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tags/tag11.xml" ContentType="application/vnd.openxmlformats-officedocument.presentationml.tags+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 id="2147483688" r:id="rId4"/>
  </p:sldMasterIdLst>
  <p:notesMasterIdLst>
    <p:notesMasterId r:id="rId42"/>
  </p:notesMasterIdLst>
  <p:handoutMasterIdLst>
    <p:handoutMasterId r:id="rId43"/>
  </p:handoutMasterIdLst>
  <p:sldIdLst>
    <p:sldId id="328" r:id="rId5"/>
    <p:sldId id="334" r:id="rId6"/>
    <p:sldId id="409" r:id="rId7"/>
    <p:sldId id="410" r:id="rId8"/>
    <p:sldId id="361" r:id="rId9"/>
    <p:sldId id="296" r:id="rId10"/>
    <p:sldId id="363" r:id="rId11"/>
    <p:sldId id="364" r:id="rId12"/>
    <p:sldId id="676" r:id="rId13"/>
    <p:sldId id="675" r:id="rId14"/>
    <p:sldId id="3983" r:id="rId15"/>
    <p:sldId id="783" r:id="rId16"/>
    <p:sldId id="776" r:id="rId17"/>
    <p:sldId id="359" r:id="rId18"/>
    <p:sldId id="330" r:id="rId19"/>
    <p:sldId id="3979" r:id="rId20"/>
    <p:sldId id="3977" r:id="rId21"/>
    <p:sldId id="289" r:id="rId22"/>
    <p:sldId id="3976" r:id="rId23"/>
    <p:sldId id="677" r:id="rId24"/>
    <p:sldId id="370" r:id="rId25"/>
    <p:sldId id="297" r:id="rId26"/>
    <p:sldId id="680" r:id="rId27"/>
    <p:sldId id="356" r:id="rId28"/>
    <p:sldId id="681" r:id="rId29"/>
    <p:sldId id="357" r:id="rId30"/>
    <p:sldId id="682" r:id="rId31"/>
    <p:sldId id="3978" r:id="rId32"/>
    <p:sldId id="472" r:id="rId33"/>
    <p:sldId id="343" r:id="rId34"/>
    <p:sldId id="345" r:id="rId35"/>
    <p:sldId id="474" r:id="rId36"/>
    <p:sldId id="475" r:id="rId37"/>
    <p:sldId id="476" r:id="rId38"/>
    <p:sldId id="3980" r:id="rId39"/>
    <p:sldId id="365"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CF7"/>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545" autoAdjust="0"/>
  </p:normalViewPr>
  <p:slideViewPr>
    <p:cSldViewPr snapToGrid="0">
      <p:cViewPr varScale="1">
        <p:scale>
          <a:sx n="108" d="100"/>
          <a:sy n="108" d="100"/>
        </p:scale>
        <p:origin x="1722" y="108"/>
      </p:cViewPr>
      <p:guideLst>
        <p:guide orient="horz" pos="2160"/>
        <p:guide pos="2880"/>
        <p:guide pos="312"/>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13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3.4661298916582796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Sheet1!$B$2:$B$43</c:f>
              <c:numCache>
                <c:formatCode>"$"#,##0.0</c:formatCode>
                <c:ptCount val="39"/>
                <c:pt idx="0">
                  <c:v>3.43</c:v>
                </c:pt>
                <c:pt idx="1">
                  <c:v>1.91</c:v>
                </c:pt>
                <c:pt idx="2">
                  <c:v>3.9</c:v>
                </c:pt>
                <c:pt idx="3">
                  <c:v>5.58</c:v>
                </c:pt>
                <c:pt idx="4">
                  <c:v>3.7</c:v>
                </c:pt>
                <c:pt idx="5">
                  <c:v>6.5</c:v>
                </c:pt>
                <c:pt idx="6">
                  <c:v>2</c:v>
                </c:pt>
                <c:pt idx="7">
                  <c:v>2</c:v>
                </c:pt>
                <c:pt idx="8">
                  <c:v>2.9</c:v>
                </c:pt>
                <c:pt idx="9">
                  <c:v>14.98</c:v>
                </c:pt>
                <c:pt idx="10">
                  <c:v>5.2</c:v>
                </c:pt>
                <c:pt idx="11">
                  <c:v>8.6</c:v>
                </c:pt>
                <c:pt idx="12">
                  <c:v>40.36</c:v>
                </c:pt>
                <c:pt idx="13">
                  <c:v>9.48</c:v>
                </c:pt>
                <c:pt idx="14">
                  <c:v>28.23</c:v>
                </c:pt>
                <c:pt idx="15">
                  <c:v>13.45</c:v>
                </c:pt>
                <c:pt idx="16">
                  <c:v>11.72</c:v>
                </c:pt>
                <c:pt idx="17">
                  <c:v>4.08</c:v>
                </c:pt>
                <c:pt idx="18">
                  <c:v>15.39</c:v>
                </c:pt>
                <c:pt idx="19">
                  <c:v>12.33</c:v>
                </c:pt>
                <c:pt idx="20">
                  <c:v>6.52</c:v>
                </c:pt>
                <c:pt idx="21">
                  <c:v>37.1</c:v>
                </c:pt>
                <c:pt idx="22">
                  <c:v>8.0500000000000007</c:v>
                </c:pt>
                <c:pt idx="23">
                  <c:v>17.43</c:v>
                </c:pt>
                <c:pt idx="24">
                  <c:v>35.97</c:v>
                </c:pt>
                <c:pt idx="25">
                  <c:v>78.569999999999993</c:v>
                </c:pt>
                <c:pt idx="26">
                  <c:v>11.31</c:v>
                </c:pt>
                <c:pt idx="27">
                  <c:v>7.95</c:v>
                </c:pt>
                <c:pt idx="28">
                  <c:v>31.29</c:v>
                </c:pt>
                <c:pt idx="29">
                  <c:v>12.23</c:v>
                </c:pt>
                <c:pt idx="30">
                  <c:v>15.49</c:v>
                </c:pt>
                <c:pt idx="31">
                  <c:v>35.869999999999997</c:v>
                </c:pt>
                <c:pt idx="32">
                  <c:v>37.5</c:v>
                </c:pt>
                <c:pt idx="33">
                  <c:v>13.55</c:v>
                </c:pt>
                <c:pt idx="34">
                  <c:v>16.100000000000001</c:v>
                </c:pt>
                <c:pt idx="35">
                  <c:v>15.59</c:v>
                </c:pt>
                <c:pt idx="36">
                  <c:v>23.75</c:v>
                </c:pt>
                <c:pt idx="37">
                  <c:v>103.85</c:v>
                </c:pt>
                <c:pt idx="38">
                  <c:v>79</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 </a:t>
                    </a:r>
                    <a:fld id="{1E4725C8-E8DB-49AC-99C8-2CBDA2CA931B}" type="VALUE">
                      <a:rPr lang="en-US" smtClean="0"/>
                      <a:pPr/>
                      <a:t>[VALUE]</a:t>
                    </a:fld>
                    <a:endParaRPr lang="en-US"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endParaRPr lang="en-US"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183753709198813"/>
                  <c:y val="-0.25879687407495117"/>
                </c:manualLayout>
              </c:layout>
              <c:tx>
                <c:rich>
                  <a:bodyPr wrap="square" lIns="38100" tIns="19050" rIns="38100" bIns="19050" anchor="ctr">
                    <a:noAutofit/>
                  </a:bodyPr>
                  <a:lstStyle/>
                  <a:p>
                    <a:pPr>
                      <a:defRPr sz="1400" b="1"/>
                    </a:pPr>
                    <a:r>
                      <a:rPr lang="en-US" dirty="0"/>
                      <a:t>2000s: </a:t>
                    </a:r>
                    <a:fld id="{0BFF2094-A064-4D60-AEED-4ED1FDC3B945}" type="VALUE">
                      <a:rPr lang="en-US" smtClean="0"/>
                      <a:pPr>
                        <a:defRPr sz="1400" b="1"/>
                      </a:pPr>
                      <a:t>[VALUE]</a:t>
                    </a:fld>
                    <a:endParaRPr lang="en-US" dirty="0"/>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1360534124629079"/>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endParaRPr lang="en-US"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Sheet1!$D$2:$D$43</c:f>
              <c:numCache>
                <c:formatCode>"$"#,##0.0</c:formatCode>
                <c:ptCount val="39"/>
                <c:pt idx="0">
                  <c:v>4.6899999999999995</c:v>
                </c:pt>
                <c:pt idx="1">
                  <c:v>4.6899999999999995</c:v>
                </c:pt>
                <c:pt idx="2">
                  <c:v>4.6899999999999995</c:v>
                </c:pt>
                <c:pt idx="3">
                  <c:v>4.6899999999999995</c:v>
                </c:pt>
                <c:pt idx="4">
                  <c:v>4.6899999999999995</c:v>
                </c:pt>
                <c:pt idx="5">
                  <c:v>4.6899999999999995</c:v>
                </c:pt>
                <c:pt idx="6">
                  <c:v>4.6899999999999995</c:v>
                </c:pt>
                <c:pt idx="7">
                  <c:v>4.6899999999999995</c:v>
                </c:pt>
                <c:pt idx="8">
                  <c:v>4.6899999999999995</c:v>
                </c:pt>
                <c:pt idx="9">
                  <c:v>4.6899999999999995</c:v>
                </c:pt>
                <c:pt idx="10">
                  <c:v>14.884</c:v>
                </c:pt>
                <c:pt idx="11">
                  <c:v>14.884</c:v>
                </c:pt>
                <c:pt idx="12">
                  <c:v>14.884</c:v>
                </c:pt>
                <c:pt idx="13">
                  <c:v>14.884</c:v>
                </c:pt>
                <c:pt idx="14">
                  <c:v>14.884</c:v>
                </c:pt>
                <c:pt idx="15">
                  <c:v>14.884</c:v>
                </c:pt>
                <c:pt idx="16">
                  <c:v>14.884</c:v>
                </c:pt>
                <c:pt idx="17">
                  <c:v>14.884</c:v>
                </c:pt>
                <c:pt idx="18">
                  <c:v>14.884</c:v>
                </c:pt>
                <c:pt idx="19">
                  <c:v>14.884</c:v>
                </c:pt>
                <c:pt idx="20">
                  <c:v>24.641999999999996</c:v>
                </c:pt>
                <c:pt idx="21">
                  <c:v>24.641999999999996</c:v>
                </c:pt>
                <c:pt idx="22">
                  <c:v>24.641999999999996</c:v>
                </c:pt>
                <c:pt idx="23">
                  <c:v>24.641999999999996</c:v>
                </c:pt>
                <c:pt idx="24">
                  <c:v>24.641999999999996</c:v>
                </c:pt>
                <c:pt idx="25">
                  <c:v>24.641999999999996</c:v>
                </c:pt>
                <c:pt idx="26">
                  <c:v>24.641999999999996</c:v>
                </c:pt>
                <c:pt idx="27">
                  <c:v>24.641999999999996</c:v>
                </c:pt>
                <c:pt idx="28">
                  <c:v>24.641999999999996</c:v>
                </c:pt>
                <c:pt idx="29">
                  <c:v>24.641999999999996</c:v>
                </c:pt>
                <c:pt idx="30">
                  <c:v>37.855555555555554</c:v>
                </c:pt>
                <c:pt idx="31">
                  <c:v>37.855555555555554</c:v>
                </c:pt>
                <c:pt idx="32">
                  <c:v>37.855555555555554</c:v>
                </c:pt>
                <c:pt idx="33">
                  <c:v>37.855555555555554</c:v>
                </c:pt>
                <c:pt idx="34">
                  <c:v>37.855555555555554</c:v>
                </c:pt>
                <c:pt idx="35">
                  <c:v>37.855555555555554</c:v>
                </c:pt>
                <c:pt idx="36">
                  <c:v>37.855555555555554</c:v>
                </c:pt>
                <c:pt idx="37">
                  <c:v>37.855555555555554</c:v>
                </c:pt>
                <c:pt idx="38">
                  <c:v>37.855555555555554</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03126992"/>
        <c:axId val="1303443920"/>
      </c:line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noMultiLvlLbl val="0"/>
      </c:catAx>
      <c:valAx>
        <c:axId val="1303443920"/>
        <c:scaling>
          <c:orientation val="minMax"/>
          <c:max val="105"/>
          <c:min val="0"/>
        </c:scaling>
        <c:delete val="0"/>
        <c:axPos val="l"/>
        <c:title>
          <c:tx>
            <c:rich>
              <a:bodyPr/>
              <a:lstStyle/>
              <a:p>
                <a:pPr>
                  <a:defRPr sz="1600"/>
                </a:pPr>
                <a:r>
                  <a:rPr lang="en-US" sz="1600" dirty="0"/>
                  <a:t>Billions, 2018 $</a:t>
                </a:r>
              </a:p>
            </c:rich>
          </c:tx>
          <c:overlay val="0"/>
        </c:title>
        <c:numFmt formatCode="&quot;$&quot;#,##0" sourceLinked="0"/>
        <c:majorTickMark val="out"/>
        <c:minorTickMark val="none"/>
        <c:tickLblPos val="nextTo"/>
        <c:crossAx val="1303126992"/>
        <c:crosses val="autoZero"/>
        <c:crossBetween val="between"/>
        <c:majorUnit val="10"/>
        <c:minorUnit val="0.01"/>
      </c:valAx>
    </c:plotArea>
    <c:legend>
      <c:legendPos val="r"/>
      <c:legendEntry>
        <c:idx val="0"/>
        <c:delete val="1"/>
      </c:legendEntry>
      <c:layout>
        <c:manualLayout>
          <c:xMode val="edge"/>
          <c:yMode val="edge"/>
          <c:x val="0.13195004556181217"/>
          <c:y val="4.5034870641169851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0728295391639"/>
          <c:y val="0.12229940585377759"/>
          <c:w val="0.84118500331584423"/>
          <c:h val="0.71797985114289908"/>
        </c:manualLayout>
      </c:layout>
      <c:lineChart>
        <c:grouping val="standard"/>
        <c:varyColors val="0"/>
        <c:ser>
          <c:idx val="0"/>
          <c:order val="0"/>
          <c:tx>
            <c:strRef>
              <c:f>Sheet1!$A$2</c:f>
              <c:strCache>
                <c:ptCount val="1"/>
                <c:pt idx="0">
                  <c:v>ACI - USA</c:v>
                </c:pt>
              </c:strCache>
            </c:strRef>
          </c:tx>
          <c:marker>
            <c:symbol val="none"/>
          </c:marker>
          <c:dPt>
            <c:idx val="15"/>
            <c:bubble3D val="0"/>
            <c:extLst>
              <c:ext xmlns:c16="http://schemas.microsoft.com/office/drawing/2014/chart" uri="{C3380CC4-5D6E-409C-BE32-E72D297353CC}">
                <c16:uniqueId val="{00000003-AFFB-4A8B-8A2F-0E1ECFEFC1D7}"/>
              </c:ext>
            </c:extLst>
          </c:dPt>
          <c:dPt>
            <c:idx val="16"/>
            <c:bubble3D val="0"/>
            <c:extLst>
              <c:ext xmlns:c16="http://schemas.microsoft.com/office/drawing/2014/chart" uri="{C3380CC4-5D6E-409C-BE32-E72D297353CC}">
                <c16:uniqueId val="{00000001-AFFB-4A8B-8A2F-0E1ECFEFC1D7}"/>
              </c:ext>
            </c:extLst>
          </c:dPt>
          <c:dPt>
            <c:idx val="35"/>
            <c:bubble3D val="0"/>
            <c:extLst>
              <c:ext xmlns:c16="http://schemas.microsoft.com/office/drawing/2014/chart" uri="{C3380CC4-5D6E-409C-BE32-E72D297353CC}">
                <c16:uniqueId val="{00000003-A171-4298-8DB5-CF288B9252B6}"/>
              </c:ext>
            </c:extLst>
          </c:dPt>
          <c:dPt>
            <c:idx val="36"/>
            <c:bubble3D val="0"/>
            <c:extLst>
              <c:ext xmlns:c16="http://schemas.microsoft.com/office/drawing/2014/chart" uri="{C3380CC4-5D6E-409C-BE32-E72D297353CC}">
                <c16:uniqueId val="{00000005-A171-4298-8DB5-CF288B9252B6}"/>
              </c:ext>
            </c:extLst>
          </c:dPt>
          <c:dPt>
            <c:idx val="37"/>
            <c:bubble3D val="0"/>
            <c:extLst>
              <c:ext xmlns:c16="http://schemas.microsoft.com/office/drawing/2014/chart" uri="{C3380CC4-5D6E-409C-BE32-E72D297353CC}">
                <c16:uniqueId val="{00000007-A171-4298-8DB5-CF288B9252B6}"/>
              </c:ext>
            </c:extLst>
          </c:dPt>
          <c:dLbls>
            <c:dLbl>
              <c:idx val="225"/>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E3-3EA7-47A8-A53B-491078008E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Sheet1!$B$1:$HU$1</c:f>
              <c:strCache>
                <c:ptCount val="226"/>
                <c:pt idx="0">
                  <c:v>1961:Q3</c:v>
                </c:pt>
                <c:pt idx="1">
                  <c:v>1961:Q4</c:v>
                </c:pt>
                <c:pt idx="2">
                  <c:v>1962:Q1</c:v>
                </c:pt>
                <c:pt idx="3">
                  <c:v>1962:Q2</c:v>
                </c:pt>
                <c:pt idx="4">
                  <c:v>1962:Q3</c:v>
                </c:pt>
                <c:pt idx="5">
                  <c:v>1962:Q4</c:v>
                </c:pt>
                <c:pt idx="6">
                  <c:v>1963:Q1</c:v>
                </c:pt>
                <c:pt idx="7">
                  <c:v>1963:Q2</c:v>
                </c:pt>
                <c:pt idx="8">
                  <c:v>1963:Q3</c:v>
                </c:pt>
                <c:pt idx="9">
                  <c:v>1963:Q4</c:v>
                </c:pt>
                <c:pt idx="10">
                  <c:v>1964:Q1</c:v>
                </c:pt>
                <c:pt idx="11">
                  <c:v>1964:Q2</c:v>
                </c:pt>
                <c:pt idx="12">
                  <c:v>1964:Q3</c:v>
                </c:pt>
                <c:pt idx="13">
                  <c:v>1964:Q4</c:v>
                </c:pt>
                <c:pt idx="14">
                  <c:v>1965:Q1</c:v>
                </c:pt>
                <c:pt idx="15">
                  <c:v>1965:Q2</c:v>
                </c:pt>
                <c:pt idx="16">
                  <c:v>1965:Q3</c:v>
                </c:pt>
                <c:pt idx="17">
                  <c:v>1965:Q4</c:v>
                </c:pt>
                <c:pt idx="18">
                  <c:v>1966:Q1</c:v>
                </c:pt>
                <c:pt idx="19">
                  <c:v>1966:Q2</c:v>
                </c:pt>
                <c:pt idx="20">
                  <c:v>1966:Q3</c:v>
                </c:pt>
                <c:pt idx="21">
                  <c:v>1966:Q4</c:v>
                </c:pt>
                <c:pt idx="22">
                  <c:v>1967:Q1</c:v>
                </c:pt>
                <c:pt idx="23">
                  <c:v>1967:Q2</c:v>
                </c:pt>
                <c:pt idx="24">
                  <c:v>1967:Q3</c:v>
                </c:pt>
                <c:pt idx="25">
                  <c:v>1967:Q4</c:v>
                </c:pt>
                <c:pt idx="26">
                  <c:v>1968:Q1</c:v>
                </c:pt>
                <c:pt idx="27">
                  <c:v>1968:Q2</c:v>
                </c:pt>
                <c:pt idx="28">
                  <c:v>1968:Q3</c:v>
                </c:pt>
                <c:pt idx="29">
                  <c:v>1968:Q4</c:v>
                </c:pt>
                <c:pt idx="30">
                  <c:v>1969:Q1</c:v>
                </c:pt>
                <c:pt idx="31">
                  <c:v>1969:Q2</c:v>
                </c:pt>
                <c:pt idx="32">
                  <c:v>1969:Q3</c:v>
                </c:pt>
                <c:pt idx="33">
                  <c:v>1969:Q4</c:v>
                </c:pt>
                <c:pt idx="34">
                  <c:v>1970:Q1</c:v>
                </c:pt>
                <c:pt idx="35">
                  <c:v>1970:Q2</c:v>
                </c:pt>
                <c:pt idx="36">
                  <c:v>1970:Q3</c:v>
                </c:pt>
                <c:pt idx="37">
                  <c:v>1970:Q4</c:v>
                </c:pt>
                <c:pt idx="38">
                  <c:v>1971:Q1</c:v>
                </c:pt>
                <c:pt idx="39">
                  <c:v>1971:Q2</c:v>
                </c:pt>
                <c:pt idx="40">
                  <c:v>1971:Q3</c:v>
                </c:pt>
                <c:pt idx="41">
                  <c:v>1971:Q4</c:v>
                </c:pt>
                <c:pt idx="42">
                  <c:v>1972:Q1</c:v>
                </c:pt>
                <c:pt idx="43">
                  <c:v>1972:Q2</c:v>
                </c:pt>
                <c:pt idx="44">
                  <c:v>1972:Q3</c:v>
                </c:pt>
                <c:pt idx="45">
                  <c:v>1972:Q4</c:v>
                </c:pt>
                <c:pt idx="46">
                  <c:v>1973:Q1</c:v>
                </c:pt>
                <c:pt idx="47">
                  <c:v>1973:Q2</c:v>
                </c:pt>
                <c:pt idx="48">
                  <c:v>1973:Q3</c:v>
                </c:pt>
                <c:pt idx="49">
                  <c:v>1973:Q4</c:v>
                </c:pt>
                <c:pt idx="50">
                  <c:v>1974:Q1</c:v>
                </c:pt>
                <c:pt idx="51">
                  <c:v>1974:Q2</c:v>
                </c:pt>
                <c:pt idx="52">
                  <c:v>1974:Q3</c:v>
                </c:pt>
                <c:pt idx="53">
                  <c:v>1974:Q4</c:v>
                </c:pt>
                <c:pt idx="54">
                  <c:v>1975:Q1</c:v>
                </c:pt>
                <c:pt idx="55">
                  <c:v>1975:Q2</c:v>
                </c:pt>
                <c:pt idx="56">
                  <c:v>1975:Q3</c:v>
                </c:pt>
                <c:pt idx="57">
                  <c:v>1975:Q4</c:v>
                </c:pt>
                <c:pt idx="58">
                  <c:v>1976:Q1</c:v>
                </c:pt>
                <c:pt idx="59">
                  <c:v>1976:Q2</c:v>
                </c:pt>
                <c:pt idx="60">
                  <c:v>1976:Q3</c:v>
                </c:pt>
                <c:pt idx="61">
                  <c:v>1976:Q4</c:v>
                </c:pt>
                <c:pt idx="62">
                  <c:v>1977:Q1</c:v>
                </c:pt>
                <c:pt idx="63">
                  <c:v>1977:Q2</c:v>
                </c:pt>
                <c:pt idx="64">
                  <c:v>1977:Q3</c:v>
                </c:pt>
                <c:pt idx="65">
                  <c:v>1977:Q4</c:v>
                </c:pt>
                <c:pt idx="66">
                  <c:v>1978:Q1</c:v>
                </c:pt>
                <c:pt idx="67">
                  <c:v>1978:Q2</c:v>
                </c:pt>
                <c:pt idx="68">
                  <c:v>1978:Q3</c:v>
                </c:pt>
                <c:pt idx="69">
                  <c:v>1978:Q4</c:v>
                </c:pt>
                <c:pt idx="70">
                  <c:v>1979:Q1</c:v>
                </c:pt>
                <c:pt idx="71">
                  <c:v>1979:Q2</c:v>
                </c:pt>
                <c:pt idx="72">
                  <c:v>1979:Q3</c:v>
                </c:pt>
                <c:pt idx="73">
                  <c:v>1979:Q4</c:v>
                </c:pt>
                <c:pt idx="74">
                  <c:v>1980:Q1</c:v>
                </c:pt>
                <c:pt idx="75">
                  <c:v>1980:Q2</c:v>
                </c:pt>
                <c:pt idx="76">
                  <c:v>1980:Q3</c:v>
                </c:pt>
                <c:pt idx="77">
                  <c:v>1980:Q4</c:v>
                </c:pt>
                <c:pt idx="78">
                  <c:v>1981:Q1</c:v>
                </c:pt>
                <c:pt idx="79">
                  <c:v>1981:Q2</c:v>
                </c:pt>
                <c:pt idx="80">
                  <c:v>1981:Q3</c:v>
                </c:pt>
                <c:pt idx="81">
                  <c:v>1981:Q4</c:v>
                </c:pt>
                <c:pt idx="82">
                  <c:v>1982:Q1</c:v>
                </c:pt>
                <c:pt idx="83">
                  <c:v>1982:Q2</c:v>
                </c:pt>
                <c:pt idx="84">
                  <c:v>1982:Q3</c:v>
                </c:pt>
                <c:pt idx="85">
                  <c:v>1982:Q4</c:v>
                </c:pt>
                <c:pt idx="86">
                  <c:v>1983:Q1</c:v>
                </c:pt>
                <c:pt idx="87">
                  <c:v>1983:Q2</c:v>
                </c:pt>
                <c:pt idx="88">
                  <c:v>1983:Q3</c:v>
                </c:pt>
                <c:pt idx="89">
                  <c:v>1983:Q4</c:v>
                </c:pt>
                <c:pt idx="90">
                  <c:v>1984:Q1</c:v>
                </c:pt>
                <c:pt idx="91">
                  <c:v>1984:Q2</c:v>
                </c:pt>
                <c:pt idx="92">
                  <c:v>1984:Q3</c:v>
                </c:pt>
                <c:pt idx="93">
                  <c:v>1984:Q4</c:v>
                </c:pt>
                <c:pt idx="94">
                  <c:v>1985:Q1</c:v>
                </c:pt>
                <c:pt idx="95">
                  <c:v>1985:Q2</c:v>
                </c:pt>
                <c:pt idx="96">
                  <c:v>1985:Q3</c:v>
                </c:pt>
                <c:pt idx="97">
                  <c:v>1985:Q4</c:v>
                </c:pt>
                <c:pt idx="98">
                  <c:v>1986:Q1</c:v>
                </c:pt>
                <c:pt idx="99">
                  <c:v>1986:Q2</c:v>
                </c:pt>
                <c:pt idx="100">
                  <c:v>1986:Q3</c:v>
                </c:pt>
                <c:pt idx="101">
                  <c:v>1986:Q4</c:v>
                </c:pt>
                <c:pt idx="102">
                  <c:v>1987:Q1</c:v>
                </c:pt>
                <c:pt idx="103">
                  <c:v>1987:Q2</c:v>
                </c:pt>
                <c:pt idx="104">
                  <c:v>1987:Q3</c:v>
                </c:pt>
                <c:pt idx="105">
                  <c:v>1987:Q4</c:v>
                </c:pt>
                <c:pt idx="106">
                  <c:v>1988:Q1</c:v>
                </c:pt>
                <c:pt idx="107">
                  <c:v>1988:Q2</c:v>
                </c:pt>
                <c:pt idx="108">
                  <c:v>1988:Q3</c:v>
                </c:pt>
                <c:pt idx="109">
                  <c:v>1988:Q4</c:v>
                </c:pt>
                <c:pt idx="110">
                  <c:v>1989:Q1</c:v>
                </c:pt>
                <c:pt idx="111">
                  <c:v>1989:Q2</c:v>
                </c:pt>
                <c:pt idx="112">
                  <c:v>1989:Q3</c:v>
                </c:pt>
                <c:pt idx="113">
                  <c:v>1989:Q4</c:v>
                </c:pt>
                <c:pt idx="114">
                  <c:v>1990:Q1</c:v>
                </c:pt>
                <c:pt idx="115">
                  <c:v>1990:Q2</c:v>
                </c:pt>
                <c:pt idx="116">
                  <c:v>1990:Q3</c:v>
                </c:pt>
                <c:pt idx="117">
                  <c:v>1990:Q4</c:v>
                </c:pt>
                <c:pt idx="118">
                  <c:v>1991:Q1</c:v>
                </c:pt>
                <c:pt idx="119">
                  <c:v>1991:Q2</c:v>
                </c:pt>
                <c:pt idx="120">
                  <c:v>1991:Q3</c:v>
                </c:pt>
                <c:pt idx="121">
                  <c:v>1991:Q4</c:v>
                </c:pt>
                <c:pt idx="122">
                  <c:v>1992:Q1</c:v>
                </c:pt>
                <c:pt idx="123">
                  <c:v>1992:Q2</c:v>
                </c:pt>
                <c:pt idx="124">
                  <c:v>1992:Q3</c:v>
                </c:pt>
                <c:pt idx="125">
                  <c:v>1992:Q4</c:v>
                </c:pt>
                <c:pt idx="126">
                  <c:v>1993:Q1</c:v>
                </c:pt>
                <c:pt idx="127">
                  <c:v>1993:Q2</c:v>
                </c:pt>
                <c:pt idx="128">
                  <c:v>1993:Q3</c:v>
                </c:pt>
                <c:pt idx="129">
                  <c:v>1993:Q4</c:v>
                </c:pt>
                <c:pt idx="130">
                  <c:v>1994:Q1</c:v>
                </c:pt>
                <c:pt idx="131">
                  <c:v>1994:Q2</c:v>
                </c:pt>
                <c:pt idx="132">
                  <c:v>1994:Q3</c:v>
                </c:pt>
                <c:pt idx="133">
                  <c:v>1994:Q4</c:v>
                </c:pt>
                <c:pt idx="134">
                  <c:v>1995:Q1</c:v>
                </c:pt>
                <c:pt idx="135">
                  <c:v>1995:Q2</c:v>
                </c:pt>
                <c:pt idx="136">
                  <c:v>1995:Q3</c:v>
                </c:pt>
                <c:pt idx="137">
                  <c:v>1995:Q4</c:v>
                </c:pt>
                <c:pt idx="138">
                  <c:v>1996:Q1</c:v>
                </c:pt>
                <c:pt idx="139">
                  <c:v>1996:Q2</c:v>
                </c:pt>
                <c:pt idx="140">
                  <c:v>1996:Q3</c:v>
                </c:pt>
                <c:pt idx="141">
                  <c:v>1996:Q4</c:v>
                </c:pt>
                <c:pt idx="142">
                  <c:v>1997:Q1</c:v>
                </c:pt>
                <c:pt idx="143">
                  <c:v>1997:Q2</c:v>
                </c:pt>
                <c:pt idx="144">
                  <c:v>1997:Q3</c:v>
                </c:pt>
                <c:pt idx="145">
                  <c:v>1997:Q4</c:v>
                </c:pt>
                <c:pt idx="146">
                  <c:v>1998:Q1</c:v>
                </c:pt>
                <c:pt idx="147">
                  <c:v>1998:Q2</c:v>
                </c:pt>
                <c:pt idx="148">
                  <c:v>1998:Q3</c:v>
                </c:pt>
                <c:pt idx="149">
                  <c:v>1998:Q4</c:v>
                </c:pt>
                <c:pt idx="150">
                  <c:v>1999:Q1</c:v>
                </c:pt>
                <c:pt idx="151">
                  <c:v>1999:Q2</c:v>
                </c:pt>
                <c:pt idx="152">
                  <c:v>1999:Q3</c:v>
                </c:pt>
                <c:pt idx="153">
                  <c:v>1999:Q4</c:v>
                </c:pt>
                <c:pt idx="154">
                  <c:v>2000:Q1</c:v>
                </c:pt>
                <c:pt idx="155">
                  <c:v>2000:Q2</c:v>
                </c:pt>
                <c:pt idx="156">
                  <c:v>2000:Q3</c:v>
                </c:pt>
                <c:pt idx="157">
                  <c:v>2000:Q4</c:v>
                </c:pt>
                <c:pt idx="158">
                  <c:v>2001:Q1</c:v>
                </c:pt>
                <c:pt idx="159">
                  <c:v>2001:Q2</c:v>
                </c:pt>
                <c:pt idx="160">
                  <c:v>2001:Q3</c:v>
                </c:pt>
                <c:pt idx="161">
                  <c:v>2001:Q4</c:v>
                </c:pt>
                <c:pt idx="162">
                  <c:v>2002:Q1</c:v>
                </c:pt>
                <c:pt idx="163">
                  <c:v>2002:Q2</c:v>
                </c:pt>
                <c:pt idx="164">
                  <c:v>2002:Q3</c:v>
                </c:pt>
                <c:pt idx="165">
                  <c:v>2002:Q4</c:v>
                </c:pt>
                <c:pt idx="166">
                  <c:v>2003:Q1</c:v>
                </c:pt>
                <c:pt idx="167">
                  <c:v>2003:Q2</c:v>
                </c:pt>
                <c:pt idx="168">
                  <c:v>2003:Q3</c:v>
                </c:pt>
                <c:pt idx="169">
                  <c:v>2003:Q4</c:v>
                </c:pt>
                <c:pt idx="170">
                  <c:v>2004:Q1</c:v>
                </c:pt>
                <c:pt idx="171">
                  <c:v>2004:Q2</c:v>
                </c:pt>
                <c:pt idx="172">
                  <c:v>2004:Q3</c:v>
                </c:pt>
                <c:pt idx="173">
                  <c:v>2004:Q4</c:v>
                </c:pt>
                <c:pt idx="174">
                  <c:v>2005:Q1</c:v>
                </c:pt>
                <c:pt idx="175">
                  <c:v>2005:Q2</c:v>
                </c:pt>
                <c:pt idx="176">
                  <c:v>2005:Q3</c:v>
                </c:pt>
                <c:pt idx="177">
                  <c:v>2005:Q4</c:v>
                </c:pt>
                <c:pt idx="178">
                  <c:v>2006:Q1</c:v>
                </c:pt>
                <c:pt idx="179">
                  <c:v>2006:Q2</c:v>
                </c:pt>
                <c:pt idx="180">
                  <c:v>2006:Q3</c:v>
                </c:pt>
                <c:pt idx="181">
                  <c:v>2006:Q4</c:v>
                </c:pt>
                <c:pt idx="182">
                  <c:v>2007:Q1</c:v>
                </c:pt>
                <c:pt idx="183">
                  <c:v>2007:Q2</c:v>
                </c:pt>
                <c:pt idx="184">
                  <c:v>2007:Q3</c:v>
                </c:pt>
                <c:pt idx="185">
                  <c:v>2007:Q4</c:v>
                </c:pt>
                <c:pt idx="186">
                  <c:v>2008:Q1</c:v>
                </c:pt>
                <c:pt idx="187">
                  <c:v>2008:Q2</c:v>
                </c:pt>
                <c:pt idx="188">
                  <c:v>2008:Q3</c:v>
                </c:pt>
                <c:pt idx="189">
                  <c:v>2008:Q4</c:v>
                </c:pt>
                <c:pt idx="190">
                  <c:v>2009:Q1</c:v>
                </c:pt>
                <c:pt idx="191">
                  <c:v>2009:Q2</c:v>
                </c:pt>
                <c:pt idx="192">
                  <c:v>2009:Q3</c:v>
                </c:pt>
                <c:pt idx="193">
                  <c:v>2009:Q4</c:v>
                </c:pt>
                <c:pt idx="194">
                  <c:v>2010:Q1</c:v>
                </c:pt>
                <c:pt idx="195">
                  <c:v>2010:Q2</c:v>
                </c:pt>
                <c:pt idx="196">
                  <c:v>2010:Q3</c:v>
                </c:pt>
                <c:pt idx="197">
                  <c:v>2010:Q4</c:v>
                </c:pt>
                <c:pt idx="198">
                  <c:v>2011:Q1</c:v>
                </c:pt>
                <c:pt idx="199">
                  <c:v>2011:Q2</c:v>
                </c:pt>
                <c:pt idx="200">
                  <c:v>2011:Q3</c:v>
                </c:pt>
                <c:pt idx="201">
                  <c:v>2011:Q4</c:v>
                </c:pt>
                <c:pt idx="202">
                  <c:v>2012:Q1</c:v>
                </c:pt>
                <c:pt idx="203">
                  <c:v>2012:Q2</c:v>
                </c:pt>
                <c:pt idx="204">
                  <c:v>2012:Q3</c:v>
                </c:pt>
                <c:pt idx="205">
                  <c:v>2012:Q4</c:v>
                </c:pt>
                <c:pt idx="206">
                  <c:v>2013:Q1</c:v>
                </c:pt>
                <c:pt idx="207">
                  <c:v>2013:Q2</c:v>
                </c:pt>
                <c:pt idx="208">
                  <c:v>2013:Q3</c:v>
                </c:pt>
                <c:pt idx="209">
                  <c:v>2013:Q4</c:v>
                </c:pt>
                <c:pt idx="210">
                  <c:v>2014:Q1</c:v>
                </c:pt>
                <c:pt idx="211">
                  <c:v>2014:Q2</c:v>
                </c:pt>
                <c:pt idx="212">
                  <c:v>2014:Q3</c:v>
                </c:pt>
                <c:pt idx="213">
                  <c:v>2014:Q4</c:v>
                </c:pt>
                <c:pt idx="214">
                  <c:v>2015:Q1</c:v>
                </c:pt>
                <c:pt idx="215">
                  <c:v>2015:Q2</c:v>
                </c:pt>
                <c:pt idx="216">
                  <c:v>2015:Q3</c:v>
                </c:pt>
                <c:pt idx="217">
                  <c:v>2015:Q4</c:v>
                </c:pt>
                <c:pt idx="218">
                  <c:v>2016:Q1</c:v>
                </c:pt>
                <c:pt idx="219">
                  <c:v>2016:Q2</c:v>
                </c:pt>
                <c:pt idx="220">
                  <c:v>2016:Q3</c:v>
                </c:pt>
                <c:pt idx="221">
                  <c:v>2016:Q4</c:v>
                </c:pt>
                <c:pt idx="222">
                  <c:v>2017:Q1</c:v>
                </c:pt>
                <c:pt idx="223">
                  <c:v>2017:Q2</c:v>
                </c:pt>
                <c:pt idx="224">
                  <c:v>2017:Q3</c:v>
                </c:pt>
                <c:pt idx="225">
                  <c:v>2017:Q4</c:v>
                </c:pt>
              </c:strCache>
            </c:strRef>
          </c:cat>
          <c:val>
            <c:numRef>
              <c:f>Sheet1!$B$2:$HU$2</c:f>
              <c:numCache>
                <c:formatCode>0.00</c:formatCode>
                <c:ptCount val="226"/>
                <c:pt idx="0">
                  <c:v>0.04</c:v>
                </c:pt>
                <c:pt idx="1">
                  <c:v>0.05</c:v>
                </c:pt>
                <c:pt idx="2">
                  <c:v>0.03</c:v>
                </c:pt>
                <c:pt idx="3">
                  <c:v>-0.01</c:v>
                </c:pt>
                <c:pt idx="4">
                  <c:v>-0.04</c:v>
                </c:pt>
                <c:pt idx="5">
                  <c:v>-0.04</c:v>
                </c:pt>
                <c:pt idx="6">
                  <c:v>-0.09</c:v>
                </c:pt>
                <c:pt idx="7">
                  <c:v>-0.08</c:v>
                </c:pt>
                <c:pt idx="8">
                  <c:v>-0.1</c:v>
                </c:pt>
                <c:pt idx="9">
                  <c:v>-0.08</c:v>
                </c:pt>
                <c:pt idx="10">
                  <c:v>-0.09</c:v>
                </c:pt>
                <c:pt idx="11">
                  <c:v>-0.08</c:v>
                </c:pt>
                <c:pt idx="12">
                  <c:v>-0.11</c:v>
                </c:pt>
                <c:pt idx="13">
                  <c:v>-0.13</c:v>
                </c:pt>
                <c:pt idx="14">
                  <c:v>-0.13</c:v>
                </c:pt>
                <c:pt idx="15">
                  <c:v>-0.13</c:v>
                </c:pt>
                <c:pt idx="16">
                  <c:v>-0.19</c:v>
                </c:pt>
                <c:pt idx="17">
                  <c:v>-0.2</c:v>
                </c:pt>
                <c:pt idx="18">
                  <c:v>-0.22</c:v>
                </c:pt>
                <c:pt idx="19">
                  <c:v>-0.26</c:v>
                </c:pt>
                <c:pt idx="20">
                  <c:v>-0.27</c:v>
                </c:pt>
                <c:pt idx="21">
                  <c:v>-0.28999999999999998</c:v>
                </c:pt>
                <c:pt idx="22">
                  <c:v>-0.27</c:v>
                </c:pt>
                <c:pt idx="23">
                  <c:v>-0.25</c:v>
                </c:pt>
                <c:pt idx="24">
                  <c:v>-0.23</c:v>
                </c:pt>
                <c:pt idx="25">
                  <c:v>-0.24</c:v>
                </c:pt>
                <c:pt idx="26">
                  <c:v>-0.2</c:v>
                </c:pt>
                <c:pt idx="27">
                  <c:v>-0.19</c:v>
                </c:pt>
                <c:pt idx="28">
                  <c:v>-0.16</c:v>
                </c:pt>
                <c:pt idx="29">
                  <c:v>-0.2</c:v>
                </c:pt>
                <c:pt idx="30">
                  <c:v>-0.15</c:v>
                </c:pt>
                <c:pt idx="31">
                  <c:v>-0.16</c:v>
                </c:pt>
                <c:pt idx="32">
                  <c:v>-0.14000000000000001</c:v>
                </c:pt>
                <c:pt idx="33">
                  <c:v>-0.14000000000000001</c:v>
                </c:pt>
                <c:pt idx="34">
                  <c:v>-0.15</c:v>
                </c:pt>
                <c:pt idx="35">
                  <c:v>-0.12</c:v>
                </c:pt>
                <c:pt idx="36">
                  <c:v>-7.0000000000000007E-2</c:v>
                </c:pt>
                <c:pt idx="37">
                  <c:v>-0.06</c:v>
                </c:pt>
                <c:pt idx="38">
                  <c:v>-0.03</c:v>
                </c:pt>
                <c:pt idx="39">
                  <c:v>-0.02</c:v>
                </c:pt>
                <c:pt idx="40">
                  <c:v>0</c:v>
                </c:pt>
                <c:pt idx="41">
                  <c:v>0.04</c:v>
                </c:pt>
                <c:pt idx="42">
                  <c:v>0.04</c:v>
                </c:pt>
                <c:pt idx="43">
                  <c:v>0.03</c:v>
                </c:pt>
                <c:pt idx="44">
                  <c:v>0.05</c:v>
                </c:pt>
                <c:pt idx="45">
                  <c:v>0.06</c:v>
                </c:pt>
                <c:pt idx="46">
                  <c:v>7.0000000000000007E-2</c:v>
                </c:pt>
                <c:pt idx="47">
                  <c:v>0.09</c:v>
                </c:pt>
                <c:pt idx="48">
                  <c:v>0.09</c:v>
                </c:pt>
                <c:pt idx="49">
                  <c:v>0.13</c:v>
                </c:pt>
                <c:pt idx="50">
                  <c:v>0.13</c:v>
                </c:pt>
                <c:pt idx="51">
                  <c:v>0.19</c:v>
                </c:pt>
                <c:pt idx="52">
                  <c:v>0.2</c:v>
                </c:pt>
                <c:pt idx="53">
                  <c:v>0.21</c:v>
                </c:pt>
                <c:pt idx="54">
                  <c:v>0.22</c:v>
                </c:pt>
                <c:pt idx="55">
                  <c:v>0.22</c:v>
                </c:pt>
                <c:pt idx="56">
                  <c:v>0.22</c:v>
                </c:pt>
                <c:pt idx="57">
                  <c:v>0.2</c:v>
                </c:pt>
                <c:pt idx="58">
                  <c:v>0.18</c:v>
                </c:pt>
                <c:pt idx="59">
                  <c:v>0.18</c:v>
                </c:pt>
                <c:pt idx="60">
                  <c:v>0.16</c:v>
                </c:pt>
                <c:pt idx="61">
                  <c:v>7.0000000000000007E-2</c:v>
                </c:pt>
                <c:pt idx="62">
                  <c:v>0</c:v>
                </c:pt>
                <c:pt idx="63">
                  <c:v>0.01</c:v>
                </c:pt>
                <c:pt idx="64">
                  <c:v>0</c:v>
                </c:pt>
                <c:pt idx="65">
                  <c:v>0.01</c:v>
                </c:pt>
                <c:pt idx="66">
                  <c:v>-0.02</c:v>
                </c:pt>
                <c:pt idx="67">
                  <c:v>-0.06</c:v>
                </c:pt>
                <c:pt idx="68">
                  <c:v>-0.08</c:v>
                </c:pt>
                <c:pt idx="69">
                  <c:v>-0.11</c:v>
                </c:pt>
                <c:pt idx="70">
                  <c:v>-0.16</c:v>
                </c:pt>
                <c:pt idx="71">
                  <c:v>-0.19</c:v>
                </c:pt>
                <c:pt idx="72">
                  <c:v>-0.22</c:v>
                </c:pt>
                <c:pt idx="73">
                  <c:v>-0.2</c:v>
                </c:pt>
                <c:pt idx="74">
                  <c:v>-0.19</c:v>
                </c:pt>
                <c:pt idx="75">
                  <c:v>-0.19</c:v>
                </c:pt>
                <c:pt idx="76">
                  <c:v>-0.19</c:v>
                </c:pt>
                <c:pt idx="77">
                  <c:v>-0.19</c:v>
                </c:pt>
                <c:pt idx="78">
                  <c:v>-0.17</c:v>
                </c:pt>
                <c:pt idx="79">
                  <c:v>-0.13</c:v>
                </c:pt>
                <c:pt idx="80">
                  <c:v>-7.0000000000000007E-2</c:v>
                </c:pt>
                <c:pt idx="81">
                  <c:v>0.02</c:v>
                </c:pt>
                <c:pt idx="82">
                  <c:v>7.0000000000000007E-2</c:v>
                </c:pt>
                <c:pt idx="83">
                  <c:v>0.05</c:v>
                </c:pt>
                <c:pt idx="84">
                  <c:v>0.02</c:v>
                </c:pt>
                <c:pt idx="85">
                  <c:v>0</c:v>
                </c:pt>
                <c:pt idx="86">
                  <c:v>0.05</c:v>
                </c:pt>
                <c:pt idx="87">
                  <c:v>0.06</c:v>
                </c:pt>
                <c:pt idx="88">
                  <c:v>0.08</c:v>
                </c:pt>
                <c:pt idx="89">
                  <c:v>0.11</c:v>
                </c:pt>
                <c:pt idx="90">
                  <c:v>0.11</c:v>
                </c:pt>
                <c:pt idx="91">
                  <c:v>0.1</c:v>
                </c:pt>
                <c:pt idx="92">
                  <c:v>0.12</c:v>
                </c:pt>
                <c:pt idx="93">
                  <c:v>0.1</c:v>
                </c:pt>
                <c:pt idx="94">
                  <c:v>0.08</c:v>
                </c:pt>
                <c:pt idx="95">
                  <c:v>7.0000000000000007E-2</c:v>
                </c:pt>
                <c:pt idx="96">
                  <c:v>0.03</c:v>
                </c:pt>
                <c:pt idx="97">
                  <c:v>0.04</c:v>
                </c:pt>
                <c:pt idx="98">
                  <c:v>0.03</c:v>
                </c:pt>
                <c:pt idx="99">
                  <c:v>0.02</c:v>
                </c:pt>
                <c:pt idx="100">
                  <c:v>-0.01</c:v>
                </c:pt>
                <c:pt idx="101">
                  <c:v>-0.01</c:v>
                </c:pt>
                <c:pt idx="102">
                  <c:v>0.01</c:v>
                </c:pt>
                <c:pt idx="103">
                  <c:v>7.0000000000000007E-2</c:v>
                </c:pt>
                <c:pt idx="104">
                  <c:v>0.12</c:v>
                </c:pt>
                <c:pt idx="105">
                  <c:v>0.13</c:v>
                </c:pt>
                <c:pt idx="106">
                  <c:v>0.1</c:v>
                </c:pt>
                <c:pt idx="107">
                  <c:v>0.11</c:v>
                </c:pt>
                <c:pt idx="108">
                  <c:v>0.12</c:v>
                </c:pt>
                <c:pt idx="109">
                  <c:v>0.08</c:v>
                </c:pt>
                <c:pt idx="110">
                  <c:v>0.1</c:v>
                </c:pt>
                <c:pt idx="111">
                  <c:v>0.11</c:v>
                </c:pt>
                <c:pt idx="112">
                  <c:v>0.13</c:v>
                </c:pt>
                <c:pt idx="113">
                  <c:v>0.11</c:v>
                </c:pt>
                <c:pt idx="114">
                  <c:v>0.11</c:v>
                </c:pt>
                <c:pt idx="115">
                  <c:v>0.13</c:v>
                </c:pt>
                <c:pt idx="116">
                  <c:v>0.19</c:v>
                </c:pt>
                <c:pt idx="117">
                  <c:v>0.21</c:v>
                </c:pt>
                <c:pt idx="118">
                  <c:v>0.2</c:v>
                </c:pt>
                <c:pt idx="119">
                  <c:v>0.24</c:v>
                </c:pt>
                <c:pt idx="120">
                  <c:v>0.25</c:v>
                </c:pt>
                <c:pt idx="121">
                  <c:v>0.25</c:v>
                </c:pt>
                <c:pt idx="122">
                  <c:v>0.26</c:v>
                </c:pt>
                <c:pt idx="123">
                  <c:v>0.21</c:v>
                </c:pt>
                <c:pt idx="124">
                  <c:v>0.16</c:v>
                </c:pt>
                <c:pt idx="125">
                  <c:v>0.16</c:v>
                </c:pt>
                <c:pt idx="126">
                  <c:v>0.14000000000000001</c:v>
                </c:pt>
                <c:pt idx="127">
                  <c:v>0.13</c:v>
                </c:pt>
                <c:pt idx="128">
                  <c:v>0.12</c:v>
                </c:pt>
                <c:pt idx="129">
                  <c:v>0.1</c:v>
                </c:pt>
                <c:pt idx="130">
                  <c:v>0.1</c:v>
                </c:pt>
                <c:pt idx="131">
                  <c:v>0.1</c:v>
                </c:pt>
                <c:pt idx="132">
                  <c:v>0.09</c:v>
                </c:pt>
                <c:pt idx="133">
                  <c:v>0.1</c:v>
                </c:pt>
                <c:pt idx="134">
                  <c:v>0.13</c:v>
                </c:pt>
                <c:pt idx="135">
                  <c:v>0.13</c:v>
                </c:pt>
                <c:pt idx="136">
                  <c:v>0.15</c:v>
                </c:pt>
                <c:pt idx="137">
                  <c:v>0.16</c:v>
                </c:pt>
                <c:pt idx="138">
                  <c:v>0.21</c:v>
                </c:pt>
                <c:pt idx="139">
                  <c:v>0.19</c:v>
                </c:pt>
                <c:pt idx="140">
                  <c:v>0.21</c:v>
                </c:pt>
                <c:pt idx="141">
                  <c:v>0.22</c:v>
                </c:pt>
                <c:pt idx="142">
                  <c:v>0.23</c:v>
                </c:pt>
                <c:pt idx="143">
                  <c:v>0.25</c:v>
                </c:pt>
                <c:pt idx="144">
                  <c:v>0.28999999999999998</c:v>
                </c:pt>
                <c:pt idx="145">
                  <c:v>0.33</c:v>
                </c:pt>
                <c:pt idx="146">
                  <c:v>0.39</c:v>
                </c:pt>
                <c:pt idx="147">
                  <c:v>0.42</c:v>
                </c:pt>
                <c:pt idx="148">
                  <c:v>0.45</c:v>
                </c:pt>
                <c:pt idx="149">
                  <c:v>0.54</c:v>
                </c:pt>
                <c:pt idx="150">
                  <c:v>0.59</c:v>
                </c:pt>
                <c:pt idx="151">
                  <c:v>0.6</c:v>
                </c:pt>
                <c:pt idx="152">
                  <c:v>0.64</c:v>
                </c:pt>
                <c:pt idx="153">
                  <c:v>0.66</c:v>
                </c:pt>
                <c:pt idx="154">
                  <c:v>0.68</c:v>
                </c:pt>
                <c:pt idx="155">
                  <c:v>0.72</c:v>
                </c:pt>
                <c:pt idx="156">
                  <c:v>0.71</c:v>
                </c:pt>
                <c:pt idx="157">
                  <c:v>0.71</c:v>
                </c:pt>
                <c:pt idx="158">
                  <c:v>0.66</c:v>
                </c:pt>
                <c:pt idx="159">
                  <c:v>0.65</c:v>
                </c:pt>
                <c:pt idx="160">
                  <c:v>0.66</c:v>
                </c:pt>
                <c:pt idx="161">
                  <c:v>0.67</c:v>
                </c:pt>
                <c:pt idx="162">
                  <c:v>0.64</c:v>
                </c:pt>
                <c:pt idx="163">
                  <c:v>0.62</c:v>
                </c:pt>
                <c:pt idx="164">
                  <c:v>0.65</c:v>
                </c:pt>
                <c:pt idx="165">
                  <c:v>0.68</c:v>
                </c:pt>
                <c:pt idx="166">
                  <c:v>0.66</c:v>
                </c:pt>
                <c:pt idx="167">
                  <c:v>0.67</c:v>
                </c:pt>
                <c:pt idx="168">
                  <c:v>0.67</c:v>
                </c:pt>
                <c:pt idx="169">
                  <c:v>0.67</c:v>
                </c:pt>
                <c:pt idx="170">
                  <c:v>0.65</c:v>
                </c:pt>
                <c:pt idx="171">
                  <c:v>0.68</c:v>
                </c:pt>
                <c:pt idx="172">
                  <c:v>0.64</c:v>
                </c:pt>
                <c:pt idx="173">
                  <c:v>0.67</c:v>
                </c:pt>
                <c:pt idx="174">
                  <c:v>0.67</c:v>
                </c:pt>
                <c:pt idx="175">
                  <c:v>0.64</c:v>
                </c:pt>
                <c:pt idx="176">
                  <c:v>0.66</c:v>
                </c:pt>
                <c:pt idx="177">
                  <c:v>0.69</c:v>
                </c:pt>
                <c:pt idx="178">
                  <c:v>0.73</c:v>
                </c:pt>
                <c:pt idx="179">
                  <c:v>0.75</c:v>
                </c:pt>
                <c:pt idx="180">
                  <c:v>0.77</c:v>
                </c:pt>
                <c:pt idx="181">
                  <c:v>0.78</c:v>
                </c:pt>
                <c:pt idx="182">
                  <c:v>0.78</c:v>
                </c:pt>
                <c:pt idx="183">
                  <c:v>0.83</c:v>
                </c:pt>
                <c:pt idx="184">
                  <c:v>0.85</c:v>
                </c:pt>
                <c:pt idx="185">
                  <c:v>0.84</c:v>
                </c:pt>
                <c:pt idx="186">
                  <c:v>0.82</c:v>
                </c:pt>
                <c:pt idx="187">
                  <c:v>0.78</c:v>
                </c:pt>
                <c:pt idx="188">
                  <c:v>0.78</c:v>
                </c:pt>
                <c:pt idx="189">
                  <c:v>0.75</c:v>
                </c:pt>
                <c:pt idx="190">
                  <c:v>0.72</c:v>
                </c:pt>
                <c:pt idx="191">
                  <c:v>0.71</c:v>
                </c:pt>
                <c:pt idx="192">
                  <c:v>0.72</c:v>
                </c:pt>
                <c:pt idx="193">
                  <c:v>0.72</c:v>
                </c:pt>
                <c:pt idx="194">
                  <c:v>0.69</c:v>
                </c:pt>
                <c:pt idx="195">
                  <c:v>0.7</c:v>
                </c:pt>
                <c:pt idx="196">
                  <c:v>0.72</c:v>
                </c:pt>
                <c:pt idx="197">
                  <c:v>0.73</c:v>
                </c:pt>
                <c:pt idx="198">
                  <c:v>0.69</c:v>
                </c:pt>
                <c:pt idx="199">
                  <c:v>0.7</c:v>
                </c:pt>
                <c:pt idx="200">
                  <c:v>0.71</c:v>
                </c:pt>
                <c:pt idx="201">
                  <c:v>0.71</c:v>
                </c:pt>
                <c:pt idx="202">
                  <c:v>0.71</c:v>
                </c:pt>
                <c:pt idx="203">
                  <c:v>0.74</c:v>
                </c:pt>
                <c:pt idx="204">
                  <c:v>0.74</c:v>
                </c:pt>
                <c:pt idx="205">
                  <c:v>0.73</c:v>
                </c:pt>
                <c:pt idx="206">
                  <c:v>0.74</c:v>
                </c:pt>
                <c:pt idx="207">
                  <c:v>0.72</c:v>
                </c:pt>
                <c:pt idx="208">
                  <c:v>0.72</c:v>
                </c:pt>
                <c:pt idx="209">
                  <c:v>0.74</c:v>
                </c:pt>
                <c:pt idx="210">
                  <c:v>0.7</c:v>
                </c:pt>
                <c:pt idx="211">
                  <c:v>0.69</c:v>
                </c:pt>
                <c:pt idx="212">
                  <c:v>0.71</c:v>
                </c:pt>
                <c:pt idx="213">
                  <c:v>0.7</c:v>
                </c:pt>
                <c:pt idx="214">
                  <c:v>0.7</c:v>
                </c:pt>
                <c:pt idx="215">
                  <c:v>0.67</c:v>
                </c:pt>
                <c:pt idx="216">
                  <c:v>0.65</c:v>
                </c:pt>
                <c:pt idx="217">
                  <c:v>0.68</c:v>
                </c:pt>
                <c:pt idx="218">
                  <c:v>0.75</c:v>
                </c:pt>
                <c:pt idx="219">
                  <c:v>0.76</c:v>
                </c:pt>
                <c:pt idx="220">
                  <c:v>0.77</c:v>
                </c:pt>
                <c:pt idx="221">
                  <c:v>0.83</c:v>
                </c:pt>
                <c:pt idx="222">
                  <c:v>0.88</c:v>
                </c:pt>
                <c:pt idx="223">
                  <c:v>0.86</c:v>
                </c:pt>
                <c:pt idx="224">
                  <c:v>0.88</c:v>
                </c:pt>
                <c:pt idx="225">
                  <c:v>0.92</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none"/>
        <c:minorTickMark val="none"/>
        <c:tickLblPos val="low"/>
        <c:txPr>
          <a:bodyPr rot="0" vert="horz"/>
          <a:lstStyle/>
          <a:p>
            <a:pPr>
              <a:defRPr sz="1400"/>
            </a:pPr>
            <a:endParaRPr lang="en-US"/>
          </a:p>
        </c:txPr>
        <c:crossAx val="327954376"/>
        <c:crossesAt val="0"/>
        <c:auto val="1"/>
        <c:lblAlgn val="ctr"/>
        <c:lblOffset val="100"/>
        <c:tickLblSkip val="25"/>
        <c:noMultiLvlLbl val="0"/>
      </c:catAx>
      <c:valAx>
        <c:axId val="327954376"/>
        <c:scaling>
          <c:orientation val="minMax"/>
        </c:scaling>
        <c:delete val="0"/>
        <c:axPos val="l"/>
        <c:title>
          <c:tx>
            <c:rich>
              <a:bodyPr/>
              <a:lstStyle/>
              <a:p>
                <a:pPr>
                  <a:defRPr/>
                </a:pPr>
                <a:r>
                  <a:rPr lang="en-US" sz="1600" b="0" dirty="0"/>
                  <a:t>Std. Deviation from Mean</a:t>
                </a:r>
              </a:p>
            </c:rich>
          </c:tx>
          <c:overlay val="0"/>
        </c:title>
        <c:numFmt formatCode="0.00" sourceLinked="1"/>
        <c:majorTickMark val="out"/>
        <c:minorTickMark val="none"/>
        <c:tickLblPos val="nextTo"/>
        <c:txPr>
          <a:bodyPr/>
          <a:lstStyle/>
          <a:p>
            <a:pPr>
              <a:defRPr sz="1400"/>
            </a:pPr>
            <a:endParaRPr lang="en-US"/>
          </a:p>
        </c:txPr>
        <c:crossAx val="3279665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strRef>
              <c:f>Sheet1!$A$2</c:f>
              <c:strCache>
                <c:ptCount val="1"/>
                <c:pt idx="0">
                  <c:v>DPW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B0-4DBD-B25F-9DB2732772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Sheet1!$B$2:$L$2</c:f>
              <c:numCache>
                <c:formatCode>0.0%</c:formatCode>
                <c:ptCount val="11"/>
                <c:pt idx="0">
                  <c:v>-1.9E-2</c:v>
                </c:pt>
                <c:pt idx="1">
                  <c:v>-3.1E-2</c:v>
                </c:pt>
                <c:pt idx="2">
                  <c:v>-3.0000000000000001E-3</c:v>
                </c:pt>
                <c:pt idx="3">
                  <c:v>2.4E-2</c:v>
                </c:pt>
                <c:pt idx="4">
                  <c:v>4.5999999999999999E-2</c:v>
                </c:pt>
                <c:pt idx="5">
                  <c:v>3.5000000000000003E-2</c:v>
                </c:pt>
                <c:pt idx="6">
                  <c:v>5.2999999999999999E-2</c:v>
                </c:pt>
                <c:pt idx="7">
                  <c:v>4.7E-2</c:v>
                </c:pt>
                <c:pt idx="8">
                  <c:v>0.04</c:v>
                </c:pt>
                <c:pt idx="9">
                  <c:v>4.7E-2</c:v>
                </c:pt>
                <c:pt idx="10">
                  <c:v>5.8000000000000003E-2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 Growth</c:v>
                </c:pt>
              </c:strCache>
            </c:strRef>
          </c:tx>
          <c:marker>
            <c:symbol val="none"/>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B0-4DBD-B25F-9DB27327729D}"/>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Sheet1!$B$3:$L$3</c:f>
              <c:numCache>
                <c:formatCode>0.0%</c:formatCode>
                <c:ptCount val="11"/>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6.0000000000000012E-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 val="autoZero"/>
        <c:crossBetween val="between"/>
        <c:majorUnit val="2.0000000000000004E-2"/>
      </c:valAx>
      <c:spPr>
        <a:ln>
          <a:solidFill>
            <a:schemeClr val="bg1"/>
          </a:solid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761E-2"/>
          <c:y val="2.8596015834388155E-2"/>
          <c:w val="0.91941735270816205"/>
          <c:h val="0.86734061468123003"/>
        </c:manualLayout>
      </c:layout>
      <c:barChart>
        <c:barDir val="col"/>
        <c:grouping val="clustered"/>
        <c:varyColors val="0"/>
        <c:ser>
          <c:idx val="2"/>
          <c:order val="2"/>
          <c:tx>
            <c:strRef>
              <c:f>Sheet1!$D$1</c:f>
              <c:strCache>
                <c:ptCount val="1"/>
                <c:pt idx="0">
                  <c:v>net income after taxes (Q3)(adj for inlfation)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Sheet1!$A$2:$A$14</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Sheet1!$D$2:$D$13</c:f>
              <c:numCache>
                <c:formatCode>"$"#,##0.0</c:formatCode>
                <c:ptCount val="12"/>
                <c:pt idx="0">
                  <c:v>59.2</c:v>
                </c:pt>
                <c:pt idx="1">
                  <c:v>5.3</c:v>
                </c:pt>
                <c:pt idx="2">
                  <c:v>19.5</c:v>
                </c:pt>
                <c:pt idx="3">
                  <c:v>33.1</c:v>
                </c:pt>
                <c:pt idx="4">
                  <c:v>9.1199999999999992</c:v>
                </c:pt>
                <c:pt idx="5">
                  <c:v>32.5</c:v>
                </c:pt>
                <c:pt idx="6">
                  <c:v>54.88</c:v>
                </c:pt>
                <c:pt idx="7">
                  <c:v>41.04</c:v>
                </c:pt>
                <c:pt idx="8">
                  <c:v>47.74</c:v>
                </c:pt>
                <c:pt idx="9">
                  <c:v>34.71</c:v>
                </c:pt>
                <c:pt idx="10">
                  <c:v>22.9</c:v>
                </c:pt>
                <c:pt idx="11">
                  <c:v>49.5</c:v>
                </c:pt>
              </c:numCache>
            </c:numRef>
          </c:val>
          <c:extLst xmlns:c15="http://schemas.microsoft.com/office/drawing/2012/chart">
            <c:ext xmlns:c16="http://schemas.microsoft.com/office/drawing/2014/chart" uri="{C3380CC4-5D6E-409C-BE32-E72D297353CC}">
              <c16:uniqueId val="{0000000F-B739-443E-9E4C-0A28A83BD870}"/>
            </c:ext>
          </c:extLst>
        </c:ser>
        <c:dLbls>
          <c:dLblPos val="ctr"/>
          <c:showLegendKey val="0"/>
          <c:showVal val="1"/>
          <c:showCatName val="0"/>
          <c:showSerName val="0"/>
          <c:showPercent val="0"/>
          <c:showBubbleSize val="0"/>
        </c:dLbls>
        <c:gapWidth val="50"/>
        <c:axId val="46568112"/>
        <c:axId val="46572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income after taxes (half year) AM BEST</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Sheet1!$A$2:$A$14</c15:sqref>
                        </c15:formulaRef>
                      </c:ext>
                    </c:extLst>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extLst>
                      <c:ext uri="{02D57815-91ED-43cb-92C2-25804820EDAC}">
                        <c15:formulaRef>
                          <c15:sqref>Sheet1!$B$2:$B$13</c15:sqref>
                        </c15:formulaRef>
                      </c:ext>
                    </c:extLst>
                    <c:numCache>
                      <c:formatCode>"$"#,##0.0</c:formatCode>
                      <c:ptCount val="12"/>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net income after taxes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Sheet1!$A$2:$A$14</c15:sqref>
                        </c15:formulaRef>
                      </c:ext>
                    </c:extLst>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extLst xmlns:c15="http://schemas.microsoft.com/office/drawing/2012/chart">
                      <c:ext xmlns:c15="http://schemas.microsoft.com/office/drawing/2012/chart" uri="{02D57815-91ED-43cb-92C2-25804820EDAC}">
                        <c15:formulaRef>
                          <c15:sqref>Sheet1!$C$2:$C$13</c15:sqref>
                        </c15:formulaRef>
                      </c:ext>
                    </c:extLst>
                    <c:numCache>
                      <c:formatCode>"$"#,##0.0</c:formatCode>
                      <c:ptCount val="12"/>
                      <c:pt idx="0">
                        <c:v>48.9</c:v>
                      </c:pt>
                      <c:pt idx="1">
                        <c:v>4.5999999999999996</c:v>
                      </c:pt>
                      <c:pt idx="2">
                        <c:v>16.7</c:v>
                      </c:pt>
                      <c:pt idx="3">
                        <c:v>28.6</c:v>
                      </c:pt>
                      <c:pt idx="4">
                        <c:v>8.1999999999999993</c:v>
                      </c:pt>
                      <c:pt idx="5">
                        <c:v>29.8</c:v>
                      </c:pt>
                      <c:pt idx="6">
                        <c:v>50.9</c:v>
                      </c:pt>
                      <c:pt idx="7">
                        <c:v>38.700000000000003</c:v>
                      </c:pt>
                      <c:pt idx="8">
                        <c:v>45</c:v>
                      </c:pt>
                      <c:pt idx="9">
                        <c:v>33.200000000000003</c:v>
                      </c:pt>
                      <c:pt idx="10">
                        <c:v>22.4</c:v>
                      </c:pt>
                      <c:pt idx="11">
                        <c:v>49.5</c:v>
                      </c:pt>
                    </c:numCache>
                  </c:numRef>
                </c:val>
                <c:extLst xmlns:c15="http://schemas.microsoft.com/office/drawing/2012/chart">
                  <c:ext xmlns:c16="http://schemas.microsoft.com/office/drawing/2014/chart" uri="{C3380CC4-5D6E-409C-BE32-E72D297353CC}">
                    <c16:uniqueId val="{0000000E-B739-443E-9E4C-0A28A83BD8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net income Q4 (SNL)</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Sheet1!$A$2:$A$14</c15:sqref>
                        </c15:formulaRef>
                      </c:ext>
                    </c:extLst>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extLst xmlns:c15="http://schemas.microsoft.com/office/drawing/2012/chart">
                      <c:ext xmlns:c15="http://schemas.microsoft.com/office/drawing/2012/chart" uri="{02D57815-91ED-43cb-92C2-25804820EDAC}">
                        <c15:formulaRef>
                          <c15:sqref>Sheet1!$E$2:$E$13</c15:sqref>
                        </c15:formulaRef>
                      </c:ext>
                    </c:extLst>
                    <c:numCache>
                      <c:formatCode>_(* #,##0.0_);_(* \(#,##0.0\);_(* "-"??_);_(@_)</c:formatCode>
                      <c:ptCount val="12"/>
                      <c:pt idx="0">
                        <c:v>63.618784199845599</c:v>
                      </c:pt>
                      <c:pt idx="1">
                        <c:v>3.7088862502961</c:v>
                      </c:pt>
                      <c:pt idx="2">
                        <c:v>32.203170139788398</c:v>
                      </c:pt>
                      <c:pt idx="3">
                        <c:v>37.217758583579204</c:v>
                      </c:pt>
                      <c:pt idx="4">
                        <c:v>20.1248760217096</c:v>
                      </c:pt>
                      <c:pt idx="5">
                        <c:v>38.415881107662202</c:v>
                      </c:pt>
                      <c:pt idx="6">
                        <c:v>71.624731726388205</c:v>
                      </c:pt>
                      <c:pt idx="7">
                        <c:v>64.757509254461894</c:v>
                      </c:pt>
                      <c:pt idx="8">
                        <c:v>58.314974251858395</c:v>
                      </c:pt>
                      <c:pt idx="9">
                        <c:v>44.305791114217797</c:v>
                      </c:pt>
                      <c:pt idx="10">
                        <c:v>40.330736158000001</c:v>
                      </c:pt>
                    </c:numCache>
                  </c:numRef>
                </c:val>
                <c:extLst xmlns:c15="http://schemas.microsoft.com/office/drawing/2012/chart">
                  <c:ext xmlns:c16="http://schemas.microsoft.com/office/drawing/2014/chart" uri="{C3380CC4-5D6E-409C-BE32-E72D297353CC}">
                    <c16:uniqueId val="{0000000E-4F3C-44BE-8341-6DA1A4464C7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net income Q4 (infl Adj) SNL</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Sheet1!$A$2:$A$14</c15:sqref>
                        </c15:formulaRef>
                      </c:ext>
                    </c:extLst>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F-4F3C-44BE-8341-6DA1A4464C71}"/>
                  </c:ext>
                </c:extLst>
              </c15:ser>
            </c15:filteredBarSeries>
          </c:ext>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Sheet1!$A$1:$S$1</c:f>
              <c:strCache>
                <c:ptCount val="19"/>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Sheet1!$A$2:$S$2</c:f>
              <c:numCache>
                <c:formatCode>General</c:formatCode>
                <c:ptCount val="19"/>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104.1</c:v>
                </c:pt>
                <c:pt idx="18" formatCode="0.0">
                  <c:v>97.3</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1592108711912159"/>
        </c:manualLayout>
      </c:layout>
      <c:barChart>
        <c:barDir val="col"/>
        <c:grouping val="stacked"/>
        <c:varyColors val="0"/>
        <c:ser>
          <c:idx val="2"/>
          <c:order val="2"/>
          <c:tx>
            <c:strRef>
              <c:f>Sheet1!$D$1</c:f>
              <c:strCache>
                <c:ptCount val="1"/>
                <c:pt idx="0">
                  <c:v>net investment gains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Sheet1!$A$2:$A$13</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Sheet1!$D$2:$D$12</c:f>
              <c:numCache>
                <c:formatCode>"$"#,##0.0</c:formatCode>
                <c:ptCount val="11"/>
                <c:pt idx="0">
                  <c:v>29.8</c:v>
                </c:pt>
                <c:pt idx="1">
                  <c:v>27</c:v>
                </c:pt>
                <c:pt idx="2">
                  <c:v>41.7</c:v>
                </c:pt>
                <c:pt idx="3">
                  <c:v>42.5</c:v>
                </c:pt>
                <c:pt idx="4">
                  <c:v>41.3</c:v>
                </c:pt>
                <c:pt idx="5">
                  <c:v>48.7</c:v>
                </c:pt>
                <c:pt idx="6">
                  <c:v>44.7</c:v>
                </c:pt>
                <c:pt idx="7">
                  <c:v>45</c:v>
                </c:pt>
                <c:pt idx="8">
                  <c:v>40.5</c:v>
                </c:pt>
                <c:pt idx="9">
                  <c:v>48.8</c:v>
                </c:pt>
                <c:pt idx="10">
                  <c:v>50.2</c:v>
                </c:pt>
              </c:numCache>
            </c:numRef>
          </c:val>
          <c:extLst xmlns:c15="http://schemas.microsoft.com/office/drawing/2012/chart">
            <c:ext xmlns:c16="http://schemas.microsoft.com/office/drawing/2014/chart" uri="{C3380CC4-5D6E-409C-BE32-E72D297353CC}">
              <c16:uniqueId val="{0000000E-269D-41EE-A1CF-FF55B6A870A8}"/>
            </c:ext>
          </c:extLst>
        </c:ser>
        <c:ser>
          <c:idx val="3"/>
          <c:order val="3"/>
          <c:tx>
            <c:strRef>
              <c:f>Sheet1!$E$1</c:f>
              <c:strCache>
                <c:ptCount val="1"/>
                <c:pt idx="0">
                  <c:v>underwriting gains/losses (q3)</c:v>
                </c:pt>
              </c:strCache>
            </c:strRef>
          </c:tx>
          <c:spPr>
            <a:solidFill>
              <a:schemeClr val="accent3"/>
            </a:solidFill>
          </c:spPr>
          <c:invertIfNegative val="0"/>
          <c:dLbls>
            <c:dLbl>
              <c:idx val="1"/>
              <c:layout>
                <c:manualLayout>
                  <c:x val="5.8412579705970856E-8"/>
                  <c:y val="5.7643891871578092E-3"/>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0.11760343380676622"/>
                    </c:manualLayout>
                  </c15:layout>
                </c:ext>
                <c:ext xmlns:c16="http://schemas.microsoft.com/office/drawing/2014/chart" uri="{C3380CC4-5D6E-409C-BE32-E72D297353CC}">
                  <c16:uniqueId val="{0000000F-8A99-45AA-AD8C-BC491B44A73E}"/>
                </c:ext>
              </c:extLst>
            </c:dLbl>
            <c:dLbl>
              <c:idx val="8"/>
              <c:layout>
                <c:manualLayout>
                  <c:x val="-1.122713552460117E-16"/>
                  <c:y val="1.2969365066181196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6.8608054667859422E-2"/>
                    </c:manualLayout>
                  </c15:layout>
                </c:ext>
                <c:ext xmlns:c16="http://schemas.microsoft.com/office/drawing/2014/chart" uri="{C3380CC4-5D6E-409C-BE32-E72D297353CC}">
                  <c16:uniqueId val="{0000000E-8A99-45AA-AD8C-BC491B44A73E}"/>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Sheet1!$A$2:$A$13</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Sheet1!$E$2:$E$12</c:f>
              <c:numCache>
                <c:formatCode>"$"#,##0.0</c:formatCode>
                <c:ptCount val="11"/>
                <c:pt idx="0">
                  <c:v>-19.7</c:v>
                </c:pt>
                <c:pt idx="1">
                  <c:v>-2.4</c:v>
                </c:pt>
                <c:pt idx="2">
                  <c:v>-5.2</c:v>
                </c:pt>
                <c:pt idx="3">
                  <c:v>-33.700000000000003</c:v>
                </c:pt>
                <c:pt idx="4">
                  <c:v>-6.1</c:v>
                </c:pt>
                <c:pt idx="5">
                  <c:v>11.5</c:v>
                </c:pt>
                <c:pt idx="6">
                  <c:v>5.3</c:v>
                </c:pt>
                <c:pt idx="7">
                  <c:v>8.4</c:v>
                </c:pt>
                <c:pt idx="8">
                  <c:v>-0.4</c:v>
                </c:pt>
                <c:pt idx="9">
                  <c:v>-21</c:v>
                </c:pt>
                <c:pt idx="10">
                  <c:v>4.7</c:v>
                </c:pt>
              </c:numCache>
            </c:numRef>
          </c:val>
          <c:extLst xmlns:c15="http://schemas.microsoft.com/office/drawing/2012/chart">
            <c:ext xmlns:c16="http://schemas.microsoft.com/office/drawing/2014/chart" uri="{C3380CC4-5D6E-409C-BE32-E72D297353CC}">
              <c16:uniqueId val="{0000000F-269D-41EE-A1CF-FF55B6A870A8}"/>
            </c:ext>
          </c:extLst>
        </c:ser>
        <c:dLbls>
          <c:dLblPos val="ctr"/>
          <c:showLegendKey val="0"/>
          <c:showVal val="1"/>
          <c:showCatName val="0"/>
          <c:showSerName val="0"/>
          <c:showPercent val="0"/>
          <c:showBubbleSize val="0"/>
        </c:dLbls>
        <c:gapWidth val="50"/>
        <c:overlap val="100"/>
        <c:axId val="1306718992"/>
        <c:axId val="13041838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gains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Sheet1!$A$2:$A$13</c15:sqref>
                        </c15:formulaRef>
                      </c:ext>
                    </c:extLst>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extLst>
                      <c:ext uri="{02D57815-91ED-43cb-92C2-25804820EDAC}">
                        <c15:formulaRef>
                          <c15:sqref>Sheet1!$B$2:$B$12</c15:sqref>
                        </c15:formulaRef>
                      </c:ext>
                    </c:extLst>
                    <c:numCache>
                      <c:formatCode>"$"#,##0.0</c:formatCode>
                      <c:ptCount val="11"/>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underwriting gains/losses (q2)</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Sheet1!$A$2:$A$13</c15:sqref>
                        </c15:formulaRef>
                      </c:ext>
                    </c:extLst>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"$"#,##0.0</c:formatCode>
                      <c:ptCount val="11"/>
                      <c:pt idx="0">
                        <c:v>-6.3</c:v>
                      </c:pt>
                      <c:pt idx="1">
                        <c:v>-2.5</c:v>
                      </c:pt>
                      <c:pt idx="2">
                        <c:v>-5.7</c:v>
                      </c:pt>
                      <c:pt idx="3">
                        <c:v>-26.1</c:v>
                      </c:pt>
                      <c:pt idx="4">
                        <c:v>-7.5</c:v>
                      </c:pt>
                      <c:pt idx="5">
                        <c:v>2.4</c:v>
                      </c:pt>
                      <c:pt idx="6">
                        <c:v>0.3</c:v>
                      </c:pt>
                      <c:pt idx="7">
                        <c:v>3.5</c:v>
                      </c:pt>
                      <c:pt idx="8">
                        <c:v>-1.5</c:v>
                      </c:pt>
                      <c:pt idx="9">
                        <c:v>-4.5</c:v>
                      </c:pt>
                    </c:numCache>
                  </c:numRef>
                </c:val>
                <c:extLst xmlns:c15="http://schemas.microsoft.com/office/drawing/2012/chart">
                  <c:ext xmlns:c16="http://schemas.microsoft.com/office/drawing/2014/chart" uri="{C3380CC4-5D6E-409C-BE32-E72D297353CC}">
                    <c16:uniqueId val="{00000000-E921-4C7B-8141-4F9BA410D64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UW Gain/Loss</c:v>
                      </c:pt>
                    </c:strCache>
                  </c:strRef>
                </c:tx>
                <c:spPr>
                  <a:solidFill>
                    <a:schemeClr val="accent3"/>
                  </a:solidFill>
                </c:spPr>
                <c:invertIfNegative val="0"/>
                <c:dLbls>
                  <c:dLbl>
                    <c:idx val="1"/>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85E9-4D26-8A40-AEED4F5056C5}"/>
                      </c:ext>
                    </c:extLst>
                  </c:dLbl>
                  <c:dLbl>
                    <c:idx val="8"/>
                    <c:dLblPos val="in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85E9-4D26-8A40-AEED4F5056C5}"/>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Sheet1!$A$2:$A$13</c15:sqref>
                        </c15:formulaRef>
                      </c:ext>
                    </c:extLst>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extLst xmlns:c15="http://schemas.microsoft.com/office/drawing/2012/chart">
                      <c:ext xmlns:c15="http://schemas.microsoft.com/office/drawing/2012/chart" uri="{02D57815-91ED-43cb-92C2-25804820EDAC}">
                        <c15:formulaRef>
                          <c15:sqref>Sheet1!$F$2:$F$12</c15:sqref>
                        </c15:formulaRef>
                      </c:ext>
                    </c:extLst>
                    <c:numCache>
                      <c:formatCode>"$"#,##0.0</c:formatCode>
                      <c:ptCount val="11"/>
                      <c:pt idx="0">
                        <c:v>-19.656505786000004</c:v>
                      </c:pt>
                      <c:pt idx="1">
                        <c:v>1.460115373</c:v>
                      </c:pt>
                      <c:pt idx="2">
                        <c:v>-8.3096166349999994</c:v>
                      </c:pt>
                      <c:pt idx="3">
                        <c:v>-35.292561079999999</c:v>
                      </c:pt>
                      <c:pt idx="4">
                        <c:v>-13.878424647503</c:v>
                      </c:pt>
                      <c:pt idx="5">
                        <c:v>17.489998751496</c:v>
                      </c:pt>
                      <c:pt idx="6">
                        <c:v>14.21316502</c:v>
                      </c:pt>
                      <c:pt idx="7">
                        <c:v>11.157372816000001</c:v>
                      </c:pt>
                      <c:pt idx="8">
                        <c:v>-2.4244980570000001</c:v>
                      </c:pt>
                      <c:pt idx="9">
                        <c:v>-20.617096646</c:v>
                      </c:pt>
                    </c:numCache>
                  </c:numRef>
                </c:val>
                <c:extLst xmlns:c15="http://schemas.microsoft.com/office/drawing/2012/chart">
                  <c:ext xmlns:c16="http://schemas.microsoft.com/office/drawing/2014/chart" uri="{C3380CC4-5D6E-409C-BE32-E72D297353CC}">
                    <c16:uniqueId val="{0000000E-85E9-4D26-8A40-AEED4F5056C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Investment Gain</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Sheet1!$A$2:$A$13</c15:sqref>
                        </c15:formulaRef>
                      </c:ext>
                    </c:extLst>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extLst xmlns:c15="http://schemas.microsoft.com/office/drawing/2012/chart">
                      <c:ext xmlns:c15="http://schemas.microsoft.com/office/drawing/2012/chart" uri="{02D57815-91ED-43cb-92C2-25804820EDAC}">
                        <c15:formulaRef>
                          <c15:sqref>Sheet1!$G$2:$G$12</c15:sqref>
                        </c15:formulaRef>
                      </c:ext>
                    </c:extLst>
                    <c:numCache>
                      <c:formatCode>"$"#,##0.0</c:formatCode>
                      <c:ptCount val="11"/>
                      <c:pt idx="0">
                        <c:v>33.017890245296101</c:v>
                      </c:pt>
                      <c:pt idx="1">
                        <c:v>40.605649916788401</c:v>
                      </c:pt>
                      <c:pt idx="2">
                        <c:v>55.928585049579205</c:v>
                      </c:pt>
                      <c:pt idx="3">
                        <c:v>58.465603009709604</c:v>
                      </c:pt>
                      <c:pt idx="4">
                        <c:v>58.943995332495206</c:v>
                      </c:pt>
                      <c:pt idx="5">
                        <c:v>67.679623675822199</c:v>
                      </c:pt>
                      <c:pt idx="6">
                        <c:v>66.693999536461902</c:v>
                      </c:pt>
                      <c:pt idx="7">
                        <c:v>58.838285256858398</c:v>
                      </c:pt>
                      <c:pt idx="8">
                        <c:v>55.946557255217797</c:v>
                      </c:pt>
                      <c:pt idx="9">
                        <c:v>68.666956681999991</c:v>
                      </c:pt>
                    </c:numCache>
                  </c:numRef>
                </c:val>
                <c:extLst xmlns:c15="http://schemas.microsoft.com/office/drawing/2012/chart">
                  <c:ext xmlns:c16="http://schemas.microsoft.com/office/drawing/2014/chart" uri="{C3380CC4-5D6E-409C-BE32-E72D297353CC}">
                    <c16:uniqueId val="{0000000F-85E9-4D26-8A40-AEED4F5056C5}"/>
                  </c:ext>
                </c:extLst>
              </c15:ser>
            </c15:filteredBarSeries>
          </c:ext>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90"/>
          <c:min val="-4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10"/>
        <c:minorUnit val="0.01"/>
      </c:valAx>
    </c:plotArea>
    <c:legend>
      <c:legendPos val="b"/>
      <c:layout>
        <c:manualLayout>
          <c:xMode val="edge"/>
          <c:yMode val="edge"/>
          <c:x val="0.13472324119722423"/>
          <c:y val="4.8783128088527701E-2"/>
          <c:w val="0.39227458585480962"/>
          <c:h val="0.12743548548613923"/>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7809-46E7-AEF9-C66AF2E7F361}"/>
              </c:ext>
            </c:extLst>
          </c:dPt>
          <c:dPt>
            <c:idx val="6"/>
            <c:invertIfNegative val="0"/>
            <c:bubble3D val="0"/>
            <c:extLst>
              <c:ext xmlns:c16="http://schemas.microsoft.com/office/drawing/2014/chart" uri="{C3380CC4-5D6E-409C-BE32-E72D297353CC}">
                <c16:uniqueId val="{00000001-7809-46E7-AEF9-C66AF2E7F361}"/>
              </c:ext>
            </c:extLst>
          </c:dPt>
          <c:dPt>
            <c:idx val="12"/>
            <c:invertIfNegative val="0"/>
            <c:bubble3D val="0"/>
            <c:extLst>
              <c:ext xmlns:c16="http://schemas.microsoft.com/office/drawing/2014/chart" uri="{C3380CC4-5D6E-409C-BE32-E72D297353CC}">
                <c16:uniqueId val="{00000000-17A7-413B-A9B3-6FD57A22FF25}"/>
              </c:ext>
            </c:extLst>
          </c:dPt>
          <c:dLbls>
            <c:dLbl>
              <c:idx val="1"/>
              <c:delete val="1"/>
              <c:extLst>
                <c:ext xmlns:c15="http://schemas.microsoft.com/office/drawing/2012/chart" uri="{CE6537A1-D6FC-4f65-9D91-7224C49458BB}"/>
                <c:ext xmlns:c16="http://schemas.microsoft.com/office/drawing/2014/chart" uri="{C3380CC4-5D6E-409C-BE32-E72D297353CC}">
                  <c16:uniqueId val="{00000001-20F9-4DDB-8B80-BACC3B09CD5E}"/>
                </c:ext>
              </c:extLst>
            </c:dLbl>
            <c:dLbl>
              <c:idx val="2"/>
              <c:delete val="1"/>
              <c:extLst>
                <c:ext xmlns:c15="http://schemas.microsoft.com/office/drawing/2012/chart" uri="{CE6537A1-D6FC-4f65-9D91-7224C49458BB}"/>
                <c:ext xmlns:c16="http://schemas.microsoft.com/office/drawing/2014/chart" uri="{C3380CC4-5D6E-409C-BE32-E72D297353CC}">
                  <c16:uniqueId val="{00000002-20F9-4DDB-8B80-BACC3B09CD5E}"/>
                </c:ext>
              </c:extLst>
            </c:dLbl>
            <c:dLbl>
              <c:idx val="3"/>
              <c:delete val="1"/>
              <c:extLst>
                <c:ext xmlns:c15="http://schemas.microsoft.com/office/drawing/2012/chart" uri="{CE6537A1-D6FC-4f65-9D91-7224C49458BB}"/>
                <c:ext xmlns:c16="http://schemas.microsoft.com/office/drawing/2014/chart" uri="{C3380CC4-5D6E-409C-BE32-E72D297353CC}">
                  <c16:uniqueId val="{00000003-20F9-4DDB-8B80-BACC3B09CD5E}"/>
                </c:ext>
              </c:extLst>
            </c:dLbl>
            <c:dLbl>
              <c:idx val="4"/>
              <c:delete val="1"/>
              <c:extLst>
                <c:ext xmlns:c15="http://schemas.microsoft.com/office/drawing/2012/chart" uri="{CE6537A1-D6FC-4f65-9D91-7224C49458BB}"/>
                <c:ext xmlns:c16="http://schemas.microsoft.com/office/drawing/2014/chart" uri="{C3380CC4-5D6E-409C-BE32-E72D297353CC}">
                  <c16:uniqueId val="{00000004-20F9-4DDB-8B80-BACC3B09CD5E}"/>
                </c:ext>
              </c:extLst>
            </c:dLbl>
            <c:dLbl>
              <c:idx val="5"/>
              <c:delete val="1"/>
              <c:extLst>
                <c:ext xmlns:c15="http://schemas.microsoft.com/office/drawing/2012/chart" uri="{CE6537A1-D6FC-4f65-9D91-7224C49458BB}"/>
                <c:ext xmlns:c16="http://schemas.microsoft.com/office/drawing/2014/chart" uri="{C3380CC4-5D6E-409C-BE32-E72D297353CC}">
                  <c16:uniqueId val="{00000000-7809-46E7-AEF9-C66AF2E7F361}"/>
                </c:ext>
              </c:extLst>
            </c:dLbl>
            <c:dLbl>
              <c:idx val="6"/>
              <c:delete val="1"/>
              <c:extLst>
                <c:ext xmlns:c15="http://schemas.microsoft.com/office/drawing/2012/chart" uri="{CE6537A1-D6FC-4f65-9D91-7224C49458BB}"/>
                <c:ext xmlns:c16="http://schemas.microsoft.com/office/drawing/2014/chart" uri="{C3380CC4-5D6E-409C-BE32-E72D297353CC}">
                  <c16:uniqueId val="{00000001-7809-46E7-AEF9-C66AF2E7F361}"/>
                </c:ext>
              </c:extLst>
            </c:dLbl>
            <c:dLbl>
              <c:idx val="7"/>
              <c:delete val="1"/>
              <c:extLst>
                <c:ext xmlns:c15="http://schemas.microsoft.com/office/drawing/2012/chart" uri="{CE6537A1-D6FC-4f65-9D91-7224C49458BB}"/>
                <c:ext xmlns:c16="http://schemas.microsoft.com/office/drawing/2014/chart" uri="{C3380CC4-5D6E-409C-BE32-E72D297353CC}">
                  <c16:uniqueId val="{00000005-20F9-4DDB-8B80-BACC3B09CD5E}"/>
                </c:ext>
              </c:extLst>
            </c:dLbl>
            <c:dLbl>
              <c:idx val="8"/>
              <c:delete val="1"/>
              <c:extLst>
                <c:ext xmlns:c15="http://schemas.microsoft.com/office/drawing/2012/chart" uri="{CE6537A1-D6FC-4f65-9D91-7224C49458BB}"/>
                <c:ext xmlns:c16="http://schemas.microsoft.com/office/drawing/2014/chart" uri="{C3380CC4-5D6E-409C-BE32-E72D297353CC}">
                  <c16:uniqueId val="{00000006-20F9-4DDB-8B80-BACC3B09CD5E}"/>
                </c:ext>
              </c:extLst>
            </c:dLbl>
            <c:dLbl>
              <c:idx val="9"/>
              <c:delete val="1"/>
              <c:extLst>
                <c:ext xmlns:c15="http://schemas.microsoft.com/office/drawing/2012/chart" uri="{CE6537A1-D6FC-4f65-9D91-7224C49458BB}"/>
                <c:ext xmlns:c16="http://schemas.microsoft.com/office/drawing/2014/chart" uri="{C3380CC4-5D6E-409C-BE32-E72D297353CC}">
                  <c16:uniqueId val="{00000007-20F9-4DDB-8B80-BACC3B09CD5E}"/>
                </c:ext>
              </c:extLst>
            </c:dLbl>
            <c:numFmt formatCode="#,##0.00" sourceLinked="0"/>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strCache>
            </c:strRef>
          </c:cat>
          <c:val>
            <c:numRef>
              <c:f>Sheet1!$B$2:$R$2</c:f>
              <c:numCache>
                <c:formatCode>0.00</c:formatCode>
                <c:ptCount val="17"/>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3.04</c:v>
                </c:pt>
                <c:pt idx="15">
                  <c:v>3.02</c:v>
                </c:pt>
                <c:pt idx="16">
                  <c:v>3.3</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5"/>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18-Q3</c:v>
                </c:pt>
              </c:strCache>
            </c:strRef>
          </c:cat>
          <c:val>
            <c:numRef>
              <c:f>Sheet1!$B$2:$N$2</c:f>
              <c:numCache>
                <c:formatCode>_(* #,##0_);_(* \(#,##0\);_(* "-"??_);_(@_)</c:formatCode>
                <c:ptCount val="13"/>
                <c:pt idx="0" formatCode="General">
                  <c:v>17</c:v>
                </c:pt>
                <c:pt idx="1">
                  <c:v>22</c:v>
                </c:pt>
                <c:pt idx="2">
                  <c:v>19</c:v>
                </c:pt>
                <c:pt idx="3">
                  <c:v>22</c:v>
                </c:pt>
                <c:pt idx="4">
                  <c:v>24</c:v>
                </c:pt>
                <c:pt idx="5">
                  <c:v>28</c:v>
                </c:pt>
                <c:pt idx="6">
                  <c:v>39</c:v>
                </c:pt>
                <c:pt idx="7">
                  <c:v>50</c:v>
                </c:pt>
                <c:pt idx="8">
                  <c:v>64</c:v>
                </c:pt>
                <c:pt idx="9">
                  <c:v>72</c:v>
                </c:pt>
                <c:pt idx="10">
                  <c:v>81</c:v>
                </c:pt>
                <c:pt idx="11">
                  <c:v>89</c:v>
                </c:pt>
                <c:pt idx="12">
                  <c:v>99</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73B-454B-93C2-10EAE6C4DDD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73B-454B-93C2-10EAE6C4DDD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3B-454B-93C2-10EAE6C4DDD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3B-454B-93C2-10EAE6C4DDD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73B-454B-93C2-10EAE6C4DDD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73B-454B-93C2-10EAE6C4DDD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18-Q3</c:v>
                </c:pt>
              </c:strCache>
            </c:strRef>
          </c:cat>
          <c:val>
            <c:numRef>
              <c:f>Sheet1!$B$3:$N$3</c:f>
              <c:numCache>
                <c:formatCode>_(* #,##0_);_(* \(#,##0\);_(* "-"??_);_(@_)</c:formatCode>
                <c:ptCount val="13"/>
                <c:pt idx="0" formatCode="#,##0">
                  <c:v>368</c:v>
                </c:pt>
                <c:pt idx="1">
                  <c:v>388</c:v>
                </c:pt>
                <c:pt idx="2">
                  <c:v>321</c:v>
                </c:pt>
                <c:pt idx="3">
                  <c:v>378</c:v>
                </c:pt>
                <c:pt idx="4">
                  <c:v>447</c:v>
                </c:pt>
                <c:pt idx="5">
                  <c:v>428</c:v>
                </c:pt>
                <c:pt idx="6">
                  <c:v>466</c:v>
                </c:pt>
                <c:pt idx="7">
                  <c:v>490</c:v>
                </c:pt>
                <c:pt idx="8">
                  <c:v>511</c:v>
                </c:pt>
                <c:pt idx="9">
                  <c:v>493</c:v>
                </c:pt>
                <c:pt idx="10">
                  <c:v>514</c:v>
                </c:pt>
                <c:pt idx="11">
                  <c:v>516</c:v>
                </c:pt>
                <c:pt idx="12">
                  <c:v>496</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307614960"/>
        <c:axId val="30762162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18-Q3</c:v>
                </c:pt>
              </c:strCache>
            </c:strRef>
          </c:cat>
          <c:val>
            <c:numRef>
              <c:f>Sheet1!$B$4:$N$4</c:f>
              <c:numCache>
                <c:formatCode>#,##0</c:formatCode>
                <c:ptCount val="13"/>
                <c:pt idx="0">
                  <c:v>385</c:v>
                </c:pt>
                <c:pt idx="1">
                  <c:v>410</c:v>
                </c:pt>
                <c:pt idx="2">
                  <c:v>340</c:v>
                </c:pt>
                <c:pt idx="3">
                  <c:v>400</c:v>
                </c:pt>
                <c:pt idx="4">
                  <c:v>470</c:v>
                </c:pt>
                <c:pt idx="5">
                  <c:v>455</c:v>
                </c:pt>
                <c:pt idx="6">
                  <c:v>505</c:v>
                </c:pt>
                <c:pt idx="7">
                  <c:v>540</c:v>
                </c:pt>
                <c:pt idx="8">
                  <c:v>575</c:v>
                </c:pt>
                <c:pt idx="9" formatCode="General">
                  <c:v>565</c:v>
                </c:pt>
                <c:pt idx="10" formatCode="General">
                  <c:v>595</c:v>
                </c:pt>
                <c:pt idx="11" formatCode="General">
                  <c:v>605</c:v>
                </c:pt>
                <c:pt idx="12" formatCode="General">
                  <c:v>595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307614960"/>
        <c:axId val="307621624"/>
      </c:lineChart>
      <c:catAx>
        <c:axId val="30761496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307621624"/>
        <c:crosses val="autoZero"/>
        <c:auto val="1"/>
        <c:lblAlgn val="ctr"/>
        <c:lblOffset val="20"/>
        <c:noMultiLvlLbl val="0"/>
      </c:catAx>
      <c:valAx>
        <c:axId val="30762162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07614960"/>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66256157635467983"/>
        </c:manualLayout>
      </c:layout>
      <c:barChart>
        <c:barDir val="bar"/>
        <c:grouping val="clustered"/>
        <c:varyColors val="0"/>
        <c:ser>
          <c:idx val="2"/>
          <c:order val="0"/>
          <c:tx>
            <c:strRef>
              <c:f>Sheet1!$A$3</c:f>
              <c:strCache>
                <c:ptCount val="1"/>
                <c:pt idx="0">
                  <c:v>2015</c:v>
                </c:pt>
              </c:strCache>
            </c:strRef>
          </c:tx>
          <c:spPr>
            <a:solidFill>
              <a:schemeClr val="accent1"/>
            </a:solidFill>
            <a:ln w="12040">
              <a:noFill/>
              <a:prstDash val="solid"/>
            </a:ln>
          </c:spPr>
          <c:invertIfNegative val="0"/>
          <c:dPt>
            <c:idx val="0"/>
            <c:invertIfNegative val="0"/>
            <c:bubble3D val="0"/>
            <c:spPr>
              <a:solidFill>
                <a:schemeClr val="accent2"/>
              </a:solidFill>
              <a:ln w="12040">
                <a:noFill/>
                <a:prstDash val="solid"/>
              </a:ln>
            </c:spPr>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Talk to Agent</c:v>
                </c:pt>
                <c:pt idx="1">
                  <c:v>Online</c:v>
                </c:pt>
                <c:pt idx="2">
                  <c:v>By Phone</c:v>
                </c:pt>
                <c:pt idx="3">
                  <c:v>Any Method</c:v>
                </c:pt>
                <c:pt idx="4">
                  <c:v>None of These</c:v>
                </c:pt>
                <c:pt idx="5">
                  <c:v>Don't Know</c:v>
                </c:pt>
              </c:strCache>
            </c:strRef>
          </c:cat>
          <c:val>
            <c:numRef>
              <c:f>Sheet1!$B$3:$G$3</c:f>
              <c:numCache>
                <c:formatCode>0%</c:formatCode>
                <c:ptCount val="6"/>
                <c:pt idx="0">
                  <c:v>0.5</c:v>
                </c:pt>
                <c:pt idx="1">
                  <c:v>0.39</c:v>
                </c:pt>
                <c:pt idx="2">
                  <c:v>0.37</c:v>
                </c:pt>
                <c:pt idx="3">
                  <c:v>0.69</c:v>
                </c:pt>
                <c:pt idx="4">
                  <c:v>0.28999999999999998</c:v>
                </c:pt>
                <c:pt idx="5">
                  <c:v>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400" b="1" dirty="0"/>
            <a:t>Create Policy/ Treaty</a:t>
          </a:r>
        </a:p>
      </dgm:t>
    </dgm:pt>
    <dgm:pt modelId="{9453320E-08F2-4A9D-8D02-C93B8993606B}" type="parTrans" cxnId="{1338CEE4-50EB-4CF5-AF76-B68B3DC57411}">
      <dgm:prSet/>
      <dgm:spPr/>
      <dgm:t>
        <a:bodyPr/>
        <a:lstStyle/>
        <a:p>
          <a:endParaRPr lang="en-US" sz="1400"/>
        </a:p>
      </dgm:t>
    </dgm:pt>
    <dgm:pt modelId="{473D3182-B31B-4F17-BE88-DD6E1BE86813}" type="sibTrans" cxnId="{1338CEE4-50EB-4CF5-AF76-B68B3DC57411}">
      <dgm:prSet/>
      <dgm:spPr/>
      <dgm:t>
        <a:bodyPr/>
        <a:lstStyle/>
        <a:p>
          <a:endParaRPr lang="en-US" sz="1400"/>
        </a:p>
      </dgm:t>
    </dgm:pt>
    <dgm:pt modelId="{92545DD2-D102-4073-81E4-5DB851FB631B}">
      <dgm:prSet custT="1"/>
      <dgm:spPr/>
      <dgm:t>
        <a:bodyPr/>
        <a:lstStyle/>
        <a:p>
          <a:r>
            <a:rPr lang="en-US" sz="1400" b="1" dirty="0"/>
            <a:t>Brains + Bank Account</a:t>
          </a:r>
        </a:p>
      </dgm:t>
    </dgm:pt>
    <dgm:pt modelId="{28992293-AD1D-4A88-A481-D7A6A63ED112}" type="parTrans" cxnId="{7CD23DBF-388C-441C-949E-CB6361D32CE9}">
      <dgm:prSet/>
      <dgm:spPr/>
      <dgm:t>
        <a:bodyPr/>
        <a:lstStyle/>
        <a:p>
          <a:endParaRPr lang="en-US" sz="1400"/>
        </a:p>
      </dgm:t>
    </dgm:pt>
    <dgm:pt modelId="{93FDA5C6-8DC8-4A52-A474-9944C73D702B}" type="sibTrans" cxnId="{7CD23DBF-388C-441C-949E-CB6361D32CE9}">
      <dgm:prSet/>
      <dgm:spPr/>
      <dgm:t>
        <a:bodyPr/>
        <a:lstStyle/>
        <a:p>
          <a:endParaRPr lang="en-US" sz="1400"/>
        </a:p>
      </dgm:t>
    </dgm:pt>
    <dgm:pt modelId="{7F3E23DC-0D50-4D94-89BF-21E67C91798F}">
      <dgm:prSet phldrT="[Text]" custT="1"/>
      <dgm:spPr/>
      <dgm:t>
        <a:bodyPr/>
        <a:lstStyle/>
        <a:p>
          <a:r>
            <a:rPr lang="en-US" sz="1400" b="1" dirty="0"/>
            <a:t>Write Risk</a:t>
          </a:r>
        </a:p>
      </dgm:t>
    </dgm:pt>
    <dgm:pt modelId="{AEE6EF17-C48D-471A-A724-FEBC5BF07BCE}" type="parTrans" cxnId="{B5F7E31A-FB3F-4B1F-9280-006465FD1418}">
      <dgm:prSet/>
      <dgm:spPr/>
      <dgm:t>
        <a:bodyPr/>
        <a:lstStyle/>
        <a:p>
          <a:endParaRPr lang="en-US" sz="1400"/>
        </a:p>
      </dgm:t>
    </dgm:pt>
    <dgm:pt modelId="{7E9FD778-33D0-4AD3-A7CB-6572AF88F984}" type="sibTrans" cxnId="{B5F7E31A-FB3F-4B1F-9280-006465FD1418}">
      <dgm:prSet/>
      <dgm:spPr/>
      <dgm:t>
        <a:bodyPr/>
        <a:lstStyle/>
        <a:p>
          <a:endParaRPr lang="en-US" sz="1400"/>
        </a:p>
      </dgm:t>
    </dgm:pt>
    <dgm:pt modelId="{1EC0E9DE-65AE-44E9-8B2E-3A0D2D7C2891}">
      <dgm:prSet phldrT="[Text]" custT="1"/>
      <dgm:spPr/>
      <dgm:t>
        <a:bodyPr/>
        <a:lstStyle/>
        <a:p>
          <a:r>
            <a:rPr lang="en-US" sz="1400" b="1" dirty="0"/>
            <a:t>Perform Loss Control</a:t>
          </a:r>
        </a:p>
      </dgm:t>
    </dgm:pt>
    <dgm:pt modelId="{3EF247FC-0154-4D91-ADC4-01EC4CBB9EBF}" type="parTrans" cxnId="{C94F532F-6957-4F27-80BA-0BA266982310}">
      <dgm:prSet/>
      <dgm:spPr/>
      <dgm:t>
        <a:bodyPr/>
        <a:lstStyle/>
        <a:p>
          <a:endParaRPr lang="en-US" sz="1400"/>
        </a:p>
      </dgm:t>
    </dgm:pt>
    <dgm:pt modelId="{0744D38E-BDE4-43B1-BE4D-1F2269C53D68}" type="sibTrans" cxnId="{C94F532F-6957-4F27-80BA-0BA266982310}">
      <dgm:prSet/>
      <dgm:spPr/>
      <dgm:t>
        <a:bodyPr/>
        <a:lstStyle/>
        <a:p>
          <a:endParaRPr lang="en-US" sz="1400"/>
        </a:p>
      </dgm:t>
    </dgm:pt>
    <dgm:pt modelId="{0DF18A4E-2471-42A4-A709-06BF829EF0A1}">
      <dgm:prSet phldrT="[Text]" custT="1"/>
      <dgm:spPr/>
      <dgm:t>
        <a:bodyPr/>
        <a:lstStyle/>
        <a:p>
          <a:r>
            <a:rPr lang="en-US" sz="1400" b="1" dirty="0"/>
            <a:t>Settle Claims</a:t>
          </a:r>
        </a:p>
      </dgm:t>
    </dgm:pt>
    <dgm:pt modelId="{D991F317-9FDB-4F2C-B9A6-15A9BC6C8A1F}" type="parTrans" cxnId="{CC1BA577-5DFE-4AE7-8BE8-BCB1DA4DA14A}">
      <dgm:prSet/>
      <dgm:spPr/>
      <dgm:t>
        <a:bodyPr/>
        <a:lstStyle/>
        <a:p>
          <a:endParaRPr lang="en-US" sz="1400"/>
        </a:p>
      </dgm:t>
    </dgm:pt>
    <dgm:pt modelId="{A3F197BE-3C0D-4148-B8A0-04A135A93812}" type="sibTrans" cxnId="{CC1BA577-5DFE-4AE7-8BE8-BCB1DA4DA14A}">
      <dgm:prSet/>
      <dgm:spPr/>
      <dgm:t>
        <a:bodyPr/>
        <a:lstStyle/>
        <a:p>
          <a:endParaRPr lang="en-US" sz="1400"/>
        </a:p>
      </dgm:t>
    </dgm:pt>
    <dgm:pt modelId="{C105252B-CB6E-42AC-A480-84404B6436FC}">
      <dgm:prSet custT="1"/>
      <dgm:spPr/>
      <dgm:t>
        <a:bodyPr/>
        <a:lstStyle/>
        <a:p>
          <a:r>
            <a:rPr lang="en-US" sz="1400" b="1" dirty="0"/>
            <a:t>Market Policy/ Treaty</a:t>
          </a:r>
        </a:p>
      </dgm:t>
    </dgm:pt>
    <dgm:pt modelId="{0719EF53-D4F9-42B3-979E-6155580564BC}" type="parTrans" cxnId="{44CE299F-EC6B-4D24-A9E3-6DDD273EA76B}">
      <dgm:prSet/>
      <dgm:spPr/>
      <dgm:t>
        <a:bodyPr/>
        <a:lstStyle/>
        <a:p>
          <a:endParaRPr lang="en-US" sz="1400"/>
        </a:p>
      </dgm:t>
    </dgm:pt>
    <dgm:pt modelId="{72A4AA6C-9D90-4FF9-AD71-D409F859D665}" type="sibTrans" cxnId="{44CE299F-EC6B-4D24-A9E3-6DDD273EA76B}">
      <dgm:prSet/>
      <dgm:spPr/>
      <dgm:t>
        <a:bodyPr/>
        <a:lstStyle/>
        <a:p>
          <a:endParaRPr lang="en-US" sz="1400"/>
        </a:p>
      </dgm:t>
    </dgm:pt>
    <dgm:pt modelId="{A9C6EBDA-93C5-42FE-96CD-1EAA2DAC5AF7}">
      <dgm:prSet phldrT="[Text]" custT="1"/>
      <dgm:spPr/>
      <dgm:t>
        <a:bodyPr/>
        <a:lstStyle/>
        <a:p>
          <a:r>
            <a:rPr lang="en-US" sz="1400" b="1" dirty="0"/>
            <a:t>Improve World </a:t>
          </a:r>
        </a:p>
      </dgm:t>
    </dgm:pt>
    <dgm:pt modelId="{65C6B2F2-5192-41F5-8B94-7B66CB34FFA9}" type="parTrans" cxnId="{3D351A5C-E5E2-483F-A60A-4FCD696F511D}">
      <dgm:prSet/>
      <dgm:spPr/>
      <dgm:t>
        <a:bodyPr/>
        <a:lstStyle/>
        <a:p>
          <a:endParaRPr lang="en-US" sz="1400"/>
        </a:p>
      </dgm:t>
    </dgm:pt>
    <dgm:pt modelId="{A872446A-C876-4C34-8318-FD76BFE087CF}" type="sibTrans" cxnId="{3D351A5C-E5E2-483F-A60A-4FCD696F511D}">
      <dgm:prSet/>
      <dgm:spPr/>
      <dgm:t>
        <a:bodyPr/>
        <a:lstStyle/>
        <a:p>
          <a:endParaRPr lang="en-US" sz="1400"/>
        </a:p>
      </dgm:t>
    </dgm:pt>
    <dgm:pt modelId="{2B07AB65-1F2B-4D45-972B-1C1AA13814EC}">
      <dgm:prSet phldrT="[Text]" custT="1"/>
      <dgm:spPr/>
      <dgm:t>
        <a:bodyPr/>
        <a:lstStyle/>
        <a:p>
          <a:r>
            <a:rPr lang="en-US" sz="1400" b="1" dirty="0"/>
            <a:t>Price Risk</a:t>
          </a:r>
        </a:p>
      </dgm:t>
    </dgm:pt>
    <dgm:pt modelId="{762E9C64-3965-4959-B96A-8A388D84F14A}" type="sibTrans" cxnId="{C6335219-35F7-4BB7-9FBA-0BFA5DC9251D}">
      <dgm:prSet/>
      <dgm:spPr/>
      <dgm:t>
        <a:bodyPr/>
        <a:lstStyle/>
        <a:p>
          <a:endParaRPr lang="en-US" sz="1400"/>
        </a:p>
      </dgm:t>
    </dgm:pt>
    <dgm:pt modelId="{CED6E3D6-A3C9-40EA-92F9-235ABE8206A4}" type="parTrans" cxnId="{C6335219-35F7-4BB7-9FBA-0BFA5DC9251D}">
      <dgm:prSet/>
      <dgm:spPr/>
      <dgm:t>
        <a:bodyPr/>
        <a:lstStyle/>
        <a:p>
          <a:endParaRPr lang="en-US" sz="1400"/>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8">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8">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8">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8">
        <dgm:presLayoutVars>
          <dgm:bulletEnabled val="1"/>
        </dgm:presLayoutVars>
      </dgm:prSet>
      <dgm:spPr/>
    </dgm:pt>
    <dgm:pt modelId="{2666BD86-5DE5-4BA8-96E9-30BC49B30967}" type="pres">
      <dgm:prSet presAssocID="{7E9FD778-33D0-4AD3-A7CB-6572AF88F984}" presName="sibTrans" presStyleCnt="0"/>
      <dgm:spPr/>
    </dgm:pt>
    <dgm:pt modelId="{8E560B7B-C1C6-4174-B929-8A0EC41215B3}" type="pres">
      <dgm:prSet presAssocID="{2B07AB65-1F2B-4D45-972B-1C1AA13814EC}" presName="textNode" presStyleLbl="node1" presStyleIdx="4" presStyleCnt="8">
        <dgm:presLayoutVars>
          <dgm:bulletEnabled val="1"/>
        </dgm:presLayoutVars>
      </dgm:prSet>
      <dgm:spPr/>
    </dgm:pt>
    <dgm:pt modelId="{FE9409D4-1089-49C1-BDF8-5237F5CB3535}" type="pres">
      <dgm:prSet presAssocID="{762E9C64-3965-4959-B96A-8A388D84F14A}" presName="sibTrans" presStyleCnt="0"/>
      <dgm:spPr/>
    </dgm:pt>
    <dgm:pt modelId="{8430E4D2-4BE5-4033-A40B-7D01DC320A25}" type="pres">
      <dgm:prSet presAssocID="{1EC0E9DE-65AE-44E9-8B2E-3A0D2D7C2891}" presName="textNode" presStyleLbl="node1" presStyleIdx="5" presStyleCnt="8">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6" presStyleCnt="8">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7" presStyleCnt="8">
        <dgm:presLayoutVars>
          <dgm:bulletEnabled val="1"/>
        </dgm:presLayoutVars>
      </dgm:prSet>
      <dgm:spPr/>
    </dgm:pt>
  </dgm:ptLst>
  <dgm:cxnLst>
    <dgm:cxn modelId="{C6335219-35F7-4BB7-9FBA-0BFA5DC9251D}" srcId="{55FFAB4D-3FE8-46D4-921D-3DAAFD45193A}" destId="{2B07AB65-1F2B-4D45-972B-1C1AA13814EC}" srcOrd="4" destOrd="0" parTransId="{CED6E3D6-A3C9-40EA-92F9-235ABE8206A4}" sibTransId="{762E9C64-3965-4959-B96A-8A388D84F14A}"/>
    <dgm:cxn modelId="{B5F7E31A-FB3F-4B1F-9280-006465FD1418}" srcId="{55FFAB4D-3FE8-46D4-921D-3DAAFD45193A}" destId="{7F3E23DC-0D50-4D94-89BF-21E67C91798F}" srcOrd="3" destOrd="0" parTransId="{AEE6EF17-C48D-471A-A724-FEBC5BF07BCE}" sibTransId="{7E9FD778-33D0-4AD3-A7CB-6572AF88F984}"/>
    <dgm:cxn modelId="{A0C3861F-68CE-43F2-ADAA-8AAB82BF350C}" type="presOf" srcId="{51E70C20-E506-4FF7-9F1C-765AA78E70C1}" destId="{94A54FA7-0450-445A-8026-0207A2847018}" srcOrd="0" destOrd="0" presId="urn:microsoft.com/office/officeart/2005/8/layout/hProcess9"/>
    <dgm:cxn modelId="{C94F532F-6957-4F27-80BA-0BA266982310}" srcId="{55FFAB4D-3FE8-46D4-921D-3DAAFD45193A}" destId="{1EC0E9DE-65AE-44E9-8B2E-3A0D2D7C2891}" srcOrd="5" destOrd="0" parTransId="{3EF247FC-0154-4D91-ADC4-01EC4CBB9EBF}" sibTransId="{0744D38E-BDE4-43B1-BE4D-1F2269C53D68}"/>
    <dgm:cxn modelId="{D6654E3B-19F7-4AE8-834A-D2BE47776D9D}" type="presOf" srcId="{2B07AB65-1F2B-4D45-972B-1C1AA13814EC}" destId="{8E560B7B-C1C6-4174-B929-8A0EC41215B3}" srcOrd="0" destOrd="0" presId="urn:microsoft.com/office/officeart/2005/8/layout/hProcess9"/>
    <dgm:cxn modelId="{3D351A5C-E5E2-483F-A60A-4FCD696F511D}" srcId="{55FFAB4D-3FE8-46D4-921D-3DAAFD45193A}" destId="{A9C6EBDA-93C5-42FE-96CD-1EAA2DAC5AF7}" srcOrd="7" destOrd="0" parTransId="{65C6B2F2-5192-41F5-8B94-7B66CB34FFA9}" sibTransId="{A872446A-C876-4C34-8318-FD76BFE087CF}"/>
    <dgm:cxn modelId="{8F85756A-FD3E-4704-BBDD-BFB09542D4CB}" type="presOf" srcId="{7F3E23DC-0D50-4D94-89BF-21E67C91798F}" destId="{2EA539DF-C130-472D-9E00-B45561132935}" srcOrd="0" destOrd="0" presId="urn:microsoft.com/office/officeart/2005/8/layout/hProcess9"/>
    <dgm:cxn modelId="{CC1BA577-5DFE-4AE7-8BE8-BCB1DA4DA14A}" srcId="{55FFAB4D-3FE8-46D4-921D-3DAAFD45193A}" destId="{0DF18A4E-2471-42A4-A709-06BF829EF0A1}" srcOrd="6" destOrd="0" parTransId="{D991F317-9FDB-4F2C-B9A6-15A9BC6C8A1F}" sibTransId="{A3F197BE-3C0D-4148-B8A0-04A135A93812}"/>
    <dgm:cxn modelId="{11569A78-704D-4B62-9DCB-4EF08A5B2513}" type="presOf" srcId="{1EC0E9DE-65AE-44E9-8B2E-3A0D2D7C2891}" destId="{8430E4D2-4BE5-4033-A40B-7D01DC320A25}"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C4431D87-6480-45BE-9A51-454C75082B9A}" type="presOf" srcId="{0DF18A4E-2471-42A4-A709-06BF829EF0A1}" destId="{DA227052-28CD-48CA-B212-6CE9437E2590}" srcOrd="0" destOrd="0" presId="urn:microsoft.com/office/officeart/2005/8/layout/hProcess9"/>
    <dgm:cxn modelId="{44CE299F-EC6B-4D24-A9E3-6DDD273EA76B}" srcId="{55FFAB4D-3FE8-46D4-921D-3DAAFD45193A}" destId="{C105252B-CB6E-42AC-A480-84404B6436FC}" srcOrd="2" destOrd="0" parTransId="{0719EF53-D4F9-42B3-979E-6155580564BC}" sibTransId="{72A4AA6C-9D90-4FF9-AD71-D409F859D665}"/>
    <dgm:cxn modelId="{67AEE9A1-2F19-4946-83D3-3806D5F9472E}" type="presOf" srcId="{C105252B-CB6E-42AC-A480-84404B6436FC}" destId="{7E743432-CC7F-4390-8FC6-15CFA3D6582B}" srcOrd="0" destOrd="0" presId="urn:microsoft.com/office/officeart/2005/8/layout/hProcess9"/>
    <dgm:cxn modelId="{7CD23DBF-388C-441C-949E-CB6361D32CE9}" srcId="{55FFAB4D-3FE8-46D4-921D-3DAAFD45193A}" destId="{92545DD2-D102-4073-81E4-5DB851FB631B}" srcOrd="0" destOrd="0" parTransId="{28992293-AD1D-4A88-A481-D7A6A63ED112}" sibTransId="{93FDA5C6-8DC8-4A52-A474-9944C73D702B}"/>
    <dgm:cxn modelId="{DCF76BC5-FDA3-4B63-A3A6-0DA1C93EABA6}" type="presOf" srcId="{A9C6EBDA-93C5-42FE-96CD-1EAA2DAC5AF7}" destId="{6310D234-C0C6-44A1-98F4-7DB8A98AB0CC}" srcOrd="0" destOrd="0" presId="urn:microsoft.com/office/officeart/2005/8/layout/hProcess9"/>
    <dgm:cxn modelId="{0B44ECCF-5EC3-4A54-A9D6-8244B33561C2}" type="presOf" srcId="{55FFAB4D-3FE8-46D4-921D-3DAAFD45193A}" destId="{4E4B4067-D128-4B7B-97B6-B098539D68CC}" srcOrd="0" destOrd="0" presId="urn:microsoft.com/office/officeart/2005/8/layout/hProcess9"/>
    <dgm:cxn modelId="{1338CEE4-50EB-4CF5-AF76-B68B3DC57411}" srcId="{55FFAB4D-3FE8-46D4-921D-3DAAFD45193A}" destId="{51E70C20-E506-4FF7-9F1C-765AA78E70C1}" srcOrd="1" destOrd="0" parTransId="{9453320E-08F2-4A9D-8D02-C93B8993606B}" sibTransId="{473D3182-B31B-4F17-BE88-DD6E1BE86813}"/>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ED14E6DD-1206-4853-A60F-1FD2E668370A}" type="presParOf" srcId="{20A31AA8-B183-4F29-BC32-7AE7D2F588F3}" destId="{8E560B7B-C1C6-4174-B929-8A0EC41215B3}" srcOrd="8" destOrd="0" presId="urn:microsoft.com/office/officeart/2005/8/layout/hProcess9"/>
    <dgm:cxn modelId="{845C4483-3795-4099-AF89-A3B0E9CF9F9B}" type="presParOf" srcId="{20A31AA8-B183-4F29-BC32-7AE7D2F588F3}" destId="{FE9409D4-1089-49C1-BDF8-5237F5CB3535}" srcOrd="9" destOrd="0" presId="urn:microsoft.com/office/officeart/2005/8/layout/hProcess9"/>
    <dgm:cxn modelId="{A6CD04A1-1312-4DA0-9E4C-CD2314997F87}" type="presParOf" srcId="{20A31AA8-B183-4F29-BC32-7AE7D2F588F3}" destId="{8430E4D2-4BE5-4033-A40B-7D01DC320A25}" srcOrd="10" destOrd="0" presId="urn:microsoft.com/office/officeart/2005/8/layout/hProcess9"/>
    <dgm:cxn modelId="{DDC072CE-4176-4610-AA27-3065598A39A0}" type="presParOf" srcId="{20A31AA8-B183-4F29-BC32-7AE7D2F588F3}" destId="{90F9E2C3-A749-47EA-9ACE-BCB8AB3EA74A}" srcOrd="11" destOrd="0" presId="urn:microsoft.com/office/officeart/2005/8/layout/hProcess9"/>
    <dgm:cxn modelId="{DBA5198D-D6D2-4000-A864-173F2683B2AE}" type="presParOf" srcId="{20A31AA8-B183-4F29-BC32-7AE7D2F588F3}" destId="{DA227052-28CD-48CA-B212-6CE9437E2590}" srcOrd="12" destOrd="0" presId="urn:microsoft.com/office/officeart/2005/8/layout/hProcess9"/>
    <dgm:cxn modelId="{9289D667-7FA3-44D5-BF31-9BD4BEEF9DC5}" type="presParOf" srcId="{20A31AA8-B183-4F29-BC32-7AE7D2F588F3}" destId="{5F50013E-F129-4FC1-9BFD-B49D23E33F90}" srcOrd="13" destOrd="0" presId="urn:microsoft.com/office/officeart/2005/8/layout/hProcess9"/>
    <dgm:cxn modelId="{42F626D7-FB20-4310-AE90-FB2C3ECEBF76}" type="presParOf" srcId="{20A31AA8-B183-4F29-BC32-7AE7D2F588F3}" destId="{6310D234-C0C6-44A1-98F4-7DB8A98AB0CC}"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4129"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Brains + Bank Account</a:t>
          </a:r>
        </a:p>
      </dsp:txBody>
      <dsp:txXfrm>
        <a:off x="49128" y="1257055"/>
        <a:ext cx="831813" cy="1526076"/>
      </dsp:txXfrm>
    </dsp:sp>
    <dsp:sp modelId="{94A54FA7-0450-445A-8026-0207A2847018}">
      <dsp:nvSpPr>
        <dsp:cNvPr id="0" name=""/>
        <dsp:cNvSpPr/>
      </dsp:nvSpPr>
      <dsp:spPr>
        <a:xfrm>
          <a:off x="1079576"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Create Policy/ Treaty</a:t>
          </a:r>
        </a:p>
      </dsp:txBody>
      <dsp:txXfrm>
        <a:off x="1124575" y="1257055"/>
        <a:ext cx="831813" cy="1526076"/>
      </dsp:txXfrm>
    </dsp:sp>
    <dsp:sp modelId="{7E743432-CC7F-4390-8FC6-15CFA3D6582B}">
      <dsp:nvSpPr>
        <dsp:cNvPr id="0" name=""/>
        <dsp:cNvSpPr/>
      </dsp:nvSpPr>
      <dsp:spPr>
        <a:xfrm>
          <a:off x="2155023"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Market Policy/ Treaty</a:t>
          </a:r>
        </a:p>
      </dsp:txBody>
      <dsp:txXfrm>
        <a:off x="2200022" y="1257055"/>
        <a:ext cx="831813" cy="1526076"/>
      </dsp:txXfrm>
    </dsp:sp>
    <dsp:sp modelId="{2EA539DF-C130-472D-9E00-B45561132935}">
      <dsp:nvSpPr>
        <dsp:cNvPr id="0" name=""/>
        <dsp:cNvSpPr/>
      </dsp:nvSpPr>
      <dsp:spPr>
        <a:xfrm>
          <a:off x="3230470"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Write Risk</a:t>
          </a:r>
        </a:p>
      </dsp:txBody>
      <dsp:txXfrm>
        <a:off x="3275469" y="1257055"/>
        <a:ext cx="831813" cy="1526076"/>
      </dsp:txXfrm>
    </dsp:sp>
    <dsp:sp modelId="{8E560B7B-C1C6-4174-B929-8A0EC41215B3}">
      <dsp:nvSpPr>
        <dsp:cNvPr id="0" name=""/>
        <dsp:cNvSpPr/>
      </dsp:nvSpPr>
      <dsp:spPr>
        <a:xfrm>
          <a:off x="4305917"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Price Risk</a:t>
          </a:r>
        </a:p>
      </dsp:txBody>
      <dsp:txXfrm>
        <a:off x="4350916" y="1257055"/>
        <a:ext cx="831813" cy="1526076"/>
      </dsp:txXfrm>
    </dsp:sp>
    <dsp:sp modelId="{8430E4D2-4BE5-4033-A40B-7D01DC320A25}">
      <dsp:nvSpPr>
        <dsp:cNvPr id="0" name=""/>
        <dsp:cNvSpPr/>
      </dsp:nvSpPr>
      <dsp:spPr>
        <a:xfrm>
          <a:off x="5381364"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Perform Loss Control</a:t>
          </a:r>
        </a:p>
      </dsp:txBody>
      <dsp:txXfrm>
        <a:off x="5426363" y="1257055"/>
        <a:ext cx="831813" cy="1526076"/>
      </dsp:txXfrm>
    </dsp:sp>
    <dsp:sp modelId="{DA227052-28CD-48CA-B212-6CE9437E2590}">
      <dsp:nvSpPr>
        <dsp:cNvPr id="0" name=""/>
        <dsp:cNvSpPr/>
      </dsp:nvSpPr>
      <dsp:spPr>
        <a:xfrm>
          <a:off x="6456811"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Settle Claims</a:t>
          </a:r>
        </a:p>
      </dsp:txBody>
      <dsp:txXfrm>
        <a:off x="6501810" y="1257055"/>
        <a:ext cx="831813" cy="1526076"/>
      </dsp:txXfrm>
    </dsp:sp>
    <dsp:sp modelId="{6310D234-C0C6-44A1-98F4-7DB8A98AB0CC}">
      <dsp:nvSpPr>
        <dsp:cNvPr id="0" name=""/>
        <dsp:cNvSpPr/>
      </dsp:nvSpPr>
      <dsp:spPr>
        <a:xfrm>
          <a:off x="7532258"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Improve World </a:t>
          </a:r>
        </a:p>
      </dsp:txBody>
      <dsp:txXfrm>
        <a:off x="7577257" y="1257055"/>
        <a:ext cx="831813" cy="1526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0.29135</cdr:x>
      <cdr:y>0.16391</cdr:y>
    </cdr:from>
    <cdr:to>
      <cdr:x>0.45014</cdr:x>
      <cdr:y>0.46574</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493898" y="692151"/>
          <a:ext cx="1359210" cy="1274553"/>
          <a:chOff x="2847503" y="808488"/>
          <a:chExt cx="1359211" cy="142724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91143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0.53551</cdr:x>
      <cdr:y>0.16391</cdr:y>
    </cdr:from>
    <cdr:to>
      <cdr:x>0.61438</cdr:x>
      <cdr:y>0.50641</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4583858" y="692151"/>
          <a:ext cx="675112"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0.5887</cdr:x>
      <cdr:y>0.01641</cdr:y>
    </cdr:from>
    <cdr:to>
      <cdr:x>0.74749</cdr:x>
      <cdr:y>0.17751</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5039154" y="69295"/>
          <a:ext cx="1359211" cy="680285"/>
          <a:chOff x="5423774"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423774" y="-5538946"/>
            <a:ext cx="1359220" cy="981793"/>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6084560"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2.xml><?xml version="1.0" encoding="utf-8"?>
<c:userShapes xmlns:c="http://schemas.openxmlformats.org/drawingml/2006/chart">
  <cdr:relSizeAnchor xmlns:cdr="http://schemas.openxmlformats.org/drawingml/2006/chartDrawing">
    <cdr:from>
      <cdr:x>0.11717</cdr:x>
      <cdr:y>0.30988</cdr:y>
    </cdr:from>
    <cdr:to>
      <cdr:x>0.55524</cdr:x>
      <cdr:y>0.49853</cdr:y>
    </cdr:to>
    <cdr:grpSp>
      <cdr:nvGrpSpPr>
        <cdr:cNvPr id="6" name="Group 5">
          <a:extLst xmlns:a="http://schemas.openxmlformats.org/drawingml/2006/main">
            <a:ext uri="{FF2B5EF4-FFF2-40B4-BE49-F238E27FC236}">
              <a16:creationId xmlns:a16="http://schemas.microsoft.com/office/drawing/2014/main" id="{392D59C6-F8CB-4594-A065-848C034D2775}"/>
            </a:ext>
          </a:extLst>
        </cdr:cNvPr>
        <cdr:cNvGrpSpPr/>
      </cdr:nvGrpSpPr>
      <cdr:grpSpPr bwMode="gray">
        <a:xfrm xmlns:a="http://schemas.openxmlformats.org/drawingml/2006/main">
          <a:off x="992246" y="1198742"/>
          <a:ext cx="3709766" cy="729775"/>
          <a:chOff x="4426252" y="-5564572"/>
          <a:chExt cx="1359220" cy="1437198"/>
        </a:xfrm>
      </cdr:grpSpPr>
      <cdr:sp macro="" textlink="">
        <cdr:nvSpPr>
          <cdr:cNvPr id="7" name="AutoShape 4">
            <a:extLst xmlns:a="http://schemas.openxmlformats.org/drawingml/2006/main">
              <a:ext uri="{FF2B5EF4-FFF2-40B4-BE49-F238E27FC236}">
                <a16:creationId xmlns:a16="http://schemas.microsoft.com/office/drawing/2014/main" id="{9E0F2B72-530B-404F-85D4-38C477067E6A}"/>
              </a:ext>
            </a:extLst>
          </cdr:cNvPr>
          <cdr:cNvSpPr>
            <a:spLocks xmlns:a="http://schemas.openxmlformats.org/drawingml/2006/main" noChangeArrowheads="1"/>
          </cdr:cNvSpPr>
        </cdr:nvSpPr>
        <cdr:spPr bwMode="gray">
          <a:xfrm xmlns:a="http://schemas.openxmlformats.org/drawingml/2006/main">
            <a:off x="4426252" y="-5564572"/>
            <a:ext cx="1359220" cy="981792"/>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1961-1990: Index Average is 0.00</a:t>
            </a:r>
          </a:p>
        </cdr:txBody>
      </cdr:sp>
      <cdr:cxnSp macro="">
        <cdr:nvCxnSpPr>
          <cdr:cNvPr id="8" name="Straight Arrow Connector 7">
            <a:extLst xmlns:a="http://schemas.openxmlformats.org/drawingml/2006/main">
              <a:ext uri="{FF2B5EF4-FFF2-40B4-BE49-F238E27FC236}">
                <a16:creationId xmlns:a16="http://schemas.microsoft.com/office/drawing/2014/main" id="{03022BA6-6D3A-4676-87C0-58E825FF93A6}"/>
              </a:ext>
            </a:extLst>
          </cdr:cNvPr>
          <cdr:cNvCxnSpPr>
            <a:stCxn xmlns:a="http://schemas.openxmlformats.org/drawingml/2006/main" id="7" idx="2"/>
          </cdr:cNvCxnSpPr>
        </cdr:nvCxnSpPr>
        <cdr:spPr bwMode="gray">
          <a:xfrm xmlns:a="http://schemas.openxmlformats.org/drawingml/2006/main">
            <a:off x="5105862" y="-4582780"/>
            <a:ext cx="0" cy="455406"/>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cdr:x>
      <cdr:y>0</cdr:y>
    </cdr:from>
    <cdr:to>
      <cdr:x>0.99987</cdr:x>
      <cdr:y>0.06365</cdr:y>
    </cdr:to>
    <cdr:sp macro="" textlink="">
      <cdr:nvSpPr>
        <cdr:cNvPr id="9" name="Text Box 10">
          <a:extLst xmlns:a="http://schemas.openxmlformats.org/drawingml/2006/main">
            <a:ext uri="{FF2B5EF4-FFF2-40B4-BE49-F238E27FC236}">
              <a16:creationId xmlns:a16="http://schemas.microsoft.com/office/drawing/2014/main" id="{24F3D408-BECE-41CD-B38A-7D2AE9623D42}"/>
            </a:ext>
          </a:extLst>
        </cdr:cNvPr>
        <cdr:cNvSpPr txBox="1">
          <a:spLocks xmlns:a="http://schemas.openxmlformats.org/drawingml/2006/main" noChangeArrowheads="1"/>
        </cdr:cNvSpPr>
      </cdr:nvSpPr>
      <cdr:spPr bwMode="auto">
        <a:xfrm xmlns:a="http://schemas.openxmlformats.org/drawingml/2006/main">
          <a:off x="0" y="-1865376"/>
          <a:ext cx="8467344" cy="2462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0" tIns="0" rIns="0" bIns="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buSzPct val="90000"/>
            <a:buFont typeface="Wingdings" pitchFamily="2" charset="2"/>
            <a:buNone/>
          </a:pPr>
          <a:r>
            <a:rPr lang="en-US" sz="1600" b="1" dirty="0"/>
            <a:t>Seasonal Five-Year </a:t>
          </a:r>
          <a:r>
            <a:rPr lang="en-US" sz="1600" dirty="0"/>
            <a:t>Moving Average, United States</a:t>
          </a:r>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2/13/2019</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Talk about what’s happening in the world in terms of what we are hearing a lot of lately – disruption. </a:t>
            </a:r>
          </a:p>
          <a:p>
            <a:pPr lvl="0"/>
            <a:r>
              <a:rPr lang="en-US" dirty="0"/>
              <a:t>But also why insurance is an industry well-poised to lead through it</a:t>
            </a:r>
          </a:p>
          <a:p>
            <a:pPr lvl="0"/>
            <a:r>
              <a:rPr lang="en-US" dirty="0"/>
              <a:t>Also, look at some industry trends.</a:t>
            </a:r>
          </a:p>
          <a:p>
            <a:pPr lvl="0"/>
            <a:r>
              <a:rPr lang="en-US" dirty="0"/>
              <a:t>At the end, will circle back to insurance leading through disruption.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6" name="Slide Image Placeholder 5"/>
          <p:cNvSpPr>
            <a:spLocks noGrp="1" noRot="1" noChangeAspect="1"/>
          </p:cNvSpPr>
          <p:nvPr>
            <p:ph type="sldImg"/>
          </p:nvPr>
        </p:nvSpPr>
        <p:spPr>
          <a:xfrm>
            <a:off x="1371600" y="320675"/>
            <a:ext cx="4114800" cy="3086100"/>
          </a:xfrm>
        </p:spPr>
      </p:sp>
    </p:spTree>
    <p:extLst>
      <p:ext uri="{BB962C8B-B14F-4D97-AF65-F5344CB8AC3E}">
        <p14:creationId xmlns:p14="http://schemas.microsoft.com/office/powerpoint/2010/main" val="417251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44740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0"/>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14</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p:sp>
    </p:spTree>
    <p:extLst>
      <p:ext uri="{BB962C8B-B14F-4D97-AF65-F5344CB8AC3E}">
        <p14:creationId xmlns:p14="http://schemas.microsoft.com/office/powerpoint/2010/main" val="81161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lvl="0"/>
            <a:r>
              <a:rPr lang="en-US" dirty="0"/>
              <a:t>We only need to look back at history to find the answer… </a:t>
            </a:r>
          </a:p>
          <a:p>
            <a:pPr lvl="0"/>
            <a:r>
              <a:rPr lang="en-US" dirty="0"/>
              <a:t>History shows that insurance has been helping individuals, businesses and communities look around the corner for more than 300 years – dating back to Edward Lloyd’s coffee house, which once was a center for shipping news and information, that evolved into the modern marketplace. </a:t>
            </a:r>
          </a:p>
          <a:p>
            <a:pPr lvl="0"/>
            <a:r>
              <a:rPr lang="en-US" dirty="0"/>
              <a:t>That marketplace was used as a tool for innovation, manufacturing and modernization. </a:t>
            </a:r>
          </a:p>
          <a:p>
            <a:pPr lvl="0"/>
            <a:r>
              <a:rPr lang="en-US" dirty="0"/>
              <a:t>Look at all of the three industrial revolutions:</a:t>
            </a:r>
          </a:p>
          <a:p>
            <a:pPr lvl="1"/>
            <a:r>
              <a:rPr lang="en-US" dirty="0"/>
              <a:t>Utilization of steam engine.</a:t>
            </a:r>
          </a:p>
          <a:p>
            <a:pPr lvl="1"/>
            <a:r>
              <a:rPr lang="en-US" dirty="0"/>
              <a:t>Electricity </a:t>
            </a:r>
          </a:p>
          <a:p>
            <a:pPr marL="342900" marR="0" lvl="1" indent="-142875" algn="l" defTabSz="914400" rtl="0" eaLnBrk="1" fontAlgn="auto" latinLnBrk="0" hangingPunct="1">
              <a:lnSpc>
                <a:spcPct val="90000"/>
              </a:lnSpc>
              <a:spcBef>
                <a:spcPts val="600"/>
              </a:spcBef>
              <a:spcAft>
                <a:spcPts val="0"/>
              </a:spcAft>
              <a:buClr>
                <a:srgbClr val="337DBE"/>
              </a:buClr>
              <a:buSzTx/>
              <a:buFont typeface="Wingdings" panose="05000000000000000000" pitchFamily="2" charset="2"/>
              <a:buChar char="w"/>
              <a:tabLst/>
              <a:defRPr/>
            </a:pPr>
            <a:r>
              <a:rPr lang="en-US" dirty="0"/>
              <a:t>Electronics</a:t>
            </a:r>
          </a:p>
          <a:p>
            <a:pPr lvl="0"/>
            <a:r>
              <a:rPr lang="en-US" dirty="0"/>
              <a:t>Insurance is what’s driving growth.</a:t>
            </a:r>
          </a:p>
          <a:p>
            <a:pPr lvl="1"/>
            <a:r>
              <a:rPr lang="en-US" dirty="0"/>
              <a:t>In fact we have studied this at I.I.I. and I will illustrate later that in order to have a developed economy, you need insurance </a:t>
            </a:r>
          </a:p>
          <a:p>
            <a:pPr lvl="0"/>
            <a:r>
              <a:rPr lang="en-US" dirty="0"/>
              <a:t>And now we find ourselves in what many are calling the Fourth Industrial Revolution – with the merging of cyber and physical systems, e.g. AI, IoT,</a:t>
            </a:r>
          </a:p>
          <a:p>
            <a:pPr lvl="1"/>
            <a:r>
              <a:rPr lang="en-US" dirty="0"/>
              <a:t>This will be interesting, I think most exciting for insurance.</a:t>
            </a:r>
          </a:p>
          <a:p>
            <a:pPr lvl="1"/>
            <a:r>
              <a:rPr lang="en-US" dirty="0"/>
              <a:t>Beyond helping the customer innovate, our own industry must look inwardly and embrace the changes that will be taking place in how we do business.  This is an exciting time, no doubt.</a:t>
            </a:r>
          </a:p>
          <a:p>
            <a:pPr lvl="0"/>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320806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184864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18</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353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19</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Created 9/30/18 - lynch</a:t>
            </a:r>
          </a:p>
        </p:txBody>
      </p:sp>
    </p:spTree>
    <p:extLst>
      <p:ext uri="{BB962C8B-B14F-4D97-AF65-F5344CB8AC3E}">
        <p14:creationId xmlns:p14="http://schemas.microsoft.com/office/powerpoint/2010/main" val="142482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18803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139121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23</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Created 6/25/18 – lynch</a:t>
            </a:r>
          </a:p>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dirty="0"/>
              <a:t>Updated 9/13 lynch</a:t>
            </a:r>
          </a:p>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dirty="0"/>
              <a:t>Updated 2/2/19 lynch</a:t>
            </a:r>
          </a:p>
          <a:p>
            <a:pPr marL="0" indent="0">
              <a:buNone/>
            </a:pPr>
            <a:endParaRPr lang="en-US" dirty="0"/>
          </a:p>
        </p:txBody>
      </p:sp>
    </p:spTree>
    <p:extLst>
      <p:ext uri="{BB962C8B-B14F-4D97-AF65-F5344CB8AC3E}">
        <p14:creationId xmlns:p14="http://schemas.microsoft.com/office/powerpoint/2010/main" val="218979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0" indent="0">
              <a:buNone/>
            </a:pPr>
            <a:endParaRPr lang="en-US" dirty="0"/>
          </a:p>
          <a:p>
            <a:pPr marL="171450" indent="-171450"/>
            <a:r>
              <a:rPr lang="en-US" dirty="0"/>
              <a:t>OVERALL HEADLINE </a:t>
            </a:r>
            <a:r>
              <a:rPr lang="en-US" baseline="0" dirty="0"/>
              <a:t>[H2]</a:t>
            </a:r>
            <a:r>
              <a:rPr lang="en-US" dirty="0"/>
              <a:t>:</a:t>
            </a:r>
            <a:r>
              <a:rPr lang="en-US" baseline="0" dirty="0"/>
              <a:t> P/C industry results</a:t>
            </a:r>
            <a:endParaRPr lang="en-US" dirty="0"/>
          </a:p>
          <a:p>
            <a:pPr marL="171450" indent="-171450"/>
            <a:endParaRPr lang="en-US" dirty="0"/>
          </a:p>
          <a:p>
            <a:pPr marL="171450" indent="-171450"/>
            <a:r>
              <a:rPr lang="en-US" dirty="0"/>
              <a:t>The chart</a:t>
            </a:r>
            <a:r>
              <a:rPr lang="en-US" baseline="0" dirty="0"/>
              <a:t> shows: Industry net income after taxes for the first three quarters of the year (adjusted for inflation). </a:t>
            </a:r>
          </a:p>
          <a:p>
            <a:pPr marL="171450" indent="-171450"/>
            <a:r>
              <a:rPr lang="en-US" baseline="0" dirty="0"/>
              <a:t>The takeaway: Three major hurricanes and the California wildfires, took their toll on profits.</a:t>
            </a:r>
            <a:endParaRPr lang="en-US" dirty="0"/>
          </a:p>
          <a:p>
            <a:endParaRPr lang="en-US" dirty="0"/>
          </a:p>
          <a:p>
            <a:r>
              <a:rPr lang="en-US" dirty="0"/>
              <a:t>http://www3.ambest.com/bestweek/DisplayBinary.aspx?TY=P&amp;record_code=268075&amp;URatingId=2515991</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149241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234278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25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1472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OVERALL HEADLINE:</a:t>
            </a:r>
            <a:r>
              <a:rPr lang="en-US" baseline="0" dirty="0"/>
              <a:t> [none]</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indent="-171450"/>
            <a:r>
              <a:rPr lang="en-US" dirty="0"/>
              <a:t>The chart</a:t>
            </a:r>
            <a:r>
              <a:rPr lang="en-US" baseline="0" dirty="0"/>
              <a:t> shows: The green bars are underwriting profit or loss for the first nine months of each year. The blue bars are net investment gains (investment income net of capital gains or losses) for the same period.</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The back story</a:t>
            </a:r>
            <a:r>
              <a:rPr lang="en-US" baseline="0" dirty="0"/>
              <a:t>: A long-term downtrend in interest rates has been offset by steadily growing investment amounts, yielding generally increasing interest income.</a:t>
            </a:r>
            <a:endParaRPr lang="en-US" dirty="0"/>
          </a:p>
          <a:p>
            <a:pPr marL="171450" indent="-171450"/>
            <a:r>
              <a:rPr lang="en-US" baseline="0" dirty="0"/>
              <a:t>The takeaway: Three-quarter-year profits come mainly from net investment gains; underwriting losses in occurred in 7 of the 11 three-quarter-years shown.</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240497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27</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3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Tree>
    <p:extLst>
      <p:ext uri="{BB962C8B-B14F-4D97-AF65-F5344CB8AC3E}">
        <p14:creationId xmlns:p14="http://schemas.microsoft.com/office/powerpoint/2010/main" val="4226784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32</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The Sharing/“On-Demand” Economy – Personal → Commercial → Personal</a:t>
            </a:r>
          </a:p>
          <a:p>
            <a:pPr lvl="1">
              <a:lnSpc>
                <a:spcPts val="2400"/>
              </a:lnSpc>
              <a:spcBef>
                <a:spcPct val="50000"/>
              </a:spcBef>
            </a:pPr>
            <a:r>
              <a:rPr lang="en-US" sz="1800" dirty="0"/>
              <a:t>By-peril HO insurance</a:t>
            </a:r>
          </a:p>
          <a:p>
            <a:pPr lvl="1">
              <a:lnSpc>
                <a:spcPts val="2400"/>
              </a:lnSpc>
              <a:spcBef>
                <a:spcPct val="50000"/>
              </a:spcBef>
            </a:pPr>
            <a:r>
              <a:rPr lang="en-US" sz="1800" dirty="0"/>
              <a:t>Ride-sharing insurance</a:t>
            </a:r>
            <a:endParaRPr lang="en-US" sz="1600" dirty="0"/>
          </a:p>
          <a:p>
            <a:pPr lvl="1">
              <a:lnSpc>
                <a:spcPts val="2400"/>
              </a:lnSpc>
              <a:spcBef>
                <a:spcPct val="50000"/>
              </a:spcBef>
            </a:pPr>
            <a:r>
              <a:rPr lang="en-US" sz="1800" dirty="0"/>
              <a:t>Pay By Mile Insurance</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a:p>
            <a:pPr lvl="0">
              <a:lnSpc>
                <a:spcPts val="2400"/>
              </a:lnSpc>
              <a:spcBef>
                <a:spcPct val="50000"/>
              </a:spcBef>
            </a:pPr>
            <a:r>
              <a:rPr lang="en-US" sz="1900" dirty="0"/>
              <a:t>Workers comp – adjust rates for travel?</a:t>
            </a:r>
          </a:p>
          <a:p>
            <a:endParaRPr lang="en-US" dirty="0"/>
          </a:p>
        </p:txBody>
      </p:sp>
    </p:spTree>
    <p:extLst>
      <p:ext uri="{BB962C8B-B14F-4D97-AF65-F5344CB8AC3E}">
        <p14:creationId xmlns:p14="http://schemas.microsoft.com/office/powerpoint/2010/main" val="143635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33</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r>
              <a:rPr lang="en-US" dirty="0"/>
              <a:t>Gathering Big Data Affects</a:t>
            </a:r>
          </a:p>
          <a:p>
            <a:pPr lvl="1"/>
            <a:r>
              <a:rPr lang="en-US" dirty="0"/>
              <a:t>Underwriting</a:t>
            </a:r>
          </a:p>
          <a:p>
            <a:pPr lvl="1"/>
            <a:r>
              <a:rPr lang="en-US" dirty="0"/>
              <a:t>Pricing</a:t>
            </a:r>
          </a:p>
          <a:p>
            <a:r>
              <a:rPr lang="en-US" dirty="0"/>
              <a:t>Monitoring Could Affect</a:t>
            </a:r>
          </a:p>
          <a:p>
            <a:pPr lvl="1"/>
            <a:r>
              <a:rPr lang="en-US" dirty="0"/>
              <a:t>Loss Control</a:t>
            </a:r>
          </a:p>
          <a:p>
            <a:pPr lvl="1"/>
            <a:r>
              <a:rPr lang="en-US" dirty="0"/>
              <a:t>Pricing?</a:t>
            </a:r>
          </a:p>
          <a:p>
            <a:endParaRPr lang="en-US" dirty="0"/>
          </a:p>
        </p:txBody>
      </p:sp>
    </p:spTree>
    <p:extLst>
      <p:ext uri="{BB962C8B-B14F-4D97-AF65-F5344CB8AC3E}">
        <p14:creationId xmlns:p14="http://schemas.microsoft.com/office/powerpoint/2010/main" val="397653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AI Jim</a:t>
            </a:r>
          </a:p>
          <a:p>
            <a:pPr lvl="1"/>
            <a:r>
              <a:rPr lang="en-US" dirty="0"/>
              <a:t>IDs suspicious</a:t>
            </a:r>
            <a:r>
              <a:rPr lang="en-US" baseline="0" dirty="0"/>
              <a:t> activity</a:t>
            </a:r>
          </a:p>
          <a:p>
            <a:pPr lvl="1"/>
            <a:r>
              <a:rPr lang="en-US" baseline="0" dirty="0"/>
              <a:t>Marries Artificial Intelligence, Behavioral Economics (file via video)</a:t>
            </a:r>
          </a:p>
          <a:p>
            <a:pPr lvl="1"/>
            <a:r>
              <a:rPr lang="en-US" baseline="0" dirty="0"/>
              <a:t>Bot handles simplest claims</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Tree>
    <p:extLst>
      <p:ext uri="{BB962C8B-B14F-4D97-AF65-F5344CB8AC3E}">
        <p14:creationId xmlns:p14="http://schemas.microsoft.com/office/powerpoint/2010/main" val="1474002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Based on our most recent count we are </a:t>
            </a:r>
            <a:r>
              <a:rPr lang="en-US" b="1" dirty="0"/>
              <a:t>tracking over 500+ </a:t>
            </a:r>
            <a:r>
              <a:rPr lang="en-US" dirty="0"/>
              <a:t>InsurTech Companies.  Just a year ago that number was about half that.   We are tracking companies across </a:t>
            </a:r>
            <a:r>
              <a:rPr lang="en-US" b="1" dirty="0"/>
              <a:t>Risk and Health </a:t>
            </a:r>
            <a:r>
              <a:rPr lang="en-US" dirty="0"/>
              <a:t>in a variety of themes.  For us its more </a:t>
            </a:r>
            <a:r>
              <a:rPr lang="en-US" b="1" dirty="0"/>
              <a:t>about business concepts </a:t>
            </a:r>
            <a:r>
              <a:rPr lang="en-US" dirty="0"/>
              <a:t>than it is about individual companies.</a:t>
            </a:r>
          </a:p>
          <a:p>
            <a:endParaRPr lang="en-US" dirty="0"/>
          </a:p>
          <a:p>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254F704F-957B-4CC0-A8AE-EE764F09C29A}" type="slidenum">
              <a:rPr lang="en-US" sz="800">
                <a:solidFill>
                  <a:prstClr val="black"/>
                </a:solidFill>
                <a:latin typeface="Arial" charset="0"/>
                <a:ea typeface="ＭＳ Ｐゴシック" pitchFamily="108" charset="-128"/>
              </a:rPr>
              <a:pPr defTabSz="942023" eaLnBrk="0" fontAlgn="base" hangingPunct="0">
                <a:spcBef>
                  <a:spcPct val="0"/>
                </a:spcBef>
                <a:spcAft>
                  <a:spcPct val="0"/>
                </a:spcAft>
              </a:pPr>
              <a:t>35</a:t>
            </a:fld>
            <a:endParaRPr lang="en-US" sz="800" dirty="0">
              <a:solidFill>
                <a:prstClr val="black"/>
              </a:solidFill>
              <a:latin typeface="Arial" charset="0"/>
              <a:ea typeface="ＭＳ Ｐゴシック" pitchFamily="108" charset="-128"/>
            </a:endParaRPr>
          </a:p>
        </p:txBody>
      </p:sp>
    </p:spTree>
    <p:extLst>
      <p:ext uri="{BB962C8B-B14F-4D97-AF65-F5344CB8AC3E}">
        <p14:creationId xmlns:p14="http://schemas.microsoft.com/office/powerpoint/2010/main" val="155678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Some examples of insurance company investments in InsurTech….  As you can see it is across a variety of themes or business concepts…. </a:t>
            </a:r>
          </a:p>
          <a:p>
            <a:r>
              <a:rPr lang="en-US" b="1" dirty="0"/>
              <a:t>Metromile –   Telematics</a:t>
            </a:r>
          </a:p>
          <a:p>
            <a:r>
              <a:rPr lang="en-US" b="1" dirty="0"/>
              <a:t>CoverHound and Policy Genius-    Insurance Marketplaces</a:t>
            </a:r>
          </a:p>
          <a:p>
            <a:r>
              <a:rPr lang="en-US" b="1" baseline="0" dirty="0"/>
              <a:t>One Inc. –   Cloud Based IT Platform and</a:t>
            </a:r>
          </a:p>
          <a:p>
            <a:r>
              <a:rPr lang="en-US" b="1" baseline="0" dirty="0"/>
              <a:t>Slice -   Micro-Duration Coverage.</a:t>
            </a:r>
            <a:r>
              <a:rPr lang="en-US" baseline="0" dirty="0"/>
              <a:t>  </a:t>
            </a:r>
          </a:p>
          <a:p>
            <a:endParaRPr lang="en-US" baseline="0" dirty="0"/>
          </a:p>
          <a:p>
            <a:r>
              <a:rPr lang="en-US" baseline="0" dirty="0"/>
              <a:t>These investments create an opportunity to </a:t>
            </a:r>
            <a:r>
              <a:rPr lang="en-US" b="1" baseline="0" dirty="0"/>
              <a:t>accelerate growth, improve efficiency, enhance the customer experience and  “Speed to Market</a:t>
            </a:r>
            <a:r>
              <a:rPr lang="en-US" baseline="0" dirty="0"/>
              <a:t>” for new products in emerging risk.</a:t>
            </a:r>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D1C7FB31-0C7B-4DF9-A9BC-6BD9C278B254}" type="slidenum">
              <a:rPr lang="en-US" sz="800">
                <a:solidFill>
                  <a:srgbClr val="313232"/>
                </a:solidFill>
                <a:latin typeface="Arial" charset="0"/>
                <a:ea typeface="ＭＳ Ｐゴシック" pitchFamily="108" charset="-128"/>
              </a:rPr>
              <a:pPr defTabSz="942023" eaLnBrk="0" fontAlgn="base" hangingPunct="0">
                <a:spcBef>
                  <a:spcPct val="0"/>
                </a:spcBef>
                <a:spcAft>
                  <a:spcPct val="0"/>
                </a:spcAft>
              </a:pPr>
              <a:t>36</a:t>
            </a:fld>
            <a:endParaRPr lang="en-US" sz="800" dirty="0">
              <a:solidFill>
                <a:srgbClr val="313232"/>
              </a:solidFill>
              <a:latin typeface="Arial" charset="0"/>
              <a:ea typeface="ＭＳ Ｐゴシック" pitchFamily="108" charset="-128"/>
            </a:endParaRPr>
          </a:p>
        </p:txBody>
      </p:sp>
    </p:spTree>
    <p:extLst>
      <p:ext uri="{BB962C8B-B14F-4D97-AF65-F5344CB8AC3E}">
        <p14:creationId xmlns:p14="http://schemas.microsoft.com/office/powerpoint/2010/main" val="278713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r>
              <a:rPr lang="en-US" dirty="0"/>
              <a:t>Importance to educate people on the value of insurance </a:t>
            </a:r>
          </a:p>
          <a:p>
            <a:r>
              <a:rPr lang="en-US" dirty="0"/>
              <a:t>shows that in 2012, 8 percent answered yes, and another 27 percent did not know, meaning that more than one person in three could incorrectly expect government support where none would be forthcoming.2</a:t>
            </a:r>
          </a:p>
        </p:txBody>
      </p:sp>
    </p:spTree>
    <p:extLst>
      <p:ext uri="{BB962C8B-B14F-4D97-AF65-F5344CB8AC3E}">
        <p14:creationId xmlns:p14="http://schemas.microsoft.com/office/powerpoint/2010/main" val="266718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0"/>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p:sp>
    </p:spTree>
    <p:extLst>
      <p:ext uri="{BB962C8B-B14F-4D97-AF65-F5344CB8AC3E}">
        <p14:creationId xmlns:p14="http://schemas.microsoft.com/office/powerpoint/2010/main" val="346254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0"/>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p:sp>
    </p:spTree>
    <p:extLst>
      <p:ext uri="{BB962C8B-B14F-4D97-AF65-F5344CB8AC3E}">
        <p14:creationId xmlns:p14="http://schemas.microsoft.com/office/powerpoint/2010/main" val="99389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0"/>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p:sp>
    </p:spTree>
    <p:extLst>
      <p:ext uri="{BB962C8B-B14F-4D97-AF65-F5344CB8AC3E}">
        <p14:creationId xmlns:p14="http://schemas.microsoft.com/office/powerpoint/2010/main" val="147106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Flooded: </a:t>
            </a:r>
            <a:r>
              <a:rPr lang="en-US" dirty="0" err="1"/>
              <a:t>WalMart</a:t>
            </a:r>
            <a:r>
              <a:rPr lang="en-US" dirty="0"/>
              <a:t> and IGA at intersection of US 50 and State Road 47</a:t>
            </a:r>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328917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Flooded: grocery store, hardware store, farm and home, a couple retailers, a Super 8 motel, a gas station . . . And </a:t>
            </a:r>
            <a:r>
              <a:rPr lang="en-US"/>
              <a:t>a McDonald’s</a:t>
            </a:r>
            <a:endParaRPr lang="en-US" dirty="0"/>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392650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err="1"/>
              <a:t>Flo</a:t>
            </a:r>
            <a:r>
              <a:rPr lang="en-US" sz="1200" b="0" i="0" kern="1200" dirty="0" err="1">
                <a:solidFill>
                  <a:schemeClr val="tx1"/>
                </a:solidFill>
                <a:effectLst/>
                <a:latin typeface="+mn-lt"/>
                <a:ea typeface="+mn-ea"/>
                <a:cs typeface="+mn-cs"/>
              </a:rPr>
              <a:t>Dickey</a:t>
            </a:r>
            <a:r>
              <a:rPr lang="en-US" sz="1200" b="0" i="0" kern="1200" dirty="0">
                <a:solidFill>
                  <a:schemeClr val="tx1"/>
                </a:solidFill>
                <a:effectLst/>
                <a:latin typeface="+mn-lt"/>
                <a:ea typeface="+mn-ea"/>
                <a:cs typeface="+mn-cs"/>
              </a:rPr>
              <a:t> Bub Farm and Home made flood preparations and shut off power to its building.</a:t>
            </a:r>
          </a:p>
          <a:p>
            <a:r>
              <a:rPr lang="en-US" sz="1200" b="0" i="0" kern="1200" dirty="0">
                <a:solidFill>
                  <a:schemeClr val="tx1"/>
                </a:solidFill>
                <a:effectLst/>
                <a:latin typeface="+mn-lt"/>
                <a:ea typeface="+mn-ea"/>
                <a:cs typeface="+mn-cs"/>
              </a:rPr>
              <a:t>The city of Union also turned off power at its lift station in that area.</a:t>
            </a:r>
          </a:p>
          <a:p>
            <a:r>
              <a:rPr lang="en-US" sz="1200" b="0" i="0" kern="1200" dirty="0">
                <a:solidFill>
                  <a:schemeClr val="tx1"/>
                </a:solidFill>
                <a:effectLst/>
                <a:latin typeface="+mn-lt"/>
                <a:ea typeface="+mn-ea"/>
                <a:cs typeface="+mn-cs"/>
              </a:rPr>
              <a:t>Jimmy John’s, McDonald’s, Super 8 Motel, QuikTrip, Jack in the Box and surrounding businesses sandbagged and/or moved anything possible from their businesses to higher ground.</a:t>
            </a:r>
          </a:p>
        </p:txBody>
      </p:sp>
      <p:sp>
        <p:nvSpPr>
          <p:cNvPr id="4" name="Slide Number Placeholder 3"/>
          <p:cNvSpPr>
            <a:spLocks noGrp="1"/>
          </p:cNvSpPr>
          <p:nvPr>
            <p:ph type="sldNum" sz="quarter" idx="5"/>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835573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BA00B8B1-FA28-4268-9EE2-838B647A34D4}" type="slidenum">
              <a:rPr lang="en-US"/>
              <a:pPr>
                <a:defRPr/>
              </a:pPr>
              <a:t>‹#›</a:t>
            </a:fld>
            <a:endParaRPr lang="en-US"/>
          </a:p>
        </p:txBody>
      </p:sp>
    </p:spTree>
    <p:extLst>
      <p:ext uri="{BB962C8B-B14F-4D97-AF65-F5344CB8AC3E}">
        <p14:creationId xmlns:p14="http://schemas.microsoft.com/office/powerpoint/2010/main" val="59730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E8B98D38-9344-496B-8316-3EA9A3094F70}" type="slidenum">
              <a:rPr lang="en-US"/>
              <a:pPr>
                <a:defRPr/>
              </a:pPr>
              <a:t>‹#›</a:t>
            </a:fld>
            <a:endParaRPr lang="en-US"/>
          </a:p>
        </p:txBody>
      </p:sp>
    </p:spTree>
    <p:extLst>
      <p:ext uri="{BB962C8B-B14F-4D97-AF65-F5344CB8AC3E}">
        <p14:creationId xmlns:p14="http://schemas.microsoft.com/office/powerpoint/2010/main" val="245210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13208" y="3501416"/>
            <a:ext cx="7796213" cy="1038225"/>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2" name="Title 11"/>
          <p:cNvSpPr>
            <a:spLocks noGrp="1"/>
          </p:cNvSpPr>
          <p:nvPr>
            <p:ph type="title"/>
          </p:nvPr>
        </p:nvSpPr>
        <p:spPr>
          <a:xfrm>
            <a:off x="613978" y="2057065"/>
            <a:ext cx="7886700" cy="1325563"/>
          </a:xfrm>
          <a:prstGeom prst="rect">
            <a:avLst/>
          </a:prstGeom>
        </p:spPr>
        <p:txBody>
          <a:bodyPr anchor="b"/>
          <a:lstStyle>
            <a:lvl1pPr>
              <a:defRPr sz="3600"/>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extLst>
      <p:ext uri="{BB962C8B-B14F-4D97-AF65-F5344CB8AC3E}">
        <p14:creationId xmlns:p14="http://schemas.microsoft.com/office/powerpoint/2010/main" val="69451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1" y="2243436"/>
            <a:ext cx="2539653" cy="752079"/>
          </a:xfrm>
          <a:prstGeom prst="rect">
            <a:avLst/>
          </a:prstGeom>
        </p:spPr>
      </p:pic>
    </p:spTree>
    <p:extLst>
      <p:ext uri="{BB962C8B-B14F-4D97-AF65-F5344CB8AC3E}">
        <p14:creationId xmlns:p14="http://schemas.microsoft.com/office/powerpoint/2010/main" val="5879165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1F3B13-0870-F941-8EF4-4F32F99318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83625"/>
          </a:xfrm>
          <a:prstGeom prst="rect">
            <a:avLst/>
          </a:prstGeom>
        </p:spPr>
      </p:pic>
      <p:sp>
        <p:nvSpPr>
          <p:cNvPr id="9" name="Title 1">
            <a:extLst>
              <a:ext uri="{FF2B5EF4-FFF2-40B4-BE49-F238E27FC236}">
                <a16:creationId xmlns:a16="http://schemas.microsoft.com/office/drawing/2014/main" id="{C2566CD2-095A-1C49-B8B6-BDE2D8727ACD}"/>
              </a:ext>
            </a:extLst>
          </p:cNvPr>
          <p:cNvSpPr>
            <a:spLocks noGrp="1"/>
          </p:cNvSpPr>
          <p:nvPr>
            <p:ph type="ctrTitle"/>
          </p:nvPr>
        </p:nvSpPr>
        <p:spPr>
          <a:xfrm>
            <a:off x="704081" y="3351344"/>
            <a:ext cx="7772400" cy="1380744"/>
          </a:xfrm>
        </p:spPr>
        <p:txBody>
          <a:bodyPr lIns="0" tIns="0" rIns="0" bIns="0"/>
          <a:lstStyle>
            <a:lvl1pPr algn="l">
              <a:defRPr sz="3600" b="0">
                <a:solidFill>
                  <a:schemeClr val="bg2"/>
                </a:solidFill>
              </a:defRPr>
            </a:lvl1pPr>
          </a:lstStyle>
          <a:p>
            <a:r>
              <a:rPr lang="en-US" dirty="0"/>
              <a:t>Click to edit Master title style</a:t>
            </a:r>
          </a:p>
        </p:txBody>
      </p:sp>
      <p:sp>
        <p:nvSpPr>
          <p:cNvPr id="10" name="Subtitle 2">
            <a:extLst>
              <a:ext uri="{FF2B5EF4-FFF2-40B4-BE49-F238E27FC236}">
                <a16:creationId xmlns:a16="http://schemas.microsoft.com/office/drawing/2014/main" id="{A20581FD-E215-6240-96DB-F1A29B0FFFF6}"/>
              </a:ext>
            </a:extLst>
          </p:cNvPr>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83CE5D40-966D-5942-A598-759FCFD399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1" y="2243431"/>
            <a:ext cx="2538267" cy="752079"/>
          </a:xfrm>
          <a:prstGeom prst="rect">
            <a:avLst/>
          </a:prstGeom>
        </p:spPr>
      </p:pic>
    </p:spTree>
    <p:extLst>
      <p:ext uri="{BB962C8B-B14F-4D97-AF65-F5344CB8AC3E}">
        <p14:creationId xmlns:p14="http://schemas.microsoft.com/office/powerpoint/2010/main" val="26422110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2"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045328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226661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17715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4910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34012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7"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814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8"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90"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61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8"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913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8"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8"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90"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90"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20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1188724"/>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8"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8"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90"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90"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814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267531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ight Triangle 4"/>
          <p:cNvSpPr/>
          <p:nvPr userDrawn="1"/>
        </p:nvSpPr>
        <p:spPr>
          <a:xfrm flipH="1">
            <a:off x="4492800" y="2224800"/>
            <a:ext cx="4651200" cy="4633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1314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228600"/>
            <a:ext cx="8741664" cy="990600"/>
          </a:xfrm>
        </p:spPr>
        <p:txBody>
          <a:bodyPr/>
          <a:lstStyle>
            <a:lvl1pPr>
              <a:defRPr sz="3000">
                <a:solidFill>
                  <a:schemeClr val="accent1"/>
                </a:solidFill>
              </a:defRPr>
            </a:lvl1pPr>
          </a:lstStyle>
          <a:p>
            <a:r>
              <a:rPr lang="en-US" dirty="0"/>
              <a:t>Titles Go At The Top In Title Case (32 </a:t>
            </a:r>
            <a:r>
              <a:rPr lang="en-US" dirty="0" err="1"/>
              <a:t>pt</a:t>
            </a:r>
            <a:r>
              <a:rPr lang="en-US" dirty="0"/>
              <a:t>) (Shift + F3 To Toggle Cases)</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defRPr>
            </a:lvl1pPr>
          </a:lstStyle>
          <a:p>
            <a:pPr lvl="0"/>
            <a:r>
              <a:rPr lang="en-US" dirty="0"/>
              <a:t>Optional Source:</a:t>
            </a:r>
          </a:p>
        </p:txBody>
      </p:sp>
      <p:sp>
        <p:nvSpPr>
          <p:cNvPr id="6" name="Slide Number Placeholder 7"/>
          <p:cNvSpPr>
            <a:spLocks noGrp="1"/>
          </p:cNvSpPr>
          <p:nvPr>
            <p:ph type="sldNum" sz="quarter" idx="16"/>
          </p:nvPr>
        </p:nvSpPr>
        <p:spPr>
          <a:xfrm>
            <a:off x="8712000" y="6520041"/>
            <a:ext cx="230832" cy="184666"/>
          </a:xfrm>
          <a:prstGeom prst="rect">
            <a:avLst/>
          </a:prstGeom>
        </p:spPr>
        <p:txBody>
          <a:bodyPr wrap="none" lIns="0" tIns="0" rIns="0" bIns="0">
            <a:spAutoFit/>
          </a:bodyPr>
          <a:lstStyle>
            <a:lvl1pPr algn="r">
              <a:defRPr sz="1200">
                <a:solidFill>
                  <a:schemeClr val="tx1"/>
                </a:solidFill>
              </a:defRPr>
            </a:lvl1pPr>
          </a:lstStyle>
          <a:p>
            <a:fld id="{869A98C7-B28B-4C78-8980-33662FC7E88A}" type="slidenum">
              <a:rPr lang="en-US" smtClean="0"/>
              <a:pPr/>
              <a:t>‹#›</a:t>
            </a:fld>
            <a:r>
              <a:rPr lang="en-US"/>
              <a:t> </a:t>
            </a:r>
            <a:endParaRPr lang="en-US" dirty="0"/>
          </a:p>
        </p:txBody>
      </p:sp>
    </p:spTree>
    <p:extLst>
      <p:ext uri="{BB962C8B-B14F-4D97-AF65-F5344CB8AC3E}">
        <p14:creationId xmlns:p14="http://schemas.microsoft.com/office/powerpoint/2010/main" val="21147473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ags" Target="../tags/tag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9144"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5"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87" r:id="rId13"/>
    <p:sldLayoutId id="2147483703" r:id="rId14"/>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flipH="1">
            <a:off x="4492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8233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6718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69900" y="6403975"/>
            <a:ext cx="330200" cy="304800"/>
          </a:xfrm>
          <a:prstGeom prst="rect">
            <a:avLst/>
          </a:prstGeom>
        </p:spPr>
      </p:pic>
    </p:spTree>
    <p:custDataLst>
      <p:tags r:id="rId16"/>
    </p:custDataLst>
    <p:extLst>
      <p:ext uri="{BB962C8B-B14F-4D97-AF65-F5344CB8AC3E}">
        <p14:creationId xmlns:p14="http://schemas.microsoft.com/office/powerpoint/2010/main" val="16022033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ommons.wikimedia.org/wiki/File:2008_Hanoi_flood,_01.jpg" TargetMode="External"/><Relationship Id="rId3" Type="http://schemas.openxmlformats.org/officeDocument/2006/relationships/tags" Target="../tags/tag6.xml"/><Relationship Id="rId7" Type="http://schemas.openxmlformats.org/officeDocument/2006/relationships/hyperlink" Target="http://www.swissre.com/media/news_releases/The_USD_13_trillion_disaster_protection_gap.html" TargetMode="Externa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40.emf"/><Relationship Id="rId11" Type="http://schemas.openxmlformats.org/officeDocument/2006/relationships/image" Target="../media/image42.jpeg"/><Relationship Id="rId5" Type="http://schemas.openxmlformats.org/officeDocument/2006/relationships/oleObject" Target="../embeddings/oleObject2.bin"/><Relationship Id="rId10" Type="http://schemas.openxmlformats.org/officeDocument/2006/relationships/image" Target="../media/image41.jpeg"/><Relationship Id="rId4" Type="http://schemas.openxmlformats.org/officeDocument/2006/relationships/slideLayout" Target="../slideLayouts/slideLayout6.xml"/><Relationship Id="rId9" Type="http://schemas.openxmlformats.org/officeDocument/2006/relationships/hyperlink" Target="https://www.defense.gov/News/Article/Article/1291284/more-texas-guardsmen-deploy-as-harvey-causes-catastrophic-flood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insurancejournal.com/news/national/2018/04/05/485448.htm" TargetMode="External"/><Relationship Id="rId13" Type="http://schemas.openxmlformats.org/officeDocument/2006/relationships/image" Target="../media/image50.png"/><Relationship Id="rId3" Type="http://schemas.openxmlformats.org/officeDocument/2006/relationships/tags" Target="../tags/tag9.xml"/><Relationship Id="rId7" Type="http://schemas.openxmlformats.org/officeDocument/2006/relationships/image" Target="../media/image40.emf"/><Relationship Id="rId12" Type="http://schemas.openxmlformats.org/officeDocument/2006/relationships/image" Target="../media/image49.png"/><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48.png"/><Relationship Id="rId5" Type="http://schemas.openxmlformats.org/officeDocument/2006/relationships/notesSlide" Target="../notesSlides/notesSlide16.xml"/><Relationship Id="rId10" Type="http://schemas.openxmlformats.org/officeDocument/2006/relationships/hyperlink" Target="https://www.insurancejournal.com/news/national/2018/07/03/494114.htm" TargetMode="External"/><Relationship Id="rId4" Type="http://schemas.openxmlformats.org/officeDocument/2006/relationships/slideLayout" Target="../slideLayouts/slideLayout4.xml"/><Relationship Id="rId9" Type="http://schemas.openxmlformats.org/officeDocument/2006/relationships/hyperlink" Target="https://www.houstonchronicle.com/business/article/FEMA-cat-bond-opens-Wall-Street-to-flood-13109121.php" TargetMode="External"/><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insurancethoughtleadership.com/the-new-age-of-insurance-aggregators/"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g"/></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18" Type="http://schemas.openxmlformats.org/officeDocument/2006/relationships/image" Target="../media/image80.jpeg"/><Relationship Id="rId26" Type="http://schemas.openxmlformats.org/officeDocument/2006/relationships/image" Target="../media/image88.png"/><Relationship Id="rId3" Type="http://schemas.openxmlformats.org/officeDocument/2006/relationships/slideLayout" Target="../slideLayouts/slideLayout9.xml"/><Relationship Id="rId21" Type="http://schemas.openxmlformats.org/officeDocument/2006/relationships/image" Target="../media/image83.png"/><Relationship Id="rId34" Type="http://schemas.openxmlformats.org/officeDocument/2006/relationships/image" Target="../media/image96.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2" Type="http://schemas.openxmlformats.org/officeDocument/2006/relationships/tags" Target="../tags/tag12.xml"/><Relationship Id="rId16" Type="http://schemas.openxmlformats.org/officeDocument/2006/relationships/image" Target="../media/image78.jpeg"/><Relationship Id="rId20" Type="http://schemas.openxmlformats.org/officeDocument/2006/relationships/image" Target="../media/image82.png"/><Relationship Id="rId29" Type="http://schemas.openxmlformats.org/officeDocument/2006/relationships/image" Target="../media/image91.png"/><Relationship Id="rId1" Type="http://schemas.openxmlformats.org/officeDocument/2006/relationships/vmlDrawing" Target="../drawings/vmlDrawing4.vml"/><Relationship Id="rId6" Type="http://schemas.openxmlformats.org/officeDocument/2006/relationships/image" Target="../media/image68.emf"/><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5" Type="http://schemas.openxmlformats.org/officeDocument/2006/relationships/oleObject" Target="../embeddings/oleObject4.bin"/><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jpe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notesSlide" Target="../notesSlides/notesSlide27.xml"/><Relationship Id="rId9" Type="http://schemas.openxmlformats.org/officeDocument/2006/relationships/image" Target="../media/image71.png"/><Relationship Id="rId14" Type="http://schemas.openxmlformats.org/officeDocument/2006/relationships/image" Target="../media/image76.jpe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jpg"/><Relationship Id="rId18" Type="http://schemas.openxmlformats.org/officeDocument/2006/relationships/image" Target="../media/image107.png"/><Relationship Id="rId3" Type="http://schemas.openxmlformats.org/officeDocument/2006/relationships/slideLayout" Target="../slideLayouts/slideLayout4.xml"/><Relationship Id="rId7" Type="http://schemas.openxmlformats.org/officeDocument/2006/relationships/image" Target="../media/image69.png"/><Relationship Id="rId12" Type="http://schemas.openxmlformats.org/officeDocument/2006/relationships/image" Target="../media/image101.gif"/><Relationship Id="rId17" Type="http://schemas.openxmlformats.org/officeDocument/2006/relationships/image" Target="../media/image106.png"/><Relationship Id="rId2" Type="http://schemas.openxmlformats.org/officeDocument/2006/relationships/tags" Target="../tags/tag13.xml"/><Relationship Id="rId16" Type="http://schemas.openxmlformats.org/officeDocument/2006/relationships/image" Target="../media/image105.jpg"/><Relationship Id="rId20" Type="http://schemas.openxmlformats.org/officeDocument/2006/relationships/image" Target="../media/image109.jpg"/><Relationship Id="rId1" Type="http://schemas.openxmlformats.org/officeDocument/2006/relationships/vmlDrawing" Target="../drawings/vmlDrawing5.vml"/><Relationship Id="rId6" Type="http://schemas.openxmlformats.org/officeDocument/2006/relationships/image" Target="../media/image8.emf"/><Relationship Id="rId11" Type="http://schemas.openxmlformats.org/officeDocument/2006/relationships/image" Target="../media/image100.png"/><Relationship Id="rId5" Type="http://schemas.openxmlformats.org/officeDocument/2006/relationships/oleObject" Target="../embeddings/oleObject5.bin"/><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notesSlide" Target="../notesSlides/notesSlide28.xml"/><Relationship Id="rId9" Type="http://schemas.openxmlformats.org/officeDocument/2006/relationships/image" Target="../media/image98.png"/><Relationship Id="rId14" Type="http://schemas.openxmlformats.org/officeDocument/2006/relationships/image" Target="../media/image10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6D83-7E54-4577-A770-FAB6F7676E95}"/>
              </a:ext>
            </a:extLst>
          </p:cNvPr>
          <p:cNvSpPr>
            <a:spLocks noGrp="1"/>
          </p:cNvSpPr>
          <p:nvPr>
            <p:ph type="ctrTitle"/>
          </p:nvPr>
        </p:nvSpPr>
        <p:spPr>
          <a:xfrm>
            <a:off x="704081" y="2882714"/>
            <a:ext cx="7772400" cy="1380744"/>
          </a:xfrm>
        </p:spPr>
        <p:txBody>
          <a:bodyPr/>
          <a:lstStyle/>
          <a:p>
            <a:r>
              <a:rPr lang="en-US" dirty="0">
                <a:solidFill>
                  <a:schemeClr val="bg2"/>
                </a:solidFill>
              </a:rPr>
              <a:t>Insurance: Vanguard of the Resilient</a:t>
            </a:r>
          </a:p>
        </p:txBody>
      </p:sp>
      <p:sp>
        <p:nvSpPr>
          <p:cNvPr id="5" name="Subtitle 4">
            <a:extLst>
              <a:ext uri="{FF2B5EF4-FFF2-40B4-BE49-F238E27FC236}">
                <a16:creationId xmlns:a16="http://schemas.microsoft.com/office/drawing/2014/main" id="{EC390817-9323-45E6-A821-9115BEF29D04}"/>
              </a:ext>
            </a:extLst>
          </p:cNvPr>
          <p:cNvSpPr>
            <a:spLocks noGrp="1"/>
          </p:cNvSpPr>
          <p:nvPr>
            <p:ph type="subTitle" idx="4294967295"/>
          </p:nvPr>
        </p:nvSpPr>
        <p:spPr>
          <a:xfrm>
            <a:off x="704081" y="4498916"/>
            <a:ext cx="7772400" cy="1067494"/>
          </a:xfrm>
        </p:spPr>
        <p:txBody>
          <a:bodyPr/>
          <a:lstStyle/>
          <a:p>
            <a:pPr marL="0" indent="0">
              <a:buNone/>
            </a:pPr>
            <a:r>
              <a:rPr lang="en-US" sz="2400" dirty="0">
                <a:solidFill>
                  <a:schemeClr val="bg1"/>
                </a:solidFill>
              </a:rPr>
              <a:t>Elevate Conference</a:t>
            </a:r>
            <a:br>
              <a:rPr lang="en-US" sz="2400" dirty="0">
                <a:solidFill>
                  <a:schemeClr val="bg1"/>
                </a:solidFill>
              </a:rPr>
            </a:br>
            <a:r>
              <a:rPr lang="en-US" sz="2400" dirty="0">
                <a:solidFill>
                  <a:schemeClr val="bg1"/>
                </a:solidFill>
              </a:rPr>
              <a:t>Salt Lake City, Utah</a:t>
            </a:r>
            <a:br>
              <a:rPr lang="en-US" sz="2400" dirty="0">
                <a:solidFill>
                  <a:schemeClr val="bg1"/>
                </a:solidFill>
              </a:rPr>
            </a:br>
            <a:r>
              <a:rPr lang="en-US" sz="2400" dirty="0">
                <a:solidFill>
                  <a:schemeClr val="bg1"/>
                </a:solidFill>
              </a:rPr>
              <a:t>February 12, 2019</a:t>
            </a:r>
          </a:p>
        </p:txBody>
      </p:sp>
      <p:sp>
        <p:nvSpPr>
          <p:cNvPr id="6" name="Rectangle 5">
            <a:extLst>
              <a:ext uri="{FF2B5EF4-FFF2-40B4-BE49-F238E27FC236}">
                <a16:creationId xmlns:a16="http://schemas.microsoft.com/office/drawing/2014/main" id="{7A05CF91-FCF3-43DC-87D0-4B4DC6E8C23F}"/>
              </a:ext>
            </a:extLst>
          </p:cNvPr>
          <p:cNvSpPr/>
          <p:nvPr/>
        </p:nvSpPr>
        <p:spPr>
          <a:xfrm>
            <a:off x="704081" y="5948240"/>
            <a:ext cx="6096000" cy="498598"/>
          </a:xfrm>
          <a:prstGeom prst="rect">
            <a:avLst/>
          </a:prstGeom>
        </p:spPr>
        <p:txBody>
          <a:bodyPr lIns="0" tIns="0" rIns="0" bIns="0">
            <a:spAutoFit/>
          </a:bodyPr>
          <a:lstStyle/>
          <a:p>
            <a:pPr marL="0" marR="0" lvl="0" indent="0" algn="l" defTabSz="914400" rtl="0" eaLnBrk="1" fontAlgn="auto" latinLnBrk="0" hangingPunct="1">
              <a:lnSpc>
                <a:spcPct val="90000"/>
              </a:lnSpc>
              <a:spcBef>
                <a:spcPts val="600"/>
              </a:spcBef>
              <a:spcAft>
                <a:spcPts val="0"/>
              </a:spcAft>
              <a:buClr>
                <a:srgbClr val="337DBE"/>
              </a:buClr>
              <a:buSzTx/>
              <a:buFontTx/>
              <a:buNone/>
              <a:tabLst/>
              <a:defRPr/>
            </a:pP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James Lynch, Chief Actuary and Vice President of Research and Education</a:t>
            </a:r>
            <a:b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b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Insurance Information Institute </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Wingdings"/>
              </a:rPr>
              <a:t> Washington, DC  </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New York, NY </a:t>
            </a:r>
            <a:b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b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212.346.5533 </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Wingdings"/>
              </a:rPr>
              <a:t> jamesl</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@iii.org </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Wingdings"/>
              </a:rPr>
              <a:t> </a:t>
            </a:r>
            <a:r>
              <a:rPr kumimoji="0" lang="en-US" altLang="en-US" sz="1200" b="0" i="0" u="none" strike="noStrike" kern="1200" cap="none" spc="50" normalizeH="0" baseline="0" noProof="0" dirty="0">
                <a:ln>
                  <a:noFill/>
                </a:ln>
                <a:solidFill>
                  <a:srgbClr val="FFFFFF"/>
                </a:solidFill>
                <a:effectLst/>
                <a:uLnTx/>
                <a:uFillTx/>
                <a:latin typeface="Arial"/>
                <a:ea typeface="+mn-ea"/>
                <a:cs typeface="+mn-cs"/>
                <a:sym typeface="Symbol" panose="05050102010706020507" pitchFamily="18" charset="2"/>
              </a:rPr>
              <a:t>www.iii.org</a:t>
            </a:r>
            <a:endParaRPr kumimoji="0" lang="en-US" altLang="en-US" sz="1200" b="0" i="0" u="none" strike="noStrike" kern="1200" cap="none" spc="5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230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FCD7-EC78-47C6-BF54-6203A3D4EB51}"/>
              </a:ext>
            </a:extLst>
          </p:cNvPr>
          <p:cNvSpPr>
            <a:spLocks noGrp="1"/>
          </p:cNvSpPr>
          <p:nvPr>
            <p:ph type="title"/>
          </p:nvPr>
        </p:nvSpPr>
        <p:spPr/>
        <p:txBody>
          <a:bodyPr/>
          <a:lstStyle/>
          <a:p>
            <a:r>
              <a:rPr lang="en-US" dirty="0"/>
              <a:t>2015 Union, Missouri, Flood</a:t>
            </a:r>
          </a:p>
        </p:txBody>
      </p:sp>
      <p:sp>
        <p:nvSpPr>
          <p:cNvPr id="3" name="Text Placeholder 2">
            <a:extLst>
              <a:ext uri="{FF2B5EF4-FFF2-40B4-BE49-F238E27FC236}">
                <a16:creationId xmlns:a16="http://schemas.microsoft.com/office/drawing/2014/main" id="{967254D4-F743-4922-A8C9-CB0F8E00F17A}"/>
              </a:ext>
            </a:extLst>
          </p:cNvPr>
          <p:cNvSpPr>
            <a:spLocks noGrp="1"/>
          </p:cNvSpPr>
          <p:nvPr>
            <p:ph type="body" sz="quarter" idx="15"/>
          </p:nvPr>
        </p:nvSpPr>
        <p:spPr/>
        <p:txBody>
          <a:bodyPr/>
          <a:lstStyle/>
          <a:p>
            <a:r>
              <a:rPr lang="en-US" dirty="0"/>
              <a:t>A Storm for the Ages</a:t>
            </a:r>
          </a:p>
        </p:txBody>
      </p:sp>
      <p:sp>
        <p:nvSpPr>
          <p:cNvPr id="4" name="Text Placeholder 3">
            <a:extLst>
              <a:ext uri="{FF2B5EF4-FFF2-40B4-BE49-F238E27FC236}">
                <a16:creationId xmlns:a16="http://schemas.microsoft.com/office/drawing/2014/main" id="{996E2D1A-AE8F-4E1E-B813-A82BFAECF8F0}"/>
              </a:ext>
            </a:extLst>
          </p:cNvPr>
          <p:cNvSpPr>
            <a:spLocks noGrp="1"/>
          </p:cNvSpPr>
          <p:nvPr>
            <p:ph type="body" sz="quarter" idx="16"/>
          </p:nvPr>
        </p:nvSpPr>
        <p:spPr/>
        <p:txBody>
          <a:bodyPr/>
          <a:lstStyle/>
          <a:p>
            <a:r>
              <a:rPr lang="en-US" dirty="0"/>
              <a:t>Sources: CBSnews.com; fox2news.com</a:t>
            </a:r>
          </a:p>
        </p:txBody>
      </p:sp>
      <p:pic>
        <p:nvPicPr>
          <p:cNvPr id="5" name="Picture 4">
            <a:extLst>
              <a:ext uri="{FF2B5EF4-FFF2-40B4-BE49-F238E27FC236}">
                <a16:creationId xmlns:a16="http://schemas.microsoft.com/office/drawing/2014/main" id="{BB5B3E53-5D99-4DFD-AB62-7E0C73150DB8}"/>
              </a:ext>
            </a:extLst>
          </p:cNvPr>
          <p:cNvPicPr>
            <a:picLocks noChangeAspect="1"/>
          </p:cNvPicPr>
          <p:nvPr/>
        </p:nvPicPr>
        <p:blipFill>
          <a:blip r:embed="rId3"/>
          <a:stretch>
            <a:fillRect/>
          </a:stretch>
        </p:blipFill>
        <p:spPr>
          <a:xfrm>
            <a:off x="356616" y="1730423"/>
            <a:ext cx="5715000" cy="4419600"/>
          </a:xfrm>
          <a:prstGeom prst="rect">
            <a:avLst/>
          </a:prstGeom>
          <a:ln>
            <a:solidFill>
              <a:schemeClr val="tx2"/>
            </a:solidFill>
          </a:ln>
        </p:spPr>
      </p:pic>
      <p:pic>
        <p:nvPicPr>
          <p:cNvPr id="7" name="Picture 6">
            <a:extLst>
              <a:ext uri="{FF2B5EF4-FFF2-40B4-BE49-F238E27FC236}">
                <a16:creationId xmlns:a16="http://schemas.microsoft.com/office/drawing/2014/main" id="{AFDC79A8-EE21-448E-A8B2-426664F8F176}"/>
              </a:ext>
            </a:extLst>
          </p:cNvPr>
          <p:cNvPicPr>
            <a:picLocks noChangeAspect="1"/>
          </p:cNvPicPr>
          <p:nvPr/>
        </p:nvPicPr>
        <p:blipFill>
          <a:blip r:embed="rId4"/>
          <a:stretch>
            <a:fillRect/>
          </a:stretch>
        </p:blipFill>
        <p:spPr>
          <a:xfrm>
            <a:off x="4120134" y="4096461"/>
            <a:ext cx="4667250" cy="2600325"/>
          </a:xfrm>
          <a:prstGeom prst="rect">
            <a:avLst/>
          </a:prstGeom>
          <a:ln>
            <a:solidFill>
              <a:schemeClr val="tx2"/>
            </a:solidFill>
          </a:ln>
        </p:spPr>
      </p:pic>
      <p:grpSp>
        <p:nvGrpSpPr>
          <p:cNvPr id="8" name="Group 7">
            <a:extLst>
              <a:ext uri="{FF2B5EF4-FFF2-40B4-BE49-F238E27FC236}">
                <a16:creationId xmlns:a16="http://schemas.microsoft.com/office/drawing/2014/main" id="{59F39764-5CC4-457A-AFD5-E5ED1FF480CA}"/>
              </a:ext>
            </a:extLst>
          </p:cNvPr>
          <p:cNvGrpSpPr/>
          <p:nvPr/>
        </p:nvGrpSpPr>
        <p:grpSpPr bwMode="gray">
          <a:xfrm>
            <a:off x="6453759" y="1730423"/>
            <a:ext cx="2137976" cy="1378720"/>
            <a:chOff x="336403" y="1516554"/>
            <a:chExt cx="2578608" cy="1502067"/>
          </a:xfrm>
        </p:grpSpPr>
        <p:sp>
          <p:nvSpPr>
            <p:cNvPr id="9" name="Rectangle 4">
              <a:extLst>
                <a:ext uri="{FF2B5EF4-FFF2-40B4-BE49-F238E27FC236}">
                  <a16:creationId xmlns:a16="http://schemas.microsoft.com/office/drawing/2014/main" id="{1533B192-01CB-4BE9-8161-ADD8212686B8}"/>
                </a:ext>
              </a:extLst>
            </p:cNvPr>
            <p:cNvSpPr>
              <a:spLocks noChangeArrowheads="1"/>
            </p:cNvSpPr>
            <p:nvPr/>
          </p:nvSpPr>
          <p:spPr bwMode="gray">
            <a:xfrm>
              <a:off x="336403" y="1516554"/>
              <a:ext cx="2578608"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600"/>
                </a:spcBef>
              </a:pPr>
              <a:r>
                <a:rPr lang="en-US" altLang="en-US" sz="1600" dirty="0" err="1">
                  <a:solidFill>
                    <a:srgbClr val="286EB8"/>
                  </a:solidFill>
                  <a:latin typeface="+mn-lt"/>
                </a:rPr>
                <a:t>Bourbeuse</a:t>
              </a:r>
              <a:r>
                <a:rPr lang="en-US" altLang="en-US" sz="1600" dirty="0">
                  <a:solidFill>
                    <a:srgbClr val="286EB8"/>
                  </a:solidFill>
                  <a:latin typeface="+mn-lt"/>
                </a:rPr>
                <a:t> River</a:t>
              </a:r>
            </a:p>
            <a:p>
              <a:pPr algn="ctr" eaLnBrk="1" hangingPunct="1">
                <a:lnSpc>
                  <a:spcPct val="90000"/>
                </a:lnSpc>
                <a:spcBef>
                  <a:spcPts val="600"/>
                </a:spcBef>
              </a:pPr>
              <a:r>
                <a:rPr lang="en-US" altLang="en-US" sz="1600" dirty="0">
                  <a:solidFill>
                    <a:srgbClr val="286EB8"/>
                  </a:solidFill>
                  <a:latin typeface="+mn-lt"/>
                </a:rPr>
                <a:t>Record Crest</a:t>
              </a:r>
            </a:p>
            <a:p>
              <a:pPr algn="ctr" eaLnBrk="1" hangingPunct="1">
                <a:lnSpc>
                  <a:spcPct val="90000"/>
                </a:lnSpc>
                <a:spcBef>
                  <a:spcPts val="600"/>
                </a:spcBef>
              </a:pPr>
              <a:r>
                <a:rPr lang="en-US" altLang="en-US" sz="1600" dirty="0">
                  <a:solidFill>
                    <a:srgbClr val="286EB8"/>
                  </a:solidFill>
                  <a:latin typeface="+mn-lt"/>
                </a:rPr>
                <a:t>34.3 feet</a:t>
              </a:r>
            </a:p>
            <a:p>
              <a:pPr algn="ctr" eaLnBrk="1" hangingPunct="1">
                <a:lnSpc>
                  <a:spcPct val="90000"/>
                </a:lnSpc>
                <a:spcBef>
                  <a:spcPts val="600"/>
                </a:spcBef>
              </a:pPr>
              <a:r>
                <a:rPr lang="en-US" altLang="en-US" sz="1600" dirty="0">
                  <a:solidFill>
                    <a:srgbClr val="286EB8"/>
                  </a:solidFill>
                  <a:latin typeface="+mn-lt"/>
                </a:rPr>
                <a:t>12/29/2015</a:t>
              </a:r>
            </a:p>
          </p:txBody>
        </p:sp>
        <p:sp>
          <p:nvSpPr>
            <p:cNvPr id="10" name="Right Triangle 9">
              <a:extLst>
                <a:ext uri="{FF2B5EF4-FFF2-40B4-BE49-F238E27FC236}">
                  <a16:creationId xmlns:a16="http://schemas.microsoft.com/office/drawing/2014/main" id="{9C4676DB-E7D7-4E2F-A3F6-55047CFB05F6}"/>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Tree>
    <p:extLst>
      <p:ext uri="{BB962C8B-B14F-4D97-AF65-F5344CB8AC3E}">
        <p14:creationId xmlns:p14="http://schemas.microsoft.com/office/powerpoint/2010/main" val="11359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FCD7-EC78-47C6-BF54-6203A3D4EB51}"/>
              </a:ext>
            </a:extLst>
          </p:cNvPr>
          <p:cNvSpPr>
            <a:spLocks noGrp="1"/>
          </p:cNvSpPr>
          <p:nvPr>
            <p:ph type="title"/>
          </p:nvPr>
        </p:nvSpPr>
        <p:spPr/>
        <p:txBody>
          <a:bodyPr/>
          <a:lstStyle/>
          <a:p>
            <a:r>
              <a:rPr lang="en-US" dirty="0"/>
              <a:t>2017 Union, Missouri, Flood</a:t>
            </a:r>
          </a:p>
        </p:txBody>
      </p:sp>
      <p:sp>
        <p:nvSpPr>
          <p:cNvPr id="3" name="Text Placeholder 2">
            <a:extLst>
              <a:ext uri="{FF2B5EF4-FFF2-40B4-BE49-F238E27FC236}">
                <a16:creationId xmlns:a16="http://schemas.microsoft.com/office/drawing/2014/main" id="{967254D4-F743-4922-A8C9-CB0F8E00F17A}"/>
              </a:ext>
            </a:extLst>
          </p:cNvPr>
          <p:cNvSpPr>
            <a:spLocks noGrp="1"/>
          </p:cNvSpPr>
          <p:nvPr>
            <p:ph type="body" sz="quarter" idx="15"/>
          </p:nvPr>
        </p:nvSpPr>
        <p:spPr>
          <a:xfrm>
            <a:off x="389682" y="984828"/>
            <a:ext cx="8454009" cy="659245"/>
          </a:xfrm>
        </p:spPr>
        <p:txBody>
          <a:bodyPr/>
          <a:lstStyle/>
          <a:p>
            <a:r>
              <a:rPr lang="en-US" dirty="0"/>
              <a:t>“Unfortunately, it’s a river and Mother Nature.</a:t>
            </a:r>
          </a:p>
          <a:p>
            <a:r>
              <a:rPr lang="en-US" dirty="0"/>
              <a:t>And we can’t control her.”</a:t>
            </a:r>
          </a:p>
        </p:txBody>
      </p:sp>
      <p:sp>
        <p:nvSpPr>
          <p:cNvPr id="4" name="Text Placeholder 3">
            <a:extLst>
              <a:ext uri="{FF2B5EF4-FFF2-40B4-BE49-F238E27FC236}">
                <a16:creationId xmlns:a16="http://schemas.microsoft.com/office/drawing/2014/main" id="{996E2D1A-AE8F-4E1E-B813-A82BFAECF8F0}"/>
              </a:ext>
            </a:extLst>
          </p:cNvPr>
          <p:cNvSpPr>
            <a:spLocks noGrp="1"/>
          </p:cNvSpPr>
          <p:nvPr>
            <p:ph type="body" sz="quarter" idx="16"/>
          </p:nvPr>
        </p:nvSpPr>
        <p:spPr/>
        <p:txBody>
          <a:bodyPr/>
          <a:lstStyle/>
          <a:p>
            <a:r>
              <a:rPr lang="en-US" dirty="0"/>
              <a:t>Source: eMissourian.com</a:t>
            </a:r>
          </a:p>
        </p:txBody>
      </p:sp>
      <p:grpSp>
        <p:nvGrpSpPr>
          <p:cNvPr id="8" name="Group 7">
            <a:extLst>
              <a:ext uri="{FF2B5EF4-FFF2-40B4-BE49-F238E27FC236}">
                <a16:creationId xmlns:a16="http://schemas.microsoft.com/office/drawing/2014/main" id="{59F39764-5CC4-457A-AFD5-E5ED1FF480CA}"/>
              </a:ext>
            </a:extLst>
          </p:cNvPr>
          <p:cNvGrpSpPr/>
          <p:nvPr/>
        </p:nvGrpSpPr>
        <p:grpSpPr bwMode="gray">
          <a:xfrm>
            <a:off x="5105250" y="1886684"/>
            <a:ext cx="2137976" cy="1378720"/>
            <a:chOff x="336403" y="1516554"/>
            <a:chExt cx="2578608" cy="1502067"/>
          </a:xfrm>
        </p:grpSpPr>
        <p:sp>
          <p:nvSpPr>
            <p:cNvPr id="9" name="Rectangle 4">
              <a:extLst>
                <a:ext uri="{FF2B5EF4-FFF2-40B4-BE49-F238E27FC236}">
                  <a16:creationId xmlns:a16="http://schemas.microsoft.com/office/drawing/2014/main" id="{1533B192-01CB-4BE9-8161-ADD8212686B8}"/>
                </a:ext>
              </a:extLst>
            </p:cNvPr>
            <p:cNvSpPr>
              <a:spLocks noChangeArrowheads="1"/>
            </p:cNvSpPr>
            <p:nvPr/>
          </p:nvSpPr>
          <p:spPr bwMode="gray">
            <a:xfrm>
              <a:off x="336403" y="1516554"/>
              <a:ext cx="2578608"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600"/>
                </a:spcBef>
              </a:pPr>
              <a:r>
                <a:rPr lang="en-US" altLang="en-US" sz="1600" dirty="0" err="1">
                  <a:solidFill>
                    <a:srgbClr val="286EB8"/>
                  </a:solidFill>
                  <a:latin typeface="+mn-lt"/>
                </a:rPr>
                <a:t>Bourbeuse</a:t>
              </a:r>
              <a:r>
                <a:rPr lang="en-US" altLang="en-US" sz="1600" dirty="0">
                  <a:solidFill>
                    <a:srgbClr val="286EB8"/>
                  </a:solidFill>
                  <a:latin typeface="+mn-lt"/>
                </a:rPr>
                <a:t> River</a:t>
              </a:r>
            </a:p>
            <a:p>
              <a:pPr algn="ctr" eaLnBrk="1" hangingPunct="1">
                <a:lnSpc>
                  <a:spcPct val="90000"/>
                </a:lnSpc>
                <a:spcBef>
                  <a:spcPts val="600"/>
                </a:spcBef>
              </a:pPr>
              <a:r>
                <a:rPr lang="en-US" altLang="en-US" sz="1600" dirty="0">
                  <a:solidFill>
                    <a:srgbClr val="286EB8"/>
                  </a:solidFill>
                  <a:latin typeface="+mn-lt"/>
                </a:rPr>
                <a:t>Crest</a:t>
              </a:r>
            </a:p>
            <a:p>
              <a:pPr algn="ctr" eaLnBrk="1" hangingPunct="1">
                <a:lnSpc>
                  <a:spcPct val="90000"/>
                </a:lnSpc>
                <a:spcBef>
                  <a:spcPts val="600"/>
                </a:spcBef>
              </a:pPr>
              <a:r>
                <a:rPr lang="en-US" altLang="en-US" sz="1600" dirty="0">
                  <a:solidFill>
                    <a:srgbClr val="286EB8"/>
                  </a:solidFill>
                  <a:latin typeface="+mn-lt"/>
                </a:rPr>
                <a:t>30.1 feet</a:t>
              </a:r>
            </a:p>
            <a:p>
              <a:pPr algn="ctr" eaLnBrk="1" hangingPunct="1">
                <a:lnSpc>
                  <a:spcPct val="90000"/>
                </a:lnSpc>
                <a:spcBef>
                  <a:spcPts val="600"/>
                </a:spcBef>
              </a:pPr>
              <a:r>
                <a:rPr lang="en-US" altLang="en-US" sz="1600" dirty="0">
                  <a:solidFill>
                    <a:srgbClr val="286EB8"/>
                  </a:solidFill>
                  <a:latin typeface="+mn-lt"/>
                </a:rPr>
                <a:t>May 2-3, 2017</a:t>
              </a:r>
            </a:p>
          </p:txBody>
        </p:sp>
        <p:sp>
          <p:nvSpPr>
            <p:cNvPr id="10" name="Right Triangle 9">
              <a:extLst>
                <a:ext uri="{FF2B5EF4-FFF2-40B4-BE49-F238E27FC236}">
                  <a16:creationId xmlns:a16="http://schemas.microsoft.com/office/drawing/2014/main" id="{9C4676DB-E7D7-4E2F-A3F6-55047CFB05F6}"/>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pic>
        <p:nvPicPr>
          <p:cNvPr id="6" name="Picture 5">
            <a:extLst>
              <a:ext uri="{FF2B5EF4-FFF2-40B4-BE49-F238E27FC236}">
                <a16:creationId xmlns:a16="http://schemas.microsoft.com/office/drawing/2014/main" id="{DABE4DA2-9F5D-4084-9B3B-217688FB82BA}"/>
              </a:ext>
            </a:extLst>
          </p:cNvPr>
          <p:cNvPicPr>
            <a:picLocks noChangeAspect="1"/>
          </p:cNvPicPr>
          <p:nvPr/>
        </p:nvPicPr>
        <p:blipFill>
          <a:blip r:embed="rId3"/>
          <a:stretch>
            <a:fillRect/>
          </a:stretch>
        </p:blipFill>
        <p:spPr>
          <a:xfrm>
            <a:off x="481301" y="1886684"/>
            <a:ext cx="4404735" cy="4294800"/>
          </a:xfrm>
          <a:prstGeom prst="rect">
            <a:avLst/>
          </a:prstGeom>
        </p:spPr>
      </p:pic>
    </p:spTree>
    <p:extLst>
      <p:ext uri="{BB962C8B-B14F-4D97-AF65-F5344CB8AC3E}">
        <p14:creationId xmlns:p14="http://schemas.microsoft.com/office/powerpoint/2010/main" val="366618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6004-B1BD-4AB0-A4E9-3C7F73053720}"/>
              </a:ext>
            </a:extLst>
          </p:cNvPr>
          <p:cNvSpPr>
            <a:spLocks noGrp="1"/>
          </p:cNvSpPr>
          <p:nvPr>
            <p:ph type="title"/>
          </p:nvPr>
        </p:nvSpPr>
        <p:spPr/>
        <p:txBody>
          <a:bodyPr/>
          <a:lstStyle/>
          <a:p>
            <a:r>
              <a:rPr lang="en-US" dirty="0"/>
              <a:t>Extreme Events: A Troubling Trend</a:t>
            </a:r>
          </a:p>
        </p:txBody>
      </p:sp>
      <p:graphicFrame>
        <p:nvGraphicFramePr>
          <p:cNvPr id="7" name="Content Placeholder 6">
            <a:extLst>
              <a:ext uri="{FF2B5EF4-FFF2-40B4-BE49-F238E27FC236}">
                <a16:creationId xmlns:a16="http://schemas.microsoft.com/office/drawing/2014/main" id="{E12AF116-2A06-4FAB-A64A-B196CF3E9BE7}"/>
              </a:ext>
            </a:extLst>
          </p:cNvPr>
          <p:cNvGraphicFramePr>
            <a:graphicFrameLocks noGrp="1"/>
          </p:cNvGraphicFramePr>
          <p:nvPr>
            <p:ph idx="1"/>
            <p:extLst/>
          </p:nvPr>
        </p:nvGraphicFramePr>
        <p:xfrm>
          <a:off x="385491" y="1183302"/>
          <a:ext cx="8335327" cy="4079240"/>
        </p:xfrm>
        <a:graphic>
          <a:graphicData uri="http://schemas.openxmlformats.org/drawingml/2006/table">
            <a:tbl>
              <a:tblPr firstRow="1" bandRow="1">
                <a:tableStyleId>{5C22544A-7EE6-4342-B048-85BDC9FD1C3A}</a:tableStyleId>
              </a:tblPr>
              <a:tblGrid>
                <a:gridCol w="775653">
                  <a:extLst>
                    <a:ext uri="{9D8B030D-6E8A-4147-A177-3AD203B41FA5}">
                      <a16:colId xmlns:a16="http://schemas.microsoft.com/office/drawing/2014/main" val="2135873712"/>
                    </a:ext>
                  </a:extLst>
                </a:gridCol>
                <a:gridCol w="1496185">
                  <a:extLst>
                    <a:ext uri="{9D8B030D-6E8A-4147-A177-3AD203B41FA5}">
                      <a16:colId xmlns:a16="http://schemas.microsoft.com/office/drawing/2014/main" val="3082063085"/>
                    </a:ext>
                  </a:extLst>
                </a:gridCol>
                <a:gridCol w="3086867">
                  <a:extLst>
                    <a:ext uri="{9D8B030D-6E8A-4147-A177-3AD203B41FA5}">
                      <a16:colId xmlns:a16="http://schemas.microsoft.com/office/drawing/2014/main" val="3010570140"/>
                    </a:ext>
                  </a:extLst>
                </a:gridCol>
                <a:gridCol w="2976622">
                  <a:extLst>
                    <a:ext uri="{9D8B030D-6E8A-4147-A177-3AD203B41FA5}">
                      <a16:colId xmlns:a16="http://schemas.microsoft.com/office/drawing/2014/main" val="617786980"/>
                    </a:ext>
                  </a:extLst>
                </a:gridCol>
              </a:tblGrid>
              <a:tr h="370840">
                <a:tc>
                  <a:txBody>
                    <a:bodyPr/>
                    <a:lstStyle/>
                    <a:p>
                      <a:pPr algn="ctr" fontAlgn="ctr"/>
                      <a:r>
                        <a:rPr lang="en-US" sz="1800" b="1" i="0" u="none" strike="noStrike" dirty="0">
                          <a:solidFill>
                            <a:schemeClr val="bg1"/>
                          </a:solidFill>
                          <a:effectLst/>
                          <a:latin typeface="Calibri" panose="020F0502020204030204" pitchFamily="34" charset="0"/>
                        </a:rPr>
                        <a:t>Rank</a:t>
                      </a:r>
                    </a:p>
                  </a:txBody>
                  <a:tcPr marL="7620" marR="7620" marT="7620" marB="0" anchor="ctr"/>
                </a:tc>
                <a:tc>
                  <a:txBody>
                    <a:bodyPr/>
                    <a:lstStyle/>
                    <a:p>
                      <a:pPr algn="ctr" fontAlgn="ctr"/>
                      <a:r>
                        <a:rPr lang="en-US" sz="1800" b="1" i="0" u="none" strike="noStrike" dirty="0">
                          <a:solidFill>
                            <a:schemeClr val="bg1"/>
                          </a:solidFill>
                          <a:effectLst/>
                          <a:latin typeface="Calibri" panose="020F0502020204030204" pitchFamily="34" charset="0"/>
                        </a:rPr>
                        <a:t>Date</a:t>
                      </a:r>
                    </a:p>
                  </a:txBody>
                  <a:tcPr marL="7620" marR="7620" marT="7620" marB="0" anchor="ctr"/>
                </a:tc>
                <a:tc>
                  <a:txBody>
                    <a:bodyPr/>
                    <a:lstStyle/>
                    <a:p>
                      <a:pPr algn="ctr" fontAlgn="ctr"/>
                      <a:r>
                        <a:rPr lang="en-US" sz="1800" b="1" i="0" u="none" strike="noStrike" dirty="0">
                          <a:solidFill>
                            <a:schemeClr val="bg1"/>
                          </a:solidFill>
                          <a:effectLst/>
                          <a:latin typeface="Calibri" panose="020F0502020204030204" pitchFamily="34" charset="0"/>
                        </a:rPr>
                        <a:t>Event</a:t>
                      </a:r>
                    </a:p>
                  </a:txBody>
                  <a:tcPr marL="7620" marR="7620" marT="7620" marB="0" anchor="ctr"/>
                </a:tc>
                <a:tc>
                  <a:txBody>
                    <a:bodyPr/>
                    <a:lstStyle/>
                    <a:p>
                      <a:pPr algn="ctr" fontAlgn="ctr"/>
                      <a:r>
                        <a:rPr lang="en-US" sz="1800" b="1" i="0" u="none" strike="noStrike" dirty="0">
                          <a:solidFill>
                            <a:schemeClr val="bg1"/>
                          </a:solidFill>
                          <a:effectLst/>
                          <a:latin typeface="Calibri" panose="020F0502020204030204" pitchFamily="34" charset="0"/>
                        </a:rPr>
                        <a:t>Cause</a:t>
                      </a:r>
                    </a:p>
                  </a:txBody>
                  <a:tcPr marL="7620" marR="7620" marT="7620" marB="0" anchor="ctr"/>
                </a:tc>
                <a:extLst>
                  <a:ext uri="{0D108BD9-81ED-4DB2-BD59-A6C34878D82A}">
                    <a16:rowId xmlns:a16="http://schemas.microsoft.com/office/drawing/2014/main" val="1956583415"/>
                  </a:ext>
                </a:extLst>
              </a:tr>
              <a:tr h="370840">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Aug. 2005</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Hurricane Katrina</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1580359917"/>
                  </a:ext>
                </a:extLst>
              </a:tr>
              <a:tr h="370840">
                <a:tc>
                  <a:txBody>
                    <a:bodyPr/>
                    <a:lstStyle/>
                    <a:p>
                      <a:pPr algn="ctr" fontAlgn="b"/>
                      <a:r>
                        <a:rPr lang="en-US" sz="1600" b="1"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US" sz="1600" b="1" i="0" u="none" strike="noStrike" dirty="0">
                          <a:solidFill>
                            <a:srgbClr val="000000"/>
                          </a:solidFill>
                          <a:effectLst/>
                          <a:latin typeface="Calibri" panose="020F0502020204030204" pitchFamily="34" charset="0"/>
                        </a:rPr>
                        <a:t>Sep. 2017</a:t>
                      </a:r>
                    </a:p>
                  </a:txBody>
                  <a:tcPr marL="7620" marR="7620" marT="7620" marB="0" anchor="b"/>
                </a:tc>
                <a:tc>
                  <a:txBody>
                    <a:bodyPr/>
                    <a:lstStyle/>
                    <a:p>
                      <a:pPr algn="l" fontAlgn="b"/>
                      <a:r>
                        <a:rPr lang="en-US" sz="1600" b="1" i="0" u="none" strike="noStrike" dirty="0">
                          <a:solidFill>
                            <a:srgbClr val="000000"/>
                          </a:solidFill>
                          <a:effectLst/>
                          <a:latin typeface="Calibri" panose="020F0502020204030204" pitchFamily="34" charset="0"/>
                        </a:rPr>
                        <a:t>Hurricane Maria</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2590574236"/>
                  </a:ext>
                </a:extLst>
              </a:tr>
              <a:tr h="370840">
                <a:tc>
                  <a:txBody>
                    <a:bodyPr/>
                    <a:lstStyle/>
                    <a:p>
                      <a:pPr algn="ctr" fontAlgn="b"/>
                      <a:r>
                        <a:rPr lang="en-US" sz="16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US" sz="1600" b="1" i="0" u="none" strike="noStrike" dirty="0">
                          <a:solidFill>
                            <a:srgbClr val="000000"/>
                          </a:solidFill>
                          <a:effectLst/>
                          <a:latin typeface="Calibri" panose="020F0502020204030204" pitchFamily="34" charset="0"/>
                        </a:rPr>
                        <a:t>Sep. 2017</a:t>
                      </a:r>
                    </a:p>
                  </a:txBody>
                  <a:tcPr marL="7620" marR="7620" marT="7620" marB="0" anchor="b"/>
                </a:tc>
                <a:tc>
                  <a:txBody>
                    <a:bodyPr/>
                    <a:lstStyle/>
                    <a:p>
                      <a:pPr algn="l" fontAlgn="b"/>
                      <a:r>
                        <a:rPr lang="en-US" sz="1600" b="1" i="0" u="none" strike="noStrike" dirty="0">
                          <a:solidFill>
                            <a:srgbClr val="000000"/>
                          </a:solidFill>
                          <a:effectLst/>
                          <a:latin typeface="Calibri" panose="020F0502020204030204" pitchFamily="34" charset="0"/>
                        </a:rPr>
                        <a:t>Hurricane Irma</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2673739203"/>
                  </a:ext>
                </a:extLst>
              </a:tr>
              <a:tr h="370840">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Sep. 2001</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September 11 Events</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Terrorism</a:t>
                      </a:r>
                    </a:p>
                  </a:txBody>
                  <a:tcPr marL="7620" marR="7620" marT="7620" marB="0" anchor="b"/>
                </a:tc>
                <a:extLst>
                  <a:ext uri="{0D108BD9-81ED-4DB2-BD59-A6C34878D82A}">
                    <a16:rowId xmlns:a16="http://schemas.microsoft.com/office/drawing/2014/main" val="2315968992"/>
                  </a:ext>
                </a:extLst>
              </a:tr>
              <a:tr h="370840">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Oct. 2012</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Hurricane Sandy</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1671142061"/>
                  </a:ext>
                </a:extLst>
              </a:tr>
              <a:tr h="370840">
                <a:tc>
                  <a:txBody>
                    <a:bodyPr/>
                    <a:lstStyle/>
                    <a:p>
                      <a:pPr algn="ctr" fontAlgn="b"/>
                      <a:r>
                        <a:rPr lang="en-US" sz="1600" b="1"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US" sz="1600" b="1" i="0" u="none" strike="noStrike" dirty="0">
                          <a:solidFill>
                            <a:srgbClr val="000000"/>
                          </a:solidFill>
                          <a:effectLst/>
                          <a:latin typeface="Calibri" panose="020F0502020204030204" pitchFamily="34" charset="0"/>
                        </a:rPr>
                        <a:t>Aug. 2017</a:t>
                      </a:r>
                    </a:p>
                  </a:txBody>
                  <a:tcPr marL="7620" marR="7620" marT="7620" marB="0" anchor="b"/>
                </a:tc>
                <a:tc>
                  <a:txBody>
                    <a:bodyPr/>
                    <a:lstStyle/>
                    <a:p>
                      <a:pPr algn="l" fontAlgn="b"/>
                      <a:r>
                        <a:rPr lang="en-US" sz="1600" b="1" i="0" u="none" strike="noStrike" dirty="0">
                          <a:solidFill>
                            <a:srgbClr val="000000"/>
                          </a:solidFill>
                          <a:effectLst/>
                          <a:latin typeface="Calibri" panose="020F0502020204030204" pitchFamily="34" charset="0"/>
                        </a:rPr>
                        <a:t>Hurricane Harvey</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3811054216"/>
                  </a:ext>
                </a:extLst>
              </a:tr>
              <a:tr h="370840">
                <a:tc>
                  <a:txBody>
                    <a:bodyPr/>
                    <a:lstStyle/>
                    <a:p>
                      <a:pPr algn="ctr" fontAlgn="b"/>
                      <a:r>
                        <a:rPr lang="en-US" sz="16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Aug. 1992</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Hurricane Andrew</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3466993347"/>
                  </a:ext>
                </a:extLst>
              </a:tr>
              <a:tr h="370840">
                <a:tc>
                  <a:txBody>
                    <a:bodyPr/>
                    <a:lstStyle/>
                    <a:p>
                      <a:pPr algn="ctr" fontAlgn="b"/>
                      <a:r>
                        <a:rPr lang="en-US" sz="16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Jan. 1994</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Northridge, CA earthquake</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Earthquake</a:t>
                      </a:r>
                    </a:p>
                  </a:txBody>
                  <a:tcPr marL="7620" marR="7620" marT="7620" marB="0" anchor="b"/>
                </a:tc>
                <a:extLst>
                  <a:ext uri="{0D108BD9-81ED-4DB2-BD59-A6C34878D82A}">
                    <a16:rowId xmlns:a16="http://schemas.microsoft.com/office/drawing/2014/main" val="3742016061"/>
                  </a:ext>
                </a:extLst>
              </a:tr>
              <a:tr h="370840">
                <a:tc>
                  <a:txBody>
                    <a:bodyPr/>
                    <a:lstStyle/>
                    <a:p>
                      <a:pPr algn="ctr" fontAlgn="b"/>
                      <a:r>
                        <a:rPr lang="en-US" sz="16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Sep. 2008</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Hurricane Ike</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1883552647"/>
                  </a:ext>
                </a:extLst>
              </a:tr>
              <a:tr h="370840">
                <a:tc>
                  <a:txBody>
                    <a:bodyPr/>
                    <a:lstStyle/>
                    <a:p>
                      <a:pPr algn="ctr" fontAlgn="b"/>
                      <a:r>
                        <a:rPr lang="en-US" sz="16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Oct. 2005</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Hurricane Wilma</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Hurricane</a:t>
                      </a:r>
                    </a:p>
                  </a:txBody>
                  <a:tcPr marL="7620" marR="7620" marT="7620" marB="0" anchor="b"/>
                </a:tc>
                <a:extLst>
                  <a:ext uri="{0D108BD9-81ED-4DB2-BD59-A6C34878D82A}">
                    <a16:rowId xmlns:a16="http://schemas.microsoft.com/office/drawing/2014/main" val="143498050"/>
                  </a:ext>
                </a:extLst>
              </a:tr>
            </a:tbl>
          </a:graphicData>
        </a:graphic>
      </p:graphicFrame>
      <p:sp>
        <p:nvSpPr>
          <p:cNvPr id="5" name="Text Placeholder 4">
            <a:extLst>
              <a:ext uri="{FF2B5EF4-FFF2-40B4-BE49-F238E27FC236}">
                <a16:creationId xmlns:a16="http://schemas.microsoft.com/office/drawing/2014/main" id="{9ECFB14B-2B3E-4396-9EB6-168A68CA3C49}"/>
              </a:ext>
            </a:extLst>
          </p:cNvPr>
          <p:cNvSpPr>
            <a:spLocks noGrp="1"/>
          </p:cNvSpPr>
          <p:nvPr>
            <p:ph type="body" sz="quarter" idx="16"/>
          </p:nvPr>
        </p:nvSpPr>
        <p:spPr/>
        <p:txBody>
          <a:bodyPr/>
          <a:lstStyle/>
          <a:p>
            <a:r>
              <a:rPr lang="en-US" dirty="0"/>
              <a:t>Source: The Property Claim Services® (PCS®) unit of ISO®, a Verisk Analytics® company.</a:t>
            </a:r>
          </a:p>
        </p:txBody>
      </p:sp>
      <p:sp>
        <p:nvSpPr>
          <p:cNvPr id="6" name="Text Placeholder 4">
            <a:extLst>
              <a:ext uri="{FF2B5EF4-FFF2-40B4-BE49-F238E27FC236}">
                <a16:creationId xmlns:a16="http://schemas.microsoft.com/office/drawing/2014/main" id="{06CA292A-220A-4EAC-9E20-74C18B5CBDDA}"/>
              </a:ext>
            </a:extLst>
          </p:cNvPr>
          <p:cNvSpPr txBox="1">
            <a:spLocks/>
          </p:cNvSpPr>
          <p:nvPr/>
        </p:nvSpPr>
        <p:spPr bwMode="gray">
          <a:xfrm>
            <a:off x="460125" y="5470797"/>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rPr>
              <a:t>Three of 10 Worst US Catastrophes Occurred in 2017.</a:t>
            </a:r>
          </a:p>
        </p:txBody>
      </p:sp>
    </p:spTree>
    <p:extLst>
      <p:ext uri="{BB962C8B-B14F-4D97-AF65-F5344CB8AC3E}">
        <p14:creationId xmlns:p14="http://schemas.microsoft.com/office/powerpoint/2010/main" val="41069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nvPr>
        </p:nvGraphicFramePr>
        <p:xfrm>
          <a:off x="292100" y="971550"/>
          <a:ext cx="8559800"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1929222" name="Rectangle 3"/>
          <p:cNvSpPr>
            <a:spLocks noGrp="1" noChangeArrowheads="1"/>
          </p:cNvSpPr>
          <p:nvPr>
            <p:ph type="title"/>
          </p:nvPr>
        </p:nvSpPr>
        <p:spPr>
          <a:xfrm>
            <a:off x="573962" y="176274"/>
            <a:ext cx="7996076" cy="663635"/>
          </a:xfrm>
        </p:spPr>
        <p:txBody>
          <a:bodyPr/>
          <a:lstStyle/>
          <a:p>
            <a:r>
              <a:rPr lang="en-US" dirty="0"/>
              <a:t>U.S. Inflation-Adjusted Cat Losses</a:t>
            </a:r>
          </a:p>
        </p:txBody>
      </p:sp>
      <p:sp>
        <p:nvSpPr>
          <p:cNvPr id="6" name="Text Placeholder 5"/>
          <p:cNvSpPr>
            <a:spLocks noGrp="1"/>
          </p:cNvSpPr>
          <p:nvPr>
            <p:ph type="body" sz="quarter" idx="16"/>
          </p:nvPr>
        </p:nvSpPr>
        <p:spPr>
          <a:xfrm>
            <a:off x="1133856" y="5974257"/>
            <a:ext cx="7680960" cy="813816"/>
          </a:xfrm>
        </p:spPr>
        <p:txBody>
          <a:bodyPr/>
          <a:lstStyle/>
          <a:p>
            <a:endParaRPr lang="en-US" sz="1100" dirty="0"/>
          </a:p>
          <a:p>
            <a:endParaRPr lang="en-US" sz="1100" dirty="0"/>
          </a:p>
          <a:p>
            <a:endParaRPr lang="en-US" sz="1100" dirty="0"/>
          </a:p>
          <a:p>
            <a:endParaRPr lang="en-US" sz="1100" dirty="0"/>
          </a:p>
          <a:p>
            <a:endParaRPr lang="en-US" sz="1100" dirty="0"/>
          </a:p>
          <a:p>
            <a:r>
              <a:rPr lang="en-US" sz="1100" dirty="0"/>
              <a:t>*2018: Inflation-adjusted PCS estimate, subject to change. 2010s is average of 2010 to 2018.</a:t>
            </a:r>
          </a:p>
          <a:p>
            <a:r>
              <a:rPr lang="en-US" sz="1100" dirty="0"/>
              <a:t>Sources: Property Claims Service, a Verisk Analytics business; Swiss Re; Insurance Information Institute</a:t>
            </a:r>
            <a:r>
              <a:rPr lang="en-US" sz="900" dirty="0"/>
              <a:t>.</a:t>
            </a:r>
          </a:p>
          <a:p>
            <a:endParaRPr lang="en-US" sz="900" dirty="0"/>
          </a:p>
        </p:txBody>
      </p:sp>
      <p:sp>
        <p:nvSpPr>
          <p:cNvPr id="25" name="Text Placeholder 4"/>
          <p:cNvSpPr txBox="1">
            <a:spLocks/>
          </p:cNvSpPr>
          <p:nvPr/>
        </p:nvSpPr>
        <p:spPr bwMode="gray">
          <a:xfrm>
            <a:off x="478971" y="530307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rPr>
              <a:t>2018 – Second worst year for U.S. Insured Catastrophe Losses.  Average Insured Loss per Year for 1980-2018 is $18.5 B.</a:t>
            </a:r>
          </a:p>
        </p:txBody>
      </p:sp>
      <p:grpSp>
        <p:nvGrpSpPr>
          <p:cNvPr id="7" name="Group 6"/>
          <p:cNvGrpSpPr/>
          <p:nvPr/>
        </p:nvGrpSpPr>
        <p:grpSpPr bwMode="gray">
          <a:xfrm>
            <a:off x="7659029" y="176274"/>
            <a:ext cx="1359220" cy="795276"/>
            <a:chOff x="3077715" y="893732"/>
            <a:chExt cx="1359220" cy="795276"/>
          </a:xfrm>
        </p:grpSpPr>
        <p:sp>
          <p:nvSpPr>
            <p:cNvPr id="8" name="AutoShape 4"/>
            <p:cNvSpPr>
              <a:spLocks noChangeArrowheads="1"/>
            </p:cNvSpPr>
            <p:nvPr/>
          </p:nvSpPr>
          <p:spPr bwMode="gray">
            <a:xfrm>
              <a:off x="3077715" y="893732"/>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80552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a:xfrm>
            <a:off x="426164" y="375504"/>
            <a:ext cx="8458200" cy="950976"/>
          </a:xfrm>
        </p:spPr>
        <p:txBody>
          <a:bodyPr/>
          <a:lstStyle/>
          <a:p>
            <a:r>
              <a:rPr lang="en-US" dirty="0"/>
              <a:t>Disruptive Forces in the World – The New Norm</a:t>
            </a:r>
          </a:p>
        </p:txBody>
      </p:sp>
      <p:grpSp>
        <p:nvGrpSpPr>
          <p:cNvPr id="40" name="Group 39">
            <a:extLst>
              <a:ext uri="{FF2B5EF4-FFF2-40B4-BE49-F238E27FC236}">
                <a16:creationId xmlns:a16="http://schemas.microsoft.com/office/drawing/2014/main" id="{BCE4468C-B2DE-4208-A1DF-AE6F6AA21767}"/>
              </a:ext>
            </a:extLst>
          </p:cNvPr>
          <p:cNvGrpSpPr/>
          <p:nvPr/>
        </p:nvGrpSpPr>
        <p:grpSpPr bwMode="gray">
          <a:xfrm>
            <a:off x="0" y="1798870"/>
            <a:ext cx="9144000" cy="3732650"/>
            <a:chOff x="0" y="1255494"/>
            <a:chExt cx="12192000" cy="4976866"/>
          </a:xfrm>
        </p:grpSpPr>
        <p:grpSp>
          <p:nvGrpSpPr>
            <p:cNvPr id="41" name="Group 40">
              <a:extLst>
                <a:ext uri="{FF2B5EF4-FFF2-40B4-BE49-F238E27FC236}">
                  <a16:creationId xmlns:a16="http://schemas.microsoft.com/office/drawing/2014/main" id="{D3B3A6B9-2C76-4319-9192-43F150A8E5DA}"/>
                </a:ext>
              </a:extLst>
            </p:cNvPr>
            <p:cNvGrpSpPr/>
            <p:nvPr/>
          </p:nvGrpSpPr>
          <p:grpSpPr bwMode="gray">
            <a:xfrm>
              <a:off x="0" y="1255494"/>
              <a:ext cx="6096000" cy="2488433"/>
              <a:chOff x="0" y="1255494"/>
              <a:chExt cx="6096000" cy="2488433"/>
            </a:xfrm>
          </p:grpSpPr>
          <p:sp>
            <p:nvSpPr>
              <p:cNvPr id="51" name="Rectangle 50">
                <a:extLst>
                  <a:ext uri="{FF2B5EF4-FFF2-40B4-BE49-F238E27FC236}">
                    <a16:creationId xmlns:a16="http://schemas.microsoft.com/office/drawing/2014/main" id="{61050680-BA7E-4FF9-BE10-758F99511067}"/>
                  </a:ext>
                </a:extLst>
              </p:cNvPr>
              <p:cNvSpPr/>
              <p:nvPr/>
            </p:nvSpPr>
            <p:spPr bwMode="gray">
              <a:xfrm>
                <a:off x="0" y="1255494"/>
                <a:ext cx="6096000" cy="2488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2" name="TextBox 51">
                <a:extLst>
                  <a:ext uri="{FF2B5EF4-FFF2-40B4-BE49-F238E27FC236}">
                    <a16:creationId xmlns:a16="http://schemas.microsoft.com/office/drawing/2014/main" id="{8ADE0A44-DA63-42EB-82EC-8B7DAB9B9471}"/>
                  </a:ext>
                </a:extLst>
              </p:cNvPr>
              <p:cNvSpPr txBox="1"/>
              <p:nvPr/>
            </p:nvSpPr>
            <p:spPr bwMode="gray">
              <a:xfrm>
                <a:off x="568219" y="2231945"/>
                <a:ext cx="2716983" cy="535531"/>
              </a:xfrm>
              <a:prstGeom prst="rect">
                <a:avLst/>
              </a:prstGeom>
              <a:noFill/>
            </p:spPr>
            <p:txBody>
              <a:bodyPr wrap="none" lIns="34290" tIns="34290" rIns="34290" bIns="34290" rtlCol="0">
                <a:spAutoFit/>
              </a:bodyPr>
              <a:lstStyle/>
              <a:p>
                <a:pPr>
                  <a:lnSpc>
                    <a:spcPct val="90000"/>
                  </a:lnSpc>
                  <a:spcBef>
                    <a:spcPts val="900"/>
                  </a:spcBef>
                  <a:buClr>
                    <a:srgbClr val="337DBE"/>
                  </a:buClr>
                  <a:buSzPct val="77000"/>
                </a:pPr>
                <a:r>
                  <a:rPr lang="en-US" sz="2400" b="1" dirty="0">
                    <a:solidFill>
                      <a:schemeClr val="bg1"/>
                    </a:solidFill>
                  </a:rPr>
                  <a:t>Catastrophes</a:t>
                </a:r>
              </a:p>
            </p:txBody>
          </p:sp>
        </p:grpSp>
        <p:grpSp>
          <p:nvGrpSpPr>
            <p:cNvPr id="42" name="Group 41">
              <a:extLst>
                <a:ext uri="{FF2B5EF4-FFF2-40B4-BE49-F238E27FC236}">
                  <a16:creationId xmlns:a16="http://schemas.microsoft.com/office/drawing/2014/main" id="{0E4A72B5-6364-4903-9E55-2C202199A274}"/>
                </a:ext>
              </a:extLst>
            </p:cNvPr>
            <p:cNvGrpSpPr/>
            <p:nvPr/>
          </p:nvGrpSpPr>
          <p:grpSpPr bwMode="gray">
            <a:xfrm>
              <a:off x="0" y="3743927"/>
              <a:ext cx="6096000" cy="2488433"/>
              <a:chOff x="0" y="3743927"/>
              <a:chExt cx="6096000" cy="2488433"/>
            </a:xfrm>
          </p:grpSpPr>
          <p:sp>
            <p:nvSpPr>
              <p:cNvPr id="49" name="Rectangle 48">
                <a:extLst>
                  <a:ext uri="{FF2B5EF4-FFF2-40B4-BE49-F238E27FC236}">
                    <a16:creationId xmlns:a16="http://schemas.microsoft.com/office/drawing/2014/main" id="{071DF5E6-2BB8-46BB-AB7E-57D44B982938}"/>
                  </a:ext>
                </a:extLst>
              </p:cNvPr>
              <p:cNvSpPr/>
              <p:nvPr/>
            </p:nvSpPr>
            <p:spPr bwMode="gray">
              <a:xfrm>
                <a:off x="0" y="3743927"/>
                <a:ext cx="6096000" cy="2488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0" name="TextBox 49">
                <a:extLst>
                  <a:ext uri="{FF2B5EF4-FFF2-40B4-BE49-F238E27FC236}">
                    <a16:creationId xmlns:a16="http://schemas.microsoft.com/office/drawing/2014/main" id="{D11B2A70-7A44-498D-91B0-DE88B625EEB6}"/>
                  </a:ext>
                </a:extLst>
              </p:cNvPr>
              <p:cNvSpPr txBox="1"/>
              <p:nvPr/>
            </p:nvSpPr>
            <p:spPr bwMode="gray">
              <a:xfrm>
                <a:off x="568219" y="4722767"/>
                <a:ext cx="2436992" cy="535531"/>
              </a:xfrm>
              <a:prstGeom prst="rect">
                <a:avLst/>
              </a:prstGeom>
              <a:noFill/>
            </p:spPr>
            <p:txBody>
              <a:bodyPr wrap="none" lIns="34290" tIns="34290" rIns="34290" bIns="34290" rtlCol="0" anchor="b">
                <a:spAutoFit/>
              </a:bodyPr>
              <a:lstStyle/>
              <a:p>
                <a:pPr>
                  <a:lnSpc>
                    <a:spcPct val="90000"/>
                  </a:lnSpc>
                  <a:spcBef>
                    <a:spcPts val="900"/>
                  </a:spcBef>
                  <a:buClr>
                    <a:srgbClr val="337DBE"/>
                  </a:buClr>
                  <a:buSzPct val="77000"/>
                </a:pPr>
                <a:r>
                  <a:rPr lang="en-US" sz="2400" b="1" dirty="0">
                    <a:solidFill>
                      <a:schemeClr val="bg1"/>
                    </a:solidFill>
                  </a:rPr>
                  <a:t>Geopolitical</a:t>
                </a:r>
              </a:p>
            </p:txBody>
          </p:sp>
        </p:grpSp>
        <p:grpSp>
          <p:nvGrpSpPr>
            <p:cNvPr id="43" name="Group 42">
              <a:extLst>
                <a:ext uri="{FF2B5EF4-FFF2-40B4-BE49-F238E27FC236}">
                  <a16:creationId xmlns:a16="http://schemas.microsoft.com/office/drawing/2014/main" id="{F84AC32D-1694-4844-B9F6-A66706E734E0}"/>
                </a:ext>
              </a:extLst>
            </p:cNvPr>
            <p:cNvGrpSpPr/>
            <p:nvPr/>
          </p:nvGrpSpPr>
          <p:grpSpPr bwMode="gray">
            <a:xfrm>
              <a:off x="6096000" y="3743927"/>
              <a:ext cx="6096000" cy="2488433"/>
              <a:chOff x="6096000" y="3743927"/>
              <a:chExt cx="6096000" cy="2488433"/>
            </a:xfrm>
          </p:grpSpPr>
          <p:sp>
            <p:nvSpPr>
              <p:cNvPr id="47" name="Rectangle 46">
                <a:extLst>
                  <a:ext uri="{FF2B5EF4-FFF2-40B4-BE49-F238E27FC236}">
                    <a16:creationId xmlns:a16="http://schemas.microsoft.com/office/drawing/2014/main" id="{7CA89A87-11EB-4FA3-8BAD-5657ADE858B6}"/>
                  </a:ext>
                </a:extLst>
              </p:cNvPr>
              <p:cNvSpPr/>
              <p:nvPr/>
            </p:nvSpPr>
            <p:spPr bwMode="gray">
              <a:xfrm>
                <a:off x="6096000" y="3743927"/>
                <a:ext cx="6096000" cy="24884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8" name="TextBox 47">
                <a:extLst>
                  <a:ext uri="{FF2B5EF4-FFF2-40B4-BE49-F238E27FC236}">
                    <a16:creationId xmlns:a16="http://schemas.microsoft.com/office/drawing/2014/main" id="{B16EDE4F-C730-46F3-AA2F-8A2D97608C13}"/>
                  </a:ext>
                </a:extLst>
              </p:cNvPr>
              <p:cNvSpPr txBox="1"/>
              <p:nvPr/>
            </p:nvSpPr>
            <p:spPr bwMode="gray">
              <a:xfrm>
                <a:off x="9141308" y="4722767"/>
                <a:ext cx="2361672" cy="535531"/>
              </a:xfrm>
              <a:prstGeom prst="rect">
                <a:avLst/>
              </a:prstGeom>
              <a:noFill/>
            </p:spPr>
            <p:txBody>
              <a:bodyPr wrap="none" lIns="34290" tIns="34290" rIns="34290" bIns="34290" rtlCol="0" anchor="b">
                <a:spAutoFit/>
              </a:bodyPr>
              <a:lstStyle/>
              <a:p>
                <a:pPr algn="r">
                  <a:lnSpc>
                    <a:spcPct val="90000"/>
                  </a:lnSpc>
                  <a:spcBef>
                    <a:spcPts val="900"/>
                  </a:spcBef>
                  <a:buClr>
                    <a:srgbClr val="337DBE"/>
                  </a:buClr>
                  <a:buSzPct val="77000"/>
                </a:pPr>
                <a:r>
                  <a:rPr lang="en-US" sz="2400" b="1" dirty="0">
                    <a:solidFill>
                      <a:schemeClr val="bg1"/>
                    </a:solidFill>
                  </a:rPr>
                  <a:t>Technology</a:t>
                </a:r>
              </a:p>
            </p:txBody>
          </p:sp>
        </p:grpSp>
        <p:grpSp>
          <p:nvGrpSpPr>
            <p:cNvPr id="44" name="Group 43">
              <a:extLst>
                <a:ext uri="{FF2B5EF4-FFF2-40B4-BE49-F238E27FC236}">
                  <a16:creationId xmlns:a16="http://schemas.microsoft.com/office/drawing/2014/main" id="{9246BB93-91DE-47EF-ABC7-5E128FECDD73}"/>
                </a:ext>
              </a:extLst>
            </p:cNvPr>
            <p:cNvGrpSpPr/>
            <p:nvPr/>
          </p:nvGrpSpPr>
          <p:grpSpPr bwMode="gray">
            <a:xfrm>
              <a:off x="6096000" y="1255494"/>
              <a:ext cx="6096000" cy="2488433"/>
              <a:chOff x="6096000" y="1255494"/>
              <a:chExt cx="6096000" cy="2488433"/>
            </a:xfrm>
          </p:grpSpPr>
          <p:sp>
            <p:nvSpPr>
              <p:cNvPr id="45" name="Rectangle 44">
                <a:extLst>
                  <a:ext uri="{FF2B5EF4-FFF2-40B4-BE49-F238E27FC236}">
                    <a16:creationId xmlns:a16="http://schemas.microsoft.com/office/drawing/2014/main" id="{79998F17-A91F-4B8C-8E21-413E91D4D44A}"/>
                  </a:ext>
                </a:extLst>
              </p:cNvPr>
              <p:cNvSpPr/>
              <p:nvPr/>
            </p:nvSpPr>
            <p:spPr bwMode="gray">
              <a:xfrm>
                <a:off x="6096000" y="1255494"/>
                <a:ext cx="6096000" cy="2488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6" name="TextBox 45">
                <a:extLst>
                  <a:ext uri="{FF2B5EF4-FFF2-40B4-BE49-F238E27FC236}">
                    <a16:creationId xmlns:a16="http://schemas.microsoft.com/office/drawing/2014/main" id="{017C439B-AB94-47AF-834A-4192C379C00E}"/>
                  </a:ext>
                </a:extLst>
              </p:cNvPr>
              <p:cNvSpPr txBox="1"/>
              <p:nvPr/>
            </p:nvSpPr>
            <p:spPr bwMode="gray">
              <a:xfrm>
                <a:off x="9222011" y="2231945"/>
                <a:ext cx="2280968" cy="535531"/>
              </a:xfrm>
              <a:prstGeom prst="rect">
                <a:avLst/>
              </a:prstGeom>
              <a:noFill/>
            </p:spPr>
            <p:txBody>
              <a:bodyPr wrap="none" lIns="34290" tIns="34290" rIns="34290" bIns="34290" rtlCol="0">
                <a:spAutoFit/>
              </a:bodyPr>
              <a:lstStyle/>
              <a:p>
                <a:pPr algn="r">
                  <a:lnSpc>
                    <a:spcPct val="90000"/>
                  </a:lnSpc>
                  <a:spcBef>
                    <a:spcPts val="900"/>
                  </a:spcBef>
                  <a:buClr>
                    <a:srgbClr val="337DBE"/>
                  </a:buClr>
                  <a:buSzPct val="77000"/>
                </a:pPr>
                <a:r>
                  <a:rPr lang="en-US" sz="2400" b="1" dirty="0">
                    <a:solidFill>
                      <a:schemeClr val="bg1"/>
                    </a:solidFill>
                  </a:rPr>
                  <a:t>Economics</a:t>
                </a:r>
              </a:p>
            </p:txBody>
          </p:sp>
        </p:grpSp>
      </p:grpSp>
      <p:pic>
        <p:nvPicPr>
          <p:cNvPr id="53" name="Picture 52">
            <a:extLst>
              <a:ext uri="{FF2B5EF4-FFF2-40B4-BE49-F238E27FC236}">
                <a16:creationId xmlns:a16="http://schemas.microsoft.com/office/drawing/2014/main" id="{E0EC5774-358A-40DC-9F7E-B8DE7D5DAC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3011152" y="2094262"/>
            <a:ext cx="3121697" cy="3121697"/>
          </a:xfrm>
          <a:prstGeom prst="ellipse">
            <a:avLst/>
          </a:prstGeom>
          <a:ln w="63500" cap="rnd">
            <a:noFill/>
          </a:ln>
          <a:effectLst/>
        </p:spPr>
      </p:pic>
    </p:spTree>
    <p:extLst>
      <p:ext uri="{BB962C8B-B14F-4D97-AF65-F5344CB8AC3E}">
        <p14:creationId xmlns:p14="http://schemas.microsoft.com/office/powerpoint/2010/main" val="38428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box(out)">
                                      <p:cBhvr>
                                        <p:cTn id="7" dur="10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ppt_w</p:attrName>
                                        </p:attrNameLst>
                                      </p:cBhvr>
                                      <p:tavLst>
                                        <p:tav tm="0">
                                          <p:val>
                                            <p:fltVal val="0"/>
                                          </p:val>
                                        </p:tav>
                                        <p:tav tm="100000">
                                          <p:val>
                                            <p:strVal val="#ppt_w"/>
                                          </p:val>
                                        </p:tav>
                                      </p:tavLst>
                                    </p:anim>
                                    <p:anim calcmode="lin" valueType="num">
                                      <p:cBhvr>
                                        <p:cTn id="11" dur="1000" fill="hold"/>
                                        <p:tgtEl>
                                          <p:spTgt spid="53"/>
                                        </p:tgtEl>
                                        <p:attrNameLst>
                                          <p:attrName>ppt_h</p:attrName>
                                        </p:attrNameLst>
                                      </p:cBhvr>
                                      <p:tavLst>
                                        <p:tav tm="0">
                                          <p:val>
                                            <p:fltVal val="0"/>
                                          </p:val>
                                        </p:tav>
                                        <p:tav tm="100000">
                                          <p:val>
                                            <p:strVal val="#ppt_h"/>
                                          </p:val>
                                        </p:tav>
                                      </p:tavLst>
                                    </p:anim>
                                    <p:animEffect transition="in" filter="fade">
                                      <p:cBhvr>
                                        <p:cTn id="1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DE19D25-88C8-49B1-A6C9-955E758C7F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3581" r="9038" b="6399"/>
          <a:stretch/>
        </p:blipFill>
        <p:spPr bwMode="gray">
          <a:xfrm>
            <a:off x="2451101" y="1420589"/>
            <a:ext cx="6064250" cy="4480560"/>
          </a:xfrm>
          <a:prstGeom prst="rect">
            <a:avLst/>
          </a:prstGeom>
        </p:spPr>
      </p:pic>
      <p:sp>
        <p:nvSpPr>
          <p:cNvPr id="2" name="Title 1">
            <a:extLst>
              <a:ext uri="{FF2B5EF4-FFF2-40B4-BE49-F238E27FC236}">
                <a16:creationId xmlns:a16="http://schemas.microsoft.com/office/drawing/2014/main" id="{71650B76-A658-4736-B84B-5DE65DDA5803}"/>
              </a:ext>
            </a:extLst>
          </p:cNvPr>
          <p:cNvSpPr>
            <a:spLocks noGrp="1"/>
          </p:cNvSpPr>
          <p:nvPr>
            <p:ph type="title"/>
          </p:nvPr>
        </p:nvSpPr>
        <p:spPr/>
        <p:txBody>
          <a:bodyPr/>
          <a:lstStyle/>
          <a:p>
            <a:r>
              <a:rPr lang="en-US" dirty="0"/>
              <a:t>Insurance Leading Throughout History</a:t>
            </a:r>
          </a:p>
        </p:txBody>
      </p:sp>
      <p:pic>
        <p:nvPicPr>
          <p:cNvPr id="27" name="Picture 26">
            <a:extLst>
              <a:ext uri="{FF2B5EF4-FFF2-40B4-BE49-F238E27FC236}">
                <a16:creationId xmlns:a16="http://schemas.microsoft.com/office/drawing/2014/main" id="{B8243143-E7D4-4AC5-BF7B-E903FBDF37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1826564" y="2609309"/>
            <a:ext cx="2103120" cy="2103120"/>
          </a:xfrm>
          <a:prstGeom prst="ellipse">
            <a:avLst/>
          </a:prstGeom>
          <a:ln w="57150" cap="rnd">
            <a:solidFill>
              <a:schemeClr val="bg1"/>
            </a:solidFill>
          </a:ln>
          <a:effectLst/>
        </p:spPr>
      </p:pic>
      <p:cxnSp>
        <p:nvCxnSpPr>
          <p:cNvPr id="31" name="Straight Connector 30">
            <a:extLst>
              <a:ext uri="{FF2B5EF4-FFF2-40B4-BE49-F238E27FC236}">
                <a16:creationId xmlns:a16="http://schemas.microsoft.com/office/drawing/2014/main" id="{01989FA2-CADB-4EDD-98A2-64ACBEC33442}"/>
              </a:ext>
            </a:extLst>
          </p:cNvPr>
          <p:cNvCxnSpPr/>
          <p:nvPr/>
        </p:nvCxnSpPr>
        <p:spPr bwMode="gray">
          <a:xfrm>
            <a:off x="1007875" y="1462762"/>
            <a:ext cx="0" cy="4611467"/>
          </a:xfrm>
          <a:prstGeom prst="line">
            <a:avLst/>
          </a:prstGeom>
          <a:ln w="381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E4D8781-95A1-45AD-B75F-DA1B919A6AED}"/>
              </a:ext>
            </a:extLst>
          </p:cNvPr>
          <p:cNvSpPr/>
          <p:nvPr/>
        </p:nvSpPr>
        <p:spPr bwMode="gray">
          <a:xfrm>
            <a:off x="413518" y="5150375"/>
            <a:ext cx="1188715"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lnSpc>
                <a:spcPct val="90000"/>
              </a:lnSpc>
            </a:pPr>
            <a:r>
              <a:rPr lang="en-US" sz="2200" b="1" dirty="0">
                <a:solidFill>
                  <a:schemeClr val="bg1"/>
                </a:solidFill>
              </a:rPr>
              <a:t>1648</a:t>
            </a:r>
          </a:p>
        </p:txBody>
      </p:sp>
      <p:sp>
        <p:nvSpPr>
          <p:cNvPr id="36" name="Oval 35">
            <a:extLst>
              <a:ext uri="{FF2B5EF4-FFF2-40B4-BE49-F238E27FC236}">
                <a16:creationId xmlns:a16="http://schemas.microsoft.com/office/drawing/2014/main" id="{F8F4ED89-24FE-4ADA-93D4-D9B67BBF5E80}"/>
              </a:ext>
            </a:extLst>
          </p:cNvPr>
          <p:cNvSpPr/>
          <p:nvPr/>
        </p:nvSpPr>
        <p:spPr bwMode="gray">
          <a:xfrm>
            <a:off x="413518" y="4322275"/>
            <a:ext cx="1188715"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lnSpc>
                <a:spcPct val="90000"/>
              </a:lnSpc>
            </a:pPr>
            <a:r>
              <a:rPr lang="en-US" sz="2200" b="1" dirty="0">
                <a:solidFill>
                  <a:schemeClr val="bg1"/>
                </a:solidFill>
              </a:rPr>
              <a:t>1784</a:t>
            </a:r>
          </a:p>
        </p:txBody>
      </p:sp>
      <p:sp>
        <p:nvSpPr>
          <p:cNvPr id="37" name="Oval 36">
            <a:extLst>
              <a:ext uri="{FF2B5EF4-FFF2-40B4-BE49-F238E27FC236}">
                <a16:creationId xmlns:a16="http://schemas.microsoft.com/office/drawing/2014/main" id="{8205D3DA-DB9B-4701-90EF-E8D32B316A61}"/>
              </a:ext>
            </a:extLst>
          </p:cNvPr>
          <p:cNvSpPr/>
          <p:nvPr/>
        </p:nvSpPr>
        <p:spPr bwMode="gray">
          <a:xfrm>
            <a:off x="413518" y="3494175"/>
            <a:ext cx="1188715"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lnSpc>
                <a:spcPct val="90000"/>
              </a:lnSpc>
            </a:pPr>
            <a:r>
              <a:rPr lang="en-US" sz="2200" b="1" dirty="0">
                <a:solidFill>
                  <a:schemeClr val="bg1"/>
                </a:solidFill>
              </a:rPr>
              <a:t>1870</a:t>
            </a:r>
          </a:p>
        </p:txBody>
      </p:sp>
      <p:sp>
        <p:nvSpPr>
          <p:cNvPr id="38" name="Oval 37">
            <a:extLst>
              <a:ext uri="{FF2B5EF4-FFF2-40B4-BE49-F238E27FC236}">
                <a16:creationId xmlns:a16="http://schemas.microsoft.com/office/drawing/2014/main" id="{9087A93C-A905-4518-9297-535BD877701F}"/>
              </a:ext>
            </a:extLst>
          </p:cNvPr>
          <p:cNvSpPr/>
          <p:nvPr/>
        </p:nvSpPr>
        <p:spPr bwMode="gray">
          <a:xfrm>
            <a:off x="413518" y="2666075"/>
            <a:ext cx="1188715"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lnSpc>
                <a:spcPct val="90000"/>
              </a:lnSpc>
            </a:pPr>
            <a:r>
              <a:rPr lang="en-US" sz="2200" b="1" dirty="0">
                <a:solidFill>
                  <a:schemeClr val="bg1"/>
                </a:solidFill>
              </a:rPr>
              <a:t>1969</a:t>
            </a:r>
          </a:p>
        </p:txBody>
      </p:sp>
      <p:sp>
        <p:nvSpPr>
          <p:cNvPr id="39" name="Oval 38">
            <a:extLst>
              <a:ext uri="{FF2B5EF4-FFF2-40B4-BE49-F238E27FC236}">
                <a16:creationId xmlns:a16="http://schemas.microsoft.com/office/drawing/2014/main" id="{F59F8FC8-E1C1-459C-B01F-FD88EE261233}"/>
              </a:ext>
            </a:extLst>
          </p:cNvPr>
          <p:cNvSpPr/>
          <p:nvPr/>
        </p:nvSpPr>
        <p:spPr bwMode="gray">
          <a:xfrm>
            <a:off x="413518" y="1837975"/>
            <a:ext cx="1188715"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lnSpc>
                <a:spcPct val="90000"/>
              </a:lnSpc>
            </a:pPr>
            <a:r>
              <a:rPr lang="en-US" sz="2200" b="1" dirty="0">
                <a:solidFill>
                  <a:schemeClr val="bg1"/>
                </a:solidFill>
              </a:rPr>
              <a:t>???</a:t>
            </a:r>
          </a:p>
        </p:txBody>
      </p:sp>
      <p:pic>
        <p:nvPicPr>
          <p:cNvPr id="40" name="Picture 39">
            <a:extLst>
              <a:ext uri="{FF2B5EF4-FFF2-40B4-BE49-F238E27FC236}">
                <a16:creationId xmlns:a16="http://schemas.microsoft.com/office/drawing/2014/main" id="{E280E14F-7BD5-427C-9357-AEECB879B7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2044724" y="1420589"/>
            <a:ext cx="6470626" cy="4480560"/>
          </a:xfrm>
          <a:prstGeom prst="rect">
            <a:avLst/>
          </a:prstGeom>
        </p:spPr>
      </p:pic>
      <p:sp>
        <p:nvSpPr>
          <p:cNvPr id="41" name="Rectangle 40">
            <a:extLst>
              <a:ext uri="{FF2B5EF4-FFF2-40B4-BE49-F238E27FC236}">
                <a16:creationId xmlns:a16="http://schemas.microsoft.com/office/drawing/2014/main" id="{1A349C44-76C2-4D73-8C72-093D3B08EB0A}"/>
              </a:ext>
            </a:extLst>
          </p:cNvPr>
          <p:cNvSpPr/>
          <p:nvPr/>
        </p:nvSpPr>
        <p:spPr bwMode="gray">
          <a:xfrm>
            <a:off x="3291840" y="5582557"/>
            <a:ext cx="5852160" cy="640080"/>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nSpc>
                <a:spcPct val="90000"/>
              </a:lnSpc>
            </a:pPr>
            <a:r>
              <a:rPr lang="en-US" b="1" dirty="0">
                <a:solidFill>
                  <a:schemeClr val="accent1">
                    <a:lumMod val="75000"/>
                  </a:schemeClr>
                </a:solidFill>
              </a:rPr>
              <a:t>Edward Lloyd’s Coffee House</a:t>
            </a:r>
          </a:p>
        </p:txBody>
      </p:sp>
      <p:sp>
        <p:nvSpPr>
          <p:cNvPr id="42" name="Rectangle 41">
            <a:extLst>
              <a:ext uri="{FF2B5EF4-FFF2-40B4-BE49-F238E27FC236}">
                <a16:creationId xmlns:a16="http://schemas.microsoft.com/office/drawing/2014/main" id="{2B2B868C-1BD5-46FE-988B-14A46B273C31}"/>
              </a:ext>
            </a:extLst>
          </p:cNvPr>
          <p:cNvSpPr/>
          <p:nvPr/>
        </p:nvSpPr>
        <p:spPr bwMode="gray">
          <a:xfrm>
            <a:off x="3291840" y="5582557"/>
            <a:ext cx="5852160" cy="640080"/>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nSpc>
                <a:spcPct val="90000"/>
              </a:lnSpc>
            </a:pPr>
            <a:r>
              <a:rPr lang="en-US" b="1" dirty="0">
                <a:solidFill>
                  <a:schemeClr val="accent1">
                    <a:lumMod val="75000"/>
                  </a:schemeClr>
                </a:solidFill>
              </a:rPr>
              <a:t>Steam, Water, Mechanical Production</a:t>
            </a:r>
          </a:p>
        </p:txBody>
      </p:sp>
      <p:pic>
        <p:nvPicPr>
          <p:cNvPr id="43" name="Picture 42">
            <a:extLst>
              <a:ext uri="{FF2B5EF4-FFF2-40B4-BE49-F238E27FC236}">
                <a16:creationId xmlns:a16="http://schemas.microsoft.com/office/drawing/2014/main" id="{A97C5ADD-7F13-46F9-8EBD-B190925255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2044724" y="1420589"/>
            <a:ext cx="6470626" cy="4480560"/>
          </a:xfrm>
          <a:prstGeom prst="rect">
            <a:avLst/>
          </a:prstGeom>
        </p:spPr>
      </p:pic>
      <p:sp>
        <p:nvSpPr>
          <p:cNvPr id="44" name="Rectangle 43">
            <a:extLst>
              <a:ext uri="{FF2B5EF4-FFF2-40B4-BE49-F238E27FC236}">
                <a16:creationId xmlns:a16="http://schemas.microsoft.com/office/drawing/2014/main" id="{94413C4D-C2C8-4867-A1C4-243DFC7CA62E}"/>
              </a:ext>
            </a:extLst>
          </p:cNvPr>
          <p:cNvSpPr/>
          <p:nvPr/>
        </p:nvSpPr>
        <p:spPr bwMode="gray">
          <a:xfrm>
            <a:off x="3291840" y="5582557"/>
            <a:ext cx="5852160" cy="640080"/>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nSpc>
                <a:spcPct val="90000"/>
              </a:lnSpc>
            </a:pPr>
            <a:r>
              <a:rPr lang="en-US" b="1" dirty="0">
                <a:solidFill>
                  <a:schemeClr val="accent1">
                    <a:lumMod val="75000"/>
                  </a:schemeClr>
                </a:solidFill>
              </a:rPr>
              <a:t>Division of Labor, Electricity, Mass Production</a:t>
            </a:r>
          </a:p>
        </p:txBody>
      </p:sp>
      <p:pic>
        <p:nvPicPr>
          <p:cNvPr id="45" name="Picture 44">
            <a:extLst>
              <a:ext uri="{FF2B5EF4-FFF2-40B4-BE49-F238E27FC236}">
                <a16:creationId xmlns:a16="http://schemas.microsoft.com/office/drawing/2014/main" id="{E20B11CF-65D9-48CF-A1DA-CB39045ECB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gray">
          <a:xfrm>
            <a:off x="2044724" y="1420589"/>
            <a:ext cx="6470626" cy="4480560"/>
          </a:xfrm>
          <a:prstGeom prst="rect">
            <a:avLst/>
          </a:prstGeom>
        </p:spPr>
      </p:pic>
      <p:sp>
        <p:nvSpPr>
          <p:cNvPr id="46" name="Rectangle 45">
            <a:extLst>
              <a:ext uri="{FF2B5EF4-FFF2-40B4-BE49-F238E27FC236}">
                <a16:creationId xmlns:a16="http://schemas.microsoft.com/office/drawing/2014/main" id="{E8724099-DFE6-4BCB-9D5A-F39BD8A48091}"/>
              </a:ext>
            </a:extLst>
          </p:cNvPr>
          <p:cNvSpPr/>
          <p:nvPr/>
        </p:nvSpPr>
        <p:spPr bwMode="gray">
          <a:xfrm>
            <a:off x="3291840" y="5582557"/>
            <a:ext cx="5852160" cy="640080"/>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nSpc>
                <a:spcPct val="90000"/>
              </a:lnSpc>
            </a:pPr>
            <a:r>
              <a:rPr lang="en-US" b="1" dirty="0">
                <a:solidFill>
                  <a:schemeClr val="accent1">
                    <a:lumMod val="75000"/>
                  </a:schemeClr>
                </a:solidFill>
              </a:rPr>
              <a:t>Electronics, IT, Automated Production</a:t>
            </a:r>
          </a:p>
        </p:txBody>
      </p:sp>
      <p:pic>
        <p:nvPicPr>
          <p:cNvPr id="47" name="Picture 46">
            <a:extLst>
              <a:ext uri="{FF2B5EF4-FFF2-40B4-BE49-F238E27FC236}">
                <a16:creationId xmlns:a16="http://schemas.microsoft.com/office/drawing/2014/main" id="{97591712-65AE-4157-B512-F1B1EA146F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gray">
          <a:xfrm>
            <a:off x="2044724" y="1420589"/>
            <a:ext cx="6470626" cy="4480560"/>
          </a:xfrm>
          <a:prstGeom prst="rect">
            <a:avLst/>
          </a:prstGeom>
        </p:spPr>
      </p:pic>
      <p:sp>
        <p:nvSpPr>
          <p:cNvPr id="48" name="Rectangle 47">
            <a:extLst>
              <a:ext uri="{FF2B5EF4-FFF2-40B4-BE49-F238E27FC236}">
                <a16:creationId xmlns:a16="http://schemas.microsoft.com/office/drawing/2014/main" id="{3984A70D-5D62-4708-9BA5-3DD37A8E148A}"/>
              </a:ext>
            </a:extLst>
          </p:cNvPr>
          <p:cNvSpPr/>
          <p:nvPr/>
        </p:nvSpPr>
        <p:spPr bwMode="gray">
          <a:xfrm>
            <a:off x="3291840" y="5582557"/>
            <a:ext cx="5852160" cy="640080"/>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nSpc>
                <a:spcPct val="90000"/>
              </a:lnSpc>
            </a:pPr>
            <a:r>
              <a:rPr lang="en-US" b="1" dirty="0">
                <a:solidFill>
                  <a:schemeClr val="accent1">
                    <a:lumMod val="75000"/>
                  </a:schemeClr>
                </a:solidFill>
              </a:rPr>
              <a:t>Cyber-Physical Systems</a:t>
            </a:r>
          </a:p>
        </p:txBody>
      </p:sp>
    </p:spTree>
    <p:extLst>
      <p:ext uri="{BB962C8B-B14F-4D97-AF65-F5344CB8AC3E}">
        <p14:creationId xmlns:p14="http://schemas.microsoft.com/office/powerpoint/2010/main" val="32706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Effect transition="in" filter="fade">
                                      <p:cBhvr>
                                        <p:cTn id="20" dur="1000"/>
                                        <p:tgtEl>
                                          <p:spTgt spid="27"/>
                                        </p:tgtEl>
                                      </p:cBhvr>
                                    </p:animEffect>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right)">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34"/>
                                        </p:tgtEl>
                                        <p:attrNameLst>
                                          <p:attrName>fillcolor</p:attrName>
                                        </p:attrNameLst>
                                      </p:cBhvr>
                                      <p:to>
                                        <a:srgbClr val="C0C0C0"/>
                                      </p:to>
                                    </p:animClr>
                                    <p:set>
                                      <p:cBhvr>
                                        <p:cTn id="32" dur="500" fill="hold"/>
                                        <p:tgtEl>
                                          <p:spTgt spid="34"/>
                                        </p:tgtEl>
                                        <p:attrNameLst>
                                          <p:attrName>fill.type</p:attrName>
                                        </p:attrNameLst>
                                      </p:cBhvr>
                                      <p:to>
                                        <p:strVal val="solid"/>
                                      </p:to>
                                    </p:set>
                                    <p:set>
                                      <p:cBhvr>
                                        <p:cTn id="33" dur="500" fill="hold"/>
                                        <p:tgtEl>
                                          <p:spTgt spid="34"/>
                                        </p:tgtEl>
                                        <p:attrNameLst>
                                          <p:attrName>fill.on</p:attrName>
                                        </p:attrNameLst>
                                      </p:cBhvr>
                                      <p:to>
                                        <p:strVal val="true"/>
                                      </p:to>
                                    </p:set>
                                  </p:childTnLst>
                                </p:cTn>
                              </p:par>
                              <p:par>
                                <p:cTn id="34" presetID="53" presetClass="entr" presetSubtype="16"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10" presetClass="exit" presetSubtype="0" fill="hold" nodeType="withEffect">
                                  <p:stCondLst>
                                    <p:cond delay="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Effect transition="in" filter="fade">
                                      <p:cBhvr>
                                        <p:cTn id="53" dur="1000"/>
                                        <p:tgtEl>
                                          <p:spTgt spid="4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right)">
                                      <p:cBhvr>
                                        <p:cTn id="56" dur="10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36"/>
                                        </p:tgtEl>
                                        <p:attrNameLst>
                                          <p:attrName>fillcolor</p:attrName>
                                        </p:attrNameLst>
                                      </p:cBhvr>
                                      <p:to>
                                        <a:srgbClr val="C0C0C0"/>
                                      </p:to>
                                    </p:animClr>
                                    <p:set>
                                      <p:cBhvr>
                                        <p:cTn id="61" dur="500" fill="hold"/>
                                        <p:tgtEl>
                                          <p:spTgt spid="36"/>
                                        </p:tgtEl>
                                        <p:attrNameLst>
                                          <p:attrName>fill.type</p:attrName>
                                        </p:attrNameLst>
                                      </p:cBhvr>
                                      <p:to>
                                        <p:strVal val="solid"/>
                                      </p:to>
                                    </p:set>
                                    <p:set>
                                      <p:cBhvr>
                                        <p:cTn id="62" dur="500" fill="hold"/>
                                        <p:tgtEl>
                                          <p:spTgt spid="36"/>
                                        </p:tgtEl>
                                        <p:attrNameLst>
                                          <p:attrName>fill.on</p:attrName>
                                        </p:attrNameLst>
                                      </p:cBhvr>
                                      <p:to>
                                        <p:strVal val="true"/>
                                      </p:to>
                                    </p:set>
                                  </p:childTnLst>
                                </p:cTn>
                              </p:par>
                              <p:par>
                                <p:cTn id="63" presetID="53"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10" presetClass="exit" presetSubtype="0" fill="hold" grpId="1" nodeType="with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1000" fill="hold"/>
                                        <p:tgtEl>
                                          <p:spTgt spid="43"/>
                                        </p:tgtEl>
                                        <p:attrNameLst>
                                          <p:attrName>ppt_w</p:attrName>
                                        </p:attrNameLst>
                                      </p:cBhvr>
                                      <p:tavLst>
                                        <p:tav tm="0">
                                          <p:val>
                                            <p:fltVal val="0"/>
                                          </p:val>
                                        </p:tav>
                                        <p:tav tm="100000">
                                          <p:val>
                                            <p:strVal val="#ppt_w"/>
                                          </p:val>
                                        </p:tav>
                                      </p:tavLst>
                                    </p:anim>
                                    <p:anim calcmode="lin" valueType="num">
                                      <p:cBhvr>
                                        <p:cTn id="78" dur="1000" fill="hold"/>
                                        <p:tgtEl>
                                          <p:spTgt spid="43"/>
                                        </p:tgtEl>
                                        <p:attrNameLst>
                                          <p:attrName>ppt_h</p:attrName>
                                        </p:attrNameLst>
                                      </p:cBhvr>
                                      <p:tavLst>
                                        <p:tav tm="0">
                                          <p:val>
                                            <p:fltVal val="0"/>
                                          </p:val>
                                        </p:tav>
                                        <p:tav tm="100000">
                                          <p:val>
                                            <p:strVal val="#ppt_h"/>
                                          </p:val>
                                        </p:tav>
                                      </p:tavLst>
                                    </p:anim>
                                    <p:animEffect transition="in" filter="fade">
                                      <p:cBhvr>
                                        <p:cTn id="79" dur="1000"/>
                                        <p:tgtEl>
                                          <p:spTgt spid="43"/>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right)">
                                      <p:cBhvr>
                                        <p:cTn id="82" dur="10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500" fill="hold"/>
                                        <p:tgtEl>
                                          <p:spTgt spid="37"/>
                                        </p:tgtEl>
                                        <p:attrNameLst>
                                          <p:attrName>fillcolor</p:attrName>
                                        </p:attrNameLst>
                                      </p:cBhvr>
                                      <p:to>
                                        <a:srgbClr val="C0C0C0"/>
                                      </p:to>
                                    </p:animClr>
                                    <p:set>
                                      <p:cBhvr>
                                        <p:cTn id="87" dur="500" fill="hold"/>
                                        <p:tgtEl>
                                          <p:spTgt spid="37"/>
                                        </p:tgtEl>
                                        <p:attrNameLst>
                                          <p:attrName>fill.type</p:attrName>
                                        </p:attrNameLst>
                                      </p:cBhvr>
                                      <p:to>
                                        <p:strVal val="solid"/>
                                      </p:to>
                                    </p:set>
                                    <p:set>
                                      <p:cBhvr>
                                        <p:cTn id="88" dur="500" fill="hold"/>
                                        <p:tgtEl>
                                          <p:spTgt spid="37"/>
                                        </p:tgtEl>
                                        <p:attrNameLst>
                                          <p:attrName>fill.on</p:attrName>
                                        </p:attrNameLst>
                                      </p:cBhvr>
                                      <p:to>
                                        <p:strVal val="true"/>
                                      </p:to>
                                    </p:set>
                                  </p:childTnLst>
                                </p:cTn>
                              </p:par>
                              <p:par>
                                <p:cTn id="89" presetID="53" presetClass="entr" presetSubtype="16"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par>
                                <p:cTn id="94" presetID="10" presetClass="exit" presetSubtype="0" fill="hold" grpId="1" nodeType="withEffect">
                                  <p:stCondLst>
                                    <p:cond delay="0"/>
                                  </p:stCondLst>
                                  <p:childTnLst>
                                    <p:animEffect transition="out" filter="fade">
                                      <p:cBhvr>
                                        <p:cTn id="95" dur="500"/>
                                        <p:tgtEl>
                                          <p:spTgt spid="44"/>
                                        </p:tgtEl>
                                      </p:cBhvr>
                                    </p:animEffect>
                                    <p:set>
                                      <p:cBhvr>
                                        <p:cTn id="96" dur="1" fill="hold">
                                          <p:stCondLst>
                                            <p:cond delay="499"/>
                                          </p:stCondLst>
                                        </p:cTn>
                                        <p:tgtEl>
                                          <p:spTgt spid="4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3"/>
                                        </p:tgtEl>
                                      </p:cBhvr>
                                    </p:animEffect>
                                    <p:set>
                                      <p:cBhvr>
                                        <p:cTn id="102" dur="1" fill="hold">
                                          <p:stCondLst>
                                            <p:cond delay="499"/>
                                          </p:stCondLst>
                                        </p:cTn>
                                        <p:tgtEl>
                                          <p:spTgt spid="43"/>
                                        </p:tgtEl>
                                        <p:attrNameLst>
                                          <p:attrName>style.visibility</p:attrName>
                                        </p:attrNameLst>
                                      </p:cBhvr>
                                      <p:to>
                                        <p:strVal val="hidden"/>
                                      </p:to>
                                    </p:set>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1000" fill="hold"/>
                                        <p:tgtEl>
                                          <p:spTgt spid="45"/>
                                        </p:tgtEl>
                                        <p:attrNameLst>
                                          <p:attrName>ppt_w</p:attrName>
                                        </p:attrNameLst>
                                      </p:cBhvr>
                                      <p:tavLst>
                                        <p:tav tm="0">
                                          <p:val>
                                            <p:fltVal val="0"/>
                                          </p:val>
                                        </p:tav>
                                        <p:tav tm="100000">
                                          <p:val>
                                            <p:strVal val="#ppt_w"/>
                                          </p:val>
                                        </p:tav>
                                      </p:tavLst>
                                    </p:anim>
                                    <p:anim calcmode="lin" valueType="num">
                                      <p:cBhvr>
                                        <p:cTn id="107" dur="1000" fill="hold"/>
                                        <p:tgtEl>
                                          <p:spTgt spid="45"/>
                                        </p:tgtEl>
                                        <p:attrNameLst>
                                          <p:attrName>ppt_h</p:attrName>
                                        </p:attrNameLst>
                                      </p:cBhvr>
                                      <p:tavLst>
                                        <p:tav tm="0">
                                          <p:val>
                                            <p:fltVal val="0"/>
                                          </p:val>
                                        </p:tav>
                                        <p:tav tm="100000">
                                          <p:val>
                                            <p:strVal val="#ppt_h"/>
                                          </p:val>
                                        </p:tav>
                                      </p:tavLst>
                                    </p:anim>
                                    <p:animEffect transition="in" filter="fade">
                                      <p:cBhvr>
                                        <p:cTn id="108" dur="1000"/>
                                        <p:tgtEl>
                                          <p:spTgt spid="45"/>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10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500" fill="hold"/>
                                        <p:tgtEl>
                                          <p:spTgt spid="38"/>
                                        </p:tgtEl>
                                        <p:attrNameLst>
                                          <p:attrName>fillcolor</p:attrName>
                                        </p:attrNameLst>
                                      </p:cBhvr>
                                      <p:to>
                                        <a:srgbClr val="C0C0C0"/>
                                      </p:to>
                                    </p:animClr>
                                    <p:set>
                                      <p:cBhvr>
                                        <p:cTn id="116" dur="500" fill="hold"/>
                                        <p:tgtEl>
                                          <p:spTgt spid="38"/>
                                        </p:tgtEl>
                                        <p:attrNameLst>
                                          <p:attrName>fill.type</p:attrName>
                                        </p:attrNameLst>
                                      </p:cBhvr>
                                      <p:to>
                                        <p:strVal val="solid"/>
                                      </p:to>
                                    </p:set>
                                    <p:set>
                                      <p:cBhvr>
                                        <p:cTn id="117" dur="500" fill="hold"/>
                                        <p:tgtEl>
                                          <p:spTgt spid="38"/>
                                        </p:tgtEl>
                                        <p:attrNameLst>
                                          <p:attrName>fill.on</p:attrName>
                                        </p:attrNameLst>
                                      </p:cBhvr>
                                      <p:to>
                                        <p:strVal val="true"/>
                                      </p:to>
                                    </p:set>
                                  </p:childTnLst>
                                </p:cTn>
                              </p:par>
                              <p:par>
                                <p:cTn id="118" presetID="53" presetClass="entr" presetSubtype="16"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500" fill="hold"/>
                                        <p:tgtEl>
                                          <p:spTgt spid="39"/>
                                        </p:tgtEl>
                                        <p:attrNameLst>
                                          <p:attrName>ppt_w</p:attrName>
                                        </p:attrNameLst>
                                      </p:cBhvr>
                                      <p:tavLst>
                                        <p:tav tm="0">
                                          <p:val>
                                            <p:fltVal val="0"/>
                                          </p:val>
                                        </p:tav>
                                        <p:tav tm="100000">
                                          <p:val>
                                            <p:strVal val="#ppt_w"/>
                                          </p:val>
                                        </p:tav>
                                      </p:tavLst>
                                    </p:anim>
                                    <p:anim calcmode="lin" valueType="num">
                                      <p:cBhvr>
                                        <p:cTn id="121" dur="500" fill="hold"/>
                                        <p:tgtEl>
                                          <p:spTgt spid="39"/>
                                        </p:tgtEl>
                                        <p:attrNameLst>
                                          <p:attrName>ppt_h</p:attrName>
                                        </p:attrNameLst>
                                      </p:cBhvr>
                                      <p:tavLst>
                                        <p:tav tm="0">
                                          <p:val>
                                            <p:fltVal val="0"/>
                                          </p:val>
                                        </p:tav>
                                        <p:tav tm="100000">
                                          <p:val>
                                            <p:strVal val="#ppt_h"/>
                                          </p:val>
                                        </p:tav>
                                      </p:tavLst>
                                    </p:anim>
                                    <p:animEffect transition="in" filter="fade">
                                      <p:cBhvr>
                                        <p:cTn id="122" dur="500"/>
                                        <p:tgtEl>
                                          <p:spTgt spid="39"/>
                                        </p:tgtEl>
                                      </p:cBhvr>
                                    </p:animEffect>
                                  </p:childTnLst>
                                </p:cTn>
                              </p:par>
                              <p:par>
                                <p:cTn id="123" presetID="10" presetClass="exit" presetSubtype="0" fill="hold" grpId="1" nodeType="withEffect">
                                  <p:stCondLst>
                                    <p:cond delay="0"/>
                                  </p:stCondLst>
                                  <p:childTnLst>
                                    <p:animEffect transition="out" filter="fade">
                                      <p:cBhvr>
                                        <p:cTn id="124" dur="500"/>
                                        <p:tgtEl>
                                          <p:spTgt spid="46"/>
                                        </p:tgtEl>
                                      </p:cBhvr>
                                    </p:animEffect>
                                    <p:set>
                                      <p:cBhvr>
                                        <p:cTn id="125" dur="1" fill="hold">
                                          <p:stCondLst>
                                            <p:cond delay="499"/>
                                          </p:stCondLst>
                                        </p:cTn>
                                        <p:tgtEl>
                                          <p:spTgt spid="4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5"/>
                                        </p:tgtEl>
                                      </p:cBhvr>
                                    </p:animEffect>
                                    <p:set>
                                      <p:cBhvr>
                                        <p:cTn id="128" dur="1" fill="hold">
                                          <p:stCondLst>
                                            <p:cond delay="499"/>
                                          </p:stCondLst>
                                        </p:cTn>
                                        <p:tgtEl>
                                          <p:spTgt spid="45"/>
                                        </p:tgtEl>
                                        <p:attrNameLst>
                                          <p:attrName>style.visibility</p:attrName>
                                        </p:attrNameLst>
                                      </p:cBhvr>
                                      <p:to>
                                        <p:strVal val="hidden"/>
                                      </p:to>
                                    </p:set>
                                  </p:childTnLst>
                                </p:cTn>
                              </p:par>
                            </p:childTnLst>
                          </p:cTn>
                        </p:par>
                        <p:par>
                          <p:cTn id="129" fill="hold">
                            <p:stCondLst>
                              <p:cond delay="500"/>
                            </p:stCondLst>
                            <p:childTnLst>
                              <p:par>
                                <p:cTn id="130" presetID="53" presetClass="entr" presetSubtype="16" fill="hold" nodeType="after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1000" fill="hold"/>
                                        <p:tgtEl>
                                          <p:spTgt spid="47"/>
                                        </p:tgtEl>
                                        <p:attrNameLst>
                                          <p:attrName>ppt_w</p:attrName>
                                        </p:attrNameLst>
                                      </p:cBhvr>
                                      <p:tavLst>
                                        <p:tav tm="0">
                                          <p:val>
                                            <p:fltVal val="0"/>
                                          </p:val>
                                        </p:tav>
                                        <p:tav tm="100000">
                                          <p:val>
                                            <p:strVal val="#ppt_w"/>
                                          </p:val>
                                        </p:tav>
                                      </p:tavLst>
                                    </p:anim>
                                    <p:anim calcmode="lin" valueType="num">
                                      <p:cBhvr>
                                        <p:cTn id="133" dur="1000" fill="hold"/>
                                        <p:tgtEl>
                                          <p:spTgt spid="47"/>
                                        </p:tgtEl>
                                        <p:attrNameLst>
                                          <p:attrName>ppt_h</p:attrName>
                                        </p:attrNameLst>
                                      </p:cBhvr>
                                      <p:tavLst>
                                        <p:tav tm="0">
                                          <p:val>
                                            <p:fltVal val="0"/>
                                          </p:val>
                                        </p:tav>
                                        <p:tav tm="100000">
                                          <p:val>
                                            <p:strVal val="#ppt_h"/>
                                          </p:val>
                                        </p:tav>
                                      </p:tavLst>
                                    </p:anim>
                                    <p:animEffect transition="in" filter="fade">
                                      <p:cBhvr>
                                        <p:cTn id="134" dur="1000"/>
                                        <p:tgtEl>
                                          <p:spTgt spid="47"/>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wipe(right)">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9" grpId="0" animBg="1"/>
      <p:bldP spid="41" grpId="0" animBg="1"/>
      <p:bldP spid="41" grpId="1" animBg="1"/>
      <p:bldP spid="42" grpId="0" animBg="1"/>
      <p:bldP spid="42" grpId="1" animBg="1"/>
      <p:bldP spid="44" grpId="0" animBg="1"/>
      <p:bldP spid="44" grpId="1" animBg="1"/>
      <p:bldP spid="46" grpId="0" animBg="1"/>
      <p:bldP spid="46" grpId="1"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Leading the Way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94177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3C81BF-82EE-40E0-B692-447725988E7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243C81BF-82EE-40E0-B692-447725988E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46CB9D3-B9E0-4FE7-A0DE-860BDF9E181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B787E5C-D185-49C7-B68D-085E22E9AAEB}"/>
              </a:ext>
            </a:extLst>
          </p:cNvPr>
          <p:cNvSpPr>
            <a:spLocks noGrp="1"/>
          </p:cNvSpPr>
          <p:nvPr>
            <p:ph type="title"/>
          </p:nvPr>
        </p:nvSpPr>
        <p:spPr>
          <a:xfrm>
            <a:off x="356616" y="278981"/>
            <a:ext cx="8458200" cy="950976"/>
          </a:xfrm>
        </p:spPr>
        <p:txBody>
          <a:bodyPr/>
          <a:lstStyle/>
          <a:p>
            <a:r>
              <a:rPr lang="en-US" dirty="0"/>
              <a:t>Education &amp; Analysis</a:t>
            </a:r>
          </a:p>
        </p:txBody>
      </p:sp>
      <p:sp>
        <p:nvSpPr>
          <p:cNvPr id="3" name="Content Placeholder 2">
            <a:extLst>
              <a:ext uri="{FF2B5EF4-FFF2-40B4-BE49-F238E27FC236}">
                <a16:creationId xmlns:a16="http://schemas.microsoft.com/office/drawing/2014/main" id="{5650670D-442C-4524-B85D-84B5ED23F60D}"/>
              </a:ext>
            </a:extLst>
          </p:cNvPr>
          <p:cNvSpPr>
            <a:spLocks noGrp="1"/>
          </p:cNvSpPr>
          <p:nvPr>
            <p:ph idx="1"/>
          </p:nvPr>
        </p:nvSpPr>
        <p:spPr/>
        <p:txBody>
          <a:bodyPr/>
          <a:lstStyle/>
          <a:p>
            <a:r>
              <a:rPr lang="en-US" dirty="0"/>
              <a:t>2005-2015: $1.3 Trillion in Uninsured Losses</a:t>
            </a:r>
          </a:p>
          <a:p>
            <a:r>
              <a:rPr lang="en-US" dirty="0"/>
              <a:t>70 Percent of Catastrophe Losses Are Uninsured</a:t>
            </a:r>
          </a:p>
        </p:txBody>
      </p:sp>
      <p:sp>
        <p:nvSpPr>
          <p:cNvPr id="4" name="Text Placeholder 3">
            <a:extLst>
              <a:ext uri="{FF2B5EF4-FFF2-40B4-BE49-F238E27FC236}">
                <a16:creationId xmlns:a16="http://schemas.microsoft.com/office/drawing/2014/main" id="{431C4E4F-92EA-4969-A090-4B9513D9BD85}"/>
              </a:ext>
            </a:extLst>
          </p:cNvPr>
          <p:cNvSpPr>
            <a:spLocks noGrp="1"/>
          </p:cNvSpPr>
          <p:nvPr>
            <p:ph type="body" sz="quarter" idx="15"/>
          </p:nvPr>
        </p:nvSpPr>
        <p:spPr/>
        <p:txBody>
          <a:bodyPr/>
          <a:lstStyle/>
          <a:p>
            <a:r>
              <a:rPr lang="en-US" dirty="0"/>
              <a:t>Closing the Coverage Gap</a:t>
            </a:r>
          </a:p>
        </p:txBody>
      </p:sp>
      <p:sp>
        <p:nvSpPr>
          <p:cNvPr id="5" name="Text Placeholder 4">
            <a:extLst>
              <a:ext uri="{FF2B5EF4-FFF2-40B4-BE49-F238E27FC236}">
                <a16:creationId xmlns:a16="http://schemas.microsoft.com/office/drawing/2014/main" id="{2AB30074-77D6-491E-876E-7BE0CC9DC257}"/>
              </a:ext>
            </a:extLst>
          </p:cNvPr>
          <p:cNvSpPr>
            <a:spLocks noGrp="1"/>
          </p:cNvSpPr>
          <p:nvPr>
            <p:ph type="body" sz="quarter" idx="16"/>
          </p:nvPr>
        </p:nvSpPr>
        <p:spPr/>
        <p:txBody>
          <a:bodyPr/>
          <a:lstStyle/>
          <a:p>
            <a:r>
              <a:rPr lang="en-US" dirty="0"/>
              <a:t>Source: </a:t>
            </a:r>
            <a:r>
              <a:rPr lang="en-US" dirty="0">
                <a:hlinkClick r:id="rId7"/>
              </a:rPr>
              <a:t>Swiss Re</a:t>
            </a:r>
            <a:r>
              <a:rPr lang="en-US" dirty="0"/>
              <a:t>; </a:t>
            </a:r>
            <a:r>
              <a:rPr lang="en-US" dirty="0">
                <a:hlinkClick r:id="rId8"/>
              </a:rPr>
              <a:t>Wikimedia Commons</a:t>
            </a:r>
            <a:r>
              <a:rPr lang="en-US" dirty="0"/>
              <a:t>; </a:t>
            </a:r>
            <a:r>
              <a:rPr lang="en-US" dirty="0">
                <a:hlinkClick r:id="rId9"/>
              </a:rPr>
              <a:t>DOD</a:t>
            </a:r>
            <a:endParaRPr lang="en-US" dirty="0"/>
          </a:p>
        </p:txBody>
      </p:sp>
      <p:pic>
        <p:nvPicPr>
          <p:cNvPr id="15364" name="Picture 4" descr="Related image">
            <a:extLst>
              <a:ext uri="{FF2B5EF4-FFF2-40B4-BE49-F238E27FC236}">
                <a16:creationId xmlns:a16="http://schemas.microsoft.com/office/drawing/2014/main" id="{1F5EE79F-1DB1-4596-B656-EA88FA702F8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974336" y="3429000"/>
            <a:ext cx="3409823" cy="23083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flood">
            <a:extLst>
              <a:ext uri="{FF2B5EF4-FFF2-40B4-BE49-F238E27FC236}">
                <a16:creationId xmlns:a16="http://schemas.microsoft.com/office/drawing/2014/main" id="{6F86F9CA-176B-466E-BD1B-A5EA15F12FC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59300" y="3360906"/>
            <a:ext cx="3456277" cy="230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8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B037A7D-49E7-F74E-AEB3-CC4B8D1A8FCB}"/>
              </a:ext>
            </a:extLst>
          </p:cNvPr>
          <p:cNvPicPr>
            <a:picLocks noChangeAspect="1"/>
          </p:cNvPicPr>
          <p:nvPr/>
        </p:nvPicPr>
        <p:blipFill rotWithShape="1">
          <a:blip r:embed="rId3" cstate="print">
            <a:alphaModFix amt="25000"/>
            <a:extLst>
              <a:ext uri="{28A0092B-C50C-407E-A947-70E740481C1C}">
                <a14:useLocalDpi xmlns:a14="http://schemas.microsoft.com/office/drawing/2010/main"/>
              </a:ext>
            </a:extLst>
          </a:blip>
          <a:srcRect/>
          <a:stretch/>
        </p:blipFill>
        <p:spPr>
          <a:xfrm>
            <a:off x="0" y="0"/>
            <a:ext cx="9148179" cy="6876288"/>
          </a:xfrm>
          <a:prstGeom prst="rect">
            <a:avLst/>
          </a:prstGeom>
        </p:spPr>
      </p:pic>
      <p:sp>
        <p:nvSpPr>
          <p:cNvPr id="2" name="Title 1"/>
          <p:cNvSpPr>
            <a:spLocks noGrp="1"/>
          </p:cNvSpPr>
          <p:nvPr>
            <p:ph type="title"/>
          </p:nvPr>
        </p:nvSpPr>
        <p:spPr/>
        <p:txBody>
          <a:bodyPr/>
          <a:lstStyle/>
          <a:p>
            <a:r>
              <a:rPr lang="en-US" dirty="0"/>
              <a:t>Extreme weather</a:t>
            </a:r>
            <a:br>
              <a:rPr lang="en-US" dirty="0"/>
            </a:br>
            <a:r>
              <a:rPr lang="en-US" dirty="0"/>
              <a:t>Insurance industry initiatives</a:t>
            </a:r>
          </a:p>
        </p:txBody>
      </p:sp>
      <p:pic>
        <p:nvPicPr>
          <p:cNvPr id="19" name="Picture 18">
            <a:extLst>
              <a:ext uri="{FF2B5EF4-FFF2-40B4-BE49-F238E27FC236}">
                <a16:creationId xmlns:a16="http://schemas.microsoft.com/office/drawing/2014/main" id="{8585C7BF-C1DD-4542-A262-88C2B83E1C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300" y="1464204"/>
            <a:ext cx="2585196" cy="2739305"/>
          </a:xfrm>
          <a:prstGeom prst="rect">
            <a:avLst/>
          </a:prstGeom>
          <a:ln w="6350">
            <a:solidFill>
              <a:schemeClr val="accent5"/>
            </a:solidFill>
          </a:ln>
        </p:spPr>
      </p:pic>
      <p:sp>
        <p:nvSpPr>
          <p:cNvPr id="35" name="Content Placeholder 6">
            <a:extLst>
              <a:ext uri="{FF2B5EF4-FFF2-40B4-BE49-F238E27FC236}">
                <a16:creationId xmlns:a16="http://schemas.microsoft.com/office/drawing/2014/main" id="{733E5A7D-241D-1149-8124-42B414864138}"/>
              </a:ext>
            </a:extLst>
          </p:cNvPr>
          <p:cNvSpPr txBox="1">
            <a:spLocks/>
          </p:cNvSpPr>
          <p:nvPr/>
        </p:nvSpPr>
        <p:spPr bwMode="gray">
          <a:xfrm>
            <a:off x="385491" y="4323444"/>
            <a:ext cx="2695005" cy="1176604"/>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800" dirty="0"/>
              <a:t>I.I.I. white paper </a:t>
            </a:r>
          </a:p>
        </p:txBody>
      </p:sp>
      <p:pic>
        <p:nvPicPr>
          <p:cNvPr id="26" name="Picture 25">
            <a:extLst>
              <a:ext uri="{FF2B5EF4-FFF2-40B4-BE49-F238E27FC236}">
                <a16:creationId xmlns:a16="http://schemas.microsoft.com/office/drawing/2014/main" id="{624865C5-1119-C840-AD44-76A34F735D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78681" y="1464204"/>
            <a:ext cx="2586640" cy="2739305"/>
          </a:xfrm>
          <a:prstGeom prst="rect">
            <a:avLst/>
          </a:prstGeom>
        </p:spPr>
      </p:pic>
      <p:sp>
        <p:nvSpPr>
          <p:cNvPr id="38" name="Text Placeholder 3">
            <a:extLst>
              <a:ext uri="{FF2B5EF4-FFF2-40B4-BE49-F238E27FC236}">
                <a16:creationId xmlns:a16="http://schemas.microsoft.com/office/drawing/2014/main" id="{8045952B-6CB8-2E41-821B-DF2DCEDEFDD9}"/>
              </a:ext>
            </a:extLst>
          </p:cNvPr>
          <p:cNvSpPr txBox="1">
            <a:spLocks/>
          </p:cNvSpPr>
          <p:nvPr/>
        </p:nvSpPr>
        <p:spPr bwMode="gray">
          <a:xfrm>
            <a:off x="1133856" y="6294780"/>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Insurance Information Institute, Actuaries Climate Index, Insurance Institute for Business &amp; Home Safety.</a:t>
            </a:r>
          </a:p>
        </p:txBody>
      </p:sp>
      <p:sp>
        <p:nvSpPr>
          <p:cNvPr id="39" name="Content Placeholder 6">
            <a:extLst>
              <a:ext uri="{FF2B5EF4-FFF2-40B4-BE49-F238E27FC236}">
                <a16:creationId xmlns:a16="http://schemas.microsoft.com/office/drawing/2014/main" id="{176E30D7-5FAA-E948-A19D-5A81D8737DA2}"/>
              </a:ext>
            </a:extLst>
          </p:cNvPr>
          <p:cNvSpPr txBox="1">
            <a:spLocks/>
          </p:cNvSpPr>
          <p:nvPr/>
        </p:nvSpPr>
        <p:spPr bwMode="gray">
          <a:xfrm>
            <a:off x="3196929" y="4323444"/>
            <a:ext cx="2668392" cy="1176604"/>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800" dirty="0"/>
              <a:t>The Actuaries Climate Index: USA and Canada by Region, 2018 Winter</a:t>
            </a:r>
          </a:p>
        </p:txBody>
      </p:sp>
      <p:sp>
        <p:nvSpPr>
          <p:cNvPr id="40" name="Content Placeholder 6">
            <a:extLst>
              <a:ext uri="{FF2B5EF4-FFF2-40B4-BE49-F238E27FC236}">
                <a16:creationId xmlns:a16="http://schemas.microsoft.com/office/drawing/2014/main" id="{01457A93-34DE-ED45-AF3B-A730D58F3EE7}"/>
              </a:ext>
            </a:extLst>
          </p:cNvPr>
          <p:cNvSpPr txBox="1">
            <a:spLocks/>
          </p:cNvSpPr>
          <p:nvPr/>
        </p:nvSpPr>
        <p:spPr bwMode="gray">
          <a:xfrm>
            <a:off x="5967424" y="4323444"/>
            <a:ext cx="2668392" cy="1176604"/>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800" dirty="0"/>
              <a:t>IBHS resources </a:t>
            </a:r>
          </a:p>
        </p:txBody>
      </p:sp>
      <p:pic>
        <p:nvPicPr>
          <p:cNvPr id="29" name="Picture 28">
            <a:extLst>
              <a:ext uri="{FF2B5EF4-FFF2-40B4-BE49-F238E27FC236}">
                <a16:creationId xmlns:a16="http://schemas.microsoft.com/office/drawing/2014/main" id="{A213469E-9EA1-E94A-891D-824DC006135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63506" y="1464204"/>
            <a:ext cx="2585194" cy="2739305"/>
          </a:xfrm>
          <a:prstGeom prst="rect">
            <a:avLst/>
          </a:prstGeom>
        </p:spPr>
      </p:pic>
      <p:sp>
        <p:nvSpPr>
          <p:cNvPr id="43" name="Right Triangle 42">
            <a:extLst>
              <a:ext uri="{FF2B5EF4-FFF2-40B4-BE49-F238E27FC236}">
                <a16:creationId xmlns:a16="http://schemas.microsoft.com/office/drawing/2014/main" id="{14BABE70-A2DB-444B-8767-A2E99F3746CC}"/>
              </a:ext>
            </a:extLst>
          </p:cNvPr>
          <p:cNvSpPr>
            <a:spLocks noChangeAspect="1"/>
          </p:cNvSpPr>
          <p:nvPr/>
        </p:nvSpPr>
        <p:spPr>
          <a:xfrm rot="5400000">
            <a:off x="-22959" y="-6492"/>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590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385491" y="1865376"/>
          <a:ext cx="8468432" cy="3868408"/>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r>
              <a:rPr lang="en-US" altLang="en-US" dirty="0"/>
              <a:t>Education &amp; Analysis</a:t>
            </a:r>
          </a:p>
        </p:txBody>
      </p:sp>
      <p:sp>
        <p:nvSpPr>
          <p:cNvPr id="6" name="Text Placeholder 5"/>
          <p:cNvSpPr>
            <a:spLocks noGrp="1"/>
          </p:cNvSpPr>
          <p:nvPr>
            <p:ph type="body" sz="quarter" idx="16"/>
          </p:nvPr>
        </p:nvSpPr>
        <p:spPr>
          <a:xfrm>
            <a:off x="886265" y="6318266"/>
            <a:ext cx="8402512" cy="415018"/>
          </a:xfrm>
        </p:spPr>
        <p:txBody>
          <a:bodyPr/>
          <a:lstStyle/>
          <a:p>
            <a:endParaRPr lang="en-US" dirty="0"/>
          </a:p>
          <a:p>
            <a:r>
              <a:rPr lang="en-US" dirty="0"/>
              <a:t>Source: Actuaries Climate Index, http://actuariesclimateindex.org/home/</a:t>
            </a:r>
          </a:p>
        </p:txBody>
      </p:sp>
      <p:sp>
        <p:nvSpPr>
          <p:cNvPr id="8" name="Text Placeholder 4">
            <a:extLst>
              <a:ext uri="{FF2B5EF4-FFF2-40B4-BE49-F238E27FC236}">
                <a16:creationId xmlns:a16="http://schemas.microsoft.com/office/drawing/2014/main" id="{6A6542AE-AB97-4C23-A941-3E2EDA3C3E5E}"/>
              </a:ext>
            </a:extLst>
          </p:cNvPr>
          <p:cNvSpPr txBox="1">
            <a:spLocks/>
          </p:cNvSpPr>
          <p:nvPr/>
        </p:nvSpPr>
        <p:spPr bwMode="gray">
          <a:xfrm>
            <a:off x="609600" y="5733784"/>
            <a:ext cx="7875874" cy="6529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Index Measures Frequency of Extreme Events (Heat, Cold, Drought, Wind, Rain, Sea Level) Vs. 1961-1990 Average</a:t>
            </a:r>
          </a:p>
        </p:txBody>
      </p:sp>
      <p:sp>
        <p:nvSpPr>
          <p:cNvPr id="7" name="Text Placeholder 2">
            <a:extLst>
              <a:ext uri="{FF2B5EF4-FFF2-40B4-BE49-F238E27FC236}">
                <a16:creationId xmlns:a16="http://schemas.microsoft.com/office/drawing/2014/main" id="{2C78FD3F-F7C3-48A0-A46A-BB2B186D326D}"/>
              </a:ext>
            </a:extLst>
          </p:cNvPr>
          <p:cNvSpPr>
            <a:spLocks noGrp="1"/>
          </p:cNvSpPr>
          <p:nvPr>
            <p:ph type="body" sz="quarter" idx="15"/>
          </p:nvPr>
        </p:nvSpPr>
        <p:spPr>
          <a:xfrm>
            <a:off x="651888" y="1230443"/>
            <a:ext cx="8454009" cy="396947"/>
          </a:xfrm>
        </p:spPr>
        <p:txBody>
          <a:bodyPr/>
          <a:lstStyle/>
          <a:p>
            <a:r>
              <a:rPr lang="en-US" dirty="0"/>
              <a:t>Actuaries Climate Index – Measuring Weather Extremes</a:t>
            </a:r>
          </a:p>
        </p:txBody>
      </p:sp>
    </p:spTree>
    <p:custDataLst>
      <p:tags r:id="rId1"/>
    </p:custDataLst>
    <p:extLst>
      <p:ext uri="{BB962C8B-B14F-4D97-AF65-F5344CB8AC3E}">
        <p14:creationId xmlns:p14="http://schemas.microsoft.com/office/powerpoint/2010/main" val="132541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 y="2048102"/>
            <a:ext cx="9144001" cy="4809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356617" y="2335501"/>
            <a:ext cx="5207001" cy="872767"/>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45716"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2400" dirty="0">
                <a:solidFill>
                  <a:schemeClr val="bg1"/>
                </a:solidFill>
              </a:rPr>
              <a:t>Improving public understanding </a:t>
            </a:r>
            <a:br>
              <a:rPr lang="en-US" sz="2400" dirty="0">
                <a:solidFill>
                  <a:schemeClr val="bg1"/>
                </a:solidFill>
              </a:rPr>
            </a:br>
            <a:r>
              <a:rPr lang="en-US" sz="2400" dirty="0">
                <a:solidFill>
                  <a:schemeClr val="bg1"/>
                </a:solidFill>
              </a:rPr>
              <a:t>of insurance...</a:t>
            </a:r>
          </a:p>
        </p:txBody>
      </p:sp>
      <p:sp>
        <p:nvSpPr>
          <p:cNvPr id="9" name="Text Placeholder 4"/>
          <p:cNvSpPr txBox="1">
            <a:spLocks/>
          </p:cNvSpPr>
          <p:nvPr/>
        </p:nvSpPr>
        <p:spPr bwMode="gray">
          <a:xfrm>
            <a:off x="3300414" y="4751809"/>
            <a:ext cx="5319714" cy="872767"/>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82880" tIns="45716" rIns="18288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2400" dirty="0">
              <a:solidFill>
                <a:schemeClr val="bg1"/>
              </a:solidFill>
            </a:endParaRPr>
          </a:p>
          <a:p>
            <a:pPr algn="l">
              <a:lnSpc>
                <a:spcPct val="94000"/>
              </a:lnSpc>
              <a:spcBef>
                <a:spcPts val="0"/>
              </a:spcBef>
            </a:pPr>
            <a:r>
              <a:rPr lang="is-IS" sz="2400" dirty="0">
                <a:solidFill>
                  <a:schemeClr val="bg1"/>
                </a:solidFill>
              </a:rPr>
              <a:t>…</a:t>
            </a:r>
            <a:r>
              <a:rPr lang="en-US" sz="2400" dirty="0">
                <a:solidFill>
                  <a:schemeClr val="bg1"/>
                </a:solidFill>
              </a:rPr>
              <a:t>what it does and how it works.</a:t>
            </a:r>
          </a:p>
          <a:p>
            <a:pPr algn="r">
              <a:lnSpc>
                <a:spcPct val="94000"/>
              </a:lnSpc>
              <a:spcBef>
                <a:spcPts val="0"/>
              </a:spcBef>
            </a:pPr>
            <a:endParaRPr lang="en-US" sz="2400" dirty="0">
              <a:solidFill>
                <a:schemeClr val="bg1"/>
              </a:solidFill>
            </a:endParaRPr>
          </a:p>
        </p:txBody>
      </p:sp>
      <p:sp>
        <p:nvSpPr>
          <p:cNvPr id="11" name="Right Triangle 10"/>
          <p:cNvSpPr>
            <a:spLocks noChangeAspect="1"/>
          </p:cNvSpPr>
          <p:nvPr/>
        </p:nvSpPr>
        <p:spPr>
          <a:xfrm rot="16200000">
            <a:off x="8375904" y="6089905"/>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sp>
        <p:nvSpPr>
          <p:cNvPr id="12" name="Slide Number Placeholder 5"/>
          <p:cNvSpPr txBox="1">
            <a:spLocks/>
          </p:cNvSpPr>
          <p:nvPr/>
        </p:nvSpPr>
        <p:spPr bwMode="gray">
          <a:xfrm>
            <a:off x="8620130" y="6662380"/>
            <a:ext cx="438151" cy="120185"/>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a:latin typeface="+mn-lt"/>
              </a:rPr>
              <a:pPr/>
              <a:t>2</a:t>
            </a:fld>
            <a:endParaRPr lang="en-US" dirty="0">
              <a:latin typeface="+mn-lt"/>
            </a:endParaRPr>
          </a:p>
        </p:txBody>
      </p:sp>
    </p:spTree>
    <p:custDataLst>
      <p:tags r:id="rId1"/>
    </p:custDataLst>
    <p:extLst>
      <p:ext uri="{BB962C8B-B14F-4D97-AF65-F5344CB8AC3E}">
        <p14:creationId xmlns:p14="http://schemas.microsoft.com/office/powerpoint/2010/main" val="17576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A0CE-8A6F-45E0-9A00-0E53305B538E}"/>
              </a:ext>
            </a:extLst>
          </p:cNvPr>
          <p:cNvSpPr>
            <a:spLocks noGrp="1"/>
          </p:cNvSpPr>
          <p:nvPr>
            <p:ph type="title"/>
          </p:nvPr>
        </p:nvSpPr>
        <p:spPr/>
        <p:txBody>
          <a:bodyPr/>
          <a:lstStyle/>
          <a:p>
            <a:r>
              <a:rPr lang="en-US" dirty="0"/>
              <a:t>Future Cities</a:t>
            </a:r>
          </a:p>
        </p:txBody>
      </p:sp>
      <p:sp>
        <p:nvSpPr>
          <p:cNvPr id="3" name="Text Placeholder 2">
            <a:extLst>
              <a:ext uri="{FF2B5EF4-FFF2-40B4-BE49-F238E27FC236}">
                <a16:creationId xmlns:a16="http://schemas.microsoft.com/office/drawing/2014/main" id="{A7C37E73-E5F6-4F0E-9A66-C7CA15FEBEAF}"/>
              </a:ext>
            </a:extLst>
          </p:cNvPr>
          <p:cNvSpPr>
            <a:spLocks noGrp="1"/>
          </p:cNvSpPr>
          <p:nvPr>
            <p:ph type="body" sz="quarter" idx="15"/>
          </p:nvPr>
        </p:nvSpPr>
        <p:spPr/>
        <p:txBody>
          <a:bodyPr/>
          <a:lstStyle/>
          <a:p>
            <a:r>
              <a:rPr lang="en-US" dirty="0"/>
              <a:t>Lloyd’s Initiative</a:t>
            </a:r>
          </a:p>
        </p:txBody>
      </p:sp>
      <p:sp>
        <p:nvSpPr>
          <p:cNvPr id="4" name="Text Placeholder 3">
            <a:extLst>
              <a:ext uri="{FF2B5EF4-FFF2-40B4-BE49-F238E27FC236}">
                <a16:creationId xmlns:a16="http://schemas.microsoft.com/office/drawing/2014/main" id="{84E6898A-EBBA-42F1-8745-3CE1AD85FE07}"/>
              </a:ext>
            </a:extLst>
          </p:cNvPr>
          <p:cNvSpPr>
            <a:spLocks noGrp="1"/>
          </p:cNvSpPr>
          <p:nvPr>
            <p:ph type="body" sz="quarter" idx="16"/>
          </p:nvPr>
        </p:nvSpPr>
        <p:spPr/>
        <p:txBody>
          <a:bodyPr/>
          <a:lstStyle/>
          <a:p>
            <a:r>
              <a:rPr lang="en-US" dirty="0"/>
              <a:t>Source: Lloyd’s/Arup, “Future Cities: Building </a:t>
            </a:r>
            <a:br>
              <a:rPr lang="en-US" dirty="0"/>
            </a:br>
            <a:r>
              <a:rPr lang="en-US" dirty="0"/>
              <a:t>Infrastructure Resilience”</a:t>
            </a:r>
          </a:p>
        </p:txBody>
      </p:sp>
      <p:sp>
        <p:nvSpPr>
          <p:cNvPr id="9" name="Text Placeholder 8">
            <a:extLst>
              <a:ext uri="{FF2B5EF4-FFF2-40B4-BE49-F238E27FC236}">
                <a16:creationId xmlns:a16="http://schemas.microsoft.com/office/drawing/2014/main" id="{BAE160E7-7B62-4370-BC0C-8134F562B683}"/>
              </a:ext>
            </a:extLst>
          </p:cNvPr>
          <p:cNvSpPr>
            <a:spLocks noGrp="1"/>
          </p:cNvSpPr>
          <p:nvPr>
            <p:ph type="body" sz="quarter" idx="30"/>
          </p:nvPr>
        </p:nvSpPr>
        <p:spPr>
          <a:xfrm>
            <a:off x="352426" y="1657349"/>
            <a:ext cx="2901221" cy="640080"/>
          </a:xfrm>
        </p:spPr>
        <p:txBody>
          <a:bodyPr/>
          <a:lstStyle/>
          <a:p>
            <a:r>
              <a:rPr lang="en-US" dirty="0"/>
              <a:t>To Improve Resilience</a:t>
            </a:r>
          </a:p>
        </p:txBody>
      </p:sp>
      <p:sp>
        <p:nvSpPr>
          <p:cNvPr id="11" name="Content Placeholder 10">
            <a:extLst>
              <a:ext uri="{FF2B5EF4-FFF2-40B4-BE49-F238E27FC236}">
                <a16:creationId xmlns:a16="http://schemas.microsoft.com/office/drawing/2014/main" id="{1AA05070-4E46-449B-8E7E-6AE3DEFB0AB4}"/>
              </a:ext>
            </a:extLst>
          </p:cNvPr>
          <p:cNvSpPr>
            <a:spLocks noGrp="1"/>
          </p:cNvSpPr>
          <p:nvPr>
            <p:ph sz="quarter" idx="33"/>
          </p:nvPr>
        </p:nvSpPr>
        <p:spPr>
          <a:xfrm>
            <a:off x="357189" y="2377440"/>
            <a:ext cx="2894364" cy="3749040"/>
          </a:xfrm>
        </p:spPr>
        <p:txBody>
          <a:bodyPr/>
          <a:lstStyle/>
          <a:p>
            <a:r>
              <a:rPr lang="en-US" dirty="0"/>
              <a:t>Prevent Failure</a:t>
            </a:r>
          </a:p>
          <a:p>
            <a:r>
              <a:rPr lang="en-US" dirty="0"/>
              <a:t>Expedite Recovery</a:t>
            </a:r>
          </a:p>
          <a:p>
            <a:r>
              <a:rPr lang="en-US" dirty="0"/>
              <a:t>Transform Performance</a:t>
            </a:r>
          </a:p>
        </p:txBody>
      </p:sp>
      <p:pic>
        <p:nvPicPr>
          <p:cNvPr id="5" name="Picture 4">
            <a:extLst>
              <a:ext uri="{FF2B5EF4-FFF2-40B4-BE49-F238E27FC236}">
                <a16:creationId xmlns:a16="http://schemas.microsoft.com/office/drawing/2014/main" id="{84778596-9492-437C-95AD-90C89AA3AFAB}"/>
              </a:ext>
            </a:extLst>
          </p:cNvPr>
          <p:cNvPicPr>
            <a:picLocks noChangeAspect="1"/>
          </p:cNvPicPr>
          <p:nvPr/>
        </p:nvPicPr>
        <p:blipFill>
          <a:blip r:embed="rId2"/>
          <a:stretch>
            <a:fillRect/>
          </a:stretch>
        </p:blipFill>
        <p:spPr>
          <a:xfrm>
            <a:off x="3262184" y="170163"/>
            <a:ext cx="5550537" cy="6254409"/>
          </a:xfrm>
          <a:prstGeom prst="rect">
            <a:avLst/>
          </a:prstGeom>
        </p:spPr>
      </p:pic>
      <p:sp>
        <p:nvSpPr>
          <p:cNvPr id="6" name="Rectangle 5">
            <a:extLst>
              <a:ext uri="{FF2B5EF4-FFF2-40B4-BE49-F238E27FC236}">
                <a16:creationId xmlns:a16="http://schemas.microsoft.com/office/drawing/2014/main" id="{00217BEE-39CA-43DF-B72B-F0DD4C5DE5DF}"/>
              </a:ext>
            </a:extLst>
          </p:cNvPr>
          <p:cNvSpPr/>
          <p:nvPr/>
        </p:nvSpPr>
        <p:spPr>
          <a:xfrm>
            <a:off x="3260089" y="232801"/>
            <a:ext cx="1309816" cy="1593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7" name="Rectangle 6">
            <a:extLst>
              <a:ext uri="{FF2B5EF4-FFF2-40B4-BE49-F238E27FC236}">
                <a16:creationId xmlns:a16="http://schemas.microsoft.com/office/drawing/2014/main" id="{2F474537-3C7F-444F-9414-0282EC1B6923}"/>
              </a:ext>
            </a:extLst>
          </p:cNvPr>
          <p:cNvSpPr/>
          <p:nvPr/>
        </p:nvSpPr>
        <p:spPr>
          <a:xfrm>
            <a:off x="3260089" y="4781095"/>
            <a:ext cx="1309816" cy="1485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Rectangle 7">
            <a:extLst>
              <a:ext uri="{FF2B5EF4-FFF2-40B4-BE49-F238E27FC236}">
                <a16:creationId xmlns:a16="http://schemas.microsoft.com/office/drawing/2014/main" id="{1AE926D0-4822-49AE-8A81-F553D909DEAD}"/>
              </a:ext>
            </a:extLst>
          </p:cNvPr>
          <p:cNvSpPr/>
          <p:nvPr/>
        </p:nvSpPr>
        <p:spPr>
          <a:xfrm>
            <a:off x="6934164" y="644371"/>
            <a:ext cx="1591998" cy="1485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43084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243615-72DB-4583-8681-57161FDB958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id="{F8243615-72DB-4583-8681-57161FDB958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337AB7B-3740-4E7E-B44F-3CB627020E8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3E1C046-D702-43F0-BE3B-0A6B0C0D5F49}"/>
              </a:ext>
            </a:extLst>
          </p:cNvPr>
          <p:cNvSpPr>
            <a:spLocks noGrp="1"/>
          </p:cNvSpPr>
          <p:nvPr>
            <p:ph type="title"/>
          </p:nvPr>
        </p:nvSpPr>
        <p:spPr/>
        <p:txBody>
          <a:bodyPr/>
          <a:lstStyle/>
          <a:p>
            <a:r>
              <a:rPr lang="en-US" dirty="0"/>
              <a:t>(Re)insurance Products</a:t>
            </a:r>
          </a:p>
        </p:txBody>
      </p:sp>
      <p:sp>
        <p:nvSpPr>
          <p:cNvPr id="4" name="Text Placeholder 3">
            <a:extLst>
              <a:ext uri="{FF2B5EF4-FFF2-40B4-BE49-F238E27FC236}">
                <a16:creationId xmlns:a16="http://schemas.microsoft.com/office/drawing/2014/main" id="{22A49CB7-6CDB-4636-AE49-D4E6F5B56290}"/>
              </a:ext>
            </a:extLst>
          </p:cNvPr>
          <p:cNvSpPr>
            <a:spLocks noGrp="1"/>
          </p:cNvSpPr>
          <p:nvPr>
            <p:ph type="body" sz="quarter" idx="16"/>
          </p:nvPr>
        </p:nvSpPr>
        <p:spPr/>
        <p:txBody>
          <a:bodyPr/>
          <a:lstStyle/>
          <a:p>
            <a:r>
              <a:rPr lang="en-US" dirty="0"/>
              <a:t>Source: </a:t>
            </a:r>
            <a:r>
              <a:rPr lang="en-US" dirty="0">
                <a:hlinkClick r:id="rId8"/>
              </a:rPr>
              <a:t>Insurance Journal</a:t>
            </a:r>
            <a:r>
              <a:rPr lang="en-US" dirty="0"/>
              <a:t>; </a:t>
            </a:r>
            <a:r>
              <a:rPr lang="en-US" i="1" dirty="0">
                <a:hlinkClick r:id="rId9"/>
              </a:rPr>
              <a:t>Houston Chronicle</a:t>
            </a:r>
            <a:r>
              <a:rPr lang="en-US" i="1" dirty="0"/>
              <a:t>;</a:t>
            </a:r>
            <a:r>
              <a:rPr lang="en-US" dirty="0"/>
              <a:t> </a:t>
            </a:r>
            <a:r>
              <a:rPr lang="en-US" dirty="0">
                <a:hlinkClick r:id="rId10"/>
              </a:rPr>
              <a:t>Insurance Journal</a:t>
            </a:r>
            <a:r>
              <a:rPr lang="en-US" dirty="0"/>
              <a:t>.</a:t>
            </a:r>
          </a:p>
        </p:txBody>
      </p:sp>
      <p:cxnSp>
        <p:nvCxnSpPr>
          <p:cNvPr id="9" name="Straight Connector 8">
            <a:extLst>
              <a:ext uri="{FF2B5EF4-FFF2-40B4-BE49-F238E27FC236}">
                <a16:creationId xmlns:a16="http://schemas.microsoft.com/office/drawing/2014/main" id="{C0EE763C-DF40-4619-AE25-16E715B5F572}"/>
              </a:ext>
            </a:extLst>
          </p:cNvPr>
          <p:cNvCxnSpPr>
            <a:cxnSpLocks/>
          </p:cNvCxnSpPr>
          <p:nvPr/>
        </p:nvCxnSpPr>
        <p:spPr>
          <a:xfrm>
            <a:off x="2372049" y="1315815"/>
            <a:ext cx="9731" cy="50315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635877-D0EB-4D4C-83A9-93C5E3337953}"/>
              </a:ext>
            </a:extLst>
          </p:cNvPr>
          <p:cNvCxnSpPr>
            <a:cxnSpLocks/>
          </p:cNvCxnSpPr>
          <p:nvPr/>
        </p:nvCxnSpPr>
        <p:spPr>
          <a:xfrm>
            <a:off x="453842" y="1773455"/>
            <a:ext cx="83609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E416DDA-BE41-4C60-B016-8B5E20BFC6BD}"/>
              </a:ext>
            </a:extLst>
          </p:cNvPr>
          <p:cNvGrpSpPr/>
          <p:nvPr/>
        </p:nvGrpSpPr>
        <p:grpSpPr>
          <a:xfrm>
            <a:off x="453841" y="1944513"/>
            <a:ext cx="6829541" cy="1099845"/>
            <a:chOff x="3962399" y="1831493"/>
            <a:chExt cx="6829541" cy="1099845"/>
          </a:xfrm>
        </p:grpSpPr>
        <p:sp>
          <p:nvSpPr>
            <p:cNvPr id="13" name="Rectangle 12">
              <a:extLst>
                <a:ext uri="{FF2B5EF4-FFF2-40B4-BE49-F238E27FC236}">
                  <a16:creationId xmlns:a16="http://schemas.microsoft.com/office/drawing/2014/main" id="{188EE89F-AE2A-4359-999C-F1CFC8E7CD70}"/>
                </a:ext>
              </a:extLst>
            </p:cNvPr>
            <p:cNvSpPr/>
            <p:nvPr/>
          </p:nvSpPr>
          <p:spPr bwMode="auto">
            <a:xfrm>
              <a:off x="3962399" y="1831493"/>
              <a:ext cx="1721892" cy="1099845"/>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FEMA Reinsurance</a:t>
              </a:r>
            </a:p>
          </p:txBody>
        </p:sp>
        <p:sp>
          <p:nvSpPr>
            <p:cNvPr id="14" name="TextBox 12">
              <a:extLst>
                <a:ext uri="{FF2B5EF4-FFF2-40B4-BE49-F238E27FC236}">
                  <a16:creationId xmlns:a16="http://schemas.microsoft.com/office/drawing/2014/main" id="{EFE00369-1164-43B4-B18B-C295964B3874}"/>
                </a:ext>
              </a:extLst>
            </p:cNvPr>
            <p:cNvSpPr txBox="1">
              <a:spLocks noChangeArrowheads="1"/>
            </p:cNvSpPr>
            <p:nvPr/>
          </p:nvSpPr>
          <p:spPr bwMode="gray">
            <a:xfrm>
              <a:off x="5890339" y="1831494"/>
              <a:ext cx="4901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Through a $150 million purchase of private reinsurance products, FEMA was able to recover approximately $1 billion, or an eighth of its total 2017 loses. </a:t>
              </a:r>
            </a:p>
          </p:txBody>
        </p:sp>
      </p:grpSp>
      <p:grpSp>
        <p:nvGrpSpPr>
          <p:cNvPr id="19" name="Group 18">
            <a:extLst>
              <a:ext uri="{FF2B5EF4-FFF2-40B4-BE49-F238E27FC236}">
                <a16:creationId xmlns:a16="http://schemas.microsoft.com/office/drawing/2014/main" id="{0BED6375-81AD-4A76-88FF-A39E18AD2984}"/>
              </a:ext>
            </a:extLst>
          </p:cNvPr>
          <p:cNvGrpSpPr/>
          <p:nvPr/>
        </p:nvGrpSpPr>
        <p:grpSpPr>
          <a:xfrm>
            <a:off x="453841" y="3469703"/>
            <a:ext cx="6829539" cy="1096958"/>
            <a:chOff x="453841" y="3510751"/>
            <a:chExt cx="6829539" cy="1096958"/>
          </a:xfrm>
        </p:grpSpPr>
        <p:sp>
          <p:nvSpPr>
            <p:cNvPr id="22" name="Rectangle 21">
              <a:extLst>
                <a:ext uri="{FF2B5EF4-FFF2-40B4-BE49-F238E27FC236}">
                  <a16:creationId xmlns:a16="http://schemas.microsoft.com/office/drawing/2014/main" id="{0FE3A2BF-0204-4D54-8594-3C1FC5080988}"/>
                </a:ext>
              </a:extLst>
            </p:cNvPr>
            <p:cNvSpPr/>
            <p:nvPr/>
          </p:nvSpPr>
          <p:spPr bwMode="auto">
            <a:xfrm>
              <a:off x="453841" y="3510751"/>
              <a:ext cx="1721890" cy="1096958"/>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NFIP </a:t>
              </a:r>
              <a:r>
                <a:rPr lang="en-US" sz="1600" b="1" dirty="0" err="1">
                  <a:solidFill>
                    <a:schemeClr val="bg1"/>
                  </a:solidFill>
                </a:rPr>
                <a:t>NatCat</a:t>
              </a:r>
              <a:r>
                <a:rPr lang="en-US" sz="1600" b="1" dirty="0">
                  <a:solidFill>
                    <a:schemeClr val="bg1"/>
                  </a:solidFill>
                </a:rPr>
                <a:t> Bonds</a:t>
              </a:r>
            </a:p>
          </p:txBody>
        </p:sp>
        <p:sp>
          <p:nvSpPr>
            <p:cNvPr id="23" name="TextBox 12">
              <a:extLst>
                <a:ext uri="{FF2B5EF4-FFF2-40B4-BE49-F238E27FC236}">
                  <a16:creationId xmlns:a16="http://schemas.microsoft.com/office/drawing/2014/main" id="{0ED5EC12-81AA-4F43-A0DC-59F19F6BC93C}"/>
                </a:ext>
              </a:extLst>
            </p:cNvPr>
            <p:cNvSpPr txBox="1">
              <a:spLocks noChangeArrowheads="1"/>
            </p:cNvSpPr>
            <p:nvPr/>
          </p:nvSpPr>
          <p:spPr bwMode="gray">
            <a:xfrm>
              <a:off x="2381780" y="3510752"/>
              <a:ext cx="49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By issuing new natural catastrophe bonds geared towards institutional investors, the NFIP can bring an estimated $500 million of additional reinsurance coverage.</a:t>
              </a:r>
            </a:p>
          </p:txBody>
        </p:sp>
      </p:grpSp>
      <p:grpSp>
        <p:nvGrpSpPr>
          <p:cNvPr id="24" name="Group 23">
            <a:extLst>
              <a:ext uri="{FF2B5EF4-FFF2-40B4-BE49-F238E27FC236}">
                <a16:creationId xmlns:a16="http://schemas.microsoft.com/office/drawing/2014/main" id="{F7F158B5-F1CC-4FF4-8928-4865AE4B1E4B}"/>
              </a:ext>
            </a:extLst>
          </p:cNvPr>
          <p:cNvGrpSpPr/>
          <p:nvPr/>
        </p:nvGrpSpPr>
        <p:grpSpPr>
          <a:xfrm>
            <a:off x="453841" y="4989041"/>
            <a:ext cx="6829540" cy="1077218"/>
            <a:chOff x="3962399" y="1726918"/>
            <a:chExt cx="6829540" cy="1077218"/>
          </a:xfrm>
        </p:grpSpPr>
        <p:sp>
          <p:nvSpPr>
            <p:cNvPr id="25" name="Rectangle 24">
              <a:extLst>
                <a:ext uri="{FF2B5EF4-FFF2-40B4-BE49-F238E27FC236}">
                  <a16:creationId xmlns:a16="http://schemas.microsoft.com/office/drawing/2014/main" id="{3F2BB0E6-3783-432D-BB00-0F75D63FBCA2}"/>
                </a:ext>
              </a:extLst>
            </p:cNvPr>
            <p:cNvSpPr/>
            <p:nvPr/>
          </p:nvSpPr>
          <p:spPr bwMode="auto">
            <a:xfrm>
              <a:off x="3962399" y="1755757"/>
              <a:ext cx="1721887" cy="1048379"/>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Private Market Flood Products</a:t>
              </a:r>
            </a:p>
          </p:txBody>
        </p:sp>
        <p:sp>
          <p:nvSpPr>
            <p:cNvPr id="26" name="TextBox 12">
              <a:extLst>
                <a:ext uri="{FF2B5EF4-FFF2-40B4-BE49-F238E27FC236}">
                  <a16:creationId xmlns:a16="http://schemas.microsoft.com/office/drawing/2014/main" id="{6F2407C3-1948-484F-A165-46ABDC8985FA}"/>
                </a:ext>
              </a:extLst>
            </p:cNvPr>
            <p:cNvSpPr txBox="1">
              <a:spLocks noChangeArrowheads="1"/>
            </p:cNvSpPr>
            <p:nvPr/>
          </p:nvSpPr>
          <p:spPr bwMode="gray">
            <a:xfrm>
              <a:off x="5880607" y="1726918"/>
              <a:ext cx="4911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During 2017, the private flood insurance market added 50 new carriers. Direct private flood insurance premiums written reached $630 million, an increase of $217 million over 2016.</a:t>
              </a:r>
            </a:p>
          </p:txBody>
        </p:sp>
      </p:grpSp>
      <p:sp>
        <p:nvSpPr>
          <p:cNvPr id="27" name="TextBox 26">
            <a:extLst>
              <a:ext uri="{FF2B5EF4-FFF2-40B4-BE49-F238E27FC236}">
                <a16:creationId xmlns:a16="http://schemas.microsoft.com/office/drawing/2014/main" id="{9760F077-BDAC-466E-AA60-D13560EE51F3}"/>
              </a:ext>
            </a:extLst>
          </p:cNvPr>
          <p:cNvSpPr txBox="1"/>
          <p:nvPr/>
        </p:nvSpPr>
        <p:spPr>
          <a:xfrm>
            <a:off x="356616" y="1384803"/>
            <a:ext cx="2211741" cy="523616"/>
          </a:xfrm>
          <a:prstGeom prst="rect">
            <a:avLst/>
          </a:prstGeom>
          <a:noFill/>
        </p:spPr>
        <p:txBody>
          <a:bodyPr wrap="none" rtlCol="0">
            <a:noAutofit/>
          </a:bodyPr>
          <a:lstStyle/>
          <a:p>
            <a:pPr>
              <a:lnSpc>
                <a:spcPct val="90000"/>
              </a:lnSpc>
              <a:spcBef>
                <a:spcPts val="1200"/>
              </a:spcBef>
              <a:buClr>
                <a:srgbClr val="337DBE"/>
              </a:buClr>
              <a:buSzPct val="77000"/>
            </a:pPr>
            <a:r>
              <a:rPr lang="en-US" sz="1600" b="1" dirty="0"/>
              <a:t>Private Industry</a:t>
            </a:r>
          </a:p>
        </p:txBody>
      </p:sp>
      <p:pic>
        <p:nvPicPr>
          <p:cNvPr id="40972" name="Picture 12" descr="Image result for swiss re logo">
            <a:extLst>
              <a:ext uri="{FF2B5EF4-FFF2-40B4-BE49-F238E27FC236}">
                <a16:creationId xmlns:a16="http://schemas.microsoft.com/office/drawing/2014/main" id="{C38C2F9D-274C-4424-9D88-84F7F0C30695}"/>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138698" y="4788461"/>
            <a:ext cx="1752753" cy="4293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CECF0B3-906D-4196-9E74-734B8F57C95D}"/>
              </a:ext>
            </a:extLst>
          </p:cNvPr>
          <p:cNvSpPr txBox="1"/>
          <p:nvPr/>
        </p:nvSpPr>
        <p:spPr>
          <a:xfrm>
            <a:off x="2372049" y="1384803"/>
            <a:ext cx="2211741" cy="523616"/>
          </a:xfrm>
          <a:prstGeom prst="rect">
            <a:avLst/>
          </a:prstGeom>
          <a:noFill/>
        </p:spPr>
        <p:txBody>
          <a:bodyPr wrap="none" rtlCol="0">
            <a:noAutofit/>
          </a:bodyPr>
          <a:lstStyle/>
          <a:p>
            <a:pPr>
              <a:lnSpc>
                <a:spcPct val="90000"/>
              </a:lnSpc>
              <a:spcBef>
                <a:spcPts val="1200"/>
              </a:spcBef>
              <a:buClr>
                <a:srgbClr val="337DBE"/>
              </a:buClr>
              <a:buSzPct val="77000"/>
            </a:pPr>
            <a:r>
              <a:rPr lang="en-US" sz="1600" b="1" dirty="0"/>
              <a:t>Case Studies</a:t>
            </a:r>
          </a:p>
        </p:txBody>
      </p:sp>
      <p:pic>
        <p:nvPicPr>
          <p:cNvPr id="40984" name="Picture 24" descr="Image result for nfip logo vector">
            <a:extLst>
              <a:ext uri="{FF2B5EF4-FFF2-40B4-BE49-F238E27FC236}">
                <a16:creationId xmlns:a16="http://schemas.microsoft.com/office/drawing/2014/main" id="{FE7A7896-56E5-4E48-8C7E-170DAF5CB95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369365" y="3455893"/>
            <a:ext cx="1291421" cy="111076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E96C5BB4-8EBD-4F4E-BF26-B164A2D3084F}"/>
              </a:ext>
            </a:extLst>
          </p:cNvPr>
          <p:cNvGrpSpPr/>
          <p:nvPr/>
        </p:nvGrpSpPr>
        <p:grpSpPr>
          <a:xfrm>
            <a:off x="7138699" y="1846216"/>
            <a:ext cx="1752753" cy="1084448"/>
            <a:chOff x="7249578" y="1846216"/>
            <a:chExt cx="1752753" cy="1084448"/>
          </a:xfrm>
        </p:grpSpPr>
        <p:grpSp>
          <p:nvGrpSpPr>
            <p:cNvPr id="30" name="Group 29">
              <a:extLst>
                <a:ext uri="{FF2B5EF4-FFF2-40B4-BE49-F238E27FC236}">
                  <a16:creationId xmlns:a16="http://schemas.microsoft.com/office/drawing/2014/main" id="{310923DE-C080-4245-96FA-4045CA508692}"/>
                </a:ext>
              </a:extLst>
            </p:cNvPr>
            <p:cNvGrpSpPr/>
            <p:nvPr/>
          </p:nvGrpSpPr>
          <p:grpSpPr>
            <a:xfrm>
              <a:off x="7524021" y="1846216"/>
              <a:ext cx="1203869" cy="756649"/>
              <a:chOff x="7610947" y="1977583"/>
              <a:chExt cx="1203869" cy="608892"/>
            </a:xfrm>
          </p:grpSpPr>
          <p:sp>
            <p:nvSpPr>
              <p:cNvPr id="10" name="Arrow: Right 9">
                <a:extLst>
                  <a:ext uri="{FF2B5EF4-FFF2-40B4-BE49-F238E27FC236}">
                    <a16:creationId xmlns:a16="http://schemas.microsoft.com/office/drawing/2014/main" id="{30FD952C-DD27-47EC-AD2A-446A4B15A94C}"/>
                  </a:ext>
                </a:extLst>
              </p:cNvPr>
              <p:cNvSpPr/>
              <p:nvPr/>
            </p:nvSpPr>
            <p:spPr>
              <a:xfrm rot="16200000">
                <a:off x="7908436" y="1680094"/>
                <a:ext cx="608892" cy="12038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TextBox 15">
                <a:extLst>
                  <a:ext uri="{FF2B5EF4-FFF2-40B4-BE49-F238E27FC236}">
                    <a16:creationId xmlns:a16="http://schemas.microsoft.com/office/drawing/2014/main" id="{00AE2481-689D-4B7A-8D1B-0F38658F46B9}"/>
                  </a:ext>
                </a:extLst>
              </p:cNvPr>
              <p:cNvSpPr txBox="1"/>
              <p:nvPr/>
            </p:nvSpPr>
            <p:spPr>
              <a:xfrm>
                <a:off x="7868873" y="2291611"/>
                <a:ext cx="604818" cy="289559"/>
              </a:xfrm>
              <a:prstGeom prst="rect">
                <a:avLst/>
              </a:prstGeom>
              <a:noFill/>
            </p:spPr>
            <p:txBody>
              <a:bodyPr wrap="none" rtlCol="0">
                <a:noAutofit/>
              </a:bodyPr>
              <a:lstStyle/>
              <a:p>
                <a:pPr>
                  <a:lnSpc>
                    <a:spcPct val="90000"/>
                  </a:lnSpc>
                  <a:spcBef>
                    <a:spcPts val="1200"/>
                  </a:spcBef>
                  <a:buClr>
                    <a:srgbClr val="337DBE"/>
                  </a:buClr>
                  <a:buSzPct val="77000"/>
                </a:pPr>
                <a:r>
                  <a:rPr lang="en-US" sz="2000" dirty="0">
                    <a:solidFill>
                      <a:schemeClr val="bg2"/>
                    </a:solidFill>
                  </a:rPr>
                  <a:t>40%</a:t>
                </a:r>
              </a:p>
            </p:txBody>
          </p:sp>
        </p:grpSp>
        <p:sp>
          <p:nvSpPr>
            <p:cNvPr id="29" name="TextBox 28">
              <a:extLst>
                <a:ext uri="{FF2B5EF4-FFF2-40B4-BE49-F238E27FC236}">
                  <a16:creationId xmlns:a16="http://schemas.microsoft.com/office/drawing/2014/main" id="{51E07152-C7E4-4AF4-9339-12958483BAD5}"/>
                </a:ext>
              </a:extLst>
            </p:cNvPr>
            <p:cNvSpPr txBox="1"/>
            <p:nvPr/>
          </p:nvSpPr>
          <p:spPr>
            <a:xfrm>
              <a:off x="7249578" y="2626483"/>
              <a:ext cx="1752753" cy="304181"/>
            </a:xfrm>
            <a:prstGeom prst="rect">
              <a:avLst/>
            </a:prstGeom>
            <a:noFill/>
          </p:spPr>
          <p:txBody>
            <a:bodyPr wrap="square" rtlCol="0">
              <a:noAutofit/>
            </a:bodyPr>
            <a:lstStyle/>
            <a:p>
              <a:pPr algn="ctr">
                <a:lnSpc>
                  <a:spcPct val="90000"/>
                </a:lnSpc>
                <a:spcBef>
                  <a:spcPts val="1200"/>
                </a:spcBef>
                <a:buClr>
                  <a:srgbClr val="337DBE"/>
                </a:buClr>
                <a:buSzPct val="77000"/>
              </a:pPr>
              <a:r>
                <a:rPr lang="en-US" sz="2000" dirty="0"/>
                <a:t>2018 FEMA Reinsurance</a:t>
              </a:r>
            </a:p>
          </p:txBody>
        </p:sp>
      </p:grpSp>
      <p:pic>
        <p:nvPicPr>
          <p:cNvPr id="3" name="Picture 2">
            <a:extLst>
              <a:ext uri="{FF2B5EF4-FFF2-40B4-BE49-F238E27FC236}">
                <a16:creationId xmlns:a16="http://schemas.microsoft.com/office/drawing/2014/main" id="{73F27464-6A60-4441-B02C-C3BFEE02A7F1}"/>
              </a:ext>
            </a:extLst>
          </p:cNvPr>
          <p:cNvPicPr>
            <a:picLocks noChangeAspect="1"/>
          </p:cNvPicPr>
          <p:nvPr/>
        </p:nvPicPr>
        <p:blipFill>
          <a:blip r:embed="rId13"/>
          <a:stretch>
            <a:fillRect/>
          </a:stretch>
        </p:blipFill>
        <p:spPr>
          <a:xfrm>
            <a:off x="7138698" y="5284779"/>
            <a:ext cx="1698606" cy="700456"/>
          </a:xfrm>
          <a:prstGeom prst="rect">
            <a:avLst/>
          </a:prstGeom>
        </p:spPr>
      </p:pic>
      <p:pic>
        <p:nvPicPr>
          <p:cNvPr id="7" name="Picture 6">
            <a:extLst>
              <a:ext uri="{FF2B5EF4-FFF2-40B4-BE49-F238E27FC236}">
                <a16:creationId xmlns:a16="http://schemas.microsoft.com/office/drawing/2014/main" id="{08811AC2-320F-4473-9ACF-44DEC647B436}"/>
              </a:ext>
            </a:extLst>
          </p:cNvPr>
          <p:cNvPicPr>
            <a:picLocks noChangeAspect="1"/>
          </p:cNvPicPr>
          <p:nvPr/>
        </p:nvPicPr>
        <p:blipFill>
          <a:blip r:embed="rId14"/>
          <a:stretch>
            <a:fillRect/>
          </a:stretch>
        </p:blipFill>
        <p:spPr>
          <a:xfrm>
            <a:off x="7094805" y="6025440"/>
            <a:ext cx="1152525" cy="666750"/>
          </a:xfrm>
          <a:prstGeom prst="rect">
            <a:avLst/>
          </a:prstGeom>
        </p:spPr>
      </p:pic>
    </p:spTree>
    <p:extLst>
      <p:ext uri="{BB962C8B-B14F-4D97-AF65-F5344CB8AC3E}">
        <p14:creationId xmlns:p14="http://schemas.microsoft.com/office/powerpoint/2010/main" val="293950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Industry Economic Trends  </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11766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1851586726"/>
              </p:ext>
            </p:extLst>
          </p:nvPr>
        </p:nvGraphicFramePr>
        <p:xfrm>
          <a:off x="385491" y="1268108"/>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br>
              <a:rPr lang="en-US" altLang="en-US" dirty="0"/>
            </a:br>
            <a:r>
              <a:rPr lang="en-US" altLang="en-US" dirty="0"/>
              <a:t>Direct Premium Growth, Annual Change</a:t>
            </a:r>
          </a:p>
        </p:txBody>
      </p:sp>
      <p:sp>
        <p:nvSpPr>
          <p:cNvPr id="6" name="Text Placeholder 5"/>
          <p:cNvSpPr>
            <a:spLocks noGrp="1"/>
          </p:cNvSpPr>
          <p:nvPr>
            <p:ph type="body" sz="quarter" idx="16"/>
          </p:nvPr>
        </p:nvSpPr>
        <p:spPr>
          <a:xfrm>
            <a:off x="861645" y="6277343"/>
            <a:ext cx="8244251" cy="415018"/>
          </a:xfrm>
        </p:spPr>
        <p:txBody>
          <a:bodyPr/>
          <a:lstStyle/>
          <a:p>
            <a:endParaRPr lang="en-US" dirty="0"/>
          </a:p>
          <a:p>
            <a:r>
              <a:rPr lang="en-US" dirty="0"/>
              <a:t>All data through second quarter.</a:t>
            </a:r>
          </a:p>
          <a:p>
            <a:r>
              <a:rPr lang="en-US" dirty="0"/>
              <a:t>SOURCES:NAIC data sourced through S&amp;P Global Intelligence, Bureau of Economic Affairs, Insurance Information Institute.</a:t>
            </a:r>
          </a:p>
        </p:txBody>
      </p:sp>
      <p:sp>
        <p:nvSpPr>
          <p:cNvPr id="2" name="Rectangle 1">
            <a:extLst>
              <a:ext uri="{FF2B5EF4-FFF2-40B4-BE49-F238E27FC236}">
                <a16:creationId xmlns:a16="http://schemas.microsoft.com/office/drawing/2014/main" id="{58033126-07B3-4162-BA59-AD02E1911D67}"/>
              </a:ext>
            </a:extLst>
          </p:cNvPr>
          <p:cNvSpPr/>
          <p:nvPr/>
        </p:nvSpPr>
        <p:spPr>
          <a:xfrm>
            <a:off x="651887" y="5589892"/>
            <a:ext cx="7931673" cy="341632"/>
          </a:xfrm>
          <a:prstGeom prst="rect">
            <a:avLst/>
          </a:prstGeom>
        </p:spPr>
        <p:txBody>
          <a:bodyPr wrap="square">
            <a:spAutoFit/>
          </a:bodyPr>
          <a:lstStyle/>
          <a:p>
            <a:pPr marL="285750" indent="-285750">
              <a:lnSpc>
                <a:spcPct val="90000"/>
              </a:lnSpc>
              <a:spcBef>
                <a:spcPts val="600"/>
              </a:spcBef>
              <a:buSzPct val="90000"/>
              <a:buFont typeface="Wingdings 3" panose="05040102010807070707" pitchFamily="18" charset="2"/>
              <a:buChar char=""/>
            </a:pPr>
            <a:r>
              <a:rPr lang="en-US" b="1" dirty="0">
                <a:solidFill>
                  <a:schemeClr val="accent2"/>
                </a:solidFill>
              </a:rPr>
              <a:t>Direct Premiums Continue to Track Economic Growth</a:t>
            </a:r>
          </a:p>
        </p:txBody>
      </p:sp>
    </p:spTree>
    <p:custDataLst>
      <p:tags r:id="rId1"/>
    </p:custDataLst>
    <p:extLst>
      <p:ext uri="{BB962C8B-B14F-4D97-AF65-F5344CB8AC3E}">
        <p14:creationId xmlns:p14="http://schemas.microsoft.com/office/powerpoint/2010/main" val="19117543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sz="2800" dirty="0"/>
              <a:t>P/C industry net income after taxes</a:t>
            </a:r>
          </a:p>
        </p:txBody>
      </p:sp>
      <p:sp>
        <p:nvSpPr>
          <p:cNvPr id="2" name="Text Placeholder 1"/>
          <p:cNvSpPr>
            <a:spLocks noGrp="1"/>
          </p:cNvSpPr>
          <p:nvPr>
            <p:ph type="body" sz="quarter" idx="16"/>
          </p:nvPr>
        </p:nvSpPr>
        <p:spPr>
          <a:xfrm>
            <a:off x="385491" y="6294780"/>
            <a:ext cx="8454009" cy="415018"/>
          </a:xfrm>
        </p:spPr>
        <p:txBody>
          <a:bodyPr/>
          <a:lstStyle/>
          <a:p>
            <a:endParaRPr lang="en-US" sz="800" dirty="0"/>
          </a:p>
          <a:p>
            <a:r>
              <a:rPr lang="en-US" dirty="0"/>
              <a:t>Through third quarter. Adjusted for inflation using the BLS CPI calculator, </a:t>
            </a:r>
            <a:r>
              <a:rPr lang="en-US"/>
              <a:t>to 2018 </a:t>
            </a:r>
            <a:r>
              <a:rPr lang="en-US" dirty="0"/>
              <a:t>dollars.</a:t>
            </a:r>
            <a:br>
              <a:rPr lang="en-US" dirty="0"/>
            </a:br>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495300" y="1489054"/>
          <a:ext cx="8128760" cy="419264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13012" y="1202822"/>
            <a:ext cx="264002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 2018 dollars</a:t>
            </a:r>
          </a:p>
        </p:txBody>
      </p:sp>
      <p:sp>
        <p:nvSpPr>
          <p:cNvPr id="7" name="TextBox 6"/>
          <p:cNvSpPr txBox="1"/>
          <p:nvPr/>
        </p:nvSpPr>
        <p:spPr>
          <a:xfrm>
            <a:off x="392748" y="552861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Catastrophes Drove Earnings Down in 2017, Continuing a Four-Year Slide in Inflation-Adjusted Profits.</a:t>
            </a:r>
          </a:p>
        </p:txBody>
      </p:sp>
    </p:spTree>
    <p:extLst>
      <p:ext uri="{BB962C8B-B14F-4D97-AF65-F5344CB8AC3E}">
        <p14:creationId xmlns:p14="http://schemas.microsoft.com/office/powerpoint/2010/main" val="246312120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21837" y="278543"/>
            <a:ext cx="5333012" cy="950976"/>
          </a:xfrm>
        </p:spPr>
        <p:txBody>
          <a:bodyPr/>
          <a:lstStyle/>
          <a:p>
            <a:r>
              <a:rPr lang="en-US" dirty="0"/>
              <a:t>P/C Insurance Industry </a:t>
            </a:r>
            <a:br>
              <a:rPr lang="en-US" dirty="0"/>
            </a:br>
            <a:r>
              <a:rPr lang="en-US" dirty="0"/>
              <a:t>Combined Ratio, 2000-2018*</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 estimate for 2018.</a:t>
            </a:r>
          </a:p>
        </p:txBody>
      </p:sp>
      <p:graphicFrame>
        <p:nvGraphicFramePr>
          <p:cNvPr id="25" name="Object 4"/>
          <p:cNvGraphicFramePr>
            <a:graphicFrameLocks noChangeAspect="1"/>
          </p:cNvGraphicFramePr>
          <p:nvPr>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7842156" y="1640069"/>
            <a:ext cx="1117517" cy="2270425"/>
            <a:chOff x="1577533" y="2046013"/>
            <a:chExt cx="775142" cy="1855071"/>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Hurricanes, Wildfires Drive CR Higher.</a:t>
              </a:r>
            </a:p>
          </p:txBody>
        </p:sp>
        <p:cxnSp>
          <p:nvCxnSpPr>
            <p:cNvPr id="28" name="Straight Arrow Connector 27"/>
            <p:cNvCxnSpPr/>
            <p:nvPr/>
          </p:nvCxnSpPr>
          <p:spPr bwMode="gray">
            <a:xfrm>
              <a:off x="1718976" y="2635763"/>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68886" y="1360728"/>
            <a:ext cx="1157788" cy="2993979"/>
            <a:chOff x="1724025" y="3276791"/>
            <a:chExt cx="1157788" cy="2993979"/>
          </a:xfrm>
        </p:grpSpPr>
        <p:sp>
          <p:nvSpPr>
            <p:cNvPr id="30"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718710" y="4004088"/>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952617" y="2271851"/>
            <a:ext cx="1030597" cy="2283494"/>
            <a:chOff x="2950852" y="3276791"/>
            <a:chExt cx="1030597" cy="1786911"/>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4" name="Straight Arrow Connector 33"/>
            <p:cNvCxnSpPr>
              <a:cxnSpLocks/>
            </p:cNvCxnSpPr>
            <p:nvPr/>
          </p:nvCxnSpPr>
          <p:spPr bwMode="gray">
            <a:xfrm flipH="1">
              <a:off x="3152217" y="4074923"/>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564046" y="1553961"/>
            <a:ext cx="1636020" cy="2165690"/>
            <a:chOff x="5168230" y="1521915"/>
            <a:chExt cx="1636020" cy="2165690"/>
          </a:xfrm>
        </p:grpSpPr>
        <p:sp>
          <p:nvSpPr>
            <p:cNvPr id="39" name="PPTShape_1"/>
            <p:cNvSpPr>
              <a:spLocks noChangeArrowheads="1"/>
            </p:cNvSpPr>
            <p:nvPr/>
          </p:nvSpPr>
          <p:spPr bwMode="gray">
            <a:xfrm>
              <a:off x="5168230" y="1521915"/>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5661262" y="223980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306299" y="2867715"/>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428127" y="191195"/>
            <a:ext cx="1893887" cy="4241206"/>
            <a:chOff x="458788" y="1838324"/>
            <a:chExt cx="1893887" cy="4241206"/>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190985" y="2566870"/>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6075948" y="4443742"/>
            <a:ext cx="133531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custDataLst>
      <p:tags r:id="rId1"/>
    </p:custDataLst>
    <p:extLst>
      <p:ext uri="{BB962C8B-B14F-4D97-AF65-F5344CB8AC3E}">
        <p14:creationId xmlns:p14="http://schemas.microsoft.com/office/powerpoint/2010/main" val="571257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382993" y="210351"/>
            <a:ext cx="7904284" cy="893816"/>
          </a:xfrm>
        </p:spPr>
        <p:txBody>
          <a:bodyPr/>
          <a:lstStyle/>
          <a:p>
            <a:r>
              <a:rPr lang="en-US" sz="2800" dirty="0"/>
              <a:t>Key sources of P/C insurer profits</a:t>
            </a:r>
          </a:p>
        </p:txBody>
      </p:sp>
      <p:sp>
        <p:nvSpPr>
          <p:cNvPr id="6" name="Text Placeholder 5"/>
          <p:cNvSpPr>
            <a:spLocks noGrp="1"/>
          </p:cNvSpPr>
          <p:nvPr>
            <p:ph type="body" sz="quarter" idx="16"/>
          </p:nvPr>
        </p:nvSpPr>
        <p:spPr>
          <a:xfrm>
            <a:off x="360807" y="6018776"/>
            <a:ext cx="8454009" cy="415018"/>
          </a:xfrm>
        </p:spPr>
        <p:txBody>
          <a:bodyPr/>
          <a:lstStyle/>
          <a:p>
            <a:endParaRPr lang="en-US" sz="1100" dirty="0"/>
          </a:p>
          <a:p>
            <a:r>
              <a:rPr lang="en-US" sz="1100" dirty="0"/>
              <a:t>Data are before taxes and exclude extraordinary items.</a:t>
            </a:r>
          </a:p>
          <a:p>
            <a:r>
              <a:rPr lang="fr-FR" sz="1100" dirty="0"/>
              <a:t>Sources: NAIC data, </a:t>
            </a:r>
            <a:r>
              <a:rPr lang="fr-FR" sz="1100" dirty="0" err="1"/>
              <a:t>sourced</a:t>
            </a:r>
            <a:r>
              <a:rPr lang="fr-FR" sz="1100" dirty="0"/>
              <a:t> </a:t>
            </a:r>
            <a:r>
              <a:rPr lang="fr-FR" sz="1100" dirty="0" err="1"/>
              <a:t>from</a:t>
            </a:r>
            <a:r>
              <a:rPr lang="fr-FR" sz="1100" dirty="0"/>
              <a:t> S&amp;P Global </a:t>
            </a:r>
            <a:r>
              <a:rPr lang="fr-FR" sz="1100" dirty="0" err="1"/>
              <a:t>Market</a:t>
            </a:r>
            <a:r>
              <a:rPr lang="fr-FR" sz="1100" dirty="0"/>
              <a:t> Intelligence; </a:t>
            </a:r>
            <a:r>
              <a:rPr lang="fr-FR" sz="1100" dirty="0" err="1"/>
              <a:t>Insurance</a:t>
            </a:r>
            <a:r>
              <a:rPr lang="fr-FR" sz="1100" dirty="0"/>
              <a:t> Information Institute.</a:t>
            </a:r>
            <a:endParaRPr lang="en-US" sz="900" dirty="0"/>
          </a:p>
        </p:txBody>
      </p:sp>
      <p:graphicFrame>
        <p:nvGraphicFramePr>
          <p:cNvPr id="22" name="Chart 21"/>
          <p:cNvGraphicFramePr/>
          <p:nvPr>
            <p:extLst/>
          </p:nvPr>
        </p:nvGraphicFramePr>
        <p:xfrm>
          <a:off x="292100" y="1247283"/>
          <a:ext cx="8559800" cy="413418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993" y="96105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3288462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14779" y="869431"/>
          <a:ext cx="8350250" cy="4680356"/>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endParaRPr lang="en-US" dirty="0"/>
          </a:p>
        </p:txBody>
      </p:sp>
      <p:sp>
        <p:nvSpPr>
          <p:cNvPr id="3" name="Text Placeholder 2"/>
          <p:cNvSpPr>
            <a:spLocks noGrp="1"/>
          </p:cNvSpPr>
          <p:nvPr>
            <p:ph type="body" sz="quarter" idx="16"/>
          </p:nvPr>
        </p:nvSpPr>
        <p:spPr>
          <a:xfrm>
            <a:off x="385491" y="6186892"/>
            <a:ext cx="8454009" cy="415018"/>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7" name="TextBox 6"/>
          <p:cNvSpPr txBox="1"/>
          <p:nvPr/>
        </p:nvSpPr>
        <p:spPr>
          <a:xfrm>
            <a:off x="392748" y="552861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Yields Have Been Falling for Over a Decade, Reflecting the Long Downward Trend in Prevailing Interest Rates.</a:t>
            </a:r>
          </a:p>
        </p:txBody>
      </p:sp>
    </p:spTree>
    <p:extLst>
      <p:ext uri="{BB962C8B-B14F-4D97-AF65-F5344CB8AC3E}">
        <p14:creationId xmlns:p14="http://schemas.microsoft.com/office/powerpoint/2010/main" val="42132981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Disruption or Transformation?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34288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dirty="0"/>
              <a:t>Where Could Disruption/Transformation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03170"/>
            <a:ext cx="6469380" cy="377190"/>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These Disruptions Usually Start in Personal Insurance, Will Move to Commercial Insurance.</a:t>
            </a:r>
          </a:p>
        </p:txBody>
      </p:sp>
    </p:spTree>
    <p:extLst>
      <p:ext uri="{BB962C8B-B14F-4D97-AF65-F5344CB8AC3E}">
        <p14:creationId xmlns:p14="http://schemas.microsoft.com/office/powerpoint/2010/main" val="16106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E560B7B-C1C6-4174-B929-8A0EC41215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9">
                                            <p:graphicEl>
                                              <a:dgm id="{A152B669-C2C7-459C-A64B-5D2800C9DC64}"/>
                                            </p:graphicEl>
                                          </p:spTgt>
                                        </p:tgtEl>
                                        <p:attrNameLst>
                                          <p:attrName>style.color</p:attrName>
                                        </p:attrNameLst>
                                      </p:cBhvr>
                                      <p:by>
                                        <p:hsl h="7200000" s="0" l="0"/>
                                      </p:by>
                                    </p:animClr>
                                    <p:animClr clrSpc="hsl" dir="cw">
                                      <p:cBhvr>
                                        <p:cTn id="31" dur="500" fill="hold"/>
                                        <p:tgtEl>
                                          <p:spTgt spid="9">
                                            <p:graphicEl>
                                              <a:dgm id="{A152B669-C2C7-459C-A64B-5D2800C9DC64}"/>
                                            </p:graphicEl>
                                          </p:spTgt>
                                        </p:tgtEl>
                                        <p:attrNameLst>
                                          <p:attrName>fillcolor</p:attrName>
                                        </p:attrNameLst>
                                      </p:cBhvr>
                                      <p:by>
                                        <p:hsl h="7200000" s="0" l="0"/>
                                      </p:by>
                                    </p:animClr>
                                    <p:animClr clrSpc="hsl" dir="cw">
                                      <p:cBhvr>
                                        <p:cTn id="32" dur="500" fill="hold"/>
                                        <p:tgtEl>
                                          <p:spTgt spid="9">
                                            <p:graphicEl>
                                              <a:dgm id="{A152B669-C2C7-459C-A64B-5D2800C9DC64}"/>
                                            </p:graphicEl>
                                          </p:spTgt>
                                        </p:tgtEl>
                                        <p:attrNameLst>
                                          <p:attrName>stroke.color</p:attrName>
                                        </p:attrNameLst>
                                      </p:cBhvr>
                                      <p:by>
                                        <p:hsl h="7200000" s="0" l="0"/>
                                      </p:by>
                                    </p:animClr>
                                    <p:set>
                                      <p:cBhvr>
                                        <p:cTn id="33" dur="500" fill="hold"/>
                                        <p:tgtEl>
                                          <p:spTgt spid="9">
                                            <p:graphicEl>
                                              <a:dgm id="{A152B669-C2C7-459C-A64B-5D2800C9DC64}"/>
                                            </p:graphicEl>
                                          </p:spTgt>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9">
                                            <p:graphicEl>
                                              <a:dgm id="{70A62A1C-F154-4910-9C4E-62E600A80DD4}"/>
                                            </p:graphicEl>
                                          </p:spTgt>
                                        </p:tgtEl>
                                        <p:attrNameLst>
                                          <p:attrName>style.color</p:attrName>
                                        </p:attrNameLst>
                                      </p:cBhvr>
                                      <p:by>
                                        <p:hsl h="7200000" s="0" l="0"/>
                                      </p:by>
                                    </p:animClr>
                                    <p:animClr clrSpc="hsl" dir="cw">
                                      <p:cBhvr>
                                        <p:cTn id="36" dur="500" fill="hold"/>
                                        <p:tgtEl>
                                          <p:spTgt spid="9">
                                            <p:graphicEl>
                                              <a:dgm id="{70A62A1C-F154-4910-9C4E-62E600A80DD4}"/>
                                            </p:graphicEl>
                                          </p:spTgt>
                                        </p:tgtEl>
                                        <p:attrNameLst>
                                          <p:attrName>fillcolor</p:attrName>
                                        </p:attrNameLst>
                                      </p:cBhvr>
                                      <p:by>
                                        <p:hsl h="7200000" s="0" l="0"/>
                                      </p:by>
                                    </p:animClr>
                                    <p:animClr clrSpc="hsl" dir="cw">
                                      <p:cBhvr>
                                        <p:cTn id="37" dur="500" fill="hold"/>
                                        <p:tgtEl>
                                          <p:spTgt spid="9">
                                            <p:graphicEl>
                                              <a:dgm id="{70A62A1C-F154-4910-9C4E-62E600A80DD4}"/>
                                            </p:graphicEl>
                                          </p:spTgt>
                                        </p:tgtEl>
                                        <p:attrNameLst>
                                          <p:attrName>stroke.color</p:attrName>
                                        </p:attrNameLst>
                                      </p:cBhvr>
                                      <p:by>
                                        <p:hsl h="7200000" s="0" l="0"/>
                                      </p:by>
                                    </p:animClr>
                                    <p:set>
                                      <p:cBhvr>
                                        <p:cTn id="38" dur="500" fill="hold"/>
                                        <p:tgtEl>
                                          <p:spTgt spid="9">
                                            <p:graphicEl>
                                              <a:dgm id="{70A62A1C-F154-4910-9C4E-62E600A80DD4}"/>
                                            </p:graphicEl>
                                          </p:spTgt>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9">
                                            <p:graphicEl>
                                              <a:dgm id="{7E743432-CC7F-4390-8FC6-15CFA3D6582B}"/>
                                            </p:graphicEl>
                                          </p:spTgt>
                                        </p:tgtEl>
                                        <p:attrNameLst>
                                          <p:attrName>style.color</p:attrName>
                                        </p:attrNameLst>
                                      </p:cBhvr>
                                      <p:by>
                                        <p:hsl h="7200000" s="0" l="0"/>
                                      </p:by>
                                    </p:animClr>
                                    <p:animClr clrSpc="hsl" dir="cw">
                                      <p:cBhvr>
                                        <p:cTn id="41" dur="500" fill="hold"/>
                                        <p:tgtEl>
                                          <p:spTgt spid="9">
                                            <p:graphicEl>
                                              <a:dgm id="{7E743432-CC7F-4390-8FC6-15CFA3D6582B}"/>
                                            </p:graphicEl>
                                          </p:spTgt>
                                        </p:tgtEl>
                                        <p:attrNameLst>
                                          <p:attrName>fillcolor</p:attrName>
                                        </p:attrNameLst>
                                      </p:cBhvr>
                                      <p:by>
                                        <p:hsl h="7200000" s="0" l="0"/>
                                      </p:by>
                                    </p:animClr>
                                    <p:animClr clrSpc="hsl" dir="cw">
                                      <p:cBhvr>
                                        <p:cTn id="42" dur="500" fill="hold"/>
                                        <p:tgtEl>
                                          <p:spTgt spid="9">
                                            <p:graphicEl>
                                              <a:dgm id="{7E743432-CC7F-4390-8FC6-15CFA3D6582B}"/>
                                            </p:graphicEl>
                                          </p:spTgt>
                                        </p:tgtEl>
                                        <p:attrNameLst>
                                          <p:attrName>stroke.color</p:attrName>
                                        </p:attrNameLst>
                                      </p:cBhvr>
                                      <p:by>
                                        <p:hsl h="7200000" s="0" l="0"/>
                                      </p:by>
                                    </p:animClr>
                                    <p:set>
                                      <p:cBhvr>
                                        <p:cTn id="43" dur="500" fill="hold"/>
                                        <p:tgtEl>
                                          <p:spTgt spid="9">
                                            <p:graphicEl>
                                              <a:dgm id="{7E743432-CC7F-4390-8FC6-15CFA3D6582B}"/>
                                            </p:graphicEl>
                                          </p:spTgt>
                                        </p:tgtEl>
                                        <p:attrNameLst>
                                          <p:attrName>fill.type</p:attrName>
                                        </p:attrNameLst>
                                      </p:cBhvr>
                                      <p:to>
                                        <p:strVal val="solid"/>
                                      </p:to>
                                    </p:set>
                                  </p:childTnLst>
                                </p:cTn>
                              </p:par>
                              <p:par>
                                <p:cTn id="44" presetID="21" presetClass="emph" presetSubtype="0" fill="hold" grpId="1" nodeType="withEffect">
                                  <p:stCondLst>
                                    <p:cond delay="0"/>
                                  </p:stCondLst>
                                  <p:childTnLst>
                                    <p:animClr clrSpc="hsl" dir="cw">
                                      <p:cBhvr override="childStyle">
                                        <p:cTn id="45" dur="500" fill="hold"/>
                                        <p:tgtEl>
                                          <p:spTgt spid="9">
                                            <p:graphicEl>
                                              <a:dgm id="{2EA539DF-C130-472D-9E00-B45561132935}"/>
                                            </p:graphicEl>
                                          </p:spTgt>
                                        </p:tgtEl>
                                        <p:attrNameLst>
                                          <p:attrName>style.color</p:attrName>
                                        </p:attrNameLst>
                                      </p:cBhvr>
                                      <p:by>
                                        <p:hsl h="7200000" s="0" l="0"/>
                                      </p:by>
                                    </p:animClr>
                                    <p:animClr clrSpc="hsl" dir="cw">
                                      <p:cBhvr>
                                        <p:cTn id="46" dur="500" fill="hold"/>
                                        <p:tgtEl>
                                          <p:spTgt spid="9">
                                            <p:graphicEl>
                                              <a:dgm id="{2EA539DF-C130-472D-9E00-B45561132935}"/>
                                            </p:graphicEl>
                                          </p:spTgt>
                                        </p:tgtEl>
                                        <p:attrNameLst>
                                          <p:attrName>fillcolor</p:attrName>
                                        </p:attrNameLst>
                                      </p:cBhvr>
                                      <p:by>
                                        <p:hsl h="7200000" s="0" l="0"/>
                                      </p:by>
                                    </p:animClr>
                                    <p:animClr clrSpc="hsl" dir="cw">
                                      <p:cBhvr>
                                        <p:cTn id="47" dur="500" fill="hold"/>
                                        <p:tgtEl>
                                          <p:spTgt spid="9">
                                            <p:graphicEl>
                                              <a:dgm id="{2EA539DF-C130-472D-9E00-B45561132935}"/>
                                            </p:graphicEl>
                                          </p:spTgt>
                                        </p:tgtEl>
                                        <p:attrNameLst>
                                          <p:attrName>stroke.color</p:attrName>
                                        </p:attrNameLst>
                                      </p:cBhvr>
                                      <p:by>
                                        <p:hsl h="7200000" s="0" l="0"/>
                                      </p:by>
                                    </p:animClr>
                                    <p:set>
                                      <p:cBhvr>
                                        <p:cTn id="48" dur="500" fill="hold"/>
                                        <p:tgtEl>
                                          <p:spTgt spid="9">
                                            <p:graphicEl>
                                              <a:dgm id="{2EA539DF-C130-472D-9E00-B45561132935}"/>
                                            </p:graphicEl>
                                          </p:spTgt>
                                        </p:tgtEl>
                                        <p:attrNameLst>
                                          <p:attrName>fill.type</p:attrName>
                                        </p:attrNameLst>
                                      </p:cBhvr>
                                      <p:to>
                                        <p:strVal val="solid"/>
                                      </p:to>
                                    </p:set>
                                  </p:childTnLst>
                                </p:cTn>
                              </p:par>
                              <p:par>
                                <p:cTn id="49" presetID="21" presetClass="emph" presetSubtype="0" fill="hold" grpId="1" nodeType="withEffect">
                                  <p:stCondLst>
                                    <p:cond delay="0"/>
                                  </p:stCondLst>
                                  <p:childTnLst>
                                    <p:animClr clrSpc="hsl" dir="cw">
                                      <p:cBhvr override="childStyle">
                                        <p:cTn id="50" dur="500" fill="hold"/>
                                        <p:tgtEl>
                                          <p:spTgt spid="9">
                                            <p:graphicEl>
                                              <a:dgm id="{8E560B7B-C1C6-4174-B929-8A0EC41215B3}"/>
                                            </p:graphicEl>
                                          </p:spTgt>
                                        </p:tgtEl>
                                        <p:attrNameLst>
                                          <p:attrName>style.color</p:attrName>
                                        </p:attrNameLst>
                                      </p:cBhvr>
                                      <p:by>
                                        <p:hsl h="7200000" s="0" l="0"/>
                                      </p:by>
                                    </p:animClr>
                                    <p:animClr clrSpc="hsl" dir="cw">
                                      <p:cBhvr>
                                        <p:cTn id="51" dur="500" fill="hold"/>
                                        <p:tgtEl>
                                          <p:spTgt spid="9">
                                            <p:graphicEl>
                                              <a:dgm id="{8E560B7B-C1C6-4174-B929-8A0EC41215B3}"/>
                                            </p:graphicEl>
                                          </p:spTgt>
                                        </p:tgtEl>
                                        <p:attrNameLst>
                                          <p:attrName>fillcolor</p:attrName>
                                        </p:attrNameLst>
                                      </p:cBhvr>
                                      <p:by>
                                        <p:hsl h="7200000" s="0" l="0"/>
                                      </p:by>
                                    </p:animClr>
                                    <p:animClr clrSpc="hsl" dir="cw">
                                      <p:cBhvr>
                                        <p:cTn id="52" dur="500" fill="hold"/>
                                        <p:tgtEl>
                                          <p:spTgt spid="9">
                                            <p:graphicEl>
                                              <a:dgm id="{8E560B7B-C1C6-4174-B929-8A0EC41215B3}"/>
                                            </p:graphicEl>
                                          </p:spTgt>
                                        </p:tgtEl>
                                        <p:attrNameLst>
                                          <p:attrName>stroke.color</p:attrName>
                                        </p:attrNameLst>
                                      </p:cBhvr>
                                      <p:by>
                                        <p:hsl h="7200000" s="0" l="0"/>
                                      </p:by>
                                    </p:animClr>
                                    <p:set>
                                      <p:cBhvr>
                                        <p:cTn id="53" dur="500" fill="hold"/>
                                        <p:tgtEl>
                                          <p:spTgt spid="9">
                                            <p:graphicEl>
                                              <a:dgm id="{8E560B7B-C1C6-4174-B929-8A0EC41215B3}"/>
                                            </p:graphicEl>
                                          </p:spTgt>
                                        </p:tgtEl>
                                        <p:attrNameLst>
                                          <p:attrName>fill.type</p:attrName>
                                        </p:attrNameLst>
                                      </p:cBhvr>
                                      <p:to>
                                        <p:strVal val="solid"/>
                                      </p:to>
                                    </p:set>
                                  </p:childTnLst>
                                </p:cTn>
                              </p:par>
                              <p:par>
                                <p:cTn id="54" presetID="21" presetClass="emph" presetSubtype="0" fill="hold" grpId="1" nodeType="withEffect">
                                  <p:stCondLst>
                                    <p:cond delay="0"/>
                                  </p:stCondLst>
                                  <p:childTnLst>
                                    <p:animClr clrSpc="hsl" dir="cw">
                                      <p:cBhvr override="childStyle">
                                        <p:cTn id="55" dur="500" fill="hold"/>
                                        <p:tgtEl>
                                          <p:spTgt spid="9">
                                            <p:graphicEl>
                                              <a:dgm id="{8430E4D2-4BE5-4033-A40B-7D01DC320A25}"/>
                                            </p:graphicEl>
                                          </p:spTgt>
                                        </p:tgtEl>
                                        <p:attrNameLst>
                                          <p:attrName>style.color</p:attrName>
                                        </p:attrNameLst>
                                      </p:cBhvr>
                                      <p:by>
                                        <p:hsl h="7200000" s="0" l="0"/>
                                      </p:by>
                                    </p:animClr>
                                    <p:animClr clrSpc="hsl" dir="cw">
                                      <p:cBhvr>
                                        <p:cTn id="56" dur="500" fill="hold"/>
                                        <p:tgtEl>
                                          <p:spTgt spid="9">
                                            <p:graphicEl>
                                              <a:dgm id="{8430E4D2-4BE5-4033-A40B-7D01DC320A25}"/>
                                            </p:graphicEl>
                                          </p:spTgt>
                                        </p:tgtEl>
                                        <p:attrNameLst>
                                          <p:attrName>fillcolor</p:attrName>
                                        </p:attrNameLst>
                                      </p:cBhvr>
                                      <p:by>
                                        <p:hsl h="7200000" s="0" l="0"/>
                                      </p:by>
                                    </p:animClr>
                                    <p:animClr clrSpc="hsl" dir="cw">
                                      <p:cBhvr>
                                        <p:cTn id="57" dur="500" fill="hold"/>
                                        <p:tgtEl>
                                          <p:spTgt spid="9">
                                            <p:graphicEl>
                                              <a:dgm id="{8430E4D2-4BE5-4033-A40B-7D01DC320A25}"/>
                                            </p:graphicEl>
                                          </p:spTgt>
                                        </p:tgtEl>
                                        <p:attrNameLst>
                                          <p:attrName>stroke.color</p:attrName>
                                        </p:attrNameLst>
                                      </p:cBhvr>
                                      <p:by>
                                        <p:hsl h="7200000" s="0" l="0"/>
                                      </p:by>
                                    </p:animClr>
                                    <p:set>
                                      <p:cBhvr>
                                        <p:cTn id="58" dur="500" fill="hold"/>
                                        <p:tgtEl>
                                          <p:spTgt spid="9">
                                            <p:graphicEl>
                                              <a:dgm id="{8430E4D2-4BE5-4033-A40B-7D01DC320A25}"/>
                                            </p:graphicEl>
                                          </p:spTgt>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9">
                                            <p:graphicEl>
                                              <a:dgm id="{DA227052-28CD-48CA-B212-6CE9437E2590}"/>
                                            </p:graphicEl>
                                          </p:spTgt>
                                        </p:tgtEl>
                                        <p:attrNameLst>
                                          <p:attrName>style.color</p:attrName>
                                        </p:attrNameLst>
                                      </p:cBhvr>
                                      <p:by>
                                        <p:hsl h="7200000" s="0" l="0"/>
                                      </p:by>
                                    </p:animClr>
                                    <p:animClr clrSpc="hsl" dir="cw">
                                      <p:cBhvr>
                                        <p:cTn id="61" dur="500" fill="hold"/>
                                        <p:tgtEl>
                                          <p:spTgt spid="9">
                                            <p:graphicEl>
                                              <a:dgm id="{DA227052-28CD-48CA-B212-6CE9437E2590}"/>
                                            </p:graphicEl>
                                          </p:spTgt>
                                        </p:tgtEl>
                                        <p:attrNameLst>
                                          <p:attrName>fillcolor</p:attrName>
                                        </p:attrNameLst>
                                      </p:cBhvr>
                                      <p:by>
                                        <p:hsl h="7200000" s="0" l="0"/>
                                      </p:by>
                                    </p:animClr>
                                    <p:animClr clrSpc="hsl" dir="cw">
                                      <p:cBhvr>
                                        <p:cTn id="62" dur="500" fill="hold"/>
                                        <p:tgtEl>
                                          <p:spTgt spid="9">
                                            <p:graphicEl>
                                              <a:dgm id="{DA227052-28CD-48CA-B212-6CE9437E2590}"/>
                                            </p:graphicEl>
                                          </p:spTgt>
                                        </p:tgtEl>
                                        <p:attrNameLst>
                                          <p:attrName>stroke.color</p:attrName>
                                        </p:attrNameLst>
                                      </p:cBhvr>
                                      <p:by>
                                        <p:hsl h="7200000" s="0" l="0"/>
                                      </p:by>
                                    </p:animClr>
                                    <p:set>
                                      <p:cBhvr>
                                        <p:cTn id="63" dur="500" fill="hold"/>
                                        <p:tgtEl>
                                          <p:spTgt spid="9">
                                            <p:graphicEl>
                                              <a:dgm id="{DA227052-28CD-48CA-B212-6CE9437E2590}"/>
                                            </p:graphicEl>
                                          </p:spTgt>
                                        </p:tgtEl>
                                        <p:attrNameLst>
                                          <p:attrName>fill.type</p:attrName>
                                        </p:attrNameLst>
                                      </p:cBhvr>
                                      <p:to>
                                        <p:strVal val="solid"/>
                                      </p:to>
                                    </p:set>
                                  </p:childTnLst>
                                </p:cTn>
                              </p:par>
                            </p:childTnLst>
                          </p:cTn>
                        </p:par>
                        <p:par>
                          <p:cTn id="64" fill="hold">
                            <p:stCondLst>
                              <p:cond delay="500"/>
                            </p:stCondLst>
                            <p:childTnLst>
                              <p:par>
                                <p:cTn id="65" presetID="10" presetClass="entr" presetSubtype="0" fill="hold" grpId="0" nodeType="afterEffect">
                                  <p:stCondLst>
                                    <p:cond delay="20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B614431-6BE0-214C-B722-98A920F4C1E1}"/>
              </a:ext>
            </a:extLst>
          </p:cNvPr>
          <p:cNvSpPr/>
          <p:nvPr/>
        </p:nvSpPr>
        <p:spPr bwMode="gray">
          <a:xfrm>
            <a:off x="5494561" y="1164337"/>
            <a:ext cx="3649439"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9" name="Rectangle 48">
            <a:extLst>
              <a:ext uri="{FF2B5EF4-FFF2-40B4-BE49-F238E27FC236}">
                <a16:creationId xmlns:a16="http://schemas.microsoft.com/office/drawing/2014/main" id="{60D87F04-0C21-5848-B712-E65C940EC03B}"/>
              </a:ext>
            </a:extLst>
          </p:cNvPr>
          <p:cNvSpPr/>
          <p:nvPr/>
        </p:nvSpPr>
        <p:spPr bwMode="gray">
          <a:xfrm>
            <a:off x="2010658" y="1164337"/>
            <a:ext cx="3433718"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8" name="Rectangle 47">
            <a:extLst>
              <a:ext uri="{FF2B5EF4-FFF2-40B4-BE49-F238E27FC236}">
                <a16:creationId xmlns:a16="http://schemas.microsoft.com/office/drawing/2014/main" id="{4F935F4E-AA6F-EF4F-BDA9-012A1E034850}"/>
              </a:ext>
            </a:extLst>
          </p:cNvPr>
          <p:cNvSpPr/>
          <p:nvPr/>
        </p:nvSpPr>
        <p:spPr bwMode="gray">
          <a:xfrm>
            <a:off x="0" y="1164337"/>
            <a:ext cx="1960473"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125" name="Rectangle 7"/>
          <p:cNvSpPr>
            <a:spLocks noGrp="1" noChangeArrowheads="1"/>
          </p:cNvSpPr>
          <p:nvPr>
            <p:ph type="title"/>
          </p:nvPr>
        </p:nvSpPr>
        <p:spPr/>
        <p:txBody>
          <a:bodyPr anchor="t"/>
          <a:lstStyle/>
          <a:p>
            <a:r>
              <a:rPr lang="en-US" sz="3200" dirty="0"/>
              <a:t>How Insurance Drives Economic Growth</a:t>
            </a:r>
            <a:endParaRPr lang="en-US" altLang="en-US" sz="3200" dirty="0"/>
          </a:p>
        </p:txBody>
      </p:sp>
      <p:sp>
        <p:nvSpPr>
          <p:cNvPr id="18" name="safety/sec">
            <a:extLst>
              <a:ext uri="{FF2B5EF4-FFF2-40B4-BE49-F238E27FC236}">
                <a16:creationId xmlns:a16="http://schemas.microsoft.com/office/drawing/2014/main" id="{5BE2086B-3934-7347-BCDD-62AD683EC6D2}"/>
              </a:ext>
            </a:extLst>
          </p:cNvPr>
          <p:cNvSpPr>
            <a:spLocks noGrp="1"/>
          </p:cNvSpPr>
          <p:nvPr>
            <p:ph type="body" sz="quarter" idx="15"/>
          </p:nvPr>
        </p:nvSpPr>
        <p:spPr>
          <a:xfrm>
            <a:off x="356619" y="1260861"/>
            <a:ext cx="1444494" cy="660716"/>
          </a:xfrm>
        </p:spPr>
        <p:txBody>
          <a:bodyPr/>
          <a:lstStyle/>
          <a:p>
            <a:r>
              <a:rPr lang="en-US" b="1" dirty="0">
                <a:solidFill>
                  <a:schemeClr val="bg1"/>
                </a:solidFill>
              </a:rPr>
              <a:t>Safety/</a:t>
            </a:r>
          </a:p>
          <a:p>
            <a:r>
              <a:rPr lang="en-US" b="1" dirty="0">
                <a:solidFill>
                  <a:schemeClr val="bg1"/>
                </a:solidFill>
              </a:rPr>
              <a:t>Security</a:t>
            </a:r>
          </a:p>
        </p:txBody>
      </p:sp>
      <p:pic>
        <p:nvPicPr>
          <p:cNvPr id="21" name="first respond">
            <a:extLst>
              <a:ext uri="{FF2B5EF4-FFF2-40B4-BE49-F238E27FC236}">
                <a16:creationId xmlns:a16="http://schemas.microsoft.com/office/drawing/2014/main" id="{2FBC2CFE-43AC-7D42-8237-D3613290A541}"/>
              </a:ext>
            </a:extLst>
          </p:cNvPr>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9842" y="1995069"/>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25" name="Insurers are financial first responders">
            <a:extLst>
              <a:ext uri="{FF2B5EF4-FFF2-40B4-BE49-F238E27FC236}">
                <a16:creationId xmlns:a16="http://schemas.microsoft.com/office/drawing/2014/main" id="{8FC95469-B5A2-1541-A82F-37101A429691}"/>
              </a:ext>
            </a:extLst>
          </p:cNvPr>
          <p:cNvSpPr>
            <a:spLocks noGrp="1"/>
          </p:cNvSpPr>
          <p:nvPr>
            <p:ph idx="1"/>
          </p:nvPr>
        </p:nvSpPr>
        <p:spPr>
          <a:xfrm>
            <a:off x="353232" y="2919731"/>
            <a:ext cx="1607241" cy="747486"/>
          </a:xfrm>
        </p:spPr>
        <p:txBody>
          <a:bodyPr/>
          <a:lstStyle/>
          <a:p>
            <a:pPr marL="231775" indent="-231775">
              <a:buClr>
                <a:schemeClr val="bg1"/>
              </a:buClr>
              <a:buSzPct val="100000"/>
              <a:buFont typeface="+mj-lt"/>
              <a:buAutoNum type="arabicPeriod"/>
            </a:pPr>
            <a:r>
              <a:rPr lang="en-US" sz="1600" dirty="0">
                <a:solidFill>
                  <a:schemeClr val="bg1"/>
                </a:solidFill>
              </a:rPr>
              <a:t>Insurers are financial first responders</a:t>
            </a:r>
          </a:p>
        </p:txBody>
      </p:sp>
      <p:pic>
        <p:nvPicPr>
          <p:cNvPr id="27" name="cap protect">
            <a:extLst>
              <a:ext uri="{FF2B5EF4-FFF2-40B4-BE49-F238E27FC236}">
                <a16:creationId xmlns:a16="http://schemas.microsoft.com/office/drawing/2014/main" id="{C61CEAC8-C215-1F4B-A977-46CF049CF951}"/>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65777" y="1995069"/>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28" name="supply chain">
            <a:extLst>
              <a:ext uri="{FF2B5EF4-FFF2-40B4-BE49-F238E27FC236}">
                <a16:creationId xmlns:a16="http://schemas.microsoft.com/office/drawing/2014/main" id="{9A4881D6-6410-9943-AA6E-30F51C250AD7}"/>
              </a:ext>
            </a:extLst>
          </p:cNvPr>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76609" y="3980138"/>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29" name="comm builders">
            <a:extLst>
              <a:ext uri="{FF2B5EF4-FFF2-40B4-BE49-F238E27FC236}">
                <a16:creationId xmlns:a16="http://schemas.microsoft.com/office/drawing/2014/main" id="{B0C463CD-F1D2-F449-9B70-585A1B906CE8}"/>
              </a:ext>
            </a:extLst>
          </p:cNvPr>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73709" y="1995069"/>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30" name="Econ Fin Stability">
            <a:extLst>
              <a:ext uri="{FF2B5EF4-FFF2-40B4-BE49-F238E27FC236}">
                <a16:creationId xmlns:a16="http://schemas.microsoft.com/office/drawing/2014/main" id="{181FDDB7-1167-9A4E-BDA2-396CF69262DE}"/>
              </a:ext>
            </a:extLst>
          </p:cNvPr>
          <p:cNvSpPr txBox="1">
            <a:spLocks/>
          </p:cNvSpPr>
          <p:nvPr/>
        </p:nvSpPr>
        <p:spPr bwMode="gray">
          <a:xfrm>
            <a:off x="2166796" y="1255439"/>
            <a:ext cx="3015084" cy="666139"/>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Economic/</a:t>
            </a:r>
            <a:br>
              <a:rPr lang="en-US" b="1" dirty="0">
                <a:solidFill>
                  <a:schemeClr val="bg1"/>
                </a:solidFill>
              </a:rPr>
            </a:br>
            <a:r>
              <a:rPr lang="en-US" b="1" dirty="0">
                <a:solidFill>
                  <a:schemeClr val="bg1"/>
                </a:solidFill>
              </a:rPr>
              <a:t>Financial Stability</a:t>
            </a:r>
          </a:p>
        </p:txBody>
      </p:sp>
      <p:sp>
        <p:nvSpPr>
          <p:cNvPr id="31" name="Development">
            <a:extLst>
              <a:ext uri="{FF2B5EF4-FFF2-40B4-BE49-F238E27FC236}">
                <a16:creationId xmlns:a16="http://schemas.microsoft.com/office/drawing/2014/main" id="{502F0457-4C62-5944-A9A7-7A75FA8A41A0}"/>
              </a:ext>
            </a:extLst>
          </p:cNvPr>
          <p:cNvSpPr txBox="1">
            <a:spLocks/>
          </p:cNvSpPr>
          <p:nvPr/>
        </p:nvSpPr>
        <p:spPr bwMode="gray">
          <a:xfrm>
            <a:off x="5657052" y="1555897"/>
            <a:ext cx="3665048" cy="391081"/>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Development</a:t>
            </a:r>
          </a:p>
        </p:txBody>
      </p:sp>
      <p:sp>
        <p:nvSpPr>
          <p:cNvPr id="32" name="Insurers are risk mitigators">
            <a:extLst>
              <a:ext uri="{FF2B5EF4-FFF2-40B4-BE49-F238E27FC236}">
                <a16:creationId xmlns:a16="http://schemas.microsoft.com/office/drawing/2014/main" id="{77976864-E09F-1840-839A-5E0CAD28981B}"/>
              </a:ext>
            </a:extLst>
          </p:cNvPr>
          <p:cNvSpPr txBox="1">
            <a:spLocks/>
          </p:cNvSpPr>
          <p:nvPr/>
        </p:nvSpPr>
        <p:spPr bwMode="gray">
          <a:xfrm>
            <a:off x="353232" y="4923971"/>
            <a:ext cx="1607241" cy="74322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2"/>
            </a:pPr>
            <a:r>
              <a:rPr lang="en-US" sz="1600" dirty="0">
                <a:solidFill>
                  <a:schemeClr val="bg1"/>
                </a:solidFill>
              </a:rPr>
              <a:t>Insurers </a:t>
            </a:r>
            <a:br>
              <a:rPr lang="en-US" sz="1600" dirty="0">
                <a:solidFill>
                  <a:schemeClr val="bg1"/>
                </a:solidFill>
              </a:rPr>
            </a:br>
            <a:r>
              <a:rPr lang="en-US" sz="1600" dirty="0">
                <a:solidFill>
                  <a:schemeClr val="bg1"/>
                </a:solidFill>
              </a:rPr>
              <a:t>are risk </a:t>
            </a:r>
            <a:r>
              <a:rPr lang="en-US" sz="1600" dirty="0" err="1">
                <a:solidFill>
                  <a:schemeClr val="bg1"/>
                </a:solidFill>
              </a:rPr>
              <a:t>mitigators</a:t>
            </a:r>
            <a:endParaRPr lang="en-US" sz="1600" dirty="0">
              <a:solidFill>
                <a:schemeClr val="bg1"/>
              </a:solidFill>
            </a:endParaRPr>
          </a:p>
        </p:txBody>
      </p:sp>
      <p:sp>
        <p:nvSpPr>
          <p:cNvPr id="33" name="Insurers are capital protectors">
            <a:extLst>
              <a:ext uri="{FF2B5EF4-FFF2-40B4-BE49-F238E27FC236}">
                <a16:creationId xmlns:a16="http://schemas.microsoft.com/office/drawing/2014/main" id="{6708C465-ADDF-624E-8E15-1F4585F6D82C}"/>
              </a:ext>
            </a:extLst>
          </p:cNvPr>
          <p:cNvSpPr txBox="1">
            <a:spLocks/>
          </p:cNvSpPr>
          <p:nvPr/>
        </p:nvSpPr>
        <p:spPr bwMode="gray">
          <a:xfrm>
            <a:off x="2172310" y="2919731"/>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3"/>
            </a:pPr>
            <a:r>
              <a:rPr lang="en-US" sz="1600" dirty="0">
                <a:solidFill>
                  <a:schemeClr val="bg1"/>
                </a:solidFill>
              </a:rPr>
              <a:t>Insurers are capital protectors</a:t>
            </a:r>
          </a:p>
        </p:txBody>
      </p:sp>
      <p:sp>
        <p:nvSpPr>
          <p:cNvPr id="34" name="Insurers are credit facilitators">
            <a:extLst>
              <a:ext uri="{FF2B5EF4-FFF2-40B4-BE49-F238E27FC236}">
                <a16:creationId xmlns:a16="http://schemas.microsoft.com/office/drawing/2014/main" id="{786AD6C2-EE10-0A4F-AB00-AD1242641D70}"/>
              </a:ext>
            </a:extLst>
          </p:cNvPr>
          <p:cNvSpPr txBox="1">
            <a:spLocks/>
          </p:cNvSpPr>
          <p:nvPr/>
        </p:nvSpPr>
        <p:spPr bwMode="gray">
          <a:xfrm>
            <a:off x="7371067" y="4923971"/>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10"/>
            </a:pPr>
            <a:r>
              <a:rPr lang="en-US" sz="1600" dirty="0">
                <a:solidFill>
                  <a:schemeClr val="bg1"/>
                </a:solidFill>
              </a:rPr>
              <a:t>Insurers are credit facilitators</a:t>
            </a:r>
          </a:p>
        </p:txBody>
      </p:sp>
      <p:pic>
        <p:nvPicPr>
          <p:cNvPr id="35" name="infrastructure">
            <a:extLst>
              <a:ext uri="{FF2B5EF4-FFF2-40B4-BE49-F238E27FC236}">
                <a16:creationId xmlns:a16="http://schemas.microsoft.com/office/drawing/2014/main" id="{DA7BBC22-BE2B-1B4F-87C3-4AE680C48361}"/>
              </a:ext>
            </a:extLst>
          </p:cNvPr>
          <p:cNvPicPr>
            <a:picLocks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64195" y="1987924"/>
            <a:ext cx="1217172" cy="821343"/>
          </a:xfrm>
          <a:prstGeom prst="snip1Rect">
            <a:avLst/>
          </a:prstGeom>
          <a:noFill/>
          <a:extLst>
            <a:ext uri="{909E8E84-426E-40DD-AFC4-6F175D3DCCD1}">
              <a14:hiddenFill xmlns:a14="http://schemas.microsoft.com/office/drawing/2010/main">
                <a:solidFill>
                  <a:srgbClr val="FFFFFF"/>
                </a:solidFill>
              </a14:hiddenFill>
            </a:ext>
          </a:extLst>
        </p:spPr>
      </p:pic>
      <p:pic>
        <p:nvPicPr>
          <p:cNvPr id="36" name="risk mit">
            <a:extLst>
              <a:ext uri="{FF2B5EF4-FFF2-40B4-BE49-F238E27FC236}">
                <a16:creationId xmlns:a16="http://schemas.microsoft.com/office/drawing/2014/main" id="{5A12F6C0-86B0-C64C-BC87-CEF3CAC553D7}"/>
              </a:ext>
            </a:extLst>
          </p:cNvPr>
          <p:cNvPicPr>
            <a:picLocks noChangeArrowheads="1"/>
          </p:cNvPicPr>
          <p:nvPr/>
        </p:nvPicPr>
        <p:blipFill rotWithShape="1">
          <a:blip r:embed="rId8" cstate="print">
            <a:extLst>
              <a:ext uri="{28A0092B-C50C-407E-A947-70E740481C1C}">
                <a14:useLocalDpi xmlns:a14="http://schemas.microsoft.com/office/drawing/2010/main"/>
              </a:ext>
            </a:extLst>
          </a:blip>
          <a:srcRect r="-688" b="-1"/>
          <a:stretch/>
        </p:blipFill>
        <p:spPr bwMode="auto">
          <a:xfrm>
            <a:off x="465719" y="3980138"/>
            <a:ext cx="1165417"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37" name="social policy">
            <a:extLst>
              <a:ext uri="{FF2B5EF4-FFF2-40B4-BE49-F238E27FC236}">
                <a16:creationId xmlns:a16="http://schemas.microsoft.com/office/drawing/2014/main" id="{02CB85FA-197C-0941-BDD2-2CD337705865}"/>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925581" y="1987924"/>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38" name="cap infusers">
            <a:extLst>
              <a:ext uri="{FF2B5EF4-FFF2-40B4-BE49-F238E27FC236}">
                <a16:creationId xmlns:a16="http://schemas.microsoft.com/office/drawing/2014/main" id="{0E9C92F0-6C26-7C4D-BBE1-53F17DD89741}"/>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922373" y="3980138"/>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39" name="innovation cat">
            <a:extLst>
              <a:ext uri="{FF2B5EF4-FFF2-40B4-BE49-F238E27FC236}">
                <a16:creationId xmlns:a16="http://schemas.microsoft.com/office/drawing/2014/main" id="{8D8038B7-E4A7-2749-B7E7-4C67DDA2B1BD}"/>
              </a:ext>
            </a:extLst>
          </p:cNvPr>
          <p:cNvPicPr>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781184" y="3980138"/>
            <a:ext cx="121615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40" name="credit facilitators">
            <a:extLst>
              <a:ext uri="{FF2B5EF4-FFF2-40B4-BE49-F238E27FC236}">
                <a16:creationId xmlns:a16="http://schemas.microsoft.com/office/drawing/2014/main" id="{A1200F33-9A0E-914A-B4F1-28A74B95ECC4}"/>
              </a:ext>
            </a:extLst>
          </p:cNvPr>
          <p:cNvPicPr>
            <a:picLocks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472642" y="3980138"/>
            <a:ext cx="1217172" cy="811448"/>
          </a:xfrm>
          <a:prstGeom prst="snip1Rect">
            <a:avLst/>
          </a:prstGeom>
          <a:noFill/>
          <a:extLst>
            <a:ext uri="{909E8E84-426E-40DD-AFC4-6F175D3DCCD1}">
              <a14:hiddenFill xmlns:a14="http://schemas.microsoft.com/office/drawing/2010/main">
                <a:solidFill>
                  <a:srgbClr val="FFFFFF"/>
                </a:solidFill>
              </a14:hiddenFill>
            </a:ext>
          </a:extLst>
        </p:spPr>
      </p:pic>
      <p:sp>
        <p:nvSpPr>
          <p:cNvPr id="42" name="Insurance sustains the supply chain">
            <a:extLst>
              <a:ext uri="{FF2B5EF4-FFF2-40B4-BE49-F238E27FC236}">
                <a16:creationId xmlns:a16="http://schemas.microsoft.com/office/drawing/2014/main" id="{7E2164E5-3015-384E-9A81-CB952240D071}"/>
              </a:ext>
            </a:extLst>
          </p:cNvPr>
          <p:cNvSpPr txBox="1">
            <a:spLocks/>
          </p:cNvSpPr>
          <p:nvPr/>
        </p:nvSpPr>
        <p:spPr bwMode="gray">
          <a:xfrm>
            <a:off x="2175583" y="4904800"/>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5"/>
            </a:pPr>
            <a:r>
              <a:rPr lang="en-US" sz="1600" dirty="0">
                <a:solidFill>
                  <a:schemeClr val="bg1"/>
                </a:solidFill>
              </a:rPr>
              <a:t>Insurance sustains the supply chain</a:t>
            </a:r>
          </a:p>
        </p:txBody>
      </p:sp>
      <p:sp>
        <p:nvSpPr>
          <p:cNvPr id="43" name="Insurance is a partner in social policy">
            <a:extLst>
              <a:ext uri="{FF2B5EF4-FFF2-40B4-BE49-F238E27FC236}">
                <a16:creationId xmlns:a16="http://schemas.microsoft.com/office/drawing/2014/main" id="{CBBB1840-589E-234E-BD62-4C6BF26C3E1D}"/>
              </a:ext>
            </a:extLst>
          </p:cNvPr>
          <p:cNvSpPr txBox="1">
            <a:spLocks/>
          </p:cNvSpPr>
          <p:nvPr/>
        </p:nvSpPr>
        <p:spPr bwMode="gray">
          <a:xfrm>
            <a:off x="3832114" y="2931757"/>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4"/>
            </a:pPr>
            <a:r>
              <a:rPr lang="en-US" sz="1600" dirty="0">
                <a:solidFill>
                  <a:schemeClr val="bg1"/>
                </a:solidFill>
              </a:rPr>
              <a:t>Insurance is a partner in social policy</a:t>
            </a:r>
          </a:p>
        </p:txBody>
      </p:sp>
      <p:sp>
        <p:nvSpPr>
          <p:cNvPr id="44" name="Insurers are capital infusers">
            <a:extLst>
              <a:ext uri="{FF2B5EF4-FFF2-40B4-BE49-F238E27FC236}">
                <a16:creationId xmlns:a16="http://schemas.microsoft.com/office/drawing/2014/main" id="{1D8BCE79-FF6D-FF42-B4E1-7568B3FDC9C3}"/>
              </a:ext>
            </a:extLst>
          </p:cNvPr>
          <p:cNvSpPr txBox="1">
            <a:spLocks/>
          </p:cNvSpPr>
          <p:nvPr/>
        </p:nvSpPr>
        <p:spPr bwMode="gray">
          <a:xfrm>
            <a:off x="3821349" y="4923971"/>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6"/>
            </a:pPr>
            <a:r>
              <a:rPr lang="en-US" sz="1600" dirty="0">
                <a:solidFill>
                  <a:schemeClr val="bg1"/>
                </a:solidFill>
              </a:rPr>
              <a:t>Insurers are capital infusers</a:t>
            </a:r>
          </a:p>
        </p:txBody>
      </p:sp>
      <p:sp>
        <p:nvSpPr>
          <p:cNvPr id="45" name="Insurers are community builders">
            <a:extLst>
              <a:ext uri="{FF2B5EF4-FFF2-40B4-BE49-F238E27FC236}">
                <a16:creationId xmlns:a16="http://schemas.microsoft.com/office/drawing/2014/main" id="{C2D48BE0-5A8A-814A-96F1-8004CC7D19D1}"/>
              </a:ext>
            </a:extLst>
          </p:cNvPr>
          <p:cNvSpPr txBox="1">
            <a:spLocks/>
          </p:cNvSpPr>
          <p:nvPr/>
        </p:nvSpPr>
        <p:spPr bwMode="gray">
          <a:xfrm>
            <a:off x="5684021" y="2919731"/>
            <a:ext cx="159424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7"/>
            </a:pPr>
            <a:r>
              <a:rPr lang="en-US" sz="1600" dirty="0">
                <a:solidFill>
                  <a:schemeClr val="bg1"/>
                </a:solidFill>
              </a:rPr>
              <a:t>Insurers are community builders</a:t>
            </a:r>
          </a:p>
        </p:txBody>
      </p:sp>
      <p:sp>
        <p:nvSpPr>
          <p:cNvPr id="46" name="Insurance enables infrastructure improvements">
            <a:extLst>
              <a:ext uri="{FF2B5EF4-FFF2-40B4-BE49-F238E27FC236}">
                <a16:creationId xmlns:a16="http://schemas.microsoft.com/office/drawing/2014/main" id="{D55B4F01-734E-8240-B969-AB7B606E4702}"/>
              </a:ext>
            </a:extLst>
          </p:cNvPr>
          <p:cNvSpPr txBox="1">
            <a:spLocks/>
          </p:cNvSpPr>
          <p:nvPr/>
        </p:nvSpPr>
        <p:spPr bwMode="gray">
          <a:xfrm>
            <a:off x="7377373" y="2917534"/>
            <a:ext cx="1716461"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8"/>
            </a:pPr>
            <a:r>
              <a:rPr lang="en-US" sz="1600" dirty="0">
                <a:solidFill>
                  <a:schemeClr val="bg1"/>
                </a:solidFill>
              </a:rPr>
              <a:t>Insurance enables infrastructure improvements</a:t>
            </a:r>
          </a:p>
        </p:txBody>
      </p:sp>
      <p:sp>
        <p:nvSpPr>
          <p:cNvPr id="47" name="Insurers are innovation catalysts">
            <a:extLst>
              <a:ext uri="{FF2B5EF4-FFF2-40B4-BE49-F238E27FC236}">
                <a16:creationId xmlns:a16="http://schemas.microsoft.com/office/drawing/2014/main" id="{F9F6B8A0-A2CD-A547-AD2D-64830AD76017}"/>
              </a:ext>
            </a:extLst>
          </p:cNvPr>
          <p:cNvSpPr txBox="1">
            <a:spLocks/>
          </p:cNvSpPr>
          <p:nvPr/>
        </p:nvSpPr>
        <p:spPr bwMode="gray">
          <a:xfrm>
            <a:off x="5678589" y="4916796"/>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9"/>
            </a:pPr>
            <a:r>
              <a:rPr lang="en-US" sz="1600" dirty="0">
                <a:solidFill>
                  <a:schemeClr val="bg1"/>
                </a:solidFill>
              </a:rPr>
              <a:t>Insurers are innovation catalysts</a:t>
            </a:r>
          </a:p>
        </p:txBody>
      </p:sp>
    </p:spTree>
    <p:extLst>
      <p:ext uri="{BB962C8B-B14F-4D97-AF65-F5344CB8AC3E}">
        <p14:creationId xmlns:p14="http://schemas.microsoft.com/office/powerpoint/2010/main" val="20803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par>
                                <p:cTn id="12" presetID="10" presetClass="entr" presetSubtype="0" fill="hold" nodeType="with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1000"/>
                                        <p:tgtEl>
                                          <p:spTgt spid="25">
                                            <p:txEl>
                                              <p:pRg st="0" end="0"/>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childTnLst>
                                </p:cTn>
                              </p:par>
                            </p:childTnLst>
                          </p:cTn>
                        </p:par>
                        <p:par>
                          <p:cTn id="24" fill="hold">
                            <p:stCondLst>
                              <p:cond delay="2000"/>
                            </p:stCondLst>
                            <p:childTnLst>
                              <p:par>
                                <p:cTn id="25" presetID="22" presetClass="entr" presetSubtype="1" fill="hold" grpId="0" nodeType="afterEffect">
                                  <p:stCondLst>
                                    <p:cond delay="150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4000"/>
                            </p:stCondLst>
                            <p:childTnLst>
                              <p:par>
                                <p:cTn id="29" presetID="10" presetClass="entr" presetSubtype="0" fill="hold" grpId="0" nodeType="after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childTnLst>
                                </p:cTn>
                              </p:par>
                              <p:par>
                                <p:cTn id="32" presetID="10" presetClass="entr" presetSubtype="0" fill="hold" nodeType="withEffect">
                                  <p:stCondLst>
                                    <p:cond delay="5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10" presetClass="entr" presetSubtype="0" fill="hold" nodeType="withEffect">
                                  <p:stCondLst>
                                    <p:cond delay="5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par>
                                <p:cTn id="44" presetID="10" presetClass="entr" presetSubtype="0" fill="hold" nodeType="withEffect">
                                  <p:stCondLst>
                                    <p:cond delay="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childTnLst>
                                </p:cTn>
                              </p:par>
                              <p:par>
                                <p:cTn id="50" presetID="10" presetClass="entr" presetSubtype="0" fill="hold" nodeType="withEffect">
                                  <p:stCondLst>
                                    <p:cond delay="5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childTnLst>
                                </p:cTn>
                              </p:par>
                            </p:childTnLst>
                          </p:cTn>
                        </p:par>
                        <p:par>
                          <p:cTn id="56" fill="hold">
                            <p:stCondLst>
                              <p:cond delay="5500"/>
                            </p:stCondLst>
                            <p:childTnLst>
                              <p:par>
                                <p:cTn id="57" presetID="22" presetClass="entr" presetSubtype="2" fill="hold" grpId="0" nodeType="afterEffect">
                                  <p:stCondLst>
                                    <p:cond delay="1500"/>
                                  </p:stCondLst>
                                  <p:childTnLst>
                                    <p:set>
                                      <p:cBhvr>
                                        <p:cTn id="58" dur="1" fill="hold">
                                          <p:stCondLst>
                                            <p:cond delay="0"/>
                                          </p:stCondLst>
                                        </p:cTn>
                                        <p:tgtEl>
                                          <p:spTgt spid="50"/>
                                        </p:tgtEl>
                                        <p:attrNameLst>
                                          <p:attrName>style.visibility</p:attrName>
                                        </p:attrNameLst>
                                      </p:cBhvr>
                                      <p:to>
                                        <p:strVal val="visible"/>
                                      </p:to>
                                    </p:set>
                                    <p:animEffect transition="in" filter="wipe(right)">
                                      <p:cBhvr>
                                        <p:cTn id="59" dur="500"/>
                                        <p:tgtEl>
                                          <p:spTgt spid="50"/>
                                        </p:tgtEl>
                                      </p:cBhvr>
                                    </p:animEffect>
                                  </p:childTnLst>
                                </p:cTn>
                              </p:par>
                            </p:childTnLst>
                          </p:cTn>
                        </p:par>
                        <p:par>
                          <p:cTn id="60" fill="hold">
                            <p:stCondLst>
                              <p:cond delay="7500"/>
                            </p:stCondLst>
                            <p:childTnLst>
                              <p:par>
                                <p:cTn id="61" presetID="10" presetClass="entr" presetSubtype="0" fill="hold" grpId="0" nodeType="after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childTnLst>
                                </p:cTn>
                              </p:par>
                              <p:par>
                                <p:cTn id="64" presetID="10" presetClass="entr" presetSubtype="0" fill="hold" nodeType="withEffect">
                                  <p:stCondLst>
                                    <p:cond delay="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childTnLst>
                                </p:cTn>
                              </p:par>
                              <p:par>
                                <p:cTn id="70" presetID="10" presetClass="entr" presetSubtype="0" fill="hold" nodeType="withEffect">
                                  <p:stCondLst>
                                    <p:cond delay="50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childTnLst>
                                </p:cTn>
                              </p:par>
                              <p:par>
                                <p:cTn id="76" presetID="10" presetClass="entr" presetSubtype="0" fill="hold" nodeType="withEffect">
                                  <p:stCondLst>
                                    <p:cond delay="50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childTnLst>
                                </p:cTn>
                              </p:par>
                              <p:par>
                                <p:cTn id="82" presetID="10" presetClass="entr" presetSubtype="0" fill="hold" nodeType="withEffect">
                                  <p:stCondLst>
                                    <p:cond delay="50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18" grpId="0" uiExpand="1"/>
      <p:bldP spid="25" grpId="0" build="p"/>
      <p:bldP spid="30" grpId="0"/>
      <p:bldP spid="31" grpId="0"/>
      <p:bldP spid="32" grpId="0"/>
      <p:bldP spid="33" grpId="0"/>
      <p:bldP spid="34"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0"/>
            <a:ext cx="7623144"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ext uri="{D42A27DB-BD31-4B8C-83A1-F6EECF244321}">
                <p14:modId xmlns:p14="http://schemas.microsoft.com/office/powerpoint/2010/main" val="2287483282"/>
              </p:ext>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solidFill>
            <a:schemeClr val="accent2"/>
          </a:soli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480% Since 2006. It Has More Than Quadrupled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414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4" name="Text Placeholder 3"/>
          <p:cNvSpPr>
            <a:spLocks noGrp="1"/>
          </p:cNvSpPr>
          <p:nvPr>
            <p:ph type="body" sz="quarter" idx="15"/>
          </p:nvPr>
        </p:nvSpPr>
        <p:spPr/>
        <p:txBody>
          <a:bodyPr/>
          <a:lstStyle/>
          <a:p>
            <a:r>
              <a:rPr lang="en-US" dirty="0"/>
              <a:t>Will It Disrupt Marketing?</a:t>
            </a:r>
          </a:p>
        </p:txBody>
      </p:sp>
      <p:sp>
        <p:nvSpPr>
          <p:cNvPr id="6" name="Text Placeholder 5"/>
          <p:cNvSpPr>
            <a:spLocks noGrp="1"/>
          </p:cNvSpPr>
          <p:nvPr>
            <p:ph type="body" sz="quarter" idx="16"/>
          </p:nvPr>
        </p:nvSpPr>
        <p:spPr/>
        <p:txBody>
          <a:bodyPr/>
          <a:lstStyle/>
          <a:p>
            <a:r>
              <a:rPr lang="en-US" sz="1100" dirty="0"/>
              <a:t>SOURCES: The New Age of Insurance Aggregators, </a:t>
            </a:r>
            <a:r>
              <a:rPr lang="en-US" sz="1100" dirty="0">
                <a:hlinkClick r:id="rId2"/>
              </a:rPr>
              <a:t>http://insurancethoughtleadership.com/the-new-age-of-insurance-aggregators/</a:t>
            </a:r>
            <a:r>
              <a:rPr lang="en-US" sz="1100" dirty="0"/>
              <a:t>; Insurance Information Institute November 2015 Pulse Survey. </a:t>
            </a:r>
          </a:p>
        </p:txBody>
      </p:sp>
      <p:sp>
        <p:nvSpPr>
          <p:cNvPr id="8" name="Text Placeholder 7"/>
          <p:cNvSpPr>
            <a:spLocks noGrp="1"/>
          </p:cNvSpPr>
          <p:nvPr>
            <p:ph type="body" sz="quarter" idx="32"/>
          </p:nvPr>
        </p:nvSpPr>
        <p:spPr/>
        <p:txBody>
          <a:bodyPr/>
          <a:lstStyle/>
          <a:p>
            <a:r>
              <a:rPr lang="en-US" dirty="0"/>
              <a:t>But Customers Still Like Agents</a:t>
            </a:r>
          </a:p>
        </p:txBody>
      </p:sp>
      <p:sp>
        <p:nvSpPr>
          <p:cNvPr id="9" name="Content Placeholder 8"/>
          <p:cNvSpPr>
            <a:spLocks noGrp="1"/>
          </p:cNvSpPr>
          <p:nvPr>
            <p:ph sz="quarter" idx="33"/>
          </p:nvPr>
        </p:nvSpPr>
        <p:spPr>
          <a:xfrm>
            <a:off x="356616" y="1657349"/>
            <a:ext cx="4148137" cy="4468814"/>
          </a:xfrm>
        </p:spPr>
        <p:txBody>
          <a:bodyPr/>
          <a:lstStyle/>
          <a:p>
            <a:r>
              <a:rPr lang="en-US" dirty="0"/>
              <a:t>Lead Generators</a:t>
            </a:r>
          </a:p>
          <a:p>
            <a:pPr lvl="1"/>
            <a:r>
              <a:rPr lang="en-US" dirty="0" err="1"/>
              <a:t>InsWeb</a:t>
            </a:r>
            <a:r>
              <a:rPr lang="en-US" dirty="0"/>
              <a:t>, </a:t>
            </a:r>
            <a:r>
              <a:rPr lang="en-US" dirty="0" err="1"/>
              <a:t>NetQuote</a:t>
            </a:r>
            <a:r>
              <a:rPr lang="en-US" dirty="0"/>
              <a:t>, Insurance.com</a:t>
            </a:r>
          </a:p>
          <a:p>
            <a:pPr lvl="1"/>
            <a:r>
              <a:rPr lang="en-US" dirty="0"/>
              <a:t>Site allows comparison shopping, sells lead to insurer</a:t>
            </a:r>
          </a:p>
          <a:p>
            <a:r>
              <a:rPr lang="en-US" dirty="0"/>
              <a:t>Call Center Agencies</a:t>
            </a:r>
          </a:p>
          <a:p>
            <a:pPr lvl="1"/>
            <a:r>
              <a:rPr lang="en-US" dirty="0" err="1"/>
              <a:t>SelectQuote</a:t>
            </a:r>
            <a:r>
              <a:rPr lang="en-US" dirty="0"/>
              <a:t>, Goji</a:t>
            </a:r>
          </a:p>
          <a:p>
            <a:pPr lvl="1"/>
            <a:r>
              <a:rPr lang="en-US" dirty="0"/>
              <a:t>Call center employs agents</a:t>
            </a:r>
          </a:p>
          <a:p>
            <a:r>
              <a:rPr lang="en-US" dirty="0"/>
              <a:t>Digital agencies</a:t>
            </a:r>
          </a:p>
          <a:p>
            <a:pPr lvl="1"/>
            <a:r>
              <a:rPr lang="en-US" dirty="0" err="1"/>
              <a:t>Esurance</a:t>
            </a:r>
            <a:r>
              <a:rPr lang="en-US" dirty="0"/>
              <a:t>, Policy Genius</a:t>
            </a:r>
          </a:p>
          <a:p>
            <a:pPr lvl="1"/>
            <a:r>
              <a:rPr lang="en-US" dirty="0"/>
              <a:t>Quote and buy online</a:t>
            </a:r>
          </a:p>
        </p:txBody>
      </p:sp>
      <p:sp>
        <p:nvSpPr>
          <p:cNvPr id="10" name="Content Placeholder 9"/>
          <p:cNvSpPr>
            <a:spLocks noGrp="1"/>
          </p:cNvSpPr>
          <p:nvPr>
            <p:ph sz="quarter" idx="34"/>
          </p:nvPr>
        </p:nvSpPr>
        <p:spPr>
          <a:xfrm>
            <a:off x="4668837" y="2378075"/>
            <a:ext cx="4151376" cy="730885"/>
          </a:xfrm>
        </p:spPr>
        <p:txBody>
          <a:bodyPr/>
          <a:lstStyle/>
          <a:p>
            <a:r>
              <a:rPr lang="en-US" dirty="0"/>
              <a:t>Did You Compare Prices When Your Auto Policy Was Up for Renewal?</a:t>
            </a:r>
          </a:p>
        </p:txBody>
      </p:sp>
      <p:graphicFrame>
        <p:nvGraphicFramePr>
          <p:cNvPr id="14" name="Object 2"/>
          <p:cNvGraphicFramePr>
            <a:graphicFrameLocks noChangeAspect="1"/>
          </p:cNvGraphicFramePr>
          <p:nvPr>
            <p:extLst/>
          </p:nvPr>
        </p:nvGraphicFramePr>
        <p:xfrm>
          <a:off x="4483226" y="3022947"/>
          <a:ext cx="4588447" cy="3479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991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32</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Pricing Disruptor: The Fragmented Risk</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768339" y="2774050"/>
            <a:ext cx="1924050" cy="381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4013" y="1019034"/>
            <a:ext cx="2962275" cy="1543050"/>
          </a:xfrm>
          <a:prstGeom prst="rect">
            <a:avLst/>
          </a:prstGeom>
        </p:spPr>
      </p:pic>
      <p:sp>
        <p:nvSpPr>
          <p:cNvPr id="21" name="Rectangle 3"/>
          <p:cNvSpPr txBox="1">
            <a:spLocks noChangeArrowheads="1"/>
          </p:cNvSpPr>
          <p:nvPr/>
        </p:nvSpPr>
        <p:spPr bwMode="gray">
          <a:xfrm>
            <a:off x="160802" y="1103313"/>
            <a:ext cx="5088425" cy="4652963"/>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2400"/>
              </a:lnSpc>
              <a:spcBef>
                <a:spcPct val="50000"/>
              </a:spcBef>
            </a:pPr>
            <a:endParaRPr lang="en-US" sz="1800" dirty="0"/>
          </a:p>
        </p:txBody>
      </p:sp>
      <p:grpSp>
        <p:nvGrpSpPr>
          <p:cNvPr id="15" name="Group 14"/>
          <p:cNvGrpSpPr/>
          <p:nvPr/>
        </p:nvGrpSpPr>
        <p:grpSpPr>
          <a:xfrm>
            <a:off x="4684279" y="3188497"/>
            <a:ext cx="3528291" cy="3366582"/>
            <a:chOff x="4922982" y="2988036"/>
            <a:chExt cx="3528291" cy="3366582"/>
          </a:xfrm>
        </p:grpSpPr>
        <p:pic>
          <p:nvPicPr>
            <p:cNvPr id="10" name="Picture 9"/>
            <p:cNvPicPr>
              <a:picLocks noChangeAspect="1"/>
            </p:cNvPicPr>
            <p:nvPr/>
          </p:nvPicPr>
          <p:blipFill>
            <a:blip r:embed="rId5"/>
            <a:stretch>
              <a:fillRect/>
            </a:stretch>
          </p:blipFill>
          <p:spPr>
            <a:xfrm>
              <a:off x="5620702" y="5037314"/>
              <a:ext cx="2219325" cy="9906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49227" y="2988036"/>
              <a:ext cx="2825892" cy="2825892"/>
            </a:xfrm>
            <a:prstGeom prst="rect">
              <a:avLst/>
            </a:prstGeom>
          </p:spPr>
        </p:pic>
        <p:sp>
          <p:nvSpPr>
            <p:cNvPr id="14" name="Rectangle 13"/>
            <p:cNvSpPr/>
            <p:nvPr/>
          </p:nvSpPr>
          <p:spPr>
            <a:xfrm>
              <a:off x="4922982" y="3282737"/>
              <a:ext cx="3528291" cy="30718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16" name="Picture 15"/>
          <p:cNvPicPr>
            <a:picLocks noChangeAspect="1"/>
          </p:cNvPicPr>
          <p:nvPr/>
        </p:nvPicPr>
        <p:blipFill>
          <a:blip r:embed="rId7"/>
          <a:stretch>
            <a:fillRect/>
          </a:stretch>
        </p:blipFill>
        <p:spPr>
          <a:xfrm>
            <a:off x="273050" y="1235075"/>
            <a:ext cx="2276364" cy="4386165"/>
          </a:xfrm>
          <a:prstGeom prst="rect">
            <a:avLst/>
          </a:prstGeom>
        </p:spPr>
      </p:pic>
      <p:pic>
        <p:nvPicPr>
          <p:cNvPr id="17" name="Picture 16"/>
          <p:cNvPicPr>
            <a:picLocks noChangeAspect="1"/>
          </p:cNvPicPr>
          <p:nvPr/>
        </p:nvPicPr>
        <p:blipFill>
          <a:blip r:embed="rId8"/>
          <a:stretch>
            <a:fillRect/>
          </a:stretch>
        </p:blipFill>
        <p:spPr>
          <a:xfrm>
            <a:off x="1588488" y="2037992"/>
            <a:ext cx="2295525" cy="4410075"/>
          </a:xfrm>
          <a:prstGeom prst="rect">
            <a:avLst/>
          </a:prstGeom>
        </p:spPr>
      </p:pic>
    </p:spTree>
    <p:extLst>
      <p:ext uri="{BB962C8B-B14F-4D97-AF65-F5344CB8AC3E}">
        <p14:creationId xmlns:p14="http://schemas.microsoft.com/office/powerpoint/2010/main" val="1520330307"/>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33</a:t>
            </a:fld>
            <a:endParaRPr lang="en-US" sz="900"/>
          </a:p>
        </p:txBody>
      </p:sp>
      <p:sp>
        <p:nvSpPr>
          <p:cNvPr id="65541" name="Rectangle 2"/>
          <p:cNvSpPr>
            <a:spLocks noGrp="1" noChangeArrowheads="1"/>
          </p:cNvSpPr>
          <p:nvPr>
            <p:ph type="title"/>
          </p:nvPr>
        </p:nvSpPr>
        <p:spPr/>
        <p:txBody>
          <a:bodyPr/>
          <a:lstStyle/>
          <a:p>
            <a:r>
              <a:rPr lang="en-US" dirty="0"/>
              <a:t>Loss Control Disruptor</a:t>
            </a:r>
          </a:p>
        </p:txBody>
      </p:sp>
      <p:sp>
        <p:nvSpPr>
          <p:cNvPr id="15" name="Text Placeholder 14"/>
          <p:cNvSpPr>
            <a:spLocks noGrp="1"/>
          </p:cNvSpPr>
          <p:nvPr>
            <p:ph type="body" sz="quarter" idx="15"/>
          </p:nvPr>
        </p:nvSpPr>
        <p:spPr/>
        <p:txBody>
          <a:bodyPr/>
          <a:lstStyle/>
          <a:p>
            <a:r>
              <a:rPr lang="en-US" dirty="0"/>
              <a:t>The Internet of Things</a:t>
            </a:r>
          </a:p>
        </p:txBody>
      </p:sp>
      <p:sp>
        <p:nvSpPr>
          <p:cNvPr id="20" name="Text Placeholder 19"/>
          <p:cNvSpPr>
            <a:spLocks noGrp="1"/>
          </p:cNvSpPr>
          <p:nvPr>
            <p:ph type="body" sz="quarter" idx="30"/>
          </p:nvPr>
        </p:nvSpPr>
        <p:spPr/>
        <p:txBody>
          <a:bodyPr/>
          <a:lstStyle/>
          <a:p>
            <a:r>
              <a:rPr lang="en-US" dirty="0"/>
              <a:t>Telematics Today</a:t>
            </a:r>
          </a:p>
        </p:txBody>
      </p:sp>
      <p:sp>
        <p:nvSpPr>
          <p:cNvPr id="21" name="Text Placeholder 20"/>
          <p:cNvSpPr>
            <a:spLocks noGrp="1"/>
          </p:cNvSpPr>
          <p:nvPr>
            <p:ph type="body" sz="quarter" idx="32"/>
          </p:nvPr>
        </p:nvSpPr>
        <p:spPr/>
        <p:txBody>
          <a:bodyPr/>
          <a:lstStyle/>
          <a:p>
            <a:r>
              <a:rPr lang="en-US" dirty="0"/>
              <a:t>Telematics Tomorrow</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4668090" y="2401178"/>
            <a:ext cx="4053057" cy="4152483"/>
            <a:chOff x="762000" y="1081368"/>
            <a:chExt cx="5027173" cy="5533761"/>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762000" y="1250212"/>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6358" y="2951957"/>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5770" y="108136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4888" y="5910279"/>
              <a:ext cx="2857500" cy="704850"/>
            </a:xfrm>
            <a:prstGeom prst="rect">
              <a:avLst/>
            </a:prstGeom>
          </p:spPr>
        </p:pic>
      </p:grpSp>
      <p:sp>
        <p:nvSpPr>
          <p:cNvPr id="19" name="Content Placeholder 2"/>
          <p:cNvSpPr txBox="1">
            <a:spLocks/>
          </p:cNvSpPr>
          <p:nvPr/>
        </p:nvSpPr>
        <p:spPr>
          <a:xfrm>
            <a:off x="351168" y="1391507"/>
            <a:ext cx="3701034"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14" name="Group 13"/>
          <p:cNvGrpSpPr/>
          <p:nvPr/>
        </p:nvGrpSpPr>
        <p:grpSpPr>
          <a:xfrm>
            <a:off x="289800" y="2401178"/>
            <a:ext cx="3629025" cy="1590675"/>
            <a:chOff x="273050" y="2834142"/>
            <a:chExt cx="3629025" cy="1590675"/>
          </a:xfrm>
        </p:grpSpPr>
        <p:pic>
          <p:nvPicPr>
            <p:cNvPr id="10" name="Picture 9"/>
            <p:cNvPicPr>
              <a:picLocks noChangeAspect="1"/>
            </p:cNvPicPr>
            <p:nvPr/>
          </p:nvPicPr>
          <p:blipFill>
            <a:blip r:embed="rId7"/>
            <a:stretch>
              <a:fillRect/>
            </a:stretch>
          </p:blipFill>
          <p:spPr>
            <a:xfrm>
              <a:off x="273050" y="2834142"/>
              <a:ext cx="3629025" cy="1590675"/>
            </a:xfrm>
            <a:prstGeom prst="rect">
              <a:avLst/>
            </a:prstGeom>
          </p:spPr>
        </p:pic>
        <p:sp>
          <p:nvSpPr>
            <p:cNvPr id="11" name="Rectangle 10"/>
            <p:cNvSpPr/>
            <p:nvPr/>
          </p:nvSpPr>
          <p:spPr>
            <a:xfrm>
              <a:off x="273050" y="2857046"/>
              <a:ext cx="678295" cy="55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25" name="Picture 24"/>
          <p:cNvPicPr>
            <a:picLocks noChangeAspect="1"/>
          </p:cNvPicPr>
          <p:nvPr/>
        </p:nvPicPr>
        <p:blipFill>
          <a:blip r:embed="rId8"/>
          <a:stretch>
            <a:fillRect/>
          </a:stretch>
        </p:blipFill>
        <p:spPr>
          <a:xfrm>
            <a:off x="425450" y="3996119"/>
            <a:ext cx="3681967" cy="2371187"/>
          </a:xfrm>
          <a:prstGeom prst="rect">
            <a:avLst/>
          </a:prstGeom>
        </p:spPr>
      </p:pic>
    </p:spTree>
    <p:extLst>
      <p:ext uri="{BB962C8B-B14F-4D97-AF65-F5344CB8AC3E}">
        <p14:creationId xmlns:p14="http://schemas.microsoft.com/office/powerpoint/2010/main" val="49854706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Disruptor</a:t>
            </a:r>
          </a:p>
        </p:txBody>
      </p:sp>
      <p:sp>
        <p:nvSpPr>
          <p:cNvPr id="4" name="Text Placeholder 3"/>
          <p:cNvSpPr>
            <a:spLocks noGrp="1"/>
          </p:cNvSpPr>
          <p:nvPr>
            <p:ph type="body" sz="quarter" idx="15"/>
          </p:nvPr>
        </p:nvSpPr>
        <p:spPr/>
        <p:txBody>
          <a:bodyPr/>
          <a:lstStyle/>
          <a:p>
            <a:r>
              <a:rPr lang="en-US" dirty="0"/>
              <a:t>Artificial Intelligence + Behavioral Economics</a:t>
            </a:r>
          </a:p>
        </p:txBody>
      </p:sp>
      <p:pic>
        <p:nvPicPr>
          <p:cNvPr id="6" name="Picture 5"/>
          <p:cNvPicPr>
            <a:picLocks noChangeAspect="1"/>
          </p:cNvPicPr>
          <p:nvPr/>
        </p:nvPicPr>
        <p:blipFill>
          <a:blip r:embed="rId3"/>
          <a:stretch>
            <a:fillRect/>
          </a:stretch>
        </p:blipFill>
        <p:spPr>
          <a:xfrm>
            <a:off x="352425" y="1585667"/>
            <a:ext cx="1647825" cy="533400"/>
          </a:xfrm>
          <a:prstGeom prst="rect">
            <a:avLst/>
          </a:prstGeom>
        </p:spPr>
      </p:pic>
      <p:pic>
        <p:nvPicPr>
          <p:cNvPr id="8" name="Picture 7"/>
          <p:cNvPicPr>
            <a:picLocks noChangeAspect="1"/>
          </p:cNvPicPr>
          <p:nvPr/>
        </p:nvPicPr>
        <p:blipFill>
          <a:blip r:embed="rId4"/>
          <a:stretch>
            <a:fillRect/>
          </a:stretch>
        </p:blipFill>
        <p:spPr>
          <a:xfrm>
            <a:off x="1176337" y="2105689"/>
            <a:ext cx="2498650" cy="4703341"/>
          </a:xfrm>
          <a:prstGeom prst="rect">
            <a:avLst/>
          </a:prstGeom>
        </p:spPr>
      </p:pic>
      <p:pic>
        <p:nvPicPr>
          <p:cNvPr id="10" name="Picture 9"/>
          <p:cNvPicPr>
            <a:picLocks noChangeAspect="1"/>
          </p:cNvPicPr>
          <p:nvPr/>
        </p:nvPicPr>
        <p:blipFill>
          <a:blip r:embed="rId5"/>
          <a:stretch>
            <a:fillRect/>
          </a:stretch>
        </p:blipFill>
        <p:spPr>
          <a:xfrm>
            <a:off x="3674987" y="1418403"/>
            <a:ext cx="4979351" cy="2719873"/>
          </a:xfrm>
          <a:prstGeom prst="rect">
            <a:avLst/>
          </a:prstGeom>
          <a:scene3d>
            <a:camera prst="orthographicFront">
              <a:rot lat="1200000" lon="0" rev="1200000"/>
            </a:camera>
            <a:lightRig rig="threePt" dir="t"/>
          </a:scene3d>
        </p:spPr>
      </p:pic>
      <p:pic>
        <p:nvPicPr>
          <p:cNvPr id="5" name="Picture 4">
            <a:extLst>
              <a:ext uri="{FF2B5EF4-FFF2-40B4-BE49-F238E27FC236}">
                <a16:creationId xmlns:a16="http://schemas.microsoft.com/office/drawing/2014/main" id="{2D7E4168-8079-466F-A4E2-6785726788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12495" y="3837928"/>
            <a:ext cx="4079810" cy="2719873"/>
          </a:xfrm>
          <a:prstGeom prst="rect">
            <a:avLst/>
          </a:prstGeom>
        </p:spPr>
      </p:pic>
    </p:spTree>
    <p:extLst>
      <p:ext uri="{BB962C8B-B14F-4D97-AF65-F5344CB8AC3E}">
        <p14:creationId xmlns:p14="http://schemas.microsoft.com/office/powerpoint/2010/main" val="1424959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4546824" y="1176981"/>
            <a:ext cx="4225229" cy="5053339"/>
          </a:xfrm>
          <a:prstGeom prst="rect">
            <a:avLst/>
          </a:prstGeom>
          <a:solidFill>
            <a:schemeClr val="accent3"/>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71" name="Rectangle 70"/>
          <p:cNvSpPr/>
          <p:nvPr/>
        </p:nvSpPr>
        <p:spPr bwMode="auto">
          <a:xfrm>
            <a:off x="381458" y="1176981"/>
            <a:ext cx="4199151" cy="5053340"/>
          </a:xfrm>
          <a:prstGeom prst="rect">
            <a:avLst/>
          </a:prstGeom>
          <a:solidFill>
            <a:schemeClr val="accent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graphicFrame>
        <p:nvGraphicFramePr>
          <p:cNvPr id="16" name="Object 15"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5138" name="think-cell Slide" r:id="rId5" imgW="270" imgH="270" progId="TCLayout.ActiveDocument.1">
                  <p:embed/>
                </p:oleObj>
              </mc:Choice>
              <mc:Fallback>
                <p:oleObj name="think-cell Slide" r:id="rId5" imgW="270" imgH="270" progId="TCLayout.ActiveDocument.1">
                  <p:embed/>
                  <p:pic>
                    <p:nvPicPr>
                      <p:cNvPr id="16" name="Object 15"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9" name="Rectangle 8"/>
          <p:cNvSpPr/>
          <p:nvPr/>
        </p:nvSpPr>
        <p:spPr bwMode="auto">
          <a:xfrm>
            <a:off x="518986" y="3619225"/>
            <a:ext cx="4014012" cy="98698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2" name="Title 1"/>
          <p:cNvSpPr>
            <a:spLocks noGrp="1"/>
          </p:cNvSpPr>
          <p:nvPr>
            <p:ph type="title"/>
          </p:nvPr>
        </p:nvSpPr>
        <p:spPr/>
        <p:txBody>
          <a:bodyPr/>
          <a:lstStyle/>
          <a:p>
            <a:r>
              <a:rPr lang="en-US" dirty="0"/>
              <a:t>InsurTech Startups Have Broad Range</a:t>
            </a:r>
            <a:r>
              <a:rPr lang="mr-IN" dirty="0"/>
              <a:t>…</a:t>
            </a:r>
            <a:r>
              <a:rPr lang="en-US" dirty="0"/>
              <a:t>BUT</a:t>
            </a:r>
            <a:r>
              <a:rPr lang="mr-IN" dirty="0"/>
              <a:t>…</a:t>
            </a:r>
            <a:r>
              <a:rPr lang="en-US" dirty="0"/>
              <a:t>  </a:t>
            </a:r>
          </a:p>
        </p:txBody>
      </p:sp>
      <p:sp>
        <p:nvSpPr>
          <p:cNvPr id="6" name="Text Placeholder 5"/>
          <p:cNvSpPr>
            <a:spLocks noGrp="1"/>
          </p:cNvSpPr>
          <p:nvPr>
            <p:ph type="body" sz="quarter" idx="16"/>
          </p:nvPr>
        </p:nvSpPr>
        <p:spPr/>
        <p:txBody>
          <a:bodyPr/>
          <a:lstStyle/>
          <a:p>
            <a:r>
              <a:rPr lang="en-US" dirty="0"/>
              <a:t>Source: Aon.</a:t>
            </a:r>
          </a:p>
        </p:txBody>
      </p:sp>
      <p:sp>
        <p:nvSpPr>
          <p:cNvPr id="8" name="Rectangle 7"/>
          <p:cNvSpPr/>
          <p:nvPr/>
        </p:nvSpPr>
        <p:spPr bwMode="auto">
          <a:xfrm>
            <a:off x="518985" y="1620354"/>
            <a:ext cx="8138984" cy="96801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0" name="Rectangle 9"/>
          <p:cNvSpPr/>
          <p:nvPr/>
        </p:nvSpPr>
        <p:spPr bwMode="auto">
          <a:xfrm>
            <a:off x="518986" y="4685570"/>
            <a:ext cx="4014012" cy="702503"/>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1" name="Rectangle 10"/>
          <p:cNvSpPr/>
          <p:nvPr/>
        </p:nvSpPr>
        <p:spPr bwMode="auto">
          <a:xfrm>
            <a:off x="518986" y="2680617"/>
            <a:ext cx="8138983" cy="85394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2" name="Rectangle 11"/>
          <p:cNvSpPr/>
          <p:nvPr/>
        </p:nvSpPr>
        <p:spPr bwMode="auto">
          <a:xfrm>
            <a:off x="518986" y="5478799"/>
            <a:ext cx="4014012" cy="64180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3" name="Rectangle 12"/>
          <p:cNvSpPr/>
          <p:nvPr/>
        </p:nvSpPr>
        <p:spPr bwMode="auto">
          <a:xfrm>
            <a:off x="4615969" y="3673469"/>
            <a:ext cx="4048351" cy="2447136"/>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t="1" b="11102"/>
          <a:stretch/>
        </p:blipFill>
        <p:spPr>
          <a:xfrm>
            <a:off x="583738" y="1822257"/>
            <a:ext cx="1085951" cy="3962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58107" y="1935044"/>
            <a:ext cx="1337040" cy="2834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01990" y="2011719"/>
            <a:ext cx="1357013" cy="213051"/>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14224" y="2272439"/>
            <a:ext cx="1179664" cy="267028"/>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606960" y="2213159"/>
            <a:ext cx="1461131" cy="327348"/>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a:ext>
            </a:extLst>
          </a:blip>
          <a:srcRect t="31905" b="35146"/>
          <a:stretch/>
        </p:blipFill>
        <p:spPr>
          <a:xfrm>
            <a:off x="2981122" y="1890729"/>
            <a:ext cx="1053353" cy="347072"/>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927281" y="3173564"/>
            <a:ext cx="1255635" cy="213181"/>
          </a:xfrm>
          <a:prstGeom prst="rect">
            <a:avLst/>
          </a:prstGeom>
        </p:spPr>
      </p:pic>
      <p:pic>
        <p:nvPicPr>
          <p:cNvPr id="35" name="Picture 34"/>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871662" y="3212846"/>
            <a:ext cx="1232895" cy="173900"/>
          </a:xfrm>
          <a:prstGeom prst="rect">
            <a:avLst/>
          </a:prstGeom>
        </p:spPr>
      </p:pic>
      <p:pic>
        <p:nvPicPr>
          <p:cNvPr id="37" name="Picture 36"/>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005641" y="3017627"/>
            <a:ext cx="1176768" cy="430447"/>
          </a:xfrm>
          <a:prstGeom prst="rect">
            <a:avLst/>
          </a:prstGeom>
        </p:spPr>
      </p:pic>
      <p:pic>
        <p:nvPicPr>
          <p:cNvPr id="41" name="Picture 40"/>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913606" y="3146864"/>
            <a:ext cx="1135329" cy="263613"/>
          </a:xfrm>
          <a:prstGeom prst="rect">
            <a:avLst/>
          </a:prstGeom>
        </p:spPr>
      </p:pic>
      <p:pic>
        <p:nvPicPr>
          <p:cNvPr id="42" name="Picture 4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26678" y="3974021"/>
            <a:ext cx="1338463" cy="252635"/>
          </a:xfrm>
          <a:prstGeom prst="rect">
            <a:avLst/>
          </a:prstGeom>
        </p:spPr>
      </p:pic>
      <p:pic>
        <p:nvPicPr>
          <p:cNvPr id="43" name="Picture 42"/>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456588" y="4317533"/>
            <a:ext cx="827147" cy="224656"/>
          </a:xfrm>
          <a:prstGeom prst="rect">
            <a:avLst/>
          </a:prstGeom>
        </p:spPr>
      </p:pic>
      <p:pic>
        <p:nvPicPr>
          <p:cNvPr id="44" name="Picture 43"/>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3366631" y="3975440"/>
            <a:ext cx="1034967" cy="249797"/>
          </a:xfrm>
          <a:prstGeom prst="rect">
            <a:avLst/>
          </a:prstGeom>
        </p:spPr>
      </p:pic>
      <p:pic>
        <p:nvPicPr>
          <p:cNvPr id="45" name="Picture 44"/>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630408" y="4302729"/>
            <a:ext cx="1253707" cy="206803"/>
          </a:xfrm>
          <a:prstGeom prst="rect">
            <a:avLst/>
          </a:prstGeom>
        </p:spPr>
      </p:pic>
      <p:pic>
        <p:nvPicPr>
          <p:cNvPr id="47" name="Picture 46"/>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018994" y="5044844"/>
            <a:ext cx="573957" cy="258211"/>
          </a:xfrm>
          <a:prstGeom prst="rect">
            <a:avLst/>
          </a:prstGeom>
        </p:spPr>
      </p:pic>
      <p:pic>
        <p:nvPicPr>
          <p:cNvPr id="48" name="Picture 47"/>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36310" y="5846073"/>
            <a:ext cx="1045116" cy="154608"/>
          </a:xfrm>
          <a:prstGeom prst="rect">
            <a:avLst/>
          </a:prstGeom>
        </p:spPr>
      </p:pic>
      <p:pic>
        <p:nvPicPr>
          <p:cNvPr id="49" name="Picture 48"/>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504685" y="5055228"/>
            <a:ext cx="573259" cy="237443"/>
          </a:xfrm>
          <a:prstGeom prst="rect">
            <a:avLst/>
          </a:prstGeom>
        </p:spPr>
      </p:pic>
      <p:pic>
        <p:nvPicPr>
          <p:cNvPr id="50" name="Picture 49"/>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322067" y="5809618"/>
            <a:ext cx="1142927" cy="227521"/>
          </a:xfrm>
          <a:prstGeom prst="rect">
            <a:avLst/>
          </a:prstGeom>
        </p:spPr>
      </p:pic>
      <p:pic>
        <p:nvPicPr>
          <p:cNvPr id="52" name="Picture 51"/>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963885" y="5779134"/>
            <a:ext cx="1139520" cy="288487"/>
          </a:xfrm>
          <a:prstGeom prst="rect">
            <a:avLst/>
          </a:prstGeom>
        </p:spPr>
      </p:pic>
      <p:pic>
        <p:nvPicPr>
          <p:cNvPr id="54" name="Picture 53"/>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5922451" y="4164708"/>
            <a:ext cx="1090516" cy="270417"/>
          </a:xfrm>
          <a:prstGeom prst="rect">
            <a:avLst/>
          </a:prstGeom>
        </p:spPr>
      </p:pic>
      <p:pic>
        <p:nvPicPr>
          <p:cNvPr id="55" name="Picture 54"/>
          <p:cNvPicPr>
            <a:picLocks noChangeAspect="1"/>
          </p:cNvPicPr>
          <p:nvPr/>
        </p:nvPicPr>
        <p:blipFill rotWithShape="1">
          <a:blip r:embed="rId27" cstate="print">
            <a:extLst>
              <a:ext uri="{28A0092B-C50C-407E-A947-70E740481C1C}">
                <a14:useLocalDpi xmlns:a14="http://schemas.microsoft.com/office/drawing/2010/main"/>
              </a:ext>
            </a:extLst>
          </a:blip>
          <a:srcRect l="8725" t="21282" r="8844" b="22682"/>
          <a:stretch/>
        </p:blipFill>
        <p:spPr>
          <a:xfrm>
            <a:off x="4781907" y="4215163"/>
            <a:ext cx="760453" cy="172316"/>
          </a:xfrm>
          <a:prstGeom prst="rect">
            <a:avLst/>
          </a:prstGeom>
        </p:spPr>
      </p:pic>
      <p:pic>
        <p:nvPicPr>
          <p:cNvPr id="57" name="Picture 56"/>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393059" y="4147946"/>
            <a:ext cx="1065944" cy="270039"/>
          </a:xfrm>
          <a:prstGeom prst="rect">
            <a:avLst/>
          </a:prstGeom>
        </p:spPr>
      </p:pic>
      <p:pic>
        <p:nvPicPr>
          <p:cNvPr id="58" name="Picture 57"/>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4800317" y="4817535"/>
            <a:ext cx="954113" cy="354139"/>
          </a:xfrm>
          <a:prstGeom prst="rect">
            <a:avLst/>
          </a:prstGeom>
        </p:spPr>
      </p:pic>
      <p:pic>
        <p:nvPicPr>
          <p:cNvPr id="61" name="Picture 60"/>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122721" y="4854333"/>
            <a:ext cx="1137344" cy="280545"/>
          </a:xfrm>
          <a:prstGeom prst="rect">
            <a:avLst/>
          </a:prstGeom>
        </p:spPr>
      </p:pic>
      <p:pic>
        <p:nvPicPr>
          <p:cNvPr id="62" name="Picture 61"/>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7649023" y="4908249"/>
            <a:ext cx="798784" cy="172711"/>
          </a:xfrm>
          <a:prstGeom prst="rect">
            <a:avLst/>
          </a:prstGeom>
        </p:spPr>
      </p:pic>
      <p:pic>
        <p:nvPicPr>
          <p:cNvPr id="200704" name="Picture 200703"/>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177923" y="5566544"/>
            <a:ext cx="997491" cy="294259"/>
          </a:xfrm>
          <a:prstGeom prst="rect">
            <a:avLst/>
          </a:prstGeom>
        </p:spPr>
      </p:pic>
      <p:pic>
        <p:nvPicPr>
          <p:cNvPr id="200705" name="Picture 200704"/>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736297" y="5546002"/>
            <a:ext cx="1395235" cy="279047"/>
          </a:xfrm>
          <a:prstGeom prst="rect">
            <a:avLst/>
          </a:prstGeom>
        </p:spPr>
      </p:pic>
      <p:sp>
        <p:nvSpPr>
          <p:cNvPr id="72" name="Rectangle 71"/>
          <p:cNvSpPr/>
          <p:nvPr/>
        </p:nvSpPr>
        <p:spPr bwMode="auto">
          <a:xfrm>
            <a:off x="371677"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Risk</a:t>
            </a:r>
          </a:p>
        </p:txBody>
      </p:sp>
      <p:pic>
        <p:nvPicPr>
          <p:cNvPr id="18" name="Picture 17"/>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4034475" y="2262314"/>
            <a:ext cx="1075051" cy="229039"/>
          </a:xfrm>
          <a:prstGeom prst="rect">
            <a:avLst/>
          </a:prstGeom>
        </p:spPr>
      </p:pic>
      <p:sp>
        <p:nvSpPr>
          <p:cNvPr id="73" name="Rectangle 72"/>
          <p:cNvSpPr/>
          <p:nvPr/>
        </p:nvSpPr>
        <p:spPr bwMode="auto">
          <a:xfrm>
            <a:off x="4580608"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Health</a:t>
            </a:r>
          </a:p>
        </p:txBody>
      </p:sp>
      <p:sp>
        <p:nvSpPr>
          <p:cNvPr id="56" name="Rectangle 55"/>
          <p:cNvSpPr/>
          <p:nvPr/>
        </p:nvSpPr>
        <p:spPr bwMode="auto">
          <a:xfrm>
            <a:off x="518984" y="1620425"/>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5" name="Rectangle 4"/>
          <p:cNvSpPr/>
          <p:nvPr/>
        </p:nvSpPr>
        <p:spPr bwMode="auto">
          <a:xfrm>
            <a:off x="3148422" y="1606414"/>
            <a:ext cx="2856668"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Arial" charset="0"/>
                <a:cs typeface="Arial" charset="0"/>
              </a:rPr>
              <a:t>Insurance Marketplace </a:t>
            </a:r>
          </a:p>
        </p:txBody>
      </p:sp>
      <p:sp>
        <p:nvSpPr>
          <p:cNvPr id="60" name="Rectangle 59"/>
          <p:cNvSpPr/>
          <p:nvPr/>
        </p:nvSpPr>
        <p:spPr bwMode="auto">
          <a:xfrm>
            <a:off x="518984" y="2684253"/>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3" name="Rectangle 62"/>
          <p:cNvSpPr/>
          <p:nvPr/>
        </p:nvSpPr>
        <p:spPr bwMode="auto">
          <a:xfrm>
            <a:off x="518984" y="362116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4" name="Rectangle 63"/>
          <p:cNvSpPr/>
          <p:nvPr/>
        </p:nvSpPr>
        <p:spPr bwMode="auto">
          <a:xfrm>
            <a:off x="518984" y="468789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5" name="Rectangle 64"/>
          <p:cNvSpPr/>
          <p:nvPr/>
        </p:nvSpPr>
        <p:spPr bwMode="auto">
          <a:xfrm>
            <a:off x="518984" y="5478800"/>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6" name="Rectangle 65"/>
          <p:cNvSpPr/>
          <p:nvPr/>
        </p:nvSpPr>
        <p:spPr bwMode="auto">
          <a:xfrm>
            <a:off x="4615967" y="3621008"/>
            <a:ext cx="4044507"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30" name="Rectangle 29"/>
          <p:cNvSpPr/>
          <p:nvPr/>
        </p:nvSpPr>
        <p:spPr bwMode="auto">
          <a:xfrm>
            <a:off x="5754428" y="3620333"/>
            <a:ext cx="1873931" cy="30290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Health Navigators</a:t>
            </a:r>
            <a:endParaRPr lang="en-US" sz="1400" b="1" baseline="30000" dirty="0">
              <a:solidFill>
                <a:srgbClr val="000000"/>
              </a:solidFill>
              <a:latin typeface="Arial" charset="0"/>
              <a:ea typeface="ＭＳ Ｐゴシック" pitchFamily="108" charset="-128"/>
            </a:endParaRPr>
          </a:p>
        </p:txBody>
      </p:sp>
      <p:sp>
        <p:nvSpPr>
          <p:cNvPr id="38" name="Rectangle 37"/>
          <p:cNvSpPr/>
          <p:nvPr/>
        </p:nvSpPr>
        <p:spPr bwMode="auto">
          <a:xfrm>
            <a:off x="1688373" y="3617953"/>
            <a:ext cx="1588180" cy="248265"/>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Peer to Peer</a:t>
            </a:r>
          </a:p>
        </p:txBody>
      </p:sp>
      <p:sp>
        <p:nvSpPr>
          <p:cNvPr id="39" name="Rectangle 38"/>
          <p:cNvSpPr/>
          <p:nvPr/>
        </p:nvSpPr>
        <p:spPr bwMode="auto">
          <a:xfrm>
            <a:off x="1204031" y="4686007"/>
            <a:ext cx="2504692" cy="262296"/>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Micro-duration Coverage</a:t>
            </a:r>
          </a:p>
        </p:txBody>
      </p:sp>
      <p:sp>
        <p:nvSpPr>
          <p:cNvPr id="40" name="Rectangle 39"/>
          <p:cNvSpPr/>
          <p:nvPr/>
        </p:nvSpPr>
        <p:spPr bwMode="auto">
          <a:xfrm>
            <a:off x="1739555" y="5511415"/>
            <a:ext cx="1588180" cy="19145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Telematics</a:t>
            </a:r>
          </a:p>
        </p:txBody>
      </p:sp>
      <p:sp>
        <p:nvSpPr>
          <p:cNvPr id="22" name="Rectangle 21"/>
          <p:cNvSpPr/>
          <p:nvPr/>
        </p:nvSpPr>
        <p:spPr bwMode="auto">
          <a:xfrm>
            <a:off x="3150487" y="2684391"/>
            <a:ext cx="2856668" cy="262211"/>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Digital Brokers</a:t>
            </a:r>
          </a:p>
        </p:txBody>
      </p:sp>
    </p:spTree>
    <p:extLst>
      <p:ext uri="{BB962C8B-B14F-4D97-AF65-F5344CB8AC3E}">
        <p14:creationId xmlns:p14="http://schemas.microsoft.com/office/powerpoint/2010/main" val="179887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6162" name="think-cell Slide" r:id="rId5" imgW="270" imgH="270" progId="TCLayout.ActiveDocument.1">
                  <p:embed/>
                </p:oleObj>
              </mc:Choice>
              <mc:Fallback>
                <p:oleObj name="think-cell Slide" r:id="rId5" imgW="270" imgH="270" progId="TCLayout.ActiveDocument.1">
                  <p:embed/>
                  <p:pic>
                    <p:nvPicPr>
                      <p:cNvPr id="13" name="Object 12"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7" name="AutoShape 9" descr="Image result for mattermark"/>
          <p:cNvSpPr>
            <a:spLocks noChangeAspect="1" noChangeArrowheads="1"/>
          </p:cNvSpPr>
          <p:nvPr/>
        </p:nvSpPr>
        <p:spPr bwMode="auto">
          <a:xfrm>
            <a:off x="1259685" y="-144458"/>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9" name="AutoShape 14" descr="Image result for angellist"/>
          <p:cNvSpPr>
            <a:spLocks noChangeAspect="1" noChangeArrowheads="1"/>
          </p:cNvSpPr>
          <p:nvPr/>
        </p:nvSpPr>
        <p:spPr bwMode="auto">
          <a:xfrm>
            <a:off x="1373984" y="79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4" name="AutoShape 24" descr="Image result for Startupbootcamp Insurtech"/>
          <p:cNvSpPr>
            <a:spLocks noChangeAspect="1" noChangeArrowheads="1"/>
          </p:cNvSpPr>
          <p:nvPr/>
        </p:nvSpPr>
        <p:spPr bwMode="auto">
          <a:xfrm>
            <a:off x="1488285" y="1603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03" name="TextBox 102"/>
          <p:cNvSpPr txBox="1"/>
          <p:nvPr/>
        </p:nvSpPr>
        <p:spPr>
          <a:xfrm>
            <a:off x="7188930" y="1684602"/>
            <a:ext cx="140298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$205M</a:t>
            </a:r>
            <a:endParaRPr lang="en-SG" sz="2800" dirty="0">
              <a:solidFill>
                <a:srgbClr val="000000"/>
              </a:solidFill>
              <a:latin typeface="Arial" charset="0"/>
              <a:ea typeface="ＭＳ Ｐゴシック" pitchFamily="108" charset="-128"/>
            </a:endParaRPr>
          </a:p>
        </p:txBody>
      </p:sp>
      <p:sp>
        <p:nvSpPr>
          <p:cNvPr id="109" name="TextBox 108"/>
          <p:cNvSpPr txBox="1"/>
          <p:nvPr/>
        </p:nvSpPr>
        <p:spPr>
          <a:xfrm>
            <a:off x="7204688" y="2678305"/>
            <a:ext cx="128399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$57M</a:t>
            </a:r>
          </a:p>
        </p:txBody>
      </p:sp>
      <p:sp>
        <p:nvSpPr>
          <p:cNvPr id="113" name="TextBox 112"/>
          <p:cNvSpPr txBox="1"/>
          <p:nvPr/>
        </p:nvSpPr>
        <p:spPr>
          <a:xfrm>
            <a:off x="7204869" y="3611714"/>
            <a:ext cx="128381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$37M</a:t>
            </a:r>
          </a:p>
        </p:txBody>
      </p:sp>
      <p:sp>
        <p:nvSpPr>
          <p:cNvPr id="114" name="TextBox 113"/>
          <p:cNvSpPr txBox="1"/>
          <p:nvPr/>
        </p:nvSpPr>
        <p:spPr>
          <a:xfrm>
            <a:off x="7188930" y="4492241"/>
            <a:ext cx="129975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$21M</a:t>
            </a:r>
            <a:endParaRPr lang="en-SG" sz="2800" dirty="0">
              <a:solidFill>
                <a:srgbClr val="000000"/>
              </a:solidFill>
              <a:latin typeface="Arial" charset="0"/>
              <a:ea typeface="ＭＳ Ｐゴシック" pitchFamily="108" charset="-128"/>
            </a:endParaRPr>
          </a:p>
        </p:txBody>
      </p:sp>
      <p:sp>
        <p:nvSpPr>
          <p:cNvPr id="122" name="TextBox 121"/>
          <p:cNvSpPr txBox="1"/>
          <p:nvPr/>
        </p:nvSpPr>
        <p:spPr>
          <a:xfrm>
            <a:off x="7182989" y="5419413"/>
            <a:ext cx="130569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$4M</a:t>
            </a:r>
            <a:endParaRPr lang="en-SG" sz="2800" dirty="0">
              <a:solidFill>
                <a:srgbClr val="000000"/>
              </a:solidFill>
              <a:latin typeface="Arial" charset="0"/>
              <a:ea typeface="ＭＳ Ｐゴシック" pitchFamily="108" charset="-128"/>
            </a:endParaRPr>
          </a:p>
        </p:txBody>
      </p:sp>
      <p:sp>
        <p:nvSpPr>
          <p:cNvPr id="18" name="Title 17"/>
          <p:cNvSpPr>
            <a:spLocks noGrp="1"/>
          </p:cNvSpPr>
          <p:nvPr>
            <p:ph type="title"/>
          </p:nvPr>
        </p:nvSpPr>
        <p:spPr/>
        <p:txBody>
          <a:bodyPr/>
          <a:lstStyle/>
          <a:p>
            <a:r>
              <a:rPr lang="mr-IN" dirty="0"/>
              <a:t>…</a:t>
            </a:r>
            <a:r>
              <a:rPr lang="en-US" dirty="0"/>
              <a:t>With Broad Incumbent Support </a:t>
            </a:r>
            <a:endParaRPr lang="en-SG" dirty="0"/>
          </a:p>
        </p:txBody>
      </p:sp>
      <p:sp>
        <p:nvSpPr>
          <p:cNvPr id="3" name="Text Placeholder 2"/>
          <p:cNvSpPr>
            <a:spLocks noGrp="1"/>
          </p:cNvSpPr>
          <p:nvPr>
            <p:ph type="body" sz="quarter" idx="16"/>
          </p:nvPr>
        </p:nvSpPr>
        <p:spPr/>
        <p:txBody>
          <a:bodyPr/>
          <a:lstStyle/>
          <a:p>
            <a:r>
              <a:rPr lang="en-SG" dirty="0">
                <a:solidFill>
                  <a:srgbClr val="000000"/>
                </a:solidFill>
                <a:ea typeface="ＭＳ Ｐゴシック"/>
              </a:rPr>
              <a:t>Note: Total funding.</a:t>
            </a:r>
            <a:r>
              <a:rPr lang="en-US" dirty="0"/>
              <a:t> </a:t>
            </a:r>
          </a:p>
          <a:p>
            <a:r>
              <a:rPr lang="en-US" dirty="0"/>
              <a:t>Source: Aon.</a:t>
            </a:r>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a:ext>
            </a:extLst>
          </a:blip>
          <a:srcRect l="1460" t="11274" b="20445"/>
          <a:stretch/>
        </p:blipFill>
        <p:spPr>
          <a:xfrm>
            <a:off x="442173" y="2710617"/>
            <a:ext cx="1589603" cy="452108"/>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0738" y="1734505"/>
            <a:ext cx="1672471" cy="423411"/>
          </a:xfrm>
          <a:prstGeom prst="rect">
            <a:avLst/>
          </a:prstGeom>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a:ext>
            </a:extLst>
          </a:blip>
          <a:srcRect l="10819" t="22518" r="12347" b="21704"/>
          <a:stretch/>
        </p:blipFill>
        <p:spPr>
          <a:xfrm>
            <a:off x="474908" y="4580858"/>
            <a:ext cx="1524131" cy="345001"/>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6923" y="5478558"/>
            <a:ext cx="900103" cy="404935"/>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9687" y="3715424"/>
            <a:ext cx="1454572" cy="312733"/>
          </a:xfrm>
          <a:prstGeom prst="rect">
            <a:avLst/>
          </a:prstGeom>
        </p:spPr>
      </p:pic>
      <p:grpSp>
        <p:nvGrpSpPr>
          <p:cNvPr id="31" name="Group 30"/>
          <p:cNvGrpSpPr/>
          <p:nvPr/>
        </p:nvGrpSpPr>
        <p:grpSpPr>
          <a:xfrm>
            <a:off x="3189113" y="1719398"/>
            <a:ext cx="2977835" cy="453628"/>
            <a:chOff x="3300213" y="1719397"/>
            <a:chExt cx="2977835" cy="453628"/>
          </a:xfrm>
        </p:grpSpPr>
        <p:pic>
          <p:nvPicPr>
            <p:cNvPr id="5" name="Picture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300213" y="1719397"/>
              <a:ext cx="1042824" cy="45362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707984" y="1789205"/>
              <a:ext cx="1570064" cy="314013"/>
            </a:xfrm>
            <a:prstGeom prst="rect">
              <a:avLst/>
            </a:prstGeom>
          </p:spPr>
        </p:pic>
      </p:grpSp>
      <p:grpSp>
        <p:nvGrpSpPr>
          <p:cNvPr id="30" name="Group 29"/>
          <p:cNvGrpSpPr/>
          <p:nvPr/>
        </p:nvGrpSpPr>
        <p:grpSpPr>
          <a:xfrm>
            <a:off x="3011504" y="2636996"/>
            <a:ext cx="3333057" cy="601401"/>
            <a:chOff x="3034645" y="2636994"/>
            <a:chExt cx="3333057" cy="601401"/>
          </a:xfrm>
        </p:grpSpPr>
        <p:pic>
          <p:nvPicPr>
            <p:cNvPr id="10" name="Picture 9"/>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034645" y="2636994"/>
              <a:ext cx="1336446" cy="601401"/>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16693" y="2823514"/>
              <a:ext cx="1651009" cy="232800"/>
            </a:xfrm>
            <a:prstGeom prst="rect">
              <a:avLst/>
            </a:prstGeom>
          </p:spPr>
        </p:pic>
      </p:grpSp>
      <p:grpSp>
        <p:nvGrpSpPr>
          <p:cNvPr id="29" name="Group 28"/>
          <p:cNvGrpSpPr/>
          <p:nvPr/>
        </p:nvGrpSpPr>
        <p:grpSpPr>
          <a:xfrm>
            <a:off x="2998073" y="3719358"/>
            <a:ext cx="3359919" cy="311212"/>
            <a:chOff x="2987183" y="3719357"/>
            <a:chExt cx="3359919" cy="311212"/>
          </a:xfrm>
        </p:grpSpPr>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987183" y="3722338"/>
              <a:ext cx="1401051" cy="308231"/>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716693" y="3719357"/>
              <a:ext cx="1630409" cy="301626"/>
            </a:xfrm>
            <a:prstGeom prst="rect">
              <a:avLst/>
            </a:prstGeom>
          </p:spPr>
        </p:pic>
      </p:grpSp>
      <p:grpSp>
        <p:nvGrpSpPr>
          <p:cNvPr id="28" name="Group 27"/>
          <p:cNvGrpSpPr/>
          <p:nvPr/>
        </p:nvGrpSpPr>
        <p:grpSpPr>
          <a:xfrm>
            <a:off x="2571985" y="4559357"/>
            <a:ext cx="4212095" cy="388987"/>
            <a:chOff x="2571983" y="4559357"/>
            <a:chExt cx="4212095" cy="388987"/>
          </a:xfrm>
        </p:grpSpPr>
        <p:pic>
          <p:nvPicPr>
            <p:cNvPr id="22" name="Picture 2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975297" y="4559357"/>
              <a:ext cx="1254797" cy="388987"/>
            </a:xfrm>
            <a:prstGeom prst="rect">
              <a:avLst/>
            </a:prstGeom>
          </p:spPr>
        </p:pic>
        <p:pic>
          <p:nvPicPr>
            <p:cNvPr id="50" name="Picture 4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71983" y="4621850"/>
              <a:ext cx="1200000" cy="264000"/>
            </a:xfrm>
            <a:prstGeom prst="rect">
              <a:avLst/>
            </a:prstGeom>
          </p:spPr>
        </p:pic>
        <p:pic>
          <p:nvPicPr>
            <p:cNvPr id="51" name="Picture 5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33408" y="4628913"/>
              <a:ext cx="1350670" cy="249874"/>
            </a:xfrm>
            <a:prstGeom prst="rect">
              <a:avLst/>
            </a:prstGeom>
          </p:spPr>
        </p:pic>
      </p:grpSp>
      <p:grpSp>
        <p:nvGrpSpPr>
          <p:cNvPr id="27" name="Group 26"/>
          <p:cNvGrpSpPr/>
          <p:nvPr/>
        </p:nvGrpSpPr>
        <p:grpSpPr>
          <a:xfrm>
            <a:off x="3608688" y="5388404"/>
            <a:ext cx="2138689" cy="585243"/>
            <a:chOff x="3467826" y="5388403"/>
            <a:chExt cx="2138689" cy="585243"/>
          </a:xfrm>
        </p:grpSpPr>
        <p:pic>
          <p:nvPicPr>
            <p:cNvPr id="20" name="Picture 19"/>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412706" y="5537767"/>
              <a:ext cx="1193809" cy="286514"/>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467826" y="5388403"/>
              <a:ext cx="585243" cy="585243"/>
            </a:xfrm>
            <a:prstGeom prst="rect">
              <a:avLst/>
            </a:prstGeom>
          </p:spPr>
        </p:pic>
      </p:grpSp>
      <p:cxnSp>
        <p:nvCxnSpPr>
          <p:cNvPr id="37" name="Straight Connector 36"/>
          <p:cNvCxnSpPr/>
          <p:nvPr/>
        </p:nvCxnSpPr>
        <p:spPr>
          <a:xfrm>
            <a:off x="457200" y="24122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7200" y="3500851"/>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7200" y="4319456"/>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7200" y="51554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3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4098867"/>
            <a:ext cx="5920831" cy="671338"/>
          </a:xfrm>
        </p:spPr>
        <p:txBody>
          <a:bodyPr/>
          <a:lstStyle/>
          <a:p>
            <a:r>
              <a:rPr lang="en-US" dirty="0"/>
              <a:t>Thank you!</a:t>
            </a:r>
          </a:p>
        </p:txBody>
      </p:sp>
      <p:sp>
        <p:nvSpPr>
          <p:cNvPr id="5" name="Subtitle 2"/>
          <p:cNvSpPr>
            <a:spLocks noGrp="1"/>
          </p:cNvSpPr>
          <p:nvPr>
            <p:ph type="subTitle" idx="1"/>
          </p:nvPr>
        </p:nvSpPr>
        <p:spPr>
          <a:xfrm>
            <a:off x="668339" y="4857177"/>
            <a:ext cx="5148388" cy="415498"/>
          </a:xfrm>
        </p:spPr>
        <p:txBody>
          <a:bodyPr/>
          <a:lstStyle/>
          <a:p>
            <a:r>
              <a:rPr lang="en-US" sz="2400" dirty="0" err="1">
                <a:solidFill>
                  <a:srgbClr val="153B65"/>
                </a:solidFill>
              </a:rPr>
              <a:t>www.iii.org</a:t>
            </a:r>
            <a:endParaRPr lang="en-US" sz="2400" dirty="0">
              <a:solidFill>
                <a:srgbClr val="153B65"/>
              </a:solidFill>
            </a:endParaRPr>
          </a:p>
        </p:txBody>
      </p:sp>
    </p:spTree>
    <p:extLst>
      <p:ext uri="{BB962C8B-B14F-4D97-AF65-F5344CB8AC3E}">
        <p14:creationId xmlns:p14="http://schemas.microsoft.com/office/powerpoint/2010/main" val="9143290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595D-A825-4FC0-99BB-DCC694C2C548}"/>
              </a:ext>
            </a:extLst>
          </p:cNvPr>
          <p:cNvSpPr>
            <a:spLocks noGrp="1"/>
          </p:cNvSpPr>
          <p:nvPr>
            <p:ph type="ctrTitle"/>
          </p:nvPr>
        </p:nvSpPr>
        <p:spPr/>
        <p:txBody>
          <a:bodyPr/>
          <a:lstStyle/>
          <a:p>
            <a:r>
              <a:rPr lang="en-US" dirty="0"/>
              <a:t>An Age of Disruption</a:t>
            </a:r>
          </a:p>
        </p:txBody>
      </p:sp>
      <p:sp>
        <p:nvSpPr>
          <p:cNvPr id="3" name="Subtitle 2">
            <a:extLst>
              <a:ext uri="{FF2B5EF4-FFF2-40B4-BE49-F238E27FC236}">
                <a16:creationId xmlns:a16="http://schemas.microsoft.com/office/drawing/2014/main" id="{69413EB0-182F-4D53-8072-3B7DE8A65047}"/>
              </a:ext>
            </a:extLst>
          </p:cNvPr>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8924852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p:txBody>
          <a:bodyPr/>
          <a:lstStyle/>
          <a:p>
            <a:r>
              <a:rPr lang="en-US" dirty="0"/>
              <a:t>Economics</a:t>
            </a:r>
          </a:p>
        </p:txBody>
      </p:sp>
      <p:sp>
        <p:nvSpPr>
          <p:cNvPr id="16" name="Rectangle 15">
            <a:extLst>
              <a:ext uri="{FF2B5EF4-FFF2-40B4-BE49-F238E27FC236}">
                <a16:creationId xmlns:a16="http://schemas.microsoft.com/office/drawing/2014/main" id="{6D49E09D-E86E-4072-8070-31BE86EC58DC}"/>
              </a:ext>
            </a:extLst>
          </p:cNvPr>
          <p:cNvSpPr/>
          <p:nvPr/>
        </p:nvSpPr>
        <p:spPr bwMode="gray">
          <a:xfrm>
            <a:off x="0" y="1798870"/>
            <a:ext cx="9144000" cy="373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9" name="Picture 18">
            <a:extLst>
              <a:ext uri="{FF2B5EF4-FFF2-40B4-BE49-F238E27FC236}">
                <a16:creationId xmlns:a16="http://schemas.microsoft.com/office/drawing/2014/main" id="{BE0A3E93-BF74-40DD-A7B7-5F197D2C51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592847" y="2162910"/>
            <a:ext cx="2200615" cy="2200615"/>
          </a:xfrm>
          <a:prstGeom prst="ellipse">
            <a:avLst/>
          </a:prstGeom>
          <a:ln w="63500" cap="rnd">
            <a:noFill/>
          </a:ln>
          <a:effectLst/>
        </p:spPr>
      </p:pic>
      <p:pic>
        <p:nvPicPr>
          <p:cNvPr id="2053" name="Picture 5" descr="C:\_Projects\051618_Wed\P17740_Sean\money_policy_GettyImages-185307656_cropp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9736" y="2162910"/>
            <a:ext cx="2201418" cy="2201418"/>
          </a:xfrm>
          <a:prstGeom prst="ellipse">
            <a:avLst/>
          </a:prstGeom>
          <a:noFill/>
          <a:extLst>
            <a:ext uri="{909E8E84-426E-40DD-AFC4-6F175D3DCCD1}">
              <a14:hiddenFill xmlns:a14="http://schemas.microsoft.com/office/drawing/2010/main">
                <a:solidFill>
                  <a:srgbClr val="FFFFFF"/>
                </a:solidFill>
              </a14:hiddenFill>
            </a:ext>
          </a:extLst>
        </p:spPr>
      </p:pic>
      <p:sp>
        <p:nvSpPr>
          <p:cNvPr id="7" name="Content Placeholder 6"/>
          <p:cNvSpPr txBox="1">
            <a:spLocks/>
          </p:cNvSpPr>
          <p:nvPr/>
        </p:nvSpPr>
        <p:spPr bwMode="gray">
          <a:xfrm>
            <a:off x="6350540"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Fiscal policies, i.e. tax reform and deregulation surfacing.</a:t>
            </a:r>
          </a:p>
        </p:txBody>
      </p:sp>
      <p:sp>
        <p:nvSpPr>
          <p:cNvPr id="8" name="Content Placeholder 6"/>
          <p:cNvSpPr txBox="1">
            <a:spLocks/>
          </p:cNvSpPr>
          <p:nvPr/>
        </p:nvSpPr>
        <p:spPr bwMode="gray">
          <a:xfrm>
            <a:off x="3471693"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Tepid monetary policies; keeping interest rates at historical lows — moving slow...</a:t>
            </a:r>
          </a:p>
        </p:txBody>
      </p:sp>
      <p:sp>
        <p:nvSpPr>
          <p:cNvPr id="9" name="Content Placeholder 6"/>
          <p:cNvSpPr txBox="1">
            <a:spLocks/>
          </p:cNvSpPr>
          <p:nvPr/>
        </p:nvSpPr>
        <p:spPr bwMode="gray">
          <a:xfrm>
            <a:off x="592846" y="446438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Strengthening Fundamentals:</a:t>
            </a:r>
          </a:p>
          <a:p>
            <a:pPr marL="0" indent="0" algn="ctr">
              <a:spcBef>
                <a:spcPts val="900"/>
              </a:spcBef>
              <a:buNone/>
            </a:pPr>
            <a:r>
              <a:rPr lang="en-US" sz="1350" dirty="0">
                <a:solidFill>
                  <a:schemeClr val="bg1"/>
                </a:solidFill>
              </a:rPr>
              <a:t>All OECD economies growing – 1</a:t>
            </a:r>
            <a:r>
              <a:rPr lang="en-US" sz="1350" baseline="30000" dirty="0">
                <a:solidFill>
                  <a:schemeClr val="bg1"/>
                </a:solidFill>
              </a:rPr>
              <a:t>st</a:t>
            </a:r>
            <a:r>
              <a:rPr lang="en-US" sz="1350" dirty="0">
                <a:solidFill>
                  <a:schemeClr val="bg1"/>
                </a:solidFill>
              </a:rPr>
              <a:t> in 10 yrs.</a:t>
            </a:r>
          </a:p>
        </p:txBody>
      </p:sp>
      <p:pic>
        <p:nvPicPr>
          <p:cNvPr id="20" name="Picture 19">
            <a:extLst>
              <a:ext uri="{FF2B5EF4-FFF2-40B4-BE49-F238E27FC236}">
                <a16:creationId xmlns:a16="http://schemas.microsoft.com/office/drawing/2014/main" id="{9E372D05-3CD3-45AA-AD7B-6A006BC813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3471693" y="2162910"/>
            <a:ext cx="2200615" cy="2200615"/>
          </a:xfrm>
          <a:prstGeom prst="ellipse">
            <a:avLst/>
          </a:prstGeom>
          <a:ln w="63500" cap="rnd">
            <a:noFill/>
          </a:ln>
          <a:effectLst/>
        </p:spPr>
      </p:pic>
    </p:spTree>
    <p:extLst>
      <p:ext uri="{BB962C8B-B14F-4D97-AF65-F5344CB8AC3E}">
        <p14:creationId xmlns:p14="http://schemas.microsoft.com/office/powerpoint/2010/main" val="15957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50"/>
                                        <p:tgtEl>
                                          <p:spTgt spid="19"/>
                                        </p:tgtEl>
                                      </p:cBhvr>
                                    </p:animEffect>
                                  </p:childTnLst>
                                </p:cTn>
                              </p:par>
                              <p:par>
                                <p:cTn id="18" presetID="63" presetClass="path" presetSubtype="0" decel="40000" fill="hold" nodeType="withEffect">
                                  <p:stCondLst>
                                    <p:cond delay="0"/>
                                  </p:stCondLst>
                                  <p:childTnLst>
                                    <p:animMotion origin="layout" path="M 3.75E-6 -4.07407E-6 L 0.31484 -4.07407E-6 " pathEditMode="relative" rAng="0" ptsTypes="AA">
                                      <p:cBhvr>
                                        <p:cTn id="19" dur="750" spd="-100000" fill="hold"/>
                                        <p:tgtEl>
                                          <p:spTgt spid="19"/>
                                        </p:tgtEl>
                                        <p:attrNameLst>
                                          <p:attrName>ppt_x</p:attrName>
                                          <p:attrName>ppt_y</p:attrName>
                                        </p:attrNameLst>
                                      </p:cBhvr>
                                      <p:rCtr x="15742" y="0"/>
                                    </p:animMotion>
                                  </p:childTnLst>
                                </p:cTn>
                              </p:par>
                              <p:par>
                                <p:cTn id="20" presetID="10"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350"/>
                                        <p:tgtEl>
                                          <p:spTgt spid="2053"/>
                                        </p:tgtEl>
                                      </p:cBhvr>
                                    </p:animEffect>
                                  </p:childTnLst>
                                </p:cTn>
                              </p:par>
                              <p:par>
                                <p:cTn id="23" presetID="63" presetClass="path" presetSubtype="0" decel="40000" fill="hold" nodeType="withEffect">
                                  <p:stCondLst>
                                    <p:cond delay="0"/>
                                  </p:stCondLst>
                                  <p:childTnLst>
                                    <p:animMotion origin="layout" path="M -0.31471 -4.07407E-6 L 0.00196 -4.07407E-6 " pathEditMode="relative" rAng="0" ptsTypes="AA">
                                      <p:cBhvr>
                                        <p:cTn id="24" dur="750" fill="hold"/>
                                        <p:tgtEl>
                                          <p:spTgt spid="2053"/>
                                        </p:tgtEl>
                                        <p:attrNameLst>
                                          <p:attrName>ppt_x</p:attrName>
                                          <p:attrName>ppt_y</p:attrName>
                                        </p:attrNameLst>
                                      </p:cBhvr>
                                      <p:rCtr x="15833" y="0"/>
                                    </p:animMotion>
                                  </p:childTnLst>
                                </p:cTn>
                              </p:par>
                              <p:par>
                                <p:cTn id="25" presetID="22" presetClass="entr" presetSubtype="1"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750"/>
                                        <p:tgtEl>
                                          <p:spTgt spid="9"/>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750"/>
                                        <p:tgtEl>
                                          <p:spTgt spid="8"/>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p:txBody>
          <a:bodyPr/>
          <a:lstStyle/>
          <a:p>
            <a:r>
              <a:rPr lang="en-US" dirty="0"/>
              <a:t>Geopolitical</a:t>
            </a:r>
          </a:p>
        </p:txBody>
      </p:sp>
      <p:sp>
        <p:nvSpPr>
          <p:cNvPr id="24" name="Rectangle 23">
            <a:extLst>
              <a:ext uri="{FF2B5EF4-FFF2-40B4-BE49-F238E27FC236}">
                <a16:creationId xmlns:a16="http://schemas.microsoft.com/office/drawing/2014/main" id="{6FCE5861-3B67-434F-9181-E26F5DA3BF84}"/>
              </a:ext>
            </a:extLst>
          </p:cNvPr>
          <p:cNvSpPr/>
          <p:nvPr/>
        </p:nvSpPr>
        <p:spPr bwMode="gray">
          <a:xfrm>
            <a:off x="0" y="1811241"/>
            <a:ext cx="9144000" cy="3732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26" name="Picture 25">
            <a:extLst>
              <a:ext uri="{FF2B5EF4-FFF2-40B4-BE49-F238E27FC236}">
                <a16:creationId xmlns:a16="http://schemas.microsoft.com/office/drawing/2014/main" id="{B3AAB698-B454-4C3E-9969-110091AE3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350540" y="2162910"/>
            <a:ext cx="2200615" cy="2200615"/>
          </a:xfrm>
          <a:prstGeom prst="ellipse">
            <a:avLst/>
          </a:prstGeom>
          <a:ln w="63500" cap="rnd">
            <a:noFill/>
          </a:ln>
          <a:effectLst/>
        </p:spPr>
      </p:pic>
      <p:pic>
        <p:nvPicPr>
          <p:cNvPr id="27" name="Picture 26">
            <a:extLst>
              <a:ext uri="{FF2B5EF4-FFF2-40B4-BE49-F238E27FC236}">
                <a16:creationId xmlns:a16="http://schemas.microsoft.com/office/drawing/2014/main" id="{0B0B7D8F-9C6D-4514-85AE-1DF1060AE2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92847" y="2162910"/>
            <a:ext cx="2200615" cy="2200615"/>
          </a:xfrm>
          <a:prstGeom prst="ellipse">
            <a:avLst/>
          </a:prstGeom>
          <a:ln w="63500" cap="rnd">
            <a:noFill/>
          </a:ln>
          <a:effectLst/>
        </p:spPr>
      </p:pic>
      <p:pic>
        <p:nvPicPr>
          <p:cNvPr id="28" name="Picture 27">
            <a:extLst>
              <a:ext uri="{FF2B5EF4-FFF2-40B4-BE49-F238E27FC236}">
                <a16:creationId xmlns:a16="http://schemas.microsoft.com/office/drawing/2014/main" id="{7FEAB73D-CCE4-4D57-B319-796D7129C0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3471693" y="2162910"/>
            <a:ext cx="2200615" cy="2200615"/>
          </a:xfrm>
          <a:prstGeom prst="ellipse">
            <a:avLst/>
          </a:prstGeom>
          <a:ln w="63500" cap="rnd">
            <a:noFill/>
          </a:ln>
          <a:effectLst/>
        </p:spPr>
      </p:pic>
      <p:sp>
        <p:nvSpPr>
          <p:cNvPr id="7" name="Content Placeholder 6"/>
          <p:cNvSpPr txBox="1">
            <a:spLocks/>
          </p:cNvSpPr>
          <p:nvPr/>
        </p:nvSpPr>
        <p:spPr bwMode="gray">
          <a:xfrm>
            <a:off x="6350540"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“Major conflict threat greatest since WWII“ – US Intelligence Report to Congress </a:t>
            </a:r>
          </a:p>
        </p:txBody>
      </p:sp>
      <p:sp>
        <p:nvSpPr>
          <p:cNvPr id="8" name="Content Placeholder 6"/>
          <p:cNvSpPr txBox="1">
            <a:spLocks/>
          </p:cNvSpPr>
          <p:nvPr/>
        </p:nvSpPr>
        <p:spPr bwMode="gray">
          <a:xfrm>
            <a:off x="3471693"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Political gridlock in Congress, with 2018 election lurking.</a:t>
            </a:r>
          </a:p>
        </p:txBody>
      </p:sp>
      <p:sp>
        <p:nvSpPr>
          <p:cNvPr id="9" name="Content Placeholder 6"/>
          <p:cNvSpPr txBox="1">
            <a:spLocks/>
          </p:cNvSpPr>
          <p:nvPr/>
        </p:nvSpPr>
        <p:spPr bwMode="gray">
          <a:xfrm>
            <a:off x="592846"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Rise in Nationalism: Brexit, U.S. – Populist vote in Europe tripled since 2000*.</a:t>
            </a:r>
          </a:p>
        </p:txBody>
      </p:sp>
      <p:sp>
        <p:nvSpPr>
          <p:cNvPr id="5" name="Rectangle 4">
            <a:extLst>
              <a:ext uri="{FF2B5EF4-FFF2-40B4-BE49-F238E27FC236}">
                <a16:creationId xmlns:a16="http://schemas.microsoft.com/office/drawing/2014/main" id="{63D549E5-E690-9A42-A444-6AB760771D9F}"/>
              </a:ext>
            </a:extLst>
          </p:cNvPr>
          <p:cNvSpPr/>
          <p:nvPr/>
        </p:nvSpPr>
        <p:spPr>
          <a:xfrm>
            <a:off x="919099" y="5616081"/>
            <a:ext cx="5443811" cy="210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90000"/>
              </a:lnSpc>
            </a:pPr>
            <a:r>
              <a:rPr lang="en-US" sz="675" dirty="0">
                <a:solidFill>
                  <a:schemeClr val="tx1"/>
                </a:solidFill>
              </a:rPr>
              <a:t>* Source: Harvard University, Tony Blair Institute </a:t>
            </a:r>
          </a:p>
        </p:txBody>
      </p:sp>
    </p:spTree>
    <p:extLst>
      <p:ext uri="{BB962C8B-B14F-4D97-AF65-F5344CB8AC3E}">
        <p14:creationId xmlns:p14="http://schemas.microsoft.com/office/powerpoint/2010/main" val="125078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750" fill="hold"/>
                                        <p:tgtEl>
                                          <p:spTgt spid="28"/>
                                        </p:tgtEl>
                                        <p:attrNameLst>
                                          <p:attrName>ppt_w</p:attrName>
                                        </p:attrNameLst>
                                      </p:cBhvr>
                                      <p:tavLst>
                                        <p:tav tm="0">
                                          <p:val>
                                            <p:fltVal val="0"/>
                                          </p:val>
                                        </p:tav>
                                        <p:tav tm="100000">
                                          <p:val>
                                            <p:strVal val="#ppt_w"/>
                                          </p:val>
                                        </p:tav>
                                      </p:tavLst>
                                    </p:anim>
                                    <p:anim calcmode="lin" valueType="num">
                                      <p:cBhvr>
                                        <p:cTn id="12" dur="750" fill="hold"/>
                                        <p:tgtEl>
                                          <p:spTgt spid="28"/>
                                        </p:tgtEl>
                                        <p:attrNameLst>
                                          <p:attrName>ppt_h</p:attrName>
                                        </p:attrNameLst>
                                      </p:cBhvr>
                                      <p:tavLst>
                                        <p:tav tm="0">
                                          <p:val>
                                            <p:fltVal val="0"/>
                                          </p:val>
                                        </p:tav>
                                        <p:tav tm="100000">
                                          <p:val>
                                            <p:strVal val="#ppt_h"/>
                                          </p:val>
                                        </p:tav>
                                      </p:tavLst>
                                    </p:anim>
                                    <p:animEffect transition="in" filter="fade">
                                      <p:cBhvr>
                                        <p:cTn id="13" dur="750"/>
                                        <p:tgtEl>
                                          <p:spTgt spid="28"/>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350"/>
                                        <p:tgtEl>
                                          <p:spTgt spid="27"/>
                                        </p:tgtEl>
                                      </p:cBhvr>
                                    </p:animEffect>
                                  </p:childTnLst>
                                </p:cTn>
                              </p:par>
                              <p:par>
                                <p:cTn id="18" presetID="63" presetClass="path" presetSubtype="0" decel="40000" fill="hold" nodeType="withEffect">
                                  <p:stCondLst>
                                    <p:cond delay="0"/>
                                  </p:stCondLst>
                                  <p:childTnLst>
                                    <p:animMotion origin="layout" path="M 3.75E-6 -4.07407E-6 L 0.31484 -4.07407E-6 " pathEditMode="relative" rAng="0" ptsTypes="AA">
                                      <p:cBhvr>
                                        <p:cTn id="19" dur="750" spd="-100000" fill="hold"/>
                                        <p:tgtEl>
                                          <p:spTgt spid="27"/>
                                        </p:tgtEl>
                                        <p:attrNameLst>
                                          <p:attrName>ppt_x</p:attrName>
                                          <p:attrName>ppt_y</p:attrName>
                                        </p:attrNameLst>
                                      </p:cBhvr>
                                      <p:rCtr x="15742" y="0"/>
                                    </p:animMotion>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350"/>
                                        <p:tgtEl>
                                          <p:spTgt spid="26"/>
                                        </p:tgtEl>
                                      </p:cBhvr>
                                    </p:animEffect>
                                  </p:childTnLst>
                                </p:cTn>
                              </p:par>
                              <p:par>
                                <p:cTn id="23" presetID="35" presetClass="path" presetSubtype="0" decel="40000" fill="hold" nodeType="withEffect">
                                  <p:stCondLst>
                                    <p:cond delay="0"/>
                                  </p:stCondLst>
                                  <p:childTnLst>
                                    <p:animMotion origin="layout" path="M -3.75E-6 -4.07407E-6 L -0.31484 -4.07407E-6 " pathEditMode="relative" rAng="0" ptsTypes="AA">
                                      <p:cBhvr>
                                        <p:cTn id="24" dur="750" spd="-100000" fill="hold"/>
                                        <p:tgtEl>
                                          <p:spTgt spid="26"/>
                                        </p:tgtEl>
                                        <p:attrNameLst>
                                          <p:attrName>ppt_x</p:attrName>
                                          <p:attrName>ppt_y</p:attrName>
                                        </p:attrNameLst>
                                      </p:cBhvr>
                                      <p:rCtr x="-15742" y="0"/>
                                    </p:animMotion>
                                  </p:childTnLst>
                                </p:cTn>
                              </p:par>
                              <p:par>
                                <p:cTn id="25" presetID="22" presetClass="entr" presetSubtype="1"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750"/>
                                        <p:tgtEl>
                                          <p:spTgt spid="9"/>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750"/>
                                        <p:tgtEl>
                                          <p:spTgt spid="8"/>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p:txBody>
          <a:bodyPr/>
          <a:lstStyle/>
          <a:p>
            <a:r>
              <a:rPr lang="en-US" dirty="0"/>
              <a:t>Technology</a:t>
            </a:r>
          </a:p>
        </p:txBody>
      </p:sp>
      <p:sp>
        <p:nvSpPr>
          <p:cNvPr id="32" name="Rectangle 31">
            <a:extLst>
              <a:ext uri="{FF2B5EF4-FFF2-40B4-BE49-F238E27FC236}">
                <a16:creationId xmlns:a16="http://schemas.microsoft.com/office/drawing/2014/main" id="{FE841A07-00D7-4600-8AC0-C6BFD781075D}"/>
              </a:ext>
            </a:extLst>
          </p:cNvPr>
          <p:cNvSpPr/>
          <p:nvPr/>
        </p:nvSpPr>
        <p:spPr bwMode="gray">
          <a:xfrm>
            <a:off x="0" y="1798870"/>
            <a:ext cx="9144000" cy="37326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34" name="Picture 33">
            <a:extLst>
              <a:ext uri="{FF2B5EF4-FFF2-40B4-BE49-F238E27FC236}">
                <a16:creationId xmlns:a16="http://schemas.microsoft.com/office/drawing/2014/main" id="{509A3C67-BB19-43D7-A569-BCBA05C085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3471692" y="2163012"/>
            <a:ext cx="2200615" cy="2200615"/>
          </a:xfrm>
          <a:prstGeom prst="ellipse">
            <a:avLst/>
          </a:prstGeom>
          <a:ln w="63500" cap="rnd">
            <a:noFill/>
          </a:ln>
          <a:effectLst/>
        </p:spPr>
      </p:pic>
      <p:pic>
        <p:nvPicPr>
          <p:cNvPr id="35" name="Picture 34">
            <a:extLst>
              <a:ext uri="{FF2B5EF4-FFF2-40B4-BE49-F238E27FC236}">
                <a16:creationId xmlns:a16="http://schemas.microsoft.com/office/drawing/2014/main" id="{97ADBA56-847A-48E0-8469-BFFD7BE0A1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92847" y="2162910"/>
            <a:ext cx="2200615" cy="2200615"/>
          </a:xfrm>
          <a:prstGeom prst="ellipse">
            <a:avLst/>
          </a:prstGeom>
          <a:ln w="63500" cap="rnd">
            <a:noFill/>
          </a:ln>
          <a:effectLst/>
        </p:spPr>
      </p:pic>
      <p:pic>
        <p:nvPicPr>
          <p:cNvPr id="36" name="Picture 35">
            <a:extLst>
              <a:ext uri="{FF2B5EF4-FFF2-40B4-BE49-F238E27FC236}">
                <a16:creationId xmlns:a16="http://schemas.microsoft.com/office/drawing/2014/main" id="{6B3FB3C6-FBC5-4220-8E3D-4EF4DA5E38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6350537" y="2188989"/>
            <a:ext cx="2200615" cy="2200615"/>
          </a:xfrm>
          <a:prstGeom prst="ellipse">
            <a:avLst/>
          </a:prstGeom>
          <a:ln w="63500" cap="rnd">
            <a:noFill/>
          </a:ln>
          <a:effectLst/>
        </p:spPr>
      </p:pic>
      <p:sp>
        <p:nvSpPr>
          <p:cNvPr id="7" name="Content Placeholder 6"/>
          <p:cNvSpPr txBox="1">
            <a:spLocks/>
          </p:cNvSpPr>
          <p:nvPr/>
        </p:nvSpPr>
        <p:spPr bwMode="gray">
          <a:xfrm>
            <a:off x="6350540"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Big Data </a:t>
            </a:r>
          </a:p>
          <a:p>
            <a:pPr marL="0" indent="0" algn="ctr">
              <a:spcBef>
                <a:spcPts val="900"/>
              </a:spcBef>
              <a:buNone/>
            </a:pPr>
            <a:r>
              <a:rPr lang="en-US" sz="1350" dirty="0">
                <a:solidFill>
                  <a:schemeClr val="bg1"/>
                </a:solidFill>
              </a:rPr>
              <a:t>Internet of Things </a:t>
            </a:r>
          </a:p>
          <a:p>
            <a:pPr marL="0" indent="0" algn="ctr">
              <a:spcBef>
                <a:spcPts val="900"/>
              </a:spcBef>
              <a:buNone/>
            </a:pPr>
            <a:r>
              <a:rPr lang="en-US" sz="1350" dirty="0">
                <a:solidFill>
                  <a:schemeClr val="bg1"/>
                </a:solidFill>
              </a:rPr>
              <a:t>Social Economy </a:t>
            </a:r>
          </a:p>
        </p:txBody>
      </p:sp>
      <p:sp>
        <p:nvSpPr>
          <p:cNvPr id="8" name="Content Placeholder 6"/>
          <p:cNvSpPr txBox="1">
            <a:spLocks/>
          </p:cNvSpPr>
          <p:nvPr/>
        </p:nvSpPr>
        <p:spPr bwMode="gray">
          <a:xfrm>
            <a:off x="3471693"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“The Fourth Industrial Revolution” </a:t>
            </a:r>
          </a:p>
          <a:p>
            <a:pPr marL="0" indent="0" algn="ctr">
              <a:spcBef>
                <a:spcPts val="900"/>
              </a:spcBef>
              <a:buNone/>
            </a:pPr>
            <a:r>
              <a:rPr lang="en-US" sz="1350" dirty="0">
                <a:solidFill>
                  <a:schemeClr val="bg1"/>
                </a:solidFill>
              </a:rPr>
              <a:t>Cyber meets Physical </a:t>
            </a:r>
          </a:p>
        </p:txBody>
      </p:sp>
      <p:sp>
        <p:nvSpPr>
          <p:cNvPr id="9" name="Content Placeholder 6"/>
          <p:cNvSpPr txBox="1">
            <a:spLocks/>
          </p:cNvSpPr>
          <p:nvPr/>
        </p:nvSpPr>
        <p:spPr bwMode="gray">
          <a:xfrm>
            <a:off x="592846" y="4476750"/>
            <a:ext cx="2200615" cy="971550"/>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350" dirty="0">
                <a:solidFill>
                  <a:schemeClr val="bg1"/>
                </a:solidFill>
              </a:rPr>
              <a:t>Robotics </a:t>
            </a:r>
          </a:p>
          <a:p>
            <a:pPr marL="0" indent="0" algn="ctr">
              <a:spcBef>
                <a:spcPts val="900"/>
              </a:spcBef>
              <a:buNone/>
            </a:pPr>
            <a:r>
              <a:rPr lang="en-US" sz="1350" dirty="0">
                <a:solidFill>
                  <a:schemeClr val="bg1"/>
                </a:solidFill>
              </a:rPr>
              <a:t>Artificial Intelligence </a:t>
            </a:r>
          </a:p>
        </p:txBody>
      </p:sp>
    </p:spTree>
    <p:extLst>
      <p:ext uri="{BB962C8B-B14F-4D97-AF65-F5344CB8AC3E}">
        <p14:creationId xmlns:p14="http://schemas.microsoft.com/office/powerpoint/2010/main" val="3310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350"/>
                                        <p:tgtEl>
                                          <p:spTgt spid="35"/>
                                        </p:tgtEl>
                                      </p:cBhvr>
                                    </p:animEffect>
                                  </p:childTnLst>
                                </p:cTn>
                              </p:par>
                              <p:par>
                                <p:cTn id="18" presetID="63" presetClass="path" presetSubtype="0" decel="40000" fill="hold" nodeType="withEffect">
                                  <p:stCondLst>
                                    <p:cond delay="0"/>
                                  </p:stCondLst>
                                  <p:childTnLst>
                                    <p:animMotion origin="layout" path="M 3.75E-6 -4.07407E-6 L 0.31484 -4.07407E-6 " pathEditMode="relative" rAng="0" ptsTypes="AA">
                                      <p:cBhvr>
                                        <p:cTn id="19" dur="750" spd="-100000" fill="hold"/>
                                        <p:tgtEl>
                                          <p:spTgt spid="35"/>
                                        </p:tgtEl>
                                        <p:attrNameLst>
                                          <p:attrName>ppt_x</p:attrName>
                                          <p:attrName>ppt_y</p:attrName>
                                        </p:attrNameLst>
                                      </p:cBhvr>
                                      <p:rCtr x="15742" y="0"/>
                                    </p:animMotion>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350"/>
                                        <p:tgtEl>
                                          <p:spTgt spid="34"/>
                                        </p:tgtEl>
                                      </p:cBhvr>
                                    </p:animEffect>
                                  </p:childTnLst>
                                </p:cTn>
                              </p:par>
                              <p:par>
                                <p:cTn id="23" presetID="35" presetClass="path" presetSubtype="0" decel="40000" fill="hold" nodeType="withEffect">
                                  <p:stCondLst>
                                    <p:cond delay="0"/>
                                  </p:stCondLst>
                                  <p:childTnLst>
                                    <p:animMotion origin="layout" path="M -3.75E-6 -4.07407E-6 L -0.31484 -4.07407E-6 " pathEditMode="relative" rAng="0" ptsTypes="AA">
                                      <p:cBhvr>
                                        <p:cTn id="24" dur="750" spd="-100000" fill="hold"/>
                                        <p:tgtEl>
                                          <p:spTgt spid="34"/>
                                        </p:tgtEl>
                                        <p:attrNameLst>
                                          <p:attrName>ppt_x</p:attrName>
                                          <p:attrName>ppt_y</p:attrName>
                                        </p:attrNameLst>
                                      </p:cBhvr>
                                      <p:rCtr x="-15742" y="0"/>
                                    </p:animMotion>
                                  </p:childTnLst>
                                </p:cTn>
                              </p:par>
                              <p:par>
                                <p:cTn id="25" presetID="22" presetClass="entr" presetSubtype="1"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750"/>
                                        <p:tgtEl>
                                          <p:spTgt spid="9"/>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750"/>
                                        <p:tgtEl>
                                          <p:spTgt spid="8"/>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595D-A825-4FC0-99BB-DCC694C2C548}"/>
              </a:ext>
            </a:extLst>
          </p:cNvPr>
          <p:cNvSpPr>
            <a:spLocks noGrp="1"/>
          </p:cNvSpPr>
          <p:nvPr>
            <p:ph type="ctrTitle"/>
          </p:nvPr>
        </p:nvSpPr>
        <p:spPr/>
        <p:txBody>
          <a:bodyPr/>
          <a:lstStyle/>
          <a:p>
            <a:r>
              <a:rPr lang="en-US" dirty="0"/>
              <a:t>Catastrophes</a:t>
            </a:r>
          </a:p>
        </p:txBody>
      </p:sp>
      <p:sp>
        <p:nvSpPr>
          <p:cNvPr id="3" name="Subtitle 2">
            <a:extLst>
              <a:ext uri="{FF2B5EF4-FFF2-40B4-BE49-F238E27FC236}">
                <a16:creationId xmlns:a16="http://schemas.microsoft.com/office/drawing/2014/main" id="{69413EB0-182F-4D53-8072-3B7DE8A65047}"/>
              </a:ext>
            </a:extLst>
          </p:cNvPr>
          <p:cNvSpPr>
            <a:spLocks noGrp="1"/>
          </p:cNvSpPr>
          <p:nvPr>
            <p:ph type="subTitle" idx="1"/>
          </p:nvPr>
        </p:nvSpPr>
        <p:spPr/>
        <p:txBody>
          <a:bodyPr/>
          <a:lstStyle/>
          <a:p>
            <a:r>
              <a:rPr lang="en-US" dirty="0"/>
              <a:t>Extreme Weather Threatens Union</a:t>
            </a:r>
          </a:p>
        </p:txBody>
      </p:sp>
    </p:spTree>
    <p:extLst>
      <p:ext uri="{BB962C8B-B14F-4D97-AF65-F5344CB8AC3E}">
        <p14:creationId xmlns:p14="http://schemas.microsoft.com/office/powerpoint/2010/main" val="17123814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CFC4-8C86-41C0-A866-A497CBE4031A}"/>
              </a:ext>
            </a:extLst>
          </p:cNvPr>
          <p:cNvSpPr>
            <a:spLocks noGrp="1"/>
          </p:cNvSpPr>
          <p:nvPr>
            <p:ph type="title"/>
          </p:nvPr>
        </p:nvSpPr>
        <p:spPr/>
        <p:txBody>
          <a:bodyPr/>
          <a:lstStyle/>
          <a:p>
            <a:r>
              <a:rPr lang="en-US" dirty="0"/>
              <a:t>1982 Union, Missouri, Flood</a:t>
            </a:r>
          </a:p>
        </p:txBody>
      </p:sp>
      <p:sp>
        <p:nvSpPr>
          <p:cNvPr id="3" name="Text Placeholder 2">
            <a:extLst>
              <a:ext uri="{FF2B5EF4-FFF2-40B4-BE49-F238E27FC236}">
                <a16:creationId xmlns:a16="http://schemas.microsoft.com/office/drawing/2014/main" id="{CA538AAB-352B-4D15-BDEF-1ACCB5CED956}"/>
              </a:ext>
            </a:extLst>
          </p:cNvPr>
          <p:cNvSpPr>
            <a:spLocks noGrp="1"/>
          </p:cNvSpPr>
          <p:nvPr>
            <p:ph type="body" sz="quarter" idx="15"/>
          </p:nvPr>
        </p:nvSpPr>
        <p:spPr/>
        <p:txBody>
          <a:bodyPr/>
          <a:lstStyle/>
          <a:p>
            <a:r>
              <a:rPr lang="en-US" dirty="0"/>
              <a:t>A Storm for the Ages</a:t>
            </a:r>
          </a:p>
        </p:txBody>
      </p:sp>
      <p:sp>
        <p:nvSpPr>
          <p:cNvPr id="4" name="Text Placeholder 3">
            <a:extLst>
              <a:ext uri="{FF2B5EF4-FFF2-40B4-BE49-F238E27FC236}">
                <a16:creationId xmlns:a16="http://schemas.microsoft.com/office/drawing/2014/main" id="{A4F0A59D-D907-4DCA-87F2-2D5240C0B715}"/>
              </a:ext>
            </a:extLst>
          </p:cNvPr>
          <p:cNvSpPr>
            <a:spLocks noGrp="1"/>
          </p:cNvSpPr>
          <p:nvPr>
            <p:ph type="body" sz="quarter" idx="16"/>
          </p:nvPr>
        </p:nvSpPr>
        <p:spPr/>
        <p:txBody>
          <a:bodyPr/>
          <a:lstStyle/>
          <a:p>
            <a:r>
              <a:rPr lang="en-US" dirty="0"/>
              <a:t>Source: Fox2News.com, @</a:t>
            </a:r>
            <a:r>
              <a:rPr lang="en-US" dirty="0" err="1"/>
              <a:t>BoxxRadio</a:t>
            </a:r>
            <a:r>
              <a:rPr lang="en-US" dirty="0"/>
              <a:t>. </a:t>
            </a:r>
          </a:p>
        </p:txBody>
      </p:sp>
      <p:pic>
        <p:nvPicPr>
          <p:cNvPr id="5" name="Picture 4">
            <a:extLst>
              <a:ext uri="{FF2B5EF4-FFF2-40B4-BE49-F238E27FC236}">
                <a16:creationId xmlns:a16="http://schemas.microsoft.com/office/drawing/2014/main" id="{EAF7E3BB-119D-4605-B95E-7E6F7E58186B}"/>
              </a:ext>
            </a:extLst>
          </p:cNvPr>
          <p:cNvPicPr>
            <a:picLocks noChangeAspect="1"/>
          </p:cNvPicPr>
          <p:nvPr/>
        </p:nvPicPr>
        <p:blipFill>
          <a:blip r:embed="rId3"/>
          <a:stretch>
            <a:fillRect/>
          </a:stretch>
        </p:blipFill>
        <p:spPr>
          <a:xfrm>
            <a:off x="356616" y="1825240"/>
            <a:ext cx="6048375" cy="4067175"/>
          </a:xfrm>
          <a:prstGeom prst="rect">
            <a:avLst/>
          </a:prstGeom>
          <a:ln>
            <a:solidFill>
              <a:schemeClr val="tx1"/>
            </a:solidFill>
          </a:ln>
        </p:spPr>
      </p:pic>
      <p:grpSp>
        <p:nvGrpSpPr>
          <p:cNvPr id="6" name="Group 5">
            <a:extLst>
              <a:ext uri="{FF2B5EF4-FFF2-40B4-BE49-F238E27FC236}">
                <a16:creationId xmlns:a16="http://schemas.microsoft.com/office/drawing/2014/main" id="{18F2504D-FFC9-4811-B465-17B40E2E98A2}"/>
              </a:ext>
            </a:extLst>
          </p:cNvPr>
          <p:cNvGrpSpPr/>
          <p:nvPr/>
        </p:nvGrpSpPr>
        <p:grpSpPr bwMode="gray">
          <a:xfrm>
            <a:off x="6672649" y="1846394"/>
            <a:ext cx="2137976" cy="1378720"/>
            <a:chOff x="336403" y="1516554"/>
            <a:chExt cx="2578608" cy="1502067"/>
          </a:xfrm>
        </p:grpSpPr>
        <p:sp>
          <p:nvSpPr>
            <p:cNvPr id="7" name="Rectangle 4">
              <a:extLst>
                <a:ext uri="{FF2B5EF4-FFF2-40B4-BE49-F238E27FC236}">
                  <a16:creationId xmlns:a16="http://schemas.microsoft.com/office/drawing/2014/main" id="{47E62684-0920-4B28-84EC-3E7F9331E398}"/>
                </a:ext>
              </a:extLst>
            </p:cNvPr>
            <p:cNvSpPr>
              <a:spLocks noChangeArrowheads="1"/>
            </p:cNvSpPr>
            <p:nvPr/>
          </p:nvSpPr>
          <p:spPr bwMode="gray">
            <a:xfrm>
              <a:off x="336403" y="1516554"/>
              <a:ext cx="2578608"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600"/>
                </a:spcBef>
              </a:pPr>
              <a:r>
                <a:rPr lang="en-US" altLang="en-US" sz="1600" dirty="0" err="1">
                  <a:solidFill>
                    <a:srgbClr val="286EB8"/>
                  </a:solidFill>
                  <a:latin typeface="+mn-lt"/>
                </a:rPr>
                <a:t>Bourbeuse</a:t>
              </a:r>
              <a:r>
                <a:rPr lang="en-US" altLang="en-US" sz="1600" dirty="0">
                  <a:solidFill>
                    <a:srgbClr val="286EB8"/>
                  </a:solidFill>
                  <a:latin typeface="+mn-lt"/>
                </a:rPr>
                <a:t> River</a:t>
              </a:r>
            </a:p>
            <a:p>
              <a:pPr algn="ctr" eaLnBrk="1" hangingPunct="1">
                <a:lnSpc>
                  <a:spcPct val="90000"/>
                </a:lnSpc>
                <a:spcBef>
                  <a:spcPts val="600"/>
                </a:spcBef>
              </a:pPr>
              <a:r>
                <a:rPr lang="en-US" altLang="en-US" sz="1600" dirty="0">
                  <a:solidFill>
                    <a:srgbClr val="286EB8"/>
                  </a:solidFill>
                  <a:latin typeface="+mn-lt"/>
                </a:rPr>
                <a:t>Record Crest</a:t>
              </a:r>
            </a:p>
            <a:p>
              <a:pPr algn="ctr" eaLnBrk="1" hangingPunct="1">
                <a:lnSpc>
                  <a:spcPct val="90000"/>
                </a:lnSpc>
                <a:spcBef>
                  <a:spcPts val="600"/>
                </a:spcBef>
              </a:pPr>
              <a:r>
                <a:rPr lang="en-US" altLang="en-US" sz="1600" dirty="0">
                  <a:solidFill>
                    <a:srgbClr val="286EB8"/>
                  </a:solidFill>
                  <a:latin typeface="+mn-lt"/>
                </a:rPr>
                <a:t>33.8 feet</a:t>
              </a:r>
            </a:p>
            <a:p>
              <a:pPr algn="ctr" eaLnBrk="1" hangingPunct="1">
                <a:lnSpc>
                  <a:spcPct val="90000"/>
                </a:lnSpc>
                <a:spcBef>
                  <a:spcPts val="600"/>
                </a:spcBef>
              </a:pPr>
              <a:r>
                <a:rPr lang="en-US" altLang="en-US" sz="1600" dirty="0">
                  <a:solidFill>
                    <a:srgbClr val="286EB8"/>
                  </a:solidFill>
                  <a:latin typeface="+mn-lt"/>
                </a:rPr>
                <a:t>12/5/1982</a:t>
              </a:r>
            </a:p>
          </p:txBody>
        </p:sp>
        <p:sp>
          <p:nvSpPr>
            <p:cNvPr id="8" name="Right Triangle 7">
              <a:extLst>
                <a:ext uri="{FF2B5EF4-FFF2-40B4-BE49-F238E27FC236}">
                  <a16:creationId xmlns:a16="http://schemas.microsoft.com/office/drawing/2014/main" id="{84E1B0DB-FA87-4AE5-A986-1F397ED22AD8}"/>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Tree>
    <p:extLst>
      <p:ext uri="{BB962C8B-B14F-4D97-AF65-F5344CB8AC3E}">
        <p14:creationId xmlns:p14="http://schemas.microsoft.com/office/powerpoint/2010/main" val="24404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eUyYsu6ToOTh2bS7xOim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2u_YUo_Tu.L1hOjeQBvaw"/>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Sub-section">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5.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2383</Words>
  <Application>Microsoft Office PowerPoint</Application>
  <PresentationFormat>On-screen Show (4:3)</PresentationFormat>
  <Paragraphs>383</Paragraphs>
  <Slides>37</Slides>
  <Notes>28</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51" baseType="lpstr">
      <vt:lpstr>ＭＳ Ｐゴシック</vt:lpstr>
      <vt:lpstr>Arial</vt:lpstr>
      <vt:lpstr>Arial </vt:lpstr>
      <vt:lpstr>Arial Narrow</vt:lpstr>
      <vt:lpstr>Calibri</vt:lpstr>
      <vt:lpstr>Mangal</vt:lpstr>
      <vt:lpstr>Symbol</vt:lpstr>
      <vt:lpstr>Wingdings</vt:lpstr>
      <vt:lpstr>Wingdings 3</vt:lpstr>
      <vt:lpstr>Office Theme</vt:lpstr>
      <vt:lpstr>Sub-section</vt:lpstr>
      <vt:lpstr>Blank</vt:lpstr>
      <vt:lpstr>1_Office Theme</vt:lpstr>
      <vt:lpstr>think-cell Slide</vt:lpstr>
      <vt:lpstr>Insurance: Vanguard of the Resilient</vt:lpstr>
      <vt:lpstr>I.I.I. Mission Statement</vt:lpstr>
      <vt:lpstr>How Insurance Drives Economic Growth</vt:lpstr>
      <vt:lpstr>An Age of Disruption</vt:lpstr>
      <vt:lpstr>Economics</vt:lpstr>
      <vt:lpstr>Geopolitical</vt:lpstr>
      <vt:lpstr>Technology</vt:lpstr>
      <vt:lpstr>Catastrophes</vt:lpstr>
      <vt:lpstr>1982 Union, Missouri, Flood</vt:lpstr>
      <vt:lpstr>2015 Union, Missouri, Flood</vt:lpstr>
      <vt:lpstr>2017 Union, Missouri, Flood</vt:lpstr>
      <vt:lpstr>Extreme Events: A Troubling Trend</vt:lpstr>
      <vt:lpstr>U.S. Inflation-Adjusted Cat Losses</vt:lpstr>
      <vt:lpstr>Disruptive Forces in the World – The New Norm</vt:lpstr>
      <vt:lpstr>Insurance Leading Throughout History</vt:lpstr>
      <vt:lpstr>Insurance: Leading the Way</vt:lpstr>
      <vt:lpstr>Education &amp; Analysis</vt:lpstr>
      <vt:lpstr>Extreme weather Insurance industry initiatives</vt:lpstr>
      <vt:lpstr>Education &amp; Analysis</vt:lpstr>
      <vt:lpstr>Future Cities</vt:lpstr>
      <vt:lpstr>(Re)insurance Products</vt:lpstr>
      <vt:lpstr>Insurance Industry Economic Trends  </vt:lpstr>
      <vt:lpstr> Direct Premium Growth, Annual Change</vt:lpstr>
      <vt:lpstr>P/C industry net income after taxes</vt:lpstr>
      <vt:lpstr>P/C Insurance Industry  Combined Ratio, 2000-2018*</vt:lpstr>
      <vt:lpstr>Key sources of P/C insurer profits</vt:lpstr>
      <vt:lpstr>P/C Insurer Portfolio Yields </vt:lpstr>
      <vt:lpstr>Insurance: Disruption or Transformation?</vt:lpstr>
      <vt:lpstr>The (Re)Insurance Value Chain</vt:lpstr>
      <vt:lpstr>Alternative Capital Potentially Disrupting the Bank Account</vt:lpstr>
      <vt:lpstr>The Internet</vt:lpstr>
      <vt:lpstr>Pricing Disruptor: The Fragmented Risk</vt:lpstr>
      <vt:lpstr>Loss Control Disruptor</vt:lpstr>
      <vt:lpstr>Claims Disruptor</vt:lpstr>
      <vt:lpstr>InsurTech Startups Have Broad Range…BUT…  </vt:lpstr>
      <vt:lpstr>…With Broad Incumbent Support </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191</cp:revision>
  <cp:lastPrinted>2016-06-07T18:47:34Z</cp:lastPrinted>
  <dcterms:created xsi:type="dcterms:W3CDTF">2011-11-02T14:24:24Z</dcterms:created>
  <dcterms:modified xsi:type="dcterms:W3CDTF">2019-02-13T13:32:29Z</dcterms:modified>
</cp:coreProperties>
</file>