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6.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7.xml" ContentType="application/vnd.openxmlformats-officedocument.presentationml.tags+xml"/>
  <Override PartName="/ppt/notesSlides/notesSlide50.xml" ContentType="application/vnd.openxmlformats-officedocument.presentationml.notesSlide+xml"/>
  <Override PartName="/ppt/tags/tag8.xml" ContentType="application/vnd.openxmlformats-officedocument.presentationml.tags+xml"/>
  <Override PartName="/ppt/notesSlides/notesSlide51.xml" ContentType="application/vnd.openxmlformats-officedocument.presentationml.notesSlide+xml"/>
  <Override PartName="/ppt/tags/tag9.xml" ContentType="application/vnd.openxmlformats-officedocument.presentationml.tags+xml"/>
  <Override PartName="/ppt/notesSlides/notesSlide52.xml" ContentType="application/vnd.openxmlformats-officedocument.presentationml.notesSlide+xml"/>
  <Override PartName="/ppt/tags/tag10.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3.xml" ContentType="application/vnd.openxmlformats-officedocument.drawingml.chart+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4.xml" ContentType="application/vnd.openxmlformats-officedocument.drawingml.chart+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5.xml" ContentType="application/vnd.openxmlformats-officedocument.drawingml.chart+xml"/>
  <Override PartName="/ppt/notesSlides/notesSlide62.xml" ContentType="application/vnd.openxmlformats-officedocument.presentationml.notesSlide+xml"/>
  <Override PartName="/ppt/charts/chart6.xml" ContentType="application/vnd.openxmlformats-officedocument.drawingml.chart+xml"/>
  <Override PartName="/ppt/notesSlides/notesSlide63.xml" ContentType="application/vnd.openxmlformats-officedocument.presentationml.notesSlide+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3.xml" ContentType="application/vnd.openxmlformats-officedocument.drawingml.chartshapes+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charts/chart11.xml" ContentType="application/vnd.openxmlformats-officedocument.drawingml.chart+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tags/tag11.xml" ContentType="application/vnd.openxmlformats-officedocument.presentationml.tags+xml"/>
  <Override PartName="/ppt/notesSlides/notesSlide101.xml" ContentType="application/vnd.openxmlformats-officedocument.presentationml.notesSlide+xml"/>
  <Override PartName="/ppt/tags/tag12.xml" ContentType="application/vnd.openxmlformats-officedocument.presentationml.tags+xml"/>
  <Override PartName="/ppt/notesSlides/notesSlide102.xml" ContentType="application/vnd.openxmlformats-officedocument.presentationml.notesSlide+xml"/>
  <Override PartName="/ppt/tags/tag13.xml" ContentType="application/vnd.openxmlformats-officedocument.presentationml.tags+xml"/>
  <Override PartName="/ppt/notesSlides/notesSlide103.xml" ContentType="application/vnd.openxmlformats-officedocument.presentationml.notesSlide+xml"/>
  <Override PartName="/ppt/tags/tag14.xml" ContentType="application/vnd.openxmlformats-officedocument.presentationml.tags+xml"/>
  <Override PartName="/ppt/notesSlides/notesSlide104.xml" ContentType="application/vnd.openxmlformats-officedocument.presentationml.notesSlide+xml"/>
  <Override PartName="/ppt/tags/tag15.xml" ContentType="application/vnd.openxmlformats-officedocument.presentationml.tags+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tags/tag16.xml" ContentType="application/vnd.openxmlformats-officedocument.presentationml.tags+xml"/>
  <Override PartName="/ppt/notesSlides/notesSlide10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ink/ink1.xml" ContentType="application/inkml+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1.xml" ContentType="application/vnd.openxmlformats-officedocument.presentationml.notesSlide+xml"/>
  <Override PartName="/ppt/charts/chart14.xml" ContentType="application/vnd.openxmlformats-officedocument.drawingml.chart+xml"/>
  <Override PartName="/ppt/notesSlides/notesSlide1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45"/>
  </p:notesMasterIdLst>
  <p:handoutMasterIdLst>
    <p:handoutMasterId r:id="rId146"/>
  </p:handoutMasterIdLst>
  <p:sldIdLst>
    <p:sldId id="5174" r:id="rId2"/>
    <p:sldId id="5083" r:id="rId3"/>
    <p:sldId id="5175" r:id="rId4"/>
    <p:sldId id="5176" r:id="rId5"/>
    <p:sldId id="5177" r:id="rId6"/>
    <p:sldId id="5178" r:id="rId7"/>
    <p:sldId id="5179" r:id="rId8"/>
    <p:sldId id="5180" r:id="rId9"/>
    <p:sldId id="5181" r:id="rId10"/>
    <p:sldId id="5182" r:id="rId11"/>
    <p:sldId id="5183" r:id="rId12"/>
    <p:sldId id="4635" r:id="rId13"/>
    <p:sldId id="5034" r:id="rId14"/>
    <p:sldId id="4450" r:id="rId15"/>
    <p:sldId id="5001" r:id="rId16"/>
    <p:sldId id="5003" r:id="rId17"/>
    <p:sldId id="5090" r:id="rId18"/>
    <p:sldId id="5091" r:id="rId19"/>
    <p:sldId id="5092" r:id="rId20"/>
    <p:sldId id="5093" r:id="rId21"/>
    <p:sldId id="5094" r:id="rId22"/>
    <p:sldId id="5095" r:id="rId23"/>
    <p:sldId id="5184" r:id="rId24"/>
    <p:sldId id="5185" r:id="rId25"/>
    <p:sldId id="5186" r:id="rId26"/>
    <p:sldId id="5198" r:id="rId27"/>
    <p:sldId id="5187" r:id="rId28"/>
    <p:sldId id="5188" r:id="rId29"/>
    <p:sldId id="5189" r:id="rId30"/>
    <p:sldId id="5190" r:id="rId31"/>
    <p:sldId id="5191" r:id="rId32"/>
    <p:sldId id="5192" r:id="rId33"/>
    <p:sldId id="5193" r:id="rId34"/>
    <p:sldId id="5194" r:id="rId35"/>
    <p:sldId id="5195" r:id="rId36"/>
    <p:sldId id="4852" r:id="rId37"/>
    <p:sldId id="5108" r:id="rId38"/>
    <p:sldId id="5109" r:id="rId39"/>
    <p:sldId id="5199" r:id="rId40"/>
    <p:sldId id="5155" r:id="rId41"/>
    <p:sldId id="5037" r:id="rId42"/>
    <p:sldId id="5196" r:id="rId43"/>
    <p:sldId id="5197" r:id="rId44"/>
    <p:sldId id="5015" r:id="rId45"/>
    <p:sldId id="5014" r:id="rId46"/>
    <p:sldId id="4469" r:id="rId47"/>
    <p:sldId id="5110" r:id="rId48"/>
    <p:sldId id="5156" r:id="rId49"/>
    <p:sldId id="4623" r:id="rId50"/>
    <p:sldId id="4817" r:id="rId51"/>
    <p:sldId id="4948" r:id="rId52"/>
    <p:sldId id="5161" r:id="rId53"/>
    <p:sldId id="4949" r:id="rId54"/>
    <p:sldId id="5162" r:id="rId55"/>
    <p:sldId id="5158" r:id="rId56"/>
    <p:sldId id="5160" r:id="rId57"/>
    <p:sldId id="4941" r:id="rId58"/>
    <p:sldId id="5112" r:id="rId59"/>
    <p:sldId id="5113" r:id="rId60"/>
    <p:sldId id="5163" r:id="rId61"/>
    <p:sldId id="5164" r:id="rId62"/>
    <p:sldId id="5165" r:id="rId63"/>
    <p:sldId id="5200" r:id="rId64"/>
    <p:sldId id="5203" r:id="rId65"/>
    <p:sldId id="5204" r:id="rId66"/>
    <p:sldId id="5205" r:id="rId67"/>
    <p:sldId id="5206" r:id="rId68"/>
    <p:sldId id="5208" r:id="rId69"/>
    <p:sldId id="5207" r:id="rId70"/>
    <p:sldId id="5201" r:id="rId71"/>
    <p:sldId id="5202" r:id="rId72"/>
    <p:sldId id="5016" r:id="rId73"/>
    <p:sldId id="5116" r:id="rId74"/>
    <p:sldId id="5114" r:id="rId75"/>
    <p:sldId id="5115" r:id="rId76"/>
    <p:sldId id="5019" r:id="rId77"/>
    <p:sldId id="5020" r:id="rId78"/>
    <p:sldId id="5021" r:id="rId79"/>
    <p:sldId id="5023" r:id="rId80"/>
    <p:sldId id="5018" r:id="rId81"/>
    <p:sldId id="5119" r:id="rId82"/>
    <p:sldId id="5120" r:id="rId83"/>
    <p:sldId id="5027" r:id="rId84"/>
    <p:sldId id="5073" r:id="rId85"/>
    <p:sldId id="5123" r:id="rId86"/>
    <p:sldId id="4959" r:id="rId87"/>
    <p:sldId id="5117" r:id="rId88"/>
    <p:sldId id="4962" r:id="rId89"/>
    <p:sldId id="4967" r:id="rId90"/>
    <p:sldId id="4965" r:id="rId91"/>
    <p:sldId id="4966" r:id="rId92"/>
    <p:sldId id="4958" r:id="rId93"/>
    <p:sldId id="4990" r:id="rId94"/>
    <p:sldId id="5118" r:id="rId95"/>
    <p:sldId id="4993" r:id="rId96"/>
    <p:sldId id="4997" r:id="rId97"/>
    <p:sldId id="4804" r:id="rId98"/>
    <p:sldId id="5121" r:id="rId99"/>
    <p:sldId id="5044" r:id="rId100"/>
    <p:sldId id="5122" r:id="rId101"/>
    <p:sldId id="5042" r:id="rId102"/>
    <p:sldId id="5043" r:id="rId103"/>
    <p:sldId id="5047" r:id="rId104"/>
    <p:sldId id="5049" r:id="rId105"/>
    <p:sldId id="5131" r:id="rId106"/>
    <p:sldId id="5130" r:id="rId107"/>
    <p:sldId id="5132" r:id="rId108"/>
    <p:sldId id="5133" r:id="rId109"/>
    <p:sldId id="5045" r:id="rId110"/>
    <p:sldId id="4557" r:id="rId111"/>
    <p:sldId id="4752" r:id="rId112"/>
    <p:sldId id="4753" r:id="rId113"/>
    <p:sldId id="5066" r:id="rId114"/>
    <p:sldId id="5065" r:id="rId115"/>
    <p:sldId id="5067" r:id="rId116"/>
    <p:sldId id="5068" r:id="rId117"/>
    <p:sldId id="5069" r:id="rId118"/>
    <p:sldId id="4755" r:id="rId119"/>
    <p:sldId id="4858" r:id="rId120"/>
    <p:sldId id="4873" r:id="rId121"/>
    <p:sldId id="5166" r:id="rId122"/>
    <p:sldId id="5167" r:id="rId123"/>
    <p:sldId id="5168" r:id="rId124"/>
    <p:sldId id="5169" r:id="rId125"/>
    <p:sldId id="5170" r:id="rId126"/>
    <p:sldId id="5171" r:id="rId127"/>
    <p:sldId id="5172" r:id="rId128"/>
    <p:sldId id="5173" r:id="rId129"/>
    <p:sldId id="4943" r:id="rId130"/>
    <p:sldId id="4944" r:id="rId131"/>
    <p:sldId id="4947" r:id="rId132"/>
    <p:sldId id="5134" r:id="rId133"/>
    <p:sldId id="5135" r:id="rId134"/>
    <p:sldId id="5136" r:id="rId135"/>
    <p:sldId id="5137" r:id="rId136"/>
    <p:sldId id="5138" r:id="rId137"/>
    <p:sldId id="5139" r:id="rId138"/>
    <p:sldId id="5140" r:id="rId139"/>
    <p:sldId id="5141" r:id="rId140"/>
    <p:sldId id="5143" r:id="rId141"/>
    <p:sldId id="5142" r:id="rId142"/>
    <p:sldId id="5144" r:id="rId143"/>
    <p:sldId id="1136" r:id="rId14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7299"/>
    <a:srgbClr val="3333CC"/>
    <a:srgbClr val="225A7A"/>
    <a:srgbClr val="3691C4"/>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104" d="100"/>
          <a:sy n="104" d="100"/>
        </p:scale>
        <p:origin x="1572" y="90"/>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5.xml"/><Relationship Id="rId1" Type="http://schemas.microsoft.com/office/2011/relationships/chartStyle" Target="style5.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3.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822879554504353"/>
          <c:y val="6.1446169664045383E-2"/>
          <c:w val="0.7265924972306218"/>
          <c:h val="0.91419980841802639"/>
        </c:manualLayout>
      </c:layout>
      <c:barChart>
        <c:barDir val="bar"/>
        <c:grouping val="clustered"/>
        <c:varyColors val="0"/>
        <c:ser>
          <c:idx val="2"/>
          <c:order val="0"/>
          <c:tx>
            <c:strRef>
              <c:f>Sheet1!$A$2</c:f>
              <c:strCache>
                <c:ptCount val="1"/>
              </c:strCache>
            </c:strRef>
          </c:tx>
          <c:spPr>
            <a:solidFill>
              <a:schemeClr val="accent1"/>
            </a:solidFill>
          </c:spPr>
          <c:invertIfNegative val="0"/>
          <c:dPt>
            <c:idx val="14"/>
            <c:invertIfNegative val="0"/>
            <c:bubble3D val="0"/>
            <c:spPr>
              <a:solidFill>
                <a:srgbClr val="FFC000"/>
              </a:solidFill>
            </c:spPr>
          </c:dPt>
          <c:dPt>
            <c:idx val="15"/>
            <c:invertIfNegative val="0"/>
            <c:bubble3D val="0"/>
            <c:extLst xmlns:c16r2="http://schemas.microsoft.com/office/drawing/2015/06/chart">
              <c:ext xmlns:c16="http://schemas.microsoft.com/office/drawing/2014/chart" uri="{C3380CC4-5D6E-409C-BE32-E72D297353CC}">
                <c16:uniqueId val="{00000000-17A7-413B-A9B3-6FD57A22FF25}"/>
              </c:ext>
            </c:extLst>
          </c:dPt>
          <c:dPt>
            <c:idx val="17"/>
            <c:invertIfNegative val="0"/>
            <c:bubble3D val="0"/>
            <c:spPr>
              <a:solidFill>
                <a:srgbClr val="FFC000"/>
              </a:solidFill>
            </c:spPr>
          </c:dPt>
          <c:dPt>
            <c:idx val="18"/>
            <c:invertIfNegative val="0"/>
            <c:bubble3D val="0"/>
            <c:spPr>
              <a:solidFill>
                <a:srgbClr val="FFC000"/>
              </a:solidFill>
            </c:spPr>
          </c:dPt>
          <c:dPt>
            <c:idx val="23"/>
            <c:invertIfNegative val="0"/>
            <c:bubble3D val="0"/>
            <c:spPr>
              <a:solidFill>
                <a:srgbClr val="FFC000"/>
              </a:solidFill>
            </c:spPr>
          </c:dPt>
          <c:dPt>
            <c:idx val="24"/>
            <c:invertIfNegative val="0"/>
            <c:bubble3D val="0"/>
            <c:spPr>
              <a:solidFill>
                <a:srgbClr val="FFC000"/>
              </a:solidFill>
            </c:spPr>
          </c:dPt>
          <c:dLbls>
            <c:numFmt formatCode="0%" sourceLinked="0"/>
            <c:spPr>
              <a:noFill/>
              <a:ln>
                <a:noFill/>
              </a:ln>
              <a:effectLst/>
            </c:spPr>
            <c:txPr>
              <a:bodyPr/>
              <a:lstStyle/>
              <a:p>
                <a:pPr>
                  <a:defRPr sz="900" b="1"/>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Sheet1!$B$1:$AB$1</c:f>
              <c:strCache>
                <c:ptCount val="27"/>
                <c:pt idx="0">
                  <c:v>Riots</c:v>
                </c:pt>
                <c:pt idx="1">
                  <c:v>Terrorism</c:v>
                </c:pt>
                <c:pt idx="2">
                  <c:v>Auto Affordability &amp; CFA</c:v>
                </c:pt>
                <c:pt idx="3">
                  <c:v>Insurance Fraud</c:v>
                </c:pt>
                <c:pt idx="4">
                  <c:v>Flood Insurance</c:v>
                </c:pt>
                <c:pt idx="5">
                  <c:v>Systemic Risk</c:v>
                </c:pt>
                <c:pt idx="6">
                  <c:v>Auto</c:v>
                </c:pt>
                <c:pt idx="7">
                  <c:v>Winter Storms &amp; Insurance</c:v>
                </c:pt>
                <c:pt idx="8">
                  <c:v>Tornadoes</c:v>
                </c:pt>
                <c:pt idx="9">
                  <c:v>Workers Comp</c:v>
                </c:pt>
                <c:pt idx="10">
                  <c:v>Earthquakes</c:v>
                </c:pt>
                <c:pt idx="11">
                  <c:v>Market Conditions</c:v>
                </c:pt>
                <c:pt idx="12">
                  <c:v>Homeowners</c:v>
                </c:pt>
                <c:pt idx="13">
                  <c:v>Aviation</c:v>
                </c:pt>
                <c:pt idx="14">
                  <c:v>Drones and Insurance</c:v>
                </c:pt>
                <c:pt idx="15">
                  <c:v>Hurricanes</c:v>
                </c:pt>
                <c:pt idx="16">
                  <c:v>Credit Scoring</c:v>
                </c:pt>
                <c:pt idx="17">
                  <c:v>Cyber Insurance</c:v>
                </c:pt>
                <c:pt idx="18">
                  <c:v>Pay-As-You Go/Telematics</c:v>
                </c:pt>
                <c:pt idx="19">
                  <c:v>Tort</c:v>
                </c:pt>
                <c:pt idx="20">
                  <c:v>Price Optimization</c:v>
                </c:pt>
                <c:pt idx="21">
                  <c:v>Climate Change</c:v>
                </c:pt>
                <c:pt idx="22">
                  <c:v>Solvency</c:v>
                </c:pt>
                <c:pt idx="23">
                  <c:v>Sharing Economy</c:v>
                </c:pt>
                <c:pt idx="24">
                  <c:v>Driverless Cars</c:v>
                </c:pt>
                <c:pt idx="25">
                  <c:v>Gun Liability</c:v>
                </c:pt>
                <c:pt idx="26">
                  <c:v>Wildfires</c:v>
                </c:pt>
              </c:strCache>
            </c:strRef>
          </c:cat>
          <c:val>
            <c:numRef>
              <c:f>Sheet1!$B$2:$AB$2</c:f>
              <c:numCache>
                <c:formatCode>0%</c:formatCode>
                <c:ptCount val="27"/>
                <c:pt idx="0">
                  <c:v>-0.85</c:v>
                </c:pt>
                <c:pt idx="1">
                  <c:v>-0.46</c:v>
                </c:pt>
                <c:pt idx="2">
                  <c:v>-0.37</c:v>
                </c:pt>
                <c:pt idx="3" formatCode="0.00%">
                  <c:v>0.04</c:v>
                </c:pt>
                <c:pt idx="4">
                  <c:v>0.1</c:v>
                </c:pt>
                <c:pt idx="5">
                  <c:v>0.25</c:v>
                </c:pt>
                <c:pt idx="6">
                  <c:v>0.27</c:v>
                </c:pt>
                <c:pt idx="7">
                  <c:v>0.28000000000000003</c:v>
                </c:pt>
                <c:pt idx="8">
                  <c:v>0.31</c:v>
                </c:pt>
                <c:pt idx="9">
                  <c:v>0.37</c:v>
                </c:pt>
                <c:pt idx="10">
                  <c:v>0.39</c:v>
                </c:pt>
                <c:pt idx="11">
                  <c:v>0.39</c:v>
                </c:pt>
                <c:pt idx="12">
                  <c:v>0.41</c:v>
                </c:pt>
                <c:pt idx="13">
                  <c:v>0.73</c:v>
                </c:pt>
                <c:pt idx="14">
                  <c:v>0.73</c:v>
                </c:pt>
                <c:pt idx="15">
                  <c:v>0.78</c:v>
                </c:pt>
                <c:pt idx="16" formatCode="0.00%">
                  <c:v>0.81</c:v>
                </c:pt>
                <c:pt idx="17" formatCode="0.00%">
                  <c:v>0.85</c:v>
                </c:pt>
                <c:pt idx="18" formatCode="0.00%">
                  <c:v>0.9</c:v>
                </c:pt>
                <c:pt idx="19" formatCode="0.00%">
                  <c:v>1</c:v>
                </c:pt>
                <c:pt idx="20" formatCode="0.00%">
                  <c:v>1.1000000000000001</c:v>
                </c:pt>
                <c:pt idx="21" formatCode="0.00%">
                  <c:v>1.21</c:v>
                </c:pt>
                <c:pt idx="22" formatCode="0.00%">
                  <c:v>1.22</c:v>
                </c:pt>
                <c:pt idx="23" formatCode="0.00%">
                  <c:v>1.69</c:v>
                </c:pt>
                <c:pt idx="24" formatCode="0.00%">
                  <c:v>1.84</c:v>
                </c:pt>
                <c:pt idx="25" formatCode="0.00%">
                  <c:v>2.2000000000000002</c:v>
                </c:pt>
                <c:pt idx="26" formatCode="0.00%">
                  <c:v>8.7100000000000009</c:v>
                </c:pt>
              </c:numCache>
            </c:numRef>
          </c:val>
          <c:extLst xmlns:c16r2="http://schemas.microsoft.com/office/drawing/2015/06/chart">
            <c:ext xmlns:c16="http://schemas.microsoft.com/office/drawing/2014/chart" uri="{C3380CC4-5D6E-409C-BE32-E72D297353CC}">
              <c16:uniqueId val="{00000004-17A7-413B-A9B3-6FD57A22FF25}"/>
            </c:ext>
          </c:extLst>
        </c:ser>
        <c:dLbls>
          <c:showLegendKey val="0"/>
          <c:showVal val="0"/>
          <c:showCatName val="0"/>
          <c:showSerName val="0"/>
          <c:showPercent val="0"/>
          <c:showBubbleSize val="0"/>
        </c:dLbls>
        <c:gapWidth val="52"/>
        <c:axId val="455656984"/>
        <c:axId val="455652672"/>
      </c:barChart>
      <c:catAx>
        <c:axId val="455656984"/>
        <c:scaling>
          <c:orientation val="minMax"/>
        </c:scaling>
        <c:delete val="0"/>
        <c:axPos val="l"/>
        <c:numFmt formatCode="General" sourceLinked="1"/>
        <c:majorTickMark val="out"/>
        <c:minorTickMark val="none"/>
        <c:tickLblPos val="low"/>
        <c:txPr>
          <a:bodyPr rot="0" vert="horz"/>
          <a:lstStyle/>
          <a:p>
            <a:pPr>
              <a:defRPr sz="1050"/>
            </a:pPr>
            <a:endParaRPr lang="en-US"/>
          </a:p>
        </c:txPr>
        <c:crossAx val="455652672"/>
        <c:crosses val="autoZero"/>
        <c:auto val="0"/>
        <c:lblAlgn val="ctr"/>
        <c:lblOffset val="100"/>
        <c:tickLblSkip val="1"/>
        <c:noMultiLvlLbl val="0"/>
      </c:catAx>
      <c:valAx>
        <c:axId val="455652672"/>
        <c:scaling>
          <c:orientation val="minMax"/>
          <c:max val="10"/>
          <c:min val="-2"/>
        </c:scaling>
        <c:delete val="0"/>
        <c:axPos val="b"/>
        <c:numFmt formatCode="0%" sourceLinked="0"/>
        <c:majorTickMark val="out"/>
        <c:minorTickMark val="none"/>
        <c:tickLblPos val="nextTo"/>
        <c:txPr>
          <a:bodyPr/>
          <a:lstStyle/>
          <a:p>
            <a:pPr>
              <a:defRPr sz="1100"/>
            </a:pPr>
            <a:endParaRPr lang="en-US"/>
          </a:p>
        </c:txPr>
        <c:crossAx val="455656984"/>
        <c:crosses val="autoZero"/>
        <c:crossBetween val="between"/>
        <c:majorUnit val="2"/>
        <c:minorUnit val="2"/>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Sheet1!$C$1</c:f>
              <c:strCache>
                <c:ptCount val="1"/>
                <c:pt idx="0">
                  <c:v>Personal</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0">
                <a:spAutoFit/>
              </a:bodyPr>
              <a:lstStyle/>
              <a:p>
                <a:pPr algn="ctr">
                  <a:defRPr lang="en-US"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Sheet1!$C$2:$C$12</c:f>
              <c:numCache>
                <c:formatCode>0.0%</c:formatCode>
                <c:ptCount val="11"/>
                <c:pt idx="0">
                  <c:v>0.95081548437726693</c:v>
                </c:pt>
                <c:pt idx="1">
                  <c:v>0.95628989149955057</c:v>
                </c:pt>
                <c:pt idx="2">
                  <c:v>0.98317768915716131</c:v>
                </c:pt>
                <c:pt idx="3">
                  <c:v>1.001904683000914</c:v>
                </c:pt>
                <c:pt idx="4">
                  <c:v>1.0131609564977941</c:v>
                </c:pt>
                <c:pt idx="5">
                  <c:v>1.0097309667466032</c:v>
                </c:pt>
                <c:pt idx="6">
                  <c:v>1.0199829159435991</c:v>
                </c:pt>
                <c:pt idx="7">
                  <c:v>1.0205871270180717</c:v>
                </c:pt>
                <c:pt idx="8">
                  <c:v>1.0155260463374252</c:v>
                </c:pt>
                <c:pt idx="9">
                  <c:v>1.02463479563102</c:v>
                </c:pt>
                <c:pt idx="10">
                  <c:v>1.0460207361824092</c:v>
                </c:pt>
              </c:numCache>
            </c:numRef>
          </c:val>
        </c:ser>
        <c:dLbls>
          <c:showLegendKey val="0"/>
          <c:showVal val="0"/>
          <c:showCatName val="0"/>
          <c:showSerName val="0"/>
          <c:showPercent val="0"/>
          <c:showBubbleSize val="0"/>
        </c:dLbls>
        <c:gapWidth val="100"/>
        <c:axId val="463552640"/>
        <c:axId val="463554208"/>
      </c:barChart>
      <c:catAx>
        <c:axId val="463552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3554208"/>
        <c:crosses val="autoZero"/>
        <c:auto val="1"/>
        <c:lblAlgn val="ctr"/>
        <c:lblOffset val="100"/>
        <c:noMultiLvlLbl val="0"/>
      </c:catAx>
      <c:valAx>
        <c:axId val="463554208"/>
        <c:scaling>
          <c:orientation val="minMax"/>
          <c:max val="1.100000000000000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3552640"/>
        <c:crosses val="autoZero"/>
        <c:crossBetween val="between"/>
      </c:valAx>
      <c:spPr>
        <a:solidFill>
          <a:schemeClr val="bg1"/>
        </a:solidFill>
        <a:ln>
          <a:noFill/>
        </a:ln>
        <a:effectLst/>
      </c:spPr>
    </c:plotArea>
    <c:plotVisOnly val="1"/>
    <c:dispBlanksAs val="gap"/>
    <c:showDLblsOverMax val="0"/>
  </c:chart>
  <c:spPr>
    <a:noFill/>
    <a:ln>
      <a:noFill/>
    </a:ln>
    <a:effectLst/>
  </c:spPr>
  <c:txPr>
    <a:bodyPr/>
    <a:lstStyle/>
    <a:p>
      <a:pPr algn="ctr">
        <a:defRPr lang="en-US"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68530478633991E-2"/>
          <c:y val="2.8490356769756781E-2"/>
          <c:w val="0.93710118505013662"/>
          <c:h val="0.7430830039525691"/>
        </c:manualLayout>
      </c:layout>
      <c:barChart>
        <c:barDir val="col"/>
        <c:grouping val="clustered"/>
        <c:varyColors val="0"/>
        <c:ser>
          <c:idx val="0"/>
          <c:order val="0"/>
          <c:tx>
            <c:strRef>
              <c:f>Sheet1!$A$2</c:f>
              <c:strCache>
                <c:ptCount val="1"/>
              </c:strCache>
            </c:strRef>
          </c:tx>
          <c:invertIfNegative val="0"/>
          <c:dLbls>
            <c:numFmt formatCode="0%" sourceLinked="0"/>
            <c:spPr>
              <a:noFill/>
              <a:ln w="24128">
                <a:noFill/>
              </a:ln>
            </c:spPr>
            <c:txPr>
              <a:bodyPr wrap="square" lIns="38100" tIns="19050" rIns="38100" bIns="19050" anchor="ctr">
                <a:spAutoFit/>
              </a:bodyPr>
              <a:lstStyle/>
              <a:p>
                <a:pPr>
                  <a:defRPr sz="133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6"/>
                <c:pt idx="0">
                  <c:v>2011</c:v>
                </c:pt>
                <c:pt idx="1">
                  <c:v>2012</c:v>
                </c:pt>
                <c:pt idx="2">
                  <c:v>2013</c:v>
                </c:pt>
                <c:pt idx="3">
                  <c:v>2014</c:v>
                </c:pt>
                <c:pt idx="4">
                  <c:v>May 2015</c:v>
                </c:pt>
                <c:pt idx="5">
                  <c:v>Nov. 2015</c:v>
                </c:pt>
              </c:strCache>
            </c:strRef>
          </c:cat>
          <c:val>
            <c:numRef>
              <c:f>Sheet1!$B$2:$L$2</c:f>
              <c:numCache>
                <c:formatCode>0%</c:formatCode>
                <c:ptCount val="6"/>
                <c:pt idx="0">
                  <c:v>0.28999999999999998</c:v>
                </c:pt>
                <c:pt idx="1">
                  <c:v>0.31</c:v>
                </c:pt>
                <c:pt idx="2">
                  <c:v>0.35</c:v>
                </c:pt>
                <c:pt idx="3">
                  <c:v>0.37</c:v>
                </c:pt>
                <c:pt idx="4">
                  <c:v>0.4</c:v>
                </c:pt>
                <c:pt idx="5">
                  <c:v>0.43</c:v>
                </c:pt>
              </c:numCache>
            </c:numRef>
          </c:val>
          <c:extLst/>
        </c:ser>
        <c:dLbls>
          <c:showLegendKey val="0"/>
          <c:showVal val="0"/>
          <c:showCatName val="0"/>
          <c:showSerName val="0"/>
          <c:showPercent val="0"/>
          <c:showBubbleSize val="0"/>
        </c:dLbls>
        <c:gapWidth val="60"/>
        <c:axId val="463559696"/>
        <c:axId val="463554992"/>
      </c:barChart>
      <c:catAx>
        <c:axId val="463559696"/>
        <c:scaling>
          <c:orientation val="minMax"/>
        </c:scaling>
        <c:delete val="0"/>
        <c:axPos val="b"/>
        <c:numFmt formatCode="General" sourceLinked="1"/>
        <c:majorTickMark val="out"/>
        <c:minorTickMark val="none"/>
        <c:tickLblPos val="nextTo"/>
        <c:spPr>
          <a:ln w="12064">
            <a:solidFill>
              <a:schemeClr val="tx1"/>
            </a:solidFill>
            <a:prstDash val="solid"/>
          </a:ln>
        </c:spPr>
        <c:txPr>
          <a:bodyPr rot="0" vert="horz"/>
          <a:lstStyle/>
          <a:p>
            <a:pPr rtl="0">
              <a:defRPr sz="997" b="0" i="0" u="none" strike="noStrike" baseline="0">
                <a:solidFill>
                  <a:schemeClr val="tx1"/>
                </a:solidFill>
                <a:latin typeface="Arial"/>
                <a:ea typeface="Arial"/>
                <a:cs typeface="Arial"/>
              </a:defRPr>
            </a:pPr>
            <a:endParaRPr lang="en-US"/>
          </a:p>
        </c:txPr>
        <c:crossAx val="463554992"/>
        <c:crossesAt val="0"/>
        <c:auto val="1"/>
        <c:lblAlgn val="ctr"/>
        <c:lblOffset val="0"/>
        <c:tickLblSkip val="1"/>
        <c:tickMarkSkip val="1"/>
        <c:noMultiLvlLbl val="0"/>
      </c:catAx>
      <c:valAx>
        <c:axId val="463554992"/>
        <c:scaling>
          <c:orientation val="minMax"/>
          <c:max val="0.7"/>
          <c:min val="0.1"/>
        </c:scaling>
        <c:delete val="0"/>
        <c:axPos val="l"/>
        <c:numFmt formatCode="0%" sourceLinked="0"/>
        <c:majorTickMark val="out"/>
        <c:minorTickMark val="none"/>
        <c:tickLblPos val="nextTo"/>
        <c:spPr>
          <a:ln w="3016">
            <a:solidFill>
              <a:schemeClr val="tx1"/>
            </a:solidFill>
            <a:prstDash val="solid"/>
          </a:ln>
        </c:spPr>
        <c:txPr>
          <a:bodyPr rot="0" vert="horz"/>
          <a:lstStyle/>
          <a:p>
            <a:pPr>
              <a:defRPr sz="1330" b="0" i="0" u="none" strike="noStrike" baseline="0">
                <a:solidFill>
                  <a:schemeClr val="tx1"/>
                </a:solidFill>
                <a:latin typeface="Arial"/>
                <a:ea typeface="Arial"/>
                <a:cs typeface="Arial"/>
              </a:defRPr>
            </a:pPr>
            <a:endParaRPr lang="en-US"/>
          </a:p>
        </c:txPr>
        <c:crossAx val="463559696"/>
        <c:crossesAt val="1"/>
        <c:crossBetween val="between"/>
        <c:majorUnit val="0.1"/>
        <c:minorUnit val="0.1"/>
      </c:valAx>
      <c:spPr>
        <a:noFill/>
        <a:ln w="24128">
          <a:noFill/>
        </a:ln>
      </c:spPr>
    </c:plotArea>
    <c:plotVisOnly val="1"/>
    <c:dispBlanksAs val="gap"/>
    <c:showDLblsOverMax val="0"/>
  </c:chart>
  <c:spPr>
    <a:noFill/>
    <a:ln>
      <a:noFill/>
    </a:ln>
  </c:spPr>
  <c:txPr>
    <a:bodyPr/>
    <a:lstStyle/>
    <a:p>
      <a:pPr>
        <a:defRPr sz="1330" b="0" i="0" u="none" strike="noStrike" baseline="0">
          <a:solidFill>
            <a:schemeClr val="tx1"/>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dirty="0" smtClean="0">
                <a:latin typeface="Arial" panose="020B0604020202020204" pitchFamily="34" charset="0"/>
                <a:cs typeface="Arial" panose="020B0604020202020204" pitchFamily="34" charset="0"/>
              </a:rPr>
              <a:t>An Example</a:t>
            </a:r>
            <a:endParaRPr lang="en-US" sz="2000" b="1"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Today's Rate</c:v>
                </c:pt>
                <c:pt idx="6">
                  <c:v>Actuarial Indication</c:v>
                </c:pt>
              </c:strCache>
            </c:strRef>
          </c:cat>
          <c:val>
            <c:numRef>
              <c:f>Sheet1!$B$2:$B$8</c:f>
              <c:numCache>
                <c:formatCode>"$"#,##0</c:formatCode>
                <c:ptCount val="7"/>
                <c:pt idx="0">
                  <c:v>100</c:v>
                </c:pt>
                <c:pt idx="1">
                  <c:v>101</c:v>
                </c:pt>
                <c:pt idx="2">
                  <c:v>102</c:v>
                </c:pt>
                <c:pt idx="3">
                  <c:v>103</c:v>
                </c:pt>
                <c:pt idx="4">
                  <c:v>104</c:v>
                </c:pt>
                <c:pt idx="5">
                  <c:v>105</c:v>
                </c:pt>
                <c:pt idx="6">
                  <c:v>106</c:v>
                </c:pt>
              </c:numCache>
            </c:numRef>
          </c:val>
        </c:ser>
        <c:dLbls>
          <c:showLegendKey val="0"/>
          <c:showVal val="0"/>
          <c:showCatName val="0"/>
          <c:showSerName val="0"/>
          <c:showPercent val="0"/>
          <c:showBubbleSize val="0"/>
        </c:dLbls>
        <c:gapWidth val="100"/>
        <c:axId val="589245296"/>
        <c:axId val="589251960"/>
      </c:barChart>
      <c:catAx>
        <c:axId val="589245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89251960"/>
        <c:crosses val="autoZero"/>
        <c:auto val="1"/>
        <c:lblAlgn val="ctr"/>
        <c:lblOffset val="100"/>
        <c:noMultiLvlLbl val="0"/>
      </c:catAx>
      <c:valAx>
        <c:axId val="589251960"/>
        <c:scaling>
          <c:orientation val="minMax"/>
          <c:max val="106"/>
          <c:min val="98"/>
        </c:scaling>
        <c:delete val="0"/>
        <c:axPos val="b"/>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89245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Indication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Overall</c:v>
                </c:pt>
                <c:pt idx="1">
                  <c:v>Class 1</c:v>
                </c:pt>
                <c:pt idx="2">
                  <c:v>Class 2</c:v>
                </c:pt>
                <c:pt idx="3">
                  <c:v>Class 3</c:v>
                </c:pt>
                <c:pt idx="4">
                  <c:v>Class 4</c:v>
                </c:pt>
              </c:strCache>
            </c:strRef>
          </c:cat>
          <c:val>
            <c:numRef>
              <c:f>Sheet1!$B$2:$B$6</c:f>
              <c:numCache>
                <c:formatCode>0%</c:formatCode>
                <c:ptCount val="5"/>
                <c:pt idx="0">
                  <c:v>0.06</c:v>
                </c:pt>
                <c:pt idx="1">
                  <c:v>0.09</c:v>
                </c:pt>
                <c:pt idx="2">
                  <c:v>0.05</c:v>
                </c:pt>
                <c:pt idx="3">
                  <c:v>0.08</c:v>
                </c:pt>
                <c:pt idx="4">
                  <c:v>0.02</c:v>
                </c:pt>
              </c:numCache>
            </c:numRef>
          </c:val>
        </c:ser>
        <c:ser>
          <c:idx val="1"/>
          <c:order val="1"/>
          <c:tx>
            <c:strRef>
              <c:f>Sheet1!$C$1</c:f>
              <c:strCache>
                <c:ptCount val="1"/>
                <c:pt idx="0">
                  <c:v>Judgment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Overall</c:v>
                </c:pt>
                <c:pt idx="1">
                  <c:v>Class 1</c:v>
                </c:pt>
                <c:pt idx="2">
                  <c:v>Class 2</c:v>
                </c:pt>
                <c:pt idx="3">
                  <c:v>Class 3</c:v>
                </c:pt>
                <c:pt idx="4">
                  <c:v>Class 4</c:v>
                </c:pt>
              </c:strCache>
            </c:strRef>
          </c:cat>
          <c:val>
            <c:numRef>
              <c:f>Sheet1!$C$2:$C$6</c:f>
              <c:numCache>
                <c:formatCode>0%</c:formatCode>
                <c:ptCount val="5"/>
                <c:pt idx="0">
                  <c:v>0.03</c:v>
                </c:pt>
                <c:pt idx="1">
                  <c:v>0.06</c:v>
                </c:pt>
                <c:pt idx="2">
                  <c:v>0.02</c:v>
                </c:pt>
                <c:pt idx="3">
                  <c:v>0.04</c:v>
                </c:pt>
                <c:pt idx="4">
                  <c:v>0</c:v>
                </c:pt>
              </c:numCache>
            </c:numRef>
          </c:val>
        </c:ser>
        <c:ser>
          <c:idx val="2"/>
          <c:order val="2"/>
          <c:tx>
            <c:strRef>
              <c:f>Sheet1!$D$1</c:f>
              <c:strCache>
                <c:ptCount val="1"/>
                <c:pt idx="0">
                  <c:v>Optimized</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Overall</c:v>
                </c:pt>
                <c:pt idx="1">
                  <c:v>Class 1</c:v>
                </c:pt>
                <c:pt idx="2">
                  <c:v>Class 2</c:v>
                </c:pt>
                <c:pt idx="3">
                  <c:v>Class 3</c:v>
                </c:pt>
                <c:pt idx="4">
                  <c:v>Class 4</c:v>
                </c:pt>
              </c:strCache>
            </c:strRef>
          </c:cat>
          <c:val>
            <c:numRef>
              <c:f>Sheet1!$D$2:$D$6</c:f>
              <c:numCache>
                <c:formatCode>0%</c:formatCode>
                <c:ptCount val="5"/>
                <c:pt idx="0">
                  <c:v>0.03</c:v>
                </c:pt>
                <c:pt idx="1">
                  <c:v>0.08</c:v>
                </c:pt>
                <c:pt idx="2">
                  <c:v>0</c:v>
                </c:pt>
                <c:pt idx="3">
                  <c:v>0.03</c:v>
                </c:pt>
                <c:pt idx="4">
                  <c:v>0.01</c:v>
                </c:pt>
              </c:numCache>
            </c:numRef>
          </c:val>
        </c:ser>
        <c:dLbls>
          <c:showLegendKey val="0"/>
          <c:showVal val="0"/>
          <c:showCatName val="0"/>
          <c:showSerName val="0"/>
          <c:showPercent val="0"/>
          <c:showBubbleSize val="0"/>
        </c:dLbls>
        <c:gapWidth val="50"/>
        <c:axId val="589245688"/>
        <c:axId val="589253136"/>
      </c:barChart>
      <c:catAx>
        <c:axId val="589245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89253136"/>
        <c:crosses val="autoZero"/>
        <c:auto val="1"/>
        <c:lblAlgn val="ctr"/>
        <c:lblOffset val="100"/>
        <c:noMultiLvlLbl val="0"/>
      </c:catAx>
      <c:valAx>
        <c:axId val="589253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89245688"/>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lgn="ctr">
            <a:defRPr lang="en-US"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984072810011396E-2"/>
          <c:y val="9.3596059113300503E-2"/>
          <c:w val="0.93401592718998905"/>
          <c:h val="0.66256157635468005"/>
        </c:manualLayout>
      </c:layout>
      <c:barChart>
        <c:barDir val="col"/>
        <c:grouping val="clustered"/>
        <c:varyColors val="0"/>
        <c:ser>
          <c:idx val="0"/>
          <c:order val="0"/>
          <c:tx>
            <c:strRef>
              <c:f>Sheet1!$A$2</c:f>
              <c:strCache>
                <c:ptCount val="1"/>
                <c:pt idx="0">
                  <c:v>2014</c:v>
                </c:pt>
              </c:strCache>
            </c:strRef>
          </c:tx>
          <c:spPr>
            <a:solidFill>
              <a:schemeClr val="accent1"/>
            </a:solidFill>
            <a:ln w="24079">
              <a:noFill/>
            </a:ln>
          </c:spPr>
          <c:invertIfNegative val="0"/>
          <c:dPt>
            <c:idx val="0"/>
            <c:invertIfNegative val="0"/>
            <c:bubble3D val="0"/>
          </c:dPt>
          <c:dPt>
            <c:idx val="1"/>
            <c:invertIfNegative val="0"/>
            <c:bubble3D val="0"/>
          </c:dPt>
          <c:dLbls>
            <c:dLbl>
              <c:idx val="0"/>
              <c:spPr>
                <a:noFill/>
                <a:ln w="24079">
                  <a:noFill/>
                </a:ln>
              </c:spPr>
              <c:txPr>
                <a:bodyPr/>
                <a:lstStyle/>
                <a:p>
                  <a:pPr>
                    <a:defRPr sz="1328"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1"/>
              <c:spPr>
                <a:noFill/>
                <a:ln w="24079">
                  <a:noFill/>
                </a:ln>
              </c:spPr>
              <c:txPr>
                <a:bodyPr/>
                <a:lstStyle/>
                <a:p>
                  <a:pPr>
                    <a:defRPr sz="1328"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2"/>
              <c:spPr>
                <a:noFill/>
                <a:ln w="24079">
                  <a:noFill/>
                </a:ln>
              </c:spPr>
              <c:txPr>
                <a:bodyPr/>
                <a:lstStyle/>
                <a:p>
                  <a:pPr>
                    <a:defRPr sz="1328"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3"/>
              <c:spPr>
                <a:noFill/>
                <a:ln w="24079">
                  <a:noFill/>
                </a:ln>
              </c:spPr>
              <c:txPr>
                <a:bodyPr/>
                <a:lstStyle/>
                <a:p>
                  <a:pPr>
                    <a:defRPr sz="1328"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4"/>
              <c:spPr>
                <a:noFill/>
                <a:ln w="24079">
                  <a:noFill/>
                </a:ln>
              </c:spPr>
              <c:txPr>
                <a:bodyPr/>
                <a:lstStyle/>
                <a:p>
                  <a:pPr>
                    <a:defRPr sz="1328"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5"/>
              <c:spPr>
                <a:noFill/>
                <a:ln w="24079">
                  <a:noFill/>
                </a:ln>
              </c:spPr>
              <c:txPr>
                <a:bodyPr/>
                <a:lstStyle/>
                <a:p>
                  <a:pPr>
                    <a:defRPr sz="1328"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8"/>
              <c:spPr>
                <a:noFill/>
                <a:ln w="24079">
                  <a:noFill/>
                </a:ln>
              </c:spPr>
              <c:txPr>
                <a:bodyPr/>
                <a:lstStyle/>
                <a:p>
                  <a:pPr>
                    <a:defRPr sz="1328"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spPr>
              <a:noFill/>
              <a:ln w="24079">
                <a:noFill/>
              </a:ln>
            </c:spPr>
            <c:txPr>
              <a:bodyPr wrap="square" lIns="38100" tIns="19050" rIns="38100" bIns="19050" anchor="ctr">
                <a:spAutoFit/>
              </a:bodyPr>
              <a:lstStyle/>
              <a:p>
                <a:pPr>
                  <a:defRPr sz="1328"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&lt;$35K</c:v>
                </c:pt>
                <c:pt idx="1">
                  <c:v>$35K to &lt;$50K</c:v>
                </c:pt>
                <c:pt idx="2">
                  <c:v>$50K to &lt;$75K</c:v>
                </c:pt>
                <c:pt idx="3">
                  <c:v>$75K to &lt;$100K</c:v>
                </c:pt>
                <c:pt idx="4">
                  <c:v>$100K +</c:v>
                </c:pt>
              </c:strCache>
            </c:strRef>
          </c:cat>
          <c:val>
            <c:numRef>
              <c:f>Sheet1!$B$2:$F$2</c:f>
              <c:numCache>
                <c:formatCode>0%</c:formatCode>
                <c:ptCount val="5"/>
                <c:pt idx="0">
                  <c:v>0.68</c:v>
                </c:pt>
                <c:pt idx="1">
                  <c:v>0.63</c:v>
                </c:pt>
                <c:pt idx="2">
                  <c:v>0.63</c:v>
                </c:pt>
                <c:pt idx="3">
                  <c:v>0.63</c:v>
                </c:pt>
                <c:pt idx="4">
                  <c:v>0.61</c:v>
                </c:pt>
              </c:numCache>
            </c:numRef>
          </c:val>
        </c:ser>
        <c:ser>
          <c:idx val="2"/>
          <c:order val="1"/>
          <c:tx>
            <c:strRef>
              <c:f>Sheet1!$A$3</c:f>
              <c:strCache>
                <c:ptCount val="1"/>
                <c:pt idx="0">
                  <c:v>2015</c:v>
                </c:pt>
              </c:strCache>
            </c:strRef>
          </c:tx>
          <c:spPr>
            <a:solidFill>
              <a:srgbClr val="339966"/>
            </a:solidFill>
            <a:ln w="12040">
              <a:solidFill>
                <a:schemeClr val="tx1"/>
              </a:solidFill>
              <a:prstDash val="solid"/>
            </a:ln>
          </c:spPr>
          <c:invertIfNegative val="0"/>
          <c:dPt>
            <c:idx val="1"/>
            <c:invertIfNegative val="0"/>
            <c:bubble3D val="0"/>
          </c:dPt>
          <c:dLbls>
            <c:spPr>
              <a:noFill/>
              <a:ln>
                <a:noFill/>
              </a:ln>
              <a:effectLst/>
            </c:spPr>
            <c:txPr>
              <a:bodyPr wrap="square" lIns="38100" tIns="19050" rIns="38100" bIns="19050" anchor="ctr" anchorCtr="0">
                <a:spAutoFit/>
              </a:bodyPr>
              <a:lstStyle/>
              <a:p>
                <a:pPr algn="ctr">
                  <a:defRPr lang="en-US" sz="1328"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Sheet1!$B$1:$F$1</c:f>
              <c:strCache>
                <c:ptCount val="5"/>
                <c:pt idx="0">
                  <c:v>&lt;$35K</c:v>
                </c:pt>
                <c:pt idx="1">
                  <c:v>$35K to &lt;$50K</c:v>
                </c:pt>
                <c:pt idx="2">
                  <c:v>$50K to &lt;$75K</c:v>
                </c:pt>
                <c:pt idx="3">
                  <c:v>$75K to &lt;$100K</c:v>
                </c:pt>
                <c:pt idx="4">
                  <c:v>$100K +</c:v>
                </c:pt>
              </c:strCache>
            </c:strRef>
          </c:cat>
          <c:val>
            <c:numRef>
              <c:f>Sheet1!$B$3:$F$3</c:f>
              <c:numCache>
                <c:formatCode>0%</c:formatCode>
                <c:ptCount val="5"/>
                <c:pt idx="0">
                  <c:v>0.74</c:v>
                </c:pt>
                <c:pt idx="1">
                  <c:v>0.69</c:v>
                </c:pt>
                <c:pt idx="2">
                  <c:v>0.73</c:v>
                </c:pt>
                <c:pt idx="3">
                  <c:v>0.72</c:v>
                </c:pt>
                <c:pt idx="4">
                  <c:v>0.61</c:v>
                </c:pt>
              </c:numCache>
            </c:numRef>
          </c:val>
        </c:ser>
        <c:dLbls>
          <c:dLblPos val="outEnd"/>
          <c:showLegendKey val="0"/>
          <c:showVal val="1"/>
          <c:showCatName val="0"/>
          <c:showSerName val="0"/>
          <c:showPercent val="0"/>
          <c:showBubbleSize val="0"/>
        </c:dLbls>
        <c:gapWidth val="60"/>
        <c:axId val="589246080"/>
        <c:axId val="589241768"/>
      </c:barChart>
      <c:catAx>
        <c:axId val="589246080"/>
        <c:scaling>
          <c:orientation val="minMax"/>
        </c:scaling>
        <c:delete val="0"/>
        <c:axPos val="b"/>
        <c:numFmt formatCode="General" sourceLinked="1"/>
        <c:majorTickMark val="out"/>
        <c:minorTickMark val="none"/>
        <c:tickLblPos val="nextTo"/>
        <c:spPr>
          <a:ln w="12040">
            <a:solidFill>
              <a:schemeClr val="tx1"/>
            </a:solidFill>
            <a:prstDash val="solid"/>
          </a:ln>
        </c:spPr>
        <c:txPr>
          <a:bodyPr rot="0" vert="horz"/>
          <a:lstStyle/>
          <a:p>
            <a:pPr algn="ctr" rtl="0">
              <a:defRPr lang="en-US" sz="1400" b="0" i="0" u="none" strike="noStrike" kern="1200" baseline="0">
                <a:solidFill>
                  <a:schemeClr val="tx1"/>
                </a:solidFill>
                <a:latin typeface="Arial"/>
                <a:ea typeface="Arial"/>
                <a:cs typeface="Arial"/>
              </a:defRPr>
            </a:pPr>
            <a:endParaRPr lang="en-US"/>
          </a:p>
        </c:txPr>
        <c:crossAx val="589241768"/>
        <c:crossesAt val="0"/>
        <c:auto val="1"/>
        <c:lblAlgn val="ctr"/>
        <c:lblOffset val="0"/>
        <c:tickLblSkip val="1"/>
        <c:tickMarkSkip val="1"/>
        <c:noMultiLvlLbl val="0"/>
      </c:catAx>
      <c:valAx>
        <c:axId val="589241768"/>
        <c:scaling>
          <c:orientation val="minMax"/>
        </c:scaling>
        <c:delete val="0"/>
        <c:axPos val="l"/>
        <c:numFmt formatCode="0%" sourceLinked="0"/>
        <c:majorTickMark val="out"/>
        <c:minorTickMark val="none"/>
        <c:tickLblPos val="nextTo"/>
        <c:spPr>
          <a:ln w="3010">
            <a:solidFill>
              <a:schemeClr val="tx1"/>
            </a:solidFill>
            <a:prstDash val="solid"/>
          </a:ln>
        </c:spPr>
        <c:txPr>
          <a:bodyPr rot="0" vert="horz"/>
          <a:lstStyle/>
          <a:p>
            <a:pPr algn="ctr" rtl="0">
              <a:defRPr lang="en-US" sz="1400" b="0" i="0" u="none" strike="noStrike" kern="1200" baseline="0">
                <a:solidFill>
                  <a:schemeClr val="tx1"/>
                </a:solidFill>
                <a:latin typeface="Arial"/>
                <a:ea typeface="Arial"/>
                <a:cs typeface="Arial"/>
              </a:defRPr>
            </a:pPr>
            <a:endParaRPr lang="en-US"/>
          </a:p>
        </c:txPr>
        <c:crossAx val="589246080"/>
        <c:crossesAt val="1"/>
        <c:crossBetween val="between"/>
        <c:majorUnit val="0.1"/>
        <c:minorUnit val="0.1"/>
      </c:valAx>
      <c:spPr>
        <a:noFill/>
        <a:ln w="25375">
          <a:noFill/>
        </a:ln>
      </c:spPr>
    </c:plotArea>
    <c:legend>
      <c:legendPos val="t"/>
      <c:layout>
        <c:manualLayout>
          <c:xMode val="edge"/>
          <c:yMode val="edge"/>
          <c:x val="0.4501825842696629"/>
          <c:y val="0.877329985402863"/>
          <c:w val="0.14457854109528442"/>
          <c:h val="7.1735126128984514E-2"/>
        </c:manualLayout>
      </c:layout>
      <c:overlay val="0"/>
    </c:legend>
    <c:plotVisOnly val="1"/>
    <c:dispBlanksAs val="gap"/>
    <c:showDLblsOverMax val="0"/>
  </c:chart>
  <c:spPr>
    <a:noFill/>
    <a:ln>
      <a:noFill/>
    </a:ln>
  </c:spPr>
  <c:txPr>
    <a:bodyPr/>
    <a:lstStyle/>
    <a:p>
      <a:pPr>
        <a:defRPr sz="1328" b="0"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482796892341849E-2"/>
          <c:y val="3.7037037037037035E-2"/>
          <c:w val="0.74250832408435075"/>
          <c:h val="0.79302832244008714"/>
        </c:manualLayout>
      </c:layout>
      <c:barChart>
        <c:barDir val="bar"/>
        <c:grouping val="percentStacked"/>
        <c:varyColors val="0"/>
        <c:ser>
          <c:idx val="0"/>
          <c:order val="0"/>
          <c:tx>
            <c:strRef>
              <c:f>Sheet1!$A$2</c:f>
              <c:strCache>
                <c:ptCount val="1"/>
                <c:pt idx="0">
                  <c:v>Under 1 year</c:v>
                </c:pt>
              </c:strCache>
            </c:strRef>
          </c:tx>
          <c:spPr>
            <a:solidFill>
              <a:schemeClr val="accent1"/>
            </a:solidFill>
            <a:ln w="37525">
              <a:solidFill>
                <a:schemeClr val="accent1"/>
              </a:solidFill>
              <a:prstDash val="solid"/>
            </a:ln>
          </c:spPr>
          <c:invertIfNegative val="0"/>
          <c:dLbls>
            <c:dLbl>
              <c:idx val="0"/>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1"/>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2"/>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8"/>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9"/>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numFmt formatCode="0.0%" sourceLinked="0"/>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strCache>
            </c:strRef>
          </c:cat>
          <c:val>
            <c:numRef>
              <c:f>Sheet1!$B$2:$N$2</c:f>
              <c:numCache>
                <c:formatCode>0.0%</c:formatCode>
                <c:ptCount val="13"/>
                <c:pt idx="0">
                  <c:v>0.14399999999999999</c:v>
                </c:pt>
                <c:pt idx="1">
                  <c:v>0.154</c:v>
                </c:pt>
                <c:pt idx="2">
                  <c:v>0.16</c:v>
                </c:pt>
                <c:pt idx="3">
                  <c:v>0.16</c:v>
                </c:pt>
                <c:pt idx="4">
                  <c:v>0.152</c:v>
                </c:pt>
                <c:pt idx="5">
                  <c:v>0.157</c:v>
                </c:pt>
                <c:pt idx="6">
                  <c:v>0.15620000000000001</c:v>
                </c:pt>
                <c:pt idx="7">
                  <c:v>0.15959999999999999</c:v>
                </c:pt>
                <c:pt idx="8">
                  <c:v>0.1489</c:v>
                </c:pt>
                <c:pt idx="9">
                  <c:v>0.16569999999999999</c:v>
                </c:pt>
                <c:pt idx="10">
                  <c:v>0.16520000000000001</c:v>
                </c:pt>
                <c:pt idx="11">
                  <c:v>0.16800000000000001</c:v>
                </c:pt>
                <c:pt idx="12">
                  <c:v>0.16300000000000001</c:v>
                </c:pt>
              </c:numCache>
            </c:numRef>
          </c:val>
        </c:ser>
        <c:ser>
          <c:idx val="1"/>
          <c:order val="1"/>
          <c:tx>
            <c:strRef>
              <c:f>Sheet1!$A$3</c:f>
              <c:strCache>
                <c:ptCount val="1"/>
                <c:pt idx="0">
                  <c:v>1-5 years</c:v>
                </c:pt>
              </c:strCache>
            </c:strRef>
          </c:tx>
          <c:spPr>
            <a:solidFill>
              <a:schemeClr val="accent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strCache>
            </c:strRef>
          </c:cat>
          <c:val>
            <c:numRef>
              <c:f>Sheet1!$B$3:$N$3</c:f>
              <c:numCache>
                <c:formatCode>0.0%</c:formatCode>
                <c:ptCount val="13"/>
                <c:pt idx="0">
                  <c:v>0.29799999999999999</c:v>
                </c:pt>
                <c:pt idx="1">
                  <c:v>0.29199999999999998</c:v>
                </c:pt>
                <c:pt idx="2">
                  <c:v>0.28799999999999998</c:v>
                </c:pt>
                <c:pt idx="3">
                  <c:v>0.29499999999999998</c:v>
                </c:pt>
                <c:pt idx="4">
                  <c:v>0.3</c:v>
                </c:pt>
                <c:pt idx="5">
                  <c:v>0.32400000000000001</c:v>
                </c:pt>
                <c:pt idx="6">
                  <c:v>0.36370000000000002</c:v>
                </c:pt>
                <c:pt idx="7">
                  <c:v>0.39500000000000002</c:v>
                </c:pt>
                <c:pt idx="8">
                  <c:v>0.41220000000000001</c:v>
                </c:pt>
                <c:pt idx="9">
                  <c:v>0.4042</c:v>
                </c:pt>
                <c:pt idx="10">
                  <c:v>0.3876</c:v>
                </c:pt>
                <c:pt idx="11">
                  <c:v>0.371</c:v>
                </c:pt>
                <c:pt idx="12">
                  <c:v>0.35799999999999998</c:v>
                </c:pt>
              </c:numCache>
            </c:numRef>
          </c:val>
        </c:ser>
        <c:ser>
          <c:idx val="2"/>
          <c:order val="2"/>
          <c:tx>
            <c:strRef>
              <c:f>Sheet1!$A$4</c:f>
              <c:strCache>
                <c:ptCount val="1"/>
                <c:pt idx="0">
                  <c:v>5-10 years</c:v>
                </c:pt>
              </c:strCache>
            </c:strRef>
          </c:tx>
          <c:spPr>
            <a:solidFill>
              <a:schemeClr va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strCache>
            </c:strRef>
          </c:cat>
          <c:val>
            <c:numRef>
              <c:f>Sheet1!$B$4:$N$4</c:f>
              <c:numCache>
                <c:formatCode>0.0%</c:formatCode>
                <c:ptCount val="13"/>
                <c:pt idx="0">
                  <c:v>0.313</c:v>
                </c:pt>
                <c:pt idx="1">
                  <c:v>0.32500000000000001</c:v>
                </c:pt>
                <c:pt idx="2">
                  <c:v>0.34100000000000003</c:v>
                </c:pt>
                <c:pt idx="3">
                  <c:v>0.34100000000000003</c:v>
                </c:pt>
                <c:pt idx="4">
                  <c:v>0.33800000000000002</c:v>
                </c:pt>
                <c:pt idx="5">
                  <c:v>0.312</c:v>
                </c:pt>
                <c:pt idx="6">
                  <c:v>0.2903</c:v>
                </c:pt>
                <c:pt idx="7">
                  <c:v>0.27110000000000001</c:v>
                </c:pt>
                <c:pt idx="8">
                  <c:v>0.2732</c:v>
                </c:pt>
                <c:pt idx="9">
                  <c:v>0.27589999999999998</c:v>
                </c:pt>
                <c:pt idx="10">
                  <c:v>0.2928</c:v>
                </c:pt>
                <c:pt idx="11">
                  <c:v>0.308</c:v>
                </c:pt>
                <c:pt idx="12">
                  <c:v>0.33700000000000002</c:v>
                </c:pt>
              </c:numCache>
            </c:numRef>
          </c:val>
        </c:ser>
        <c:ser>
          <c:idx val="3"/>
          <c:order val="3"/>
          <c:tx>
            <c:strRef>
              <c:f>Sheet1!$A$5</c:f>
              <c:strCache>
                <c:ptCount val="1"/>
                <c:pt idx="0">
                  <c:v>10-20 years</c:v>
                </c:pt>
              </c:strCache>
            </c:strRef>
          </c:tx>
          <c:spPr>
            <a:solidFill>
              <a:schemeClr val="fo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strCache>
            </c:strRef>
          </c:cat>
          <c:val>
            <c:numRef>
              <c:f>Sheet1!$B$5:$N$5</c:f>
              <c:numCache>
                <c:formatCode>0.0%</c:formatCode>
                <c:ptCount val="13"/>
                <c:pt idx="0">
                  <c:v>0.154</c:v>
                </c:pt>
                <c:pt idx="1">
                  <c:v>0.154</c:v>
                </c:pt>
                <c:pt idx="2">
                  <c:v>0.13600000000000001</c:v>
                </c:pt>
                <c:pt idx="3">
                  <c:v>0.13100000000000001</c:v>
                </c:pt>
                <c:pt idx="4">
                  <c:v>0.129</c:v>
                </c:pt>
                <c:pt idx="5">
                  <c:v>0.127</c:v>
                </c:pt>
                <c:pt idx="6">
                  <c:v>0.1186</c:v>
                </c:pt>
                <c:pt idx="7">
                  <c:v>0.1124</c:v>
                </c:pt>
                <c:pt idx="8">
                  <c:v>0.1037</c:v>
                </c:pt>
                <c:pt idx="9">
                  <c:v>9.7799999999999998E-2</c:v>
                </c:pt>
                <c:pt idx="10">
                  <c:v>9.7799999999999998E-2</c:v>
                </c:pt>
                <c:pt idx="11">
                  <c:v>9.6000000000000002E-2</c:v>
                </c:pt>
                <c:pt idx="12">
                  <c:v>0.09</c:v>
                </c:pt>
              </c:numCache>
            </c:numRef>
          </c:val>
        </c:ser>
        <c:ser>
          <c:idx val="4"/>
          <c:order val="4"/>
          <c:tx>
            <c:strRef>
              <c:f>Sheet1!$A$6</c:f>
              <c:strCache>
                <c:ptCount val="1"/>
                <c:pt idx="0">
                  <c:v>over 20 years</c:v>
                </c:pt>
              </c:strCache>
            </c:strRef>
          </c:tx>
          <c:spPr>
            <a:solidFill>
              <a:schemeClr val="bg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strCache>
            </c:strRef>
          </c:cat>
          <c:val>
            <c:numRef>
              <c:f>Sheet1!$B$6:$N$6</c:f>
              <c:numCache>
                <c:formatCode>0.0%</c:formatCode>
                <c:ptCount val="13"/>
                <c:pt idx="0">
                  <c:v>9.1999999999999998E-2</c:v>
                </c:pt>
                <c:pt idx="1">
                  <c:v>7.5999999999999998E-2</c:v>
                </c:pt>
                <c:pt idx="2">
                  <c:v>7.5999999999999998E-2</c:v>
                </c:pt>
                <c:pt idx="3">
                  <c:v>7.3999999999999996E-2</c:v>
                </c:pt>
                <c:pt idx="4">
                  <c:v>8.1000000000000003E-2</c:v>
                </c:pt>
                <c:pt idx="5">
                  <c:v>8.1000000000000003E-2</c:v>
                </c:pt>
                <c:pt idx="6">
                  <c:v>7.1199999999999999E-2</c:v>
                </c:pt>
                <c:pt idx="7">
                  <c:v>6.2199999999999998E-2</c:v>
                </c:pt>
                <c:pt idx="8">
                  <c:v>6.2E-2</c:v>
                </c:pt>
                <c:pt idx="9">
                  <c:v>5.6899999999999999E-2</c:v>
                </c:pt>
                <c:pt idx="10">
                  <c:v>5.6899999999999999E-2</c:v>
                </c:pt>
                <c:pt idx="11">
                  <c:v>5.7000000000000002E-2</c:v>
                </c:pt>
                <c:pt idx="12">
                  <c:v>5.0999999999999997E-2</c:v>
                </c:pt>
              </c:numCache>
            </c:numRef>
          </c:val>
        </c:ser>
        <c:dLbls>
          <c:showLegendKey val="0"/>
          <c:showVal val="0"/>
          <c:showCatName val="0"/>
          <c:showSerName val="0"/>
          <c:showPercent val="0"/>
          <c:showBubbleSize val="0"/>
        </c:dLbls>
        <c:gapWidth val="150"/>
        <c:overlap val="100"/>
        <c:axId val="455655808"/>
        <c:axId val="455656200"/>
      </c:barChart>
      <c:catAx>
        <c:axId val="455655808"/>
        <c:scaling>
          <c:orientation val="minMax"/>
        </c:scaling>
        <c:delete val="0"/>
        <c:axPos val="l"/>
        <c:numFmt formatCode="General" sourceLinked="1"/>
        <c:majorTickMark val="out"/>
        <c:minorTickMark val="none"/>
        <c:tickLblPos val="nextTo"/>
        <c:spPr>
          <a:ln w="1250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455656200"/>
        <c:crossesAt val="0"/>
        <c:auto val="1"/>
        <c:lblAlgn val="ctr"/>
        <c:lblOffset val="20"/>
        <c:tickLblSkip val="1"/>
        <c:tickMarkSkip val="1"/>
        <c:noMultiLvlLbl val="0"/>
      </c:catAx>
      <c:valAx>
        <c:axId val="455656200"/>
        <c:scaling>
          <c:orientation val="minMax"/>
          <c:max val="1"/>
          <c:min val="0"/>
        </c:scaling>
        <c:delete val="0"/>
        <c:axPos val="b"/>
        <c:majorGridlines>
          <c:spPr>
            <a:ln w="3128">
              <a:solidFill>
                <a:schemeClr val="tx1"/>
              </a:solidFill>
              <a:prstDash val="solid"/>
            </a:ln>
          </c:spPr>
        </c:majorGridlines>
        <c:numFmt formatCode="0%" sourceLinked="0"/>
        <c:majorTickMark val="out"/>
        <c:minorTickMark val="none"/>
        <c:tickLblPos val="nextTo"/>
        <c:spPr>
          <a:ln w="312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455655808"/>
        <c:crossesAt val="1"/>
        <c:crossBetween val="between"/>
        <c:majorUnit val="0.2"/>
        <c:minorUnit val="2E-3"/>
      </c:valAx>
      <c:spPr>
        <a:noFill/>
        <a:ln w="25369">
          <a:noFill/>
        </a:ln>
      </c:spPr>
    </c:plotArea>
    <c:legend>
      <c:legendPos val="r"/>
      <c:layout>
        <c:manualLayout>
          <c:xMode val="edge"/>
          <c:yMode val="edge"/>
          <c:x val="0.8357377588075463"/>
          <c:y val="0.28322457093209968"/>
          <c:w val="0.15982207703489115"/>
          <c:h val="0.29629552805032816"/>
        </c:manualLayout>
      </c:layout>
      <c:overlay val="0"/>
      <c:spPr>
        <a:solidFill>
          <a:schemeClr val="bg1"/>
        </a:solidFill>
        <a:ln w="3128">
          <a:solidFill>
            <a:schemeClr val="tx1"/>
          </a:solidFill>
          <a:prstDash val="solid"/>
        </a:ln>
      </c:spPr>
      <c:txPr>
        <a:bodyPr/>
        <a:lstStyle/>
        <a:p>
          <a:pPr>
            <a:defRPr sz="1264"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77" b="0"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709569014153607E-2"/>
          <c:y val="4.9372015785950109E-2"/>
          <c:w val="0.88938700419456918"/>
          <c:h val="0.76578008466969927"/>
        </c:manualLayout>
      </c:layout>
      <c:barChart>
        <c:barDir val="col"/>
        <c:grouping val="clustered"/>
        <c:varyColors val="0"/>
        <c:ser>
          <c:idx val="0"/>
          <c:order val="0"/>
          <c:tx>
            <c:strRef>
              <c:f>Sheet1!$B$1</c:f>
              <c:strCache>
                <c:ptCount val="1"/>
                <c:pt idx="0">
                  <c:v>New Issuance</c:v>
                </c:pt>
              </c:strCache>
            </c:strRef>
          </c:tx>
          <c:spPr>
            <a:solidFill>
              <a:srgbClr val="225A7A"/>
            </a:solidFill>
            <a:ln w="25355">
              <a:noFill/>
            </a:ln>
          </c:spPr>
          <c:invertIfNegative val="0"/>
          <c:dPt>
            <c:idx val="17"/>
            <c:invertIfNegative val="0"/>
            <c:bubble3D val="0"/>
            <c:spPr>
              <a:solidFill>
                <a:srgbClr val="225A7A"/>
              </a:solidFill>
              <a:ln>
                <a:solidFill>
                  <a:schemeClr val="tx2"/>
                </a:solidFill>
              </a:ln>
              <a:effectLst/>
            </c:spPr>
          </c:dPt>
          <c:dLbls>
            <c:dLbl>
              <c:idx val="7"/>
              <c:layout>
                <c:manualLayout>
                  <c:x val="-1.557632398753894E-3"/>
                  <c:y val="-1.7323514310859624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w="25355">
                <a:noFill/>
              </a:ln>
            </c:spPr>
            <c:txPr>
              <a:bodyPr rot="5400000" spcFirstLastPara="1" vertOverflow="ellipsis" vert="horz" wrap="square" lIns="38100" tIns="19050" rIns="38100" bIns="19050" anchor="ctr" anchorCtr="1">
                <a:spAutoFit/>
              </a:bodyPr>
              <a:lstStyle/>
              <a:p>
                <a:pPr>
                  <a:defRPr sz="1191"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Sheet1!$A$2:$A$20</c:f>
              <c:numCache>
                <c:formatCode>General</c:formatCode>
                <c:ptCount val="19"/>
                <c:pt idx="0">
                  <c:v>97</c:v>
                </c:pt>
                <c:pt idx="1">
                  <c:v>98</c:v>
                </c:pt>
                <c:pt idx="2">
                  <c:v>99</c:v>
                </c:pt>
                <c:pt idx="3" formatCode="00">
                  <c:v>0</c:v>
                </c:pt>
                <c:pt idx="4" formatCode="00">
                  <c:v>1</c:v>
                </c:pt>
                <c:pt idx="5" formatCode="00">
                  <c:v>2</c:v>
                </c:pt>
                <c:pt idx="6" formatCode="00">
                  <c:v>3</c:v>
                </c:pt>
                <c:pt idx="7" formatCode="00">
                  <c:v>4</c:v>
                </c:pt>
                <c:pt idx="8" formatCode="00">
                  <c:v>5</c:v>
                </c:pt>
                <c:pt idx="9" formatCode="00">
                  <c:v>6</c:v>
                </c:pt>
                <c:pt idx="10" formatCode="00">
                  <c:v>7</c:v>
                </c:pt>
                <c:pt idx="11" formatCode="00">
                  <c:v>8</c:v>
                </c:pt>
                <c:pt idx="12" formatCode="00">
                  <c:v>9</c:v>
                </c:pt>
                <c:pt idx="13" formatCode="00">
                  <c:v>10</c:v>
                </c:pt>
                <c:pt idx="14" formatCode="00">
                  <c:v>11</c:v>
                </c:pt>
                <c:pt idx="15" formatCode="00">
                  <c:v>12</c:v>
                </c:pt>
                <c:pt idx="16" formatCode="00">
                  <c:v>13</c:v>
                </c:pt>
                <c:pt idx="17" formatCode="00">
                  <c:v>14</c:v>
                </c:pt>
                <c:pt idx="18" formatCode="00">
                  <c:v>15</c:v>
                </c:pt>
              </c:numCache>
            </c:numRef>
          </c:cat>
          <c:val>
            <c:numRef>
              <c:f>Sheet1!$B$2:$B$20</c:f>
              <c:numCache>
                <c:formatCode>#,##0.0</c:formatCode>
                <c:ptCount val="19"/>
                <c:pt idx="0">
                  <c:v>948.2</c:v>
                </c:pt>
                <c:pt idx="1">
                  <c:v>874.2</c:v>
                </c:pt>
                <c:pt idx="2">
                  <c:v>1062.5</c:v>
                </c:pt>
                <c:pt idx="3">
                  <c:v>1142</c:v>
                </c:pt>
                <c:pt idx="4">
                  <c:v>966.9</c:v>
                </c:pt>
                <c:pt idx="5">
                  <c:v>989.5</c:v>
                </c:pt>
                <c:pt idx="6">
                  <c:v>1988.2</c:v>
                </c:pt>
                <c:pt idx="7">
                  <c:v>1142.8</c:v>
                </c:pt>
                <c:pt idx="8">
                  <c:v>1499</c:v>
                </c:pt>
                <c:pt idx="9">
                  <c:v>4614.7</c:v>
                </c:pt>
                <c:pt idx="10">
                  <c:v>7187</c:v>
                </c:pt>
                <c:pt idx="11">
                  <c:v>3009.9</c:v>
                </c:pt>
                <c:pt idx="12">
                  <c:v>3396</c:v>
                </c:pt>
                <c:pt idx="13">
                  <c:v>4599.8999999999996</c:v>
                </c:pt>
                <c:pt idx="14">
                  <c:v>4107.1000000000004</c:v>
                </c:pt>
                <c:pt idx="15">
                  <c:v>5855.3</c:v>
                </c:pt>
                <c:pt idx="16">
                  <c:v>7083</c:v>
                </c:pt>
                <c:pt idx="17">
                  <c:v>8026.7</c:v>
                </c:pt>
                <c:pt idx="18">
                  <c:v>7898.18</c:v>
                </c:pt>
              </c:numCache>
            </c:numRef>
          </c:val>
        </c:ser>
        <c:dLbls>
          <c:showLegendKey val="0"/>
          <c:showVal val="0"/>
          <c:showCatName val="0"/>
          <c:showSerName val="0"/>
          <c:showPercent val="0"/>
          <c:showBubbleSize val="0"/>
        </c:dLbls>
        <c:gapWidth val="75"/>
        <c:overlap val="-27"/>
        <c:axId val="455662472"/>
        <c:axId val="455665216"/>
      </c:barChart>
      <c:lineChart>
        <c:grouping val="stacked"/>
        <c:varyColors val="0"/>
        <c:ser>
          <c:idx val="1"/>
          <c:order val="1"/>
          <c:tx>
            <c:strRef>
              <c:f>Sheet1!$C$1</c:f>
              <c:strCache>
                <c:ptCount val="1"/>
                <c:pt idx="0">
                  <c:v>Outstanding</c:v>
                </c:pt>
              </c:strCache>
            </c:strRef>
          </c:tx>
          <c:spPr>
            <a:ln w="28429" cap="rnd">
              <a:solidFill>
                <a:schemeClr val="accent2"/>
              </a:solidFill>
              <a:round/>
            </a:ln>
            <a:effectLst/>
          </c:spPr>
          <c:marker>
            <c:symbol val="circle"/>
            <c:size val="6"/>
            <c:spPr>
              <a:solidFill>
                <a:schemeClr val="accent2"/>
              </a:solidFill>
              <a:ln w="9476">
                <a:solidFill>
                  <a:schemeClr val="accent2"/>
                </a:solidFill>
              </a:ln>
              <a:effectLst/>
            </c:spPr>
          </c:marker>
          <c:dPt>
            <c:idx val="0"/>
            <c:bubble3D val="0"/>
            <c:spPr>
              <a:ln w="19017">
                <a:noFill/>
              </a:ln>
            </c:spPr>
          </c:dPt>
          <c:dPt>
            <c:idx val="1"/>
            <c:bubble3D val="0"/>
            <c:spPr>
              <a:ln w="19017">
                <a:noFill/>
              </a:ln>
            </c:spPr>
          </c:dPt>
          <c:dPt>
            <c:idx val="2"/>
            <c:bubble3D val="0"/>
            <c:spPr>
              <a:ln w="19017">
                <a:noFill/>
              </a:ln>
            </c:spPr>
          </c:dPt>
          <c:dPt>
            <c:idx val="3"/>
            <c:bubble3D val="0"/>
            <c:spPr>
              <a:ln w="19017">
                <a:noFill/>
              </a:ln>
            </c:spPr>
          </c:dPt>
          <c:dPt>
            <c:idx val="4"/>
            <c:bubble3D val="0"/>
            <c:spPr>
              <a:ln w="19017">
                <a:noFill/>
              </a:ln>
            </c:spPr>
          </c:dPt>
          <c:dPt>
            <c:idx val="5"/>
            <c:bubble3D val="0"/>
            <c:spPr>
              <a:ln w="19017">
                <a:noFill/>
              </a:ln>
            </c:spPr>
          </c:dPt>
          <c:dPt>
            <c:idx val="6"/>
            <c:bubble3D val="0"/>
            <c:spPr>
              <a:ln w="19017">
                <a:noFill/>
              </a:ln>
            </c:spPr>
          </c:dPt>
          <c:dPt>
            <c:idx val="7"/>
            <c:bubble3D val="0"/>
            <c:spPr>
              <a:ln w="19017">
                <a:noFill/>
              </a:ln>
            </c:spPr>
          </c:dPt>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layout>
                <c:manualLayout>
                  <c:x val="-2.2235263816322026E-2"/>
                  <c:y val="-0.2880168443058270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2.535052861382987E-2"/>
                  <c:y val="-0.25652324057035841"/>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2.6908161012583708E-2"/>
                  <c:y val="-0.27391145664838901"/>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w="25355">
                <a:noFill/>
              </a:ln>
            </c:spPr>
            <c:txPr>
              <a:bodyPr rot="5400000" spcFirstLastPara="1" vertOverflow="ellipsis" vert="horz" wrap="square" lIns="38100" tIns="19050" rIns="38100" bIns="19050" anchor="ctr" anchorCtr="1">
                <a:spAutoFit/>
              </a:bodyPr>
              <a:lstStyle/>
              <a:p>
                <a:pPr>
                  <a:defRPr sz="1191" b="1" i="0" u="none" strike="noStrike" kern="1200" baseline="0">
                    <a:solidFill>
                      <a:schemeClr val="accent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Sheet1!$A$2:$A$20</c:f>
              <c:numCache>
                <c:formatCode>General</c:formatCode>
                <c:ptCount val="19"/>
                <c:pt idx="0">
                  <c:v>97</c:v>
                </c:pt>
                <c:pt idx="1">
                  <c:v>98</c:v>
                </c:pt>
                <c:pt idx="2">
                  <c:v>99</c:v>
                </c:pt>
                <c:pt idx="3" formatCode="00">
                  <c:v>0</c:v>
                </c:pt>
                <c:pt idx="4" formatCode="00">
                  <c:v>1</c:v>
                </c:pt>
                <c:pt idx="5" formatCode="00">
                  <c:v>2</c:v>
                </c:pt>
                <c:pt idx="6" formatCode="00">
                  <c:v>3</c:v>
                </c:pt>
                <c:pt idx="7" formatCode="00">
                  <c:v>4</c:v>
                </c:pt>
                <c:pt idx="8" formatCode="00">
                  <c:v>5</c:v>
                </c:pt>
                <c:pt idx="9" formatCode="00">
                  <c:v>6</c:v>
                </c:pt>
                <c:pt idx="10" formatCode="00">
                  <c:v>7</c:v>
                </c:pt>
                <c:pt idx="11" formatCode="00">
                  <c:v>8</c:v>
                </c:pt>
                <c:pt idx="12" formatCode="00">
                  <c:v>9</c:v>
                </c:pt>
                <c:pt idx="13" formatCode="00">
                  <c:v>10</c:v>
                </c:pt>
                <c:pt idx="14" formatCode="00">
                  <c:v>11</c:v>
                </c:pt>
                <c:pt idx="15" formatCode="00">
                  <c:v>12</c:v>
                </c:pt>
                <c:pt idx="16" formatCode="00">
                  <c:v>13</c:v>
                </c:pt>
                <c:pt idx="17" formatCode="00">
                  <c:v>14</c:v>
                </c:pt>
                <c:pt idx="18" formatCode="00">
                  <c:v>15</c:v>
                </c:pt>
              </c:numCache>
            </c:numRef>
          </c:cat>
          <c:val>
            <c:numRef>
              <c:f>Sheet1!$C$2:$C$20</c:f>
              <c:numCache>
                <c:formatCode>General</c:formatCode>
                <c:ptCount val="19"/>
                <c:pt idx="7" formatCode="#,##0.0">
                  <c:v>4289</c:v>
                </c:pt>
                <c:pt idx="8" formatCode="#,##0.0">
                  <c:v>5085</c:v>
                </c:pt>
                <c:pt idx="9" formatCode="#,##0.0">
                  <c:v>7677</c:v>
                </c:pt>
                <c:pt idx="10" formatCode="#,##0.0">
                  <c:v>13416.4</c:v>
                </c:pt>
                <c:pt idx="11" formatCode="#,##0.0">
                  <c:v>12538.6</c:v>
                </c:pt>
                <c:pt idx="12" formatCode="#,##0.0">
                  <c:v>12508.2</c:v>
                </c:pt>
                <c:pt idx="13" formatCode="#,##0.0">
                  <c:v>12195.7</c:v>
                </c:pt>
                <c:pt idx="14" formatCode="#,##0.0">
                  <c:v>12342.8</c:v>
                </c:pt>
                <c:pt idx="15" formatCode="#,##0.0">
                  <c:v>14839.3</c:v>
                </c:pt>
                <c:pt idx="16" formatCode="#,##0.0">
                  <c:v>18576.900000000001</c:v>
                </c:pt>
                <c:pt idx="17" formatCode="#,##0.0">
                  <c:v>22867.8</c:v>
                </c:pt>
                <c:pt idx="18" formatCode="#,##0.0">
                  <c:v>25960.45</c:v>
                </c:pt>
              </c:numCache>
            </c:numRef>
          </c:val>
          <c:smooth val="0"/>
        </c:ser>
        <c:dLbls>
          <c:showLegendKey val="0"/>
          <c:showVal val="0"/>
          <c:showCatName val="0"/>
          <c:showSerName val="0"/>
          <c:showPercent val="0"/>
          <c:showBubbleSize val="0"/>
        </c:dLbls>
        <c:marker val="1"/>
        <c:smooth val="0"/>
        <c:axId val="455662472"/>
        <c:axId val="455665216"/>
      </c:lineChart>
      <c:catAx>
        <c:axId val="455662472"/>
        <c:scaling>
          <c:orientation val="minMax"/>
        </c:scaling>
        <c:delete val="0"/>
        <c:axPos val="b"/>
        <c:numFmt formatCode="General" sourceLinked="1"/>
        <c:majorTickMark val="none"/>
        <c:minorTickMark val="none"/>
        <c:tickLblPos val="nextTo"/>
        <c:spPr>
          <a:noFill/>
          <a:ln w="9476" cap="flat" cmpd="sng" algn="ctr">
            <a:solidFill>
              <a:schemeClr val="tx1">
                <a:lumMod val="15000"/>
                <a:lumOff val="85000"/>
              </a:schemeClr>
            </a:solidFill>
            <a:round/>
          </a:ln>
          <a:effectLst/>
        </c:spPr>
        <c:txPr>
          <a:bodyPr rot="-6000000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crossAx val="455665216"/>
        <c:crosses val="autoZero"/>
        <c:auto val="1"/>
        <c:lblAlgn val="ctr"/>
        <c:lblOffset val="100"/>
        <c:noMultiLvlLbl val="0"/>
      </c:catAx>
      <c:valAx>
        <c:axId val="455665216"/>
        <c:scaling>
          <c:orientation val="minMax"/>
        </c:scaling>
        <c:delete val="0"/>
        <c:axPos val="l"/>
        <c:majorGridlines>
          <c:spPr>
            <a:ln w="9476" cap="flat" cmpd="sng" algn="ctr">
              <a:solidFill>
                <a:schemeClr val="tx1">
                  <a:lumMod val="15000"/>
                  <a:lumOff val="85000"/>
                </a:schemeClr>
              </a:solidFill>
              <a:round/>
            </a:ln>
            <a:effectLst/>
          </c:spPr>
        </c:majorGridlines>
        <c:numFmt formatCode="#,##0" sourceLinked="0"/>
        <c:majorTickMark val="none"/>
        <c:minorTickMark val="none"/>
        <c:tickLblPos val="nextTo"/>
        <c:spPr>
          <a:ln w="6339">
            <a:noFill/>
          </a:ln>
        </c:spPr>
        <c:txPr>
          <a:bodyPr rot="-6000000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crossAx val="455662472"/>
        <c:crosses val="autoZero"/>
        <c:crossBetween val="between"/>
      </c:valAx>
      <c:spPr>
        <a:noFill/>
        <a:ln w="25355">
          <a:noFill/>
        </a:ln>
      </c:spPr>
    </c:plotArea>
    <c:legend>
      <c:legendPos val="b"/>
      <c:overlay val="0"/>
      <c:spPr>
        <a:noFill/>
        <a:ln w="25355">
          <a:noFill/>
        </a:ln>
      </c:spPr>
      <c:txPr>
        <a:bodyPr rot="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10985133986557E-2"/>
          <c:y val="0.14666666050378763"/>
          <c:w val="0.85334872979214782"/>
          <c:h val="0.68666666666666665"/>
        </c:manualLayout>
      </c:layout>
      <c:lineChart>
        <c:grouping val="standard"/>
        <c:varyColors val="0"/>
        <c:ser>
          <c:idx val="1"/>
          <c:order val="0"/>
          <c:tx>
            <c:strRef>
              <c:f>Sheet1!$B$1</c:f>
              <c:strCache>
                <c:ptCount val="1"/>
                <c:pt idx="0">
                  <c:v>Miles Driven (left axis)</c:v>
                </c:pt>
              </c:strCache>
            </c:strRef>
          </c:tx>
          <c:spPr>
            <a:ln w="36056">
              <a:solidFill>
                <a:schemeClr val="accent1"/>
              </a:solidFill>
              <a:prstDash val="solid"/>
            </a:ln>
          </c:spPr>
          <c:marker>
            <c:symbol val="square"/>
            <c:size val="4"/>
            <c:spPr>
              <a:solidFill>
                <a:schemeClr val="accent1"/>
              </a:solidFill>
              <a:ln>
                <a:solidFill>
                  <a:schemeClr val="accent1"/>
                </a:solidFill>
              </a:ln>
            </c:spPr>
          </c:marker>
          <c:cat>
            <c:strRef>
              <c:f>Sheet1!$A$2:$A$41</c:f>
              <c:strCache>
                <c:ptCount val="40"/>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strCache>
            </c:strRef>
          </c:cat>
          <c:val>
            <c:numRef>
              <c:f>Sheet1!$B$2:$B$41</c:f>
              <c:numCache>
                <c:formatCode>#,##0</c:formatCode>
                <c:ptCount val="40"/>
                <c:pt idx="0">
                  <c:v>3003</c:v>
                </c:pt>
                <c:pt idx="1">
                  <c:v>3003</c:v>
                </c:pt>
                <c:pt idx="2">
                  <c:v>3003</c:v>
                </c:pt>
                <c:pt idx="3">
                  <c:v>3014</c:v>
                </c:pt>
                <c:pt idx="4">
                  <c:v>3016</c:v>
                </c:pt>
                <c:pt idx="5">
                  <c:v>3024</c:v>
                </c:pt>
                <c:pt idx="6">
                  <c:v>3034</c:v>
                </c:pt>
                <c:pt idx="7">
                  <c:v>3031</c:v>
                </c:pt>
                <c:pt idx="8">
                  <c:v>3026</c:v>
                </c:pt>
                <c:pt idx="9">
                  <c:v>3011</c:v>
                </c:pt>
                <c:pt idx="10">
                  <c:v>2989</c:v>
                </c:pt>
                <c:pt idx="11">
                  <c:v>2976</c:v>
                </c:pt>
                <c:pt idx="12">
                  <c:v>2958</c:v>
                </c:pt>
                <c:pt idx="13">
                  <c:v>2955</c:v>
                </c:pt>
                <c:pt idx="14">
                  <c:v>2961</c:v>
                </c:pt>
                <c:pt idx="15">
                  <c:v>2956</c:v>
                </c:pt>
                <c:pt idx="16">
                  <c:v>2949</c:v>
                </c:pt>
                <c:pt idx="17">
                  <c:v>2952</c:v>
                </c:pt>
                <c:pt idx="18">
                  <c:v>2959</c:v>
                </c:pt>
                <c:pt idx="19">
                  <c:v>2967</c:v>
                </c:pt>
                <c:pt idx="20">
                  <c:v>2972</c:v>
                </c:pt>
                <c:pt idx="21">
                  <c:v>2964</c:v>
                </c:pt>
                <c:pt idx="22">
                  <c:v>2953</c:v>
                </c:pt>
                <c:pt idx="23">
                  <c:v>2951</c:v>
                </c:pt>
                <c:pt idx="24">
                  <c:v>2963</c:v>
                </c:pt>
                <c:pt idx="25">
                  <c:v>2971</c:v>
                </c:pt>
                <c:pt idx="26">
                  <c:v>2972</c:v>
                </c:pt>
                <c:pt idx="27">
                  <c:v>2970</c:v>
                </c:pt>
                <c:pt idx="28">
                  <c:v>2966</c:v>
                </c:pt>
                <c:pt idx="29">
                  <c:v>2971</c:v>
                </c:pt>
                <c:pt idx="30">
                  <c:v>2983</c:v>
                </c:pt>
                <c:pt idx="31">
                  <c:v>2989</c:v>
                </c:pt>
                <c:pt idx="32">
                  <c:v>2984</c:v>
                </c:pt>
                <c:pt idx="33">
                  <c:v>2996</c:v>
                </c:pt>
                <c:pt idx="34">
                  <c:v>3007</c:v>
                </c:pt>
                <c:pt idx="35">
                  <c:v>3027</c:v>
                </c:pt>
                <c:pt idx="36">
                  <c:v>3052</c:v>
                </c:pt>
                <c:pt idx="37">
                  <c:v>3078</c:v>
                </c:pt>
                <c:pt idx="38">
                  <c:v>3105</c:v>
                </c:pt>
                <c:pt idx="39">
                  <c:v>3130</c:v>
                </c:pt>
              </c:numCache>
            </c:numRef>
          </c:val>
          <c:smooth val="0"/>
        </c:ser>
        <c:dLbls>
          <c:showLegendKey val="0"/>
          <c:showVal val="0"/>
          <c:showCatName val="0"/>
          <c:showSerName val="0"/>
          <c:showPercent val="0"/>
          <c:showBubbleSize val="0"/>
        </c:dLbls>
        <c:marker val="1"/>
        <c:smooth val="0"/>
        <c:axId val="455666392"/>
        <c:axId val="455666784"/>
      </c:lineChart>
      <c:lineChart>
        <c:grouping val="standard"/>
        <c:varyColors val="0"/>
        <c:ser>
          <c:idx val="0"/>
          <c:order val="1"/>
          <c:tx>
            <c:strRef>
              <c:f>Sheet1!$C$1</c:f>
              <c:strCache>
                <c:ptCount val="1"/>
                <c:pt idx="0">
                  <c:v>Collision Claim Frequency (right axis)</c:v>
                </c:pt>
              </c:strCache>
            </c:strRef>
          </c:tx>
          <c:spPr>
            <a:ln w="36056">
              <a:solidFill>
                <a:srgbClr val="FF6600"/>
              </a:solidFill>
              <a:prstDash val="solid"/>
            </a:ln>
          </c:spPr>
          <c:marker>
            <c:symbol val="diamond"/>
            <c:size val="4"/>
            <c:spPr>
              <a:solidFill>
                <a:srgbClr val="FF6600"/>
              </a:solidFill>
              <a:ln>
                <a:solidFill>
                  <a:srgbClr val="FF6600"/>
                </a:solidFill>
                <a:prstDash val="solid"/>
              </a:ln>
            </c:spPr>
          </c:marker>
          <c:cat>
            <c:strRef>
              <c:f>Sheet1!$A$2:$A$41</c:f>
              <c:strCache>
                <c:ptCount val="40"/>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strCache>
            </c:strRef>
          </c:cat>
          <c:val>
            <c:numRef>
              <c:f>Sheet1!$C$2:$C$41</c:f>
              <c:numCache>
                <c:formatCode>General</c:formatCode>
                <c:ptCount val="40"/>
                <c:pt idx="0">
                  <c:v>5.84</c:v>
                </c:pt>
                <c:pt idx="1">
                  <c:v>5.78</c:v>
                </c:pt>
                <c:pt idx="2">
                  <c:v>5.73</c:v>
                </c:pt>
                <c:pt idx="3">
                  <c:v>5.7</c:v>
                </c:pt>
                <c:pt idx="4">
                  <c:v>5.74</c:v>
                </c:pt>
                <c:pt idx="5">
                  <c:v>5.78</c:v>
                </c:pt>
                <c:pt idx="6">
                  <c:v>5.8</c:v>
                </c:pt>
                <c:pt idx="7">
                  <c:v>5.84</c:v>
                </c:pt>
                <c:pt idx="8">
                  <c:v>5.85</c:v>
                </c:pt>
                <c:pt idx="9">
                  <c:v>5.82</c:v>
                </c:pt>
                <c:pt idx="10">
                  <c:v>5.77</c:v>
                </c:pt>
                <c:pt idx="11">
                  <c:v>5.7</c:v>
                </c:pt>
                <c:pt idx="12">
                  <c:v>5.67</c:v>
                </c:pt>
                <c:pt idx="13">
                  <c:v>5.63</c:v>
                </c:pt>
                <c:pt idx="14">
                  <c:v>5.62</c:v>
                </c:pt>
                <c:pt idx="15">
                  <c:v>5.57</c:v>
                </c:pt>
                <c:pt idx="16">
                  <c:v>5.56</c:v>
                </c:pt>
                <c:pt idx="17">
                  <c:v>5.58</c:v>
                </c:pt>
                <c:pt idx="18">
                  <c:v>5.6</c:v>
                </c:pt>
                <c:pt idx="19">
                  <c:v>5.63</c:v>
                </c:pt>
                <c:pt idx="20">
                  <c:v>5.62</c:v>
                </c:pt>
                <c:pt idx="21">
                  <c:v>5.61</c:v>
                </c:pt>
                <c:pt idx="22">
                  <c:v>5.61</c:v>
                </c:pt>
                <c:pt idx="23">
                  <c:v>5.63</c:v>
                </c:pt>
                <c:pt idx="24">
                  <c:v>5.55</c:v>
                </c:pt>
                <c:pt idx="25">
                  <c:v>5.57</c:v>
                </c:pt>
                <c:pt idx="26">
                  <c:v>5.58</c:v>
                </c:pt>
                <c:pt idx="27">
                  <c:v>5.53</c:v>
                </c:pt>
                <c:pt idx="28">
                  <c:v>5.56</c:v>
                </c:pt>
                <c:pt idx="29">
                  <c:v>5.59</c:v>
                </c:pt>
                <c:pt idx="30">
                  <c:v>5.62</c:v>
                </c:pt>
                <c:pt idx="31">
                  <c:v>5.66</c:v>
                </c:pt>
                <c:pt idx="32">
                  <c:v>5.79</c:v>
                </c:pt>
                <c:pt idx="33">
                  <c:v>5.85</c:v>
                </c:pt>
                <c:pt idx="34">
                  <c:v>5.88</c:v>
                </c:pt>
                <c:pt idx="35">
                  <c:v>5.91</c:v>
                </c:pt>
                <c:pt idx="36">
                  <c:v>5.89</c:v>
                </c:pt>
                <c:pt idx="37">
                  <c:v>5.92</c:v>
                </c:pt>
                <c:pt idx="38">
                  <c:v>5.94</c:v>
                </c:pt>
                <c:pt idx="39">
                  <c:v>5.96</c:v>
                </c:pt>
              </c:numCache>
            </c:numRef>
          </c:val>
          <c:smooth val="0"/>
        </c:ser>
        <c:dLbls>
          <c:showLegendKey val="0"/>
          <c:showVal val="0"/>
          <c:showCatName val="0"/>
          <c:showSerName val="0"/>
          <c:showPercent val="0"/>
          <c:showBubbleSize val="0"/>
        </c:dLbls>
        <c:marker val="1"/>
        <c:smooth val="0"/>
        <c:axId val="455663648"/>
        <c:axId val="455664040"/>
      </c:lineChart>
      <c:catAx>
        <c:axId val="455666392"/>
        <c:scaling>
          <c:orientation val="minMax"/>
        </c:scaling>
        <c:delete val="0"/>
        <c:axPos val="b"/>
        <c:numFmt formatCode="General" sourceLinked="1"/>
        <c:majorTickMark val="cross"/>
        <c:minorTickMark val="none"/>
        <c:tickLblPos val="nextTo"/>
        <c:spPr>
          <a:ln w="3005">
            <a:solidFill>
              <a:schemeClr val="tx1"/>
            </a:solidFill>
            <a:prstDash val="solid"/>
          </a:ln>
        </c:spPr>
        <c:txPr>
          <a:bodyPr rot="-5400000" vert="horz"/>
          <a:lstStyle/>
          <a:p>
            <a:pPr algn="ctr">
              <a:defRPr lang="en-US" sz="1514" b="0" i="0" u="none" strike="noStrike" kern="1200" baseline="0">
                <a:solidFill>
                  <a:schemeClr val="tx1"/>
                </a:solidFill>
                <a:latin typeface="Arial" panose="020B0604020202020204" pitchFamily="34" charset="0"/>
                <a:ea typeface="Calibri"/>
                <a:cs typeface="Arial" panose="020B0604020202020204" pitchFamily="34" charset="0"/>
              </a:defRPr>
            </a:pPr>
            <a:endParaRPr lang="en-US"/>
          </a:p>
        </c:txPr>
        <c:crossAx val="455666784"/>
        <c:crossesAt val="0"/>
        <c:auto val="0"/>
        <c:lblAlgn val="ctr"/>
        <c:lblOffset val="100"/>
        <c:tickLblSkip val="2"/>
        <c:tickMarkSkip val="1"/>
        <c:noMultiLvlLbl val="0"/>
      </c:catAx>
      <c:valAx>
        <c:axId val="455666784"/>
        <c:scaling>
          <c:orientation val="minMax"/>
        </c:scaling>
        <c:delete val="0"/>
        <c:axPos val="l"/>
        <c:numFmt formatCode="0" sourceLinked="0"/>
        <c:majorTickMark val="cross"/>
        <c:minorTickMark val="none"/>
        <c:tickLblPos val="nextTo"/>
        <c:spPr>
          <a:ln w="3005">
            <a:solidFill>
              <a:schemeClr val="tx1"/>
            </a:solidFill>
            <a:prstDash val="solid"/>
          </a:ln>
        </c:spPr>
        <c:txPr>
          <a:bodyPr rot="0" vert="horz"/>
          <a:lstStyle/>
          <a:p>
            <a:pPr>
              <a:defRPr sz="1514"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455666392"/>
        <c:crosses val="autoZero"/>
        <c:crossBetween val="between"/>
        <c:minorUnit val="1"/>
      </c:valAx>
      <c:catAx>
        <c:axId val="455663648"/>
        <c:scaling>
          <c:orientation val="minMax"/>
        </c:scaling>
        <c:delete val="1"/>
        <c:axPos val="b"/>
        <c:numFmt formatCode="General" sourceLinked="1"/>
        <c:majorTickMark val="out"/>
        <c:minorTickMark val="none"/>
        <c:tickLblPos val="nextTo"/>
        <c:crossAx val="455664040"/>
        <c:crossesAt val="5.5"/>
        <c:auto val="0"/>
        <c:lblAlgn val="ctr"/>
        <c:lblOffset val="100"/>
        <c:noMultiLvlLbl val="0"/>
      </c:catAx>
      <c:valAx>
        <c:axId val="455664040"/>
        <c:scaling>
          <c:orientation val="minMax"/>
          <c:max val="6"/>
          <c:min val="5.5"/>
        </c:scaling>
        <c:delete val="0"/>
        <c:axPos val="r"/>
        <c:numFmt formatCode="0.0" sourceLinked="0"/>
        <c:majorTickMark val="cross"/>
        <c:minorTickMark val="none"/>
        <c:tickLblPos val="nextTo"/>
        <c:spPr>
          <a:ln w="3005">
            <a:solidFill>
              <a:schemeClr val="tx1"/>
            </a:solidFill>
            <a:prstDash val="solid"/>
          </a:ln>
        </c:spPr>
        <c:txPr>
          <a:bodyPr rot="0" vert="horz"/>
          <a:lstStyle/>
          <a:p>
            <a:pPr>
              <a:defRPr sz="1560" b="0" i="0" u="none" strike="noStrike" baseline="0">
                <a:solidFill>
                  <a:srgbClr val="FF6600"/>
                </a:solidFill>
                <a:latin typeface="Arial" panose="020B0604020202020204" pitchFamily="34" charset="0"/>
                <a:ea typeface="Calibri"/>
                <a:cs typeface="Arial" panose="020B0604020202020204" pitchFamily="34" charset="0"/>
              </a:defRPr>
            </a:pPr>
            <a:endParaRPr lang="en-US"/>
          </a:p>
        </c:txPr>
        <c:crossAx val="455663648"/>
        <c:crosses val="max"/>
        <c:crossBetween val="between"/>
        <c:majorUnit val="0.1"/>
      </c:valAx>
      <c:spPr>
        <a:solidFill>
          <a:srgbClr val="FFFFFF"/>
        </a:solidFill>
        <a:ln w="24038">
          <a:noFill/>
        </a:ln>
      </c:spPr>
    </c:plotArea>
    <c:legend>
      <c:legendPos val="t"/>
      <c:layout>
        <c:manualLayout>
          <c:xMode val="edge"/>
          <c:yMode val="edge"/>
          <c:x val="0.18822170900692842"/>
          <c:y val="6.6666666666666671E-3"/>
          <c:w val="0.64665127020785218"/>
          <c:h val="6.8888888888888888E-2"/>
        </c:manualLayout>
      </c:layout>
      <c:overlay val="0"/>
      <c:spPr>
        <a:solidFill>
          <a:schemeClr val="bg1"/>
        </a:solidFill>
        <a:ln w="3005">
          <a:solidFill>
            <a:schemeClr val="tx1"/>
          </a:solidFill>
          <a:prstDash val="solid"/>
        </a:ln>
      </c:spPr>
      <c:txPr>
        <a:bodyPr/>
        <a:lstStyle/>
        <a:p>
          <a:pPr>
            <a:defRPr sz="1216" b="1" i="0" u="none" strike="noStrike" baseline="0">
              <a:solidFill>
                <a:schemeClr val="tx1"/>
              </a:solidFill>
              <a:latin typeface="Arial" panose="020B0604020202020204" pitchFamily="34" charset="0"/>
              <a:ea typeface="Calibri"/>
              <a:cs typeface="Arial" panose="020B0604020202020204" pitchFamily="34" charset="0"/>
            </a:defRPr>
          </a:pPr>
          <a:endParaRPr lang="en-US"/>
        </a:p>
      </c:txPr>
    </c:legend>
    <c:plotVisOnly val="1"/>
    <c:dispBlanksAs val="gap"/>
    <c:showDLblsOverMax val="0"/>
  </c:chart>
  <c:spPr>
    <a:noFill/>
    <a:ln>
      <a:noFill/>
    </a:ln>
  </c:spPr>
  <c:txPr>
    <a:bodyPr/>
    <a:lstStyle/>
    <a:p>
      <a:pPr>
        <a:defRPr sz="757" b="1" i="0" u="none" strike="noStrike" baseline="0">
          <a:solidFill>
            <a:schemeClr val="tx1"/>
          </a:solidFill>
          <a:latin typeface="Calibri"/>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05080831408776E-2"/>
          <c:y val="0.14666666666666667"/>
          <c:w val="0.85334872979214782"/>
          <c:h val="0.68666666666666665"/>
        </c:manualLayout>
      </c:layout>
      <c:lineChart>
        <c:grouping val="standard"/>
        <c:varyColors val="0"/>
        <c:ser>
          <c:idx val="1"/>
          <c:order val="0"/>
          <c:tx>
            <c:strRef>
              <c:f>Sheet1!$B$1</c:f>
              <c:strCache>
                <c:ptCount val="1"/>
                <c:pt idx="0">
                  <c:v>Miles Driven (left axis)</c:v>
                </c:pt>
              </c:strCache>
            </c:strRef>
          </c:tx>
          <c:spPr>
            <a:ln w="36056">
              <a:solidFill>
                <a:schemeClr val="accent1"/>
              </a:solidFill>
              <a:prstDash val="solid"/>
            </a:ln>
          </c:spPr>
          <c:marker>
            <c:symbol val="square"/>
            <c:size val="4"/>
            <c:spPr>
              <a:solidFill>
                <a:schemeClr val="accent1"/>
              </a:solidFill>
              <a:ln>
                <a:solidFill>
                  <a:schemeClr val="accent1"/>
                </a:solidFill>
              </a:ln>
            </c:spPr>
          </c:marker>
          <c:cat>
            <c:strRef>
              <c:f>Sheet1!$A$2:$A$41</c:f>
              <c:strCache>
                <c:ptCount val="40"/>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strCache>
            </c:strRef>
          </c:cat>
          <c:val>
            <c:numRef>
              <c:f>Sheet1!$B$2:$B$41</c:f>
              <c:numCache>
                <c:formatCode>#,##0</c:formatCode>
                <c:ptCount val="40"/>
                <c:pt idx="0">
                  <c:v>3003</c:v>
                </c:pt>
                <c:pt idx="1">
                  <c:v>3003</c:v>
                </c:pt>
                <c:pt idx="2">
                  <c:v>3003</c:v>
                </c:pt>
                <c:pt idx="3">
                  <c:v>3014</c:v>
                </c:pt>
                <c:pt idx="4">
                  <c:v>3016</c:v>
                </c:pt>
                <c:pt idx="5">
                  <c:v>3024</c:v>
                </c:pt>
                <c:pt idx="6">
                  <c:v>3034</c:v>
                </c:pt>
                <c:pt idx="7">
                  <c:v>3031</c:v>
                </c:pt>
                <c:pt idx="8">
                  <c:v>3026</c:v>
                </c:pt>
                <c:pt idx="9">
                  <c:v>3011</c:v>
                </c:pt>
                <c:pt idx="10">
                  <c:v>2989</c:v>
                </c:pt>
                <c:pt idx="11">
                  <c:v>2976</c:v>
                </c:pt>
                <c:pt idx="12">
                  <c:v>2958</c:v>
                </c:pt>
                <c:pt idx="13">
                  <c:v>2955</c:v>
                </c:pt>
                <c:pt idx="14">
                  <c:v>2961</c:v>
                </c:pt>
                <c:pt idx="15">
                  <c:v>2956</c:v>
                </c:pt>
                <c:pt idx="16">
                  <c:v>2949</c:v>
                </c:pt>
                <c:pt idx="17">
                  <c:v>2952</c:v>
                </c:pt>
                <c:pt idx="18">
                  <c:v>2959</c:v>
                </c:pt>
                <c:pt idx="19">
                  <c:v>2967</c:v>
                </c:pt>
                <c:pt idx="20">
                  <c:v>2972</c:v>
                </c:pt>
                <c:pt idx="21">
                  <c:v>2964</c:v>
                </c:pt>
                <c:pt idx="22">
                  <c:v>2953</c:v>
                </c:pt>
                <c:pt idx="23">
                  <c:v>2951</c:v>
                </c:pt>
                <c:pt idx="24">
                  <c:v>2963</c:v>
                </c:pt>
                <c:pt idx="25">
                  <c:v>2971</c:v>
                </c:pt>
                <c:pt idx="26">
                  <c:v>2972</c:v>
                </c:pt>
                <c:pt idx="27">
                  <c:v>2970</c:v>
                </c:pt>
                <c:pt idx="28">
                  <c:v>2966</c:v>
                </c:pt>
                <c:pt idx="29">
                  <c:v>2971</c:v>
                </c:pt>
                <c:pt idx="30">
                  <c:v>2983</c:v>
                </c:pt>
                <c:pt idx="31">
                  <c:v>2989</c:v>
                </c:pt>
                <c:pt idx="32">
                  <c:v>2984</c:v>
                </c:pt>
                <c:pt idx="33">
                  <c:v>2996</c:v>
                </c:pt>
                <c:pt idx="34">
                  <c:v>3007</c:v>
                </c:pt>
                <c:pt idx="35">
                  <c:v>3027</c:v>
                </c:pt>
                <c:pt idx="36">
                  <c:v>3052</c:v>
                </c:pt>
                <c:pt idx="37">
                  <c:v>3078</c:v>
                </c:pt>
                <c:pt idx="38">
                  <c:v>3105</c:v>
                </c:pt>
                <c:pt idx="39">
                  <c:v>3130</c:v>
                </c:pt>
              </c:numCache>
            </c:numRef>
          </c:val>
          <c:smooth val="0"/>
        </c:ser>
        <c:dLbls>
          <c:showLegendKey val="0"/>
          <c:showVal val="0"/>
          <c:showCatName val="0"/>
          <c:showSerName val="0"/>
          <c:showPercent val="0"/>
          <c:showBubbleSize val="0"/>
        </c:dLbls>
        <c:marker val="1"/>
        <c:smooth val="0"/>
        <c:axId val="455664824"/>
        <c:axId val="192252032"/>
      </c:lineChart>
      <c:lineChart>
        <c:grouping val="standard"/>
        <c:varyColors val="0"/>
        <c:ser>
          <c:idx val="0"/>
          <c:order val="1"/>
          <c:tx>
            <c:strRef>
              <c:f>Sheet1!$C$1</c:f>
              <c:strCache>
                <c:ptCount val="1"/>
                <c:pt idx="0">
                  <c:v>Gas Prices</c:v>
                </c:pt>
              </c:strCache>
            </c:strRef>
          </c:tx>
          <c:spPr>
            <a:ln w="36056">
              <a:solidFill>
                <a:srgbClr val="FF6600"/>
              </a:solidFill>
              <a:prstDash val="solid"/>
            </a:ln>
          </c:spPr>
          <c:marker>
            <c:symbol val="diamond"/>
            <c:size val="4"/>
            <c:spPr>
              <a:solidFill>
                <a:srgbClr val="FF6600"/>
              </a:solidFill>
              <a:ln>
                <a:solidFill>
                  <a:srgbClr val="FF6600"/>
                </a:solidFill>
                <a:prstDash val="solid"/>
              </a:ln>
            </c:spPr>
          </c:marker>
          <c:cat>
            <c:strRef>
              <c:f>Sheet1!$A$2:$A$41</c:f>
              <c:strCache>
                <c:ptCount val="40"/>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strCache>
            </c:strRef>
          </c:cat>
          <c:val>
            <c:numRef>
              <c:f>Sheet1!$C$2:$C$41</c:f>
              <c:numCache>
                <c:formatCode>_(* #,##0.00_);_(* \(#,##0.00\);_(* "-"??_);_(@_)</c:formatCode>
                <c:ptCount val="40"/>
                <c:pt idx="0">
                  <c:v>2.297333333333333</c:v>
                </c:pt>
                <c:pt idx="1">
                  <c:v>2.5270000000000001</c:v>
                </c:pt>
                <c:pt idx="2">
                  <c:v>2.9693333333333332</c:v>
                </c:pt>
                <c:pt idx="3">
                  <c:v>2.6326666666666667</c:v>
                </c:pt>
                <c:pt idx="4">
                  <c:v>2.3076666666666665</c:v>
                </c:pt>
                <c:pt idx="5">
                  <c:v>2.6076666666666668</c:v>
                </c:pt>
                <c:pt idx="6">
                  <c:v>3.1</c:v>
                </c:pt>
                <c:pt idx="7">
                  <c:v>2.845333333333333</c:v>
                </c:pt>
                <c:pt idx="8">
                  <c:v>3.097666666666667</c:v>
                </c:pt>
                <c:pt idx="9">
                  <c:v>3.2926666666666669</c:v>
                </c:pt>
                <c:pt idx="10">
                  <c:v>4.011333333333333</c:v>
                </c:pt>
                <c:pt idx="11">
                  <c:v>3.5670000000000002</c:v>
                </c:pt>
                <c:pt idx="12">
                  <c:v>1.931</c:v>
                </c:pt>
                <c:pt idx="13">
                  <c:v>2.0293333333333332</c:v>
                </c:pt>
                <c:pt idx="14">
                  <c:v>2.5263333333333331</c:v>
                </c:pt>
                <c:pt idx="15">
                  <c:v>2.6280000000000001</c:v>
                </c:pt>
                <c:pt idx="16">
                  <c:v>2.7126666666666668</c:v>
                </c:pt>
                <c:pt idx="17">
                  <c:v>2.8076666666666665</c:v>
                </c:pt>
                <c:pt idx="18">
                  <c:v>2.8190000000000004</c:v>
                </c:pt>
                <c:pt idx="19">
                  <c:v>2.7976666666666667</c:v>
                </c:pt>
                <c:pt idx="20">
                  <c:v>3.0363333333333333</c:v>
                </c:pt>
                <c:pt idx="21">
                  <c:v>3.577</c:v>
                </c:pt>
                <c:pt idx="22">
                  <c:v>3.8000000000000003</c:v>
                </c:pt>
                <c:pt idx="23">
                  <c:v>3.6229999999999998</c:v>
                </c:pt>
                <c:pt idx="24">
                  <c:v>3.403</c:v>
                </c:pt>
                <c:pt idx="25">
                  <c:v>3.8350000000000004</c:v>
                </c:pt>
                <c:pt idx="26">
                  <c:v>3.6283333333333339</c:v>
                </c:pt>
                <c:pt idx="27">
                  <c:v>3.8339999999999996</c:v>
                </c:pt>
                <c:pt idx="28">
                  <c:v>3.4309999999999996</c:v>
                </c:pt>
                <c:pt idx="29">
                  <c:v>3.7176666666666667</c:v>
                </c:pt>
                <c:pt idx="30">
                  <c:v>3.6750000000000003</c:v>
                </c:pt>
                <c:pt idx="31">
                  <c:v>3.5563333333333333</c:v>
                </c:pt>
                <c:pt idx="32">
                  <c:v>3.3569999999999998</c:v>
                </c:pt>
                <c:pt idx="33">
                  <c:v>3.5916666666666668</c:v>
                </c:pt>
                <c:pt idx="34">
                  <c:v>3.734666666666667</c:v>
                </c:pt>
                <c:pt idx="35">
                  <c:v>3.4346666666666663</c:v>
                </c:pt>
                <c:pt idx="36">
                  <c:v>2.6123333333333334</c:v>
                </c:pt>
                <c:pt idx="37">
                  <c:v>2.4673333333333329</c:v>
                </c:pt>
                <c:pt idx="38">
                  <c:v>2.8556666666666666</c:v>
                </c:pt>
                <c:pt idx="39">
                  <c:v>2.5250000000000004</c:v>
                </c:pt>
              </c:numCache>
            </c:numRef>
          </c:val>
          <c:smooth val="0"/>
        </c:ser>
        <c:dLbls>
          <c:showLegendKey val="0"/>
          <c:showVal val="0"/>
          <c:showCatName val="0"/>
          <c:showSerName val="0"/>
          <c:showPercent val="0"/>
          <c:showBubbleSize val="0"/>
        </c:dLbls>
        <c:marker val="1"/>
        <c:smooth val="0"/>
        <c:axId val="192257912"/>
        <c:axId val="192246936"/>
        <c:extLst>
          <c:ext xmlns:c15="http://schemas.microsoft.com/office/drawing/2012/chart" uri="{02D57815-91ED-43cb-92C2-25804820EDAC}">
            <c15:filteredLineSeries>
              <c15:ser>
                <c:idx val="2"/>
                <c:order val="2"/>
                <c:tx>
                  <c:strRef>
                    <c:extLst>
                      <c:ext uri="{02D57815-91ED-43cb-92C2-25804820EDAC}">
                        <c15:formulaRef>
                          <c15:sqref>Sheet1!$D$1</c15:sqref>
                        </c15:formulaRef>
                      </c:ext>
                    </c:extLst>
                    <c:strCache>
                      <c:ptCount val="1"/>
                      <c:pt idx="0">
                        <c:v># Employed</c:v>
                      </c:pt>
                    </c:strCache>
                  </c:strRef>
                </c:tx>
                <c:cat>
                  <c:strRef>
                    <c:extLst>
                      <c:ext uri="{02D57815-91ED-43cb-92C2-25804820EDAC}">
                        <c15:formulaRef>
                          <c15:sqref>Sheet1!$A$2:$A$41</c15:sqref>
                        </c15:formulaRef>
                      </c:ext>
                    </c:extLst>
                    <c:strCache>
                      <c:ptCount val="40"/>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strCache>
                  </c:strRef>
                </c:cat>
                <c:val>
                  <c:numRef>
                    <c:extLst>
                      <c:ext uri="{02D57815-91ED-43cb-92C2-25804820EDAC}">
                        <c15:formulaRef>
                          <c15:sqref>Sheet1!$D$2:$D$41</c15:sqref>
                        </c15:formulaRef>
                      </c:ext>
                    </c:extLst>
                    <c:numCache>
                      <c:formatCode>General</c:formatCode>
                      <c:ptCount val="40"/>
                      <c:pt idx="0">
                        <c:v>143.4</c:v>
                      </c:pt>
                      <c:pt idx="1">
                        <c:v>144.1</c:v>
                      </c:pt>
                      <c:pt idx="2">
                        <c:v>144.5</c:v>
                      </c:pt>
                      <c:pt idx="3">
                        <c:v>145.6</c:v>
                      </c:pt>
                      <c:pt idx="4">
                        <c:v>146.1</c:v>
                      </c:pt>
                      <c:pt idx="5">
                        <c:v>145.9</c:v>
                      </c:pt>
                      <c:pt idx="6">
                        <c:v>145.9</c:v>
                      </c:pt>
                      <c:pt idx="7">
                        <c:v>146.30000000000001</c:v>
                      </c:pt>
                      <c:pt idx="8">
                        <c:v>146.19999999999999</c:v>
                      </c:pt>
                      <c:pt idx="9">
                        <c:v>145.9</c:v>
                      </c:pt>
                      <c:pt idx="10">
                        <c:v>145.19999999999999</c:v>
                      </c:pt>
                      <c:pt idx="11">
                        <c:v>144.1</c:v>
                      </c:pt>
                      <c:pt idx="12">
                        <c:v>141.5</c:v>
                      </c:pt>
                      <c:pt idx="13">
                        <c:v>140.30000000000001</c:v>
                      </c:pt>
                      <c:pt idx="14">
                        <c:v>139.4</c:v>
                      </c:pt>
                      <c:pt idx="15">
                        <c:v>138.4</c:v>
                      </c:pt>
                      <c:pt idx="16">
                        <c:v>138.6</c:v>
                      </c:pt>
                      <c:pt idx="17">
                        <c:v>139.19999999999999</c:v>
                      </c:pt>
                      <c:pt idx="18">
                        <c:v>139.30000000000001</c:v>
                      </c:pt>
                      <c:pt idx="19">
                        <c:v>139.19999999999999</c:v>
                      </c:pt>
                      <c:pt idx="20">
                        <c:v>139.4</c:v>
                      </c:pt>
                      <c:pt idx="21">
                        <c:v>139.5</c:v>
                      </c:pt>
                      <c:pt idx="22">
                        <c:v>139.9</c:v>
                      </c:pt>
                      <c:pt idx="23">
                        <c:v>140.69999999999999</c:v>
                      </c:pt>
                      <c:pt idx="24">
                        <c:v>141.80000000000001</c:v>
                      </c:pt>
                      <c:pt idx="25">
                        <c:v>142.19999999999999</c:v>
                      </c:pt>
                      <c:pt idx="26">
                        <c:v>142.5</c:v>
                      </c:pt>
                      <c:pt idx="27">
                        <c:v>143.30000000000001</c:v>
                      </c:pt>
                      <c:pt idx="28">
                        <c:v>143.30000000000001</c:v>
                      </c:pt>
                      <c:pt idx="29">
                        <c:v>143.80000000000001</c:v>
                      </c:pt>
                      <c:pt idx="30">
                        <c:v>144.30000000000001</c:v>
                      </c:pt>
                      <c:pt idx="31">
                        <c:v>144.30000000000001</c:v>
                      </c:pt>
                      <c:pt idx="32">
                        <c:v>145.30000000000001</c:v>
                      </c:pt>
                      <c:pt idx="33">
                        <c:v>145.9</c:v>
                      </c:pt>
                      <c:pt idx="34">
                        <c:v>146.6</c:v>
                      </c:pt>
                      <c:pt idx="35">
                        <c:v>147.4</c:v>
                      </c:pt>
                      <c:pt idx="36">
                        <c:v>148.19999999999999</c:v>
                      </c:pt>
                      <c:pt idx="37">
                        <c:v>148.69999999999999</c:v>
                      </c:pt>
                      <c:pt idx="38">
                        <c:v>149</c:v>
                      </c:pt>
                      <c:pt idx="39">
                        <c:v>149.9</c:v>
                      </c:pt>
                    </c:numCache>
                  </c:numRef>
                </c:val>
                <c:smooth val="0"/>
              </c15:ser>
            </c15:filteredLineSeries>
          </c:ext>
        </c:extLst>
      </c:lineChart>
      <c:catAx>
        <c:axId val="455664824"/>
        <c:scaling>
          <c:orientation val="minMax"/>
        </c:scaling>
        <c:delete val="0"/>
        <c:axPos val="b"/>
        <c:numFmt formatCode="General" sourceLinked="1"/>
        <c:majorTickMark val="cross"/>
        <c:minorTickMark val="none"/>
        <c:tickLblPos val="nextTo"/>
        <c:spPr>
          <a:ln w="3005">
            <a:solidFill>
              <a:schemeClr val="tx1"/>
            </a:solidFill>
            <a:prstDash val="solid"/>
          </a:ln>
        </c:spPr>
        <c:txPr>
          <a:bodyPr rot="-5400000" vert="horz"/>
          <a:lstStyle/>
          <a:p>
            <a:pPr algn="ctr">
              <a:defRPr lang="en-US" sz="1514" b="0" i="0" u="none" strike="noStrike" kern="1200" baseline="0">
                <a:solidFill>
                  <a:schemeClr val="tx1"/>
                </a:solidFill>
                <a:latin typeface="Arial" panose="020B0604020202020204" pitchFamily="34" charset="0"/>
                <a:ea typeface="Calibri"/>
                <a:cs typeface="Arial" panose="020B0604020202020204" pitchFamily="34" charset="0"/>
              </a:defRPr>
            </a:pPr>
            <a:endParaRPr lang="en-US"/>
          </a:p>
        </c:txPr>
        <c:crossAx val="192252032"/>
        <c:crossesAt val="0"/>
        <c:auto val="0"/>
        <c:lblAlgn val="ctr"/>
        <c:lblOffset val="100"/>
        <c:tickLblSkip val="2"/>
        <c:tickMarkSkip val="1"/>
        <c:noMultiLvlLbl val="0"/>
      </c:catAx>
      <c:valAx>
        <c:axId val="192252032"/>
        <c:scaling>
          <c:orientation val="minMax"/>
        </c:scaling>
        <c:delete val="0"/>
        <c:axPos val="l"/>
        <c:numFmt formatCode="0" sourceLinked="0"/>
        <c:majorTickMark val="cross"/>
        <c:minorTickMark val="none"/>
        <c:tickLblPos val="nextTo"/>
        <c:spPr>
          <a:ln w="3005">
            <a:solidFill>
              <a:schemeClr val="tx1"/>
            </a:solidFill>
            <a:prstDash val="solid"/>
          </a:ln>
        </c:spPr>
        <c:txPr>
          <a:bodyPr rot="0" vert="horz"/>
          <a:lstStyle/>
          <a:p>
            <a:pPr>
              <a:defRPr sz="1514"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455664824"/>
        <c:crosses val="autoZero"/>
        <c:crossBetween val="between"/>
        <c:minorUnit val="1"/>
      </c:valAx>
      <c:catAx>
        <c:axId val="192257912"/>
        <c:scaling>
          <c:orientation val="minMax"/>
        </c:scaling>
        <c:delete val="1"/>
        <c:axPos val="b"/>
        <c:numFmt formatCode="General" sourceLinked="1"/>
        <c:majorTickMark val="out"/>
        <c:minorTickMark val="none"/>
        <c:tickLblPos val="nextTo"/>
        <c:crossAx val="192246936"/>
        <c:crossesAt val="5.5"/>
        <c:auto val="0"/>
        <c:lblAlgn val="ctr"/>
        <c:lblOffset val="100"/>
        <c:noMultiLvlLbl val="0"/>
      </c:catAx>
      <c:valAx>
        <c:axId val="192246936"/>
        <c:scaling>
          <c:orientation val="minMax"/>
          <c:max val="4"/>
          <c:min val="1.5"/>
        </c:scaling>
        <c:delete val="0"/>
        <c:axPos val="r"/>
        <c:numFmt formatCode="&quot;$&quot;#,##0.0" sourceLinked="0"/>
        <c:majorTickMark val="cross"/>
        <c:minorTickMark val="none"/>
        <c:tickLblPos val="nextTo"/>
        <c:spPr>
          <a:ln w="3005">
            <a:solidFill>
              <a:schemeClr val="tx1"/>
            </a:solidFill>
            <a:prstDash val="solid"/>
          </a:ln>
        </c:spPr>
        <c:txPr>
          <a:bodyPr rot="0" vert="horz"/>
          <a:lstStyle/>
          <a:p>
            <a:pPr>
              <a:defRPr sz="1560" b="0" i="0" u="none" strike="noStrike" baseline="0">
                <a:solidFill>
                  <a:srgbClr val="FF6600"/>
                </a:solidFill>
                <a:latin typeface="Arial" panose="020B0604020202020204" pitchFamily="34" charset="0"/>
                <a:ea typeface="Calibri"/>
                <a:cs typeface="Arial" panose="020B0604020202020204" pitchFamily="34" charset="0"/>
              </a:defRPr>
            </a:pPr>
            <a:endParaRPr lang="en-US"/>
          </a:p>
        </c:txPr>
        <c:crossAx val="192257912"/>
        <c:crosses val="max"/>
        <c:crossBetween val="between"/>
        <c:majorUnit val="0.5"/>
      </c:valAx>
      <c:spPr>
        <a:solidFill>
          <a:srgbClr val="FFFFFF"/>
        </a:solidFill>
        <a:ln w="24038">
          <a:noFill/>
        </a:ln>
      </c:spPr>
    </c:plotArea>
    <c:legend>
      <c:legendPos val="t"/>
      <c:layout>
        <c:manualLayout>
          <c:xMode val="edge"/>
          <c:yMode val="edge"/>
          <c:x val="0.18822170900692842"/>
          <c:y val="6.6666666666666671E-3"/>
          <c:w val="0.46790807768173581"/>
          <c:h val="5.7084591523606995E-2"/>
        </c:manualLayout>
      </c:layout>
      <c:overlay val="0"/>
      <c:spPr>
        <a:solidFill>
          <a:schemeClr val="bg1"/>
        </a:solidFill>
        <a:ln w="3005">
          <a:solidFill>
            <a:schemeClr val="tx1"/>
          </a:solidFill>
          <a:prstDash val="solid"/>
        </a:ln>
      </c:spPr>
      <c:txPr>
        <a:bodyPr/>
        <a:lstStyle/>
        <a:p>
          <a:pPr>
            <a:defRPr sz="1216" b="1" i="0" u="none" strike="noStrike" baseline="0">
              <a:solidFill>
                <a:schemeClr val="tx1"/>
              </a:solidFill>
              <a:latin typeface="Arial" panose="020B0604020202020204" pitchFamily="34" charset="0"/>
              <a:ea typeface="Calibri"/>
              <a:cs typeface="Arial" panose="020B0604020202020204" pitchFamily="34" charset="0"/>
            </a:defRPr>
          </a:pPr>
          <a:endParaRPr lang="en-US"/>
        </a:p>
      </c:txPr>
    </c:legend>
    <c:plotVisOnly val="1"/>
    <c:dispBlanksAs val="gap"/>
    <c:showDLblsOverMax val="0"/>
  </c:chart>
  <c:spPr>
    <a:noFill/>
    <a:ln>
      <a:noFill/>
    </a:ln>
  </c:spPr>
  <c:txPr>
    <a:bodyPr/>
    <a:lstStyle/>
    <a:p>
      <a:pPr>
        <a:defRPr sz="757" b="1" i="0" u="none" strike="noStrike" baseline="0">
          <a:solidFill>
            <a:schemeClr val="tx1"/>
          </a:solidFill>
          <a:latin typeface="Calibri"/>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05080831408776E-2"/>
          <c:y val="0.14666666666666667"/>
          <c:w val="0.85334872979214782"/>
          <c:h val="0.68666666666666665"/>
        </c:manualLayout>
      </c:layout>
      <c:lineChart>
        <c:grouping val="standard"/>
        <c:varyColors val="0"/>
        <c:ser>
          <c:idx val="1"/>
          <c:order val="0"/>
          <c:tx>
            <c:strRef>
              <c:f>Sheet1!$B$1</c:f>
              <c:strCache>
                <c:ptCount val="1"/>
                <c:pt idx="0">
                  <c:v>Miles Driven (left axis)</c:v>
                </c:pt>
              </c:strCache>
            </c:strRef>
          </c:tx>
          <c:spPr>
            <a:ln w="36056">
              <a:solidFill>
                <a:schemeClr val="accent1"/>
              </a:solidFill>
              <a:prstDash val="solid"/>
            </a:ln>
          </c:spPr>
          <c:marker>
            <c:symbol val="square"/>
            <c:size val="4"/>
            <c:spPr>
              <a:solidFill>
                <a:schemeClr val="accent1"/>
              </a:solidFill>
              <a:ln>
                <a:solidFill>
                  <a:schemeClr val="accent1"/>
                </a:solidFill>
              </a:ln>
            </c:spPr>
          </c:marker>
          <c:cat>
            <c:strRef>
              <c:f>Sheet1!$A$2:$A$41</c:f>
              <c:strCache>
                <c:ptCount val="40"/>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strCache>
            </c:strRef>
          </c:cat>
          <c:val>
            <c:numRef>
              <c:f>Sheet1!$B$2:$B$41</c:f>
              <c:numCache>
                <c:formatCode>#,##0</c:formatCode>
                <c:ptCount val="40"/>
                <c:pt idx="0">
                  <c:v>3003</c:v>
                </c:pt>
                <c:pt idx="1">
                  <c:v>3003</c:v>
                </c:pt>
                <c:pt idx="2">
                  <c:v>3003</c:v>
                </c:pt>
                <c:pt idx="3">
                  <c:v>3014</c:v>
                </c:pt>
                <c:pt idx="4">
                  <c:v>3016</c:v>
                </c:pt>
                <c:pt idx="5">
                  <c:v>3024</c:v>
                </c:pt>
                <c:pt idx="6">
                  <c:v>3034</c:v>
                </c:pt>
                <c:pt idx="7">
                  <c:v>3031</c:v>
                </c:pt>
                <c:pt idx="8">
                  <c:v>3026</c:v>
                </c:pt>
                <c:pt idx="9">
                  <c:v>3011</c:v>
                </c:pt>
                <c:pt idx="10">
                  <c:v>2989</c:v>
                </c:pt>
                <c:pt idx="11">
                  <c:v>2976</c:v>
                </c:pt>
                <c:pt idx="12">
                  <c:v>2958</c:v>
                </c:pt>
                <c:pt idx="13">
                  <c:v>2955</c:v>
                </c:pt>
                <c:pt idx="14">
                  <c:v>2961</c:v>
                </c:pt>
                <c:pt idx="15">
                  <c:v>2956</c:v>
                </c:pt>
                <c:pt idx="16">
                  <c:v>2949</c:v>
                </c:pt>
                <c:pt idx="17">
                  <c:v>2952</c:v>
                </c:pt>
                <c:pt idx="18">
                  <c:v>2959</c:v>
                </c:pt>
                <c:pt idx="19">
                  <c:v>2967</c:v>
                </c:pt>
                <c:pt idx="20">
                  <c:v>2972</c:v>
                </c:pt>
                <c:pt idx="21">
                  <c:v>2964</c:v>
                </c:pt>
                <c:pt idx="22">
                  <c:v>2953</c:v>
                </c:pt>
                <c:pt idx="23">
                  <c:v>2951</c:v>
                </c:pt>
                <c:pt idx="24">
                  <c:v>2963</c:v>
                </c:pt>
                <c:pt idx="25">
                  <c:v>2971</c:v>
                </c:pt>
                <c:pt idx="26">
                  <c:v>2972</c:v>
                </c:pt>
                <c:pt idx="27">
                  <c:v>2970</c:v>
                </c:pt>
                <c:pt idx="28">
                  <c:v>2966</c:v>
                </c:pt>
                <c:pt idx="29">
                  <c:v>2971</c:v>
                </c:pt>
                <c:pt idx="30">
                  <c:v>2983</c:v>
                </c:pt>
                <c:pt idx="31">
                  <c:v>2989</c:v>
                </c:pt>
                <c:pt idx="32">
                  <c:v>2984</c:v>
                </c:pt>
                <c:pt idx="33">
                  <c:v>2996</c:v>
                </c:pt>
                <c:pt idx="34">
                  <c:v>3007</c:v>
                </c:pt>
                <c:pt idx="35">
                  <c:v>3027</c:v>
                </c:pt>
                <c:pt idx="36">
                  <c:v>3052</c:v>
                </c:pt>
                <c:pt idx="37">
                  <c:v>3078</c:v>
                </c:pt>
                <c:pt idx="38">
                  <c:v>3105</c:v>
                </c:pt>
                <c:pt idx="39">
                  <c:v>3130</c:v>
                </c:pt>
              </c:numCache>
            </c:numRef>
          </c:val>
          <c:smooth val="0"/>
        </c:ser>
        <c:dLbls>
          <c:showLegendKey val="0"/>
          <c:showVal val="0"/>
          <c:showCatName val="0"/>
          <c:showSerName val="0"/>
          <c:showPercent val="0"/>
          <c:showBubbleSize val="0"/>
        </c:dLbls>
        <c:marker val="1"/>
        <c:smooth val="0"/>
        <c:axId val="192260264"/>
        <c:axId val="192258696"/>
      </c:lineChart>
      <c:lineChart>
        <c:grouping val="standard"/>
        <c:varyColors val="0"/>
        <c:ser>
          <c:idx val="0"/>
          <c:order val="1"/>
          <c:tx>
            <c:strRef>
              <c:f>Sheet1!$C$1</c:f>
              <c:strCache>
                <c:ptCount val="1"/>
                <c:pt idx="0">
                  <c:v># Employed</c:v>
                </c:pt>
              </c:strCache>
            </c:strRef>
          </c:tx>
          <c:spPr>
            <a:ln w="36056">
              <a:solidFill>
                <a:srgbClr val="FF6600"/>
              </a:solidFill>
              <a:prstDash val="solid"/>
            </a:ln>
          </c:spPr>
          <c:marker>
            <c:symbol val="diamond"/>
            <c:size val="4"/>
            <c:spPr>
              <a:solidFill>
                <a:srgbClr val="FF6600"/>
              </a:solidFill>
              <a:ln>
                <a:solidFill>
                  <a:srgbClr val="FF6600"/>
                </a:solidFill>
                <a:prstDash val="solid"/>
              </a:ln>
            </c:spPr>
          </c:marker>
          <c:cat>
            <c:strRef>
              <c:f>Sheet1!$A$2:$A$41</c:f>
              <c:strCache>
                <c:ptCount val="40"/>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strCache>
            </c:strRef>
          </c:cat>
          <c:val>
            <c:numRef>
              <c:f>Sheet1!$C$2:$C$41</c:f>
              <c:numCache>
                <c:formatCode>_(* #,##0.0_);_(* \(#,##0.0\);_(* "-"??_);_(@_)</c:formatCode>
                <c:ptCount val="40"/>
                <c:pt idx="0">
                  <c:v>143.4</c:v>
                </c:pt>
                <c:pt idx="1">
                  <c:v>144.1</c:v>
                </c:pt>
                <c:pt idx="2">
                  <c:v>144.5</c:v>
                </c:pt>
                <c:pt idx="3">
                  <c:v>145.6</c:v>
                </c:pt>
                <c:pt idx="4">
                  <c:v>146.1</c:v>
                </c:pt>
                <c:pt idx="5">
                  <c:v>145.9</c:v>
                </c:pt>
                <c:pt idx="6">
                  <c:v>145.9</c:v>
                </c:pt>
                <c:pt idx="7">
                  <c:v>146.30000000000001</c:v>
                </c:pt>
                <c:pt idx="8">
                  <c:v>146.19999999999999</c:v>
                </c:pt>
                <c:pt idx="9">
                  <c:v>145.9</c:v>
                </c:pt>
                <c:pt idx="10">
                  <c:v>145.19999999999999</c:v>
                </c:pt>
                <c:pt idx="11">
                  <c:v>144.1</c:v>
                </c:pt>
                <c:pt idx="12">
                  <c:v>141.5</c:v>
                </c:pt>
                <c:pt idx="13">
                  <c:v>140.30000000000001</c:v>
                </c:pt>
                <c:pt idx="14">
                  <c:v>139.4</c:v>
                </c:pt>
                <c:pt idx="15">
                  <c:v>138.4</c:v>
                </c:pt>
                <c:pt idx="16">
                  <c:v>138.6</c:v>
                </c:pt>
                <c:pt idx="17">
                  <c:v>139.19999999999999</c:v>
                </c:pt>
                <c:pt idx="18">
                  <c:v>139.30000000000001</c:v>
                </c:pt>
                <c:pt idx="19">
                  <c:v>139.19999999999999</c:v>
                </c:pt>
                <c:pt idx="20">
                  <c:v>139.4</c:v>
                </c:pt>
                <c:pt idx="21">
                  <c:v>139.5</c:v>
                </c:pt>
                <c:pt idx="22">
                  <c:v>139.9</c:v>
                </c:pt>
                <c:pt idx="23">
                  <c:v>140.69999999999999</c:v>
                </c:pt>
                <c:pt idx="24">
                  <c:v>141.80000000000001</c:v>
                </c:pt>
                <c:pt idx="25">
                  <c:v>142.19999999999999</c:v>
                </c:pt>
                <c:pt idx="26">
                  <c:v>142.5</c:v>
                </c:pt>
                <c:pt idx="27">
                  <c:v>143.30000000000001</c:v>
                </c:pt>
                <c:pt idx="28">
                  <c:v>143.30000000000001</c:v>
                </c:pt>
                <c:pt idx="29">
                  <c:v>143.80000000000001</c:v>
                </c:pt>
                <c:pt idx="30">
                  <c:v>144.30000000000001</c:v>
                </c:pt>
                <c:pt idx="31">
                  <c:v>144.30000000000001</c:v>
                </c:pt>
                <c:pt idx="32">
                  <c:v>145.30000000000001</c:v>
                </c:pt>
                <c:pt idx="33">
                  <c:v>145.9</c:v>
                </c:pt>
                <c:pt idx="34">
                  <c:v>146.6</c:v>
                </c:pt>
                <c:pt idx="35">
                  <c:v>147.4</c:v>
                </c:pt>
                <c:pt idx="36">
                  <c:v>148.19999999999999</c:v>
                </c:pt>
                <c:pt idx="37">
                  <c:v>148.69999999999999</c:v>
                </c:pt>
                <c:pt idx="38">
                  <c:v>149</c:v>
                </c:pt>
                <c:pt idx="39">
                  <c:v>149.9</c:v>
                </c:pt>
              </c:numCache>
            </c:numRef>
          </c:val>
          <c:smooth val="0"/>
        </c:ser>
        <c:dLbls>
          <c:showLegendKey val="0"/>
          <c:showVal val="0"/>
          <c:showCatName val="0"/>
          <c:showSerName val="0"/>
          <c:showPercent val="0"/>
          <c:showBubbleSize val="0"/>
        </c:dLbls>
        <c:marker val="1"/>
        <c:smooth val="0"/>
        <c:axId val="192261440"/>
        <c:axId val="192259872"/>
        <c:extLst>
          <c:ext xmlns:c15="http://schemas.microsoft.com/office/drawing/2012/chart" uri="{02D57815-91ED-43cb-92C2-25804820EDAC}">
            <c15:filteredLineSeries>
              <c15:ser>
                <c:idx val="2"/>
                <c:order val="2"/>
                <c:tx>
                  <c:strRef>
                    <c:extLst>
                      <c:ext uri="{02D57815-91ED-43cb-92C2-25804820EDAC}">
                        <c15:formulaRef>
                          <c15:sqref>Sheet1!$D$1</c15:sqref>
                        </c15:formulaRef>
                      </c:ext>
                    </c:extLst>
                    <c:strCache>
                      <c:ptCount val="1"/>
                      <c:pt idx="0">
                        <c:v># Employed</c:v>
                      </c:pt>
                    </c:strCache>
                  </c:strRef>
                </c:tx>
                <c:cat>
                  <c:strRef>
                    <c:extLst>
                      <c:ext uri="{02D57815-91ED-43cb-92C2-25804820EDAC}">
                        <c15:formulaRef>
                          <c15:sqref>Sheet1!$A$2:$A$41</c15:sqref>
                        </c15:formulaRef>
                      </c:ext>
                    </c:extLst>
                    <c:strCache>
                      <c:ptCount val="40"/>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strCache>
                  </c:strRef>
                </c:cat>
                <c:val>
                  <c:numRef>
                    <c:extLst>
                      <c:ext uri="{02D57815-91ED-43cb-92C2-25804820EDAC}">
                        <c15:formulaRef>
                          <c15:sqref>Sheet1!$D$2:$D$41</c15:sqref>
                        </c15:formulaRef>
                      </c:ext>
                    </c:extLst>
                    <c:numCache>
                      <c:formatCode>General</c:formatCode>
                      <c:ptCount val="40"/>
                      <c:pt idx="0">
                        <c:v>143.4</c:v>
                      </c:pt>
                      <c:pt idx="1">
                        <c:v>144.1</c:v>
                      </c:pt>
                      <c:pt idx="2">
                        <c:v>144.5</c:v>
                      </c:pt>
                      <c:pt idx="3">
                        <c:v>145.6</c:v>
                      </c:pt>
                      <c:pt idx="4">
                        <c:v>146.1</c:v>
                      </c:pt>
                      <c:pt idx="5">
                        <c:v>145.9</c:v>
                      </c:pt>
                      <c:pt idx="6">
                        <c:v>145.9</c:v>
                      </c:pt>
                      <c:pt idx="7">
                        <c:v>146.30000000000001</c:v>
                      </c:pt>
                      <c:pt idx="8">
                        <c:v>146.19999999999999</c:v>
                      </c:pt>
                      <c:pt idx="9">
                        <c:v>145.9</c:v>
                      </c:pt>
                      <c:pt idx="10">
                        <c:v>145.19999999999999</c:v>
                      </c:pt>
                      <c:pt idx="11">
                        <c:v>144.1</c:v>
                      </c:pt>
                      <c:pt idx="12">
                        <c:v>141.5</c:v>
                      </c:pt>
                      <c:pt idx="13">
                        <c:v>140.30000000000001</c:v>
                      </c:pt>
                      <c:pt idx="14">
                        <c:v>139.4</c:v>
                      </c:pt>
                      <c:pt idx="15">
                        <c:v>138.4</c:v>
                      </c:pt>
                      <c:pt idx="16">
                        <c:v>138.6</c:v>
                      </c:pt>
                      <c:pt idx="17">
                        <c:v>139.19999999999999</c:v>
                      </c:pt>
                      <c:pt idx="18">
                        <c:v>139.30000000000001</c:v>
                      </c:pt>
                      <c:pt idx="19">
                        <c:v>139.19999999999999</c:v>
                      </c:pt>
                      <c:pt idx="20">
                        <c:v>139.4</c:v>
                      </c:pt>
                      <c:pt idx="21">
                        <c:v>139.5</c:v>
                      </c:pt>
                      <c:pt idx="22">
                        <c:v>139.9</c:v>
                      </c:pt>
                      <c:pt idx="23">
                        <c:v>140.69999999999999</c:v>
                      </c:pt>
                      <c:pt idx="24">
                        <c:v>141.80000000000001</c:v>
                      </c:pt>
                      <c:pt idx="25">
                        <c:v>142.19999999999999</c:v>
                      </c:pt>
                      <c:pt idx="26">
                        <c:v>142.5</c:v>
                      </c:pt>
                      <c:pt idx="27">
                        <c:v>143.30000000000001</c:v>
                      </c:pt>
                      <c:pt idx="28">
                        <c:v>143.30000000000001</c:v>
                      </c:pt>
                      <c:pt idx="29">
                        <c:v>143.80000000000001</c:v>
                      </c:pt>
                      <c:pt idx="30">
                        <c:v>144.30000000000001</c:v>
                      </c:pt>
                      <c:pt idx="31">
                        <c:v>144.30000000000001</c:v>
                      </c:pt>
                      <c:pt idx="32">
                        <c:v>145.30000000000001</c:v>
                      </c:pt>
                      <c:pt idx="33">
                        <c:v>145.9</c:v>
                      </c:pt>
                      <c:pt idx="34">
                        <c:v>146.6</c:v>
                      </c:pt>
                      <c:pt idx="35">
                        <c:v>147.4</c:v>
                      </c:pt>
                      <c:pt idx="36">
                        <c:v>148.19999999999999</c:v>
                      </c:pt>
                      <c:pt idx="37">
                        <c:v>148.69999999999999</c:v>
                      </c:pt>
                      <c:pt idx="38">
                        <c:v>149</c:v>
                      </c:pt>
                      <c:pt idx="39">
                        <c:v>149.9</c:v>
                      </c:pt>
                    </c:numCache>
                  </c:numRef>
                </c:val>
                <c:smooth val="0"/>
              </c15:ser>
            </c15:filteredLineSeries>
          </c:ext>
        </c:extLst>
      </c:lineChart>
      <c:catAx>
        <c:axId val="192260264"/>
        <c:scaling>
          <c:orientation val="minMax"/>
        </c:scaling>
        <c:delete val="0"/>
        <c:axPos val="b"/>
        <c:numFmt formatCode="General" sourceLinked="1"/>
        <c:majorTickMark val="cross"/>
        <c:minorTickMark val="none"/>
        <c:tickLblPos val="nextTo"/>
        <c:spPr>
          <a:ln w="3005">
            <a:solidFill>
              <a:schemeClr val="tx1"/>
            </a:solidFill>
            <a:prstDash val="solid"/>
          </a:ln>
        </c:spPr>
        <c:txPr>
          <a:bodyPr rot="-5400000" vert="horz"/>
          <a:lstStyle/>
          <a:p>
            <a:pPr algn="ctr">
              <a:defRPr lang="en-US" sz="1514" b="0" i="0" u="none" strike="noStrike" kern="1200" baseline="0">
                <a:solidFill>
                  <a:schemeClr val="tx1"/>
                </a:solidFill>
                <a:latin typeface="Arial" panose="020B0604020202020204" pitchFamily="34" charset="0"/>
                <a:ea typeface="Calibri"/>
                <a:cs typeface="Arial" panose="020B0604020202020204" pitchFamily="34" charset="0"/>
              </a:defRPr>
            </a:pPr>
            <a:endParaRPr lang="en-US"/>
          </a:p>
        </c:txPr>
        <c:crossAx val="192258696"/>
        <c:crossesAt val="0"/>
        <c:auto val="0"/>
        <c:lblAlgn val="ctr"/>
        <c:lblOffset val="100"/>
        <c:tickLblSkip val="2"/>
        <c:tickMarkSkip val="1"/>
        <c:noMultiLvlLbl val="0"/>
      </c:catAx>
      <c:valAx>
        <c:axId val="192258696"/>
        <c:scaling>
          <c:orientation val="minMax"/>
        </c:scaling>
        <c:delete val="0"/>
        <c:axPos val="l"/>
        <c:numFmt formatCode="0" sourceLinked="0"/>
        <c:majorTickMark val="cross"/>
        <c:minorTickMark val="none"/>
        <c:tickLblPos val="nextTo"/>
        <c:spPr>
          <a:ln w="3005">
            <a:solidFill>
              <a:schemeClr val="tx1"/>
            </a:solidFill>
            <a:prstDash val="solid"/>
          </a:ln>
        </c:spPr>
        <c:txPr>
          <a:bodyPr rot="0" vert="horz"/>
          <a:lstStyle/>
          <a:p>
            <a:pPr>
              <a:defRPr sz="1514"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192260264"/>
        <c:crosses val="autoZero"/>
        <c:crossBetween val="between"/>
        <c:minorUnit val="1"/>
      </c:valAx>
      <c:catAx>
        <c:axId val="192261440"/>
        <c:scaling>
          <c:orientation val="minMax"/>
        </c:scaling>
        <c:delete val="1"/>
        <c:axPos val="b"/>
        <c:numFmt formatCode="General" sourceLinked="1"/>
        <c:majorTickMark val="out"/>
        <c:minorTickMark val="none"/>
        <c:tickLblPos val="nextTo"/>
        <c:crossAx val="192259872"/>
        <c:crossesAt val="5.5"/>
        <c:auto val="0"/>
        <c:lblAlgn val="ctr"/>
        <c:lblOffset val="100"/>
        <c:noMultiLvlLbl val="0"/>
      </c:catAx>
      <c:valAx>
        <c:axId val="192259872"/>
        <c:scaling>
          <c:orientation val="minMax"/>
        </c:scaling>
        <c:delete val="0"/>
        <c:axPos val="r"/>
        <c:numFmt formatCode="#,##0" sourceLinked="0"/>
        <c:majorTickMark val="cross"/>
        <c:minorTickMark val="none"/>
        <c:tickLblPos val="nextTo"/>
        <c:spPr>
          <a:ln w="3005">
            <a:solidFill>
              <a:schemeClr val="tx1"/>
            </a:solidFill>
            <a:prstDash val="solid"/>
          </a:ln>
        </c:spPr>
        <c:txPr>
          <a:bodyPr rot="0" vert="horz"/>
          <a:lstStyle/>
          <a:p>
            <a:pPr>
              <a:defRPr sz="1560" b="0" i="0" u="none" strike="noStrike" baseline="0">
                <a:solidFill>
                  <a:srgbClr val="FF6600"/>
                </a:solidFill>
                <a:latin typeface="Arial" panose="020B0604020202020204" pitchFamily="34" charset="0"/>
                <a:ea typeface="Calibri"/>
                <a:cs typeface="Arial" panose="020B0604020202020204" pitchFamily="34" charset="0"/>
              </a:defRPr>
            </a:pPr>
            <a:endParaRPr lang="en-US"/>
          </a:p>
        </c:txPr>
        <c:crossAx val="192261440"/>
        <c:crosses val="max"/>
        <c:crossBetween val="between"/>
      </c:valAx>
      <c:spPr>
        <a:solidFill>
          <a:srgbClr val="FFFFFF"/>
        </a:solidFill>
        <a:ln w="24038">
          <a:noFill/>
        </a:ln>
      </c:spPr>
    </c:plotArea>
    <c:legend>
      <c:legendPos val="t"/>
      <c:layout>
        <c:manualLayout>
          <c:xMode val="edge"/>
          <c:yMode val="edge"/>
          <c:x val="0.18822170900692842"/>
          <c:y val="6.6666666666666671E-3"/>
          <c:w val="0.47842686466635664"/>
          <c:h val="5.7084591523606995E-2"/>
        </c:manualLayout>
      </c:layout>
      <c:overlay val="0"/>
      <c:spPr>
        <a:solidFill>
          <a:schemeClr val="bg1"/>
        </a:solidFill>
        <a:ln w="3005">
          <a:solidFill>
            <a:schemeClr val="tx1"/>
          </a:solidFill>
          <a:prstDash val="solid"/>
        </a:ln>
      </c:spPr>
      <c:txPr>
        <a:bodyPr/>
        <a:lstStyle/>
        <a:p>
          <a:pPr>
            <a:defRPr sz="1216" b="1" i="0" u="none" strike="noStrike" baseline="0">
              <a:solidFill>
                <a:schemeClr val="tx1"/>
              </a:solidFill>
              <a:latin typeface="Arial" panose="020B0604020202020204" pitchFamily="34" charset="0"/>
              <a:ea typeface="Calibri"/>
              <a:cs typeface="Arial" panose="020B0604020202020204" pitchFamily="34" charset="0"/>
            </a:defRPr>
          </a:pPr>
          <a:endParaRPr lang="en-US"/>
        </a:p>
      </c:txPr>
    </c:legend>
    <c:plotVisOnly val="1"/>
    <c:dispBlanksAs val="gap"/>
    <c:showDLblsOverMax val="0"/>
  </c:chart>
  <c:spPr>
    <a:noFill/>
    <a:ln>
      <a:noFill/>
    </a:ln>
  </c:spPr>
  <c:txPr>
    <a:bodyPr/>
    <a:lstStyle/>
    <a:p>
      <a:pPr>
        <a:defRPr sz="757" b="1" i="0" u="none" strike="noStrike" baseline="0">
          <a:solidFill>
            <a:schemeClr val="tx1"/>
          </a:solidFill>
          <a:latin typeface="Calibri"/>
          <a:ea typeface="Calibri"/>
          <a:cs typeface="Calibri"/>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000" b="1" dirty="0">
                <a:latin typeface="Arial" panose="020B0604020202020204" pitchFamily="34" charset="0"/>
                <a:cs typeface="Arial" panose="020B0604020202020204" pitchFamily="34" charset="0"/>
              </a:rPr>
              <a:t>Gas price vs. Collision </a:t>
            </a:r>
            <a:r>
              <a:rPr lang="en-US" sz="2000" b="1" dirty="0" smtClean="0">
                <a:latin typeface="Arial" panose="020B0604020202020204" pitchFamily="34" charset="0"/>
                <a:cs typeface="Arial" panose="020B0604020202020204" pitchFamily="34" charset="0"/>
              </a:rPr>
              <a:t>Frequency</a:t>
            </a:r>
            <a:endParaRPr lang="en-US" sz="2000" b="1"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'Fit Collision Freq'!$C$4:$C$43</c:f>
              <c:numCache>
                <c:formatCode>_(* #,##0.00_);_(* \(#,##0.00\);_(* "-"??_);_(@_)</c:formatCode>
                <c:ptCount val="40"/>
                <c:pt idx="0">
                  <c:v>2.3846666666666665</c:v>
                </c:pt>
                <c:pt idx="1">
                  <c:v>2.89</c:v>
                </c:pt>
                <c:pt idx="2">
                  <c:v>2.8766666666666665</c:v>
                </c:pt>
                <c:pt idx="3">
                  <c:v>2.3089999999999997</c:v>
                </c:pt>
                <c:pt idx="4">
                  <c:v>2.407</c:v>
                </c:pt>
                <c:pt idx="5">
                  <c:v>3.06</c:v>
                </c:pt>
                <c:pt idx="6">
                  <c:v>2.8980000000000001</c:v>
                </c:pt>
                <c:pt idx="7">
                  <c:v>3.0169999999999999</c:v>
                </c:pt>
                <c:pt idx="8">
                  <c:v>3.1553333333333335</c:v>
                </c:pt>
                <c:pt idx="9">
                  <c:v>3.8089999999999997</c:v>
                </c:pt>
                <c:pt idx="10">
                  <c:v>3.9009999999999998</c:v>
                </c:pt>
                <c:pt idx="11">
                  <c:v>2.355</c:v>
                </c:pt>
                <c:pt idx="12">
                  <c:v>1.9420000000000002</c:v>
                </c:pt>
                <c:pt idx="13">
                  <c:v>2.366333333333333</c:v>
                </c:pt>
                <c:pt idx="14">
                  <c:v>2.6203333333333334</c:v>
                </c:pt>
                <c:pt idx="15">
                  <c:v>2.6579999999999999</c:v>
                </c:pt>
                <c:pt idx="16">
                  <c:v>2.7639999999999998</c:v>
                </c:pt>
                <c:pt idx="17">
                  <c:v>2.8583333333333329</c:v>
                </c:pt>
                <c:pt idx="18">
                  <c:v>2.7739999999999996</c:v>
                </c:pt>
                <c:pt idx="19">
                  <c:v>2.9380000000000002</c:v>
                </c:pt>
                <c:pt idx="20">
                  <c:v>3.3423333333333338</c:v>
                </c:pt>
                <c:pt idx="21">
                  <c:v>3.8489999999999998</c:v>
                </c:pt>
                <c:pt idx="22">
                  <c:v>3.6893333333333334</c:v>
                </c:pt>
                <c:pt idx="23">
                  <c:v>3.4250000000000003</c:v>
                </c:pt>
                <c:pt idx="24">
                  <c:v>3.6623333333333332</c:v>
                </c:pt>
                <c:pt idx="25">
                  <c:v>3.7816666666666667</c:v>
                </c:pt>
                <c:pt idx="26">
                  <c:v>3.7293333333333334</c:v>
                </c:pt>
                <c:pt idx="27">
                  <c:v>3.5713333333333335</c:v>
                </c:pt>
                <c:pt idx="28">
                  <c:v>3.6353333333333335</c:v>
                </c:pt>
                <c:pt idx="29">
                  <c:v>3.6673333333333331</c:v>
                </c:pt>
                <c:pt idx="30">
                  <c:v>3.6366666666666667</c:v>
                </c:pt>
                <c:pt idx="31">
                  <c:v>3.3663333333333334</c:v>
                </c:pt>
                <c:pt idx="32">
                  <c:v>3.4773333333333336</c:v>
                </c:pt>
                <c:pt idx="33">
                  <c:v>3.7503333333333333</c:v>
                </c:pt>
                <c:pt idx="34">
                  <c:v>3.5790000000000002</c:v>
                </c:pt>
                <c:pt idx="35">
                  <c:v>2.9613333333333336</c:v>
                </c:pt>
                <c:pt idx="36">
                  <c:v>2.3516666666666666</c:v>
                </c:pt>
                <c:pt idx="37">
                  <c:v>2.7473333333333336</c:v>
                </c:pt>
                <c:pt idx="38">
                  <c:v>2.6893333333333334</c:v>
                </c:pt>
                <c:pt idx="39">
                  <c:v>2.2636666666666669</c:v>
                </c:pt>
              </c:numCache>
            </c:numRef>
          </c:xVal>
          <c:yVal>
            <c:numRef>
              <c:f>'Fit Collision Freq'!$E$4:$E$43</c:f>
              <c:numCache>
                <c:formatCode>General</c:formatCode>
                <c:ptCount val="40"/>
                <c:pt idx="0">
                  <c:v>5.84</c:v>
                </c:pt>
                <c:pt idx="1">
                  <c:v>5.78</c:v>
                </c:pt>
                <c:pt idx="2">
                  <c:v>5.73</c:v>
                </c:pt>
                <c:pt idx="3">
                  <c:v>5.7</c:v>
                </c:pt>
                <c:pt idx="4">
                  <c:v>5.74</c:v>
                </c:pt>
                <c:pt idx="5">
                  <c:v>5.78</c:v>
                </c:pt>
                <c:pt idx="6">
                  <c:v>5.8</c:v>
                </c:pt>
                <c:pt idx="7">
                  <c:v>5.84</c:v>
                </c:pt>
                <c:pt idx="8">
                  <c:v>5.85</c:v>
                </c:pt>
                <c:pt idx="9">
                  <c:v>5.82</c:v>
                </c:pt>
                <c:pt idx="10">
                  <c:v>5.77</c:v>
                </c:pt>
                <c:pt idx="11">
                  <c:v>5.7</c:v>
                </c:pt>
                <c:pt idx="12">
                  <c:v>5.67</c:v>
                </c:pt>
                <c:pt idx="13">
                  <c:v>5.63</c:v>
                </c:pt>
                <c:pt idx="14">
                  <c:v>5.62</c:v>
                </c:pt>
                <c:pt idx="15">
                  <c:v>5.57</c:v>
                </c:pt>
                <c:pt idx="16">
                  <c:v>5.56</c:v>
                </c:pt>
                <c:pt idx="17">
                  <c:v>5.58</c:v>
                </c:pt>
                <c:pt idx="18">
                  <c:v>5.6</c:v>
                </c:pt>
                <c:pt idx="19">
                  <c:v>5.63</c:v>
                </c:pt>
                <c:pt idx="20">
                  <c:v>5.62</c:v>
                </c:pt>
                <c:pt idx="21">
                  <c:v>5.61</c:v>
                </c:pt>
                <c:pt idx="22">
                  <c:v>5.61</c:v>
                </c:pt>
                <c:pt idx="23">
                  <c:v>5.63</c:v>
                </c:pt>
                <c:pt idx="24">
                  <c:v>5.55</c:v>
                </c:pt>
                <c:pt idx="25">
                  <c:v>5.57</c:v>
                </c:pt>
                <c:pt idx="26">
                  <c:v>5.58</c:v>
                </c:pt>
                <c:pt idx="27">
                  <c:v>5.53</c:v>
                </c:pt>
                <c:pt idx="28">
                  <c:v>5.58</c:v>
                </c:pt>
                <c:pt idx="29">
                  <c:v>5.59</c:v>
                </c:pt>
                <c:pt idx="30">
                  <c:v>5.62</c:v>
                </c:pt>
                <c:pt idx="31">
                  <c:v>5.66</c:v>
                </c:pt>
                <c:pt idx="32">
                  <c:v>5.79</c:v>
                </c:pt>
                <c:pt idx="33">
                  <c:v>5.85</c:v>
                </c:pt>
                <c:pt idx="34">
                  <c:v>5.88</c:v>
                </c:pt>
                <c:pt idx="35">
                  <c:v>5.91</c:v>
                </c:pt>
                <c:pt idx="36">
                  <c:v>5.89</c:v>
                </c:pt>
                <c:pt idx="37">
                  <c:v>5.92</c:v>
                </c:pt>
                <c:pt idx="38">
                  <c:v>5.94</c:v>
                </c:pt>
                <c:pt idx="39">
                  <c:v>5.96</c:v>
                </c:pt>
              </c:numCache>
            </c:numRef>
          </c:yVal>
          <c:smooth val="0"/>
        </c:ser>
        <c:dLbls>
          <c:showLegendKey val="0"/>
          <c:showVal val="0"/>
          <c:showCatName val="0"/>
          <c:showSerName val="0"/>
          <c:showPercent val="0"/>
          <c:showBubbleSize val="0"/>
        </c:dLbls>
        <c:axId val="192259088"/>
        <c:axId val="192260656"/>
      </c:scatterChart>
      <c:valAx>
        <c:axId val="192259088"/>
        <c:scaling>
          <c:orientation val="minMax"/>
        </c:scaling>
        <c:delete val="0"/>
        <c:axPos val="b"/>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lgn="ctr">
              <a:defRPr lang="en-US"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2260656"/>
        <c:crosses val="autoZero"/>
        <c:crossBetween val="midCat"/>
      </c:valAx>
      <c:valAx>
        <c:axId val="192260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225908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2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000"/>
              <a:t>Number Employed vs. Collision Frequency</a:t>
            </a:r>
          </a:p>
        </c:rich>
      </c:tx>
      <c:overlay val="0"/>
      <c:spPr>
        <a:noFill/>
        <a:ln>
          <a:noFill/>
        </a:ln>
        <a:effectLst/>
      </c:spPr>
      <c:txPr>
        <a:bodyPr rot="0" spcFirstLastPara="1" vertOverflow="ellipsis" vert="horz" wrap="square" anchor="ctr" anchorCtr="1"/>
        <a:lstStyle/>
        <a:p>
          <a:pPr algn="ctr" rtl="0">
            <a:defRPr lang="en-US" sz="2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'Fit Collision Freq'!$D$4:$D$43</c:f>
              <c:numCache>
                <c:formatCode>General</c:formatCode>
                <c:ptCount val="40"/>
                <c:pt idx="0">
                  <c:v>143.4</c:v>
                </c:pt>
                <c:pt idx="1">
                  <c:v>144.1</c:v>
                </c:pt>
                <c:pt idx="2">
                  <c:v>144.5</c:v>
                </c:pt>
                <c:pt idx="3">
                  <c:v>145.6</c:v>
                </c:pt>
                <c:pt idx="4">
                  <c:v>146.1</c:v>
                </c:pt>
                <c:pt idx="5">
                  <c:v>145.9</c:v>
                </c:pt>
                <c:pt idx="6">
                  <c:v>145.9</c:v>
                </c:pt>
                <c:pt idx="7">
                  <c:v>146.30000000000001</c:v>
                </c:pt>
                <c:pt idx="8">
                  <c:v>146.19999999999999</c:v>
                </c:pt>
                <c:pt idx="9">
                  <c:v>145.9</c:v>
                </c:pt>
                <c:pt idx="10">
                  <c:v>145.19999999999999</c:v>
                </c:pt>
                <c:pt idx="11">
                  <c:v>144.1</c:v>
                </c:pt>
                <c:pt idx="12">
                  <c:v>141.5</c:v>
                </c:pt>
                <c:pt idx="13">
                  <c:v>140.30000000000001</c:v>
                </c:pt>
                <c:pt idx="14">
                  <c:v>139.4</c:v>
                </c:pt>
                <c:pt idx="15">
                  <c:v>138.4</c:v>
                </c:pt>
                <c:pt idx="16">
                  <c:v>138.6</c:v>
                </c:pt>
                <c:pt idx="17">
                  <c:v>139.19999999999999</c:v>
                </c:pt>
                <c:pt idx="18">
                  <c:v>139.30000000000001</c:v>
                </c:pt>
                <c:pt idx="19">
                  <c:v>139.19999999999999</c:v>
                </c:pt>
                <c:pt idx="20">
                  <c:v>139.4</c:v>
                </c:pt>
                <c:pt idx="21">
                  <c:v>139.5</c:v>
                </c:pt>
                <c:pt idx="22">
                  <c:v>139.9</c:v>
                </c:pt>
                <c:pt idx="23">
                  <c:v>140.69999999999999</c:v>
                </c:pt>
                <c:pt idx="24">
                  <c:v>141.80000000000001</c:v>
                </c:pt>
                <c:pt idx="25">
                  <c:v>142.19999999999999</c:v>
                </c:pt>
                <c:pt idx="26">
                  <c:v>142.5</c:v>
                </c:pt>
                <c:pt idx="27">
                  <c:v>143.30000000000001</c:v>
                </c:pt>
                <c:pt idx="28">
                  <c:v>143.30000000000001</c:v>
                </c:pt>
                <c:pt idx="29">
                  <c:v>143.80000000000001</c:v>
                </c:pt>
                <c:pt idx="30">
                  <c:v>144.30000000000001</c:v>
                </c:pt>
                <c:pt idx="31">
                  <c:v>144.30000000000001</c:v>
                </c:pt>
                <c:pt idx="32">
                  <c:v>145.30000000000001</c:v>
                </c:pt>
                <c:pt idx="33">
                  <c:v>145.9</c:v>
                </c:pt>
                <c:pt idx="34">
                  <c:v>146.6</c:v>
                </c:pt>
                <c:pt idx="35">
                  <c:v>147.4</c:v>
                </c:pt>
                <c:pt idx="36">
                  <c:v>148.19999999999999</c:v>
                </c:pt>
                <c:pt idx="37">
                  <c:v>148.69999999999999</c:v>
                </c:pt>
                <c:pt idx="38">
                  <c:v>149</c:v>
                </c:pt>
                <c:pt idx="39">
                  <c:v>149.9</c:v>
                </c:pt>
              </c:numCache>
            </c:numRef>
          </c:xVal>
          <c:yVal>
            <c:numRef>
              <c:f>'Fit Collision Freq'!$E$4:$E$43</c:f>
              <c:numCache>
                <c:formatCode>General</c:formatCode>
                <c:ptCount val="40"/>
                <c:pt idx="0">
                  <c:v>5.84</c:v>
                </c:pt>
                <c:pt idx="1">
                  <c:v>5.78</c:v>
                </c:pt>
                <c:pt idx="2">
                  <c:v>5.73</c:v>
                </c:pt>
                <c:pt idx="3">
                  <c:v>5.7</c:v>
                </c:pt>
                <c:pt idx="4">
                  <c:v>5.74</c:v>
                </c:pt>
                <c:pt idx="5">
                  <c:v>5.78</c:v>
                </c:pt>
                <c:pt idx="6">
                  <c:v>5.8</c:v>
                </c:pt>
                <c:pt idx="7">
                  <c:v>5.84</c:v>
                </c:pt>
                <c:pt idx="8">
                  <c:v>5.85</c:v>
                </c:pt>
                <c:pt idx="9">
                  <c:v>5.82</c:v>
                </c:pt>
                <c:pt idx="10">
                  <c:v>5.77</c:v>
                </c:pt>
                <c:pt idx="11">
                  <c:v>5.7</c:v>
                </c:pt>
                <c:pt idx="12">
                  <c:v>5.67</c:v>
                </c:pt>
                <c:pt idx="13">
                  <c:v>5.63</c:v>
                </c:pt>
                <c:pt idx="14">
                  <c:v>5.62</c:v>
                </c:pt>
                <c:pt idx="15">
                  <c:v>5.57</c:v>
                </c:pt>
                <c:pt idx="16">
                  <c:v>5.56</c:v>
                </c:pt>
                <c:pt idx="17">
                  <c:v>5.58</c:v>
                </c:pt>
                <c:pt idx="18">
                  <c:v>5.6</c:v>
                </c:pt>
                <c:pt idx="19">
                  <c:v>5.63</c:v>
                </c:pt>
                <c:pt idx="20">
                  <c:v>5.62</c:v>
                </c:pt>
                <c:pt idx="21">
                  <c:v>5.61</c:v>
                </c:pt>
                <c:pt idx="22">
                  <c:v>5.61</c:v>
                </c:pt>
                <c:pt idx="23">
                  <c:v>5.63</c:v>
                </c:pt>
                <c:pt idx="24">
                  <c:v>5.55</c:v>
                </c:pt>
                <c:pt idx="25">
                  <c:v>5.57</c:v>
                </c:pt>
                <c:pt idx="26">
                  <c:v>5.58</c:v>
                </c:pt>
                <c:pt idx="27">
                  <c:v>5.53</c:v>
                </c:pt>
                <c:pt idx="28">
                  <c:v>5.58</c:v>
                </c:pt>
                <c:pt idx="29">
                  <c:v>5.59</c:v>
                </c:pt>
                <c:pt idx="30">
                  <c:v>5.62</c:v>
                </c:pt>
                <c:pt idx="31">
                  <c:v>5.66</c:v>
                </c:pt>
                <c:pt idx="32">
                  <c:v>5.79</c:v>
                </c:pt>
                <c:pt idx="33">
                  <c:v>5.85</c:v>
                </c:pt>
                <c:pt idx="34">
                  <c:v>5.88</c:v>
                </c:pt>
                <c:pt idx="35">
                  <c:v>5.91</c:v>
                </c:pt>
                <c:pt idx="36">
                  <c:v>5.89</c:v>
                </c:pt>
                <c:pt idx="37">
                  <c:v>5.92</c:v>
                </c:pt>
                <c:pt idx="38">
                  <c:v>5.94</c:v>
                </c:pt>
                <c:pt idx="39">
                  <c:v>5.96</c:v>
                </c:pt>
              </c:numCache>
            </c:numRef>
          </c:yVal>
          <c:smooth val="0"/>
        </c:ser>
        <c:dLbls>
          <c:showLegendKey val="0"/>
          <c:showVal val="0"/>
          <c:showCatName val="0"/>
          <c:showSerName val="0"/>
          <c:showPercent val="0"/>
          <c:showBubbleSize val="0"/>
        </c:dLbls>
        <c:axId val="463558912"/>
        <c:axId val="463555384"/>
      </c:scatterChart>
      <c:valAx>
        <c:axId val="4635589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en-US"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3555384"/>
        <c:crosses val="autoZero"/>
        <c:crossBetween val="midCat"/>
      </c:valAx>
      <c:valAx>
        <c:axId val="463555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lgn="ctr">
              <a:defRPr lang="en-US"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3558912"/>
        <c:crosses val="autoZero"/>
        <c:crossBetween val="midCat"/>
      </c:valAx>
      <c:spPr>
        <a:noFill/>
        <a:ln>
          <a:noFill/>
        </a:ln>
        <a:effectLst/>
      </c:spPr>
    </c:plotArea>
    <c:plotVisOnly val="1"/>
    <c:dispBlanksAs val="gap"/>
    <c:showDLblsOverMax val="0"/>
  </c:chart>
  <c:spPr>
    <a:noFill/>
    <a:ln>
      <a:noFill/>
    </a:ln>
    <a:effectLst/>
  </c:spPr>
  <c:txPr>
    <a:bodyPr/>
    <a:lstStyle/>
    <a:p>
      <a:pPr algn="ctr">
        <a:defRPr lang="en-US"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Sheet1!$C$1</c:f>
              <c:strCache>
                <c:ptCount val="1"/>
                <c:pt idx="0">
                  <c:v>Personal</c:v>
                </c:pt>
              </c:strCache>
            </c:strRef>
          </c:tx>
          <c:spPr>
            <a:solidFill>
              <a:schemeClr val="accent2"/>
            </a:solidFill>
            <a:ln>
              <a:noFill/>
            </a:ln>
            <a:effectLst/>
          </c:spPr>
          <c:invertIfNegative val="0"/>
          <c:dLbls>
            <c:dLbl>
              <c:idx val="9"/>
              <c:layout>
                <c:manualLayout>
                  <c:x val="3.1152647975077881E-3"/>
                  <c:y val="-8.2151044984952473E-2"/>
                </c:manualLayout>
              </c:layout>
              <c:showLegendKey val="0"/>
              <c:showVal val="1"/>
              <c:showCatName val="0"/>
              <c:showSerName val="0"/>
              <c:showPercent val="0"/>
              <c:showBubbleSize val="0"/>
              <c:extLst>
                <c:ext xmlns:c15="http://schemas.microsoft.com/office/drawing/2012/chart" uri="{CE6537A1-D6FC-4f65-9D91-7224C49458BB}"/>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0">
                <a:spAutoFit/>
              </a:bodyPr>
              <a:lstStyle/>
              <a:p>
                <a:pPr algn="ctr">
                  <a:defRPr lang="en-US"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Sheet1!$C$2:$C$11</c:f>
              <c:numCache>
                <c:formatCode>0.0%</c:formatCode>
                <c:ptCount val="10"/>
                <c:pt idx="0">
                  <c:v>0.11</c:v>
                </c:pt>
                <c:pt idx="1">
                  <c:v>0.121</c:v>
                </c:pt>
                <c:pt idx="2">
                  <c:v>8.7999999999999995E-2</c:v>
                </c:pt>
                <c:pt idx="3">
                  <c:v>4.4999999999999998E-2</c:v>
                </c:pt>
                <c:pt idx="4">
                  <c:v>4.8000000000000001E-2</c:v>
                </c:pt>
                <c:pt idx="5">
                  <c:v>6.0999999999999999E-2</c:v>
                </c:pt>
                <c:pt idx="6">
                  <c:v>2.5999999999999999E-2</c:v>
                </c:pt>
                <c:pt idx="7">
                  <c:v>3.7999999999999999E-2</c:v>
                </c:pt>
                <c:pt idx="8">
                  <c:v>4.2000000000000003E-2</c:v>
                </c:pt>
                <c:pt idx="9">
                  <c:v>4.2999999999999997E-2</c:v>
                </c:pt>
              </c:numCache>
            </c:numRef>
          </c:val>
        </c:ser>
        <c:dLbls>
          <c:showLegendKey val="0"/>
          <c:showVal val="0"/>
          <c:showCatName val="0"/>
          <c:showSerName val="0"/>
          <c:showPercent val="0"/>
          <c:showBubbleSize val="0"/>
        </c:dLbls>
        <c:gapWidth val="50"/>
        <c:overlap val="-27"/>
        <c:axId val="463558128"/>
        <c:axId val="463559304"/>
      </c:barChart>
      <c:lineChart>
        <c:grouping val="standard"/>
        <c:varyColors val="0"/>
        <c:ser>
          <c:idx val="2"/>
          <c:order val="1"/>
          <c:tx>
            <c:strRef>
              <c:f>Sheet1!$D$1</c:f>
              <c:strCache>
                <c:ptCount val="1"/>
                <c:pt idx="0">
                  <c:v>Fortune 500</c:v>
                </c:pt>
              </c:strCache>
            </c:strRef>
          </c:tx>
          <c:spPr>
            <a:ln w="28575" cap="rnd">
              <a:solidFill>
                <a:schemeClr val="tx2"/>
              </a:solidFill>
              <a:round/>
            </a:ln>
            <a:effectLst/>
          </c:spPr>
          <c:marker>
            <c:symbol val="none"/>
          </c:marker>
          <c:dLbls>
            <c:dLbl>
              <c:idx val="9"/>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en-US"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Sheet1!$D$2:$D$11</c:f>
              <c:numCache>
                <c:formatCode>0.0%</c:formatCode>
                <c:ptCount val="10"/>
                <c:pt idx="0">
                  <c:v>0.14899999999999999</c:v>
                </c:pt>
                <c:pt idx="1">
                  <c:v>0.154</c:v>
                </c:pt>
                <c:pt idx="2">
                  <c:v>0.152</c:v>
                </c:pt>
                <c:pt idx="3">
                  <c:v>0.13100000000000001</c:v>
                </c:pt>
                <c:pt idx="4">
                  <c:v>0.105</c:v>
                </c:pt>
                <c:pt idx="5">
                  <c:v>0.127</c:v>
                </c:pt>
                <c:pt idx="6">
                  <c:v>0.14299999999999999</c:v>
                </c:pt>
                <c:pt idx="7">
                  <c:v>0.13400000000000001</c:v>
                </c:pt>
                <c:pt idx="8">
                  <c:v>0.16600000000000001</c:v>
                </c:pt>
                <c:pt idx="9">
                  <c:v>0.14299999999999999</c:v>
                </c:pt>
              </c:numCache>
            </c:numRef>
          </c:val>
          <c:smooth val="0"/>
        </c:ser>
        <c:dLbls>
          <c:showLegendKey val="0"/>
          <c:showVal val="0"/>
          <c:showCatName val="0"/>
          <c:showSerName val="0"/>
          <c:showPercent val="0"/>
          <c:showBubbleSize val="0"/>
        </c:dLbls>
        <c:marker val="1"/>
        <c:smooth val="0"/>
        <c:axId val="463558128"/>
        <c:axId val="463559304"/>
      </c:lineChart>
      <c:catAx>
        <c:axId val="463558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3559304"/>
        <c:crosses val="autoZero"/>
        <c:auto val="1"/>
        <c:lblAlgn val="ctr"/>
        <c:lblOffset val="100"/>
        <c:noMultiLvlLbl val="0"/>
      </c:catAx>
      <c:valAx>
        <c:axId val="4635593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3558128"/>
        <c:crosses val="autoZero"/>
        <c:crossBetween val="between"/>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lgn="ctr">
            <a:defRPr lang="en-US"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lgn="ctr">
        <a:defRPr lang="en-US"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2BD684-3FF6-4952-B43F-4567C9363BF9}"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F7F1F61F-999A-45FC-BFCF-ED72631DB0F1}">
      <dgm:prSet phldrT="[Text]" custT="1"/>
      <dgm:spPr>
        <a:solidFill>
          <a:srgbClr val="C00000">
            <a:alpha val="50000"/>
          </a:srgbClr>
        </a:solidFill>
      </dgm:spPr>
      <dgm:t>
        <a:bodyPr/>
        <a:lstStyle/>
        <a:p>
          <a:r>
            <a:rPr lang="en-US" sz="2000" dirty="0" smtClean="0"/>
            <a:t>Loss Prevention</a:t>
          </a:r>
          <a:endParaRPr lang="en-US" sz="2000" dirty="0"/>
        </a:p>
      </dgm:t>
    </dgm:pt>
    <dgm:pt modelId="{E9ED9BB9-00CF-441D-8117-BAE04DDB9B3F}" type="parTrans" cxnId="{34E7A899-BA24-4F12-AD8F-47A0BB54E7CE}">
      <dgm:prSet/>
      <dgm:spPr/>
      <dgm:t>
        <a:bodyPr/>
        <a:lstStyle/>
        <a:p>
          <a:endParaRPr lang="en-US"/>
        </a:p>
      </dgm:t>
    </dgm:pt>
    <dgm:pt modelId="{8B724AC2-D0F8-4560-869E-91A9006E5899}" type="sibTrans" cxnId="{34E7A899-BA24-4F12-AD8F-47A0BB54E7CE}">
      <dgm:prSet/>
      <dgm:spPr/>
      <dgm:t>
        <a:bodyPr/>
        <a:lstStyle/>
        <a:p>
          <a:endParaRPr lang="en-US"/>
        </a:p>
      </dgm:t>
    </dgm:pt>
    <dgm:pt modelId="{A70948A3-6457-4E59-B7FC-DC1CB9FB8993}">
      <dgm:prSet phldrT="[Text]"/>
      <dgm:spPr/>
      <dgm:t>
        <a:bodyPr/>
        <a:lstStyle/>
        <a:p>
          <a:r>
            <a:rPr lang="en-US" dirty="0" smtClean="0"/>
            <a:t>Post-Breach Response</a:t>
          </a:r>
        </a:p>
        <a:p>
          <a:r>
            <a:rPr lang="en-US" dirty="0" smtClean="0"/>
            <a:t>(Insurable)</a:t>
          </a:r>
          <a:endParaRPr lang="en-US" dirty="0"/>
        </a:p>
      </dgm:t>
    </dgm:pt>
    <dgm:pt modelId="{23C00615-0441-4230-82D7-7F1C4CB4644C}" type="parTrans" cxnId="{B660E1D0-681E-4621-81AE-3EB6DDD555A0}">
      <dgm:prSet/>
      <dgm:spPr/>
      <dgm:t>
        <a:bodyPr/>
        <a:lstStyle/>
        <a:p>
          <a:endParaRPr lang="en-US"/>
        </a:p>
      </dgm:t>
    </dgm:pt>
    <dgm:pt modelId="{91B8AEA2-61F8-43CA-8225-2BFB1071DA0E}" type="sibTrans" cxnId="{B660E1D0-681E-4621-81AE-3EB6DDD555A0}">
      <dgm:prSet/>
      <dgm:spPr/>
      <dgm:t>
        <a:bodyPr/>
        <a:lstStyle/>
        <a:p>
          <a:endParaRPr lang="en-US"/>
        </a:p>
      </dgm:t>
    </dgm:pt>
    <dgm:pt modelId="{36D326C4-2898-4CDE-AFCA-D06038A80A78}">
      <dgm:prSet phldrT="[Text]"/>
      <dgm:spPr>
        <a:solidFill>
          <a:srgbClr val="00B050">
            <a:alpha val="50000"/>
          </a:srgbClr>
        </a:solidFill>
      </dgm:spPr>
      <dgm:t>
        <a:bodyPr/>
        <a:lstStyle/>
        <a:p>
          <a:r>
            <a:rPr lang="en-US" dirty="0" smtClean="0"/>
            <a:t>Loss Transfer (Insurance)</a:t>
          </a:r>
          <a:endParaRPr lang="en-US" dirty="0"/>
        </a:p>
      </dgm:t>
    </dgm:pt>
    <dgm:pt modelId="{4B30A3E9-D21A-401B-B61C-0BE827AD6AB9}" type="parTrans" cxnId="{92AEDC36-59DF-45D0-98F0-4E133736FC1A}">
      <dgm:prSet/>
      <dgm:spPr/>
      <dgm:t>
        <a:bodyPr/>
        <a:lstStyle/>
        <a:p>
          <a:endParaRPr lang="en-US"/>
        </a:p>
      </dgm:t>
    </dgm:pt>
    <dgm:pt modelId="{E410D388-235A-4B71-8C1E-50BC7678B678}" type="sibTrans" cxnId="{92AEDC36-59DF-45D0-98F0-4E133736FC1A}">
      <dgm:prSet/>
      <dgm:spPr/>
      <dgm:t>
        <a:bodyPr/>
        <a:lstStyle/>
        <a:p>
          <a:endParaRPr lang="en-US"/>
        </a:p>
      </dgm:t>
    </dgm:pt>
    <dgm:pt modelId="{04D5299D-706B-442B-B5AD-C000BC0C3B9F}" type="pres">
      <dgm:prSet presAssocID="{582BD684-3FF6-4952-B43F-4567C9363BF9}" presName="Name0" presStyleCnt="0">
        <dgm:presLayoutVars>
          <dgm:chMax val="7"/>
          <dgm:dir/>
          <dgm:resizeHandles val="exact"/>
        </dgm:presLayoutVars>
      </dgm:prSet>
      <dgm:spPr/>
    </dgm:pt>
    <dgm:pt modelId="{08A2713C-6BFD-40DB-8FF9-6ECED0F0C1BB}" type="pres">
      <dgm:prSet presAssocID="{582BD684-3FF6-4952-B43F-4567C9363BF9}" presName="ellipse1" presStyleLbl="vennNode1" presStyleIdx="0" presStyleCnt="3" custLinFactNeighborX="-40436" custLinFactNeighborY="21683">
        <dgm:presLayoutVars>
          <dgm:bulletEnabled val="1"/>
        </dgm:presLayoutVars>
      </dgm:prSet>
      <dgm:spPr/>
      <dgm:t>
        <a:bodyPr/>
        <a:lstStyle/>
        <a:p>
          <a:endParaRPr lang="en-US"/>
        </a:p>
      </dgm:t>
    </dgm:pt>
    <dgm:pt modelId="{7912B318-D591-42FF-BD79-F5B8746BB743}" type="pres">
      <dgm:prSet presAssocID="{582BD684-3FF6-4952-B43F-4567C9363BF9}" presName="ellipse2" presStyleLbl="vennNode1" presStyleIdx="1" presStyleCnt="3" custLinFactNeighborX="90835" custLinFactNeighborY="-45711">
        <dgm:presLayoutVars>
          <dgm:bulletEnabled val="1"/>
        </dgm:presLayoutVars>
      </dgm:prSet>
      <dgm:spPr/>
      <dgm:t>
        <a:bodyPr/>
        <a:lstStyle/>
        <a:p>
          <a:endParaRPr lang="en-US"/>
        </a:p>
      </dgm:t>
    </dgm:pt>
    <dgm:pt modelId="{FC044967-5DBC-4030-9159-44AE909A195C}" type="pres">
      <dgm:prSet presAssocID="{582BD684-3FF6-4952-B43F-4567C9363BF9}" presName="ellipse3" presStyleLbl="vennNode1" presStyleIdx="2" presStyleCnt="3" custLinFactNeighborX="-52742" custLinFactNeighborY="24027">
        <dgm:presLayoutVars>
          <dgm:bulletEnabled val="1"/>
        </dgm:presLayoutVars>
      </dgm:prSet>
      <dgm:spPr/>
      <dgm:t>
        <a:bodyPr/>
        <a:lstStyle/>
        <a:p>
          <a:endParaRPr lang="en-US"/>
        </a:p>
      </dgm:t>
    </dgm:pt>
  </dgm:ptLst>
  <dgm:cxnLst>
    <dgm:cxn modelId="{92AEDC36-59DF-45D0-98F0-4E133736FC1A}" srcId="{582BD684-3FF6-4952-B43F-4567C9363BF9}" destId="{36D326C4-2898-4CDE-AFCA-D06038A80A78}" srcOrd="2" destOrd="0" parTransId="{4B30A3E9-D21A-401B-B61C-0BE827AD6AB9}" sibTransId="{E410D388-235A-4B71-8C1E-50BC7678B678}"/>
    <dgm:cxn modelId="{33A4173D-630B-4270-9053-7CEE0BE72B18}" type="presOf" srcId="{582BD684-3FF6-4952-B43F-4567C9363BF9}" destId="{04D5299D-706B-442B-B5AD-C000BC0C3B9F}" srcOrd="0" destOrd="0" presId="urn:microsoft.com/office/officeart/2005/8/layout/rings+Icon"/>
    <dgm:cxn modelId="{34E7A899-BA24-4F12-AD8F-47A0BB54E7CE}" srcId="{582BD684-3FF6-4952-B43F-4567C9363BF9}" destId="{F7F1F61F-999A-45FC-BFCF-ED72631DB0F1}" srcOrd="0" destOrd="0" parTransId="{E9ED9BB9-00CF-441D-8117-BAE04DDB9B3F}" sibTransId="{8B724AC2-D0F8-4560-869E-91A9006E5899}"/>
    <dgm:cxn modelId="{5B69EFD8-E1F5-4227-95EE-75EEDA05A07C}" type="presOf" srcId="{F7F1F61F-999A-45FC-BFCF-ED72631DB0F1}" destId="{08A2713C-6BFD-40DB-8FF9-6ECED0F0C1BB}" srcOrd="0" destOrd="0" presId="urn:microsoft.com/office/officeart/2005/8/layout/rings+Icon"/>
    <dgm:cxn modelId="{5036D45E-09A6-46B1-89D0-6A36ECE16C7E}" type="presOf" srcId="{A70948A3-6457-4E59-B7FC-DC1CB9FB8993}" destId="{7912B318-D591-42FF-BD79-F5B8746BB743}" srcOrd="0" destOrd="0" presId="urn:microsoft.com/office/officeart/2005/8/layout/rings+Icon"/>
    <dgm:cxn modelId="{2B41A2E2-0013-49AE-B5D4-846F165BCF31}" type="presOf" srcId="{36D326C4-2898-4CDE-AFCA-D06038A80A78}" destId="{FC044967-5DBC-4030-9159-44AE909A195C}" srcOrd="0" destOrd="0" presId="urn:microsoft.com/office/officeart/2005/8/layout/rings+Icon"/>
    <dgm:cxn modelId="{B660E1D0-681E-4621-81AE-3EB6DDD555A0}" srcId="{582BD684-3FF6-4952-B43F-4567C9363BF9}" destId="{A70948A3-6457-4E59-B7FC-DC1CB9FB8993}" srcOrd="1" destOrd="0" parTransId="{23C00615-0441-4230-82D7-7F1C4CB4644C}" sibTransId="{91B8AEA2-61F8-43CA-8225-2BFB1071DA0E}"/>
    <dgm:cxn modelId="{275B200E-3F0F-4D54-9C5A-D0D734E1D257}" type="presParOf" srcId="{04D5299D-706B-442B-B5AD-C000BC0C3B9F}" destId="{08A2713C-6BFD-40DB-8FF9-6ECED0F0C1BB}" srcOrd="0" destOrd="0" presId="urn:microsoft.com/office/officeart/2005/8/layout/rings+Icon"/>
    <dgm:cxn modelId="{7808B7C0-6EAB-4028-8904-A9BAA3A0E87E}" type="presParOf" srcId="{04D5299D-706B-442B-B5AD-C000BC0C3B9F}" destId="{7912B318-D591-42FF-BD79-F5B8746BB743}" srcOrd="1" destOrd="0" presId="urn:microsoft.com/office/officeart/2005/8/layout/rings+Icon"/>
    <dgm:cxn modelId="{FB933CB9-C02E-4F33-9238-0FD9FB5F8EA7}" type="presParOf" srcId="{04D5299D-706B-442B-B5AD-C000BC0C3B9F}" destId="{FC044967-5DBC-4030-9159-44AE909A195C}" srcOrd="2" destOrd="0" presId="urn:microsoft.com/office/officeart/2005/8/layout/rings+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drawings/drawing1.xml><?xml version="1.0" encoding="utf-8"?>
<c:userShapes xmlns:c="http://schemas.openxmlformats.org/drawingml/2006/chart">
  <cdr:relSizeAnchor xmlns:cdr="http://schemas.openxmlformats.org/drawingml/2006/chartDrawing">
    <cdr:from>
      <cdr:x>0.65979</cdr:x>
      <cdr:y>0.19296</cdr:y>
    </cdr:from>
    <cdr:to>
      <cdr:x>0.94945</cdr:x>
      <cdr:y>0.45054</cdr:y>
    </cdr:to>
    <cdr:sp macro="" textlink="">
      <cdr:nvSpPr>
        <cdr:cNvPr id="2" name="AutoShape 7"/>
        <cdr:cNvSpPr>
          <a:spLocks xmlns:a="http://schemas.openxmlformats.org/drawingml/2006/main" noChangeArrowheads="1"/>
        </cdr:cNvSpPr>
      </cdr:nvSpPr>
      <cdr:spPr bwMode="blackWhite">
        <a:xfrm xmlns:a="http://schemas.openxmlformats.org/drawingml/2006/main">
          <a:off x="5509439" y="876465"/>
          <a:ext cx="2418691" cy="1169988"/>
        </a:xfrm>
        <a:prstGeom xmlns:a="http://schemas.openxmlformats.org/drawingml/2006/main" prst="wedgeRectCallout">
          <a:avLst>
            <a:gd name="adj1" fmla="val -88762"/>
            <a:gd name="adj2" fmla="val -69780"/>
          </a:avLst>
        </a:prstGeom>
        <a:gradFill xmlns:a="http://schemas.openxmlformats.org/drawingml/2006/main" rotWithShape="1">
          <a:gsLst>
            <a:gs pos="0">
              <a:schemeClr val="tx2"/>
            </a:gs>
            <a:gs pos="100000">
              <a:schemeClr val="tx2">
                <a:gamma/>
                <a:shade val="66275"/>
                <a:invGamma/>
              </a:schemeClr>
            </a:gs>
          </a:gsLst>
          <a:lin ang="5400000" scaled="1"/>
        </a:gradFill>
        <a:ln xmlns:a="http://schemas.openxmlformats.org/drawingml/2006/main" w="28575" algn="ctr">
          <a:solidFill>
            <a:schemeClr val="bg1"/>
          </a:solidFill>
          <a:miter lim="800000"/>
          <a:headEnd/>
          <a:tailEnd/>
        </a:ln>
        <a:effectLst xmlns:a="http://schemas.openxmlformats.org/drawingml/2006/mai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fontAlgn="base">
            <a:lnSpc>
              <a:spcPct val="90000"/>
            </a:lnSpc>
            <a:spcBef>
              <a:spcPct val="50000"/>
            </a:spcBef>
            <a:spcAft>
              <a:spcPct val="0"/>
            </a:spcAft>
            <a:buClr>
              <a:srgbClr val="FFFFFF"/>
            </a:buClr>
            <a:buFont typeface="Wingdings" pitchFamily="2" charset="2"/>
            <a:buNone/>
            <a:defRPr/>
          </a:pPr>
          <a:r>
            <a:rPr lang="en-US" sz="1600" b="1" dirty="0">
              <a:solidFill>
                <a:srgbClr val="FFFFFF"/>
              </a:solidFill>
              <a:latin typeface="Arial" charset="0"/>
              <a:cs typeface="Arial" charset="0"/>
            </a:rPr>
            <a:t>Interest in Technology issues  impacting the insurance industry are </a:t>
          </a:r>
          <a:r>
            <a:rPr lang="en-US" sz="1600" b="1" dirty="0" smtClean="0">
              <a:solidFill>
                <a:srgbClr val="FFFFFF"/>
              </a:solidFill>
              <a:latin typeface="Arial" charset="0"/>
              <a:cs typeface="Arial" charset="0"/>
            </a:rPr>
            <a:t>surging</a:t>
          </a:r>
          <a:endParaRPr lang="en-US" sz="1600" b="1" dirty="0">
            <a:solidFill>
              <a:srgbClr val="FFFFFF"/>
            </a:solidFill>
            <a:latin typeface="Arial" charset="0"/>
            <a:cs typeface="Arial"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0.02516</cdr:x>
      <cdr:y>0.11558</cdr:y>
    </cdr:from>
    <cdr:to>
      <cdr:x>0.31845</cdr:x>
      <cdr:y>0.17923</cdr:y>
    </cdr:to>
    <cdr:sp macro="" textlink="">
      <cdr:nvSpPr>
        <cdr:cNvPr id="2" name="Rectangle 1"/>
        <cdr:cNvSpPr>
          <a:spLocks xmlns:a="http://schemas.openxmlformats.org/drawingml/2006/main" noChangeArrowheads="1"/>
        </cdr:cNvSpPr>
      </cdr:nvSpPr>
      <cdr:spPr bwMode="black">
        <a:xfrm xmlns:a="http://schemas.openxmlformats.org/drawingml/2006/main">
          <a:off x="101600" y="447040"/>
          <a:ext cx="1184479" cy="24622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cdr:spPr>
      <cdr:txBody>
        <a:bodyPr xmlns:a="http://schemas.openxmlformats.org/drawingml/2006/main" wrap="square" lIns="0" tIns="0" rIns="0" bIns="0">
          <a:spAutoFit/>
        </a:bodyPr>
        <a:lstStyle xmlns:a="http://schemas.openxmlformats.org/drawingml/2006/main">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xmlns:a="http://schemas.openxmlformats.org/drawingml/2006/main">
          <a:pPr>
            <a:spcBef>
              <a:spcPct val="20000"/>
            </a:spcBef>
            <a:buClrTx/>
            <a:buNone/>
          </a:pPr>
          <a:r>
            <a:rPr lang="en-US" altLang="en-US" sz="1600" b="1" dirty="0" smtClean="0">
              <a:solidFill>
                <a:srgbClr val="225A7A"/>
              </a:solidFill>
            </a:rPr>
            <a:t>Freq.</a:t>
          </a:r>
          <a:endParaRPr lang="en-US" altLang="en-US" sz="1600" b="1" dirty="0">
            <a:solidFill>
              <a:srgbClr val="225A7A"/>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0.01761</cdr:x>
      <cdr:y>0.12608</cdr:y>
    </cdr:from>
    <cdr:to>
      <cdr:x>0.3109</cdr:x>
      <cdr:y>0.18178</cdr:y>
    </cdr:to>
    <cdr:sp macro="" textlink="">
      <cdr:nvSpPr>
        <cdr:cNvPr id="2" name="Rectangle 1"/>
        <cdr:cNvSpPr>
          <a:spLocks xmlns:a="http://schemas.openxmlformats.org/drawingml/2006/main" noChangeArrowheads="1"/>
        </cdr:cNvSpPr>
      </cdr:nvSpPr>
      <cdr:spPr bwMode="black">
        <a:xfrm xmlns:a="http://schemas.openxmlformats.org/drawingml/2006/main">
          <a:off x="71120" y="487680"/>
          <a:ext cx="1184479" cy="21544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cdr:spPr>
      <cdr:txBody>
        <a:bodyPr xmlns:a="http://schemas.openxmlformats.org/drawingml/2006/main" wrap="square" lIns="0" tIns="0" rIns="0" bIns="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spcBef>
              <a:spcPct val="20000"/>
            </a:spcBef>
            <a:buClrTx/>
            <a:buNone/>
          </a:pPr>
          <a:r>
            <a:rPr lang="en-US" altLang="en-US" sz="1400" b="1" dirty="0" smtClean="0">
              <a:solidFill>
                <a:srgbClr val="225A7A"/>
              </a:solidFill>
              <a:latin typeface="Arial" panose="020B0604020202020204" pitchFamily="34" charset="0"/>
              <a:cs typeface="Arial" panose="020B0604020202020204" pitchFamily="34" charset="0"/>
            </a:rPr>
            <a:t>Freq.</a:t>
          </a:r>
          <a:endParaRPr lang="en-US" altLang="en-US" sz="1400" b="1" dirty="0">
            <a:solidFill>
              <a:srgbClr val="225A7A"/>
            </a:solidFill>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6"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6/7/2016</a:t>
            </a:fld>
            <a:endParaRPr lang="en-US"/>
          </a:p>
        </p:txBody>
      </p:sp>
      <p:sp>
        <p:nvSpPr>
          <p:cNvPr id="229380" name="Rectangle 1028"/>
          <p:cNvSpPr>
            <a:spLocks noGrp="1" noChangeArrowheads="1"/>
          </p:cNvSpPr>
          <p:nvPr>
            <p:ph type="ftr" sz="quarter" idx="2"/>
          </p:nvPr>
        </p:nvSpPr>
        <p:spPr bwMode="auto">
          <a:xfrm>
            <a:off x="0"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6"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600" units="cm"/>
          <inkml:channel name="Y" type="integer" min="-123" max="1080" units="cm"/>
          <inkml:channel name="T" type="integer" max="2.14748E9" units="dev"/>
        </inkml:traceFormat>
        <inkml:channelProperties>
          <inkml:channelProperty channel="X" name="resolution" value="68.3112" units="1/cm"/>
          <inkml:channelProperty channel="Y" name="resolution" value="40.64189" units="1/cm"/>
          <inkml:channelProperty channel="T" name="resolution" value="1" units="1/dev"/>
        </inkml:channelProperties>
      </inkml:inkSource>
      <inkml:timestamp xml:id="ts0" timeString="2015-05-28T18:12:00.529"/>
    </inkml:context>
    <inkml:brush xml:id="br0">
      <inkml:brushProperty name="width" value="0.07938" units="cm"/>
      <inkml:brushProperty name="height" value="0.15875" units="cm"/>
      <inkml:brushProperty name="color" value="#FFFF00"/>
      <inkml:brushProperty name="tip" value="rectangle"/>
      <inkml:brushProperty name="rasterOp" value="maskPen"/>
      <inkml:brushProperty name="fitToCurve" value="1"/>
    </inkml:brush>
  </inkml:definitions>
  <inkml:trace contextRef="#ctx0" brushRef="#br0">0 33 0,'49'0'140,"-24"0"-93,24 0 0,-24 0-16,-1 0 1,1 0-17,0 0 1,-1 0 31,1 0-47,0 0 47,-1 0-32,1 0 1,0 0 31,-1 0-32,1 0-15,0 0 16,-1 0 0,1 0 31,0 0-16,-1 0-16,1 0 1,-25-25 0,25 25-1,-1 0-15,1 0 32,0 0-1,-1 0 47,26 0-62,-26 0-16,1 0 31,-1 0 125,1 0-156,0 0 31,-1 0-31,1 0 16,0 0 78,24 0-79,-24 0 1,24 0-16,-24 0 16,49 0 296,-50 0-296,26 0-16,-26 25 15,1-25 1,0 0-16,-1 0 250,26 0-234,-1 0-1,-24 0-15,-1 24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00175" y="582613"/>
            <a:ext cx="4057650"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824750"/>
            <a:ext cx="5739375"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085167" y="9047017"/>
            <a:ext cx="690779"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sldNum" sz="quarter" idx="5"/>
          </p:nvPr>
        </p:nvSpPr>
        <p:spPr>
          <a:noFill/>
        </p:spPr>
        <p:txBody>
          <a:bodyPr/>
          <a:lstStyle/>
          <a:p>
            <a:fld id="{1E8D1C2E-2B8A-4F02-910C-5A7C55E0E8BB}" type="slidenum">
              <a:rPr lang="en-US" smtClean="0"/>
              <a:pPr/>
              <a:t>1</a:t>
            </a:fld>
            <a:endParaRPr lang="en-US" smtClean="0"/>
          </a:p>
        </p:txBody>
      </p:sp>
      <p:sp>
        <p:nvSpPr>
          <p:cNvPr id="139267" name="Rectangle 2"/>
          <p:cNvSpPr>
            <a:spLocks noGrp="1" noRot="1" noChangeAspect="1" noChangeArrowheads="1" noTextEdit="1"/>
          </p:cNvSpPr>
          <p:nvPr>
            <p:ph type="sldImg"/>
          </p:nvPr>
        </p:nvSpPr>
        <p:spPr>
          <a:xfrm>
            <a:off x="1487488" y="579438"/>
            <a:ext cx="4033837" cy="3024187"/>
          </a:xfrm>
          <a:ln/>
        </p:spPr>
      </p:sp>
      <p:sp>
        <p:nvSpPr>
          <p:cNvPr id="1392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91434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79E6BB65-8F80-47AB-A633-058243F4CAE5}" type="slidenum">
              <a:rPr lang="en-US">
                <a:solidFill>
                  <a:prstClr val="black"/>
                </a:solidFill>
              </a:rPr>
              <a:pPr/>
              <a:t>10</a:t>
            </a:fld>
            <a:endParaRPr lang="en-US" dirty="0">
              <a:solidFill>
                <a:prstClr val="black"/>
              </a:solidFill>
            </a:endParaRPr>
          </a:p>
        </p:txBody>
      </p:sp>
      <p:sp>
        <p:nvSpPr>
          <p:cNvPr id="2099202" name="Rectangle 2"/>
          <p:cNvSpPr>
            <a:spLocks noGrp="1" noRot="1" noChangeAspect="1" noChangeArrowheads="1" noTextEdit="1"/>
          </p:cNvSpPr>
          <p:nvPr>
            <p:ph type="sldImg"/>
          </p:nvPr>
        </p:nvSpPr>
        <p:spPr>
          <a:xfrm>
            <a:off x="1371600" y="320675"/>
            <a:ext cx="4114800" cy="3086100"/>
          </a:xfrm>
          <a:ln/>
        </p:spPr>
      </p:sp>
      <p:sp>
        <p:nvSpPr>
          <p:cNvPr id="209920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5676128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112</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2673694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113</a:t>
            </a:fld>
            <a:endParaRPr lang="en-US" altLang="en-US" sz="1200">
              <a:solidFill>
                <a:srgbClr val="000000"/>
              </a:solidFill>
            </a:endParaRPr>
          </a:p>
        </p:txBody>
      </p:sp>
    </p:spTree>
    <p:extLst>
      <p:ext uri="{BB962C8B-B14F-4D97-AF65-F5344CB8AC3E}">
        <p14:creationId xmlns:p14="http://schemas.microsoft.com/office/powerpoint/2010/main" val="422684610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114</a:t>
            </a:fld>
            <a:endParaRPr lang="en-US" altLang="en-US" sz="1200">
              <a:solidFill>
                <a:srgbClr val="000000"/>
              </a:solidFill>
            </a:endParaRPr>
          </a:p>
        </p:txBody>
      </p:sp>
    </p:spTree>
    <p:extLst>
      <p:ext uri="{BB962C8B-B14F-4D97-AF65-F5344CB8AC3E}">
        <p14:creationId xmlns:p14="http://schemas.microsoft.com/office/powerpoint/2010/main" val="398180822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115</a:t>
            </a:fld>
            <a:endParaRPr lang="en-US" altLang="en-US" sz="1200">
              <a:solidFill>
                <a:srgbClr val="000000"/>
              </a:solidFill>
            </a:endParaRPr>
          </a:p>
        </p:txBody>
      </p:sp>
    </p:spTree>
    <p:extLst>
      <p:ext uri="{BB962C8B-B14F-4D97-AF65-F5344CB8AC3E}">
        <p14:creationId xmlns:p14="http://schemas.microsoft.com/office/powerpoint/2010/main" val="277061597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116</a:t>
            </a:fld>
            <a:endParaRPr lang="en-US" altLang="en-US" sz="1200">
              <a:solidFill>
                <a:srgbClr val="000000"/>
              </a:solidFill>
            </a:endParaRPr>
          </a:p>
        </p:txBody>
      </p:sp>
    </p:spTree>
    <p:extLst>
      <p:ext uri="{BB962C8B-B14F-4D97-AF65-F5344CB8AC3E}">
        <p14:creationId xmlns:p14="http://schemas.microsoft.com/office/powerpoint/2010/main" val="80294655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117</a:t>
            </a:fld>
            <a:endParaRPr lang="en-US" altLang="en-US" sz="1200">
              <a:solidFill>
                <a:srgbClr val="000000"/>
              </a:solidFill>
            </a:endParaRPr>
          </a:p>
        </p:txBody>
      </p:sp>
    </p:spTree>
    <p:extLst>
      <p:ext uri="{BB962C8B-B14F-4D97-AF65-F5344CB8AC3E}">
        <p14:creationId xmlns:p14="http://schemas.microsoft.com/office/powerpoint/2010/main" val="275858661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118</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7832787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87107962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120</a:t>
            </a:fld>
            <a:endParaRPr lang="en-US" altLang="en-US" sz="1200">
              <a:solidFill>
                <a:srgbClr val="000000"/>
              </a:solidFill>
            </a:endParaRPr>
          </a:p>
        </p:txBody>
      </p:sp>
    </p:spTree>
    <p:extLst>
      <p:ext uri="{BB962C8B-B14F-4D97-AF65-F5344CB8AC3E}">
        <p14:creationId xmlns:p14="http://schemas.microsoft.com/office/powerpoint/2010/main" val="307107356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121</a:t>
            </a:fld>
            <a:endParaRPr 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85073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1D9C1838-327D-46D6-B97B-476B08F7A1E4}" type="slidenum">
              <a:rPr lang="en-US"/>
              <a:pPr/>
              <a:t>11</a:t>
            </a:fld>
            <a:endParaRPr lang="en-US" dirty="0"/>
          </a:p>
        </p:txBody>
      </p:sp>
      <p:sp>
        <p:nvSpPr>
          <p:cNvPr id="1966082" name="Rectangle 2"/>
          <p:cNvSpPr>
            <a:spLocks noGrp="1" noRot="1" noChangeAspect="1" noChangeArrowheads="1" noTextEdit="1"/>
          </p:cNvSpPr>
          <p:nvPr>
            <p:ph type="sldImg"/>
          </p:nvPr>
        </p:nvSpPr>
        <p:spPr>
          <a:xfrm>
            <a:off x="1371600" y="320675"/>
            <a:ext cx="4114800" cy="3086100"/>
          </a:xfrm>
          <a:ln/>
        </p:spPr>
      </p:sp>
      <p:sp>
        <p:nvSpPr>
          <p:cNvPr id="19660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6299739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122</a:t>
            </a:fld>
            <a:endParaRPr 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8577308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123</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6038940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124</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6377806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125</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3120879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085167" y="8836291"/>
            <a:ext cx="690779" cy="245831"/>
          </a:xfrm>
        </p:spPr>
        <p:txBody>
          <a:bodyPr/>
          <a:lstStyle/>
          <a:p>
            <a:pPr>
              <a:defRPr/>
            </a:pPr>
            <a:fld id="{AED8072F-0E08-458F-BF88-90F48070855D}" type="slidenum">
              <a:rPr lang="en-US"/>
              <a:pPr>
                <a:defRPr/>
              </a:pPr>
              <a:t>126</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8680287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127</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7896699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128</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03904532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Grp="1" noChangeArrowheads="1"/>
          </p:cNvSpPr>
          <p:nvPr>
            <p:ph type="sldNum" sz="quarter" idx="5"/>
          </p:nvPr>
        </p:nvSpPr>
        <p:spPr>
          <a:noFill/>
        </p:spPr>
        <p:txBody>
          <a:bodyPr/>
          <a:lstStyle/>
          <a:p>
            <a:fld id="{396C9B30-D107-403C-A42F-D2CD126A183D}" type="slidenum">
              <a:rPr lang="en-US" smtClean="0"/>
              <a:pPr/>
              <a:t>129</a:t>
            </a:fld>
            <a:endParaRPr 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022086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sldNum" sz="quarter" idx="5"/>
          </p:nvPr>
        </p:nvSpPr>
        <p:spPr>
          <a:noFill/>
        </p:spPr>
        <p:txBody>
          <a:bodyPr/>
          <a:lstStyle/>
          <a:p>
            <a:fld id="{CFBCBB4E-90D8-4308-B280-0B812A4EE1DB}" type="slidenum">
              <a:rPr lang="en-US" smtClean="0"/>
              <a:pPr/>
              <a:t>130</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1479391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132</a:t>
            </a:fld>
            <a:endParaRPr 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69002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12</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411145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136</a:t>
            </a:fld>
            <a:endParaRPr 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518444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p:txBody>
          <a:bodyPr/>
          <a:lstStyle/>
          <a:p>
            <a:pPr defTabSz="930193">
              <a:defRPr/>
            </a:pPr>
            <a:fld id="{965B55D1-87EF-4DF1-99DE-F2EC8C71F545}" type="slidenum">
              <a:rPr lang="en-US" smtClean="0">
                <a:solidFill>
                  <a:srgbClr val="000000"/>
                </a:solidFill>
              </a:rPr>
              <a:pPr defTabSz="930193">
                <a:defRPr/>
              </a:pPr>
              <a:t>141</a:t>
            </a:fld>
            <a:endParaRPr lang="en-US" dirty="0" smtClean="0">
              <a:solidFill>
                <a:srgbClr val="000000"/>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22094825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143</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8916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13</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70213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14</a:t>
            </a:fld>
            <a:endParaRPr lang="en-US" dirty="0" smtClean="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698106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txBox="1">
            <a:spLocks noGrp="1" noChangeArrowheads="1"/>
          </p:cNvSpPr>
          <p:nvPr/>
        </p:nvSpPr>
        <p:spPr bwMode="auto">
          <a:xfrm>
            <a:off x="3212654" y="8988169"/>
            <a:ext cx="719323" cy="246327"/>
          </a:xfrm>
          <a:prstGeom prst="rect">
            <a:avLst/>
          </a:prstGeom>
          <a:noFill/>
          <a:ln w="9525">
            <a:noFill/>
            <a:miter lim="800000"/>
            <a:headEnd/>
            <a:tailEnd/>
          </a:ln>
        </p:spPr>
        <p:txBody>
          <a:bodyPr lIns="45956" tIns="46569" rIns="45956" bIns="46569" anchor="b">
            <a:spAutoFit/>
          </a:bodyPr>
          <a:lstStyle/>
          <a:p>
            <a:pPr algn="ctr" defTabSz="931670"/>
            <a:fld id="{3B6C5B65-9C03-44F4-8804-6FE0FAB3897F}" type="slidenum">
              <a:rPr lang="en-US" sz="1000"/>
              <a:pPr algn="ctr" defTabSz="931670"/>
              <a:t>15</a:t>
            </a:fld>
            <a:endParaRPr lang="en-US" sz="100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32715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txBox="1">
            <a:spLocks noGrp="1" noChangeArrowheads="1"/>
          </p:cNvSpPr>
          <p:nvPr/>
        </p:nvSpPr>
        <p:spPr bwMode="auto">
          <a:xfrm>
            <a:off x="3212654" y="8988169"/>
            <a:ext cx="719323" cy="246327"/>
          </a:xfrm>
          <a:prstGeom prst="rect">
            <a:avLst/>
          </a:prstGeom>
          <a:noFill/>
          <a:ln w="9525">
            <a:noFill/>
            <a:miter lim="800000"/>
            <a:headEnd/>
            <a:tailEnd/>
          </a:ln>
        </p:spPr>
        <p:txBody>
          <a:bodyPr lIns="45956" tIns="46569" rIns="45956" bIns="46569" anchor="b">
            <a:spAutoFit/>
          </a:bodyPr>
          <a:lstStyle/>
          <a:p>
            <a:pPr algn="ctr" defTabSz="931670"/>
            <a:fld id="{3B6C5B65-9C03-44F4-8804-6FE0FAB3897F}" type="slidenum">
              <a:rPr lang="en-US" sz="1000"/>
              <a:pPr algn="ctr" defTabSz="931670"/>
              <a:t>16</a:t>
            </a:fld>
            <a:endParaRPr lang="en-US" sz="100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51371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noChangeArrowheads="1"/>
          </p:cNvSpPr>
          <p:nvPr>
            <p:ph type="sldNum" sz="quarter" idx="5"/>
          </p:nvPr>
        </p:nvSpPr>
        <p:spPr>
          <a:noFill/>
        </p:spPr>
        <p:txBody>
          <a:bodyPr/>
          <a:lstStyle/>
          <a:p>
            <a:fld id="{8D6FE247-8FB8-4A8E-B819-95A3D9F88231}" type="slidenum">
              <a:rPr lang="en-US" smtClean="0"/>
              <a:pPr/>
              <a:t>17</a:t>
            </a:fld>
            <a:endParaRPr lang="en-US" smtClean="0"/>
          </a:p>
        </p:txBody>
      </p:sp>
      <p:sp>
        <p:nvSpPr>
          <p:cNvPr id="174083" name="Slide Image Placeholder 1"/>
          <p:cNvSpPr>
            <a:spLocks noGrp="1" noRot="1" noChangeAspect="1" noTextEdit="1"/>
          </p:cNvSpPr>
          <p:nvPr>
            <p:ph type="sldImg"/>
          </p:nvPr>
        </p:nvSpPr>
        <p:spPr>
          <a:xfrm>
            <a:off x="1262063" y="693738"/>
            <a:ext cx="4618037" cy="3463925"/>
          </a:xfrm>
          <a:ln w="12700"/>
        </p:spPr>
      </p:sp>
      <p:sp>
        <p:nvSpPr>
          <p:cNvPr id="174084"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3189893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noGrp="1" noChangeArrowheads="1"/>
          </p:cNvSpPr>
          <p:nvPr>
            <p:ph type="sldNum" sz="quarter" idx="5"/>
          </p:nvPr>
        </p:nvSpPr>
        <p:spPr>
          <a:noFill/>
        </p:spPr>
        <p:txBody>
          <a:bodyPr/>
          <a:lstStyle/>
          <a:p>
            <a:fld id="{1EF18620-DA03-40A9-A82C-8BB2C13EC424}" type="slidenum">
              <a:rPr lang="en-US" smtClean="0"/>
              <a:pPr/>
              <a:t>18</a:t>
            </a:fld>
            <a:endParaRPr lang="en-US" smtClean="0"/>
          </a:p>
        </p:txBody>
      </p:sp>
      <p:sp>
        <p:nvSpPr>
          <p:cNvPr id="175107" name="Slide Image Placeholder 1"/>
          <p:cNvSpPr>
            <a:spLocks noGrp="1" noRot="1" noChangeAspect="1" noTextEdit="1"/>
          </p:cNvSpPr>
          <p:nvPr>
            <p:ph type="sldImg"/>
          </p:nvPr>
        </p:nvSpPr>
        <p:spPr>
          <a:xfrm>
            <a:off x="1262063" y="693738"/>
            <a:ext cx="4618037" cy="3463925"/>
          </a:xfrm>
          <a:ln w="12700"/>
        </p:spPr>
      </p:sp>
      <p:sp>
        <p:nvSpPr>
          <p:cNvPr id="175108"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dirty="0" smtClean="0"/>
          </a:p>
        </p:txBody>
      </p:sp>
    </p:spTree>
    <p:extLst>
      <p:ext uri="{BB962C8B-B14F-4D97-AF65-F5344CB8AC3E}">
        <p14:creationId xmlns:p14="http://schemas.microsoft.com/office/powerpoint/2010/main" val="3800884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3"/>
          <p:cNvSpPr>
            <a:spLocks noGrp="1" noChangeArrowheads="1"/>
          </p:cNvSpPr>
          <p:nvPr>
            <p:ph type="sldNum" sz="quarter" idx="5"/>
          </p:nvPr>
        </p:nvSpPr>
        <p:spPr>
          <a:noFill/>
        </p:spPr>
        <p:txBody>
          <a:bodyPr/>
          <a:lstStyle/>
          <a:p>
            <a:fld id="{2F11D5ED-2BE5-4851-80EC-B60A341DEE97}" type="slidenum">
              <a:rPr lang="en-US" smtClean="0"/>
              <a:pPr/>
              <a:t>19</a:t>
            </a:fld>
            <a:endParaRPr lang="en-US" smtClean="0"/>
          </a:p>
        </p:txBody>
      </p:sp>
      <p:sp>
        <p:nvSpPr>
          <p:cNvPr id="176131" name="Slide Image Placeholder 1"/>
          <p:cNvSpPr>
            <a:spLocks noGrp="1" noRot="1" noChangeAspect="1" noTextEdit="1"/>
          </p:cNvSpPr>
          <p:nvPr>
            <p:ph type="sldImg"/>
          </p:nvPr>
        </p:nvSpPr>
        <p:spPr>
          <a:xfrm>
            <a:off x="1262063" y="693738"/>
            <a:ext cx="4618037" cy="3463925"/>
          </a:xfrm>
          <a:ln w="12700"/>
        </p:spPr>
      </p:sp>
      <p:sp>
        <p:nvSpPr>
          <p:cNvPr id="176132"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111580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a:noFill/>
        </p:spPr>
        <p:txBody>
          <a:bodyPr/>
          <a:lstStyle/>
          <a:p>
            <a:fld id="{F20CA858-4905-4589-807E-FFF168BC79F2}" type="slidenum">
              <a:rPr lang="en-US" smtClean="0"/>
              <a:pPr/>
              <a:t>2</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26622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a:noFill/>
        </p:spPr>
        <p:txBody>
          <a:bodyPr/>
          <a:lstStyle/>
          <a:p>
            <a:fld id="{327CA15C-4A59-4AE4-BE8E-FF1D83C2F0B0}" type="slidenum">
              <a:rPr lang="en-US" smtClean="0"/>
              <a:pPr/>
              <a:t>20</a:t>
            </a:fld>
            <a:endParaRPr lang="en-US" smtClean="0"/>
          </a:p>
        </p:txBody>
      </p:sp>
      <p:sp>
        <p:nvSpPr>
          <p:cNvPr id="177155" name="Slide Image Placeholder 1"/>
          <p:cNvSpPr>
            <a:spLocks noGrp="1" noRot="1" noChangeAspect="1" noTextEdit="1"/>
          </p:cNvSpPr>
          <p:nvPr>
            <p:ph type="sldImg"/>
          </p:nvPr>
        </p:nvSpPr>
        <p:spPr>
          <a:xfrm>
            <a:off x="1262063" y="693738"/>
            <a:ext cx="4618037" cy="3463925"/>
          </a:xfrm>
          <a:ln w="12700"/>
        </p:spPr>
      </p:sp>
      <p:sp>
        <p:nvSpPr>
          <p:cNvPr id="177156"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27878053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21</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2617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22</a:t>
            </a:fld>
            <a:endParaRPr lang="en-US" smtClean="0"/>
          </a:p>
        </p:txBody>
      </p:sp>
    </p:spTree>
    <p:extLst>
      <p:ext uri="{BB962C8B-B14F-4D97-AF65-F5344CB8AC3E}">
        <p14:creationId xmlns:p14="http://schemas.microsoft.com/office/powerpoint/2010/main" val="41463878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4036735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025709" y="8848262"/>
            <a:ext cx="672717" cy="246287"/>
          </a:xfrm>
          <a:prstGeom prst="rect">
            <a:avLst/>
          </a:prstGeom>
          <a:noFill/>
          <a:ln w="9525">
            <a:noFill/>
            <a:miter lim="800000"/>
            <a:headEnd/>
            <a:tailEnd/>
          </a:ln>
        </p:spPr>
        <p:txBody>
          <a:bodyPr lIns="44986" tIns="45586" rIns="44986" bIns="45586" anchor="b">
            <a:spAutoFit/>
          </a:bodyPr>
          <a:lstStyle/>
          <a:p>
            <a:pPr algn="ctr" defTabSz="910927"/>
            <a:fld id="{68D79A82-C6A8-435D-975A-0BA087ED921A}" type="slidenum">
              <a:rPr lang="en-US" sz="1000"/>
              <a:pPr algn="ctr" defTabSz="910927"/>
              <a:t>24</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5161" tIns="45161" rIns="45161" bIns="45161"/>
          <a:lstStyle/>
          <a:p>
            <a:endParaRPr lang="en-US" smtClean="0">
              <a:latin typeface="Arial" pitchFamily="34" charset="0"/>
            </a:endParaRPr>
          </a:p>
        </p:txBody>
      </p:sp>
    </p:spTree>
    <p:extLst>
      <p:ext uri="{BB962C8B-B14F-4D97-AF65-F5344CB8AC3E}">
        <p14:creationId xmlns:p14="http://schemas.microsoft.com/office/powerpoint/2010/main" val="12688797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sldNum" sz="quarter" idx="5"/>
          </p:nvPr>
        </p:nvSpPr>
        <p:spPr/>
        <p:txBody>
          <a:bodyPr/>
          <a:lstStyle/>
          <a:p>
            <a:pPr>
              <a:defRPr/>
            </a:pPr>
            <a:fld id="{5683B376-F23E-48FD-9F60-27B7930CFDF2}" type="slidenum">
              <a:rPr lang="en-US" smtClean="0"/>
              <a:pPr>
                <a:defRPr/>
              </a:pPr>
              <a:t>25</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712172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832">
              <a:defRPr>
                <a:solidFill>
                  <a:schemeClr val="tx1"/>
                </a:solidFill>
                <a:latin typeface="Arial" panose="020B0604020202020204" pitchFamily="34" charset="0"/>
                <a:cs typeface="Arial" panose="020B0604020202020204" pitchFamily="34" charset="0"/>
              </a:defRPr>
            </a:lvl1pPr>
            <a:lvl2pPr marL="727422" indent="-279778" defTabSz="910832">
              <a:defRPr>
                <a:solidFill>
                  <a:schemeClr val="tx1"/>
                </a:solidFill>
                <a:latin typeface="Arial" panose="020B0604020202020204" pitchFamily="34" charset="0"/>
                <a:cs typeface="Arial" panose="020B0604020202020204" pitchFamily="34" charset="0"/>
              </a:defRPr>
            </a:lvl2pPr>
            <a:lvl3pPr marL="1119111" indent="-223822" defTabSz="910832">
              <a:defRPr>
                <a:solidFill>
                  <a:schemeClr val="tx1"/>
                </a:solidFill>
                <a:latin typeface="Arial" panose="020B0604020202020204" pitchFamily="34" charset="0"/>
                <a:cs typeface="Arial" panose="020B0604020202020204" pitchFamily="34" charset="0"/>
              </a:defRPr>
            </a:lvl3pPr>
            <a:lvl4pPr marL="1566756" indent="-223822" defTabSz="910832">
              <a:defRPr>
                <a:solidFill>
                  <a:schemeClr val="tx1"/>
                </a:solidFill>
                <a:latin typeface="Arial" panose="020B0604020202020204" pitchFamily="34" charset="0"/>
                <a:cs typeface="Arial" panose="020B0604020202020204" pitchFamily="34" charset="0"/>
              </a:defRPr>
            </a:lvl4pPr>
            <a:lvl5pPr marL="2014400" indent="-223822" defTabSz="910832">
              <a:defRPr>
                <a:solidFill>
                  <a:schemeClr val="tx1"/>
                </a:solidFill>
                <a:latin typeface="Arial" panose="020B0604020202020204" pitchFamily="34" charset="0"/>
                <a:cs typeface="Arial" panose="020B0604020202020204" pitchFamily="34" charset="0"/>
              </a:defRPr>
            </a:lvl5pPr>
            <a:lvl6pPr marL="2462045"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09689"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7334"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04978"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19F311-31B5-4DFA-A883-1DAC86264FD0}" type="slidenum">
              <a:rPr lang="en-US" smtClean="0"/>
              <a:pPr/>
              <a:t>26</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10944017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1398588" y="582613"/>
            <a:ext cx="4060825" cy="3044825"/>
          </a:xfrm>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6181671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1398588" y="582613"/>
            <a:ext cx="4060825" cy="3044825"/>
          </a:xfrm>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0672200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p:txBody>
          <a:bodyPr/>
          <a:lstStyle/>
          <a:p>
            <a:pPr>
              <a:defRPr/>
            </a:pPr>
            <a:fld id="{29163C5C-8774-45C9-882E-9C984C03A171}" type="slidenum">
              <a:rPr lang="en-US" smtClean="0">
                <a:solidFill>
                  <a:srgbClr val="000000"/>
                </a:solidFill>
              </a:rPr>
              <a:pPr>
                <a:defRPr/>
              </a:pPr>
              <a:t>30</a:t>
            </a:fld>
            <a:endParaRPr lang="en-US" smtClean="0">
              <a:solidFill>
                <a:srgbClr val="000000"/>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98611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14509193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9046822"/>
            <a:ext cx="693890" cy="247989"/>
          </a:xfrm>
        </p:spPr>
        <p:txBody>
          <a:bodyPr/>
          <a:lstStyle/>
          <a:p>
            <a:pPr defTabSz="928688">
              <a:defRPr/>
            </a:pPr>
            <a:fld id="{30B1B221-73F5-4062-9EC5-65201ECCFD86}" type="slidenum">
              <a:rPr lang="en-US" smtClean="0"/>
              <a:pPr defTabSz="928688">
                <a:defRPr/>
              </a:pPr>
              <a:t>31</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1779214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32</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557975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4514" y="9047163"/>
            <a:ext cx="692150" cy="247650"/>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33</a:t>
            </a:fld>
            <a:endParaRPr lang="en-US" sz="1000"/>
          </a:p>
        </p:txBody>
      </p:sp>
      <p:sp>
        <p:nvSpPr>
          <p:cNvPr id="94211" name="Rectangle 2"/>
          <p:cNvSpPr>
            <a:spLocks noGrp="1" noRot="1" noChangeAspect="1" noChangeArrowheads="1" noTextEdit="1"/>
          </p:cNvSpPr>
          <p:nvPr>
            <p:ph type="sldImg"/>
          </p:nvPr>
        </p:nvSpPr>
        <p:spPr>
          <a:xfrm>
            <a:off x="1400175" y="582613"/>
            <a:ext cx="4057650" cy="3044825"/>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extLst>
      <p:ext uri="{BB962C8B-B14F-4D97-AF65-F5344CB8AC3E}">
        <p14:creationId xmlns:p14="http://schemas.microsoft.com/office/powerpoint/2010/main" val="16951530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5895779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083611" y="9046822"/>
            <a:ext cx="693890" cy="247989"/>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35</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extLst>
      <p:ext uri="{BB962C8B-B14F-4D97-AF65-F5344CB8AC3E}">
        <p14:creationId xmlns:p14="http://schemas.microsoft.com/office/powerpoint/2010/main" val="958510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36</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750067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xfrm>
            <a:off x="1089025" y="701675"/>
            <a:ext cx="4668838" cy="3503613"/>
          </a:xfrm>
          <a:prstGeom prst="rect">
            <a:avLst/>
          </a:prstGeom>
          <a:noFill/>
          <a:ln w="12700">
            <a:solidFill>
              <a:srgbClr val="000000"/>
            </a:solidFill>
            <a:miter lim="800000"/>
            <a:headEnd/>
            <a:tailEnd/>
          </a:ln>
        </p:spPr>
      </p:sp>
      <p:sp>
        <p:nvSpPr>
          <p:cNvPr id="272387" name="Notes Placeholder 2"/>
          <p:cNvSpPr>
            <a:spLocks noGrp="1"/>
          </p:cNvSpPr>
          <p:nvPr>
            <p:ph type="body" idx="1"/>
          </p:nvPr>
        </p:nvSpPr>
        <p:spPr bwMode="auto">
          <a:xfrm>
            <a:off x="684715" y="4438882"/>
            <a:ext cx="5476150" cy="4203993"/>
          </a:xfrm>
          <a:prstGeom prst="rect">
            <a:avLst/>
          </a:prstGeom>
          <a:noFill/>
          <a:ln>
            <a:miter lim="800000"/>
            <a:headEnd/>
            <a:tailEnd/>
          </a:ln>
        </p:spPr>
        <p:txBody>
          <a:bodyPr lIns="91202" tIns="45601" rIns="91202" bIns="45601"/>
          <a:lstStyle/>
          <a:p>
            <a:endParaRPr lang="en-US" smtClean="0"/>
          </a:p>
        </p:txBody>
      </p:sp>
    </p:spTree>
    <p:extLst>
      <p:ext uri="{BB962C8B-B14F-4D97-AF65-F5344CB8AC3E}">
        <p14:creationId xmlns:p14="http://schemas.microsoft.com/office/powerpoint/2010/main" val="11511810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xfrm>
            <a:off x="1089025" y="700088"/>
            <a:ext cx="4668838" cy="3503612"/>
          </a:xfrm>
          <a:prstGeom prst="rect">
            <a:avLst/>
          </a:prstGeom>
          <a:noFill/>
          <a:ln w="12700">
            <a:solidFill>
              <a:srgbClr val="000000"/>
            </a:solidFill>
            <a:miter lim="800000"/>
            <a:headEnd/>
            <a:tailEnd/>
          </a:ln>
        </p:spPr>
      </p:sp>
      <p:sp>
        <p:nvSpPr>
          <p:cNvPr id="273411" name="Notes Placeholder 2"/>
          <p:cNvSpPr>
            <a:spLocks noGrp="1"/>
          </p:cNvSpPr>
          <p:nvPr>
            <p:ph type="body" idx="1"/>
          </p:nvPr>
        </p:nvSpPr>
        <p:spPr bwMode="auto">
          <a:xfrm>
            <a:off x="684713" y="4438879"/>
            <a:ext cx="5477705" cy="4205590"/>
          </a:xfrm>
          <a:prstGeom prst="rect">
            <a:avLst/>
          </a:prstGeom>
          <a:noFill/>
          <a:ln>
            <a:miter lim="800000"/>
            <a:headEnd/>
            <a:tailEnd/>
          </a:ln>
        </p:spPr>
        <p:txBody>
          <a:bodyPr lIns="91202" tIns="45601" rIns="91202" bIns="45601"/>
          <a:lstStyle/>
          <a:p>
            <a:endParaRPr lang="en-US" smtClean="0"/>
          </a:p>
        </p:txBody>
      </p:sp>
    </p:spTree>
    <p:extLst>
      <p:ext uri="{BB962C8B-B14F-4D97-AF65-F5344CB8AC3E}">
        <p14:creationId xmlns:p14="http://schemas.microsoft.com/office/powerpoint/2010/main" val="10885789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39</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7452214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1177925" y="696913"/>
            <a:ext cx="4641850" cy="3481387"/>
          </a:xfrm>
          <a:ln/>
        </p:spPr>
      </p:sp>
      <p:sp>
        <p:nvSpPr>
          <p:cNvPr id="6147" name="Notes Placeholder 2"/>
          <p:cNvSpPr>
            <a:spLocks noGrp="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1178425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4</a:t>
            </a:fld>
            <a:endParaRPr lang="en-US" smtClean="0"/>
          </a:p>
        </p:txBody>
      </p:sp>
    </p:spTree>
    <p:extLst>
      <p:ext uri="{BB962C8B-B14F-4D97-AF65-F5344CB8AC3E}">
        <p14:creationId xmlns:p14="http://schemas.microsoft.com/office/powerpoint/2010/main" val="1957855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41</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748100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4470578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503462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xfrm>
            <a:off x="3153727" y="8987974"/>
            <a:ext cx="706129" cy="246523"/>
          </a:xfrm>
          <a:noFill/>
        </p:spPr>
        <p:txBody>
          <a:bodyPr/>
          <a:lstStyle/>
          <a:p>
            <a:pPr defTabSz="928787"/>
            <a:fld id="{9A6E5439-9D2A-4CD2-8AB5-D96889696FBF}" type="slidenum">
              <a:rPr lang="en-US" smtClean="0"/>
              <a:pPr defTabSz="928787"/>
              <a:t>44</a:t>
            </a:fld>
            <a:endParaRPr lang="en-US" dirty="0" smtClean="0"/>
          </a:p>
        </p:txBody>
      </p:sp>
      <p:sp>
        <p:nvSpPr>
          <p:cNvPr id="8195" name="Slide Image Placeholder 1"/>
          <p:cNvSpPr>
            <a:spLocks noGrp="1" noRot="1" noChangeAspect="1" noTextEdit="1"/>
          </p:cNvSpPr>
          <p:nvPr>
            <p:ph type="sldImg"/>
          </p:nvPr>
        </p:nvSpPr>
        <p:spPr>
          <a:xfrm>
            <a:off x="1195388" y="693738"/>
            <a:ext cx="4619625" cy="3463925"/>
          </a:xfrm>
          <a:ln w="12700"/>
        </p:spPr>
      </p:sp>
      <p:sp>
        <p:nvSpPr>
          <p:cNvPr id="8196" name="Notes Placeholder 2"/>
          <p:cNvSpPr>
            <a:spLocks noGrp="1"/>
          </p:cNvSpPr>
          <p:nvPr>
            <p:ph type="body" idx="1"/>
          </p:nvPr>
        </p:nvSpPr>
        <p:spPr>
          <a:xfrm>
            <a:off x="701676" y="4387768"/>
            <a:ext cx="5607049" cy="4154341"/>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22901580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sldNum" sz="quarter" idx="5"/>
          </p:nvPr>
        </p:nvSpPr>
        <p:spPr>
          <a:xfrm>
            <a:off x="3153727" y="8987974"/>
            <a:ext cx="706129" cy="246523"/>
          </a:xfrm>
          <a:noFill/>
        </p:spPr>
        <p:txBody>
          <a:bodyPr/>
          <a:lstStyle/>
          <a:p>
            <a:pPr defTabSz="928787"/>
            <a:fld id="{0E8A599E-323A-439F-9DB7-C51FF478F99C}" type="slidenum">
              <a:rPr lang="en-US" smtClean="0"/>
              <a:pPr defTabSz="928787"/>
              <a:t>45</a:t>
            </a:fld>
            <a:endParaRPr lang="en-US" dirty="0" smtClean="0"/>
          </a:p>
        </p:txBody>
      </p:sp>
      <p:sp>
        <p:nvSpPr>
          <p:cNvPr id="9219" name="Slide Image Placeholder 1"/>
          <p:cNvSpPr>
            <a:spLocks noGrp="1" noRot="1" noChangeAspect="1" noTextEdit="1"/>
          </p:cNvSpPr>
          <p:nvPr>
            <p:ph type="sldImg"/>
          </p:nvPr>
        </p:nvSpPr>
        <p:spPr>
          <a:xfrm>
            <a:off x="1195388" y="693738"/>
            <a:ext cx="4619625" cy="3463925"/>
          </a:xfrm>
          <a:ln w="12700"/>
        </p:spPr>
      </p:sp>
      <p:sp>
        <p:nvSpPr>
          <p:cNvPr id="9220" name="Notes Placeholder 2"/>
          <p:cNvSpPr>
            <a:spLocks noGrp="1"/>
          </p:cNvSpPr>
          <p:nvPr>
            <p:ph type="body" idx="1"/>
          </p:nvPr>
        </p:nvSpPr>
        <p:spPr>
          <a:xfrm>
            <a:off x="701676" y="4387768"/>
            <a:ext cx="5607049" cy="4154341"/>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6220774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46</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359070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085794" y="9047163"/>
            <a:ext cx="689527" cy="247650"/>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47</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extLst>
      <p:ext uri="{BB962C8B-B14F-4D97-AF65-F5344CB8AC3E}">
        <p14:creationId xmlns:p14="http://schemas.microsoft.com/office/powerpoint/2010/main" val="2483927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085167" y="9046822"/>
            <a:ext cx="690779" cy="247989"/>
          </a:xfrm>
        </p:spPr>
        <p:txBody>
          <a:bodyPr/>
          <a:lstStyle/>
          <a:p>
            <a:pPr>
              <a:defRPr/>
            </a:pPr>
            <a:fld id="{ECA2118D-97E9-47A6-8843-4A77375CEADF}" type="slidenum">
              <a:rPr lang="en-US" smtClean="0">
                <a:solidFill>
                  <a:srgbClr val="000000"/>
                </a:solidFill>
              </a:rPr>
              <a:pPr>
                <a:defRPr/>
              </a:pPr>
              <a:t>48</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32321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8" y="9046823"/>
            <a:ext cx="690779" cy="247989"/>
          </a:xfrm>
        </p:spPr>
        <p:txBody>
          <a:bodyPr/>
          <a:lstStyle/>
          <a:p>
            <a:pPr>
              <a:defRPr/>
            </a:pPr>
            <a:fld id="{CD8EFDAD-DD28-475D-8809-5E3173A79418}" type="slidenum">
              <a:rPr lang="en-US" smtClean="0"/>
              <a:pPr>
                <a:defRPr/>
              </a:pPr>
              <a:t>49</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122361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085168" y="9046825"/>
            <a:ext cx="690778" cy="247989"/>
          </a:xfrm>
        </p:spPr>
        <p:txBody>
          <a:bodyPr/>
          <a:lstStyle/>
          <a:p>
            <a:pPr>
              <a:defRPr/>
            </a:pPr>
            <a:fld id="{205DA8A8-5777-4FA2-8084-FB24BA0FA918}" type="slidenum">
              <a:rPr lang="en-US" smtClean="0">
                <a:solidFill>
                  <a:srgbClr val="000000"/>
                </a:solidFill>
              </a:rPr>
              <a:pPr>
                <a:defRPr/>
              </a:pPr>
              <a:t>50</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13186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2957847" y="8906154"/>
            <a:ext cx="662271" cy="247794"/>
          </a:xfrm>
          <a:noFill/>
        </p:spPr>
        <p:txBody>
          <a:bodyPr/>
          <a:lstStyle/>
          <a:p>
            <a:pPr defTabSz="911229"/>
            <a:fld id="{BC4CED26-30FC-40B3-942B-401B2AAF5079}" type="slidenum">
              <a:rPr lang="en-US" smtClean="0"/>
              <a:pPr defTabSz="911229"/>
              <a:t>5</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992480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51</a:t>
            </a:fld>
            <a:endParaRPr lang="en-US" noProof="0" dirty="0"/>
          </a:p>
        </p:txBody>
      </p:sp>
    </p:spTree>
    <p:extLst>
      <p:ext uri="{BB962C8B-B14F-4D97-AF65-F5344CB8AC3E}">
        <p14:creationId xmlns:p14="http://schemas.microsoft.com/office/powerpoint/2010/main" val="6318509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52</a:t>
            </a:fld>
            <a:endParaRPr lang="en-US" noProof="0" dirty="0"/>
          </a:p>
        </p:txBody>
      </p:sp>
    </p:spTree>
    <p:extLst>
      <p:ext uri="{BB962C8B-B14F-4D97-AF65-F5344CB8AC3E}">
        <p14:creationId xmlns:p14="http://schemas.microsoft.com/office/powerpoint/2010/main" val="10614171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53</a:t>
            </a:fld>
            <a:endParaRPr lang="en-US" noProof="0" dirty="0"/>
          </a:p>
        </p:txBody>
      </p:sp>
    </p:spTree>
    <p:extLst>
      <p:ext uri="{BB962C8B-B14F-4D97-AF65-F5344CB8AC3E}">
        <p14:creationId xmlns:p14="http://schemas.microsoft.com/office/powerpoint/2010/main" val="40225657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54</a:t>
            </a:fld>
            <a:endParaRPr lang="en-US" noProof="0" dirty="0"/>
          </a:p>
        </p:txBody>
      </p:sp>
    </p:spTree>
    <p:extLst>
      <p:ext uri="{BB962C8B-B14F-4D97-AF65-F5344CB8AC3E}">
        <p14:creationId xmlns:p14="http://schemas.microsoft.com/office/powerpoint/2010/main" val="20821443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24BD246-1F0A-41A1-BDED-0E195F629639}" type="slidenum">
              <a:rPr lang="en-US" altLang="en-US" sz="1000" smtClean="0">
                <a:solidFill>
                  <a:srgbClr val="000000"/>
                </a:solidFill>
              </a:rPr>
              <a:pPr>
                <a:lnSpc>
                  <a:spcPct val="100000"/>
                </a:lnSpc>
                <a:spcBef>
                  <a:spcPct val="0"/>
                </a:spcBef>
                <a:buClrTx/>
                <a:buSzTx/>
                <a:buFontTx/>
                <a:buNone/>
              </a:pPr>
              <a:t>57</a:t>
            </a:fld>
            <a:endParaRPr lang="en-US" altLang="en-US" sz="1000" smtClean="0">
              <a:solidFill>
                <a:srgbClr val="000000"/>
              </a:solidFill>
            </a:endParaRPr>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altLang="en-US" smtClean="0">
              <a:latin typeface="Arial" panose="020B0604020202020204" pitchFamily="34" charset="0"/>
            </a:endParaRPr>
          </a:p>
        </p:txBody>
      </p:sp>
    </p:spTree>
    <p:extLst>
      <p:ext uri="{BB962C8B-B14F-4D97-AF65-F5344CB8AC3E}">
        <p14:creationId xmlns:p14="http://schemas.microsoft.com/office/powerpoint/2010/main" val="2439757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a:noFill/>
        </p:spPr>
        <p:txBody>
          <a:bodyPr/>
          <a:lstStyle/>
          <a:p>
            <a:fld id="{F20CA858-4905-4589-807E-FFF168BC79F2}" type="slidenum">
              <a:rPr lang="en-US" smtClean="0"/>
              <a:pPr/>
              <a:t>60</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46724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a:noFill/>
        </p:spPr>
        <p:txBody>
          <a:bodyPr/>
          <a:lstStyle/>
          <a:p>
            <a:fld id="{F20CA858-4905-4589-807E-FFF168BC79F2}" type="slidenum">
              <a:rPr lang="en-US" smtClean="0"/>
              <a:pPr/>
              <a:t>61</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409065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a:noFill/>
        </p:spPr>
        <p:txBody>
          <a:bodyPr/>
          <a:lstStyle/>
          <a:p>
            <a:fld id="{F20CA858-4905-4589-807E-FFF168BC79F2}" type="slidenum">
              <a:rPr lang="en-US" smtClean="0"/>
              <a:pPr/>
              <a:t>62</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04426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7BD48BF7-67C9-4D2B-8533-562F395A7E7A}" type="slidenum">
              <a:rPr lang="en-US" altLang="en-US" sz="1000" smtClean="0"/>
              <a:pPr>
                <a:lnSpc>
                  <a:spcPct val="100000"/>
                </a:lnSpc>
                <a:spcBef>
                  <a:spcPct val="0"/>
                </a:spcBef>
                <a:buClrTx/>
                <a:buSzTx/>
                <a:buFontTx/>
                <a:buNone/>
              </a:pPr>
              <a:t>63</a:t>
            </a:fld>
            <a:endParaRPr lang="en-US" altLang="en-US" sz="1000"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7834590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102125" y="9059539"/>
            <a:ext cx="693177" cy="24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64</a:t>
            </a:fld>
            <a:endParaRPr lang="en-US" altLang="en-US" sz="1000">
              <a:solidFill>
                <a:srgbClr val="000000"/>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188447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018099" y="8895078"/>
            <a:ext cx="675761" cy="246366"/>
          </a:xfrm>
        </p:spPr>
        <p:txBody>
          <a:bodyPr/>
          <a:lstStyle/>
          <a:p>
            <a:pPr defTabSz="909710">
              <a:defRPr/>
            </a:pPr>
            <a:fld id="{5858BD08-603D-48F8-9A20-C039EB7A66EE}" type="slidenum">
              <a:rPr lang="en-US" smtClean="0">
                <a:solidFill>
                  <a:srgbClr val="000000"/>
                </a:solidFill>
              </a:rPr>
              <a:pPr defTabSz="909710">
                <a:defRPr/>
              </a:pPr>
              <a:t>6</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10559248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102125" y="9059539"/>
            <a:ext cx="693177" cy="24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65</a:t>
            </a:fld>
            <a:endParaRPr lang="en-US" altLang="en-US" sz="1000">
              <a:solidFill>
                <a:srgbClr val="000000"/>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2473448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102125" y="9059539"/>
            <a:ext cx="693177" cy="24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66</a:t>
            </a:fld>
            <a:endParaRPr lang="en-US" altLang="en-US" sz="1000">
              <a:solidFill>
                <a:srgbClr val="000000"/>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1466006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102125" y="9059539"/>
            <a:ext cx="693177" cy="24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67</a:t>
            </a:fld>
            <a:endParaRPr lang="en-US" altLang="en-US" sz="1000">
              <a:solidFill>
                <a:srgbClr val="000000"/>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16000015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17600" y="698500"/>
            <a:ext cx="4646613" cy="3486150"/>
          </a:xfrm>
          <a:ln/>
        </p:spPr>
      </p:sp>
      <p:sp>
        <p:nvSpPr>
          <p:cNvPr id="69635" name="Rectangle 3"/>
          <p:cNvSpPr>
            <a:spLocks noGrp="1" noChangeArrowheads="1"/>
          </p:cNvSpPr>
          <p:nvPr>
            <p:ph type="body" idx="1"/>
          </p:nvPr>
        </p:nvSpPr>
        <p:spPr>
          <a:xfrm>
            <a:off x="688494" y="4416108"/>
            <a:ext cx="5504826" cy="41824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2354678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p:cNvSpPr>
            <a:spLocks noGrp="1" noChangeArrowheads="1"/>
          </p:cNvSpPr>
          <p:nvPr>
            <p:ph type="sldNum" sz="quarter" idx="5"/>
          </p:nvPr>
        </p:nvSpPr>
        <p:spPr>
          <a:noFill/>
        </p:spPr>
        <p:txBody>
          <a:bodyPr/>
          <a:lstStyle/>
          <a:p>
            <a:fld id="{DFAE48C8-4C0E-4121-B49D-8A4ED1444B03}" type="slidenum">
              <a:rPr lang="en-US" smtClean="0"/>
              <a:pPr/>
              <a:t>72</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216570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73</a:t>
            </a:fld>
            <a:endParaRPr lang="en-US"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0137221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74</a:t>
            </a:fld>
            <a:endParaRPr lang="en-US"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155404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75</a:t>
            </a:fld>
            <a:endParaRPr lang="en-US"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5062690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type="sldNum" sz="quarter" idx="5"/>
          </p:nvPr>
        </p:nvSpPr>
        <p:spPr>
          <a:noFill/>
        </p:spPr>
        <p:txBody>
          <a:bodyPr/>
          <a:lstStyle/>
          <a:p>
            <a:fld id="{84A05840-4E1C-4B98-B737-88B0F9D480A2}" type="slidenum">
              <a:rPr lang="en-US" smtClean="0"/>
              <a:pPr/>
              <a:t>76</a:t>
            </a:fld>
            <a:endParaRPr lang="en-US" smtClean="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394688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
          <p:cNvSpPr>
            <a:spLocks noGrp="1" noChangeArrowheads="1"/>
          </p:cNvSpPr>
          <p:nvPr>
            <p:ph type="sldNum" sz="quarter" idx="5"/>
          </p:nvPr>
        </p:nvSpPr>
        <p:spPr>
          <a:noFill/>
        </p:spPr>
        <p:txBody>
          <a:bodyPr/>
          <a:lstStyle/>
          <a:p>
            <a:fld id="{301D962E-8F10-439E-A989-E0C4ACB7CB5B}" type="slidenum">
              <a:rPr lang="en-US" smtClean="0"/>
              <a:pPr/>
              <a:t>77</a:t>
            </a:fld>
            <a:endParaRPr lang="en-US" smtClean="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38743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txBox="1">
            <a:spLocks noGrp="1" noChangeArrowheads="1"/>
          </p:cNvSpPr>
          <p:nvPr/>
        </p:nvSpPr>
        <p:spPr bwMode="auto">
          <a:xfrm>
            <a:off x="3212654" y="8988169"/>
            <a:ext cx="719323" cy="246327"/>
          </a:xfrm>
          <a:prstGeom prst="rect">
            <a:avLst/>
          </a:prstGeom>
          <a:noFill/>
          <a:ln w="9525">
            <a:noFill/>
            <a:miter lim="800000"/>
            <a:headEnd/>
            <a:tailEnd/>
          </a:ln>
        </p:spPr>
        <p:txBody>
          <a:bodyPr lIns="45956" tIns="46569" rIns="45956" bIns="46569" anchor="b">
            <a:spAutoFit/>
          </a:bodyPr>
          <a:lstStyle/>
          <a:p>
            <a:pPr algn="ctr" defTabSz="931670"/>
            <a:fld id="{3B6C5B65-9C03-44F4-8804-6FE0FAB3897F}" type="slidenum">
              <a:rPr lang="en-US" sz="1000"/>
              <a:pPr algn="ctr" defTabSz="931670"/>
              <a:t>7</a:t>
            </a:fld>
            <a:endParaRPr lang="en-US" sz="100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5963305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3"/>
          <p:cNvSpPr>
            <a:spLocks noGrp="1" noChangeArrowheads="1"/>
          </p:cNvSpPr>
          <p:nvPr>
            <p:ph type="sldNum" sz="quarter" idx="5"/>
          </p:nvPr>
        </p:nvSpPr>
        <p:spPr>
          <a:noFill/>
        </p:spPr>
        <p:txBody>
          <a:bodyPr/>
          <a:lstStyle/>
          <a:p>
            <a:fld id="{5FDBA797-3A6E-49C6-8E33-50DC269D6BFE}" type="slidenum">
              <a:rPr lang="en-US" smtClean="0"/>
              <a:pPr/>
              <a:t>78</a:t>
            </a:fld>
            <a:endParaRPr lang="en-US" smtClean="0"/>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6632841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3"/>
          <p:cNvSpPr>
            <a:spLocks noGrp="1" noChangeArrowheads="1"/>
          </p:cNvSpPr>
          <p:nvPr>
            <p:ph type="sldNum" sz="quarter" idx="5"/>
          </p:nvPr>
        </p:nvSpPr>
        <p:spPr>
          <a:noFill/>
        </p:spPr>
        <p:txBody>
          <a:bodyPr/>
          <a:lstStyle/>
          <a:p>
            <a:fld id="{3B06D1D6-8671-4140-882F-04046151C2CA}" type="slidenum">
              <a:rPr lang="en-US" smtClean="0"/>
              <a:pPr/>
              <a:t>79</a:t>
            </a:fld>
            <a:endParaRPr lang="en-US" smtClean="0"/>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6489571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97AFDAAF-1A7F-4D7A-B7E9-CF401DD5364A}" type="slidenum">
              <a:rPr lang="en-US" altLang="en-US" sz="1000"/>
              <a:pPr algn="ctr" eaLnBrk="1" hangingPunct="1">
                <a:lnSpc>
                  <a:spcPct val="100000"/>
                </a:lnSpc>
                <a:spcBef>
                  <a:spcPct val="0"/>
                </a:spcBef>
                <a:buClrTx/>
                <a:buSzTx/>
                <a:buFontTx/>
                <a:buNone/>
              </a:pPr>
              <a:t>80</a:t>
            </a:fld>
            <a:endParaRPr lang="en-US" altLang="en-US" sz="10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01912789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bwMode="auto">
          <a:xfrm>
            <a:off x="1130300" y="685800"/>
            <a:ext cx="4673600" cy="35052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Rectangle 3"/>
          <p:cNvSpPr>
            <a:spLocks noGrp="1" noChangeArrowheads="1"/>
          </p:cNvSpPr>
          <p:nvPr>
            <p:ph type="body" idx="1"/>
          </p:nvPr>
        </p:nvSpPr>
        <p:spPr bwMode="auto">
          <a:xfrm>
            <a:off x="914400" y="4419600"/>
            <a:ext cx="5105400" cy="419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399" tIns="45700" rIns="91399" bIns="45700"/>
          <a:lstStyle/>
          <a:p>
            <a:endParaRPr lang="en-US" altLang="en-US" smtClean="0"/>
          </a:p>
        </p:txBody>
      </p:sp>
    </p:spTree>
    <p:extLst>
      <p:ext uri="{BB962C8B-B14F-4D97-AF65-F5344CB8AC3E}">
        <p14:creationId xmlns:p14="http://schemas.microsoft.com/office/powerpoint/2010/main" val="294109417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bwMode="auto">
          <a:xfrm>
            <a:off x="1130300" y="685800"/>
            <a:ext cx="4673600" cy="35052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Rectangle 3"/>
          <p:cNvSpPr>
            <a:spLocks noGrp="1" noChangeArrowheads="1"/>
          </p:cNvSpPr>
          <p:nvPr>
            <p:ph type="body" idx="1"/>
          </p:nvPr>
        </p:nvSpPr>
        <p:spPr bwMode="auto">
          <a:xfrm>
            <a:off x="914400" y="4419600"/>
            <a:ext cx="5105400" cy="419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399" tIns="45700" rIns="91399" bIns="45700"/>
          <a:lstStyle/>
          <a:p>
            <a:endParaRPr lang="en-US" altLang="en-US" smtClean="0"/>
          </a:p>
        </p:txBody>
      </p:sp>
    </p:spTree>
    <p:extLst>
      <p:ext uri="{BB962C8B-B14F-4D97-AF65-F5344CB8AC3E}">
        <p14:creationId xmlns:p14="http://schemas.microsoft.com/office/powerpoint/2010/main" val="220623716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1267926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84</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7373301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1928FACB-ED7E-46B8-A268-D2561AFE61F3}" type="slidenum">
              <a:rPr lang="en-US" sz="1000"/>
              <a:pPr algn="ctr" defTabSz="930275"/>
              <a:t>85</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9792164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a:noFill/>
        </p:spPr>
        <p:txBody>
          <a:bodyPr/>
          <a:lstStyle/>
          <a:p>
            <a:fld id="{4B63992C-A795-45D9-A8C6-D3CC5C248D62}" type="slidenum">
              <a:rPr lang="en-US" smtClean="0"/>
              <a:pPr/>
              <a:t>86</a:t>
            </a:fld>
            <a:endParaRPr lang="en-US"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7661485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3"/>
          <p:cNvSpPr>
            <a:spLocks noGrp="1" noChangeArrowheads="1"/>
          </p:cNvSpPr>
          <p:nvPr>
            <p:ph type="sldNum" sz="quarter" idx="5"/>
          </p:nvPr>
        </p:nvSpPr>
        <p:spPr>
          <a:noFill/>
        </p:spPr>
        <p:txBody>
          <a:bodyPr/>
          <a:lstStyle/>
          <a:p>
            <a:fld id="{E5CF3DC5-9D80-49B2-8931-DE4031AA81CF}" type="slidenum">
              <a:rPr lang="en-US" smtClean="0"/>
              <a:pPr/>
              <a:t>87</a:t>
            </a:fld>
            <a:endParaRPr lang="en-US" smtClean="0"/>
          </a:p>
        </p:txBody>
      </p:sp>
      <p:sp>
        <p:nvSpPr>
          <p:cNvPr id="143363" name="Rectangle 2"/>
          <p:cNvSpPr>
            <a:spLocks noGrp="1" noRot="1" noChangeAspect="1" noChangeArrowheads="1" noTextEdit="1"/>
          </p:cNvSpPr>
          <p:nvPr>
            <p:ph type="sldImg"/>
          </p:nvPr>
        </p:nvSpPr>
        <p:spPr>
          <a:xfrm>
            <a:off x="1398588" y="582613"/>
            <a:ext cx="4060825" cy="3044825"/>
          </a:xfrm>
          <a:ln/>
        </p:spPr>
      </p:sp>
      <p:sp>
        <p:nvSpPr>
          <p:cNvPr id="1433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60420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8</a:t>
            </a:fld>
            <a:endParaRPr lang="en-US" smtClean="0"/>
          </a:p>
        </p:txBody>
      </p:sp>
    </p:spTree>
    <p:extLst>
      <p:ext uri="{BB962C8B-B14F-4D97-AF65-F5344CB8AC3E}">
        <p14:creationId xmlns:p14="http://schemas.microsoft.com/office/powerpoint/2010/main" val="107192802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88</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5196389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89</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490068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90</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168686412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91</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35464670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3"/>
          <p:cNvSpPr>
            <a:spLocks noGrp="1" noChangeArrowheads="1"/>
          </p:cNvSpPr>
          <p:nvPr>
            <p:ph type="sldNum" sz="quarter" idx="5"/>
          </p:nvPr>
        </p:nvSpPr>
        <p:spPr>
          <a:xfrm>
            <a:off x="3212654" y="8988117"/>
            <a:ext cx="719323" cy="246380"/>
          </a:xfrm>
          <a:noFill/>
        </p:spPr>
        <p:txBody>
          <a:bodyPr/>
          <a:lstStyle/>
          <a:p>
            <a:fld id="{D0D84C73-9606-46E6-9550-423BDB710760}" type="slidenum">
              <a:rPr lang="en-US" smtClean="0"/>
              <a:pPr/>
              <a:t>92</a:t>
            </a:fld>
            <a:endParaRPr lang="en-US"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6892948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Grp="1" noChangeArrowheads="1"/>
          </p:cNvSpPr>
          <p:nvPr>
            <p:ph type="sldNum" sz="quarter" idx="5"/>
          </p:nvPr>
        </p:nvSpPr>
        <p:spPr>
          <a:noFill/>
        </p:spPr>
        <p:txBody>
          <a:bodyPr/>
          <a:lstStyle/>
          <a:p>
            <a:fld id="{396C9B30-D107-403C-A42F-D2CD126A183D}" type="slidenum">
              <a:rPr lang="en-US" smtClean="0"/>
              <a:pPr/>
              <a:t>93</a:t>
            </a:fld>
            <a:endParaRPr 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2814775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94</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extLst>
      <p:ext uri="{BB962C8B-B14F-4D97-AF65-F5344CB8AC3E}">
        <p14:creationId xmlns:p14="http://schemas.microsoft.com/office/powerpoint/2010/main" val="222443927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1853069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96</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6526238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97</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40296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9</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7831613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98</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36421458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99</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0238772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100</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2372970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403AC042-86DD-405C-8C62-AFB3A76239F0}" type="slidenum">
              <a:rPr lang="en-US" altLang="en-US" sz="1000"/>
              <a:pPr algn="ctr"/>
              <a:t>101</a:t>
            </a:fld>
            <a:endParaRPr lang="en-US" altLang="en-US" sz="1000"/>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44738516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noFill/>
        </p:spPr>
        <p:txBody>
          <a:bodyPr/>
          <a:lstStyle/>
          <a:p>
            <a:pPr defTabSz="930193"/>
            <a:fld id="{AEA7B339-6DD4-4927-829F-3B6BA8195CD1}" type="slidenum">
              <a:rPr lang="en-US" smtClean="0">
                <a:solidFill>
                  <a:srgbClr val="000000"/>
                </a:solidFill>
              </a:rPr>
              <a:pPr defTabSz="930193"/>
              <a:t>102</a:t>
            </a:fld>
            <a:endParaRPr lang="en-US" dirty="0" smtClean="0">
              <a:solidFill>
                <a:srgbClr val="000000"/>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1084232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090766" y="9000412"/>
            <a:ext cx="692032" cy="246717"/>
          </a:xfrm>
        </p:spPr>
        <p:txBody>
          <a:bodyPr/>
          <a:lstStyle/>
          <a:p>
            <a:pPr>
              <a:defRPr/>
            </a:pPr>
            <a:fld id="{922E83D1-EE4F-414B-BA5F-15D01CA178D1}" type="slidenum">
              <a:rPr lang="en-US" smtClean="0"/>
              <a:pPr>
                <a:defRPr/>
              </a:pPr>
              <a:t>103</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5351908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5239106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fontAlgn="base">
              <a:lnSpc>
                <a:spcPct val="100000"/>
              </a:lnSpc>
              <a:spcBef>
                <a:spcPct val="0"/>
              </a:spcBef>
              <a:spcAft>
                <a:spcPct val="0"/>
              </a:spcAft>
              <a:buClrTx/>
              <a:buSzTx/>
              <a:buFontTx/>
              <a:buNone/>
            </a:pPr>
            <a:fld id="{242959EB-1C55-4581-9F89-8F84A760C8BB}" type="slidenum">
              <a:rPr lang="en-US" sz="1000">
                <a:solidFill>
                  <a:srgbClr val="000000"/>
                </a:solidFill>
                <a:cs typeface="Arial" charset="0"/>
              </a:rPr>
              <a:pPr algn="ctr" fontAlgn="base">
                <a:lnSpc>
                  <a:spcPct val="100000"/>
                </a:lnSpc>
                <a:spcBef>
                  <a:spcPct val="0"/>
                </a:spcBef>
                <a:spcAft>
                  <a:spcPct val="0"/>
                </a:spcAft>
                <a:buClrTx/>
                <a:buSzTx/>
                <a:buFontTx/>
                <a:buNone/>
              </a:pPr>
              <a:t>106</a:t>
            </a:fld>
            <a:endParaRPr lang="en-US" sz="1000">
              <a:solidFill>
                <a:srgbClr val="000000"/>
              </a:solidFill>
              <a:cs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smtClean="0">
              <a:latin typeface="Arial" panose="020B0604020202020204" pitchFamily="34" charset="0"/>
            </a:endParaRPr>
          </a:p>
        </p:txBody>
      </p:sp>
    </p:spTree>
    <p:extLst>
      <p:ext uri="{BB962C8B-B14F-4D97-AF65-F5344CB8AC3E}">
        <p14:creationId xmlns:p14="http://schemas.microsoft.com/office/powerpoint/2010/main" val="214438429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110</a:t>
            </a:fld>
            <a:endParaRPr lang="en-US" smtClean="0"/>
          </a:p>
        </p:txBody>
      </p:sp>
      <p:sp>
        <p:nvSpPr>
          <p:cNvPr id="241667" name="Rectangle 2"/>
          <p:cNvSpPr>
            <a:spLocks noGrp="1" noRot="1" noChangeAspect="1" noChangeArrowheads="1" noTextEdit="1"/>
          </p:cNvSpPr>
          <p:nvPr>
            <p:ph type="sldImg"/>
          </p:nvPr>
        </p:nvSpPr>
        <p:spPr>
          <a:xfrm>
            <a:off x="1398588" y="582613"/>
            <a:ext cx="4060825" cy="3044825"/>
          </a:xfrm>
          <a:ln/>
        </p:spPr>
      </p:sp>
      <p:sp>
        <p:nvSpPr>
          <p:cNvPr id="2416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1287567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111</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7056092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agramm_Mas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6" name="Rechteck 5"/>
          <p:cNvSpPr/>
          <p:nvPr userDrawn="1"/>
        </p:nvSpPr>
        <p:spPr>
          <a:xfrm>
            <a:off x="7077430" y="1489148"/>
            <a:ext cx="1800000" cy="4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7" name="Rechteck 6"/>
          <p:cNvSpPr/>
          <p:nvPr userDrawn="1"/>
        </p:nvSpPr>
        <p:spPr>
          <a:xfrm>
            <a:off x="230400" y="1488000"/>
            <a:ext cx="6696000" cy="4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custDataLst>
      <p:tags r:id="rId1"/>
    </p:custDataLst>
    <p:extLst>
      <p:ext uri="{BB962C8B-B14F-4D97-AF65-F5344CB8AC3E}">
        <p14:creationId xmlns:p14="http://schemas.microsoft.com/office/powerpoint/2010/main" val="146231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3512830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3993460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44" r:id="rId13"/>
    <p:sldLayoutId id="2147485445" r:id="rId14"/>
    <p:sldLayoutId id="2147485446" r:id="rId15"/>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6.xml"/><Relationship Id="rId1" Type="http://schemas.openxmlformats.org/officeDocument/2006/relationships/vmlDrawing" Target="../drawings/vmlDrawing59.vml"/><Relationship Id="rId5" Type="http://schemas.openxmlformats.org/officeDocument/2006/relationships/image" Target="../media/image79.emf"/><Relationship Id="rId4" Type="http://schemas.openxmlformats.org/officeDocument/2006/relationships/oleObject" Target="../embeddings/oleObject59.bin"/></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7.xml"/><Relationship Id="rId1" Type="http://schemas.openxmlformats.org/officeDocument/2006/relationships/vmlDrawing" Target="../drawings/vmlDrawing60.vml"/><Relationship Id="rId5" Type="http://schemas.openxmlformats.org/officeDocument/2006/relationships/image" Target="../media/image80.emf"/><Relationship Id="rId4" Type="http://schemas.openxmlformats.org/officeDocument/2006/relationships/oleObject" Target="../embeddings/oleObject60.bin"/></Relationships>
</file>

<file path=ppt/slides/_rels/slide10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6.xml"/><Relationship Id="rId1" Type="http://schemas.openxmlformats.org/officeDocument/2006/relationships/vmlDrawing" Target="../drawings/vmlDrawing61.vml"/><Relationship Id="rId5" Type="http://schemas.openxmlformats.org/officeDocument/2006/relationships/image" Target="../media/image81.emf"/><Relationship Id="rId4" Type="http://schemas.openxmlformats.org/officeDocument/2006/relationships/oleObject" Target="../embeddings/oleObject61.bin"/></Relationships>
</file>

<file path=ppt/slides/_rels/slide104.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hyperlink" Target="http://www.fhwa.dot.gov/policyinformation/statistics/2014/dv1c.cfm"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7.xml"/><Relationship Id="rId1" Type="http://schemas.openxmlformats.org/officeDocument/2006/relationships/vmlDrawing" Target="../drawings/vmlDrawing62.vml"/><Relationship Id="rId6" Type="http://schemas.openxmlformats.org/officeDocument/2006/relationships/image" Target="../media/image84.emf"/><Relationship Id="rId5" Type="http://schemas.openxmlformats.org/officeDocument/2006/relationships/oleObject" Target="../embeddings/oleObject62.bin"/><Relationship Id="rId4" Type="http://schemas.openxmlformats.org/officeDocument/2006/relationships/hyperlink" Target="http://www.fhwa.dot.gov/policyinformation/travel_monitoring/tvt.cfm" TargetMode="External"/></Relationships>
</file>

<file path=ppt/slides/_rels/slide107.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112.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notesSlide" Target="../notesSlides/notesSlide100.xml"/><Relationship Id="rId1" Type="http://schemas.openxmlformats.org/officeDocument/2006/relationships/slideLayout" Target="../slideLayouts/slideLayout7.xml"/><Relationship Id="rId6" Type="http://schemas.openxmlformats.org/officeDocument/2006/relationships/image" Target="../media/image93.jpg"/><Relationship Id="rId5" Type="http://schemas.openxmlformats.org/officeDocument/2006/relationships/image" Target="../media/image92.png"/><Relationship Id="rId4" Type="http://schemas.openxmlformats.org/officeDocument/2006/relationships/image" Target="../media/image91.png"/></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94.emf"/></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96.emf"/><Relationship Id="rId4" Type="http://schemas.openxmlformats.org/officeDocument/2006/relationships/image" Target="../media/image95.emf"/></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97.emf"/></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98.emf"/></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99.emf"/></Relationships>
</file>

<file path=ppt/slides/_rels/slide118.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106.xml"/><Relationship Id="rId1" Type="http://schemas.openxmlformats.org/officeDocument/2006/relationships/slideLayout" Target="../slideLayouts/slideLayout6.xml"/><Relationship Id="rId5" Type="http://schemas.openxmlformats.org/officeDocument/2006/relationships/image" Target="../media/image101.png"/><Relationship Id="rId4" Type="http://schemas.openxmlformats.org/officeDocument/2006/relationships/hyperlink" Target="http://www.propertydrone.org/" TargetMode="External"/></Relationships>
</file>

<file path=ppt/slides/_rels/slide119.xml.rels><?xml version="1.0" encoding="UTF-8" standalone="yes"?>
<Relationships xmlns="http://schemas.openxmlformats.org/package/2006/relationships"><Relationship Id="rId8" Type="http://schemas.openxmlformats.org/officeDocument/2006/relationships/image" Target="../media/image105.jpeg"/><Relationship Id="rId13" Type="http://schemas.openxmlformats.org/officeDocument/2006/relationships/image" Target="../media/image110.png"/><Relationship Id="rId3" Type="http://schemas.openxmlformats.org/officeDocument/2006/relationships/notesSlide" Target="../notesSlides/notesSlide107.xml"/><Relationship Id="rId7" Type="http://schemas.openxmlformats.org/officeDocument/2006/relationships/image" Target="../media/image104.png"/><Relationship Id="rId12" Type="http://schemas.openxmlformats.org/officeDocument/2006/relationships/image" Target="../media/image109.jpeg"/><Relationship Id="rId2" Type="http://schemas.openxmlformats.org/officeDocument/2006/relationships/slideLayout" Target="../slideLayouts/slideLayout6.xml"/><Relationship Id="rId1" Type="http://schemas.openxmlformats.org/officeDocument/2006/relationships/vmlDrawing" Target="../drawings/vmlDrawing63.vml"/><Relationship Id="rId6" Type="http://schemas.openxmlformats.org/officeDocument/2006/relationships/image" Target="../media/image103.jpeg"/><Relationship Id="rId11" Type="http://schemas.openxmlformats.org/officeDocument/2006/relationships/image" Target="../media/image108.png"/><Relationship Id="rId5" Type="http://schemas.openxmlformats.org/officeDocument/2006/relationships/image" Target="../media/image102.emf"/><Relationship Id="rId10" Type="http://schemas.openxmlformats.org/officeDocument/2006/relationships/image" Target="../media/image107.jpeg"/><Relationship Id="rId4" Type="http://schemas.openxmlformats.org/officeDocument/2006/relationships/oleObject" Target="../embeddings/oleObject63.bin"/><Relationship Id="rId9" Type="http://schemas.openxmlformats.org/officeDocument/2006/relationships/image" Target="../media/image106.png"/><Relationship Id="rId14" Type="http://schemas.openxmlformats.org/officeDocument/2006/relationships/image" Target="../media/image111.jpeg"/></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08.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4.xml"/><Relationship Id="rId1" Type="http://schemas.openxmlformats.org/officeDocument/2006/relationships/slideLayout" Target="../slideLayouts/slideLayout7.xml"/><Relationship Id="rId4" Type="http://schemas.openxmlformats.org/officeDocument/2006/relationships/image" Target="../media/image115.png"/></Relationships>
</file>

<file path=ppt/slides/_rels/slide127.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115.xml"/><Relationship Id="rId1" Type="http://schemas.openxmlformats.org/officeDocument/2006/relationships/slideLayout" Target="../slideLayouts/slideLayout7.xml"/><Relationship Id="rId5" Type="http://schemas.openxmlformats.org/officeDocument/2006/relationships/image" Target="../media/image118.jpeg"/><Relationship Id="rId4" Type="http://schemas.openxmlformats.org/officeDocument/2006/relationships/image" Target="../media/image117.png"/></Relationships>
</file>

<file path=ppt/slides/_rels/slide128.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116.xml"/><Relationship Id="rId1" Type="http://schemas.openxmlformats.org/officeDocument/2006/relationships/slideLayout" Target="../slideLayouts/slideLayout7.xml"/><Relationship Id="rId5" Type="http://schemas.openxmlformats.org/officeDocument/2006/relationships/hyperlink" Target="https://nest.com/insurance-partners/" TargetMode="External"/><Relationship Id="rId4" Type="http://schemas.openxmlformats.org/officeDocument/2006/relationships/image" Target="../media/image117.png"/></Relationships>
</file>

<file path=ppt/slides/_rels/slide1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image" Target="../media/image122.jpeg"/><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24.png"/><Relationship Id="rId1" Type="http://schemas.openxmlformats.org/officeDocument/2006/relationships/slideLayout" Target="../slideLayouts/slideLayout2.xml"/><Relationship Id="rId4" Type="http://schemas.openxmlformats.org/officeDocument/2006/relationships/image" Target="../media/image710.emf"/></Relationships>
</file>

<file path=ppt/slides/_rels/slide13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1.emf"/><Relationship Id="rId4" Type="http://schemas.openxmlformats.org/officeDocument/2006/relationships/oleObject" Target="../embeddings/oleObject7.bin"/></Relationships>
</file>

<file path=ppt/slides/_rels/slide140.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21.xml"/><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4.xml"/><Relationship Id="rId4" Type="http://schemas.openxmlformats.org/officeDocument/2006/relationships/image" Target="../media/image128.png"/></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2.emf"/><Relationship Id="rId4"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3.emf"/><Relationship Id="rId4"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4.emf"/><Relationship Id="rId4" Type="http://schemas.openxmlformats.org/officeDocument/2006/relationships/oleObject" Target="../embeddings/oleObject10.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5.emf"/><Relationship Id="rId4" Type="http://schemas.openxmlformats.org/officeDocument/2006/relationships/oleObject" Target="../embeddings/oleObject1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6.emf"/><Relationship Id="rId4" Type="http://schemas.openxmlformats.org/officeDocument/2006/relationships/oleObject" Target="../embeddings/oleObject12.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7.emf"/><Relationship Id="rId4" Type="http://schemas.openxmlformats.org/officeDocument/2006/relationships/oleObject" Target="../embeddings/oleObject13.bin"/></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pages.stern.nyu.edu/~adamodar/New_Home_Page/datafile/histretSP.html" TargetMode="External"/><Relationship Id="rId2" Type="http://schemas.openxmlformats.org/officeDocument/2006/relationships/tags" Target="../tags/tag6.xml"/><Relationship Id="rId1" Type="http://schemas.openxmlformats.org/officeDocument/2006/relationships/vmlDrawing" Target="../drawings/vmlDrawing14.vml"/><Relationship Id="rId6" Type="http://schemas.openxmlformats.org/officeDocument/2006/relationships/image" Target="../media/image18.emf"/><Relationship Id="rId5" Type="http://schemas.openxmlformats.org/officeDocument/2006/relationships/oleObject" Target="../embeddings/oleObject14.bin"/><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19.emf"/><Relationship Id="rId4" Type="http://schemas.openxmlformats.org/officeDocument/2006/relationships/oleObject" Target="../embeddings/oleObject15.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20.emf"/><Relationship Id="rId5" Type="http://schemas.openxmlformats.org/officeDocument/2006/relationships/oleObject" Target="../embeddings/oleObject16.bin"/><Relationship Id="rId4" Type="http://schemas.openxmlformats.org/officeDocument/2006/relationships/hyperlink" Target="http://www.federalreserve.gov/releases/h15/data.htm"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17.vml"/><Relationship Id="rId6" Type="http://schemas.openxmlformats.org/officeDocument/2006/relationships/hyperlink" Target="http://www.federalreserve.gov/releases/h15/data.htm" TargetMode="External"/><Relationship Id="rId5" Type="http://schemas.openxmlformats.org/officeDocument/2006/relationships/image" Target="../media/image21.emf"/><Relationship Id="rId4" Type="http://schemas.openxmlformats.org/officeDocument/2006/relationships/oleObject" Target="../embeddings/oleObject17.bin"/></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22.e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23.emf"/><Relationship Id="rId4" Type="http://schemas.openxmlformats.org/officeDocument/2006/relationships/oleObject" Target="../embeddings/oleObject19.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24.emf"/><Relationship Id="rId4" Type="http://schemas.openxmlformats.org/officeDocument/2006/relationships/oleObject" Target="../embeddings/oleObject20.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mlDrawing" Target="../drawings/vmlDrawing21.vml"/><Relationship Id="rId5" Type="http://schemas.openxmlformats.org/officeDocument/2006/relationships/image" Target="../media/image25.emf"/><Relationship Id="rId4" Type="http://schemas.openxmlformats.org/officeDocument/2006/relationships/oleObject" Target="../embeddings/oleObject21.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22.vml"/><Relationship Id="rId5" Type="http://schemas.openxmlformats.org/officeDocument/2006/relationships/image" Target="../media/image26.emf"/><Relationship Id="rId4" Type="http://schemas.openxmlformats.org/officeDocument/2006/relationships/oleObject" Target="../embeddings/oleObject22.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23.vml"/><Relationship Id="rId5" Type="http://schemas.openxmlformats.org/officeDocument/2006/relationships/image" Target="../media/image27.emf"/><Relationship Id="rId4" Type="http://schemas.openxmlformats.org/officeDocument/2006/relationships/oleObject" Target="../embeddings/oleObject23.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28.emf"/><Relationship Id="rId4" Type="http://schemas.openxmlformats.org/officeDocument/2006/relationships/oleObject" Target="../embeddings/oleObject24.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29.emf"/><Relationship Id="rId4" Type="http://schemas.openxmlformats.org/officeDocument/2006/relationships/oleObject" Target="../embeddings/oleObject25.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26.vml"/><Relationship Id="rId5" Type="http://schemas.openxmlformats.org/officeDocument/2006/relationships/image" Target="../media/image30.emf"/><Relationship Id="rId4" Type="http://schemas.openxmlformats.org/officeDocument/2006/relationships/oleObject" Target="../embeddings/oleObject26.bin"/></Relationships>
</file>

<file path=ppt/slides/_rels/slide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image" Target="../media/image31.emf"/><Relationship Id="rId4" Type="http://schemas.openxmlformats.org/officeDocument/2006/relationships/oleObject" Target="../embeddings/oleObject27.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image" Target="../media/image32.emf"/><Relationship Id="rId4" Type="http://schemas.openxmlformats.org/officeDocument/2006/relationships/oleObject" Target="../embeddings/oleObject28.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vmlDrawing" Target="../drawings/vmlDrawing29.vml"/><Relationship Id="rId5" Type="http://schemas.openxmlformats.org/officeDocument/2006/relationships/image" Target="../media/image33.emf"/><Relationship Id="rId4" Type="http://schemas.openxmlformats.org/officeDocument/2006/relationships/oleObject" Target="../embeddings/oleObject29.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vmlDrawing" Target="../drawings/vmlDrawing30.vml"/><Relationship Id="rId5" Type="http://schemas.openxmlformats.org/officeDocument/2006/relationships/image" Target="../media/image34.emf"/><Relationship Id="rId4" Type="http://schemas.openxmlformats.org/officeDocument/2006/relationships/oleObject" Target="../embeddings/oleObject30.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31.vml"/><Relationship Id="rId5" Type="http://schemas.openxmlformats.org/officeDocument/2006/relationships/image" Target="../media/image35.emf"/><Relationship Id="rId4" Type="http://schemas.openxmlformats.org/officeDocument/2006/relationships/oleObject" Target="../embeddings/oleObject31.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32.vml"/><Relationship Id="rId5" Type="http://schemas.openxmlformats.org/officeDocument/2006/relationships/image" Target="../media/image36.emf"/><Relationship Id="rId4" Type="http://schemas.openxmlformats.org/officeDocument/2006/relationships/oleObject" Target="../embeddings/oleObject32.bin"/></Relationships>
</file>

<file path=ppt/slides/_rels/slide4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33.vml"/><Relationship Id="rId5" Type="http://schemas.openxmlformats.org/officeDocument/2006/relationships/image" Target="../media/image37.emf"/><Relationship Id="rId4" Type="http://schemas.openxmlformats.org/officeDocument/2006/relationships/oleObject" Target="../embeddings/oleObject33.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vmlDrawing" Target="../drawings/vmlDrawing34.vml"/><Relationship Id="rId5" Type="http://schemas.openxmlformats.org/officeDocument/2006/relationships/image" Target="../media/image38.emf"/><Relationship Id="rId4" Type="http://schemas.openxmlformats.org/officeDocument/2006/relationships/oleObject" Target="../embeddings/oleObject34.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vmlDrawing" Target="../drawings/vmlDrawing35.vml"/><Relationship Id="rId5" Type="http://schemas.openxmlformats.org/officeDocument/2006/relationships/image" Target="../media/image39.emf"/><Relationship Id="rId4" Type="http://schemas.openxmlformats.org/officeDocument/2006/relationships/oleObject" Target="../embeddings/oleObject35.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vmlDrawing" Target="../drawings/vmlDrawing36.vml"/><Relationship Id="rId5" Type="http://schemas.openxmlformats.org/officeDocument/2006/relationships/image" Target="../media/image40.emf"/><Relationship Id="rId4" Type="http://schemas.openxmlformats.org/officeDocument/2006/relationships/oleObject" Target="../embeddings/oleObject36.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3.xml"/><Relationship Id="rId1" Type="http://schemas.openxmlformats.org/officeDocument/2006/relationships/tags" Target="../tags/tag7.xml"/><Relationship Id="rId4" Type="http://schemas.openxmlformats.org/officeDocument/2006/relationships/image" Target="../media/image41.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3.xml"/><Relationship Id="rId1" Type="http://schemas.openxmlformats.org/officeDocument/2006/relationships/tags" Target="../tags/tag8.xml"/><Relationship Id="rId4" Type="http://schemas.openxmlformats.org/officeDocument/2006/relationships/image" Target="../media/image42.emf"/></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43.emf"/></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image" Target="../media/image44.png"/></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vmlDrawing" Target="../drawings/vmlDrawing37.vml"/><Relationship Id="rId5" Type="http://schemas.openxmlformats.org/officeDocument/2006/relationships/image" Target="../media/image47.emf"/><Relationship Id="rId4" Type="http://schemas.openxmlformats.org/officeDocument/2006/relationships/oleObject" Target="../embeddings/oleObject37.bin"/></Relationships>
</file>

<file path=ppt/slides/_rels/slide58.xml.rels><?xml version="1.0" encoding="UTF-8" standalone="yes"?>
<Relationships xmlns="http://schemas.openxmlformats.org/package/2006/relationships"><Relationship Id="rId3" Type="http://schemas.openxmlformats.org/officeDocument/2006/relationships/hyperlink" Target="http://www.artemis.bm/deal_directory/cat_bonds_ils_issued_outstanding.html" TargetMode="Externa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vmlDrawing" Target="../drawings/vmlDrawing5.vml"/><Relationship Id="rId6" Type="http://schemas.openxmlformats.org/officeDocument/2006/relationships/image" Target="../media/image8.emf"/><Relationship Id="rId5" Type="http://schemas.openxmlformats.org/officeDocument/2006/relationships/oleObject" Target="../embeddings/oleObject5.bin"/><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hyperlink" Target="http://www.usgs.gov/blogs/features/usgs_top_story/induced-earthquakes-raise-chances-of-damaging-shaking-in-2016/?from=title"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61.xml.rels><?xml version="1.0" encoding="UTF-8" standalone="yes"?>
<Relationships xmlns="http://schemas.openxmlformats.org/package/2006/relationships"><Relationship Id="rId3" Type="http://schemas.openxmlformats.org/officeDocument/2006/relationships/hyperlink" Target="http://www.usgs.gov/blogs/features/usgs_top_story/induced-earthquakes-raise-chances-of-damaging-shaking-in-2016/?from=title"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62.xml.rels><?xml version="1.0" encoding="UTF-8" standalone="yes"?>
<Relationships xmlns="http://schemas.openxmlformats.org/package/2006/relationships"><Relationship Id="rId3" Type="http://schemas.openxmlformats.org/officeDocument/2006/relationships/hyperlink" Target="http://mms.businesswire.com/media/20160406005833/en/517883/5/Home_Dangers_Infographic_Final.jpg?download=1"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6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www.fhwa.dot.gov/policyinformation/travel_monitoring/tvt.cfm" TargetMode="External"/><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xml"/><Relationship Id="rId1" Type="http://schemas.openxmlformats.org/officeDocument/2006/relationships/vmlDrawing" Target="../drawings/vmlDrawing38.vml"/><Relationship Id="rId5" Type="http://schemas.openxmlformats.org/officeDocument/2006/relationships/image" Target="../media/image54.emf"/><Relationship Id="rId4" Type="http://schemas.openxmlformats.org/officeDocument/2006/relationships/oleObject" Target="../embeddings/oleObject38.bin"/></Relationships>
</file>

<file path=ppt/slides/_rels/slide66.xml.rels><?xml version="1.0" encoding="UTF-8" standalone="yes"?>
<Relationships xmlns="http://schemas.openxmlformats.org/package/2006/relationships"><Relationship Id="rId3" Type="http://schemas.openxmlformats.org/officeDocument/2006/relationships/hyperlink" Target="http://www.fhwa.dot.gov/policyinformation/travel_monitoring/tvt.cfm" TargetMode="External"/><Relationship Id="rId2" Type="http://schemas.openxmlformats.org/officeDocument/2006/relationships/notesSlide" Target="../notesSlides/notesSlide61.xml"/><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hyperlink" Target="http://tonto.eia.gov/dnav/pet/hist/LeafHandler.ashx?n=PET&amp;s=EMM_EPM0_PTE_NUS_DPG&amp;f=M"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www.fhwa.dot.gov/policyinformation/travel_monitoring/tvt.cfm" TargetMode="External"/><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2.xml"/><Relationship Id="rId1" Type="http://schemas.openxmlformats.org/officeDocument/2006/relationships/vmlDrawing" Target="../drawings/vmlDrawing39.vml"/><Relationship Id="rId5" Type="http://schemas.openxmlformats.org/officeDocument/2006/relationships/image" Target="../media/image55.emf"/><Relationship Id="rId4" Type="http://schemas.openxmlformats.org/officeDocument/2006/relationships/oleObject" Target="../embeddings/oleObject39.bin"/></Relationships>
</file>

<file path=ppt/slides/_rels/slide6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6.bin"/></Relationships>
</file>

<file path=ppt/slides/_rels/slide7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6.xml"/><Relationship Id="rId1" Type="http://schemas.openxmlformats.org/officeDocument/2006/relationships/vmlDrawing" Target="../drawings/vmlDrawing40.vml"/><Relationship Id="rId5" Type="http://schemas.openxmlformats.org/officeDocument/2006/relationships/image" Target="../media/image56.emf"/><Relationship Id="rId4" Type="http://schemas.openxmlformats.org/officeDocument/2006/relationships/oleObject" Target="../embeddings/oleObject40.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6.xml"/><Relationship Id="rId1" Type="http://schemas.openxmlformats.org/officeDocument/2006/relationships/vmlDrawing" Target="../drawings/vmlDrawing41.vml"/><Relationship Id="rId5" Type="http://schemas.openxmlformats.org/officeDocument/2006/relationships/image" Target="../media/image57.emf"/><Relationship Id="rId4" Type="http://schemas.openxmlformats.org/officeDocument/2006/relationships/oleObject" Target="../embeddings/oleObject41.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6.xml"/><Relationship Id="rId1" Type="http://schemas.openxmlformats.org/officeDocument/2006/relationships/vmlDrawing" Target="../drawings/vmlDrawing42.vml"/><Relationship Id="rId5" Type="http://schemas.openxmlformats.org/officeDocument/2006/relationships/image" Target="../media/image58.emf"/><Relationship Id="rId4" Type="http://schemas.openxmlformats.org/officeDocument/2006/relationships/oleObject" Target="../embeddings/oleObject42.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6.xml"/><Relationship Id="rId1" Type="http://schemas.openxmlformats.org/officeDocument/2006/relationships/vmlDrawing" Target="../drawings/vmlDrawing43.vml"/><Relationship Id="rId5" Type="http://schemas.openxmlformats.org/officeDocument/2006/relationships/image" Target="../media/image59.emf"/><Relationship Id="rId4" Type="http://schemas.openxmlformats.org/officeDocument/2006/relationships/oleObject" Target="../embeddings/oleObject43.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6.xml"/><Relationship Id="rId1" Type="http://schemas.openxmlformats.org/officeDocument/2006/relationships/vmlDrawing" Target="../drawings/vmlDrawing44.vml"/><Relationship Id="rId5" Type="http://schemas.openxmlformats.org/officeDocument/2006/relationships/image" Target="../media/image60.emf"/><Relationship Id="rId4" Type="http://schemas.openxmlformats.org/officeDocument/2006/relationships/oleObject" Target="../embeddings/oleObject44.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6.xml"/><Relationship Id="rId1" Type="http://schemas.openxmlformats.org/officeDocument/2006/relationships/vmlDrawing" Target="../drawings/vmlDrawing45.vml"/><Relationship Id="rId5" Type="http://schemas.openxmlformats.org/officeDocument/2006/relationships/image" Target="../media/image61.emf"/><Relationship Id="rId4" Type="http://schemas.openxmlformats.org/officeDocument/2006/relationships/oleObject" Target="../embeddings/oleObject45.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6.xml"/><Relationship Id="rId1" Type="http://schemas.openxmlformats.org/officeDocument/2006/relationships/vmlDrawing" Target="../drawings/vmlDrawing46.vml"/><Relationship Id="rId5" Type="http://schemas.openxmlformats.org/officeDocument/2006/relationships/image" Target="../media/image62.emf"/><Relationship Id="rId4" Type="http://schemas.openxmlformats.org/officeDocument/2006/relationships/oleObject" Target="../embeddings/oleObject46.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10.emf"/></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7.xml"/><Relationship Id="rId1" Type="http://schemas.openxmlformats.org/officeDocument/2006/relationships/vmlDrawing" Target="../drawings/vmlDrawing47.vml"/><Relationship Id="rId5" Type="http://schemas.openxmlformats.org/officeDocument/2006/relationships/image" Target="../media/image63.emf"/><Relationship Id="rId4" Type="http://schemas.openxmlformats.org/officeDocument/2006/relationships/oleObject" Target="../embeddings/oleObject47.bin"/></Relationships>
</file>

<file path=ppt/slides/_rels/slide8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7.xml"/><Relationship Id="rId1" Type="http://schemas.openxmlformats.org/officeDocument/2006/relationships/vmlDrawing" Target="../drawings/vmlDrawing48.vml"/><Relationship Id="rId5" Type="http://schemas.openxmlformats.org/officeDocument/2006/relationships/image" Target="../media/image66.emf"/><Relationship Id="rId4" Type="http://schemas.openxmlformats.org/officeDocument/2006/relationships/oleObject" Target="../embeddings/oleObject48.bin"/></Relationships>
</file>

<file path=ppt/slides/_rels/slide8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7.xml"/><Relationship Id="rId1" Type="http://schemas.openxmlformats.org/officeDocument/2006/relationships/vmlDrawing" Target="../drawings/vmlDrawing49.vml"/><Relationship Id="rId5" Type="http://schemas.openxmlformats.org/officeDocument/2006/relationships/image" Target="../media/image68.emf"/><Relationship Id="rId4" Type="http://schemas.openxmlformats.org/officeDocument/2006/relationships/oleObject" Target="../embeddings/oleObject49.bin"/></Relationships>
</file>

<file path=ppt/slides/_rels/slide8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6.xml"/><Relationship Id="rId1" Type="http://schemas.openxmlformats.org/officeDocument/2006/relationships/vmlDrawing" Target="../drawings/vmlDrawing50.vml"/><Relationship Id="rId5" Type="http://schemas.openxmlformats.org/officeDocument/2006/relationships/image" Target="../media/image69.emf"/><Relationship Id="rId4" Type="http://schemas.openxmlformats.org/officeDocument/2006/relationships/oleObject" Target="../embeddings/oleObject50.bin"/></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6.xml"/><Relationship Id="rId1" Type="http://schemas.openxmlformats.org/officeDocument/2006/relationships/vmlDrawing" Target="../drawings/vmlDrawing51.vml"/><Relationship Id="rId5" Type="http://schemas.openxmlformats.org/officeDocument/2006/relationships/image" Target="../media/image70.emf"/><Relationship Id="rId4" Type="http://schemas.openxmlformats.org/officeDocument/2006/relationships/oleObject" Target="../embeddings/oleObject51.bin"/></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6.xml"/><Relationship Id="rId1" Type="http://schemas.openxmlformats.org/officeDocument/2006/relationships/vmlDrawing" Target="../drawings/vmlDrawing52.vml"/><Relationship Id="rId5" Type="http://schemas.openxmlformats.org/officeDocument/2006/relationships/image" Target="../media/image71.emf"/><Relationship Id="rId4" Type="http://schemas.openxmlformats.org/officeDocument/2006/relationships/oleObject" Target="../embeddings/oleObject52.bin"/></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7.xml"/><Relationship Id="rId1" Type="http://schemas.openxmlformats.org/officeDocument/2006/relationships/vmlDrawing" Target="../drawings/vmlDrawing53.vml"/><Relationship Id="rId5" Type="http://schemas.openxmlformats.org/officeDocument/2006/relationships/image" Target="../media/image72.emf"/><Relationship Id="rId4" Type="http://schemas.openxmlformats.org/officeDocument/2006/relationships/oleObject" Target="../embeddings/oleObject53.bin"/></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7.xml"/><Relationship Id="rId1" Type="http://schemas.openxmlformats.org/officeDocument/2006/relationships/vmlDrawing" Target="../drawings/vmlDrawing54.vml"/><Relationship Id="rId5" Type="http://schemas.openxmlformats.org/officeDocument/2006/relationships/image" Target="../media/image73.emf"/><Relationship Id="rId4" Type="http://schemas.openxmlformats.org/officeDocument/2006/relationships/oleObject" Target="../embeddings/oleObject54.bin"/></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6.xml"/><Relationship Id="rId1" Type="http://schemas.openxmlformats.org/officeDocument/2006/relationships/vmlDrawing" Target="../drawings/vmlDrawing55.vml"/><Relationship Id="rId5" Type="http://schemas.openxmlformats.org/officeDocument/2006/relationships/image" Target="../media/image74.emf"/><Relationship Id="rId4" Type="http://schemas.openxmlformats.org/officeDocument/2006/relationships/oleObject" Target="../embeddings/oleObject55.bin"/></Relationships>
</file>

<file path=ppt/slides/_rels/slide9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7.xml"/><Relationship Id="rId1" Type="http://schemas.openxmlformats.org/officeDocument/2006/relationships/vmlDrawing" Target="../drawings/vmlDrawing56.vml"/><Relationship Id="rId5" Type="http://schemas.openxmlformats.org/officeDocument/2006/relationships/image" Target="../media/image75.emf"/><Relationship Id="rId4" Type="http://schemas.openxmlformats.org/officeDocument/2006/relationships/oleObject" Target="../embeddings/oleObject56.bin"/></Relationships>
</file>

<file path=ppt/slides/_rels/slide95.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6.xml"/><Relationship Id="rId1" Type="http://schemas.openxmlformats.org/officeDocument/2006/relationships/vmlDrawing" Target="../drawings/vmlDrawing57.vml"/><Relationship Id="rId5" Type="http://schemas.openxmlformats.org/officeDocument/2006/relationships/image" Target="../media/image77.emf"/><Relationship Id="rId4" Type="http://schemas.openxmlformats.org/officeDocument/2006/relationships/oleObject" Target="../embeddings/oleObject57.bin"/></Relationships>
</file>

<file path=ppt/slides/_rels/slide9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6.xml"/><Relationship Id="rId1" Type="http://schemas.openxmlformats.org/officeDocument/2006/relationships/vmlDrawing" Target="../drawings/vmlDrawing58.vml"/><Relationship Id="rId5" Type="http://schemas.openxmlformats.org/officeDocument/2006/relationships/image" Target="../media/image78.emf"/><Relationship Id="rId4" Type="http://schemas.openxmlformats.org/officeDocument/2006/relationships/oleObject" Target="../embeddings/oleObject58.bin"/></Relationships>
</file>

<file path=ppt/slides/_rels/slide9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110808" y="2169643"/>
            <a:ext cx="9104312" cy="2289858"/>
          </a:xfrm>
          <a:ln/>
        </p:spPr>
        <p:txBody>
          <a:bodyPr/>
          <a:lstStyle/>
          <a:p>
            <a:r>
              <a:rPr lang="en-US" sz="4200" dirty="0" smtClean="0"/>
              <a:t>Trends, Challenges and Opportunities in Personal Lines    Insurance in 2016 &amp; Beyond</a:t>
            </a:r>
            <a:r>
              <a:rPr lang="en-US" sz="4200" dirty="0"/>
              <a:t/>
            </a:r>
            <a:br>
              <a:rPr lang="en-US" sz="4200" dirty="0"/>
            </a:br>
            <a:endParaRPr lang="en-US" i="1" dirty="0">
              <a:solidFill>
                <a:srgbClr val="C00000"/>
              </a:solidFill>
            </a:endParaRPr>
          </a:p>
        </p:txBody>
      </p:sp>
      <p:sp>
        <p:nvSpPr>
          <p:cNvPr id="106500"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a:solidFill>
                  <a:schemeClr val="bg2"/>
                </a:solidFill>
              </a:rPr>
              <a:t>Robert P. Hartwig, Ph.D., CPCU, President &amp; Economist</a:t>
            </a:r>
          </a:p>
          <a:p>
            <a:pPr algn="ctr" eaLnBrk="0" hangingPunct="0">
              <a:lnSpc>
                <a:spcPct val="90000"/>
              </a:lnSpc>
              <a:spcBef>
                <a:spcPct val="25000"/>
              </a:spcBef>
              <a:buClr>
                <a:schemeClr val="accent1"/>
              </a:buClr>
            </a:pPr>
            <a:r>
              <a:rPr lang="en-US" b="1">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a:solidFill>
                  <a:schemeClr val="bg1"/>
                </a:solidFill>
                <a:sym typeface="Symbol" pitchFamily="18" charset="2"/>
              </a:rPr>
              <a:t>Tel: 212.346.5520  Cell: 917.453.1885  bobh@iii.org  www.iii.org</a:t>
            </a:r>
          </a:p>
        </p:txBody>
      </p:sp>
      <p:sp>
        <p:nvSpPr>
          <p:cNvPr id="6" name="Rectangle 3"/>
          <p:cNvSpPr txBox="1">
            <a:spLocks noChangeArrowheads="1"/>
          </p:cNvSpPr>
          <p:nvPr/>
        </p:nvSpPr>
        <p:spPr bwMode="auto">
          <a:xfrm>
            <a:off x="110808" y="4046483"/>
            <a:ext cx="8952271" cy="1640449"/>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spAutoFit/>
          </a:bodyPr>
          <a:lstStyle>
            <a:lvl1pPr marL="0" indent="0" algn="ctr" rtl="0" eaLnBrk="0" fontAlgn="base" hangingPunct="0">
              <a:lnSpc>
                <a:spcPct val="85000"/>
              </a:lnSpc>
              <a:spcBef>
                <a:spcPct val="25000"/>
              </a:spcBef>
              <a:spcAft>
                <a:spcPct val="0"/>
              </a:spcAft>
              <a:buClr>
                <a:schemeClr val="accent2"/>
              </a:buClr>
              <a:buFont typeface="Wingdings" pitchFamily="2" charset="2"/>
              <a:buNone/>
              <a:defRPr sz="2600" b="1" smtClean="0">
                <a:solidFill>
                  <a:srgbClr val="225A7A"/>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ct val="80000"/>
              </a:lnSpc>
            </a:pPr>
            <a:r>
              <a:rPr lang="en-US" kern="0" dirty="0" smtClean="0"/>
              <a:t>Farm Bureau Managers Conference</a:t>
            </a:r>
          </a:p>
          <a:p>
            <a:pPr>
              <a:lnSpc>
                <a:spcPct val="80000"/>
              </a:lnSpc>
            </a:pPr>
            <a:r>
              <a:rPr lang="en-US" kern="0" dirty="0" smtClean="0"/>
              <a:t>New Orleans, LA</a:t>
            </a:r>
          </a:p>
          <a:p>
            <a:pPr>
              <a:lnSpc>
                <a:spcPct val="80000"/>
              </a:lnSpc>
            </a:pPr>
            <a:r>
              <a:rPr lang="en-US" kern="0" dirty="0" smtClean="0"/>
              <a:t>June 7, 2016</a:t>
            </a:r>
          </a:p>
          <a:p>
            <a:pPr>
              <a:lnSpc>
                <a:spcPct val="80000"/>
              </a:lnSpc>
            </a:pPr>
            <a:r>
              <a:rPr lang="en-US" sz="2400" i="1" kern="0" dirty="0" smtClean="0">
                <a:solidFill>
                  <a:srgbClr val="C00000"/>
                </a:solidFill>
              </a:rPr>
              <a:t>Download at </a:t>
            </a:r>
            <a:r>
              <a:rPr lang="en-US" sz="2400" i="1" kern="0" dirty="0" smtClean="0">
                <a:solidFill>
                  <a:srgbClr val="C00000"/>
                </a:solidFill>
                <a:hlinkClick r:id="rId3"/>
              </a:rPr>
              <a:t>www.iii.org/presentations</a:t>
            </a:r>
            <a:r>
              <a:rPr lang="en-US" sz="2400" i="1" kern="0" dirty="0" smtClean="0">
                <a:solidFill>
                  <a:srgbClr val="C00000"/>
                </a:solidFill>
              </a:rPr>
              <a:t> </a:t>
            </a:r>
            <a:endParaRPr lang="en-US" sz="2400" i="1" kern="0" dirty="0">
              <a:solidFill>
                <a:srgbClr val="C00000"/>
              </a:solidFill>
            </a:endParaRPr>
          </a:p>
        </p:txBody>
      </p:sp>
    </p:spTree>
    <p:extLst>
      <p:ext uri="{BB962C8B-B14F-4D97-AF65-F5344CB8AC3E}">
        <p14:creationId xmlns:p14="http://schemas.microsoft.com/office/powerpoint/2010/main" val="160467406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98367" name="Rectangle 191"/>
          <p:cNvSpPr>
            <a:spLocks noGrp="1" noChangeArrowheads="1"/>
          </p:cNvSpPr>
          <p:nvPr>
            <p:ph type="title"/>
          </p:nvPr>
        </p:nvSpPr>
        <p:spPr>
          <a:xfrm>
            <a:off x="208419" y="0"/>
            <a:ext cx="8458200" cy="950976"/>
          </a:xfrm>
        </p:spPr>
        <p:txBody>
          <a:bodyPr/>
          <a:lstStyle/>
          <a:p>
            <a:r>
              <a:rPr lang="en-US" dirty="0"/>
              <a:t>Top Issues, P/C, First Five Months </a:t>
            </a:r>
            <a:r>
              <a:rPr lang="en-US" dirty="0" smtClean="0"/>
              <a:t>             2015 vs</a:t>
            </a:r>
            <a:r>
              <a:rPr lang="en-US" dirty="0"/>
              <a:t>. First Five Months* 2016</a:t>
            </a:r>
            <a:r>
              <a:rPr lang="en-US" baseline="30000" dirty="0"/>
              <a:t>1</a:t>
            </a:r>
          </a:p>
        </p:txBody>
      </p:sp>
      <p:sp>
        <p:nvSpPr>
          <p:cNvPr id="5" name="Text Placeholder 4"/>
          <p:cNvSpPr>
            <a:spLocks noGrp="1"/>
          </p:cNvSpPr>
          <p:nvPr>
            <p:ph type="body" sz="quarter" idx="16"/>
          </p:nvPr>
        </p:nvSpPr>
        <p:spPr/>
        <p:txBody>
          <a:bodyPr/>
          <a:lstStyle/>
          <a:p>
            <a:r>
              <a:rPr lang="en-US" dirty="0"/>
              <a:t/>
            </a:r>
            <a:br>
              <a:rPr lang="en-US" dirty="0"/>
            </a:br>
            <a:r>
              <a:rPr lang="en-US" dirty="0"/>
              <a:t/>
            </a:r>
            <a:br>
              <a:rPr lang="en-US" dirty="0"/>
            </a:br>
            <a:r>
              <a:rPr lang="en-US" dirty="0"/>
              <a:t>*Through May 15. </a:t>
            </a:r>
          </a:p>
          <a:p>
            <a:r>
              <a:rPr lang="en-US" baseline="30000" dirty="0"/>
              <a:t>1</a:t>
            </a:r>
            <a:r>
              <a:rPr lang="en-US" dirty="0"/>
              <a:t>Based on a search of Meltwater News</a:t>
            </a:r>
          </a:p>
        </p:txBody>
      </p:sp>
      <p:graphicFrame>
        <p:nvGraphicFramePr>
          <p:cNvPr id="9" name="Content Placeholder 10"/>
          <p:cNvGraphicFramePr>
            <a:graphicFrameLocks/>
          </p:cNvGraphicFramePr>
          <p:nvPr>
            <p:extLst/>
          </p:nvPr>
        </p:nvGraphicFramePr>
        <p:xfrm>
          <a:off x="510169" y="1414467"/>
          <a:ext cx="8156450" cy="4749450"/>
        </p:xfrm>
        <a:graphic>
          <a:graphicData uri="http://schemas.openxmlformats.org/drawingml/2006/table">
            <a:tbl>
              <a:tblPr firstRow="1">
                <a:tableStyleId>{5C22544A-7EE6-4342-B048-85BDC9FD1C3A}</a:tableStyleId>
              </a:tblPr>
              <a:tblGrid>
                <a:gridCol w="806766">
                  <a:extLst>
                    <a:ext uri="{9D8B030D-6E8A-4147-A177-3AD203B41FA5}">
                      <a16:colId xmlns="" xmlns:a16="http://schemas.microsoft.com/office/drawing/2014/main" val="20000"/>
                    </a:ext>
                  </a:extLst>
                </a:gridCol>
                <a:gridCol w="1837421">
                  <a:extLst>
                    <a:ext uri="{9D8B030D-6E8A-4147-A177-3AD203B41FA5}">
                      <a16:colId xmlns="" xmlns:a16="http://schemas.microsoft.com/office/drawing/2014/main" val="20001"/>
                    </a:ext>
                  </a:extLst>
                </a:gridCol>
                <a:gridCol w="1837421">
                  <a:extLst>
                    <a:ext uri="{9D8B030D-6E8A-4147-A177-3AD203B41FA5}">
                      <a16:colId xmlns="" xmlns:a16="http://schemas.microsoft.com/office/drawing/2014/main" val="20004"/>
                    </a:ext>
                  </a:extLst>
                </a:gridCol>
                <a:gridCol w="1837421">
                  <a:extLst>
                    <a:ext uri="{9D8B030D-6E8A-4147-A177-3AD203B41FA5}">
                      <a16:colId xmlns="" xmlns:a16="http://schemas.microsoft.com/office/drawing/2014/main" val="20002"/>
                    </a:ext>
                  </a:extLst>
                </a:gridCol>
                <a:gridCol w="1837421">
                  <a:extLst>
                    <a:ext uri="{9D8B030D-6E8A-4147-A177-3AD203B41FA5}">
                      <a16:colId xmlns="" xmlns:a16="http://schemas.microsoft.com/office/drawing/2014/main" val="20003"/>
                    </a:ext>
                  </a:extLst>
                </a:gridCol>
              </a:tblGrid>
              <a:tr h="215550">
                <a:tc>
                  <a:txBody>
                    <a:bodyPr/>
                    <a:lstStyle/>
                    <a:p>
                      <a:pPr algn="ctr">
                        <a:lnSpc>
                          <a:spcPct val="90000"/>
                        </a:lnSpc>
                      </a:pPr>
                      <a:endParaRPr lang="en-US" sz="1100" dirty="0">
                        <a:solidFill>
                          <a:schemeClr val="bg1"/>
                        </a:solidFill>
                        <a:latin typeface="+mj-lt"/>
                      </a:endParaRPr>
                    </a:p>
                  </a:txBody>
                  <a:tcPr marT="0" marB="0" anchor="b">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0" fontAlgn="base" latinLnBrk="0" hangingPunct="0">
                        <a:lnSpc>
                          <a:spcPct val="90000"/>
                        </a:lnSpc>
                        <a:spcBef>
                          <a:spcPct val="100000"/>
                        </a:spcBef>
                        <a:spcAft>
                          <a:spcPct val="0"/>
                        </a:spcAft>
                        <a:buClr>
                          <a:schemeClr val="accent2"/>
                        </a:buClr>
                        <a:buSzTx/>
                        <a:buFont typeface="Wingdings" pitchFamily="2" charset="2"/>
                        <a:buNone/>
                        <a:tabLst/>
                      </a:pPr>
                      <a:r>
                        <a:rPr kumimoji="0" lang="en-US" sz="1100" b="1" i="0" u="none" strike="noStrike" cap="none" normalizeH="0" baseline="0" dirty="0">
                          <a:ln>
                            <a:noFill/>
                          </a:ln>
                          <a:solidFill>
                            <a:schemeClr val="bg1"/>
                          </a:solidFill>
                          <a:effectLst/>
                          <a:latin typeface="Arial" charset="0"/>
                        </a:rPr>
                        <a:t>Top Issues</a:t>
                      </a:r>
                    </a:p>
                  </a:txBody>
                  <a:tcPr marL="92075" marR="92075"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0" fontAlgn="base" latinLnBrk="0" hangingPunct="0">
                        <a:lnSpc>
                          <a:spcPct val="90000"/>
                        </a:lnSpc>
                        <a:spcBef>
                          <a:spcPct val="100000"/>
                        </a:spcBef>
                        <a:spcAft>
                          <a:spcPct val="0"/>
                        </a:spcAft>
                        <a:buClr>
                          <a:schemeClr val="accent2"/>
                        </a:buClr>
                        <a:buSzTx/>
                        <a:buFont typeface="Wingdings" pitchFamily="2" charset="2"/>
                        <a:buNone/>
                        <a:tabLst/>
                      </a:pPr>
                      <a:r>
                        <a:rPr kumimoji="0" lang="en-US" sz="1100" b="1" i="0" u="none" strike="noStrike" cap="none" normalizeH="0" baseline="0" dirty="0">
                          <a:ln>
                            <a:noFill/>
                          </a:ln>
                          <a:solidFill>
                            <a:schemeClr val="bg1"/>
                          </a:solidFill>
                          <a:effectLst/>
                          <a:latin typeface="Arial" charset="0"/>
                        </a:rPr>
                        <a:t>2015</a:t>
                      </a:r>
                    </a:p>
                  </a:txBody>
                  <a:tcPr marL="92075" marR="92075"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0" fontAlgn="base" latinLnBrk="0" hangingPunct="0">
                        <a:lnSpc>
                          <a:spcPct val="90000"/>
                        </a:lnSpc>
                        <a:spcBef>
                          <a:spcPct val="100000"/>
                        </a:spcBef>
                        <a:spcAft>
                          <a:spcPct val="0"/>
                        </a:spcAft>
                        <a:buClr>
                          <a:schemeClr val="accent2"/>
                        </a:buClr>
                        <a:buSzTx/>
                        <a:buFont typeface="Wingdings" pitchFamily="2" charset="2"/>
                        <a:buNone/>
                        <a:tabLst/>
                      </a:pPr>
                      <a:r>
                        <a:rPr kumimoji="0" lang="en-US" sz="1100" b="1" i="0" u="none" strike="noStrike" cap="none" normalizeH="0" baseline="0" dirty="0">
                          <a:ln>
                            <a:noFill/>
                          </a:ln>
                          <a:solidFill>
                            <a:schemeClr val="bg1"/>
                          </a:solidFill>
                          <a:effectLst/>
                          <a:latin typeface="Arial" charset="0"/>
                        </a:rPr>
                        <a:t>2016</a:t>
                      </a:r>
                    </a:p>
                  </a:txBody>
                  <a:tcPr marL="92075" marR="92075"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0" fontAlgn="base" latinLnBrk="0" hangingPunct="0">
                        <a:lnSpc>
                          <a:spcPct val="90000"/>
                        </a:lnSpc>
                        <a:spcBef>
                          <a:spcPct val="100000"/>
                        </a:spcBef>
                        <a:spcAft>
                          <a:spcPct val="0"/>
                        </a:spcAft>
                        <a:buClr>
                          <a:schemeClr val="accent2"/>
                        </a:buClr>
                        <a:buSzTx/>
                        <a:buFont typeface="Wingdings" pitchFamily="2" charset="2"/>
                        <a:buNone/>
                        <a:tabLst/>
                      </a:pPr>
                      <a:r>
                        <a:rPr kumimoji="0" lang="en-US" sz="1100" b="1" i="0" u="none" strike="noStrike" cap="none" normalizeH="0" baseline="0" dirty="0">
                          <a:ln>
                            <a:noFill/>
                          </a:ln>
                          <a:solidFill>
                            <a:schemeClr val="bg1"/>
                          </a:solidFill>
                          <a:effectLst/>
                          <a:latin typeface="Arial" charset="0"/>
                        </a:rPr>
                        <a:t>% Increase/Decrease</a:t>
                      </a:r>
                    </a:p>
                  </a:txBody>
                  <a:tcPr marL="92075" marR="92075" marT="0" marB="0" anchor="ctr" horzOverflow="overflow">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0"/>
                  </a:ext>
                </a:extLst>
              </a:tr>
              <a:tr h="138129">
                <a:tc>
                  <a:txBody>
                    <a:bodyPr/>
                    <a:lstStyle/>
                    <a:p>
                      <a:pPr algn="ctr" fontAlgn="b"/>
                      <a:r>
                        <a:rPr lang="en-US" sz="1000" b="1" i="0" u="none" strike="noStrike" dirty="0">
                          <a:solidFill>
                            <a:srgbClr val="000000"/>
                          </a:solidFill>
                          <a:latin typeface="Arial"/>
                        </a:rPr>
                        <a:t>1</a:t>
                      </a:r>
                    </a:p>
                  </a:txBody>
                  <a:tcPr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Arial" panose="020B0604020202020204" pitchFamily="34" charset="0"/>
                        </a:rPr>
                        <a:t>Auto</a:t>
                      </a:r>
                    </a:p>
                  </a:txBody>
                  <a:tcPr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rPr>
                        <a:t>12,506</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rPr>
                        <a:t>15,872</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rPr>
                        <a:t>27%</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 xmlns:a16="http://schemas.microsoft.com/office/drawing/2014/main" val="10001"/>
                  </a:ext>
                </a:extLst>
              </a:tr>
              <a:tr h="138129">
                <a:tc>
                  <a:txBody>
                    <a:bodyPr/>
                    <a:lstStyle/>
                    <a:p>
                      <a:pPr algn="ctr" fontAlgn="b"/>
                      <a:r>
                        <a:rPr lang="en-US" sz="1000" b="1" i="0" u="none" strike="noStrike" dirty="0">
                          <a:solidFill>
                            <a:srgbClr val="000000"/>
                          </a:solidFill>
                          <a:latin typeface="Arial"/>
                        </a:rPr>
                        <a:t>2</a:t>
                      </a:r>
                    </a:p>
                  </a:txBody>
                  <a:tcPr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Arial" panose="020B0604020202020204" pitchFamily="34" charset="0"/>
                        </a:rPr>
                        <a:t>Solvency</a:t>
                      </a:r>
                    </a:p>
                  </a:txBody>
                  <a:tcPr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rPr>
                        <a:t>5,944</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rial" panose="020B0604020202020204" pitchFamily="34" charset="0"/>
                        </a:rPr>
                        <a:t>13,174</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rial" panose="020B0604020202020204" pitchFamily="34" charset="0"/>
                        </a:rPr>
                        <a:t>122%</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 xmlns:a16="http://schemas.microsoft.com/office/drawing/2014/main" val="10002"/>
                  </a:ext>
                </a:extLst>
              </a:tr>
              <a:tr h="138129">
                <a:tc>
                  <a:txBody>
                    <a:bodyPr/>
                    <a:lstStyle/>
                    <a:p>
                      <a:pPr algn="ctr" fontAlgn="b"/>
                      <a:r>
                        <a:rPr lang="en-US" sz="1000" b="1" i="0" u="none" strike="noStrike" dirty="0">
                          <a:solidFill>
                            <a:srgbClr val="000000"/>
                          </a:solidFill>
                          <a:latin typeface="Arial"/>
                        </a:rPr>
                        <a:t>3</a:t>
                      </a:r>
                    </a:p>
                  </a:txBody>
                  <a:tcPr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Arial" panose="020B0604020202020204" pitchFamily="34" charset="0"/>
                        </a:rPr>
                        <a:t>Driverless Cars</a:t>
                      </a:r>
                    </a:p>
                  </a:txBody>
                  <a:tcPr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rPr>
                        <a:t>3,138</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rial" panose="020B0604020202020204" pitchFamily="34" charset="0"/>
                        </a:rPr>
                        <a:t>8,909</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rial" panose="020B0604020202020204" pitchFamily="34" charset="0"/>
                        </a:rPr>
                        <a:t>184%</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 xmlns:a16="http://schemas.microsoft.com/office/drawing/2014/main" val="10003"/>
                  </a:ext>
                </a:extLst>
              </a:tr>
              <a:tr h="138129">
                <a:tc>
                  <a:txBody>
                    <a:bodyPr/>
                    <a:lstStyle/>
                    <a:p>
                      <a:pPr algn="ctr" fontAlgn="b"/>
                      <a:r>
                        <a:rPr lang="en-US" sz="1000" b="1" i="0" u="none" strike="noStrike" dirty="0">
                          <a:solidFill>
                            <a:srgbClr val="000000"/>
                          </a:solidFill>
                          <a:latin typeface="Arial"/>
                        </a:rPr>
                        <a:t>4</a:t>
                      </a:r>
                    </a:p>
                  </a:txBody>
                  <a:tcPr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0" i="0" u="none" strike="noStrike">
                          <a:solidFill>
                            <a:srgbClr val="000000"/>
                          </a:solidFill>
                          <a:effectLst/>
                          <a:latin typeface="Arial" panose="020B0604020202020204" pitchFamily="34" charset="0"/>
                        </a:rPr>
                        <a:t>Homeowners</a:t>
                      </a:r>
                    </a:p>
                  </a:txBody>
                  <a:tcPr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rPr>
                        <a:t>5,755</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rial" panose="020B0604020202020204" pitchFamily="34" charset="0"/>
                        </a:rPr>
                        <a:t>8,113</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rial" panose="020B0604020202020204" pitchFamily="34" charset="0"/>
                        </a:rPr>
                        <a:t>41%</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 xmlns:a16="http://schemas.microsoft.com/office/drawing/2014/main" val="10004"/>
                  </a:ext>
                </a:extLst>
              </a:tr>
              <a:tr h="138129">
                <a:tc>
                  <a:txBody>
                    <a:bodyPr/>
                    <a:lstStyle/>
                    <a:p>
                      <a:pPr algn="ctr" fontAlgn="b"/>
                      <a:r>
                        <a:rPr lang="en-US" sz="1000" b="1" i="0" u="none" strike="noStrike" dirty="0">
                          <a:solidFill>
                            <a:srgbClr val="000000"/>
                          </a:solidFill>
                          <a:latin typeface="Arial"/>
                        </a:rPr>
                        <a:t>5</a:t>
                      </a:r>
                    </a:p>
                  </a:txBody>
                  <a:tcPr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Arial" panose="020B0604020202020204" pitchFamily="34" charset="0"/>
                        </a:rPr>
                        <a:t>Cyber Insurance</a:t>
                      </a:r>
                    </a:p>
                  </a:txBody>
                  <a:tcPr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rial" panose="020B0604020202020204" pitchFamily="34" charset="0"/>
                        </a:rPr>
                        <a:t>4,048</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rPr>
                        <a:t>7,489</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rial" panose="020B0604020202020204" pitchFamily="34" charset="0"/>
                        </a:rPr>
                        <a:t>85%</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 xmlns:a16="http://schemas.microsoft.com/office/drawing/2014/main" val="10005"/>
                  </a:ext>
                </a:extLst>
              </a:tr>
              <a:tr h="138129">
                <a:tc>
                  <a:txBody>
                    <a:bodyPr/>
                    <a:lstStyle/>
                    <a:p>
                      <a:pPr algn="ctr" fontAlgn="b"/>
                      <a:r>
                        <a:rPr lang="en-US" sz="1000" b="1" i="0" u="none" strike="noStrike" dirty="0">
                          <a:solidFill>
                            <a:srgbClr val="000000"/>
                          </a:solidFill>
                          <a:latin typeface="Arial"/>
                        </a:rPr>
                        <a:t>6</a:t>
                      </a:r>
                    </a:p>
                  </a:txBody>
                  <a:tcPr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Arial" panose="020B0604020202020204" pitchFamily="34" charset="0"/>
                        </a:rPr>
                        <a:t>Wildfires</a:t>
                      </a:r>
                    </a:p>
                  </a:txBody>
                  <a:tcPr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rPr>
                        <a:t>614</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rial" panose="020B0604020202020204" pitchFamily="34" charset="0"/>
                        </a:rPr>
                        <a:t>5,961</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rPr>
                        <a:t>871%</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 xmlns:a16="http://schemas.microsoft.com/office/drawing/2014/main" val="10006"/>
                  </a:ext>
                </a:extLst>
              </a:tr>
              <a:tr h="138129">
                <a:tc>
                  <a:txBody>
                    <a:bodyPr/>
                    <a:lstStyle/>
                    <a:p>
                      <a:pPr algn="ctr" fontAlgn="b"/>
                      <a:r>
                        <a:rPr lang="en-US" sz="1000" b="1" i="0" u="none" strike="noStrike" dirty="0">
                          <a:solidFill>
                            <a:srgbClr val="000000"/>
                          </a:solidFill>
                          <a:latin typeface="Arial"/>
                        </a:rPr>
                        <a:t>7</a:t>
                      </a:r>
                    </a:p>
                  </a:txBody>
                  <a:tcPr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Arial" panose="020B0604020202020204" pitchFamily="34" charset="0"/>
                        </a:rPr>
                        <a:t>Market Conditions</a:t>
                      </a:r>
                    </a:p>
                  </a:txBody>
                  <a:tcPr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rial" panose="020B0604020202020204" pitchFamily="34" charset="0"/>
                        </a:rPr>
                        <a:t>4,122</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rial" panose="020B0604020202020204" pitchFamily="34" charset="0"/>
                        </a:rPr>
                        <a:t>5,716</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rial" panose="020B0604020202020204" pitchFamily="34" charset="0"/>
                        </a:rPr>
                        <a:t>39%</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 xmlns:a16="http://schemas.microsoft.com/office/drawing/2014/main" val="10007"/>
                  </a:ext>
                </a:extLst>
              </a:tr>
              <a:tr h="138129">
                <a:tc>
                  <a:txBody>
                    <a:bodyPr/>
                    <a:lstStyle/>
                    <a:p>
                      <a:pPr algn="ctr" fontAlgn="b"/>
                      <a:r>
                        <a:rPr lang="en-US" sz="1000" b="1" i="0" u="none" strike="noStrike" dirty="0">
                          <a:solidFill>
                            <a:srgbClr val="000000"/>
                          </a:solidFill>
                          <a:latin typeface="Arial"/>
                        </a:rPr>
                        <a:t>8</a:t>
                      </a:r>
                    </a:p>
                  </a:txBody>
                  <a:tcPr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0" i="0" u="none" strike="noStrike">
                          <a:solidFill>
                            <a:srgbClr val="000000"/>
                          </a:solidFill>
                          <a:effectLst/>
                          <a:latin typeface="Arial" panose="020B0604020202020204" pitchFamily="34" charset="0"/>
                        </a:rPr>
                        <a:t>Tort</a:t>
                      </a:r>
                    </a:p>
                  </a:txBody>
                  <a:tcPr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rial" panose="020B0604020202020204" pitchFamily="34" charset="0"/>
                        </a:rPr>
                        <a:t>2,536</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rial" panose="020B0604020202020204" pitchFamily="34" charset="0"/>
                        </a:rPr>
                        <a:t>5,081</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rial" panose="020B0604020202020204" pitchFamily="34" charset="0"/>
                        </a:rPr>
                        <a:t>100%</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 xmlns:a16="http://schemas.microsoft.com/office/drawing/2014/main" val="10008"/>
                  </a:ext>
                </a:extLst>
              </a:tr>
              <a:tr h="138129">
                <a:tc>
                  <a:txBody>
                    <a:bodyPr/>
                    <a:lstStyle/>
                    <a:p>
                      <a:pPr algn="ctr" fontAlgn="b"/>
                      <a:r>
                        <a:rPr lang="en-US" sz="1000" b="1" i="0" u="none" strike="noStrike" dirty="0">
                          <a:solidFill>
                            <a:srgbClr val="000000"/>
                          </a:solidFill>
                          <a:latin typeface="Arial"/>
                        </a:rPr>
                        <a:t>9</a:t>
                      </a:r>
                    </a:p>
                  </a:txBody>
                  <a:tcPr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Arial" panose="020B0604020202020204" pitchFamily="34" charset="0"/>
                        </a:rPr>
                        <a:t>Earthquakes</a:t>
                      </a:r>
                    </a:p>
                  </a:txBody>
                  <a:tcPr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rial" panose="020B0604020202020204" pitchFamily="34" charset="0"/>
                        </a:rPr>
                        <a:t>3,502</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rPr>
                        <a:t>4,854</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rial" panose="020B0604020202020204" pitchFamily="34" charset="0"/>
                        </a:rPr>
                        <a:t>39%</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 xmlns:a16="http://schemas.microsoft.com/office/drawing/2014/main" val="10009"/>
                  </a:ext>
                </a:extLst>
              </a:tr>
              <a:tr h="138129">
                <a:tc>
                  <a:txBody>
                    <a:bodyPr/>
                    <a:lstStyle/>
                    <a:p>
                      <a:pPr algn="ctr" fontAlgn="b"/>
                      <a:r>
                        <a:rPr lang="en-US" sz="1000" b="1" i="0" u="none" strike="noStrike" dirty="0">
                          <a:solidFill>
                            <a:srgbClr val="000000"/>
                          </a:solidFill>
                          <a:latin typeface="Arial"/>
                        </a:rPr>
                        <a:t>10</a:t>
                      </a:r>
                    </a:p>
                  </a:txBody>
                  <a:tcPr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Arial" panose="020B0604020202020204" pitchFamily="34" charset="0"/>
                        </a:rPr>
                        <a:t>Insurance Fraud</a:t>
                      </a:r>
                    </a:p>
                  </a:txBody>
                  <a:tcPr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rial" panose="020B0604020202020204" pitchFamily="34" charset="0"/>
                        </a:rPr>
                        <a:t>4,582</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rial" panose="020B0604020202020204" pitchFamily="34" charset="0"/>
                        </a:rPr>
                        <a:t>4,764</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dirty="0" smtClean="0">
                          <a:solidFill>
                            <a:srgbClr val="000000"/>
                          </a:solidFill>
                          <a:effectLst/>
                          <a:latin typeface="Arial" panose="020B0604020202020204" pitchFamily="34" charset="0"/>
                        </a:rPr>
                        <a:t>4%</a:t>
                      </a:r>
                      <a:endParaRPr lang="en-US" sz="1000" b="0" i="0" u="none" strike="noStrike" dirty="0">
                        <a:solidFill>
                          <a:srgbClr val="000000"/>
                        </a:solidFill>
                        <a:effectLst/>
                        <a:latin typeface="Arial" panose="020B0604020202020204" pitchFamily="34" charset="0"/>
                      </a:endParaRP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 xmlns:a16="http://schemas.microsoft.com/office/drawing/2014/main" val="10010"/>
                  </a:ext>
                </a:extLst>
              </a:tr>
              <a:tr h="138129">
                <a:tc>
                  <a:txBody>
                    <a:bodyPr/>
                    <a:lstStyle/>
                    <a:p>
                      <a:pPr algn="ctr" fontAlgn="b"/>
                      <a:r>
                        <a:rPr lang="en-US" sz="1000" b="1" i="0" u="none" strike="noStrike" dirty="0">
                          <a:solidFill>
                            <a:srgbClr val="000000"/>
                          </a:solidFill>
                          <a:latin typeface="Arial"/>
                        </a:rPr>
                        <a:t>11</a:t>
                      </a:r>
                    </a:p>
                  </a:txBody>
                  <a:tcPr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Arial" panose="020B0604020202020204" pitchFamily="34" charset="0"/>
                        </a:rPr>
                        <a:t>Terrorism</a:t>
                      </a:r>
                    </a:p>
                  </a:txBody>
                  <a:tcPr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rial" panose="020B0604020202020204" pitchFamily="34" charset="0"/>
                        </a:rPr>
                        <a:t>7,815</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rial" panose="020B0604020202020204" pitchFamily="34" charset="0"/>
                        </a:rPr>
                        <a:t>4,247</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rial" panose="020B0604020202020204" pitchFamily="34" charset="0"/>
                        </a:rPr>
                        <a:t>-46%</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 xmlns:a16="http://schemas.microsoft.com/office/drawing/2014/main" val="10011"/>
                  </a:ext>
                </a:extLst>
              </a:tr>
              <a:tr h="138129">
                <a:tc>
                  <a:txBody>
                    <a:bodyPr/>
                    <a:lstStyle/>
                    <a:p>
                      <a:pPr algn="ctr" fontAlgn="b"/>
                      <a:r>
                        <a:rPr lang="en-US" sz="1000" b="1" i="0" u="none" strike="noStrike" dirty="0">
                          <a:solidFill>
                            <a:srgbClr val="000000"/>
                          </a:solidFill>
                          <a:latin typeface="Arial"/>
                        </a:rPr>
                        <a:t>12</a:t>
                      </a:r>
                    </a:p>
                  </a:txBody>
                  <a:tcPr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0" i="0" u="none" strike="noStrike">
                          <a:solidFill>
                            <a:srgbClr val="000000"/>
                          </a:solidFill>
                          <a:effectLst/>
                          <a:latin typeface="Arial" panose="020B0604020202020204" pitchFamily="34" charset="0"/>
                        </a:rPr>
                        <a:t>Climate Change</a:t>
                      </a:r>
                    </a:p>
                  </a:txBody>
                  <a:tcPr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rPr>
                        <a:t>1,879</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rPr>
                        <a:t>4,151</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rial" panose="020B0604020202020204" pitchFamily="34" charset="0"/>
                        </a:rPr>
                        <a:t>121%</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 xmlns:a16="http://schemas.microsoft.com/office/drawing/2014/main" val="10012"/>
                  </a:ext>
                </a:extLst>
              </a:tr>
              <a:tr h="138129">
                <a:tc>
                  <a:txBody>
                    <a:bodyPr/>
                    <a:lstStyle/>
                    <a:p>
                      <a:pPr algn="ctr" fontAlgn="b"/>
                      <a:r>
                        <a:rPr lang="en-US" sz="1000" b="1" i="0" u="none" strike="noStrike" dirty="0">
                          <a:solidFill>
                            <a:srgbClr val="000000"/>
                          </a:solidFill>
                          <a:latin typeface="Arial"/>
                        </a:rPr>
                        <a:t>13</a:t>
                      </a:r>
                    </a:p>
                  </a:txBody>
                  <a:tcPr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Arial" panose="020B0604020202020204" pitchFamily="34" charset="0"/>
                        </a:rPr>
                        <a:t>Pay-As-You Go/Telematics</a:t>
                      </a:r>
                    </a:p>
                  </a:txBody>
                  <a:tcPr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rPr>
                        <a:t>2,162</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rial" panose="020B0604020202020204" pitchFamily="34" charset="0"/>
                        </a:rPr>
                        <a:t>4,104</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rial" panose="020B0604020202020204" pitchFamily="34" charset="0"/>
                        </a:rPr>
                        <a:t>90%</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 xmlns:a16="http://schemas.microsoft.com/office/drawing/2014/main" val="10013"/>
                  </a:ext>
                </a:extLst>
              </a:tr>
              <a:tr h="138129">
                <a:tc>
                  <a:txBody>
                    <a:bodyPr/>
                    <a:lstStyle/>
                    <a:p>
                      <a:pPr algn="ctr" fontAlgn="b"/>
                      <a:r>
                        <a:rPr lang="en-US" sz="1000" b="1" i="0" u="none" strike="noStrike" dirty="0">
                          <a:solidFill>
                            <a:srgbClr val="000000"/>
                          </a:solidFill>
                          <a:latin typeface="Arial"/>
                        </a:rPr>
                        <a:t>14</a:t>
                      </a:r>
                    </a:p>
                  </a:txBody>
                  <a:tcPr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Arial" panose="020B0604020202020204" pitchFamily="34" charset="0"/>
                        </a:rPr>
                        <a:t>Tornadoes</a:t>
                      </a:r>
                    </a:p>
                  </a:txBody>
                  <a:tcPr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rPr>
                        <a:t>2,257</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rial" panose="020B0604020202020204" pitchFamily="34" charset="0"/>
                        </a:rPr>
                        <a:t>2,953</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rial" panose="020B0604020202020204" pitchFamily="34" charset="0"/>
                        </a:rPr>
                        <a:t>31%</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 xmlns:a16="http://schemas.microsoft.com/office/drawing/2014/main" val="10014"/>
                  </a:ext>
                </a:extLst>
              </a:tr>
              <a:tr h="138129">
                <a:tc>
                  <a:txBody>
                    <a:bodyPr/>
                    <a:lstStyle/>
                    <a:p>
                      <a:pPr algn="ctr" fontAlgn="b"/>
                      <a:r>
                        <a:rPr lang="en-US" sz="1000" b="1" i="0" u="none" strike="noStrike" dirty="0">
                          <a:solidFill>
                            <a:srgbClr val="000000"/>
                          </a:solidFill>
                          <a:latin typeface="Arial"/>
                        </a:rPr>
                        <a:t>15</a:t>
                      </a:r>
                    </a:p>
                  </a:txBody>
                  <a:tcPr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Arial" panose="020B0604020202020204" pitchFamily="34" charset="0"/>
                        </a:rPr>
                        <a:t>Hurricanes</a:t>
                      </a:r>
                    </a:p>
                  </a:txBody>
                  <a:tcPr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rial" panose="020B0604020202020204" pitchFamily="34" charset="0"/>
                        </a:rPr>
                        <a:t>1,451</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rial" panose="020B0604020202020204" pitchFamily="34" charset="0"/>
                        </a:rPr>
                        <a:t>2,576</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rial" panose="020B0604020202020204" pitchFamily="34" charset="0"/>
                        </a:rPr>
                        <a:t>78%</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 xmlns:a16="http://schemas.microsoft.com/office/drawing/2014/main" val="10015"/>
                  </a:ext>
                </a:extLst>
              </a:tr>
              <a:tr h="138129">
                <a:tc>
                  <a:txBody>
                    <a:bodyPr/>
                    <a:lstStyle/>
                    <a:p>
                      <a:pPr algn="ctr" fontAlgn="b"/>
                      <a:r>
                        <a:rPr lang="en-US" sz="1000" b="1" i="0" u="none" strike="noStrike" dirty="0">
                          <a:solidFill>
                            <a:srgbClr val="000000"/>
                          </a:solidFill>
                          <a:latin typeface="Arial"/>
                        </a:rPr>
                        <a:t>16</a:t>
                      </a:r>
                    </a:p>
                  </a:txBody>
                  <a:tcPr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Arial" panose="020B0604020202020204" pitchFamily="34" charset="0"/>
                        </a:rPr>
                        <a:t>Flood Insurance</a:t>
                      </a:r>
                    </a:p>
                  </a:txBody>
                  <a:tcPr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rPr>
                        <a:t>2,223</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rial" panose="020B0604020202020204" pitchFamily="34" charset="0"/>
                        </a:rPr>
                        <a:t>2,437</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rial" panose="020B0604020202020204" pitchFamily="34" charset="0"/>
                        </a:rPr>
                        <a:t>10%</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 xmlns:a16="http://schemas.microsoft.com/office/drawing/2014/main" val="10016"/>
                  </a:ext>
                </a:extLst>
              </a:tr>
              <a:tr h="138129">
                <a:tc>
                  <a:txBody>
                    <a:bodyPr/>
                    <a:lstStyle/>
                    <a:p>
                      <a:pPr algn="ctr" fontAlgn="b"/>
                      <a:r>
                        <a:rPr lang="en-US" sz="1000" b="1" i="0" u="none" strike="noStrike" dirty="0">
                          <a:solidFill>
                            <a:srgbClr val="000000"/>
                          </a:solidFill>
                          <a:latin typeface="Arial"/>
                        </a:rPr>
                        <a:t>17</a:t>
                      </a:r>
                    </a:p>
                  </a:txBody>
                  <a:tcPr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Arial" panose="020B0604020202020204" pitchFamily="34" charset="0"/>
                        </a:rPr>
                        <a:t>Workers Comp</a:t>
                      </a:r>
                    </a:p>
                  </a:txBody>
                  <a:tcPr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rPr>
                        <a:t>1,350</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rPr>
                        <a:t>1,843</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rial" panose="020B0604020202020204" pitchFamily="34" charset="0"/>
                        </a:rPr>
                        <a:t>37%</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 xmlns:a16="http://schemas.microsoft.com/office/drawing/2014/main" val="10017"/>
                  </a:ext>
                </a:extLst>
              </a:tr>
              <a:tr h="138129">
                <a:tc>
                  <a:txBody>
                    <a:bodyPr/>
                    <a:lstStyle/>
                    <a:p>
                      <a:pPr algn="ctr" fontAlgn="b"/>
                      <a:r>
                        <a:rPr lang="en-US" sz="1000" b="1" i="0" u="none" strike="noStrike" dirty="0">
                          <a:solidFill>
                            <a:srgbClr val="000000"/>
                          </a:solidFill>
                          <a:latin typeface="Arial"/>
                        </a:rPr>
                        <a:t>18</a:t>
                      </a:r>
                    </a:p>
                  </a:txBody>
                  <a:tcPr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Arial" panose="020B0604020202020204" pitchFamily="34" charset="0"/>
                        </a:rPr>
                        <a:t>Sharing Economy</a:t>
                      </a:r>
                    </a:p>
                  </a:txBody>
                  <a:tcPr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rPr>
                        <a:t>503</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rPr>
                        <a:t>1,352</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rial" panose="020B0604020202020204" pitchFamily="34" charset="0"/>
                        </a:rPr>
                        <a:t>169%</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 xmlns:a16="http://schemas.microsoft.com/office/drawing/2014/main" val="10018"/>
                  </a:ext>
                </a:extLst>
              </a:tr>
              <a:tr h="138129">
                <a:tc>
                  <a:txBody>
                    <a:bodyPr/>
                    <a:lstStyle/>
                    <a:p>
                      <a:pPr algn="ctr" fontAlgn="b"/>
                      <a:r>
                        <a:rPr lang="en-US" sz="1000" b="1" i="0" u="none" strike="noStrike" dirty="0">
                          <a:solidFill>
                            <a:srgbClr val="000000"/>
                          </a:solidFill>
                          <a:latin typeface="Arial"/>
                        </a:rPr>
                        <a:t>19</a:t>
                      </a:r>
                    </a:p>
                  </a:txBody>
                  <a:tcPr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Arial" panose="020B0604020202020204" pitchFamily="34" charset="0"/>
                        </a:rPr>
                        <a:t>Drones and Insurance</a:t>
                      </a:r>
                    </a:p>
                  </a:txBody>
                  <a:tcPr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rial" panose="020B0604020202020204" pitchFamily="34" charset="0"/>
                        </a:rPr>
                        <a:t>409</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rPr>
                        <a:t>709</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rPr>
                        <a:t>73%</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 xmlns:a16="http://schemas.microsoft.com/office/drawing/2014/main" val="10019"/>
                  </a:ext>
                </a:extLst>
              </a:tr>
              <a:tr h="138129">
                <a:tc>
                  <a:txBody>
                    <a:bodyPr/>
                    <a:lstStyle/>
                    <a:p>
                      <a:pPr algn="ctr" fontAlgn="b"/>
                      <a:r>
                        <a:rPr lang="en-US" sz="1000" b="1" i="0" u="none" strike="noStrike" dirty="0">
                          <a:solidFill>
                            <a:srgbClr val="000000"/>
                          </a:solidFill>
                          <a:latin typeface="Arial"/>
                        </a:rPr>
                        <a:t>20</a:t>
                      </a:r>
                    </a:p>
                  </a:txBody>
                  <a:tcPr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Arial" panose="020B0604020202020204" pitchFamily="34" charset="0"/>
                        </a:rPr>
                        <a:t>Price Optimization</a:t>
                      </a:r>
                    </a:p>
                  </a:txBody>
                  <a:tcPr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rPr>
                        <a:t>329</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rPr>
                        <a:t>690</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rPr>
                        <a:t>110%</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 xmlns:a16="http://schemas.microsoft.com/office/drawing/2014/main" val="10020"/>
                  </a:ext>
                </a:extLst>
              </a:tr>
              <a:tr h="138129">
                <a:tc>
                  <a:txBody>
                    <a:bodyPr/>
                    <a:lstStyle/>
                    <a:p>
                      <a:pPr algn="ctr" fontAlgn="b"/>
                      <a:r>
                        <a:rPr lang="en-US" sz="1000" b="1" i="0" u="none" strike="noStrike" dirty="0">
                          <a:solidFill>
                            <a:srgbClr val="000000"/>
                          </a:solidFill>
                          <a:latin typeface="Arial"/>
                        </a:rPr>
                        <a:t>21</a:t>
                      </a:r>
                    </a:p>
                  </a:txBody>
                  <a:tcPr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Arial" panose="020B0604020202020204" pitchFamily="34" charset="0"/>
                        </a:rPr>
                        <a:t>Winter Storms &amp; Insurance</a:t>
                      </a:r>
                    </a:p>
                  </a:txBody>
                  <a:tcPr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rPr>
                        <a:t>522</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rPr>
                        <a:t>666</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rPr>
                        <a:t>28%</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 xmlns:a16="http://schemas.microsoft.com/office/drawing/2014/main" val="10021"/>
                  </a:ext>
                </a:extLst>
              </a:tr>
              <a:tr h="138129">
                <a:tc>
                  <a:txBody>
                    <a:bodyPr/>
                    <a:lstStyle/>
                    <a:p>
                      <a:pPr algn="ctr" fontAlgn="b"/>
                      <a:r>
                        <a:rPr lang="en-US" sz="1000" b="1" i="0" u="none" strike="noStrike" dirty="0">
                          <a:solidFill>
                            <a:srgbClr val="000000"/>
                          </a:solidFill>
                          <a:latin typeface="Arial"/>
                        </a:rPr>
                        <a:t>22</a:t>
                      </a:r>
                    </a:p>
                  </a:txBody>
                  <a:tcPr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0" i="0" u="none" strike="noStrike">
                          <a:solidFill>
                            <a:srgbClr val="000000"/>
                          </a:solidFill>
                          <a:effectLst/>
                          <a:latin typeface="Arial" panose="020B0604020202020204" pitchFamily="34" charset="0"/>
                        </a:rPr>
                        <a:t>Aviation</a:t>
                      </a:r>
                    </a:p>
                  </a:txBody>
                  <a:tcPr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rial" panose="020B0604020202020204" pitchFamily="34" charset="0"/>
                        </a:rPr>
                        <a:t>241</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rPr>
                        <a:t>416</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rPr>
                        <a:t>73%</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 xmlns:a16="http://schemas.microsoft.com/office/drawing/2014/main" val="10022"/>
                  </a:ext>
                </a:extLst>
              </a:tr>
              <a:tr h="138129">
                <a:tc>
                  <a:txBody>
                    <a:bodyPr/>
                    <a:lstStyle/>
                    <a:p>
                      <a:pPr algn="ctr" fontAlgn="b"/>
                      <a:r>
                        <a:rPr lang="en-US" sz="1000" b="1" i="0" u="none" strike="noStrike" dirty="0">
                          <a:solidFill>
                            <a:srgbClr val="000000"/>
                          </a:solidFill>
                          <a:latin typeface="Arial"/>
                        </a:rPr>
                        <a:t>23</a:t>
                      </a:r>
                    </a:p>
                  </a:txBody>
                  <a:tcPr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Arial" panose="020B0604020202020204" pitchFamily="34" charset="0"/>
                        </a:rPr>
                        <a:t>Gun Liability</a:t>
                      </a:r>
                    </a:p>
                  </a:txBody>
                  <a:tcPr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rial" panose="020B0604020202020204" pitchFamily="34" charset="0"/>
                        </a:rPr>
                        <a:t>98</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rPr>
                        <a:t>314</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rPr>
                        <a:t>220%</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 xmlns:a16="http://schemas.microsoft.com/office/drawing/2014/main" val="10023"/>
                  </a:ext>
                </a:extLst>
              </a:tr>
              <a:tr h="138129">
                <a:tc>
                  <a:txBody>
                    <a:bodyPr/>
                    <a:lstStyle/>
                    <a:p>
                      <a:pPr algn="ctr" fontAlgn="b"/>
                      <a:r>
                        <a:rPr lang="en-US" sz="1000" b="1" i="0" u="none" strike="noStrike" dirty="0">
                          <a:solidFill>
                            <a:srgbClr val="000000"/>
                          </a:solidFill>
                          <a:latin typeface="Arial"/>
                        </a:rPr>
                        <a:t>24</a:t>
                      </a:r>
                    </a:p>
                  </a:txBody>
                  <a:tcPr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Arial" panose="020B0604020202020204" pitchFamily="34" charset="0"/>
                        </a:rPr>
                        <a:t>Systemic Risk</a:t>
                      </a:r>
                    </a:p>
                  </a:txBody>
                  <a:tcPr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rial" panose="020B0604020202020204" pitchFamily="34" charset="0"/>
                        </a:rPr>
                        <a:t>189</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rPr>
                        <a:t>236</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rPr>
                        <a:t>25%</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 xmlns:a16="http://schemas.microsoft.com/office/drawing/2014/main" val="10024"/>
                  </a:ext>
                </a:extLst>
              </a:tr>
              <a:tr h="138129">
                <a:tc>
                  <a:txBody>
                    <a:bodyPr/>
                    <a:lstStyle/>
                    <a:p>
                      <a:pPr algn="ctr" fontAlgn="b"/>
                      <a:r>
                        <a:rPr lang="en-US" sz="1000" b="1" i="0" u="none" strike="noStrike" dirty="0">
                          <a:solidFill>
                            <a:srgbClr val="000000"/>
                          </a:solidFill>
                          <a:latin typeface="Arial"/>
                        </a:rPr>
                        <a:t>25</a:t>
                      </a:r>
                    </a:p>
                  </a:txBody>
                  <a:tcPr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Arial" panose="020B0604020202020204" pitchFamily="34" charset="0"/>
                        </a:rPr>
                        <a:t>Auto Affordability &amp; CFA</a:t>
                      </a:r>
                    </a:p>
                  </a:txBody>
                  <a:tcPr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rial" panose="020B0604020202020204" pitchFamily="34" charset="0"/>
                        </a:rPr>
                        <a:t>247</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rPr>
                        <a:t>155</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rPr>
                        <a:t>-37%</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 xmlns:a16="http://schemas.microsoft.com/office/drawing/2014/main" val="10025"/>
                  </a:ext>
                </a:extLst>
              </a:tr>
              <a:tr h="138129">
                <a:tc>
                  <a:txBody>
                    <a:bodyPr/>
                    <a:lstStyle/>
                    <a:p>
                      <a:pPr algn="ctr" fontAlgn="b"/>
                      <a:r>
                        <a:rPr lang="en-US" sz="1000" b="1" i="0" u="none" strike="noStrike" dirty="0">
                          <a:solidFill>
                            <a:srgbClr val="000000"/>
                          </a:solidFill>
                          <a:latin typeface="Arial"/>
                        </a:rPr>
                        <a:t>26</a:t>
                      </a:r>
                    </a:p>
                  </a:txBody>
                  <a:tcPr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Arial" panose="020B0604020202020204" pitchFamily="34" charset="0"/>
                        </a:rPr>
                        <a:t>Credit Scoring</a:t>
                      </a:r>
                    </a:p>
                  </a:txBody>
                  <a:tcPr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rPr>
                        <a:t>84</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rPr>
                        <a:t>152</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rPr>
                        <a:t>81%</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 xmlns:a16="http://schemas.microsoft.com/office/drawing/2014/main" val="10026"/>
                  </a:ext>
                </a:extLst>
              </a:tr>
              <a:tr h="138129">
                <a:tc>
                  <a:txBody>
                    <a:bodyPr/>
                    <a:lstStyle/>
                    <a:p>
                      <a:pPr algn="ctr" fontAlgn="b"/>
                      <a:r>
                        <a:rPr lang="en-US" sz="1000" b="1" i="0" u="none" strike="noStrike" dirty="0">
                          <a:solidFill>
                            <a:srgbClr val="000000"/>
                          </a:solidFill>
                          <a:latin typeface="Arial"/>
                        </a:rPr>
                        <a:t>27</a:t>
                      </a:r>
                    </a:p>
                  </a:txBody>
                  <a:tcPr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Arial" panose="020B0604020202020204" pitchFamily="34" charset="0"/>
                        </a:rPr>
                        <a:t>Riots</a:t>
                      </a:r>
                    </a:p>
                  </a:txBody>
                  <a:tcPr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Arial" panose="020B0604020202020204" pitchFamily="34" charset="0"/>
                        </a:rPr>
                        <a:t>944</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rPr>
                        <a:t>143</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Arial" panose="020B0604020202020204" pitchFamily="34" charset="0"/>
                        </a:rPr>
                        <a:t>-85%</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 xmlns:a16="http://schemas.microsoft.com/office/drawing/2014/main" val="10027"/>
                  </a:ext>
                </a:extLst>
              </a:tr>
              <a:tr h="126247">
                <a:tc>
                  <a:txBody>
                    <a:bodyPr/>
                    <a:lstStyle/>
                    <a:p>
                      <a:pPr algn="ctr" fontAlgn="b"/>
                      <a:endParaRPr lang="en-US" sz="1000" b="1" i="0" u="none" strike="noStrike" dirty="0">
                        <a:solidFill>
                          <a:schemeClr val="bg1"/>
                        </a:solidFill>
                        <a:latin typeface="Arial"/>
                      </a:endParaRPr>
                    </a:p>
                  </a:txBody>
                  <a:tcPr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fontAlgn="b"/>
                      <a:r>
                        <a:rPr lang="en-US" sz="1000" b="1" i="0" u="none" strike="noStrike" dirty="0">
                          <a:solidFill>
                            <a:schemeClr val="bg1"/>
                          </a:solidFill>
                          <a:effectLst/>
                          <a:latin typeface="Arial" panose="020B0604020202020204" pitchFamily="34" charset="0"/>
                        </a:rPr>
                        <a:t>Total</a:t>
                      </a:r>
                    </a:p>
                  </a:txBody>
                  <a:tcPr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r" fontAlgn="b"/>
                      <a:r>
                        <a:rPr lang="en-US" sz="1000" b="1" i="0" u="none" strike="noStrike" dirty="0">
                          <a:solidFill>
                            <a:schemeClr val="bg1"/>
                          </a:solidFill>
                          <a:effectLst/>
                          <a:latin typeface="Arial" panose="020B0604020202020204" pitchFamily="34" charset="0"/>
                        </a:rPr>
                        <a:t>69,041</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r" fontAlgn="b"/>
                      <a:r>
                        <a:rPr lang="en-US" sz="1000" b="1" i="0" u="none" strike="noStrike" dirty="0">
                          <a:solidFill>
                            <a:schemeClr val="bg1"/>
                          </a:solidFill>
                          <a:effectLst/>
                          <a:latin typeface="Arial" panose="020B0604020202020204" pitchFamily="34" charset="0"/>
                        </a:rPr>
                        <a:t>106,368</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r" fontAlgn="b"/>
                      <a:r>
                        <a:rPr lang="en-US" sz="1000" b="1" i="0" u="none" strike="noStrike" dirty="0">
                          <a:solidFill>
                            <a:schemeClr val="bg1"/>
                          </a:solidFill>
                          <a:effectLst/>
                          <a:latin typeface="Arial" panose="020B0604020202020204" pitchFamily="34" charset="0"/>
                        </a:rPr>
                        <a:t>54%</a:t>
                      </a:r>
                    </a:p>
                  </a:txBody>
                  <a:tcPr marR="7315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 xmlns:a16="http://schemas.microsoft.com/office/drawing/2014/main" val="10028"/>
                  </a:ext>
                </a:extLst>
              </a:tr>
            </a:tbl>
          </a:graphicData>
        </a:graphic>
      </p:graphicFrame>
    </p:spTree>
    <p:extLst>
      <p:ext uri="{BB962C8B-B14F-4D97-AF65-F5344CB8AC3E}">
        <p14:creationId xmlns:p14="http://schemas.microsoft.com/office/powerpoint/2010/main" val="2080164464"/>
      </p:ext>
    </p:extLst>
  </p:cSld>
  <p:clrMapOvr>
    <a:masterClrMapping/>
  </p:clrMapOvr>
  <p:transition>
    <p:wipe dir="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100</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1990-2021F</a:t>
            </a:r>
          </a:p>
        </p:txBody>
      </p:sp>
      <p:graphicFrame>
        <p:nvGraphicFramePr>
          <p:cNvPr id="38914" name="Object 4"/>
          <p:cNvGraphicFramePr>
            <a:graphicFrameLocks noChangeAspect="1"/>
          </p:cNvGraphicFramePr>
          <p:nvPr>
            <p:extLst>
              <p:ext uri="{D42A27DB-BD31-4B8C-83A1-F6EECF244321}">
                <p14:modId xmlns:p14="http://schemas.microsoft.com/office/powerpoint/2010/main" val="1022007592"/>
              </p:ext>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8557378" name="Chart" r:id="rId4" imgW="7839082" imgH="4095681" progId="MSGraph.Chart.8">
                  <p:embed followColorScheme="full"/>
                </p:oleObj>
              </mc:Choice>
              <mc:Fallback>
                <p:oleObj name="Chart" r:id="rId4" imgW="7839082" imgH="4095681"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436492"/>
            <a:ext cx="8551863" cy="426271"/>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(5/16 for 2016-17; </a:t>
            </a:r>
            <a:r>
              <a:rPr lang="en-US" sz="1100" dirty="0"/>
              <a:t>3</a:t>
            </a:r>
            <a:r>
              <a:rPr lang="en-US" sz="1100" dirty="0" smtClean="0"/>
              <a:t>/16 for 2018-21F;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237555" y="3177510"/>
            <a:ext cx="2344994" cy="1799303"/>
          </a:xfrm>
          <a:prstGeom prst="wedgeRectCallout">
            <a:avLst>
              <a:gd name="adj1" fmla="val 94687"/>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043950" y="1122824"/>
            <a:ext cx="3313470" cy="1101213"/>
          </a:xfrm>
          <a:prstGeom prst="wedgeRectCallout">
            <a:avLst>
              <a:gd name="adj1" fmla="val 20880"/>
              <a:gd name="adj2" fmla="val 802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still-low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27220560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28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9728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9728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8B461C51-CFE1-475A-994C-0485D0042B8B}" type="slidenum">
              <a:rPr lang="en-US" altLang="en-US" sz="900"/>
              <a:pPr algn="r">
                <a:lnSpc>
                  <a:spcPct val="85000"/>
                </a:lnSpc>
                <a:spcBef>
                  <a:spcPct val="20000"/>
                </a:spcBef>
                <a:buClrTx/>
                <a:buFontTx/>
                <a:buNone/>
              </a:pPr>
              <a:t>101</a:t>
            </a:fld>
            <a:endParaRPr lang="en-US" altLang="en-US" sz="900"/>
          </a:p>
        </p:txBody>
      </p:sp>
      <p:sp>
        <p:nvSpPr>
          <p:cNvPr id="97285" name="Rectangle 2"/>
          <p:cNvSpPr>
            <a:spLocks noGrp="1" noChangeArrowheads="1"/>
          </p:cNvSpPr>
          <p:nvPr>
            <p:ph type="title" idx="4294967295"/>
          </p:nvPr>
        </p:nvSpPr>
        <p:spPr>
          <a:xfrm>
            <a:off x="242888" y="61913"/>
            <a:ext cx="7467600" cy="836613"/>
          </a:xfrm>
        </p:spPr>
        <p:txBody>
          <a:bodyPr/>
          <a:lstStyle/>
          <a:p>
            <a:r>
              <a:rPr lang="en-US" altLang="en-US" sz="2600" dirty="0" smtClean="0">
                <a:latin typeface="Arial" panose="020B0604020202020204" pitchFamily="34" charset="0"/>
              </a:rPr>
              <a:t>Rental-Occupied Housing Units as % of Total Occupied Units, Quarterly, 1990:Q1-2015*</a:t>
            </a:r>
          </a:p>
        </p:txBody>
      </p:sp>
      <p:graphicFrame>
        <p:nvGraphicFramePr>
          <p:cNvPr id="97286" name="Object 2"/>
          <p:cNvGraphicFramePr>
            <a:graphicFrameLocks noGrp="1"/>
          </p:cNvGraphicFramePr>
          <p:nvPr>
            <p:ph idx="4294967295"/>
            <p:extLst/>
          </p:nvPr>
        </p:nvGraphicFramePr>
        <p:xfrm>
          <a:off x="881063" y="1144588"/>
          <a:ext cx="7081837" cy="4867275"/>
        </p:xfrm>
        <a:graphic>
          <a:graphicData uri="http://schemas.openxmlformats.org/presentationml/2006/ole">
            <mc:AlternateContent xmlns:mc="http://schemas.openxmlformats.org/markup-compatibility/2006">
              <mc:Choice xmlns:v="urn:schemas-microsoft-com:vml" Requires="v">
                <p:oleObj spid="_x0000_s28510327" name="Chart" r:id="rId4" imgW="4730746" imgH="3251108" progId="MSGraph.Chart.8">
                  <p:embed followColorScheme="full"/>
                </p:oleObj>
              </mc:Choice>
              <mc:Fallback>
                <p:oleObj name="Chart" r:id="rId4" imgW="4730746" imgH="3251108" progId="MSGraph.Chart.8">
                  <p:embed followColorScheme="full"/>
                  <p:pic>
                    <p:nvPicPr>
                      <p:cNvPr id="0" name=""/>
                      <p:cNvPicPr>
                        <a:picLocks noGrp="1" noChangeArrowheads="1"/>
                      </p:cNvPicPr>
                      <p:nvPr/>
                    </p:nvPicPr>
                    <p:blipFill>
                      <a:blip r:embed="rId5"/>
                      <a:srcRect/>
                      <a:stretch>
                        <a:fillRect/>
                      </a:stretch>
                    </p:blipFill>
                    <p:spPr bwMode="auto">
                      <a:xfrm>
                        <a:off x="881063" y="1144588"/>
                        <a:ext cx="7081837"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7287" name="Rectangle 8"/>
          <p:cNvSpPr>
            <a:spLocks noChangeArrowheads="1"/>
          </p:cNvSpPr>
          <p:nvPr/>
        </p:nvSpPr>
        <p:spPr bwMode="auto">
          <a:xfrm>
            <a:off x="0" y="6430963"/>
            <a:ext cx="8763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dirty="0"/>
              <a:t>Sources: US Census Bureau, </a:t>
            </a:r>
            <a:r>
              <a:rPr lang="en-US" altLang="en-US" sz="1100" i="1" dirty="0"/>
              <a:t>Residential Vacancies &amp; Home Ownership in the First Quarter of 2015 </a:t>
            </a:r>
            <a:r>
              <a:rPr lang="en-US" altLang="en-US" sz="1100" dirty="0"/>
              <a:t>(released April 28, 2015) and earlier issues; Insurance Information Institute. Next Census Bureau report to be released on July 28, 2015</a:t>
            </a:r>
            <a:r>
              <a:rPr lang="en-US" altLang="en-US" sz="1100" dirty="0" smtClean="0"/>
              <a:t>. *As of Q1.</a:t>
            </a:r>
            <a:endParaRPr lang="en-US" altLang="en-US" sz="1100" dirty="0"/>
          </a:p>
        </p:txBody>
      </p:sp>
      <p:sp>
        <p:nvSpPr>
          <p:cNvPr id="2094089" name="AutoShape 38"/>
          <p:cNvSpPr>
            <a:spLocks noChangeArrowheads="1"/>
          </p:cNvSpPr>
          <p:nvPr/>
        </p:nvSpPr>
        <p:spPr bwMode="blackWhite">
          <a:xfrm>
            <a:off x="2286000" y="4324350"/>
            <a:ext cx="1695450" cy="906463"/>
          </a:xfrm>
          <a:prstGeom prst="wedgeRectCallout">
            <a:avLst>
              <a:gd name="adj1" fmla="val 124122"/>
              <a:gd name="adj2" fmla="val 744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Trough in 2004:Q2 and Q4 at 30.8%</a:t>
            </a:r>
          </a:p>
        </p:txBody>
      </p:sp>
      <p:sp>
        <p:nvSpPr>
          <p:cNvPr id="14" name="Rectangle 6"/>
          <p:cNvSpPr>
            <a:spLocks noChangeArrowheads="1"/>
          </p:cNvSpPr>
          <p:nvPr/>
        </p:nvSpPr>
        <p:spPr bwMode="blackWhite">
          <a:xfrm>
            <a:off x="381000" y="6000750"/>
            <a:ext cx="8320088" cy="4000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1400" b="1">
                <a:solidFill>
                  <a:srgbClr val="FFFFFF"/>
                </a:solidFill>
              </a:rPr>
              <a:t>Since the Great Recession ended in June 2009, renters occupied 5.7 million more units (+15.6%).</a:t>
            </a:r>
          </a:p>
        </p:txBody>
      </p:sp>
      <p:sp>
        <p:nvSpPr>
          <p:cNvPr id="15" name="Date Placeholder 14"/>
          <p:cNvSpPr>
            <a:spLocks noGrp="1"/>
          </p:cNvSpPr>
          <p:nvPr>
            <p:ph type="dt" sz="quarter" idx="10"/>
          </p:nvPr>
        </p:nvSpPr>
        <p:spPr/>
        <p:txBody>
          <a:bodyPr/>
          <a:lstStyle/>
          <a:p>
            <a:pPr>
              <a:defRPr/>
            </a:pPr>
            <a:r>
              <a:rPr lang="en-US"/>
              <a:t>12/01/09 - 9pm</a:t>
            </a:r>
          </a:p>
        </p:txBody>
      </p:sp>
      <p:sp>
        <p:nvSpPr>
          <p:cNvPr id="97291"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86317E5B-F0F8-42E7-BB35-BE7CE836907C}" type="slidenum">
              <a:rPr lang="en-US" altLang="en-US" sz="900" smtClean="0">
                <a:solidFill>
                  <a:srgbClr val="000000"/>
                </a:solidFill>
              </a:rPr>
              <a:pPr>
                <a:lnSpc>
                  <a:spcPct val="85000"/>
                </a:lnSpc>
                <a:spcBef>
                  <a:spcPct val="20000"/>
                </a:spcBef>
                <a:buClrTx/>
                <a:buFontTx/>
                <a:buNone/>
              </a:pPr>
              <a:t>101</a:t>
            </a:fld>
            <a:endParaRPr lang="en-US" altLang="en-US" sz="900" smtClean="0">
              <a:solidFill>
                <a:srgbClr val="000000"/>
              </a:solidFill>
            </a:endParaRPr>
          </a:p>
        </p:txBody>
      </p:sp>
      <p:sp>
        <p:nvSpPr>
          <p:cNvPr id="17" name="AutoShape 38"/>
          <p:cNvSpPr>
            <a:spLocks noChangeArrowheads="1"/>
          </p:cNvSpPr>
          <p:nvPr/>
        </p:nvSpPr>
        <p:spPr bwMode="blackWhite">
          <a:xfrm>
            <a:off x="7475538" y="3492500"/>
            <a:ext cx="1447800" cy="927100"/>
          </a:xfrm>
          <a:prstGeom prst="wedgeRectCallout">
            <a:avLst>
              <a:gd name="adj1" fmla="val 13831"/>
              <a:gd name="adj2" fmla="val -2436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Latest was 36.3% in </a:t>
            </a:r>
            <a:r>
              <a:rPr lang="en-US" b="1" dirty="0" smtClean="0">
                <a:solidFill>
                  <a:schemeClr val="bg1"/>
                </a:solidFill>
                <a:latin typeface="Arial "/>
              </a:rPr>
              <a:t>2015</a:t>
            </a:r>
            <a:endParaRPr lang="en-US" b="1" dirty="0">
              <a:solidFill>
                <a:schemeClr val="bg1"/>
              </a:solidFill>
              <a:latin typeface="Arial "/>
            </a:endParaRPr>
          </a:p>
        </p:txBody>
      </p:sp>
      <p:sp>
        <p:nvSpPr>
          <p:cNvPr id="18" name="AutoShape 38"/>
          <p:cNvSpPr>
            <a:spLocks noChangeArrowheads="1"/>
          </p:cNvSpPr>
          <p:nvPr/>
        </p:nvSpPr>
        <p:spPr bwMode="blackWhite">
          <a:xfrm>
            <a:off x="3124200" y="1144588"/>
            <a:ext cx="2209800" cy="885825"/>
          </a:xfrm>
          <a:prstGeom prst="wedgeRectCallout">
            <a:avLst>
              <a:gd name="adj1" fmla="val -68897"/>
              <a:gd name="adj2" fmla="val 201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Trend down began in 1994:Q3 from 36.2% in Q2</a:t>
            </a:r>
          </a:p>
        </p:txBody>
      </p:sp>
      <p:sp>
        <p:nvSpPr>
          <p:cNvPr id="19" name="AutoShape 38"/>
          <p:cNvSpPr>
            <a:spLocks noChangeArrowheads="1"/>
          </p:cNvSpPr>
          <p:nvPr/>
        </p:nvSpPr>
        <p:spPr bwMode="blackWhite">
          <a:xfrm>
            <a:off x="1295400" y="2844800"/>
            <a:ext cx="1600200" cy="862013"/>
          </a:xfrm>
          <a:prstGeom prst="wedgeRectCallout">
            <a:avLst>
              <a:gd name="adj1" fmla="val 104317"/>
              <a:gd name="adj2" fmla="val 4484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panose="020B0604020202020204" pitchFamily="34" charset="0"/>
                <a:cs typeface="Arial" panose="020B0604020202020204" pitchFamily="34" charset="0"/>
              </a:rPr>
              <a:t>Increasing percent of owners</a:t>
            </a:r>
          </a:p>
        </p:txBody>
      </p:sp>
      <p:sp>
        <p:nvSpPr>
          <p:cNvPr id="20" name="AutoShape 38"/>
          <p:cNvSpPr>
            <a:spLocks noChangeArrowheads="1"/>
          </p:cNvSpPr>
          <p:nvPr/>
        </p:nvSpPr>
        <p:spPr bwMode="blackWhite">
          <a:xfrm>
            <a:off x="4986338" y="2276476"/>
            <a:ext cx="1524000" cy="890588"/>
          </a:xfrm>
          <a:prstGeom prst="wedgeRectCallout">
            <a:avLst>
              <a:gd name="adj1" fmla="val 84299"/>
              <a:gd name="adj2" fmla="val 543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Increasing percent of renters</a:t>
            </a:r>
          </a:p>
        </p:txBody>
      </p:sp>
    </p:spTree>
    <p:extLst>
      <p:ext uri="{BB962C8B-B14F-4D97-AF65-F5344CB8AC3E}">
        <p14:creationId xmlns:p14="http://schemas.microsoft.com/office/powerpoint/2010/main" val="26265279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nodeType="afterGroup">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nodeType="afterGroup">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nodeType="afterGroup">
                            <p:stCondLst>
                              <p:cond delay="3500"/>
                            </p:stCondLst>
                            <p:childTnLst>
                              <p:par>
                                <p:cTn id="18" presetID="22" presetClass="entr" presetSubtype="8" fill="hold" grpId="0" nodeType="afterEffect">
                                  <p:stCondLst>
                                    <p:cond delay="50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par>
                          <p:cTn id="21" fill="hold" nodeType="afterGroup">
                            <p:stCondLst>
                              <p:cond delay="4500"/>
                            </p:stCondLst>
                            <p:childTnLst>
                              <p:par>
                                <p:cTn id="22" presetID="22" presetClass="entr" presetSubtype="8" fill="hold" grpId="0" nodeType="afterEffect">
                                  <p:stCondLst>
                                    <p:cond delay="50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par>
                          <p:cTn id="25" fill="hold" nodeType="afterGroup">
                            <p:stCondLst>
                              <p:cond delay="5500"/>
                            </p:stCondLst>
                            <p:childTnLst>
                              <p:par>
                                <p:cTn id="26" presetID="22" presetClass="entr" presetSubtype="8" fill="hold" grpId="0" nodeType="afterEffect">
                                  <p:stCondLst>
                                    <p:cond delay="50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4089" grpId="0" animBg="1"/>
      <p:bldP spid="14" grpId="0" animBg="1"/>
      <p:bldP spid="17" grpId="0" animBg="1"/>
      <p:bldP spid="18" grpId="0" animBg="1"/>
      <p:bldP spid="19" grpId="0" animBg="1"/>
      <p:bldP spid="20"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28"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solidFill>
                  <a:srgbClr val="000000"/>
                </a:solidFill>
              </a:rPr>
              <a:pPr/>
              <a:t>102</a:t>
            </a:fld>
            <a:endParaRPr lang="en-US" smtClean="0">
              <a:solidFill>
                <a:srgbClr val="000000"/>
              </a:solidFill>
            </a:endParaRPr>
          </a:p>
        </p:txBody>
      </p:sp>
      <p:sp>
        <p:nvSpPr>
          <p:cNvPr id="1030" name="Rectangle 2"/>
          <p:cNvSpPr>
            <a:spLocks noGrp="1" noChangeArrowheads="1"/>
          </p:cNvSpPr>
          <p:nvPr>
            <p:ph type="title"/>
          </p:nvPr>
        </p:nvSpPr>
        <p:spPr/>
        <p:txBody>
          <a:bodyPr/>
          <a:lstStyle/>
          <a:p>
            <a:r>
              <a:rPr lang="en-US" dirty="0" err="1" smtClean="0"/>
              <a:t>I.I.I.</a:t>
            </a:r>
            <a:r>
              <a:rPr lang="en-US" dirty="0" smtClean="0"/>
              <a:t> Poll: Renter’s Insurance</a:t>
            </a:r>
            <a:endParaRPr lang="en-US" baseline="30000" dirty="0" smtClean="0"/>
          </a:p>
        </p:txBody>
      </p:sp>
      <p:sp>
        <p:nvSpPr>
          <p:cNvPr id="1031" name="Rectangle 3"/>
          <p:cNvSpPr>
            <a:spLocks noChangeArrowheads="1"/>
          </p:cNvSpPr>
          <p:nvPr/>
        </p:nvSpPr>
        <p:spPr bwMode="auto">
          <a:xfrm>
            <a:off x="0" y="6578600"/>
            <a:ext cx="8636000" cy="27940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 Insurance Information Institute Annual </a:t>
            </a:r>
            <a:r>
              <a:rPr lang="en-US" sz="1100" i="1">
                <a:solidFill>
                  <a:srgbClr val="000000"/>
                </a:solidFill>
                <a:latin typeface="Arial" charset="0"/>
                <a:cs typeface="Arial" charset="0"/>
              </a:rPr>
              <a:t>Pulse</a:t>
            </a:r>
            <a:r>
              <a:rPr lang="en-US" sz="1100">
                <a:solidFill>
                  <a:srgbClr val="000000"/>
                </a:solidFill>
                <a:latin typeface="Arial" charset="0"/>
                <a:cs typeface="Arial" charset="0"/>
              </a:rPr>
              <a:t> Survey.</a:t>
            </a:r>
          </a:p>
        </p:txBody>
      </p:sp>
      <p:graphicFrame>
        <p:nvGraphicFramePr>
          <p:cNvPr id="2" name="Object 2"/>
          <p:cNvGraphicFramePr>
            <a:graphicFrameLocks noChangeAspect="1"/>
          </p:cNvGraphicFramePr>
          <p:nvPr>
            <p:extLst>
              <p:ext uri="{D42A27DB-BD31-4B8C-83A1-F6EECF244321}">
                <p14:modId xmlns:p14="http://schemas.microsoft.com/office/powerpoint/2010/main" val="1364617085"/>
              </p:ext>
            </p:extLst>
          </p:nvPr>
        </p:nvGraphicFramePr>
        <p:xfrm>
          <a:off x="101600" y="2295665"/>
          <a:ext cx="9042400" cy="3662362"/>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5"/>
          <p:cNvSpPr>
            <a:spLocks noChangeArrowheads="1"/>
          </p:cNvSpPr>
          <p:nvPr/>
        </p:nvSpPr>
        <p:spPr bwMode="blackWhite">
          <a:xfrm>
            <a:off x="298450" y="5454363"/>
            <a:ext cx="8618784" cy="6569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latin typeface="Arial" charset="0"/>
                <a:cs typeface="Arial" charset="0"/>
              </a:rPr>
              <a:t>The Percentage of Renters Who Have Renters Insurance Has Been Rising Since 2011.</a:t>
            </a:r>
            <a:endParaRPr lang="en-US" b="1" dirty="0">
              <a:solidFill>
                <a:srgbClr val="FFFFFF"/>
              </a:solidFill>
              <a:latin typeface="Arial" charset="0"/>
              <a:cs typeface="Arial" charset="0"/>
            </a:endParaRPr>
          </a:p>
        </p:txBody>
      </p:sp>
      <p:sp>
        <p:nvSpPr>
          <p:cNvPr id="3" name="Rectangle 2"/>
          <p:cNvSpPr/>
          <p:nvPr/>
        </p:nvSpPr>
        <p:spPr>
          <a:xfrm>
            <a:off x="298450" y="1256985"/>
            <a:ext cx="3696846" cy="830997"/>
          </a:xfrm>
          <a:prstGeom prst="rect">
            <a:avLst/>
          </a:prstGeom>
        </p:spPr>
        <p:txBody>
          <a:bodyPr wrap="none">
            <a:spAutoFit/>
          </a:bodyPr>
          <a:lstStyle/>
          <a:p>
            <a:pPr fontAlgn="base">
              <a:spcBef>
                <a:spcPct val="0"/>
              </a:spcBef>
              <a:spcAft>
                <a:spcPct val="0"/>
              </a:spcAft>
            </a:pPr>
            <a:r>
              <a:rPr lang="en-US" sz="1600" b="1" dirty="0">
                <a:solidFill>
                  <a:srgbClr val="225A7A"/>
                </a:solidFill>
                <a:latin typeface="Arial" charset="0"/>
                <a:cs typeface="Arial" charset="0"/>
              </a:rPr>
              <a:t>Q</a:t>
            </a:r>
            <a:r>
              <a:rPr lang="en-US" sz="1600" b="1" dirty="0">
                <a:solidFill>
                  <a:srgbClr val="28688C"/>
                </a:solidFill>
                <a:latin typeface="Arial" charset="0"/>
                <a:cs typeface="Arial" charset="0"/>
              </a:rPr>
              <a:t>.</a:t>
            </a:r>
            <a:r>
              <a:rPr lang="en-US" sz="1600" i="1" dirty="0">
                <a:solidFill>
                  <a:srgbClr val="000000"/>
                </a:solidFill>
                <a:latin typeface="Arial" charset="0"/>
                <a:cs typeface="Arial" charset="0"/>
              </a:rPr>
              <a:t> </a:t>
            </a:r>
            <a:r>
              <a:rPr lang="en-US" sz="1600" b="1" dirty="0" smtClean="0">
                <a:solidFill>
                  <a:srgbClr val="28688C"/>
                </a:solidFill>
                <a:latin typeface="Arial" charset="0"/>
                <a:cs typeface="Arial" charset="0"/>
              </a:rPr>
              <a:t>Do you have renters insurance?</a:t>
            </a:r>
            <a:r>
              <a:rPr lang="en-US" sz="1600" b="1" baseline="30000" dirty="0">
                <a:solidFill>
                  <a:srgbClr val="225A7A"/>
                </a:solidFill>
                <a:latin typeface="Arial" charset="0"/>
                <a:cs typeface="Arial" charset="0"/>
              </a:rPr>
              <a:t> 1</a:t>
            </a:r>
          </a:p>
          <a:p>
            <a:pPr fontAlgn="base">
              <a:spcBef>
                <a:spcPct val="0"/>
              </a:spcBef>
              <a:spcAft>
                <a:spcPct val="0"/>
              </a:spcAft>
            </a:pPr>
            <a:endParaRPr lang="en-US" sz="1600" b="1" dirty="0" smtClean="0">
              <a:solidFill>
                <a:srgbClr val="28688C"/>
              </a:solidFill>
              <a:latin typeface="Arial" charset="0"/>
              <a:cs typeface="Arial" charset="0"/>
            </a:endParaRPr>
          </a:p>
          <a:p>
            <a:pPr fontAlgn="base">
              <a:spcBef>
                <a:spcPct val="0"/>
              </a:spcBef>
              <a:spcAft>
                <a:spcPct val="0"/>
              </a:spcAft>
            </a:pPr>
            <a:endParaRPr lang="en-US" sz="1600" dirty="0">
              <a:solidFill>
                <a:srgbClr val="000000"/>
              </a:solidFill>
              <a:latin typeface="Arial" charset="0"/>
              <a:cs typeface="Arial" charset="0"/>
            </a:endParaRPr>
          </a:p>
        </p:txBody>
      </p:sp>
      <p:sp>
        <p:nvSpPr>
          <p:cNvPr id="8" name="Rectangle 7"/>
          <p:cNvSpPr/>
          <p:nvPr/>
        </p:nvSpPr>
        <p:spPr>
          <a:xfrm>
            <a:off x="298450" y="6150204"/>
            <a:ext cx="4572000" cy="236219"/>
          </a:xfrm>
          <a:prstGeom prst="rect">
            <a:avLst/>
          </a:prstGeom>
        </p:spPr>
        <p:txBody>
          <a:bodyPr>
            <a:spAutoFit/>
          </a:bodyPr>
          <a:lstStyle/>
          <a:p>
            <a:pPr eaLnBrk="0" fontAlgn="base" hangingPunct="0">
              <a:lnSpc>
                <a:spcPct val="85000"/>
              </a:lnSpc>
              <a:spcBef>
                <a:spcPct val="25000"/>
              </a:spcBef>
              <a:spcAft>
                <a:spcPct val="0"/>
              </a:spcAft>
              <a:buClr>
                <a:srgbClr val="FF6801"/>
              </a:buClr>
            </a:pPr>
            <a:r>
              <a:rPr lang="en-US" sz="1100" baseline="30000" dirty="0">
                <a:solidFill>
                  <a:srgbClr val="000000"/>
                </a:solidFill>
                <a:latin typeface="Arial" charset="0"/>
                <a:cs typeface="Arial" charset="0"/>
              </a:rPr>
              <a:t>1</a:t>
            </a:r>
            <a:r>
              <a:rPr lang="en-US" sz="1100" dirty="0">
                <a:solidFill>
                  <a:srgbClr val="000000"/>
                </a:solidFill>
                <a:latin typeface="Arial" charset="0"/>
                <a:cs typeface="Arial" charset="0"/>
              </a:rPr>
              <a:t>Asked of those who </a:t>
            </a:r>
            <a:r>
              <a:rPr lang="en-US" sz="1100" dirty="0" smtClean="0">
                <a:solidFill>
                  <a:srgbClr val="000000"/>
                </a:solidFill>
                <a:latin typeface="Arial" charset="0"/>
                <a:cs typeface="Arial" charset="0"/>
              </a:rPr>
              <a:t>rent their home.</a:t>
            </a:r>
            <a:endParaRPr lang="en-US" sz="1100" dirty="0">
              <a:solidFill>
                <a:srgbClr val="000000"/>
              </a:solidFill>
              <a:latin typeface="Arial" charset="0"/>
              <a:cs typeface="Arial" charset="0"/>
            </a:endParaRPr>
          </a:p>
        </p:txBody>
      </p:sp>
      <p:sp>
        <p:nvSpPr>
          <p:cNvPr id="11" name="AutoShape 6"/>
          <p:cNvSpPr>
            <a:spLocks noChangeArrowheads="1"/>
          </p:cNvSpPr>
          <p:nvPr/>
        </p:nvSpPr>
        <p:spPr bwMode="blackWhite">
          <a:xfrm>
            <a:off x="2695575" y="1672483"/>
            <a:ext cx="5829738" cy="1466430"/>
          </a:xfrm>
          <a:prstGeom prst="wedgeRectCallout">
            <a:avLst>
              <a:gd name="adj1" fmla="val -26968"/>
              <a:gd name="adj2" fmla="val -454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lnSpc>
                <a:spcPct val="90000"/>
              </a:lnSpc>
              <a:spcBef>
                <a:spcPct val="50000"/>
              </a:spcBef>
              <a:spcAft>
                <a:spcPct val="0"/>
              </a:spcAft>
              <a:buClr>
                <a:srgbClr val="FFFFFF"/>
              </a:buClr>
              <a:buFont typeface="Wingdings" pitchFamily="2" charset="2"/>
              <a:buNone/>
            </a:pPr>
            <a:r>
              <a:rPr lang="en-US" sz="2400" b="1" dirty="0" smtClean="0">
                <a:solidFill>
                  <a:srgbClr val="FFFFFF"/>
                </a:solidFill>
                <a:latin typeface="Arial" panose="020B0604020202020204" pitchFamily="34" charset="0"/>
                <a:cs typeface="Arial" panose="020B0604020202020204" pitchFamily="34" charset="0"/>
              </a:rPr>
              <a:t>Americans are increasingly choosing to rent, but are slow to understand the need to insure, exacerbating the underinsurance gap</a:t>
            </a:r>
            <a:endParaRPr lang="en-US" sz="24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827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103</a:t>
            </a:fld>
            <a:endParaRPr lang="en-US" smtClean="0"/>
          </a:p>
        </p:txBody>
      </p:sp>
      <p:graphicFrame>
        <p:nvGraphicFramePr>
          <p:cNvPr id="39938" name="Object 11"/>
          <p:cNvGraphicFramePr>
            <a:graphicFrameLocks noChangeAspect="1"/>
          </p:cNvGraphicFramePr>
          <p:nvPr>
            <p:extLst>
              <p:ext uri="{D42A27DB-BD31-4B8C-83A1-F6EECF244321}">
                <p14:modId xmlns:p14="http://schemas.microsoft.com/office/powerpoint/2010/main" val="1925612689"/>
              </p:ext>
            </p:extLst>
          </p:nvPr>
        </p:nvGraphicFramePr>
        <p:xfrm>
          <a:off x="327026" y="1266825"/>
          <a:ext cx="8359774" cy="4330700"/>
        </p:xfrm>
        <a:graphic>
          <a:graphicData uri="http://schemas.openxmlformats.org/presentationml/2006/ole">
            <mc:AlternateContent xmlns:mc="http://schemas.openxmlformats.org/markup-compatibility/2006">
              <mc:Choice xmlns:v="urn:schemas-microsoft-com:vml" Requires="v">
                <p:oleObj spid="_x0000_s28511350" name="Chart" r:id="rId4" imgW="7839082" imgH="3838402" progId="MSGraph.Chart.8">
                  <p:embed followColorScheme="full"/>
                </p:oleObj>
              </mc:Choice>
              <mc:Fallback>
                <p:oleObj name="Chart" r:id="rId4" imgW="7839082" imgH="3838402" progId="MSGraph.Chart.8">
                  <p:embed followColorScheme="full"/>
                  <p:pic>
                    <p:nvPicPr>
                      <p:cNvPr id="0" name=""/>
                      <p:cNvPicPr>
                        <a:picLocks noChangeAspect="1" noChangeArrowheads="1"/>
                      </p:cNvPicPr>
                      <p:nvPr/>
                    </p:nvPicPr>
                    <p:blipFill>
                      <a:blip r:embed="rId5"/>
                      <a:srcRect/>
                      <a:stretch>
                        <a:fillRect/>
                      </a:stretch>
                    </p:blipFill>
                    <p:spPr bwMode="gray">
                      <a:xfrm>
                        <a:off x="327026" y="1266825"/>
                        <a:ext cx="8359774" cy="4330700"/>
                      </a:xfrm>
                      <a:prstGeom prst="rect">
                        <a:avLst/>
                      </a:prstGeom>
                      <a:noFill/>
                      <a:extLst/>
                    </p:spPr>
                  </p:pic>
                </p:oleObj>
              </mc:Fallback>
            </mc:AlternateContent>
          </a:graphicData>
        </a:graphic>
      </p:graphicFrame>
      <p:sp>
        <p:nvSpPr>
          <p:cNvPr id="39942"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smtClean="0"/>
              <a:t>Auto/Light Truck Sales, 1999-2021F</a:t>
            </a:r>
          </a:p>
        </p:txBody>
      </p:sp>
      <p:sp>
        <p:nvSpPr>
          <p:cNvPr id="2079751" name="AutoShape 7"/>
          <p:cNvSpPr>
            <a:spLocks noChangeArrowheads="1"/>
          </p:cNvSpPr>
          <p:nvPr/>
        </p:nvSpPr>
        <p:spPr bwMode="blackWhite">
          <a:xfrm>
            <a:off x="832485" y="3432175"/>
            <a:ext cx="2949575" cy="1356135"/>
          </a:xfrm>
          <a:prstGeom prst="wedgeRectCallout">
            <a:avLst>
              <a:gd name="adj1" fmla="val 69421"/>
              <a:gd name="adj2" fmla="val 5777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a:t>
            </a:r>
            <a:r>
              <a:rPr lang="en-US" sz="1400" b="1" dirty="0" smtClean="0">
                <a:solidFill>
                  <a:schemeClr val="bg1"/>
                </a:solidFill>
              </a:rPr>
              <a:t>2014-15 </a:t>
            </a:r>
            <a:r>
              <a:rPr lang="en-US" sz="1400" b="1" dirty="0">
                <a:solidFill>
                  <a:schemeClr val="bg1"/>
                </a:solidFill>
              </a:rPr>
              <a:t>is </a:t>
            </a:r>
            <a:r>
              <a:rPr lang="en-US" sz="1400" b="1" dirty="0" smtClean="0">
                <a:solidFill>
                  <a:schemeClr val="bg1"/>
                </a:solidFill>
              </a:rPr>
              <a:t>still below </a:t>
            </a:r>
            <a:r>
              <a:rPr lang="en-US" sz="1400" b="1" dirty="0">
                <a:solidFill>
                  <a:schemeClr val="bg1"/>
                </a:solidFill>
              </a:rPr>
              <a:t>1999-2007 average of 17 million units, but a </a:t>
            </a:r>
            <a:r>
              <a:rPr lang="en-US" sz="1400" b="1" dirty="0" smtClean="0">
                <a:solidFill>
                  <a:schemeClr val="bg1"/>
                </a:solidFill>
              </a:rPr>
              <a:t>robust recovery </a:t>
            </a:r>
            <a:r>
              <a:rPr lang="en-US" sz="1400" b="1" dirty="0">
                <a:solidFill>
                  <a:schemeClr val="bg1"/>
                </a:solidFill>
              </a:rPr>
              <a:t>is </a:t>
            </a:r>
            <a:r>
              <a:rPr lang="en-US" sz="1400" b="1" dirty="0" smtClean="0">
                <a:solidFill>
                  <a:schemeClr val="bg1"/>
                </a:solidFill>
              </a:rPr>
              <a:t>well underway</a:t>
            </a:r>
            <a:r>
              <a:rPr lang="en-US" sz="1400" b="1" dirty="0">
                <a:solidFill>
                  <a:schemeClr val="bg1"/>
                </a:solidFill>
              </a:rPr>
              <a:t>.</a:t>
            </a:r>
          </a:p>
        </p:txBody>
      </p:sp>
      <p:sp>
        <p:nvSpPr>
          <p:cNvPr id="2079752" name="AutoShape 8"/>
          <p:cNvSpPr>
            <a:spLocks noChangeArrowheads="1"/>
          </p:cNvSpPr>
          <p:nvPr/>
        </p:nvSpPr>
        <p:spPr bwMode="blackWhite">
          <a:xfrm>
            <a:off x="3362253" y="1075235"/>
            <a:ext cx="2689710" cy="1042308"/>
          </a:xfrm>
          <a:prstGeom prst="wedgeRectCallout">
            <a:avLst>
              <a:gd name="adj1" fmla="val 57796"/>
              <a:gd name="adj2" fmla="val 488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a:t>
            </a:r>
            <a:r>
              <a:rPr lang="en-US" sz="1600" b="1" dirty="0" smtClean="0">
                <a:solidFill>
                  <a:schemeClr val="bg1"/>
                </a:solidFill>
              </a:rPr>
              <a:t>2015 </a:t>
            </a:r>
            <a:r>
              <a:rPr lang="en-US" sz="1600" b="1" dirty="0">
                <a:solidFill>
                  <a:schemeClr val="bg1"/>
                </a:solidFill>
              </a:rPr>
              <a:t>and beyond</a:t>
            </a:r>
          </a:p>
        </p:txBody>
      </p:sp>
      <p:sp>
        <p:nvSpPr>
          <p:cNvPr id="11" name="AutoShape 7"/>
          <p:cNvSpPr>
            <a:spLocks noChangeArrowheads="1"/>
          </p:cNvSpPr>
          <p:nvPr/>
        </p:nvSpPr>
        <p:spPr bwMode="blackWhite">
          <a:xfrm>
            <a:off x="6243942" y="3619757"/>
            <a:ext cx="2580970" cy="1222793"/>
          </a:xfrm>
          <a:prstGeom prst="wedgeRectCallout">
            <a:avLst>
              <a:gd name="adj1" fmla="val -47859"/>
              <a:gd name="adj2" fmla="val -11041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Truck, SUV purchases by contractors are especially strong</a:t>
            </a:r>
            <a:endParaRPr lang="en-US" sz="2000" b="1" dirty="0">
              <a:solidFill>
                <a:srgbClr val="FFFFFF"/>
              </a:solidFill>
            </a:endParaRPr>
          </a:p>
        </p:txBody>
      </p:sp>
      <p:sp>
        <p:nvSpPr>
          <p:cNvPr id="12" name="Rectangle 6"/>
          <p:cNvSpPr>
            <a:spLocks noChangeArrowheads="1"/>
          </p:cNvSpPr>
          <p:nvPr/>
        </p:nvSpPr>
        <p:spPr bwMode="blackWhite">
          <a:xfrm>
            <a:off x="819871" y="5483814"/>
            <a:ext cx="7589984" cy="1036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Yearly car/light truck sales will </a:t>
            </a:r>
            <a:r>
              <a:rPr lang="en-US" b="1" dirty="0" smtClean="0">
                <a:solidFill>
                  <a:srgbClr val="FFFFFF"/>
                </a:solidFill>
                <a:latin typeface="Arial" charset="0"/>
                <a:cs typeface="Arial" charset="0"/>
              </a:rPr>
              <a:t>likely continue at current levels, </a:t>
            </a:r>
            <a:r>
              <a:rPr lang="en-US" b="1" dirty="0">
                <a:solidFill>
                  <a:srgbClr val="FFFFFF"/>
                </a:solidFill>
                <a:latin typeface="Arial" charset="0"/>
                <a:cs typeface="Arial" charset="0"/>
              </a:rPr>
              <a:t>in part replacing cars that were held onto in 2008-12</a:t>
            </a:r>
            <a:r>
              <a:rPr lang="en-US" b="1" dirty="0" smtClean="0">
                <a:solidFill>
                  <a:srgbClr val="FFFFFF"/>
                </a:solidFill>
                <a:latin typeface="Arial" charset="0"/>
                <a:cs typeface="Arial" charset="0"/>
              </a:rPr>
              <a:t>. PP </a:t>
            </a:r>
            <a:r>
              <a:rPr lang="en-US" b="1" dirty="0">
                <a:solidFill>
                  <a:srgbClr val="FFFFFF"/>
                </a:solidFill>
                <a:latin typeface="Arial" charset="0"/>
                <a:cs typeface="Arial" charset="0"/>
              </a:rPr>
              <a:t>Auto premium might grow by </a:t>
            </a:r>
            <a:r>
              <a:rPr lang="en-US" b="1" dirty="0" smtClean="0">
                <a:solidFill>
                  <a:srgbClr val="FFFFFF"/>
                </a:solidFill>
                <a:latin typeface="Arial" charset="0"/>
                <a:cs typeface="Arial" charset="0"/>
              </a:rPr>
              <a:t>3.5% - 5%.</a:t>
            </a:r>
            <a:endParaRPr lang="en-US" b="1" dirty="0">
              <a:solidFill>
                <a:srgbClr val="FFFFFF"/>
              </a:solidFill>
              <a:latin typeface="Arial" charset="0"/>
              <a:cs typeface="Arial" charset="0"/>
            </a:endParaRPr>
          </a:p>
        </p:txBody>
      </p:sp>
      <p:sp>
        <p:nvSpPr>
          <p:cNvPr id="13" name="AutoShape 8"/>
          <p:cNvSpPr>
            <a:spLocks noChangeArrowheads="1"/>
          </p:cNvSpPr>
          <p:nvPr/>
        </p:nvSpPr>
        <p:spPr bwMode="blackWhite">
          <a:xfrm>
            <a:off x="7138058" y="1057826"/>
            <a:ext cx="1795628" cy="719625"/>
          </a:xfrm>
          <a:prstGeom prst="wedgeRectCallout">
            <a:avLst>
              <a:gd name="adj1" fmla="val -71104"/>
              <a:gd name="adj2" fmla="val 429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Sales have returned to pre-crisis levels</a:t>
            </a:r>
            <a:endParaRPr lang="en-US" sz="1600" b="1" dirty="0">
              <a:solidFill>
                <a:schemeClr val="bg1"/>
              </a:solidFill>
            </a:endParaRPr>
          </a:p>
        </p:txBody>
      </p:sp>
      <p:sp>
        <p:nvSpPr>
          <p:cNvPr id="14" name="Rectangle 5"/>
          <p:cNvSpPr>
            <a:spLocks noChangeArrowheads="1"/>
          </p:cNvSpPr>
          <p:nvPr/>
        </p:nvSpPr>
        <p:spPr bwMode="auto">
          <a:xfrm>
            <a:off x="-189188" y="6611910"/>
            <a:ext cx="9190640"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(5/16 for 2016-17; </a:t>
            </a:r>
            <a:r>
              <a:rPr lang="en-US" sz="1100" dirty="0"/>
              <a:t>3</a:t>
            </a:r>
            <a:r>
              <a:rPr lang="en-US" sz="1100" dirty="0" smtClean="0"/>
              <a:t>/16 for 2018-21F; </a:t>
            </a:r>
            <a:r>
              <a:rPr lang="en-US" sz="1100" dirty="0"/>
              <a:t>Insurance Information </a:t>
            </a:r>
            <a:r>
              <a:rPr lang="en-US" sz="1100" dirty="0" smtClean="0"/>
              <a:t>Institute.</a:t>
            </a:r>
            <a:endParaRPr lang="en-US" sz="1100" dirty="0"/>
          </a:p>
        </p:txBody>
      </p:sp>
    </p:spTree>
    <p:extLst>
      <p:ext uri="{BB962C8B-B14F-4D97-AF65-F5344CB8AC3E}">
        <p14:creationId xmlns:p14="http://schemas.microsoft.com/office/powerpoint/2010/main" val="31102700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2" presetClass="entr" presetSubtype="4" fill="hold" grpId="0" nodeType="afterEffect">
                                  <p:stCondLst>
                                    <p:cond delay="70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3900"/>
                            </p:stCondLst>
                            <p:childTnLst>
                              <p:par>
                                <p:cTn id="17" presetID="23" presetClass="entr" presetSubtype="16" fill="hold" grpId="0" nodeType="afterEffect">
                                  <p:stCondLst>
                                    <p:cond delay="7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childTnLst>
                          </p:cTn>
                        </p:par>
                        <p:par>
                          <p:cTn id="21" fill="hold">
                            <p:stCondLst>
                              <p:cond delay="5100"/>
                            </p:stCondLst>
                            <p:childTnLst>
                              <p:par>
                                <p:cTn id="22" presetID="22" presetClass="entr" presetSubtype="2" fill="hold" grpId="0" nodeType="afterEffect">
                                  <p:stCondLst>
                                    <p:cond delay="70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1" grpId="0" animBg="1"/>
      <p:bldP spid="2079752" grpId="0" animBg="1"/>
      <p:bldP spid="11" grpId="0" animBg="1"/>
      <p:bldP spid="12" grpId="0" animBg="1"/>
      <p:bldP spid="13"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Number of Registered Passenger Vehicles in US, 1999 – 2015E</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404414"/>
            <a:ext cx="8942388" cy="453586"/>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endParaRPr lang="en-US" sz="1050" dirty="0" smtClean="0"/>
          </a:p>
          <a:p>
            <a:pPr eaLnBrk="0" hangingPunct="0">
              <a:lnSpc>
                <a:spcPct val="85000"/>
              </a:lnSpc>
              <a:spcBef>
                <a:spcPct val="25000"/>
              </a:spcBef>
              <a:buClr>
                <a:schemeClr val="accent2"/>
              </a:buClr>
              <a:buFont typeface="Wingdings" pitchFamily="2" charset="2"/>
              <a:buNone/>
              <a:defRPr/>
            </a:pPr>
            <a:r>
              <a:rPr lang="en-US" sz="1050" dirty="0" smtClean="0"/>
              <a:t>Sources</a:t>
            </a:r>
            <a:r>
              <a:rPr lang="en-US" sz="1050" dirty="0"/>
              <a:t>: </a:t>
            </a:r>
            <a:r>
              <a:rPr lang="en-US" sz="1050" dirty="0" smtClean="0"/>
              <a:t>Bureau of Transportation Statistics; Barclays Capital estimates, August 2015.</a:t>
            </a:r>
            <a:endParaRPr lang="en-US" sz="1050" dirty="0"/>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104</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3" name="Picture 2"/>
          <p:cNvPicPr>
            <a:picLocks noChangeAspect="1"/>
          </p:cNvPicPr>
          <p:nvPr/>
        </p:nvPicPr>
        <p:blipFill>
          <a:blip r:embed="rId3"/>
          <a:stretch>
            <a:fillRect/>
          </a:stretch>
        </p:blipFill>
        <p:spPr>
          <a:xfrm>
            <a:off x="155575" y="1891451"/>
            <a:ext cx="6213694" cy="4439604"/>
          </a:xfrm>
          <a:prstGeom prst="rect">
            <a:avLst/>
          </a:prstGeom>
        </p:spPr>
      </p:pic>
      <p:sp>
        <p:nvSpPr>
          <p:cNvPr id="14" name="AutoShape 8"/>
          <p:cNvSpPr>
            <a:spLocks noChangeArrowheads="1"/>
          </p:cNvSpPr>
          <p:nvPr/>
        </p:nvSpPr>
        <p:spPr bwMode="blackWhite">
          <a:xfrm>
            <a:off x="6451053" y="1891451"/>
            <a:ext cx="2539144" cy="1529666"/>
          </a:xfrm>
          <a:prstGeom prst="wedgeRectCallout">
            <a:avLst>
              <a:gd name="adj1" fmla="val -72157"/>
              <a:gd name="adj2" fmla="val -172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Vehicle registrations are growing once again and now finally exceed pre-crisis peak</a:t>
            </a:r>
            <a:endParaRPr lang="en-US" b="1" dirty="0">
              <a:solidFill>
                <a:schemeClr val="bg1"/>
              </a:solidFill>
            </a:endParaRPr>
          </a:p>
        </p:txBody>
      </p:sp>
      <p:sp>
        <p:nvSpPr>
          <p:cNvPr id="12" name="AutoShape 8"/>
          <p:cNvSpPr>
            <a:spLocks noChangeArrowheads="1"/>
          </p:cNvSpPr>
          <p:nvPr/>
        </p:nvSpPr>
        <p:spPr bwMode="blackWhite">
          <a:xfrm>
            <a:off x="6474957" y="3784394"/>
            <a:ext cx="2491335" cy="1662689"/>
          </a:xfrm>
          <a:prstGeom prst="wedgeRectCallout">
            <a:avLst>
              <a:gd name="adj1" fmla="val -83476"/>
              <a:gd name="adj2" fmla="val -4317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Vehicle registrations are expected to increase at an annual rate of about 1.5% per year in 2015 and 2016</a:t>
            </a:r>
            <a:endParaRPr lang="en-US" b="1" dirty="0">
              <a:solidFill>
                <a:schemeClr val="bg1"/>
              </a:solidFill>
            </a:endParaRPr>
          </a:p>
        </p:txBody>
      </p:sp>
    </p:spTree>
    <p:extLst>
      <p:ext uri="{BB962C8B-B14F-4D97-AF65-F5344CB8AC3E}">
        <p14:creationId xmlns:p14="http://schemas.microsoft.com/office/powerpoint/2010/main" val="39782500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latin typeface="Arial" panose="020B0604020202020204" pitchFamily="34" charset="0"/>
              </a:rPr>
              <a:t>Licensed Drivers, Vehicle Registrations and Resident Population: </a:t>
            </a:r>
            <a:r>
              <a:rPr lang="en-US" altLang="en-US" i="1" dirty="0" smtClean="0">
                <a:latin typeface="Arial" panose="020B0604020202020204" pitchFamily="34" charset="0"/>
              </a:rPr>
              <a:t>All UP!</a:t>
            </a:r>
          </a:p>
        </p:txBody>
      </p:sp>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105</a:t>
            </a:fld>
            <a:endParaRPr lang="en-US" dirty="0">
              <a:solidFill>
                <a:srgbClr val="000000"/>
              </a:solidFill>
            </a:endParaRPr>
          </a:p>
        </p:txBody>
      </p:sp>
      <p:sp>
        <p:nvSpPr>
          <p:cNvPr id="11272" name="Rectangle 4"/>
          <p:cNvSpPr>
            <a:spLocks noChangeArrowheads="1"/>
          </p:cNvSpPr>
          <p:nvPr/>
        </p:nvSpPr>
        <p:spPr bwMode="auto">
          <a:xfrm>
            <a:off x="-27918" y="6371404"/>
            <a:ext cx="7569200"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lnSpc>
                <a:spcPct val="85000"/>
              </a:lnSpc>
              <a:spcBef>
                <a:spcPct val="25000"/>
              </a:spcBef>
              <a:buClr>
                <a:srgbClr val="FF6801"/>
              </a:buClr>
            </a:pPr>
            <a:r>
              <a:rPr lang="en-US" altLang="en-US" sz="1100" dirty="0" smtClean="0">
                <a:solidFill>
                  <a:srgbClr val="000000"/>
                </a:solidFill>
              </a:rPr>
              <a:t>Source: Federal </a:t>
            </a:r>
            <a:r>
              <a:rPr lang="en-US" altLang="en-US" sz="1100" dirty="0">
                <a:solidFill>
                  <a:srgbClr val="000000"/>
                </a:solidFill>
              </a:rPr>
              <a:t>Highway Administration: </a:t>
            </a:r>
            <a:r>
              <a:rPr lang="en-US" altLang="en-US" sz="1100" dirty="0">
                <a:solidFill>
                  <a:srgbClr val="000000"/>
                </a:solidFill>
                <a:hlinkClick r:id="rId2"/>
              </a:rPr>
              <a:t>http://</a:t>
            </a:r>
            <a:r>
              <a:rPr lang="en-US" altLang="en-US" sz="1100" dirty="0" smtClean="0">
                <a:solidFill>
                  <a:srgbClr val="000000"/>
                </a:solidFill>
                <a:hlinkClick r:id="rId2"/>
              </a:rPr>
              <a:t>www.fhwa.dot.gov/policyinformation/statistics/2014/dv1c.cfm</a:t>
            </a:r>
            <a:r>
              <a:rPr lang="en-US" altLang="en-US" sz="1100" dirty="0" smtClean="0">
                <a:solidFill>
                  <a:srgbClr val="000000"/>
                </a:solidFill>
              </a:rPr>
              <a:t> accessed 2/1/16; Insurance Information Institute.</a:t>
            </a:r>
          </a:p>
        </p:txBody>
      </p:sp>
      <p:pic>
        <p:nvPicPr>
          <p:cNvPr id="2" name="Picture 1"/>
          <p:cNvPicPr>
            <a:picLocks noChangeAspect="1"/>
          </p:cNvPicPr>
          <p:nvPr/>
        </p:nvPicPr>
        <p:blipFill>
          <a:blip r:embed="rId3"/>
          <a:stretch>
            <a:fillRect/>
          </a:stretch>
        </p:blipFill>
        <p:spPr>
          <a:xfrm>
            <a:off x="255642" y="1163720"/>
            <a:ext cx="7285640" cy="5125928"/>
          </a:xfrm>
          <a:prstGeom prst="rect">
            <a:avLst/>
          </a:prstGeom>
        </p:spPr>
      </p:pic>
      <p:sp>
        <p:nvSpPr>
          <p:cNvPr id="9" name="AutoShape 6"/>
          <p:cNvSpPr>
            <a:spLocks noChangeArrowheads="1"/>
          </p:cNvSpPr>
          <p:nvPr/>
        </p:nvSpPr>
        <p:spPr bwMode="blackWhite">
          <a:xfrm>
            <a:off x="6443694" y="4035971"/>
            <a:ext cx="2511361" cy="1418897"/>
          </a:xfrm>
          <a:prstGeom prst="wedgeRectCallout">
            <a:avLst>
              <a:gd name="adj1" fmla="val -13420"/>
              <a:gd name="adj2" fmla="val -1089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The recession temporarily interrupted growth, but the number of drivers and registered is rising!</a:t>
            </a:r>
            <a:endParaRPr lang="en-US" sz="1600" b="1" dirty="0">
              <a:solidFill>
                <a:schemeClr val="bg1"/>
              </a:solidFill>
            </a:endParaRPr>
          </a:p>
        </p:txBody>
      </p:sp>
    </p:spTree>
    <p:extLst>
      <p:ext uri="{BB962C8B-B14F-4D97-AF65-F5344CB8AC3E}">
        <p14:creationId xmlns:p14="http://schemas.microsoft.com/office/powerpoint/2010/main" val="2093127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85000"/>
              </a:lnSpc>
              <a:spcBef>
                <a:spcPct val="20000"/>
              </a:spcBef>
              <a:spcAft>
                <a:spcPct val="0"/>
              </a:spcAft>
              <a:buClrTx/>
              <a:buFontTx/>
              <a:buNone/>
            </a:pPr>
            <a:r>
              <a:rPr lang="en-US" sz="900">
                <a:solidFill>
                  <a:srgbClr val="FFFFFF"/>
                </a:solidFill>
                <a:cs typeface="Arial" charset="0"/>
              </a:rPr>
              <a:t>12/01/09 - 9pm</a:t>
            </a:r>
          </a:p>
        </p:txBody>
      </p:sp>
      <p:sp>
        <p:nvSpPr>
          <p:cNvPr id="17411"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85000"/>
              </a:lnSpc>
              <a:spcBef>
                <a:spcPct val="20000"/>
              </a:spcBef>
              <a:spcAft>
                <a:spcPct val="0"/>
              </a:spcAft>
              <a:buClrTx/>
              <a:buFontTx/>
              <a:buNone/>
            </a:pPr>
            <a:r>
              <a:rPr lang="en-US" sz="900">
                <a:solidFill>
                  <a:srgbClr val="FFFFFF"/>
                </a:solidFill>
                <a:cs typeface="Arial" charset="0"/>
              </a:rPr>
              <a:t>eSlide – P6466 – The Financial Crisis and the Future of the P/C</a:t>
            </a:r>
          </a:p>
        </p:txBody>
      </p:sp>
      <p:sp>
        <p:nvSpPr>
          <p:cNvPr id="1741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fontAlgn="base">
              <a:lnSpc>
                <a:spcPct val="85000"/>
              </a:lnSpc>
              <a:spcBef>
                <a:spcPct val="20000"/>
              </a:spcBef>
              <a:spcAft>
                <a:spcPct val="0"/>
              </a:spcAft>
              <a:buClrTx/>
              <a:buFontTx/>
              <a:buNone/>
            </a:pPr>
            <a:fld id="{905D49B8-3886-4FBD-9202-FBFD6D7CA659}" type="slidenum">
              <a:rPr lang="en-US" sz="900">
                <a:solidFill>
                  <a:srgbClr val="000000"/>
                </a:solidFill>
                <a:cs typeface="Arial" charset="0"/>
              </a:rPr>
              <a:pPr algn="r" fontAlgn="base">
                <a:lnSpc>
                  <a:spcPct val="85000"/>
                </a:lnSpc>
                <a:spcBef>
                  <a:spcPct val="20000"/>
                </a:spcBef>
                <a:spcAft>
                  <a:spcPct val="0"/>
                </a:spcAft>
                <a:buClrTx/>
                <a:buFontTx/>
                <a:buNone/>
              </a:pPr>
              <a:t>106</a:t>
            </a:fld>
            <a:endParaRPr lang="en-US" sz="900">
              <a:solidFill>
                <a:srgbClr val="000000"/>
              </a:solidFill>
              <a:cs typeface="Arial" charset="0"/>
            </a:endParaRPr>
          </a:p>
        </p:txBody>
      </p:sp>
      <p:sp>
        <p:nvSpPr>
          <p:cNvPr id="17413" name="Rectangle 7"/>
          <p:cNvSpPr>
            <a:spLocks noGrp="1" noChangeArrowheads="1"/>
          </p:cNvSpPr>
          <p:nvPr>
            <p:ph type="title" idx="4294967295"/>
          </p:nvPr>
        </p:nvSpPr>
        <p:spPr>
          <a:xfrm>
            <a:off x="165100" y="160412"/>
            <a:ext cx="7512708" cy="769938"/>
          </a:xfrm>
        </p:spPr>
        <p:txBody>
          <a:bodyPr/>
          <a:lstStyle/>
          <a:p>
            <a:r>
              <a:rPr lang="en-US" dirty="0" smtClean="0">
                <a:latin typeface="Arial" panose="020B0604020202020204" pitchFamily="34" charset="0"/>
              </a:rPr>
              <a:t>America is Driving More Again (Finally!): Total Miles Driven*, 1990–2015*</a:t>
            </a:r>
          </a:p>
        </p:txBody>
      </p:sp>
      <p:sp>
        <p:nvSpPr>
          <p:cNvPr id="17414" name="Text Box 5"/>
          <p:cNvSpPr txBox="1">
            <a:spLocks noChangeArrowheads="1"/>
          </p:cNvSpPr>
          <p:nvPr/>
        </p:nvSpPr>
        <p:spPr bwMode="auto">
          <a:xfrm>
            <a:off x="0" y="6015914"/>
            <a:ext cx="8905875" cy="756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85000"/>
              </a:lnSpc>
              <a:spcBef>
                <a:spcPct val="25000"/>
              </a:spcBef>
              <a:spcAft>
                <a:spcPct val="0"/>
              </a:spcAft>
              <a:buClr>
                <a:srgbClr val="FF6801"/>
              </a:buClr>
              <a:buFont typeface="Wingdings" panose="05000000000000000000" pitchFamily="2" charset="2"/>
              <a:buNone/>
            </a:pPr>
            <a:r>
              <a:rPr lang="en-US" sz="1100" dirty="0">
                <a:solidFill>
                  <a:srgbClr val="000000"/>
                </a:solidFill>
                <a:cs typeface="Arial" charset="0"/>
              </a:rPr>
              <a:t>*Moving 12-month total. The </a:t>
            </a:r>
            <a:r>
              <a:rPr lang="en-US" sz="1100" dirty="0" smtClean="0">
                <a:solidFill>
                  <a:srgbClr val="000000"/>
                </a:solidFill>
                <a:cs typeface="Arial" charset="0"/>
              </a:rPr>
              <a:t>2015 data are through </a:t>
            </a:r>
            <a:r>
              <a:rPr lang="en-US" sz="1100" dirty="0" smtClean="0">
                <a:solidFill>
                  <a:srgbClr val="000000"/>
                </a:solidFill>
              </a:rPr>
              <a:t>November</a:t>
            </a:r>
            <a:r>
              <a:rPr lang="en-US" sz="1100" dirty="0" smtClean="0">
                <a:solidFill>
                  <a:srgbClr val="000000"/>
                </a:solidFill>
                <a:cs typeface="Arial" charset="0"/>
              </a:rPr>
              <a:t> 2015, the latest available.</a:t>
            </a:r>
            <a:br>
              <a:rPr lang="en-US" sz="1100" dirty="0" smtClean="0">
                <a:solidFill>
                  <a:srgbClr val="000000"/>
                </a:solidFill>
                <a:cs typeface="Arial" charset="0"/>
              </a:rPr>
            </a:br>
            <a:r>
              <a:rPr lang="en-US" sz="1100" dirty="0" smtClean="0">
                <a:solidFill>
                  <a:srgbClr val="000000"/>
                </a:solidFill>
                <a:cs typeface="Arial" charset="0"/>
              </a:rPr>
              <a:t>Note</a:t>
            </a:r>
            <a:r>
              <a:rPr lang="en-US" sz="1100" dirty="0">
                <a:solidFill>
                  <a:srgbClr val="000000"/>
                </a:solidFill>
                <a:cs typeface="Arial" charset="0"/>
              </a:rPr>
              <a:t>: Recessions indicated by gray shaded columns</a:t>
            </a:r>
            <a:r>
              <a:rPr lang="en-US" sz="1100" dirty="0" smtClean="0">
                <a:solidFill>
                  <a:srgbClr val="000000"/>
                </a:solidFill>
                <a:cs typeface="Arial" charset="0"/>
              </a:rPr>
              <a:t>.</a:t>
            </a:r>
            <a:endParaRPr lang="en-US" sz="1100" dirty="0">
              <a:solidFill>
                <a:srgbClr val="000000"/>
              </a:solidFill>
              <a:cs typeface="Arial" charset="0"/>
            </a:endParaRPr>
          </a:p>
          <a:p>
            <a:pPr>
              <a:lnSpc>
                <a:spcPct val="85000"/>
              </a:lnSpc>
              <a:spcBef>
                <a:spcPct val="25000"/>
              </a:spcBef>
              <a:buClr>
                <a:srgbClr val="FF6801"/>
              </a:buClr>
              <a:buNone/>
            </a:pPr>
            <a:r>
              <a:rPr lang="en-US" sz="1100" dirty="0">
                <a:solidFill>
                  <a:srgbClr val="000000"/>
                </a:solidFill>
                <a:cs typeface="Arial" charset="0"/>
              </a:rPr>
              <a:t>Sources:  Federal Highway Administration </a:t>
            </a:r>
            <a:r>
              <a:rPr lang="en-US" sz="1100" dirty="0">
                <a:solidFill>
                  <a:srgbClr val="000000"/>
                </a:solidFill>
              </a:rPr>
              <a:t>(</a:t>
            </a:r>
            <a:r>
              <a:rPr lang="en-US" sz="1100" dirty="0">
                <a:solidFill>
                  <a:srgbClr val="000000"/>
                </a:solidFill>
                <a:hlinkClick r:id="rId4"/>
              </a:rPr>
              <a:t>http://</a:t>
            </a:r>
            <a:r>
              <a:rPr lang="en-US" sz="1100" dirty="0" smtClean="0">
                <a:solidFill>
                  <a:srgbClr val="000000"/>
                </a:solidFill>
                <a:hlinkClick r:id="rId4"/>
              </a:rPr>
              <a:t>www.fhwa.dot.gov/policyinformation/travel_monitoring/tvt.cfm</a:t>
            </a:r>
            <a:r>
              <a:rPr lang="en-US" sz="1100" dirty="0" smtClean="0">
                <a:solidFill>
                  <a:srgbClr val="000000"/>
                </a:solidFill>
              </a:rPr>
              <a:t> ); </a:t>
            </a:r>
            <a:r>
              <a:rPr lang="en-US" sz="1100" dirty="0">
                <a:solidFill>
                  <a:srgbClr val="000000"/>
                </a:solidFill>
                <a:cs typeface="Arial" charset="0"/>
              </a:rPr>
              <a:t/>
            </a:r>
            <a:br>
              <a:rPr lang="en-US" sz="1100" dirty="0">
                <a:solidFill>
                  <a:srgbClr val="000000"/>
                </a:solidFill>
                <a:cs typeface="Arial" charset="0"/>
              </a:rPr>
            </a:br>
            <a:r>
              <a:rPr lang="en-US" sz="1100" dirty="0">
                <a:solidFill>
                  <a:srgbClr val="000000"/>
                </a:solidFill>
                <a:cs typeface="Arial" charset="0"/>
              </a:rPr>
              <a:t>National Bureau of Economic Research (recession dates); Insurance Information Institute.</a:t>
            </a:r>
          </a:p>
        </p:txBody>
      </p:sp>
      <p:sp>
        <p:nvSpPr>
          <p:cNvPr id="17415" name="Rectangle 6"/>
          <p:cNvSpPr>
            <a:spLocks noChangeArrowheads="1"/>
          </p:cNvSpPr>
          <p:nvPr/>
        </p:nvSpPr>
        <p:spPr bwMode="black">
          <a:xfrm>
            <a:off x="165100" y="1074738"/>
            <a:ext cx="2438400"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sz="1600" b="1">
                <a:solidFill>
                  <a:srgbClr val="225A7A"/>
                </a:solidFill>
                <a:cs typeface="Arial" charset="0"/>
              </a:rPr>
              <a:t>Billions</a:t>
            </a:r>
          </a:p>
        </p:txBody>
      </p:sp>
      <p:graphicFrame>
        <p:nvGraphicFramePr>
          <p:cNvPr id="17416" name="Object 8"/>
          <p:cNvGraphicFramePr>
            <a:graphicFrameLocks noChangeAspect="1"/>
          </p:cNvGraphicFramePr>
          <p:nvPr>
            <p:extLst/>
          </p:nvPr>
        </p:nvGraphicFramePr>
        <p:xfrm>
          <a:off x="377825" y="1185863"/>
          <a:ext cx="7896164" cy="4849340"/>
        </p:xfrm>
        <a:graphic>
          <a:graphicData uri="http://schemas.openxmlformats.org/presentationml/2006/ole">
            <mc:AlternateContent xmlns:mc="http://schemas.openxmlformats.org/markup-compatibility/2006">
              <mc:Choice xmlns:v="urn:schemas-microsoft-com:vml" Requires="v">
                <p:oleObj spid="_x0000_s28560436" name="Chart" r:id="rId5" imgW="8334251" imgH="4372079" progId="MSGraph.Chart.8">
                  <p:embed followColorScheme="full"/>
                </p:oleObj>
              </mc:Choice>
              <mc:Fallback>
                <p:oleObj name="Chart" r:id="rId5" imgW="8334251" imgH="4372079" progId="MSGraph.Chart.8">
                  <p:embed followColorScheme="full"/>
                  <p:pic>
                    <p:nvPicPr>
                      <p:cNvPr id="0" name=""/>
                      <p:cNvPicPr>
                        <a:picLocks noChangeAspect="1" noChangeArrowheads="1"/>
                      </p:cNvPicPr>
                      <p:nvPr/>
                    </p:nvPicPr>
                    <p:blipFill>
                      <a:blip r:embed="rId6"/>
                      <a:srcRect/>
                      <a:stretch>
                        <a:fillRect/>
                      </a:stretch>
                    </p:blipFill>
                    <p:spPr bwMode="gray">
                      <a:xfrm>
                        <a:off x="377825" y="1185863"/>
                        <a:ext cx="7896164" cy="4849340"/>
                      </a:xfrm>
                      <a:prstGeom prst="rect">
                        <a:avLst/>
                      </a:prstGeom>
                      <a:noFill/>
                      <a:ln>
                        <a:noFill/>
                      </a:ln>
                      <a:effectLst/>
                      <a:extLst/>
                    </p:spPr>
                  </p:pic>
                </p:oleObj>
              </mc:Fallback>
            </mc:AlternateContent>
          </a:graphicData>
        </a:graphic>
      </p:graphicFrame>
      <p:sp>
        <p:nvSpPr>
          <p:cNvPr id="9" name="AutoShape 38"/>
          <p:cNvSpPr>
            <a:spLocks noChangeArrowheads="1"/>
          </p:cNvSpPr>
          <p:nvPr/>
        </p:nvSpPr>
        <p:spPr bwMode="blackWhite">
          <a:xfrm>
            <a:off x="4159250" y="3285129"/>
            <a:ext cx="3141308" cy="1354933"/>
          </a:xfrm>
          <a:prstGeom prst="wedgeRectCallout">
            <a:avLst>
              <a:gd name="adj1" fmla="val 36861"/>
              <a:gd name="adj2" fmla="val -13857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smtClean="0">
                <a:solidFill>
                  <a:srgbClr val="FFFFFF"/>
                </a:solidFill>
              </a:rPr>
              <a:t>From November 2007 until January 2015,</a:t>
            </a:r>
            <a:r>
              <a:rPr lang="en-US" sz="1400" b="1" dirty="0" smtClean="0">
                <a:solidFill>
                  <a:srgbClr val="FFFFFF"/>
                </a:solidFill>
                <a:cs typeface="Arial" charset="0"/>
              </a:rPr>
              <a:t> </a:t>
            </a:r>
            <a:r>
              <a:rPr lang="en-US" sz="1400" b="1" dirty="0">
                <a:solidFill>
                  <a:srgbClr val="FFFFFF"/>
                </a:solidFill>
                <a:cs typeface="Arial" charset="0"/>
              </a:rPr>
              <a:t>miles driven </a:t>
            </a:r>
            <a:r>
              <a:rPr lang="en-US" sz="1400" b="1" dirty="0" smtClean="0">
                <a:solidFill>
                  <a:srgbClr val="FFFFFF"/>
                </a:solidFill>
                <a:cs typeface="Arial" charset="0"/>
              </a:rPr>
              <a:t>was </a:t>
            </a:r>
            <a:r>
              <a:rPr lang="en-US" sz="1400" b="1" dirty="0">
                <a:solidFill>
                  <a:srgbClr val="FFFFFF"/>
                </a:solidFill>
                <a:cs typeface="Arial" charset="0"/>
              </a:rPr>
              <a:t>below the prior peak for </a:t>
            </a:r>
            <a:r>
              <a:rPr lang="en-US" sz="1400" b="1" dirty="0" smtClean="0">
                <a:solidFill>
                  <a:srgbClr val="FFFFFF"/>
                </a:solidFill>
                <a:cs typeface="Arial" charset="0"/>
              </a:rPr>
              <a:t>87 </a:t>
            </a:r>
            <a:r>
              <a:rPr lang="en-US" sz="1400" b="1" dirty="0">
                <a:solidFill>
                  <a:srgbClr val="FFFFFF"/>
                </a:solidFill>
                <a:cs typeface="Arial" charset="0"/>
              </a:rPr>
              <a:t>straight </a:t>
            </a:r>
            <a:r>
              <a:rPr lang="en-US" sz="1400" b="1" dirty="0" smtClean="0">
                <a:solidFill>
                  <a:srgbClr val="FFFFFF"/>
                </a:solidFill>
                <a:cs typeface="Arial" charset="0"/>
              </a:rPr>
              <a:t>months—</a:t>
            </a:r>
            <a:br>
              <a:rPr lang="en-US" sz="1400" b="1" dirty="0" smtClean="0">
                <a:solidFill>
                  <a:srgbClr val="FFFFFF"/>
                </a:solidFill>
                <a:cs typeface="Arial" charset="0"/>
              </a:rPr>
            </a:br>
            <a:r>
              <a:rPr lang="en-US" sz="1400" b="1" dirty="0" smtClean="0">
                <a:solidFill>
                  <a:srgbClr val="FFFFFF"/>
                </a:solidFill>
                <a:cs typeface="Arial" charset="0"/>
              </a:rPr>
              <a:t>over 7 years! </a:t>
            </a:r>
            <a:r>
              <a:rPr lang="en-US" sz="1400" b="1" i="1" dirty="0">
                <a:solidFill>
                  <a:srgbClr val="FFFFFF"/>
                </a:solidFill>
                <a:cs typeface="Arial" charset="0"/>
              </a:rPr>
              <a:t>Previous record was in the early 1980s (39 months</a:t>
            </a:r>
            <a:r>
              <a:rPr lang="en-US" sz="1400" b="1" i="1" dirty="0" smtClean="0">
                <a:solidFill>
                  <a:srgbClr val="FFFFFF"/>
                </a:solidFill>
                <a:cs typeface="Arial" charset="0"/>
              </a:rPr>
              <a:t>).</a:t>
            </a:r>
            <a:endParaRPr lang="en-US" sz="1400" b="1" i="1" dirty="0">
              <a:solidFill>
                <a:srgbClr val="FFFFFF"/>
              </a:solidFill>
              <a:cs typeface="Arial" charset="0"/>
            </a:endParaRPr>
          </a:p>
        </p:txBody>
      </p:sp>
      <p:sp>
        <p:nvSpPr>
          <p:cNvPr id="17419" name="TextBox 12"/>
          <p:cNvSpPr txBox="1">
            <a:spLocks noChangeArrowheads="1"/>
          </p:cNvSpPr>
          <p:nvPr/>
        </p:nvSpPr>
        <p:spPr bwMode="auto">
          <a:xfrm>
            <a:off x="1612469" y="1296194"/>
            <a:ext cx="1725536" cy="10156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r>
              <a:rPr lang="en-US" sz="1200" b="1" dirty="0">
                <a:solidFill>
                  <a:srgbClr val="FFFFFF"/>
                </a:solidFill>
                <a:cs typeface="Arial" charset="0"/>
              </a:rPr>
              <a:t>Some of the </a:t>
            </a:r>
            <a:r>
              <a:rPr lang="en-US" sz="1200" b="1" dirty="0" smtClean="0">
                <a:solidFill>
                  <a:srgbClr val="FFFFFF"/>
                </a:solidFill>
              </a:rPr>
              <a:t>1990</a:t>
            </a:r>
            <a:r>
              <a:rPr lang="en-US" sz="1200" b="1" dirty="0" smtClean="0">
                <a:solidFill>
                  <a:srgbClr val="FFFFFF"/>
                </a:solidFill>
                <a:cs typeface="Arial" charset="0"/>
              </a:rPr>
              <a:t>-2007 growth </a:t>
            </a:r>
            <a:r>
              <a:rPr lang="en-US" sz="1200" b="1" dirty="0">
                <a:solidFill>
                  <a:srgbClr val="FFFFFF"/>
                </a:solidFill>
                <a:cs typeface="Arial" charset="0"/>
              </a:rPr>
              <a:t>in miles driven </a:t>
            </a:r>
            <a:r>
              <a:rPr lang="en-US" sz="1200" b="1" dirty="0" smtClean="0">
                <a:solidFill>
                  <a:srgbClr val="FFFFFF"/>
                </a:solidFill>
                <a:cs typeface="Arial" charset="0"/>
              </a:rPr>
              <a:t>(+43.9%) is </a:t>
            </a:r>
            <a:r>
              <a:rPr lang="en-US" sz="1200" b="1" dirty="0">
                <a:solidFill>
                  <a:srgbClr val="FFFFFF"/>
                </a:solidFill>
                <a:cs typeface="Arial" charset="0"/>
              </a:rPr>
              <a:t>due to population </a:t>
            </a:r>
            <a:r>
              <a:rPr lang="en-US" sz="1200" b="1" dirty="0" smtClean="0">
                <a:solidFill>
                  <a:srgbClr val="FFFFFF"/>
                </a:solidFill>
                <a:cs typeface="Arial" charset="0"/>
              </a:rPr>
              <a:t>growth</a:t>
            </a:r>
            <a:r>
              <a:rPr lang="en-US" sz="1200" b="1" dirty="0">
                <a:solidFill>
                  <a:srgbClr val="FFFFFF"/>
                </a:solidFill>
              </a:rPr>
              <a:t> </a:t>
            </a:r>
            <a:r>
              <a:rPr lang="en-US" sz="1200" b="1" dirty="0" smtClean="0">
                <a:solidFill>
                  <a:srgbClr val="FFFFFF"/>
                </a:solidFill>
              </a:rPr>
              <a:t>(</a:t>
            </a:r>
            <a:r>
              <a:rPr lang="en-US" sz="1200" b="1" dirty="0" smtClean="0">
                <a:solidFill>
                  <a:srgbClr val="FFFFFF"/>
                </a:solidFill>
                <a:cs typeface="Arial" charset="0"/>
              </a:rPr>
              <a:t>+20.7%</a:t>
            </a:r>
            <a:r>
              <a:rPr lang="en-US" sz="1200" b="1" dirty="0" smtClean="0">
                <a:solidFill>
                  <a:srgbClr val="FFFFFF"/>
                </a:solidFill>
              </a:rPr>
              <a:t>)…</a:t>
            </a:r>
            <a:endParaRPr lang="en-US" sz="1200" b="1" dirty="0">
              <a:solidFill>
                <a:srgbClr val="FFFFFF"/>
              </a:solidFill>
              <a:cs typeface="Arial" charset="0"/>
            </a:endParaRPr>
          </a:p>
        </p:txBody>
      </p:sp>
      <p:sp>
        <p:nvSpPr>
          <p:cNvPr id="12" name="Rectangle 7"/>
          <p:cNvSpPr>
            <a:spLocks noChangeArrowheads="1"/>
          </p:cNvSpPr>
          <p:nvPr/>
        </p:nvSpPr>
        <p:spPr bwMode="grayWhite">
          <a:xfrm>
            <a:off x="5978477" y="1295400"/>
            <a:ext cx="2295512" cy="926687"/>
          </a:xfrm>
          <a:prstGeom prst="rect">
            <a:avLst/>
          </a:prstGeom>
          <a:noFill/>
          <a:ln w="28575">
            <a:solidFill>
              <a:schemeClr val="folHlink"/>
            </a:solidFill>
            <a:miter lim="800000"/>
            <a:headEnd/>
            <a:tailEnd/>
          </a:ln>
        </p:spPr>
        <p:txBody>
          <a:bodyPr wrap="none" anchor="ctr"/>
          <a:lstStyle/>
          <a:p>
            <a:endParaRPr lang="en-US"/>
          </a:p>
        </p:txBody>
      </p:sp>
      <p:sp>
        <p:nvSpPr>
          <p:cNvPr id="14" name="AutoShape 38"/>
          <p:cNvSpPr>
            <a:spLocks noChangeArrowheads="1"/>
          </p:cNvSpPr>
          <p:nvPr/>
        </p:nvSpPr>
        <p:spPr bwMode="blackWhite">
          <a:xfrm>
            <a:off x="7677808" y="2567248"/>
            <a:ext cx="1288660" cy="1642146"/>
          </a:xfrm>
          <a:prstGeom prst="wedgeRectCallout">
            <a:avLst>
              <a:gd name="adj1" fmla="val -13693"/>
              <a:gd name="adj2" fmla="val -11043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a:solidFill>
                  <a:srgbClr val="FFFFFF"/>
                </a:solidFill>
              </a:rPr>
              <a:t>N</a:t>
            </a:r>
            <a:r>
              <a:rPr lang="en-US" sz="1400" b="1" dirty="0" smtClean="0">
                <a:solidFill>
                  <a:srgbClr val="FFFFFF"/>
                </a:solidFill>
              </a:rPr>
              <a:t>ew records in 2015 = 3.14 billion miles; Up 6.7% from Feb. 2012 trough</a:t>
            </a:r>
            <a:endParaRPr lang="en-US" sz="1400" b="1" dirty="0">
              <a:solidFill>
                <a:srgbClr val="FFFFFF"/>
              </a:solidFill>
              <a:cs typeface="Arial" charset="0"/>
            </a:endParaRPr>
          </a:p>
        </p:txBody>
      </p:sp>
      <p:sp>
        <p:nvSpPr>
          <p:cNvPr id="13" name="TextBox 12"/>
          <p:cNvSpPr txBox="1">
            <a:spLocks noChangeArrowheads="1"/>
          </p:cNvSpPr>
          <p:nvPr/>
        </p:nvSpPr>
        <p:spPr bwMode="auto">
          <a:xfrm>
            <a:off x="1612468" y="2422188"/>
            <a:ext cx="1725537" cy="10156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r>
              <a:rPr lang="en-US" sz="1200" b="1" dirty="0" smtClean="0">
                <a:solidFill>
                  <a:srgbClr val="FFFFFF"/>
                </a:solidFill>
                <a:cs typeface="Arial" charset="0"/>
              </a:rPr>
              <a:t>…but the population grew by 6.6% from 2007-2015 and miles driven didn’t </a:t>
            </a:r>
            <a:r>
              <a:rPr lang="en-US" sz="1200" b="1" dirty="0" smtClean="0">
                <a:solidFill>
                  <a:srgbClr val="FFFFFF"/>
                </a:solidFill>
              </a:rPr>
              <a:t>grow at all until 2015 itself.</a:t>
            </a:r>
            <a:endParaRPr lang="en-US" sz="1200" b="1" dirty="0">
              <a:solidFill>
                <a:srgbClr val="FFFFFF"/>
              </a:solidFill>
              <a:cs typeface="Arial" charset="0"/>
            </a:endParaRPr>
          </a:p>
        </p:txBody>
      </p:sp>
    </p:spTree>
    <p:extLst>
      <p:ext uri="{BB962C8B-B14F-4D97-AF65-F5344CB8AC3E}">
        <p14:creationId xmlns:p14="http://schemas.microsoft.com/office/powerpoint/2010/main" val="8837377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16" presetClass="entr" presetSubtype="26" fill="hold" grpId="0" nodeType="withEffect">
                                  <p:stCondLst>
                                    <p:cond delay="1000"/>
                                  </p:stCondLst>
                                  <p:childTnLst>
                                    <p:set>
                                      <p:cBhvr>
                                        <p:cTn id="9" dur="1" fill="hold">
                                          <p:stCondLst>
                                            <p:cond delay="0"/>
                                          </p:stCondLst>
                                        </p:cTn>
                                        <p:tgtEl>
                                          <p:spTgt spid="12"/>
                                        </p:tgtEl>
                                        <p:attrNameLst>
                                          <p:attrName>style.visibility</p:attrName>
                                        </p:attrNameLst>
                                      </p:cBhvr>
                                      <p:to>
                                        <p:strVal val="visible"/>
                                      </p:to>
                                    </p:set>
                                    <p:animEffect transition="in" filter="barn(inHorizontal)">
                                      <p:cBhvr>
                                        <p:cTn id="10" dur="500"/>
                                        <p:tgtEl>
                                          <p:spTgt spid="12"/>
                                        </p:tgtEl>
                                      </p:cBhvr>
                                    </p:animEffect>
                                  </p:childTnLst>
                                </p:cTn>
                              </p:par>
                            </p:childTnLst>
                          </p:cTn>
                        </p:par>
                        <p:par>
                          <p:cTn id="11" fill="hold">
                            <p:stCondLst>
                              <p:cond delay="1500"/>
                            </p:stCondLst>
                            <p:childTnLst>
                              <p:par>
                                <p:cTn id="12" presetID="22" presetClass="entr" presetSubtype="8" fill="hold" grpId="0" nodeType="afterEffect">
                                  <p:stCondLst>
                                    <p:cond delay="50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le 1"/>
          <p:cNvSpPr>
            <a:spLocks noGrp="1"/>
          </p:cNvSpPr>
          <p:nvPr>
            <p:ph type="title"/>
          </p:nvPr>
        </p:nvSpPr>
        <p:spPr>
          <a:xfrm>
            <a:off x="85725" y="-36512"/>
            <a:ext cx="8217337" cy="860425"/>
          </a:xfrm>
        </p:spPr>
        <p:txBody>
          <a:bodyPr/>
          <a:lstStyle/>
          <a:p>
            <a:r>
              <a:rPr lang="en-US" altLang="en-US" sz="2800" dirty="0" smtClean="0">
                <a:latin typeface="Arial" panose="020B0604020202020204" pitchFamily="34" charset="0"/>
              </a:rPr>
              <a:t>Change in Proportion of Persons with Driver Licenses in the US, by Age, 1983-2014</a:t>
            </a:r>
            <a:endParaRPr lang="en-US" altLang="en-US" sz="2800" i="1" dirty="0" smtClean="0">
              <a:latin typeface="Arial" panose="020B0604020202020204" pitchFamily="34" charset="0"/>
            </a:endParaRPr>
          </a:p>
        </p:txBody>
      </p:sp>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107</a:t>
            </a:fld>
            <a:endParaRPr lang="en-US" dirty="0">
              <a:solidFill>
                <a:srgbClr val="000000"/>
              </a:solidFill>
            </a:endParaRPr>
          </a:p>
        </p:txBody>
      </p:sp>
      <p:sp>
        <p:nvSpPr>
          <p:cNvPr id="11272" name="Rectangle 4"/>
          <p:cNvSpPr>
            <a:spLocks noChangeArrowheads="1"/>
          </p:cNvSpPr>
          <p:nvPr/>
        </p:nvSpPr>
        <p:spPr bwMode="auto">
          <a:xfrm>
            <a:off x="-127876" y="6443252"/>
            <a:ext cx="8430939"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lnSpc>
                <a:spcPct val="85000"/>
              </a:lnSpc>
              <a:spcBef>
                <a:spcPct val="25000"/>
              </a:spcBef>
              <a:buClr>
                <a:srgbClr val="FF6801"/>
              </a:buClr>
            </a:pPr>
            <a:r>
              <a:rPr lang="en-US" altLang="en-US" sz="1100" dirty="0" smtClean="0">
                <a:solidFill>
                  <a:srgbClr val="000000"/>
                </a:solidFill>
              </a:rPr>
              <a:t>Source: University of Michigan Transportation Research Institute, “Recent Decreases in the Proportion of Persons with a Driver’s License Across All Age Groups,” M. </a:t>
            </a:r>
            <a:r>
              <a:rPr lang="en-US" altLang="en-US" sz="1100" dirty="0" err="1" smtClean="0">
                <a:solidFill>
                  <a:srgbClr val="000000"/>
                </a:solidFill>
              </a:rPr>
              <a:t>Sivak</a:t>
            </a:r>
            <a:r>
              <a:rPr lang="en-US" altLang="en-US" sz="1100" dirty="0" smtClean="0">
                <a:solidFill>
                  <a:srgbClr val="000000"/>
                </a:solidFill>
              </a:rPr>
              <a:t> and B. </a:t>
            </a:r>
            <a:r>
              <a:rPr lang="en-US" altLang="en-US" sz="1100" dirty="0" err="1" smtClean="0">
                <a:solidFill>
                  <a:srgbClr val="000000"/>
                </a:solidFill>
              </a:rPr>
              <a:t>Schoettle</a:t>
            </a:r>
            <a:r>
              <a:rPr lang="en-US" altLang="en-US" sz="1100" dirty="0" smtClean="0">
                <a:solidFill>
                  <a:srgbClr val="000000"/>
                </a:solidFill>
              </a:rPr>
              <a:t>., Jan. 2016; Insurance Information Institute.</a:t>
            </a:r>
          </a:p>
        </p:txBody>
      </p:sp>
      <p:sp>
        <p:nvSpPr>
          <p:cNvPr id="9" name="AutoShape 6"/>
          <p:cNvSpPr>
            <a:spLocks noChangeArrowheads="1"/>
          </p:cNvSpPr>
          <p:nvPr/>
        </p:nvSpPr>
        <p:spPr bwMode="blackWhite">
          <a:xfrm>
            <a:off x="4930205" y="1568737"/>
            <a:ext cx="2511361" cy="1418897"/>
          </a:xfrm>
          <a:prstGeom prst="wedgeRectCallout">
            <a:avLst>
              <a:gd name="adj1" fmla="val -82475"/>
              <a:gd name="adj2" fmla="val -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Smaller proportions of younger drivers have licenses but not because they’re all taking Uber.</a:t>
            </a:r>
            <a:endParaRPr lang="en-US" b="1" dirty="0">
              <a:solidFill>
                <a:schemeClr val="bg1"/>
              </a:solidFill>
            </a:endParaRPr>
          </a:p>
        </p:txBody>
      </p:sp>
      <p:pic>
        <p:nvPicPr>
          <p:cNvPr id="3" name="Picture 2"/>
          <p:cNvPicPr>
            <a:picLocks noChangeAspect="1"/>
          </p:cNvPicPr>
          <p:nvPr/>
        </p:nvPicPr>
        <p:blipFill>
          <a:blip r:embed="rId2"/>
          <a:stretch>
            <a:fillRect/>
          </a:stretch>
        </p:blipFill>
        <p:spPr>
          <a:xfrm>
            <a:off x="298450" y="1068209"/>
            <a:ext cx="3789144" cy="5185899"/>
          </a:xfrm>
          <a:prstGeom prst="rect">
            <a:avLst/>
          </a:prstGeom>
        </p:spPr>
      </p:pic>
      <p:sp>
        <p:nvSpPr>
          <p:cNvPr id="10" name="AutoShape 6"/>
          <p:cNvSpPr>
            <a:spLocks noChangeArrowheads="1"/>
          </p:cNvSpPr>
          <p:nvPr/>
        </p:nvSpPr>
        <p:spPr bwMode="blackWhite">
          <a:xfrm>
            <a:off x="4930205" y="4414440"/>
            <a:ext cx="2511361" cy="1418897"/>
          </a:xfrm>
          <a:prstGeom prst="wedgeRectCallout">
            <a:avLst>
              <a:gd name="adj1" fmla="val -82475"/>
              <a:gd name="adj2" fmla="val -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AARP crowd can’t be pried away from the cars</a:t>
            </a:r>
            <a:endParaRPr lang="en-US" b="1" dirty="0">
              <a:solidFill>
                <a:schemeClr val="bg1"/>
              </a:solidFill>
            </a:endParaRPr>
          </a:p>
        </p:txBody>
      </p:sp>
      <p:sp>
        <p:nvSpPr>
          <p:cNvPr id="7" name="Rectangle 6"/>
          <p:cNvSpPr/>
          <p:nvPr/>
        </p:nvSpPr>
        <p:spPr>
          <a:xfrm>
            <a:off x="425450" y="1828800"/>
            <a:ext cx="3572860" cy="201798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25450" y="5029200"/>
            <a:ext cx="3572860" cy="1128986"/>
          </a:xfrm>
          <a:prstGeom prst="rect">
            <a:avLst/>
          </a:prstGeom>
          <a:noFill/>
          <a:ln w="5715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3519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latin typeface="Arial" panose="020B0604020202020204" pitchFamily="34" charset="0"/>
              </a:rPr>
              <a:t>Girl Power: Females with a Driver’s License as a % of All Licensed Drivers</a:t>
            </a:r>
            <a:endParaRPr lang="en-US" altLang="en-US" i="1" dirty="0" smtClean="0">
              <a:latin typeface="Arial" panose="020B0604020202020204" pitchFamily="34" charset="0"/>
            </a:endParaRPr>
          </a:p>
        </p:txBody>
      </p:sp>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108</a:t>
            </a:fld>
            <a:endParaRPr lang="en-US" dirty="0">
              <a:solidFill>
                <a:srgbClr val="000000"/>
              </a:solidFill>
            </a:endParaRPr>
          </a:p>
        </p:txBody>
      </p:sp>
      <p:pic>
        <p:nvPicPr>
          <p:cNvPr id="3" name="Picture 2"/>
          <p:cNvPicPr>
            <a:picLocks noChangeAspect="1"/>
          </p:cNvPicPr>
          <p:nvPr/>
        </p:nvPicPr>
        <p:blipFill>
          <a:blip r:embed="rId2"/>
          <a:stretch>
            <a:fillRect/>
          </a:stretch>
        </p:blipFill>
        <p:spPr>
          <a:xfrm>
            <a:off x="1691" y="1403133"/>
            <a:ext cx="8863620" cy="4192534"/>
          </a:xfrm>
          <a:prstGeom prst="rect">
            <a:avLst/>
          </a:prstGeom>
        </p:spPr>
      </p:pic>
      <p:sp>
        <p:nvSpPr>
          <p:cNvPr id="10" name="AutoShape 6"/>
          <p:cNvSpPr>
            <a:spLocks noChangeArrowheads="1"/>
          </p:cNvSpPr>
          <p:nvPr/>
        </p:nvSpPr>
        <p:spPr bwMode="blackWhite">
          <a:xfrm>
            <a:off x="6256292" y="2916075"/>
            <a:ext cx="2511361" cy="1418897"/>
          </a:xfrm>
          <a:prstGeom prst="wedgeRectCallout">
            <a:avLst>
              <a:gd name="adj1" fmla="val 39940"/>
              <a:gd name="adj2" fmla="val -1155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u="sng" dirty="0" smtClean="0">
                <a:solidFill>
                  <a:schemeClr val="bg1"/>
                </a:solidFill>
              </a:rPr>
              <a:t>Boys with </a:t>
            </a:r>
            <a:r>
              <a:rPr lang="en-US" sz="1600" b="1" u="sng" dirty="0">
                <a:solidFill>
                  <a:schemeClr val="bg1"/>
                </a:solidFill>
              </a:rPr>
              <a:t>N</a:t>
            </a:r>
            <a:r>
              <a:rPr lang="en-US" sz="1600" b="1" u="sng" dirty="0" smtClean="0">
                <a:solidFill>
                  <a:schemeClr val="bg1"/>
                </a:solidFill>
              </a:rPr>
              <a:t>o Toys</a:t>
            </a:r>
          </a:p>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Women now account for the majority of licensed drivers</a:t>
            </a:r>
            <a:endParaRPr lang="en-US" sz="1600" b="1" dirty="0">
              <a:solidFill>
                <a:schemeClr val="bg1"/>
              </a:solidFill>
            </a:endParaRPr>
          </a:p>
        </p:txBody>
      </p:sp>
      <p:sp>
        <p:nvSpPr>
          <p:cNvPr id="11" name="TextBox 12"/>
          <p:cNvSpPr txBox="1">
            <a:spLocks noChangeArrowheads="1"/>
          </p:cNvSpPr>
          <p:nvPr/>
        </p:nvSpPr>
        <p:spPr bwMode="auto">
          <a:xfrm>
            <a:off x="2957159" y="3136793"/>
            <a:ext cx="2952684" cy="156966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600" b="1" u="sng" dirty="0" smtClean="0">
                <a:solidFill>
                  <a:srgbClr val="FFFFFF"/>
                </a:solidFill>
              </a:rPr>
              <a:t>Frequency/Severity Impacts: </a:t>
            </a:r>
            <a:r>
              <a:rPr lang="en-US" sz="1600" b="1" dirty="0" smtClean="0">
                <a:solidFill>
                  <a:srgbClr val="FFFFFF"/>
                </a:solidFill>
              </a:rPr>
              <a:t>Woman are more likely to drive less, buy smaller cars, buy safer cars and less likely to be involved in accidents</a:t>
            </a:r>
            <a:endParaRPr lang="en-US" sz="1600" b="1" dirty="0">
              <a:solidFill>
                <a:srgbClr val="FFFFFF"/>
              </a:solidFill>
            </a:endParaRPr>
          </a:p>
        </p:txBody>
      </p:sp>
      <p:sp>
        <p:nvSpPr>
          <p:cNvPr id="12" name="Rectangle 4"/>
          <p:cNvSpPr>
            <a:spLocks noChangeArrowheads="1"/>
          </p:cNvSpPr>
          <p:nvPr/>
        </p:nvSpPr>
        <p:spPr bwMode="auto">
          <a:xfrm>
            <a:off x="-127876" y="6443252"/>
            <a:ext cx="8430939"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lnSpc>
                <a:spcPct val="85000"/>
              </a:lnSpc>
              <a:spcBef>
                <a:spcPct val="25000"/>
              </a:spcBef>
              <a:buClr>
                <a:srgbClr val="FF6801"/>
              </a:buClr>
            </a:pPr>
            <a:r>
              <a:rPr lang="en-US" altLang="en-US" sz="1100" dirty="0" smtClean="0">
                <a:solidFill>
                  <a:srgbClr val="000000"/>
                </a:solidFill>
              </a:rPr>
              <a:t>Source: University of Michigan Transportation Research Institute, “Female Drivers in the United States: From Minority to Majority?” by M. </a:t>
            </a:r>
            <a:r>
              <a:rPr lang="en-US" altLang="en-US" sz="1100" dirty="0" err="1" smtClean="0">
                <a:solidFill>
                  <a:srgbClr val="000000"/>
                </a:solidFill>
              </a:rPr>
              <a:t>Sivak</a:t>
            </a:r>
            <a:r>
              <a:rPr lang="en-US" altLang="en-US" sz="1100" dirty="0" smtClean="0">
                <a:solidFill>
                  <a:srgbClr val="000000"/>
                </a:solidFill>
              </a:rPr>
              <a:t>,, UMTRI-2016-16, May 2015; Insurance Information Institute.</a:t>
            </a:r>
          </a:p>
        </p:txBody>
      </p:sp>
    </p:spTree>
    <p:extLst>
      <p:ext uri="{BB962C8B-B14F-4D97-AF65-F5344CB8AC3E}">
        <p14:creationId xmlns:p14="http://schemas.microsoft.com/office/powerpoint/2010/main" val="3322576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 Loans and Other Non-Housing Debt, 2004 – 2015*</a:t>
            </a:r>
            <a:endParaRPr lang="en-US" dirty="0"/>
          </a:p>
        </p:txBody>
      </p:sp>
      <p:sp>
        <p:nvSpPr>
          <p:cNvPr id="4" name="Date Placeholder 3"/>
          <p:cNvSpPr>
            <a:spLocks noGrp="1"/>
          </p:cNvSpPr>
          <p:nvPr>
            <p:ph type="dt" sz="half" idx="10"/>
          </p:nvPr>
        </p:nvSpPr>
        <p:spPr/>
        <p:txBody>
          <a:bodyPr/>
          <a:lstStyle/>
          <a:p>
            <a:pPr>
              <a:defRPr/>
            </a:pPr>
            <a:r>
              <a:rPr lang="en-US" smtClean="0"/>
              <a:t>12/01/09 - 9pm</a:t>
            </a:r>
            <a:endParaRPr lang="en-US"/>
          </a:p>
        </p:txBody>
      </p:sp>
      <p:sp>
        <p:nvSpPr>
          <p:cNvPr id="5" name="Slide Number Placeholder 4"/>
          <p:cNvSpPr>
            <a:spLocks noGrp="1"/>
          </p:cNvSpPr>
          <p:nvPr>
            <p:ph type="sldNum" sz="quarter" idx="12"/>
          </p:nvPr>
        </p:nvSpPr>
        <p:spPr/>
        <p:txBody>
          <a:bodyPr/>
          <a:lstStyle/>
          <a:p>
            <a:pPr>
              <a:defRPr/>
            </a:pPr>
            <a:fld id="{213DCD5A-272D-460F-810D-8B44844B5B0F}" type="slidenum">
              <a:rPr lang="en-US" smtClean="0"/>
              <a:pPr>
                <a:defRPr/>
              </a:pPr>
              <a:t>109</a:t>
            </a:fld>
            <a:endParaRPr lang="en-US"/>
          </a:p>
        </p:txBody>
      </p:sp>
      <p:sp>
        <p:nvSpPr>
          <p:cNvPr id="7" name="Rectangle 4"/>
          <p:cNvSpPr>
            <a:spLocks noChangeArrowheads="1"/>
          </p:cNvSpPr>
          <p:nvPr/>
        </p:nvSpPr>
        <p:spPr bwMode="blackWhite">
          <a:xfrm>
            <a:off x="193675" y="5732334"/>
            <a:ext cx="8756650" cy="6245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Banks are becoming increasingly aggressive in marketing auto loans</a:t>
            </a:r>
            <a:endParaRPr lang="en-US" b="1" dirty="0">
              <a:solidFill>
                <a:srgbClr val="FFFFFF"/>
              </a:solidFill>
            </a:endParaRPr>
          </a:p>
        </p:txBody>
      </p:sp>
      <p:pic>
        <p:nvPicPr>
          <p:cNvPr id="9" name="Picture 8"/>
          <p:cNvPicPr>
            <a:picLocks noChangeAspect="1"/>
          </p:cNvPicPr>
          <p:nvPr/>
        </p:nvPicPr>
        <p:blipFill>
          <a:blip r:embed="rId2"/>
          <a:stretch>
            <a:fillRect/>
          </a:stretch>
        </p:blipFill>
        <p:spPr>
          <a:xfrm>
            <a:off x="193675" y="1293962"/>
            <a:ext cx="6867823" cy="4333875"/>
          </a:xfrm>
          <a:prstGeom prst="rect">
            <a:avLst/>
          </a:prstGeom>
        </p:spPr>
      </p:pic>
      <p:sp>
        <p:nvSpPr>
          <p:cNvPr id="10" name="Rectangle 5"/>
          <p:cNvSpPr>
            <a:spLocks noChangeArrowheads="1"/>
          </p:cNvSpPr>
          <p:nvPr/>
        </p:nvSpPr>
        <p:spPr bwMode="auto">
          <a:xfrm>
            <a:off x="-1" y="6403593"/>
            <a:ext cx="8025415"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*As of Q1 2015.</a:t>
            </a:r>
          </a:p>
          <a:p>
            <a:pPr marL="133350" indent="-133350" eaLnBrk="0" hangingPunct="0">
              <a:lnSpc>
                <a:spcPct val="90000"/>
              </a:lnSpc>
              <a:buClr>
                <a:schemeClr val="accent2"/>
              </a:buClr>
              <a:buFont typeface="Wingdings" pitchFamily="2" charset="2"/>
              <a:buNone/>
              <a:tabLst>
                <a:tab pos="112713" algn="r"/>
              </a:tabLst>
            </a:pPr>
            <a:r>
              <a:rPr lang="en-US" sz="1100" dirty="0" smtClean="0"/>
              <a:t>Source: Federal Reserve Bank of NY Consumer Credit Panel/Equifax; l. I.I. </a:t>
            </a:r>
            <a:endParaRPr lang="en-US" sz="1100" dirty="0"/>
          </a:p>
        </p:txBody>
      </p:sp>
      <p:sp>
        <p:nvSpPr>
          <p:cNvPr id="12" name="AutoShape 7"/>
          <p:cNvSpPr>
            <a:spLocks noChangeArrowheads="1"/>
          </p:cNvSpPr>
          <p:nvPr/>
        </p:nvSpPr>
        <p:spPr bwMode="blackWhite">
          <a:xfrm>
            <a:off x="7061498" y="2244298"/>
            <a:ext cx="1927831" cy="1366005"/>
          </a:xfrm>
          <a:prstGeom prst="wedgeRectCallout">
            <a:avLst>
              <a:gd name="adj1" fmla="val -58118"/>
              <a:gd name="adj2" fmla="val 1078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smtClean="0">
                <a:solidFill>
                  <a:schemeClr val="bg1"/>
                </a:solidFill>
              </a:rPr>
              <a:t>Auto loan debt outstanding reached $1T for the first time ever in Q1 2015</a:t>
            </a:r>
            <a:endParaRPr lang="en-US" altLang="en-US" sz="1600" b="1" dirty="0">
              <a:solidFill>
                <a:schemeClr val="bg1"/>
              </a:solidFill>
            </a:endParaRPr>
          </a:p>
        </p:txBody>
      </p:sp>
    </p:spTree>
    <p:extLst>
      <p:ext uri="{BB962C8B-B14F-4D97-AF65-F5344CB8AC3E}">
        <p14:creationId xmlns:p14="http://schemas.microsoft.com/office/powerpoint/2010/main" val="317256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5058" name="Rectangle 2"/>
          <p:cNvSpPr>
            <a:spLocks noGrp="1" noChangeArrowheads="1"/>
          </p:cNvSpPr>
          <p:nvPr>
            <p:ph type="title"/>
          </p:nvPr>
        </p:nvSpPr>
        <p:spPr>
          <a:xfrm>
            <a:off x="0" y="70812"/>
            <a:ext cx="8458200" cy="950976"/>
          </a:xfrm>
        </p:spPr>
        <p:txBody>
          <a:bodyPr/>
          <a:lstStyle/>
          <a:p>
            <a:r>
              <a:rPr lang="en-US" dirty="0"/>
              <a:t>I.I.I. Media Index, P/C, First Five Months </a:t>
            </a:r>
            <a:r>
              <a:rPr lang="en-US" dirty="0" smtClean="0"/>
              <a:t>   2015 vs</a:t>
            </a:r>
            <a:r>
              <a:rPr lang="en-US" dirty="0"/>
              <a:t>. First Five Months* 2016</a:t>
            </a:r>
            <a:r>
              <a:rPr lang="en-US" baseline="30000" dirty="0"/>
              <a:t>1</a:t>
            </a:r>
          </a:p>
        </p:txBody>
      </p:sp>
      <p:sp>
        <p:nvSpPr>
          <p:cNvPr id="9" name="Text Placeholder 8"/>
          <p:cNvSpPr>
            <a:spLocks noGrp="1"/>
          </p:cNvSpPr>
          <p:nvPr>
            <p:ph type="body" sz="quarter" idx="15"/>
          </p:nvPr>
        </p:nvSpPr>
        <p:spPr/>
        <p:txBody>
          <a:bodyPr/>
          <a:lstStyle/>
          <a:p>
            <a:r>
              <a:rPr lang="en-US" dirty="0"/>
              <a:t>Percent Increase/Decrease from Previous Year</a:t>
            </a:r>
          </a:p>
        </p:txBody>
      </p:sp>
      <p:sp>
        <p:nvSpPr>
          <p:cNvPr id="3" name="Text Placeholder 2"/>
          <p:cNvSpPr>
            <a:spLocks noGrp="1"/>
          </p:cNvSpPr>
          <p:nvPr>
            <p:ph type="body" sz="quarter" idx="16"/>
          </p:nvPr>
        </p:nvSpPr>
        <p:spPr/>
        <p:txBody>
          <a:bodyPr/>
          <a:lstStyle/>
          <a:p>
            <a:r>
              <a:rPr lang="en-US" dirty="0"/>
              <a:t/>
            </a:r>
            <a:br>
              <a:rPr lang="en-US" dirty="0"/>
            </a:br>
            <a:r>
              <a:rPr lang="en-US" dirty="0"/>
              <a:t/>
            </a:r>
            <a:br>
              <a:rPr lang="en-US" dirty="0"/>
            </a:br>
            <a:r>
              <a:rPr lang="en-US" dirty="0"/>
              <a:t>*Through May 15. </a:t>
            </a:r>
          </a:p>
          <a:p>
            <a:r>
              <a:rPr lang="en-US" baseline="30000" dirty="0"/>
              <a:t>1</a:t>
            </a:r>
            <a:r>
              <a:rPr lang="en-US" dirty="0"/>
              <a:t>Based on a search of Meltwater News</a:t>
            </a:r>
          </a:p>
        </p:txBody>
      </p:sp>
      <p:graphicFrame>
        <p:nvGraphicFramePr>
          <p:cNvPr id="14" name="Object 3"/>
          <p:cNvGraphicFramePr>
            <a:graphicFrameLocks/>
          </p:cNvGraphicFramePr>
          <p:nvPr>
            <p:extLst>
              <p:ext uri="{D42A27DB-BD31-4B8C-83A1-F6EECF244321}">
                <p14:modId xmlns:p14="http://schemas.microsoft.com/office/powerpoint/2010/main" val="1640709119"/>
              </p:ext>
            </p:extLst>
          </p:nvPr>
        </p:nvGraphicFramePr>
        <p:xfrm>
          <a:off x="396875" y="1752599"/>
          <a:ext cx="8350250" cy="45421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7234467"/>
      </p:ext>
    </p:extLst>
  </p:cSld>
  <p:clrMapOvr>
    <a:masterClrMapping/>
  </p:clrMapOvr>
  <p:transition>
    <p:wipe dir="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8"/>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8" y="6656391"/>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110</a:t>
            </a:fld>
            <a:endParaRPr lang="en-US" sz="900">
              <a:solidFill>
                <a:schemeClr val="bg1"/>
              </a:solidFill>
            </a:endParaRPr>
          </a:p>
        </p:txBody>
      </p:sp>
      <p:pic>
        <p:nvPicPr>
          <p:cNvPr id="133124" name="Picture 5"/>
          <p:cNvPicPr>
            <a:picLocks noChangeAspect="1" noChangeArrowheads="1"/>
          </p:cNvPicPr>
          <p:nvPr/>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7" y="2125661"/>
            <a:ext cx="7981951"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200" b="1" dirty="0" smtClean="0">
                <a:solidFill>
                  <a:schemeClr val="bg1"/>
                </a:solidFill>
              </a:rPr>
              <a:t>INDUSTRY </a:t>
            </a:r>
            <a:r>
              <a:rPr lang="en-US" sz="4200" b="1" dirty="0">
                <a:solidFill>
                  <a:schemeClr val="bg1"/>
                </a:solidFill>
              </a:rPr>
              <a:t>DISRUPTORS</a:t>
            </a:r>
          </a:p>
        </p:txBody>
      </p:sp>
      <p:sp>
        <p:nvSpPr>
          <p:cNvPr id="2152456" name="Rectangle 8"/>
          <p:cNvSpPr>
            <a:spLocks noChangeArrowheads="1"/>
          </p:cNvSpPr>
          <p:nvPr/>
        </p:nvSpPr>
        <p:spPr bwMode="auto">
          <a:xfrm>
            <a:off x="1301546" y="3629792"/>
            <a:ext cx="6784259" cy="2462213"/>
          </a:xfrm>
          <a:prstGeom prst="rect">
            <a:avLst/>
          </a:prstGeom>
          <a:noFill/>
          <a:ln w="9525" algn="ctr">
            <a:noFill/>
            <a:miter lim="800000"/>
            <a:headEnd/>
            <a:tailEnd/>
          </a:ln>
        </p:spPr>
        <p:txBody>
          <a:bodyPr wrap="square" lIns="45720" rIns="45720">
            <a:spAutoFit/>
          </a:bodyPr>
          <a:lstStyle/>
          <a:p>
            <a:pPr marL="292093" indent="-292093" algn="ctr" eaLnBrk="0" hangingPunct="0">
              <a:lnSpc>
                <a:spcPct val="90000"/>
              </a:lnSpc>
              <a:spcBef>
                <a:spcPct val="25000"/>
              </a:spcBef>
              <a:buClr>
                <a:schemeClr val="accent2"/>
              </a:buClr>
            </a:pPr>
            <a:r>
              <a:rPr lang="en-US" sz="4000" b="1" dirty="0">
                <a:solidFill>
                  <a:srgbClr val="225A7A"/>
                </a:solidFill>
              </a:rPr>
              <a:t>Technology, Society and the Economy Are All Changing at a Rapid Pace</a:t>
            </a:r>
          </a:p>
          <a:p>
            <a:pPr marL="292093" indent="-292093" algn="ctr" eaLnBrk="0" hangingPunct="0">
              <a:lnSpc>
                <a:spcPct val="90000"/>
              </a:lnSpc>
              <a:spcBef>
                <a:spcPct val="25000"/>
              </a:spcBef>
              <a:buClr>
                <a:schemeClr val="accent2"/>
              </a:buClr>
            </a:pPr>
            <a:r>
              <a:rPr lang="en-US" sz="4000" b="1" i="1" dirty="0">
                <a:solidFill>
                  <a:srgbClr val="FF0000"/>
                </a:solidFill>
              </a:rPr>
              <a:t>Thoughts on the Future</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110</a:t>
            </a:fld>
            <a:endParaRPr lang="en-US"/>
          </a:p>
        </p:txBody>
      </p:sp>
    </p:spTree>
    <p:extLst>
      <p:ext uri="{BB962C8B-B14F-4D97-AF65-F5344CB8AC3E}">
        <p14:creationId xmlns:p14="http://schemas.microsoft.com/office/powerpoint/2010/main" val="275622282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111</a:t>
            </a:fld>
            <a:endParaRPr lang="en-US" dirty="0" smtClean="0"/>
          </a:p>
        </p:txBody>
      </p:sp>
      <p:sp>
        <p:nvSpPr>
          <p:cNvPr id="82949" name="Rectangle 2"/>
          <p:cNvSpPr>
            <a:spLocks noGrp="1" noChangeArrowheads="1"/>
          </p:cNvSpPr>
          <p:nvPr>
            <p:ph type="title"/>
          </p:nvPr>
        </p:nvSpPr>
        <p:spPr>
          <a:xfrm>
            <a:off x="85724" y="81727"/>
            <a:ext cx="8156575" cy="860425"/>
          </a:xfrm>
        </p:spPr>
        <p:txBody>
          <a:bodyPr/>
          <a:lstStyle/>
          <a:p>
            <a:r>
              <a:rPr lang="en-US" sz="2700" dirty="0" smtClean="0"/>
              <a:t>Media is Obsessed with Driverless Vehicles: Often Predicting the Demise of Auto Insurance</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0513" y="1219102"/>
            <a:ext cx="4560095" cy="5104773"/>
          </a:xfrm>
          <a:prstGeom prst="rect">
            <a:avLst/>
          </a:prstGeom>
        </p:spPr>
      </p:pic>
      <p:sp>
        <p:nvSpPr>
          <p:cNvPr id="7" name="AutoShape 14"/>
          <p:cNvSpPr>
            <a:spLocks noChangeArrowheads="1"/>
          </p:cNvSpPr>
          <p:nvPr/>
        </p:nvSpPr>
        <p:spPr bwMode="blackWhite">
          <a:xfrm>
            <a:off x="5469067" y="1219102"/>
            <a:ext cx="3132008" cy="1278593"/>
          </a:xfrm>
          <a:prstGeom prst="wedgeRectCallout">
            <a:avLst>
              <a:gd name="adj1" fmla="val -86566"/>
              <a:gd name="adj2" fmla="val 45071"/>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
              </a:rPr>
              <a:t>By </a:t>
            </a:r>
            <a:r>
              <a:rPr lang="en-US" b="1" dirty="0">
                <a:solidFill>
                  <a:schemeClr val="bg1"/>
                </a:solidFill>
                <a:latin typeface="Arial "/>
              </a:rPr>
              <a:t>2035, it is estimated that 25% of new vehicle sales could be fully autonomous models</a:t>
            </a:r>
          </a:p>
        </p:txBody>
      </p:sp>
      <p:sp>
        <p:nvSpPr>
          <p:cNvPr id="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a:t>
            </a:r>
            <a:r>
              <a:rPr lang="en-US" sz="1100" dirty="0" smtClean="0"/>
              <a:t>Boston Consulting Group.</a:t>
            </a:r>
            <a:endParaRPr lang="en-US" sz="1100" dirty="0"/>
          </a:p>
        </p:txBody>
      </p:sp>
      <p:sp>
        <p:nvSpPr>
          <p:cNvPr id="9" name="Rectangle 3"/>
          <p:cNvSpPr txBox="1">
            <a:spLocks noChangeArrowheads="1"/>
          </p:cNvSpPr>
          <p:nvPr/>
        </p:nvSpPr>
        <p:spPr bwMode="auto">
          <a:xfrm>
            <a:off x="5241701" y="2681845"/>
            <a:ext cx="3807049" cy="3684719"/>
          </a:xfrm>
          <a:prstGeom prst="rect">
            <a:avLst/>
          </a:prstGeom>
          <a:noFill/>
          <a:ln w="57150" algn="ctr">
            <a:solidFill>
              <a:srgbClr val="C00000"/>
            </a:solid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gn="ctr">
              <a:lnSpc>
                <a:spcPts val="2400"/>
              </a:lnSpc>
              <a:spcBef>
                <a:spcPct val="50000"/>
              </a:spcBef>
              <a:buNone/>
            </a:pPr>
            <a:r>
              <a:rPr lang="en-US" sz="2100" b="1" u="sng" kern="0" dirty="0" smtClean="0"/>
              <a:t>Questions</a:t>
            </a:r>
          </a:p>
          <a:p>
            <a:pPr>
              <a:lnSpc>
                <a:spcPts val="2400"/>
              </a:lnSpc>
              <a:spcBef>
                <a:spcPct val="50000"/>
              </a:spcBef>
            </a:pPr>
            <a:r>
              <a:rPr lang="en-US" sz="2100" b="1" kern="0" dirty="0" smtClean="0"/>
              <a:t>Are auto insurers monitoring these trends?</a:t>
            </a:r>
          </a:p>
          <a:p>
            <a:pPr>
              <a:lnSpc>
                <a:spcPts val="2400"/>
              </a:lnSpc>
              <a:spcBef>
                <a:spcPct val="50000"/>
              </a:spcBef>
            </a:pPr>
            <a:r>
              <a:rPr lang="en-US" sz="2100" b="1" kern="0" dirty="0" smtClean="0"/>
              <a:t>How are they reacting?</a:t>
            </a:r>
          </a:p>
          <a:p>
            <a:pPr>
              <a:lnSpc>
                <a:spcPts val="2400"/>
              </a:lnSpc>
              <a:spcBef>
                <a:spcPct val="50000"/>
              </a:spcBef>
            </a:pPr>
            <a:r>
              <a:rPr lang="en-US" sz="2100" b="1" kern="0" dirty="0" smtClean="0"/>
              <a:t>Will Google take over the industry? </a:t>
            </a:r>
          </a:p>
          <a:p>
            <a:pPr>
              <a:lnSpc>
                <a:spcPts val="2400"/>
              </a:lnSpc>
              <a:spcBef>
                <a:spcPct val="50000"/>
              </a:spcBef>
            </a:pPr>
            <a:r>
              <a:rPr lang="en-US" sz="2100" b="1" kern="0" dirty="0" smtClean="0"/>
              <a:t>Will the number of auto insurers shrink?</a:t>
            </a:r>
          </a:p>
          <a:p>
            <a:pPr>
              <a:lnSpc>
                <a:spcPts val="2400"/>
              </a:lnSpc>
              <a:spcBef>
                <a:spcPct val="50000"/>
              </a:spcBef>
            </a:pPr>
            <a:r>
              <a:rPr lang="en-US" sz="2100" b="1" kern="0" dirty="0" smtClean="0"/>
              <a:t>How will liability shift?</a:t>
            </a:r>
          </a:p>
        </p:txBody>
      </p:sp>
      <p:pic>
        <p:nvPicPr>
          <p:cNvPr id="10" name="Picture 9"/>
          <p:cNvPicPr>
            <a:picLocks noChangeAspect="1"/>
          </p:cNvPicPr>
          <p:nvPr/>
        </p:nvPicPr>
        <p:blipFill>
          <a:blip r:embed="rId4"/>
          <a:stretch>
            <a:fillRect/>
          </a:stretch>
        </p:blipFill>
        <p:spPr>
          <a:xfrm>
            <a:off x="144927" y="3136123"/>
            <a:ext cx="5101295" cy="2776162"/>
          </a:xfrm>
          <a:prstGeom prst="rect">
            <a:avLst/>
          </a:prstGeom>
          <a:ln>
            <a:solidFill>
              <a:schemeClr val="tx1"/>
            </a:solidFill>
          </a:ln>
          <a:scene3d>
            <a:camera prst="perspectiveContrastingRightFacing"/>
            <a:lightRig rig="threePt" dir="t"/>
          </a:scene3d>
        </p:spPr>
      </p:pic>
    </p:spTree>
    <p:extLst>
      <p:ext uri="{BB962C8B-B14F-4D97-AF65-F5344CB8AC3E}">
        <p14:creationId xmlns:p14="http://schemas.microsoft.com/office/powerpoint/2010/main" val="4104873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left)">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wipe(left)">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112</a:t>
            </a:fld>
            <a:endParaRPr lang="en-US" sz="900"/>
          </a:p>
        </p:txBody>
      </p:sp>
      <p:sp>
        <p:nvSpPr>
          <p:cNvPr id="65541" name="Rectangle 2"/>
          <p:cNvSpPr>
            <a:spLocks noGrp="1" noChangeArrowheads="1"/>
          </p:cNvSpPr>
          <p:nvPr>
            <p:ph type="title" idx="4294967295"/>
          </p:nvPr>
        </p:nvSpPr>
        <p:spPr>
          <a:xfrm>
            <a:off x="32981" y="129816"/>
            <a:ext cx="7950815" cy="860425"/>
          </a:xfrm>
        </p:spPr>
        <p:txBody>
          <a:bodyPr/>
          <a:lstStyle/>
          <a:p>
            <a:r>
              <a:rPr lang="en-US" dirty="0" smtClean="0"/>
              <a:t>On-Demand/Sharing/Peer-to-Peer Economy Impacts Many Lines of Insurance</a:t>
            </a:r>
          </a:p>
        </p:txBody>
      </p:sp>
      <p:sp>
        <p:nvSpPr>
          <p:cNvPr id="1922051" name="Rectangle 3"/>
          <p:cNvSpPr>
            <a:spLocks noGrp="1" noChangeArrowheads="1"/>
          </p:cNvSpPr>
          <p:nvPr>
            <p:ph type="body" idx="4294967295"/>
          </p:nvPr>
        </p:nvSpPr>
        <p:spPr>
          <a:xfrm>
            <a:off x="160802" y="1103313"/>
            <a:ext cx="5088425" cy="4652963"/>
          </a:xfrm>
        </p:spPr>
        <p:txBody>
          <a:bodyPr/>
          <a:lstStyle/>
          <a:p>
            <a:pPr>
              <a:lnSpc>
                <a:spcPts val="2400"/>
              </a:lnSpc>
              <a:spcBef>
                <a:spcPct val="50000"/>
              </a:spcBef>
            </a:pPr>
            <a:r>
              <a:rPr lang="en-US" sz="2100" b="1" dirty="0" smtClean="0"/>
              <a:t>The “On-Demand” Economy is or will impact many segments of the economy important to P/C insurers</a:t>
            </a:r>
          </a:p>
          <a:p>
            <a:pPr lvl="1">
              <a:lnSpc>
                <a:spcPts val="2400"/>
              </a:lnSpc>
            </a:pPr>
            <a:r>
              <a:rPr lang="en-US" sz="1900" b="1" dirty="0" smtClean="0"/>
              <a:t>Auto (personal and commercial)</a:t>
            </a:r>
          </a:p>
          <a:p>
            <a:pPr lvl="1">
              <a:lnSpc>
                <a:spcPts val="2400"/>
              </a:lnSpc>
            </a:pPr>
            <a:r>
              <a:rPr lang="en-US" sz="1900" b="1" dirty="0" smtClean="0"/>
              <a:t>Homeowners/Renters</a:t>
            </a:r>
          </a:p>
          <a:p>
            <a:pPr lvl="1">
              <a:lnSpc>
                <a:spcPts val="2400"/>
              </a:lnSpc>
            </a:pPr>
            <a:r>
              <a:rPr lang="en-US" sz="1900" b="1" dirty="0" smtClean="0"/>
              <a:t>Many Liability Coverages</a:t>
            </a:r>
          </a:p>
          <a:p>
            <a:pPr lvl="1">
              <a:lnSpc>
                <a:spcPts val="2400"/>
              </a:lnSpc>
            </a:pPr>
            <a:r>
              <a:rPr lang="en-US" sz="1900" b="1" dirty="0" smtClean="0"/>
              <a:t>Professional Liability</a:t>
            </a:r>
          </a:p>
          <a:p>
            <a:pPr lvl="1">
              <a:lnSpc>
                <a:spcPts val="2400"/>
              </a:lnSpc>
            </a:pPr>
            <a:r>
              <a:rPr lang="en-US" sz="2400" b="1" i="1" dirty="0">
                <a:solidFill>
                  <a:srgbClr val="FF0000"/>
                </a:solidFill>
              </a:rPr>
              <a:t>Workers </a:t>
            </a:r>
            <a:r>
              <a:rPr lang="en-US" sz="2400" b="1" i="1" dirty="0" smtClean="0">
                <a:solidFill>
                  <a:srgbClr val="FF0000"/>
                </a:solidFill>
              </a:rPr>
              <a:t>Comp</a:t>
            </a:r>
          </a:p>
          <a:p>
            <a:pPr>
              <a:lnSpc>
                <a:spcPts val="2400"/>
              </a:lnSpc>
              <a:spcBef>
                <a:spcPct val="50000"/>
              </a:spcBef>
            </a:pPr>
            <a:r>
              <a:rPr lang="en-US" sz="2100" b="1" dirty="0" smtClean="0"/>
              <a:t>Many unanswered insurance questions</a:t>
            </a:r>
          </a:p>
          <a:p>
            <a:pPr>
              <a:lnSpc>
                <a:spcPts val="2400"/>
              </a:lnSpc>
              <a:spcBef>
                <a:spcPct val="50000"/>
              </a:spcBef>
            </a:pPr>
            <a:r>
              <a:rPr lang="en-US" sz="2100" b="1" dirty="0" smtClean="0"/>
              <a:t>Insurance solutions are increasingly available to fill the many insurance gaps that arise</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12845" y="1202163"/>
            <a:ext cx="2962275" cy="1543050"/>
          </a:xfrm>
          <a:prstGeom prst="rect">
            <a:avLst/>
          </a:prstGeom>
        </p:spPr>
      </p:pic>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1847" y="2745213"/>
            <a:ext cx="2593273" cy="188620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14156" y="3905642"/>
            <a:ext cx="2825892" cy="2825892"/>
          </a:xfrm>
          <a:prstGeom prst="rect">
            <a:avLst/>
          </a:prstGeom>
        </p:spPr>
      </p:pic>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322562" y="5990431"/>
            <a:ext cx="3048000" cy="723900"/>
          </a:xfrm>
          <a:prstGeom prst="rect">
            <a:avLst/>
          </a:prstGeom>
        </p:spPr>
      </p:pic>
    </p:spTree>
    <p:extLst>
      <p:ext uri="{BB962C8B-B14F-4D97-AF65-F5344CB8AC3E}">
        <p14:creationId xmlns:p14="http://schemas.microsoft.com/office/powerpoint/2010/main" val="8709909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70823" y="6407692"/>
            <a:ext cx="2625329" cy="323165"/>
          </a:xfrm>
          <a:prstGeom prst="rect">
            <a:avLst/>
          </a:prstGeom>
          <a:noFill/>
          <a:ln w="9525" algn="ctr">
            <a:noFill/>
            <a:miter lim="800000"/>
            <a:headEnd/>
            <a:tailEnd/>
          </a:ln>
        </p:spPr>
        <p:txBody>
          <a:bodyPr anchor="ctr">
            <a:spAutoFit/>
          </a:bodyPr>
          <a:lstStyle/>
          <a:p>
            <a:pPr eaLnBrk="1" hangingPunct="1">
              <a:defRPr/>
            </a:pPr>
            <a:r>
              <a:rPr lang="en-US" sz="750" dirty="0" smtClean="0">
                <a:solidFill>
                  <a:srgbClr val="000000">
                    <a:lumMod val="75000"/>
                  </a:srgbClr>
                </a:solidFill>
              </a:rPr>
              <a:t>*From publically available sources as of June 2, 2015.</a:t>
            </a:r>
          </a:p>
          <a:p>
            <a:pPr eaLnBrk="1" hangingPunct="1">
              <a:defRPr/>
            </a:pPr>
            <a:r>
              <a:rPr lang="en-US" sz="750" dirty="0" smtClean="0">
                <a:solidFill>
                  <a:srgbClr val="000000">
                    <a:lumMod val="75000"/>
                  </a:srgbClr>
                </a:solidFill>
              </a:rPr>
              <a:t>Source</a:t>
            </a:r>
            <a:r>
              <a:rPr lang="en-US" sz="750" dirty="0">
                <a:solidFill>
                  <a:srgbClr val="000000">
                    <a:lumMod val="75000"/>
                  </a:srgbClr>
                </a:solidFill>
              </a:rPr>
              <a:t>: </a:t>
            </a:r>
            <a:r>
              <a:rPr lang="en-US" sz="750" dirty="0" smtClean="0">
                <a:solidFill>
                  <a:srgbClr val="000000">
                    <a:lumMod val="75000"/>
                  </a:srgbClr>
                </a:solidFill>
              </a:rPr>
              <a:t>ISO/Verisk.</a:t>
            </a:r>
            <a:endParaRPr lang="en-US" sz="750" i="1" dirty="0">
              <a:solidFill>
                <a:srgbClr val="000000">
                  <a:lumMod val="75000"/>
                </a:srgbClr>
              </a:solidFill>
            </a:endParaRPr>
          </a:p>
        </p:txBody>
      </p:sp>
      <p:sp>
        <p:nvSpPr>
          <p:cNvPr id="62467" name="Title 1"/>
          <p:cNvSpPr>
            <a:spLocks noGrp="1"/>
          </p:cNvSpPr>
          <p:nvPr>
            <p:ph type="title"/>
          </p:nvPr>
        </p:nvSpPr>
        <p:spPr>
          <a:xfrm>
            <a:off x="170823" y="153362"/>
            <a:ext cx="7002137" cy="645319"/>
          </a:xfrm>
        </p:spPr>
        <p:txBody>
          <a:bodyPr/>
          <a:lstStyle/>
          <a:p>
            <a:r>
              <a:rPr lang="en-US" altLang="en-US" dirty="0" smtClean="0">
                <a:latin typeface="Arial" panose="020B0604020202020204" pitchFamily="34" charset="0"/>
                <a:ea typeface="ＭＳ Ｐゴシック" panose="020B0600070205080204" pitchFamily="34" charset="-128"/>
              </a:rPr>
              <a:t>TNC Ridesharing Arrangements: Insurance Applicability</a:t>
            </a:r>
          </a:p>
        </p:txBody>
      </p:sp>
      <p:sp>
        <p:nvSpPr>
          <p:cNvPr id="62470" name="TextBox 4"/>
          <p:cNvSpPr txBox="1">
            <a:spLocks noChangeArrowheads="1"/>
          </p:cNvSpPr>
          <p:nvPr/>
        </p:nvSpPr>
        <p:spPr bwMode="auto">
          <a:xfrm>
            <a:off x="8315960" y="6338442"/>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113</a:t>
            </a:fld>
            <a:endParaRPr lang="en-US" altLang="en-US" sz="1350" dirty="0"/>
          </a:p>
        </p:txBody>
      </p:sp>
      <p:pic>
        <p:nvPicPr>
          <p:cNvPr id="4" name="Picture 3"/>
          <p:cNvPicPr>
            <a:picLocks noChangeAspect="1"/>
          </p:cNvPicPr>
          <p:nvPr/>
        </p:nvPicPr>
        <p:blipFill>
          <a:blip r:embed="rId4"/>
          <a:stretch>
            <a:fillRect/>
          </a:stretch>
        </p:blipFill>
        <p:spPr>
          <a:xfrm>
            <a:off x="812118" y="1525990"/>
            <a:ext cx="7131732" cy="3701331"/>
          </a:xfrm>
          <a:prstGeom prst="rect">
            <a:avLst/>
          </a:prstGeom>
        </p:spPr>
      </p:pic>
      <p:sp>
        <p:nvSpPr>
          <p:cNvPr id="13" name="Rectangle 6"/>
          <p:cNvSpPr>
            <a:spLocks noChangeArrowheads="1"/>
          </p:cNvSpPr>
          <p:nvPr/>
        </p:nvSpPr>
        <p:spPr bwMode="blackWhite">
          <a:xfrm>
            <a:off x="965200" y="5227321"/>
            <a:ext cx="6578600" cy="109219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cs typeface="Arial" pitchFamily="34" charset="0"/>
              </a:rPr>
              <a:t>The concern was that TNCs were seeking to offload risk on to personal auto insurers.  An increasing number of personal auto insurers have developed solutions to ensure that coverage gaps are minimized</a:t>
            </a:r>
            <a:endParaRPr lang="en-US" b="1" dirty="0">
              <a:solidFill>
                <a:srgbClr val="FFFFFF"/>
              </a:solidFill>
              <a:cs typeface="Arial" pitchFamily="34" charset="0"/>
            </a:endParaRPr>
          </a:p>
        </p:txBody>
      </p:sp>
    </p:spTree>
    <p:custDataLst>
      <p:tags r:id="rId1"/>
    </p:custDataLst>
    <p:extLst>
      <p:ext uri="{BB962C8B-B14F-4D97-AF65-F5344CB8AC3E}">
        <p14:creationId xmlns:p14="http://schemas.microsoft.com/office/powerpoint/2010/main" val="16009942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241944" y="6353640"/>
            <a:ext cx="2625329" cy="207749"/>
          </a:xfrm>
          <a:prstGeom prst="rect">
            <a:avLst/>
          </a:prstGeom>
          <a:noFill/>
          <a:ln w="9525" algn="ctr">
            <a:noFill/>
            <a:miter lim="800000"/>
            <a:headEnd/>
            <a:tailEnd/>
          </a:ln>
        </p:spPr>
        <p:txBody>
          <a:bodyPr anchor="ctr">
            <a:spAutoFit/>
          </a:bodyPr>
          <a:lstStyle/>
          <a:p>
            <a:pPr eaLnBrk="1" hangingPunct="1">
              <a:defRPr/>
            </a:pPr>
            <a:r>
              <a:rPr lang="en-US" sz="750" dirty="0">
                <a:solidFill>
                  <a:srgbClr val="000000">
                    <a:lumMod val="75000"/>
                  </a:srgbClr>
                </a:solidFill>
              </a:rPr>
              <a:t>Source: ISO.</a:t>
            </a:r>
            <a:endParaRPr lang="en-US" sz="750" i="1" dirty="0">
              <a:solidFill>
                <a:srgbClr val="000000">
                  <a:lumMod val="75000"/>
                </a:srgbClr>
              </a:solidFill>
            </a:endParaRPr>
          </a:p>
        </p:txBody>
      </p:sp>
      <p:sp>
        <p:nvSpPr>
          <p:cNvPr id="62467" name="Title 1"/>
          <p:cNvSpPr>
            <a:spLocks noGrp="1"/>
          </p:cNvSpPr>
          <p:nvPr>
            <p:ph type="title"/>
          </p:nvPr>
        </p:nvSpPr>
        <p:spPr>
          <a:xfrm>
            <a:off x="170823" y="153362"/>
            <a:ext cx="7002137" cy="645319"/>
          </a:xfrm>
        </p:spPr>
        <p:txBody>
          <a:bodyPr/>
          <a:lstStyle/>
          <a:p>
            <a:r>
              <a:rPr lang="en-US" altLang="en-US" dirty="0" smtClean="0">
                <a:latin typeface="Arial" panose="020B0604020202020204" pitchFamily="34" charset="0"/>
                <a:ea typeface="ＭＳ Ｐゴシック" panose="020B0600070205080204" pitchFamily="34" charset="-128"/>
              </a:rPr>
              <a:t>Ridesharing Regulation/Legislation and Status of ISO Filings as of 9/30/15</a:t>
            </a:r>
          </a:p>
        </p:txBody>
      </p:sp>
      <p:sp>
        <p:nvSpPr>
          <p:cNvPr id="62470" name="TextBox 4"/>
          <p:cNvSpPr txBox="1">
            <a:spLocks noChangeArrowheads="1"/>
          </p:cNvSpPr>
          <p:nvPr/>
        </p:nvSpPr>
        <p:spPr bwMode="auto">
          <a:xfrm>
            <a:off x="7543800" y="5715001"/>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114</a:t>
            </a:fld>
            <a:endParaRPr lang="en-US" altLang="en-US" sz="1350"/>
          </a:p>
        </p:txBody>
      </p:sp>
      <p:pic>
        <p:nvPicPr>
          <p:cNvPr id="2" name="Picture 1"/>
          <p:cNvPicPr>
            <a:picLocks noChangeAspect="1"/>
          </p:cNvPicPr>
          <p:nvPr/>
        </p:nvPicPr>
        <p:blipFill>
          <a:blip r:embed="rId4"/>
          <a:stretch>
            <a:fillRect/>
          </a:stretch>
        </p:blipFill>
        <p:spPr>
          <a:xfrm>
            <a:off x="170823" y="2321923"/>
            <a:ext cx="4506646" cy="2865140"/>
          </a:xfrm>
          <a:prstGeom prst="rect">
            <a:avLst/>
          </a:prstGeom>
        </p:spPr>
      </p:pic>
      <p:pic>
        <p:nvPicPr>
          <p:cNvPr id="3" name="Picture 2"/>
          <p:cNvPicPr>
            <a:picLocks noChangeAspect="1"/>
          </p:cNvPicPr>
          <p:nvPr/>
        </p:nvPicPr>
        <p:blipFill>
          <a:blip r:embed="rId5"/>
          <a:stretch>
            <a:fillRect/>
          </a:stretch>
        </p:blipFill>
        <p:spPr>
          <a:xfrm>
            <a:off x="4339005" y="2363473"/>
            <a:ext cx="4804996" cy="2819645"/>
          </a:xfrm>
          <a:prstGeom prst="rect">
            <a:avLst/>
          </a:prstGeom>
        </p:spPr>
      </p:pic>
      <p:sp>
        <p:nvSpPr>
          <p:cNvPr id="9" name="Rectangle 3"/>
          <p:cNvSpPr>
            <a:spLocks noChangeArrowheads="1"/>
          </p:cNvSpPr>
          <p:nvPr/>
        </p:nvSpPr>
        <p:spPr bwMode="black">
          <a:xfrm>
            <a:off x="5585150" y="1935463"/>
            <a:ext cx="2561682" cy="249299"/>
          </a:xfrm>
          <a:prstGeom prst="rect">
            <a:avLst/>
          </a:prstGeom>
          <a:noFill/>
          <a:ln w="9525" algn="ctr">
            <a:noFill/>
            <a:miter lim="800000"/>
            <a:headEnd/>
            <a:tailEnd/>
          </a:ln>
        </p:spPr>
        <p:txBody>
          <a:bodyPr wrap="square" lIns="0" tIns="0" rIns="0" bIns="0">
            <a:spAutoFit/>
          </a:bodyPr>
          <a:lstStyle/>
          <a:p>
            <a:pPr algn="ctr" defTabSz="85725" eaLnBrk="0" hangingPunct="0">
              <a:lnSpc>
                <a:spcPct val="90000"/>
              </a:lnSpc>
              <a:spcBef>
                <a:spcPct val="20000"/>
              </a:spcBef>
            </a:pPr>
            <a:r>
              <a:rPr lang="en-US" b="1" u="sng" dirty="0">
                <a:solidFill>
                  <a:srgbClr val="225A7A"/>
                </a:solidFill>
                <a:cs typeface="Arial" pitchFamily="34" charset="0"/>
              </a:rPr>
              <a:t>Status of ISO Filings</a:t>
            </a:r>
          </a:p>
        </p:txBody>
      </p:sp>
      <p:sp>
        <p:nvSpPr>
          <p:cNvPr id="12" name="Rectangle 3"/>
          <p:cNvSpPr>
            <a:spLocks noChangeArrowheads="1"/>
          </p:cNvSpPr>
          <p:nvPr/>
        </p:nvSpPr>
        <p:spPr bwMode="black">
          <a:xfrm>
            <a:off x="561460" y="1686164"/>
            <a:ext cx="2561682" cy="498598"/>
          </a:xfrm>
          <a:prstGeom prst="rect">
            <a:avLst/>
          </a:prstGeom>
          <a:noFill/>
          <a:ln w="9525" algn="ctr">
            <a:noFill/>
            <a:miter lim="800000"/>
            <a:headEnd/>
            <a:tailEnd/>
          </a:ln>
        </p:spPr>
        <p:txBody>
          <a:bodyPr wrap="square" lIns="0" tIns="0" rIns="0" bIns="0">
            <a:spAutoFit/>
          </a:bodyPr>
          <a:lstStyle/>
          <a:p>
            <a:pPr algn="ctr" defTabSz="85725" eaLnBrk="0" hangingPunct="0">
              <a:lnSpc>
                <a:spcPct val="90000"/>
              </a:lnSpc>
              <a:spcBef>
                <a:spcPct val="20000"/>
              </a:spcBef>
            </a:pPr>
            <a:r>
              <a:rPr lang="en-US" b="1" dirty="0">
                <a:solidFill>
                  <a:srgbClr val="225A7A"/>
                </a:solidFill>
                <a:cs typeface="Arial" pitchFamily="34" charset="0"/>
              </a:rPr>
              <a:t>Status Ride Sharing </a:t>
            </a:r>
            <a:r>
              <a:rPr lang="en-US" b="1" u="sng" dirty="0">
                <a:solidFill>
                  <a:srgbClr val="225A7A"/>
                </a:solidFill>
                <a:cs typeface="Arial" pitchFamily="34" charset="0"/>
              </a:rPr>
              <a:t>Legislation/Regulation</a:t>
            </a:r>
          </a:p>
        </p:txBody>
      </p:sp>
    </p:spTree>
    <p:custDataLst>
      <p:tags r:id="rId1"/>
    </p:custDataLst>
    <p:extLst>
      <p:ext uri="{BB962C8B-B14F-4D97-AF65-F5344CB8AC3E}">
        <p14:creationId xmlns:p14="http://schemas.microsoft.com/office/powerpoint/2010/main" val="3236541697"/>
      </p:ext>
    </p:ext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70823" y="6407692"/>
            <a:ext cx="2625329" cy="323165"/>
          </a:xfrm>
          <a:prstGeom prst="rect">
            <a:avLst/>
          </a:prstGeom>
          <a:noFill/>
          <a:ln w="9525" algn="ctr">
            <a:noFill/>
            <a:miter lim="800000"/>
            <a:headEnd/>
            <a:tailEnd/>
          </a:ln>
        </p:spPr>
        <p:txBody>
          <a:bodyPr anchor="ctr">
            <a:spAutoFit/>
          </a:bodyPr>
          <a:lstStyle/>
          <a:p>
            <a:pPr eaLnBrk="1" hangingPunct="1">
              <a:defRPr/>
            </a:pPr>
            <a:endParaRPr lang="en-US" sz="750" dirty="0" smtClean="0">
              <a:solidFill>
                <a:srgbClr val="000000">
                  <a:lumMod val="75000"/>
                </a:srgbClr>
              </a:solidFill>
            </a:endParaRPr>
          </a:p>
          <a:p>
            <a:pPr eaLnBrk="1" hangingPunct="1">
              <a:defRPr/>
            </a:pPr>
            <a:r>
              <a:rPr lang="en-US" sz="750" dirty="0" smtClean="0">
                <a:solidFill>
                  <a:srgbClr val="000000">
                    <a:lumMod val="75000"/>
                  </a:srgbClr>
                </a:solidFill>
              </a:rPr>
              <a:t>Source</a:t>
            </a:r>
            <a:r>
              <a:rPr lang="en-US" sz="750" dirty="0">
                <a:solidFill>
                  <a:srgbClr val="000000">
                    <a:lumMod val="75000"/>
                  </a:srgbClr>
                </a:solidFill>
              </a:rPr>
              <a:t>: </a:t>
            </a:r>
            <a:r>
              <a:rPr lang="en-US" sz="750" dirty="0" smtClean="0">
                <a:solidFill>
                  <a:srgbClr val="000000">
                    <a:lumMod val="75000"/>
                  </a:srgbClr>
                </a:solidFill>
              </a:rPr>
              <a:t>ISO/Verisk.</a:t>
            </a:r>
            <a:endParaRPr lang="en-US" sz="750" i="1" dirty="0">
              <a:solidFill>
                <a:srgbClr val="000000">
                  <a:lumMod val="75000"/>
                </a:srgbClr>
              </a:solidFill>
            </a:endParaRPr>
          </a:p>
        </p:txBody>
      </p:sp>
      <p:sp>
        <p:nvSpPr>
          <p:cNvPr id="62467" name="Title 1"/>
          <p:cNvSpPr>
            <a:spLocks noGrp="1"/>
          </p:cNvSpPr>
          <p:nvPr>
            <p:ph type="title"/>
          </p:nvPr>
        </p:nvSpPr>
        <p:spPr>
          <a:xfrm>
            <a:off x="91440" y="194002"/>
            <a:ext cx="8058777" cy="645319"/>
          </a:xfrm>
        </p:spPr>
        <p:txBody>
          <a:bodyPr/>
          <a:lstStyle/>
          <a:p>
            <a:r>
              <a:rPr lang="en-US" altLang="en-US" sz="2800" dirty="0" err="1" smtClean="0">
                <a:latin typeface="Arial" panose="020B0604020202020204" pitchFamily="34" charset="0"/>
                <a:ea typeface="ＭＳ Ｐゴシック" panose="020B0600070205080204" pitchFamily="34" charset="-128"/>
              </a:rPr>
              <a:t>Homesharing</a:t>
            </a:r>
            <a:r>
              <a:rPr lang="en-US" altLang="en-US" sz="2800" dirty="0" smtClean="0">
                <a:latin typeface="Arial" panose="020B0604020202020204" pitchFamily="34" charset="0"/>
                <a:ea typeface="ＭＳ Ｐゴシック" panose="020B0600070205080204" pitchFamily="34" charset="-128"/>
              </a:rPr>
              <a:t> Arrangements: Potential </a:t>
            </a:r>
            <a:r>
              <a:rPr lang="en-US" altLang="en-US" sz="2800" i="1" u="sng" dirty="0" smtClean="0">
                <a:latin typeface="Arial" panose="020B0604020202020204" pitchFamily="34" charset="0"/>
                <a:ea typeface="ＭＳ Ｐゴシック" panose="020B0600070205080204" pitchFamily="34" charset="-128"/>
              </a:rPr>
              <a:t>Host </a:t>
            </a:r>
            <a:r>
              <a:rPr lang="en-US" altLang="en-US" sz="2800" dirty="0" smtClean="0">
                <a:latin typeface="Arial" panose="020B0604020202020204" pitchFamily="34" charset="0"/>
                <a:ea typeface="ＭＳ Ｐゴシック" panose="020B0600070205080204" pitchFamily="34" charset="-128"/>
              </a:rPr>
              <a:t>Exposure</a:t>
            </a:r>
            <a:r>
              <a:rPr lang="en-US" altLang="en-US" sz="2800" i="1" dirty="0" smtClean="0">
                <a:latin typeface="Arial" panose="020B0604020202020204" pitchFamily="34" charset="0"/>
                <a:ea typeface="ＭＳ Ｐゴシック" panose="020B0600070205080204" pitchFamily="34" charset="-128"/>
              </a:rPr>
              <a:t> </a:t>
            </a:r>
            <a:r>
              <a:rPr lang="en-US" altLang="en-US" sz="2800" dirty="0">
                <a:latin typeface="Arial" panose="020B0604020202020204" pitchFamily="34" charset="0"/>
                <a:ea typeface="ＭＳ Ｐゴシック" panose="020B0600070205080204" pitchFamily="34" charset="-128"/>
              </a:rPr>
              <a:t>Concerns </a:t>
            </a:r>
            <a:r>
              <a:rPr lang="en-US" altLang="en-US" sz="2400" dirty="0">
                <a:latin typeface="Arial" panose="020B0604020202020204" pitchFamily="34" charset="0"/>
                <a:ea typeface="ＭＳ Ｐゴシック" panose="020B0600070205080204" pitchFamily="34" charset="-128"/>
              </a:rPr>
              <a:t>(Receives Rental Income)</a:t>
            </a:r>
            <a:endParaRPr lang="en-US" altLang="en-US" sz="2400" dirty="0" smtClean="0">
              <a:latin typeface="Arial" panose="020B0604020202020204" pitchFamily="34" charset="0"/>
              <a:ea typeface="ＭＳ Ｐゴシック" panose="020B0600070205080204" pitchFamily="34" charset="-128"/>
            </a:endParaRPr>
          </a:p>
        </p:txBody>
      </p:sp>
      <p:sp>
        <p:nvSpPr>
          <p:cNvPr id="62470" name="TextBox 4"/>
          <p:cNvSpPr txBox="1">
            <a:spLocks noChangeArrowheads="1"/>
          </p:cNvSpPr>
          <p:nvPr/>
        </p:nvSpPr>
        <p:spPr bwMode="auto">
          <a:xfrm>
            <a:off x="8315960" y="6338442"/>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115</a:t>
            </a:fld>
            <a:endParaRPr lang="en-US" altLang="en-US" sz="1350" dirty="0"/>
          </a:p>
        </p:txBody>
      </p:sp>
      <p:pic>
        <p:nvPicPr>
          <p:cNvPr id="2" name="Picture 1"/>
          <p:cNvPicPr>
            <a:picLocks noChangeAspect="1"/>
          </p:cNvPicPr>
          <p:nvPr/>
        </p:nvPicPr>
        <p:blipFill>
          <a:blip r:embed="rId4"/>
          <a:stretch>
            <a:fillRect/>
          </a:stretch>
        </p:blipFill>
        <p:spPr>
          <a:xfrm>
            <a:off x="372815" y="1554480"/>
            <a:ext cx="6278443" cy="4519389"/>
          </a:xfrm>
          <a:prstGeom prst="rect">
            <a:avLst/>
          </a:prstGeom>
        </p:spPr>
      </p:pic>
      <p:sp>
        <p:nvSpPr>
          <p:cNvPr id="3" name="Rectangle 2"/>
          <p:cNvSpPr/>
          <p:nvPr/>
        </p:nvSpPr>
        <p:spPr>
          <a:xfrm>
            <a:off x="6187440" y="1483360"/>
            <a:ext cx="1229360" cy="1341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35765350"/>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70823" y="6407692"/>
            <a:ext cx="2625329" cy="323165"/>
          </a:xfrm>
          <a:prstGeom prst="rect">
            <a:avLst/>
          </a:prstGeom>
          <a:noFill/>
          <a:ln w="9525" algn="ctr">
            <a:noFill/>
            <a:miter lim="800000"/>
            <a:headEnd/>
            <a:tailEnd/>
          </a:ln>
        </p:spPr>
        <p:txBody>
          <a:bodyPr anchor="ctr">
            <a:spAutoFit/>
          </a:bodyPr>
          <a:lstStyle/>
          <a:p>
            <a:pPr eaLnBrk="1" hangingPunct="1">
              <a:defRPr/>
            </a:pPr>
            <a:r>
              <a:rPr lang="en-US" sz="750" dirty="0" smtClean="0">
                <a:solidFill>
                  <a:srgbClr val="000000">
                    <a:lumMod val="75000"/>
                  </a:srgbClr>
                </a:solidFill>
              </a:rPr>
              <a:t>.</a:t>
            </a:r>
          </a:p>
          <a:p>
            <a:pPr eaLnBrk="1" hangingPunct="1">
              <a:defRPr/>
            </a:pPr>
            <a:r>
              <a:rPr lang="en-US" sz="750" dirty="0" smtClean="0">
                <a:solidFill>
                  <a:srgbClr val="000000">
                    <a:lumMod val="75000"/>
                  </a:srgbClr>
                </a:solidFill>
              </a:rPr>
              <a:t>Source</a:t>
            </a:r>
            <a:r>
              <a:rPr lang="en-US" sz="750" dirty="0">
                <a:solidFill>
                  <a:srgbClr val="000000">
                    <a:lumMod val="75000"/>
                  </a:srgbClr>
                </a:solidFill>
              </a:rPr>
              <a:t>: </a:t>
            </a:r>
            <a:r>
              <a:rPr lang="en-US" sz="750" dirty="0" smtClean="0">
                <a:solidFill>
                  <a:srgbClr val="000000">
                    <a:lumMod val="75000"/>
                  </a:srgbClr>
                </a:solidFill>
              </a:rPr>
              <a:t>ISO/Verisk.</a:t>
            </a:r>
            <a:endParaRPr lang="en-US" sz="750" i="1" dirty="0">
              <a:solidFill>
                <a:srgbClr val="000000">
                  <a:lumMod val="75000"/>
                </a:srgbClr>
              </a:solidFill>
            </a:endParaRPr>
          </a:p>
        </p:txBody>
      </p:sp>
      <p:sp>
        <p:nvSpPr>
          <p:cNvPr id="62467" name="Title 1"/>
          <p:cNvSpPr>
            <a:spLocks noGrp="1"/>
          </p:cNvSpPr>
          <p:nvPr>
            <p:ph type="title"/>
          </p:nvPr>
        </p:nvSpPr>
        <p:spPr>
          <a:xfrm>
            <a:off x="91440" y="194002"/>
            <a:ext cx="8058777" cy="645319"/>
          </a:xfrm>
        </p:spPr>
        <p:txBody>
          <a:bodyPr/>
          <a:lstStyle/>
          <a:p>
            <a:r>
              <a:rPr lang="en-US" altLang="en-US" sz="2800" dirty="0" err="1" smtClean="0">
                <a:latin typeface="Arial" panose="020B0604020202020204" pitchFamily="34" charset="0"/>
                <a:ea typeface="ＭＳ Ｐゴシック" panose="020B0600070205080204" pitchFamily="34" charset="-128"/>
              </a:rPr>
              <a:t>Homesharing</a:t>
            </a:r>
            <a:r>
              <a:rPr lang="en-US" altLang="en-US" sz="2800" dirty="0" smtClean="0">
                <a:latin typeface="Arial" panose="020B0604020202020204" pitchFamily="34" charset="0"/>
                <a:ea typeface="ＭＳ Ｐゴシック" panose="020B0600070205080204" pitchFamily="34" charset="-128"/>
              </a:rPr>
              <a:t> Arrangements: Potential </a:t>
            </a:r>
            <a:r>
              <a:rPr lang="en-US" altLang="en-US" sz="2800" i="1" u="sng" dirty="0" smtClean="0">
                <a:latin typeface="Arial" panose="020B0604020202020204" pitchFamily="34" charset="0"/>
                <a:ea typeface="ＭＳ Ｐゴシック" panose="020B0600070205080204" pitchFamily="34" charset="-128"/>
              </a:rPr>
              <a:t>Traveler</a:t>
            </a:r>
            <a:r>
              <a:rPr lang="en-US" altLang="en-US" sz="2800" dirty="0" smtClean="0">
                <a:latin typeface="Arial" panose="020B0604020202020204" pitchFamily="34" charset="0"/>
                <a:ea typeface="ＭＳ Ｐゴシック" panose="020B0600070205080204" pitchFamily="34" charset="-128"/>
              </a:rPr>
              <a:t>  Exposure Concerns</a:t>
            </a:r>
          </a:p>
        </p:txBody>
      </p:sp>
      <p:sp>
        <p:nvSpPr>
          <p:cNvPr id="62470" name="TextBox 4"/>
          <p:cNvSpPr txBox="1">
            <a:spLocks noChangeArrowheads="1"/>
          </p:cNvSpPr>
          <p:nvPr/>
        </p:nvSpPr>
        <p:spPr bwMode="auto">
          <a:xfrm>
            <a:off x="8315960" y="6338442"/>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116</a:t>
            </a:fld>
            <a:endParaRPr lang="en-US" altLang="en-US" sz="1350" dirty="0"/>
          </a:p>
        </p:txBody>
      </p:sp>
      <p:sp>
        <p:nvSpPr>
          <p:cNvPr id="3" name="Rectangle 2"/>
          <p:cNvSpPr/>
          <p:nvPr/>
        </p:nvSpPr>
        <p:spPr>
          <a:xfrm>
            <a:off x="6187440" y="1483360"/>
            <a:ext cx="1229360" cy="1341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574263" y="1483360"/>
            <a:ext cx="7741697" cy="4376135"/>
          </a:xfrm>
          <a:prstGeom prst="rect">
            <a:avLst/>
          </a:prstGeom>
        </p:spPr>
      </p:pic>
    </p:spTree>
    <p:custDataLst>
      <p:tags r:id="rId1"/>
    </p:custDataLst>
    <p:extLst>
      <p:ext uri="{BB962C8B-B14F-4D97-AF65-F5344CB8AC3E}">
        <p14:creationId xmlns:p14="http://schemas.microsoft.com/office/powerpoint/2010/main" val="754897087"/>
      </p:ext>
    </p:extLst>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70823" y="6349984"/>
            <a:ext cx="2625329" cy="438582"/>
          </a:xfrm>
          <a:prstGeom prst="rect">
            <a:avLst/>
          </a:prstGeom>
          <a:noFill/>
          <a:ln w="9525" algn="ctr">
            <a:noFill/>
            <a:miter lim="800000"/>
            <a:headEnd/>
            <a:tailEnd/>
          </a:ln>
        </p:spPr>
        <p:txBody>
          <a:bodyPr anchor="ctr">
            <a:spAutoFit/>
          </a:bodyPr>
          <a:lstStyle/>
          <a:p>
            <a:pPr eaLnBrk="1" hangingPunct="1">
              <a:defRPr/>
            </a:pPr>
            <a:r>
              <a:rPr lang="en-US" sz="750" dirty="0" smtClean="0">
                <a:solidFill>
                  <a:srgbClr val="000000">
                    <a:lumMod val="75000"/>
                  </a:srgbClr>
                </a:solidFill>
              </a:rPr>
              <a:t>.</a:t>
            </a:r>
          </a:p>
          <a:p>
            <a:pPr eaLnBrk="1" hangingPunct="1">
              <a:defRPr/>
            </a:pPr>
            <a:r>
              <a:rPr lang="en-US" sz="750" dirty="0" smtClean="0">
                <a:solidFill>
                  <a:srgbClr val="000000">
                    <a:lumMod val="75000"/>
                  </a:srgbClr>
                </a:solidFill>
              </a:rPr>
              <a:t>*As of Oct. 6, 2015.</a:t>
            </a:r>
          </a:p>
          <a:p>
            <a:pPr eaLnBrk="1" hangingPunct="1">
              <a:defRPr/>
            </a:pPr>
            <a:r>
              <a:rPr lang="en-US" sz="750" dirty="0" smtClean="0">
                <a:solidFill>
                  <a:srgbClr val="000000">
                    <a:lumMod val="75000"/>
                  </a:srgbClr>
                </a:solidFill>
              </a:rPr>
              <a:t>Source</a:t>
            </a:r>
            <a:r>
              <a:rPr lang="en-US" sz="750" dirty="0">
                <a:solidFill>
                  <a:srgbClr val="000000">
                    <a:lumMod val="75000"/>
                  </a:srgbClr>
                </a:solidFill>
              </a:rPr>
              <a:t>: </a:t>
            </a:r>
            <a:r>
              <a:rPr lang="en-US" sz="750" dirty="0" smtClean="0">
                <a:solidFill>
                  <a:srgbClr val="000000">
                    <a:lumMod val="75000"/>
                  </a:srgbClr>
                </a:solidFill>
              </a:rPr>
              <a:t>ISO/Verisk.</a:t>
            </a:r>
            <a:endParaRPr lang="en-US" sz="750" i="1" dirty="0">
              <a:solidFill>
                <a:srgbClr val="000000">
                  <a:lumMod val="75000"/>
                </a:srgbClr>
              </a:solidFill>
            </a:endParaRPr>
          </a:p>
        </p:txBody>
      </p:sp>
      <p:sp>
        <p:nvSpPr>
          <p:cNvPr id="62467" name="Title 1"/>
          <p:cNvSpPr>
            <a:spLocks noGrp="1"/>
          </p:cNvSpPr>
          <p:nvPr>
            <p:ph type="title"/>
          </p:nvPr>
        </p:nvSpPr>
        <p:spPr>
          <a:xfrm>
            <a:off x="91440" y="194002"/>
            <a:ext cx="8058777" cy="645319"/>
          </a:xfrm>
        </p:spPr>
        <p:txBody>
          <a:bodyPr/>
          <a:lstStyle/>
          <a:p>
            <a:r>
              <a:rPr lang="en-US" altLang="en-US" sz="2800" dirty="0" err="1" smtClean="0">
                <a:latin typeface="Arial" panose="020B0604020202020204" pitchFamily="34" charset="0"/>
                <a:ea typeface="ＭＳ Ｐゴシック" panose="020B0600070205080204" pitchFamily="34" charset="-128"/>
              </a:rPr>
              <a:t>Homesharing</a:t>
            </a:r>
            <a:r>
              <a:rPr lang="en-US" altLang="en-US" sz="2800" dirty="0" smtClean="0">
                <a:latin typeface="Arial" panose="020B0604020202020204" pitchFamily="34" charset="0"/>
                <a:ea typeface="ＭＳ Ｐゴシック" panose="020B0600070205080204" pitchFamily="34" charset="-128"/>
              </a:rPr>
              <a:t>: ISO’s Proposed Changes*</a:t>
            </a:r>
          </a:p>
        </p:txBody>
      </p:sp>
      <p:sp>
        <p:nvSpPr>
          <p:cNvPr id="62470" name="TextBox 4"/>
          <p:cNvSpPr txBox="1">
            <a:spLocks noChangeArrowheads="1"/>
          </p:cNvSpPr>
          <p:nvPr/>
        </p:nvSpPr>
        <p:spPr bwMode="auto">
          <a:xfrm>
            <a:off x="8315960" y="6338442"/>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117</a:t>
            </a:fld>
            <a:endParaRPr lang="en-US" altLang="en-US" sz="1350" dirty="0"/>
          </a:p>
        </p:txBody>
      </p:sp>
      <p:sp>
        <p:nvSpPr>
          <p:cNvPr id="3" name="Rectangle 2"/>
          <p:cNvSpPr/>
          <p:nvPr/>
        </p:nvSpPr>
        <p:spPr>
          <a:xfrm>
            <a:off x="6187440" y="1483360"/>
            <a:ext cx="1229360" cy="1341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stretch>
            <a:fillRect/>
          </a:stretch>
        </p:blipFill>
        <p:spPr>
          <a:xfrm>
            <a:off x="445425" y="1571036"/>
            <a:ext cx="7870535" cy="4378973"/>
          </a:xfrm>
          <a:prstGeom prst="rect">
            <a:avLst/>
          </a:prstGeom>
        </p:spPr>
      </p:pic>
    </p:spTree>
    <p:custDataLst>
      <p:tags r:id="rId1"/>
    </p:custDataLst>
    <p:extLst>
      <p:ext uri="{BB962C8B-B14F-4D97-AF65-F5344CB8AC3E}">
        <p14:creationId xmlns:p14="http://schemas.microsoft.com/office/powerpoint/2010/main" val="217488437"/>
      </p:ext>
    </p:extLst>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118</a:t>
            </a:fld>
            <a:endParaRPr lang="en-US" smtClean="0">
              <a:solidFill>
                <a:srgbClr val="000000"/>
              </a:solidFill>
            </a:endParaRPr>
          </a:p>
        </p:txBody>
      </p:sp>
      <p:sp>
        <p:nvSpPr>
          <p:cNvPr id="5124" name="Rectangle 3"/>
          <p:cNvSpPr>
            <a:spLocks noGrp="1" noChangeArrowheads="1"/>
          </p:cNvSpPr>
          <p:nvPr>
            <p:ph type="title"/>
          </p:nvPr>
        </p:nvSpPr>
        <p:spPr>
          <a:xfrm>
            <a:off x="127897" y="92143"/>
            <a:ext cx="8396671" cy="860425"/>
          </a:xfrm>
        </p:spPr>
        <p:txBody>
          <a:bodyPr/>
          <a:lstStyle/>
          <a:p>
            <a:r>
              <a:rPr lang="en-US" dirty="0" smtClean="0"/>
              <a:t>Send in the Drones: Potential Rapid </a:t>
            </a:r>
            <a:br>
              <a:rPr lang="en-US" dirty="0" smtClean="0"/>
            </a:br>
            <a:r>
              <a:rPr lang="en-US" dirty="0" smtClean="0"/>
              <a:t>Adoption in Industry; Media Loves It</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8574" y="1313645"/>
            <a:ext cx="3310236" cy="2018231"/>
          </a:xfrm>
          <a:prstGeom prst="rect">
            <a:avLst/>
          </a:prstGeom>
        </p:spPr>
      </p:pic>
      <p:sp>
        <p:nvSpPr>
          <p:cNvPr id="9" name="Rectangle 3"/>
          <p:cNvSpPr txBox="1">
            <a:spLocks noChangeArrowheads="1"/>
          </p:cNvSpPr>
          <p:nvPr/>
        </p:nvSpPr>
        <p:spPr bwMode="auto">
          <a:xfrm>
            <a:off x="3847896" y="1028355"/>
            <a:ext cx="5185088" cy="5564969"/>
          </a:xfrm>
          <a:prstGeom prst="rect">
            <a:avLst/>
          </a:prstGeom>
          <a:noFill/>
          <a:ln w="57150"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ts val="2400"/>
              </a:lnSpc>
              <a:spcBef>
                <a:spcPct val="50000"/>
              </a:spcBef>
            </a:pPr>
            <a:r>
              <a:rPr lang="en-US" sz="1800" b="1" kern="0" dirty="0" smtClean="0"/>
              <a:t>Drones or Unmanned Aerial Vehicle (UAV) technology is seeing rapid adoption rate in many industries, including insurance</a:t>
            </a:r>
          </a:p>
          <a:p>
            <a:pPr>
              <a:lnSpc>
                <a:spcPts val="2400"/>
              </a:lnSpc>
              <a:spcBef>
                <a:spcPct val="50000"/>
              </a:spcBef>
            </a:pPr>
            <a:r>
              <a:rPr lang="en-US" sz="1800" b="1" kern="0" dirty="0" smtClean="0"/>
              <a:t>~700,000 drones in US by year-end</a:t>
            </a:r>
          </a:p>
          <a:p>
            <a:pPr>
              <a:lnSpc>
                <a:spcPts val="2400"/>
              </a:lnSpc>
              <a:spcBef>
                <a:spcPct val="50000"/>
              </a:spcBef>
            </a:pPr>
            <a:r>
              <a:rPr lang="en-US" sz="1800" b="1" kern="0" dirty="0" smtClean="0"/>
              <a:t>FAA granting Section 333 exemptions for commercial use and testing of UAS</a:t>
            </a:r>
          </a:p>
          <a:p>
            <a:pPr>
              <a:lnSpc>
                <a:spcPts val="2400"/>
              </a:lnSpc>
              <a:spcBef>
                <a:spcPct val="50000"/>
              </a:spcBef>
            </a:pPr>
            <a:r>
              <a:rPr lang="en-US" sz="1800" b="1" kern="0" dirty="0" smtClean="0"/>
              <a:t>FAA will require most drones to be registered by year-end 2015.</a:t>
            </a:r>
          </a:p>
          <a:p>
            <a:pPr>
              <a:lnSpc>
                <a:spcPts val="2400"/>
              </a:lnSpc>
              <a:spcBef>
                <a:spcPct val="50000"/>
              </a:spcBef>
            </a:pPr>
            <a:r>
              <a:rPr lang="en-US" sz="1800" b="1" kern="0" dirty="0" smtClean="0"/>
              <a:t>At least 5 insurers have received permission to test</a:t>
            </a:r>
          </a:p>
          <a:p>
            <a:pPr>
              <a:lnSpc>
                <a:spcPts val="2400"/>
              </a:lnSpc>
              <a:spcBef>
                <a:spcPct val="50000"/>
              </a:spcBef>
            </a:pPr>
            <a:r>
              <a:rPr lang="en-US" sz="1800" b="1" kern="0" dirty="0" smtClean="0"/>
              <a:t>Wide variety of applications: claims, pre-event property inspections…</a:t>
            </a:r>
          </a:p>
          <a:p>
            <a:pPr>
              <a:lnSpc>
                <a:spcPts val="2400"/>
              </a:lnSpc>
              <a:spcBef>
                <a:spcPct val="50000"/>
              </a:spcBef>
            </a:pPr>
            <a:r>
              <a:rPr lang="en-US" sz="1800" b="1" kern="0" dirty="0" smtClean="0"/>
              <a:t>Insurers partnering with construction industry to guide R&amp;D and regulation of UAV use via </a:t>
            </a:r>
            <a:r>
              <a:rPr lang="en-US" sz="1800" b="1" i="1" kern="0" dirty="0" smtClean="0"/>
              <a:t>Property Drone Consortium</a:t>
            </a:r>
            <a:r>
              <a:rPr lang="en-US" sz="1800" b="1" kern="0" dirty="0" smtClean="0"/>
              <a:t>: </a:t>
            </a:r>
            <a:r>
              <a:rPr lang="en-US" sz="1800" b="1" kern="0" dirty="0" smtClean="0">
                <a:hlinkClick r:id="rId4"/>
              </a:rPr>
              <a:t>www.propertydrone.org</a:t>
            </a:r>
            <a:r>
              <a:rPr lang="en-US" sz="1800" b="1" kern="0" dirty="0" smtClean="0"/>
              <a:t> </a:t>
            </a:r>
          </a:p>
          <a:p>
            <a:pPr>
              <a:lnSpc>
                <a:spcPts val="2400"/>
              </a:lnSpc>
              <a:spcBef>
                <a:spcPct val="50000"/>
              </a:spcBef>
            </a:pPr>
            <a:endParaRPr lang="en-US" sz="1800" b="1" kern="0" dirty="0" smtClean="0"/>
          </a:p>
          <a:p>
            <a:pPr>
              <a:lnSpc>
                <a:spcPts val="2400"/>
              </a:lnSpc>
              <a:spcBef>
                <a:spcPct val="50000"/>
              </a:spcBef>
            </a:pPr>
            <a:endParaRPr lang="en-US" sz="1800" b="1" kern="0" dirty="0" smtClean="0"/>
          </a:p>
        </p:txBody>
      </p:sp>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897" y="3692953"/>
            <a:ext cx="3542582" cy="2242865"/>
          </a:xfrm>
          <a:prstGeom prst="rect">
            <a:avLst/>
          </a:prstGeom>
          <a:ln>
            <a:solidFill>
              <a:schemeClr val="accent1"/>
            </a:solidFill>
          </a:ln>
        </p:spPr>
      </p:pic>
    </p:spTree>
    <p:extLst>
      <p:ext uri="{BB962C8B-B14F-4D97-AF65-F5344CB8AC3E}">
        <p14:creationId xmlns:p14="http://schemas.microsoft.com/office/powerpoint/2010/main" val="14266819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wipe(left)">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wipe(left)">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dirty="0" smtClean="0">
                <a:latin typeface="Arial" pitchFamily="34" charset="0"/>
              </a:rPr>
              <a:t>Data Breaches 2005-2015,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 Data Breaches/Millions of Records Exposed</a:t>
            </a:r>
          </a:p>
        </p:txBody>
      </p:sp>
      <p:sp>
        <p:nvSpPr>
          <p:cNvPr id="1029" name="Rectangle 4"/>
          <p:cNvSpPr>
            <a:spLocks noChangeArrowheads="1"/>
          </p:cNvSpPr>
          <p:nvPr/>
        </p:nvSpPr>
        <p:spPr bwMode="auto">
          <a:xfrm>
            <a:off x="-1" y="6414802"/>
            <a:ext cx="9144001"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tabLst>
                <a:tab pos="112713" algn="r"/>
              </a:tabLst>
            </a:pPr>
            <a:r>
              <a:rPr lang="en-US" sz="1100" dirty="0" smtClean="0">
                <a:solidFill>
                  <a:srgbClr val="000000"/>
                </a:solidFill>
                <a:cs typeface="Arial" pitchFamily="34" charset="0"/>
              </a:rPr>
              <a:t>*Figures </a:t>
            </a:r>
            <a:r>
              <a:rPr lang="en-US" sz="1100" dirty="0">
                <a:solidFill>
                  <a:srgbClr val="000000"/>
                </a:solidFill>
                <a:cs typeface="Arial" pitchFamily="34" charset="0"/>
              </a:rPr>
              <a:t>as of </a:t>
            </a:r>
            <a:r>
              <a:rPr lang="en-US" sz="1100" dirty="0" smtClean="0">
                <a:solidFill>
                  <a:srgbClr val="000000"/>
                </a:solidFill>
                <a:cs typeface="Arial" pitchFamily="34" charset="0"/>
              </a:rPr>
              <a:t>June 30, 2015, from the Identity Theft Resource Center,</a:t>
            </a:r>
          </a:p>
          <a:p>
            <a:pPr marL="133350" indent="-133350" eaLnBrk="0" hangingPunct="0">
              <a:lnSpc>
                <a:spcPct val="90000"/>
              </a:lnSpc>
              <a:buClr>
                <a:srgbClr val="FF6801"/>
              </a:buClr>
              <a:tabLst>
                <a:tab pos="112713" algn="r"/>
              </a:tabLst>
            </a:pPr>
            <a:r>
              <a:rPr lang="en-US" sz="1100" dirty="0" smtClean="0">
                <a:solidFill>
                  <a:srgbClr val="000000"/>
                </a:solidFill>
                <a:cs typeface="Arial" pitchFamily="34" charset="0"/>
              </a:rPr>
              <a:t>http://www.idtheftcenter.org/images/breach/ITRCBreachReport2015.pdf</a:t>
            </a:r>
            <a:endParaRPr lang="en-US" sz="1100" dirty="0">
              <a:solidFill>
                <a:srgbClr val="000000"/>
              </a:solidFill>
              <a:cs typeface="Arial" pitchFamily="34" charset="0"/>
            </a:endParaRPr>
          </a:p>
        </p:txBody>
      </p:sp>
      <p:graphicFrame>
        <p:nvGraphicFramePr>
          <p:cNvPr id="1026" name="Object 2"/>
          <p:cNvGraphicFramePr>
            <a:graphicFrameLocks/>
          </p:cNvGraphicFramePr>
          <p:nvPr>
            <p:extLst/>
          </p:nvPr>
        </p:nvGraphicFramePr>
        <p:xfrm>
          <a:off x="273049" y="1376220"/>
          <a:ext cx="8597900" cy="4203700"/>
        </p:xfrm>
        <a:graphic>
          <a:graphicData uri="http://schemas.openxmlformats.org/presentationml/2006/ole">
            <mc:AlternateContent xmlns:mc="http://schemas.openxmlformats.org/markup-compatibility/2006">
              <mc:Choice xmlns:v="urn:schemas-microsoft-com:vml" Requires="v">
                <p:oleObj spid="_x0000_s28383528" name="Chart" r:id="rId4" imgW="8581836" imgH="4124360" progId="MSGraph.Chart.8">
                  <p:embed followColorScheme="full"/>
                </p:oleObj>
              </mc:Choice>
              <mc:Fallback>
                <p:oleObj name="Chart" r:id="rId4" imgW="8581836" imgH="4124360" progId="MSGraph.Chart.8">
                  <p:embed followColorScheme="full"/>
                  <p:pic>
                    <p:nvPicPr>
                      <p:cNvPr id="0" name=""/>
                      <p:cNvPicPr>
                        <a:picLocks noChangeArrowheads="1"/>
                      </p:cNvPicPr>
                      <p:nvPr/>
                    </p:nvPicPr>
                    <p:blipFill>
                      <a:blip r:embed="rId5"/>
                      <a:srcRect/>
                      <a:stretch>
                        <a:fillRect/>
                      </a:stretch>
                    </p:blipFill>
                    <p:spPr bwMode="auto">
                      <a:xfrm>
                        <a:off x="273049" y="1376220"/>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37200"/>
            <a:ext cx="7967662" cy="76311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cs typeface="Arial" pitchFamily="34" charset="0"/>
              </a:rPr>
              <a:t>The </a:t>
            </a:r>
            <a:r>
              <a:rPr lang="en-US" b="1" dirty="0" smtClean="0">
                <a:solidFill>
                  <a:srgbClr val="FFFFFF"/>
                </a:solidFill>
                <a:cs typeface="Arial" pitchFamily="34" charset="0"/>
              </a:rPr>
              <a:t>total number of data breaches (+27.5%) hit a record high of 783 in 2014, exposing 85.6 million records. Through June 30, this year has seen 117.6 million records exposed in 400 breaches.*</a:t>
            </a:r>
            <a:endParaRPr lang="en-US" b="1" dirty="0">
              <a:solidFill>
                <a:srgbClr val="FFFFFF"/>
              </a:solidFill>
              <a:cs typeface="Arial" pitchFamily="34" charset="0"/>
            </a:endParaRPr>
          </a:p>
        </p:txBody>
      </p:sp>
      <p:sp>
        <p:nvSpPr>
          <p:cNvPr id="1031" name="Rectangle 3"/>
          <p:cNvSpPr>
            <a:spLocks noChangeArrowheads="1"/>
          </p:cNvSpPr>
          <p:nvPr/>
        </p:nvSpPr>
        <p:spPr bwMode="black">
          <a:xfrm>
            <a:off x="8031163" y="133350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Millions</a:t>
            </a:r>
          </a:p>
        </p:txBody>
      </p:sp>
      <p:pic>
        <p:nvPicPr>
          <p:cNvPr id="8" name="Picture 4" descr="https://encrypted-tbn0.gstatic.com/images?q=tbn:ANd9GcSh6ORZLNYgoUo4jcSKlBVamg_OKlcLZwHcqkIqZ8NpxyY1NNE7T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45891" y="1123156"/>
            <a:ext cx="10493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7" cstate="screen">
            <a:extLst>
              <a:ext uri="{28A0092B-C50C-407E-A947-70E740481C1C}">
                <a14:useLocalDpi xmlns:a14="http://schemas.microsoft.com/office/drawing/2010/main"/>
              </a:ext>
            </a:extLst>
          </a:blip>
          <a:srcRect l="-1" t="36631" r="-9371" b="38519"/>
          <a:stretch/>
        </p:blipFill>
        <p:spPr>
          <a:xfrm>
            <a:off x="5740859" y="1234176"/>
            <a:ext cx="1036052" cy="257453"/>
          </a:xfrm>
          <a:prstGeom prst="rect">
            <a:avLst/>
          </a:prstGeom>
        </p:spPr>
      </p:pic>
      <p:pic>
        <p:nvPicPr>
          <p:cNvPr id="2" name="Picture 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53111" y="1133880"/>
            <a:ext cx="1101852" cy="299917"/>
          </a:xfrm>
          <a:prstGeom prst="rect">
            <a:avLst/>
          </a:prstGeom>
        </p:spPr>
      </p:pic>
      <p:pic>
        <p:nvPicPr>
          <p:cNvPr id="11" name="Picture 2"/>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73517" y="1515762"/>
            <a:ext cx="18018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078871" y="2097881"/>
            <a:ext cx="661988"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4" descr="Image result for office of personnel management logo"/>
          <p:cNvSpPr>
            <a:spLocks noChangeAspect="1" noChangeArrowheads="1"/>
          </p:cNvSpPr>
          <p:nvPr/>
        </p:nvSpPr>
        <p:spPr bwMode="auto">
          <a:xfrm>
            <a:off x="-31750" y="-13652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office of personnel management logo"/>
          <p:cNvSpPr>
            <a:spLocks noChangeAspect="1" noChangeArrowheads="1"/>
          </p:cNvSpPr>
          <p:nvPr/>
        </p:nvSpPr>
        <p:spPr bwMode="auto">
          <a:xfrm>
            <a:off x="120650" y="1587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24043" y="1682307"/>
            <a:ext cx="868680" cy="868680"/>
          </a:xfrm>
          <a:prstGeom prst="rect">
            <a:avLst/>
          </a:prstGeom>
        </p:spPr>
      </p:pic>
      <p:pic>
        <p:nvPicPr>
          <p:cNvPr id="7" name="Picture 6"/>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71429" y="1549400"/>
            <a:ext cx="960120" cy="484061"/>
          </a:xfrm>
          <a:prstGeom prst="rect">
            <a:avLst/>
          </a:prstGeom>
        </p:spPr>
      </p:pic>
      <p:pic>
        <p:nvPicPr>
          <p:cNvPr id="10" name="Picture 9"/>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937550" y="1755537"/>
            <a:ext cx="968228" cy="659605"/>
          </a:xfrm>
          <a:prstGeom prst="rect">
            <a:avLst/>
          </a:prstGeom>
        </p:spPr>
      </p:pic>
      <p:pic>
        <p:nvPicPr>
          <p:cNvPr id="13" name="Picture 12"/>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16703" y="2633456"/>
            <a:ext cx="1069316" cy="697729"/>
          </a:xfrm>
          <a:prstGeom prst="rect">
            <a:avLst/>
          </a:prstGeom>
        </p:spPr>
      </p:pic>
    </p:spTree>
    <p:extLst>
      <p:ext uri="{BB962C8B-B14F-4D97-AF65-F5344CB8AC3E}">
        <p14:creationId xmlns:p14="http://schemas.microsoft.com/office/powerpoint/2010/main" val="15159975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12</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290512" y="2093912"/>
            <a:ext cx="85344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smtClean="0">
                <a:solidFill>
                  <a:srgbClr val="FFFFFF"/>
                </a:solidFill>
              </a:rPr>
              <a:t>Auto &amp; Home Insurance: </a:t>
            </a:r>
          </a:p>
          <a:p>
            <a:pPr algn="ctr" defTabSz="114300">
              <a:lnSpc>
                <a:spcPct val="95000"/>
              </a:lnSpc>
              <a:spcBef>
                <a:spcPct val="25000"/>
              </a:spcBef>
            </a:pPr>
            <a:r>
              <a:rPr lang="en-US" sz="4000" b="1" dirty="0" smtClean="0">
                <a:solidFill>
                  <a:srgbClr val="FFFFFF"/>
                </a:solidFill>
              </a:rPr>
              <a:t>State of the Personal Lines Market</a:t>
            </a:r>
            <a:endParaRPr lang="en-US" sz="4000" b="1" i="1" dirty="0">
              <a:solidFill>
                <a:srgbClr val="FFFFFF"/>
              </a:solidFill>
            </a:endParaRPr>
          </a:p>
        </p:txBody>
      </p:sp>
      <p:sp>
        <p:nvSpPr>
          <p:cNvPr id="1940487" name="Rectangle 7"/>
          <p:cNvSpPr>
            <a:spLocks noChangeArrowheads="1"/>
          </p:cNvSpPr>
          <p:nvPr/>
        </p:nvSpPr>
        <p:spPr bwMode="auto">
          <a:xfrm>
            <a:off x="596900" y="3952875"/>
            <a:ext cx="8020050" cy="222522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Results Have Been Fairly Strong and Stable in Recent Years</a:t>
            </a:r>
          </a:p>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FF0000"/>
                </a:solidFill>
              </a:rPr>
              <a:t>Dearth of Major CATs, Pricing Discipline Has Helped</a:t>
            </a:r>
            <a:endParaRPr lang="en-US" sz="3600" b="1" i="1" dirty="0">
              <a:solidFill>
                <a:srgbClr val="FF0000"/>
              </a:solidFill>
            </a:endParaRP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12</a:t>
            </a:fld>
            <a:endParaRPr lang="en-US"/>
          </a:p>
        </p:txBody>
      </p:sp>
    </p:spTree>
    <p:extLst>
      <p:ext uri="{BB962C8B-B14F-4D97-AF65-F5344CB8AC3E}">
        <p14:creationId xmlns:p14="http://schemas.microsoft.com/office/powerpoint/2010/main" val="25941067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0" y="6554788"/>
            <a:ext cx="3500438" cy="246062"/>
          </a:xfrm>
          <a:prstGeom prst="rect">
            <a:avLst/>
          </a:prstGeom>
          <a:noFill/>
          <a:ln w="9525" algn="ctr">
            <a:noFill/>
            <a:miter lim="800000"/>
            <a:headEnd/>
            <a:tailEnd/>
          </a:ln>
        </p:spPr>
        <p:txBody>
          <a:bodyPr anchor="ctr">
            <a:spAutoFit/>
          </a:bodyPr>
          <a:lstStyle/>
          <a:p>
            <a:pPr eaLnBrk="1" hangingPunct="1">
              <a:defRPr/>
            </a:pPr>
            <a:r>
              <a:rPr lang="en-US" sz="1000" dirty="0">
                <a:solidFill>
                  <a:srgbClr val="000000">
                    <a:lumMod val="75000"/>
                  </a:srgbClr>
                </a:solidFill>
                <a:latin typeface="Arial" charset="0"/>
                <a:ea typeface="+mn-ea"/>
                <a:cs typeface="Arial" charset="0"/>
              </a:rPr>
              <a:t>Source: Insurance Information Institute research.</a:t>
            </a:r>
            <a:endParaRPr lang="en-US" sz="1000" i="1" dirty="0">
              <a:solidFill>
                <a:srgbClr val="000000">
                  <a:lumMod val="75000"/>
                </a:srgbClr>
              </a:solidFill>
              <a:latin typeface="Arial" charset="0"/>
              <a:ea typeface="+mn-ea"/>
              <a:cs typeface="Arial" charset="0"/>
            </a:endParaRPr>
          </a:p>
        </p:txBody>
      </p:sp>
      <p:sp>
        <p:nvSpPr>
          <p:cNvPr id="62467" name="Title 1"/>
          <p:cNvSpPr>
            <a:spLocks noGrp="1"/>
          </p:cNvSpPr>
          <p:nvPr>
            <p:ph type="title"/>
          </p:nvPr>
        </p:nvSpPr>
        <p:spPr>
          <a:xfrm>
            <a:off x="0" y="61913"/>
            <a:ext cx="7858125" cy="860425"/>
          </a:xfrm>
        </p:spPr>
        <p:txBody>
          <a:bodyPr/>
          <a:lstStyle/>
          <a:p>
            <a:r>
              <a:rPr lang="en-US" altLang="en-US" smtClean="0">
                <a:latin typeface="Arial" panose="020B0604020202020204" pitchFamily="34" charset="0"/>
                <a:ea typeface="ＭＳ Ｐゴシック" panose="020B0600070205080204" pitchFamily="34" charset="-128"/>
              </a:rPr>
              <a:t>The Three Basic Elements of Cyber Coverage: Prevention, Transfer, Response</a:t>
            </a:r>
          </a:p>
        </p:txBody>
      </p:sp>
      <p:graphicFrame>
        <p:nvGraphicFramePr>
          <p:cNvPr id="4" name="Diagram 3"/>
          <p:cNvGraphicFramePr/>
          <p:nvPr/>
        </p:nvGraphicFramePr>
        <p:xfrm>
          <a:off x="556176" y="1325563"/>
          <a:ext cx="7858482"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 Box 17"/>
          <p:cNvSpPr txBox="1">
            <a:spLocks noChangeArrowheads="1"/>
          </p:cNvSpPr>
          <p:nvPr/>
        </p:nvSpPr>
        <p:spPr bwMode="auto">
          <a:xfrm>
            <a:off x="1728788" y="4546600"/>
            <a:ext cx="5486400" cy="1631950"/>
          </a:xfrm>
          <a:prstGeom prst="rect">
            <a:avLst/>
          </a:prstGeom>
          <a:solidFill>
            <a:srgbClr val="28688C"/>
          </a:solidFill>
          <a:ln>
            <a:noFill/>
          </a:ln>
          <a:extLst>
            <a:ext uri="{91240B29-F687-4f45-9708-019B960494DF}"/>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sz="2000" b="1" dirty="0" smtClean="0">
                <a:solidFill>
                  <a:srgbClr val="FFFFFF"/>
                </a:solidFill>
                <a:ea typeface="+mn-ea"/>
              </a:rPr>
              <a:t>Cyber risk management today involves three essential components, each designed to reduce, mitigate or avoid loss.  An increasing number of cyber risk products offered by insurers today provide all three.</a:t>
            </a:r>
            <a:endParaRPr lang="en-US" sz="2000" b="1" dirty="0">
              <a:solidFill>
                <a:srgbClr val="FFFFFF"/>
              </a:solidFill>
              <a:ea typeface="+mn-ea"/>
            </a:endParaRPr>
          </a:p>
        </p:txBody>
      </p:sp>
      <p:sp>
        <p:nvSpPr>
          <p:cNvPr id="62470" name="TextBox 4"/>
          <p:cNvSpPr txBox="1">
            <a:spLocks noChangeArrowheads="1"/>
          </p:cNvSpPr>
          <p:nvPr/>
        </p:nvSpPr>
        <p:spPr bwMode="auto">
          <a:xfrm>
            <a:off x="8534400" y="6477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1200"/>
              <a:pPr algn="r"/>
              <a:t>120</a:t>
            </a:fld>
            <a:endParaRPr lang="en-US" altLang="en-US" sz="1800"/>
          </a:p>
        </p:txBody>
      </p:sp>
    </p:spTree>
    <p:custDataLst>
      <p:tags r:id="rId1"/>
    </p:custDataLst>
    <p:extLst>
      <p:ext uri="{BB962C8B-B14F-4D97-AF65-F5344CB8AC3E}">
        <p14:creationId xmlns:p14="http://schemas.microsoft.com/office/powerpoint/2010/main" val="3549847443"/>
      </p:ext>
    </p:extLst>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121</a:t>
            </a:fld>
            <a:endParaRPr lang="en-US" sz="900">
              <a:solidFill>
                <a:srgbClr val="FFFFFF"/>
              </a:solidFill>
            </a:endParaRPr>
          </a:p>
        </p:txBody>
      </p:sp>
      <p:pic>
        <p:nvPicPr>
          <p:cNvPr id="3076"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smtClean="0">
                <a:solidFill>
                  <a:srgbClr val="FFFFFF"/>
                </a:solidFill>
                <a:latin typeface="Arial" pitchFamily="34" charset="0"/>
                <a:cs typeface="Arial" pitchFamily="34" charset="0"/>
              </a:rPr>
              <a:t>AUTO TECHNOLOGY &amp; </a:t>
            </a:r>
          </a:p>
          <a:p>
            <a:pPr algn="ctr">
              <a:lnSpc>
                <a:spcPct val="85000"/>
              </a:lnSpc>
              <a:spcBef>
                <a:spcPct val="25000"/>
              </a:spcBef>
              <a:defRPr/>
            </a:pPr>
            <a:r>
              <a:rPr lang="en-US" sz="3200" b="1" dirty="0" smtClean="0">
                <a:solidFill>
                  <a:srgbClr val="FFFFFF"/>
                </a:solidFill>
                <a:latin typeface="Arial" pitchFamily="34" charset="0"/>
                <a:cs typeface="Arial" pitchFamily="34" charset="0"/>
              </a:rPr>
              <a:t>THE FUTURE OF AUTO INSURANCE</a:t>
            </a:r>
            <a:endParaRPr lang="en-US" sz="3200" b="1" dirty="0">
              <a:solidFill>
                <a:srgbClr val="FFFFFF"/>
              </a:solidFill>
              <a:latin typeface="Arial" pitchFamily="34" charset="0"/>
              <a:cs typeface="Arial" pitchFamily="34" charset="0"/>
            </a:endParaRPr>
          </a:p>
        </p:txBody>
      </p:sp>
      <p:sp>
        <p:nvSpPr>
          <p:cNvPr id="7" name="Rectangle 6"/>
          <p:cNvSpPr>
            <a:spLocks noChangeArrowheads="1"/>
          </p:cNvSpPr>
          <p:nvPr/>
        </p:nvSpPr>
        <p:spPr bwMode="auto">
          <a:xfrm>
            <a:off x="157431" y="4224191"/>
            <a:ext cx="8667481" cy="2086725"/>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latin typeface="Arial "/>
              </a:rPr>
              <a:t>Technology Promises Safer Cars and Highways,</a:t>
            </a:r>
            <a:r>
              <a:rPr lang="en-US" sz="3600" b="1" i="1" dirty="0" smtClean="0">
                <a:solidFill>
                  <a:srgbClr val="225A7A"/>
                </a:solidFill>
                <a:latin typeface="Arial "/>
              </a:rPr>
              <a:t> BUT </a:t>
            </a:r>
            <a:r>
              <a:rPr lang="en-US" sz="3600" b="1" dirty="0" smtClean="0">
                <a:solidFill>
                  <a:srgbClr val="225A7A"/>
                </a:solidFill>
                <a:latin typeface="Arial "/>
              </a:rPr>
              <a:t>Some Analysts, Media  and Many in Silicon Valley Are Predicting Doom for Auto Insurers</a:t>
            </a:r>
            <a:endParaRPr lang="en-US" sz="3200" b="1" i="1" dirty="0" smtClean="0">
              <a:solidFill>
                <a:srgbClr val="C00000"/>
              </a:solidFill>
              <a:latin typeface="Arial "/>
            </a:endParaRPr>
          </a:p>
        </p:txBody>
      </p:sp>
    </p:spTree>
    <p:extLst>
      <p:ext uri="{BB962C8B-B14F-4D97-AF65-F5344CB8AC3E}">
        <p14:creationId xmlns:p14="http://schemas.microsoft.com/office/powerpoint/2010/main" val="263480803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30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122</a:t>
            </a:fld>
            <a:endParaRPr lang="en-US" sz="900">
              <a:solidFill>
                <a:srgbClr val="FFFFFF"/>
              </a:solidFill>
            </a:endParaRPr>
          </a:p>
        </p:txBody>
      </p:sp>
      <p:pic>
        <p:nvPicPr>
          <p:cNvPr id="3076"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407805" y="2334406"/>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smtClean="0">
                <a:solidFill>
                  <a:srgbClr val="FFFFFF"/>
                </a:solidFill>
                <a:latin typeface="Arial "/>
              </a:rPr>
              <a:t>THE ‘INTERNET OF THINGS’</a:t>
            </a:r>
          </a:p>
        </p:txBody>
      </p:sp>
      <p:sp>
        <p:nvSpPr>
          <p:cNvPr id="6" name="TextBox 5"/>
          <p:cNvSpPr txBox="1">
            <a:spLocks noChangeArrowheads="1"/>
          </p:cNvSpPr>
          <p:nvPr/>
        </p:nvSpPr>
        <p:spPr bwMode="auto">
          <a:xfrm>
            <a:off x="356016" y="3721983"/>
            <a:ext cx="8353422" cy="1077218"/>
          </a:xfrm>
          <a:prstGeom prst="rect">
            <a:avLst/>
          </a:prstGeom>
          <a:noFill/>
          <a:ln w="9525">
            <a:noFill/>
            <a:miter lim="800000"/>
            <a:headEnd/>
            <a:tailEnd/>
          </a:ln>
        </p:spPr>
        <p:txBody>
          <a:bodyPr wrap="square">
            <a:spAutoFit/>
          </a:bodyPr>
          <a:lstStyle/>
          <a:p>
            <a:pPr algn="ctr"/>
            <a:r>
              <a:rPr lang="en-US" sz="3200" b="1" dirty="0" smtClean="0">
                <a:solidFill>
                  <a:srgbClr val="225A7A"/>
                </a:solidFill>
                <a:latin typeface="Arial" panose="020B0604020202020204" pitchFamily="34" charset="0"/>
                <a:cs typeface="Arial" panose="020B0604020202020204" pitchFamily="34" charset="0"/>
              </a:rPr>
              <a:t>Capturing Economic Value Amid a Shifting Insurer Value Chain</a:t>
            </a:r>
            <a:endParaRPr lang="en-US" sz="3200" b="1" dirty="0" smtClean="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7842267"/>
      </p:ext>
    </p:extLst>
  </p:cSld>
  <p:clrMapOvr>
    <a:masterClrMapping/>
  </p:clrMapOvr>
  <p:transition>
    <p:zoom dir="in"/>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123</a:t>
            </a:fld>
            <a:endParaRPr lang="en-US" sz="900"/>
          </a:p>
        </p:txBody>
      </p:sp>
      <p:sp>
        <p:nvSpPr>
          <p:cNvPr id="84997" name="Rectangle 2"/>
          <p:cNvSpPr>
            <a:spLocks noGrp="1" noChangeArrowheads="1"/>
          </p:cNvSpPr>
          <p:nvPr>
            <p:ph type="title" idx="4294967295"/>
          </p:nvPr>
        </p:nvSpPr>
        <p:spPr/>
        <p:txBody>
          <a:bodyPr/>
          <a:lstStyle/>
          <a:p>
            <a:r>
              <a:rPr lang="en-US" dirty="0" smtClean="0"/>
              <a:t>The Internet of Things and </a:t>
            </a:r>
            <a:r>
              <a:rPr lang="en-US" dirty="0"/>
              <a:t>the Insurance Industry</a:t>
            </a:r>
          </a:p>
        </p:txBody>
      </p:sp>
      <p:pic>
        <p:nvPicPr>
          <p:cNvPr id="2" name="Picture 1"/>
          <p:cNvPicPr>
            <a:picLocks noChangeAspect="1"/>
          </p:cNvPicPr>
          <p:nvPr/>
        </p:nvPicPr>
        <p:blipFill>
          <a:blip r:embed="rId3"/>
          <a:stretch>
            <a:fillRect/>
          </a:stretch>
        </p:blipFill>
        <p:spPr>
          <a:xfrm>
            <a:off x="267947" y="1091419"/>
            <a:ext cx="6057900" cy="5219700"/>
          </a:xfrm>
          <a:prstGeom prst="rect">
            <a:avLst/>
          </a:prstGeom>
        </p:spPr>
      </p:pic>
      <p:sp>
        <p:nvSpPr>
          <p:cNvPr id="8" name="Rectangle 3"/>
          <p:cNvSpPr txBox="1">
            <a:spLocks noChangeArrowheads="1"/>
          </p:cNvSpPr>
          <p:nvPr/>
        </p:nvSpPr>
        <p:spPr bwMode="auto">
          <a:xfrm>
            <a:off x="6325848" y="1091419"/>
            <a:ext cx="2722901" cy="5564969"/>
          </a:xfrm>
          <a:prstGeom prst="rect">
            <a:avLst/>
          </a:prstGeom>
          <a:noFill/>
          <a:ln w="57150"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ts val="2400"/>
              </a:lnSpc>
              <a:spcBef>
                <a:spcPct val="50000"/>
              </a:spcBef>
            </a:pPr>
            <a:r>
              <a:rPr lang="en-US" sz="2100" b="1" kern="0" dirty="0" smtClean="0"/>
              <a:t>The “Internet of Things” will create trillions in economic value throughout the global economy by 2025</a:t>
            </a:r>
          </a:p>
          <a:p>
            <a:pPr>
              <a:lnSpc>
                <a:spcPts val="2400"/>
              </a:lnSpc>
              <a:spcBef>
                <a:spcPct val="50000"/>
              </a:spcBef>
            </a:pPr>
            <a:r>
              <a:rPr lang="en-US" sz="2100" b="1" kern="0" dirty="0" smtClean="0"/>
              <a:t>What opportunities, challenges will this create for insurers?</a:t>
            </a:r>
          </a:p>
          <a:p>
            <a:pPr>
              <a:lnSpc>
                <a:spcPts val="2400"/>
              </a:lnSpc>
              <a:spcBef>
                <a:spcPct val="50000"/>
              </a:spcBef>
            </a:pPr>
            <a:r>
              <a:rPr lang="en-US" sz="2100" b="1" kern="0" dirty="0" smtClean="0"/>
              <a:t>What are the impact on the insurance industry “value chain”?</a:t>
            </a:r>
          </a:p>
        </p:txBody>
      </p:sp>
      <p:sp>
        <p:nvSpPr>
          <p:cNvPr id="9" name="Rectangle 4"/>
          <p:cNvSpPr>
            <a:spLocks noChangeArrowheads="1"/>
          </p:cNvSpPr>
          <p:nvPr/>
        </p:nvSpPr>
        <p:spPr bwMode="auto">
          <a:xfrm>
            <a:off x="-61913" y="6203205"/>
            <a:ext cx="812165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Sources: </a:t>
            </a:r>
            <a:r>
              <a:rPr lang="en-US" sz="1100" dirty="0" smtClean="0">
                <a:latin typeface="Arial" panose="020B0604020202020204" pitchFamily="34" charset="0"/>
                <a:cs typeface="Arial" panose="020B0604020202020204" pitchFamily="34" charset="0"/>
              </a:rPr>
              <a:t>McKinsey Global Institute, </a:t>
            </a:r>
            <a:r>
              <a:rPr lang="en-US" sz="1100" i="1" dirty="0" smtClean="0">
                <a:latin typeface="Arial" panose="020B0604020202020204" pitchFamily="34" charset="0"/>
                <a:cs typeface="Arial" panose="020B0604020202020204" pitchFamily="34" charset="0"/>
              </a:rPr>
              <a:t>The Internet of Things: Mapping the Value Beyond the Hype</a:t>
            </a:r>
            <a:r>
              <a:rPr lang="en-US" sz="1100" dirty="0" smtClean="0">
                <a:latin typeface="Arial" panose="020B0604020202020204" pitchFamily="34" charset="0"/>
                <a:cs typeface="Arial" panose="020B0604020202020204" pitchFamily="34" charset="0"/>
              </a:rPr>
              <a:t>,</a:t>
            </a:r>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June 2015; </a:t>
            </a:r>
            <a:r>
              <a:rPr lang="en-US" sz="1100" dirty="0">
                <a:latin typeface="Arial" panose="020B0604020202020204" pitchFamily="34" charset="0"/>
                <a:cs typeface="Arial" panose="020B0604020202020204" pitchFamily="34" charset="0"/>
              </a:rPr>
              <a:t>Insurance Information Institute. </a:t>
            </a:r>
          </a:p>
        </p:txBody>
      </p:sp>
    </p:spTree>
    <p:extLst>
      <p:ext uri="{BB962C8B-B14F-4D97-AF65-F5344CB8AC3E}">
        <p14:creationId xmlns:p14="http://schemas.microsoft.com/office/powerpoint/2010/main" val="40399336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12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124</a:t>
            </a:fld>
            <a:endParaRPr lang="en-US" sz="900"/>
          </a:p>
        </p:txBody>
      </p:sp>
      <p:sp>
        <p:nvSpPr>
          <p:cNvPr id="84997" name="Rectangle 2"/>
          <p:cNvSpPr>
            <a:spLocks noGrp="1" noChangeArrowheads="1"/>
          </p:cNvSpPr>
          <p:nvPr>
            <p:ph type="title" idx="4294967295"/>
          </p:nvPr>
        </p:nvSpPr>
        <p:spPr/>
        <p:txBody>
          <a:bodyPr/>
          <a:lstStyle/>
          <a:p>
            <a:r>
              <a:rPr lang="en-US" dirty="0" smtClean="0"/>
              <a:t>The Internet of Things and </a:t>
            </a:r>
            <a:r>
              <a:rPr lang="en-US" dirty="0"/>
              <a:t>the Insurance </a:t>
            </a:r>
            <a:r>
              <a:rPr lang="en-US" dirty="0" smtClean="0"/>
              <a:t>Industry Value Chain</a:t>
            </a:r>
            <a:endParaRPr lang="en-US" dirty="0"/>
          </a:p>
        </p:txBody>
      </p:sp>
      <p:sp>
        <p:nvSpPr>
          <p:cNvPr id="9" name="Rectangle 4"/>
          <p:cNvSpPr>
            <a:spLocks noChangeArrowheads="1"/>
          </p:cNvSpPr>
          <p:nvPr/>
        </p:nvSpPr>
        <p:spPr bwMode="auto">
          <a:xfrm>
            <a:off x="-61913" y="6389410"/>
            <a:ext cx="812165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Source: Willis Capital Markets &amp; Advisory; </a:t>
            </a:r>
            <a:r>
              <a:rPr lang="en-US" sz="1100" dirty="0">
                <a:latin typeface="Arial" panose="020B0604020202020204" pitchFamily="34" charset="0"/>
                <a:cs typeface="Arial" panose="020B0604020202020204" pitchFamily="34" charset="0"/>
              </a:rPr>
              <a:t>Insurance Information Institute. </a:t>
            </a:r>
          </a:p>
        </p:txBody>
      </p:sp>
      <p:pic>
        <p:nvPicPr>
          <p:cNvPr id="3" name="Picture 2"/>
          <p:cNvPicPr>
            <a:picLocks noChangeAspect="1"/>
          </p:cNvPicPr>
          <p:nvPr/>
        </p:nvPicPr>
        <p:blipFill>
          <a:blip r:embed="rId3"/>
          <a:stretch>
            <a:fillRect/>
          </a:stretch>
        </p:blipFill>
        <p:spPr>
          <a:xfrm>
            <a:off x="457200" y="1002507"/>
            <a:ext cx="8143875" cy="4891040"/>
          </a:xfrm>
          <a:prstGeom prst="rect">
            <a:avLst/>
          </a:prstGeom>
        </p:spPr>
      </p:pic>
      <p:sp>
        <p:nvSpPr>
          <p:cNvPr id="10" name="Text Box 5"/>
          <p:cNvSpPr txBox="1">
            <a:spLocks noChangeArrowheads="1"/>
          </p:cNvSpPr>
          <p:nvPr/>
        </p:nvSpPr>
        <p:spPr bwMode="blackWhite">
          <a:xfrm>
            <a:off x="298450" y="5945141"/>
            <a:ext cx="8518525" cy="512351"/>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2000" b="1" dirty="0" smtClean="0">
                <a:solidFill>
                  <a:srgbClr val="FFFFFF"/>
                </a:solidFill>
                <a:cs typeface="Arial" panose="020B0604020202020204" pitchFamily="34" charset="0"/>
              </a:rPr>
              <a:t>The Insurance Industry Value Chain Is Changing for Many Reasons</a:t>
            </a:r>
            <a:endParaRPr lang="en-US" altLang="en-US" sz="2000" b="1" dirty="0">
              <a:solidFill>
                <a:srgbClr val="FFFFFF"/>
              </a:solidFill>
              <a:cs typeface="Arial" panose="020B0604020202020204" pitchFamily="34" charset="0"/>
            </a:endParaRPr>
          </a:p>
        </p:txBody>
      </p:sp>
    </p:spTree>
    <p:extLst>
      <p:ext uri="{BB962C8B-B14F-4D97-AF65-F5344CB8AC3E}">
        <p14:creationId xmlns:p14="http://schemas.microsoft.com/office/powerpoint/2010/main" val="41465707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125</a:t>
            </a:fld>
            <a:endParaRPr lang="en-US" sz="900"/>
          </a:p>
        </p:txBody>
      </p:sp>
      <p:sp>
        <p:nvSpPr>
          <p:cNvPr id="84997" name="Rectangle 2"/>
          <p:cNvSpPr>
            <a:spLocks noGrp="1" noChangeArrowheads="1"/>
          </p:cNvSpPr>
          <p:nvPr>
            <p:ph type="title" idx="4294967295"/>
          </p:nvPr>
        </p:nvSpPr>
        <p:spPr/>
        <p:txBody>
          <a:bodyPr/>
          <a:lstStyle/>
          <a:p>
            <a:r>
              <a:rPr lang="en-US" dirty="0" smtClean="0"/>
              <a:t>The Internet of Things and </a:t>
            </a:r>
            <a:r>
              <a:rPr lang="en-US" dirty="0"/>
              <a:t>the Insurance </a:t>
            </a:r>
            <a:r>
              <a:rPr lang="en-US" dirty="0" smtClean="0"/>
              <a:t>Industry Value Chain</a:t>
            </a:r>
            <a:endParaRPr lang="en-US" dirty="0"/>
          </a:p>
        </p:txBody>
      </p:sp>
      <p:sp>
        <p:nvSpPr>
          <p:cNvPr id="9" name="Rectangle 4"/>
          <p:cNvSpPr>
            <a:spLocks noChangeArrowheads="1"/>
          </p:cNvSpPr>
          <p:nvPr/>
        </p:nvSpPr>
        <p:spPr bwMode="auto">
          <a:xfrm>
            <a:off x="-61913" y="6389410"/>
            <a:ext cx="812165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Source: Willis Capital Markets &amp; Advisory; </a:t>
            </a:r>
            <a:r>
              <a:rPr lang="en-US" sz="1100" dirty="0">
                <a:latin typeface="Arial" panose="020B0604020202020204" pitchFamily="34" charset="0"/>
                <a:cs typeface="Arial" panose="020B0604020202020204" pitchFamily="34" charset="0"/>
              </a:rPr>
              <a:t>Insurance Information Institute. </a:t>
            </a:r>
          </a:p>
        </p:txBody>
      </p:sp>
      <p:sp>
        <p:nvSpPr>
          <p:cNvPr id="10" name="Text Box 5"/>
          <p:cNvSpPr txBox="1">
            <a:spLocks noChangeArrowheads="1"/>
          </p:cNvSpPr>
          <p:nvPr/>
        </p:nvSpPr>
        <p:spPr bwMode="blackWhite">
          <a:xfrm>
            <a:off x="298450" y="5945141"/>
            <a:ext cx="8518525" cy="608059"/>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2000" b="1" dirty="0" smtClean="0">
                <a:solidFill>
                  <a:srgbClr val="FFFFFF"/>
                </a:solidFill>
                <a:cs typeface="Arial" panose="020B0604020202020204" pitchFamily="34" charset="0"/>
              </a:rPr>
              <a:t>Who owns the data? Where does It flow? Who does the analytics? Who is the capital provider?</a:t>
            </a:r>
            <a:endParaRPr lang="en-US" altLang="en-US" sz="2000" b="1" dirty="0">
              <a:solidFill>
                <a:srgbClr val="FFFFFF"/>
              </a:solidFill>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18268" y="1126090"/>
            <a:ext cx="7761287" cy="4715863"/>
          </a:xfrm>
          <a:prstGeom prst="rect">
            <a:avLst/>
          </a:prstGeom>
        </p:spPr>
      </p:pic>
    </p:spTree>
    <p:extLst>
      <p:ext uri="{BB962C8B-B14F-4D97-AF65-F5344CB8AC3E}">
        <p14:creationId xmlns:p14="http://schemas.microsoft.com/office/powerpoint/2010/main" val="11195623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126</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54805" y="2119372"/>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latin typeface="Arial" panose="020B0604020202020204" pitchFamily="34" charset="0"/>
                <a:cs typeface="Arial" panose="020B0604020202020204" pitchFamily="34" charset="0"/>
              </a:rPr>
              <a:t>A NEST Case Study</a:t>
            </a:r>
            <a:endParaRPr lang="en-US" sz="2800" b="1" dirty="0">
              <a:solidFill>
                <a:schemeClr val="bg1"/>
              </a:solidFill>
              <a:latin typeface="Arial" panose="020B0604020202020204" pitchFamily="34" charset="0"/>
              <a:cs typeface="Arial" panose="020B0604020202020204" pitchFamily="34" charset="0"/>
            </a:endParaRPr>
          </a:p>
        </p:txBody>
      </p:sp>
      <p:sp>
        <p:nvSpPr>
          <p:cNvPr id="109574" name="TextBox 5"/>
          <p:cNvSpPr txBox="1">
            <a:spLocks noChangeArrowheads="1"/>
          </p:cNvSpPr>
          <p:nvPr/>
        </p:nvSpPr>
        <p:spPr bwMode="auto">
          <a:xfrm>
            <a:off x="354805" y="3380095"/>
            <a:ext cx="8353422" cy="2062103"/>
          </a:xfrm>
          <a:prstGeom prst="rect">
            <a:avLst/>
          </a:prstGeom>
          <a:noFill/>
          <a:ln w="9525">
            <a:noFill/>
            <a:miter lim="800000"/>
            <a:headEnd/>
            <a:tailEnd/>
          </a:ln>
        </p:spPr>
        <p:txBody>
          <a:bodyPr wrap="square">
            <a:spAutoFit/>
          </a:bodyPr>
          <a:lstStyle/>
          <a:p>
            <a:pPr algn="ctr"/>
            <a:r>
              <a:rPr lang="en-US" sz="3200" b="1" dirty="0" smtClean="0">
                <a:solidFill>
                  <a:srgbClr val="225A7A"/>
                </a:solidFill>
                <a:latin typeface="Arial" panose="020B0604020202020204" pitchFamily="34" charset="0"/>
                <a:cs typeface="Arial" panose="020B0604020202020204" pitchFamily="34" charset="0"/>
              </a:rPr>
              <a:t>Nest: A Leader in the “Internet of Things”</a:t>
            </a:r>
          </a:p>
          <a:p>
            <a:pPr algn="ctr"/>
            <a:endParaRPr lang="en-US" sz="3200" b="1" dirty="0" smtClean="0">
              <a:solidFill>
                <a:srgbClr val="225A7A"/>
              </a:solidFill>
              <a:latin typeface="Arial" panose="020B0604020202020204" pitchFamily="34" charset="0"/>
              <a:cs typeface="Arial" panose="020B0604020202020204" pitchFamily="34" charset="0"/>
            </a:endParaRPr>
          </a:p>
          <a:p>
            <a:pPr algn="ctr"/>
            <a:r>
              <a:rPr lang="en-US" sz="3200" b="1" i="1" dirty="0" smtClean="0">
                <a:solidFill>
                  <a:srgbClr val="FF0000"/>
                </a:solidFill>
                <a:latin typeface="Arial" panose="020B0604020202020204" pitchFamily="34" charset="0"/>
                <a:cs typeface="Arial" panose="020B0604020202020204" pitchFamily="34" charset="0"/>
              </a:rPr>
              <a:t>Collision Course or Cooperation with the Insurance Industry?</a:t>
            </a:r>
            <a:endParaRPr lang="en-US" sz="3200" b="1" dirty="0" smtClean="0">
              <a:solidFill>
                <a:srgbClr val="FF0000"/>
              </a:solidFill>
              <a:latin typeface="Arial" panose="020B0604020202020204" pitchFamily="34" charset="0"/>
              <a:cs typeface="Arial" panose="020B0604020202020204" pitchFamily="34"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126</a:t>
            </a:fld>
            <a:endParaRPr lang="en-US"/>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64110" y="5397061"/>
            <a:ext cx="1117795" cy="1117795"/>
          </a:xfrm>
          <a:prstGeom prst="rect">
            <a:avLst/>
          </a:prstGeom>
        </p:spPr>
      </p:pic>
    </p:spTree>
    <p:extLst>
      <p:ext uri="{BB962C8B-B14F-4D97-AF65-F5344CB8AC3E}">
        <p14:creationId xmlns:p14="http://schemas.microsoft.com/office/powerpoint/2010/main" val="1488161227"/>
      </p:ext>
    </p:extLst>
  </p:cSld>
  <p:clrMapOvr>
    <a:masterClrMapping/>
  </p:clrMapOvr>
  <p:transition>
    <p:zoom dir="in"/>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127</a:t>
            </a:fld>
            <a:endParaRPr lang="en-US" sz="900"/>
          </a:p>
        </p:txBody>
      </p:sp>
      <p:sp>
        <p:nvSpPr>
          <p:cNvPr id="65541" name="Rectangle 2"/>
          <p:cNvSpPr>
            <a:spLocks noGrp="1" noChangeArrowheads="1"/>
          </p:cNvSpPr>
          <p:nvPr>
            <p:ph type="title" idx="4294967295"/>
          </p:nvPr>
        </p:nvSpPr>
        <p:spPr>
          <a:xfrm>
            <a:off x="20364" y="31584"/>
            <a:ext cx="7950815" cy="860425"/>
          </a:xfrm>
        </p:spPr>
        <p:txBody>
          <a:bodyPr/>
          <a:lstStyle/>
          <a:p>
            <a:r>
              <a:rPr lang="en-US" dirty="0" smtClean="0"/>
              <a:t>Telematics for Your Home:</a:t>
            </a:r>
            <a:br>
              <a:rPr lang="en-US" dirty="0" smtClean="0"/>
            </a:br>
            <a:r>
              <a:rPr lang="en-US" dirty="0" smtClean="0"/>
              <a:t>The Internet of Things</a:t>
            </a:r>
          </a:p>
        </p:txBody>
      </p:sp>
      <p:sp>
        <p:nvSpPr>
          <p:cNvPr id="1922051" name="Rectangle 3"/>
          <p:cNvSpPr>
            <a:spLocks noGrp="1" noChangeArrowheads="1"/>
          </p:cNvSpPr>
          <p:nvPr>
            <p:ph type="body" idx="4294967295"/>
          </p:nvPr>
        </p:nvSpPr>
        <p:spPr>
          <a:xfrm>
            <a:off x="120650" y="1103313"/>
            <a:ext cx="6753116" cy="4652963"/>
          </a:xfrm>
        </p:spPr>
        <p:txBody>
          <a:bodyPr/>
          <a:lstStyle/>
          <a:p>
            <a:pPr>
              <a:lnSpc>
                <a:spcPts val="2200"/>
              </a:lnSpc>
              <a:spcBef>
                <a:spcPct val="50000"/>
              </a:spcBef>
            </a:pPr>
            <a:r>
              <a:rPr lang="en-US" sz="2100" b="1" dirty="0" smtClean="0"/>
              <a:t>The home is the next frontier for telematics</a:t>
            </a:r>
          </a:p>
          <a:p>
            <a:pPr>
              <a:lnSpc>
                <a:spcPts val="2200"/>
              </a:lnSpc>
              <a:spcBef>
                <a:spcPct val="50000"/>
              </a:spcBef>
            </a:pPr>
            <a:r>
              <a:rPr lang="en-US" sz="2100" b="1" dirty="0" smtClean="0"/>
              <a:t>Rapidly becoming a crowded space</a:t>
            </a:r>
          </a:p>
          <a:p>
            <a:pPr>
              <a:lnSpc>
                <a:spcPts val="2200"/>
              </a:lnSpc>
              <a:spcBef>
                <a:spcPct val="50000"/>
              </a:spcBef>
            </a:pPr>
            <a:r>
              <a:rPr lang="en-US" sz="2100" b="1" dirty="0" smtClean="0"/>
              <a:t>How and with whom will insurers partner?</a:t>
            </a:r>
          </a:p>
          <a:p>
            <a:pPr>
              <a:lnSpc>
                <a:spcPts val="2200"/>
              </a:lnSpc>
              <a:spcBef>
                <a:spcPct val="50000"/>
              </a:spcBef>
            </a:pPr>
            <a:r>
              <a:rPr lang="en-US" sz="2100" b="1" dirty="0" smtClean="0"/>
              <a:t>Can control increasing array of household systems remotely</a:t>
            </a:r>
          </a:p>
          <a:p>
            <a:pPr lvl="1">
              <a:lnSpc>
                <a:spcPts val="2200"/>
              </a:lnSpc>
            </a:pPr>
            <a:r>
              <a:rPr lang="en-US" sz="1900" b="1" dirty="0" smtClean="0"/>
              <a:t>Heat, A/C</a:t>
            </a:r>
          </a:p>
          <a:p>
            <a:pPr lvl="1">
              <a:lnSpc>
                <a:spcPts val="2200"/>
              </a:lnSpc>
            </a:pPr>
            <a:r>
              <a:rPr lang="en-US" sz="1900" b="1" dirty="0" smtClean="0"/>
              <a:t>Fire, CO detection</a:t>
            </a:r>
          </a:p>
          <a:p>
            <a:pPr lvl="1">
              <a:lnSpc>
                <a:spcPts val="2200"/>
              </a:lnSpc>
            </a:pPr>
            <a:r>
              <a:rPr lang="en-US" sz="1900" b="1" dirty="0" smtClean="0"/>
              <a:t>Security Systems</a:t>
            </a:r>
          </a:p>
          <a:p>
            <a:pPr lvl="1">
              <a:lnSpc>
                <a:spcPts val="2200"/>
              </a:lnSpc>
            </a:pPr>
            <a:r>
              <a:rPr lang="en-US" sz="1900" b="1" dirty="0" smtClean="0"/>
              <a:t>Cameras/Monitors</a:t>
            </a:r>
          </a:p>
          <a:p>
            <a:pPr lvl="1">
              <a:lnSpc>
                <a:spcPts val="2200"/>
              </a:lnSpc>
            </a:pPr>
            <a:r>
              <a:rPr lang="en-US" sz="1900" b="1" dirty="0" smtClean="0"/>
              <a:t>Appliances</a:t>
            </a:r>
          </a:p>
          <a:p>
            <a:pPr lvl="1">
              <a:lnSpc>
                <a:spcPts val="2200"/>
              </a:lnSpc>
            </a:pPr>
            <a:r>
              <a:rPr lang="en-US" sz="1900" b="1" dirty="0" smtClean="0"/>
              <a:t>Lighting</a:t>
            </a:r>
          </a:p>
          <a:p>
            <a:pPr>
              <a:lnSpc>
                <a:spcPts val="2200"/>
              </a:lnSpc>
            </a:pPr>
            <a:r>
              <a:rPr lang="en-US" sz="2100" b="1" dirty="0" smtClean="0"/>
              <a:t>Technology is adaptive</a:t>
            </a:r>
          </a:p>
          <a:p>
            <a:pPr lvl="1">
              <a:lnSpc>
                <a:spcPts val="2200"/>
              </a:lnSpc>
            </a:pPr>
            <a:r>
              <a:rPr lang="en-US" sz="1900" b="1" i="1" dirty="0" smtClean="0">
                <a:solidFill>
                  <a:srgbClr val="C00000"/>
                </a:solidFill>
              </a:rPr>
              <a:t>Uses sensors and algorithms to learn about you</a:t>
            </a:r>
          </a:p>
          <a:p>
            <a:pPr>
              <a:lnSpc>
                <a:spcPts val="2200"/>
              </a:lnSpc>
              <a:spcBef>
                <a:spcPct val="50000"/>
              </a:spcBef>
            </a:pPr>
            <a:endParaRPr lang="en-US" sz="2100" b="1" dirty="0" smtClean="0"/>
          </a:p>
          <a:p>
            <a:pPr>
              <a:lnSpc>
                <a:spcPts val="2200"/>
              </a:lnSpc>
              <a:spcBef>
                <a:spcPct val="50000"/>
              </a:spcBef>
            </a:pPr>
            <a:endParaRPr lang="en-US" sz="2100" b="1" dirty="0" smtClean="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14"/>
          <p:cNvPicPr>
            <a:picLocks noChangeAspect="1"/>
          </p:cNvPicPr>
          <p:nvPr/>
        </p:nvPicPr>
        <p:blipFill rotWithShape="1">
          <a:blip r:embed="rId3" cstate="screen">
            <a:extLst>
              <a:ext uri="{28A0092B-C50C-407E-A947-70E740481C1C}">
                <a14:useLocalDpi xmlns:a14="http://schemas.microsoft.com/office/drawing/2010/main"/>
              </a:ext>
            </a:extLst>
          </a:blip>
          <a:srcRect b="-266"/>
          <a:stretch/>
        </p:blipFill>
        <p:spPr>
          <a:xfrm>
            <a:off x="3761423" y="3214025"/>
            <a:ext cx="5063489" cy="2930439"/>
          </a:xfrm>
          <a:prstGeom prst="rect">
            <a:avLst/>
          </a:prstGeom>
        </p:spPr>
      </p:pic>
      <p:sp>
        <p:nvSpPr>
          <p:cNvPr id="16" name="AutoShape 2" descr="Image result for nest logo"/>
          <p:cNvSpPr>
            <a:spLocks noChangeAspect="1" noChangeArrowheads="1"/>
          </p:cNvSpPr>
          <p:nvPr/>
        </p:nvSpPr>
        <p:spPr bwMode="auto">
          <a:xfrm>
            <a:off x="6194694" y="1103313"/>
            <a:ext cx="11525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25640" y="1235240"/>
            <a:ext cx="1429407" cy="1429407"/>
          </a:xfrm>
          <a:prstGeom prst="rect">
            <a:avLst/>
          </a:prstGeom>
        </p:spPr>
      </p:pic>
      <p:pic>
        <p:nvPicPr>
          <p:cNvPr id="18" name="Picture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62875" y="1264144"/>
            <a:ext cx="838200" cy="1371600"/>
          </a:xfrm>
          <a:prstGeom prst="rect">
            <a:avLst/>
          </a:prstGeom>
        </p:spPr>
      </p:pic>
    </p:spTree>
    <p:extLst>
      <p:ext uri="{BB962C8B-B14F-4D97-AF65-F5344CB8AC3E}">
        <p14:creationId xmlns:p14="http://schemas.microsoft.com/office/powerpoint/2010/main" val="4217360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22051">
                                            <p:txEl>
                                              <p:pRg st="9" end="9"/>
                                            </p:txEl>
                                          </p:spTgt>
                                        </p:tgtEl>
                                        <p:attrNameLst>
                                          <p:attrName>style.visibility</p:attrName>
                                        </p:attrNameLst>
                                      </p:cBhvr>
                                      <p:to>
                                        <p:strVal val="visible"/>
                                      </p:to>
                                    </p:set>
                                    <p:animEffect transition="in" filter="wipe(left)">
                                      <p:cBhvr>
                                        <p:cTn id="40" dur="500"/>
                                        <p:tgtEl>
                                          <p:spTgt spid="1922051">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922051">
                                            <p:txEl>
                                              <p:pRg st="10" end="10"/>
                                            </p:txEl>
                                          </p:spTgt>
                                        </p:tgtEl>
                                        <p:attrNameLst>
                                          <p:attrName>style.visibility</p:attrName>
                                        </p:attrNameLst>
                                      </p:cBhvr>
                                      <p:to>
                                        <p:strVal val="visible"/>
                                      </p:to>
                                    </p:set>
                                    <p:animEffect transition="in" filter="wipe(left)">
                                      <p:cBhvr>
                                        <p:cTn id="45" dur="500"/>
                                        <p:tgtEl>
                                          <p:spTgt spid="1922051">
                                            <p:txEl>
                                              <p:pRg st="10" end="10"/>
                                            </p:tx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922051">
                                            <p:txEl>
                                              <p:pRg st="11" end="11"/>
                                            </p:txEl>
                                          </p:spTgt>
                                        </p:tgtEl>
                                        <p:attrNameLst>
                                          <p:attrName>style.visibility</p:attrName>
                                        </p:attrNameLst>
                                      </p:cBhvr>
                                      <p:to>
                                        <p:strVal val="visible"/>
                                      </p:to>
                                    </p:set>
                                    <p:animEffect transition="in" filter="wipe(left)">
                                      <p:cBhvr>
                                        <p:cTn id="48"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128</a:t>
            </a:fld>
            <a:endParaRPr lang="en-US" sz="900"/>
          </a:p>
        </p:txBody>
      </p:sp>
      <p:sp>
        <p:nvSpPr>
          <p:cNvPr id="65541" name="Rectangle 2"/>
          <p:cNvSpPr>
            <a:spLocks noGrp="1" noChangeArrowheads="1"/>
          </p:cNvSpPr>
          <p:nvPr>
            <p:ph type="title" idx="4294967295"/>
          </p:nvPr>
        </p:nvSpPr>
        <p:spPr>
          <a:xfrm>
            <a:off x="20364" y="31584"/>
            <a:ext cx="7950815" cy="860425"/>
          </a:xfrm>
        </p:spPr>
        <p:txBody>
          <a:bodyPr/>
          <a:lstStyle/>
          <a:p>
            <a:r>
              <a:rPr lang="en-US" dirty="0" smtClean="0"/>
              <a:t>Partnerships with Insurers: Selling     Safety and Savings Simultaneously</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2" descr="Image result for nest logo"/>
          <p:cNvSpPr>
            <a:spLocks noChangeAspect="1" noChangeArrowheads="1"/>
          </p:cNvSpPr>
          <p:nvPr/>
        </p:nvSpPr>
        <p:spPr bwMode="auto">
          <a:xfrm>
            <a:off x="6194694" y="1103313"/>
            <a:ext cx="11525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l="2653" t="8987" r="4495" b="7547"/>
          <a:stretch/>
        </p:blipFill>
        <p:spPr>
          <a:xfrm>
            <a:off x="209998" y="1235075"/>
            <a:ext cx="8391077" cy="3979862"/>
          </a:xfrm>
          <a:prstGeom prst="rect">
            <a:avLst/>
          </a:prstGeom>
        </p:spPr>
      </p:pic>
      <p:pic>
        <p:nvPicPr>
          <p:cNvPr id="19"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27037" y="1235075"/>
            <a:ext cx="1429407" cy="1429407"/>
          </a:xfrm>
          <a:prstGeom prst="rect">
            <a:avLst/>
          </a:prstGeom>
        </p:spPr>
      </p:pic>
      <p:sp>
        <p:nvSpPr>
          <p:cNvPr id="9" name="TextBox 8"/>
          <p:cNvSpPr txBox="1"/>
          <p:nvPr/>
        </p:nvSpPr>
        <p:spPr>
          <a:xfrm>
            <a:off x="120650" y="6464498"/>
            <a:ext cx="8480425"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Source: </a:t>
            </a:r>
            <a:r>
              <a:rPr lang="en-US" sz="1400" dirty="0" smtClean="0">
                <a:latin typeface="Arial" panose="020B0604020202020204" pitchFamily="34" charset="0"/>
                <a:cs typeface="Arial" panose="020B0604020202020204" pitchFamily="34" charset="0"/>
                <a:hlinkClick r:id="rId5"/>
              </a:rPr>
              <a:t>https</a:t>
            </a:r>
            <a:r>
              <a:rPr lang="en-US" sz="1400" dirty="0">
                <a:latin typeface="Arial" panose="020B0604020202020204" pitchFamily="34" charset="0"/>
                <a:cs typeface="Arial" panose="020B0604020202020204" pitchFamily="34" charset="0"/>
                <a:hlinkClick r:id="rId5"/>
              </a:rPr>
              <a:t>://nest.com/insurance-partners</a:t>
            </a:r>
            <a:r>
              <a:rPr lang="en-US" sz="1400" dirty="0" smtClean="0">
                <a:latin typeface="Arial" panose="020B0604020202020204" pitchFamily="34" charset="0"/>
                <a:cs typeface="Arial" panose="020B0604020202020204" pitchFamily="34" charset="0"/>
                <a:hlinkClick r:id="rId5"/>
              </a:rPr>
              <a:t>/</a:t>
            </a:r>
            <a:r>
              <a:rPr lang="en-US" sz="1400" dirty="0" smtClean="0">
                <a:latin typeface="Arial" panose="020B0604020202020204" pitchFamily="34" charset="0"/>
                <a:cs typeface="Arial" panose="020B0604020202020204" pitchFamily="34" charset="0"/>
              </a:rPr>
              <a:t> accessed 1/10/16; </a:t>
            </a:r>
            <a:r>
              <a:rPr lang="en-US" sz="1400" dirty="0">
                <a:latin typeface="Arial" panose="020B0604020202020204" pitchFamily="34" charset="0"/>
                <a:cs typeface="Arial" panose="020B0604020202020204" pitchFamily="34" charset="0"/>
              </a:rPr>
              <a:t>Insurance Information Institute </a:t>
            </a:r>
            <a:r>
              <a:rPr lang="en-US" sz="1400" dirty="0" smtClean="0">
                <a:latin typeface="Arial" panose="020B0604020202020204" pitchFamily="34" charset="0"/>
                <a:cs typeface="Arial" panose="020B0604020202020204" pitchFamily="34" charset="0"/>
              </a:rPr>
              <a:t>research. </a:t>
            </a:r>
            <a:endParaRPr lang="en-US" sz="1400" dirty="0">
              <a:latin typeface="Arial" panose="020B0604020202020204" pitchFamily="34" charset="0"/>
              <a:cs typeface="Arial" panose="020B0604020202020204" pitchFamily="34" charset="0"/>
            </a:endParaRPr>
          </a:p>
        </p:txBody>
      </p:sp>
      <p:sp>
        <p:nvSpPr>
          <p:cNvPr id="21" name="AutoShape 5"/>
          <p:cNvSpPr>
            <a:spLocks noChangeArrowheads="1"/>
          </p:cNvSpPr>
          <p:nvPr/>
        </p:nvSpPr>
        <p:spPr bwMode="blackWhite">
          <a:xfrm>
            <a:off x="393923" y="5507692"/>
            <a:ext cx="8023225" cy="842672"/>
          </a:xfrm>
          <a:prstGeom prst="wedgeRectCallout">
            <a:avLst>
              <a:gd name="adj1" fmla="val 2133"/>
              <a:gd name="adj2" fmla="val -11453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anose="020B0604020202020204" pitchFamily="34" charset="0"/>
                <a:cs typeface="Arial" panose="020B0604020202020204" pitchFamily="34" charset="0"/>
              </a:rPr>
              <a:t>Nest is actively seeking to partner with insurers.  As of Jan. 10, 2016, Nest listed 2 insurance partners offering discounts in a number of states</a:t>
            </a:r>
            <a:endParaRPr lang="en-US"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0571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2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EE8ADF7-1D45-4667-8BCC-12A86472BB90}" type="slidenum">
              <a:rPr lang="en-US" sz="900">
                <a:solidFill>
                  <a:schemeClr val="bg1"/>
                </a:solidFill>
              </a:rPr>
              <a:pPr algn="r" eaLnBrk="0" hangingPunct="0">
                <a:lnSpc>
                  <a:spcPct val="85000"/>
                </a:lnSpc>
                <a:spcBef>
                  <a:spcPct val="20000"/>
                </a:spcBef>
              </a:pPr>
              <a:t>129</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dirty="0" smtClean="0">
                <a:solidFill>
                  <a:schemeClr val="bg1"/>
                </a:solidFill>
              </a:rPr>
              <a:t>Recent Attacks on the Insurance Industry</a:t>
            </a:r>
            <a:endParaRPr lang="en-US" sz="4200" b="1" dirty="0">
              <a:solidFill>
                <a:schemeClr val="bg1"/>
              </a:solidFill>
            </a:endParaRPr>
          </a:p>
        </p:txBody>
      </p:sp>
      <p:sp>
        <p:nvSpPr>
          <p:cNvPr id="2152456" name="Rectangle 8"/>
          <p:cNvSpPr>
            <a:spLocks noChangeArrowheads="1"/>
          </p:cNvSpPr>
          <p:nvPr/>
        </p:nvSpPr>
        <p:spPr bwMode="auto">
          <a:xfrm>
            <a:off x="854075" y="4362450"/>
            <a:ext cx="7435850" cy="12003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Why Are Critics Suddenly More Aggressive?</a:t>
            </a:r>
          </a:p>
        </p:txBody>
      </p:sp>
    </p:spTree>
    <p:extLst>
      <p:ext uri="{BB962C8B-B14F-4D97-AF65-F5344CB8AC3E}">
        <p14:creationId xmlns:p14="http://schemas.microsoft.com/office/powerpoint/2010/main" val="316880012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76262" y="2213692"/>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smtClean="0">
                <a:solidFill>
                  <a:schemeClr val="bg1"/>
                </a:solidFill>
              </a:rPr>
              <a:t>Personal Lines Profitability</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13</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a:t>
            </a:fld>
            <a:endParaRPr lang="en-US"/>
          </a:p>
        </p:txBody>
      </p:sp>
      <p:sp>
        <p:nvSpPr>
          <p:cNvPr id="10" name="Rectangle 8"/>
          <p:cNvSpPr>
            <a:spLocks noChangeArrowheads="1"/>
          </p:cNvSpPr>
          <p:nvPr/>
        </p:nvSpPr>
        <p:spPr bwMode="auto">
          <a:xfrm>
            <a:off x="354965" y="4296470"/>
            <a:ext cx="8246110" cy="2308324"/>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a:solidFill>
                  <a:srgbClr val="FF0000"/>
                </a:solidFill>
              </a:rPr>
              <a:t>P</a:t>
            </a:r>
            <a:r>
              <a:rPr lang="en-US" sz="4000" b="1" i="1" dirty="0" smtClean="0">
                <a:solidFill>
                  <a:srgbClr val="FF0000"/>
                </a:solidFill>
              </a:rPr>
              <a:t>rofitability of Auto and Homeowners Lines Varies Tremendously Over Time and Across States</a:t>
            </a:r>
            <a:endParaRPr lang="en-US" sz="4000" b="1" i="1" dirty="0">
              <a:solidFill>
                <a:srgbClr val="FF0000"/>
              </a:solidFill>
            </a:endParaRPr>
          </a:p>
        </p:txBody>
      </p:sp>
    </p:spTree>
    <p:extLst>
      <p:ext uri="{BB962C8B-B14F-4D97-AF65-F5344CB8AC3E}">
        <p14:creationId xmlns:p14="http://schemas.microsoft.com/office/powerpoint/2010/main" val="221096582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13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7522" name="Rectangle 105"/>
          <p:cNvSpPr>
            <a:spLocks noGrp="1" noChangeArrowheads="1"/>
          </p:cNvSpPr>
          <p:nvPr>
            <p:ph type="dt" sz="quarter" idx="10"/>
          </p:nvPr>
        </p:nvSpPr>
        <p:spPr>
          <a:noFill/>
        </p:spPr>
        <p:txBody>
          <a:bodyPr/>
          <a:lstStyle/>
          <a:p>
            <a:r>
              <a:rPr lang="en-US" smtClean="0"/>
              <a:t>12/01/09 - 9pm</a:t>
            </a:r>
          </a:p>
        </p:txBody>
      </p:sp>
      <p:sp>
        <p:nvSpPr>
          <p:cNvPr id="107523"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7524" name="Rectangle 110"/>
          <p:cNvSpPr>
            <a:spLocks noGrp="1" noChangeArrowheads="1"/>
          </p:cNvSpPr>
          <p:nvPr>
            <p:ph type="sldNum" sz="quarter" idx="12"/>
          </p:nvPr>
        </p:nvSpPr>
        <p:spPr>
          <a:noFill/>
        </p:spPr>
        <p:txBody>
          <a:bodyPr/>
          <a:lstStyle/>
          <a:p>
            <a:fld id="{A4C7BCE1-8634-4D87-B8C2-16540BBDFA5A}" type="slidenum">
              <a:rPr lang="en-US" smtClean="0"/>
              <a:pPr/>
              <a:t>130</a:t>
            </a:fld>
            <a:endParaRPr lang="en-US" smtClean="0"/>
          </a:p>
        </p:txBody>
      </p:sp>
      <p:sp>
        <p:nvSpPr>
          <p:cNvPr id="107525" name="Rectangle 2"/>
          <p:cNvSpPr>
            <a:spLocks noGrp="1" noChangeArrowheads="1"/>
          </p:cNvSpPr>
          <p:nvPr>
            <p:ph type="title"/>
          </p:nvPr>
        </p:nvSpPr>
        <p:spPr/>
        <p:txBody>
          <a:bodyPr/>
          <a:lstStyle/>
          <a:p>
            <a:r>
              <a:rPr lang="en-US" dirty="0" smtClean="0"/>
              <a:t>What’s Driving Attacks on the  Insurance Industry?</a:t>
            </a:r>
          </a:p>
        </p:txBody>
      </p:sp>
      <p:sp>
        <p:nvSpPr>
          <p:cNvPr id="1922051" name="Rectangle 3"/>
          <p:cNvSpPr>
            <a:spLocks noGrp="1" noChangeArrowheads="1"/>
          </p:cNvSpPr>
          <p:nvPr>
            <p:ph type="body" idx="1"/>
          </p:nvPr>
        </p:nvSpPr>
        <p:spPr>
          <a:xfrm>
            <a:off x="133023" y="1122456"/>
            <a:ext cx="8963025" cy="4652963"/>
          </a:xfrm>
        </p:spPr>
        <p:txBody>
          <a:bodyPr/>
          <a:lstStyle/>
          <a:p>
            <a:pPr>
              <a:lnSpc>
                <a:spcPct val="100000"/>
              </a:lnSpc>
              <a:spcBef>
                <a:spcPct val="50000"/>
              </a:spcBef>
            </a:pPr>
            <a:r>
              <a:rPr lang="en-US" sz="1800" b="1" dirty="0" smtClean="0"/>
              <a:t>Recent Surge in Attacks is Associated with Income Inequality Debate in the United States</a:t>
            </a:r>
          </a:p>
          <a:p>
            <a:pPr lvl="1">
              <a:lnSpc>
                <a:spcPct val="100000"/>
              </a:lnSpc>
            </a:pPr>
            <a:r>
              <a:rPr lang="en-US" sz="1600" dirty="0" smtClean="0"/>
              <a:t>Attacks not confined to auto insurance (e.g., Workers Comp, </a:t>
            </a:r>
            <a:r>
              <a:rPr lang="en-US" sz="1600" dirty="0"/>
              <a:t>H</a:t>
            </a:r>
            <a:r>
              <a:rPr lang="en-US" sz="1600" dirty="0" smtClean="0"/>
              <a:t>ealth)</a:t>
            </a:r>
          </a:p>
          <a:p>
            <a:pPr lvl="1">
              <a:lnSpc>
                <a:spcPct val="100000"/>
              </a:lnSpc>
            </a:pPr>
            <a:r>
              <a:rPr lang="en-US" sz="1600" dirty="0" smtClean="0"/>
              <a:t>Not confined to insurance (banks, lending in general, student loans)</a:t>
            </a:r>
          </a:p>
          <a:p>
            <a:pPr>
              <a:lnSpc>
                <a:spcPct val="100000"/>
              </a:lnSpc>
              <a:spcBef>
                <a:spcPct val="50000"/>
              </a:spcBef>
            </a:pPr>
            <a:r>
              <a:rPr lang="en-US" sz="1800" b="1" dirty="0" smtClean="0"/>
              <a:t>Politics, Economics, Regulation &amp; Demographics Are Principal Drivers</a:t>
            </a:r>
            <a:endParaRPr lang="en-US" sz="1600" dirty="0" smtClean="0"/>
          </a:p>
          <a:p>
            <a:pPr lvl="1">
              <a:lnSpc>
                <a:spcPct val="100000"/>
              </a:lnSpc>
            </a:pPr>
            <a:r>
              <a:rPr lang="en-US" sz="1600" dirty="0" smtClean="0"/>
              <a:t>CFA/CR and others (</a:t>
            </a:r>
            <a:r>
              <a:rPr lang="en-US" sz="1600" dirty="0" err="1" smtClean="0"/>
              <a:t>ProPublica</a:t>
            </a:r>
            <a:r>
              <a:rPr lang="en-US" sz="1600" dirty="0" smtClean="0"/>
              <a:t>) emboldened in current environment</a:t>
            </a:r>
          </a:p>
          <a:p>
            <a:pPr lvl="1">
              <a:lnSpc>
                <a:spcPct val="100000"/>
              </a:lnSpc>
            </a:pPr>
            <a:r>
              <a:rPr lang="en-US" sz="1600" dirty="0" smtClean="0"/>
              <a:t>Dodd-Frank Act stuffed with income inequality mandates and studies</a:t>
            </a:r>
          </a:p>
          <a:p>
            <a:pPr lvl="1">
              <a:lnSpc>
                <a:spcPct val="100000"/>
              </a:lnSpc>
            </a:pPr>
            <a:r>
              <a:rPr lang="en-US" sz="1600" dirty="0" smtClean="0"/>
              <a:t>FIO now studying auto insurance affordability; Wants to create index.</a:t>
            </a:r>
          </a:p>
          <a:p>
            <a:pPr lvl="1">
              <a:lnSpc>
                <a:spcPct val="100000"/>
              </a:lnSpc>
            </a:pPr>
            <a:r>
              <a:rPr lang="en-US" sz="1600" dirty="0" smtClean="0"/>
              <a:t>Definition of “fairness” is shifting</a:t>
            </a:r>
          </a:p>
          <a:p>
            <a:pPr>
              <a:lnSpc>
                <a:spcPct val="100000"/>
              </a:lnSpc>
              <a:spcBef>
                <a:spcPct val="50000"/>
              </a:spcBef>
            </a:pPr>
            <a:r>
              <a:rPr lang="en-US" sz="1800" b="1" dirty="0" smtClean="0"/>
              <a:t>CFA Has Been Able to Attack Certain Rating Factors Based on New Perception of Fairness (which is independent of actual risk)</a:t>
            </a:r>
          </a:p>
          <a:p>
            <a:pPr lvl="1">
              <a:lnSpc>
                <a:spcPct val="100000"/>
              </a:lnSpc>
            </a:pPr>
            <a:r>
              <a:rPr lang="en-US" sz="1600" b="1" dirty="0" smtClean="0"/>
              <a:t>Education		Occupation	Marital Status	Gender</a:t>
            </a:r>
          </a:p>
          <a:p>
            <a:pPr lvl="1">
              <a:lnSpc>
                <a:spcPct val="100000"/>
              </a:lnSpc>
            </a:pPr>
            <a:r>
              <a:rPr lang="en-US" sz="1600" b="1" dirty="0" smtClean="0"/>
              <a:t>Age		Credit Profile	Location		</a:t>
            </a:r>
            <a:r>
              <a:rPr lang="en-US" sz="1600" b="1" i="1" dirty="0" smtClean="0"/>
              <a:t>“Price Optimization”</a:t>
            </a:r>
          </a:p>
          <a:p>
            <a:pPr>
              <a:lnSpc>
                <a:spcPct val="100000"/>
              </a:lnSpc>
              <a:spcBef>
                <a:spcPct val="50000"/>
              </a:spcBef>
            </a:pPr>
            <a:r>
              <a:rPr lang="en-US" sz="1800" b="1" dirty="0" smtClean="0"/>
              <a:t>All of These Are Vulnerable to Attack in the Current Environment</a:t>
            </a:r>
          </a:p>
          <a:p>
            <a:pPr>
              <a:lnSpc>
                <a:spcPct val="100000"/>
              </a:lnSpc>
              <a:spcBef>
                <a:spcPct val="50000"/>
              </a:spcBef>
            </a:pPr>
            <a:r>
              <a:rPr lang="en-US" sz="1800" b="1" dirty="0" smtClean="0"/>
              <a:t>Infinite Number of Quotes </a:t>
            </a:r>
            <a:r>
              <a:rPr lang="en-US" sz="1800" b="1" dirty="0" err="1" smtClean="0"/>
              <a:t>Online</a:t>
            </a:r>
            <a:r>
              <a:rPr lang="en-US" sz="1800" b="1" dirty="0" err="1" smtClean="0">
                <a:sym typeface="Wingdings" panose="05000000000000000000" pitchFamily="2" charset="2"/>
              </a:rPr>
              <a:t>CFA</a:t>
            </a:r>
            <a:r>
              <a:rPr lang="en-US" sz="1800" b="1" dirty="0" smtClean="0">
                <a:sym typeface="Wingdings" panose="05000000000000000000" pitchFamily="2" charset="2"/>
              </a:rPr>
              <a:t> Uses to Highlight Perceived Inequities</a:t>
            </a:r>
            <a:endParaRPr lang="en-US" sz="1800" b="1" dirty="0" smtClean="0"/>
          </a:p>
        </p:txBody>
      </p:sp>
    </p:spTree>
    <p:extLst>
      <p:ext uri="{BB962C8B-B14F-4D97-AF65-F5344CB8AC3E}">
        <p14:creationId xmlns:p14="http://schemas.microsoft.com/office/powerpoint/2010/main" val="18424934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22051">
                                            <p:txEl>
                                              <p:pRg st="7" end="7"/>
                                            </p:txEl>
                                          </p:spTgt>
                                        </p:tgtEl>
                                        <p:attrNameLst>
                                          <p:attrName>style.visibility</p:attrName>
                                        </p:attrNameLst>
                                      </p:cBhvr>
                                      <p:to>
                                        <p:strVal val="visible"/>
                                      </p:to>
                                    </p:set>
                                    <p:animEffect transition="in" filter="wipe(left)">
                                      <p:cBhvr>
                                        <p:cTn id="30" dur="500"/>
                                        <p:tgtEl>
                                          <p:spTgt spid="1922051">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22051">
                                            <p:txEl>
                                              <p:pRg st="8" end="8"/>
                                            </p:txEl>
                                          </p:spTgt>
                                        </p:tgtEl>
                                        <p:attrNameLst>
                                          <p:attrName>style.visibility</p:attrName>
                                        </p:attrNameLst>
                                      </p:cBhvr>
                                      <p:to>
                                        <p:strVal val="visible"/>
                                      </p:to>
                                    </p:set>
                                    <p:animEffect transition="in" filter="wipe(left)">
                                      <p:cBhvr>
                                        <p:cTn id="35" dur="500"/>
                                        <p:tgtEl>
                                          <p:spTgt spid="1922051">
                                            <p:txEl>
                                              <p:pRg st="8" end="8"/>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922051">
                                            <p:txEl>
                                              <p:pRg st="9" end="9"/>
                                            </p:txEl>
                                          </p:spTgt>
                                        </p:tgtEl>
                                        <p:attrNameLst>
                                          <p:attrName>style.visibility</p:attrName>
                                        </p:attrNameLst>
                                      </p:cBhvr>
                                      <p:to>
                                        <p:strVal val="visible"/>
                                      </p:to>
                                    </p:set>
                                    <p:animEffect transition="in" filter="wipe(left)">
                                      <p:cBhvr>
                                        <p:cTn id="38" dur="500"/>
                                        <p:tgtEl>
                                          <p:spTgt spid="1922051">
                                            <p:txEl>
                                              <p:pRg st="9" end="9"/>
                                            </p:tx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922051">
                                            <p:txEl>
                                              <p:pRg st="10" end="10"/>
                                            </p:txEl>
                                          </p:spTgt>
                                        </p:tgtEl>
                                        <p:attrNameLst>
                                          <p:attrName>style.visibility</p:attrName>
                                        </p:attrNameLst>
                                      </p:cBhvr>
                                      <p:to>
                                        <p:strVal val="visible"/>
                                      </p:to>
                                    </p:set>
                                    <p:animEffect transition="in" filter="wipe(left)">
                                      <p:cBhvr>
                                        <p:cTn id="41" dur="500"/>
                                        <p:tgtEl>
                                          <p:spTgt spid="1922051">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922051">
                                            <p:txEl>
                                              <p:pRg st="11" end="11"/>
                                            </p:txEl>
                                          </p:spTgt>
                                        </p:tgtEl>
                                        <p:attrNameLst>
                                          <p:attrName>style.visibility</p:attrName>
                                        </p:attrNameLst>
                                      </p:cBhvr>
                                      <p:to>
                                        <p:strVal val="visible"/>
                                      </p:to>
                                    </p:set>
                                    <p:animEffect transition="in" filter="wipe(left)">
                                      <p:cBhvr>
                                        <p:cTn id="46" dur="500"/>
                                        <p:tgtEl>
                                          <p:spTgt spid="1922051">
                                            <p:txEl>
                                              <p:pRg st="11" end="1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922051">
                                            <p:txEl>
                                              <p:pRg st="12" end="12"/>
                                            </p:txEl>
                                          </p:spTgt>
                                        </p:tgtEl>
                                        <p:attrNameLst>
                                          <p:attrName>style.visibility</p:attrName>
                                        </p:attrNameLst>
                                      </p:cBhvr>
                                      <p:to>
                                        <p:strVal val="visible"/>
                                      </p:to>
                                    </p:set>
                                    <p:animEffect transition="in" filter="wipe(left)">
                                      <p:cBhvr>
                                        <p:cTn id="51" dur="500"/>
                                        <p:tgtEl>
                                          <p:spTgt spid="192205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Handout for Government Affairs Staff Attending NAIC Meeting </a:t>
            </a:r>
            <a:endParaRPr lang="en-US" dirty="0"/>
          </a:p>
        </p:txBody>
      </p:sp>
      <p:pic>
        <p:nvPicPr>
          <p:cNvPr id="8" name="Content Placeholder 7"/>
          <p:cNvPicPr>
            <a:picLocks noGrp="1" noChangeAspect="1"/>
          </p:cNvPicPr>
          <p:nvPr>
            <p:ph sz="half" idx="1"/>
          </p:nvPr>
        </p:nvPicPr>
        <p:blipFill>
          <a:blip r:embed="rId2"/>
          <a:stretch>
            <a:fillRect/>
          </a:stretch>
        </p:blipFill>
        <p:spPr>
          <a:xfrm>
            <a:off x="298451" y="1600200"/>
            <a:ext cx="3894898" cy="5133873"/>
          </a:xfrm>
          <a:prstGeom prst="rect">
            <a:avLst/>
          </a:prstGeom>
          <a:ln>
            <a:solidFill>
              <a:srgbClr val="2B7299"/>
            </a:solidFill>
          </a:ln>
        </p:spPr>
      </p:pic>
      <p:pic>
        <p:nvPicPr>
          <p:cNvPr id="9" name="Content Placeholder 8"/>
          <p:cNvPicPr>
            <a:picLocks noGrp="1" noChangeAspect="1"/>
          </p:cNvPicPr>
          <p:nvPr>
            <p:ph sz="half" idx="2"/>
          </p:nvPr>
        </p:nvPicPr>
        <p:blipFill>
          <a:blip r:embed="rId3"/>
          <a:stretch>
            <a:fillRect/>
          </a:stretch>
        </p:blipFill>
        <p:spPr>
          <a:xfrm>
            <a:off x="4903076" y="1600199"/>
            <a:ext cx="3899741" cy="5101247"/>
          </a:xfrm>
          <a:prstGeom prst="rect">
            <a:avLst/>
          </a:prstGeom>
          <a:ln>
            <a:solidFill>
              <a:srgbClr val="2B7299"/>
            </a:solidFill>
          </a:ln>
        </p:spPr>
      </p:pic>
      <p:sp>
        <p:nvSpPr>
          <p:cNvPr id="5" name="Date Placeholder 4"/>
          <p:cNvSpPr>
            <a:spLocks noGrp="1"/>
          </p:cNvSpPr>
          <p:nvPr>
            <p:ph type="dt" sz="half" idx="10"/>
          </p:nvPr>
        </p:nvSpPr>
        <p:spPr/>
        <p:txBody>
          <a:bodyPr/>
          <a:lstStyle/>
          <a:p>
            <a:pPr>
              <a:defRPr/>
            </a:pPr>
            <a:r>
              <a:rPr lang="en-US" smtClean="0">
                <a:solidFill>
                  <a:srgbClr val="FFFFFF"/>
                </a:solidFill>
              </a:rPr>
              <a:t>12/01/09 - 9pm</a:t>
            </a:r>
            <a:endParaRPr lang="en-US" dirty="0">
              <a:solidFill>
                <a:srgbClr val="FFFFFF"/>
              </a:solidFill>
            </a:endParaRPr>
          </a:p>
        </p:txBody>
      </p:sp>
      <p:sp>
        <p:nvSpPr>
          <p:cNvPr id="6" name="Footer Placeholder 5"/>
          <p:cNvSpPr>
            <a:spLocks noGrp="1"/>
          </p:cNvSpPr>
          <p:nvPr>
            <p:ph type="ftr" sz="quarter" idx="11"/>
          </p:nvPr>
        </p:nvSpPr>
        <p:spPr/>
        <p:txBody>
          <a:bodyPr/>
          <a:lstStyle/>
          <a:p>
            <a:pPr>
              <a:defRPr/>
            </a:pPr>
            <a:r>
              <a:rPr lang="en-US" smtClean="0">
                <a:solidFill>
                  <a:srgbClr val="FFFFFF"/>
                </a:solidFill>
              </a:rPr>
              <a:t>eSlide – P6466 – The Financial Crisis and the Future of the P/C</a:t>
            </a:r>
            <a:endParaRPr lang="en-US" dirty="0">
              <a:solidFill>
                <a:srgbClr val="FFFFFF"/>
              </a:solidFill>
            </a:endParaRPr>
          </a:p>
        </p:txBody>
      </p:sp>
      <p:sp>
        <p:nvSpPr>
          <p:cNvPr id="7" name="Slide Number Placeholder 6"/>
          <p:cNvSpPr>
            <a:spLocks noGrp="1"/>
          </p:cNvSpPr>
          <p:nvPr>
            <p:ph type="sldNum" sz="quarter" idx="12"/>
          </p:nvPr>
        </p:nvSpPr>
        <p:spPr/>
        <p:txBody>
          <a:bodyPr/>
          <a:lstStyle/>
          <a:p>
            <a:pPr>
              <a:defRPr/>
            </a:pPr>
            <a:fld id="{FB96CF80-9CB0-41A6-AEE1-6604F1D51A5C}" type="slidenum">
              <a:rPr lang="en-US" smtClean="0">
                <a:solidFill>
                  <a:srgbClr val="000000"/>
                </a:solidFill>
              </a:rPr>
              <a:pPr>
                <a:defRPr/>
              </a:pPr>
              <a:t>131</a:t>
            </a:fld>
            <a:endParaRPr lang="en-US" dirty="0">
              <a:solidFill>
                <a:srgbClr val="000000"/>
              </a:solidFill>
            </a:endParaRPr>
          </a:p>
        </p:txBody>
      </p:sp>
    </p:spTree>
    <p:extLst>
      <p:ext uri="{BB962C8B-B14F-4D97-AF65-F5344CB8AC3E}">
        <p14:creationId xmlns:p14="http://schemas.microsoft.com/office/powerpoint/2010/main" val="1040986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132</a:t>
            </a:fld>
            <a:endParaRPr lang="en-US" sz="900">
              <a:solidFill>
                <a:srgbClr val="FFFFFF"/>
              </a:solidFill>
            </a:endParaRPr>
          </a:p>
        </p:txBody>
      </p:sp>
      <p:pic>
        <p:nvPicPr>
          <p:cNvPr id="3076"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407805" y="2334406"/>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smtClean="0">
                <a:solidFill>
                  <a:srgbClr val="FFFFFF"/>
                </a:solidFill>
                <a:latin typeface="Arial "/>
              </a:rPr>
              <a:t>PRICE OPTIMIZATION</a:t>
            </a:r>
          </a:p>
        </p:txBody>
      </p:sp>
      <p:sp>
        <p:nvSpPr>
          <p:cNvPr id="6" name="Rectangle 7"/>
          <p:cNvSpPr>
            <a:spLocks noChangeArrowheads="1"/>
          </p:cNvSpPr>
          <p:nvPr/>
        </p:nvSpPr>
        <p:spPr bwMode="auto">
          <a:xfrm>
            <a:off x="842777" y="4202105"/>
            <a:ext cx="7861300"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45720" rIns="45720">
            <a:spAutoFit/>
          </a:bodyPr>
          <a:lstStyle>
            <a:lvl1pPr algn="ctr" eaLnBrk="0" hangingPunct="0">
              <a:lnSpc>
                <a:spcPct val="85000"/>
              </a:lnSpc>
              <a:spcBef>
                <a:spcPct val="25000"/>
              </a:spcBef>
              <a:buClr>
                <a:schemeClr val="accent2"/>
              </a:buClr>
              <a:buFont typeface="Wingdings" panose="05000000000000000000" pitchFamily="2" charset="2"/>
              <a:defRPr sz="2600" b="1">
                <a:solidFill>
                  <a:srgbClr val="225A7A"/>
                </a:solidFill>
                <a:latin typeface="Arial" panose="020B0604020202020204" pitchFamily="34" charset="0"/>
              </a:defRPr>
            </a:lvl1pPr>
            <a:lvl2pPr marL="635000" indent="-228600" algn="ctr" eaLnBrk="0" hangingPunct="0">
              <a:lnSpc>
                <a:spcPct val="90000"/>
              </a:lnSpc>
              <a:spcBef>
                <a:spcPct val="50000"/>
              </a:spcBef>
              <a:buClr>
                <a:schemeClr val="accent2"/>
              </a:buClr>
              <a:buFont typeface="Wingdings" panose="05000000000000000000" pitchFamily="2" charset="2"/>
              <a:defRPr sz="2200">
                <a:solidFill>
                  <a:schemeClr val="tx1"/>
                </a:solidFill>
                <a:latin typeface="Arial" panose="020B0604020202020204" pitchFamily="34" charset="0"/>
              </a:defRPr>
            </a:lvl2pPr>
            <a:lvl3pPr marL="977900" indent="-228600" algn="ctr" eaLnBrk="0" hangingPunct="0">
              <a:lnSpc>
                <a:spcPct val="90000"/>
              </a:lnSpc>
              <a:spcBef>
                <a:spcPct val="25000"/>
              </a:spcBef>
              <a:buClr>
                <a:schemeClr val="accent2"/>
              </a:buClr>
              <a:buFont typeface="Arial" panose="020B0604020202020204" pitchFamily="34" charset="0"/>
              <a:defRPr sz="2000">
                <a:solidFill>
                  <a:schemeClr val="tx1"/>
                </a:solidFill>
                <a:latin typeface="Arial" panose="020B0604020202020204" pitchFamily="34" charset="0"/>
              </a:defRPr>
            </a:lvl3pPr>
            <a:lvl4pPr marL="1320800" indent="-228600" algn="ctr" eaLnBrk="0" hangingPunct="0">
              <a:lnSpc>
                <a:spcPct val="90000"/>
              </a:lnSpc>
              <a:spcBef>
                <a:spcPct val="15000"/>
              </a:spcBef>
              <a:buClr>
                <a:schemeClr val="accent2"/>
              </a:buClr>
              <a:buFont typeface="Wingdings" panose="05000000000000000000" pitchFamily="2" charset="2"/>
              <a:defRPr>
                <a:solidFill>
                  <a:schemeClr val="tx1"/>
                </a:solidFill>
                <a:latin typeface="Arial" panose="020B0604020202020204" pitchFamily="34" charset="0"/>
              </a:defRPr>
            </a:lvl4pPr>
            <a:lvl5pPr marL="1663700" indent="-228600" algn="ctr" eaLnBrk="0" hangingPunct="0">
              <a:lnSpc>
                <a:spcPct val="95000"/>
              </a:lnSpc>
              <a:spcBef>
                <a:spcPct val="15000"/>
              </a:spcBef>
              <a:buClr>
                <a:schemeClr val="accent2"/>
              </a:buClr>
              <a:defRPr sz="1600">
                <a:solidFill>
                  <a:schemeClr val="tx1"/>
                </a:solidFill>
                <a:latin typeface="Arial" panose="020B0604020202020204" pitchFamily="34" charset="0"/>
              </a:defRPr>
            </a:lvl5pPr>
            <a:lvl6pPr marL="2120900" indent="-228600" algn="ctr" eaLnBrk="0" fontAlgn="base" hangingPunct="0">
              <a:lnSpc>
                <a:spcPct val="95000"/>
              </a:lnSpc>
              <a:spcBef>
                <a:spcPct val="15000"/>
              </a:spcBef>
              <a:spcAft>
                <a:spcPct val="0"/>
              </a:spcAft>
              <a:buClr>
                <a:schemeClr val="accent2"/>
              </a:buClr>
              <a:defRPr sz="1600">
                <a:solidFill>
                  <a:schemeClr val="tx1"/>
                </a:solidFill>
                <a:latin typeface="Arial" panose="020B0604020202020204" pitchFamily="34" charset="0"/>
              </a:defRPr>
            </a:lvl6pPr>
            <a:lvl7pPr marL="2578100" indent="-228600" algn="ctr" eaLnBrk="0" fontAlgn="base" hangingPunct="0">
              <a:lnSpc>
                <a:spcPct val="95000"/>
              </a:lnSpc>
              <a:spcBef>
                <a:spcPct val="15000"/>
              </a:spcBef>
              <a:spcAft>
                <a:spcPct val="0"/>
              </a:spcAft>
              <a:buClr>
                <a:schemeClr val="accent2"/>
              </a:buClr>
              <a:defRPr sz="1600">
                <a:solidFill>
                  <a:schemeClr val="tx1"/>
                </a:solidFill>
                <a:latin typeface="Arial" panose="020B0604020202020204" pitchFamily="34" charset="0"/>
              </a:defRPr>
            </a:lvl7pPr>
            <a:lvl8pPr marL="3035300" indent="-228600" algn="ctr" eaLnBrk="0" fontAlgn="base" hangingPunct="0">
              <a:lnSpc>
                <a:spcPct val="95000"/>
              </a:lnSpc>
              <a:spcBef>
                <a:spcPct val="15000"/>
              </a:spcBef>
              <a:spcAft>
                <a:spcPct val="0"/>
              </a:spcAft>
              <a:buClr>
                <a:schemeClr val="accent2"/>
              </a:buClr>
              <a:defRPr sz="1600">
                <a:solidFill>
                  <a:schemeClr val="tx1"/>
                </a:solidFill>
                <a:latin typeface="Arial" panose="020B0604020202020204" pitchFamily="34" charset="0"/>
              </a:defRPr>
            </a:lvl8pPr>
            <a:lvl9pPr marL="3492500" indent="-228600" algn="ctr" eaLnBrk="0" fontAlgn="base" hangingPunct="0">
              <a:lnSpc>
                <a:spcPct val="95000"/>
              </a:lnSpc>
              <a:spcBef>
                <a:spcPct val="15000"/>
              </a:spcBef>
              <a:spcAft>
                <a:spcPct val="0"/>
              </a:spcAft>
              <a:buClr>
                <a:schemeClr val="accent2"/>
              </a:buClr>
              <a:defRPr sz="1600">
                <a:solidFill>
                  <a:schemeClr val="tx1"/>
                </a:solidFill>
                <a:latin typeface="Arial" panose="020B0604020202020204" pitchFamily="34" charset="0"/>
              </a:defRPr>
            </a:lvl9pPr>
          </a:lstStyle>
          <a:p>
            <a:pPr>
              <a:lnSpc>
                <a:spcPct val="100000"/>
              </a:lnSpc>
              <a:buClr>
                <a:srgbClr val="FF6801"/>
              </a:buClr>
            </a:pPr>
            <a:r>
              <a:rPr lang="en-US" altLang="en-US" sz="2800" i="1" dirty="0" smtClean="0">
                <a:cs typeface="Arial" panose="020B0604020202020204" pitchFamily="34" charset="0"/>
              </a:rPr>
              <a:t>Price Optimization Was the Sharpest Area of Attack the Industry Faced in 2015</a:t>
            </a:r>
          </a:p>
        </p:txBody>
      </p:sp>
    </p:spTree>
    <p:extLst>
      <p:ext uri="{BB962C8B-B14F-4D97-AF65-F5344CB8AC3E}">
        <p14:creationId xmlns:p14="http://schemas.microsoft.com/office/powerpoint/2010/main" val="247816526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Price Optimization: What Is It?</a:t>
            </a:r>
            <a:endParaRPr lang="en-US" dirty="0"/>
          </a:p>
        </p:txBody>
      </p:sp>
      <p:pic>
        <p:nvPicPr>
          <p:cNvPr id="9" name="Content Placeholder 8"/>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rot="5400000">
            <a:off x="3992788" y="1739029"/>
            <a:ext cx="4525963" cy="3394472"/>
          </a:xfrm>
        </p:spPr>
      </p:pic>
      <p:pic>
        <p:nvPicPr>
          <p:cNvPr id="10" name="Content Placeholder 9"/>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rot="5400000">
            <a:off x="434771" y="1739029"/>
            <a:ext cx="4525963" cy="3394472"/>
          </a:xfrm>
        </p:spPr>
      </p:pic>
      <p:sp>
        <p:nvSpPr>
          <p:cNvPr id="5" name="Slide Number Placeholder 4"/>
          <p:cNvSpPr>
            <a:spLocks noGrp="1"/>
          </p:cNvSpPr>
          <p:nvPr>
            <p:ph type="sldNum" sz="quarter" idx="12"/>
          </p:nvPr>
        </p:nvSpPr>
        <p:spPr/>
        <p:txBody>
          <a:bodyPr/>
          <a:lstStyle/>
          <a:p>
            <a:pPr>
              <a:defRPr/>
            </a:pPr>
            <a:fld id="{C71FF8B8-F0F3-400C-8102-4AEACDC8D339}" type="slidenum">
              <a:rPr lang="en-US" smtClean="0">
                <a:solidFill>
                  <a:srgbClr val="000000"/>
                </a:solidFill>
              </a:rPr>
              <a:pPr>
                <a:defRPr/>
              </a:pPr>
              <a:t>133</a:t>
            </a:fld>
            <a:endParaRPr lang="en-US">
              <a:solidFill>
                <a:srgbClr val="000000"/>
              </a:solidFill>
            </a:endParaRPr>
          </a:p>
        </p:txBody>
      </p:sp>
      <p:sp>
        <p:nvSpPr>
          <p:cNvPr id="11" name="AutoShape 7"/>
          <p:cNvSpPr>
            <a:spLocks noChangeArrowheads="1"/>
          </p:cNvSpPr>
          <p:nvPr/>
        </p:nvSpPr>
        <p:spPr bwMode="blackWhite">
          <a:xfrm>
            <a:off x="7546639" y="1173283"/>
            <a:ext cx="1278273" cy="916405"/>
          </a:xfrm>
          <a:prstGeom prst="wedgeRectCallout">
            <a:avLst>
              <a:gd name="adj1" fmla="val -69924"/>
              <a:gd name="adj2" fmla="val 1716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fontAlgn="base">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5.9 Cents Per Ounce ($23.76 for 24 Bottles)</a:t>
            </a:r>
            <a:endParaRPr lang="en-US" sz="1600" b="1" dirty="0">
              <a:solidFill>
                <a:srgbClr val="FFFFFF"/>
              </a:solidFill>
              <a:latin typeface="Arial" charset="0"/>
              <a:cs typeface="Arial" charset="0"/>
            </a:endParaRPr>
          </a:p>
        </p:txBody>
      </p:sp>
      <p:sp>
        <p:nvSpPr>
          <p:cNvPr id="12" name="AutoShape 7"/>
          <p:cNvSpPr>
            <a:spLocks noChangeArrowheads="1"/>
          </p:cNvSpPr>
          <p:nvPr/>
        </p:nvSpPr>
        <p:spPr bwMode="blackWhite">
          <a:xfrm>
            <a:off x="298450" y="1173284"/>
            <a:ext cx="1278273" cy="921846"/>
          </a:xfrm>
          <a:prstGeom prst="wedgeRectCallout">
            <a:avLst>
              <a:gd name="adj1" fmla="val 105092"/>
              <a:gd name="adj2" fmla="val 2837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fontAlgn="base">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1.4 Cents Per Ounce ($5.49 for 24 Bottles)</a:t>
            </a:r>
            <a:endParaRPr lang="en-US" sz="1600" b="1" dirty="0">
              <a:solidFill>
                <a:srgbClr val="FFFFFF"/>
              </a:solidFill>
              <a:latin typeface="Arial" charset="0"/>
              <a:cs typeface="Arial" charset="0"/>
            </a:endParaRPr>
          </a:p>
        </p:txBody>
      </p:sp>
      <p:sp>
        <p:nvSpPr>
          <p:cNvPr id="14" name="Rectangle 4"/>
          <p:cNvSpPr>
            <a:spLocks noChangeArrowheads="1"/>
          </p:cNvSpPr>
          <p:nvPr/>
        </p:nvSpPr>
        <p:spPr bwMode="blackWhite">
          <a:xfrm>
            <a:off x="442912" y="5768030"/>
            <a:ext cx="8382000" cy="6238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spcBef>
                <a:spcPct val="50000"/>
              </a:spcBef>
              <a:spcAft>
                <a:spcPct val="0"/>
              </a:spcAft>
              <a:buClr>
                <a:srgbClr val="FFFFFF"/>
              </a:buClr>
              <a:buFont typeface="Wingdings" panose="05000000000000000000" pitchFamily="2" charset="2"/>
              <a:buNone/>
            </a:pPr>
            <a:r>
              <a:rPr lang="en-US" altLang="en-US" sz="2000" b="1" dirty="0" smtClean="0">
                <a:solidFill>
                  <a:srgbClr val="FFFFFF"/>
                </a:solidFill>
                <a:cs typeface="Arial" charset="0"/>
              </a:rPr>
              <a:t>320% Price Difference! Does It Cost $18.25 to Unpack the Bottles and Keep Them Cold?</a:t>
            </a:r>
            <a:endParaRPr lang="en-US" altLang="en-US" sz="2000" b="1" dirty="0">
              <a:solidFill>
                <a:srgbClr val="FFFFFF"/>
              </a:solidFill>
              <a:cs typeface="Arial" charset="0"/>
            </a:endParaRPr>
          </a:p>
        </p:txBody>
      </p:sp>
      <p:sp>
        <p:nvSpPr>
          <p:cNvPr id="13" name="Rectangle 4"/>
          <p:cNvSpPr>
            <a:spLocks noChangeArrowheads="1"/>
          </p:cNvSpPr>
          <p:nvPr/>
        </p:nvSpPr>
        <p:spPr bwMode="blackWhite">
          <a:xfrm>
            <a:off x="2697752" y="2993021"/>
            <a:ext cx="3774069" cy="623892"/>
          </a:xfrm>
          <a:prstGeom prst="rect">
            <a:avLst/>
          </a:prstGeom>
          <a:solidFill>
            <a:schemeClr val="bg1"/>
          </a:solidFill>
          <a:ln w="12700" algn="ctr">
            <a:no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spcBef>
                <a:spcPct val="50000"/>
              </a:spcBef>
              <a:spcAft>
                <a:spcPct val="0"/>
              </a:spcAft>
              <a:buClr>
                <a:srgbClr val="FFFFFF"/>
              </a:buClr>
              <a:buFont typeface="Wingdings" panose="05000000000000000000" pitchFamily="2" charset="2"/>
              <a:buNone/>
            </a:pPr>
            <a:r>
              <a:rPr lang="en-US" altLang="en-US" sz="2000" b="1" dirty="0" smtClean="0">
                <a:solidFill>
                  <a:srgbClr val="FF0000"/>
                </a:solidFill>
                <a:cs typeface="Arial" charset="0"/>
              </a:rPr>
              <a:t>U.S. Insurers Don’t Do This!!!</a:t>
            </a:r>
            <a:endParaRPr lang="en-US" altLang="en-US" sz="2000" b="1" dirty="0">
              <a:solidFill>
                <a:srgbClr val="FF0000"/>
              </a:solidFill>
              <a:cs typeface="Arial" charset="0"/>
            </a:endParaRPr>
          </a:p>
        </p:txBody>
      </p:sp>
    </p:spTree>
    <p:extLst>
      <p:ext uri="{BB962C8B-B14F-4D97-AF65-F5344CB8AC3E}">
        <p14:creationId xmlns:p14="http://schemas.microsoft.com/office/powerpoint/2010/main" val="300594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500"/>
                            </p:stCondLst>
                            <p:childTnLst>
                              <p:par>
                                <p:cTn id="9" presetID="35" presetClass="entr" presetSubtype="0" fill="hold" grpId="0" nodeType="afterEffect">
                                  <p:stCondLst>
                                    <p:cond delay="30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anim calcmode="lin" valueType="num">
                                      <p:cBhvr>
                                        <p:cTn id="12" dur="500" fill="hold"/>
                                        <p:tgtEl>
                                          <p:spTgt spid="13"/>
                                        </p:tgtEl>
                                        <p:attrNameLst>
                                          <p:attrName>style.rotation</p:attrName>
                                        </p:attrNameLst>
                                      </p:cBhvr>
                                      <p:tavLst>
                                        <p:tav tm="0">
                                          <p:val>
                                            <p:fltVal val="720"/>
                                          </p:val>
                                        </p:tav>
                                        <p:tav tm="100000">
                                          <p:val>
                                            <p:fltVal val="0"/>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 calcmode="lin" valueType="num">
                                      <p:cBhvr>
                                        <p:cTn id="14" dur="500" fill="hold"/>
                                        <p:tgtEl>
                                          <p:spTgt spid="1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675" y="1257681"/>
            <a:ext cx="8153400" cy="4972431"/>
          </a:xfrm>
        </p:spPr>
        <p:txBody>
          <a:bodyPr/>
          <a:lstStyle/>
          <a:p>
            <a:r>
              <a:rPr lang="en-US" dirty="0" smtClean="0"/>
              <a:t>Who Knows? </a:t>
            </a:r>
          </a:p>
          <a:p>
            <a:pPr lvl="1"/>
            <a:r>
              <a:rPr lang="en-US" dirty="0" smtClean="0"/>
              <a:t>No One Has Successfully Defined It</a:t>
            </a:r>
          </a:p>
          <a:p>
            <a:pPr lvl="1"/>
            <a:r>
              <a:rPr lang="en-US" dirty="0" smtClean="0"/>
              <a:t>At Least Seven Definitions From States, Vendors, NAIC, Others</a:t>
            </a:r>
          </a:p>
          <a:p>
            <a:pPr lvl="1"/>
            <a:r>
              <a:rPr lang="en-US" dirty="0" smtClean="0"/>
              <a:t>Some Have Talked About</a:t>
            </a:r>
          </a:p>
          <a:p>
            <a:pPr lvl="2"/>
            <a:r>
              <a:rPr lang="en-US" dirty="0"/>
              <a:t>Price Elasticity of Demand</a:t>
            </a:r>
          </a:p>
          <a:p>
            <a:pPr lvl="2"/>
            <a:r>
              <a:rPr lang="en-US" dirty="0"/>
              <a:t>‘Loyalty Penalty</a:t>
            </a:r>
            <a:r>
              <a:rPr lang="en-US" dirty="0" smtClean="0"/>
              <a:t>’</a:t>
            </a:r>
          </a:p>
          <a:p>
            <a:pPr lvl="1"/>
            <a:r>
              <a:rPr lang="en-US" dirty="0" smtClean="0"/>
              <a:t>Use of ‘Sophisticated </a:t>
            </a:r>
            <a:r>
              <a:rPr lang="en-US" dirty="0"/>
              <a:t>T</a:t>
            </a:r>
            <a:r>
              <a:rPr lang="en-US" dirty="0" smtClean="0"/>
              <a:t>ools and Models to Quantify </a:t>
            </a:r>
            <a:r>
              <a:rPr lang="en-US" dirty="0"/>
              <a:t>O</a:t>
            </a:r>
            <a:r>
              <a:rPr lang="en-US" dirty="0" smtClean="0"/>
              <a:t>ther </a:t>
            </a:r>
            <a:r>
              <a:rPr lang="en-US" dirty="0"/>
              <a:t>B</a:t>
            </a:r>
            <a:r>
              <a:rPr lang="en-US" dirty="0" smtClean="0"/>
              <a:t>usiness </a:t>
            </a:r>
            <a:r>
              <a:rPr lang="en-US" dirty="0"/>
              <a:t>C</a:t>
            </a:r>
            <a:r>
              <a:rPr lang="en-US" dirty="0" smtClean="0"/>
              <a:t>onsiderations’ (profitability/retention) (NAIC/I.I.I.)</a:t>
            </a:r>
          </a:p>
          <a:p>
            <a:pPr lvl="2"/>
            <a:endParaRPr lang="en-US" dirty="0" smtClean="0"/>
          </a:p>
          <a:p>
            <a:pPr lvl="1"/>
            <a:endParaRPr lang="en-US" dirty="0" smtClean="0"/>
          </a:p>
          <a:p>
            <a:pPr lvl="1"/>
            <a:endParaRPr lang="en-US" dirty="0"/>
          </a:p>
        </p:txBody>
      </p:sp>
      <p:sp>
        <p:nvSpPr>
          <p:cNvPr id="2" name="Title 1"/>
          <p:cNvSpPr>
            <a:spLocks noGrp="1"/>
          </p:cNvSpPr>
          <p:nvPr>
            <p:ph type="title"/>
          </p:nvPr>
        </p:nvSpPr>
        <p:spPr/>
        <p:txBody>
          <a:bodyPr/>
          <a:lstStyle/>
          <a:p>
            <a:r>
              <a:rPr lang="en-US" dirty="0" smtClean="0"/>
              <a:t>Price Optimization: What Is It?</a:t>
            </a:r>
            <a:endParaRPr lang="en-US" dirty="0"/>
          </a:p>
        </p:txBody>
      </p:sp>
      <p:sp>
        <p:nvSpPr>
          <p:cNvPr id="4" name="Slide Number Placeholder 3"/>
          <p:cNvSpPr>
            <a:spLocks noGrp="1"/>
          </p:cNvSpPr>
          <p:nvPr>
            <p:ph type="sldNum" sz="quarter" idx="12"/>
          </p:nvPr>
        </p:nvSpPr>
        <p:spPr/>
        <p:txBody>
          <a:bodyPr/>
          <a:lstStyle/>
          <a:p>
            <a:pPr>
              <a:defRPr/>
            </a:pPr>
            <a:fld id="{8F1D8FF3-5AB6-4EC6-BDC2-E6058C96F901}" type="slidenum">
              <a:rPr lang="en-US" smtClean="0">
                <a:solidFill>
                  <a:srgbClr val="000000"/>
                </a:solidFill>
              </a:rPr>
              <a:pPr>
                <a:defRPr/>
              </a:pPr>
              <a:t>134</a:t>
            </a:fld>
            <a:endParaRPr lang="en-US">
              <a:solidFill>
                <a:srgbClr val="000000"/>
              </a:solidFill>
            </a:endParaRPr>
          </a:p>
        </p:txBody>
      </p:sp>
    </p:spTree>
    <p:extLst>
      <p:ext uri="{BB962C8B-B14F-4D97-AF65-F5344CB8AC3E}">
        <p14:creationId xmlns:p14="http://schemas.microsoft.com/office/powerpoint/2010/main" val="1148097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675" y="1257681"/>
            <a:ext cx="8153400" cy="4972431"/>
          </a:xfrm>
        </p:spPr>
        <p:txBody>
          <a:bodyPr/>
          <a:lstStyle/>
          <a:p>
            <a:r>
              <a:rPr lang="en-US" dirty="0"/>
              <a:t>What Is the Objection</a:t>
            </a:r>
            <a:r>
              <a:rPr lang="en-US" dirty="0" smtClean="0"/>
              <a:t>? Detractors Say . . . .</a:t>
            </a:r>
            <a:endParaRPr lang="en-US" dirty="0"/>
          </a:p>
          <a:p>
            <a:pPr lvl="1"/>
            <a:r>
              <a:rPr lang="en-US" dirty="0"/>
              <a:t>‘Systematic Component to Rate Setting Unrelated to Expected Losses or Expenses’ (It’s a Rating Variable, and It’s </a:t>
            </a:r>
            <a:r>
              <a:rPr lang="en-US" dirty="0" smtClean="0"/>
              <a:t>Not Based on Likelihood of Loss, So It’s Illegal.)</a:t>
            </a:r>
            <a:endParaRPr lang="en-US" dirty="0"/>
          </a:p>
          <a:p>
            <a:pPr lvl="1"/>
            <a:r>
              <a:rPr lang="en-US" dirty="0"/>
              <a:t>‘Price Gouging</a:t>
            </a:r>
            <a:r>
              <a:rPr lang="en-US" dirty="0" smtClean="0"/>
              <a:t>’</a:t>
            </a:r>
          </a:p>
          <a:p>
            <a:pPr lvl="2"/>
            <a:r>
              <a:rPr lang="en-US" dirty="0" smtClean="0"/>
              <a:t>Poor Get Overcharged</a:t>
            </a:r>
          </a:p>
          <a:p>
            <a:pPr lvl="2"/>
            <a:r>
              <a:rPr lang="en-US" dirty="0" smtClean="0"/>
              <a:t>Most Loyal Customers Get Mistreated</a:t>
            </a:r>
            <a:endParaRPr lang="en-US" dirty="0"/>
          </a:p>
          <a:p>
            <a:pPr lvl="2"/>
            <a:endParaRPr lang="en-US" dirty="0" smtClean="0"/>
          </a:p>
          <a:p>
            <a:pPr lvl="1"/>
            <a:endParaRPr lang="en-US" dirty="0" smtClean="0"/>
          </a:p>
          <a:p>
            <a:pPr lvl="1"/>
            <a:endParaRPr lang="en-US" dirty="0"/>
          </a:p>
        </p:txBody>
      </p:sp>
      <p:sp>
        <p:nvSpPr>
          <p:cNvPr id="2" name="Title 1"/>
          <p:cNvSpPr>
            <a:spLocks noGrp="1"/>
          </p:cNvSpPr>
          <p:nvPr>
            <p:ph type="title"/>
          </p:nvPr>
        </p:nvSpPr>
        <p:spPr/>
        <p:txBody>
          <a:bodyPr/>
          <a:lstStyle/>
          <a:p>
            <a:r>
              <a:rPr lang="en-US" dirty="0" smtClean="0"/>
              <a:t>Price Optimization: </a:t>
            </a:r>
            <a:br>
              <a:rPr lang="en-US" dirty="0" smtClean="0"/>
            </a:br>
            <a:r>
              <a:rPr lang="en-US" dirty="0" smtClean="0"/>
              <a:t>What Is The Objection?</a:t>
            </a:r>
            <a:endParaRPr lang="en-US" dirty="0"/>
          </a:p>
        </p:txBody>
      </p:sp>
      <p:sp>
        <p:nvSpPr>
          <p:cNvPr id="4" name="Slide Number Placeholder 3"/>
          <p:cNvSpPr>
            <a:spLocks noGrp="1"/>
          </p:cNvSpPr>
          <p:nvPr>
            <p:ph type="sldNum" sz="quarter" idx="12"/>
          </p:nvPr>
        </p:nvSpPr>
        <p:spPr/>
        <p:txBody>
          <a:bodyPr/>
          <a:lstStyle/>
          <a:p>
            <a:pPr>
              <a:defRPr/>
            </a:pPr>
            <a:fld id="{8F1D8FF3-5AB6-4EC6-BDC2-E6058C96F901}" type="slidenum">
              <a:rPr lang="en-US" smtClean="0">
                <a:solidFill>
                  <a:srgbClr val="000000"/>
                </a:solidFill>
              </a:rPr>
              <a:pPr>
                <a:defRPr/>
              </a:pPr>
              <a:t>135</a:t>
            </a:fld>
            <a:endParaRPr lang="en-US">
              <a:solidFill>
                <a:srgbClr val="000000"/>
              </a:solidFill>
            </a:endParaRPr>
          </a:p>
        </p:txBody>
      </p:sp>
    </p:spTree>
    <p:extLst>
      <p:ext uri="{BB962C8B-B14F-4D97-AF65-F5344CB8AC3E}">
        <p14:creationId xmlns:p14="http://schemas.microsoft.com/office/powerpoint/2010/main" val="3362321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136</a:t>
            </a:fld>
            <a:endParaRPr lang="en-US" sz="900">
              <a:solidFill>
                <a:srgbClr val="FFFFFF"/>
              </a:solidFill>
            </a:endParaRPr>
          </a:p>
        </p:txBody>
      </p:sp>
      <p:pic>
        <p:nvPicPr>
          <p:cNvPr id="3076"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407805" y="2334406"/>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defTabSz="114300" fontAlgn="base">
              <a:lnSpc>
                <a:spcPct val="95000"/>
              </a:lnSpc>
              <a:spcBef>
                <a:spcPct val="100000"/>
              </a:spcBef>
              <a:spcAft>
                <a:spcPct val="0"/>
              </a:spcAft>
            </a:pPr>
            <a:r>
              <a:rPr lang="en-US" sz="3200" b="1" dirty="0" smtClean="0">
                <a:solidFill>
                  <a:srgbClr val="FFFFFF"/>
                </a:solidFill>
                <a:latin typeface="Arial" charset="0"/>
                <a:cs typeface="Arial" charset="0"/>
              </a:rPr>
              <a:t>FOUR FACTS ABOUT PRICE OPTIMIZATION</a:t>
            </a:r>
            <a:endParaRPr lang="en-US" sz="3200" b="1" dirty="0">
              <a:solidFill>
                <a:srgbClr val="FFFFFF"/>
              </a:solidFill>
              <a:latin typeface="Arial" charset="0"/>
              <a:cs typeface="Arial" charset="0"/>
            </a:endParaRPr>
          </a:p>
        </p:txBody>
      </p:sp>
    </p:spTree>
    <p:extLst>
      <p:ext uri="{BB962C8B-B14F-4D97-AF65-F5344CB8AC3E}">
        <p14:creationId xmlns:p14="http://schemas.microsoft.com/office/powerpoint/2010/main" val="2612842218"/>
      </p:ext>
    </p:extLst>
  </p:cSld>
  <p:clrMapOvr>
    <a:masterClrMapping/>
  </p:clrMapOvr>
  <p:transition>
    <p:zoom dir="in"/>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Insurers Have Always ‘Optimized’ – With Regulator Knowledge &amp; Approval</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469705" y="1270930"/>
            <a:ext cx="6229670" cy="3702240"/>
          </a:xfrm>
          <a:ln>
            <a:solidFill>
              <a:schemeClr val="tx1"/>
            </a:solidFill>
          </a:ln>
        </p:spPr>
      </p:pic>
      <p:sp>
        <p:nvSpPr>
          <p:cNvPr id="4" name="Slide Number Placeholder 3"/>
          <p:cNvSpPr>
            <a:spLocks noGrp="1"/>
          </p:cNvSpPr>
          <p:nvPr>
            <p:ph type="sldNum" sz="quarter" idx="12"/>
          </p:nvPr>
        </p:nvSpPr>
        <p:spPr/>
        <p:txBody>
          <a:bodyPr/>
          <a:lstStyle/>
          <a:p>
            <a:pPr>
              <a:defRPr/>
            </a:pPr>
            <a:fld id="{8F1D8FF3-5AB6-4EC6-BDC2-E6058C96F901}" type="slidenum">
              <a:rPr lang="en-US" smtClean="0">
                <a:solidFill>
                  <a:srgbClr val="000000"/>
                </a:solidFill>
              </a:rPr>
              <a:pPr>
                <a:defRPr/>
              </a:pPr>
              <a:t>137</a:t>
            </a:fld>
            <a:endParaRPr lang="en-US">
              <a:solidFill>
                <a:srgbClr val="000000"/>
              </a:solidFill>
            </a:endParaRPr>
          </a:p>
        </p:txBody>
      </p:sp>
      <p:sp>
        <p:nvSpPr>
          <p:cNvPr id="6" name="Rectangle 5"/>
          <p:cNvSpPr/>
          <p:nvPr/>
        </p:nvSpPr>
        <p:spPr>
          <a:xfrm rot="19617704">
            <a:off x="1510958" y="3325359"/>
            <a:ext cx="1197258" cy="132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b="1" dirty="0" smtClean="0">
                <a:solidFill>
                  <a:srgbClr val="FFFFFF"/>
                </a:solidFill>
                <a:latin typeface="Arial" panose="020B0604020202020204" pitchFamily="34" charset="0"/>
                <a:cs typeface="Arial" panose="020B0604020202020204" pitchFamily="34" charset="0"/>
              </a:rPr>
              <a:t>REDACTED</a:t>
            </a:r>
            <a:endParaRPr lang="en-US" sz="1400" b="1" dirty="0">
              <a:solidFill>
                <a:srgbClr val="FFFFFF"/>
              </a:solidFill>
              <a:latin typeface="Arial" panose="020B0604020202020204" pitchFamily="34" charset="0"/>
              <a:cs typeface="Arial" panose="020B0604020202020204" pitchFamily="34" charset="0"/>
            </a:endParaRPr>
          </a:p>
        </p:txBody>
      </p:sp>
      <p:sp>
        <p:nvSpPr>
          <p:cNvPr id="8" name="Rectangle 4"/>
          <p:cNvSpPr>
            <a:spLocks noChangeArrowheads="1"/>
          </p:cNvSpPr>
          <p:nvPr/>
        </p:nvSpPr>
        <p:spPr bwMode="blackWhite">
          <a:xfrm>
            <a:off x="442912" y="5768030"/>
            <a:ext cx="8382000" cy="6238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spcAft>
                <a:spcPct val="0"/>
              </a:spcAft>
              <a:buClr>
                <a:srgbClr val="FF6801"/>
              </a:buClr>
            </a:pPr>
            <a:r>
              <a:rPr lang="en-US" sz="2000" b="1" dirty="0" smtClean="0">
                <a:solidFill>
                  <a:srgbClr val="FFFFFF"/>
                </a:solidFill>
                <a:cs typeface="Arial" charset="0"/>
              </a:rPr>
              <a:t>Other Examples: Rate Capping, Teen Drivers</a:t>
            </a:r>
            <a:endParaRPr lang="en-US" sz="2000" b="1" dirty="0">
              <a:solidFill>
                <a:srgbClr val="FFFFFF"/>
              </a:solidFill>
              <a:cs typeface="Arial" charset="0"/>
            </a:endParaRPr>
          </a:p>
        </p:txBody>
      </p:sp>
      <p:sp>
        <p:nvSpPr>
          <p:cNvPr id="9" name="AutoShape 7"/>
          <p:cNvSpPr>
            <a:spLocks noChangeArrowheads="1"/>
          </p:cNvSpPr>
          <p:nvPr/>
        </p:nvSpPr>
        <p:spPr bwMode="blackWhite">
          <a:xfrm>
            <a:off x="7377345" y="1173283"/>
            <a:ext cx="1447568" cy="1306306"/>
          </a:xfrm>
          <a:prstGeom prst="wedgeRectCallout">
            <a:avLst>
              <a:gd name="adj1" fmla="val -76714"/>
              <a:gd name="adj2" fmla="val 177954"/>
            </a:avLst>
          </a:prstGeom>
          <a:gradFill rotWithShape="1">
            <a:gsLst>
              <a:gs pos="0">
                <a:schemeClr val="accent1"/>
              </a:gs>
              <a:gs pos="100000">
                <a:schemeClr val="accent1">
                  <a:gamma/>
                  <a:shade val="66275"/>
                  <a:invGamma/>
                </a:schemeClr>
              </a:gs>
            </a:gsLst>
            <a:lin ang="5400000" scaled="1"/>
          </a:gradFill>
          <a:ln w="28575" algn="ctr">
            <a:solidFill>
              <a:schemeClr val="accent1"/>
            </a:solidFill>
            <a:miter lim="800000"/>
            <a:headEnd/>
            <a:tailEnd/>
          </a:ln>
          <a:effectLst/>
        </p:spPr>
        <p:txBody>
          <a:bodyPr tIns="91440" bIns="91440" anchor="ctr"/>
          <a:lstStyle/>
          <a:p>
            <a:pPr algn="ctr" fontAlgn="base">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Companies Temper Increases Based on ‘Market Judgment’</a:t>
            </a:r>
            <a:endParaRPr lang="en-US" sz="1600" b="1" dirty="0">
              <a:solidFill>
                <a:srgbClr val="FFFFFF"/>
              </a:solidFill>
              <a:latin typeface="Arial" charset="0"/>
              <a:cs typeface="Arial" charset="0"/>
            </a:endParaRPr>
          </a:p>
        </p:txBody>
      </p:sp>
      <p:sp>
        <p:nvSpPr>
          <p:cNvPr id="10" name="Text Box 5"/>
          <p:cNvSpPr txBox="1">
            <a:spLocks noChangeArrowheads="1"/>
          </p:cNvSpPr>
          <p:nvPr/>
        </p:nvSpPr>
        <p:spPr bwMode="auto">
          <a:xfrm>
            <a:off x="100012" y="5423684"/>
            <a:ext cx="8724900" cy="28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cs typeface="Arial" charset="0"/>
              </a:rPr>
              <a:t>Sources</a:t>
            </a:r>
            <a:r>
              <a:rPr lang="en-US" altLang="en-US" sz="1100" dirty="0">
                <a:solidFill>
                  <a:srgbClr val="000000"/>
                </a:solidFill>
                <a:cs typeface="Arial" charset="0"/>
              </a:rPr>
              <a:t>: </a:t>
            </a:r>
            <a:r>
              <a:rPr lang="en-US" altLang="en-US" sz="1100" dirty="0" smtClean="0">
                <a:solidFill>
                  <a:srgbClr val="000000"/>
                </a:solidFill>
                <a:cs typeface="Arial" charset="0"/>
              </a:rPr>
              <a:t>System for Electronic Rate and Form Filing (SERFF) via SNL Financial; Insurance </a:t>
            </a:r>
            <a:r>
              <a:rPr lang="en-US" altLang="en-US" sz="1100" dirty="0">
                <a:solidFill>
                  <a:srgbClr val="000000"/>
                </a:solidFill>
                <a:cs typeface="Arial" charset="0"/>
              </a:rPr>
              <a:t>Information </a:t>
            </a:r>
            <a:r>
              <a:rPr lang="en-US" altLang="en-US" sz="1100" dirty="0" smtClean="0">
                <a:solidFill>
                  <a:srgbClr val="000000"/>
                </a:solidFill>
                <a:cs typeface="Arial" charset="0"/>
              </a:rPr>
              <a:t>Institute.</a:t>
            </a:r>
            <a:endParaRPr lang="en-US" altLang="en-US" sz="1100" dirty="0">
              <a:solidFill>
                <a:srgbClr val="000000"/>
              </a:solidFill>
              <a:cs typeface="Arial" charset="0"/>
            </a:endParaRPr>
          </a:p>
        </p:txBody>
      </p:sp>
      <mc:AlternateContent xmlns:mc="http://schemas.openxmlformats.org/markup-compatibility/2006" xmlns:p14="http://schemas.microsoft.com/office/powerpoint/2010/main">
        <mc:Choice Requires="p14">
          <p:contentPart p14:bwMode="auto" r:id="rId3">
            <p14:nvContentPartPr>
              <p14:cNvPr id="11" name="Ink 10"/>
              <p14:cNvContentPartPr/>
              <p14:nvPr/>
            </p14:nvContentPartPr>
            <p14:xfrm>
              <a:off x="1917682" y="2109995"/>
              <a:ext cx="532800" cy="20520"/>
            </p14:xfrm>
          </p:contentPart>
        </mc:Choice>
        <mc:Fallback xmlns="">
          <p:pic>
            <p:nvPicPr>
              <p:cNvPr id="11" name="Ink 10"/>
              <p:cNvPicPr/>
              <p:nvPr/>
            </p:nvPicPr>
            <p:blipFill>
              <a:blip r:embed="rId4"/>
              <a:stretch>
                <a:fillRect/>
              </a:stretch>
            </p:blipFill>
            <p:spPr>
              <a:xfrm>
                <a:off x="1903282" y="2081555"/>
                <a:ext cx="561600" cy="77760"/>
              </a:xfrm>
              <a:prstGeom prst="rect">
                <a:avLst/>
              </a:prstGeom>
            </p:spPr>
          </p:pic>
        </mc:Fallback>
      </mc:AlternateContent>
      <p:sp>
        <p:nvSpPr>
          <p:cNvPr id="12" name="AutoShape 7"/>
          <p:cNvSpPr>
            <a:spLocks noChangeArrowheads="1"/>
          </p:cNvSpPr>
          <p:nvPr/>
        </p:nvSpPr>
        <p:spPr bwMode="blackWhite">
          <a:xfrm>
            <a:off x="73155" y="2479590"/>
            <a:ext cx="1258496" cy="1684038"/>
          </a:xfrm>
          <a:prstGeom prst="wedgeRectCallout">
            <a:avLst>
              <a:gd name="adj1" fmla="val 94003"/>
              <a:gd name="adj2" fmla="val -62472"/>
            </a:avLst>
          </a:prstGeom>
          <a:gradFill rotWithShape="1">
            <a:gsLst>
              <a:gs pos="0">
                <a:schemeClr val="accent1"/>
              </a:gs>
              <a:gs pos="100000">
                <a:schemeClr val="accent1">
                  <a:gamma/>
                  <a:shade val="66275"/>
                  <a:invGamma/>
                </a:schemeClr>
              </a:gs>
            </a:gsLst>
            <a:lin ang="5400000" scaled="1"/>
          </a:gradFill>
          <a:ln w="28575" algn="ctr">
            <a:solidFill>
              <a:schemeClr val="accent1"/>
            </a:solidFill>
            <a:miter lim="800000"/>
            <a:headEnd/>
            <a:tailEnd/>
          </a:ln>
          <a:effectLst/>
        </p:spPr>
        <p:txBody>
          <a:bodyPr tIns="91440" bIns="91440" anchor="ctr"/>
          <a:lstStyle/>
          <a:p>
            <a:pPr algn="ctr" fontAlgn="base">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Regulators Have Approved of the Practice for Decades</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2318665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00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Optimization Is Not Price Gouging</a:t>
            </a:r>
            <a:endParaRPr lang="en-US" dirty="0"/>
          </a:p>
        </p:txBody>
      </p:sp>
      <p:sp>
        <p:nvSpPr>
          <p:cNvPr id="3" name="Content Placeholder 2"/>
          <p:cNvSpPr>
            <a:spLocks noGrp="1"/>
          </p:cNvSpPr>
          <p:nvPr>
            <p:ph sz="half" idx="1"/>
          </p:nvPr>
        </p:nvSpPr>
        <p:spPr/>
        <p:txBody>
          <a:bodyPr/>
          <a:lstStyle/>
          <a:p>
            <a:r>
              <a:rPr lang="en-US" dirty="0" smtClean="0"/>
              <a:t>Traditional Practice</a:t>
            </a:r>
          </a:p>
          <a:p>
            <a:pPr lvl="1"/>
            <a:r>
              <a:rPr lang="en-US" dirty="0" smtClean="0"/>
              <a:t>Used ‘Seat-of-the-Pants’ Judgment to Discount Off Indication</a:t>
            </a:r>
          </a:p>
          <a:p>
            <a:r>
              <a:rPr lang="en-US" dirty="0" smtClean="0"/>
              <a:t>What’s New</a:t>
            </a:r>
          </a:p>
          <a:p>
            <a:pPr lvl="1"/>
            <a:r>
              <a:rPr lang="en-US" dirty="0" smtClean="0"/>
              <a:t>Software Informs the Judgment</a:t>
            </a:r>
          </a:p>
          <a:p>
            <a:r>
              <a:rPr lang="en-US" dirty="0"/>
              <a:t>Never Exceeds Actuarial Indication</a:t>
            </a:r>
          </a:p>
          <a:p>
            <a:endParaRPr lang="en-US" dirty="0"/>
          </a:p>
        </p:txBody>
      </p:sp>
      <p:graphicFrame>
        <p:nvGraphicFramePr>
          <p:cNvPr id="9" name="Content Placeholder 8"/>
          <p:cNvGraphicFramePr>
            <a:graphicFrameLocks noGrp="1"/>
          </p:cNvGraphicFramePr>
          <p:nvPr>
            <p:ph sz="half" idx="2"/>
            <p:extLst/>
          </p:nvPr>
        </p:nvGraphicFramePr>
        <p:xfrm>
          <a:off x="4562475" y="1524000"/>
          <a:ext cx="4038600" cy="4602163"/>
        </p:xfrm>
        <a:graphic>
          <a:graphicData uri="http://schemas.openxmlformats.org/drawingml/2006/chart">
            <c:chart xmlns:c="http://schemas.openxmlformats.org/drawingml/2006/chart" xmlns:r="http://schemas.openxmlformats.org/officeDocument/2006/relationships" r:id="rId2"/>
          </a:graphicData>
        </a:graphic>
      </p:graphicFrame>
      <p:sp>
        <p:nvSpPr>
          <p:cNvPr id="5" name="Date Placeholder 4"/>
          <p:cNvSpPr>
            <a:spLocks noGrp="1"/>
          </p:cNvSpPr>
          <p:nvPr>
            <p:ph type="dt" sz="half" idx="10"/>
          </p:nvPr>
        </p:nvSpPr>
        <p:spPr/>
        <p:txBody>
          <a:bodyPr/>
          <a:lstStyle/>
          <a:p>
            <a:pPr>
              <a:defRPr/>
            </a:pPr>
            <a:r>
              <a:rPr lang="en-US" smtClean="0">
                <a:solidFill>
                  <a:srgbClr val="FFFFFF"/>
                </a:solidFill>
              </a:rPr>
              <a:t>12/01/09 - 9pm</a:t>
            </a: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DB690DBB-527D-49DE-BE17-F2C090C1D32C}" type="slidenum">
              <a:rPr lang="en-US" smtClean="0">
                <a:solidFill>
                  <a:srgbClr val="000000"/>
                </a:solidFill>
              </a:rPr>
              <a:pPr>
                <a:defRPr/>
              </a:pPr>
              <a:t>138</a:t>
            </a:fld>
            <a:endParaRPr lang="en-US">
              <a:solidFill>
                <a:srgbClr val="000000"/>
              </a:solidFill>
            </a:endParaRPr>
          </a:p>
        </p:txBody>
      </p:sp>
      <p:sp>
        <p:nvSpPr>
          <p:cNvPr id="11" name="AutoShape 7"/>
          <p:cNvSpPr>
            <a:spLocks noChangeArrowheads="1"/>
          </p:cNvSpPr>
          <p:nvPr/>
        </p:nvSpPr>
        <p:spPr bwMode="blackWhite">
          <a:xfrm>
            <a:off x="4495800" y="4399005"/>
            <a:ext cx="1093573" cy="403655"/>
          </a:xfrm>
          <a:prstGeom prst="wedgeRectCallout">
            <a:avLst>
              <a:gd name="adj1" fmla="val 79327"/>
              <a:gd name="adj2" fmla="val -162557"/>
            </a:avLst>
          </a:prstGeom>
          <a:solidFill>
            <a:schemeClr val="accent2"/>
          </a:solidFill>
          <a:ln w="28575" algn="ctr">
            <a:solidFill>
              <a:schemeClr val="accent2"/>
            </a:solidFill>
            <a:miter lim="800000"/>
            <a:headEnd/>
            <a:tailEnd/>
          </a:ln>
          <a:effectLst/>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anose="020B0604020202020204" pitchFamily="34" charset="0"/>
                <a:cs typeface="Arial" panose="020B0604020202020204" pitchFamily="34" charset="0"/>
              </a:rPr>
              <a:t>Selected: +3%</a:t>
            </a:r>
            <a:endParaRPr lang="en-US" sz="1600" b="1" dirty="0">
              <a:solidFill>
                <a:srgbClr val="FFFFFF"/>
              </a:solidFill>
              <a:latin typeface="Arial" panose="020B0604020202020204" pitchFamily="34" charset="0"/>
              <a:cs typeface="Arial" panose="020B0604020202020204" pitchFamily="34" charset="0"/>
            </a:endParaRPr>
          </a:p>
        </p:txBody>
      </p:sp>
      <p:sp>
        <p:nvSpPr>
          <p:cNvPr id="12" name="AutoShape 7"/>
          <p:cNvSpPr>
            <a:spLocks noChangeArrowheads="1"/>
          </p:cNvSpPr>
          <p:nvPr/>
        </p:nvSpPr>
        <p:spPr bwMode="blackWhite">
          <a:xfrm>
            <a:off x="4460788" y="3307104"/>
            <a:ext cx="1163596" cy="480799"/>
          </a:xfrm>
          <a:prstGeom prst="wedgeRectCallout">
            <a:avLst>
              <a:gd name="adj1" fmla="val 84664"/>
              <a:gd name="adj2" fmla="val -223234"/>
            </a:avLst>
          </a:prstGeom>
          <a:solidFill>
            <a:schemeClr val="accent2"/>
          </a:solidFill>
          <a:ln w="28575" algn="ctr">
            <a:solidFill>
              <a:schemeClr val="accent2"/>
            </a:solidFill>
            <a:miter lim="800000"/>
            <a:headEnd/>
            <a:tailEnd/>
          </a:ln>
          <a:effectLst/>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anose="020B0604020202020204" pitchFamily="34" charset="0"/>
                <a:cs typeface="Arial" panose="020B0604020202020204" pitchFamily="34" charset="0"/>
              </a:rPr>
              <a:t>Indicated: +6%</a:t>
            </a:r>
            <a:endParaRPr lang="en-US" sz="16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8851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7" dur="750"/>
                                        <p:tgtEl>
                                          <p:spTgt spid="9">
                                            <p:graphicEl>
                                              <a:chart seriesIdx="-3" categoryIdx="-3" bldStep="gridLegend"/>
                                            </p:graphicEl>
                                          </p:spTgt>
                                        </p:tgtEl>
                                      </p:cBhvr>
                                    </p:animEffect>
                                    <p:anim calcmode="lin" valueType="num">
                                      <p:cBhvr>
                                        <p:cTn id="8" dur="75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9" dur="75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grpId="0" nodeType="afterEffect">
                                  <p:stCondLst>
                                    <p:cond delay="0"/>
                                  </p:stCondLst>
                                  <p:childTnLst>
                                    <p:set>
                                      <p:cBhvr>
                                        <p:cTn id="12" dur="1" fill="hold">
                                          <p:stCondLst>
                                            <p:cond delay="0"/>
                                          </p:stCondLst>
                                        </p:cTn>
                                        <p:tgtEl>
                                          <p:spTgt spid="9">
                                            <p:graphicEl>
                                              <a:chart seriesIdx="0" categoryIdx="0" bldStep="ptInSeries"/>
                                            </p:graphicEl>
                                          </p:spTgt>
                                        </p:tgtEl>
                                        <p:attrNameLst>
                                          <p:attrName>style.visibility</p:attrName>
                                        </p:attrNameLst>
                                      </p:cBhvr>
                                      <p:to>
                                        <p:strVal val="visible"/>
                                      </p:to>
                                    </p:set>
                                    <p:animEffect transition="in" filter="fade">
                                      <p:cBhvr>
                                        <p:cTn id="13" dur="750"/>
                                        <p:tgtEl>
                                          <p:spTgt spid="9">
                                            <p:graphicEl>
                                              <a:chart seriesIdx="0" categoryIdx="0" bldStep="ptInSeries"/>
                                            </p:graphicEl>
                                          </p:spTgt>
                                        </p:tgtEl>
                                      </p:cBhvr>
                                    </p:animEffect>
                                    <p:anim calcmode="lin" valueType="num">
                                      <p:cBhvr>
                                        <p:cTn id="14" dur="750" fill="hold"/>
                                        <p:tgtEl>
                                          <p:spTgt spid="9">
                                            <p:graphicEl>
                                              <a:chart seriesIdx="0" categoryIdx="0" bldStep="ptInSeries"/>
                                            </p:graphicEl>
                                          </p:spTgt>
                                        </p:tgtEl>
                                        <p:attrNameLst>
                                          <p:attrName>ppt_x</p:attrName>
                                        </p:attrNameLst>
                                      </p:cBhvr>
                                      <p:tavLst>
                                        <p:tav tm="0">
                                          <p:val>
                                            <p:strVal val="#ppt_x"/>
                                          </p:val>
                                        </p:tav>
                                        <p:tav tm="100000">
                                          <p:val>
                                            <p:strVal val="#ppt_x"/>
                                          </p:val>
                                        </p:tav>
                                      </p:tavLst>
                                    </p:anim>
                                    <p:anim calcmode="lin" valueType="num">
                                      <p:cBhvr>
                                        <p:cTn id="15" dur="750" fill="hold"/>
                                        <p:tgtEl>
                                          <p:spTgt spid="9">
                                            <p:graphicEl>
                                              <a:chart seriesIdx="0" categoryIdx="0" bldStep="ptInSeries"/>
                                            </p:graphic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p:stCondLst>
                              <p:cond delay="500"/>
                            </p:stCondLst>
                            <p:childTnLst>
                              <p:par>
                                <p:cTn id="22" presetID="42" presetClass="entr" presetSubtype="0" fill="hold" grpId="0" nodeType="afterEffect">
                                  <p:stCondLst>
                                    <p:cond delay="0"/>
                                  </p:stCondLst>
                                  <p:childTnLst>
                                    <p:set>
                                      <p:cBhvr>
                                        <p:cTn id="23" dur="1" fill="hold">
                                          <p:stCondLst>
                                            <p:cond delay="0"/>
                                          </p:stCondLst>
                                        </p:cTn>
                                        <p:tgtEl>
                                          <p:spTgt spid="9">
                                            <p:graphicEl>
                                              <a:chart seriesIdx="0" categoryIdx="1" bldStep="ptInSeries"/>
                                            </p:graphicEl>
                                          </p:spTgt>
                                        </p:tgtEl>
                                        <p:attrNameLst>
                                          <p:attrName>style.visibility</p:attrName>
                                        </p:attrNameLst>
                                      </p:cBhvr>
                                      <p:to>
                                        <p:strVal val="visible"/>
                                      </p:to>
                                    </p:set>
                                    <p:animEffect transition="in" filter="fade">
                                      <p:cBhvr>
                                        <p:cTn id="24" dur="750"/>
                                        <p:tgtEl>
                                          <p:spTgt spid="9">
                                            <p:graphicEl>
                                              <a:chart seriesIdx="0" categoryIdx="1" bldStep="ptInSeries"/>
                                            </p:graphicEl>
                                          </p:spTgt>
                                        </p:tgtEl>
                                      </p:cBhvr>
                                    </p:animEffect>
                                    <p:anim calcmode="lin" valueType="num">
                                      <p:cBhvr>
                                        <p:cTn id="25" dur="750" fill="hold"/>
                                        <p:tgtEl>
                                          <p:spTgt spid="9">
                                            <p:graphicEl>
                                              <a:chart seriesIdx="0" categoryIdx="1" bldStep="ptInSeries"/>
                                            </p:graphicEl>
                                          </p:spTgt>
                                        </p:tgtEl>
                                        <p:attrNameLst>
                                          <p:attrName>ppt_x</p:attrName>
                                        </p:attrNameLst>
                                      </p:cBhvr>
                                      <p:tavLst>
                                        <p:tav tm="0">
                                          <p:val>
                                            <p:strVal val="#ppt_x"/>
                                          </p:val>
                                        </p:tav>
                                        <p:tav tm="100000">
                                          <p:val>
                                            <p:strVal val="#ppt_x"/>
                                          </p:val>
                                        </p:tav>
                                      </p:tavLst>
                                    </p:anim>
                                    <p:anim calcmode="lin" valueType="num">
                                      <p:cBhvr>
                                        <p:cTn id="26" dur="750" fill="hold"/>
                                        <p:tgtEl>
                                          <p:spTgt spid="9">
                                            <p:graphicEl>
                                              <a:chart seriesIdx="0" categoryIdx="1" bldStep="ptInSeries"/>
                                            </p:graphicEl>
                                          </p:spTgt>
                                        </p:tgtEl>
                                        <p:attrNameLst>
                                          <p:attrName>ppt_y</p:attrName>
                                        </p:attrNameLst>
                                      </p:cBhvr>
                                      <p:tavLst>
                                        <p:tav tm="0">
                                          <p:val>
                                            <p:strVal val="#ppt_y+.1"/>
                                          </p:val>
                                        </p:tav>
                                        <p:tav tm="100000">
                                          <p:val>
                                            <p:strVal val="#ppt_y"/>
                                          </p:val>
                                        </p:tav>
                                      </p:tavLst>
                                    </p:anim>
                                  </p:childTnLst>
                                </p:cTn>
                              </p:par>
                            </p:childTnLst>
                          </p:cTn>
                        </p:par>
                        <p:par>
                          <p:cTn id="27" fill="hold">
                            <p:stCondLst>
                              <p:cond delay="1250"/>
                            </p:stCondLst>
                            <p:childTnLst>
                              <p:par>
                                <p:cTn id="28" presetID="42" presetClass="entr" presetSubtype="0" fill="hold" grpId="0" nodeType="afterEffect">
                                  <p:stCondLst>
                                    <p:cond delay="0"/>
                                  </p:stCondLst>
                                  <p:childTnLst>
                                    <p:set>
                                      <p:cBhvr>
                                        <p:cTn id="29" dur="1" fill="hold">
                                          <p:stCondLst>
                                            <p:cond delay="0"/>
                                          </p:stCondLst>
                                        </p:cTn>
                                        <p:tgtEl>
                                          <p:spTgt spid="9">
                                            <p:graphicEl>
                                              <a:chart seriesIdx="0" categoryIdx="2" bldStep="ptInSeries"/>
                                            </p:graphicEl>
                                          </p:spTgt>
                                        </p:tgtEl>
                                        <p:attrNameLst>
                                          <p:attrName>style.visibility</p:attrName>
                                        </p:attrNameLst>
                                      </p:cBhvr>
                                      <p:to>
                                        <p:strVal val="visible"/>
                                      </p:to>
                                    </p:set>
                                    <p:animEffect transition="in" filter="fade">
                                      <p:cBhvr>
                                        <p:cTn id="30" dur="750"/>
                                        <p:tgtEl>
                                          <p:spTgt spid="9">
                                            <p:graphicEl>
                                              <a:chart seriesIdx="0" categoryIdx="2" bldStep="ptInSeries"/>
                                            </p:graphicEl>
                                          </p:spTgt>
                                        </p:tgtEl>
                                      </p:cBhvr>
                                    </p:animEffect>
                                    <p:anim calcmode="lin" valueType="num">
                                      <p:cBhvr>
                                        <p:cTn id="31" dur="750" fill="hold"/>
                                        <p:tgtEl>
                                          <p:spTgt spid="9">
                                            <p:graphicEl>
                                              <a:chart seriesIdx="0" categoryIdx="2" bldStep="ptInSeries"/>
                                            </p:graphicEl>
                                          </p:spTgt>
                                        </p:tgtEl>
                                        <p:attrNameLst>
                                          <p:attrName>ppt_x</p:attrName>
                                        </p:attrNameLst>
                                      </p:cBhvr>
                                      <p:tavLst>
                                        <p:tav tm="0">
                                          <p:val>
                                            <p:strVal val="#ppt_x"/>
                                          </p:val>
                                        </p:tav>
                                        <p:tav tm="100000">
                                          <p:val>
                                            <p:strVal val="#ppt_x"/>
                                          </p:val>
                                        </p:tav>
                                      </p:tavLst>
                                    </p:anim>
                                    <p:anim calcmode="lin" valueType="num">
                                      <p:cBhvr>
                                        <p:cTn id="32" dur="750" fill="hold"/>
                                        <p:tgtEl>
                                          <p:spTgt spid="9">
                                            <p:graphicEl>
                                              <a:chart seriesIdx="0" categoryIdx="2" bldStep="ptInSeries"/>
                                            </p:graphicEl>
                                          </p:spTgt>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9">
                                            <p:graphicEl>
                                              <a:chart seriesIdx="0" categoryIdx="3" bldStep="ptInSeries"/>
                                            </p:graphicEl>
                                          </p:spTgt>
                                        </p:tgtEl>
                                        <p:attrNameLst>
                                          <p:attrName>style.visibility</p:attrName>
                                        </p:attrNameLst>
                                      </p:cBhvr>
                                      <p:to>
                                        <p:strVal val="visible"/>
                                      </p:to>
                                    </p:set>
                                    <p:animEffect transition="in" filter="fade">
                                      <p:cBhvr>
                                        <p:cTn id="36" dur="750"/>
                                        <p:tgtEl>
                                          <p:spTgt spid="9">
                                            <p:graphicEl>
                                              <a:chart seriesIdx="0" categoryIdx="3" bldStep="ptInSeries"/>
                                            </p:graphicEl>
                                          </p:spTgt>
                                        </p:tgtEl>
                                      </p:cBhvr>
                                    </p:animEffect>
                                    <p:anim calcmode="lin" valueType="num">
                                      <p:cBhvr>
                                        <p:cTn id="37" dur="750" fill="hold"/>
                                        <p:tgtEl>
                                          <p:spTgt spid="9">
                                            <p:graphicEl>
                                              <a:chart seriesIdx="0" categoryIdx="3" bldStep="ptInSeries"/>
                                            </p:graphicEl>
                                          </p:spTgt>
                                        </p:tgtEl>
                                        <p:attrNameLst>
                                          <p:attrName>ppt_x</p:attrName>
                                        </p:attrNameLst>
                                      </p:cBhvr>
                                      <p:tavLst>
                                        <p:tav tm="0">
                                          <p:val>
                                            <p:strVal val="#ppt_x"/>
                                          </p:val>
                                        </p:tav>
                                        <p:tav tm="100000">
                                          <p:val>
                                            <p:strVal val="#ppt_x"/>
                                          </p:val>
                                        </p:tav>
                                      </p:tavLst>
                                    </p:anim>
                                    <p:anim calcmode="lin" valueType="num">
                                      <p:cBhvr>
                                        <p:cTn id="38" dur="750" fill="hold"/>
                                        <p:tgtEl>
                                          <p:spTgt spid="9">
                                            <p:graphicEl>
                                              <a:chart seriesIdx="0" categoryIdx="3" bldStep="ptInSeries"/>
                                            </p:graphicEl>
                                          </p:spTgt>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9">
                                            <p:graphicEl>
                                              <a:chart seriesIdx="0" categoryIdx="4" bldStep="ptInSeries"/>
                                            </p:graphicEl>
                                          </p:spTgt>
                                        </p:tgtEl>
                                        <p:attrNameLst>
                                          <p:attrName>style.visibility</p:attrName>
                                        </p:attrNameLst>
                                      </p:cBhvr>
                                      <p:to>
                                        <p:strVal val="visible"/>
                                      </p:to>
                                    </p:set>
                                    <p:animEffect transition="in" filter="fade">
                                      <p:cBhvr>
                                        <p:cTn id="42" dur="750"/>
                                        <p:tgtEl>
                                          <p:spTgt spid="9">
                                            <p:graphicEl>
                                              <a:chart seriesIdx="0" categoryIdx="4" bldStep="ptInSeries"/>
                                            </p:graphicEl>
                                          </p:spTgt>
                                        </p:tgtEl>
                                      </p:cBhvr>
                                    </p:animEffect>
                                    <p:anim calcmode="lin" valueType="num">
                                      <p:cBhvr>
                                        <p:cTn id="43" dur="750" fill="hold"/>
                                        <p:tgtEl>
                                          <p:spTgt spid="9">
                                            <p:graphicEl>
                                              <a:chart seriesIdx="0" categoryIdx="4" bldStep="ptInSeries"/>
                                            </p:graphicEl>
                                          </p:spTgt>
                                        </p:tgtEl>
                                        <p:attrNameLst>
                                          <p:attrName>ppt_x</p:attrName>
                                        </p:attrNameLst>
                                      </p:cBhvr>
                                      <p:tavLst>
                                        <p:tav tm="0">
                                          <p:val>
                                            <p:strVal val="#ppt_x"/>
                                          </p:val>
                                        </p:tav>
                                        <p:tav tm="100000">
                                          <p:val>
                                            <p:strVal val="#ppt_x"/>
                                          </p:val>
                                        </p:tav>
                                      </p:tavLst>
                                    </p:anim>
                                    <p:anim calcmode="lin" valueType="num">
                                      <p:cBhvr>
                                        <p:cTn id="44" dur="750" fill="hold"/>
                                        <p:tgtEl>
                                          <p:spTgt spid="9">
                                            <p:graphicEl>
                                              <a:chart seriesIdx="0" categoryIdx="4" bldStep="ptInSeries"/>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9">
                                            <p:graphicEl>
                                              <a:chart seriesIdx="0" categoryIdx="5" bldStep="ptInSeries"/>
                                            </p:graphicEl>
                                          </p:spTgt>
                                        </p:tgtEl>
                                        <p:attrNameLst>
                                          <p:attrName>style.visibility</p:attrName>
                                        </p:attrNameLst>
                                      </p:cBhvr>
                                      <p:to>
                                        <p:strVal val="visible"/>
                                      </p:to>
                                    </p:set>
                                    <p:animEffect transition="in" filter="fade">
                                      <p:cBhvr>
                                        <p:cTn id="48" dur="750"/>
                                        <p:tgtEl>
                                          <p:spTgt spid="9">
                                            <p:graphicEl>
                                              <a:chart seriesIdx="0" categoryIdx="5" bldStep="ptInSeries"/>
                                            </p:graphicEl>
                                          </p:spTgt>
                                        </p:tgtEl>
                                      </p:cBhvr>
                                    </p:animEffect>
                                    <p:anim calcmode="lin" valueType="num">
                                      <p:cBhvr>
                                        <p:cTn id="49" dur="750" fill="hold"/>
                                        <p:tgtEl>
                                          <p:spTgt spid="9">
                                            <p:graphicEl>
                                              <a:chart seriesIdx="0" categoryIdx="5" bldStep="ptInSeries"/>
                                            </p:graphicEl>
                                          </p:spTgt>
                                        </p:tgtEl>
                                        <p:attrNameLst>
                                          <p:attrName>ppt_x</p:attrName>
                                        </p:attrNameLst>
                                      </p:cBhvr>
                                      <p:tavLst>
                                        <p:tav tm="0">
                                          <p:val>
                                            <p:strVal val="#ppt_x"/>
                                          </p:val>
                                        </p:tav>
                                        <p:tav tm="100000">
                                          <p:val>
                                            <p:strVal val="#ppt_x"/>
                                          </p:val>
                                        </p:tav>
                                      </p:tavLst>
                                    </p:anim>
                                    <p:anim calcmode="lin" valueType="num">
                                      <p:cBhvr>
                                        <p:cTn id="50" dur="750" fill="hold"/>
                                        <p:tgtEl>
                                          <p:spTgt spid="9">
                                            <p:graphicEl>
                                              <a:chart seriesIdx="0" categoryIdx="5" bldStep="ptInSeries"/>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9">
                                            <p:graphicEl>
                                              <a:chart seriesIdx="0" categoryIdx="6" bldStep="ptInSeries"/>
                                            </p:graphicEl>
                                          </p:spTgt>
                                        </p:tgtEl>
                                        <p:attrNameLst>
                                          <p:attrName>style.visibility</p:attrName>
                                        </p:attrNameLst>
                                      </p:cBhvr>
                                      <p:to>
                                        <p:strVal val="visible"/>
                                      </p:to>
                                    </p:set>
                                    <p:animEffect transition="in" filter="fade">
                                      <p:cBhvr>
                                        <p:cTn id="54" dur="750"/>
                                        <p:tgtEl>
                                          <p:spTgt spid="9">
                                            <p:graphicEl>
                                              <a:chart seriesIdx="0" categoryIdx="6" bldStep="ptInSeries"/>
                                            </p:graphicEl>
                                          </p:spTgt>
                                        </p:tgtEl>
                                      </p:cBhvr>
                                    </p:animEffect>
                                    <p:anim calcmode="lin" valueType="num">
                                      <p:cBhvr>
                                        <p:cTn id="55" dur="750" fill="hold"/>
                                        <p:tgtEl>
                                          <p:spTgt spid="9">
                                            <p:graphicEl>
                                              <a:chart seriesIdx="0" categoryIdx="6" bldStep="ptInSeries"/>
                                            </p:graphicEl>
                                          </p:spTgt>
                                        </p:tgtEl>
                                        <p:attrNameLst>
                                          <p:attrName>ppt_x</p:attrName>
                                        </p:attrNameLst>
                                      </p:cBhvr>
                                      <p:tavLst>
                                        <p:tav tm="0">
                                          <p:val>
                                            <p:strVal val="#ppt_x"/>
                                          </p:val>
                                        </p:tav>
                                        <p:tav tm="100000">
                                          <p:val>
                                            <p:strVal val="#ppt_x"/>
                                          </p:val>
                                        </p:tav>
                                      </p:tavLst>
                                    </p:anim>
                                    <p:anim calcmode="lin" valueType="num">
                                      <p:cBhvr>
                                        <p:cTn id="56" dur="750" fill="hold"/>
                                        <p:tgtEl>
                                          <p:spTgt spid="9">
                                            <p:graphicEl>
                                              <a:chart seriesIdx="0" categoryIdx="6" bldStep="ptInSeries"/>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childTnLst>
                          </p:cTn>
                        </p:par>
                        <p:par>
                          <p:cTn id="62" fill="hold">
                            <p:stCondLst>
                              <p:cond delay="500"/>
                            </p:stCondLst>
                            <p:childTnLst>
                              <p:par>
                                <p:cTn id="63" presetID="42" presetClass="entr" presetSubtype="0" fill="hold" grpId="0" nodeType="afterEffect">
                                  <p:stCondLst>
                                    <p:cond delay="0"/>
                                  </p:stCondLst>
                                  <p:childTnLst>
                                    <p:set>
                                      <p:cBhvr>
                                        <p:cTn id="64" dur="1" fill="hold">
                                          <p:stCondLst>
                                            <p:cond delay="0"/>
                                          </p:stCondLst>
                                        </p:cTn>
                                        <p:tgtEl>
                                          <p:spTgt spid="3">
                                            <p:txEl>
                                              <p:pRg st="0" end="0"/>
                                            </p:txEl>
                                          </p:spTgt>
                                        </p:tgtEl>
                                        <p:attrNameLst>
                                          <p:attrName>style.visibility</p:attrName>
                                        </p:attrNameLst>
                                      </p:cBhvr>
                                      <p:to>
                                        <p:strVal val="visible"/>
                                      </p:to>
                                    </p:set>
                                    <p:animEffect transition="in" filter="fade">
                                      <p:cBhvr>
                                        <p:cTn id="65" dur="1000"/>
                                        <p:tgtEl>
                                          <p:spTgt spid="3">
                                            <p:txEl>
                                              <p:pRg st="0" end="0"/>
                                            </p:txEl>
                                          </p:spTgt>
                                        </p:tgtEl>
                                      </p:cBhvr>
                                    </p:animEffect>
                                    <p:anim calcmode="lin" valueType="num">
                                      <p:cBhvr>
                                        <p:cTn id="6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0" end="0"/>
                                            </p:txEl>
                                          </p:spTgt>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3">
                                            <p:txEl>
                                              <p:pRg st="1" end="1"/>
                                            </p:txEl>
                                          </p:spTgt>
                                        </p:tgtEl>
                                        <p:attrNameLst>
                                          <p:attrName>style.visibility</p:attrName>
                                        </p:attrNameLst>
                                      </p:cBhvr>
                                      <p:to>
                                        <p:strVal val="visible"/>
                                      </p:to>
                                    </p:set>
                                    <p:animEffect transition="in" filter="fade">
                                      <p:cBhvr>
                                        <p:cTn id="70" dur="1000"/>
                                        <p:tgtEl>
                                          <p:spTgt spid="3">
                                            <p:txEl>
                                              <p:pRg st="1" end="1"/>
                                            </p:txEl>
                                          </p:spTgt>
                                        </p:tgtEl>
                                      </p:cBhvr>
                                    </p:animEffect>
                                    <p:anim calcmode="lin" valueType="num">
                                      <p:cBhvr>
                                        <p:cTn id="7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500"/>
                            </p:stCondLst>
                            <p:childTnLst>
                              <p:par>
                                <p:cTn id="74" presetID="42" presetClass="entr" presetSubtype="0" fill="hold" grpId="0" nodeType="afterEffect">
                                  <p:stCondLst>
                                    <p:cond delay="0"/>
                                  </p:stCondLst>
                                  <p:childTnLst>
                                    <p:set>
                                      <p:cBhvr>
                                        <p:cTn id="75" dur="1" fill="hold">
                                          <p:stCondLst>
                                            <p:cond delay="0"/>
                                          </p:stCondLst>
                                        </p:cTn>
                                        <p:tgtEl>
                                          <p:spTgt spid="3">
                                            <p:txEl>
                                              <p:pRg st="2" end="2"/>
                                            </p:txEl>
                                          </p:spTgt>
                                        </p:tgtEl>
                                        <p:attrNameLst>
                                          <p:attrName>style.visibility</p:attrName>
                                        </p:attrNameLst>
                                      </p:cBhvr>
                                      <p:to>
                                        <p:strVal val="visible"/>
                                      </p:to>
                                    </p:set>
                                    <p:animEffect transition="in" filter="fade">
                                      <p:cBhvr>
                                        <p:cTn id="76" dur="1000"/>
                                        <p:tgtEl>
                                          <p:spTgt spid="3">
                                            <p:txEl>
                                              <p:pRg st="2" end="2"/>
                                            </p:txEl>
                                          </p:spTgt>
                                        </p:tgtEl>
                                      </p:cBhvr>
                                    </p:animEffect>
                                    <p:anim calcmode="lin" valueType="num">
                                      <p:cBhvr>
                                        <p:cTn id="7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3">
                                            <p:txEl>
                                              <p:pRg st="3" end="3"/>
                                            </p:txEl>
                                          </p:spTgt>
                                        </p:tgtEl>
                                        <p:attrNameLst>
                                          <p:attrName>style.visibility</p:attrName>
                                        </p:attrNameLst>
                                      </p:cBhvr>
                                      <p:to>
                                        <p:strVal val="visible"/>
                                      </p:to>
                                    </p:set>
                                    <p:animEffect transition="in" filter="fade">
                                      <p:cBhvr>
                                        <p:cTn id="81" dur="1000"/>
                                        <p:tgtEl>
                                          <p:spTgt spid="3">
                                            <p:txEl>
                                              <p:pRg st="3" end="3"/>
                                            </p:txEl>
                                          </p:spTgt>
                                        </p:tgtEl>
                                      </p:cBhvr>
                                    </p:animEffect>
                                    <p:anim calcmode="lin" valueType="num">
                                      <p:cBhvr>
                                        <p:cTn id="8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8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84" fill="hold">
                            <p:stCondLst>
                              <p:cond delay="2500"/>
                            </p:stCondLst>
                            <p:childTnLst>
                              <p:par>
                                <p:cTn id="85" presetID="42" presetClass="entr" presetSubtype="0" fill="hold" grpId="0" nodeType="afterEffect">
                                  <p:stCondLst>
                                    <p:cond delay="0"/>
                                  </p:stCondLst>
                                  <p:childTnLst>
                                    <p:set>
                                      <p:cBhvr>
                                        <p:cTn id="86" dur="1" fill="hold">
                                          <p:stCondLst>
                                            <p:cond delay="0"/>
                                          </p:stCondLst>
                                        </p:cTn>
                                        <p:tgtEl>
                                          <p:spTgt spid="3">
                                            <p:txEl>
                                              <p:pRg st="4" end="4"/>
                                            </p:txEl>
                                          </p:spTgt>
                                        </p:tgtEl>
                                        <p:attrNameLst>
                                          <p:attrName>style.visibility</p:attrName>
                                        </p:attrNameLst>
                                      </p:cBhvr>
                                      <p:to>
                                        <p:strVal val="visible"/>
                                      </p:to>
                                    </p:set>
                                    <p:animEffect transition="in" filter="fade">
                                      <p:cBhvr>
                                        <p:cTn id="87" dur="1000"/>
                                        <p:tgtEl>
                                          <p:spTgt spid="3">
                                            <p:txEl>
                                              <p:pRg st="4" end="4"/>
                                            </p:txEl>
                                          </p:spTgt>
                                        </p:tgtEl>
                                      </p:cBhvr>
                                    </p:animEffect>
                                    <p:anim calcmode="lin" valueType="num">
                                      <p:cBhvr>
                                        <p:cTn id="8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9" grpId="0">
        <p:bldSub>
          <a:bldChart bld="seriesEl"/>
        </p:bldSub>
      </p:bldGraphic>
      <p:bldP spid="11" grpId="0" animBg="1"/>
      <p:bldP spid="12" grpId="0" animBg="1"/>
    </p:bldLst>
  </p:timing>
</p:sld>
</file>

<file path=ppt/slides/slide1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r>
              <a:rPr lang="en-US" dirty="0" smtClean="0"/>
              <a:t>. Optimization Doesn’t Raise Rates; It Distributes the Rate Change</a:t>
            </a:r>
            <a:endParaRPr lang="en-US" dirty="0"/>
          </a:p>
        </p:txBody>
      </p:sp>
      <p:sp>
        <p:nvSpPr>
          <p:cNvPr id="3" name="Content Placeholder 2"/>
          <p:cNvSpPr>
            <a:spLocks noGrp="1"/>
          </p:cNvSpPr>
          <p:nvPr>
            <p:ph sz="half" idx="1"/>
          </p:nvPr>
        </p:nvSpPr>
        <p:spPr/>
        <p:txBody>
          <a:bodyPr/>
          <a:lstStyle/>
          <a:p>
            <a:r>
              <a:rPr lang="en-US" dirty="0" smtClean="0"/>
              <a:t>As Practiced in U.S.</a:t>
            </a:r>
          </a:p>
          <a:p>
            <a:pPr lvl="1"/>
            <a:r>
              <a:rPr lang="en-US" dirty="0" smtClean="0"/>
              <a:t>Remains True to Cost-Based Price</a:t>
            </a:r>
            <a:endParaRPr lang="en-US" dirty="0"/>
          </a:p>
          <a:p>
            <a:pPr lvl="1"/>
            <a:r>
              <a:rPr lang="en-US" dirty="0" smtClean="0"/>
              <a:t>Applied to Classes, </a:t>
            </a:r>
            <a:br>
              <a:rPr lang="en-US" dirty="0" smtClean="0"/>
            </a:br>
            <a:r>
              <a:rPr lang="en-US" dirty="0" smtClean="0"/>
              <a:t>Not Individuals</a:t>
            </a:r>
          </a:p>
          <a:p>
            <a:r>
              <a:rPr lang="en-US" dirty="0" smtClean="0"/>
              <a:t>Rates Don’t Exceed Actuarial Indication</a:t>
            </a:r>
            <a:endParaRPr lang="en-US" dirty="0"/>
          </a:p>
        </p:txBody>
      </p:sp>
      <p:graphicFrame>
        <p:nvGraphicFramePr>
          <p:cNvPr id="9" name="Content Placeholder 8"/>
          <p:cNvGraphicFramePr>
            <a:graphicFrameLocks noGrp="1"/>
          </p:cNvGraphicFramePr>
          <p:nvPr>
            <p:ph sz="half" idx="2"/>
            <p:extLst/>
          </p:nvPr>
        </p:nvGraphicFramePr>
        <p:xfrm>
          <a:off x="4562475" y="2405449"/>
          <a:ext cx="4038600" cy="3720714"/>
        </p:xfrm>
        <a:graphic>
          <a:graphicData uri="http://schemas.openxmlformats.org/drawingml/2006/chart">
            <c:chart xmlns:c="http://schemas.openxmlformats.org/drawingml/2006/chart" xmlns:r="http://schemas.openxmlformats.org/officeDocument/2006/relationships" r:id="rId2"/>
          </a:graphicData>
        </a:graphic>
      </p:graphicFrame>
      <p:sp>
        <p:nvSpPr>
          <p:cNvPr id="5" name="Date Placeholder 4"/>
          <p:cNvSpPr>
            <a:spLocks noGrp="1"/>
          </p:cNvSpPr>
          <p:nvPr>
            <p:ph type="dt" sz="half" idx="10"/>
          </p:nvPr>
        </p:nvSpPr>
        <p:spPr/>
        <p:txBody>
          <a:bodyPr/>
          <a:lstStyle/>
          <a:p>
            <a:pPr>
              <a:defRPr/>
            </a:pPr>
            <a:r>
              <a:rPr lang="en-US" smtClean="0">
                <a:solidFill>
                  <a:srgbClr val="FFFFFF"/>
                </a:solidFill>
              </a:rPr>
              <a:t>12/01/09 - 9pm</a:t>
            </a: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DB690DBB-527D-49DE-BE17-F2C090C1D32C}" type="slidenum">
              <a:rPr lang="en-US" smtClean="0">
                <a:solidFill>
                  <a:srgbClr val="000000"/>
                </a:solidFill>
              </a:rPr>
              <a:pPr>
                <a:defRPr/>
              </a:pPr>
              <a:t>139</a:t>
            </a:fld>
            <a:endParaRPr lang="en-US">
              <a:solidFill>
                <a:srgbClr val="000000"/>
              </a:solidFill>
            </a:endParaRPr>
          </a:p>
        </p:txBody>
      </p:sp>
      <p:sp>
        <p:nvSpPr>
          <p:cNvPr id="10" name="AutoShape 7"/>
          <p:cNvSpPr>
            <a:spLocks noChangeArrowheads="1"/>
          </p:cNvSpPr>
          <p:nvPr/>
        </p:nvSpPr>
        <p:spPr bwMode="blackWhite">
          <a:xfrm>
            <a:off x="4495800" y="1598142"/>
            <a:ext cx="4013886" cy="807307"/>
          </a:xfrm>
          <a:prstGeom prst="wedgeRectCallout">
            <a:avLst>
              <a:gd name="adj1" fmla="val 37133"/>
              <a:gd name="adj2" fmla="val -18799"/>
            </a:avLst>
          </a:prstGeom>
          <a:solidFill>
            <a:schemeClr val="accent2"/>
          </a:solidFill>
          <a:ln w="28575" algn="ctr">
            <a:solidFill>
              <a:schemeClr val="accent2"/>
            </a:solidFill>
            <a:miter lim="800000"/>
            <a:headEnd/>
            <a:tailEnd/>
          </a:ln>
          <a:effectLst/>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anose="020B0604020202020204" pitchFamily="34" charset="0"/>
                <a:cs typeface="Arial" panose="020B0604020202020204" pitchFamily="34" charset="0"/>
              </a:rPr>
              <a:t>Example (cont’d): There Are Many Reasonable Ways to Achieve Reasonable Rates.</a:t>
            </a:r>
            <a:endParaRPr lang="en-US" sz="16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7222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2" dur="1000"/>
                                        <p:tgtEl>
                                          <p:spTgt spid="9">
                                            <p:graphicEl>
                                              <a:chart seriesIdx="-3" categoryIdx="-3" bldStep="gridLegend"/>
                                            </p:graphicEl>
                                          </p:spTgt>
                                        </p:tgtEl>
                                      </p:cBhvr>
                                    </p:animEffect>
                                    <p:anim calcmode="lin" valueType="num">
                                      <p:cBhvr>
                                        <p:cTn id="13"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4"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9">
                                            <p:graphicEl>
                                              <a:chart seriesIdx="0" categoryIdx="-4" bldStep="series"/>
                                            </p:graphicEl>
                                          </p:spTgt>
                                        </p:tgtEl>
                                        <p:attrNameLst>
                                          <p:attrName>style.visibility</p:attrName>
                                        </p:attrNameLst>
                                      </p:cBhvr>
                                      <p:to>
                                        <p:strVal val="visible"/>
                                      </p:to>
                                    </p:set>
                                    <p:animEffect transition="in" filter="fade">
                                      <p:cBhvr>
                                        <p:cTn id="18" dur="1000"/>
                                        <p:tgtEl>
                                          <p:spTgt spid="9">
                                            <p:graphicEl>
                                              <a:chart seriesIdx="0" categoryIdx="-4" bldStep="series"/>
                                            </p:graphicEl>
                                          </p:spTgt>
                                        </p:tgtEl>
                                      </p:cBhvr>
                                    </p:animEffect>
                                    <p:anim calcmode="lin" valueType="num">
                                      <p:cBhvr>
                                        <p:cTn id="19" dur="1000" fill="hold"/>
                                        <p:tgtEl>
                                          <p:spTgt spid="9">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p:cTn id="20" dur="1000" fill="hold"/>
                                        <p:tgtEl>
                                          <p:spTgt spid="9">
                                            <p:graphicEl>
                                              <a:chart seriesIdx="0"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graphicEl>
                                              <a:chart seriesIdx="1" categoryIdx="-4" bldStep="series"/>
                                            </p:graphicEl>
                                          </p:spTgt>
                                        </p:tgtEl>
                                        <p:attrNameLst>
                                          <p:attrName>style.visibility</p:attrName>
                                        </p:attrNameLst>
                                      </p:cBhvr>
                                      <p:to>
                                        <p:strVal val="visible"/>
                                      </p:to>
                                    </p:set>
                                    <p:animEffect transition="in" filter="fade">
                                      <p:cBhvr>
                                        <p:cTn id="25" dur="1000"/>
                                        <p:tgtEl>
                                          <p:spTgt spid="9">
                                            <p:graphicEl>
                                              <a:chart seriesIdx="1" categoryIdx="-4" bldStep="series"/>
                                            </p:graphicEl>
                                          </p:spTgt>
                                        </p:tgtEl>
                                      </p:cBhvr>
                                    </p:animEffect>
                                    <p:anim calcmode="lin" valueType="num">
                                      <p:cBhvr>
                                        <p:cTn id="26" dur="1000" fill="hold"/>
                                        <p:tgtEl>
                                          <p:spTgt spid="9">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p:cTn id="27" dur="1000" fill="hold"/>
                                        <p:tgtEl>
                                          <p:spTgt spid="9">
                                            <p:graphicEl>
                                              <a:chart seriesIdx="1"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graphicEl>
                                              <a:chart seriesIdx="2" categoryIdx="-4" bldStep="series"/>
                                            </p:graphicEl>
                                          </p:spTgt>
                                        </p:tgtEl>
                                        <p:attrNameLst>
                                          <p:attrName>style.visibility</p:attrName>
                                        </p:attrNameLst>
                                      </p:cBhvr>
                                      <p:to>
                                        <p:strVal val="visible"/>
                                      </p:to>
                                    </p:set>
                                    <p:animEffect transition="in" filter="fade">
                                      <p:cBhvr>
                                        <p:cTn id="32" dur="1000"/>
                                        <p:tgtEl>
                                          <p:spTgt spid="9">
                                            <p:graphicEl>
                                              <a:chart seriesIdx="2" categoryIdx="-4" bldStep="series"/>
                                            </p:graphicEl>
                                          </p:spTgt>
                                        </p:tgtEl>
                                      </p:cBhvr>
                                    </p:animEffect>
                                    <p:anim calcmode="lin" valueType="num">
                                      <p:cBhvr>
                                        <p:cTn id="33" dur="1000" fill="hold"/>
                                        <p:tgtEl>
                                          <p:spTgt spid="9">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p:cTn id="34" dur="1000" fill="hold"/>
                                        <p:tgtEl>
                                          <p:spTgt spid="9">
                                            <p:graphicEl>
                                              <a:chart seriesIdx="2"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500"/>
                                  </p:stCondLst>
                                  <p:childTnLst>
                                    <p:set>
                                      <p:cBhvr>
                                        <p:cTn id="38" dur="1" fill="hold">
                                          <p:stCondLst>
                                            <p:cond delay="0"/>
                                          </p:stCondLst>
                                        </p:cTn>
                                        <p:tgtEl>
                                          <p:spTgt spid="3">
                                            <p:txEl>
                                              <p:pRg st="0" end="0"/>
                                            </p:txEl>
                                          </p:spTgt>
                                        </p:tgtEl>
                                        <p:attrNameLst>
                                          <p:attrName>style.visibility</p:attrName>
                                        </p:attrNameLst>
                                      </p:cBhvr>
                                      <p:to>
                                        <p:strVal val="visible"/>
                                      </p:to>
                                    </p:set>
                                    <p:animEffect transition="in" filter="fade">
                                      <p:cBhvr>
                                        <p:cTn id="39" dur="1000"/>
                                        <p:tgtEl>
                                          <p:spTgt spid="3">
                                            <p:txEl>
                                              <p:pRg st="0" end="0"/>
                                            </p:txEl>
                                          </p:spTgt>
                                        </p:tgtEl>
                                      </p:cBhvr>
                                    </p:animEffect>
                                    <p:anim calcmode="lin" valueType="num">
                                      <p:cBhvr>
                                        <p:cTn id="4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42" fill="hold">
                            <p:stCondLst>
                              <p:cond delay="1500"/>
                            </p:stCondLst>
                            <p:childTnLst>
                              <p:par>
                                <p:cTn id="43" presetID="42" presetClass="entr" presetSubtype="0" fill="hold" grpId="0" nodeType="after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animEffect transition="in" filter="fade">
                                      <p:cBhvr>
                                        <p:cTn id="45" dur="1000"/>
                                        <p:tgtEl>
                                          <p:spTgt spid="3">
                                            <p:txEl>
                                              <p:pRg st="1" end="1"/>
                                            </p:txEl>
                                          </p:spTgt>
                                        </p:tgtEl>
                                      </p:cBhvr>
                                    </p:animEffect>
                                    <p:anim calcmode="lin" valueType="num">
                                      <p:cBhvr>
                                        <p:cTn id="4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1" end="1"/>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50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fade">
                                      <p:cBhvr>
                                        <p:cTn id="50" dur="1000"/>
                                        <p:tgtEl>
                                          <p:spTgt spid="3">
                                            <p:txEl>
                                              <p:pRg st="2" end="2"/>
                                            </p:txEl>
                                          </p:spTgt>
                                        </p:tgtEl>
                                      </p:cBhvr>
                                    </p:animEffect>
                                    <p:anim calcmode="lin" valueType="num">
                                      <p:cBhvr>
                                        <p:cTn id="5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42" presetClass="entr" presetSubtype="0" fill="hold" grpId="0" nodeType="afterEffect">
                                  <p:stCondLst>
                                    <p:cond delay="0"/>
                                  </p:stCondLst>
                                  <p:childTnLst>
                                    <p:set>
                                      <p:cBhvr>
                                        <p:cTn id="55" dur="1" fill="hold">
                                          <p:stCondLst>
                                            <p:cond delay="0"/>
                                          </p:stCondLst>
                                        </p:cTn>
                                        <p:tgtEl>
                                          <p:spTgt spid="3">
                                            <p:txEl>
                                              <p:pRg st="3" end="3"/>
                                            </p:txEl>
                                          </p:spTgt>
                                        </p:tgtEl>
                                        <p:attrNameLst>
                                          <p:attrName>style.visibility</p:attrName>
                                        </p:attrNameLst>
                                      </p:cBhvr>
                                      <p:to>
                                        <p:strVal val="visible"/>
                                      </p:to>
                                    </p:set>
                                    <p:animEffect transition="in" filter="fade">
                                      <p:cBhvr>
                                        <p:cTn id="56" dur="1000"/>
                                        <p:tgtEl>
                                          <p:spTgt spid="3">
                                            <p:txEl>
                                              <p:pRg st="3" end="3"/>
                                            </p:txEl>
                                          </p:spTgt>
                                        </p:tgtEl>
                                      </p:cBhvr>
                                    </p:animEffect>
                                    <p:anim calcmode="lin" valueType="num">
                                      <p:cBhvr>
                                        <p:cTn id="5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9" grpId="0">
        <p:bldSub>
          <a:bldChart bld="series"/>
        </p:bldSub>
      </p:bldGraphic>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14</a:t>
            </a:fld>
            <a:endParaRPr lang="en-US" smtClean="0"/>
          </a:p>
        </p:txBody>
      </p:sp>
      <p:sp>
        <p:nvSpPr>
          <p:cNvPr id="1028" name="Rectangle 2"/>
          <p:cNvSpPr>
            <a:spLocks noGrp="1" noChangeArrowheads="1"/>
          </p:cNvSpPr>
          <p:nvPr>
            <p:ph type="title" idx="4294967295"/>
          </p:nvPr>
        </p:nvSpPr>
        <p:spPr>
          <a:xfrm>
            <a:off x="0" y="101599"/>
            <a:ext cx="8686800" cy="862157"/>
          </a:xfrm>
        </p:spPr>
        <p:txBody>
          <a:bodyPr lIns="92075" tIns="46038" rIns="92075" bIns="46038" anchor="b"/>
          <a:lstStyle/>
          <a:p>
            <a:r>
              <a:rPr lang="en-US" sz="2600" dirty="0" smtClean="0"/>
              <a:t>Return on Net Worth (RNW) All Lines:</a:t>
            </a:r>
            <a:br>
              <a:rPr lang="en-US" sz="2600" dirty="0" smtClean="0"/>
            </a:br>
            <a:r>
              <a:rPr lang="en-US" sz="2600" dirty="0" smtClean="0"/>
              <a:t>2005-2014 Average</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3797837549"/>
              </p:ext>
            </p:extLst>
          </p:nvPr>
        </p:nvGraphicFramePr>
        <p:xfrm>
          <a:off x="1588" y="1541463"/>
          <a:ext cx="9139237" cy="4722812"/>
        </p:xfrm>
        <a:graphic>
          <a:graphicData uri="http://schemas.openxmlformats.org/presentationml/2006/ole">
            <mc:AlternateContent xmlns:mc="http://schemas.openxmlformats.org/markup-compatibility/2006">
              <mc:Choice xmlns:v="urn:schemas-microsoft-com:vml" Requires="v">
                <p:oleObj spid="_x0000_s28096103"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1588" y="1541463"/>
                        <a:ext cx="9139237"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7"/>
          <p:cNvSpPr>
            <a:spLocks noChangeArrowheads="1"/>
          </p:cNvSpPr>
          <p:nvPr/>
        </p:nvSpPr>
        <p:spPr bwMode="auto">
          <a:xfrm>
            <a:off x="0" y="6386511"/>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4064930" y="1177323"/>
            <a:ext cx="3975484" cy="1623794"/>
          </a:xfrm>
          <a:prstGeom prst="wedgeRectCallout">
            <a:avLst>
              <a:gd name="adj1" fmla="val -71358"/>
              <a:gd name="adj2" fmla="val 50682"/>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Commercial lines have tended to be more profitable than personal lines over the past decade, but Homeowners is on the rise due to the dearth of major catastrophes in recent years</a:t>
            </a:r>
            <a:endParaRPr lang="en-US" sz="1600" b="1" dirty="0">
              <a:solidFill>
                <a:srgbClr val="FFFFFF"/>
              </a:solidFill>
            </a:endParaRPr>
          </a:p>
        </p:txBody>
      </p:sp>
    </p:spTree>
    <p:extLst>
      <p:ext uri="{BB962C8B-B14F-4D97-AF65-F5344CB8AC3E}">
        <p14:creationId xmlns:p14="http://schemas.microsoft.com/office/powerpoint/2010/main" val="19735256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a:ext>
            </a:extLst>
          </a:blip>
          <a:stretch>
            <a:fillRect/>
          </a:stretch>
        </p:blipFill>
        <p:spPr>
          <a:xfrm>
            <a:off x="457200" y="1702197"/>
            <a:ext cx="7834372" cy="1853838"/>
          </a:xfrm>
        </p:spPr>
      </p:pic>
      <p:sp>
        <p:nvSpPr>
          <p:cNvPr id="2" name="Title 1"/>
          <p:cNvSpPr>
            <a:spLocks noGrp="1"/>
          </p:cNvSpPr>
          <p:nvPr>
            <p:ph type="title"/>
          </p:nvPr>
        </p:nvSpPr>
        <p:spPr/>
        <p:txBody>
          <a:bodyPr/>
          <a:lstStyle/>
          <a:p>
            <a:r>
              <a:rPr lang="en-US" dirty="0" smtClean="0"/>
              <a:t>The Latest</a:t>
            </a:r>
            <a:endParaRPr lang="en-US" dirty="0"/>
          </a:p>
        </p:txBody>
      </p:sp>
      <p:sp>
        <p:nvSpPr>
          <p:cNvPr id="5" name="Date Placeholder 4"/>
          <p:cNvSpPr>
            <a:spLocks noGrp="1"/>
          </p:cNvSpPr>
          <p:nvPr>
            <p:ph type="dt" sz="half" idx="10"/>
          </p:nvPr>
        </p:nvSpPr>
        <p:spPr/>
        <p:txBody>
          <a:bodyPr/>
          <a:lstStyle/>
          <a:p>
            <a:pPr>
              <a:defRPr/>
            </a:pPr>
            <a:r>
              <a:rPr lang="en-US" smtClean="0">
                <a:solidFill>
                  <a:srgbClr val="FFFFFF"/>
                </a:solidFill>
              </a:rPr>
              <a:t>12/01/09 - 9pm</a:t>
            </a: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DB690DBB-527D-49DE-BE17-F2C090C1D32C}" type="slidenum">
              <a:rPr lang="en-US" smtClean="0">
                <a:solidFill>
                  <a:srgbClr val="000000"/>
                </a:solidFill>
              </a:rPr>
              <a:pPr>
                <a:defRPr/>
              </a:pPr>
              <a:t>140</a:t>
            </a:fld>
            <a:endParaRPr lang="en-US">
              <a:solidFill>
                <a:srgbClr val="000000"/>
              </a:solidFill>
            </a:endParaRPr>
          </a:p>
        </p:txBody>
      </p:sp>
      <p:sp>
        <p:nvSpPr>
          <p:cNvPr id="14" name="TextBox 13"/>
          <p:cNvSpPr txBox="1"/>
          <p:nvPr/>
        </p:nvSpPr>
        <p:spPr>
          <a:xfrm>
            <a:off x="457200" y="1240532"/>
            <a:ext cx="7845552" cy="461665"/>
          </a:xfrm>
          <a:prstGeom prst="rect">
            <a:avLst/>
          </a:prstGeom>
          <a:noFill/>
        </p:spPr>
        <p:txBody>
          <a:bodyPr wrap="square" rtlCol="0">
            <a:spAutoFit/>
          </a:bodyPr>
          <a:lstStyle/>
          <a:p>
            <a:pPr fontAlgn="base">
              <a:spcBef>
                <a:spcPct val="0"/>
              </a:spcBef>
              <a:spcAft>
                <a:spcPct val="0"/>
              </a:spcAft>
            </a:pPr>
            <a:r>
              <a:rPr lang="en-US" sz="2400" dirty="0" smtClean="0">
                <a:solidFill>
                  <a:srgbClr val="000000"/>
                </a:solidFill>
                <a:latin typeface="Arial" charset="0"/>
                <a:cs typeface="Arial" charset="0"/>
              </a:rPr>
              <a:t>NAIC Task Force Concluded (November)</a:t>
            </a:r>
            <a:endParaRPr lang="en-US" sz="2400" dirty="0">
              <a:solidFill>
                <a:srgbClr val="000000"/>
              </a:solidFill>
              <a:latin typeface="Arial" charset="0"/>
              <a:cs typeface="Arial" charset="0"/>
            </a:endParaRPr>
          </a:p>
        </p:txBody>
      </p:sp>
      <p:sp>
        <p:nvSpPr>
          <p:cNvPr id="15" name="Content Placeholder 2"/>
          <p:cNvSpPr txBox="1">
            <a:spLocks/>
          </p:cNvSpPr>
          <p:nvPr/>
        </p:nvSpPr>
        <p:spPr bwMode="auto">
          <a:xfrm>
            <a:off x="457200" y="3707062"/>
            <a:ext cx="7723632" cy="2949325"/>
          </a:xfrm>
          <a:prstGeom prst="rect">
            <a:avLst/>
          </a:prstGeom>
          <a:noFill/>
          <a:ln w="9525" algn="ctr">
            <a:noFill/>
            <a:miter lim="800000"/>
            <a:headEnd/>
            <a:tailEnd/>
          </a:ln>
        </p:spPr>
        <p:txBody>
          <a:bodyPr vert="horz" wrap="square" lIns="45720" tIns="45720" rIns="45720" bIns="45720" numCol="1" rtlCol="0"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8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4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sz="1800">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800">
                <a:solidFill>
                  <a:schemeClr val="tx1"/>
                </a:solidFill>
                <a:latin typeface="Arial" charset="0"/>
              </a:defRPr>
            </a:lvl5pPr>
            <a:lvl6pPr marL="2514600" indent="-228600" algn="l" fontAlgn="base">
              <a:spcBef>
                <a:spcPct val="20000"/>
              </a:spcBef>
              <a:spcAft>
                <a:spcPct val="0"/>
              </a:spcAft>
              <a:buChar char="»"/>
              <a:defRPr sz="1800">
                <a:solidFill>
                  <a:schemeClr val="bg1">
                    <a:alpha val="100000"/>
                  </a:schemeClr>
                </a:solidFill>
                <a:latin typeface="+mn-lt"/>
              </a:defRPr>
            </a:lvl6pPr>
            <a:lvl7pPr marL="2971800" indent="-228600" algn="l" fontAlgn="base">
              <a:spcBef>
                <a:spcPct val="20000"/>
              </a:spcBef>
              <a:spcAft>
                <a:spcPct val="0"/>
              </a:spcAft>
              <a:buChar char="»"/>
              <a:defRPr sz="1800">
                <a:solidFill>
                  <a:schemeClr val="bg1">
                    <a:alpha val="100000"/>
                  </a:schemeClr>
                </a:solidFill>
                <a:latin typeface="+mn-lt"/>
              </a:defRPr>
            </a:lvl7pPr>
            <a:lvl8pPr marL="3429000" indent="-228600" algn="l" fontAlgn="base">
              <a:spcBef>
                <a:spcPct val="20000"/>
              </a:spcBef>
              <a:spcAft>
                <a:spcPct val="0"/>
              </a:spcAft>
              <a:buChar char="»"/>
              <a:defRPr sz="1800">
                <a:solidFill>
                  <a:schemeClr val="bg1">
                    <a:alpha val="100000"/>
                  </a:schemeClr>
                </a:solidFill>
                <a:latin typeface="+mn-lt"/>
              </a:defRPr>
            </a:lvl8pPr>
            <a:lvl9pPr marL="3886200" indent="-228600" algn="l" fontAlgn="base">
              <a:spcBef>
                <a:spcPct val="20000"/>
              </a:spcBef>
              <a:spcAft>
                <a:spcPct val="0"/>
              </a:spcAft>
              <a:buChar char="»"/>
              <a:defRPr sz="1800">
                <a:solidFill>
                  <a:schemeClr val="bg1">
                    <a:alpha val="100000"/>
                  </a:schemeClr>
                </a:solidFill>
                <a:latin typeface="+mn-lt"/>
              </a:defRPr>
            </a:lvl9pPr>
          </a:lstStyle>
          <a:p>
            <a:pPr>
              <a:buClr>
                <a:srgbClr val="FF6801"/>
              </a:buClr>
            </a:pPr>
            <a:r>
              <a:rPr lang="en-US" kern="0" dirty="0" smtClean="0">
                <a:solidFill>
                  <a:srgbClr val="000000"/>
                </a:solidFill>
              </a:rPr>
              <a:t>Restrictions/bans in 16+ States, D.C.</a:t>
            </a:r>
          </a:p>
          <a:p>
            <a:pPr>
              <a:buClr>
                <a:srgbClr val="FF6801"/>
              </a:buClr>
            </a:pPr>
            <a:r>
              <a:rPr lang="en-US" kern="0" dirty="0" smtClean="0">
                <a:solidFill>
                  <a:srgbClr val="000000"/>
                </a:solidFill>
              </a:rPr>
              <a:t>Illinois Declined to </a:t>
            </a:r>
            <a:r>
              <a:rPr lang="en-US" kern="0" dirty="0">
                <a:solidFill>
                  <a:srgbClr val="000000"/>
                </a:solidFill>
              </a:rPr>
              <a:t>Issue Regulation</a:t>
            </a:r>
            <a:br>
              <a:rPr lang="en-US" kern="0" dirty="0">
                <a:solidFill>
                  <a:srgbClr val="000000"/>
                </a:solidFill>
              </a:rPr>
            </a:br>
            <a:r>
              <a:rPr lang="en-US" sz="1600" kern="0" dirty="0" smtClean="0">
                <a:solidFill>
                  <a:srgbClr val="000000"/>
                </a:solidFill>
              </a:rPr>
              <a:t>‘Illinois </a:t>
            </a:r>
            <a:r>
              <a:rPr lang="en-US" sz="1600" kern="0" dirty="0">
                <a:solidFill>
                  <a:srgbClr val="000000"/>
                </a:solidFill>
              </a:rPr>
              <a:t>has a highly competitive auto and homeowners’ insurance market </a:t>
            </a:r>
            <a:r>
              <a:rPr lang="en-US" sz="1600" kern="0" dirty="0" smtClean="0">
                <a:solidFill>
                  <a:srgbClr val="000000"/>
                </a:solidFill>
              </a:rPr>
              <a:t>… I </a:t>
            </a:r>
            <a:r>
              <a:rPr lang="en-US" sz="1600" kern="0" dirty="0">
                <a:solidFill>
                  <a:srgbClr val="000000"/>
                </a:solidFill>
              </a:rPr>
              <a:t>would be delighted to host any members of </a:t>
            </a:r>
            <a:r>
              <a:rPr lang="en-US" sz="1600" kern="0" dirty="0" smtClean="0">
                <a:solidFill>
                  <a:srgbClr val="000000"/>
                </a:solidFill>
              </a:rPr>
              <a:t>… consumer </a:t>
            </a:r>
            <a:r>
              <a:rPr lang="en-US" sz="1600" kern="0" dirty="0">
                <a:solidFill>
                  <a:srgbClr val="000000"/>
                </a:solidFill>
              </a:rPr>
              <a:t>organizations to visit with me, in person, to share the data they cite as it is inconsistent with what I have reviewed</a:t>
            </a:r>
            <a:r>
              <a:rPr lang="en-US" sz="1600" kern="0" dirty="0" smtClean="0">
                <a:solidFill>
                  <a:srgbClr val="000000"/>
                </a:solidFill>
              </a:rPr>
              <a:t>.’</a:t>
            </a:r>
            <a:endParaRPr lang="en-US" sz="1600" kern="0" dirty="0">
              <a:solidFill>
                <a:srgbClr val="000000"/>
              </a:solidFill>
            </a:endParaRPr>
          </a:p>
          <a:p>
            <a:pPr marL="0" indent="0" algn="r">
              <a:buClr>
                <a:srgbClr val="FF6801"/>
              </a:buClr>
              <a:buFont typeface="Wingdings" pitchFamily="2" charset="2"/>
              <a:buNone/>
            </a:pPr>
            <a:r>
              <a:rPr lang="en-US" sz="1600" kern="0" dirty="0" smtClean="0">
                <a:solidFill>
                  <a:srgbClr val="000000"/>
                </a:solidFill>
              </a:rPr>
              <a:t>- Acting Insurance Director Anne Melissa Dowling</a:t>
            </a:r>
            <a:br>
              <a:rPr lang="en-US" sz="1600" kern="0" dirty="0" smtClean="0">
                <a:solidFill>
                  <a:srgbClr val="000000"/>
                </a:solidFill>
              </a:rPr>
            </a:br>
            <a:r>
              <a:rPr lang="en-US" sz="1600" i="1" kern="0" dirty="0" smtClean="0">
                <a:solidFill>
                  <a:srgbClr val="000000"/>
                </a:solidFill>
              </a:rPr>
              <a:t>January 2016</a:t>
            </a:r>
          </a:p>
        </p:txBody>
      </p:sp>
      <p:sp>
        <p:nvSpPr>
          <p:cNvPr id="8" name="AutoShape 7"/>
          <p:cNvSpPr>
            <a:spLocks noChangeArrowheads="1"/>
          </p:cNvSpPr>
          <p:nvPr/>
        </p:nvSpPr>
        <p:spPr bwMode="blackWhite">
          <a:xfrm>
            <a:off x="7017236" y="2803585"/>
            <a:ext cx="1798960" cy="1121434"/>
          </a:xfrm>
          <a:prstGeom prst="wedgeRectCallout">
            <a:avLst>
              <a:gd name="adj1" fmla="val -163015"/>
              <a:gd name="adj2" fmla="val -26390"/>
            </a:avLst>
          </a:prstGeom>
          <a:solidFill>
            <a:schemeClr val="accent2"/>
          </a:solidFill>
          <a:ln w="28575" algn="ctr">
            <a:solidFill>
              <a:schemeClr val="accent2"/>
            </a:solidFill>
            <a:miter lim="800000"/>
            <a:headEnd/>
            <a:tailEnd/>
          </a:ln>
          <a:effectLst/>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anose="020B0604020202020204" pitchFamily="34" charset="0"/>
                <a:cs typeface="Arial" panose="020B0604020202020204" pitchFamily="34" charset="0"/>
              </a:rPr>
              <a:t>Focus Appears to Be On Potential Use of Tool on Individuals</a:t>
            </a:r>
            <a:endParaRPr lang="en-US" sz="16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7019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8"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1029" name="Rectangle 110"/>
          <p:cNvSpPr>
            <a:spLocks noGrp="1" noChangeArrowheads="1"/>
          </p:cNvSpPr>
          <p:nvPr>
            <p:ph type="sldNum" sz="quarter" idx="12"/>
          </p:nvPr>
        </p:nvSpPr>
        <p:spPr/>
        <p:txBody>
          <a:bodyPr/>
          <a:lstStyle/>
          <a:p>
            <a:pPr>
              <a:defRPr/>
            </a:pPr>
            <a:fld id="{429F0A8D-73C6-4FDD-AE96-B87DB2F22963}" type="slidenum">
              <a:rPr lang="en-US" smtClean="0">
                <a:solidFill>
                  <a:srgbClr val="000000"/>
                </a:solidFill>
              </a:rPr>
              <a:pPr>
                <a:defRPr/>
              </a:pPr>
              <a:t>141</a:t>
            </a:fld>
            <a:endParaRPr lang="en-US" dirty="0" smtClean="0">
              <a:solidFill>
                <a:srgbClr val="000000"/>
              </a:solidFill>
            </a:endParaRPr>
          </a:p>
        </p:txBody>
      </p:sp>
      <p:sp>
        <p:nvSpPr>
          <p:cNvPr id="7173" name="Rectangle 2"/>
          <p:cNvSpPr>
            <a:spLocks noGrp="1" noChangeArrowheads="1"/>
          </p:cNvSpPr>
          <p:nvPr>
            <p:ph type="title"/>
          </p:nvPr>
        </p:nvSpPr>
        <p:spPr/>
        <p:txBody>
          <a:bodyPr/>
          <a:lstStyle/>
          <a:p>
            <a:r>
              <a:rPr lang="en-US" altLang="en-US" dirty="0">
                <a:latin typeface="Arial" panose="020B0604020202020204" pitchFamily="34" charset="0"/>
              </a:rPr>
              <a:t>4. Low Income Drivers Are Just as Likely to Shop As Anyone Else</a:t>
            </a:r>
            <a:endParaRPr lang="en-US" altLang="en-US" baseline="30000" dirty="0" smtClean="0">
              <a:latin typeface="Arial" panose="020B0604020202020204" pitchFamily="34" charset="0"/>
            </a:endParaRPr>
          </a:p>
        </p:txBody>
      </p:sp>
      <p:sp>
        <p:nvSpPr>
          <p:cNvPr id="7174" name="Rectangle 3"/>
          <p:cNvSpPr>
            <a:spLocks noChangeArrowheads="1"/>
          </p:cNvSpPr>
          <p:nvPr/>
        </p:nvSpPr>
        <p:spPr bwMode="auto">
          <a:xfrm>
            <a:off x="0" y="6578600"/>
            <a:ext cx="8636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a:solidFill>
                  <a:srgbClr val="000000"/>
                </a:solidFill>
                <a:cs typeface="Arial" panose="020B0604020202020204" pitchFamily="34" charset="0"/>
              </a:rPr>
              <a:t>Source: Insurance Information Institute Annual </a:t>
            </a:r>
            <a:r>
              <a:rPr lang="en-US" altLang="en-US" sz="1100" i="1">
                <a:solidFill>
                  <a:srgbClr val="000000"/>
                </a:solidFill>
                <a:cs typeface="Arial" panose="020B0604020202020204" pitchFamily="34" charset="0"/>
              </a:rPr>
              <a:t>Pulse</a:t>
            </a:r>
            <a:r>
              <a:rPr lang="en-US" altLang="en-US" sz="1100">
                <a:solidFill>
                  <a:srgbClr val="000000"/>
                </a:solidFill>
                <a:cs typeface="Arial" panose="020B0604020202020204" pitchFamily="34" charset="0"/>
              </a:rPr>
              <a:t> Survey.</a:t>
            </a:r>
          </a:p>
        </p:txBody>
      </p:sp>
      <p:graphicFrame>
        <p:nvGraphicFramePr>
          <p:cNvPr id="2" name="Object 2"/>
          <p:cNvGraphicFramePr>
            <a:graphicFrameLocks noChangeAspect="1"/>
          </p:cNvGraphicFramePr>
          <p:nvPr>
            <p:extLst/>
          </p:nvPr>
        </p:nvGraphicFramePr>
        <p:xfrm>
          <a:off x="50800" y="2147888"/>
          <a:ext cx="9042400" cy="3662362"/>
        </p:xfrm>
        <a:graphic>
          <a:graphicData uri="http://schemas.openxmlformats.org/drawingml/2006/chart">
            <c:chart xmlns:c="http://schemas.openxmlformats.org/drawingml/2006/chart" xmlns:r="http://schemas.openxmlformats.org/officeDocument/2006/relationships" r:id="rId3"/>
          </a:graphicData>
        </a:graphic>
      </p:graphicFrame>
      <p:sp>
        <p:nvSpPr>
          <p:cNvPr id="7176" name="Rectangle 7"/>
          <p:cNvSpPr>
            <a:spLocks noChangeArrowheads="1"/>
          </p:cNvSpPr>
          <p:nvPr/>
        </p:nvSpPr>
        <p:spPr bwMode="black">
          <a:xfrm>
            <a:off x="347663" y="1266825"/>
            <a:ext cx="822166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0" fontAlgn="base" hangingPunct="0">
              <a:spcBef>
                <a:spcPct val="20000"/>
              </a:spcBef>
              <a:spcAft>
                <a:spcPct val="0"/>
              </a:spcAft>
              <a:buClrTx/>
              <a:buFontTx/>
              <a:buNone/>
            </a:pPr>
            <a:r>
              <a:rPr lang="en-US" altLang="en-US" sz="2000" b="1" dirty="0">
                <a:solidFill>
                  <a:srgbClr val="225A7A"/>
                </a:solidFill>
                <a:cs typeface="Arial" panose="020B0604020202020204" pitchFamily="34" charset="0"/>
              </a:rPr>
              <a:t>Percent of </a:t>
            </a:r>
            <a:r>
              <a:rPr lang="en-US" altLang="en-US" sz="2000" b="1" dirty="0" smtClean="0">
                <a:solidFill>
                  <a:srgbClr val="225A7A"/>
                </a:solidFill>
                <a:cs typeface="Arial" panose="020B0604020202020204" pitchFamily="34" charset="0"/>
              </a:rPr>
              <a:t>Those With Auto Insurance Who Said </a:t>
            </a:r>
            <a:br>
              <a:rPr lang="en-US" altLang="en-US" sz="2000" b="1" dirty="0" smtClean="0">
                <a:solidFill>
                  <a:srgbClr val="225A7A"/>
                </a:solidFill>
                <a:cs typeface="Arial" panose="020B0604020202020204" pitchFamily="34" charset="0"/>
              </a:rPr>
            </a:br>
            <a:r>
              <a:rPr lang="en-US" altLang="en-US" sz="2000" b="1" dirty="0" smtClean="0">
                <a:solidFill>
                  <a:srgbClr val="225A7A"/>
                </a:solidFill>
                <a:cs typeface="Arial" panose="020B0604020202020204" pitchFamily="34" charset="0"/>
              </a:rPr>
              <a:t>They Compared Prices on Renewal, by Income, 2014-2015</a:t>
            </a:r>
            <a:endParaRPr lang="en-US" altLang="en-US" sz="2000" b="1" dirty="0">
              <a:solidFill>
                <a:srgbClr val="225A7A"/>
              </a:solidFill>
              <a:cs typeface="Arial" panose="020B0604020202020204" pitchFamily="34" charset="0"/>
            </a:endParaRPr>
          </a:p>
        </p:txBody>
      </p:sp>
      <p:sp>
        <p:nvSpPr>
          <p:cNvPr id="9" name="Rectangle 5"/>
          <p:cNvSpPr>
            <a:spLocks noChangeArrowheads="1"/>
          </p:cNvSpPr>
          <p:nvPr/>
        </p:nvSpPr>
        <p:spPr bwMode="blackWhite">
          <a:xfrm>
            <a:off x="681038" y="5810251"/>
            <a:ext cx="7824787" cy="5842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panose="020B0604020202020204" pitchFamily="34" charset="0"/>
              </a:rPr>
              <a:t>Low- to Moderate-Income Respondents Were More Likely to Say They Compare Prices.</a:t>
            </a:r>
            <a:endParaRPr lang="en-US" altLang="en-US" sz="1800" b="1" dirty="0">
              <a:solidFill>
                <a:srgbClr val="FFFFFF"/>
              </a:solidFill>
              <a:cs typeface="Arial" panose="020B0604020202020204" pitchFamily="34" charset="0"/>
            </a:endParaRPr>
          </a:p>
        </p:txBody>
      </p:sp>
    </p:spTree>
    <p:extLst>
      <p:ext uri="{BB962C8B-B14F-4D97-AF65-F5344CB8AC3E}">
        <p14:creationId xmlns:p14="http://schemas.microsoft.com/office/powerpoint/2010/main" val="9375606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Has I.I.I. Done?</a:t>
            </a:r>
            <a:endParaRPr lang="en-US" dirty="0"/>
          </a:p>
        </p:txBody>
      </p:sp>
      <p:sp>
        <p:nvSpPr>
          <p:cNvPr id="5" name="Date Placeholder 4"/>
          <p:cNvSpPr>
            <a:spLocks noGrp="1"/>
          </p:cNvSpPr>
          <p:nvPr>
            <p:ph type="dt" sz="half" idx="10"/>
          </p:nvPr>
        </p:nvSpPr>
        <p:spPr/>
        <p:txBody>
          <a:bodyPr/>
          <a:lstStyle/>
          <a:p>
            <a:pPr>
              <a:defRPr/>
            </a:pPr>
            <a:r>
              <a:rPr lang="en-US" smtClean="0">
                <a:solidFill>
                  <a:srgbClr val="FFFFFF"/>
                </a:solidFill>
              </a:rPr>
              <a:t>12/01/09 - 9pm</a:t>
            </a: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DB690DBB-527D-49DE-BE17-F2C090C1D32C}" type="slidenum">
              <a:rPr lang="en-US" smtClean="0">
                <a:solidFill>
                  <a:srgbClr val="000000"/>
                </a:solidFill>
              </a:rPr>
              <a:pPr>
                <a:defRPr/>
              </a:pPr>
              <a:t>142</a:t>
            </a:fld>
            <a:endParaRPr lang="en-US">
              <a:solidFill>
                <a:srgbClr val="000000"/>
              </a:solidFill>
            </a:endParaRPr>
          </a:p>
        </p:txBody>
      </p:sp>
      <p:sp>
        <p:nvSpPr>
          <p:cNvPr id="4" name="Content Placeholder 3"/>
          <p:cNvSpPr>
            <a:spLocks noGrp="1"/>
          </p:cNvSpPr>
          <p:nvPr>
            <p:ph sz="half" idx="2"/>
          </p:nvPr>
        </p:nvSpPr>
        <p:spPr>
          <a:xfrm>
            <a:off x="603850" y="1199072"/>
            <a:ext cx="3286664" cy="5357003"/>
          </a:xfrm>
        </p:spPr>
        <p:txBody>
          <a:bodyPr/>
          <a:lstStyle/>
          <a:p>
            <a:r>
              <a:rPr lang="en-US" dirty="0"/>
              <a:t>Media</a:t>
            </a:r>
          </a:p>
          <a:p>
            <a:r>
              <a:rPr lang="en-US" dirty="0"/>
              <a:t>Industry</a:t>
            </a:r>
          </a:p>
          <a:p>
            <a:r>
              <a:rPr lang="en-US" dirty="0"/>
              <a:t>Policymakers</a:t>
            </a:r>
          </a:p>
          <a:p>
            <a:r>
              <a:rPr lang="en-US" dirty="0" smtClean="0"/>
              <a:t>The</a:t>
            </a:r>
            <a:r>
              <a:rPr lang="en-US" sz="2400" dirty="0" smtClean="0"/>
              <a:t> </a:t>
            </a:r>
            <a:r>
              <a:rPr lang="en-US" dirty="0"/>
              <a:t>Message</a:t>
            </a:r>
            <a:r>
              <a:rPr lang="en-US" sz="2400" dirty="0" smtClean="0"/>
              <a:t>:</a:t>
            </a:r>
          </a:p>
          <a:p>
            <a:pPr lvl="1"/>
            <a:r>
              <a:rPr lang="en-US" sz="1600" dirty="0" smtClean="0"/>
              <a:t>‘the </a:t>
            </a:r>
            <a:r>
              <a:rPr lang="en-US" sz="1600" dirty="0"/>
              <a:t>optimal way </a:t>
            </a:r>
            <a:r>
              <a:rPr lang="en-US" sz="1600" dirty="0" smtClean="0"/>
              <a:t>… is </a:t>
            </a:r>
            <a:r>
              <a:rPr lang="en-US" sz="1600" dirty="0"/>
              <a:t>not through prohibitions but </a:t>
            </a:r>
            <a:r>
              <a:rPr lang="en-US" sz="1600" dirty="0" smtClean="0"/>
              <a:t>through observation</a:t>
            </a:r>
            <a:r>
              <a:rPr lang="en-US" sz="1600" dirty="0"/>
              <a:t>, learning and studying the impacts on insurance markets and consumers and </a:t>
            </a:r>
            <a:r>
              <a:rPr lang="en-US" sz="1600" dirty="0" smtClean="0"/>
              <a:t>only then </a:t>
            </a:r>
            <a:r>
              <a:rPr lang="en-US" sz="1600" dirty="0"/>
              <a:t>making recommendations as necessary</a:t>
            </a:r>
            <a:r>
              <a:rPr lang="en-US" sz="1600" dirty="0" smtClean="0"/>
              <a:t>.’</a:t>
            </a:r>
            <a:r>
              <a:rPr lang="en-US" sz="1600" dirty="0"/>
              <a:t/>
            </a:r>
            <a:br>
              <a:rPr lang="en-US" sz="1600" dirty="0"/>
            </a:br>
            <a:r>
              <a:rPr lang="en-US" sz="1600" dirty="0" smtClean="0"/>
              <a:t>- Robert Hartwig,</a:t>
            </a:r>
            <a:br>
              <a:rPr lang="en-US" sz="1600" dirty="0" smtClean="0"/>
            </a:br>
            <a:r>
              <a:rPr lang="en-US" sz="1600" dirty="0" smtClean="0"/>
              <a:t>NCOIL, July 17, 2015</a:t>
            </a:r>
          </a:p>
        </p:txBody>
      </p:sp>
      <p:pic>
        <p:nvPicPr>
          <p:cNvPr id="3" name="Picture 2"/>
          <p:cNvPicPr>
            <a:picLocks noChangeAspect="1"/>
          </p:cNvPicPr>
          <p:nvPr/>
        </p:nvPicPr>
        <p:blipFill>
          <a:blip r:embed="rId2"/>
          <a:stretch>
            <a:fillRect/>
          </a:stretch>
        </p:blipFill>
        <p:spPr>
          <a:xfrm>
            <a:off x="4750029" y="293816"/>
            <a:ext cx="4298721" cy="4750369"/>
          </a:xfrm>
          <a:prstGeom prst="rect">
            <a:avLst/>
          </a:prstGeom>
          <a:ln>
            <a:solidFill>
              <a:schemeClr val="accent1"/>
            </a:solidFill>
          </a:ln>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20271" y="950083"/>
            <a:ext cx="4298721" cy="3226065"/>
          </a:xfrm>
          <a:prstGeom prst="rect">
            <a:avLst/>
          </a:prstGeom>
          <a:ln>
            <a:solidFill>
              <a:schemeClr val="accent1"/>
            </a:solidFill>
          </a:ln>
        </p:spPr>
      </p:pic>
      <p:pic>
        <p:nvPicPr>
          <p:cNvPr id="9" name="Picture 8"/>
          <p:cNvPicPr>
            <a:picLocks noChangeAspect="1"/>
          </p:cNvPicPr>
          <p:nvPr/>
        </p:nvPicPr>
        <p:blipFill>
          <a:blip r:embed="rId4"/>
          <a:stretch>
            <a:fillRect/>
          </a:stretch>
        </p:blipFill>
        <p:spPr>
          <a:xfrm>
            <a:off x="3872597" y="1675786"/>
            <a:ext cx="4298720" cy="5096489"/>
          </a:xfrm>
          <a:prstGeom prst="rect">
            <a:avLst/>
          </a:prstGeom>
          <a:ln>
            <a:solidFill>
              <a:schemeClr val="accent1"/>
            </a:solidFill>
          </a:ln>
        </p:spPr>
      </p:pic>
    </p:spTree>
    <p:extLst>
      <p:ext uri="{BB962C8B-B14F-4D97-AF65-F5344CB8AC3E}">
        <p14:creationId xmlns:p14="http://schemas.microsoft.com/office/powerpoint/2010/main" val="1433415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1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4">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1000" fill="hold"/>
                                        <p:tgtEl>
                                          <p:spTgt spid="8"/>
                                        </p:tgtEl>
                                        <p:attrNameLst>
                                          <p:attrName>ppt_x</p:attrName>
                                        </p:attrNameLst>
                                      </p:cBhvr>
                                      <p:tavLst>
                                        <p:tav tm="0">
                                          <p:val>
                                            <p:strVal val="1+#ppt_w/2"/>
                                          </p:val>
                                        </p:tav>
                                        <p:tav tm="100000">
                                          <p:val>
                                            <p:strVal val="#ppt_x"/>
                                          </p:val>
                                        </p:tav>
                                      </p:tavLst>
                                    </p:anim>
                                    <p:anim calcmode="lin" valueType="num">
                                      <p:cBhvr additive="base">
                                        <p:cTn id="2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additive="base">
                                        <p:cTn id="27" dur="1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8" dur="1000" fill="hold"/>
                                        <p:tgtEl>
                                          <p:spTgt spid="4">
                                            <p:txEl>
                                              <p:pRg st="2" end="2"/>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1+#ppt_w/2"/>
                                          </p:val>
                                        </p:tav>
                                        <p:tav tm="100000">
                                          <p:val>
                                            <p:strVal val="#ppt_x"/>
                                          </p:val>
                                        </p:tav>
                                      </p:tavLst>
                                    </p:anim>
                                    <p:anim calcmode="lin" valueType="num">
                                      <p:cBhvr additive="base">
                                        <p:cTn id="32" dur="10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2" presetClass="entr" presetSubtype="2" fill="hold" grpId="0" nodeType="afterEffect">
                                  <p:stCondLst>
                                    <p:cond delay="2000"/>
                                  </p:stCondLst>
                                  <p:childTnLst>
                                    <p:set>
                                      <p:cBhvr>
                                        <p:cTn id="35" dur="1" fill="hold">
                                          <p:stCondLst>
                                            <p:cond delay="0"/>
                                          </p:stCondLst>
                                        </p:cTn>
                                        <p:tgtEl>
                                          <p:spTgt spid="4">
                                            <p:txEl>
                                              <p:pRg st="3" end="3"/>
                                            </p:txEl>
                                          </p:spTgt>
                                        </p:tgtEl>
                                        <p:attrNameLst>
                                          <p:attrName>style.visibility</p:attrName>
                                        </p:attrNameLst>
                                      </p:cBhvr>
                                      <p:to>
                                        <p:strVal val="visible"/>
                                      </p:to>
                                    </p:set>
                                    <p:anim calcmode="lin" valueType="num">
                                      <p:cBhvr additive="base">
                                        <p:cTn id="36" dur="10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37" dur="1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 calcmode="lin" valueType="num">
                                      <p:cBhvr additive="base">
                                        <p:cTn id="41" dur="10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42" dur="1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1726627"/>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143</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C87F3B0-FD48-4542-946D-35DE26E8F8A8}" type="slidenum">
              <a:rPr lang="en-US" sz="900"/>
              <a:pPr algn="r" eaLnBrk="0" hangingPunct="0">
                <a:lnSpc>
                  <a:spcPct val="85000"/>
                </a:lnSpc>
                <a:spcBef>
                  <a:spcPct val="20000"/>
                </a:spcBef>
              </a:pPr>
              <a:t>15</a:t>
            </a:fld>
            <a:endParaRPr lang="en-US" sz="900"/>
          </a:p>
        </p:txBody>
      </p:sp>
      <p:sp>
        <p:nvSpPr>
          <p:cNvPr id="26628" name="Rectangle 2"/>
          <p:cNvSpPr>
            <a:spLocks noGrp="1" noChangeArrowheads="1"/>
          </p:cNvSpPr>
          <p:nvPr>
            <p:ph type="title" idx="4294967295"/>
          </p:nvPr>
        </p:nvSpPr>
        <p:spPr>
          <a:xfrm>
            <a:off x="0" y="90488"/>
            <a:ext cx="8001000" cy="860425"/>
          </a:xfrm>
        </p:spPr>
        <p:txBody>
          <a:bodyPr/>
          <a:lstStyle/>
          <a:p>
            <a:r>
              <a:rPr lang="en-US" dirty="0" smtClean="0"/>
              <a:t>Return on Net Worth: All P-C Lines vs. Homeowners &amp; Pvt. Pass. Auto, </a:t>
            </a:r>
            <a:r>
              <a:rPr lang="en-US" sz="2800" dirty="0" smtClean="0"/>
              <a:t>1990-2014*</a:t>
            </a:r>
          </a:p>
        </p:txBody>
      </p:sp>
      <p:sp>
        <p:nvSpPr>
          <p:cNvPr id="26629" name="Rectangle 3"/>
          <p:cNvSpPr>
            <a:spLocks noChangeArrowheads="1"/>
          </p:cNvSpPr>
          <p:nvPr/>
        </p:nvSpPr>
        <p:spPr bwMode="auto">
          <a:xfrm>
            <a:off x="-161925" y="6302375"/>
            <a:ext cx="7569200" cy="595313"/>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*Latest available.</a:t>
            </a:r>
          </a:p>
          <a:p>
            <a:pPr marL="133350" indent="-133350" eaLnBrk="0" hangingPunct="0">
              <a:lnSpc>
                <a:spcPct val="90000"/>
              </a:lnSpc>
              <a:buClr>
                <a:schemeClr val="accent2"/>
              </a:buClr>
              <a:buFont typeface="Wingdings" pitchFamily="2" charset="2"/>
              <a:buNone/>
              <a:tabLst>
                <a:tab pos="112713" algn="r"/>
              </a:tabLst>
            </a:pPr>
            <a:r>
              <a:rPr lang="en-US" sz="1100" dirty="0" smtClean="0"/>
              <a:t>**If 1992, </a:t>
            </a:r>
            <a:r>
              <a:rPr lang="en-US" sz="1100" dirty="0"/>
              <a:t>the </a:t>
            </a:r>
            <a:r>
              <a:rPr lang="en-US" sz="1100" dirty="0" smtClean="0"/>
              <a:t>year of Hurricane Andrew is excluded, the resulting </a:t>
            </a:r>
            <a:r>
              <a:rPr lang="en-US" sz="1100" dirty="0"/>
              <a:t>homeowners RNW </a:t>
            </a:r>
            <a:r>
              <a:rPr lang="en-US" sz="1100" dirty="0" smtClean="0"/>
              <a:t>is 4.3%.</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Sources: </a:t>
            </a:r>
            <a:r>
              <a:rPr lang="en-US" sz="1100" dirty="0" smtClean="0"/>
              <a:t>NAIC; Insurance Information Institute.</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988879485"/>
              </p:ext>
            </p:extLst>
          </p:nvPr>
        </p:nvGraphicFramePr>
        <p:xfrm>
          <a:off x="238125" y="1162050"/>
          <a:ext cx="8569325" cy="4579938"/>
        </p:xfrm>
        <a:graphic>
          <a:graphicData uri="http://schemas.openxmlformats.org/presentationml/2006/ole">
            <mc:AlternateContent xmlns:mc="http://schemas.openxmlformats.org/markup-compatibility/2006">
              <mc:Choice xmlns:v="urn:schemas-microsoft-com:vml" Requires="v">
                <p:oleObj spid="_x0000_s28478631" name="Chart" r:id="rId4" imgW="8610548" imgH="4619798" progId="MSGraph.Chart.8">
                  <p:embed followColorScheme="full"/>
                </p:oleObj>
              </mc:Choice>
              <mc:Fallback>
                <p:oleObj name="Chart" r:id="rId4" imgW="8610548" imgH="4619798" progId="MSGraph.Chart.8">
                  <p:embed followColorScheme="full"/>
                  <p:pic>
                    <p:nvPicPr>
                      <p:cNvPr id="0" name=""/>
                      <p:cNvPicPr>
                        <a:picLocks noChangeArrowheads="1"/>
                      </p:cNvPicPr>
                      <p:nvPr/>
                    </p:nvPicPr>
                    <p:blipFill>
                      <a:blip r:embed="rId5"/>
                      <a:srcRect/>
                      <a:stretch>
                        <a:fillRect/>
                      </a:stretch>
                    </p:blipFill>
                    <p:spPr bwMode="gray">
                      <a:xfrm>
                        <a:off x="238125" y="1162050"/>
                        <a:ext cx="8569325" cy="457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0" name="Rectangle 31"/>
          <p:cNvSpPr>
            <a:spLocks noChangeArrowheads="1"/>
          </p:cNvSpPr>
          <p:nvPr/>
        </p:nvSpPr>
        <p:spPr bwMode="black">
          <a:xfrm>
            <a:off x="347663" y="11001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8" name="AutoShape 7"/>
          <p:cNvSpPr>
            <a:spLocks noChangeArrowheads="1"/>
          </p:cNvSpPr>
          <p:nvPr/>
        </p:nvSpPr>
        <p:spPr bwMode="blackWhite">
          <a:xfrm>
            <a:off x="4572000" y="3455988"/>
            <a:ext cx="3481388" cy="1362075"/>
          </a:xfrm>
          <a:prstGeom prst="wedgeRectCallout">
            <a:avLst>
              <a:gd name="adj1" fmla="val -49991"/>
              <a:gd name="adj2" fmla="val 247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u="sng" dirty="0">
                <a:solidFill>
                  <a:schemeClr val="bg1"/>
                </a:solidFill>
              </a:rPr>
              <a:t>Average RNW: </a:t>
            </a:r>
            <a:r>
              <a:rPr lang="en-US" b="1" u="sng" dirty="0" smtClean="0">
                <a:solidFill>
                  <a:schemeClr val="bg1"/>
                </a:solidFill>
              </a:rPr>
              <a:t>1990-2014*</a:t>
            </a:r>
            <a:endParaRPr lang="en-US" b="1" u="sng" dirty="0">
              <a:solidFill>
                <a:schemeClr val="bg1"/>
              </a:solidFill>
            </a:endParaRPr>
          </a:p>
          <a:p>
            <a:pPr algn="ctr" eaLnBrk="0" hangingPunct="0">
              <a:lnSpc>
                <a:spcPct val="90000"/>
              </a:lnSpc>
              <a:spcBef>
                <a:spcPct val="50000"/>
              </a:spcBef>
              <a:buClr>
                <a:schemeClr val="bg1"/>
              </a:buClr>
              <a:defRPr/>
            </a:pPr>
            <a:r>
              <a:rPr lang="en-US" b="1" dirty="0">
                <a:solidFill>
                  <a:schemeClr val="bg1"/>
                </a:solidFill>
                <a:latin typeface="Arial" pitchFamily="34" charset="0"/>
              </a:rPr>
              <a:t>All P-C Lines: </a:t>
            </a:r>
            <a:r>
              <a:rPr lang="en-US" b="1" dirty="0" smtClean="0">
                <a:solidFill>
                  <a:schemeClr val="bg1"/>
                </a:solidFill>
                <a:latin typeface="Arial" pitchFamily="34" charset="0"/>
              </a:rPr>
              <a:t>7.8%                   </a:t>
            </a:r>
            <a:r>
              <a:rPr lang="en-US" b="1" dirty="0">
                <a:solidFill>
                  <a:schemeClr val="bg1"/>
                </a:solidFill>
                <a:latin typeface="Arial" pitchFamily="34" charset="0"/>
              </a:rPr>
              <a:t>PP Auto: </a:t>
            </a:r>
            <a:r>
              <a:rPr lang="en-US" b="1" dirty="0" smtClean="0">
                <a:solidFill>
                  <a:schemeClr val="bg1"/>
                </a:solidFill>
                <a:latin typeface="Arial" pitchFamily="34" charset="0"/>
              </a:rPr>
              <a:t>8.1%             </a:t>
            </a:r>
            <a:r>
              <a:rPr lang="en-US" b="1" dirty="0">
                <a:solidFill>
                  <a:schemeClr val="bg1"/>
                </a:solidFill>
                <a:latin typeface="Arial" pitchFamily="34" charset="0"/>
              </a:rPr>
              <a:t>Homeowners: </a:t>
            </a:r>
            <a:r>
              <a:rPr lang="en-US" b="1" dirty="0" smtClean="0">
                <a:solidFill>
                  <a:schemeClr val="bg1"/>
                </a:solidFill>
                <a:latin typeface="Arial" pitchFamily="34" charset="0"/>
              </a:rPr>
              <a:t>1.9%**</a:t>
            </a:r>
            <a:endParaRPr lang="en-US" b="1" dirty="0">
              <a:solidFill>
                <a:schemeClr val="bg1"/>
              </a:solidFill>
              <a:latin typeface="Arial" pitchFamily="34" charset="0"/>
            </a:endParaRPr>
          </a:p>
        </p:txBody>
      </p:sp>
      <p:sp>
        <p:nvSpPr>
          <p:cNvPr id="26632" name="Rectangle 5"/>
          <p:cNvSpPr>
            <a:spLocks noChangeArrowheads="1"/>
          </p:cNvSpPr>
          <p:nvPr/>
        </p:nvSpPr>
        <p:spPr bwMode="blackWhite">
          <a:xfrm>
            <a:off x="174625" y="5567363"/>
            <a:ext cx="8740775" cy="6445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a:solidFill>
                  <a:srgbClr val="FFFFFF"/>
                </a:solidFill>
              </a:rPr>
              <a:t>Pvt.Pass. Auto Has Consistently Outperformed the P-C Industry as  a Whole.  Homeowners Volatility is Associated Primarily With Coastal Exposure Issues</a:t>
            </a:r>
          </a:p>
        </p:txBody>
      </p:sp>
      <p:sp>
        <p:nvSpPr>
          <p:cNvPr id="12" name="AutoShape 23"/>
          <p:cNvSpPr>
            <a:spLocks noChangeArrowheads="1"/>
          </p:cNvSpPr>
          <p:nvPr/>
        </p:nvSpPr>
        <p:spPr bwMode="blackWhite">
          <a:xfrm>
            <a:off x="2619375" y="3859213"/>
            <a:ext cx="1522413" cy="623887"/>
          </a:xfrm>
          <a:prstGeom prst="wedgeRectCallout">
            <a:avLst>
              <a:gd name="adj1" fmla="val -86019"/>
              <a:gd name="adj2" fmla="val 75930"/>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rPr>
              <a:t>Hurricane Andrew</a:t>
            </a:r>
          </a:p>
        </p:txBody>
      </p:sp>
    </p:spTree>
    <p:extLst>
      <p:ext uri="{BB962C8B-B14F-4D97-AF65-F5344CB8AC3E}">
        <p14:creationId xmlns:p14="http://schemas.microsoft.com/office/powerpoint/2010/main" val="12295676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700"/>
                                  </p:stCondLst>
                                  <p:childTnLst>
                                    <p:set>
                                      <p:cBhvr>
                                        <p:cTn id="16" dur="1" fill="hold">
                                          <p:stCondLst>
                                            <p:cond delay="0"/>
                                          </p:stCondLst>
                                        </p:cTn>
                                        <p:tgtEl>
                                          <p:spTgt spid="2026500"/>
                                        </p:tgtEl>
                                        <p:attrNameLst>
                                          <p:attrName>style.visibility</p:attrName>
                                        </p:attrNameLst>
                                      </p:cBhvr>
                                      <p:to>
                                        <p:strVal val="visible"/>
                                      </p:to>
                                    </p:set>
                                    <p:animEffect transition="in" filter="wipe(left)">
                                      <p:cBhvr>
                                        <p:cTn id="17" dur="1000"/>
                                        <p:tgtEl>
                                          <p:spTgt spid="2026500"/>
                                        </p:tgtEl>
                                      </p:cBhvr>
                                    </p:animEffect>
                                  </p:childTnLst>
                                </p:cTn>
                              </p:par>
                            </p:childTnLst>
                          </p:cTn>
                        </p:par>
                        <p:par>
                          <p:cTn id="18" fill="hold">
                            <p:stCondLst>
                              <p:cond delay="1700"/>
                            </p:stCondLst>
                            <p:childTnLst>
                              <p:par>
                                <p:cTn id="19" presetID="22" presetClass="entr" presetSubtype="2" fill="hold" grpId="0" nodeType="afterEffect">
                                  <p:stCondLst>
                                    <p:cond delay="70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par>
                          <p:cTn id="22" fill="hold">
                            <p:stCondLst>
                              <p:cond delay="2900"/>
                            </p:stCondLst>
                            <p:childTnLst>
                              <p:par>
                                <p:cTn id="23" presetID="2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8"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C87F3B0-FD48-4542-946D-35DE26E8F8A8}" type="slidenum">
              <a:rPr lang="en-US" sz="900"/>
              <a:pPr algn="r" eaLnBrk="0" hangingPunct="0">
                <a:lnSpc>
                  <a:spcPct val="85000"/>
                </a:lnSpc>
                <a:spcBef>
                  <a:spcPct val="20000"/>
                </a:spcBef>
              </a:pPr>
              <a:t>16</a:t>
            </a:fld>
            <a:endParaRPr lang="en-US" sz="900"/>
          </a:p>
        </p:txBody>
      </p:sp>
      <p:sp>
        <p:nvSpPr>
          <p:cNvPr id="26628" name="Rectangle 2"/>
          <p:cNvSpPr>
            <a:spLocks noGrp="1" noChangeArrowheads="1"/>
          </p:cNvSpPr>
          <p:nvPr>
            <p:ph type="title" idx="4294967295"/>
          </p:nvPr>
        </p:nvSpPr>
        <p:spPr>
          <a:xfrm>
            <a:off x="0" y="90488"/>
            <a:ext cx="8001000" cy="860425"/>
          </a:xfrm>
        </p:spPr>
        <p:txBody>
          <a:bodyPr/>
          <a:lstStyle/>
          <a:p>
            <a:r>
              <a:rPr lang="en-US" dirty="0" smtClean="0"/>
              <a:t>Return on Net Worth: All P-C Lines vs. Homeowners &amp; Pvt. Pass. Auto, </a:t>
            </a:r>
            <a:r>
              <a:rPr lang="en-US" sz="2800" dirty="0" smtClean="0"/>
              <a:t>1990-2014*</a:t>
            </a:r>
          </a:p>
        </p:txBody>
      </p:sp>
      <p:sp>
        <p:nvSpPr>
          <p:cNvPr id="26629" name="Rectangle 3"/>
          <p:cNvSpPr>
            <a:spLocks noChangeArrowheads="1"/>
          </p:cNvSpPr>
          <p:nvPr/>
        </p:nvSpPr>
        <p:spPr bwMode="auto">
          <a:xfrm>
            <a:off x="-161925" y="6302140"/>
            <a:ext cx="7569200" cy="59554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*Latest available.</a:t>
            </a:r>
          </a:p>
          <a:p>
            <a:pPr marL="133350" indent="-133350" eaLnBrk="0" hangingPunct="0">
              <a:lnSpc>
                <a:spcPct val="90000"/>
              </a:lnSpc>
              <a:buClr>
                <a:schemeClr val="accent2"/>
              </a:buClr>
              <a:buFont typeface="Wingdings" pitchFamily="2" charset="2"/>
              <a:buNone/>
              <a:tabLst>
                <a:tab pos="112713" algn="r"/>
              </a:tabLst>
            </a:pPr>
            <a:r>
              <a:rPr lang="en-US" sz="1100" dirty="0" smtClean="0"/>
              <a:t>**Excludes </a:t>
            </a:r>
            <a:r>
              <a:rPr lang="en-US" sz="1100" dirty="0"/>
              <a:t>1992, </a:t>
            </a:r>
            <a:r>
              <a:rPr lang="en-US" sz="1100" dirty="0" smtClean="0"/>
              <a:t>the year of </a:t>
            </a:r>
            <a:r>
              <a:rPr lang="en-US" sz="1100" dirty="0"/>
              <a:t>Hurricane </a:t>
            </a:r>
            <a:r>
              <a:rPr lang="en-US" sz="1100" dirty="0" smtClean="0"/>
              <a:t>Andrew.  If 1992 is included the resulting </a:t>
            </a:r>
            <a:r>
              <a:rPr lang="en-US" sz="1100" dirty="0"/>
              <a:t>homeowners RNW </a:t>
            </a:r>
            <a:r>
              <a:rPr lang="en-US" sz="1100" dirty="0" smtClean="0"/>
              <a:t>is 1.9%</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Sources</a:t>
            </a:r>
            <a:r>
              <a:rPr lang="en-US" sz="1100" dirty="0"/>
              <a:t>: </a:t>
            </a:r>
            <a:r>
              <a:rPr lang="en-US" sz="1100" dirty="0" smtClean="0"/>
              <a:t>NAIC; Insurance Information Institute.</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2405125797"/>
              </p:ext>
            </p:extLst>
          </p:nvPr>
        </p:nvGraphicFramePr>
        <p:xfrm>
          <a:off x="238125" y="1181506"/>
          <a:ext cx="8569325" cy="4579938"/>
        </p:xfrm>
        <a:graphic>
          <a:graphicData uri="http://schemas.openxmlformats.org/presentationml/2006/ole">
            <mc:AlternateContent xmlns:mc="http://schemas.openxmlformats.org/markup-compatibility/2006">
              <mc:Choice xmlns:v="urn:schemas-microsoft-com:vml" Requires="v">
                <p:oleObj spid="_x0000_s28480678" name="Chart" r:id="rId4" imgW="8610548" imgH="4619798" progId="MSGraph.Chart.8">
                  <p:embed followColorScheme="full"/>
                </p:oleObj>
              </mc:Choice>
              <mc:Fallback>
                <p:oleObj name="Chart" r:id="rId4" imgW="8610548" imgH="4619798" progId="MSGraph.Chart.8">
                  <p:embed followColorScheme="full"/>
                  <p:pic>
                    <p:nvPicPr>
                      <p:cNvPr id="0" name=""/>
                      <p:cNvPicPr>
                        <a:picLocks noChangeArrowheads="1"/>
                      </p:cNvPicPr>
                      <p:nvPr/>
                    </p:nvPicPr>
                    <p:blipFill>
                      <a:blip r:embed="rId5"/>
                      <a:srcRect/>
                      <a:stretch>
                        <a:fillRect/>
                      </a:stretch>
                    </p:blipFill>
                    <p:spPr bwMode="gray">
                      <a:xfrm>
                        <a:off x="238125" y="1181506"/>
                        <a:ext cx="8569325" cy="457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0" name="Rectangle 31"/>
          <p:cNvSpPr>
            <a:spLocks noChangeArrowheads="1"/>
          </p:cNvSpPr>
          <p:nvPr/>
        </p:nvSpPr>
        <p:spPr bwMode="black">
          <a:xfrm>
            <a:off x="347663" y="11001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8" name="AutoShape 7"/>
          <p:cNvSpPr>
            <a:spLocks noChangeArrowheads="1"/>
          </p:cNvSpPr>
          <p:nvPr/>
        </p:nvSpPr>
        <p:spPr bwMode="blackWhite">
          <a:xfrm>
            <a:off x="1978421" y="1158597"/>
            <a:ext cx="3481388" cy="1362075"/>
          </a:xfrm>
          <a:prstGeom prst="wedgeRectCallout">
            <a:avLst>
              <a:gd name="adj1" fmla="val -49991"/>
              <a:gd name="adj2" fmla="val 247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u="sng" dirty="0">
                <a:solidFill>
                  <a:schemeClr val="bg1"/>
                </a:solidFill>
              </a:rPr>
              <a:t>Average RNW: </a:t>
            </a:r>
            <a:r>
              <a:rPr lang="en-US" b="1" u="sng" dirty="0" smtClean="0">
                <a:solidFill>
                  <a:schemeClr val="bg1"/>
                </a:solidFill>
              </a:rPr>
              <a:t>1990-2013*</a:t>
            </a:r>
            <a:endParaRPr lang="en-US" b="1" u="sng" dirty="0">
              <a:solidFill>
                <a:schemeClr val="bg1"/>
              </a:solidFill>
            </a:endParaRPr>
          </a:p>
          <a:p>
            <a:pPr algn="ctr" eaLnBrk="0" hangingPunct="0">
              <a:lnSpc>
                <a:spcPct val="90000"/>
              </a:lnSpc>
              <a:spcBef>
                <a:spcPct val="50000"/>
              </a:spcBef>
              <a:buClr>
                <a:schemeClr val="bg1"/>
              </a:buClr>
              <a:defRPr/>
            </a:pPr>
            <a:r>
              <a:rPr lang="en-US" b="1" dirty="0">
                <a:solidFill>
                  <a:schemeClr val="bg1"/>
                </a:solidFill>
                <a:latin typeface="Arial" pitchFamily="34" charset="0"/>
              </a:rPr>
              <a:t>All P-C Lines: </a:t>
            </a:r>
            <a:r>
              <a:rPr lang="en-US" b="1" dirty="0" smtClean="0">
                <a:solidFill>
                  <a:schemeClr val="bg1"/>
                </a:solidFill>
                <a:latin typeface="Arial" pitchFamily="34" charset="0"/>
              </a:rPr>
              <a:t>7.8%                   </a:t>
            </a:r>
            <a:r>
              <a:rPr lang="en-US" b="1" dirty="0">
                <a:solidFill>
                  <a:schemeClr val="bg1"/>
                </a:solidFill>
                <a:latin typeface="Arial" pitchFamily="34" charset="0"/>
              </a:rPr>
              <a:t>PP Auto: </a:t>
            </a:r>
            <a:r>
              <a:rPr lang="en-US" b="1" dirty="0" smtClean="0">
                <a:solidFill>
                  <a:schemeClr val="bg1"/>
                </a:solidFill>
                <a:latin typeface="Arial" pitchFamily="34" charset="0"/>
              </a:rPr>
              <a:t>8.1%             </a:t>
            </a:r>
            <a:r>
              <a:rPr lang="en-US" b="1" dirty="0">
                <a:solidFill>
                  <a:schemeClr val="bg1"/>
                </a:solidFill>
                <a:latin typeface="Arial" pitchFamily="34" charset="0"/>
              </a:rPr>
              <a:t>Homeowners: </a:t>
            </a:r>
            <a:r>
              <a:rPr lang="en-US" b="1" dirty="0" smtClean="0">
                <a:solidFill>
                  <a:schemeClr val="bg1"/>
                </a:solidFill>
                <a:latin typeface="Arial" pitchFamily="34" charset="0"/>
              </a:rPr>
              <a:t>4.3%**</a:t>
            </a:r>
            <a:endParaRPr lang="en-US" b="1" dirty="0">
              <a:solidFill>
                <a:schemeClr val="bg1"/>
              </a:solidFill>
              <a:latin typeface="Arial" pitchFamily="34" charset="0"/>
            </a:endParaRPr>
          </a:p>
        </p:txBody>
      </p:sp>
      <p:sp>
        <p:nvSpPr>
          <p:cNvPr id="26632" name="Rectangle 5"/>
          <p:cNvSpPr>
            <a:spLocks noChangeArrowheads="1"/>
          </p:cNvSpPr>
          <p:nvPr/>
        </p:nvSpPr>
        <p:spPr bwMode="blackWhite">
          <a:xfrm>
            <a:off x="174625" y="5567363"/>
            <a:ext cx="8740775" cy="6445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a:solidFill>
                  <a:srgbClr val="FFFFFF"/>
                </a:solidFill>
              </a:rPr>
              <a:t>Pvt.Pass. Auto Has Consistently Outperformed the P-C Industry as  a Whole.  Homeowners Volatility is Associated Primarily With Coastal Exposure Issues</a:t>
            </a:r>
          </a:p>
        </p:txBody>
      </p:sp>
      <p:sp>
        <p:nvSpPr>
          <p:cNvPr id="12" name="AutoShape 23"/>
          <p:cNvSpPr>
            <a:spLocks noChangeArrowheads="1"/>
          </p:cNvSpPr>
          <p:nvPr/>
        </p:nvSpPr>
        <p:spPr bwMode="blackWhite">
          <a:xfrm>
            <a:off x="2236449" y="4612502"/>
            <a:ext cx="1528155" cy="416700"/>
          </a:xfrm>
          <a:prstGeom prst="wedgeRectCallout">
            <a:avLst>
              <a:gd name="adj1" fmla="val -72015"/>
              <a:gd name="adj2" fmla="val -61803"/>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rPr>
              <a:t>Excluding 1992’s Hurricane </a:t>
            </a:r>
            <a:r>
              <a:rPr lang="en-US" sz="1200" b="1" dirty="0">
                <a:solidFill>
                  <a:schemeClr val="bg1"/>
                </a:solidFill>
              </a:rPr>
              <a:t>Andrew</a:t>
            </a:r>
          </a:p>
        </p:txBody>
      </p:sp>
    </p:spTree>
    <p:extLst>
      <p:ext uri="{BB962C8B-B14F-4D97-AF65-F5344CB8AC3E}">
        <p14:creationId xmlns:p14="http://schemas.microsoft.com/office/powerpoint/2010/main" val="17253291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700"/>
                                  </p:stCondLst>
                                  <p:childTnLst>
                                    <p:set>
                                      <p:cBhvr>
                                        <p:cTn id="16" dur="1" fill="hold">
                                          <p:stCondLst>
                                            <p:cond delay="0"/>
                                          </p:stCondLst>
                                        </p:cTn>
                                        <p:tgtEl>
                                          <p:spTgt spid="2026500"/>
                                        </p:tgtEl>
                                        <p:attrNameLst>
                                          <p:attrName>style.visibility</p:attrName>
                                        </p:attrNameLst>
                                      </p:cBhvr>
                                      <p:to>
                                        <p:strVal val="visible"/>
                                      </p:to>
                                    </p:set>
                                    <p:animEffect transition="in" filter="wipe(left)">
                                      <p:cBhvr>
                                        <p:cTn id="17" dur="1000"/>
                                        <p:tgtEl>
                                          <p:spTgt spid="2026500"/>
                                        </p:tgtEl>
                                      </p:cBhvr>
                                    </p:animEffect>
                                  </p:childTnLst>
                                </p:cTn>
                              </p:par>
                            </p:childTnLst>
                          </p:cTn>
                        </p:par>
                        <p:par>
                          <p:cTn id="18" fill="hold">
                            <p:stCondLst>
                              <p:cond delay="1700"/>
                            </p:stCondLst>
                            <p:childTnLst>
                              <p:par>
                                <p:cTn id="19" presetID="22" presetClass="entr" presetSubtype="2" fill="hold" grpId="0" nodeType="afterEffect">
                                  <p:stCondLst>
                                    <p:cond delay="70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par>
                          <p:cTn id="22" fill="hold">
                            <p:stCondLst>
                              <p:cond delay="2900"/>
                            </p:stCondLst>
                            <p:childTnLst>
                              <p:par>
                                <p:cTn id="23" presetID="2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8"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10"/>
          <p:cNvSpPr>
            <a:spLocks noGrp="1" noChangeArrowheads="1"/>
          </p:cNvSpPr>
          <p:nvPr>
            <p:ph type="sldNum" sz="quarter" idx="12"/>
          </p:nvPr>
        </p:nvSpPr>
        <p:spPr>
          <a:noFill/>
        </p:spPr>
        <p:txBody>
          <a:bodyPr/>
          <a:lstStyle/>
          <a:p>
            <a:fld id="{1D7F8B17-BD70-4F79-AF71-BDCF5546CA07}" type="slidenum">
              <a:rPr lang="en-US" smtClean="0"/>
              <a:pPr/>
              <a:t>17</a:t>
            </a:fld>
            <a:endParaRPr lang="en-US" smtClean="0"/>
          </a:p>
        </p:txBody>
      </p:sp>
      <p:graphicFrame>
        <p:nvGraphicFramePr>
          <p:cNvPr id="29698" name="Object 3"/>
          <p:cNvGraphicFramePr>
            <a:graphicFrameLocks noGrp="1" noChangeAspect="1"/>
          </p:cNvGraphicFramePr>
          <p:nvPr>
            <p:ph idx="4294967295"/>
            <p:extLst/>
          </p:nvPr>
        </p:nvGraphicFramePr>
        <p:xfrm>
          <a:off x="0" y="1554163"/>
          <a:ext cx="9126538" cy="4711700"/>
        </p:xfrm>
        <a:graphic>
          <a:graphicData uri="http://schemas.openxmlformats.org/presentationml/2006/ole">
            <mc:AlternateContent xmlns:mc="http://schemas.openxmlformats.org/markup-compatibility/2006">
              <mc:Choice xmlns:v="urn:schemas-microsoft-com:vml" Requires="v">
                <p:oleObj spid="_x0000_s28529744" name="Chart" r:id="rId4" imgW="8820267" imgH="4552881" progId="MSGraph.Chart.8">
                  <p:embed followColorScheme="full"/>
                </p:oleObj>
              </mc:Choice>
              <mc:Fallback>
                <p:oleObj name="Chart" r:id="rId4" imgW="8820267" imgH="4552881" progId="MSGraph.Chart.8">
                  <p:embed followColorScheme="full"/>
                  <p:pic>
                    <p:nvPicPr>
                      <p:cNvPr id="0" name=""/>
                      <p:cNvPicPr>
                        <a:picLocks noChangeAspect="1" noChangeArrowheads="1"/>
                      </p:cNvPicPr>
                      <p:nvPr/>
                    </p:nvPicPr>
                    <p:blipFill>
                      <a:blip r:embed="rId5"/>
                      <a:srcRect/>
                      <a:stretch>
                        <a:fillRect/>
                      </a:stretch>
                    </p:blipFill>
                    <p:spPr bwMode="auto">
                      <a:xfrm>
                        <a:off x="0" y="1554163"/>
                        <a:ext cx="9126538" cy="471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0" name="Text Box 4"/>
          <p:cNvSpPr txBox="1">
            <a:spLocks noChangeArrowheads="1"/>
          </p:cNvSpPr>
          <p:nvPr/>
        </p:nvSpPr>
        <p:spPr bwMode="auto">
          <a:xfrm>
            <a:off x="10160" y="63674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t>Sources</a:t>
            </a:r>
            <a:r>
              <a:rPr lang="en-US" sz="1100" dirty="0"/>
              <a:t>:  </a:t>
            </a:r>
            <a:r>
              <a:rPr lang="en-US" sz="1100" dirty="0" smtClean="0"/>
              <a:t>NAIC; Insurance Information Institute</a:t>
            </a:r>
            <a:endParaRPr lang="en-US" sz="1100" dirty="0"/>
          </a:p>
        </p:txBody>
      </p:sp>
      <p:sp>
        <p:nvSpPr>
          <p:cNvPr id="2173958" name="AutoShape 6"/>
          <p:cNvSpPr>
            <a:spLocks noChangeArrowheads="1"/>
          </p:cNvSpPr>
          <p:nvPr/>
        </p:nvSpPr>
        <p:spPr bwMode="blackWhite">
          <a:xfrm>
            <a:off x="3281362" y="1620838"/>
            <a:ext cx="3800755" cy="824099"/>
          </a:xfrm>
          <a:prstGeom prst="wedgeRectCallout">
            <a:avLst>
              <a:gd name="adj1" fmla="val -102465"/>
              <a:gd name="adj2" fmla="val -2035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Hawaii </a:t>
            </a:r>
            <a:r>
              <a:rPr lang="en-US" sz="1600" b="1" dirty="0">
                <a:solidFill>
                  <a:schemeClr val="bg1"/>
                </a:solidFill>
              </a:rPr>
              <a:t>was the most profitable state for auto insurers from </a:t>
            </a:r>
            <a:r>
              <a:rPr lang="en-US" sz="1600" b="1" dirty="0" smtClean="0">
                <a:solidFill>
                  <a:schemeClr val="bg1"/>
                </a:solidFill>
              </a:rPr>
              <a:t>2005-2014</a:t>
            </a:r>
            <a:endParaRPr lang="en-US" sz="1600" b="1" dirty="0">
              <a:solidFill>
                <a:schemeClr val="bg1"/>
              </a:solidFill>
            </a:endParaRPr>
          </a:p>
        </p:txBody>
      </p:sp>
      <p:sp>
        <p:nvSpPr>
          <p:cNvPr id="29702" name="Rectangle 2"/>
          <p:cNvSpPr txBox="1">
            <a:spLocks noChangeArrowheads="1"/>
          </p:cNvSpPr>
          <p:nvPr/>
        </p:nvSpPr>
        <p:spPr bwMode="auto">
          <a:xfrm>
            <a:off x="26988" y="147638"/>
            <a:ext cx="8035925" cy="854075"/>
          </a:xfrm>
          <a:prstGeom prst="rect">
            <a:avLst/>
          </a:prstGeom>
          <a:noFill/>
          <a:ln w="9525">
            <a:noFill/>
            <a:miter lim="800000"/>
            <a:headEnd/>
            <a:tailEnd/>
          </a:ln>
        </p:spPr>
        <p:txBody>
          <a:bodyPr lIns="92075" tIns="46038" rIns="92075" bIns="46038" anchor="b"/>
          <a:lstStyle/>
          <a:p>
            <a:pPr eaLnBrk="0" hangingPunct="0"/>
            <a:r>
              <a:rPr lang="en-US" sz="2800" b="1" dirty="0" smtClean="0">
                <a:solidFill>
                  <a:schemeClr val="accent1"/>
                </a:solidFill>
              </a:rPr>
              <a:t>RNW </a:t>
            </a:r>
            <a:r>
              <a:rPr lang="en-US" sz="2800" b="1" dirty="0">
                <a:solidFill>
                  <a:schemeClr val="accent1"/>
                </a:solidFill>
              </a:rPr>
              <a:t>Pvt. Passenger </a:t>
            </a:r>
            <a:r>
              <a:rPr lang="en-US" sz="2800" b="1" dirty="0" smtClean="0">
                <a:solidFill>
                  <a:schemeClr val="accent1"/>
                </a:solidFill>
              </a:rPr>
              <a:t>Auto, 2005-2014 Average: Highest 25 States </a:t>
            </a:r>
            <a:endParaRPr lang="en-US" sz="2800" b="1" dirty="0">
              <a:solidFill>
                <a:schemeClr val="accent1"/>
              </a:solidFill>
            </a:endParaRPr>
          </a:p>
        </p:txBody>
      </p:sp>
      <p:sp>
        <p:nvSpPr>
          <p:cNvPr id="29704"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Tree>
    <p:extLst>
      <p:ext uri="{BB962C8B-B14F-4D97-AF65-F5344CB8AC3E}">
        <p14:creationId xmlns:p14="http://schemas.microsoft.com/office/powerpoint/2010/main" val="2974650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110"/>
          <p:cNvSpPr>
            <a:spLocks noGrp="1" noChangeArrowheads="1"/>
          </p:cNvSpPr>
          <p:nvPr>
            <p:ph type="sldNum" sz="quarter" idx="12"/>
          </p:nvPr>
        </p:nvSpPr>
        <p:spPr>
          <a:noFill/>
        </p:spPr>
        <p:txBody>
          <a:bodyPr/>
          <a:lstStyle/>
          <a:p>
            <a:fld id="{689B6EC4-7BF0-43D4-A76D-31D42E8B3F7D}" type="slidenum">
              <a:rPr lang="en-US" smtClean="0"/>
              <a:pPr/>
              <a:t>18</a:t>
            </a:fld>
            <a:endParaRPr lang="en-US" smtClean="0"/>
          </a:p>
        </p:txBody>
      </p:sp>
      <p:graphicFrame>
        <p:nvGraphicFramePr>
          <p:cNvPr id="30722" name="Object 3"/>
          <p:cNvGraphicFramePr>
            <a:graphicFrameLocks noGrp="1" noChangeAspect="1"/>
          </p:cNvGraphicFramePr>
          <p:nvPr>
            <p:ph idx="4294967295"/>
            <p:extLst/>
          </p:nvPr>
        </p:nvGraphicFramePr>
        <p:xfrm>
          <a:off x="-11113" y="1795463"/>
          <a:ext cx="9144001" cy="4710112"/>
        </p:xfrm>
        <a:graphic>
          <a:graphicData uri="http://schemas.openxmlformats.org/presentationml/2006/ole">
            <mc:AlternateContent xmlns:mc="http://schemas.openxmlformats.org/markup-compatibility/2006">
              <mc:Choice xmlns:v="urn:schemas-microsoft-com:vml" Requires="v">
                <p:oleObj spid="_x0000_s28530768" name="Chart" r:id="rId4" imgW="8820267" imgH="4543321" progId="MSGraph.Chart.8">
                  <p:embed followColorScheme="full"/>
                </p:oleObj>
              </mc:Choice>
              <mc:Fallback>
                <p:oleObj name="Chart" r:id="rId4" imgW="8820267" imgH="4543321" progId="MSGraph.Chart.8">
                  <p:embed followColorScheme="full"/>
                  <p:pic>
                    <p:nvPicPr>
                      <p:cNvPr id="0" name=""/>
                      <p:cNvPicPr>
                        <a:picLocks noChangeAspect="1" noChangeArrowheads="1"/>
                      </p:cNvPicPr>
                      <p:nvPr/>
                    </p:nvPicPr>
                    <p:blipFill>
                      <a:blip r:embed="rId5"/>
                      <a:srcRect/>
                      <a:stretch>
                        <a:fillRect/>
                      </a:stretch>
                    </p:blipFill>
                    <p:spPr bwMode="auto">
                      <a:xfrm>
                        <a:off x="-11113" y="1795463"/>
                        <a:ext cx="9144001" cy="4710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4"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800" b="1" dirty="0" smtClean="0">
                <a:solidFill>
                  <a:schemeClr val="accent1"/>
                </a:solidFill>
              </a:rPr>
              <a:t/>
            </a:r>
            <a:br>
              <a:rPr lang="en-US" sz="2800" b="1" dirty="0" smtClean="0">
                <a:solidFill>
                  <a:schemeClr val="accent1"/>
                </a:solidFill>
              </a:rPr>
            </a:br>
            <a:endParaRPr lang="en-US" sz="2800" b="1" dirty="0" smtClean="0">
              <a:solidFill>
                <a:schemeClr val="accent1"/>
              </a:solidFill>
            </a:endParaRPr>
          </a:p>
          <a:p>
            <a:pPr eaLnBrk="0" hangingPunct="0"/>
            <a:r>
              <a:rPr lang="en-US" sz="2800" b="1" dirty="0" smtClean="0">
                <a:solidFill>
                  <a:schemeClr val="accent1"/>
                </a:solidFill>
              </a:rPr>
              <a:t>RNW </a:t>
            </a:r>
            <a:r>
              <a:rPr lang="en-US" sz="2800" b="1" dirty="0">
                <a:solidFill>
                  <a:schemeClr val="accent1"/>
                </a:solidFill>
              </a:rPr>
              <a:t>Pvt. Passenger Auto, </a:t>
            </a:r>
          </a:p>
          <a:p>
            <a:pPr eaLnBrk="0" hangingPunct="0"/>
            <a:r>
              <a:rPr lang="en-US" sz="2800" b="1" dirty="0">
                <a:solidFill>
                  <a:schemeClr val="accent1"/>
                </a:solidFill>
              </a:rPr>
              <a:t>2005-2014 Average: </a:t>
            </a:r>
            <a:r>
              <a:rPr lang="en-US" sz="2800" b="1" dirty="0" smtClean="0">
                <a:solidFill>
                  <a:schemeClr val="accent1"/>
                </a:solidFill>
              </a:rPr>
              <a:t>Lowest </a:t>
            </a:r>
            <a:r>
              <a:rPr lang="en-US" sz="2800" b="1" dirty="0">
                <a:solidFill>
                  <a:schemeClr val="accent1"/>
                </a:solidFill>
              </a:rPr>
              <a:t>25 States </a:t>
            </a:r>
          </a:p>
        </p:txBody>
      </p:sp>
      <p:sp>
        <p:nvSpPr>
          <p:cNvPr id="30725" name="Rectangle 7"/>
          <p:cNvSpPr>
            <a:spLocks noChangeArrowheads="1"/>
          </p:cNvSpPr>
          <p:nvPr/>
        </p:nvSpPr>
        <p:spPr bwMode="auto">
          <a:xfrm>
            <a:off x="0" y="6402388"/>
            <a:ext cx="8750300" cy="430887"/>
          </a:xfrm>
          <a:prstGeom prst="rect">
            <a:avLst/>
          </a:prstGeom>
          <a:noFill/>
          <a:ln w="9525">
            <a:noFill/>
            <a:miter lim="800000"/>
            <a:headEnd/>
            <a:tailEnd/>
          </a:ln>
        </p:spPr>
        <p:txBody>
          <a:bodyPr>
            <a:spAutoFit/>
          </a:bodyPr>
          <a:lstStyle/>
          <a:p>
            <a:r>
              <a:rPr lang="en-US" sz="1100" dirty="0" smtClean="0"/>
              <a:t>Sources</a:t>
            </a:r>
            <a:r>
              <a:rPr lang="en-US" sz="1100" dirty="0"/>
              <a:t>: </a:t>
            </a:r>
            <a:r>
              <a:rPr lang="en-US" sz="1100" dirty="0" smtClean="0"/>
              <a:t>NAIC</a:t>
            </a:r>
            <a:r>
              <a:rPr lang="en-US" sz="1100" dirty="0"/>
              <a:t>; Insurance Information Institute</a:t>
            </a:r>
          </a:p>
          <a:p>
            <a:endParaRPr lang="en-US" sz="1100" dirty="0"/>
          </a:p>
        </p:txBody>
      </p:sp>
      <p:sp>
        <p:nvSpPr>
          <p:cNvPr id="7" name="AutoShape 6"/>
          <p:cNvSpPr>
            <a:spLocks noChangeArrowheads="1"/>
          </p:cNvSpPr>
          <p:nvPr/>
        </p:nvSpPr>
        <p:spPr bwMode="blackWhite">
          <a:xfrm>
            <a:off x="6856600" y="1447800"/>
            <a:ext cx="2123888" cy="1196788"/>
          </a:xfrm>
          <a:prstGeom prst="wedgeRectCallout">
            <a:avLst>
              <a:gd name="adj1" fmla="val 32880"/>
              <a:gd name="adj2" fmla="val 242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Michigan </a:t>
            </a:r>
            <a:r>
              <a:rPr lang="en-US" sz="1400" b="1" dirty="0">
                <a:solidFill>
                  <a:schemeClr val="bg1"/>
                </a:solidFill>
              </a:rPr>
              <a:t>was the least profitable state for auto insurers from </a:t>
            </a:r>
            <a:r>
              <a:rPr lang="en-US" sz="1400" b="1" dirty="0" smtClean="0">
                <a:solidFill>
                  <a:schemeClr val="bg1"/>
                </a:solidFill>
              </a:rPr>
              <a:t>2005-2014  </a:t>
            </a:r>
            <a:endParaRPr lang="en-US" sz="1400" b="1" dirty="0">
              <a:solidFill>
                <a:schemeClr val="bg1"/>
              </a:solidFill>
            </a:endParaRPr>
          </a:p>
        </p:txBody>
      </p:sp>
      <p:sp>
        <p:nvSpPr>
          <p:cNvPr id="30727" name="Rectangle 31"/>
          <p:cNvSpPr>
            <a:spLocks noChangeArrowheads="1"/>
          </p:cNvSpPr>
          <p:nvPr/>
        </p:nvSpPr>
        <p:spPr bwMode="black">
          <a:xfrm>
            <a:off x="347663" y="1169988"/>
            <a:ext cx="1884362"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Tree>
    <p:extLst>
      <p:ext uri="{BB962C8B-B14F-4D97-AF65-F5344CB8AC3E}">
        <p14:creationId xmlns:p14="http://schemas.microsoft.com/office/powerpoint/2010/main" val="22501414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10"/>
          <p:cNvSpPr>
            <a:spLocks noGrp="1" noChangeArrowheads="1"/>
          </p:cNvSpPr>
          <p:nvPr>
            <p:ph type="sldNum" sz="quarter" idx="12"/>
          </p:nvPr>
        </p:nvSpPr>
        <p:spPr>
          <a:noFill/>
        </p:spPr>
        <p:txBody>
          <a:bodyPr/>
          <a:lstStyle/>
          <a:p>
            <a:fld id="{E9357574-7554-4BAA-80FF-85F8D37205EC}" type="slidenum">
              <a:rPr lang="en-US" smtClean="0"/>
              <a:pPr/>
              <a:t>19</a:t>
            </a:fld>
            <a:endParaRPr lang="en-US" smtClean="0"/>
          </a:p>
        </p:txBody>
      </p:sp>
      <p:graphicFrame>
        <p:nvGraphicFramePr>
          <p:cNvPr id="31746" name="Object 3"/>
          <p:cNvGraphicFramePr>
            <a:graphicFrameLocks noGrp="1" noChangeAspect="1"/>
          </p:cNvGraphicFramePr>
          <p:nvPr>
            <p:ph idx="4294967295"/>
            <p:extLst/>
          </p:nvPr>
        </p:nvGraphicFramePr>
        <p:xfrm>
          <a:off x="0" y="1797050"/>
          <a:ext cx="9144000" cy="4710113"/>
        </p:xfrm>
        <a:graphic>
          <a:graphicData uri="http://schemas.openxmlformats.org/presentationml/2006/ole">
            <mc:AlternateContent xmlns:mc="http://schemas.openxmlformats.org/markup-compatibility/2006">
              <mc:Choice xmlns:v="urn:schemas-microsoft-com:vml" Requires="v">
                <p:oleObj spid="_x0000_s28531792" name="Chart" r:id="rId4" imgW="8820267" imgH="4543321" progId="MSGraph.Chart.8">
                  <p:embed followColorScheme="full"/>
                </p:oleObj>
              </mc:Choice>
              <mc:Fallback>
                <p:oleObj name="Chart" r:id="rId4" imgW="8820267" imgH="4543321" progId="MSGraph.Chart.8">
                  <p:embed followColorScheme="full"/>
                  <p:pic>
                    <p:nvPicPr>
                      <p:cNvPr id="0" name=""/>
                      <p:cNvPicPr>
                        <a:picLocks noChangeAspect="1" noChangeArrowheads="1"/>
                      </p:cNvPicPr>
                      <p:nvPr/>
                    </p:nvPicPr>
                    <p:blipFill>
                      <a:blip r:embed="rId5"/>
                      <a:srcRect/>
                      <a:stretch>
                        <a:fillRect/>
                      </a:stretch>
                    </p:blipFill>
                    <p:spPr bwMode="auto">
                      <a:xfrm>
                        <a:off x="0" y="1797050"/>
                        <a:ext cx="9144000" cy="4710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8" name="Text Box 4"/>
          <p:cNvSpPr txBox="1">
            <a:spLocks noChangeArrowheads="1"/>
          </p:cNvSpPr>
          <p:nvPr/>
        </p:nvSpPr>
        <p:spPr bwMode="auto">
          <a:xfrm>
            <a:off x="0" y="6367463"/>
            <a:ext cx="9017000" cy="41460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pPr>
            <a:r>
              <a:rPr lang="en-US" sz="1100" dirty="0" smtClean="0"/>
              <a:t>Sources</a:t>
            </a:r>
            <a:r>
              <a:rPr lang="en-US" sz="1100" dirty="0"/>
              <a:t>: </a:t>
            </a:r>
            <a:r>
              <a:rPr lang="en-US" sz="1100" dirty="0" smtClean="0"/>
              <a:t>NAIC</a:t>
            </a:r>
            <a:r>
              <a:rPr lang="en-US" sz="1100" dirty="0"/>
              <a:t>; Insurance Information Institute</a:t>
            </a:r>
          </a:p>
          <a:p>
            <a:pPr eaLnBrk="0" hangingPunct="0">
              <a:lnSpc>
                <a:spcPct val="70000"/>
              </a:lnSpc>
              <a:spcBef>
                <a:spcPct val="50000"/>
              </a:spcBef>
              <a:buClr>
                <a:srgbClr val="FF3300"/>
              </a:buClr>
              <a:buFont typeface="Wingdings" pitchFamily="2" charset="2"/>
              <a:buNone/>
            </a:pPr>
            <a:r>
              <a:rPr lang="en-US" sz="1100" dirty="0"/>
              <a:t>		</a:t>
            </a:r>
          </a:p>
        </p:txBody>
      </p:sp>
      <p:sp>
        <p:nvSpPr>
          <p:cNvPr id="31749" name="Rectangle 2"/>
          <p:cNvSpPr txBox="1">
            <a:spLocks noChangeArrowheads="1"/>
          </p:cNvSpPr>
          <p:nvPr/>
        </p:nvSpPr>
        <p:spPr bwMode="auto">
          <a:xfrm>
            <a:off x="0" y="0"/>
            <a:ext cx="8035926" cy="854075"/>
          </a:xfrm>
          <a:prstGeom prst="rect">
            <a:avLst/>
          </a:prstGeom>
          <a:noFill/>
          <a:ln w="9525">
            <a:noFill/>
            <a:miter lim="800000"/>
            <a:headEnd/>
            <a:tailEnd/>
          </a:ln>
        </p:spPr>
        <p:txBody>
          <a:bodyPr lIns="92075" tIns="46038" rIns="92075" bIns="46038" anchor="b"/>
          <a:lstStyle/>
          <a:p>
            <a:pPr eaLnBrk="0" hangingPunct="0"/>
            <a:r>
              <a:rPr lang="en-US" sz="2800" b="1" dirty="0" smtClean="0">
                <a:solidFill>
                  <a:schemeClr val="accent1"/>
                </a:solidFill>
              </a:rPr>
              <a:t>RNW </a:t>
            </a:r>
            <a:r>
              <a:rPr lang="en-US" sz="2800" b="1" dirty="0">
                <a:solidFill>
                  <a:schemeClr val="accent1"/>
                </a:solidFill>
              </a:rPr>
              <a:t>Homeowners Insurance, </a:t>
            </a:r>
          </a:p>
          <a:p>
            <a:pPr eaLnBrk="0" hangingPunct="0"/>
            <a:r>
              <a:rPr lang="en-US" sz="2800" b="1" dirty="0">
                <a:solidFill>
                  <a:schemeClr val="accent1"/>
                </a:solidFill>
              </a:rPr>
              <a:t>2005-2014 Average: </a:t>
            </a:r>
            <a:r>
              <a:rPr lang="en-US" sz="2800" b="1" dirty="0" smtClean="0">
                <a:solidFill>
                  <a:schemeClr val="accent1"/>
                </a:solidFill>
              </a:rPr>
              <a:t>Highest </a:t>
            </a:r>
            <a:r>
              <a:rPr lang="en-US" sz="2800" b="1" dirty="0">
                <a:solidFill>
                  <a:schemeClr val="accent1"/>
                </a:solidFill>
              </a:rPr>
              <a:t>25 States </a:t>
            </a:r>
          </a:p>
        </p:txBody>
      </p:sp>
      <p:sp>
        <p:nvSpPr>
          <p:cNvPr id="8" name="AutoShape 6"/>
          <p:cNvSpPr>
            <a:spLocks noChangeArrowheads="1"/>
          </p:cNvSpPr>
          <p:nvPr/>
        </p:nvSpPr>
        <p:spPr bwMode="blackWhite">
          <a:xfrm>
            <a:off x="3068976" y="1705955"/>
            <a:ext cx="3276600" cy="1155700"/>
          </a:xfrm>
          <a:prstGeom prst="wedgeRectCallout">
            <a:avLst>
              <a:gd name="adj1" fmla="val -106330"/>
              <a:gd name="adj2" fmla="val 398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Hawaii was the most profitable state for home insurers from </a:t>
            </a:r>
            <a:r>
              <a:rPr lang="en-US" sz="1600" b="1" dirty="0" smtClean="0">
                <a:solidFill>
                  <a:schemeClr val="bg1"/>
                </a:solidFill>
              </a:rPr>
              <a:t>2005-2014 </a:t>
            </a:r>
            <a:r>
              <a:rPr lang="en-US" sz="1600" b="1" dirty="0">
                <a:solidFill>
                  <a:schemeClr val="bg1"/>
                </a:solidFill>
              </a:rPr>
              <a:t>due to the absence of hurricanes during this period</a:t>
            </a:r>
          </a:p>
        </p:txBody>
      </p:sp>
      <p:sp>
        <p:nvSpPr>
          <p:cNvPr id="31751"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Tree>
    <p:extLst>
      <p:ext uri="{BB962C8B-B14F-4D97-AF65-F5344CB8AC3E}">
        <p14:creationId xmlns:p14="http://schemas.microsoft.com/office/powerpoint/2010/main" val="23504356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3AFDFB25-8CBA-40AE-965F-72913933AEBD}" type="slidenum">
              <a:rPr lang="en-US" smtClean="0"/>
              <a:pPr/>
              <a:t>2</a:t>
            </a:fld>
            <a:endParaRPr lang="en-US" smtClean="0"/>
          </a:p>
        </p:txBody>
      </p:sp>
      <p:sp>
        <p:nvSpPr>
          <p:cNvPr id="1030" name="Rectangle 2"/>
          <p:cNvSpPr>
            <a:spLocks noGrp="1" noChangeArrowheads="1"/>
          </p:cNvSpPr>
          <p:nvPr>
            <p:ph type="title"/>
          </p:nvPr>
        </p:nvSpPr>
        <p:spPr/>
        <p:txBody>
          <a:bodyPr/>
          <a:lstStyle/>
          <a:p>
            <a:r>
              <a:rPr lang="en-US" dirty="0" smtClean="0"/>
              <a:t>Distribution of Direct Premiums Written by Segment/Line, 2014</a:t>
            </a:r>
          </a:p>
        </p:txBody>
      </p:sp>
      <p:sp>
        <p:nvSpPr>
          <p:cNvPr id="1031" name="Rectangle 3"/>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A.M. Best; Insurance Information Institute research.</a:t>
            </a:r>
          </a:p>
        </p:txBody>
      </p:sp>
      <p:sp>
        <p:nvSpPr>
          <p:cNvPr id="2102276" name="Rectangle 4"/>
          <p:cNvSpPr>
            <a:spLocks noChangeArrowheads="1"/>
          </p:cNvSpPr>
          <p:nvPr/>
        </p:nvSpPr>
        <p:spPr bwMode="blackWhite">
          <a:xfrm>
            <a:off x="449263" y="1587500"/>
            <a:ext cx="3641725" cy="4597400"/>
          </a:xfrm>
          <a:prstGeom prst="rect">
            <a:avLst/>
          </a:prstGeom>
          <a:solidFill>
            <a:srgbClr val="ECF6F8"/>
          </a:solidFill>
          <a:ln w="12700" algn="ctr">
            <a:solidFill>
              <a:schemeClr val="accent1"/>
            </a:solidFill>
            <a:miter lim="800000"/>
            <a:headEnd/>
            <a:tailEnd/>
          </a:ln>
        </p:spPr>
        <p:txBody>
          <a:bodyPr tIns="640080" bIns="91440"/>
          <a:lstStyle/>
          <a:p>
            <a:pPr marL="227013" indent="-227013" eaLnBrk="0" hangingPunct="0">
              <a:lnSpc>
                <a:spcPct val="90000"/>
              </a:lnSpc>
              <a:spcBef>
                <a:spcPct val="75000"/>
              </a:spcBef>
              <a:buClr>
                <a:schemeClr val="accent2"/>
              </a:buClr>
              <a:buFont typeface="Wingdings" pitchFamily="2" charset="2"/>
              <a:buChar char="n"/>
            </a:pPr>
            <a:r>
              <a:rPr lang="en-US" dirty="0"/>
              <a:t>Personal/Commercial lines split has been about 50/50 for many </a:t>
            </a:r>
            <a:r>
              <a:rPr lang="en-US" dirty="0" smtClean="0"/>
              <a:t>years</a:t>
            </a:r>
            <a:endParaRPr lang="en-US" dirty="0"/>
          </a:p>
          <a:p>
            <a:pPr marL="227013" indent="-227013" eaLnBrk="0" hangingPunct="0">
              <a:lnSpc>
                <a:spcPct val="90000"/>
              </a:lnSpc>
              <a:spcBef>
                <a:spcPct val="75000"/>
              </a:spcBef>
              <a:buClr>
                <a:schemeClr val="accent2"/>
              </a:buClr>
              <a:buFont typeface="Wingdings" pitchFamily="2" charset="2"/>
              <a:buChar char="n"/>
            </a:pPr>
            <a:r>
              <a:rPr lang="en-US" dirty="0"/>
              <a:t>Pvt. Passenger Auto is by far the largest line of insurance and is currently the most important source of industry profits</a:t>
            </a:r>
          </a:p>
          <a:p>
            <a:pPr marL="227013" indent="-227013" eaLnBrk="0" hangingPunct="0">
              <a:lnSpc>
                <a:spcPct val="90000"/>
              </a:lnSpc>
              <a:spcBef>
                <a:spcPct val="75000"/>
              </a:spcBef>
              <a:buClr>
                <a:schemeClr val="accent2"/>
              </a:buClr>
              <a:buFont typeface="Wingdings" pitchFamily="2" charset="2"/>
              <a:buChar char="n"/>
            </a:pPr>
            <a:r>
              <a:rPr lang="en-US" dirty="0"/>
              <a:t>Billions of additional dollars in homeowners insurance premiums are written by state-run residual market plans</a:t>
            </a:r>
          </a:p>
        </p:txBody>
      </p:sp>
      <p:sp>
        <p:nvSpPr>
          <p:cNvPr id="2102277" name="Rectangle 5"/>
          <p:cNvSpPr>
            <a:spLocks noChangeArrowheads="1"/>
          </p:cNvSpPr>
          <p:nvPr/>
        </p:nvSpPr>
        <p:spPr bwMode="blackWhite">
          <a:xfrm>
            <a:off x="449263" y="1587500"/>
            <a:ext cx="3641725" cy="495300"/>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lIns="45720" rIns="45720" anchor="ctr"/>
          <a:lstStyle/>
          <a:p>
            <a:pPr algn="ctr">
              <a:lnSpc>
                <a:spcPct val="95000"/>
              </a:lnSpc>
              <a:spcBef>
                <a:spcPct val="25000"/>
              </a:spcBef>
              <a:defRPr/>
            </a:pPr>
            <a:r>
              <a:rPr lang="en-US" sz="2000" b="1" dirty="0">
                <a:solidFill>
                  <a:schemeClr val="bg1"/>
                </a:solidFill>
              </a:rPr>
              <a:t>Distribution Facts</a:t>
            </a:r>
          </a:p>
        </p:txBody>
      </p:sp>
      <p:graphicFrame>
        <p:nvGraphicFramePr>
          <p:cNvPr id="1026" name="Object 6"/>
          <p:cNvGraphicFramePr>
            <a:graphicFrameLocks/>
          </p:cNvGraphicFramePr>
          <p:nvPr>
            <p:extLst/>
          </p:nvPr>
        </p:nvGraphicFramePr>
        <p:xfrm>
          <a:off x="5241925" y="2185988"/>
          <a:ext cx="3308350" cy="3265487"/>
        </p:xfrm>
        <a:graphic>
          <a:graphicData uri="http://schemas.openxmlformats.org/presentationml/2006/ole">
            <mc:AlternateContent xmlns:mc="http://schemas.openxmlformats.org/markup-compatibility/2006">
              <mc:Choice xmlns:v="urn:schemas-microsoft-com:vml" Requires="v">
                <p:oleObj spid="_x0000_s28524625" name="Chart" r:id="rId4" imgW="3286014" imgH="3248198" progId="MSGraph.Chart.8">
                  <p:embed followColorScheme="full"/>
                </p:oleObj>
              </mc:Choice>
              <mc:Fallback>
                <p:oleObj name="Chart" r:id="rId4" imgW="3286014" imgH="3248198" progId="MSGraph.Chart.8">
                  <p:embed followColorScheme="full"/>
                  <p:pic>
                    <p:nvPicPr>
                      <p:cNvPr id="0" name=""/>
                      <p:cNvPicPr preferRelativeResize="0">
                        <a:picLocks noChangeArrowheads="1"/>
                      </p:cNvPicPr>
                      <p:nvPr/>
                    </p:nvPicPr>
                    <p:blipFill>
                      <a:blip r:embed="rId5"/>
                      <a:srcRect/>
                      <a:stretch>
                        <a:fillRect/>
                      </a:stretch>
                    </p:blipFill>
                    <p:spPr bwMode="gray">
                      <a:xfrm>
                        <a:off x="5241925" y="2185988"/>
                        <a:ext cx="3308350" cy="3265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 name="Text Box 7"/>
          <p:cNvSpPr txBox="1">
            <a:spLocks noChangeArrowheads="1"/>
          </p:cNvSpPr>
          <p:nvPr/>
        </p:nvSpPr>
        <p:spPr bwMode="auto">
          <a:xfrm>
            <a:off x="6118225" y="2770188"/>
            <a:ext cx="1909763" cy="388937"/>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Commercial Lines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282.5B/51%</a:t>
            </a:r>
            <a:endParaRPr lang="en-US" sz="1400" b="1" dirty="0">
              <a:solidFill>
                <a:schemeClr val="bg1"/>
              </a:solidFill>
            </a:endParaRPr>
          </a:p>
        </p:txBody>
      </p:sp>
      <p:sp>
        <p:nvSpPr>
          <p:cNvPr id="1035" name="Rectangle 10"/>
          <p:cNvSpPr>
            <a:spLocks noChangeArrowheads="1"/>
          </p:cNvSpPr>
          <p:nvPr/>
        </p:nvSpPr>
        <p:spPr bwMode="black">
          <a:xfrm>
            <a:off x="5362575" y="1701800"/>
            <a:ext cx="3187700" cy="247650"/>
          </a:xfrm>
          <a:prstGeom prst="rect">
            <a:avLst/>
          </a:prstGeom>
          <a:noFill/>
          <a:ln w="9525" algn="ctr">
            <a:noFill/>
            <a:miter lim="800000"/>
            <a:headEnd/>
            <a:tailEnd/>
          </a:ln>
        </p:spPr>
        <p:txBody>
          <a:bodyPr lIns="45720" tIns="0" rIns="45720" bIns="0">
            <a:spAutoFit/>
          </a:bodyPr>
          <a:lstStyle/>
          <a:p>
            <a:pPr algn="ctr" defTabSz="114300" eaLnBrk="0" hangingPunct="0">
              <a:lnSpc>
                <a:spcPct val="90000"/>
              </a:lnSpc>
              <a:spcBef>
                <a:spcPct val="20000"/>
              </a:spcBef>
            </a:pPr>
            <a:r>
              <a:rPr lang="en-US" b="1" dirty="0" smtClean="0">
                <a:solidFill>
                  <a:srgbClr val="225A7A"/>
                </a:solidFill>
              </a:rPr>
              <a:t>2014</a:t>
            </a:r>
            <a:endParaRPr lang="en-US" b="1" dirty="0">
              <a:solidFill>
                <a:srgbClr val="225A7A"/>
              </a:solidFill>
            </a:endParaRPr>
          </a:p>
        </p:txBody>
      </p:sp>
      <p:sp>
        <p:nvSpPr>
          <p:cNvPr id="1036" name="Text Box 7"/>
          <p:cNvSpPr txBox="1">
            <a:spLocks noChangeArrowheads="1"/>
          </p:cNvSpPr>
          <p:nvPr/>
        </p:nvSpPr>
        <p:spPr bwMode="auto">
          <a:xfrm>
            <a:off x="5975350" y="4308475"/>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Pvt. Pass Auto</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190.3B/34%</a:t>
            </a:r>
            <a:endParaRPr lang="en-US" sz="1400" b="1" dirty="0">
              <a:solidFill>
                <a:schemeClr val="bg1"/>
              </a:solidFill>
            </a:endParaRPr>
          </a:p>
        </p:txBody>
      </p:sp>
      <p:sp>
        <p:nvSpPr>
          <p:cNvPr id="1037" name="Text Box 7"/>
          <p:cNvSpPr txBox="1">
            <a:spLocks noChangeArrowheads="1"/>
          </p:cNvSpPr>
          <p:nvPr/>
        </p:nvSpPr>
        <p:spPr bwMode="auto">
          <a:xfrm>
            <a:off x="5105400" y="3492500"/>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Homeowners</a:t>
            </a:r>
          </a:p>
          <a:p>
            <a:pPr algn="ctr" eaLnBrk="0" hangingPunct="0">
              <a:lnSpc>
                <a:spcPct val="90000"/>
              </a:lnSpc>
              <a:buSzPct val="90000"/>
              <a:buFont typeface="Wingdings" pitchFamily="2" charset="2"/>
              <a:buNone/>
            </a:pPr>
            <a:r>
              <a:rPr lang="en-US" sz="1400" b="1" dirty="0" smtClean="0">
                <a:solidFill>
                  <a:schemeClr val="bg1"/>
                </a:solidFill>
              </a:rPr>
              <a:t>$86.1B/15%</a:t>
            </a:r>
            <a:endParaRPr lang="en-US" sz="1400" b="1" dirty="0">
              <a:solidFill>
                <a:schemeClr val="bg1"/>
              </a:solidFill>
            </a:endParaRPr>
          </a:p>
        </p:txBody>
      </p:sp>
    </p:spTree>
    <p:extLst>
      <p:ext uri="{BB962C8B-B14F-4D97-AF65-F5344CB8AC3E}">
        <p14:creationId xmlns:p14="http://schemas.microsoft.com/office/powerpoint/2010/main" val="13353733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102277"/>
                                        </p:tgtEl>
                                        <p:attrNameLst>
                                          <p:attrName>style.visibility</p:attrName>
                                        </p:attrNameLst>
                                      </p:cBhvr>
                                      <p:to>
                                        <p:strVal val="visible"/>
                                      </p:to>
                                    </p:set>
                                    <p:animEffect transition="in" filter="wipe(left)">
                                      <p:cBhvr>
                                        <p:cTn id="7" dur="500"/>
                                        <p:tgtEl>
                                          <p:spTgt spid="210227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102276"/>
                                        </p:tgtEl>
                                        <p:attrNameLst>
                                          <p:attrName>style.visibility</p:attrName>
                                        </p:attrNameLst>
                                      </p:cBhvr>
                                      <p:to>
                                        <p:strVal val="visible"/>
                                      </p:to>
                                    </p:set>
                                    <p:animEffect transition="in" filter="wipe(left)">
                                      <p:cBhvr>
                                        <p:cTn id="10" dur="500"/>
                                        <p:tgtEl>
                                          <p:spTgt spid="2102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2276" grpId="0" animBg="1"/>
      <p:bldP spid="210227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110"/>
          <p:cNvSpPr>
            <a:spLocks noGrp="1" noChangeArrowheads="1"/>
          </p:cNvSpPr>
          <p:nvPr>
            <p:ph type="sldNum" sz="quarter" idx="12"/>
          </p:nvPr>
        </p:nvSpPr>
        <p:spPr>
          <a:noFill/>
        </p:spPr>
        <p:txBody>
          <a:bodyPr/>
          <a:lstStyle/>
          <a:p>
            <a:fld id="{D43AB7AF-3AFC-4531-ABC2-5B0A2AD9774C}" type="slidenum">
              <a:rPr lang="en-US" smtClean="0"/>
              <a:pPr/>
              <a:t>20</a:t>
            </a:fld>
            <a:endParaRPr lang="en-US" smtClean="0"/>
          </a:p>
        </p:txBody>
      </p:sp>
      <p:graphicFrame>
        <p:nvGraphicFramePr>
          <p:cNvPr id="32770" name="Object 3"/>
          <p:cNvGraphicFramePr>
            <a:graphicFrameLocks noGrp="1" noChangeAspect="1"/>
          </p:cNvGraphicFramePr>
          <p:nvPr>
            <p:ph idx="4294967295"/>
            <p:extLst/>
          </p:nvPr>
        </p:nvGraphicFramePr>
        <p:xfrm>
          <a:off x="76200" y="1408113"/>
          <a:ext cx="9018588" cy="4675187"/>
        </p:xfrm>
        <a:graphic>
          <a:graphicData uri="http://schemas.openxmlformats.org/presentationml/2006/ole">
            <mc:AlternateContent xmlns:mc="http://schemas.openxmlformats.org/markup-compatibility/2006">
              <mc:Choice xmlns:v="urn:schemas-microsoft-com:vml" Requires="v">
                <p:oleObj spid="_x0000_s28532816" name="Chart" r:id="rId4" imgW="8820267" imgH="4572000" progId="MSGraph.Chart.8">
                  <p:embed followColorScheme="full"/>
                </p:oleObj>
              </mc:Choice>
              <mc:Fallback>
                <p:oleObj name="Chart" r:id="rId4" imgW="8820267" imgH="4572000" progId="MSGraph.Chart.8">
                  <p:embed followColorScheme="full"/>
                  <p:pic>
                    <p:nvPicPr>
                      <p:cNvPr id="0" name=""/>
                      <p:cNvPicPr>
                        <a:picLocks noChangeAspect="1" noChangeArrowheads="1"/>
                      </p:cNvPicPr>
                      <p:nvPr/>
                    </p:nvPicPr>
                    <p:blipFill>
                      <a:blip r:embed="rId5"/>
                      <a:srcRect/>
                      <a:stretch>
                        <a:fillRect/>
                      </a:stretch>
                    </p:blipFill>
                    <p:spPr bwMode="auto">
                      <a:xfrm>
                        <a:off x="76200" y="1408113"/>
                        <a:ext cx="9018588" cy="4675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2" name="Rectangle 7"/>
          <p:cNvSpPr>
            <a:spLocks noChangeArrowheads="1"/>
          </p:cNvSpPr>
          <p:nvPr/>
        </p:nvSpPr>
        <p:spPr bwMode="auto">
          <a:xfrm>
            <a:off x="0" y="6362140"/>
            <a:ext cx="8750300" cy="261610"/>
          </a:xfrm>
          <a:prstGeom prst="rect">
            <a:avLst/>
          </a:prstGeom>
          <a:noFill/>
          <a:ln w="9525">
            <a:noFill/>
            <a:miter lim="800000"/>
            <a:headEnd/>
            <a:tailEnd/>
          </a:ln>
        </p:spPr>
        <p:txBody>
          <a:bodyPr>
            <a:spAutoFit/>
          </a:bodyPr>
          <a:lstStyle/>
          <a:p>
            <a:r>
              <a:rPr lang="en-US" sz="1100" dirty="0" smtClean="0"/>
              <a:t>Sources</a:t>
            </a:r>
            <a:r>
              <a:rPr lang="en-US" sz="1100" dirty="0"/>
              <a:t>:  </a:t>
            </a:r>
            <a:r>
              <a:rPr lang="en-US" sz="1100" dirty="0" smtClean="0"/>
              <a:t>NAIC; Insurance Information Institute</a:t>
            </a:r>
            <a:endParaRPr lang="en-US" sz="1100" dirty="0"/>
          </a:p>
        </p:txBody>
      </p:sp>
      <p:sp>
        <p:nvSpPr>
          <p:cNvPr id="7" name="AutoShape 6"/>
          <p:cNvSpPr>
            <a:spLocks noChangeArrowheads="1"/>
          </p:cNvSpPr>
          <p:nvPr/>
        </p:nvSpPr>
        <p:spPr bwMode="blackWhite">
          <a:xfrm>
            <a:off x="2374116" y="3950148"/>
            <a:ext cx="3708400" cy="1062038"/>
          </a:xfrm>
          <a:prstGeom prst="wedgeRectCallout">
            <a:avLst>
              <a:gd name="adj1" fmla="val 91937"/>
              <a:gd name="adj2" fmla="val 5945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Hurricanes Katrina and Rita made Louisiana and Mississippi the least profitable states for home insurers from </a:t>
            </a:r>
            <a:r>
              <a:rPr lang="en-US" sz="1600" b="1" dirty="0" smtClean="0">
                <a:solidFill>
                  <a:schemeClr val="bg1"/>
                </a:solidFill>
              </a:rPr>
              <a:t>2005-2014</a:t>
            </a:r>
            <a:endParaRPr lang="en-US" sz="1600" b="1" dirty="0">
              <a:solidFill>
                <a:schemeClr val="bg1"/>
              </a:solidFill>
            </a:endParaRPr>
          </a:p>
        </p:txBody>
      </p:sp>
      <p:sp>
        <p:nvSpPr>
          <p:cNvPr id="32775"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32776" name="Rectangle 2"/>
          <p:cNvSpPr txBox="1">
            <a:spLocks noChangeArrowheads="1"/>
          </p:cNvSpPr>
          <p:nvPr/>
        </p:nvSpPr>
        <p:spPr bwMode="auto">
          <a:xfrm>
            <a:off x="-39688" y="39688"/>
            <a:ext cx="8035926" cy="854075"/>
          </a:xfrm>
          <a:prstGeom prst="rect">
            <a:avLst/>
          </a:prstGeom>
          <a:noFill/>
          <a:ln w="9525">
            <a:noFill/>
            <a:miter lim="800000"/>
            <a:headEnd/>
            <a:tailEnd/>
          </a:ln>
        </p:spPr>
        <p:txBody>
          <a:bodyPr lIns="92075" tIns="46038" rIns="92075" bIns="46038" anchor="b"/>
          <a:lstStyle/>
          <a:p>
            <a:pPr eaLnBrk="0" hangingPunct="0"/>
            <a:r>
              <a:rPr lang="en-US" sz="2800" b="1" dirty="0" smtClean="0">
                <a:solidFill>
                  <a:schemeClr val="accent1"/>
                </a:solidFill>
              </a:rPr>
              <a:t>RNW </a:t>
            </a:r>
            <a:r>
              <a:rPr lang="en-US" sz="2800" b="1" dirty="0">
                <a:solidFill>
                  <a:schemeClr val="accent1"/>
                </a:solidFill>
              </a:rPr>
              <a:t>Homeowners Insurance, </a:t>
            </a:r>
          </a:p>
          <a:p>
            <a:pPr eaLnBrk="0" hangingPunct="0"/>
            <a:r>
              <a:rPr lang="en-US" sz="2800" b="1" dirty="0">
                <a:solidFill>
                  <a:schemeClr val="accent1"/>
                </a:solidFill>
              </a:rPr>
              <a:t>2005-2014 Average: Lowest 25 States </a:t>
            </a:r>
          </a:p>
        </p:txBody>
      </p:sp>
    </p:spTree>
    <p:extLst>
      <p:ext uri="{BB962C8B-B14F-4D97-AF65-F5344CB8AC3E}">
        <p14:creationId xmlns:p14="http://schemas.microsoft.com/office/powerpoint/2010/main" val="33842532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21</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21</a:t>
            </a:fld>
            <a:endParaRPr lang="en-US"/>
          </a:p>
        </p:txBody>
      </p:sp>
    </p:spTree>
    <p:extLst>
      <p:ext uri="{BB962C8B-B14F-4D97-AF65-F5344CB8AC3E}">
        <p14:creationId xmlns:p14="http://schemas.microsoft.com/office/powerpoint/2010/main" val="50607352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3654873420"/>
              </p:ext>
            </p:extLst>
          </p:nvPr>
        </p:nvGraphicFramePr>
        <p:xfrm>
          <a:off x="-30163" y="1181575"/>
          <a:ext cx="8915401" cy="5889625"/>
        </p:xfrm>
        <a:graphic>
          <a:graphicData uri="http://schemas.openxmlformats.org/presentationml/2006/ole">
            <mc:AlternateContent xmlns:mc="http://schemas.openxmlformats.org/markup-compatibility/2006">
              <mc:Choice xmlns:v="urn:schemas-microsoft-com:vml" Requires="v">
                <p:oleObj spid="_x0000_s28533839" name="Chart" r:id="rId5" imgW="8258103" imgH="5534198" progId="MSGraph.Chart.8">
                  <p:embed followColorScheme="full"/>
                </p:oleObj>
              </mc:Choice>
              <mc:Fallback>
                <p:oleObj name="Chart" r:id="rId5" imgW="8258103" imgH="5534198" progId="MSGraph.Chart.8">
                  <p:embed followColorScheme="full"/>
                  <p:pic>
                    <p:nvPicPr>
                      <p:cNvPr id="0" name=""/>
                      <p:cNvPicPr>
                        <a:picLocks noChangeAspect="1" noChangeArrowheads="1"/>
                      </p:cNvPicPr>
                      <p:nvPr/>
                    </p:nvPicPr>
                    <p:blipFill>
                      <a:blip r:embed="rId6"/>
                      <a:srcRect/>
                      <a:stretch>
                        <a:fillRect/>
                      </a:stretch>
                    </p:blipFill>
                    <p:spPr bwMode="auto">
                      <a:xfrm>
                        <a:off x="-30163" y="1181575"/>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244272" y="6154005"/>
            <a:ext cx="8640966"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*Through June 5, 2016.</a:t>
            </a: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NYU Stern School </a:t>
            </a:r>
            <a:r>
              <a:rPr lang="en-US" sz="1100" dirty="0">
                <a:solidFill>
                  <a:srgbClr val="000000"/>
                </a:solidFill>
              </a:rPr>
              <a:t>of Business: </a:t>
            </a:r>
            <a:r>
              <a:rPr lang="en-US" sz="1100" dirty="0">
                <a:solidFill>
                  <a:srgbClr val="000000"/>
                </a:solidFill>
                <a:hlinkClick r:id="rId7"/>
              </a:rPr>
              <a:t>http://pages.stern.nyu.edu/~</a:t>
            </a:r>
            <a:r>
              <a:rPr lang="en-US" sz="1100" dirty="0" smtClean="0">
                <a:solidFill>
                  <a:srgbClr val="000000"/>
                </a:solidFill>
                <a:hlinkClick r:id="rId7"/>
              </a:rPr>
              <a:t>adamodar/New_Home_Page/datafile/histretSP.html</a:t>
            </a:r>
            <a:r>
              <a:rPr lang="en-US" sz="1100" dirty="0" smtClean="0">
                <a:solidFill>
                  <a:srgbClr val="000000"/>
                </a:solidFill>
              </a:rPr>
              <a:t>  Ins. Info. Inst.</a:t>
            </a:r>
            <a:endParaRPr lang="en-US" sz="1100" dirty="0">
              <a:solidFill>
                <a:srgbClr val="000000"/>
              </a:solidFill>
            </a:endParaRPr>
          </a:p>
        </p:txBody>
      </p:sp>
      <p:sp>
        <p:nvSpPr>
          <p:cNvPr id="16401" name="AutoShape 18"/>
          <p:cNvSpPr>
            <a:spLocks noChangeArrowheads="1"/>
          </p:cNvSpPr>
          <p:nvPr/>
        </p:nvSpPr>
        <p:spPr bwMode="auto">
          <a:xfrm>
            <a:off x="5587960" y="4703352"/>
            <a:ext cx="1171418" cy="506782"/>
          </a:xfrm>
          <a:prstGeom prst="wedgeRectCallout">
            <a:avLst>
              <a:gd name="adj1" fmla="val 66134"/>
              <a:gd name="adj2" fmla="val -26633"/>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Tech Bubble Implosion</a:t>
            </a:r>
            <a:endParaRPr lang="en-US" sz="1000" dirty="0">
              <a:solidFill>
                <a:srgbClr val="000000"/>
              </a:solidFill>
            </a:endParaRPr>
          </a:p>
        </p:txBody>
      </p:sp>
      <p:sp>
        <p:nvSpPr>
          <p:cNvPr id="16403" name="AutoShape 20"/>
          <p:cNvSpPr>
            <a:spLocks noChangeArrowheads="1"/>
          </p:cNvSpPr>
          <p:nvPr/>
        </p:nvSpPr>
        <p:spPr bwMode="auto">
          <a:xfrm>
            <a:off x="6290519" y="5345161"/>
            <a:ext cx="1078171" cy="405481"/>
          </a:xfrm>
          <a:prstGeom prst="wedgeRectCallout">
            <a:avLst>
              <a:gd name="adj1" fmla="val 71018"/>
              <a:gd name="adj2" fmla="val -45864"/>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Financial Crisis</a:t>
            </a:r>
            <a:endParaRPr lang="en-US" sz="1000" dirty="0">
              <a:solidFill>
                <a:srgbClr val="000000"/>
              </a:solidFill>
            </a:endParaRPr>
          </a:p>
        </p:txBody>
      </p:sp>
      <p:sp>
        <p:nvSpPr>
          <p:cNvPr id="16408" name="Rectangle 7"/>
          <p:cNvSpPr>
            <a:spLocks noChangeArrowheads="1"/>
          </p:cNvSpPr>
          <p:nvPr/>
        </p:nvSpPr>
        <p:spPr bwMode="black">
          <a:xfrm>
            <a:off x="185738" y="115570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Annual Return</a:t>
            </a:r>
            <a:endParaRPr lang="en-US" sz="1600" b="1" dirty="0">
              <a:solidFill>
                <a:srgbClr val="225A7A"/>
              </a:solidFill>
            </a:endParaRPr>
          </a:p>
        </p:txBody>
      </p:sp>
      <p:sp>
        <p:nvSpPr>
          <p:cNvPr id="16409" name="AutoShape 6"/>
          <p:cNvSpPr>
            <a:spLocks noChangeArrowheads="1"/>
          </p:cNvSpPr>
          <p:nvPr/>
        </p:nvSpPr>
        <p:spPr bwMode="auto">
          <a:xfrm>
            <a:off x="3499204" y="5380854"/>
            <a:ext cx="1202806" cy="275619"/>
          </a:xfrm>
          <a:prstGeom prst="wedgeRectCallout">
            <a:avLst>
              <a:gd name="adj1" fmla="val -31527"/>
              <a:gd name="adj2" fmla="val -16453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Energy Crisis</a:t>
            </a:r>
            <a:endParaRPr lang="en-US" sz="1000" dirty="0">
              <a:solidFill>
                <a:srgbClr val="000000"/>
              </a:solidFill>
            </a:endParaRPr>
          </a:p>
        </p:txBody>
      </p:sp>
      <p:sp>
        <p:nvSpPr>
          <p:cNvPr id="19" name="AutoShape 8"/>
          <p:cNvSpPr>
            <a:spLocks noChangeArrowheads="1"/>
          </p:cNvSpPr>
          <p:nvPr/>
        </p:nvSpPr>
        <p:spPr bwMode="blackWhite">
          <a:xfrm>
            <a:off x="7962212" y="4703352"/>
            <a:ext cx="772370" cy="542954"/>
          </a:xfrm>
          <a:prstGeom prst="wedgeRectCallout">
            <a:avLst>
              <a:gd name="adj1" fmla="val 30296"/>
              <a:gd name="adj2" fmla="val -17211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2016*:</a:t>
            </a:r>
          </a:p>
          <a:p>
            <a:pPr algn="ctr">
              <a:lnSpc>
                <a:spcPct val="90000"/>
              </a:lnSpc>
              <a:spcBef>
                <a:spcPct val="50000"/>
              </a:spcBef>
              <a:buClr>
                <a:srgbClr val="FFFFFF"/>
              </a:buClr>
              <a:buFont typeface="Wingdings" pitchFamily="2" charset="2"/>
              <a:buNone/>
              <a:defRPr/>
            </a:pPr>
            <a:r>
              <a:rPr lang="en-US" sz="1200" b="1" dirty="0" smtClean="0">
                <a:solidFill>
                  <a:srgbClr val="FFFFFF"/>
                </a:solidFill>
              </a:rPr>
              <a:t>+2.7%</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S&amp;P 500 Index Returns</a:t>
            </a:r>
            <a:r>
              <a:rPr lang="en-US" kern="0" dirty="0">
                <a:latin typeface="Arial" panose="020B0604020202020204" pitchFamily="34" charset="0"/>
              </a:rPr>
              <a:t>,</a:t>
            </a:r>
            <a:r>
              <a:rPr lang="en-US" kern="0" dirty="0" smtClean="0">
                <a:latin typeface="Arial" panose="020B0604020202020204" pitchFamily="34" charset="0"/>
              </a:rPr>
              <a:t> 1950 – 2016*</a:t>
            </a:r>
          </a:p>
        </p:txBody>
      </p:sp>
      <p:sp>
        <p:nvSpPr>
          <p:cNvPr id="22" name="AutoShape 6"/>
          <p:cNvSpPr>
            <a:spLocks noChangeArrowheads="1"/>
          </p:cNvSpPr>
          <p:nvPr/>
        </p:nvSpPr>
        <p:spPr bwMode="auto">
          <a:xfrm>
            <a:off x="4147905" y="4502101"/>
            <a:ext cx="1365550" cy="309114"/>
          </a:xfrm>
          <a:prstGeom prst="wedgeRectCallout">
            <a:avLst>
              <a:gd name="adj1" fmla="val -44426"/>
              <a:gd name="adj2" fmla="val -13063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Fed Raises Rate</a:t>
            </a:r>
            <a:endParaRPr lang="en-US" sz="1000" dirty="0">
              <a:solidFill>
                <a:srgbClr val="000000"/>
              </a:solidFill>
            </a:endParaRPr>
          </a:p>
        </p:txBody>
      </p:sp>
      <p:sp>
        <p:nvSpPr>
          <p:cNvPr id="31" name="AutoShape 6"/>
          <p:cNvSpPr>
            <a:spLocks noChangeArrowheads="1"/>
          </p:cNvSpPr>
          <p:nvPr/>
        </p:nvSpPr>
        <p:spPr bwMode="blackWhite">
          <a:xfrm>
            <a:off x="2010785" y="1061665"/>
            <a:ext cx="6723797" cy="1119499"/>
          </a:xfrm>
          <a:prstGeom prst="wedgeRectCallout">
            <a:avLst>
              <a:gd name="adj1" fmla="val 41476"/>
              <a:gd name="adj2" fmla="val 938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Stock market in 2016 got off to its worst start ever but has now improved.  Volatility is endemic to stock markets—and may be increasing—but there is no persistent downward trend over long periods of time</a:t>
            </a:r>
            <a:endParaRPr lang="en-US" sz="2000" b="1" dirty="0">
              <a:solidFill>
                <a:schemeClr val="bg1"/>
              </a:solidFill>
              <a:cs typeface="+mn-cs"/>
            </a:endParaRPr>
          </a:p>
        </p:txBody>
      </p:sp>
    </p:spTree>
    <p:custDataLst>
      <p:tags r:id="rId2"/>
    </p:custDataLst>
    <p:extLst>
      <p:ext uri="{BB962C8B-B14F-4D97-AF65-F5344CB8AC3E}">
        <p14:creationId xmlns:p14="http://schemas.microsoft.com/office/powerpoint/2010/main" val="24922244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2000–2015</a:t>
            </a:r>
            <a:r>
              <a:rPr lang="en-US" baseline="30000" dirty="0" smtClean="0"/>
              <a:t>1</a:t>
            </a:r>
          </a:p>
        </p:txBody>
      </p:sp>
      <p:graphicFrame>
        <p:nvGraphicFramePr>
          <p:cNvPr id="58370" name="Object 3"/>
          <p:cNvGraphicFramePr>
            <a:graphicFrameLocks/>
          </p:cNvGraphicFramePr>
          <p:nvPr>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8574732" name="Chart" r:id="rId4" imgW="8439111" imgH="3657600" progId="MSGraph.Chart.8">
                  <p:embed followColorScheme="full"/>
                </p:oleObj>
              </mc:Choice>
              <mc:Fallback>
                <p:oleObj name="Chart" r:id="rId4" imgW="8439111" imgH="3657600" progId="MSGraph.Chart.8">
                  <p:embed followColorScheme="full"/>
                  <p:pic>
                    <p:nvPicPr>
                      <p:cNvPr id="0" name=""/>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37323" y="5225536"/>
            <a:ext cx="8240420"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Due </a:t>
            </a:r>
            <a:r>
              <a:rPr lang="en-US" sz="2000" b="1" dirty="0">
                <a:solidFill>
                  <a:srgbClr val="FFFFFF"/>
                </a:solidFill>
              </a:rPr>
              <a:t>to persistently low interest </a:t>
            </a:r>
            <a:r>
              <a:rPr lang="en-US" sz="2000" b="1" dirty="0" smtClean="0">
                <a:solidFill>
                  <a:srgbClr val="FFFFFF"/>
                </a:solidFill>
              </a:rPr>
              <a:t>rates, investment income </a:t>
            </a:r>
            <a:r>
              <a:rPr lang="en-US" sz="2000" b="1" dirty="0">
                <a:solidFill>
                  <a:srgbClr val="FFFFFF"/>
                </a:solidFill>
              </a:rPr>
              <a:t>f</a:t>
            </a:r>
            <a:r>
              <a:rPr lang="en-US" sz="2000" b="1" dirty="0" smtClean="0">
                <a:solidFill>
                  <a:srgbClr val="FFFFFF"/>
                </a:solidFill>
              </a:rPr>
              <a:t>ell in 2012, 2013 and 2014 but showed a small (1.9%) increase in 2015—a trend that may continue.</a:t>
            </a:r>
            <a:endParaRPr lang="en-US" sz="2000" b="1" dirty="0">
              <a:solidFill>
                <a:srgbClr val="FFFFFF"/>
              </a:solidFill>
            </a:endParaRPr>
          </a:p>
        </p:txBody>
      </p:sp>
      <p:sp>
        <p:nvSpPr>
          <p:cNvPr id="58373" name="Rectangle 5"/>
          <p:cNvSpPr>
            <a:spLocks noChangeArrowheads="1"/>
          </p:cNvSpPr>
          <p:nvPr/>
        </p:nvSpPr>
        <p:spPr bwMode="auto">
          <a:xfrm>
            <a:off x="-1" y="6606839"/>
            <a:ext cx="8915401" cy="290849"/>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 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6425736" y="1105268"/>
            <a:ext cx="2489664" cy="795771"/>
          </a:xfrm>
          <a:prstGeom prst="wedgeRectCallout">
            <a:avLst>
              <a:gd name="adj1" fmla="val 25062"/>
              <a:gd name="adj2" fmla="val 1355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still below their 2007 pre-crisis peak</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33130626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24</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1990–2016*</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a:t>
            </a:r>
            <a:r>
              <a:rPr lang="en-US" sz="1100" dirty="0" smtClean="0"/>
              <a:t>through May 20, 2016.</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a:t>
            </a:r>
            <a:r>
              <a:rPr lang="en-US" sz="1100" dirty="0" smtClean="0">
                <a:hlinkClick r:id="rId4"/>
              </a:rPr>
              <a:t>www.federalreserve.gov/releases/h15/data.htm</a:t>
            </a:r>
            <a:r>
              <a:rPr lang="en-US" sz="1100" dirty="0" smtClean="0"/>
              <a:t>. National </a:t>
            </a:r>
            <a:r>
              <a:rPr lang="en-US" sz="1100" dirty="0"/>
              <a:t>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8575756" name="Chart" r:id="rId5" imgW="8343822" imgH="4381639" progId="MSGraph.Chart.8">
                  <p:embed followColorScheme="full"/>
                </p:oleObj>
              </mc:Choice>
              <mc:Fallback>
                <p:oleObj name="Chart" r:id="rId5" imgW="8343822" imgH="4381639"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149600" y="1143000"/>
            <a:ext cx="3079750" cy="809625"/>
          </a:xfrm>
          <a:prstGeom prst="wedgeRectCallout">
            <a:avLst>
              <a:gd name="adj1" fmla="val 19290"/>
              <a:gd name="adj2" fmla="val 1922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have been essentially  below 5% for </a:t>
            </a:r>
            <a:r>
              <a:rPr lang="en-US" sz="1400" b="1" dirty="0" smtClean="0">
                <a:solidFill>
                  <a:schemeClr val="bg1"/>
                </a:solidFill>
              </a:rPr>
              <a:t>more than a </a:t>
            </a:r>
            <a:r>
              <a:rPr lang="en-US" sz="1400" b="1" dirty="0">
                <a:solidFill>
                  <a:schemeClr val="bg1"/>
                </a:solidFill>
              </a:rPr>
              <a:t>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207675"/>
            <a:ext cx="1704975" cy="1835070"/>
          </a:xfrm>
          <a:prstGeom prst="wedgeRectCallout">
            <a:avLst>
              <a:gd name="adj1" fmla="val 37844"/>
              <a:gd name="adj2" fmla="val 11523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Despite the Fed’s  December 2015 rate hike, yields remain low though short-term yields have seen some gains; Yield curve is flattening.</a:t>
            </a:r>
            <a:endParaRPr lang="en-US" sz="1400" b="1" dirty="0">
              <a:solidFill>
                <a:schemeClr val="bg1"/>
              </a:solidFill>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24</a:t>
            </a:fld>
            <a:endParaRPr lang="en-US"/>
          </a:p>
        </p:txBody>
      </p:sp>
      <p:sp>
        <p:nvSpPr>
          <p:cNvPr id="14" name="Rectangle 7"/>
          <p:cNvSpPr>
            <a:spLocks noChangeArrowheads="1"/>
          </p:cNvSpPr>
          <p:nvPr/>
        </p:nvSpPr>
        <p:spPr bwMode="grayWhite">
          <a:xfrm>
            <a:off x="7930055" y="3657928"/>
            <a:ext cx="952469"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6006899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105"/>
          <p:cNvSpPr>
            <a:spLocks noGrp="1" noChangeArrowheads="1"/>
          </p:cNvSpPr>
          <p:nvPr>
            <p:ph type="dt" sz="quarter" idx="10"/>
          </p:nvPr>
        </p:nvSpPr>
        <p:spPr/>
        <p:txBody>
          <a:bodyPr/>
          <a:lstStyle/>
          <a:p>
            <a:pPr>
              <a:defRPr/>
            </a:pPr>
            <a:r>
              <a:rPr lang="en-US" smtClean="0"/>
              <a:t>12/01/09 - 9pm</a:t>
            </a:r>
          </a:p>
        </p:txBody>
      </p:sp>
      <p:sp>
        <p:nvSpPr>
          <p:cNvPr id="32773" name="Rectangle 110"/>
          <p:cNvSpPr>
            <a:spLocks noGrp="1" noChangeArrowheads="1"/>
          </p:cNvSpPr>
          <p:nvPr>
            <p:ph type="sldNum" sz="quarter" idx="12"/>
          </p:nvPr>
        </p:nvSpPr>
        <p:spPr/>
        <p:txBody>
          <a:bodyPr/>
          <a:lstStyle/>
          <a:p>
            <a:pPr>
              <a:defRPr/>
            </a:pPr>
            <a:fld id="{69CC7C34-1D1D-46EB-AE51-2805A64C4A02}" type="slidenum">
              <a:rPr lang="en-US" smtClean="0"/>
              <a:pPr>
                <a:defRPr/>
              </a:pPr>
              <a:t>25</a:t>
            </a:fld>
            <a:endParaRPr lang="en-US" smtClean="0"/>
          </a:p>
        </p:txBody>
      </p:sp>
      <p:sp>
        <p:nvSpPr>
          <p:cNvPr id="59398" name="Rectangle 2"/>
          <p:cNvSpPr>
            <a:spLocks noGrp="1" noChangeArrowheads="1"/>
          </p:cNvSpPr>
          <p:nvPr>
            <p:ph type="title"/>
          </p:nvPr>
        </p:nvSpPr>
        <p:spPr>
          <a:xfrm>
            <a:off x="190500" y="90488"/>
            <a:ext cx="7500938" cy="860425"/>
          </a:xfrm>
        </p:spPr>
        <p:txBody>
          <a:bodyPr/>
          <a:lstStyle/>
          <a:p>
            <a:r>
              <a:rPr lang="en-US" dirty="0" smtClean="0"/>
              <a:t>Treasury Yield Curves:  </a:t>
            </a:r>
            <a:br>
              <a:rPr lang="en-US" dirty="0" smtClean="0"/>
            </a:br>
            <a:r>
              <a:rPr lang="en-US" dirty="0" smtClean="0"/>
              <a:t>Pre-Crisis (July 2007) vs. May 2016* </a:t>
            </a:r>
          </a:p>
        </p:txBody>
      </p:sp>
      <p:graphicFrame>
        <p:nvGraphicFramePr>
          <p:cNvPr id="59394" name="Object 3"/>
          <p:cNvGraphicFramePr>
            <a:graphicFrameLocks noChangeAspect="1"/>
          </p:cNvGraphicFramePr>
          <p:nvPr>
            <p:extLst/>
          </p:nvPr>
        </p:nvGraphicFramePr>
        <p:xfrm>
          <a:off x="444500" y="1290638"/>
          <a:ext cx="8335963" cy="4262437"/>
        </p:xfrm>
        <a:graphic>
          <a:graphicData uri="http://schemas.openxmlformats.org/presentationml/2006/ole">
            <mc:AlternateContent xmlns:mc="http://schemas.openxmlformats.org/markup-compatibility/2006">
              <mc:Choice xmlns:v="urn:schemas-microsoft-com:vml" Requires="v">
                <p:oleObj spid="_x0000_s28576780" name="Chart" r:id="rId4" imgW="8439111" imgH="4324281" progId="MSGraph.Chart.8">
                  <p:embed followColorScheme="full"/>
                </p:oleObj>
              </mc:Choice>
              <mc:Fallback>
                <p:oleObj name="Chart" r:id="rId4" imgW="8439111" imgH="4324281" progId="MSGraph.Chart.8">
                  <p:embed followColorScheme="full"/>
                  <p:pic>
                    <p:nvPicPr>
                      <p:cNvPr id="0" name=""/>
                      <p:cNvPicPr>
                        <a:picLocks noChangeAspect="1" noChangeArrowheads="1"/>
                      </p:cNvPicPr>
                      <p:nvPr/>
                    </p:nvPicPr>
                    <p:blipFill>
                      <a:blip r:embed="rId5"/>
                      <a:srcRect/>
                      <a:stretch>
                        <a:fillRect/>
                      </a:stretch>
                    </p:blipFill>
                    <p:spPr bwMode="gray">
                      <a:xfrm>
                        <a:off x="444500" y="1290638"/>
                        <a:ext cx="8335963" cy="426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00228" name="AutoShape 4"/>
          <p:cNvSpPr>
            <a:spLocks noChangeArrowheads="1"/>
          </p:cNvSpPr>
          <p:nvPr/>
        </p:nvSpPr>
        <p:spPr bwMode="blackWhite">
          <a:xfrm>
            <a:off x="1031874" y="2299734"/>
            <a:ext cx="4453473" cy="1619224"/>
          </a:xfrm>
          <a:prstGeom prst="wedgeRectCallout">
            <a:avLst>
              <a:gd name="adj1" fmla="val 6173"/>
              <a:gd name="adj2" fmla="val 753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Treasury yield curve remains near its most depressed level in at least </a:t>
            </a:r>
            <a:r>
              <a:rPr lang="en-US" b="1" dirty="0" smtClean="0">
                <a:solidFill>
                  <a:schemeClr val="bg1"/>
                </a:solidFill>
                <a:cs typeface="+mn-cs"/>
              </a:rPr>
              <a:t>45 </a:t>
            </a:r>
            <a:r>
              <a:rPr lang="en-US" b="1" dirty="0">
                <a:solidFill>
                  <a:schemeClr val="bg1"/>
                </a:solidFill>
                <a:cs typeface="+mn-cs"/>
              </a:rPr>
              <a:t>years. Investment income is </a:t>
            </a:r>
            <a:r>
              <a:rPr lang="en-US" b="1" dirty="0" smtClean="0">
                <a:solidFill>
                  <a:schemeClr val="bg1"/>
                </a:solidFill>
                <a:cs typeface="+mn-cs"/>
              </a:rPr>
              <a:t>depressed </a:t>
            </a:r>
            <a:r>
              <a:rPr lang="en-US" b="1" dirty="0">
                <a:solidFill>
                  <a:schemeClr val="bg1"/>
                </a:solidFill>
                <a:cs typeface="+mn-cs"/>
              </a:rPr>
              <a:t>as a result.  </a:t>
            </a:r>
            <a:r>
              <a:rPr lang="en-US" b="1" dirty="0" smtClean="0">
                <a:solidFill>
                  <a:schemeClr val="bg1"/>
                </a:solidFill>
                <a:cs typeface="+mn-cs"/>
              </a:rPr>
              <a:t>Fed  began to raise rates in Dec. 2015, but yields unlikely to return to pre-crisis levels anytime soon</a:t>
            </a:r>
            <a:endParaRPr lang="en-US" b="1" dirty="0">
              <a:solidFill>
                <a:schemeClr val="bg1"/>
              </a:solidFill>
              <a:cs typeface="+mn-cs"/>
            </a:endParaRPr>
          </a:p>
        </p:txBody>
      </p:sp>
      <p:sp>
        <p:nvSpPr>
          <p:cNvPr id="2100229" name="Rectangle 5"/>
          <p:cNvSpPr>
            <a:spLocks noChangeArrowheads="1"/>
          </p:cNvSpPr>
          <p:nvPr/>
        </p:nvSpPr>
        <p:spPr bwMode="blackWhite">
          <a:xfrm>
            <a:off x="1031874" y="5593715"/>
            <a:ext cx="7161213" cy="65468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Fed Began to Raise Rates in Dec. 2015 but Market Volatility and Weakness Abroad  Have Made Additional Hikes Difficult</a:t>
            </a:r>
            <a:endParaRPr lang="en-US" b="1" dirty="0">
              <a:solidFill>
                <a:srgbClr val="FFFFFF"/>
              </a:solidFill>
            </a:endParaRPr>
          </a:p>
        </p:txBody>
      </p:sp>
      <p:sp>
        <p:nvSpPr>
          <p:cNvPr id="10" name="Rectangle 4"/>
          <p:cNvSpPr>
            <a:spLocks noChangeArrowheads="1"/>
          </p:cNvSpPr>
          <p:nvPr/>
        </p:nvSpPr>
        <p:spPr bwMode="auto">
          <a:xfrm>
            <a:off x="-1" y="6223525"/>
            <a:ext cx="8601075" cy="65479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*As of May 20, 2016.</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Federal Reserve Board of Governors: </a:t>
            </a:r>
            <a:r>
              <a:rPr lang="en-US" sz="1100" dirty="0">
                <a:hlinkClick r:id="rId6"/>
              </a:rPr>
              <a:t>http://www.federalreserve.gov/releases/h15/data.htm</a:t>
            </a:r>
            <a:r>
              <a:rPr lang="en-US" sz="1100" dirty="0" smtClean="0"/>
              <a:t>; </a:t>
            </a:r>
            <a:r>
              <a:rPr lang="en-US" sz="1100" dirty="0"/>
              <a:t>Insurance Information Institute.</a:t>
            </a:r>
          </a:p>
        </p:txBody>
      </p:sp>
    </p:spTree>
    <p:extLst>
      <p:ext uri="{BB962C8B-B14F-4D97-AF65-F5344CB8AC3E}">
        <p14:creationId xmlns:p14="http://schemas.microsoft.com/office/powerpoint/2010/main" val="31438777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100228"/>
                                        </p:tgtEl>
                                        <p:attrNameLst>
                                          <p:attrName>style.visibility</p:attrName>
                                        </p:attrNameLst>
                                      </p:cBhvr>
                                      <p:to>
                                        <p:strVal val="visible"/>
                                      </p:to>
                                    </p:set>
                                    <p:animEffect transition="in" filter="wipe(right)">
                                      <p:cBhvr>
                                        <p:cTn id="7" dur="500"/>
                                        <p:tgtEl>
                                          <p:spTgt spid="2100228"/>
                                        </p:tgtEl>
                                      </p:cBhvr>
                                    </p:animEffect>
                                  </p:childTnLst>
                                </p:cTn>
                              </p:par>
                            </p:childTnLst>
                          </p:cTn>
                        </p:par>
                        <p:par>
                          <p:cTn id="8" fill="hold">
                            <p:stCondLst>
                              <p:cond delay="1000"/>
                            </p:stCondLst>
                            <p:childTnLst>
                              <p:par>
                                <p:cTn id="9" presetID="53" presetClass="entr" presetSubtype="0" fill="hold" grpId="0" nodeType="afterEffect">
                                  <p:stCondLst>
                                    <p:cond delay="500"/>
                                  </p:stCondLst>
                                  <p:childTnLst>
                                    <p:set>
                                      <p:cBhvr>
                                        <p:cTn id="10" dur="1" fill="hold">
                                          <p:stCondLst>
                                            <p:cond delay="0"/>
                                          </p:stCondLst>
                                        </p:cTn>
                                        <p:tgtEl>
                                          <p:spTgt spid="2100229"/>
                                        </p:tgtEl>
                                        <p:attrNameLst>
                                          <p:attrName>style.visibility</p:attrName>
                                        </p:attrNameLst>
                                      </p:cBhvr>
                                      <p:to>
                                        <p:strVal val="visible"/>
                                      </p:to>
                                    </p:set>
                                    <p:anim calcmode="lin" valueType="num">
                                      <p:cBhvr>
                                        <p:cTn id="11" dur="500" fill="hold"/>
                                        <p:tgtEl>
                                          <p:spTgt spid="2100229"/>
                                        </p:tgtEl>
                                        <p:attrNameLst>
                                          <p:attrName>ppt_w</p:attrName>
                                        </p:attrNameLst>
                                      </p:cBhvr>
                                      <p:tavLst>
                                        <p:tav tm="0">
                                          <p:val>
                                            <p:fltVal val="0"/>
                                          </p:val>
                                        </p:tav>
                                        <p:tav tm="100000">
                                          <p:val>
                                            <p:strVal val="#ppt_w"/>
                                          </p:val>
                                        </p:tav>
                                      </p:tavLst>
                                    </p:anim>
                                    <p:anim calcmode="lin" valueType="num">
                                      <p:cBhvr>
                                        <p:cTn id="12" dur="500" fill="hold"/>
                                        <p:tgtEl>
                                          <p:spTgt spid="2100229"/>
                                        </p:tgtEl>
                                        <p:attrNameLst>
                                          <p:attrName>ppt_h</p:attrName>
                                        </p:attrNameLst>
                                      </p:cBhvr>
                                      <p:tavLst>
                                        <p:tav tm="0">
                                          <p:val>
                                            <p:fltVal val="0"/>
                                          </p:val>
                                        </p:tav>
                                        <p:tav tm="100000">
                                          <p:val>
                                            <p:strVal val="#ppt_h"/>
                                          </p:val>
                                        </p:tav>
                                      </p:tavLst>
                                    </p:anim>
                                    <p:animEffect transition="in" filter="fade">
                                      <p:cBhvr>
                                        <p:cTn id="13" dur="500"/>
                                        <p:tgtEl>
                                          <p:spTgt spid="210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8" grpId="0" animBg="1"/>
      <p:bldP spid="2100229"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1366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AF5DC5B-F6B8-40B2-84D4-591C15945005}" type="slidenum">
              <a:rPr lang="en-US" sz="900" smtClean="0"/>
              <a:pPr>
                <a:lnSpc>
                  <a:spcPct val="85000"/>
                </a:lnSpc>
                <a:spcBef>
                  <a:spcPct val="20000"/>
                </a:spcBef>
                <a:buClrTx/>
                <a:buFontTx/>
                <a:buNone/>
              </a:pPr>
              <a:t>26</a:t>
            </a:fld>
            <a:endParaRPr lang="en-US" sz="900" smtClean="0"/>
          </a:p>
        </p:txBody>
      </p:sp>
      <p:sp>
        <p:nvSpPr>
          <p:cNvPr id="113669" name="Rectangle 2"/>
          <p:cNvSpPr>
            <a:spLocks noGrp="1" noChangeArrowheads="1"/>
          </p:cNvSpPr>
          <p:nvPr>
            <p:ph type="title"/>
          </p:nvPr>
        </p:nvSpPr>
        <p:spPr>
          <a:xfrm>
            <a:off x="612775" y="157163"/>
            <a:ext cx="7064375" cy="860425"/>
          </a:xfrm>
        </p:spPr>
        <p:txBody>
          <a:bodyPr/>
          <a:lstStyle/>
          <a:p>
            <a:r>
              <a:rPr lang="en-US" smtClean="0">
                <a:latin typeface="Arial" panose="020B0604020202020204" pitchFamily="34" charset="0"/>
              </a:rPr>
              <a:t>Distribution of Bond Maturities,</a:t>
            </a:r>
            <a:br>
              <a:rPr lang="en-US" smtClean="0">
                <a:latin typeface="Arial" panose="020B0604020202020204" pitchFamily="34" charset="0"/>
              </a:rPr>
            </a:br>
            <a:r>
              <a:rPr lang="en-US" smtClean="0">
                <a:latin typeface="Arial" panose="020B0604020202020204" pitchFamily="34" charset="0"/>
              </a:rPr>
              <a:t>P/C Insurance Industry, 2003-2015</a:t>
            </a:r>
            <a:endParaRPr lang="en-US" sz="2000" smtClean="0">
              <a:latin typeface="Arial" panose="020B0604020202020204" pitchFamily="34" charset="0"/>
            </a:endParaRPr>
          </a:p>
        </p:txBody>
      </p:sp>
      <p:graphicFrame>
        <p:nvGraphicFramePr>
          <p:cNvPr id="2" name="Object 3"/>
          <p:cNvGraphicFramePr>
            <a:graphicFrameLocks noChangeAspect="1"/>
          </p:cNvGraphicFramePr>
          <p:nvPr>
            <p:extLst/>
          </p:nvPr>
        </p:nvGraphicFramePr>
        <p:xfrm>
          <a:off x="401934" y="872478"/>
          <a:ext cx="8340132" cy="5283130"/>
        </p:xfrm>
        <a:graphic>
          <a:graphicData uri="http://schemas.openxmlformats.org/drawingml/2006/chart">
            <c:chart xmlns:c="http://schemas.openxmlformats.org/drawingml/2006/chart" xmlns:r="http://schemas.openxmlformats.org/officeDocument/2006/relationships" r:id="rId3"/>
          </a:graphicData>
        </a:graphic>
      </p:graphicFrame>
      <p:sp>
        <p:nvSpPr>
          <p:cNvPr id="113671" name="Rectangle 4"/>
          <p:cNvSpPr>
            <a:spLocks noChangeArrowheads="1"/>
          </p:cNvSpPr>
          <p:nvPr/>
        </p:nvSpPr>
        <p:spPr bwMode="auto">
          <a:xfrm>
            <a:off x="0" y="6389688"/>
            <a:ext cx="81216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endParaRPr lang="en-US" sz="1100"/>
          </a:p>
          <a:p>
            <a:pPr>
              <a:lnSpc>
                <a:spcPct val="85000"/>
              </a:lnSpc>
              <a:spcBef>
                <a:spcPct val="25000"/>
              </a:spcBef>
              <a:buFont typeface="Wingdings" panose="05000000000000000000" pitchFamily="2" charset="2"/>
              <a:buNone/>
            </a:pPr>
            <a:r>
              <a:rPr lang="en-US" sz="1100"/>
              <a:t>Sources: SNL Financial; Insurance Information Institute. </a:t>
            </a:r>
          </a:p>
        </p:txBody>
      </p:sp>
      <p:sp>
        <p:nvSpPr>
          <p:cNvPr id="113672" name="Rectangle 5"/>
          <p:cNvSpPr>
            <a:spLocks noChangeArrowheads="1"/>
          </p:cNvSpPr>
          <p:nvPr/>
        </p:nvSpPr>
        <p:spPr bwMode="blackWhite">
          <a:xfrm>
            <a:off x="222250" y="5633884"/>
            <a:ext cx="8740775" cy="88121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Tx/>
              <a:buNone/>
            </a:pPr>
            <a:r>
              <a:rPr lang="en-US" sz="1600" b="1" dirty="0">
                <a:solidFill>
                  <a:schemeClr val="bg1"/>
                </a:solidFill>
              </a:rPr>
              <a:t>Two main shifts over these years. From 2008 to 2011-12,  from bonds with longer maturities to bonds with shorter maturities. But beginning in 2013, the reverse. Note, however, that the percentages in bonds with maturities over 10 years continues to drop.</a:t>
            </a:r>
            <a:endParaRPr lang="en-US" sz="1600" b="1" dirty="0">
              <a:solidFill>
                <a:srgbClr val="FFFFFF"/>
              </a:solidFill>
            </a:endParaRPr>
          </a:p>
        </p:txBody>
      </p:sp>
    </p:spTree>
    <p:extLst>
      <p:ext uri="{BB962C8B-B14F-4D97-AF65-F5344CB8AC3E}">
        <p14:creationId xmlns:p14="http://schemas.microsoft.com/office/powerpoint/2010/main" val="32231058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chart seriesIdx="-4" categoryIdx="3"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chart seriesIdx="-4" categoryIdx="4"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chart seriesIdx="-4" categoryIdx="5"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chart seriesIdx="-4" categoryIdx="6"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chart seriesIdx="-4" categoryIdx="7"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graphicEl>
                                              <a:chart seriesIdx="-4" categoryIdx="8" bldStep="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chart seriesIdx="-4" categoryIdx="9" bldStep="category"/>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graphicEl>
                                              <a:chart seriesIdx="-4" categoryIdx="10" bldStep="category"/>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graphicEl>
                                              <a:chart seriesIdx="-4" categoryIdx="11" bldStep="category"/>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graphicEl>
                                              <a:chart seriesIdx="-4" categoryIdx="12"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animBg="0"/>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53890" name="Rectangle 2"/>
          <p:cNvSpPr>
            <a:spLocks noGrp="1" noChangeArrowheads="1"/>
          </p:cNvSpPr>
          <p:nvPr>
            <p:ph type="title"/>
          </p:nvPr>
        </p:nvSpPr>
        <p:spPr>
          <a:xfrm>
            <a:off x="228600" y="223838"/>
            <a:ext cx="8178800" cy="457200"/>
          </a:xfrm>
        </p:spPr>
        <p:txBody>
          <a:bodyPr/>
          <a:lstStyle/>
          <a:p>
            <a:r>
              <a:rPr lang="en-US" altLang="en-US" dirty="0"/>
              <a:t>Distribution of Invested Assets: P/C Insurance Industry, </a:t>
            </a:r>
            <a:r>
              <a:rPr lang="en-US" altLang="en-US" dirty="0" smtClean="0"/>
              <a:t>2014</a:t>
            </a:r>
            <a:endParaRPr lang="en-US" altLang="en-US" dirty="0"/>
          </a:p>
        </p:txBody>
      </p:sp>
      <p:graphicFrame>
        <p:nvGraphicFramePr>
          <p:cNvPr id="2853891" name="Object 3"/>
          <p:cNvGraphicFramePr>
            <a:graphicFrameLocks noGrp="1" noChangeAspect="1"/>
          </p:cNvGraphicFramePr>
          <p:nvPr>
            <p:ph idx="1"/>
            <p:extLst/>
          </p:nvPr>
        </p:nvGraphicFramePr>
        <p:xfrm>
          <a:off x="-1644650" y="1666875"/>
          <a:ext cx="11347450" cy="5664200"/>
        </p:xfrm>
        <a:graphic>
          <a:graphicData uri="http://schemas.openxmlformats.org/presentationml/2006/ole">
            <mc:AlternateContent xmlns:mc="http://schemas.openxmlformats.org/markup-compatibility/2006">
              <mc:Choice xmlns:v="urn:schemas-microsoft-com:vml" Requires="v">
                <p:oleObj spid="_x0000_s28577804" name="Chart" r:id="rId3" imgW="10820504" imgH="5400779" progId="MSGraph.Chart.8">
                  <p:embed followColorScheme="full"/>
                </p:oleObj>
              </mc:Choice>
              <mc:Fallback>
                <p:oleObj name="Chart" r:id="rId3" imgW="10820504" imgH="5400779" progId="MSGraph.Chart.8">
                  <p:embed followColorScheme="full"/>
                  <p:pic>
                    <p:nvPicPr>
                      <p:cNvPr id="0" name=""/>
                      <p:cNvPicPr>
                        <a:picLocks noChangeAspect="1" noChangeArrowheads="1"/>
                      </p:cNvPicPr>
                      <p:nvPr/>
                    </p:nvPicPr>
                    <p:blipFill>
                      <a:blip r:embed="rId4"/>
                      <a:srcRect/>
                      <a:stretch>
                        <a:fillRect/>
                      </a:stretch>
                    </p:blipFill>
                    <p:spPr bwMode="auto">
                      <a:xfrm>
                        <a:off x="-1644650" y="1666875"/>
                        <a:ext cx="11347450" cy="566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3892" name="Rectangle 4"/>
          <p:cNvSpPr>
            <a:spLocks noChangeArrowheads="1"/>
          </p:cNvSpPr>
          <p:nvPr/>
        </p:nvSpPr>
        <p:spPr bwMode="auto">
          <a:xfrm>
            <a:off x="228600" y="6264275"/>
            <a:ext cx="8712200"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0"/>
              </a:spcBef>
              <a:buClrTx/>
              <a:buFontTx/>
              <a:buNone/>
            </a:pPr>
            <a:endParaRPr lang="en-US" altLang="en-US" sz="1400" b="1" dirty="0">
              <a:latin typeface="Arial" panose="020B0604020202020204" pitchFamily="34" charset="0"/>
            </a:endParaRPr>
          </a:p>
          <a:p>
            <a:pPr>
              <a:spcBef>
                <a:spcPct val="0"/>
              </a:spcBef>
              <a:buClrTx/>
              <a:buFontTx/>
              <a:buNone/>
            </a:pPr>
            <a:r>
              <a:rPr lang="en-US" altLang="en-US" sz="1400" b="1" dirty="0">
                <a:latin typeface="Arial" panose="020B0604020202020204" pitchFamily="34" charset="0"/>
              </a:rPr>
              <a:t>Source:  Insurance Information Institute </a:t>
            </a:r>
            <a:r>
              <a:rPr lang="en-US" altLang="en-US" sz="1400" b="1" i="1" dirty="0">
                <a:latin typeface="Arial" panose="020B0604020202020204" pitchFamily="34" charset="0"/>
              </a:rPr>
              <a:t>Fact Book </a:t>
            </a:r>
            <a:r>
              <a:rPr lang="en-US" altLang="en-US" sz="1400" b="1" i="1" dirty="0" smtClean="0">
                <a:latin typeface="Arial" panose="020B0604020202020204" pitchFamily="34" charset="0"/>
              </a:rPr>
              <a:t>2016, </a:t>
            </a:r>
            <a:r>
              <a:rPr lang="en-US" altLang="en-US" sz="1400" b="1" dirty="0">
                <a:latin typeface="Arial" panose="020B0604020202020204" pitchFamily="34" charset="0"/>
              </a:rPr>
              <a:t>A.M. Best.</a:t>
            </a:r>
          </a:p>
        </p:txBody>
      </p:sp>
      <p:sp>
        <p:nvSpPr>
          <p:cNvPr id="2853894" name="Text Box 6"/>
          <p:cNvSpPr txBox="1">
            <a:spLocks noChangeArrowheads="1"/>
          </p:cNvSpPr>
          <p:nvPr/>
        </p:nvSpPr>
        <p:spPr bwMode="auto">
          <a:xfrm>
            <a:off x="6400800" y="4254500"/>
            <a:ext cx="2133600" cy="1090613"/>
          </a:xfrm>
          <a:prstGeom prst="rect">
            <a:avLst/>
          </a:prstGeom>
          <a:solidFill>
            <a:srgbClr val="FFFF00"/>
          </a:solidFill>
          <a:ln w="12700">
            <a:solidFill>
              <a:srgbClr val="0000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buClrTx/>
              <a:buFontTx/>
              <a:buNone/>
            </a:pPr>
            <a:r>
              <a:rPr lang="en-US" altLang="en-US" sz="2400" dirty="0"/>
              <a:t>Total Invested Assets = $</a:t>
            </a:r>
            <a:r>
              <a:rPr lang="en-US" altLang="en-US" sz="2400" dirty="0" smtClean="0"/>
              <a:t>1.533 </a:t>
            </a:r>
            <a:r>
              <a:rPr lang="en-US" altLang="en-US" sz="2400" dirty="0"/>
              <a:t>Trillion</a:t>
            </a:r>
            <a:endParaRPr lang="en-US" altLang="en-US" sz="2400" i="1" dirty="0"/>
          </a:p>
        </p:txBody>
      </p:sp>
      <p:sp>
        <p:nvSpPr>
          <p:cNvPr id="2853895" name="Text Box 7"/>
          <p:cNvSpPr txBox="1">
            <a:spLocks noChangeArrowheads="1"/>
          </p:cNvSpPr>
          <p:nvPr/>
        </p:nvSpPr>
        <p:spPr bwMode="auto">
          <a:xfrm>
            <a:off x="3124200" y="1371600"/>
            <a:ext cx="243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n-US" altLang="en-US" sz="3200" b="1"/>
              <a:t>$ Billions</a:t>
            </a:r>
          </a:p>
        </p:txBody>
      </p:sp>
    </p:spTree>
    <p:extLst>
      <p:ext uri="{BB962C8B-B14F-4D97-AF65-F5344CB8AC3E}">
        <p14:creationId xmlns:p14="http://schemas.microsoft.com/office/powerpoint/2010/main" val="1360458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853894"/>
                                        </p:tgtEl>
                                        <p:attrNameLst>
                                          <p:attrName>style.visibility</p:attrName>
                                        </p:attrNameLst>
                                      </p:cBhvr>
                                      <p:to>
                                        <p:strVal val="visible"/>
                                      </p:to>
                                    </p:set>
                                    <p:anim calcmode="lin" valueType="num">
                                      <p:cBhvr additive="base">
                                        <p:cTn id="7" dur="500" fill="hold"/>
                                        <p:tgtEl>
                                          <p:spTgt spid="2853894"/>
                                        </p:tgtEl>
                                        <p:attrNameLst>
                                          <p:attrName>ppt_x</p:attrName>
                                        </p:attrNameLst>
                                      </p:cBhvr>
                                      <p:tavLst>
                                        <p:tav tm="0">
                                          <p:val>
                                            <p:strVal val="0-#ppt_w/2"/>
                                          </p:val>
                                        </p:tav>
                                        <p:tav tm="100000">
                                          <p:val>
                                            <p:strVal val="#ppt_x"/>
                                          </p:val>
                                        </p:tav>
                                      </p:tavLst>
                                    </p:anim>
                                    <p:anim calcmode="lin" valueType="num">
                                      <p:cBhvr additive="base">
                                        <p:cTn id="8" dur="500" fill="hold"/>
                                        <p:tgtEl>
                                          <p:spTgt spid="28538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3894"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Net Yield on Property/Casualty Insurance Invested Assets, 2007–2015*</a:t>
            </a:r>
            <a:endParaRPr lang="en-US" baseline="30000" dirty="0" smtClean="0"/>
          </a:p>
        </p:txBody>
      </p:sp>
      <p:graphicFrame>
        <p:nvGraphicFramePr>
          <p:cNvPr id="58370" name="Object 3"/>
          <p:cNvGraphicFramePr>
            <a:graphicFrameLocks/>
          </p:cNvGraphicFramePr>
          <p:nvPr>
            <p:extLst/>
          </p:nvPr>
        </p:nvGraphicFramePr>
        <p:xfrm>
          <a:off x="429816" y="1916743"/>
          <a:ext cx="7779464" cy="3279535"/>
        </p:xfrm>
        <a:graphic>
          <a:graphicData uri="http://schemas.openxmlformats.org/presentationml/2006/ole">
            <mc:AlternateContent xmlns:mc="http://schemas.openxmlformats.org/markup-compatibility/2006">
              <mc:Choice xmlns:v="urn:schemas-microsoft-com:vml" Requires="v">
                <p:oleObj spid="_x0000_s28578828" name="Chart" r:id="rId4" imgW="8429540" imgH="3667160" progId="MSGraph.Chart.8">
                  <p:embed followColorScheme="full"/>
                </p:oleObj>
              </mc:Choice>
              <mc:Fallback>
                <p:oleObj name="Chart" r:id="rId4" imgW="8429540" imgH="3667160" progId="MSGraph.Chart.8">
                  <p:embed followColorScheme="full"/>
                  <p:pic>
                    <p:nvPicPr>
                      <p:cNvPr id="0" name=""/>
                      <p:cNvPicPr>
                        <a:picLocks noChangeArrowheads="1"/>
                      </p:cNvPicPr>
                      <p:nvPr/>
                    </p:nvPicPr>
                    <p:blipFill>
                      <a:blip r:embed="rId5"/>
                      <a:srcRect/>
                      <a:stretch>
                        <a:fillRect/>
                      </a:stretch>
                    </p:blipFill>
                    <p:spPr bwMode="auto">
                      <a:xfrm>
                        <a:off x="429816" y="1916743"/>
                        <a:ext cx="7779464" cy="327953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389158" y="5369719"/>
            <a:ext cx="8338281" cy="74660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48006" anchor="ctr"/>
          <a:lstStyle/>
          <a:p>
            <a:pPr algn="ctr">
              <a:lnSpc>
                <a:spcPct val="95000"/>
              </a:lnSpc>
              <a:spcBef>
                <a:spcPct val="25000"/>
              </a:spcBef>
            </a:pPr>
            <a:r>
              <a:rPr lang="en-US" sz="1500" b="1" dirty="0">
                <a:solidFill>
                  <a:srgbClr val="FFFFFF"/>
                </a:solidFill>
              </a:rPr>
              <a:t>The yield on invested assets remains low relative to pre-crisis yields.  The Fed’s plan to raise interest rates in late 2015 has already pushed up some yields, albeit quite modestly.</a:t>
            </a:r>
          </a:p>
        </p:txBody>
      </p:sp>
      <p:sp>
        <p:nvSpPr>
          <p:cNvPr id="58373" name="Rectangle 5"/>
          <p:cNvSpPr>
            <a:spLocks noChangeArrowheads="1"/>
          </p:cNvSpPr>
          <p:nvPr/>
        </p:nvSpPr>
        <p:spPr bwMode="auto">
          <a:xfrm>
            <a:off x="0" y="6511234"/>
            <a:ext cx="6686551" cy="332399"/>
          </a:xfrm>
          <a:prstGeom prst="rect">
            <a:avLst/>
          </a:prstGeom>
          <a:noFill/>
          <a:ln w="9525" algn="ctr">
            <a:noFill/>
            <a:miter lim="800000"/>
            <a:headEnd/>
            <a:tailEnd/>
          </a:ln>
        </p:spPr>
        <p:txBody>
          <a:bodyPr wrap="square" lIns="274320" tIns="0" rIns="0" bIns="102870" anchor="b">
            <a:spAutoFit/>
          </a:bodyPr>
          <a:lstStyle/>
          <a:p>
            <a:pPr marL="100010" indent="-100010" eaLnBrk="0" hangingPunct="0">
              <a:lnSpc>
                <a:spcPct val="90000"/>
              </a:lnSpc>
              <a:buClr>
                <a:schemeClr val="accent2"/>
              </a:buClr>
              <a:tabLst>
                <a:tab pos="84533" algn="r"/>
              </a:tabLst>
            </a:pPr>
            <a:r>
              <a:rPr lang="en-US" sz="825" dirty="0"/>
              <a:t>*2015 figure is the average of the four quarters ending in </a:t>
            </a:r>
            <a:r>
              <a:rPr lang="en-US" sz="825" dirty="0" smtClean="0"/>
              <a:t>2015:Q2.</a:t>
            </a:r>
            <a:endParaRPr lang="en-US" sz="825" dirty="0"/>
          </a:p>
          <a:p>
            <a:pPr marL="100010" indent="-100010" eaLnBrk="0" hangingPunct="0">
              <a:lnSpc>
                <a:spcPct val="90000"/>
              </a:lnSpc>
              <a:buClr>
                <a:schemeClr val="accent2"/>
              </a:buClr>
              <a:tabLst>
                <a:tab pos="84533" algn="r"/>
              </a:tabLst>
            </a:pPr>
            <a:r>
              <a:rPr lang="en-US" sz="825" dirty="0"/>
              <a:t>Sources: SNL Financial; Insurance Information Institute</a:t>
            </a:r>
          </a:p>
        </p:txBody>
      </p:sp>
      <p:sp>
        <p:nvSpPr>
          <p:cNvPr id="58374" name="Rectangle 6"/>
          <p:cNvSpPr>
            <a:spLocks noChangeArrowheads="1"/>
          </p:cNvSpPr>
          <p:nvPr/>
        </p:nvSpPr>
        <p:spPr bwMode="black">
          <a:xfrm>
            <a:off x="429816" y="1650103"/>
            <a:ext cx="6166247" cy="249299"/>
          </a:xfrm>
          <a:prstGeom prst="rect">
            <a:avLst/>
          </a:prstGeom>
          <a:noFill/>
          <a:ln w="9525" algn="ctr">
            <a:noFill/>
            <a:miter lim="800000"/>
            <a:headEnd/>
            <a:tailEnd/>
          </a:ln>
        </p:spPr>
        <p:txBody>
          <a:bodyPr lIns="0" tIns="0" rIns="0" bIns="0">
            <a:spAutoFit/>
          </a:bodyPr>
          <a:lstStyle/>
          <a:p>
            <a:pPr defTabSz="85723" eaLnBrk="0" hangingPunct="0">
              <a:lnSpc>
                <a:spcPct val="90000"/>
              </a:lnSpc>
              <a:spcBef>
                <a:spcPct val="20000"/>
              </a:spcBef>
            </a:pPr>
            <a:r>
              <a:rPr lang="en-US" b="1" dirty="0" smtClean="0">
                <a:solidFill>
                  <a:srgbClr val="225A7A"/>
                </a:solidFill>
              </a:rPr>
              <a:t>(Percent)</a:t>
            </a:r>
            <a:endParaRPr lang="en-US" b="1" dirty="0">
              <a:solidFill>
                <a:srgbClr val="225A7A"/>
              </a:solidFill>
            </a:endParaRPr>
          </a:p>
        </p:txBody>
      </p:sp>
      <p:sp>
        <p:nvSpPr>
          <p:cNvPr id="8" name="AutoShape 7"/>
          <p:cNvSpPr>
            <a:spLocks noChangeArrowheads="1"/>
          </p:cNvSpPr>
          <p:nvPr/>
        </p:nvSpPr>
        <p:spPr bwMode="blackWhite">
          <a:xfrm>
            <a:off x="6380901" y="1612190"/>
            <a:ext cx="2143125" cy="845480"/>
          </a:xfrm>
          <a:prstGeom prst="wedgeRectCallout">
            <a:avLst>
              <a:gd name="adj1" fmla="val 10777"/>
              <a:gd name="adj2" fmla="val 15330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68580" bIns="68580" anchor="ctr"/>
          <a:lstStyle/>
          <a:p>
            <a:pPr algn="ctr" eaLnBrk="0" hangingPunct="0">
              <a:lnSpc>
                <a:spcPct val="90000"/>
              </a:lnSpc>
              <a:spcBef>
                <a:spcPct val="50000"/>
              </a:spcBef>
              <a:buClr>
                <a:schemeClr val="bg1"/>
              </a:buClr>
              <a:buFont typeface="Wingdings" pitchFamily="2" charset="2"/>
              <a:buNone/>
              <a:defRPr/>
            </a:pPr>
            <a:r>
              <a:rPr lang="en-US" sz="1500" b="1" dirty="0">
                <a:solidFill>
                  <a:schemeClr val="bg1"/>
                </a:solidFill>
                <a:latin typeface="Arial" pitchFamily="34" charset="0"/>
                <a:cs typeface="+mn-cs"/>
              </a:rPr>
              <a:t>Book yield in 2015 is down </a:t>
            </a:r>
            <a:r>
              <a:rPr lang="en-US" sz="1500" b="1" dirty="0" smtClean="0">
                <a:solidFill>
                  <a:schemeClr val="bg1"/>
                </a:solidFill>
                <a:latin typeface="Arial" pitchFamily="34" charset="0"/>
                <a:cs typeface="+mn-cs"/>
              </a:rPr>
              <a:t>77 </a:t>
            </a:r>
            <a:r>
              <a:rPr lang="en-US" sz="1500" b="1" dirty="0">
                <a:solidFill>
                  <a:schemeClr val="bg1"/>
                </a:solidFill>
                <a:latin typeface="Arial" pitchFamily="34" charset="0"/>
                <a:cs typeface="+mn-cs"/>
              </a:rPr>
              <a:t>BP from pre-crisis levels</a:t>
            </a:r>
          </a:p>
        </p:txBody>
      </p:sp>
    </p:spTree>
    <p:extLst>
      <p:ext uri="{BB962C8B-B14F-4D97-AF65-F5344CB8AC3E}">
        <p14:creationId xmlns:p14="http://schemas.microsoft.com/office/powerpoint/2010/main" val="2162971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a:xfrm>
            <a:off x="0" y="98947"/>
            <a:ext cx="7910830" cy="860425"/>
          </a:xfrm>
        </p:spPr>
        <p:txBody>
          <a:bodyPr/>
          <a:lstStyle/>
          <a:p>
            <a:r>
              <a:rPr lang="en-US" dirty="0" smtClean="0"/>
              <a:t>Net Investment Yield on Property/ Casualty Insurance Invested Assets, 2007–2016P*</a:t>
            </a:r>
            <a:endParaRPr lang="en-US" baseline="30000" dirty="0" smtClean="0"/>
          </a:p>
        </p:txBody>
      </p:sp>
      <p:graphicFrame>
        <p:nvGraphicFramePr>
          <p:cNvPr id="58370" name="Object 3"/>
          <p:cNvGraphicFramePr>
            <a:graphicFrameLocks/>
          </p:cNvGraphicFramePr>
          <p:nvPr>
            <p:extLst/>
          </p:nvPr>
        </p:nvGraphicFramePr>
        <p:xfrm>
          <a:off x="429816" y="1916743"/>
          <a:ext cx="7779464" cy="3279535"/>
        </p:xfrm>
        <a:graphic>
          <a:graphicData uri="http://schemas.openxmlformats.org/presentationml/2006/ole">
            <mc:AlternateContent xmlns:mc="http://schemas.openxmlformats.org/markup-compatibility/2006">
              <mc:Choice xmlns:v="urn:schemas-microsoft-com:vml" Requires="v">
                <p:oleObj spid="_x0000_s28579852"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429816" y="1916743"/>
                        <a:ext cx="7779464" cy="327953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389158" y="5369719"/>
            <a:ext cx="8338281" cy="74660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48006" anchor="ctr"/>
          <a:lstStyle/>
          <a:p>
            <a:pPr algn="ctr">
              <a:lnSpc>
                <a:spcPct val="95000"/>
              </a:lnSpc>
              <a:spcBef>
                <a:spcPct val="25000"/>
              </a:spcBef>
            </a:pPr>
            <a:r>
              <a:rPr lang="en-US" sz="1500" b="1" dirty="0">
                <a:solidFill>
                  <a:srgbClr val="FFFFFF"/>
                </a:solidFill>
              </a:rPr>
              <a:t>The yield on invested assets remains low relative to pre-crisis yields.  The Fed’s plan to raise interest rates in late 2015 has </a:t>
            </a:r>
            <a:r>
              <a:rPr lang="en-US" sz="1500" b="1" dirty="0" smtClean="0">
                <a:solidFill>
                  <a:srgbClr val="FFFFFF"/>
                </a:solidFill>
              </a:rPr>
              <a:t>pushed </a:t>
            </a:r>
            <a:r>
              <a:rPr lang="en-US" sz="1500" b="1" dirty="0">
                <a:solidFill>
                  <a:srgbClr val="FFFFFF"/>
                </a:solidFill>
              </a:rPr>
              <a:t>up some yields, albeit quite modestly.</a:t>
            </a:r>
          </a:p>
        </p:txBody>
      </p:sp>
      <p:sp>
        <p:nvSpPr>
          <p:cNvPr id="58373" name="Rectangle 5"/>
          <p:cNvSpPr>
            <a:spLocks noChangeArrowheads="1"/>
          </p:cNvSpPr>
          <p:nvPr/>
        </p:nvSpPr>
        <p:spPr bwMode="auto">
          <a:xfrm>
            <a:off x="0" y="6601259"/>
            <a:ext cx="7472855" cy="242374"/>
          </a:xfrm>
          <a:prstGeom prst="rect">
            <a:avLst/>
          </a:prstGeom>
          <a:noFill/>
          <a:ln w="9525" algn="ctr">
            <a:noFill/>
            <a:miter lim="800000"/>
            <a:headEnd/>
            <a:tailEnd/>
          </a:ln>
        </p:spPr>
        <p:txBody>
          <a:bodyPr wrap="square" lIns="274320" tIns="0" rIns="0" bIns="102870" anchor="b">
            <a:spAutoFit/>
          </a:bodyPr>
          <a:lstStyle/>
          <a:p>
            <a:pPr marL="100010" indent="-100010" eaLnBrk="0" hangingPunct="0">
              <a:lnSpc>
                <a:spcPct val="90000"/>
              </a:lnSpc>
              <a:buClr>
                <a:schemeClr val="accent2"/>
              </a:buClr>
              <a:tabLst>
                <a:tab pos="84533" algn="r"/>
              </a:tabLst>
            </a:pPr>
            <a:r>
              <a:rPr lang="en-US" sz="1000" dirty="0" smtClean="0"/>
              <a:t>Sources</a:t>
            </a:r>
            <a:r>
              <a:rPr lang="en-US" sz="1000" dirty="0"/>
              <a:t>: </a:t>
            </a:r>
            <a:r>
              <a:rPr lang="en-US" sz="1000" dirty="0" smtClean="0"/>
              <a:t>A.M. Best; 2015E-2016P figures from A.M. Best P/C Review and Preview, Feb. 2016; </a:t>
            </a:r>
            <a:r>
              <a:rPr lang="en-US" sz="1000" dirty="0"/>
              <a:t>Insurance Information Institute</a:t>
            </a:r>
          </a:p>
        </p:txBody>
      </p:sp>
      <p:sp>
        <p:nvSpPr>
          <p:cNvPr id="58374" name="Rectangle 6"/>
          <p:cNvSpPr>
            <a:spLocks noChangeArrowheads="1"/>
          </p:cNvSpPr>
          <p:nvPr/>
        </p:nvSpPr>
        <p:spPr bwMode="black">
          <a:xfrm>
            <a:off x="429816" y="1650103"/>
            <a:ext cx="6166247" cy="249299"/>
          </a:xfrm>
          <a:prstGeom prst="rect">
            <a:avLst/>
          </a:prstGeom>
          <a:noFill/>
          <a:ln w="9525" algn="ctr">
            <a:noFill/>
            <a:miter lim="800000"/>
            <a:headEnd/>
            <a:tailEnd/>
          </a:ln>
        </p:spPr>
        <p:txBody>
          <a:bodyPr lIns="0" tIns="0" rIns="0" bIns="0">
            <a:spAutoFit/>
          </a:bodyPr>
          <a:lstStyle/>
          <a:p>
            <a:pPr defTabSz="85723" eaLnBrk="0" hangingPunct="0">
              <a:lnSpc>
                <a:spcPct val="90000"/>
              </a:lnSpc>
              <a:spcBef>
                <a:spcPct val="20000"/>
              </a:spcBef>
            </a:pPr>
            <a:r>
              <a:rPr lang="en-US" b="1" dirty="0" smtClean="0">
                <a:solidFill>
                  <a:srgbClr val="225A7A"/>
                </a:solidFill>
              </a:rPr>
              <a:t>(Percent)</a:t>
            </a:r>
            <a:endParaRPr lang="en-US" b="1" dirty="0">
              <a:solidFill>
                <a:srgbClr val="225A7A"/>
              </a:solidFill>
            </a:endParaRPr>
          </a:p>
        </p:txBody>
      </p:sp>
      <p:sp>
        <p:nvSpPr>
          <p:cNvPr id="8" name="AutoShape 7"/>
          <p:cNvSpPr>
            <a:spLocks noChangeArrowheads="1"/>
          </p:cNvSpPr>
          <p:nvPr/>
        </p:nvSpPr>
        <p:spPr bwMode="blackWhite">
          <a:xfrm>
            <a:off x="5528857" y="1650103"/>
            <a:ext cx="2441575" cy="845480"/>
          </a:xfrm>
          <a:prstGeom prst="wedgeRectCallout">
            <a:avLst>
              <a:gd name="adj1" fmla="val 40480"/>
              <a:gd name="adj2" fmla="val 2353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68580" bIns="68580" anchor="ctr"/>
          <a:lstStyle/>
          <a:p>
            <a:pPr algn="ctr" eaLnBrk="0" hangingPunct="0">
              <a:lnSpc>
                <a:spcPct val="90000"/>
              </a:lnSpc>
              <a:spcBef>
                <a:spcPct val="50000"/>
              </a:spcBef>
              <a:buClr>
                <a:schemeClr val="bg1"/>
              </a:buClr>
              <a:buFont typeface="Wingdings" pitchFamily="2" charset="2"/>
              <a:buNone/>
              <a:defRPr/>
            </a:pPr>
            <a:r>
              <a:rPr lang="en-US" sz="1500" b="1" dirty="0" smtClean="0">
                <a:solidFill>
                  <a:schemeClr val="bg1"/>
                </a:solidFill>
                <a:latin typeface="Arial" pitchFamily="34" charset="0"/>
                <a:cs typeface="+mn-cs"/>
              </a:rPr>
              <a:t>Estimated book </a:t>
            </a:r>
            <a:r>
              <a:rPr lang="en-US" sz="1500" b="1" dirty="0">
                <a:solidFill>
                  <a:schemeClr val="bg1"/>
                </a:solidFill>
                <a:latin typeface="Arial" pitchFamily="34" charset="0"/>
                <a:cs typeface="+mn-cs"/>
              </a:rPr>
              <a:t>yield in </a:t>
            </a:r>
            <a:r>
              <a:rPr lang="en-US" sz="1500" b="1" dirty="0" smtClean="0">
                <a:solidFill>
                  <a:schemeClr val="bg1"/>
                </a:solidFill>
                <a:latin typeface="Arial" pitchFamily="34" charset="0"/>
                <a:cs typeface="+mn-cs"/>
              </a:rPr>
              <a:t>2016 is </a:t>
            </a:r>
            <a:r>
              <a:rPr lang="en-US" sz="1500" b="1" dirty="0">
                <a:solidFill>
                  <a:schemeClr val="bg1"/>
                </a:solidFill>
                <a:latin typeface="Arial" pitchFamily="34" charset="0"/>
                <a:cs typeface="+mn-cs"/>
              </a:rPr>
              <a:t>down </a:t>
            </a:r>
            <a:r>
              <a:rPr lang="en-US" sz="1500" b="1" dirty="0" smtClean="0">
                <a:solidFill>
                  <a:schemeClr val="bg1"/>
                </a:solidFill>
                <a:latin typeface="Arial" pitchFamily="34" charset="0"/>
                <a:cs typeface="+mn-cs"/>
              </a:rPr>
              <a:t>about 140 </a:t>
            </a:r>
            <a:r>
              <a:rPr lang="en-US" sz="1500" b="1" dirty="0">
                <a:solidFill>
                  <a:schemeClr val="bg1"/>
                </a:solidFill>
                <a:latin typeface="Arial" pitchFamily="34" charset="0"/>
                <a:cs typeface="+mn-cs"/>
              </a:rPr>
              <a:t>BP from pre-crisis levels</a:t>
            </a:r>
          </a:p>
        </p:txBody>
      </p:sp>
    </p:spTree>
    <p:extLst>
      <p:ext uri="{BB962C8B-B14F-4D97-AF65-F5344CB8AC3E}">
        <p14:creationId xmlns:p14="http://schemas.microsoft.com/office/powerpoint/2010/main" val="34966903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73349" y="134938"/>
            <a:ext cx="6921230" cy="860425"/>
          </a:xfrm>
        </p:spPr>
        <p:txBody>
          <a:bodyPr/>
          <a:lstStyle/>
          <a:p>
            <a:r>
              <a:rPr lang="en-US" dirty="0" smtClean="0">
                <a:latin typeface="Arial" panose="020B0604020202020204" pitchFamily="34" charset="0"/>
              </a:rPr>
              <a:t>P/C Industry Net Income After Taxes</a:t>
            </a:r>
            <a:br>
              <a:rPr lang="en-US" dirty="0" smtClean="0">
                <a:latin typeface="Arial" panose="020B0604020202020204" pitchFamily="34" charset="0"/>
              </a:rPr>
            </a:br>
            <a:r>
              <a:rPr lang="en-US" dirty="0" smtClean="0">
                <a:latin typeface="Arial" panose="020B0604020202020204" pitchFamily="34" charset="0"/>
              </a:rPr>
              <a:t>1991–2015</a:t>
            </a:r>
          </a:p>
        </p:txBody>
      </p:sp>
      <p:sp>
        <p:nvSpPr>
          <p:cNvPr id="14339" name="Text Box 5"/>
          <p:cNvSpPr txBox="1">
            <a:spLocks noChangeArrowheads="1"/>
          </p:cNvSpPr>
          <p:nvPr/>
        </p:nvSpPr>
        <p:spPr bwMode="auto">
          <a:xfrm>
            <a:off x="832357" y="1067118"/>
            <a:ext cx="2374900" cy="24936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2005 ROE*= 9.6%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2006 ROE = 12.7%</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2007 ROE = 10.9%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2008 ROE = 0.1%</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2009 ROE = 5.0%</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2010 ROE = 6.6%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2011 ROAS</a:t>
            </a:r>
            <a:r>
              <a:rPr lang="en-US" sz="1200" baseline="30000" dirty="0">
                <a:solidFill>
                  <a:srgbClr val="000000"/>
                </a:solidFill>
              </a:rPr>
              <a:t>1</a:t>
            </a:r>
            <a:r>
              <a:rPr lang="en-US" sz="1200" dirty="0">
                <a:solidFill>
                  <a:srgbClr val="000000"/>
                </a:solidFill>
              </a:rPr>
              <a:t> = 3.5%</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2012 ROAS</a:t>
            </a:r>
            <a:r>
              <a:rPr lang="en-US" sz="1200" baseline="30000" dirty="0">
                <a:solidFill>
                  <a:srgbClr val="000000"/>
                </a:solidFill>
              </a:rPr>
              <a:t>1</a:t>
            </a:r>
            <a:r>
              <a:rPr lang="en-US" sz="1200" dirty="0">
                <a:solidFill>
                  <a:srgbClr val="000000"/>
                </a:solidFill>
              </a:rPr>
              <a:t> = 5.9%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smtClean="0">
                <a:solidFill>
                  <a:srgbClr val="000000"/>
                </a:solidFill>
              </a:rPr>
              <a:t>2013 </a:t>
            </a:r>
            <a:r>
              <a:rPr lang="en-US" sz="1200" dirty="0">
                <a:solidFill>
                  <a:srgbClr val="000000"/>
                </a:solidFill>
              </a:rPr>
              <a:t>ROAS</a:t>
            </a:r>
            <a:r>
              <a:rPr lang="en-US" sz="1200" baseline="30000" dirty="0">
                <a:solidFill>
                  <a:srgbClr val="000000"/>
                </a:solidFill>
              </a:rPr>
              <a:t>1</a:t>
            </a:r>
            <a:r>
              <a:rPr lang="en-US" sz="1200" dirty="0">
                <a:solidFill>
                  <a:srgbClr val="000000"/>
                </a:solidFill>
              </a:rPr>
              <a:t> = </a:t>
            </a:r>
            <a:r>
              <a:rPr lang="en-US" sz="1200" dirty="0" smtClean="0">
                <a:solidFill>
                  <a:srgbClr val="000000"/>
                </a:solidFill>
              </a:rPr>
              <a:t>10.2%</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smtClean="0">
                <a:solidFill>
                  <a:srgbClr val="000000"/>
                </a:solidFill>
              </a:rPr>
              <a:t>2014</a:t>
            </a:r>
            <a:r>
              <a:rPr lang="en-US" sz="1200" dirty="0">
                <a:solidFill>
                  <a:srgbClr val="000000"/>
                </a:solidFill>
              </a:rPr>
              <a:t> ROAS</a:t>
            </a:r>
            <a:r>
              <a:rPr lang="en-US" sz="1200" baseline="30000" dirty="0">
                <a:solidFill>
                  <a:srgbClr val="000000"/>
                </a:solidFill>
              </a:rPr>
              <a:t>1</a:t>
            </a:r>
            <a:r>
              <a:rPr lang="en-US" sz="1200" dirty="0">
                <a:solidFill>
                  <a:srgbClr val="000000"/>
                </a:solidFill>
              </a:rPr>
              <a:t> = </a:t>
            </a:r>
            <a:r>
              <a:rPr lang="en-US" sz="1200" dirty="0" smtClean="0">
                <a:solidFill>
                  <a:srgbClr val="000000"/>
                </a:solidFill>
              </a:rPr>
              <a:t>8.4%</a:t>
            </a:r>
          </a:p>
          <a:p>
            <a:pPr>
              <a:lnSpc>
                <a:spcPct val="90000"/>
              </a:lnSpc>
              <a:spcBef>
                <a:spcPct val="20000"/>
              </a:spcBef>
              <a:buClr>
                <a:srgbClr val="FF6801"/>
              </a:buClr>
              <a:buFont typeface="Wingdings" panose="05000000000000000000" pitchFamily="2" charset="2"/>
              <a:buChar char="n"/>
            </a:pPr>
            <a:r>
              <a:rPr lang="en-US" sz="1200" dirty="0" smtClean="0">
                <a:solidFill>
                  <a:srgbClr val="000000"/>
                </a:solidFill>
              </a:rPr>
              <a:t>2015 ROAS </a:t>
            </a:r>
            <a:r>
              <a:rPr lang="en-US" sz="1200" dirty="0">
                <a:solidFill>
                  <a:srgbClr val="000000"/>
                </a:solidFill>
              </a:rPr>
              <a:t>= </a:t>
            </a:r>
            <a:r>
              <a:rPr lang="en-US" sz="1200" dirty="0" smtClean="0">
                <a:solidFill>
                  <a:srgbClr val="000000"/>
                </a:solidFill>
              </a:rPr>
              <a:t>8.4%</a:t>
            </a:r>
            <a:endParaRPr lang="en-US" sz="1200" dirty="0">
              <a:solidFill>
                <a:srgbClr val="000000"/>
              </a:solidFill>
            </a:endParaRPr>
          </a:p>
          <a:p>
            <a:pPr fontAlgn="base">
              <a:lnSpc>
                <a:spcPct val="90000"/>
              </a:lnSpc>
              <a:spcBef>
                <a:spcPct val="20000"/>
              </a:spcBef>
              <a:spcAft>
                <a:spcPct val="0"/>
              </a:spcAft>
              <a:buClr>
                <a:srgbClr val="FF6801"/>
              </a:buClr>
              <a:buFont typeface="Wingdings" panose="05000000000000000000" pitchFamily="2" charset="2"/>
              <a:buChar char="n"/>
            </a:pPr>
            <a:endParaRPr lang="en-US" sz="1200" dirty="0" smtClean="0">
              <a:solidFill>
                <a:srgbClr val="000000"/>
              </a:solidFill>
            </a:endParaRPr>
          </a:p>
        </p:txBody>
      </p:sp>
      <p:sp>
        <p:nvSpPr>
          <p:cNvPr id="14340" name="Rectangle 5"/>
          <p:cNvSpPr>
            <a:spLocks noChangeArrowheads="1"/>
          </p:cNvSpPr>
          <p:nvPr/>
        </p:nvSpPr>
        <p:spPr bwMode="auto">
          <a:xfrm>
            <a:off x="-268014" y="6267069"/>
            <a:ext cx="9412014"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5000"/>
              </a:lnSpc>
              <a:spcBef>
                <a:spcPct val="25000"/>
              </a:spcBef>
              <a:spcAft>
                <a:spcPct val="0"/>
              </a:spcAft>
              <a:buClr>
                <a:srgbClr val="FF6801"/>
              </a:buClr>
              <a:buFont typeface="Arial" panose="020B0604020202020204" pitchFamily="34" charset="0"/>
              <a:buChar char="•"/>
            </a:pPr>
            <a:r>
              <a:rPr lang="en-US" sz="1050" dirty="0">
                <a:solidFill>
                  <a:srgbClr val="000000"/>
                </a:solidFill>
              </a:rPr>
              <a:t>ROE figures are GAAP; </a:t>
            </a:r>
            <a:r>
              <a:rPr lang="en-US" sz="1050" baseline="30000" dirty="0">
                <a:solidFill>
                  <a:srgbClr val="000000"/>
                </a:solidFill>
              </a:rPr>
              <a:t>1</a:t>
            </a:r>
            <a:r>
              <a:rPr lang="en-US" sz="1050" dirty="0">
                <a:solidFill>
                  <a:srgbClr val="000000"/>
                </a:solidFill>
              </a:rPr>
              <a:t>Return on avg. surplus.  Excluding Mortgage &amp; Financial Guaranty insurers yields </a:t>
            </a:r>
            <a:r>
              <a:rPr lang="en-US" sz="1050" dirty="0" smtClean="0">
                <a:solidFill>
                  <a:srgbClr val="000000"/>
                </a:solidFill>
              </a:rPr>
              <a:t>a 8.2% ROAS in 2014, 9.8% </a:t>
            </a:r>
            <a:r>
              <a:rPr lang="en-US" sz="1050" dirty="0">
                <a:solidFill>
                  <a:srgbClr val="000000"/>
                </a:solidFill>
              </a:rPr>
              <a:t>ROAS </a:t>
            </a:r>
            <a:r>
              <a:rPr lang="en-US" sz="1050" dirty="0" smtClean="0">
                <a:solidFill>
                  <a:srgbClr val="000000"/>
                </a:solidFill>
              </a:rPr>
              <a:t>in 2013, </a:t>
            </a:r>
            <a:r>
              <a:rPr lang="en-US" sz="1050" dirty="0">
                <a:solidFill>
                  <a:srgbClr val="000000"/>
                </a:solidFill>
              </a:rPr>
              <a:t>6.2% ROAS in 2012, 4.7% ROAS for 2011, 7.6% for 2010 and 7.4% for </a:t>
            </a:r>
            <a:r>
              <a:rPr lang="en-US" sz="1050" dirty="0" smtClean="0">
                <a:solidFill>
                  <a:srgbClr val="000000"/>
                </a:solidFill>
              </a:rPr>
              <a:t>2009; 2015E is annualized figure based actual figure through Q3 of $44.0</a:t>
            </a:r>
            <a:endParaRPr lang="en-US" sz="1050" dirty="0">
              <a:solidFill>
                <a:srgbClr val="000000"/>
              </a:solidFill>
            </a:endParaRPr>
          </a:p>
          <a:p>
            <a:pPr fontAlgn="base">
              <a:lnSpc>
                <a:spcPct val="85000"/>
              </a:lnSpc>
              <a:spcBef>
                <a:spcPct val="25000"/>
              </a:spcBef>
              <a:spcAft>
                <a:spcPct val="0"/>
              </a:spcAft>
              <a:buClr>
                <a:srgbClr val="FF6801"/>
              </a:buClr>
            </a:pPr>
            <a:r>
              <a:rPr lang="en-US" sz="1050" dirty="0">
                <a:solidFill>
                  <a:srgbClr val="000000"/>
                </a:solidFill>
              </a:rPr>
              <a:t>Sources: A.M. Best, </a:t>
            </a:r>
            <a:r>
              <a:rPr lang="en-US" sz="1050" dirty="0" smtClean="0">
                <a:solidFill>
                  <a:srgbClr val="000000"/>
                </a:solidFill>
              </a:rPr>
              <a:t>ISO; Insurance </a:t>
            </a:r>
            <a:r>
              <a:rPr lang="en-US" sz="1050" dirty="0">
                <a:solidFill>
                  <a:srgbClr val="000000"/>
                </a:solidFill>
              </a:rPr>
              <a:t>Information Institute</a:t>
            </a:r>
          </a:p>
        </p:txBody>
      </p:sp>
      <p:graphicFrame>
        <p:nvGraphicFramePr>
          <p:cNvPr id="14341" name="Object 3"/>
          <p:cNvGraphicFramePr>
            <a:graphicFrameLocks/>
          </p:cNvGraphicFramePr>
          <p:nvPr>
            <p:extLst/>
          </p:nvPr>
        </p:nvGraphicFramePr>
        <p:xfrm>
          <a:off x="96398" y="1395273"/>
          <a:ext cx="8748712" cy="5064125"/>
        </p:xfrm>
        <a:graphic>
          <a:graphicData uri="http://schemas.openxmlformats.org/presentationml/2006/ole">
            <mc:AlternateContent xmlns:mc="http://schemas.openxmlformats.org/markup-compatibility/2006">
              <mc:Choice xmlns:v="urn:schemas-microsoft-com:vml" Requires="v">
                <p:oleObj spid="_x0000_s28569615" name="Chart" r:id="rId5" imgW="8715408" imgH="5048319" progId="MSGraph.Chart.8">
                  <p:embed followColorScheme="full"/>
                </p:oleObj>
              </mc:Choice>
              <mc:Fallback>
                <p:oleObj name="Chart" r:id="rId5" imgW="8715408" imgH="5048319" progId="MSGraph.Chart.8">
                  <p:embed followColorScheme="full"/>
                  <p:pic>
                    <p:nvPicPr>
                      <p:cNvPr id="0" name=""/>
                      <p:cNvPicPr>
                        <a:picLocks noChangeArrowheads="1"/>
                      </p:cNvPicPr>
                      <p:nvPr/>
                    </p:nvPicPr>
                    <p:blipFill>
                      <a:blip r:embed="rId6"/>
                      <a:srcRect/>
                      <a:stretch>
                        <a:fillRect/>
                      </a:stretch>
                    </p:blipFill>
                    <p:spPr bwMode="auto">
                      <a:xfrm>
                        <a:off x="96398" y="1395273"/>
                        <a:ext cx="8748712"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PTShape_0"/>
          <p:cNvSpPr>
            <a:spLocks noChangeArrowheads="1"/>
          </p:cNvSpPr>
          <p:nvPr/>
        </p:nvSpPr>
        <p:spPr bwMode="blackWhite">
          <a:xfrm>
            <a:off x="6242086" y="1323518"/>
            <a:ext cx="1591274" cy="1203994"/>
          </a:xfrm>
          <a:prstGeom prst="wedgeRectCallout">
            <a:avLst>
              <a:gd name="adj1" fmla="val 96888"/>
              <a:gd name="adj2" fmla="val 115411"/>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sz="1400" b="1" dirty="0">
                <a:solidFill>
                  <a:srgbClr val="000000"/>
                </a:solidFill>
              </a:rPr>
              <a:t>Net income </a:t>
            </a:r>
            <a:r>
              <a:rPr lang="en-US" sz="1400" b="1" dirty="0" smtClean="0">
                <a:solidFill>
                  <a:srgbClr val="000000"/>
                </a:solidFill>
              </a:rPr>
              <a:t>in 2015 was on par with 2014; ROE unchanged at 8.4%</a:t>
            </a:r>
            <a:endParaRPr lang="en-US" sz="1400" b="1" dirty="0">
              <a:solidFill>
                <a:srgbClr val="000000"/>
              </a:solidFill>
            </a:endParaRPr>
          </a:p>
        </p:txBody>
      </p:sp>
      <p:sp>
        <p:nvSpPr>
          <p:cNvPr id="2" name="TextBox 1"/>
          <p:cNvSpPr txBox="1"/>
          <p:nvPr/>
        </p:nvSpPr>
        <p:spPr>
          <a:xfrm>
            <a:off x="73924" y="1118274"/>
            <a:ext cx="940239" cy="276999"/>
          </a:xfrm>
          <a:prstGeom prst="rect">
            <a:avLst/>
          </a:prstGeom>
          <a:noFill/>
        </p:spPr>
        <p:txBody>
          <a:bodyPr wrap="square" rtlCol="0">
            <a:spAutoFit/>
          </a:bodyPr>
          <a:lstStyle/>
          <a:p>
            <a:pPr fontAlgn="base">
              <a:spcBef>
                <a:spcPct val="0"/>
              </a:spcBef>
              <a:spcAft>
                <a:spcPct val="0"/>
              </a:spcAft>
            </a:pPr>
            <a:r>
              <a:rPr lang="en-US" sz="1200" dirty="0" smtClean="0">
                <a:solidFill>
                  <a:srgbClr val="000000"/>
                </a:solidFill>
                <a:latin typeface="Arial" charset="0"/>
                <a:cs typeface="Arial" charset="0"/>
              </a:rPr>
              <a:t>$ Millions</a:t>
            </a:r>
            <a:endParaRPr lang="en-US" sz="1200" dirty="0">
              <a:solidFill>
                <a:srgbClr val="000000"/>
              </a:solidFill>
              <a:latin typeface="Arial" charset="0"/>
              <a:cs typeface="Arial" charset="0"/>
            </a:endParaRPr>
          </a:p>
        </p:txBody>
      </p:sp>
    </p:spTree>
    <p:custDataLst>
      <p:tags r:id="rId2"/>
    </p:custDataLst>
    <p:extLst>
      <p:ext uri="{BB962C8B-B14F-4D97-AF65-F5344CB8AC3E}">
        <p14:creationId xmlns:p14="http://schemas.microsoft.com/office/powerpoint/2010/main" val="1453522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a:solidFill>
                  <a:srgbClr val="FFFFFF"/>
                </a:solidFill>
              </a:rPr>
              <a:t>12/01/09 - 9pm</a:t>
            </a:r>
          </a:p>
        </p:txBody>
      </p:sp>
      <p:sp>
        <p:nvSpPr>
          <p:cNvPr id="13317" name="Rectangle 110"/>
          <p:cNvSpPr>
            <a:spLocks noGrp="1" noChangeArrowheads="1"/>
          </p:cNvSpPr>
          <p:nvPr>
            <p:ph type="sldNum" sz="quarter" idx="12"/>
          </p:nvPr>
        </p:nvSpPr>
        <p:spPr/>
        <p:txBody>
          <a:bodyPr/>
          <a:lstStyle/>
          <a:p>
            <a:pPr>
              <a:defRPr/>
            </a:pPr>
            <a:fld id="{19CC844C-F7CF-495C-870B-6E498E1C0FB4}" type="slidenum">
              <a:rPr lang="en-US" smtClean="0">
                <a:solidFill>
                  <a:srgbClr val="000000"/>
                </a:solidFill>
              </a:rPr>
              <a:pPr>
                <a:defRPr/>
              </a:pPr>
              <a:t>30</a:t>
            </a:fld>
            <a:endParaRPr lang="en-US" smtClean="0">
              <a:solidFill>
                <a:srgbClr val="000000"/>
              </a:solidFill>
            </a:endParaRPr>
          </a:p>
        </p:txBody>
      </p:sp>
      <p:sp>
        <p:nvSpPr>
          <p:cNvPr id="11270" name="Rectangle 3"/>
          <p:cNvSpPr>
            <a:spLocks noGrp="1" noChangeArrowheads="1"/>
          </p:cNvSpPr>
          <p:nvPr>
            <p:ph type="title"/>
          </p:nvPr>
        </p:nvSpPr>
        <p:spPr/>
        <p:txBody>
          <a:bodyPr/>
          <a:lstStyle/>
          <a:p>
            <a:r>
              <a:rPr lang="en-US" dirty="0" smtClean="0"/>
              <a:t>P/C Insurer Portfolio Yields,</a:t>
            </a:r>
            <a:br>
              <a:rPr lang="en-US" dirty="0" smtClean="0"/>
            </a:br>
            <a:r>
              <a:rPr lang="en-US" dirty="0" smtClean="0"/>
              <a:t>2002-2015:Q3</a:t>
            </a:r>
          </a:p>
        </p:txBody>
      </p:sp>
      <p:graphicFrame>
        <p:nvGraphicFramePr>
          <p:cNvPr id="11266" name="Object 4"/>
          <p:cNvGraphicFramePr>
            <a:graphicFrameLocks noChangeAspect="1"/>
          </p:cNvGraphicFramePr>
          <p:nvPr>
            <p:extLst/>
          </p:nvPr>
        </p:nvGraphicFramePr>
        <p:xfrm>
          <a:off x="268771" y="1084358"/>
          <a:ext cx="8656637" cy="4314825"/>
        </p:xfrm>
        <a:graphic>
          <a:graphicData uri="http://schemas.openxmlformats.org/presentationml/2006/ole">
            <mc:AlternateContent xmlns:mc="http://schemas.openxmlformats.org/markup-compatibility/2006">
              <mc:Choice xmlns:v="urn:schemas-microsoft-com:vml" Requires="v">
                <p:oleObj spid="_x0000_s28580876" name="Chart" r:id="rId4" imgW="7829511" imgH="4105240" progId="MSGraph.Chart.8">
                  <p:embed followColorScheme="full"/>
                </p:oleObj>
              </mc:Choice>
              <mc:Fallback>
                <p:oleObj name="Chart" r:id="rId4" imgW="7829511" imgH="4105240" progId="MSGraph.Chart.8">
                  <p:embed followColorScheme="full"/>
                  <p:pic>
                    <p:nvPicPr>
                      <p:cNvPr id="0" name=""/>
                      <p:cNvPicPr>
                        <a:picLocks noChangeAspect="1" noChangeArrowheads="1"/>
                      </p:cNvPicPr>
                      <p:nvPr/>
                    </p:nvPicPr>
                    <p:blipFill>
                      <a:blip r:embed="rId5"/>
                      <a:srcRect/>
                      <a:stretch>
                        <a:fillRect/>
                      </a:stretch>
                    </p:blipFill>
                    <p:spPr bwMode="gray">
                      <a:xfrm>
                        <a:off x="268771" y="1084358"/>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Rectangle 5"/>
          <p:cNvSpPr>
            <a:spLocks noChangeArrowheads="1"/>
          </p:cNvSpPr>
          <p:nvPr/>
        </p:nvSpPr>
        <p:spPr bwMode="auto">
          <a:xfrm>
            <a:off x="0" y="6580378"/>
            <a:ext cx="8772211" cy="282385"/>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t>
            </a:r>
            <a:r>
              <a:rPr lang="en-US" sz="1100" dirty="0" smtClean="0">
                <a:solidFill>
                  <a:srgbClr val="000000"/>
                </a:solidFill>
                <a:latin typeface="Arial" charset="0"/>
                <a:cs typeface="Arial" charset="0"/>
              </a:rPr>
              <a:t>NAIC, via SNL Financial; Insurance </a:t>
            </a:r>
            <a:r>
              <a:rPr lang="en-US" sz="1100" dirty="0">
                <a:solidFill>
                  <a:srgbClr val="000000"/>
                </a:solidFill>
                <a:latin typeface="Arial" charset="0"/>
                <a:cs typeface="Arial" charset="0"/>
              </a:rPr>
              <a:t>Information Institute.</a:t>
            </a:r>
          </a:p>
        </p:txBody>
      </p:sp>
      <p:sp>
        <p:nvSpPr>
          <p:cNvPr id="1915910" name="Rectangle 6"/>
          <p:cNvSpPr>
            <a:spLocks noChangeArrowheads="1"/>
          </p:cNvSpPr>
          <p:nvPr/>
        </p:nvSpPr>
        <p:spPr bwMode="blackWhite">
          <a:xfrm>
            <a:off x="327991" y="5318234"/>
            <a:ext cx="8597417" cy="115876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latin typeface="Arial" charset="0"/>
                <a:cs typeface="Arial" charset="0"/>
              </a:rPr>
              <a:t>P/C carrier yields have been falling for over a decade, reflecting the long downtrend in prevailing interest rates. Even as prevailing rates rise in the next few years, portfolio yields are unlikely to rise quickly, </a:t>
            </a:r>
            <a:br>
              <a:rPr lang="en-US" b="1" dirty="0" smtClean="0">
                <a:solidFill>
                  <a:srgbClr val="FFFFFF"/>
                </a:solidFill>
                <a:latin typeface="Arial" charset="0"/>
                <a:cs typeface="Arial" charset="0"/>
              </a:rPr>
            </a:br>
            <a:r>
              <a:rPr lang="en-US" b="1" dirty="0" smtClean="0">
                <a:solidFill>
                  <a:srgbClr val="FFFFFF"/>
                </a:solidFill>
                <a:latin typeface="Arial" charset="0"/>
                <a:cs typeface="Arial" charset="0"/>
              </a:rPr>
              <a:t>since low yields of recent years are “baked in” to future returns.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6576153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15910"/>
                                        </p:tgtEl>
                                        <p:attrNameLst>
                                          <p:attrName>style.visibility</p:attrName>
                                        </p:attrNameLst>
                                      </p:cBhvr>
                                      <p:to>
                                        <p:strVal val="visible"/>
                                      </p:to>
                                    </p:set>
                                    <p:anim calcmode="lin" valueType="num">
                                      <p:cBhvr>
                                        <p:cTn id="7" dur="500" fill="hold"/>
                                        <p:tgtEl>
                                          <p:spTgt spid="1915910"/>
                                        </p:tgtEl>
                                        <p:attrNameLst>
                                          <p:attrName>ppt_w</p:attrName>
                                        </p:attrNameLst>
                                      </p:cBhvr>
                                      <p:tavLst>
                                        <p:tav tm="0">
                                          <p:val>
                                            <p:fltVal val="0"/>
                                          </p:val>
                                        </p:tav>
                                        <p:tav tm="100000">
                                          <p:val>
                                            <p:strVal val="#ppt_w"/>
                                          </p:val>
                                        </p:tav>
                                      </p:tavLst>
                                    </p:anim>
                                    <p:anim calcmode="lin" valueType="num">
                                      <p:cBhvr>
                                        <p:cTn id="8"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31</a:t>
            </a:fld>
            <a:endParaRPr lang="en-US" smtClean="0"/>
          </a:p>
        </p:txBody>
      </p:sp>
      <p:sp>
        <p:nvSpPr>
          <p:cNvPr id="66566" name="Rectangle 11"/>
          <p:cNvSpPr>
            <a:spLocks noGrp="1" noChangeArrowheads="1"/>
          </p:cNvSpPr>
          <p:nvPr>
            <p:ph type="title"/>
          </p:nvPr>
        </p:nvSpPr>
        <p:spPr/>
        <p:txBody>
          <a:bodyPr/>
          <a:lstStyle/>
          <a:p>
            <a:r>
              <a:rPr lang="en-US" dirty="0" smtClean="0"/>
              <a:t>Interest Rate Forecasts: 2016 – 2021</a:t>
            </a:r>
          </a:p>
        </p:txBody>
      </p:sp>
      <p:graphicFrame>
        <p:nvGraphicFramePr>
          <p:cNvPr id="66562" name="Object 4"/>
          <p:cNvGraphicFramePr>
            <a:graphicFrameLocks noChangeAspect="1"/>
          </p:cNvGraphicFramePr>
          <p:nvPr>
            <p:extLst/>
          </p:nvPr>
        </p:nvGraphicFramePr>
        <p:xfrm>
          <a:off x="39687" y="1668667"/>
          <a:ext cx="8867775" cy="3771900"/>
        </p:xfrm>
        <a:graphic>
          <a:graphicData uri="http://schemas.openxmlformats.org/presentationml/2006/ole">
            <mc:AlternateContent xmlns:mc="http://schemas.openxmlformats.org/markup-compatibility/2006">
              <mc:Choice xmlns:v="urn:schemas-microsoft-com:vml" Requires="v">
                <p:oleObj spid="_x0000_s28581900" name="Chart" r:id="rId4" imgW="8534400" imgH="3771900" progId="MSGraph.Chart.8">
                  <p:embed followColorScheme="full"/>
                </p:oleObj>
              </mc:Choice>
              <mc:Fallback>
                <p:oleObj name="Chart" r:id="rId4" imgW="8534400" imgH="3771900" progId="MSGraph.Chart.8">
                  <p:embed followColorScheme="full"/>
                  <p:pic>
                    <p:nvPicPr>
                      <p:cNvPr id="0" name=""/>
                      <p:cNvPicPr>
                        <a:picLocks noChangeAspect="1" noChangeArrowheads="1"/>
                      </p:cNvPicPr>
                      <p:nvPr/>
                    </p:nvPicPr>
                    <p:blipFill>
                      <a:blip r:embed="rId5"/>
                      <a:srcRect/>
                      <a:stretch>
                        <a:fillRect/>
                      </a:stretch>
                    </p:blipFill>
                    <p:spPr bwMode="gray">
                      <a:xfrm>
                        <a:off x="39687" y="1668667"/>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146920" y="5447440"/>
            <a:ext cx="8760542" cy="75834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latin typeface="Arial" panose="020B0604020202020204" pitchFamily="34" charset="0"/>
                <a:cs typeface="Arial" panose="020B0604020202020204" pitchFamily="34" charset="0"/>
              </a:rPr>
              <a:t>A full normalization of interest rates is unlikely until 2019, more than a decade after the onset of the financial crisis.</a:t>
            </a:r>
            <a:endParaRPr lang="en-US" sz="2000" b="1" dirty="0">
              <a:solidFill>
                <a:srgbClr val="FFFFFF"/>
              </a:solidFill>
              <a:latin typeface="Arial" panose="020B0604020202020204" pitchFamily="34" charset="0"/>
              <a:cs typeface="Arial" panose="020B0604020202020204" pitchFamily="34" charset="0"/>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Yield (%)</a:t>
            </a:r>
            <a:endParaRPr lang="en-US" sz="1600" b="1" dirty="0">
              <a:solidFill>
                <a:srgbClr val="225A7A"/>
              </a:solidFill>
            </a:endParaRPr>
          </a:p>
        </p:txBody>
      </p:sp>
      <p:sp>
        <p:nvSpPr>
          <p:cNvPr id="12" name="Rectangle 5"/>
          <p:cNvSpPr>
            <a:spLocks noChangeArrowheads="1"/>
          </p:cNvSpPr>
          <p:nvPr/>
        </p:nvSpPr>
        <p:spPr bwMode="auto">
          <a:xfrm>
            <a:off x="0" y="6449878"/>
            <a:ext cx="8601075" cy="28238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latin typeface="Arial "/>
              </a:rPr>
              <a:t>Sources: Blue Chip Economic Indicators (4/16 for 2016 and 2017; for 2018-2021 3/16 issue); Insurance Info. Institute. </a:t>
            </a:r>
            <a:endParaRPr lang="en-US" sz="1100" dirty="0">
              <a:latin typeface="Arial "/>
            </a:endParaRPr>
          </a:p>
        </p:txBody>
      </p:sp>
      <p:sp>
        <p:nvSpPr>
          <p:cNvPr id="13" name="Rectangle 3"/>
          <p:cNvSpPr>
            <a:spLocks noChangeArrowheads="1"/>
          </p:cNvSpPr>
          <p:nvPr/>
        </p:nvSpPr>
        <p:spPr bwMode="black">
          <a:xfrm>
            <a:off x="965068" y="141722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latin typeface="Arial" panose="020B0604020202020204" pitchFamily="34" charset="0"/>
                <a:cs typeface="Arial" panose="020B0604020202020204" pitchFamily="34" charset="0"/>
              </a:rPr>
              <a:t>3-Month Treasury</a:t>
            </a:r>
            <a:endParaRPr lang="en-US" sz="2400" b="1" u="sng" dirty="0">
              <a:solidFill>
                <a:srgbClr val="225A7A"/>
              </a:solidFill>
              <a:latin typeface="Arial" panose="020B0604020202020204" pitchFamily="34" charset="0"/>
              <a:cs typeface="Arial" panose="020B0604020202020204" pitchFamily="34" charset="0"/>
            </a:endParaRPr>
          </a:p>
        </p:txBody>
      </p:sp>
      <p:sp>
        <p:nvSpPr>
          <p:cNvPr id="16" name="Rectangle 3"/>
          <p:cNvSpPr>
            <a:spLocks noChangeArrowheads="1"/>
          </p:cNvSpPr>
          <p:nvPr/>
        </p:nvSpPr>
        <p:spPr bwMode="black">
          <a:xfrm>
            <a:off x="5275131" y="142674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latin typeface="Arial" panose="020B0604020202020204" pitchFamily="34" charset="0"/>
                <a:cs typeface="Arial" panose="020B0604020202020204" pitchFamily="34" charset="0"/>
              </a:rPr>
              <a:t>10-Year Treasury</a:t>
            </a:r>
            <a:endParaRPr lang="en-US" sz="2400" b="1" u="sng" dirty="0">
              <a:solidFill>
                <a:srgbClr val="225A7A"/>
              </a:solidFill>
              <a:latin typeface="Arial" panose="020B0604020202020204" pitchFamily="34" charset="0"/>
              <a:cs typeface="Arial" panose="020B0604020202020204" pitchFamily="34" charset="0"/>
            </a:endParaRPr>
          </a:p>
        </p:txBody>
      </p:sp>
      <p:sp>
        <p:nvSpPr>
          <p:cNvPr id="18" name="AutoShape 38"/>
          <p:cNvSpPr>
            <a:spLocks noChangeArrowheads="1"/>
          </p:cNvSpPr>
          <p:nvPr/>
        </p:nvSpPr>
        <p:spPr bwMode="blackWhite">
          <a:xfrm>
            <a:off x="6742113" y="3545840"/>
            <a:ext cx="2306637" cy="1243678"/>
          </a:xfrm>
          <a:prstGeom prst="wedgeRectCallout">
            <a:avLst>
              <a:gd name="adj1" fmla="val -110599"/>
              <a:gd name="adj2" fmla="val -364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latin typeface="Arial" panose="020B0604020202020204" pitchFamily="34" charset="0"/>
                <a:cs typeface="Arial" panose="020B0604020202020204" pitchFamily="34" charset="0"/>
              </a:rPr>
              <a:t>The end of the Fed’s QE program in 2014 and a stronger economy have yet to push longer-term yields much higher</a:t>
            </a:r>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10730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32</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1990–2017F</a:t>
            </a:r>
          </a:p>
        </p:txBody>
      </p:sp>
      <p:graphicFrame>
        <p:nvGraphicFramePr>
          <p:cNvPr id="35842" name="Object 3"/>
          <p:cNvGraphicFramePr>
            <a:graphicFrameLocks noChangeAspect="1"/>
          </p:cNvGraphicFramePr>
          <p:nvPr>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582924" name="Chart" r:id="rId4" imgW="8296386" imgH="3847961" progId="MSGraph.Chart.8">
                  <p:embed followColorScheme="full"/>
                </p:oleObj>
              </mc:Choice>
              <mc:Fallback>
                <p:oleObj name="Chart" r:id="rId4" imgW="8296386" imgH="3847961"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a:t>
            </a:r>
            <a:r>
              <a:rPr lang="en-US" sz="1100" dirty="0" smtClean="0"/>
              <a:t>4/16 </a:t>
            </a:r>
            <a:r>
              <a:rPr lang="en-US" sz="1100" dirty="0"/>
              <a:t>(forecasts).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a:t>
            </a:r>
            <a:r>
              <a:rPr lang="en-US" b="1" dirty="0" smtClean="0">
                <a:solidFill>
                  <a:srgbClr val="FFFFFF"/>
                </a:solidFill>
              </a:rPr>
              <a:t>lack </a:t>
            </a:r>
            <a:r>
              <a:rPr lang="en-US" b="1" dirty="0">
                <a:solidFill>
                  <a:srgbClr val="FFFFFF"/>
                </a:solidFill>
              </a:rPr>
              <a:t>in the U.S. economy </a:t>
            </a:r>
            <a:r>
              <a:rPr lang="en-US" b="1" dirty="0" smtClean="0">
                <a:solidFill>
                  <a:srgbClr val="FFFFFF"/>
                </a:solidFill>
              </a:rPr>
              <a:t>and falling energy prices suggests </a:t>
            </a:r>
            <a:r>
              <a:rPr lang="en-US" b="1" dirty="0">
                <a:solidFill>
                  <a:srgbClr val="FFFFFF"/>
                </a:solidFill>
              </a:rPr>
              <a:t>that </a:t>
            </a:r>
            <a:r>
              <a:rPr lang="en-US" b="1" dirty="0" smtClean="0">
                <a:solidFill>
                  <a:srgbClr val="FFFFFF"/>
                </a:solidFill>
              </a:rPr>
              <a:t>inflationary pressures should remain subdued for an extended period of times</a:t>
            </a:r>
            <a:endParaRPr lang="en-US" b="1" dirty="0">
              <a:solidFill>
                <a:srgbClr val="FFFFFF"/>
              </a:solidFill>
            </a:endParaRP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797939" y="1150938"/>
            <a:ext cx="4048125" cy="1309687"/>
          </a:xfrm>
          <a:prstGeom prst="wedgeRectCallout">
            <a:avLst>
              <a:gd name="adj1" fmla="val 27685"/>
              <a:gd name="adj2" fmla="val 7108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103309" y="1059718"/>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7058615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33</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1990-2015:Q3*</a:t>
            </a:r>
          </a:p>
        </p:txBody>
      </p:sp>
      <p:sp>
        <p:nvSpPr>
          <p:cNvPr id="32775" name="Rectangle 4"/>
          <p:cNvSpPr>
            <a:spLocks noChangeArrowheads="1"/>
          </p:cNvSpPr>
          <p:nvPr/>
        </p:nvSpPr>
        <p:spPr bwMode="auto">
          <a:xfrm>
            <a:off x="0" y="6414802"/>
            <a:ext cx="8596313"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*Through Q3 2015.</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Sources</a:t>
            </a:r>
            <a:r>
              <a:rPr lang="en-US" sz="1100" dirty="0"/>
              <a:t>: A.M. Best, ISO, </a:t>
            </a:r>
            <a:r>
              <a:rPr lang="en-US" sz="1100" dirty="0" smtClean="0"/>
              <a:t>SNL, Insurance </a:t>
            </a:r>
            <a:r>
              <a:rPr lang="en-US" sz="1100" dirty="0"/>
              <a:t>Information Institute.                                   </a:t>
            </a:r>
          </a:p>
        </p:txBody>
      </p:sp>
      <p:graphicFrame>
        <p:nvGraphicFramePr>
          <p:cNvPr id="32770" name="Object 3"/>
          <p:cNvGraphicFramePr>
            <a:graphicFrameLocks/>
          </p:cNvGraphicFramePr>
          <p:nvPr>
            <p:extLst/>
          </p:nvPr>
        </p:nvGraphicFramePr>
        <p:xfrm>
          <a:off x="304800" y="1152525"/>
          <a:ext cx="8582025" cy="4572000"/>
        </p:xfrm>
        <a:graphic>
          <a:graphicData uri="http://schemas.openxmlformats.org/presentationml/2006/ole">
            <mc:AlternateContent xmlns:mc="http://schemas.openxmlformats.org/markup-compatibility/2006">
              <mc:Choice xmlns:v="urn:schemas-microsoft-com:vml" Requires="v">
                <p:oleObj spid="_x0000_s28583948" name="Chart" r:id="rId4" imgW="8581836" imgH="4162598" progId="MSGraph.Chart.8">
                  <p:embed followColorScheme="full"/>
                </p:oleObj>
              </mc:Choice>
              <mc:Fallback>
                <p:oleObj name="Chart" r:id="rId4" imgW="8581836" imgH="4162598" progId="MSGraph.Chart.8">
                  <p:embed followColorScheme="full"/>
                  <p:pic>
                    <p:nvPicPr>
                      <p:cNvPr id="0" name=""/>
                      <p:cNvPicPr>
                        <a:picLocks noChangeArrowheads="1"/>
                      </p:cNvPicPr>
                      <p:nvPr/>
                    </p:nvPicPr>
                    <p:blipFill>
                      <a:blip r:embed="rId5"/>
                      <a:srcRect/>
                      <a:stretch>
                        <a:fillRect/>
                      </a:stretch>
                    </p:blipFill>
                    <p:spPr bwMode="auto">
                      <a:xfrm>
                        <a:off x="304800" y="1152525"/>
                        <a:ext cx="85820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5413" name="Rectangle 5"/>
          <p:cNvSpPr>
            <a:spLocks noChangeArrowheads="1"/>
          </p:cNvSpPr>
          <p:nvPr/>
        </p:nvSpPr>
        <p:spPr bwMode="blackWhite">
          <a:xfrm>
            <a:off x="263525" y="54923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2010 - 2014 Following Two Years of Realized Losses During the Financial Crisis.  Realized </a:t>
            </a:r>
            <a:r>
              <a:rPr lang="en-US" b="1" dirty="0">
                <a:solidFill>
                  <a:srgbClr val="FFFFFF"/>
                </a:solidFill>
              </a:rPr>
              <a:t>Capital Losses Were a</a:t>
            </a:r>
            <a:r>
              <a:rPr lang="en-US" b="1" dirty="0" smtClean="0">
                <a:solidFill>
                  <a:srgbClr val="FFFFFF"/>
                </a:solidFill>
              </a:rPr>
              <a:t> </a:t>
            </a:r>
            <a:r>
              <a:rPr lang="en-US" b="1" dirty="0">
                <a:solidFill>
                  <a:srgbClr val="FFFFFF"/>
                </a:solidFill>
              </a:rPr>
              <a:t>Primary Cause </a:t>
            </a:r>
            <a:r>
              <a:rPr lang="en-US" b="1" dirty="0" smtClean="0">
                <a:solidFill>
                  <a:srgbClr val="FFFFFF"/>
                </a:solidFill>
              </a:rPr>
              <a:t>of </a:t>
            </a:r>
            <a:r>
              <a:rPr lang="en-US" b="1" dirty="0">
                <a:solidFill>
                  <a:srgbClr val="FFFFFF"/>
                </a:solidFill>
              </a:rPr>
              <a:t>2008/2009’s Large Drop in Profits and </a:t>
            </a:r>
            <a:r>
              <a:rPr lang="en-US" b="1" dirty="0" smtClean="0">
                <a:solidFill>
                  <a:srgbClr val="FFFFFF"/>
                </a:solidFill>
              </a:rPr>
              <a:t>ROE.</a:t>
            </a:r>
            <a:endParaRPr lang="en-US" b="1" dirty="0">
              <a:solidFill>
                <a:srgbClr val="FFFFFF"/>
              </a:solidFill>
            </a:endParaRP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7820516" y="1397607"/>
            <a:ext cx="656831" cy="1872368"/>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4673600" y="1152525"/>
            <a:ext cx="2815784" cy="710383"/>
          </a:xfrm>
          <a:prstGeom prst="wedgeRectCallout">
            <a:avLst>
              <a:gd name="adj1" fmla="val 60033"/>
              <a:gd name="adj2" fmla="val 195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rose sharply as equity markets rallied in 2013-14</a:t>
            </a:r>
            <a:endParaRPr lang="en-US" sz="1600" b="1" dirty="0">
              <a:solidFill>
                <a:schemeClr val="bg1"/>
              </a:solidFill>
            </a:endParaRPr>
          </a:p>
        </p:txBody>
      </p:sp>
    </p:spTree>
    <p:extLst>
      <p:ext uri="{BB962C8B-B14F-4D97-AF65-F5344CB8AC3E}">
        <p14:creationId xmlns:p14="http://schemas.microsoft.com/office/powerpoint/2010/main" val="38721930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1994–2015:Q3</a:t>
            </a:r>
            <a:r>
              <a:rPr lang="en-US" baseline="30000" dirty="0" smtClean="0"/>
              <a:t>1</a:t>
            </a:r>
          </a:p>
        </p:txBody>
      </p:sp>
      <p:graphicFrame>
        <p:nvGraphicFramePr>
          <p:cNvPr id="58370" name="Object 3"/>
          <p:cNvGraphicFramePr>
            <a:graphicFrameLocks/>
          </p:cNvGraphicFramePr>
          <p:nvPr>
            <p:extLst/>
          </p:nvPr>
        </p:nvGraphicFramePr>
        <p:xfrm>
          <a:off x="360363" y="1558925"/>
          <a:ext cx="8451850" cy="3663950"/>
        </p:xfrm>
        <a:graphic>
          <a:graphicData uri="http://schemas.openxmlformats.org/presentationml/2006/ole">
            <mc:AlternateContent xmlns:mc="http://schemas.openxmlformats.org/markup-compatibility/2006">
              <mc:Choice xmlns:v="urn:schemas-microsoft-com:vml" Requires="v">
                <p:oleObj spid="_x0000_s28584972" name="Chart" r:id="rId4" imgW="8458252" imgH="3638481" progId="MSGraph.Chart.8">
                  <p:embed followColorScheme="full"/>
                </p:oleObj>
              </mc:Choice>
              <mc:Fallback>
                <p:oleObj name="Chart" r:id="rId4" imgW="8458252" imgH="3638481" progId="MSGraph.Chart.8">
                  <p:embed followColorScheme="full"/>
                  <p:pic>
                    <p:nvPicPr>
                      <p:cNvPr id="0" name=""/>
                      <p:cNvPicPr>
                        <a:picLocks noChangeArrowheads="1"/>
                      </p:cNvPicPr>
                      <p:nvPr/>
                    </p:nvPicPr>
                    <p:blipFill>
                      <a:blip r:embed="rId5"/>
                      <a:srcRect/>
                      <a:stretch>
                        <a:fillRect/>
                      </a:stretch>
                    </p:blipFill>
                    <p:spPr bwMode="auto">
                      <a:xfrm>
                        <a:off x="360363" y="1558925"/>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Total Investment Gains Were Down Slightly in 2014 as Low Interest Rates Pressured Investment Income but Realized Capital Gains Remained Robust</a:t>
            </a:r>
            <a:endParaRPr lang="en-US" b="1" dirty="0">
              <a:solidFill>
                <a:srgbClr val="FFFFFF"/>
              </a:solidFill>
            </a:endParaRP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2015 figure is through Q3 2015.</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t>
            </a:r>
            <a:r>
              <a:rPr lang="en-US" sz="1100" dirty="0" smtClean="0"/>
              <a:t>ISO, SNL; </a:t>
            </a:r>
            <a:r>
              <a:rPr lang="en-US" sz="1100" dirty="0"/>
              <a:t>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814762" y="3716594"/>
            <a:ext cx="3226118" cy="976429"/>
          </a:xfrm>
          <a:prstGeom prst="wedgeRectCallout">
            <a:avLst>
              <a:gd name="adj1" fmla="val 93869"/>
              <a:gd name="adj2" fmla="val -1165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2015 will be similar to those earned in 2014 but still well below the pre-crisis highs</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26743201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35</a:t>
            </a:fld>
            <a:endParaRPr lang="en-US" sz="900"/>
          </a:p>
        </p:txBody>
      </p:sp>
      <p:graphicFrame>
        <p:nvGraphicFramePr>
          <p:cNvPr id="60418" name="Object 3"/>
          <p:cNvGraphicFramePr>
            <a:graphicFrameLocks/>
          </p:cNvGraphicFramePr>
          <p:nvPr>
            <p:extLst/>
          </p:nvPr>
        </p:nvGraphicFramePr>
        <p:xfrm>
          <a:off x="304800" y="1447800"/>
          <a:ext cx="8623300" cy="3771900"/>
        </p:xfrm>
        <a:graphic>
          <a:graphicData uri="http://schemas.openxmlformats.org/presentationml/2006/ole">
            <mc:AlternateContent xmlns:mc="http://schemas.openxmlformats.org/markup-compatibility/2006">
              <mc:Choice xmlns:v="urn:schemas-microsoft-com:vml" Requires="v">
                <p:oleObj spid="_x0000_s28585996" name="Chart" r:id="rId4" imgW="8620118" imgH="3781460" progId="MSGraph.Chart.8">
                  <p:embed followColorScheme="full"/>
                </p:oleObj>
              </mc:Choice>
              <mc:Fallback>
                <p:oleObj name="Chart" r:id="rId4" imgW="8620118" imgH="3781460" progId="MSGraph.Chart.8">
                  <p:embed followColorScheme="full"/>
                  <p:pic>
                    <p:nvPicPr>
                      <p:cNvPr id="0" name=""/>
                      <p:cNvPicPr>
                        <a:picLocks noChangeArrowheads="1"/>
                      </p:cNvPicPr>
                      <p:nvPr/>
                    </p:nvPicPr>
                    <p:blipFill>
                      <a:blip r:embed="rId5"/>
                      <a:srcRect/>
                      <a:stretch>
                        <a:fillRect/>
                      </a:stretch>
                    </p:blipFill>
                    <p:spPr bwMode="auto">
                      <a:xfrm>
                        <a:off x="304800" y="1447800"/>
                        <a:ext cx="8623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35</a:t>
            </a:fld>
            <a:endParaRPr lang="en-US"/>
          </a:p>
        </p:txBody>
      </p:sp>
    </p:spTree>
    <p:extLst>
      <p:ext uri="{BB962C8B-B14F-4D97-AF65-F5344CB8AC3E}">
        <p14:creationId xmlns:p14="http://schemas.microsoft.com/office/powerpoint/2010/main" val="21333984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smtClean="0">
                <a:solidFill>
                  <a:schemeClr val="bg1"/>
                </a:solidFill>
              </a:rPr>
              <a:t>Profitability &amp; Politics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36</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36</a:t>
            </a:fld>
            <a:endParaRPr lang="en-US"/>
          </a:p>
        </p:txBody>
      </p:sp>
      <p:sp>
        <p:nvSpPr>
          <p:cNvPr id="10" name="Rectangle 8"/>
          <p:cNvSpPr>
            <a:spLocks noChangeArrowheads="1"/>
          </p:cNvSpPr>
          <p:nvPr/>
        </p:nvSpPr>
        <p:spPr bwMode="auto">
          <a:xfrm>
            <a:off x="449194" y="4919931"/>
            <a:ext cx="7842715"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FF0000"/>
                </a:solidFill>
              </a:rPr>
              <a:t>How Is Profitability Affected by the President’s Political Party?</a:t>
            </a:r>
            <a:endParaRPr lang="en-US" sz="4000" b="1" i="1" dirty="0">
              <a:solidFill>
                <a:srgbClr val="FF0000"/>
              </a:solidFill>
            </a:endParaRPr>
          </a:p>
        </p:txBody>
      </p:sp>
    </p:spTree>
    <p:extLst>
      <p:ext uri="{BB962C8B-B14F-4D97-AF65-F5344CB8AC3E}">
        <p14:creationId xmlns:p14="http://schemas.microsoft.com/office/powerpoint/2010/main" val="234788789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362" name="Object 2"/>
          <p:cNvGraphicFramePr>
            <a:graphicFrameLocks noGrp="1" noChangeAspect="1"/>
          </p:cNvGraphicFramePr>
          <p:nvPr>
            <p:ph type="chart" idx="4294967295"/>
            <p:extLst>
              <p:ext uri="{D42A27DB-BD31-4B8C-83A1-F6EECF244321}">
                <p14:modId xmlns:p14="http://schemas.microsoft.com/office/powerpoint/2010/main" val="165022682"/>
              </p:ext>
            </p:extLst>
          </p:nvPr>
        </p:nvGraphicFramePr>
        <p:xfrm>
          <a:off x="17463" y="1228725"/>
          <a:ext cx="8529637" cy="5210175"/>
        </p:xfrm>
        <a:graphic>
          <a:graphicData uri="http://schemas.openxmlformats.org/presentationml/2006/ole">
            <mc:AlternateContent xmlns:mc="http://schemas.openxmlformats.org/markup-compatibility/2006">
              <mc:Choice xmlns:v="urn:schemas-microsoft-com:vml" Requires="v">
                <p:oleObj spid="_x0000_s28547150" name="Chart" r:id="rId4" imgW="5759368" imgH="3517946" progId="MSGraph.Chart.8">
                  <p:embed followColorScheme="full"/>
                </p:oleObj>
              </mc:Choice>
              <mc:Fallback>
                <p:oleObj name="Chart" r:id="rId4" imgW="5759368" imgH="3517946" progId="MSGraph.Chart.8">
                  <p:embed followColorScheme="full"/>
                  <p:pic>
                    <p:nvPicPr>
                      <p:cNvPr id="0" name=""/>
                      <p:cNvPicPr>
                        <a:picLocks noChangeAspect="1" noChangeArrowheads="1"/>
                      </p:cNvPicPr>
                      <p:nvPr/>
                    </p:nvPicPr>
                    <p:blipFill>
                      <a:blip r:embed="rId5"/>
                      <a:srcRect/>
                      <a:stretch>
                        <a:fillRect/>
                      </a:stretch>
                    </p:blipFill>
                    <p:spPr bwMode="auto">
                      <a:xfrm>
                        <a:off x="17463" y="1228725"/>
                        <a:ext cx="8529637" cy="5210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3" name="Rectangle 4"/>
          <p:cNvSpPr>
            <a:spLocks noChangeArrowheads="1"/>
          </p:cNvSpPr>
          <p:nvPr/>
        </p:nvSpPr>
        <p:spPr bwMode="auto">
          <a:xfrm>
            <a:off x="34412" y="6388592"/>
            <a:ext cx="8428652" cy="400752"/>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smtClean="0">
                <a:latin typeface="Arial" charset="0"/>
              </a:rPr>
              <a:t>*Truman </a:t>
            </a:r>
            <a:r>
              <a:rPr lang="en-US" sz="1000" dirty="0">
                <a:latin typeface="Arial" charset="0"/>
              </a:rPr>
              <a:t>administration ROE of 6.97% based on 3 years only, </a:t>
            </a:r>
            <a:r>
              <a:rPr lang="en-US" sz="1000" dirty="0" smtClean="0">
                <a:latin typeface="Arial" charset="0"/>
              </a:rPr>
              <a:t>1950-52;</a:t>
            </a:r>
            <a:r>
              <a:rPr lang="en-US" sz="1000" dirty="0" smtClean="0"/>
              <a:t>.</a:t>
            </a:r>
            <a:endParaRPr lang="en-US" sz="1000" dirty="0">
              <a:latin typeface="Arial" charset="0"/>
            </a:endParaRPr>
          </a:p>
          <a:p>
            <a:pPr>
              <a:spcBef>
                <a:spcPct val="0"/>
              </a:spcBef>
              <a:buClrTx/>
              <a:buFontTx/>
              <a:buNone/>
            </a:pPr>
            <a:r>
              <a:rPr lang="en-US" sz="1000" dirty="0" smtClean="0">
                <a:latin typeface="Arial" charset="0"/>
              </a:rPr>
              <a:t>  Source</a:t>
            </a:r>
            <a:r>
              <a:rPr lang="en-US" sz="1000" dirty="0">
                <a:latin typeface="Arial" charset="0"/>
              </a:rPr>
              <a:t>: Insurance Information Institute</a:t>
            </a:r>
          </a:p>
        </p:txBody>
      </p:sp>
      <p:sp>
        <p:nvSpPr>
          <p:cNvPr id="7045125" name="Text Box 5"/>
          <p:cNvSpPr txBox="1">
            <a:spLocks noChangeArrowheads="1"/>
          </p:cNvSpPr>
          <p:nvPr/>
        </p:nvSpPr>
        <p:spPr bwMode="auto">
          <a:xfrm>
            <a:off x="5718175" y="2482850"/>
            <a:ext cx="3273425" cy="1421928"/>
          </a:xfrm>
          <a:prstGeom prst="rect">
            <a:avLst/>
          </a:prstGeom>
          <a:solidFill>
            <a:schemeClr val="bg1"/>
          </a:solidFill>
          <a:ln w="38100">
            <a:solidFill>
              <a:srgbClr val="FF0000"/>
            </a:solidFill>
            <a:miter lim="800000"/>
            <a:headEnd type="none" w="sm" len="sm"/>
            <a:tailEnd type="none" w="sm" len="sm"/>
          </a:ln>
        </p:spPr>
        <p:txBody>
          <a:bodyPr wrap="square">
            <a:spAutoFit/>
          </a:bodyPr>
          <a:lstStyle/>
          <a:p>
            <a:pPr algn="ctr">
              <a:lnSpc>
                <a:spcPct val="90000"/>
              </a:lnSpc>
              <a:buClrTx/>
              <a:buFontTx/>
              <a:buNone/>
            </a:pPr>
            <a:r>
              <a:rPr lang="en-US" sz="2400" b="1" dirty="0">
                <a:latin typeface="Arial" charset="0"/>
              </a:rPr>
              <a:t>OVERALL RECORD: </a:t>
            </a:r>
            <a:r>
              <a:rPr lang="en-US" sz="2400" b="1" u="sng" dirty="0" smtClean="0">
                <a:latin typeface="Arial" charset="0"/>
              </a:rPr>
              <a:t>1950-2015</a:t>
            </a:r>
            <a:r>
              <a:rPr lang="en-US" sz="2400" b="1" dirty="0" smtClean="0">
                <a:latin typeface="Arial" charset="0"/>
              </a:rPr>
              <a:t>*</a:t>
            </a:r>
            <a:endParaRPr lang="en-US" sz="2400" b="1" dirty="0">
              <a:latin typeface="Arial" charset="0"/>
            </a:endParaRPr>
          </a:p>
          <a:p>
            <a:pPr>
              <a:lnSpc>
                <a:spcPct val="90000"/>
              </a:lnSpc>
              <a:buClrTx/>
              <a:buFontTx/>
              <a:buNone/>
            </a:pPr>
            <a:r>
              <a:rPr lang="en-US" sz="2400" b="1" dirty="0">
                <a:solidFill>
                  <a:srgbClr val="3333FF"/>
                </a:solidFill>
                <a:latin typeface="Arial" charset="0"/>
              </a:rPr>
              <a:t>Democrats	  </a:t>
            </a:r>
            <a:r>
              <a:rPr lang="en-US" sz="2400" b="1" dirty="0" smtClean="0">
                <a:solidFill>
                  <a:srgbClr val="3333FF"/>
                </a:solidFill>
                <a:latin typeface="Arial" charset="0"/>
              </a:rPr>
              <a:t>7.72%</a:t>
            </a:r>
            <a:endParaRPr lang="en-US" sz="2400" b="1" dirty="0">
              <a:solidFill>
                <a:srgbClr val="3333FF"/>
              </a:solidFill>
              <a:latin typeface="Arial" charset="0"/>
            </a:endParaRPr>
          </a:p>
          <a:p>
            <a:pPr>
              <a:lnSpc>
                <a:spcPct val="90000"/>
              </a:lnSpc>
              <a:buClrTx/>
              <a:buFontTx/>
              <a:buNone/>
            </a:pPr>
            <a:r>
              <a:rPr lang="en-US" sz="2400" b="1" dirty="0">
                <a:solidFill>
                  <a:srgbClr val="FF0000"/>
                </a:solidFill>
                <a:latin typeface="Arial" charset="0"/>
              </a:rPr>
              <a:t>Republicans	  </a:t>
            </a:r>
            <a:r>
              <a:rPr lang="en-US" sz="2400" b="1" dirty="0" smtClean="0">
                <a:solidFill>
                  <a:srgbClr val="FF0000"/>
                </a:solidFill>
                <a:latin typeface="Arial" charset="0"/>
              </a:rPr>
              <a:t>7.85%</a:t>
            </a:r>
            <a:endParaRPr lang="en-US" sz="2400" b="1" dirty="0">
              <a:solidFill>
                <a:srgbClr val="FF0000"/>
              </a:solidFill>
              <a:latin typeface="Arial" charset="0"/>
            </a:endParaRPr>
          </a:p>
        </p:txBody>
      </p:sp>
      <p:sp>
        <p:nvSpPr>
          <p:cNvPr id="7045126" name="Text Box 6"/>
          <p:cNvSpPr txBox="1">
            <a:spLocks noChangeArrowheads="1"/>
          </p:cNvSpPr>
          <p:nvPr/>
        </p:nvSpPr>
        <p:spPr bwMode="auto">
          <a:xfrm>
            <a:off x="5405281" y="4106510"/>
            <a:ext cx="3429000" cy="1419225"/>
          </a:xfrm>
          <a:prstGeom prst="rect">
            <a:avLst/>
          </a:prstGeom>
          <a:noFill/>
          <a:ln w="38100">
            <a:solidFill>
              <a:srgbClr val="FF0000"/>
            </a:solidFill>
            <a:miter lim="800000"/>
            <a:headEnd type="none" w="sm" len="sm"/>
            <a:tailEnd type="none" w="sm" len="sm"/>
          </a:ln>
          <a:effectLst/>
        </p:spPr>
        <p:txBody>
          <a:bodyPr>
            <a:spAutoFit/>
          </a:bodyPr>
          <a:lstStyle/>
          <a:p>
            <a:pPr algn="ctr">
              <a:lnSpc>
                <a:spcPct val="90000"/>
              </a:lnSpc>
              <a:buClrTx/>
              <a:buFontTx/>
              <a:buNone/>
              <a:defRPr/>
            </a:pPr>
            <a:r>
              <a:rPr lang="en-US" sz="2400" b="1" dirty="0">
                <a:solidFill>
                  <a:srgbClr val="3333FF"/>
                </a:solidFill>
                <a:latin typeface="Arial" pitchFamily="34" charset="0"/>
                <a:cs typeface="Arial" pitchFamily="34" charset="0"/>
              </a:rPr>
              <a:t>Party of President has marginal bearing on profitability of P/C insurance industry</a:t>
            </a:r>
          </a:p>
        </p:txBody>
      </p:sp>
      <p:sp>
        <p:nvSpPr>
          <p:cNvPr id="7" name="Rectangle 2"/>
          <p:cNvSpPr txBox="1">
            <a:spLocks noChangeArrowheads="1"/>
          </p:cNvSpPr>
          <p:nvPr/>
        </p:nvSpPr>
        <p:spPr>
          <a:xfrm>
            <a:off x="131301" y="0"/>
            <a:ext cx="7557525" cy="860425"/>
          </a:xfrm>
          <a:prstGeom prst="rect">
            <a:avLst/>
          </a:prstGeom>
        </p:spPr>
        <p:txBody>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P/C</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a:t>
            </a:r>
            <a:r>
              <a:rPr lang="en-US" sz="3000" b="1" kern="0" noProof="0" dirty="0" smtClean="0">
                <a:solidFill>
                  <a:srgbClr val="225A7A"/>
                </a:solidFill>
                <a:ea typeface="+mj-ea"/>
                <a:cs typeface="+mj-cs"/>
              </a:rPr>
              <a:t>I</a:t>
            </a:r>
            <a:r>
              <a:rPr lang="en-US" sz="3000" b="1" kern="0" dirty="0" err="1" smtClean="0">
                <a:solidFill>
                  <a:srgbClr val="225A7A"/>
                </a:solidFill>
                <a:ea typeface="+mj-ea"/>
                <a:cs typeface="+mj-cs"/>
              </a:rPr>
              <a:t>nsurance</a:t>
            </a:r>
            <a:r>
              <a:rPr lang="en-US" sz="3000" b="1" kern="0" dirty="0" smtClean="0">
                <a:solidFill>
                  <a:srgbClr val="225A7A"/>
                </a:solidFill>
                <a:ea typeface="+mj-ea"/>
                <a:cs typeface="+mj-cs"/>
              </a:rPr>
              <a:t> Industry ROE by Presidential Administration, 1950-2014*</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Tree>
    <p:extLst>
      <p:ext uri="{BB962C8B-B14F-4D97-AF65-F5344CB8AC3E}">
        <p14:creationId xmlns:p14="http://schemas.microsoft.com/office/powerpoint/2010/main" val="40602183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7045125"/>
                                        </p:tgtEl>
                                        <p:attrNameLst>
                                          <p:attrName>style.visibility</p:attrName>
                                        </p:attrNameLst>
                                      </p:cBhvr>
                                      <p:to>
                                        <p:strVal val="visible"/>
                                      </p:to>
                                    </p:set>
                                    <p:animEffect transition="in" filter="dissolve">
                                      <p:cBhvr>
                                        <p:cTn id="7" dur="500"/>
                                        <p:tgtEl>
                                          <p:spTgt spid="7045125"/>
                                        </p:tgtEl>
                                      </p:cBhvr>
                                    </p:animEffect>
                                  </p:childTnLst>
                                </p:cTn>
                              </p:par>
                            </p:childTnLst>
                          </p:cTn>
                        </p:par>
                        <p:par>
                          <p:cTn id="8" fill="hold">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7045126"/>
                                        </p:tgtEl>
                                        <p:attrNameLst>
                                          <p:attrName>style.visibility</p:attrName>
                                        </p:attrNameLst>
                                      </p:cBhvr>
                                      <p:to>
                                        <p:strVal val="visible"/>
                                      </p:to>
                                    </p:set>
                                    <p:animEffect transition="in" filter="dissolve">
                                      <p:cBhvr>
                                        <p:cTn id="11" dur="500"/>
                                        <p:tgtEl>
                                          <p:spTgt spid="704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125" grpId="0" animBg="1"/>
      <p:bldP spid="704512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46146" name="Object 2"/>
          <p:cNvGraphicFramePr>
            <a:graphicFrameLocks noChangeAspect="1"/>
          </p:cNvGraphicFramePr>
          <p:nvPr>
            <p:extLst>
              <p:ext uri="{D42A27DB-BD31-4B8C-83A1-F6EECF244321}">
                <p14:modId xmlns:p14="http://schemas.microsoft.com/office/powerpoint/2010/main" val="1600893415"/>
              </p:ext>
            </p:extLst>
          </p:nvPr>
        </p:nvGraphicFramePr>
        <p:xfrm>
          <a:off x="0" y="1236408"/>
          <a:ext cx="8880475" cy="5891213"/>
        </p:xfrm>
        <a:graphic>
          <a:graphicData uri="http://schemas.openxmlformats.org/presentationml/2006/ole">
            <mc:AlternateContent xmlns:mc="http://schemas.openxmlformats.org/markup-compatibility/2006">
              <mc:Choice xmlns:v="urn:schemas-microsoft-com:vml" Requires="v">
                <p:oleObj spid="_x0000_s28548175" name="Chart" r:id="rId4" imgW="5524682" imgH="3689188" progId="MSGraph.Chart.8">
                  <p:embed followColorScheme="full"/>
                </p:oleObj>
              </mc:Choice>
              <mc:Fallback>
                <p:oleObj name="Chart" r:id="rId4" imgW="5524682" imgH="3689188" progId="MSGraph.Chart.8">
                  <p:embed followColorScheme="full"/>
                  <p:pic>
                    <p:nvPicPr>
                      <p:cNvPr id="0" name=""/>
                      <p:cNvPicPr>
                        <a:picLocks noChangeAspect="1" noChangeArrowheads="1"/>
                      </p:cNvPicPr>
                      <p:nvPr/>
                    </p:nvPicPr>
                    <p:blipFill>
                      <a:blip r:embed="rId5"/>
                      <a:srcRect/>
                      <a:stretch>
                        <a:fillRect/>
                      </a:stretch>
                    </p:blipFill>
                    <p:spPr bwMode="auto">
                      <a:xfrm>
                        <a:off x="0" y="1236408"/>
                        <a:ext cx="8880475" cy="5891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46148" name="Rectangle 4"/>
          <p:cNvSpPr>
            <a:spLocks noChangeArrowheads="1"/>
          </p:cNvSpPr>
          <p:nvPr/>
        </p:nvSpPr>
        <p:spPr bwMode="auto">
          <a:xfrm>
            <a:off x="1339652" y="1152833"/>
            <a:ext cx="6875207" cy="366713"/>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800" b="1" dirty="0">
                <a:solidFill>
                  <a:srgbClr val="3333FF"/>
                </a:solidFill>
                <a:latin typeface="Arial" charset="0"/>
              </a:rPr>
              <a:t>BLUE</a:t>
            </a:r>
            <a:r>
              <a:rPr lang="en-US" sz="1400" b="1" dirty="0">
                <a:latin typeface="Arial" charset="0"/>
              </a:rPr>
              <a:t> = </a:t>
            </a:r>
            <a:r>
              <a:rPr lang="en-US" b="1" dirty="0">
                <a:latin typeface="Arial" charset="0"/>
              </a:rPr>
              <a:t>Democratic President</a:t>
            </a:r>
            <a:r>
              <a:rPr lang="en-US" sz="1400" b="1" dirty="0">
                <a:latin typeface="Arial" charset="0"/>
              </a:rPr>
              <a:t>        </a:t>
            </a:r>
            <a:r>
              <a:rPr lang="en-US" sz="1800" b="1" dirty="0">
                <a:solidFill>
                  <a:srgbClr val="FF3300"/>
                </a:solidFill>
                <a:latin typeface="Arial" charset="0"/>
              </a:rPr>
              <a:t>RED</a:t>
            </a:r>
            <a:r>
              <a:rPr lang="en-US" sz="1400" b="1" dirty="0">
                <a:latin typeface="Arial" charset="0"/>
              </a:rPr>
              <a:t> = </a:t>
            </a:r>
            <a:r>
              <a:rPr lang="en-US" b="1" dirty="0">
                <a:latin typeface="Arial" charset="0"/>
              </a:rPr>
              <a:t>Republican President</a:t>
            </a:r>
          </a:p>
        </p:txBody>
      </p:sp>
      <p:sp>
        <p:nvSpPr>
          <p:cNvPr id="16388" name="Rectangle 5"/>
          <p:cNvSpPr>
            <a:spLocks noChangeArrowheads="1"/>
          </p:cNvSpPr>
          <p:nvPr/>
        </p:nvSpPr>
        <p:spPr bwMode="auto">
          <a:xfrm>
            <a:off x="2169268" y="1651819"/>
            <a:ext cx="544436" cy="4215581"/>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89" name="Rectangle 6"/>
          <p:cNvSpPr>
            <a:spLocks noChangeArrowheads="1"/>
          </p:cNvSpPr>
          <p:nvPr/>
        </p:nvSpPr>
        <p:spPr bwMode="auto">
          <a:xfrm>
            <a:off x="2362200" y="5715000"/>
            <a:ext cx="685800" cy="152400"/>
          </a:xfrm>
          <a:prstGeom prst="rect">
            <a:avLst/>
          </a:prstGeom>
          <a:noFill/>
          <a:ln w="9525">
            <a:noFill/>
            <a:miter lim="800000"/>
            <a:headEnd/>
            <a:tailEnd/>
          </a:ln>
        </p:spPr>
        <p:txBody>
          <a:bodyPr wrap="none" lIns="92075" tIns="46038" rIns="92075" bIns="46038" anchor="ctr"/>
          <a:lstStyle/>
          <a:p>
            <a:endParaRPr lang="en-US"/>
          </a:p>
        </p:txBody>
      </p:sp>
      <p:sp>
        <p:nvSpPr>
          <p:cNvPr id="16390" name="Rectangle 7"/>
          <p:cNvSpPr>
            <a:spLocks noChangeArrowheads="1"/>
          </p:cNvSpPr>
          <p:nvPr/>
        </p:nvSpPr>
        <p:spPr bwMode="auto">
          <a:xfrm>
            <a:off x="2713704" y="1651824"/>
            <a:ext cx="412529" cy="4247530"/>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1" name="Rectangle 8"/>
          <p:cNvSpPr>
            <a:spLocks noChangeArrowheads="1"/>
          </p:cNvSpPr>
          <p:nvPr/>
        </p:nvSpPr>
        <p:spPr bwMode="auto">
          <a:xfrm>
            <a:off x="6983008" y="1647007"/>
            <a:ext cx="967251" cy="4242619"/>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2" name="Rectangle 9"/>
          <p:cNvSpPr>
            <a:spLocks noChangeArrowheads="1"/>
          </p:cNvSpPr>
          <p:nvPr/>
        </p:nvSpPr>
        <p:spPr bwMode="auto">
          <a:xfrm>
            <a:off x="6006277" y="1651824"/>
            <a:ext cx="981629" cy="4247531"/>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3" name="Rectangle 10"/>
          <p:cNvSpPr>
            <a:spLocks noChangeArrowheads="1"/>
          </p:cNvSpPr>
          <p:nvPr/>
        </p:nvSpPr>
        <p:spPr bwMode="auto">
          <a:xfrm>
            <a:off x="4585549" y="1651824"/>
            <a:ext cx="1418484" cy="4247531"/>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4" name="Rectangle 11"/>
          <p:cNvSpPr>
            <a:spLocks noChangeArrowheads="1"/>
          </p:cNvSpPr>
          <p:nvPr/>
        </p:nvSpPr>
        <p:spPr bwMode="auto">
          <a:xfrm>
            <a:off x="823452" y="1652136"/>
            <a:ext cx="366253" cy="4191000"/>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5" name="Rectangle 12"/>
          <p:cNvSpPr>
            <a:spLocks noChangeArrowheads="1"/>
          </p:cNvSpPr>
          <p:nvPr/>
        </p:nvSpPr>
        <p:spPr bwMode="auto">
          <a:xfrm>
            <a:off x="3132204" y="1651819"/>
            <a:ext cx="982596" cy="4249997"/>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6" name="Rectangle 13"/>
          <p:cNvSpPr>
            <a:spLocks noChangeArrowheads="1"/>
          </p:cNvSpPr>
          <p:nvPr/>
        </p:nvSpPr>
        <p:spPr bwMode="auto">
          <a:xfrm>
            <a:off x="1177047" y="1651819"/>
            <a:ext cx="1005715" cy="4191317"/>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7" name="Rectangle 14"/>
          <p:cNvSpPr>
            <a:spLocks noChangeArrowheads="1"/>
          </p:cNvSpPr>
          <p:nvPr/>
        </p:nvSpPr>
        <p:spPr bwMode="auto">
          <a:xfrm>
            <a:off x="4110721" y="1651819"/>
            <a:ext cx="474827" cy="4232788"/>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9" name="Text Box 16"/>
          <p:cNvSpPr txBox="1">
            <a:spLocks noChangeArrowheads="1"/>
          </p:cNvSpPr>
          <p:nvPr/>
        </p:nvSpPr>
        <p:spPr bwMode="auto">
          <a:xfrm rot="-5400000">
            <a:off x="523672" y="2057400"/>
            <a:ext cx="914400"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Truman</a:t>
            </a:r>
          </a:p>
        </p:txBody>
      </p:sp>
      <p:sp>
        <p:nvSpPr>
          <p:cNvPr id="16400" name="Text Box 17"/>
          <p:cNvSpPr txBox="1">
            <a:spLocks noChangeArrowheads="1"/>
          </p:cNvSpPr>
          <p:nvPr/>
        </p:nvSpPr>
        <p:spPr bwMode="auto">
          <a:xfrm>
            <a:off x="2977556" y="1821432"/>
            <a:ext cx="1293813"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Nixon/Ford</a:t>
            </a:r>
          </a:p>
        </p:txBody>
      </p:sp>
      <p:sp>
        <p:nvSpPr>
          <p:cNvPr id="16401" name="Text Box 18"/>
          <p:cNvSpPr txBox="1">
            <a:spLocks noChangeArrowheads="1"/>
          </p:cNvSpPr>
          <p:nvPr/>
        </p:nvSpPr>
        <p:spPr bwMode="auto">
          <a:xfrm rot="16200000">
            <a:off x="1919795" y="2152924"/>
            <a:ext cx="1453100" cy="523862"/>
          </a:xfrm>
          <a:prstGeom prst="rect">
            <a:avLst/>
          </a:prstGeom>
          <a:noFill/>
          <a:ln w="9525">
            <a:noFill/>
            <a:miter lim="800000"/>
            <a:headEnd/>
            <a:tailEnd/>
          </a:ln>
        </p:spPr>
        <p:txBody>
          <a:bodyPr wrap="square" lIns="92075" tIns="46038" rIns="92075" bIns="46038">
            <a:spAutoFit/>
          </a:bodyPr>
          <a:lstStyle/>
          <a:p>
            <a:pPr marL="342900" indent="-342900" algn="r">
              <a:buClr>
                <a:schemeClr val="tx1"/>
              </a:buClr>
              <a:buFontTx/>
              <a:buNone/>
            </a:pPr>
            <a:r>
              <a:rPr lang="en-US" sz="1400" b="1" dirty="0"/>
              <a:t>Kennedy/ Johnson</a:t>
            </a:r>
          </a:p>
        </p:txBody>
      </p:sp>
      <p:sp>
        <p:nvSpPr>
          <p:cNvPr id="16402" name="Text Box 19"/>
          <p:cNvSpPr txBox="1">
            <a:spLocks noChangeArrowheads="1"/>
          </p:cNvSpPr>
          <p:nvPr/>
        </p:nvSpPr>
        <p:spPr bwMode="auto">
          <a:xfrm rot="16200000">
            <a:off x="1041352" y="2057400"/>
            <a:ext cx="1293812"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Eisenhower</a:t>
            </a:r>
          </a:p>
        </p:txBody>
      </p:sp>
      <p:sp>
        <p:nvSpPr>
          <p:cNvPr id="16403" name="Text Box 20"/>
          <p:cNvSpPr txBox="1">
            <a:spLocks noChangeArrowheads="1"/>
          </p:cNvSpPr>
          <p:nvPr/>
        </p:nvSpPr>
        <p:spPr bwMode="auto">
          <a:xfrm rot="16200000">
            <a:off x="3692506" y="1865676"/>
            <a:ext cx="1293812"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Carter</a:t>
            </a:r>
          </a:p>
        </p:txBody>
      </p:sp>
      <p:sp>
        <p:nvSpPr>
          <p:cNvPr id="16404" name="Text Box 21"/>
          <p:cNvSpPr txBox="1">
            <a:spLocks noChangeArrowheads="1"/>
          </p:cNvSpPr>
          <p:nvPr/>
        </p:nvSpPr>
        <p:spPr bwMode="auto">
          <a:xfrm>
            <a:off x="4578593" y="1848571"/>
            <a:ext cx="1443755" cy="308419"/>
          </a:xfrm>
          <a:prstGeom prst="rect">
            <a:avLst/>
          </a:prstGeom>
          <a:noFill/>
          <a:ln w="9525">
            <a:noFill/>
            <a:miter lim="800000"/>
            <a:headEnd/>
            <a:tailEnd/>
          </a:ln>
        </p:spPr>
        <p:txBody>
          <a:bodyPr wrap="square" lIns="92075" tIns="46038" rIns="92075" bIns="46038">
            <a:spAutoFit/>
          </a:bodyPr>
          <a:lstStyle/>
          <a:p>
            <a:pPr marL="342900" indent="-342900" algn="ctr">
              <a:buClr>
                <a:schemeClr val="tx1"/>
              </a:buClr>
              <a:buFontTx/>
              <a:buNone/>
            </a:pPr>
            <a:r>
              <a:rPr lang="en-US" sz="1400" b="1" dirty="0" smtClean="0"/>
              <a:t>Reagan/Bush I</a:t>
            </a:r>
            <a:endParaRPr lang="en-US" sz="1400" b="1" dirty="0"/>
          </a:p>
        </p:txBody>
      </p:sp>
      <p:sp>
        <p:nvSpPr>
          <p:cNvPr id="16405" name="Text Box 22"/>
          <p:cNvSpPr txBox="1">
            <a:spLocks noChangeArrowheads="1"/>
          </p:cNvSpPr>
          <p:nvPr/>
        </p:nvSpPr>
        <p:spPr bwMode="auto">
          <a:xfrm>
            <a:off x="5834985" y="1850928"/>
            <a:ext cx="1293813"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Clinton</a:t>
            </a:r>
          </a:p>
        </p:txBody>
      </p:sp>
      <p:sp>
        <p:nvSpPr>
          <p:cNvPr id="16406" name="Text Box 23"/>
          <p:cNvSpPr txBox="1">
            <a:spLocks noChangeArrowheads="1"/>
          </p:cNvSpPr>
          <p:nvPr/>
        </p:nvSpPr>
        <p:spPr bwMode="auto">
          <a:xfrm>
            <a:off x="6833064" y="1850926"/>
            <a:ext cx="1293813"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smtClean="0"/>
              <a:t>Bush II</a:t>
            </a:r>
            <a:endParaRPr lang="en-US" sz="1400" b="1" dirty="0"/>
          </a:p>
        </p:txBody>
      </p:sp>
      <p:sp>
        <p:nvSpPr>
          <p:cNvPr id="24" name="Rectangle 2"/>
          <p:cNvSpPr txBox="1">
            <a:spLocks noChangeArrowheads="1"/>
          </p:cNvSpPr>
          <p:nvPr/>
        </p:nvSpPr>
        <p:spPr>
          <a:xfrm>
            <a:off x="131301" y="0"/>
            <a:ext cx="7557525" cy="860425"/>
          </a:xfrm>
          <a:prstGeom prst="rect">
            <a:avLst/>
          </a:prstGeom>
        </p:spPr>
        <p:txBody>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P/C</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a:t>
            </a:r>
            <a:r>
              <a:rPr lang="en-US" sz="3000" b="1" kern="0" dirty="0" smtClean="0">
                <a:solidFill>
                  <a:srgbClr val="225A7A"/>
                </a:solidFill>
                <a:ea typeface="+mj-ea"/>
                <a:cs typeface="+mj-cs"/>
              </a:rPr>
              <a:t>insurance Industry ROE by Presidential Party Affiliation, 1950- 2015*</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26" name="Rectangle 14"/>
          <p:cNvSpPr>
            <a:spLocks noChangeArrowheads="1"/>
          </p:cNvSpPr>
          <p:nvPr/>
        </p:nvSpPr>
        <p:spPr bwMode="auto">
          <a:xfrm>
            <a:off x="7948566" y="1633218"/>
            <a:ext cx="756089" cy="4266135"/>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27" name="Text Box 20"/>
          <p:cNvSpPr txBox="1">
            <a:spLocks noChangeArrowheads="1"/>
          </p:cNvSpPr>
          <p:nvPr/>
        </p:nvSpPr>
        <p:spPr bwMode="auto">
          <a:xfrm rot="16200000">
            <a:off x="7805848" y="1898283"/>
            <a:ext cx="1293812"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endParaRPr lang="en-US" sz="1400" b="1" dirty="0"/>
          </a:p>
        </p:txBody>
      </p:sp>
      <p:sp>
        <p:nvSpPr>
          <p:cNvPr id="28" name="Text Box 20"/>
          <p:cNvSpPr txBox="1">
            <a:spLocks noChangeArrowheads="1"/>
          </p:cNvSpPr>
          <p:nvPr/>
        </p:nvSpPr>
        <p:spPr bwMode="auto">
          <a:xfrm>
            <a:off x="7703548" y="1839603"/>
            <a:ext cx="1293812"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smtClean="0"/>
              <a:t>Obama</a:t>
            </a:r>
            <a:endParaRPr lang="en-US" sz="1400" b="1" dirty="0"/>
          </a:p>
        </p:txBody>
      </p:sp>
      <p:sp>
        <p:nvSpPr>
          <p:cNvPr id="29" name="Rectangle 4"/>
          <p:cNvSpPr>
            <a:spLocks noChangeArrowheads="1"/>
          </p:cNvSpPr>
          <p:nvPr/>
        </p:nvSpPr>
        <p:spPr bwMode="auto">
          <a:xfrm>
            <a:off x="57043" y="6275336"/>
            <a:ext cx="8428652" cy="554640"/>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smtClean="0"/>
              <a:t>.</a:t>
            </a:r>
            <a:endParaRPr lang="en-US" sz="1000" dirty="0">
              <a:latin typeface="Arial" charset="0"/>
            </a:endParaRPr>
          </a:p>
          <a:p>
            <a:pPr>
              <a:spcBef>
                <a:spcPct val="0"/>
              </a:spcBef>
              <a:buClrTx/>
              <a:buFontTx/>
              <a:buNone/>
            </a:pPr>
            <a:r>
              <a:rPr lang="en-US" sz="1000" dirty="0" smtClean="0">
                <a:latin typeface="Arial" charset="0"/>
              </a:rPr>
              <a:t>*2015 data is through Q3.  </a:t>
            </a:r>
          </a:p>
          <a:p>
            <a:pPr>
              <a:spcBef>
                <a:spcPct val="0"/>
              </a:spcBef>
              <a:buClrTx/>
              <a:buFontTx/>
              <a:buNone/>
            </a:pPr>
            <a:r>
              <a:rPr lang="en-US" sz="1000" dirty="0" smtClean="0">
                <a:latin typeface="Arial" charset="0"/>
              </a:rPr>
              <a:t>Source</a:t>
            </a:r>
            <a:r>
              <a:rPr lang="en-US" sz="1000" dirty="0">
                <a:latin typeface="Arial" charset="0"/>
              </a:rPr>
              <a:t>: Insurance Information Institute</a:t>
            </a:r>
          </a:p>
        </p:txBody>
      </p:sp>
    </p:spTree>
    <p:extLst>
      <p:ext uri="{BB962C8B-B14F-4D97-AF65-F5344CB8AC3E}">
        <p14:creationId xmlns:p14="http://schemas.microsoft.com/office/powerpoint/2010/main" val="11391708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46146"/>
                                        </p:tgtEl>
                                        <p:attrNameLst>
                                          <p:attrName>style.visibility</p:attrName>
                                        </p:attrNameLst>
                                      </p:cBhvr>
                                      <p:to>
                                        <p:strVal val="visible"/>
                                      </p:to>
                                    </p:set>
                                    <p:animEffect transition="in" filter="wipe(left)">
                                      <p:cBhvr>
                                        <p:cTn id="7" dur="500"/>
                                        <p:tgtEl>
                                          <p:spTgt spid="704614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046148"/>
                                        </p:tgtEl>
                                        <p:attrNameLst>
                                          <p:attrName>style.visibility</p:attrName>
                                        </p:attrNameLst>
                                      </p:cBhvr>
                                      <p:to>
                                        <p:strVal val="visible"/>
                                      </p:to>
                                    </p:set>
                                    <p:anim calcmode="lin" valueType="num">
                                      <p:cBhvr additive="base">
                                        <p:cTn id="11" dur="500" fill="hold"/>
                                        <p:tgtEl>
                                          <p:spTgt spid="7046148"/>
                                        </p:tgtEl>
                                        <p:attrNameLst>
                                          <p:attrName>ppt_x</p:attrName>
                                        </p:attrNameLst>
                                      </p:cBhvr>
                                      <p:tavLst>
                                        <p:tav tm="0">
                                          <p:val>
                                            <p:strVal val="1+#ppt_w/2"/>
                                          </p:val>
                                        </p:tav>
                                        <p:tav tm="100000">
                                          <p:val>
                                            <p:strVal val="#ppt_x"/>
                                          </p:val>
                                        </p:tav>
                                      </p:tavLst>
                                    </p:anim>
                                    <p:anim calcmode="lin" valueType="num">
                                      <p:cBhvr additive="base">
                                        <p:cTn id="12" dur="500" fill="hold"/>
                                        <p:tgtEl>
                                          <p:spTgt spid="70461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046146" grpId="0" bld="series" animBg="0"/>
      <p:bldP spid="7046148"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39</a:t>
            </a:fld>
            <a:endParaRPr lang="en-US" dirty="0" smtClean="0"/>
          </a:p>
        </p:txBody>
      </p:sp>
      <p:sp>
        <p:nvSpPr>
          <p:cNvPr id="82949" name="Rectangle 2"/>
          <p:cNvSpPr>
            <a:spLocks noGrp="1" noChangeArrowheads="1"/>
          </p:cNvSpPr>
          <p:nvPr>
            <p:ph type="title"/>
          </p:nvPr>
        </p:nvSpPr>
        <p:spPr/>
        <p:txBody>
          <a:bodyPr/>
          <a:lstStyle/>
          <a:p>
            <a:r>
              <a:rPr lang="en-US" dirty="0" smtClean="0"/>
              <a:t>Trump vs. Clinton:</a:t>
            </a:r>
            <a:br>
              <a:rPr lang="en-US" dirty="0" smtClean="0"/>
            </a:br>
            <a:r>
              <a:rPr lang="en-US" dirty="0" smtClean="0"/>
              <a:t>Issues that Matter to P/C Insurers</a:t>
            </a:r>
          </a:p>
        </p:txBody>
      </p:sp>
      <p:graphicFrame>
        <p:nvGraphicFramePr>
          <p:cNvPr id="3" name="Content Placeholder 2"/>
          <p:cNvGraphicFramePr>
            <a:graphicFrameLocks noGrp="1"/>
          </p:cNvGraphicFramePr>
          <p:nvPr>
            <p:ph idx="1"/>
            <p:extLst/>
          </p:nvPr>
        </p:nvGraphicFramePr>
        <p:xfrm>
          <a:off x="187960" y="1155701"/>
          <a:ext cx="8768080" cy="5588000"/>
        </p:xfrm>
        <a:graphic>
          <a:graphicData uri="http://schemas.openxmlformats.org/drawingml/2006/table">
            <a:tbl>
              <a:tblPr firstRow="1" bandRow="1">
                <a:tableStyleId>{5C22544A-7EE6-4342-B048-85BDC9FD1C3A}</a:tableStyleId>
              </a:tblPr>
              <a:tblGrid>
                <a:gridCol w="1814721"/>
                <a:gridCol w="3778359"/>
                <a:gridCol w="3175000"/>
              </a:tblGrid>
              <a:tr h="370840">
                <a:tc>
                  <a:txBody>
                    <a:bodyPr/>
                    <a:lstStyle/>
                    <a:p>
                      <a:r>
                        <a:rPr lang="en-US" dirty="0" smtClean="0"/>
                        <a:t>Issue</a:t>
                      </a:r>
                      <a:endParaRPr lang="en-US" dirty="0"/>
                    </a:p>
                  </a:txBody>
                  <a:tcPr/>
                </a:tc>
                <a:tc>
                  <a:txBody>
                    <a:bodyPr/>
                    <a:lstStyle/>
                    <a:p>
                      <a:r>
                        <a:rPr lang="en-US" dirty="0" smtClean="0"/>
                        <a:t>Trump</a:t>
                      </a:r>
                      <a:endParaRPr lang="en-US" dirty="0"/>
                    </a:p>
                  </a:txBody>
                  <a:tcPr/>
                </a:tc>
                <a:tc>
                  <a:txBody>
                    <a:bodyPr/>
                    <a:lstStyle/>
                    <a:p>
                      <a:r>
                        <a:rPr lang="en-US" sz="1600" dirty="0" smtClean="0"/>
                        <a:t>Clinton</a:t>
                      </a:r>
                      <a:endParaRPr lang="en-US" sz="1600" dirty="0"/>
                    </a:p>
                  </a:txBody>
                  <a:tcPr/>
                </a:tc>
              </a:tr>
              <a:tr h="370840">
                <a:tc>
                  <a:txBody>
                    <a:bodyPr/>
                    <a:lstStyle/>
                    <a:p>
                      <a:r>
                        <a:rPr lang="en-US" sz="1600" dirty="0" smtClean="0"/>
                        <a:t>Economy</a:t>
                      </a:r>
                      <a:endParaRPr lang="en-US" sz="1600" dirty="0"/>
                    </a:p>
                  </a:txBody>
                  <a:tcPr/>
                </a:tc>
                <a:tc>
                  <a:txBody>
                    <a:bodyPr/>
                    <a:lstStyle/>
                    <a:p>
                      <a:r>
                        <a:rPr lang="en-US" sz="1600" b="1" i="1" dirty="0" smtClean="0"/>
                        <a:t>Supply</a:t>
                      </a:r>
                      <a:r>
                        <a:rPr lang="en-US" sz="1600" b="1" i="1" baseline="0" dirty="0" smtClean="0"/>
                        <a:t> </a:t>
                      </a:r>
                      <a:r>
                        <a:rPr lang="en-US" sz="1600" b="1" i="1" dirty="0" smtClean="0"/>
                        <a:t>Side-Like</a:t>
                      </a:r>
                      <a:r>
                        <a:rPr lang="en-US" sz="1600" b="1" i="1" baseline="0" dirty="0" smtClean="0"/>
                        <a:t> Philosophy:</a:t>
                      </a:r>
                      <a:r>
                        <a:rPr lang="en-US" sz="1600" baseline="0" dirty="0" smtClean="0"/>
                        <a:t> Lower </a:t>
                      </a:r>
                      <a:r>
                        <a:rPr lang="en-US" sz="1600" baseline="0" dirty="0" err="1" smtClean="0"/>
                        <a:t>taxes</a:t>
                      </a:r>
                      <a:r>
                        <a:rPr lang="en-US" sz="1600" baseline="0" dirty="0" err="1" smtClean="0">
                          <a:sym typeface="Wingdings" panose="05000000000000000000" pitchFamily="2" charset="2"/>
                        </a:rPr>
                        <a:t>Faster</a:t>
                      </a:r>
                      <a:r>
                        <a:rPr lang="en-US" sz="1600" baseline="0" dirty="0" smtClean="0">
                          <a:sym typeface="Wingdings" panose="05000000000000000000" pitchFamily="2" charset="2"/>
                        </a:rPr>
                        <a:t> real GDP growth; Deficits likely grow as tax cuts are combined with targeted increased spending on Homeland Security, Defense, etc.</a:t>
                      </a:r>
                      <a:endParaRPr lang="en-US" sz="1600" dirty="0"/>
                    </a:p>
                  </a:txBody>
                  <a:tcPr/>
                </a:tc>
                <a:tc>
                  <a:txBody>
                    <a:bodyPr/>
                    <a:lstStyle/>
                    <a:p>
                      <a:r>
                        <a:rPr lang="en-US" sz="1600" b="1" i="1" dirty="0" smtClean="0"/>
                        <a:t>Keynesian</a:t>
                      </a:r>
                      <a:r>
                        <a:rPr lang="en-US" sz="1600" b="1" i="1" baseline="0" dirty="0" smtClean="0"/>
                        <a:t> Philosophy: </a:t>
                      </a:r>
                      <a:r>
                        <a:rPr lang="en-US" sz="1600" baseline="0" dirty="0" smtClean="0"/>
                        <a:t>More government spending on infrastructure, education, social services; Deficits likely increase as tax increases likely difficult to pass</a:t>
                      </a:r>
                      <a:endParaRPr lang="en-US" sz="1600" dirty="0"/>
                    </a:p>
                  </a:txBody>
                  <a:tcPr/>
                </a:tc>
              </a:tr>
              <a:tr h="37084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dirty="0" smtClean="0"/>
                        <a:t>Interest Rates</a:t>
                      </a:r>
                    </a:p>
                  </a:txBody>
                  <a:tcPr/>
                </a:tc>
                <a:tc>
                  <a:txBody>
                    <a:bodyPr/>
                    <a:lstStyle/>
                    <a:p>
                      <a:r>
                        <a:rPr lang="en-US" sz="1600" baseline="0" dirty="0" smtClean="0"/>
                        <a:t>May trend higher with larger deficits; Shift from monetary policy to fiscal focus (tax cuts, government spending)</a:t>
                      </a:r>
                      <a:endParaRPr lang="en-US" sz="1600" dirty="0"/>
                    </a:p>
                  </a:txBody>
                  <a:tcPr/>
                </a:tc>
                <a:tc>
                  <a:txBody>
                    <a:bodyPr/>
                    <a:lstStyle/>
                    <a:p>
                      <a:r>
                        <a:rPr lang="en-US" sz="1600" dirty="0" smtClean="0"/>
                        <a:t>Status quo at the Fed; Net impact on interest rates unclear</a:t>
                      </a:r>
                      <a:endParaRPr lang="en-US" sz="1600" dirty="0"/>
                    </a:p>
                  </a:txBody>
                  <a:tcPr/>
                </a:tc>
              </a:tr>
              <a:tr h="370840">
                <a:tc>
                  <a:txBody>
                    <a:bodyPr/>
                    <a:lstStyle/>
                    <a:p>
                      <a:r>
                        <a:rPr lang="en-US" sz="1600" dirty="0" smtClean="0"/>
                        <a:t>Taxes</a:t>
                      </a:r>
                      <a:endParaRPr lang="en-US" sz="1600" dirty="0"/>
                    </a:p>
                  </a:txBody>
                  <a:tcPr/>
                </a:tc>
                <a:tc>
                  <a:txBody>
                    <a:bodyPr/>
                    <a:lstStyle/>
                    <a:p>
                      <a:r>
                        <a:rPr lang="en-US" sz="1600" dirty="0" smtClean="0"/>
                        <a:t>Favors lower tax rates for corporate</a:t>
                      </a:r>
                      <a:r>
                        <a:rPr lang="en-US" sz="1600" baseline="0" dirty="0" smtClean="0"/>
                        <a:t> and personal income tax rates; Tax code overhaul?</a:t>
                      </a:r>
                      <a:endParaRPr lang="en-US" sz="1600" dirty="0"/>
                    </a:p>
                  </a:txBody>
                  <a:tcPr/>
                </a:tc>
                <a:tc>
                  <a:txBody>
                    <a:bodyPr/>
                    <a:lstStyle/>
                    <a:p>
                      <a:r>
                        <a:rPr lang="en-US" sz="1600" dirty="0" smtClean="0"/>
                        <a:t>Unlikely to reduce</a:t>
                      </a:r>
                      <a:r>
                        <a:rPr lang="en-US" sz="1600" baseline="0" dirty="0" smtClean="0"/>
                        <a:t> taxes or embark on major overhaul of tax code</a:t>
                      </a:r>
                      <a:endParaRPr lang="en-US" sz="1600" dirty="0"/>
                    </a:p>
                  </a:txBody>
                  <a:tcPr/>
                </a:tc>
              </a:tr>
              <a:tr h="370840">
                <a:tc>
                  <a:txBody>
                    <a:bodyPr/>
                    <a:lstStyle/>
                    <a:p>
                      <a:r>
                        <a:rPr lang="en-US" sz="1600" dirty="0" smtClean="0"/>
                        <a:t>International Trade</a:t>
                      </a:r>
                      <a:endParaRPr lang="en-US" sz="1600" dirty="0"/>
                    </a:p>
                  </a:txBody>
                  <a:tcPr/>
                </a:tc>
                <a:tc>
                  <a:txBody>
                    <a:bodyPr/>
                    <a:lstStyle/>
                    <a:p>
                      <a:r>
                        <a:rPr lang="en-US" sz="1600" dirty="0" smtClean="0"/>
                        <a:t>Protectionist</a:t>
                      </a:r>
                      <a:r>
                        <a:rPr lang="en-US" sz="1600" baseline="0" dirty="0" smtClean="0"/>
                        <a:t> Tendencies (appeal primarily to manufacturing sector)</a:t>
                      </a:r>
                      <a:endParaRPr lang="en-US" sz="1600" dirty="0"/>
                    </a:p>
                  </a:txBody>
                  <a:tcPr/>
                </a:tc>
                <a:tc>
                  <a:txBody>
                    <a:bodyPr/>
                    <a:lstStyle/>
                    <a:p>
                      <a:r>
                        <a:rPr lang="en-US" sz="1600" dirty="0" smtClean="0"/>
                        <a:t>Has criticized Trans-Pacific</a:t>
                      </a:r>
                      <a:r>
                        <a:rPr lang="en-US" sz="1600" baseline="0" dirty="0" smtClean="0"/>
                        <a:t> Partnership but is a realist on international matters</a:t>
                      </a:r>
                      <a:endParaRPr lang="en-US" sz="1600" dirty="0"/>
                    </a:p>
                  </a:txBody>
                  <a:tcPr/>
                </a:tc>
              </a:tr>
              <a:tr h="370840">
                <a:tc>
                  <a:txBody>
                    <a:bodyPr/>
                    <a:lstStyle/>
                    <a:p>
                      <a:r>
                        <a:rPr lang="en-US" sz="1600" dirty="0" smtClean="0"/>
                        <a:t>Tort System</a:t>
                      </a:r>
                      <a:endParaRPr lang="en-US" sz="1600" dirty="0"/>
                    </a:p>
                  </a:txBody>
                  <a:tcPr/>
                </a:tc>
                <a:tc>
                  <a:txBody>
                    <a:bodyPr/>
                    <a:lstStyle/>
                    <a:p>
                      <a:r>
                        <a:rPr lang="en-US" sz="1600" dirty="0" smtClean="0"/>
                        <a:t>Doesn’t like trial lawyers but</a:t>
                      </a:r>
                      <a:r>
                        <a:rPr lang="en-US" sz="1600" baseline="0" dirty="0" smtClean="0"/>
                        <a:t> seems to like filing lawsuits</a:t>
                      </a:r>
                      <a:endParaRPr lang="en-US" sz="1600" dirty="0"/>
                    </a:p>
                  </a:txBody>
                  <a:tcPr/>
                </a:tc>
                <a:tc>
                  <a:txBody>
                    <a:bodyPr/>
                    <a:lstStyle/>
                    <a:p>
                      <a:r>
                        <a:rPr lang="en-US" sz="1600" dirty="0" smtClean="0"/>
                        <a:t>Status Quo</a:t>
                      </a:r>
                      <a:endParaRPr lang="en-US" sz="1600" dirty="0"/>
                    </a:p>
                  </a:txBody>
                  <a:tcPr/>
                </a:tc>
              </a:tr>
              <a:tr h="370840">
                <a:tc>
                  <a:txBody>
                    <a:bodyPr/>
                    <a:lstStyle/>
                    <a:p>
                      <a:r>
                        <a:rPr lang="en-US" sz="1600" dirty="0" smtClean="0"/>
                        <a:t>Health</a:t>
                      </a:r>
                      <a:r>
                        <a:rPr lang="en-US" sz="1600" baseline="0" dirty="0" smtClean="0"/>
                        <a:t> Care</a:t>
                      </a:r>
                      <a:endParaRPr lang="en-US" sz="1600" dirty="0"/>
                    </a:p>
                  </a:txBody>
                  <a:tcPr/>
                </a:tc>
                <a:tc>
                  <a:txBody>
                    <a:bodyPr/>
                    <a:lstStyle/>
                    <a:p>
                      <a:r>
                        <a:rPr lang="en-US" sz="1600" dirty="0" smtClean="0"/>
                        <a:t>ACA</a:t>
                      </a:r>
                      <a:r>
                        <a:rPr lang="en-US" sz="1600" baseline="0" dirty="0" smtClean="0"/>
                        <a:t> should be repealed &amp; replaced</a:t>
                      </a:r>
                      <a:endParaRPr lang="en-US" sz="1600" dirty="0"/>
                    </a:p>
                  </a:txBody>
                  <a:tcPr/>
                </a:tc>
                <a:tc>
                  <a:txBody>
                    <a:bodyPr/>
                    <a:lstStyle/>
                    <a:p>
                      <a:r>
                        <a:rPr lang="en-US" sz="1600" dirty="0" smtClean="0"/>
                        <a:t>Incremental Change</a:t>
                      </a:r>
                      <a:endParaRPr lang="en-US" sz="1600" dirty="0"/>
                    </a:p>
                  </a:txBody>
                  <a:tcPr/>
                </a:tc>
              </a:tr>
            </a:tbl>
          </a:graphicData>
        </a:graphic>
      </p:graphicFrame>
    </p:spTree>
    <p:extLst>
      <p:ext uri="{BB962C8B-B14F-4D97-AF65-F5344CB8AC3E}">
        <p14:creationId xmlns:p14="http://schemas.microsoft.com/office/powerpoint/2010/main" val="1866708962"/>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nvPr>
        </p:nvGraphicFramePr>
        <p:xfrm>
          <a:off x="-30163" y="1192213"/>
          <a:ext cx="8915401" cy="5889625"/>
        </p:xfrm>
        <a:graphic>
          <a:graphicData uri="http://schemas.openxmlformats.org/presentationml/2006/ole">
            <mc:AlternateContent xmlns:mc="http://schemas.openxmlformats.org/markup-compatibility/2006">
              <mc:Choice xmlns:v="urn:schemas-microsoft-com:vml" Requires="v">
                <p:oleObj spid="_x0000_s28570639" name="Chart" r:id="rId5" imgW="8258103" imgH="5495960" progId="MSGraph.Chart.8">
                  <p:embed followColorScheme="full"/>
                </p:oleObj>
              </mc:Choice>
              <mc:Fallback>
                <p:oleObj name="Chart" r:id="rId5" imgW="8258103" imgH="5495960" progId="MSGraph.Chart.8">
                  <p:embed followColorScheme="full"/>
                  <p:pic>
                    <p:nvPicPr>
                      <p:cNvPr id="0" name=""/>
                      <p:cNvPicPr>
                        <a:picLocks noChangeAspect="1" noChangeArrowheads="1"/>
                      </p:cNvPicPr>
                      <p:nvPr/>
                    </p:nvPicPr>
                    <p:blipFill>
                      <a:blip r:embed="rId6"/>
                      <a:srcRect/>
                      <a:stretch>
                        <a:fillRect/>
                      </a:stretch>
                    </p:blipFill>
                    <p:spPr bwMode="auto">
                      <a:xfrm>
                        <a:off x="-30163" y="1192213"/>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smtClean="0">
                <a:latin typeface="Arial" panose="020B0604020202020204" pitchFamily="34" charset="0"/>
              </a:rPr>
              <a:t>Profitability Peaks &amp; Troughs in the P/C Insurance Industry, 1975 – 2015</a:t>
            </a:r>
          </a:p>
        </p:txBody>
      </p:sp>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2011-15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p>
          <a:p>
            <a:r>
              <a:rPr lang="en-US" sz="1100" dirty="0">
                <a:solidFill>
                  <a:srgbClr val="000000"/>
                </a:solidFill>
              </a:rPr>
              <a:t>Source:  Insurance Information Institute; NAIC, ISO, A.M. </a:t>
            </a:r>
            <a:r>
              <a:rPr lang="en-US" sz="1100" dirty="0" smtClean="0">
                <a:solidFill>
                  <a:srgbClr val="000000"/>
                </a:solidFill>
              </a:rPr>
              <a:t>Best, Conning</a:t>
            </a:r>
            <a:endParaRPr lang="en-US" sz="1100" dirty="0">
              <a:solidFill>
                <a:srgbClr val="000000"/>
              </a:solidFill>
            </a:endParaRPr>
          </a:p>
        </p:txBody>
      </p:sp>
      <p:sp>
        <p:nvSpPr>
          <p:cNvPr id="16390" name="AutoShape 7"/>
          <p:cNvSpPr>
            <a:spLocks noChangeArrowheads="1"/>
          </p:cNvSpPr>
          <p:nvPr/>
        </p:nvSpPr>
        <p:spPr bwMode="auto">
          <a:xfrm>
            <a:off x="1209675"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47653"/>
              <a:gd name="adj2" fmla="val 260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75492" y="2148335"/>
            <a:ext cx="1677988" cy="381000"/>
          </a:xfrm>
          <a:prstGeom prst="wedgeRectCallout">
            <a:avLst>
              <a:gd name="adj1" fmla="val -10962"/>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175669" y="2137502"/>
            <a:ext cx="1422400" cy="381000"/>
          </a:xfrm>
          <a:prstGeom prst="wedgeRectCallout">
            <a:avLst>
              <a:gd name="adj1" fmla="val -5745"/>
              <a:gd name="adj2" fmla="val 187866"/>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635250" y="5007601"/>
            <a:ext cx="1447800" cy="381000"/>
          </a:xfrm>
          <a:prstGeom prst="wedgeRectCallout">
            <a:avLst>
              <a:gd name="adj1" fmla="val -48611"/>
              <a:gd name="adj2" fmla="val -1297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292064" y="5007601"/>
            <a:ext cx="1447800" cy="381000"/>
          </a:xfrm>
          <a:prstGeom prst="wedgeRectCallout">
            <a:avLst>
              <a:gd name="adj1" fmla="val -53621"/>
              <a:gd name="adj2" fmla="val -23360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1992: 4.5%</a:t>
            </a:r>
            <a:endParaRPr lang="en-US" sz="1200">
              <a:solidFill>
                <a:srgbClr val="000000"/>
              </a:solidFill>
            </a:endParaRPr>
          </a:p>
        </p:txBody>
      </p:sp>
      <p:sp>
        <p:nvSpPr>
          <p:cNvPr id="16403" name="AutoShape 20"/>
          <p:cNvSpPr>
            <a:spLocks noChangeArrowheads="1"/>
          </p:cNvSpPr>
          <p:nvPr/>
        </p:nvSpPr>
        <p:spPr bwMode="auto">
          <a:xfrm>
            <a:off x="6136505" y="4910576"/>
            <a:ext cx="1600200" cy="381000"/>
          </a:xfrm>
          <a:prstGeom prst="wedgeRectCallout">
            <a:avLst>
              <a:gd name="adj1" fmla="val -60548"/>
              <a:gd name="adj2" fmla="val -3244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493836" y="2070101"/>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5" name="AutoShape 22"/>
          <p:cNvSpPr>
            <a:spLocks noChangeArrowheads="1"/>
          </p:cNvSpPr>
          <p:nvPr/>
        </p:nvSpPr>
        <p:spPr bwMode="auto">
          <a:xfrm rot="1557988">
            <a:off x="3346986" y="2598545"/>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6" name="AutoShape 23"/>
          <p:cNvSpPr>
            <a:spLocks noChangeArrowheads="1"/>
          </p:cNvSpPr>
          <p:nvPr/>
        </p:nvSpPr>
        <p:spPr bwMode="auto">
          <a:xfrm>
            <a:off x="5329580" y="2907161"/>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dirty="0">
                <a:solidFill>
                  <a:srgbClr val="FFFFFF"/>
                </a:solidFill>
              </a:rPr>
              <a:t>9 Years</a:t>
            </a:r>
          </a:p>
        </p:txBody>
      </p:sp>
      <p:sp>
        <p:nvSpPr>
          <p:cNvPr id="16407" name="Text Box 17"/>
          <p:cNvSpPr txBox="1">
            <a:spLocks noChangeArrowheads="1"/>
          </p:cNvSpPr>
          <p:nvPr/>
        </p:nvSpPr>
        <p:spPr bwMode="auto">
          <a:xfrm>
            <a:off x="5621338" y="1117600"/>
            <a:ext cx="3254375" cy="646331"/>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FFFFFF"/>
                </a:solidFill>
              </a:rPr>
              <a:t>History suggests next ROE peak will be in </a:t>
            </a:r>
            <a:r>
              <a:rPr lang="en-US" b="1" dirty="0" smtClean="0">
                <a:solidFill>
                  <a:srgbClr val="FFFFFF"/>
                </a:solidFill>
              </a:rPr>
              <a:t>2016-2017</a:t>
            </a:r>
            <a:endParaRPr lang="en-US" b="1" dirty="0">
              <a:solidFill>
                <a:srgbClr val="FFFFFF"/>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902751" y="4954709"/>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7098902" y="2747848"/>
            <a:ext cx="879475" cy="660400"/>
          </a:xfrm>
          <a:prstGeom prst="wedgeRectCallout">
            <a:avLst>
              <a:gd name="adj1" fmla="val 64912"/>
              <a:gd name="adj2" fmla="val 635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2013 9.8%</a:t>
            </a:r>
            <a:endParaRPr lang="en-US" b="1" dirty="0">
              <a:solidFill>
                <a:srgbClr val="FFFFFF"/>
              </a:solidFill>
            </a:endParaRPr>
          </a:p>
        </p:txBody>
      </p:sp>
      <p:sp>
        <p:nvSpPr>
          <p:cNvPr id="19" name="AutoShape 8"/>
          <p:cNvSpPr>
            <a:spLocks noChangeArrowheads="1"/>
          </p:cNvSpPr>
          <p:nvPr/>
        </p:nvSpPr>
        <p:spPr bwMode="blackWhite">
          <a:xfrm>
            <a:off x="7940127" y="4395062"/>
            <a:ext cx="1106399" cy="612539"/>
          </a:xfrm>
          <a:prstGeom prst="wedgeRectCallout">
            <a:avLst>
              <a:gd name="adj1" fmla="val -9883"/>
              <a:gd name="adj2" fmla="val -12716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2014 8.4%</a:t>
            </a:r>
            <a:endParaRPr lang="en-US" b="1" dirty="0">
              <a:solidFill>
                <a:srgbClr val="FFFFFF"/>
              </a:solidFill>
            </a:endParaRPr>
          </a:p>
        </p:txBody>
      </p:sp>
      <p:sp>
        <p:nvSpPr>
          <p:cNvPr id="20" name="AutoShape 8"/>
          <p:cNvSpPr>
            <a:spLocks noChangeArrowheads="1"/>
          </p:cNvSpPr>
          <p:nvPr/>
        </p:nvSpPr>
        <p:spPr bwMode="blackWhite">
          <a:xfrm>
            <a:off x="8026677" y="2623080"/>
            <a:ext cx="1106399" cy="612539"/>
          </a:xfrm>
          <a:prstGeom prst="wedgeRectCallout">
            <a:avLst>
              <a:gd name="adj1" fmla="val 725"/>
              <a:gd name="adj2" fmla="val 11946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2015: 8.4%</a:t>
            </a:r>
            <a:endParaRPr lang="en-US" b="1" dirty="0">
              <a:solidFill>
                <a:srgbClr val="FFFFFF"/>
              </a:solidFill>
            </a:endParaRPr>
          </a:p>
        </p:txBody>
      </p:sp>
    </p:spTree>
    <p:custDataLst>
      <p:tags r:id="rId2"/>
    </p:custDataLst>
    <p:extLst>
      <p:ext uri="{BB962C8B-B14F-4D97-AF65-F5344CB8AC3E}">
        <p14:creationId xmlns:p14="http://schemas.microsoft.com/office/powerpoint/2010/main" val="1158132637"/>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2800350" y="4838700"/>
            <a:ext cx="4298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r>
              <a:rPr lang="en-US" altLang="en-US" sz="1400">
                <a:latin typeface="Calibri" panose="020F0502020204030204" pitchFamily="34" charset="0"/>
              </a:rPr>
              <a:t>Source: James Madison Institute, February 2008.</a:t>
            </a:r>
          </a:p>
        </p:txBody>
      </p:sp>
      <p:sp>
        <p:nvSpPr>
          <p:cNvPr id="5123" name="Freeform 5"/>
          <p:cNvSpPr>
            <a:spLocks/>
          </p:cNvSpPr>
          <p:nvPr/>
        </p:nvSpPr>
        <p:spPr bwMode="auto">
          <a:xfrm>
            <a:off x="6946900" y="3813175"/>
            <a:ext cx="1028700" cy="619125"/>
          </a:xfrm>
          <a:custGeom>
            <a:avLst/>
            <a:gdLst>
              <a:gd name="T0" fmla="*/ 2147483646 w 413"/>
              <a:gd name="T1" fmla="*/ 2147483646 h 257"/>
              <a:gd name="T2" fmla="*/ 2147483646 w 413"/>
              <a:gd name="T3" fmla="*/ 2147483646 h 257"/>
              <a:gd name="T4" fmla="*/ 2147483646 w 413"/>
              <a:gd name="T5" fmla="*/ 2147483646 h 257"/>
              <a:gd name="T6" fmla="*/ 2147483646 w 413"/>
              <a:gd name="T7" fmla="*/ 2147483646 h 257"/>
              <a:gd name="T8" fmla="*/ 2147483646 w 413"/>
              <a:gd name="T9" fmla="*/ 2147483646 h 257"/>
              <a:gd name="T10" fmla="*/ 0 w 413"/>
              <a:gd name="T11" fmla="*/ 2147483646 h 257"/>
              <a:gd name="T12" fmla="*/ 2147483646 w 413"/>
              <a:gd name="T13" fmla="*/ 2147483646 h 257"/>
              <a:gd name="T14" fmla="*/ 2147483646 w 413"/>
              <a:gd name="T15" fmla="*/ 2147483646 h 257"/>
              <a:gd name="T16" fmla="*/ 2147483646 w 413"/>
              <a:gd name="T17" fmla="*/ 2147483646 h 257"/>
              <a:gd name="T18" fmla="*/ 2147483646 w 413"/>
              <a:gd name="T19" fmla="*/ 2147483646 h 257"/>
              <a:gd name="T20" fmla="*/ 2147483646 w 413"/>
              <a:gd name="T21" fmla="*/ 2147483646 h 257"/>
              <a:gd name="T22" fmla="*/ 2147483646 w 413"/>
              <a:gd name="T23" fmla="*/ 2147483646 h 257"/>
              <a:gd name="T24" fmla="*/ 2147483646 w 413"/>
              <a:gd name="T25" fmla="*/ 2147483646 h 257"/>
              <a:gd name="T26" fmla="*/ 2147483646 w 413"/>
              <a:gd name="T27" fmla="*/ 2147483646 h 257"/>
              <a:gd name="T28" fmla="*/ 2147483646 w 413"/>
              <a:gd name="T29" fmla="*/ 2147483646 h 257"/>
              <a:gd name="T30" fmla="*/ 2147483646 w 413"/>
              <a:gd name="T31" fmla="*/ 2147483646 h 257"/>
              <a:gd name="T32" fmla="*/ 2147483646 w 413"/>
              <a:gd name="T33" fmla="*/ 2147483646 h 257"/>
              <a:gd name="T34" fmla="*/ 2147483646 w 413"/>
              <a:gd name="T35" fmla="*/ 0 h 257"/>
              <a:gd name="T36" fmla="*/ 2147483646 w 413"/>
              <a:gd name="T37" fmla="*/ 2147483646 h 257"/>
              <a:gd name="T38" fmla="*/ 2147483646 w 413"/>
              <a:gd name="T39" fmla="*/ 2147483646 h 257"/>
              <a:gd name="T40" fmla="*/ 2147483646 w 413"/>
              <a:gd name="T41" fmla="*/ 2147483646 h 257"/>
              <a:gd name="T42" fmla="*/ 2147483646 w 413"/>
              <a:gd name="T43" fmla="*/ 2147483646 h 257"/>
              <a:gd name="T44" fmla="*/ 2147483646 w 413"/>
              <a:gd name="T45" fmla="*/ 2147483646 h 257"/>
              <a:gd name="T46" fmla="*/ 2147483646 w 413"/>
              <a:gd name="T47" fmla="*/ 2147483646 h 257"/>
              <a:gd name="T48" fmla="*/ 2147483646 w 413"/>
              <a:gd name="T49" fmla="*/ 2147483646 h 2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13"/>
              <a:gd name="T76" fmla="*/ 0 h 257"/>
              <a:gd name="T77" fmla="*/ 413 w 413"/>
              <a:gd name="T78" fmla="*/ 257 h 2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13" h="257">
                <a:moveTo>
                  <a:pt x="68" y="180"/>
                </a:moveTo>
                <a:lnTo>
                  <a:pt x="56" y="206"/>
                </a:lnTo>
                <a:lnTo>
                  <a:pt x="39" y="213"/>
                </a:lnTo>
                <a:lnTo>
                  <a:pt x="38" y="230"/>
                </a:lnTo>
                <a:lnTo>
                  <a:pt x="2" y="243"/>
                </a:lnTo>
                <a:lnTo>
                  <a:pt x="0" y="257"/>
                </a:lnTo>
                <a:lnTo>
                  <a:pt x="98" y="240"/>
                </a:lnTo>
                <a:lnTo>
                  <a:pt x="276" y="203"/>
                </a:lnTo>
                <a:lnTo>
                  <a:pt x="413" y="170"/>
                </a:lnTo>
                <a:lnTo>
                  <a:pt x="413" y="144"/>
                </a:lnTo>
                <a:lnTo>
                  <a:pt x="398" y="136"/>
                </a:lnTo>
                <a:lnTo>
                  <a:pt x="386" y="149"/>
                </a:lnTo>
                <a:lnTo>
                  <a:pt x="379" y="114"/>
                </a:lnTo>
                <a:lnTo>
                  <a:pt x="386" y="83"/>
                </a:lnTo>
                <a:lnTo>
                  <a:pt x="335" y="60"/>
                </a:lnTo>
                <a:lnTo>
                  <a:pt x="300" y="66"/>
                </a:lnTo>
                <a:lnTo>
                  <a:pt x="299" y="18"/>
                </a:lnTo>
                <a:lnTo>
                  <a:pt x="263" y="0"/>
                </a:lnTo>
                <a:lnTo>
                  <a:pt x="236" y="11"/>
                </a:lnTo>
                <a:lnTo>
                  <a:pt x="218" y="56"/>
                </a:lnTo>
                <a:lnTo>
                  <a:pt x="186" y="74"/>
                </a:lnTo>
                <a:lnTo>
                  <a:pt x="173" y="145"/>
                </a:lnTo>
                <a:lnTo>
                  <a:pt x="121" y="180"/>
                </a:lnTo>
                <a:lnTo>
                  <a:pt x="79" y="194"/>
                </a:lnTo>
                <a:lnTo>
                  <a:pt x="68" y="180"/>
                </a:lnTo>
                <a:close/>
              </a:path>
            </a:pathLst>
          </a:custGeom>
          <a:solidFill>
            <a:schemeClr val="tx2"/>
          </a:solidFill>
          <a:ln w="12700">
            <a:solidFill>
              <a:srgbClr val="000000"/>
            </a:solidFill>
            <a:round/>
            <a:headEnd/>
            <a:tailEnd/>
          </a:ln>
        </p:spPr>
        <p:txBody>
          <a:bodyPr/>
          <a:lstStyle/>
          <a:p>
            <a:endParaRPr lang="en-US"/>
          </a:p>
        </p:txBody>
      </p:sp>
      <p:sp>
        <p:nvSpPr>
          <p:cNvPr id="5124" name="Freeform 6"/>
          <p:cNvSpPr>
            <a:spLocks/>
          </p:cNvSpPr>
          <p:nvPr/>
        </p:nvSpPr>
        <p:spPr bwMode="auto">
          <a:xfrm>
            <a:off x="6357938" y="2900363"/>
            <a:ext cx="533400" cy="703262"/>
          </a:xfrm>
          <a:custGeom>
            <a:avLst/>
            <a:gdLst>
              <a:gd name="T0" fmla="*/ 2147483646 w 214"/>
              <a:gd name="T1" fmla="*/ 2147483646 h 290"/>
              <a:gd name="T2" fmla="*/ 2147483646 w 214"/>
              <a:gd name="T3" fmla="*/ 2147483646 h 290"/>
              <a:gd name="T4" fmla="*/ 2147483646 w 214"/>
              <a:gd name="T5" fmla="*/ 2147483646 h 290"/>
              <a:gd name="T6" fmla="*/ 2147483646 w 214"/>
              <a:gd name="T7" fmla="*/ 2147483646 h 290"/>
              <a:gd name="T8" fmla="*/ 2147483646 w 214"/>
              <a:gd name="T9" fmla="*/ 2147483646 h 290"/>
              <a:gd name="T10" fmla="*/ 2147483646 w 214"/>
              <a:gd name="T11" fmla="*/ 2147483646 h 290"/>
              <a:gd name="T12" fmla="*/ 0 w 214"/>
              <a:gd name="T13" fmla="*/ 2147483646 h 290"/>
              <a:gd name="T14" fmla="*/ 2147483646 w 214"/>
              <a:gd name="T15" fmla="*/ 2147483646 h 290"/>
              <a:gd name="T16" fmla="*/ 2147483646 w 214"/>
              <a:gd name="T17" fmla="*/ 2147483646 h 290"/>
              <a:gd name="T18" fmla="*/ 2147483646 w 214"/>
              <a:gd name="T19" fmla="*/ 2147483646 h 290"/>
              <a:gd name="T20" fmla="*/ 2147483646 w 214"/>
              <a:gd name="T21" fmla="*/ 2147483646 h 290"/>
              <a:gd name="T22" fmla="*/ 2147483646 w 214"/>
              <a:gd name="T23" fmla="*/ 2147483646 h 290"/>
              <a:gd name="T24" fmla="*/ 2147483646 w 214"/>
              <a:gd name="T25" fmla="*/ 2147483646 h 290"/>
              <a:gd name="T26" fmla="*/ 2147483646 w 214"/>
              <a:gd name="T27" fmla="*/ 2147483646 h 290"/>
              <a:gd name="T28" fmla="*/ 2147483646 w 214"/>
              <a:gd name="T29" fmla="*/ 2147483646 h 290"/>
              <a:gd name="T30" fmla="*/ 2147483646 w 214"/>
              <a:gd name="T31" fmla="*/ 2147483646 h 290"/>
              <a:gd name="T32" fmla="*/ 2147483646 w 214"/>
              <a:gd name="T33" fmla="*/ 2147483646 h 290"/>
              <a:gd name="T34" fmla="*/ 2147483646 w 214"/>
              <a:gd name="T35" fmla="*/ 2147483646 h 290"/>
              <a:gd name="T36" fmla="*/ 2147483646 w 214"/>
              <a:gd name="T37" fmla="*/ 2147483646 h 290"/>
              <a:gd name="T38" fmla="*/ 2147483646 w 214"/>
              <a:gd name="T39" fmla="*/ 2147483646 h 290"/>
              <a:gd name="T40" fmla="*/ 2147483646 w 214"/>
              <a:gd name="T41" fmla="*/ 2147483646 h 290"/>
              <a:gd name="T42" fmla="*/ 2147483646 w 214"/>
              <a:gd name="T43" fmla="*/ 2147483646 h 290"/>
              <a:gd name="T44" fmla="*/ 2147483646 w 214"/>
              <a:gd name="T45" fmla="*/ 2147483646 h 290"/>
              <a:gd name="T46" fmla="*/ 2147483646 w 214"/>
              <a:gd name="T47" fmla="*/ 2147483646 h 290"/>
              <a:gd name="T48" fmla="*/ 2147483646 w 214"/>
              <a:gd name="T49" fmla="*/ 2147483646 h 290"/>
              <a:gd name="T50" fmla="*/ 2147483646 w 214"/>
              <a:gd name="T51" fmla="*/ 2147483646 h 290"/>
              <a:gd name="T52" fmla="*/ 2147483646 w 214"/>
              <a:gd name="T53" fmla="*/ 2147483646 h 290"/>
              <a:gd name="T54" fmla="*/ 2147483646 w 214"/>
              <a:gd name="T55" fmla="*/ 2147483646 h 290"/>
              <a:gd name="T56" fmla="*/ 2147483646 w 214"/>
              <a:gd name="T57" fmla="*/ 2147483646 h 290"/>
              <a:gd name="T58" fmla="*/ 2147483646 w 214"/>
              <a:gd name="T59" fmla="*/ 2147483646 h 290"/>
              <a:gd name="T60" fmla="*/ 2147483646 w 214"/>
              <a:gd name="T61" fmla="*/ 2147483646 h 290"/>
              <a:gd name="T62" fmla="*/ 2147483646 w 214"/>
              <a:gd name="T63" fmla="*/ 2147483646 h 290"/>
              <a:gd name="T64" fmla="*/ 2147483646 w 214"/>
              <a:gd name="T65" fmla="*/ 2147483646 h 290"/>
              <a:gd name="T66" fmla="*/ 2147483646 w 214"/>
              <a:gd name="T67" fmla="*/ 2147483646 h 290"/>
              <a:gd name="T68" fmla="*/ 2147483646 w 214"/>
              <a:gd name="T69" fmla="*/ 2147483646 h 290"/>
              <a:gd name="T70" fmla="*/ 2147483646 w 214"/>
              <a:gd name="T71" fmla="*/ 2147483646 h 290"/>
              <a:gd name="T72" fmla="*/ 2147483646 w 214"/>
              <a:gd name="T73" fmla="*/ 2147483646 h 290"/>
              <a:gd name="T74" fmla="*/ 2147483646 w 214"/>
              <a:gd name="T75" fmla="*/ 2147483646 h 290"/>
              <a:gd name="T76" fmla="*/ 2147483646 w 214"/>
              <a:gd name="T77" fmla="*/ 2147483646 h 290"/>
              <a:gd name="T78" fmla="*/ 2147483646 w 214"/>
              <a:gd name="T79" fmla="*/ 2147483646 h 290"/>
              <a:gd name="T80" fmla="*/ 2147483646 w 214"/>
              <a:gd name="T81" fmla="*/ 2147483646 h 290"/>
              <a:gd name="T82" fmla="*/ 2147483646 w 214"/>
              <a:gd name="T83" fmla="*/ 0 h 290"/>
              <a:gd name="T84" fmla="*/ 2147483646 w 214"/>
              <a:gd name="T85" fmla="*/ 2147483646 h 2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4"/>
              <a:gd name="T130" fmla="*/ 0 h 290"/>
              <a:gd name="T131" fmla="*/ 214 w 214"/>
              <a:gd name="T132" fmla="*/ 290 h 2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4" h="290">
                <a:moveTo>
                  <a:pt x="54" y="12"/>
                </a:moveTo>
                <a:lnTo>
                  <a:pt x="62" y="30"/>
                </a:lnTo>
                <a:lnTo>
                  <a:pt x="47" y="41"/>
                </a:lnTo>
                <a:lnTo>
                  <a:pt x="46" y="87"/>
                </a:lnTo>
                <a:lnTo>
                  <a:pt x="38" y="57"/>
                </a:lnTo>
                <a:lnTo>
                  <a:pt x="7" y="86"/>
                </a:lnTo>
                <a:lnTo>
                  <a:pt x="0" y="169"/>
                </a:lnTo>
                <a:lnTo>
                  <a:pt x="20" y="210"/>
                </a:lnTo>
                <a:lnTo>
                  <a:pt x="22" y="231"/>
                </a:lnTo>
                <a:lnTo>
                  <a:pt x="23" y="248"/>
                </a:lnTo>
                <a:lnTo>
                  <a:pt x="22" y="263"/>
                </a:lnTo>
                <a:lnTo>
                  <a:pt x="18" y="290"/>
                </a:lnTo>
                <a:lnTo>
                  <a:pt x="102" y="285"/>
                </a:lnTo>
                <a:lnTo>
                  <a:pt x="213" y="275"/>
                </a:lnTo>
                <a:lnTo>
                  <a:pt x="193" y="269"/>
                </a:lnTo>
                <a:lnTo>
                  <a:pt x="182" y="254"/>
                </a:lnTo>
                <a:lnTo>
                  <a:pt x="199" y="241"/>
                </a:lnTo>
                <a:lnTo>
                  <a:pt x="199" y="225"/>
                </a:lnTo>
                <a:lnTo>
                  <a:pt x="191" y="211"/>
                </a:lnTo>
                <a:lnTo>
                  <a:pt x="199" y="201"/>
                </a:lnTo>
                <a:lnTo>
                  <a:pt x="214" y="202"/>
                </a:lnTo>
                <a:lnTo>
                  <a:pt x="211" y="162"/>
                </a:lnTo>
                <a:lnTo>
                  <a:pt x="207" y="138"/>
                </a:lnTo>
                <a:lnTo>
                  <a:pt x="198" y="123"/>
                </a:lnTo>
                <a:lnTo>
                  <a:pt x="189" y="114"/>
                </a:lnTo>
                <a:lnTo>
                  <a:pt x="175" y="111"/>
                </a:lnTo>
                <a:lnTo>
                  <a:pt x="162" y="111"/>
                </a:lnTo>
                <a:lnTo>
                  <a:pt x="148" y="130"/>
                </a:lnTo>
                <a:lnTo>
                  <a:pt x="139" y="136"/>
                </a:lnTo>
                <a:lnTo>
                  <a:pt x="133" y="138"/>
                </a:lnTo>
                <a:lnTo>
                  <a:pt x="126" y="135"/>
                </a:lnTo>
                <a:lnTo>
                  <a:pt x="124" y="126"/>
                </a:lnTo>
                <a:lnTo>
                  <a:pt x="126" y="120"/>
                </a:lnTo>
                <a:lnTo>
                  <a:pt x="132" y="114"/>
                </a:lnTo>
                <a:lnTo>
                  <a:pt x="138" y="111"/>
                </a:lnTo>
                <a:lnTo>
                  <a:pt x="144" y="110"/>
                </a:lnTo>
                <a:lnTo>
                  <a:pt x="144" y="99"/>
                </a:lnTo>
                <a:lnTo>
                  <a:pt x="160" y="87"/>
                </a:lnTo>
                <a:lnTo>
                  <a:pt x="144" y="49"/>
                </a:lnTo>
                <a:lnTo>
                  <a:pt x="144" y="31"/>
                </a:lnTo>
                <a:lnTo>
                  <a:pt x="117" y="24"/>
                </a:lnTo>
                <a:lnTo>
                  <a:pt x="78" y="0"/>
                </a:lnTo>
                <a:lnTo>
                  <a:pt x="54" y="12"/>
                </a:lnTo>
                <a:close/>
              </a:path>
            </a:pathLst>
          </a:custGeom>
          <a:solidFill>
            <a:srgbClr val="E75E01"/>
          </a:solidFill>
          <a:ln w="12700">
            <a:solidFill>
              <a:srgbClr val="000000"/>
            </a:solidFill>
            <a:round/>
            <a:headEnd/>
            <a:tailEnd/>
          </a:ln>
        </p:spPr>
        <p:txBody>
          <a:bodyPr/>
          <a:lstStyle/>
          <a:p>
            <a:endParaRPr lang="en-US"/>
          </a:p>
        </p:txBody>
      </p:sp>
      <p:sp>
        <p:nvSpPr>
          <p:cNvPr id="5125" name="Freeform 7"/>
          <p:cNvSpPr>
            <a:spLocks/>
          </p:cNvSpPr>
          <p:nvPr/>
        </p:nvSpPr>
        <p:spPr bwMode="auto">
          <a:xfrm>
            <a:off x="2566988" y="4343400"/>
            <a:ext cx="893762" cy="962025"/>
          </a:xfrm>
          <a:custGeom>
            <a:avLst/>
            <a:gdLst>
              <a:gd name="T0" fmla="*/ 2147483646 w 359"/>
              <a:gd name="T1" fmla="*/ 0 h 399"/>
              <a:gd name="T2" fmla="*/ 2147483646 w 359"/>
              <a:gd name="T3" fmla="*/ 2147483646 h 399"/>
              <a:gd name="T4" fmla="*/ 2147483646 w 359"/>
              <a:gd name="T5" fmla="*/ 2147483646 h 399"/>
              <a:gd name="T6" fmla="*/ 2147483646 w 359"/>
              <a:gd name="T7" fmla="*/ 2147483646 h 399"/>
              <a:gd name="T8" fmla="*/ 2147483646 w 359"/>
              <a:gd name="T9" fmla="*/ 2147483646 h 399"/>
              <a:gd name="T10" fmla="*/ 2147483646 w 359"/>
              <a:gd name="T11" fmla="*/ 2147483646 h 399"/>
              <a:gd name="T12" fmla="*/ 2147483646 w 359"/>
              <a:gd name="T13" fmla="*/ 2147483646 h 399"/>
              <a:gd name="T14" fmla="*/ 2147483646 w 359"/>
              <a:gd name="T15" fmla="*/ 2147483646 h 399"/>
              <a:gd name="T16" fmla="*/ 2147483646 w 359"/>
              <a:gd name="T17" fmla="*/ 2147483646 h 399"/>
              <a:gd name="T18" fmla="*/ 2147483646 w 359"/>
              <a:gd name="T19" fmla="*/ 2147483646 h 399"/>
              <a:gd name="T20" fmla="*/ 2147483646 w 359"/>
              <a:gd name="T21" fmla="*/ 2147483646 h 399"/>
              <a:gd name="T22" fmla="*/ 0 w 359"/>
              <a:gd name="T23" fmla="*/ 2147483646 h 399"/>
              <a:gd name="T24" fmla="*/ 2147483646 w 359"/>
              <a:gd name="T25" fmla="*/ 2147483646 h 399"/>
              <a:gd name="T26" fmla="*/ 2147483646 w 359"/>
              <a:gd name="T27" fmla="*/ 2147483646 h 399"/>
              <a:gd name="T28" fmla="*/ 2147483646 w 359"/>
              <a:gd name="T29" fmla="*/ 2147483646 h 399"/>
              <a:gd name="T30" fmla="*/ 2147483646 w 359"/>
              <a:gd name="T31" fmla="*/ 0 h 3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9"/>
              <a:gd name="T49" fmla="*/ 0 h 399"/>
              <a:gd name="T50" fmla="*/ 359 w 359"/>
              <a:gd name="T51" fmla="*/ 399 h 3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9" h="399">
                <a:moveTo>
                  <a:pt x="91" y="0"/>
                </a:moveTo>
                <a:lnTo>
                  <a:pt x="84" y="52"/>
                </a:lnTo>
                <a:lnTo>
                  <a:pt x="53" y="46"/>
                </a:lnTo>
                <a:lnTo>
                  <a:pt x="55" y="113"/>
                </a:lnTo>
                <a:lnTo>
                  <a:pt x="40" y="126"/>
                </a:lnTo>
                <a:lnTo>
                  <a:pt x="62" y="167"/>
                </a:lnTo>
                <a:lnTo>
                  <a:pt x="40" y="185"/>
                </a:lnTo>
                <a:lnTo>
                  <a:pt x="28" y="215"/>
                </a:lnTo>
                <a:lnTo>
                  <a:pt x="11" y="244"/>
                </a:lnTo>
                <a:lnTo>
                  <a:pt x="23" y="261"/>
                </a:lnTo>
                <a:lnTo>
                  <a:pt x="2" y="268"/>
                </a:lnTo>
                <a:lnTo>
                  <a:pt x="0" y="295"/>
                </a:lnTo>
                <a:lnTo>
                  <a:pt x="202" y="397"/>
                </a:lnTo>
                <a:lnTo>
                  <a:pt x="316" y="399"/>
                </a:lnTo>
                <a:lnTo>
                  <a:pt x="359" y="31"/>
                </a:lnTo>
                <a:lnTo>
                  <a:pt x="91" y="0"/>
                </a:lnTo>
                <a:close/>
              </a:path>
            </a:pathLst>
          </a:custGeom>
          <a:solidFill>
            <a:srgbClr val="4B9FCD"/>
          </a:solidFill>
          <a:ln w="12700">
            <a:solidFill>
              <a:srgbClr val="000000"/>
            </a:solidFill>
            <a:round/>
            <a:headEnd/>
            <a:tailEnd/>
          </a:ln>
        </p:spPr>
        <p:txBody>
          <a:bodyPr/>
          <a:lstStyle/>
          <a:p>
            <a:endParaRPr lang="en-US"/>
          </a:p>
        </p:txBody>
      </p:sp>
      <p:sp>
        <p:nvSpPr>
          <p:cNvPr id="5126" name="Freeform 8"/>
          <p:cNvSpPr>
            <a:spLocks/>
          </p:cNvSpPr>
          <p:nvPr/>
        </p:nvSpPr>
        <p:spPr bwMode="auto">
          <a:xfrm>
            <a:off x="1858963" y="2227263"/>
            <a:ext cx="911225" cy="628650"/>
          </a:xfrm>
          <a:custGeom>
            <a:avLst/>
            <a:gdLst>
              <a:gd name="T0" fmla="*/ 2147483646 w 356"/>
              <a:gd name="T1" fmla="*/ 0 h 261"/>
              <a:gd name="T2" fmla="*/ 2147483646 w 356"/>
              <a:gd name="T3" fmla="*/ 2147483646 h 261"/>
              <a:gd name="T4" fmla="*/ 2147483646 w 356"/>
              <a:gd name="T5" fmla="*/ 2147483646 h 261"/>
              <a:gd name="T6" fmla="*/ 2147483646 w 356"/>
              <a:gd name="T7" fmla="*/ 2147483646 h 261"/>
              <a:gd name="T8" fmla="*/ 2147483646 w 356"/>
              <a:gd name="T9" fmla="*/ 2147483646 h 261"/>
              <a:gd name="T10" fmla="*/ 2147483646 w 356"/>
              <a:gd name="T11" fmla="*/ 2147483646 h 261"/>
              <a:gd name="T12" fmla="*/ 2147483646 w 356"/>
              <a:gd name="T13" fmla="*/ 2147483646 h 261"/>
              <a:gd name="T14" fmla="*/ 2147483646 w 356"/>
              <a:gd name="T15" fmla="*/ 2147483646 h 261"/>
              <a:gd name="T16" fmla="*/ 2147483646 w 356"/>
              <a:gd name="T17" fmla="*/ 2147483646 h 261"/>
              <a:gd name="T18" fmla="*/ 2147483646 w 356"/>
              <a:gd name="T19" fmla="*/ 2147483646 h 261"/>
              <a:gd name="T20" fmla="*/ 2147483646 w 356"/>
              <a:gd name="T21" fmla="*/ 2147483646 h 261"/>
              <a:gd name="T22" fmla="*/ 2147483646 w 356"/>
              <a:gd name="T23" fmla="*/ 2147483646 h 261"/>
              <a:gd name="T24" fmla="*/ 2147483646 w 356"/>
              <a:gd name="T25" fmla="*/ 2147483646 h 261"/>
              <a:gd name="T26" fmla="*/ 2147483646 w 356"/>
              <a:gd name="T27" fmla="*/ 2147483646 h 261"/>
              <a:gd name="T28" fmla="*/ 2147483646 w 356"/>
              <a:gd name="T29" fmla="*/ 2147483646 h 261"/>
              <a:gd name="T30" fmla="*/ 2147483646 w 356"/>
              <a:gd name="T31" fmla="*/ 2147483646 h 261"/>
              <a:gd name="T32" fmla="*/ 2147483646 w 356"/>
              <a:gd name="T33" fmla="*/ 2147483646 h 261"/>
              <a:gd name="T34" fmla="*/ 2147483646 w 356"/>
              <a:gd name="T35" fmla="*/ 2147483646 h 261"/>
              <a:gd name="T36" fmla="*/ 2147483646 w 356"/>
              <a:gd name="T37" fmla="*/ 2147483646 h 261"/>
              <a:gd name="T38" fmla="*/ 2147483646 w 356"/>
              <a:gd name="T39" fmla="*/ 2147483646 h 261"/>
              <a:gd name="T40" fmla="*/ 0 w 356"/>
              <a:gd name="T41" fmla="*/ 2147483646 h 261"/>
              <a:gd name="T42" fmla="*/ 2147483646 w 356"/>
              <a:gd name="T43" fmla="*/ 2147483646 h 261"/>
              <a:gd name="T44" fmla="*/ 2147483646 w 356"/>
              <a:gd name="T45" fmla="*/ 2147483646 h 261"/>
              <a:gd name="T46" fmla="*/ 2147483646 w 356"/>
              <a:gd name="T47" fmla="*/ 2147483646 h 261"/>
              <a:gd name="T48" fmla="*/ 2147483646 w 356"/>
              <a:gd name="T49" fmla="*/ 2147483646 h 261"/>
              <a:gd name="T50" fmla="*/ 2147483646 w 356"/>
              <a:gd name="T51" fmla="*/ 2147483646 h 261"/>
              <a:gd name="T52" fmla="*/ 2147483646 w 356"/>
              <a:gd name="T53" fmla="*/ 2147483646 h 261"/>
              <a:gd name="T54" fmla="*/ 2147483646 w 356"/>
              <a:gd name="T55" fmla="*/ 2147483646 h 261"/>
              <a:gd name="T56" fmla="*/ 2147483646 w 356"/>
              <a:gd name="T57" fmla="*/ 2147483646 h 261"/>
              <a:gd name="T58" fmla="*/ 2147483646 w 356"/>
              <a:gd name="T59" fmla="*/ 2147483646 h 261"/>
              <a:gd name="T60" fmla="*/ 2147483646 w 356"/>
              <a:gd name="T61" fmla="*/ 2147483646 h 261"/>
              <a:gd name="T62" fmla="*/ 2147483646 w 356"/>
              <a:gd name="T63" fmla="*/ 2147483646 h 261"/>
              <a:gd name="T64" fmla="*/ 2147483646 w 356"/>
              <a:gd name="T65" fmla="*/ 2147483646 h 261"/>
              <a:gd name="T66" fmla="*/ 2147483646 w 356"/>
              <a:gd name="T67" fmla="*/ 2147483646 h 261"/>
              <a:gd name="T68" fmla="*/ 2147483646 w 356"/>
              <a:gd name="T69" fmla="*/ 2147483646 h 261"/>
              <a:gd name="T70" fmla="*/ 2147483646 w 356"/>
              <a:gd name="T71" fmla="*/ 2147483646 h 261"/>
              <a:gd name="T72" fmla="*/ 2147483646 w 356"/>
              <a:gd name="T73" fmla="*/ 2147483646 h 261"/>
              <a:gd name="T74" fmla="*/ 2147483646 w 356"/>
              <a:gd name="T75" fmla="*/ 0 h 2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6"/>
              <a:gd name="T115" fmla="*/ 0 h 261"/>
              <a:gd name="T116" fmla="*/ 356 w 356"/>
              <a:gd name="T117" fmla="*/ 261 h 26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6" h="261">
                <a:moveTo>
                  <a:pt x="90" y="0"/>
                </a:moveTo>
                <a:lnTo>
                  <a:pt x="163" y="20"/>
                </a:lnTo>
                <a:lnTo>
                  <a:pt x="219" y="33"/>
                </a:lnTo>
                <a:lnTo>
                  <a:pt x="246" y="39"/>
                </a:lnTo>
                <a:lnTo>
                  <a:pt x="274" y="43"/>
                </a:lnTo>
                <a:lnTo>
                  <a:pt x="311" y="50"/>
                </a:lnTo>
                <a:lnTo>
                  <a:pt x="356" y="58"/>
                </a:lnTo>
                <a:lnTo>
                  <a:pt x="327" y="261"/>
                </a:lnTo>
                <a:lnTo>
                  <a:pt x="189" y="232"/>
                </a:lnTo>
                <a:lnTo>
                  <a:pt x="170" y="245"/>
                </a:lnTo>
                <a:lnTo>
                  <a:pt x="145" y="225"/>
                </a:lnTo>
                <a:lnTo>
                  <a:pt x="123" y="245"/>
                </a:lnTo>
                <a:lnTo>
                  <a:pt x="103" y="228"/>
                </a:lnTo>
                <a:lnTo>
                  <a:pt x="46" y="225"/>
                </a:lnTo>
                <a:lnTo>
                  <a:pt x="54" y="192"/>
                </a:lnTo>
                <a:lnTo>
                  <a:pt x="13" y="189"/>
                </a:lnTo>
                <a:lnTo>
                  <a:pt x="9" y="170"/>
                </a:lnTo>
                <a:lnTo>
                  <a:pt x="17" y="150"/>
                </a:lnTo>
                <a:lnTo>
                  <a:pt x="7" y="132"/>
                </a:lnTo>
                <a:lnTo>
                  <a:pt x="8" y="81"/>
                </a:lnTo>
                <a:lnTo>
                  <a:pt x="0" y="42"/>
                </a:lnTo>
                <a:lnTo>
                  <a:pt x="5" y="27"/>
                </a:lnTo>
                <a:lnTo>
                  <a:pt x="23" y="33"/>
                </a:lnTo>
                <a:lnTo>
                  <a:pt x="42" y="56"/>
                </a:lnTo>
                <a:lnTo>
                  <a:pt x="77" y="61"/>
                </a:lnTo>
                <a:lnTo>
                  <a:pt x="86" y="80"/>
                </a:lnTo>
                <a:lnTo>
                  <a:pt x="69" y="80"/>
                </a:lnTo>
                <a:lnTo>
                  <a:pt x="67" y="96"/>
                </a:lnTo>
                <a:lnTo>
                  <a:pt x="77" y="98"/>
                </a:lnTo>
                <a:lnTo>
                  <a:pt x="81" y="114"/>
                </a:lnTo>
                <a:lnTo>
                  <a:pt x="60" y="126"/>
                </a:lnTo>
                <a:lnTo>
                  <a:pt x="60" y="137"/>
                </a:lnTo>
                <a:lnTo>
                  <a:pt x="84" y="137"/>
                </a:lnTo>
                <a:lnTo>
                  <a:pt x="90" y="109"/>
                </a:lnTo>
                <a:lnTo>
                  <a:pt x="108" y="92"/>
                </a:lnTo>
                <a:lnTo>
                  <a:pt x="86" y="48"/>
                </a:lnTo>
                <a:lnTo>
                  <a:pt x="100" y="34"/>
                </a:lnTo>
                <a:lnTo>
                  <a:pt x="90" y="0"/>
                </a:lnTo>
                <a:close/>
              </a:path>
            </a:pathLst>
          </a:custGeom>
          <a:solidFill>
            <a:srgbClr val="E75E01"/>
          </a:solidFill>
          <a:ln w="12700">
            <a:solidFill>
              <a:srgbClr val="000000"/>
            </a:solidFill>
            <a:round/>
            <a:headEnd/>
            <a:tailEnd/>
          </a:ln>
        </p:spPr>
        <p:txBody>
          <a:bodyPr/>
          <a:lstStyle/>
          <a:p>
            <a:endParaRPr lang="en-US"/>
          </a:p>
        </p:txBody>
      </p:sp>
      <p:sp>
        <p:nvSpPr>
          <p:cNvPr id="5127" name="Freeform 9"/>
          <p:cNvSpPr>
            <a:spLocks/>
          </p:cNvSpPr>
          <p:nvPr/>
        </p:nvSpPr>
        <p:spPr bwMode="auto">
          <a:xfrm>
            <a:off x="1649413" y="2686050"/>
            <a:ext cx="1103312" cy="815975"/>
          </a:xfrm>
          <a:custGeom>
            <a:avLst/>
            <a:gdLst>
              <a:gd name="T0" fmla="*/ 2147483646 w 444"/>
              <a:gd name="T1" fmla="*/ 0 h 339"/>
              <a:gd name="T2" fmla="*/ 2147483646 w 444"/>
              <a:gd name="T3" fmla="*/ 2147483646 h 339"/>
              <a:gd name="T4" fmla="*/ 2147483646 w 444"/>
              <a:gd name="T5" fmla="*/ 2147483646 h 339"/>
              <a:gd name="T6" fmla="*/ 2147483646 w 444"/>
              <a:gd name="T7" fmla="*/ 2147483646 h 339"/>
              <a:gd name="T8" fmla="*/ 2147483646 w 444"/>
              <a:gd name="T9" fmla="*/ 2147483646 h 339"/>
              <a:gd name="T10" fmla="*/ 2147483646 w 444"/>
              <a:gd name="T11" fmla="*/ 2147483646 h 339"/>
              <a:gd name="T12" fmla="*/ 2147483646 w 444"/>
              <a:gd name="T13" fmla="*/ 2147483646 h 339"/>
              <a:gd name="T14" fmla="*/ 2147483646 w 444"/>
              <a:gd name="T15" fmla="*/ 2147483646 h 339"/>
              <a:gd name="T16" fmla="*/ 2147483646 w 444"/>
              <a:gd name="T17" fmla="*/ 2147483646 h 339"/>
              <a:gd name="T18" fmla="*/ 0 w 444"/>
              <a:gd name="T19" fmla="*/ 2147483646 h 339"/>
              <a:gd name="T20" fmla="*/ 0 w 444"/>
              <a:gd name="T21" fmla="*/ 2147483646 h 339"/>
              <a:gd name="T22" fmla="*/ 2147483646 w 444"/>
              <a:gd name="T23" fmla="*/ 2147483646 h 339"/>
              <a:gd name="T24" fmla="*/ 2147483646 w 444"/>
              <a:gd name="T25" fmla="*/ 2147483646 h 339"/>
              <a:gd name="T26" fmla="*/ 2147483646 w 444"/>
              <a:gd name="T27" fmla="*/ 2147483646 h 339"/>
              <a:gd name="T28" fmla="*/ 2147483646 w 444"/>
              <a:gd name="T29" fmla="*/ 2147483646 h 339"/>
              <a:gd name="T30" fmla="*/ 2147483646 w 444"/>
              <a:gd name="T31" fmla="*/ 2147483646 h 339"/>
              <a:gd name="T32" fmla="*/ 2147483646 w 444"/>
              <a:gd name="T33" fmla="*/ 2147483646 h 339"/>
              <a:gd name="T34" fmla="*/ 2147483646 w 444"/>
              <a:gd name="T35" fmla="*/ 2147483646 h 339"/>
              <a:gd name="T36" fmla="*/ 2147483646 w 444"/>
              <a:gd name="T37" fmla="*/ 2147483646 h 339"/>
              <a:gd name="T38" fmla="*/ 2147483646 w 444"/>
              <a:gd name="T39" fmla="*/ 2147483646 h 339"/>
              <a:gd name="T40" fmla="*/ 2147483646 w 444"/>
              <a:gd name="T41" fmla="*/ 2147483646 h 339"/>
              <a:gd name="T42" fmla="*/ 2147483646 w 444"/>
              <a:gd name="T43" fmla="*/ 2147483646 h 339"/>
              <a:gd name="T44" fmla="*/ 2147483646 w 444"/>
              <a:gd name="T45" fmla="*/ 2147483646 h 339"/>
              <a:gd name="T46" fmla="*/ 2147483646 w 444"/>
              <a:gd name="T47" fmla="*/ 2147483646 h 339"/>
              <a:gd name="T48" fmla="*/ 2147483646 w 444"/>
              <a:gd name="T49" fmla="*/ 2147483646 h 339"/>
              <a:gd name="T50" fmla="*/ 2147483646 w 444"/>
              <a:gd name="T51" fmla="*/ 2147483646 h 339"/>
              <a:gd name="T52" fmla="*/ 2147483646 w 444"/>
              <a:gd name="T53" fmla="*/ 0 h 33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4"/>
              <a:gd name="T82" fmla="*/ 0 h 339"/>
              <a:gd name="T83" fmla="*/ 444 w 444"/>
              <a:gd name="T84" fmla="*/ 339 h 33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4" h="339">
                <a:moveTo>
                  <a:pt x="97" y="0"/>
                </a:moveTo>
                <a:lnTo>
                  <a:pt x="84" y="7"/>
                </a:lnTo>
                <a:lnTo>
                  <a:pt x="76" y="37"/>
                </a:lnTo>
                <a:lnTo>
                  <a:pt x="68" y="62"/>
                </a:lnTo>
                <a:lnTo>
                  <a:pt x="62" y="82"/>
                </a:lnTo>
                <a:lnTo>
                  <a:pt x="54" y="104"/>
                </a:lnTo>
                <a:lnTo>
                  <a:pt x="45" y="126"/>
                </a:lnTo>
                <a:lnTo>
                  <a:pt x="33" y="150"/>
                </a:lnTo>
                <a:lnTo>
                  <a:pt x="17" y="178"/>
                </a:lnTo>
                <a:lnTo>
                  <a:pt x="0" y="205"/>
                </a:lnTo>
                <a:lnTo>
                  <a:pt x="0" y="264"/>
                </a:lnTo>
                <a:lnTo>
                  <a:pt x="249" y="315"/>
                </a:lnTo>
                <a:lnTo>
                  <a:pt x="364" y="339"/>
                </a:lnTo>
                <a:lnTo>
                  <a:pt x="388" y="221"/>
                </a:lnTo>
                <a:lnTo>
                  <a:pt x="403" y="211"/>
                </a:lnTo>
                <a:lnTo>
                  <a:pt x="389" y="185"/>
                </a:lnTo>
                <a:lnTo>
                  <a:pt x="396" y="158"/>
                </a:lnTo>
                <a:lnTo>
                  <a:pt x="444" y="113"/>
                </a:lnTo>
                <a:lnTo>
                  <a:pt x="411" y="72"/>
                </a:lnTo>
                <a:lnTo>
                  <a:pt x="273" y="43"/>
                </a:lnTo>
                <a:lnTo>
                  <a:pt x="254" y="55"/>
                </a:lnTo>
                <a:lnTo>
                  <a:pt x="229" y="35"/>
                </a:lnTo>
                <a:lnTo>
                  <a:pt x="207" y="56"/>
                </a:lnTo>
                <a:lnTo>
                  <a:pt x="186" y="35"/>
                </a:lnTo>
                <a:lnTo>
                  <a:pt x="131" y="36"/>
                </a:lnTo>
                <a:lnTo>
                  <a:pt x="138" y="3"/>
                </a:lnTo>
                <a:lnTo>
                  <a:pt x="97" y="0"/>
                </a:lnTo>
                <a:close/>
              </a:path>
            </a:pathLst>
          </a:custGeom>
          <a:solidFill>
            <a:srgbClr val="4B9FCD"/>
          </a:solidFill>
          <a:ln w="12700">
            <a:solidFill>
              <a:schemeClr val="tx1"/>
            </a:solidFill>
            <a:round/>
            <a:headEnd/>
            <a:tailEnd/>
          </a:ln>
        </p:spPr>
        <p:txBody>
          <a:bodyPr/>
          <a:lstStyle/>
          <a:p>
            <a:endParaRPr lang="en-US"/>
          </a:p>
        </p:txBody>
      </p:sp>
      <p:sp>
        <p:nvSpPr>
          <p:cNvPr id="5128" name="Freeform 10"/>
          <p:cNvSpPr>
            <a:spLocks/>
          </p:cNvSpPr>
          <p:nvPr/>
        </p:nvSpPr>
        <p:spPr bwMode="auto">
          <a:xfrm>
            <a:off x="2552700" y="2362200"/>
            <a:ext cx="795338" cy="1249363"/>
          </a:xfrm>
          <a:custGeom>
            <a:avLst/>
            <a:gdLst>
              <a:gd name="T0" fmla="*/ 2147483646 w 319"/>
              <a:gd name="T1" fmla="*/ 0 h 517"/>
              <a:gd name="T2" fmla="*/ 2147483646 w 319"/>
              <a:gd name="T3" fmla="*/ 2147483646 h 517"/>
              <a:gd name="T4" fmla="*/ 2147483646 w 319"/>
              <a:gd name="T5" fmla="*/ 2147483646 h 517"/>
              <a:gd name="T6" fmla="*/ 2147483646 w 319"/>
              <a:gd name="T7" fmla="*/ 2147483646 h 517"/>
              <a:gd name="T8" fmla="*/ 2147483646 w 319"/>
              <a:gd name="T9" fmla="*/ 2147483646 h 517"/>
              <a:gd name="T10" fmla="*/ 2147483646 w 319"/>
              <a:gd name="T11" fmla="*/ 2147483646 h 517"/>
              <a:gd name="T12" fmla="*/ 2147483646 w 319"/>
              <a:gd name="T13" fmla="*/ 2147483646 h 517"/>
              <a:gd name="T14" fmla="*/ 0 w 319"/>
              <a:gd name="T15" fmla="*/ 2147483646 h 517"/>
              <a:gd name="T16" fmla="*/ 2147483646 w 319"/>
              <a:gd name="T17" fmla="*/ 2147483646 h 517"/>
              <a:gd name="T18" fmla="*/ 2147483646 w 319"/>
              <a:gd name="T19" fmla="*/ 2147483646 h 517"/>
              <a:gd name="T20" fmla="*/ 2147483646 w 319"/>
              <a:gd name="T21" fmla="*/ 2147483646 h 517"/>
              <a:gd name="T22" fmla="*/ 2147483646 w 319"/>
              <a:gd name="T23" fmla="*/ 2147483646 h 517"/>
              <a:gd name="T24" fmla="*/ 2147483646 w 319"/>
              <a:gd name="T25" fmla="*/ 2147483646 h 517"/>
              <a:gd name="T26" fmla="*/ 2147483646 w 319"/>
              <a:gd name="T27" fmla="*/ 2147483646 h 517"/>
              <a:gd name="T28" fmla="*/ 2147483646 w 319"/>
              <a:gd name="T29" fmla="*/ 2147483646 h 517"/>
              <a:gd name="T30" fmla="*/ 2147483646 w 319"/>
              <a:gd name="T31" fmla="*/ 2147483646 h 517"/>
              <a:gd name="T32" fmla="*/ 2147483646 w 319"/>
              <a:gd name="T33" fmla="*/ 2147483646 h 517"/>
              <a:gd name="T34" fmla="*/ 2147483646 w 319"/>
              <a:gd name="T35" fmla="*/ 2147483646 h 517"/>
              <a:gd name="T36" fmla="*/ 2147483646 w 319"/>
              <a:gd name="T37" fmla="*/ 2147483646 h 517"/>
              <a:gd name="T38" fmla="*/ 2147483646 w 319"/>
              <a:gd name="T39" fmla="*/ 2147483646 h 517"/>
              <a:gd name="T40" fmla="*/ 2147483646 w 319"/>
              <a:gd name="T41" fmla="*/ 2147483646 h 517"/>
              <a:gd name="T42" fmla="*/ 2147483646 w 319"/>
              <a:gd name="T43" fmla="*/ 0 h 5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9"/>
              <a:gd name="T67" fmla="*/ 0 h 517"/>
              <a:gd name="T68" fmla="*/ 319 w 319"/>
              <a:gd name="T69" fmla="*/ 517 h 5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9" h="517">
                <a:moveTo>
                  <a:pt x="77" y="0"/>
                </a:moveTo>
                <a:lnTo>
                  <a:pt x="48" y="202"/>
                </a:lnTo>
                <a:lnTo>
                  <a:pt x="78" y="245"/>
                </a:lnTo>
                <a:lnTo>
                  <a:pt x="31" y="290"/>
                </a:lnTo>
                <a:lnTo>
                  <a:pt x="25" y="321"/>
                </a:lnTo>
                <a:lnTo>
                  <a:pt x="38" y="343"/>
                </a:lnTo>
                <a:lnTo>
                  <a:pt x="25" y="354"/>
                </a:lnTo>
                <a:lnTo>
                  <a:pt x="0" y="471"/>
                </a:lnTo>
                <a:lnTo>
                  <a:pt x="152" y="498"/>
                </a:lnTo>
                <a:lnTo>
                  <a:pt x="296" y="517"/>
                </a:lnTo>
                <a:lnTo>
                  <a:pt x="311" y="410"/>
                </a:lnTo>
                <a:lnTo>
                  <a:pt x="319" y="351"/>
                </a:lnTo>
                <a:lnTo>
                  <a:pt x="305" y="330"/>
                </a:lnTo>
                <a:lnTo>
                  <a:pt x="272" y="336"/>
                </a:lnTo>
                <a:lnTo>
                  <a:pt x="229" y="341"/>
                </a:lnTo>
                <a:lnTo>
                  <a:pt x="221" y="293"/>
                </a:lnTo>
                <a:lnTo>
                  <a:pt x="169" y="254"/>
                </a:lnTo>
                <a:lnTo>
                  <a:pt x="176" y="229"/>
                </a:lnTo>
                <a:lnTo>
                  <a:pt x="181" y="185"/>
                </a:lnTo>
                <a:lnTo>
                  <a:pt x="114" y="90"/>
                </a:lnTo>
                <a:lnTo>
                  <a:pt x="123" y="6"/>
                </a:lnTo>
                <a:lnTo>
                  <a:pt x="77" y="0"/>
                </a:lnTo>
                <a:close/>
              </a:path>
            </a:pathLst>
          </a:custGeom>
          <a:solidFill>
            <a:srgbClr val="4B9FCD"/>
          </a:solidFill>
          <a:ln w="12700">
            <a:solidFill>
              <a:srgbClr val="000000"/>
            </a:solidFill>
            <a:round/>
            <a:headEnd/>
            <a:tailEnd/>
          </a:ln>
        </p:spPr>
        <p:txBody>
          <a:bodyPr/>
          <a:lstStyle/>
          <a:p>
            <a:endParaRPr lang="en-US"/>
          </a:p>
        </p:txBody>
      </p:sp>
      <p:sp>
        <p:nvSpPr>
          <p:cNvPr id="5129" name="Freeform 11"/>
          <p:cNvSpPr>
            <a:spLocks/>
          </p:cNvSpPr>
          <p:nvPr/>
        </p:nvSpPr>
        <p:spPr bwMode="auto">
          <a:xfrm>
            <a:off x="3733800" y="4572000"/>
            <a:ext cx="1922463" cy="1725613"/>
          </a:xfrm>
          <a:custGeom>
            <a:avLst/>
            <a:gdLst>
              <a:gd name="T0" fmla="*/ 2147483646 w 773"/>
              <a:gd name="T1" fmla="*/ 0 h 716"/>
              <a:gd name="T2" fmla="*/ 2147483646 w 773"/>
              <a:gd name="T3" fmla="*/ 2147483646 h 716"/>
              <a:gd name="T4" fmla="*/ 2147483646 w 773"/>
              <a:gd name="T5" fmla="*/ 2147483646 h 716"/>
              <a:gd name="T6" fmla="*/ 2147483646 w 773"/>
              <a:gd name="T7" fmla="*/ 2147483646 h 716"/>
              <a:gd name="T8" fmla="*/ 2147483646 w 773"/>
              <a:gd name="T9" fmla="*/ 2147483646 h 716"/>
              <a:gd name="T10" fmla="*/ 2147483646 w 773"/>
              <a:gd name="T11" fmla="*/ 2147483646 h 716"/>
              <a:gd name="T12" fmla="*/ 2147483646 w 773"/>
              <a:gd name="T13" fmla="*/ 2147483646 h 716"/>
              <a:gd name="T14" fmla="*/ 2147483646 w 773"/>
              <a:gd name="T15" fmla="*/ 2147483646 h 716"/>
              <a:gd name="T16" fmla="*/ 2147483646 w 773"/>
              <a:gd name="T17" fmla="*/ 2147483646 h 716"/>
              <a:gd name="T18" fmla="*/ 2147483646 w 773"/>
              <a:gd name="T19" fmla="*/ 2147483646 h 716"/>
              <a:gd name="T20" fmla="*/ 2147483646 w 773"/>
              <a:gd name="T21" fmla="*/ 2147483646 h 716"/>
              <a:gd name="T22" fmla="*/ 2147483646 w 773"/>
              <a:gd name="T23" fmla="*/ 2147483646 h 716"/>
              <a:gd name="T24" fmla="*/ 2147483646 w 773"/>
              <a:gd name="T25" fmla="*/ 2147483646 h 716"/>
              <a:gd name="T26" fmla="*/ 2147483646 w 773"/>
              <a:gd name="T27" fmla="*/ 2147483646 h 716"/>
              <a:gd name="T28" fmla="*/ 2147483646 w 773"/>
              <a:gd name="T29" fmla="*/ 2147483646 h 716"/>
              <a:gd name="T30" fmla="*/ 2147483646 w 773"/>
              <a:gd name="T31" fmla="*/ 2147483646 h 716"/>
              <a:gd name="T32" fmla="*/ 2147483646 w 773"/>
              <a:gd name="T33" fmla="*/ 2147483646 h 716"/>
              <a:gd name="T34" fmla="*/ 2147483646 w 773"/>
              <a:gd name="T35" fmla="*/ 2147483646 h 716"/>
              <a:gd name="T36" fmla="*/ 2147483646 w 773"/>
              <a:gd name="T37" fmla="*/ 2147483646 h 716"/>
              <a:gd name="T38" fmla="*/ 2147483646 w 773"/>
              <a:gd name="T39" fmla="*/ 2147483646 h 716"/>
              <a:gd name="T40" fmla="*/ 2147483646 w 773"/>
              <a:gd name="T41" fmla="*/ 2147483646 h 716"/>
              <a:gd name="T42" fmla="*/ 2147483646 w 773"/>
              <a:gd name="T43" fmla="*/ 2147483646 h 716"/>
              <a:gd name="T44" fmla="*/ 2147483646 w 773"/>
              <a:gd name="T45" fmla="*/ 2147483646 h 716"/>
              <a:gd name="T46" fmla="*/ 2147483646 w 773"/>
              <a:gd name="T47" fmla="*/ 2147483646 h 716"/>
              <a:gd name="T48" fmla="*/ 2147483646 w 773"/>
              <a:gd name="T49" fmla="*/ 2147483646 h 716"/>
              <a:gd name="T50" fmla="*/ 2147483646 w 773"/>
              <a:gd name="T51" fmla="*/ 2147483646 h 716"/>
              <a:gd name="T52" fmla="*/ 2147483646 w 773"/>
              <a:gd name="T53" fmla="*/ 2147483646 h 716"/>
              <a:gd name="T54" fmla="*/ 2147483646 w 773"/>
              <a:gd name="T55" fmla="*/ 2147483646 h 716"/>
              <a:gd name="T56" fmla="*/ 2147483646 w 773"/>
              <a:gd name="T57" fmla="*/ 2147483646 h 716"/>
              <a:gd name="T58" fmla="*/ 2147483646 w 773"/>
              <a:gd name="T59" fmla="*/ 2147483646 h 716"/>
              <a:gd name="T60" fmla="*/ 2147483646 w 773"/>
              <a:gd name="T61" fmla="*/ 2147483646 h 716"/>
              <a:gd name="T62" fmla="*/ 2147483646 w 773"/>
              <a:gd name="T63" fmla="*/ 2147483646 h 716"/>
              <a:gd name="T64" fmla="*/ 2147483646 w 773"/>
              <a:gd name="T65" fmla="*/ 2147483646 h 716"/>
              <a:gd name="T66" fmla="*/ 2147483646 w 773"/>
              <a:gd name="T67" fmla="*/ 2147483646 h 716"/>
              <a:gd name="T68" fmla="*/ 2147483646 w 773"/>
              <a:gd name="T69" fmla="*/ 2147483646 h 716"/>
              <a:gd name="T70" fmla="*/ 2147483646 w 773"/>
              <a:gd name="T71" fmla="*/ 2147483646 h 716"/>
              <a:gd name="T72" fmla="*/ 2147483646 w 773"/>
              <a:gd name="T73" fmla="*/ 2147483646 h 716"/>
              <a:gd name="T74" fmla="*/ 2147483646 w 773"/>
              <a:gd name="T75" fmla="*/ 2147483646 h 716"/>
              <a:gd name="T76" fmla="*/ 2147483646 w 773"/>
              <a:gd name="T77" fmla="*/ 2147483646 h 716"/>
              <a:gd name="T78" fmla="*/ 2147483646 w 773"/>
              <a:gd name="T79" fmla="*/ 2147483646 h 716"/>
              <a:gd name="T80" fmla="*/ 2147483646 w 773"/>
              <a:gd name="T81" fmla="*/ 2147483646 h 716"/>
              <a:gd name="T82" fmla="*/ 2147483646 w 773"/>
              <a:gd name="T83" fmla="*/ 2147483646 h 716"/>
              <a:gd name="T84" fmla="*/ 2147483646 w 773"/>
              <a:gd name="T85" fmla="*/ 2147483646 h 716"/>
              <a:gd name="T86" fmla="*/ 2147483646 w 773"/>
              <a:gd name="T87" fmla="*/ 2147483646 h 716"/>
              <a:gd name="T88" fmla="*/ 2147483646 w 773"/>
              <a:gd name="T89" fmla="*/ 2147483646 h 716"/>
              <a:gd name="T90" fmla="*/ 2147483646 w 773"/>
              <a:gd name="T91" fmla="*/ 2147483646 h 716"/>
              <a:gd name="T92" fmla="*/ 0 w 773"/>
              <a:gd name="T93" fmla="*/ 2147483646 h 716"/>
              <a:gd name="T94" fmla="*/ 0 w 773"/>
              <a:gd name="T95" fmla="*/ 2147483646 h 716"/>
              <a:gd name="T96" fmla="*/ 2147483646 w 773"/>
              <a:gd name="T97" fmla="*/ 2147483646 h 716"/>
              <a:gd name="T98" fmla="*/ 2147483646 w 773"/>
              <a:gd name="T99" fmla="*/ 2147483646 h 716"/>
              <a:gd name="T100" fmla="*/ 2147483646 w 773"/>
              <a:gd name="T101" fmla="*/ 0 h 7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73"/>
              <a:gd name="T154" fmla="*/ 0 h 716"/>
              <a:gd name="T155" fmla="*/ 773 w 773"/>
              <a:gd name="T156" fmla="*/ 716 h 7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73" h="716">
                <a:moveTo>
                  <a:pt x="224" y="0"/>
                </a:moveTo>
                <a:lnTo>
                  <a:pt x="395" y="6"/>
                </a:lnTo>
                <a:lnTo>
                  <a:pt x="395" y="136"/>
                </a:lnTo>
                <a:lnTo>
                  <a:pt x="482" y="172"/>
                </a:lnTo>
                <a:lnTo>
                  <a:pt x="506" y="160"/>
                </a:lnTo>
                <a:lnTo>
                  <a:pt x="563" y="188"/>
                </a:lnTo>
                <a:lnTo>
                  <a:pt x="597" y="186"/>
                </a:lnTo>
                <a:lnTo>
                  <a:pt x="663" y="158"/>
                </a:lnTo>
                <a:lnTo>
                  <a:pt x="701" y="185"/>
                </a:lnTo>
                <a:lnTo>
                  <a:pt x="734" y="192"/>
                </a:lnTo>
                <a:lnTo>
                  <a:pt x="734" y="298"/>
                </a:lnTo>
                <a:lnTo>
                  <a:pt x="773" y="364"/>
                </a:lnTo>
                <a:lnTo>
                  <a:pt x="764" y="454"/>
                </a:lnTo>
                <a:lnTo>
                  <a:pt x="722" y="490"/>
                </a:lnTo>
                <a:lnTo>
                  <a:pt x="713" y="457"/>
                </a:lnTo>
                <a:lnTo>
                  <a:pt x="701" y="472"/>
                </a:lnTo>
                <a:lnTo>
                  <a:pt x="710" y="493"/>
                </a:lnTo>
                <a:lnTo>
                  <a:pt x="635" y="547"/>
                </a:lnTo>
                <a:lnTo>
                  <a:pt x="617" y="550"/>
                </a:lnTo>
                <a:lnTo>
                  <a:pt x="578" y="577"/>
                </a:lnTo>
                <a:lnTo>
                  <a:pt x="578" y="592"/>
                </a:lnTo>
                <a:lnTo>
                  <a:pt x="566" y="595"/>
                </a:lnTo>
                <a:lnTo>
                  <a:pt x="575" y="613"/>
                </a:lnTo>
                <a:lnTo>
                  <a:pt x="554" y="640"/>
                </a:lnTo>
                <a:lnTo>
                  <a:pt x="566" y="679"/>
                </a:lnTo>
                <a:lnTo>
                  <a:pt x="578" y="692"/>
                </a:lnTo>
                <a:lnTo>
                  <a:pt x="575" y="716"/>
                </a:lnTo>
                <a:lnTo>
                  <a:pt x="545" y="716"/>
                </a:lnTo>
                <a:lnTo>
                  <a:pt x="518" y="704"/>
                </a:lnTo>
                <a:lnTo>
                  <a:pt x="500" y="707"/>
                </a:lnTo>
                <a:lnTo>
                  <a:pt x="440" y="686"/>
                </a:lnTo>
                <a:lnTo>
                  <a:pt x="413" y="604"/>
                </a:lnTo>
                <a:lnTo>
                  <a:pt x="371" y="565"/>
                </a:lnTo>
                <a:lnTo>
                  <a:pt x="334" y="493"/>
                </a:lnTo>
                <a:lnTo>
                  <a:pt x="317" y="486"/>
                </a:lnTo>
                <a:lnTo>
                  <a:pt x="297" y="468"/>
                </a:lnTo>
                <a:lnTo>
                  <a:pt x="278" y="468"/>
                </a:lnTo>
                <a:lnTo>
                  <a:pt x="249" y="462"/>
                </a:lnTo>
                <a:lnTo>
                  <a:pt x="227" y="468"/>
                </a:lnTo>
                <a:lnTo>
                  <a:pt x="212" y="504"/>
                </a:lnTo>
                <a:lnTo>
                  <a:pt x="189" y="510"/>
                </a:lnTo>
                <a:lnTo>
                  <a:pt x="140" y="482"/>
                </a:lnTo>
                <a:lnTo>
                  <a:pt x="111" y="448"/>
                </a:lnTo>
                <a:lnTo>
                  <a:pt x="106" y="407"/>
                </a:lnTo>
                <a:lnTo>
                  <a:pt x="85" y="379"/>
                </a:lnTo>
                <a:lnTo>
                  <a:pt x="36" y="340"/>
                </a:lnTo>
                <a:lnTo>
                  <a:pt x="0" y="299"/>
                </a:lnTo>
                <a:lnTo>
                  <a:pt x="0" y="282"/>
                </a:lnTo>
                <a:lnTo>
                  <a:pt x="117" y="283"/>
                </a:lnTo>
                <a:lnTo>
                  <a:pt x="212" y="291"/>
                </a:lnTo>
                <a:lnTo>
                  <a:pt x="224" y="0"/>
                </a:lnTo>
                <a:close/>
              </a:path>
            </a:pathLst>
          </a:custGeom>
          <a:solidFill>
            <a:srgbClr val="538022"/>
          </a:solidFill>
          <a:ln w="12700">
            <a:solidFill>
              <a:srgbClr val="000000"/>
            </a:solidFill>
            <a:round/>
            <a:headEnd/>
            <a:tailEnd/>
          </a:ln>
        </p:spPr>
        <p:txBody>
          <a:bodyPr/>
          <a:lstStyle/>
          <a:p>
            <a:endParaRPr lang="en-US"/>
          </a:p>
        </p:txBody>
      </p:sp>
      <p:sp>
        <p:nvSpPr>
          <p:cNvPr id="2058" name="Freeform 12"/>
          <p:cNvSpPr>
            <a:spLocks/>
          </p:cNvSpPr>
          <p:nvPr/>
        </p:nvSpPr>
        <p:spPr bwMode="auto">
          <a:xfrm>
            <a:off x="4278313" y="4495800"/>
            <a:ext cx="1190625" cy="555625"/>
          </a:xfrm>
          <a:custGeom>
            <a:avLst/>
            <a:gdLst>
              <a:gd name="T0" fmla="*/ 2147483647 w 478"/>
              <a:gd name="T1" fmla="*/ 0 h 230"/>
              <a:gd name="T2" fmla="*/ 0 w 478"/>
              <a:gd name="T3" fmla="*/ 2147483647 h 230"/>
              <a:gd name="T4" fmla="*/ 2147483647 w 478"/>
              <a:gd name="T5" fmla="*/ 2147483647 h 230"/>
              <a:gd name="T6" fmla="*/ 2147483647 w 478"/>
              <a:gd name="T7" fmla="*/ 2147483647 h 230"/>
              <a:gd name="T8" fmla="*/ 2147483647 w 478"/>
              <a:gd name="T9" fmla="*/ 2147483647 h 230"/>
              <a:gd name="T10" fmla="*/ 2147483647 w 478"/>
              <a:gd name="T11" fmla="*/ 2147483647 h 230"/>
              <a:gd name="T12" fmla="*/ 2147483647 w 478"/>
              <a:gd name="T13" fmla="*/ 2147483647 h 230"/>
              <a:gd name="T14" fmla="*/ 2147483647 w 478"/>
              <a:gd name="T15" fmla="*/ 2147483647 h 230"/>
              <a:gd name="T16" fmla="*/ 2147483647 w 478"/>
              <a:gd name="T17" fmla="*/ 2147483647 h 230"/>
              <a:gd name="T18" fmla="*/ 2147483647 w 478"/>
              <a:gd name="T19" fmla="*/ 2147483647 h 230"/>
              <a:gd name="T20" fmla="*/ 2147483647 w 478"/>
              <a:gd name="T21" fmla="*/ 2147483647 h 230"/>
              <a:gd name="T22" fmla="*/ 2147483647 w 478"/>
              <a:gd name="T23" fmla="*/ 2147483647 h 230"/>
              <a:gd name="T24" fmla="*/ 2147483647 w 478"/>
              <a:gd name="T25" fmla="*/ 0 h 2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8"/>
              <a:gd name="T40" fmla="*/ 0 h 230"/>
              <a:gd name="T41" fmla="*/ 478 w 478"/>
              <a:gd name="T42" fmla="*/ 230 h 2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8" h="230">
                <a:moveTo>
                  <a:pt x="3" y="0"/>
                </a:moveTo>
                <a:lnTo>
                  <a:pt x="0" y="41"/>
                </a:lnTo>
                <a:lnTo>
                  <a:pt x="170" y="47"/>
                </a:lnTo>
                <a:lnTo>
                  <a:pt x="171" y="178"/>
                </a:lnTo>
                <a:lnTo>
                  <a:pt x="258" y="214"/>
                </a:lnTo>
                <a:lnTo>
                  <a:pt x="282" y="201"/>
                </a:lnTo>
                <a:lnTo>
                  <a:pt x="337" y="230"/>
                </a:lnTo>
                <a:lnTo>
                  <a:pt x="373" y="229"/>
                </a:lnTo>
                <a:lnTo>
                  <a:pt x="439" y="201"/>
                </a:lnTo>
                <a:lnTo>
                  <a:pt x="478" y="228"/>
                </a:lnTo>
                <a:lnTo>
                  <a:pt x="478" y="86"/>
                </a:lnTo>
                <a:lnTo>
                  <a:pt x="466" y="3"/>
                </a:lnTo>
                <a:lnTo>
                  <a:pt x="3" y="0"/>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5131" name="Freeform 13"/>
          <p:cNvSpPr>
            <a:spLocks/>
          </p:cNvSpPr>
          <p:nvPr/>
        </p:nvSpPr>
        <p:spPr bwMode="auto">
          <a:xfrm>
            <a:off x="5776913" y="3517900"/>
            <a:ext cx="579437" cy="925513"/>
          </a:xfrm>
          <a:custGeom>
            <a:avLst/>
            <a:gdLst>
              <a:gd name="T0" fmla="*/ 2147483646 w 232"/>
              <a:gd name="T1" fmla="*/ 2147483646 h 383"/>
              <a:gd name="T2" fmla="*/ 2147483646 w 232"/>
              <a:gd name="T3" fmla="*/ 0 h 383"/>
              <a:gd name="T4" fmla="*/ 2147483646 w 232"/>
              <a:gd name="T5" fmla="*/ 2147483646 h 383"/>
              <a:gd name="T6" fmla="*/ 2147483646 w 232"/>
              <a:gd name="T7" fmla="*/ 2147483646 h 383"/>
              <a:gd name="T8" fmla="*/ 2147483646 w 232"/>
              <a:gd name="T9" fmla="*/ 2147483646 h 383"/>
              <a:gd name="T10" fmla="*/ 2147483646 w 232"/>
              <a:gd name="T11" fmla="*/ 2147483646 h 383"/>
              <a:gd name="T12" fmla="*/ 2147483646 w 232"/>
              <a:gd name="T13" fmla="*/ 2147483646 h 383"/>
              <a:gd name="T14" fmla="*/ 2147483646 w 232"/>
              <a:gd name="T15" fmla="*/ 2147483646 h 383"/>
              <a:gd name="T16" fmla="*/ 2147483646 w 232"/>
              <a:gd name="T17" fmla="*/ 2147483646 h 383"/>
              <a:gd name="T18" fmla="*/ 2147483646 w 232"/>
              <a:gd name="T19" fmla="*/ 2147483646 h 383"/>
              <a:gd name="T20" fmla="*/ 2147483646 w 232"/>
              <a:gd name="T21" fmla="*/ 2147483646 h 383"/>
              <a:gd name="T22" fmla="*/ 2147483646 w 232"/>
              <a:gd name="T23" fmla="*/ 2147483646 h 383"/>
              <a:gd name="T24" fmla="*/ 2147483646 w 232"/>
              <a:gd name="T25" fmla="*/ 2147483646 h 383"/>
              <a:gd name="T26" fmla="*/ 2147483646 w 232"/>
              <a:gd name="T27" fmla="*/ 2147483646 h 383"/>
              <a:gd name="T28" fmla="*/ 2147483646 w 232"/>
              <a:gd name="T29" fmla="*/ 2147483646 h 383"/>
              <a:gd name="T30" fmla="*/ 2147483646 w 232"/>
              <a:gd name="T31" fmla="*/ 2147483646 h 383"/>
              <a:gd name="T32" fmla="*/ 2147483646 w 232"/>
              <a:gd name="T33" fmla="*/ 2147483646 h 383"/>
              <a:gd name="T34" fmla="*/ 0 w 232"/>
              <a:gd name="T35" fmla="*/ 2147483646 h 383"/>
              <a:gd name="T36" fmla="*/ 2147483646 w 232"/>
              <a:gd name="T37" fmla="*/ 2147483646 h 383"/>
              <a:gd name="T38" fmla="*/ 2147483646 w 232"/>
              <a:gd name="T39" fmla="*/ 2147483646 h 383"/>
              <a:gd name="T40" fmla="*/ 2147483646 w 232"/>
              <a:gd name="T41" fmla="*/ 2147483646 h 383"/>
              <a:gd name="T42" fmla="*/ 2147483646 w 232"/>
              <a:gd name="T43" fmla="*/ 2147483646 h 383"/>
              <a:gd name="T44" fmla="*/ 2147483646 w 232"/>
              <a:gd name="T45" fmla="*/ 2147483646 h 38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2"/>
              <a:gd name="T70" fmla="*/ 0 h 383"/>
              <a:gd name="T71" fmla="*/ 232 w 232"/>
              <a:gd name="T72" fmla="*/ 383 h 38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2" h="383">
                <a:moveTo>
                  <a:pt x="43" y="22"/>
                </a:moveTo>
                <a:lnTo>
                  <a:pt x="176" y="0"/>
                </a:lnTo>
                <a:lnTo>
                  <a:pt x="197" y="47"/>
                </a:lnTo>
                <a:lnTo>
                  <a:pt x="224" y="243"/>
                </a:lnTo>
                <a:lnTo>
                  <a:pt x="232" y="269"/>
                </a:lnTo>
                <a:lnTo>
                  <a:pt x="211" y="321"/>
                </a:lnTo>
                <a:lnTo>
                  <a:pt x="211" y="357"/>
                </a:lnTo>
                <a:lnTo>
                  <a:pt x="187" y="353"/>
                </a:lnTo>
                <a:lnTo>
                  <a:pt x="188" y="383"/>
                </a:lnTo>
                <a:lnTo>
                  <a:pt x="163" y="371"/>
                </a:lnTo>
                <a:lnTo>
                  <a:pt x="150" y="375"/>
                </a:lnTo>
                <a:lnTo>
                  <a:pt x="131" y="372"/>
                </a:lnTo>
                <a:lnTo>
                  <a:pt x="117" y="326"/>
                </a:lnTo>
                <a:lnTo>
                  <a:pt x="90" y="312"/>
                </a:lnTo>
                <a:lnTo>
                  <a:pt x="90" y="263"/>
                </a:lnTo>
                <a:lnTo>
                  <a:pt x="63" y="269"/>
                </a:lnTo>
                <a:lnTo>
                  <a:pt x="48" y="233"/>
                </a:lnTo>
                <a:lnTo>
                  <a:pt x="0" y="191"/>
                </a:lnTo>
                <a:lnTo>
                  <a:pt x="35" y="125"/>
                </a:lnTo>
                <a:lnTo>
                  <a:pt x="25" y="94"/>
                </a:lnTo>
                <a:lnTo>
                  <a:pt x="60" y="88"/>
                </a:lnTo>
                <a:lnTo>
                  <a:pt x="63" y="45"/>
                </a:lnTo>
                <a:lnTo>
                  <a:pt x="43" y="22"/>
                </a:lnTo>
                <a:close/>
              </a:path>
            </a:pathLst>
          </a:custGeom>
          <a:solidFill>
            <a:srgbClr val="4B9FCD"/>
          </a:solidFill>
          <a:ln w="12700">
            <a:solidFill>
              <a:srgbClr val="000000"/>
            </a:solidFill>
            <a:round/>
            <a:headEnd/>
            <a:tailEnd/>
          </a:ln>
        </p:spPr>
        <p:txBody>
          <a:bodyPr/>
          <a:lstStyle/>
          <a:p>
            <a:endParaRPr lang="en-US"/>
          </a:p>
        </p:txBody>
      </p:sp>
      <p:sp>
        <p:nvSpPr>
          <p:cNvPr id="5132" name="Freeform 14"/>
          <p:cNvSpPr>
            <a:spLocks/>
          </p:cNvSpPr>
          <p:nvPr/>
        </p:nvSpPr>
        <p:spPr bwMode="auto">
          <a:xfrm>
            <a:off x="4210050" y="2508250"/>
            <a:ext cx="925513" cy="528638"/>
          </a:xfrm>
          <a:custGeom>
            <a:avLst/>
            <a:gdLst>
              <a:gd name="T0" fmla="*/ 2147483646 w 372"/>
              <a:gd name="T1" fmla="*/ 0 h 218"/>
              <a:gd name="T2" fmla="*/ 2147483646 w 372"/>
              <a:gd name="T3" fmla="*/ 2147483646 h 218"/>
              <a:gd name="T4" fmla="*/ 2147483646 w 372"/>
              <a:gd name="T5" fmla="*/ 2147483646 h 218"/>
              <a:gd name="T6" fmla="*/ 2147483646 w 372"/>
              <a:gd name="T7" fmla="*/ 2147483646 h 218"/>
              <a:gd name="T8" fmla="*/ 2147483646 w 372"/>
              <a:gd name="T9" fmla="*/ 2147483646 h 218"/>
              <a:gd name="T10" fmla="*/ 2147483646 w 372"/>
              <a:gd name="T11" fmla="*/ 2147483646 h 218"/>
              <a:gd name="T12" fmla="*/ 2147483646 w 372"/>
              <a:gd name="T13" fmla="*/ 2147483646 h 218"/>
              <a:gd name="T14" fmla="*/ 0 w 372"/>
              <a:gd name="T15" fmla="*/ 2147483646 h 218"/>
              <a:gd name="T16" fmla="*/ 2147483646 w 372"/>
              <a:gd name="T17" fmla="*/ 0 h 2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2"/>
              <a:gd name="T28" fmla="*/ 0 h 218"/>
              <a:gd name="T29" fmla="*/ 372 w 372"/>
              <a:gd name="T30" fmla="*/ 218 h 2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2" h="218">
                <a:moveTo>
                  <a:pt x="1" y="0"/>
                </a:moveTo>
                <a:lnTo>
                  <a:pt x="312" y="7"/>
                </a:lnTo>
                <a:lnTo>
                  <a:pt x="335" y="71"/>
                </a:lnTo>
                <a:lnTo>
                  <a:pt x="357" y="120"/>
                </a:lnTo>
                <a:lnTo>
                  <a:pt x="372" y="200"/>
                </a:lnTo>
                <a:lnTo>
                  <a:pt x="363" y="218"/>
                </a:lnTo>
                <a:lnTo>
                  <a:pt x="248" y="215"/>
                </a:lnTo>
                <a:lnTo>
                  <a:pt x="0" y="211"/>
                </a:lnTo>
                <a:lnTo>
                  <a:pt x="1" y="0"/>
                </a:lnTo>
                <a:close/>
              </a:path>
            </a:pathLst>
          </a:custGeom>
          <a:solidFill>
            <a:srgbClr val="E75E01"/>
          </a:solidFill>
          <a:ln w="12700">
            <a:solidFill>
              <a:srgbClr val="000000"/>
            </a:solidFill>
            <a:round/>
            <a:headEnd/>
            <a:tailEnd/>
          </a:ln>
        </p:spPr>
        <p:txBody>
          <a:bodyPr/>
          <a:lstStyle/>
          <a:p>
            <a:endParaRPr lang="en-US"/>
          </a:p>
        </p:txBody>
      </p:sp>
      <p:sp>
        <p:nvSpPr>
          <p:cNvPr id="3" name="Freeform 15"/>
          <p:cNvSpPr>
            <a:spLocks/>
          </p:cNvSpPr>
          <p:nvPr/>
        </p:nvSpPr>
        <p:spPr bwMode="auto">
          <a:xfrm>
            <a:off x="4168775" y="3525838"/>
            <a:ext cx="1160463" cy="508000"/>
          </a:xfrm>
          <a:custGeom>
            <a:avLst/>
            <a:gdLst>
              <a:gd name="T0" fmla="*/ 2147483647 w 466"/>
              <a:gd name="T1" fmla="*/ 0 h 210"/>
              <a:gd name="T2" fmla="*/ 0 w 466"/>
              <a:gd name="T3" fmla="*/ 2147483647 h 210"/>
              <a:gd name="T4" fmla="*/ 2147483647 w 466"/>
              <a:gd name="T5" fmla="*/ 2147483647 h 210"/>
              <a:gd name="T6" fmla="*/ 2147483647 w 466"/>
              <a:gd name="T7" fmla="*/ 2147483647 h 210"/>
              <a:gd name="T8" fmla="*/ 2147483647 w 466"/>
              <a:gd name="T9" fmla="*/ 2147483647 h 210"/>
              <a:gd name="T10" fmla="*/ 2147483647 w 466"/>
              <a:gd name="T11" fmla="*/ 2147483647 h 210"/>
              <a:gd name="T12" fmla="*/ 2147483647 w 466"/>
              <a:gd name="T13" fmla="*/ 2147483647 h 210"/>
              <a:gd name="T14" fmla="*/ 2147483647 w 466"/>
              <a:gd name="T15" fmla="*/ 2147483647 h 210"/>
              <a:gd name="T16" fmla="*/ 2147483647 w 466"/>
              <a:gd name="T17" fmla="*/ 2147483647 h 210"/>
              <a:gd name="T18" fmla="*/ 2147483647 w 466"/>
              <a:gd name="T19" fmla="*/ 2147483647 h 210"/>
              <a:gd name="T20" fmla="*/ 2147483647 w 466"/>
              <a:gd name="T21" fmla="*/ 2147483647 h 210"/>
              <a:gd name="T22" fmla="*/ 2147483647 w 466"/>
              <a:gd name="T23" fmla="*/ 2147483647 h 210"/>
              <a:gd name="T24" fmla="*/ 2147483647 w 466"/>
              <a:gd name="T25" fmla="*/ 2147483647 h 210"/>
              <a:gd name="T26" fmla="*/ 2147483647 w 466"/>
              <a:gd name="T27" fmla="*/ 2147483647 h 210"/>
              <a:gd name="T28" fmla="*/ 2147483647 w 466"/>
              <a:gd name="T29" fmla="*/ 0 h 2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6"/>
              <a:gd name="T46" fmla="*/ 0 h 210"/>
              <a:gd name="T47" fmla="*/ 466 w 466"/>
              <a:gd name="T48" fmla="*/ 210 h 2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6" h="210">
                <a:moveTo>
                  <a:pt x="5" y="0"/>
                </a:moveTo>
                <a:lnTo>
                  <a:pt x="0" y="139"/>
                </a:lnTo>
                <a:lnTo>
                  <a:pt x="105" y="142"/>
                </a:lnTo>
                <a:lnTo>
                  <a:pt x="104" y="210"/>
                </a:lnTo>
                <a:lnTo>
                  <a:pt x="246" y="208"/>
                </a:lnTo>
                <a:lnTo>
                  <a:pt x="373" y="206"/>
                </a:lnTo>
                <a:lnTo>
                  <a:pt x="466" y="208"/>
                </a:lnTo>
                <a:lnTo>
                  <a:pt x="437" y="149"/>
                </a:lnTo>
                <a:lnTo>
                  <a:pt x="417" y="94"/>
                </a:lnTo>
                <a:lnTo>
                  <a:pt x="395" y="37"/>
                </a:lnTo>
                <a:lnTo>
                  <a:pt x="342" y="1"/>
                </a:lnTo>
                <a:lnTo>
                  <a:pt x="318" y="22"/>
                </a:lnTo>
                <a:lnTo>
                  <a:pt x="289" y="7"/>
                </a:lnTo>
                <a:lnTo>
                  <a:pt x="162" y="3"/>
                </a:lnTo>
                <a:lnTo>
                  <a:pt x="5" y="0"/>
                </a:lnTo>
                <a:close/>
              </a:path>
            </a:pathLst>
          </a:custGeom>
          <a:solidFill>
            <a:srgbClr val="EEC100"/>
          </a:solidFill>
          <a:ln w="12700">
            <a:solidFill>
              <a:srgbClr val="000000"/>
            </a:solidFill>
            <a:round/>
            <a:headEnd/>
            <a:tailEnd/>
          </a:ln>
        </p:spPr>
        <p:txBody>
          <a:bodyPr/>
          <a:lstStyle/>
          <a:p>
            <a:pPr eaLnBrk="1" hangingPunct="1">
              <a:defRPr/>
            </a:pPr>
            <a:endParaRPr lang="en-US">
              <a:latin typeface="Arial" charset="0"/>
            </a:endParaRPr>
          </a:p>
        </p:txBody>
      </p:sp>
      <p:sp>
        <p:nvSpPr>
          <p:cNvPr id="2062" name="Freeform 16"/>
          <p:cNvSpPr>
            <a:spLocks/>
          </p:cNvSpPr>
          <p:nvPr/>
        </p:nvSpPr>
        <p:spPr bwMode="auto">
          <a:xfrm>
            <a:off x="4981575" y="2447925"/>
            <a:ext cx="911225" cy="993775"/>
          </a:xfrm>
          <a:custGeom>
            <a:avLst/>
            <a:gdLst>
              <a:gd name="T0" fmla="*/ 0 w 366"/>
              <a:gd name="T1" fmla="*/ 2147483647 h 412"/>
              <a:gd name="T2" fmla="*/ 2147483647 w 366"/>
              <a:gd name="T3" fmla="*/ 2147483647 h 412"/>
              <a:gd name="T4" fmla="*/ 2147483647 w 366"/>
              <a:gd name="T5" fmla="*/ 0 h 412"/>
              <a:gd name="T6" fmla="*/ 2147483647 w 366"/>
              <a:gd name="T7" fmla="*/ 2147483647 h 412"/>
              <a:gd name="T8" fmla="*/ 2147483647 w 366"/>
              <a:gd name="T9" fmla="*/ 2147483647 h 412"/>
              <a:gd name="T10" fmla="*/ 2147483647 w 366"/>
              <a:gd name="T11" fmla="*/ 2147483647 h 412"/>
              <a:gd name="T12" fmla="*/ 2147483647 w 366"/>
              <a:gd name="T13" fmla="*/ 2147483647 h 412"/>
              <a:gd name="T14" fmla="*/ 2147483647 w 366"/>
              <a:gd name="T15" fmla="*/ 2147483647 h 412"/>
              <a:gd name="T16" fmla="*/ 2147483647 w 366"/>
              <a:gd name="T17" fmla="*/ 2147483647 h 412"/>
              <a:gd name="T18" fmla="*/ 2147483647 w 366"/>
              <a:gd name="T19" fmla="*/ 2147483647 h 412"/>
              <a:gd name="T20" fmla="*/ 2147483647 w 366"/>
              <a:gd name="T21" fmla="*/ 2147483647 h 412"/>
              <a:gd name="T22" fmla="*/ 2147483647 w 366"/>
              <a:gd name="T23" fmla="*/ 2147483647 h 412"/>
              <a:gd name="T24" fmla="*/ 2147483647 w 366"/>
              <a:gd name="T25" fmla="*/ 2147483647 h 412"/>
              <a:gd name="T26" fmla="*/ 2147483647 w 366"/>
              <a:gd name="T27" fmla="*/ 2147483647 h 412"/>
              <a:gd name="T28" fmla="*/ 2147483647 w 366"/>
              <a:gd name="T29" fmla="*/ 2147483647 h 412"/>
              <a:gd name="T30" fmla="*/ 2147483647 w 366"/>
              <a:gd name="T31" fmla="*/ 2147483647 h 412"/>
              <a:gd name="T32" fmla="*/ 2147483647 w 366"/>
              <a:gd name="T33" fmla="*/ 2147483647 h 412"/>
              <a:gd name="T34" fmla="*/ 2147483647 w 366"/>
              <a:gd name="T35" fmla="*/ 2147483647 h 412"/>
              <a:gd name="T36" fmla="*/ 2147483647 w 366"/>
              <a:gd name="T37" fmla="*/ 2147483647 h 412"/>
              <a:gd name="T38" fmla="*/ 2147483647 w 366"/>
              <a:gd name="T39" fmla="*/ 2147483647 h 412"/>
              <a:gd name="T40" fmla="*/ 2147483647 w 366"/>
              <a:gd name="T41" fmla="*/ 2147483647 h 412"/>
              <a:gd name="T42" fmla="*/ 2147483647 w 366"/>
              <a:gd name="T43" fmla="*/ 2147483647 h 412"/>
              <a:gd name="T44" fmla="*/ 2147483647 w 366"/>
              <a:gd name="T45" fmla="*/ 2147483647 h 412"/>
              <a:gd name="T46" fmla="*/ 2147483647 w 366"/>
              <a:gd name="T47" fmla="*/ 2147483647 h 412"/>
              <a:gd name="T48" fmla="*/ 2147483647 w 366"/>
              <a:gd name="T49" fmla="*/ 2147483647 h 412"/>
              <a:gd name="T50" fmla="*/ 2147483647 w 366"/>
              <a:gd name="T51" fmla="*/ 2147483647 h 412"/>
              <a:gd name="T52" fmla="*/ 2147483647 w 366"/>
              <a:gd name="T53" fmla="*/ 2147483647 h 412"/>
              <a:gd name="T54" fmla="*/ 2147483647 w 366"/>
              <a:gd name="T55" fmla="*/ 2147483647 h 412"/>
              <a:gd name="T56" fmla="*/ 2147483647 w 366"/>
              <a:gd name="T57" fmla="*/ 2147483647 h 412"/>
              <a:gd name="T58" fmla="*/ 2147483647 w 366"/>
              <a:gd name="T59" fmla="*/ 2147483647 h 412"/>
              <a:gd name="T60" fmla="*/ 0 w 366"/>
              <a:gd name="T61" fmla="*/ 2147483647 h 41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6"/>
              <a:gd name="T94" fmla="*/ 0 h 412"/>
              <a:gd name="T95" fmla="*/ 366 w 366"/>
              <a:gd name="T96" fmla="*/ 412 h 41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6" h="412">
                <a:moveTo>
                  <a:pt x="0" y="32"/>
                </a:moveTo>
                <a:lnTo>
                  <a:pt x="96" y="32"/>
                </a:lnTo>
                <a:lnTo>
                  <a:pt x="95" y="0"/>
                </a:lnTo>
                <a:lnTo>
                  <a:pt x="116" y="9"/>
                </a:lnTo>
                <a:lnTo>
                  <a:pt x="120" y="34"/>
                </a:lnTo>
                <a:lnTo>
                  <a:pt x="166" y="61"/>
                </a:lnTo>
                <a:lnTo>
                  <a:pt x="180" y="49"/>
                </a:lnTo>
                <a:lnTo>
                  <a:pt x="207" y="49"/>
                </a:lnTo>
                <a:lnTo>
                  <a:pt x="228" y="73"/>
                </a:lnTo>
                <a:lnTo>
                  <a:pt x="242" y="64"/>
                </a:lnTo>
                <a:lnTo>
                  <a:pt x="282" y="74"/>
                </a:lnTo>
                <a:lnTo>
                  <a:pt x="296" y="56"/>
                </a:lnTo>
                <a:lnTo>
                  <a:pt x="321" y="70"/>
                </a:lnTo>
                <a:lnTo>
                  <a:pt x="366" y="68"/>
                </a:lnTo>
                <a:lnTo>
                  <a:pt x="293" y="119"/>
                </a:lnTo>
                <a:lnTo>
                  <a:pt x="257" y="164"/>
                </a:lnTo>
                <a:lnTo>
                  <a:pt x="264" y="229"/>
                </a:lnTo>
                <a:lnTo>
                  <a:pt x="239" y="256"/>
                </a:lnTo>
                <a:lnTo>
                  <a:pt x="249" y="275"/>
                </a:lnTo>
                <a:lnTo>
                  <a:pt x="249" y="323"/>
                </a:lnTo>
                <a:lnTo>
                  <a:pt x="274" y="323"/>
                </a:lnTo>
                <a:lnTo>
                  <a:pt x="311" y="358"/>
                </a:lnTo>
                <a:lnTo>
                  <a:pt x="326" y="400"/>
                </a:lnTo>
                <a:lnTo>
                  <a:pt x="67" y="412"/>
                </a:lnTo>
                <a:lnTo>
                  <a:pt x="68" y="298"/>
                </a:lnTo>
                <a:lnTo>
                  <a:pt x="45" y="273"/>
                </a:lnTo>
                <a:lnTo>
                  <a:pt x="53" y="243"/>
                </a:lnTo>
                <a:lnTo>
                  <a:pt x="61" y="226"/>
                </a:lnTo>
                <a:lnTo>
                  <a:pt x="45" y="147"/>
                </a:lnTo>
                <a:lnTo>
                  <a:pt x="23" y="95"/>
                </a:lnTo>
                <a:lnTo>
                  <a:pt x="0" y="32"/>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5135" name="Freeform 17"/>
          <p:cNvSpPr>
            <a:spLocks/>
          </p:cNvSpPr>
          <p:nvPr/>
        </p:nvSpPr>
        <p:spPr bwMode="auto">
          <a:xfrm>
            <a:off x="5135563" y="3408363"/>
            <a:ext cx="803275" cy="508000"/>
          </a:xfrm>
          <a:custGeom>
            <a:avLst/>
            <a:gdLst>
              <a:gd name="T0" fmla="*/ 2147483646 w 323"/>
              <a:gd name="T1" fmla="*/ 2147483646 h 210"/>
              <a:gd name="T2" fmla="*/ 0 w 323"/>
              <a:gd name="T3" fmla="*/ 2147483646 h 210"/>
              <a:gd name="T4" fmla="*/ 2147483646 w 323"/>
              <a:gd name="T5" fmla="*/ 2147483646 h 210"/>
              <a:gd name="T6" fmla="*/ 2147483646 w 323"/>
              <a:gd name="T7" fmla="*/ 2147483646 h 210"/>
              <a:gd name="T8" fmla="*/ 2147483646 w 323"/>
              <a:gd name="T9" fmla="*/ 2147483646 h 210"/>
              <a:gd name="T10" fmla="*/ 2147483646 w 323"/>
              <a:gd name="T11" fmla="*/ 2147483646 h 210"/>
              <a:gd name="T12" fmla="*/ 2147483646 w 323"/>
              <a:gd name="T13" fmla="*/ 2147483646 h 210"/>
              <a:gd name="T14" fmla="*/ 2147483646 w 323"/>
              <a:gd name="T15" fmla="*/ 2147483646 h 210"/>
              <a:gd name="T16" fmla="*/ 2147483646 w 323"/>
              <a:gd name="T17" fmla="*/ 2147483646 h 210"/>
              <a:gd name="T18" fmla="*/ 2147483646 w 323"/>
              <a:gd name="T19" fmla="*/ 2147483646 h 210"/>
              <a:gd name="T20" fmla="*/ 2147483646 w 323"/>
              <a:gd name="T21" fmla="*/ 2147483646 h 210"/>
              <a:gd name="T22" fmla="*/ 2147483646 w 323"/>
              <a:gd name="T23" fmla="*/ 2147483646 h 210"/>
              <a:gd name="T24" fmla="*/ 2147483646 w 323"/>
              <a:gd name="T25" fmla="*/ 2147483646 h 210"/>
              <a:gd name="T26" fmla="*/ 2147483646 w 323"/>
              <a:gd name="T27" fmla="*/ 2147483646 h 210"/>
              <a:gd name="T28" fmla="*/ 2147483646 w 323"/>
              <a:gd name="T29" fmla="*/ 0 h 210"/>
              <a:gd name="T30" fmla="*/ 2147483646 w 323"/>
              <a:gd name="T31" fmla="*/ 2147483646 h 210"/>
              <a:gd name="T32" fmla="*/ 2147483646 w 323"/>
              <a:gd name="T33" fmla="*/ 2147483646 h 210"/>
              <a:gd name="T34" fmla="*/ 2147483646 w 323"/>
              <a:gd name="T35" fmla="*/ 2147483646 h 2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3"/>
              <a:gd name="T55" fmla="*/ 0 h 210"/>
              <a:gd name="T56" fmla="*/ 323 w 323"/>
              <a:gd name="T57" fmla="*/ 210 h 2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3" h="210">
                <a:moveTo>
                  <a:pt x="5" y="11"/>
                </a:moveTo>
                <a:lnTo>
                  <a:pt x="0" y="48"/>
                </a:lnTo>
                <a:lnTo>
                  <a:pt x="7" y="87"/>
                </a:lnTo>
                <a:lnTo>
                  <a:pt x="37" y="167"/>
                </a:lnTo>
                <a:lnTo>
                  <a:pt x="54" y="210"/>
                </a:lnTo>
                <a:lnTo>
                  <a:pt x="244" y="200"/>
                </a:lnTo>
                <a:lnTo>
                  <a:pt x="275" y="210"/>
                </a:lnTo>
                <a:lnTo>
                  <a:pt x="294" y="169"/>
                </a:lnTo>
                <a:lnTo>
                  <a:pt x="287" y="140"/>
                </a:lnTo>
                <a:lnTo>
                  <a:pt x="319" y="134"/>
                </a:lnTo>
                <a:lnTo>
                  <a:pt x="323" y="88"/>
                </a:lnTo>
                <a:lnTo>
                  <a:pt x="304" y="68"/>
                </a:lnTo>
                <a:lnTo>
                  <a:pt x="271" y="48"/>
                </a:lnTo>
                <a:lnTo>
                  <a:pt x="278" y="20"/>
                </a:lnTo>
                <a:lnTo>
                  <a:pt x="264" y="0"/>
                </a:lnTo>
                <a:lnTo>
                  <a:pt x="193" y="3"/>
                </a:lnTo>
                <a:lnTo>
                  <a:pt x="121" y="6"/>
                </a:lnTo>
                <a:lnTo>
                  <a:pt x="5" y="11"/>
                </a:lnTo>
                <a:close/>
              </a:path>
            </a:pathLst>
          </a:custGeom>
          <a:solidFill>
            <a:srgbClr val="EEC100"/>
          </a:solidFill>
          <a:ln w="12700">
            <a:solidFill>
              <a:srgbClr val="000000"/>
            </a:solidFill>
            <a:round/>
            <a:headEnd/>
            <a:tailEnd/>
          </a:ln>
        </p:spPr>
        <p:txBody>
          <a:bodyPr/>
          <a:lstStyle/>
          <a:p>
            <a:endParaRPr lang="en-US"/>
          </a:p>
        </p:txBody>
      </p:sp>
      <p:sp>
        <p:nvSpPr>
          <p:cNvPr id="4" name="Freeform 18"/>
          <p:cNvSpPr>
            <a:spLocks/>
          </p:cNvSpPr>
          <p:nvPr/>
        </p:nvSpPr>
        <p:spPr bwMode="auto">
          <a:xfrm>
            <a:off x="7146925" y="3302000"/>
            <a:ext cx="788988" cy="503238"/>
          </a:xfrm>
          <a:custGeom>
            <a:avLst/>
            <a:gdLst>
              <a:gd name="T0" fmla="*/ 2147483647 w 317"/>
              <a:gd name="T1" fmla="*/ 2147483647 h 208"/>
              <a:gd name="T2" fmla="*/ 0 w 317"/>
              <a:gd name="T3" fmla="*/ 2147483647 h 208"/>
              <a:gd name="T4" fmla="*/ 2147483647 w 317"/>
              <a:gd name="T5" fmla="*/ 2147483647 h 208"/>
              <a:gd name="T6" fmla="*/ 2147483647 w 317"/>
              <a:gd name="T7" fmla="*/ 2147483647 h 208"/>
              <a:gd name="T8" fmla="*/ 2147483647 w 317"/>
              <a:gd name="T9" fmla="*/ 2147483647 h 208"/>
              <a:gd name="T10" fmla="*/ 2147483647 w 317"/>
              <a:gd name="T11" fmla="*/ 2147483647 h 208"/>
              <a:gd name="T12" fmla="*/ 2147483647 w 317"/>
              <a:gd name="T13" fmla="*/ 2147483647 h 208"/>
              <a:gd name="T14" fmla="*/ 2147483647 w 317"/>
              <a:gd name="T15" fmla="*/ 2147483647 h 208"/>
              <a:gd name="T16" fmla="*/ 2147483647 w 317"/>
              <a:gd name="T17" fmla="*/ 2147483647 h 208"/>
              <a:gd name="T18" fmla="*/ 2147483647 w 317"/>
              <a:gd name="T19" fmla="*/ 2147483647 h 208"/>
              <a:gd name="T20" fmla="*/ 2147483647 w 317"/>
              <a:gd name="T21" fmla="*/ 2147483647 h 208"/>
              <a:gd name="T22" fmla="*/ 2147483647 w 317"/>
              <a:gd name="T23" fmla="*/ 2147483647 h 208"/>
              <a:gd name="T24" fmla="*/ 2147483647 w 317"/>
              <a:gd name="T25" fmla="*/ 0 h 208"/>
              <a:gd name="T26" fmla="*/ 2147483647 w 317"/>
              <a:gd name="T27" fmla="*/ 2147483647 h 208"/>
              <a:gd name="T28" fmla="*/ 2147483647 w 317"/>
              <a:gd name="T29" fmla="*/ 2147483647 h 2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7"/>
              <a:gd name="T46" fmla="*/ 0 h 208"/>
              <a:gd name="T47" fmla="*/ 317 w 317"/>
              <a:gd name="T48" fmla="*/ 208 h 2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7" h="208">
                <a:moveTo>
                  <a:pt x="29" y="30"/>
                </a:moveTo>
                <a:lnTo>
                  <a:pt x="0" y="58"/>
                </a:lnTo>
                <a:lnTo>
                  <a:pt x="16" y="159"/>
                </a:lnTo>
                <a:lnTo>
                  <a:pt x="29" y="208"/>
                </a:lnTo>
                <a:lnTo>
                  <a:pt x="83" y="204"/>
                </a:lnTo>
                <a:lnTo>
                  <a:pt x="283" y="166"/>
                </a:lnTo>
                <a:lnTo>
                  <a:pt x="297" y="160"/>
                </a:lnTo>
                <a:lnTo>
                  <a:pt x="317" y="113"/>
                </a:lnTo>
                <a:lnTo>
                  <a:pt x="287" y="87"/>
                </a:lnTo>
                <a:lnTo>
                  <a:pt x="303" y="27"/>
                </a:lnTo>
                <a:lnTo>
                  <a:pt x="280" y="21"/>
                </a:lnTo>
                <a:lnTo>
                  <a:pt x="280" y="6"/>
                </a:lnTo>
                <a:lnTo>
                  <a:pt x="270" y="0"/>
                </a:lnTo>
                <a:lnTo>
                  <a:pt x="38" y="43"/>
                </a:lnTo>
                <a:lnTo>
                  <a:pt x="29" y="30"/>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2065" name="Freeform 19"/>
          <p:cNvSpPr>
            <a:spLocks/>
          </p:cNvSpPr>
          <p:nvPr/>
        </p:nvSpPr>
        <p:spPr bwMode="auto">
          <a:xfrm>
            <a:off x="7861300" y="3360738"/>
            <a:ext cx="209550" cy="398462"/>
          </a:xfrm>
          <a:custGeom>
            <a:avLst/>
            <a:gdLst>
              <a:gd name="T0" fmla="*/ 2147483647 w 84"/>
              <a:gd name="T1" fmla="*/ 2147483647 h 166"/>
              <a:gd name="T2" fmla="*/ 2147483647 w 84"/>
              <a:gd name="T3" fmla="*/ 0 h 166"/>
              <a:gd name="T4" fmla="*/ 2147483647 w 84"/>
              <a:gd name="T5" fmla="*/ 2147483647 h 166"/>
              <a:gd name="T6" fmla="*/ 2147483647 w 84"/>
              <a:gd name="T7" fmla="*/ 2147483647 h 166"/>
              <a:gd name="T8" fmla="*/ 2147483647 w 84"/>
              <a:gd name="T9" fmla="*/ 2147483647 h 166"/>
              <a:gd name="T10" fmla="*/ 2147483647 w 84"/>
              <a:gd name="T11" fmla="*/ 2147483647 h 166"/>
              <a:gd name="T12" fmla="*/ 2147483647 w 84"/>
              <a:gd name="T13" fmla="*/ 2147483647 h 166"/>
              <a:gd name="T14" fmla="*/ 2147483647 w 84"/>
              <a:gd name="T15" fmla="*/ 2147483647 h 166"/>
              <a:gd name="T16" fmla="*/ 2147483647 w 84"/>
              <a:gd name="T17" fmla="*/ 2147483647 h 166"/>
              <a:gd name="T18" fmla="*/ 2147483647 w 84"/>
              <a:gd name="T19" fmla="*/ 2147483647 h 166"/>
              <a:gd name="T20" fmla="*/ 2147483647 w 84"/>
              <a:gd name="T21" fmla="*/ 2147483647 h 166"/>
              <a:gd name="T22" fmla="*/ 0 w 84"/>
              <a:gd name="T23" fmla="*/ 2147483647 h 166"/>
              <a:gd name="T24" fmla="*/ 2147483647 w 84"/>
              <a:gd name="T25" fmla="*/ 2147483647 h 1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166"/>
              <a:gd name="T41" fmla="*/ 84 w 84"/>
              <a:gd name="T42" fmla="*/ 166 h 1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166">
                <a:moveTo>
                  <a:pt x="15" y="1"/>
                </a:moveTo>
                <a:lnTo>
                  <a:pt x="35" y="0"/>
                </a:lnTo>
                <a:lnTo>
                  <a:pt x="75" y="25"/>
                </a:lnTo>
                <a:lnTo>
                  <a:pt x="69" y="45"/>
                </a:lnTo>
                <a:lnTo>
                  <a:pt x="83" y="58"/>
                </a:lnTo>
                <a:lnTo>
                  <a:pt x="84" y="136"/>
                </a:lnTo>
                <a:lnTo>
                  <a:pt x="70" y="166"/>
                </a:lnTo>
                <a:lnTo>
                  <a:pt x="54" y="155"/>
                </a:lnTo>
                <a:lnTo>
                  <a:pt x="37" y="154"/>
                </a:lnTo>
                <a:lnTo>
                  <a:pt x="8" y="138"/>
                </a:lnTo>
                <a:lnTo>
                  <a:pt x="30" y="89"/>
                </a:lnTo>
                <a:lnTo>
                  <a:pt x="0" y="63"/>
                </a:lnTo>
                <a:lnTo>
                  <a:pt x="15" y="1"/>
                </a:lnTo>
                <a:close/>
              </a:path>
            </a:pathLst>
          </a:custGeom>
          <a:solidFill>
            <a:srgbClr val="418AB2"/>
          </a:solidFill>
          <a:ln w="12700">
            <a:solidFill>
              <a:srgbClr val="000000"/>
            </a:solidFill>
            <a:round/>
            <a:headEnd/>
            <a:tailEnd/>
          </a:ln>
        </p:spPr>
        <p:txBody>
          <a:bodyPr/>
          <a:lstStyle/>
          <a:p>
            <a:pPr eaLnBrk="1" hangingPunct="1">
              <a:defRPr/>
            </a:pPr>
            <a:endParaRPr lang="en-US">
              <a:latin typeface="Arial" charset="0"/>
            </a:endParaRPr>
          </a:p>
        </p:txBody>
      </p:sp>
      <p:sp>
        <p:nvSpPr>
          <p:cNvPr id="5138" name="Freeform 20"/>
          <p:cNvSpPr>
            <a:spLocks/>
          </p:cNvSpPr>
          <p:nvPr/>
        </p:nvSpPr>
        <p:spPr bwMode="auto">
          <a:xfrm>
            <a:off x="7019925" y="3681413"/>
            <a:ext cx="581025" cy="592137"/>
          </a:xfrm>
          <a:custGeom>
            <a:avLst/>
            <a:gdLst>
              <a:gd name="T0" fmla="*/ 2147483646 w 234"/>
              <a:gd name="T1" fmla="*/ 2147483646 h 245"/>
              <a:gd name="T2" fmla="*/ 2147483646 w 234"/>
              <a:gd name="T3" fmla="*/ 2147483646 h 245"/>
              <a:gd name="T4" fmla="*/ 0 w 234"/>
              <a:gd name="T5" fmla="*/ 2147483646 h 245"/>
              <a:gd name="T6" fmla="*/ 2147483646 w 234"/>
              <a:gd name="T7" fmla="*/ 2147483646 h 245"/>
              <a:gd name="T8" fmla="*/ 2147483646 w 234"/>
              <a:gd name="T9" fmla="*/ 2147483646 h 245"/>
              <a:gd name="T10" fmla="*/ 2147483646 w 234"/>
              <a:gd name="T11" fmla="*/ 2147483646 h 245"/>
              <a:gd name="T12" fmla="*/ 2147483646 w 234"/>
              <a:gd name="T13" fmla="*/ 2147483646 h 245"/>
              <a:gd name="T14" fmla="*/ 2147483646 w 234"/>
              <a:gd name="T15" fmla="*/ 2147483646 h 245"/>
              <a:gd name="T16" fmla="*/ 2147483646 w 234"/>
              <a:gd name="T17" fmla="*/ 2147483646 h 245"/>
              <a:gd name="T18" fmla="*/ 2147483646 w 234"/>
              <a:gd name="T19" fmla="*/ 2147483646 h 245"/>
              <a:gd name="T20" fmla="*/ 2147483646 w 234"/>
              <a:gd name="T21" fmla="*/ 2147483646 h 245"/>
              <a:gd name="T22" fmla="*/ 2147483646 w 234"/>
              <a:gd name="T23" fmla="*/ 2147483646 h 245"/>
              <a:gd name="T24" fmla="*/ 2147483646 w 234"/>
              <a:gd name="T25" fmla="*/ 2147483646 h 245"/>
              <a:gd name="T26" fmla="*/ 2147483646 w 234"/>
              <a:gd name="T27" fmla="*/ 2147483646 h 245"/>
              <a:gd name="T28" fmla="*/ 2147483646 w 234"/>
              <a:gd name="T29" fmla="*/ 2147483646 h 245"/>
              <a:gd name="T30" fmla="*/ 2147483646 w 234"/>
              <a:gd name="T31" fmla="*/ 2147483646 h 245"/>
              <a:gd name="T32" fmla="*/ 2147483646 w 234"/>
              <a:gd name="T33" fmla="*/ 0 h 245"/>
              <a:gd name="T34" fmla="*/ 2147483646 w 234"/>
              <a:gd name="T35" fmla="*/ 2147483646 h 245"/>
              <a:gd name="T36" fmla="*/ 2147483646 w 234"/>
              <a:gd name="T37" fmla="*/ 2147483646 h 245"/>
              <a:gd name="T38" fmla="*/ 2147483646 w 234"/>
              <a:gd name="T39" fmla="*/ 2147483646 h 245"/>
              <a:gd name="T40" fmla="*/ 2147483646 w 234"/>
              <a:gd name="T41" fmla="*/ 2147483646 h 2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4"/>
              <a:gd name="T64" fmla="*/ 0 h 245"/>
              <a:gd name="T65" fmla="*/ 234 w 234"/>
              <a:gd name="T66" fmla="*/ 245 h 2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4" h="245">
                <a:moveTo>
                  <a:pt x="24" y="128"/>
                </a:moveTo>
                <a:lnTo>
                  <a:pt x="6" y="123"/>
                </a:lnTo>
                <a:lnTo>
                  <a:pt x="0" y="162"/>
                </a:lnTo>
                <a:lnTo>
                  <a:pt x="6" y="203"/>
                </a:lnTo>
                <a:lnTo>
                  <a:pt x="40" y="231"/>
                </a:lnTo>
                <a:lnTo>
                  <a:pt x="48" y="245"/>
                </a:lnTo>
                <a:lnTo>
                  <a:pt x="91" y="231"/>
                </a:lnTo>
                <a:lnTo>
                  <a:pt x="142" y="198"/>
                </a:lnTo>
                <a:lnTo>
                  <a:pt x="157" y="126"/>
                </a:lnTo>
                <a:lnTo>
                  <a:pt x="190" y="107"/>
                </a:lnTo>
                <a:lnTo>
                  <a:pt x="208" y="63"/>
                </a:lnTo>
                <a:lnTo>
                  <a:pt x="234" y="51"/>
                </a:lnTo>
                <a:lnTo>
                  <a:pt x="200" y="45"/>
                </a:lnTo>
                <a:lnTo>
                  <a:pt x="141" y="77"/>
                </a:lnTo>
                <a:lnTo>
                  <a:pt x="132" y="46"/>
                </a:lnTo>
                <a:lnTo>
                  <a:pt x="81" y="49"/>
                </a:lnTo>
                <a:lnTo>
                  <a:pt x="69" y="0"/>
                </a:lnTo>
                <a:lnTo>
                  <a:pt x="56" y="13"/>
                </a:lnTo>
                <a:lnTo>
                  <a:pt x="60" y="83"/>
                </a:lnTo>
                <a:lnTo>
                  <a:pt x="37" y="89"/>
                </a:lnTo>
                <a:lnTo>
                  <a:pt x="24" y="128"/>
                </a:lnTo>
                <a:close/>
              </a:path>
            </a:pathLst>
          </a:custGeom>
          <a:solidFill>
            <a:srgbClr val="E75E01"/>
          </a:solidFill>
          <a:ln w="12700">
            <a:solidFill>
              <a:srgbClr val="000000"/>
            </a:solidFill>
            <a:round/>
            <a:headEnd/>
            <a:tailEnd/>
          </a:ln>
        </p:spPr>
        <p:txBody>
          <a:bodyPr/>
          <a:lstStyle/>
          <a:p>
            <a:endParaRPr lang="en-US"/>
          </a:p>
        </p:txBody>
      </p:sp>
      <p:sp>
        <p:nvSpPr>
          <p:cNvPr id="5139" name="Freeform 21"/>
          <p:cNvSpPr>
            <a:spLocks/>
          </p:cNvSpPr>
          <p:nvPr/>
        </p:nvSpPr>
        <p:spPr bwMode="auto">
          <a:xfrm>
            <a:off x="8005763" y="3014663"/>
            <a:ext cx="492125" cy="219075"/>
          </a:xfrm>
          <a:custGeom>
            <a:avLst/>
            <a:gdLst>
              <a:gd name="T0" fmla="*/ 0 w 198"/>
              <a:gd name="T1" fmla="*/ 2147483646 h 90"/>
              <a:gd name="T2" fmla="*/ 2147483646 w 198"/>
              <a:gd name="T3" fmla="*/ 2147483646 h 90"/>
              <a:gd name="T4" fmla="*/ 2147483646 w 198"/>
              <a:gd name="T5" fmla="*/ 2147483646 h 90"/>
              <a:gd name="T6" fmla="*/ 2147483646 w 198"/>
              <a:gd name="T7" fmla="*/ 0 h 90"/>
              <a:gd name="T8" fmla="*/ 2147483646 w 198"/>
              <a:gd name="T9" fmla="*/ 2147483646 h 90"/>
              <a:gd name="T10" fmla="*/ 2147483646 w 198"/>
              <a:gd name="T11" fmla="*/ 2147483646 h 90"/>
              <a:gd name="T12" fmla="*/ 2147483646 w 198"/>
              <a:gd name="T13" fmla="*/ 2147483646 h 90"/>
              <a:gd name="T14" fmla="*/ 2147483646 w 198"/>
              <a:gd name="T15" fmla="*/ 2147483646 h 90"/>
              <a:gd name="T16" fmla="*/ 2147483646 w 198"/>
              <a:gd name="T17" fmla="*/ 2147483646 h 90"/>
              <a:gd name="T18" fmla="*/ 2147483646 w 198"/>
              <a:gd name="T19" fmla="*/ 2147483646 h 90"/>
              <a:gd name="T20" fmla="*/ 2147483646 w 198"/>
              <a:gd name="T21" fmla="*/ 2147483646 h 90"/>
              <a:gd name="T22" fmla="*/ 2147483646 w 198"/>
              <a:gd name="T23" fmla="*/ 2147483646 h 90"/>
              <a:gd name="T24" fmla="*/ 2147483646 w 198"/>
              <a:gd name="T25" fmla="*/ 2147483646 h 90"/>
              <a:gd name="T26" fmla="*/ 2147483646 w 198"/>
              <a:gd name="T27" fmla="*/ 2147483646 h 90"/>
              <a:gd name="T28" fmla="*/ 2147483646 w 198"/>
              <a:gd name="T29" fmla="*/ 2147483646 h 90"/>
              <a:gd name="T30" fmla="*/ 2147483646 w 198"/>
              <a:gd name="T31" fmla="*/ 2147483646 h 90"/>
              <a:gd name="T32" fmla="*/ 2147483646 w 198"/>
              <a:gd name="T33" fmla="*/ 2147483646 h 90"/>
              <a:gd name="T34" fmla="*/ 2147483646 w 198"/>
              <a:gd name="T35" fmla="*/ 2147483646 h 90"/>
              <a:gd name="T36" fmla="*/ 2147483646 w 198"/>
              <a:gd name="T37" fmla="*/ 2147483646 h 90"/>
              <a:gd name="T38" fmla="*/ 0 w 198"/>
              <a:gd name="T39" fmla="*/ 2147483646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8"/>
              <a:gd name="T61" fmla="*/ 0 h 90"/>
              <a:gd name="T62" fmla="*/ 198 w 198"/>
              <a:gd name="T63" fmla="*/ 90 h 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8" h="90">
                <a:moveTo>
                  <a:pt x="0" y="36"/>
                </a:moveTo>
                <a:lnTo>
                  <a:pt x="101" y="11"/>
                </a:lnTo>
                <a:lnTo>
                  <a:pt x="113" y="12"/>
                </a:lnTo>
                <a:lnTo>
                  <a:pt x="125" y="0"/>
                </a:lnTo>
                <a:lnTo>
                  <a:pt x="135" y="6"/>
                </a:lnTo>
                <a:lnTo>
                  <a:pt x="123" y="32"/>
                </a:lnTo>
                <a:lnTo>
                  <a:pt x="144" y="30"/>
                </a:lnTo>
                <a:lnTo>
                  <a:pt x="156" y="50"/>
                </a:lnTo>
                <a:lnTo>
                  <a:pt x="170" y="52"/>
                </a:lnTo>
                <a:lnTo>
                  <a:pt x="180" y="49"/>
                </a:lnTo>
                <a:lnTo>
                  <a:pt x="180" y="38"/>
                </a:lnTo>
                <a:lnTo>
                  <a:pt x="163" y="24"/>
                </a:lnTo>
                <a:lnTo>
                  <a:pt x="176" y="23"/>
                </a:lnTo>
                <a:lnTo>
                  <a:pt x="198" y="53"/>
                </a:lnTo>
                <a:lnTo>
                  <a:pt x="177" y="71"/>
                </a:lnTo>
                <a:lnTo>
                  <a:pt x="153" y="62"/>
                </a:lnTo>
                <a:lnTo>
                  <a:pt x="138" y="84"/>
                </a:lnTo>
                <a:lnTo>
                  <a:pt x="108" y="62"/>
                </a:lnTo>
                <a:lnTo>
                  <a:pt x="8" y="90"/>
                </a:lnTo>
                <a:lnTo>
                  <a:pt x="0" y="36"/>
                </a:lnTo>
                <a:close/>
              </a:path>
            </a:pathLst>
          </a:custGeom>
          <a:solidFill>
            <a:schemeClr val="accent2"/>
          </a:solidFill>
          <a:ln w="12700">
            <a:solidFill>
              <a:srgbClr val="000000"/>
            </a:solidFill>
            <a:round/>
            <a:headEnd/>
            <a:tailEnd/>
          </a:ln>
        </p:spPr>
        <p:txBody>
          <a:bodyPr/>
          <a:lstStyle/>
          <a:p>
            <a:endParaRPr lang="en-US"/>
          </a:p>
        </p:txBody>
      </p:sp>
      <p:sp>
        <p:nvSpPr>
          <p:cNvPr id="5140" name="Freeform 22"/>
          <p:cNvSpPr>
            <a:spLocks/>
          </p:cNvSpPr>
          <p:nvPr/>
        </p:nvSpPr>
        <p:spPr bwMode="auto">
          <a:xfrm>
            <a:off x="8023225" y="3178175"/>
            <a:ext cx="255588" cy="192088"/>
          </a:xfrm>
          <a:custGeom>
            <a:avLst/>
            <a:gdLst>
              <a:gd name="T0" fmla="*/ 0 w 103"/>
              <a:gd name="T1" fmla="*/ 2147483646 h 79"/>
              <a:gd name="T2" fmla="*/ 2147483646 w 103"/>
              <a:gd name="T3" fmla="*/ 0 h 79"/>
              <a:gd name="T4" fmla="*/ 2147483646 w 103"/>
              <a:gd name="T5" fmla="*/ 2147483646 h 79"/>
              <a:gd name="T6" fmla="*/ 2147483646 w 103"/>
              <a:gd name="T7" fmla="*/ 2147483646 h 79"/>
              <a:gd name="T8" fmla="*/ 2147483646 w 103"/>
              <a:gd name="T9" fmla="*/ 2147483646 h 79"/>
              <a:gd name="T10" fmla="*/ 2147483646 w 103"/>
              <a:gd name="T11" fmla="*/ 2147483646 h 79"/>
              <a:gd name="T12" fmla="*/ 2147483646 w 103"/>
              <a:gd name="T13" fmla="*/ 2147483646 h 79"/>
              <a:gd name="T14" fmla="*/ 0 w 103"/>
              <a:gd name="T15" fmla="*/ 2147483646 h 79"/>
              <a:gd name="T16" fmla="*/ 0 60000 65536"/>
              <a:gd name="T17" fmla="*/ 0 60000 65536"/>
              <a:gd name="T18" fmla="*/ 0 60000 65536"/>
              <a:gd name="T19" fmla="*/ 0 60000 65536"/>
              <a:gd name="T20" fmla="*/ 0 60000 65536"/>
              <a:gd name="T21" fmla="*/ 0 60000 65536"/>
              <a:gd name="T22" fmla="*/ 0 60000 65536"/>
              <a:gd name="T23" fmla="*/ 0 60000 65536"/>
              <a:gd name="T24" fmla="*/ 0 w 103"/>
              <a:gd name="T25" fmla="*/ 0 h 79"/>
              <a:gd name="T26" fmla="*/ 103 w 103"/>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 h="79">
                <a:moveTo>
                  <a:pt x="0" y="20"/>
                </a:moveTo>
                <a:lnTo>
                  <a:pt x="79" y="0"/>
                </a:lnTo>
                <a:lnTo>
                  <a:pt x="103" y="36"/>
                </a:lnTo>
                <a:lnTo>
                  <a:pt x="89" y="52"/>
                </a:lnTo>
                <a:lnTo>
                  <a:pt x="64" y="46"/>
                </a:lnTo>
                <a:lnTo>
                  <a:pt x="25" y="79"/>
                </a:lnTo>
                <a:lnTo>
                  <a:pt x="4" y="62"/>
                </a:lnTo>
                <a:lnTo>
                  <a:pt x="0" y="20"/>
                </a:lnTo>
                <a:close/>
              </a:path>
            </a:pathLst>
          </a:custGeom>
          <a:solidFill>
            <a:srgbClr val="4B9FCD"/>
          </a:solidFill>
          <a:ln w="12700">
            <a:solidFill>
              <a:srgbClr val="000000"/>
            </a:solidFill>
            <a:round/>
            <a:headEnd/>
            <a:tailEnd/>
          </a:ln>
        </p:spPr>
        <p:txBody>
          <a:bodyPr/>
          <a:lstStyle/>
          <a:p>
            <a:endParaRPr lang="en-US"/>
          </a:p>
        </p:txBody>
      </p:sp>
      <p:sp>
        <p:nvSpPr>
          <p:cNvPr id="5141" name="Freeform 23"/>
          <p:cNvSpPr>
            <a:spLocks/>
          </p:cNvSpPr>
          <p:nvPr/>
        </p:nvSpPr>
        <p:spPr bwMode="auto">
          <a:xfrm>
            <a:off x="8153400" y="2195513"/>
            <a:ext cx="522288" cy="776287"/>
          </a:xfrm>
          <a:custGeom>
            <a:avLst/>
            <a:gdLst>
              <a:gd name="T0" fmla="*/ 2147483646 w 210"/>
              <a:gd name="T1" fmla="*/ 2147483646 h 321"/>
              <a:gd name="T2" fmla="*/ 2147483646 w 210"/>
              <a:gd name="T3" fmla="*/ 2147483646 h 321"/>
              <a:gd name="T4" fmla="*/ 2147483646 w 210"/>
              <a:gd name="T5" fmla="*/ 2147483646 h 321"/>
              <a:gd name="T6" fmla="*/ 2147483646 w 210"/>
              <a:gd name="T7" fmla="*/ 2147483646 h 321"/>
              <a:gd name="T8" fmla="*/ 2147483646 w 210"/>
              <a:gd name="T9" fmla="*/ 2147483646 h 321"/>
              <a:gd name="T10" fmla="*/ 2147483646 w 210"/>
              <a:gd name="T11" fmla="*/ 2147483646 h 321"/>
              <a:gd name="T12" fmla="*/ 2147483646 w 210"/>
              <a:gd name="T13" fmla="*/ 2147483646 h 321"/>
              <a:gd name="T14" fmla="*/ 0 w 210"/>
              <a:gd name="T15" fmla="*/ 2147483646 h 321"/>
              <a:gd name="T16" fmla="*/ 2147483646 w 210"/>
              <a:gd name="T17" fmla="*/ 2147483646 h 321"/>
              <a:gd name="T18" fmla="*/ 2147483646 w 210"/>
              <a:gd name="T19" fmla="*/ 2147483646 h 321"/>
              <a:gd name="T20" fmla="*/ 2147483646 w 210"/>
              <a:gd name="T21" fmla="*/ 2147483646 h 321"/>
              <a:gd name="T22" fmla="*/ 2147483646 w 210"/>
              <a:gd name="T23" fmla="*/ 2147483646 h 321"/>
              <a:gd name="T24" fmla="*/ 2147483646 w 210"/>
              <a:gd name="T25" fmla="*/ 2147483646 h 321"/>
              <a:gd name="T26" fmla="*/ 2147483646 w 210"/>
              <a:gd name="T27" fmla="*/ 2147483646 h 321"/>
              <a:gd name="T28" fmla="*/ 2147483646 w 210"/>
              <a:gd name="T29" fmla="*/ 2147483646 h 321"/>
              <a:gd name="T30" fmla="*/ 2147483646 w 210"/>
              <a:gd name="T31" fmla="*/ 2147483646 h 321"/>
              <a:gd name="T32" fmla="*/ 2147483646 w 210"/>
              <a:gd name="T33" fmla="*/ 2147483646 h 321"/>
              <a:gd name="T34" fmla="*/ 2147483646 w 210"/>
              <a:gd name="T35" fmla="*/ 2147483646 h 321"/>
              <a:gd name="T36" fmla="*/ 2147483646 w 210"/>
              <a:gd name="T37" fmla="*/ 2147483646 h 321"/>
              <a:gd name="T38" fmla="*/ 2147483646 w 210"/>
              <a:gd name="T39" fmla="*/ 2147483646 h 321"/>
              <a:gd name="T40" fmla="*/ 2147483646 w 210"/>
              <a:gd name="T41" fmla="*/ 2147483646 h 321"/>
              <a:gd name="T42" fmla="*/ 2147483646 w 210"/>
              <a:gd name="T43" fmla="*/ 2147483646 h 321"/>
              <a:gd name="T44" fmla="*/ 2147483646 w 210"/>
              <a:gd name="T45" fmla="*/ 2147483646 h 321"/>
              <a:gd name="T46" fmla="*/ 2147483646 w 210"/>
              <a:gd name="T47" fmla="*/ 2147483646 h 321"/>
              <a:gd name="T48" fmla="*/ 2147483646 w 210"/>
              <a:gd name="T49" fmla="*/ 0 h 321"/>
              <a:gd name="T50" fmla="*/ 2147483646 w 210"/>
              <a:gd name="T51" fmla="*/ 2147483646 h 321"/>
              <a:gd name="T52" fmla="*/ 2147483646 w 210"/>
              <a:gd name="T53" fmla="*/ 2147483646 h 321"/>
              <a:gd name="T54" fmla="*/ 2147483646 w 210"/>
              <a:gd name="T55" fmla="*/ 2147483646 h 3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0"/>
              <a:gd name="T85" fmla="*/ 0 h 321"/>
              <a:gd name="T86" fmla="*/ 210 w 210"/>
              <a:gd name="T87" fmla="*/ 321 h 3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0" h="321">
                <a:moveTo>
                  <a:pt x="49" y="10"/>
                </a:moveTo>
                <a:lnTo>
                  <a:pt x="18" y="69"/>
                </a:lnTo>
                <a:lnTo>
                  <a:pt x="33" y="91"/>
                </a:lnTo>
                <a:lnTo>
                  <a:pt x="18" y="118"/>
                </a:lnTo>
                <a:lnTo>
                  <a:pt x="27" y="127"/>
                </a:lnTo>
                <a:lnTo>
                  <a:pt x="21" y="145"/>
                </a:lnTo>
                <a:lnTo>
                  <a:pt x="21" y="175"/>
                </a:lnTo>
                <a:lnTo>
                  <a:pt x="0" y="186"/>
                </a:lnTo>
                <a:lnTo>
                  <a:pt x="8" y="195"/>
                </a:lnTo>
                <a:lnTo>
                  <a:pt x="52" y="307"/>
                </a:lnTo>
                <a:lnTo>
                  <a:pt x="87" y="321"/>
                </a:lnTo>
                <a:lnTo>
                  <a:pt x="85" y="298"/>
                </a:lnTo>
                <a:lnTo>
                  <a:pt x="102" y="280"/>
                </a:lnTo>
                <a:lnTo>
                  <a:pt x="96" y="261"/>
                </a:lnTo>
                <a:lnTo>
                  <a:pt x="139" y="238"/>
                </a:lnTo>
                <a:lnTo>
                  <a:pt x="141" y="207"/>
                </a:lnTo>
                <a:lnTo>
                  <a:pt x="166" y="205"/>
                </a:lnTo>
                <a:lnTo>
                  <a:pt x="186" y="181"/>
                </a:lnTo>
                <a:lnTo>
                  <a:pt x="210" y="165"/>
                </a:lnTo>
                <a:lnTo>
                  <a:pt x="210" y="145"/>
                </a:lnTo>
                <a:lnTo>
                  <a:pt x="177" y="139"/>
                </a:lnTo>
                <a:lnTo>
                  <a:pt x="171" y="117"/>
                </a:lnTo>
                <a:lnTo>
                  <a:pt x="138" y="114"/>
                </a:lnTo>
                <a:lnTo>
                  <a:pt x="111" y="19"/>
                </a:lnTo>
                <a:lnTo>
                  <a:pt x="99" y="0"/>
                </a:lnTo>
                <a:lnTo>
                  <a:pt x="66" y="8"/>
                </a:lnTo>
                <a:lnTo>
                  <a:pt x="60" y="17"/>
                </a:lnTo>
                <a:lnTo>
                  <a:pt x="49" y="10"/>
                </a:lnTo>
                <a:close/>
              </a:path>
            </a:pathLst>
          </a:custGeom>
          <a:solidFill>
            <a:srgbClr val="4B9FCD"/>
          </a:solidFill>
          <a:ln w="12700">
            <a:solidFill>
              <a:srgbClr val="000000"/>
            </a:solidFill>
            <a:round/>
            <a:headEnd/>
            <a:tailEnd/>
          </a:ln>
        </p:spPr>
        <p:txBody>
          <a:bodyPr/>
          <a:lstStyle/>
          <a:p>
            <a:endParaRPr lang="en-US"/>
          </a:p>
        </p:txBody>
      </p:sp>
      <p:sp>
        <p:nvSpPr>
          <p:cNvPr id="5142" name="Freeform 24"/>
          <p:cNvSpPr>
            <a:spLocks/>
          </p:cNvSpPr>
          <p:nvPr/>
        </p:nvSpPr>
        <p:spPr bwMode="auto">
          <a:xfrm>
            <a:off x="8077200" y="2590800"/>
            <a:ext cx="304800" cy="466725"/>
          </a:xfrm>
          <a:custGeom>
            <a:avLst/>
            <a:gdLst>
              <a:gd name="T0" fmla="*/ 2147483646 w 109"/>
              <a:gd name="T1" fmla="*/ 0 h 194"/>
              <a:gd name="T2" fmla="*/ 0 w 109"/>
              <a:gd name="T3" fmla="*/ 2147483646 h 194"/>
              <a:gd name="T4" fmla="*/ 2147483646 w 109"/>
              <a:gd name="T5" fmla="*/ 2147483646 h 194"/>
              <a:gd name="T6" fmla="*/ 2147483646 w 109"/>
              <a:gd name="T7" fmla="*/ 2147483646 h 194"/>
              <a:gd name="T8" fmla="*/ 2147483646 w 109"/>
              <a:gd name="T9" fmla="*/ 2147483646 h 194"/>
              <a:gd name="T10" fmla="*/ 2147483646 w 109"/>
              <a:gd name="T11" fmla="*/ 2147483646 h 194"/>
              <a:gd name="T12" fmla="*/ 2147483646 w 109"/>
              <a:gd name="T13" fmla="*/ 2147483646 h 194"/>
              <a:gd name="T14" fmla="*/ 2147483646 w 109"/>
              <a:gd name="T15" fmla="*/ 2147483646 h 194"/>
              <a:gd name="T16" fmla="*/ 2147483646 w 109"/>
              <a:gd name="T17" fmla="*/ 2147483646 h 194"/>
              <a:gd name="T18" fmla="*/ 2147483646 w 109"/>
              <a:gd name="T19" fmla="*/ 2147483646 h 194"/>
              <a:gd name="T20" fmla="*/ 2147483646 w 109"/>
              <a:gd name="T21" fmla="*/ 2147483646 h 194"/>
              <a:gd name="T22" fmla="*/ 2147483646 w 109"/>
              <a:gd name="T23" fmla="*/ 2147483646 h 194"/>
              <a:gd name="T24" fmla="*/ 2147483646 w 109"/>
              <a:gd name="T25" fmla="*/ 0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9"/>
              <a:gd name="T40" fmla="*/ 0 h 194"/>
              <a:gd name="T41" fmla="*/ 109 w 109"/>
              <a:gd name="T42" fmla="*/ 194 h 1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9" h="194">
                <a:moveTo>
                  <a:pt x="23" y="0"/>
                </a:moveTo>
                <a:lnTo>
                  <a:pt x="0" y="34"/>
                </a:lnTo>
                <a:lnTo>
                  <a:pt x="25" y="79"/>
                </a:lnTo>
                <a:lnTo>
                  <a:pt x="10" y="91"/>
                </a:lnTo>
                <a:lnTo>
                  <a:pt x="16" y="194"/>
                </a:lnTo>
                <a:lnTo>
                  <a:pt x="77" y="179"/>
                </a:lnTo>
                <a:lnTo>
                  <a:pt x="93" y="179"/>
                </a:lnTo>
                <a:lnTo>
                  <a:pt x="102" y="168"/>
                </a:lnTo>
                <a:lnTo>
                  <a:pt x="102" y="149"/>
                </a:lnTo>
                <a:lnTo>
                  <a:pt x="109" y="137"/>
                </a:lnTo>
                <a:lnTo>
                  <a:pt x="75" y="122"/>
                </a:lnTo>
                <a:lnTo>
                  <a:pt x="31" y="9"/>
                </a:lnTo>
                <a:lnTo>
                  <a:pt x="23" y="0"/>
                </a:lnTo>
                <a:close/>
              </a:path>
            </a:pathLst>
          </a:custGeom>
          <a:solidFill>
            <a:srgbClr val="4B9FCD"/>
          </a:solidFill>
          <a:ln w="12700">
            <a:solidFill>
              <a:srgbClr val="000000"/>
            </a:solidFill>
            <a:round/>
            <a:headEnd/>
            <a:tailEnd/>
          </a:ln>
        </p:spPr>
        <p:txBody>
          <a:bodyPr/>
          <a:lstStyle/>
          <a:p>
            <a:endParaRPr lang="en-US"/>
          </a:p>
        </p:txBody>
      </p:sp>
      <p:sp>
        <p:nvSpPr>
          <p:cNvPr id="5143" name="Freeform 25"/>
          <p:cNvSpPr>
            <a:spLocks/>
          </p:cNvSpPr>
          <p:nvPr/>
        </p:nvSpPr>
        <p:spPr bwMode="auto">
          <a:xfrm>
            <a:off x="8220075" y="3160713"/>
            <a:ext cx="130175" cy="107950"/>
          </a:xfrm>
          <a:custGeom>
            <a:avLst/>
            <a:gdLst>
              <a:gd name="T0" fmla="*/ 0 w 52"/>
              <a:gd name="T1" fmla="*/ 2147483646 h 43"/>
              <a:gd name="T2" fmla="*/ 2147483646 w 52"/>
              <a:gd name="T3" fmla="*/ 0 h 43"/>
              <a:gd name="T4" fmla="*/ 2147483646 w 52"/>
              <a:gd name="T5" fmla="*/ 2147483646 h 43"/>
              <a:gd name="T6" fmla="*/ 2147483646 w 52"/>
              <a:gd name="T7" fmla="*/ 2147483646 h 43"/>
              <a:gd name="T8" fmla="*/ 2147483646 w 52"/>
              <a:gd name="T9" fmla="*/ 2147483646 h 43"/>
              <a:gd name="T10" fmla="*/ 2147483646 w 52"/>
              <a:gd name="T11" fmla="*/ 2147483646 h 43"/>
              <a:gd name="T12" fmla="*/ 0 w 52"/>
              <a:gd name="T13" fmla="*/ 2147483646 h 43"/>
              <a:gd name="T14" fmla="*/ 0 60000 65536"/>
              <a:gd name="T15" fmla="*/ 0 60000 65536"/>
              <a:gd name="T16" fmla="*/ 0 60000 65536"/>
              <a:gd name="T17" fmla="*/ 0 60000 65536"/>
              <a:gd name="T18" fmla="*/ 0 60000 65536"/>
              <a:gd name="T19" fmla="*/ 0 60000 65536"/>
              <a:gd name="T20" fmla="*/ 0 60000 65536"/>
              <a:gd name="T21" fmla="*/ 0 w 52"/>
              <a:gd name="T22" fmla="*/ 0 h 43"/>
              <a:gd name="T23" fmla="*/ 52 w 52"/>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43">
                <a:moveTo>
                  <a:pt x="0" y="7"/>
                </a:moveTo>
                <a:lnTo>
                  <a:pt x="22" y="0"/>
                </a:lnTo>
                <a:lnTo>
                  <a:pt x="52" y="22"/>
                </a:lnTo>
                <a:lnTo>
                  <a:pt x="46" y="28"/>
                </a:lnTo>
                <a:lnTo>
                  <a:pt x="31" y="28"/>
                </a:lnTo>
                <a:lnTo>
                  <a:pt x="24" y="43"/>
                </a:lnTo>
                <a:lnTo>
                  <a:pt x="0" y="7"/>
                </a:lnTo>
                <a:close/>
              </a:path>
            </a:pathLst>
          </a:custGeom>
          <a:solidFill>
            <a:schemeClr val="accent1"/>
          </a:solidFill>
          <a:ln w="12700">
            <a:solidFill>
              <a:srgbClr val="000000"/>
            </a:solidFill>
            <a:round/>
            <a:headEnd/>
            <a:tailEnd/>
          </a:ln>
        </p:spPr>
        <p:txBody>
          <a:bodyPr/>
          <a:lstStyle/>
          <a:p>
            <a:endParaRPr lang="en-US"/>
          </a:p>
        </p:txBody>
      </p:sp>
      <p:grpSp>
        <p:nvGrpSpPr>
          <p:cNvPr id="5144" name="Group 26"/>
          <p:cNvGrpSpPr>
            <a:grpSpLocks/>
          </p:cNvGrpSpPr>
          <p:nvPr/>
        </p:nvGrpSpPr>
        <p:grpSpPr bwMode="auto">
          <a:xfrm>
            <a:off x="596900" y="4510088"/>
            <a:ext cx="981075" cy="731837"/>
            <a:chOff x="376" y="2697"/>
            <a:chExt cx="618" cy="461"/>
          </a:xfrm>
          <a:solidFill>
            <a:srgbClr val="538022"/>
          </a:solidFill>
        </p:grpSpPr>
        <p:grpSp>
          <p:nvGrpSpPr>
            <p:cNvPr id="5299" name="Group 27"/>
            <p:cNvGrpSpPr>
              <a:grpSpLocks/>
            </p:cNvGrpSpPr>
            <p:nvPr/>
          </p:nvGrpSpPr>
          <p:grpSpPr bwMode="auto">
            <a:xfrm>
              <a:off x="376" y="2697"/>
              <a:ext cx="618" cy="461"/>
              <a:chOff x="376" y="2697"/>
              <a:chExt cx="618" cy="461"/>
            </a:xfrm>
            <a:grpFill/>
          </p:grpSpPr>
          <p:sp>
            <p:nvSpPr>
              <p:cNvPr id="5301" name="Freeform 28"/>
              <p:cNvSpPr>
                <a:spLocks/>
              </p:cNvSpPr>
              <p:nvPr/>
            </p:nvSpPr>
            <p:spPr bwMode="auto">
              <a:xfrm>
                <a:off x="376" y="2755"/>
                <a:ext cx="47" cy="67"/>
              </a:xfrm>
              <a:custGeom>
                <a:avLst/>
                <a:gdLst>
                  <a:gd name="T0" fmla="*/ 0 w 44"/>
                  <a:gd name="T1" fmla="*/ 566 h 64"/>
                  <a:gd name="T2" fmla="*/ 0 w 44"/>
                  <a:gd name="T3" fmla="*/ 394 h 64"/>
                  <a:gd name="T4" fmla="*/ 595 w 44"/>
                  <a:gd name="T5" fmla="*/ 0 h 64"/>
                  <a:gd name="T6" fmla="*/ 1041 w 44"/>
                  <a:gd name="T7" fmla="*/ 125 h 64"/>
                  <a:gd name="T8" fmla="*/ 557 w 44"/>
                  <a:gd name="T9" fmla="*/ 566 h 64"/>
                  <a:gd name="T10" fmla="*/ 0 w 44"/>
                  <a:gd name="T11" fmla="*/ 566 h 64"/>
                  <a:gd name="T12" fmla="*/ 0 60000 65536"/>
                  <a:gd name="T13" fmla="*/ 0 60000 65536"/>
                  <a:gd name="T14" fmla="*/ 0 60000 65536"/>
                  <a:gd name="T15" fmla="*/ 0 60000 65536"/>
                  <a:gd name="T16" fmla="*/ 0 60000 65536"/>
                  <a:gd name="T17" fmla="*/ 0 60000 65536"/>
                  <a:gd name="T18" fmla="*/ 0 w 44"/>
                  <a:gd name="T19" fmla="*/ 0 h 64"/>
                  <a:gd name="T20" fmla="*/ 44 w 44"/>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44" h="64">
                    <a:moveTo>
                      <a:pt x="0" y="64"/>
                    </a:moveTo>
                    <a:lnTo>
                      <a:pt x="0" y="45"/>
                    </a:lnTo>
                    <a:lnTo>
                      <a:pt x="25" y="0"/>
                    </a:lnTo>
                    <a:lnTo>
                      <a:pt x="44" y="13"/>
                    </a:lnTo>
                    <a:lnTo>
                      <a:pt x="23" y="64"/>
                    </a:lnTo>
                    <a:lnTo>
                      <a:pt x="0" y="64"/>
                    </a:lnTo>
                    <a:close/>
                  </a:path>
                </a:pathLst>
              </a:custGeom>
              <a:grpFill/>
              <a:ln w="12700">
                <a:solidFill>
                  <a:srgbClr val="000000"/>
                </a:solidFill>
                <a:round/>
                <a:headEnd/>
                <a:tailEnd/>
              </a:ln>
            </p:spPr>
            <p:txBody>
              <a:bodyPr/>
              <a:lstStyle/>
              <a:p>
                <a:endParaRPr lang="en-US"/>
              </a:p>
            </p:txBody>
          </p:sp>
          <p:sp>
            <p:nvSpPr>
              <p:cNvPr id="5302" name="Freeform 29"/>
              <p:cNvSpPr>
                <a:spLocks/>
              </p:cNvSpPr>
              <p:nvPr/>
            </p:nvSpPr>
            <p:spPr bwMode="auto">
              <a:xfrm>
                <a:off x="443" y="2697"/>
                <a:ext cx="89" cy="84"/>
              </a:xfrm>
              <a:custGeom>
                <a:avLst/>
                <a:gdLst>
                  <a:gd name="T0" fmla="*/ 502 w 83"/>
                  <a:gd name="T1" fmla="*/ 9 h 81"/>
                  <a:gd name="T2" fmla="*/ 0 w 83"/>
                  <a:gd name="T3" fmla="*/ 274 h 81"/>
                  <a:gd name="T4" fmla="*/ 902 w 83"/>
                  <a:gd name="T5" fmla="*/ 425 h 81"/>
                  <a:gd name="T6" fmla="*/ 1976 w 83"/>
                  <a:gd name="T7" fmla="*/ 461 h 81"/>
                  <a:gd name="T8" fmla="*/ 2355 w 83"/>
                  <a:gd name="T9" fmla="*/ 278 h 81"/>
                  <a:gd name="T10" fmla="*/ 2119 w 83"/>
                  <a:gd name="T11" fmla="*/ 0 h 81"/>
                  <a:gd name="T12" fmla="*/ 502 w 83"/>
                  <a:gd name="T13" fmla="*/ 9 h 81"/>
                  <a:gd name="T14" fmla="*/ 0 60000 65536"/>
                  <a:gd name="T15" fmla="*/ 0 60000 65536"/>
                  <a:gd name="T16" fmla="*/ 0 60000 65536"/>
                  <a:gd name="T17" fmla="*/ 0 60000 65536"/>
                  <a:gd name="T18" fmla="*/ 0 60000 65536"/>
                  <a:gd name="T19" fmla="*/ 0 60000 65536"/>
                  <a:gd name="T20" fmla="*/ 0 60000 65536"/>
                  <a:gd name="T21" fmla="*/ 0 w 83"/>
                  <a:gd name="T22" fmla="*/ 0 h 81"/>
                  <a:gd name="T23" fmla="*/ 83 w 83"/>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81">
                    <a:moveTo>
                      <a:pt x="18" y="9"/>
                    </a:moveTo>
                    <a:lnTo>
                      <a:pt x="0" y="48"/>
                    </a:lnTo>
                    <a:lnTo>
                      <a:pt x="32" y="74"/>
                    </a:lnTo>
                    <a:lnTo>
                      <a:pt x="69" y="81"/>
                    </a:lnTo>
                    <a:lnTo>
                      <a:pt x="83" y="49"/>
                    </a:lnTo>
                    <a:lnTo>
                      <a:pt x="74" y="0"/>
                    </a:lnTo>
                    <a:lnTo>
                      <a:pt x="18" y="9"/>
                    </a:lnTo>
                    <a:close/>
                  </a:path>
                </a:pathLst>
              </a:custGeom>
              <a:grpFill/>
              <a:ln w="12700">
                <a:solidFill>
                  <a:srgbClr val="000000"/>
                </a:solidFill>
                <a:round/>
                <a:headEnd/>
                <a:tailEnd/>
              </a:ln>
            </p:spPr>
            <p:txBody>
              <a:bodyPr/>
              <a:lstStyle/>
              <a:p>
                <a:endParaRPr lang="en-US"/>
              </a:p>
            </p:txBody>
          </p:sp>
          <p:sp>
            <p:nvSpPr>
              <p:cNvPr id="5303" name="Freeform 30"/>
              <p:cNvSpPr>
                <a:spLocks/>
              </p:cNvSpPr>
              <p:nvPr/>
            </p:nvSpPr>
            <p:spPr bwMode="auto">
              <a:xfrm>
                <a:off x="527" y="2755"/>
                <a:ext cx="132" cy="95"/>
              </a:xfrm>
              <a:custGeom>
                <a:avLst/>
                <a:gdLst>
                  <a:gd name="T0" fmla="*/ 0 w 123"/>
                  <a:gd name="T1" fmla="*/ 248 h 91"/>
                  <a:gd name="T2" fmla="*/ 2494 w 123"/>
                  <a:gd name="T3" fmla="*/ 0 h 91"/>
                  <a:gd name="T4" fmla="*/ 2965 w 123"/>
                  <a:gd name="T5" fmla="*/ 307 h 91"/>
                  <a:gd name="T6" fmla="*/ 3416 w 123"/>
                  <a:gd name="T7" fmla="*/ 373 h 91"/>
                  <a:gd name="T8" fmla="*/ 3665 w 123"/>
                  <a:gd name="T9" fmla="*/ 631 h 91"/>
                  <a:gd name="T10" fmla="*/ 2399 w 123"/>
                  <a:gd name="T11" fmla="*/ 667 h 91"/>
                  <a:gd name="T12" fmla="*/ 1522 w 123"/>
                  <a:gd name="T13" fmla="*/ 717 h 91"/>
                  <a:gd name="T14" fmla="*/ 0 w 123"/>
                  <a:gd name="T15" fmla="*/ 248 h 91"/>
                  <a:gd name="T16" fmla="*/ 0 60000 65536"/>
                  <a:gd name="T17" fmla="*/ 0 60000 65536"/>
                  <a:gd name="T18" fmla="*/ 0 60000 65536"/>
                  <a:gd name="T19" fmla="*/ 0 60000 65536"/>
                  <a:gd name="T20" fmla="*/ 0 60000 65536"/>
                  <a:gd name="T21" fmla="*/ 0 60000 65536"/>
                  <a:gd name="T22" fmla="*/ 0 60000 65536"/>
                  <a:gd name="T23" fmla="*/ 0 60000 65536"/>
                  <a:gd name="T24" fmla="*/ 0 w 123"/>
                  <a:gd name="T25" fmla="*/ 0 h 91"/>
                  <a:gd name="T26" fmla="*/ 123 w 123"/>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3" h="91">
                    <a:moveTo>
                      <a:pt x="0" y="32"/>
                    </a:moveTo>
                    <a:lnTo>
                      <a:pt x="84" y="0"/>
                    </a:lnTo>
                    <a:lnTo>
                      <a:pt x="100" y="39"/>
                    </a:lnTo>
                    <a:lnTo>
                      <a:pt x="116" y="48"/>
                    </a:lnTo>
                    <a:lnTo>
                      <a:pt x="123" y="80"/>
                    </a:lnTo>
                    <a:lnTo>
                      <a:pt x="81" y="85"/>
                    </a:lnTo>
                    <a:lnTo>
                      <a:pt x="51" y="91"/>
                    </a:lnTo>
                    <a:lnTo>
                      <a:pt x="0" y="32"/>
                    </a:lnTo>
                    <a:close/>
                  </a:path>
                </a:pathLst>
              </a:custGeom>
              <a:grpFill/>
              <a:ln w="12700">
                <a:solidFill>
                  <a:srgbClr val="000000"/>
                </a:solidFill>
                <a:round/>
                <a:headEnd/>
                <a:tailEnd/>
              </a:ln>
            </p:spPr>
            <p:txBody>
              <a:bodyPr/>
              <a:lstStyle/>
              <a:p>
                <a:endParaRPr lang="en-US"/>
              </a:p>
            </p:txBody>
          </p:sp>
          <p:sp>
            <p:nvSpPr>
              <p:cNvPr id="5304" name="Freeform 31"/>
              <p:cNvSpPr>
                <a:spLocks/>
              </p:cNvSpPr>
              <p:nvPr/>
            </p:nvSpPr>
            <p:spPr bwMode="auto">
              <a:xfrm>
                <a:off x="663" y="2827"/>
                <a:ext cx="105" cy="50"/>
              </a:xfrm>
              <a:custGeom>
                <a:avLst/>
                <a:gdLst>
                  <a:gd name="T0" fmla="*/ 395 w 98"/>
                  <a:gd name="T1" fmla="*/ 2 h 48"/>
                  <a:gd name="T2" fmla="*/ 0 w 98"/>
                  <a:gd name="T3" fmla="*/ 316 h 48"/>
                  <a:gd name="T4" fmla="*/ 707 w 98"/>
                  <a:gd name="T5" fmla="*/ 332 h 48"/>
                  <a:gd name="T6" fmla="*/ 1146 w 98"/>
                  <a:gd name="T7" fmla="*/ 271 h 48"/>
                  <a:gd name="T8" fmla="*/ 1992 w 98"/>
                  <a:gd name="T9" fmla="*/ 279 h 48"/>
                  <a:gd name="T10" fmla="*/ 2684 w 98"/>
                  <a:gd name="T11" fmla="*/ 135 h 48"/>
                  <a:gd name="T12" fmla="*/ 2217 w 98"/>
                  <a:gd name="T13" fmla="*/ 102 h 48"/>
                  <a:gd name="T14" fmla="*/ 1865 w 98"/>
                  <a:gd name="T15" fmla="*/ 0 h 48"/>
                  <a:gd name="T16" fmla="*/ 395 w 98"/>
                  <a:gd name="T17" fmla="*/ 2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8"/>
                  <a:gd name="T29" fmla="*/ 98 w 98"/>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8">
                    <a:moveTo>
                      <a:pt x="15" y="2"/>
                    </a:moveTo>
                    <a:lnTo>
                      <a:pt x="0" y="45"/>
                    </a:lnTo>
                    <a:lnTo>
                      <a:pt x="26" y="48"/>
                    </a:lnTo>
                    <a:lnTo>
                      <a:pt x="42" y="38"/>
                    </a:lnTo>
                    <a:lnTo>
                      <a:pt x="72" y="39"/>
                    </a:lnTo>
                    <a:lnTo>
                      <a:pt x="98" y="20"/>
                    </a:lnTo>
                    <a:lnTo>
                      <a:pt x="81" y="13"/>
                    </a:lnTo>
                    <a:lnTo>
                      <a:pt x="68" y="0"/>
                    </a:lnTo>
                    <a:lnTo>
                      <a:pt x="15" y="2"/>
                    </a:lnTo>
                    <a:close/>
                  </a:path>
                </a:pathLst>
              </a:custGeom>
              <a:grpFill/>
              <a:ln w="12700">
                <a:solidFill>
                  <a:srgbClr val="000000"/>
                </a:solidFill>
                <a:round/>
                <a:headEnd/>
                <a:tailEnd/>
              </a:ln>
            </p:spPr>
            <p:txBody>
              <a:bodyPr/>
              <a:lstStyle/>
              <a:p>
                <a:endParaRPr lang="en-US"/>
              </a:p>
            </p:txBody>
          </p:sp>
          <p:sp>
            <p:nvSpPr>
              <p:cNvPr id="5305" name="Freeform 32"/>
              <p:cNvSpPr>
                <a:spLocks/>
              </p:cNvSpPr>
              <p:nvPr/>
            </p:nvSpPr>
            <p:spPr bwMode="auto">
              <a:xfrm>
                <a:off x="694" y="2897"/>
                <a:ext cx="43" cy="37"/>
              </a:xfrm>
              <a:custGeom>
                <a:avLst/>
                <a:gdLst>
                  <a:gd name="T0" fmla="*/ 1131 w 40"/>
                  <a:gd name="T1" fmla="*/ 0 h 35"/>
                  <a:gd name="T2" fmla="*/ 0 w 40"/>
                  <a:gd name="T3" fmla="*/ 3 h 35"/>
                  <a:gd name="T4" fmla="*/ 6 w 40"/>
                  <a:gd name="T5" fmla="*/ 494 h 35"/>
                  <a:gd name="T6" fmla="*/ 1292 w 40"/>
                  <a:gd name="T7" fmla="*/ 395 h 35"/>
                  <a:gd name="T8" fmla="*/ 1131 w 40"/>
                  <a:gd name="T9" fmla="*/ 0 h 35"/>
                  <a:gd name="T10" fmla="*/ 0 60000 65536"/>
                  <a:gd name="T11" fmla="*/ 0 60000 65536"/>
                  <a:gd name="T12" fmla="*/ 0 60000 65536"/>
                  <a:gd name="T13" fmla="*/ 0 60000 65536"/>
                  <a:gd name="T14" fmla="*/ 0 60000 65536"/>
                  <a:gd name="T15" fmla="*/ 0 w 40"/>
                  <a:gd name="T16" fmla="*/ 0 h 35"/>
                  <a:gd name="T17" fmla="*/ 40 w 40"/>
                  <a:gd name="T18" fmla="*/ 35 h 35"/>
                </a:gdLst>
                <a:ahLst/>
                <a:cxnLst>
                  <a:cxn ang="T10">
                    <a:pos x="T0" y="T1"/>
                  </a:cxn>
                  <a:cxn ang="T11">
                    <a:pos x="T2" y="T3"/>
                  </a:cxn>
                  <a:cxn ang="T12">
                    <a:pos x="T4" y="T5"/>
                  </a:cxn>
                  <a:cxn ang="T13">
                    <a:pos x="T6" y="T7"/>
                  </a:cxn>
                  <a:cxn ang="T14">
                    <a:pos x="T8" y="T9"/>
                  </a:cxn>
                </a:cxnLst>
                <a:rect l="T15" t="T16" r="T17" b="T18"/>
                <a:pathLst>
                  <a:path w="40" h="35">
                    <a:moveTo>
                      <a:pt x="35" y="0"/>
                    </a:moveTo>
                    <a:lnTo>
                      <a:pt x="0" y="3"/>
                    </a:lnTo>
                    <a:lnTo>
                      <a:pt x="6" y="35"/>
                    </a:lnTo>
                    <a:lnTo>
                      <a:pt x="40" y="27"/>
                    </a:lnTo>
                    <a:lnTo>
                      <a:pt x="35" y="0"/>
                    </a:lnTo>
                    <a:close/>
                  </a:path>
                </a:pathLst>
              </a:custGeom>
              <a:grpFill/>
              <a:ln w="12700">
                <a:solidFill>
                  <a:srgbClr val="000000"/>
                </a:solidFill>
                <a:round/>
                <a:headEnd/>
                <a:tailEnd/>
              </a:ln>
            </p:spPr>
            <p:txBody>
              <a:bodyPr/>
              <a:lstStyle/>
              <a:p>
                <a:endParaRPr lang="en-US"/>
              </a:p>
            </p:txBody>
          </p:sp>
          <p:sp>
            <p:nvSpPr>
              <p:cNvPr id="5306" name="Freeform 33"/>
              <p:cNvSpPr>
                <a:spLocks/>
              </p:cNvSpPr>
              <p:nvPr/>
            </p:nvSpPr>
            <p:spPr bwMode="auto">
              <a:xfrm>
                <a:off x="741" y="2937"/>
                <a:ext cx="29" cy="35"/>
              </a:xfrm>
              <a:custGeom>
                <a:avLst/>
                <a:gdLst>
                  <a:gd name="T0" fmla="*/ 0 w 27"/>
                  <a:gd name="T1" fmla="*/ 13 h 34"/>
                  <a:gd name="T2" fmla="*/ 824 w 27"/>
                  <a:gd name="T3" fmla="*/ 0 h 34"/>
                  <a:gd name="T4" fmla="*/ 824 w 27"/>
                  <a:gd name="T5" fmla="*/ 113 h 34"/>
                  <a:gd name="T6" fmla="*/ 282 w 27"/>
                  <a:gd name="T7" fmla="*/ 126 h 34"/>
                  <a:gd name="T8" fmla="*/ 0 w 27"/>
                  <a:gd name="T9" fmla="*/ 13 h 34"/>
                  <a:gd name="T10" fmla="*/ 0 60000 65536"/>
                  <a:gd name="T11" fmla="*/ 0 60000 65536"/>
                  <a:gd name="T12" fmla="*/ 0 60000 65536"/>
                  <a:gd name="T13" fmla="*/ 0 60000 65536"/>
                  <a:gd name="T14" fmla="*/ 0 60000 65536"/>
                  <a:gd name="T15" fmla="*/ 0 w 27"/>
                  <a:gd name="T16" fmla="*/ 0 h 34"/>
                  <a:gd name="T17" fmla="*/ 27 w 27"/>
                  <a:gd name="T18" fmla="*/ 34 h 34"/>
                </a:gdLst>
                <a:ahLst/>
                <a:cxnLst>
                  <a:cxn ang="T10">
                    <a:pos x="T0" y="T1"/>
                  </a:cxn>
                  <a:cxn ang="T11">
                    <a:pos x="T2" y="T3"/>
                  </a:cxn>
                  <a:cxn ang="T12">
                    <a:pos x="T4" y="T5"/>
                  </a:cxn>
                  <a:cxn ang="T13">
                    <a:pos x="T6" y="T7"/>
                  </a:cxn>
                  <a:cxn ang="T14">
                    <a:pos x="T8" y="T9"/>
                  </a:cxn>
                </a:cxnLst>
                <a:rect l="T15" t="T16" r="T17" b="T18"/>
                <a:pathLst>
                  <a:path w="27" h="34">
                    <a:moveTo>
                      <a:pt x="0" y="13"/>
                    </a:moveTo>
                    <a:lnTo>
                      <a:pt x="27" y="0"/>
                    </a:lnTo>
                    <a:lnTo>
                      <a:pt x="27" y="30"/>
                    </a:lnTo>
                    <a:lnTo>
                      <a:pt x="9" y="34"/>
                    </a:lnTo>
                    <a:lnTo>
                      <a:pt x="0" y="13"/>
                    </a:lnTo>
                    <a:close/>
                  </a:path>
                </a:pathLst>
              </a:custGeom>
              <a:grpFill/>
              <a:ln w="12700">
                <a:solidFill>
                  <a:srgbClr val="000000"/>
                </a:solidFill>
                <a:round/>
                <a:headEnd/>
                <a:tailEnd/>
              </a:ln>
            </p:spPr>
            <p:txBody>
              <a:bodyPr/>
              <a:lstStyle/>
              <a:p>
                <a:endParaRPr lang="en-US"/>
              </a:p>
            </p:txBody>
          </p:sp>
          <p:sp>
            <p:nvSpPr>
              <p:cNvPr id="5307" name="Freeform 34"/>
              <p:cNvSpPr>
                <a:spLocks/>
              </p:cNvSpPr>
              <p:nvPr/>
            </p:nvSpPr>
            <p:spPr bwMode="auto">
              <a:xfrm>
                <a:off x="815" y="2953"/>
                <a:ext cx="179" cy="205"/>
              </a:xfrm>
              <a:custGeom>
                <a:avLst/>
                <a:gdLst>
                  <a:gd name="T0" fmla="*/ 769 w 167"/>
                  <a:gd name="T1" fmla="*/ 0 h 197"/>
                  <a:gd name="T2" fmla="*/ 0 w 167"/>
                  <a:gd name="T3" fmla="*/ 507 h 197"/>
                  <a:gd name="T4" fmla="*/ 565 w 167"/>
                  <a:gd name="T5" fmla="*/ 758 h 197"/>
                  <a:gd name="T6" fmla="*/ 565 w 167"/>
                  <a:gd name="T7" fmla="*/ 1212 h 197"/>
                  <a:gd name="T8" fmla="*/ 1682 w 167"/>
                  <a:gd name="T9" fmla="*/ 1325 h 197"/>
                  <a:gd name="T10" fmla="*/ 2176 w 167"/>
                  <a:gd name="T11" fmla="*/ 1070 h 197"/>
                  <a:gd name="T12" fmla="*/ 3582 w 167"/>
                  <a:gd name="T13" fmla="*/ 1002 h 197"/>
                  <a:gd name="T14" fmla="*/ 4683 w 167"/>
                  <a:gd name="T15" fmla="*/ 714 h 197"/>
                  <a:gd name="T16" fmla="*/ 3548 w 167"/>
                  <a:gd name="T17" fmla="*/ 268 h 197"/>
                  <a:gd name="T18" fmla="*/ 769 w 167"/>
                  <a:gd name="T19" fmla="*/ 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
                  <a:gd name="T31" fmla="*/ 0 h 197"/>
                  <a:gd name="T32" fmla="*/ 167 w 167"/>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 h="197">
                    <a:moveTo>
                      <a:pt x="28" y="0"/>
                    </a:moveTo>
                    <a:lnTo>
                      <a:pt x="0" y="75"/>
                    </a:lnTo>
                    <a:lnTo>
                      <a:pt x="20" y="112"/>
                    </a:lnTo>
                    <a:lnTo>
                      <a:pt x="20" y="179"/>
                    </a:lnTo>
                    <a:lnTo>
                      <a:pt x="60" y="197"/>
                    </a:lnTo>
                    <a:lnTo>
                      <a:pt x="78" y="158"/>
                    </a:lnTo>
                    <a:lnTo>
                      <a:pt x="129" y="149"/>
                    </a:lnTo>
                    <a:lnTo>
                      <a:pt x="167" y="106"/>
                    </a:lnTo>
                    <a:lnTo>
                      <a:pt x="127" y="39"/>
                    </a:lnTo>
                    <a:lnTo>
                      <a:pt x="28" y="0"/>
                    </a:lnTo>
                    <a:close/>
                  </a:path>
                </a:pathLst>
              </a:custGeom>
              <a:grpFill/>
              <a:ln w="12700">
                <a:solidFill>
                  <a:srgbClr val="000000"/>
                </a:solidFill>
                <a:round/>
                <a:headEnd/>
                <a:tailEnd/>
              </a:ln>
            </p:spPr>
            <p:txBody>
              <a:bodyPr/>
              <a:lstStyle/>
              <a:p>
                <a:endParaRPr lang="en-US"/>
              </a:p>
            </p:txBody>
          </p:sp>
        </p:grpSp>
        <p:sp>
          <p:nvSpPr>
            <p:cNvPr id="5300" name="Freeform 35"/>
            <p:cNvSpPr>
              <a:spLocks/>
            </p:cNvSpPr>
            <p:nvPr/>
          </p:nvSpPr>
          <p:spPr bwMode="auto">
            <a:xfrm>
              <a:off x="752" y="2858"/>
              <a:ext cx="98" cy="80"/>
            </a:xfrm>
            <a:custGeom>
              <a:avLst/>
              <a:gdLst>
                <a:gd name="T0" fmla="*/ 390 w 92"/>
                <a:gd name="T1" fmla="*/ 0 h 77"/>
                <a:gd name="T2" fmla="*/ 0 w 92"/>
                <a:gd name="T3" fmla="*/ 136 h 77"/>
                <a:gd name="T4" fmla="*/ 184 w 92"/>
                <a:gd name="T5" fmla="*/ 259 h 77"/>
                <a:gd name="T6" fmla="*/ 535 w 92"/>
                <a:gd name="T7" fmla="*/ 290 h 77"/>
                <a:gd name="T8" fmla="*/ 901 w 92"/>
                <a:gd name="T9" fmla="*/ 477 h 77"/>
                <a:gd name="T10" fmla="*/ 1895 w 92"/>
                <a:gd name="T11" fmla="*/ 409 h 77"/>
                <a:gd name="T12" fmla="*/ 1927 w 92"/>
                <a:gd name="T13" fmla="*/ 198 h 77"/>
                <a:gd name="T14" fmla="*/ 1183 w 92"/>
                <a:gd name="T15" fmla="*/ 6 h 77"/>
                <a:gd name="T16" fmla="*/ 390 w 92"/>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77"/>
                <a:gd name="T29" fmla="*/ 92 w 92"/>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77">
                  <a:moveTo>
                    <a:pt x="19" y="0"/>
                  </a:moveTo>
                  <a:lnTo>
                    <a:pt x="0" y="23"/>
                  </a:lnTo>
                  <a:lnTo>
                    <a:pt x="8" y="41"/>
                  </a:lnTo>
                  <a:lnTo>
                    <a:pt x="25" y="47"/>
                  </a:lnTo>
                  <a:lnTo>
                    <a:pt x="43" y="77"/>
                  </a:lnTo>
                  <a:lnTo>
                    <a:pt x="91" y="65"/>
                  </a:lnTo>
                  <a:lnTo>
                    <a:pt x="92" y="33"/>
                  </a:lnTo>
                  <a:lnTo>
                    <a:pt x="57" y="6"/>
                  </a:lnTo>
                  <a:lnTo>
                    <a:pt x="19" y="0"/>
                  </a:lnTo>
                  <a:close/>
                </a:path>
              </a:pathLst>
            </a:custGeom>
            <a:grpFill/>
            <a:ln w="12700">
              <a:solidFill>
                <a:srgbClr val="000000"/>
              </a:solidFill>
              <a:round/>
              <a:headEnd/>
              <a:tailEnd/>
            </a:ln>
          </p:spPr>
          <p:txBody>
            <a:bodyPr/>
            <a:lstStyle/>
            <a:p>
              <a:endParaRPr lang="en-US"/>
            </a:p>
          </p:txBody>
        </p:sp>
      </p:grpSp>
      <p:sp>
        <p:nvSpPr>
          <p:cNvPr id="5145" name="Freeform 36"/>
          <p:cNvSpPr>
            <a:spLocks/>
          </p:cNvSpPr>
          <p:nvPr/>
        </p:nvSpPr>
        <p:spPr bwMode="auto">
          <a:xfrm>
            <a:off x="6899275" y="4222750"/>
            <a:ext cx="1173163" cy="500063"/>
          </a:xfrm>
          <a:custGeom>
            <a:avLst/>
            <a:gdLst>
              <a:gd name="T0" fmla="*/ 2147483646 w 472"/>
              <a:gd name="T1" fmla="*/ 2147483646 h 207"/>
              <a:gd name="T2" fmla="*/ 0 w 472"/>
              <a:gd name="T3" fmla="*/ 2147483646 h 207"/>
              <a:gd name="T4" fmla="*/ 2147483646 w 472"/>
              <a:gd name="T5" fmla="*/ 2147483646 h 207"/>
              <a:gd name="T6" fmla="*/ 2147483646 w 472"/>
              <a:gd name="T7" fmla="*/ 2147483646 h 207"/>
              <a:gd name="T8" fmla="*/ 2147483646 w 472"/>
              <a:gd name="T9" fmla="*/ 2147483646 h 207"/>
              <a:gd name="T10" fmla="*/ 2147483646 w 472"/>
              <a:gd name="T11" fmla="*/ 2147483646 h 207"/>
              <a:gd name="T12" fmla="*/ 2147483646 w 472"/>
              <a:gd name="T13" fmla="*/ 2147483646 h 207"/>
              <a:gd name="T14" fmla="*/ 2147483646 w 472"/>
              <a:gd name="T15" fmla="*/ 2147483646 h 207"/>
              <a:gd name="T16" fmla="*/ 2147483646 w 472"/>
              <a:gd name="T17" fmla="*/ 2147483646 h 207"/>
              <a:gd name="T18" fmla="*/ 2147483646 w 472"/>
              <a:gd name="T19" fmla="*/ 2147483646 h 207"/>
              <a:gd name="T20" fmla="*/ 2147483646 w 472"/>
              <a:gd name="T21" fmla="*/ 2147483646 h 207"/>
              <a:gd name="T22" fmla="*/ 2147483646 w 472"/>
              <a:gd name="T23" fmla="*/ 2147483646 h 207"/>
              <a:gd name="T24" fmla="*/ 2147483646 w 472"/>
              <a:gd name="T25" fmla="*/ 2147483646 h 207"/>
              <a:gd name="T26" fmla="*/ 2147483646 w 472"/>
              <a:gd name="T27" fmla="*/ 2147483646 h 207"/>
              <a:gd name="T28" fmla="*/ 2147483646 w 472"/>
              <a:gd name="T29" fmla="*/ 2147483646 h 207"/>
              <a:gd name="T30" fmla="*/ 2147483646 w 472"/>
              <a:gd name="T31" fmla="*/ 2147483646 h 207"/>
              <a:gd name="T32" fmla="*/ 2147483646 w 472"/>
              <a:gd name="T33" fmla="*/ 2147483646 h 207"/>
              <a:gd name="T34" fmla="*/ 2147483646 w 472"/>
              <a:gd name="T35" fmla="*/ 2147483646 h 207"/>
              <a:gd name="T36" fmla="*/ 2147483646 w 472"/>
              <a:gd name="T37" fmla="*/ 2147483646 h 207"/>
              <a:gd name="T38" fmla="*/ 2147483646 w 472"/>
              <a:gd name="T39" fmla="*/ 2147483646 h 207"/>
              <a:gd name="T40" fmla="*/ 2147483646 w 472"/>
              <a:gd name="T41" fmla="*/ 2147483646 h 207"/>
              <a:gd name="T42" fmla="*/ 2147483646 w 472"/>
              <a:gd name="T43" fmla="*/ 2147483646 h 207"/>
              <a:gd name="T44" fmla="*/ 2147483646 w 472"/>
              <a:gd name="T45" fmla="*/ 2147483646 h 207"/>
              <a:gd name="T46" fmla="*/ 2147483646 w 472"/>
              <a:gd name="T47" fmla="*/ 2147483646 h 207"/>
              <a:gd name="T48" fmla="*/ 2147483646 w 472"/>
              <a:gd name="T49" fmla="*/ 2147483646 h 207"/>
              <a:gd name="T50" fmla="*/ 2147483646 w 472"/>
              <a:gd name="T51" fmla="*/ 2147483646 h 207"/>
              <a:gd name="T52" fmla="*/ 2147483646 w 472"/>
              <a:gd name="T53" fmla="*/ 2147483646 h 207"/>
              <a:gd name="T54" fmla="*/ 2147483646 w 472"/>
              <a:gd name="T55" fmla="*/ 2147483646 h 207"/>
              <a:gd name="T56" fmla="*/ 2147483646 w 472"/>
              <a:gd name="T57" fmla="*/ 2147483646 h 207"/>
              <a:gd name="T58" fmla="*/ 2147483646 w 472"/>
              <a:gd name="T59" fmla="*/ 0 h 207"/>
              <a:gd name="T60" fmla="*/ 2147483646 w 472"/>
              <a:gd name="T61" fmla="*/ 2147483646 h 207"/>
              <a:gd name="T62" fmla="*/ 2147483646 w 472"/>
              <a:gd name="T63" fmla="*/ 2147483646 h 207"/>
              <a:gd name="T64" fmla="*/ 2147483646 w 472"/>
              <a:gd name="T65" fmla="*/ 2147483646 h 207"/>
              <a:gd name="T66" fmla="*/ 2147483646 w 472"/>
              <a:gd name="T67" fmla="*/ 2147483646 h 2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2"/>
              <a:gd name="T103" fmla="*/ 0 h 207"/>
              <a:gd name="T104" fmla="*/ 472 w 472"/>
              <a:gd name="T105" fmla="*/ 207 h 2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2" h="207">
                <a:moveTo>
                  <a:pt x="16" y="153"/>
                </a:moveTo>
                <a:lnTo>
                  <a:pt x="0" y="197"/>
                </a:lnTo>
                <a:lnTo>
                  <a:pt x="61" y="191"/>
                </a:lnTo>
                <a:lnTo>
                  <a:pt x="85" y="171"/>
                </a:lnTo>
                <a:lnTo>
                  <a:pt x="168" y="149"/>
                </a:lnTo>
                <a:lnTo>
                  <a:pt x="191" y="161"/>
                </a:lnTo>
                <a:lnTo>
                  <a:pt x="246" y="153"/>
                </a:lnTo>
                <a:lnTo>
                  <a:pt x="246" y="156"/>
                </a:lnTo>
                <a:lnTo>
                  <a:pt x="328" y="207"/>
                </a:lnTo>
                <a:lnTo>
                  <a:pt x="376" y="192"/>
                </a:lnTo>
                <a:lnTo>
                  <a:pt x="403" y="135"/>
                </a:lnTo>
                <a:lnTo>
                  <a:pt x="450" y="119"/>
                </a:lnTo>
                <a:lnTo>
                  <a:pt x="472" y="77"/>
                </a:lnTo>
                <a:lnTo>
                  <a:pt x="471" y="26"/>
                </a:lnTo>
                <a:lnTo>
                  <a:pt x="465" y="68"/>
                </a:lnTo>
                <a:lnTo>
                  <a:pt x="439" y="104"/>
                </a:lnTo>
                <a:lnTo>
                  <a:pt x="429" y="101"/>
                </a:lnTo>
                <a:lnTo>
                  <a:pt x="394" y="111"/>
                </a:lnTo>
                <a:lnTo>
                  <a:pt x="394" y="99"/>
                </a:lnTo>
                <a:lnTo>
                  <a:pt x="429" y="87"/>
                </a:lnTo>
                <a:lnTo>
                  <a:pt x="397" y="83"/>
                </a:lnTo>
                <a:lnTo>
                  <a:pt x="433" y="72"/>
                </a:lnTo>
                <a:lnTo>
                  <a:pt x="447" y="78"/>
                </a:lnTo>
                <a:lnTo>
                  <a:pt x="454" y="38"/>
                </a:lnTo>
                <a:lnTo>
                  <a:pt x="445" y="29"/>
                </a:lnTo>
                <a:lnTo>
                  <a:pt x="402" y="45"/>
                </a:lnTo>
                <a:lnTo>
                  <a:pt x="403" y="21"/>
                </a:lnTo>
                <a:lnTo>
                  <a:pt x="421" y="27"/>
                </a:lnTo>
                <a:lnTo>
                  <a:pt x="445" y="9"/>
                </a:lnTo>
                <a:lnTo>
                  <a:pt x="432" y="0"/>
                </a:lnTo>
                <a:lnTo>
                  <a:pt x="291" y="32"/>
                </a:lnTo>
                <a:lnTo>
                  <a:pt x="118" y="67"/>
                </a:lnTo>
                <a:lnTo>
                  <a:pt x="39" y="152"/>
                </a:lnTo>
                <a:lnTo>
                  <a:pt x="16" y="153"/>
                </a:lnTo>
                <a:close/>
              </a:path>
            </a:pathLst>
          </a:custGeom>
          <a:solidFill>
            <a:srgbClr val="C00000"/>
          </a:solidFill>
          <a:ln w="12700">
            <a:solidFill>
              <a:srgbClr val="000000"/>
            </a:solidFill>
            <a:round/>
            <a:headEnd/>
            <a:tailEnd/>
          </a:ln>
        </p:spPr>
        <p:txBody>
          <a:bodyPr/>
          <a:lstStyle/>
          <a:p>
            <a:endParaRPr lang="en-US"/>
          </a:p>
        </p:txBody>
      </p:sp>
      <p:sp>
        <p:nvSpPr>
          <p:cNvPr id="5146" name="Freeform 37"/>
          <p:cNvSpPr>
            <a:spLocks/>
          </p:cNvSpPr>
          <p:nvPr/>
        </p:nvSpPr>
        <p:spPr bwMode="auto">
          <a:xfrm>
            <a:off x="5540375" y="5135563"/>
            <a:ext cx="819150" cy="633412"/>
          </a:xfrm>
          <a:custGeom>
            <a:avLst/>
            <a:gdLst>
              <a:gd name="T0" fmla="*/ 0 w 328"/>
              <a:gd name="T1" fmla="*/ 2147483646 h 263"/>
              <a:gd name="T2" fmla="*/ 2147483646 w 328"/>
              <a:gd name="T3" fmla="*/ 0 h 263"/>
              <a:gd name="T4" fmla="*/ 2147483646 w 328"/>
              <a:gd name="T5" fmla="*/ 2147483646 h 263"/>
              <a:gd name="T6" fmla="*/ 2147483646 w 328"/>
              <a:gd name="T7" fmla="*/ 2147483646 h 263"/>
              <a:gd name="T8" fmla="*/ 2147483646 w 328"/>
              <a:gd name="T9" fmla="*/ 2147483646 h 263"/>
              <a:gd name="T10" fmla="*/ 2147483646 w 328"/>
              <a:gd name="T11" fmla="*/ 2147483646 h 263"/>
              <a:gd name="T12" fmla="*/ 2147483646 w 328"/>
              <a:gd name="T13" fmla="*/ 2147483646 h 263"/>
              <a:gd name="T14" fmla="*/ 2147483646 w 328"/>
              <a:gd name="T15" fmla="*/ 2147483646 h 263"/>
              <a:gd name="T16" fmla="*/ 2147483646 w 328"/>
              <a:gd name="T17" fmla="*/ 2147483646 h 263"/>
              <a:gd name="T18" fmla="*/ 2147483646 w 328"/>
              <a:gd name="T19" fmla="*/ 2147483646 h 263"/>
              <a:gd name="T20" fmla="*/ 2147483646 w 328"/>
              <a:gd name="T21" fmla="*/ 2147483646 h 263"/>
              <a:gd name="T22" fmla="*/ 2147483646 w 328"/>
              <a:gd name="T23" fmla="*/ 2147483646 h 263"/>
              <a:gd name="T24" fmla="*/ 2147483646 w 328"/>
              <a:gd name="T25" fmla="*/ 2147483646 h 263"/>
              <a:gd name="T26" fmla="*/ 2147483646 w 328"/>
              <a:gd name="T27" fmla="*/ 2147483646 h 263"/>
              <a:gd name="T28" fmla="*/ 2147483646 w 328"/>
              <a:gd name="T29" fmla="*/ 2147483646 h 263"/>
              <a:gd name="T30" fmla="*/ 2147483646 w 328"/>
              <a:gd name="T31" fmla="*/ 2147483646 h 263"/>
              <a:gd name="T32" fmla="*/ 2147483646 w 328"/>
              <a:gd name="T33" fmla="*/ 2147483646 h 263"/>
              <a:gd name="T34" fmla="*/ 2147483646 w 328"/>
              <a:gd name="T35" fmla="*/ 2147483646 h 263"/>
              <a:gd name="T36" fmla="*/ 2147483646 w 328"/>
              <a:gd name="T37" fmla="*/ 2147483646 h 263"/>
              <a:gd name="T38" fmla="*/ 2147483646 w 328"/>
              <a:gd name="T39" fmla="*/ 2147483646 h 263"/>
              <a:gd name="T40" fmla="*/ 2147483646 w 328"/>
              <a:gd name="T41" fmla="*/ 2147483646 h 263"/>
              <a:gd name="T42" fmla="*/ 2147483646 w 328"/>
              <a:gd name="T43" fmla="*/ 2147483646 h 263"/>
              <a:gd name="T44" fmla="*/ 2147483646 w 328"/>
              <a:gd name="T45" fmla="*/ 2147483646 h 263"/>
              <a:gd name="T46" fmla="*/ 2147483646 w 328"/>
              <a:gd name="T47" fmla="*/ 2147483646 h 263"/>
              <a:gd name="T48" fmla="*/ 2147483646 w 328"/>
              <a:gd name="T49" fmla="*/ 2147483646 h 263"/>
              <a:gd name="T50" fmla="*/ 2147483646 w 328"/>
              <a:gd name="T51" fmla="*/ 2147483646 h 263"/>
              <a:gd name="T52" fmla="*/ 2147483646 w 328"/>
              <a:gd name="T53" fmla="*/ 2147483646 h 263"/>
              <a:gd name="T54" fmla="*/ 2147483646 w 328"/>
              <a:gd name="T55" fmla="*/ 2147483646 h 263"/>
              <a:gd name="T56" fmla="*/ 2147483646 w 328"/>
              <a:gd name="T57" fmla="*/ 2147483646 h 263"/>
              <a:gd name="T58" fmla="*/ 2147483646 w 328"/>
              <a:gd name="T59" fmla="*/ 2147483646 h 263"/>
              <a:gd name="T60" fmla="*/ 2147483646 w 328"/>
              <a:gd name="T61" fmla="*/ 2147483646 h 263"/>
              <a:gd name="T62" fmla="*/ 2147483646 w 328"/>
              <a:gd name="T63" fmla="*/ 2147483646 h 263"/>
              <a:gd name="T64" fmla="*/ 2147483646 w 328"/>
              <a:gd name="T65" fmla="*/ 2147483646 h 263"/>
              <a:gd name="T66" fmla="*/ 2147483646 w 328"/>
              <a:gd name="T67" fmla="*/ 2147483646 h 263"/>
              <a:gd name="T68" fmla="*/ 0 w 328"/>
              <a:gd name="T69" fmla="*/ 2147483646 h 2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8"/>
              <a:gd name="T106" fmla="*/ 0 h 263"/>
              <a:gd name="T107" fmla="*/ 328 w 328"/>
              <a:gd name="T108" fmla="*/ 263 h 2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8" h="263">
                <a:moveTo>
                  <a:pt x="0" y="6"/>
                </a:moveTo>
                <a:lnTo>
                  <a:pt x="164" y="0"/>
                </a:lnTo>
                <a:lnTo>
                  <a:pt x="193" y="54"/>
                </a:lnTo>
                <a:lnTo>
                  <a:pt x="168" y="118"/>
                </a:lnTo>
                <a:lnTo>
                  <a:pt x="160" y="147"/>
                </a:lnTo>
                <a:lnTo>
                  <a:pt x="270" y="135"/>
                </a:lnTo>
                <a:lnTo>
                  <a:pt x="277" y="177"/>
                </a:lnTo>
                <a:lnTo>
                  <a:pt x="244" y="173"/>
                </a:lnTo>
                <a:lnTo>
                  <a:pt x="229" y="191"/>
                </a:lnTo>
                <a:lnTo>
                  <a:pt x="246" y="203"/>
                </a:lnTo>
                <a:lnTo>
                  <a:pt x="276" y="189"/>
                </a:lnTo>
                <a:lnTo>
                  <a:pt x="277" y="209"/>
                </a:lnTo>
                <a:lnTo>
                  <a:pt x="295" y="192"/>
                </a:lnTo>
                <a:lnTo>
                  <a:pt x="307" y="192"/>
                </a:lnTo>
                <a:lnTo>
                  <a:pt x="293" y="227"/>
                </a:lnTo>
                <a:lnTo>
                  <a:pt x="320" y="233"/>
                </a:lnTo>
                <a:lnTo>
                  <a:pt x="328" y="252"/>
                </a:lnTo>
                <a:lnTo>
                  <a:pt x="316" y="258"/>
                </a:lnTo>
                <a:lnTo>
                  <a:pt x="299" y="246"/>
                </a:lnTo>
                <a:lnTo>
                  <a:pt x="267" y="237"/>
                </a:lnTo>
                <a:lnTo>
                  <a:pt x="274" y="260"/>
                </a:lnTo>
                <a:lnTo>
                  <a:pt x="258" y="263"/>
                </a:lnTo>
                <a:lnTo>
                  <a:pt x="245" y="242"/>
                </a:lnTo>
                <a:lnTo>
                  <a:pt x="237" y="255"/>
                </a:lnTo>
                <a:lnTo>
                  <a:pt x="189" y="255"/>
                </a:lnTo>
                <a:lnTo>
                  <a:pt x="189" y="242"/>
                </a:lnTo>
                <a:lnTo>
                  <a:pt x="171" y="227"/>
                </a:lnTo>
                <a:lnTo>
                  <a:pt x="135" y="225"/>
                </a:lnTo>
                <a:lnTo>
                  <a:pt x="165" y="242"/>
                </a:lnTo>
                <a:lnTo>
                  <a:pt x="123" y="251"/>
                </a:lnTo>
                <a:lnTo>
                  <a:pt x="57" y="239"/>
                </a:lnTo>
                <a:lnTo>
                  <a:pt x="32" y="242"/>
                </a:lnTo>
                <a:lnTo>
                  <a:pt x="41" y="154"/>
                </a:lnTo>
                <a:lnTo>
                  <a:pt x="1" y="84"/>
                </a:lnTo>
                <a:lnTo>
                  <a:pt x="0" y="6"/>
                </a:lnTo>
                <a:close/>
              </a:path>
            </a:pathLst>
          </a:custGeom>
          <a:solidFill>
            <a:srgbClr val="538022"/>
          </a:solidFill>
          <a:ln w="12700">
            <a:solidFill>
              <a:srgbClr val="000000"/>
            </a:solidFill>
            <a:round/>
            <a:headEnd/>
            <a:tailEnd/>
          </a:ln>
        </p:spPr>
        <p:txBody>
          <a:bodyPr/>
          <a:lstStyle/>
          <a:p>
            <a:endParaRPr lang="en-US"/>
          </a:p>
        </p:txBody>
      </p:sp>
      <p:sp>
        <p:nvSpPr>
          <p:cNvPr id="5147" name="Freeform 38"/>
          <p:cNvSpPr>
            <a:spLocks/>
          </p:cNvSpPr>
          <p:nvPr/>
        </p:nvSpPr>
        <p:spPr bwMode="auto">
          <a:xfrm>
            <a:off x="8220075" y="3167063"/>
            <a:ext cx="130175" cy="107950"/>
          </a:xfrm>
          <a:custGeom>
            <a:avLst/>
            <a:gdLst>
              <a:gd name="T0" fmla="*/ 0 w 52"/>
              <a:gd name="T1" fmla="*/ 2147483646 h 43"/>
              <a:gd name="T2" fmla="*/ 2147483646 w 52"/>
              <a:gd name="T3" fmla="*/ 0 h 43"/>
              <a:gd name="T4" fmla="*/ 2147483646 w 52"/>
              <a:gd name="T5" fmla="*/ 2147483646 h 43"/>
              <a:gd name="T6" fmla="*/ 2147483646 w 52"/>
              <a:gd name="T7" fmla="*/ 2147483646 h 43"/>
              <a:gd name="T8" fmla="*/ 2147483646 w 52"/>
              <a:gd name="T9" fmla="*/ 2147483646 h 43"/>
              <a:gd name="T10" fmla="*/ 2147483646 w 52"/>
              <a:gd name="T11" fmla="*/ 2147483646 h 43"/>
              <a:gd name="T12" fmla="*/ 0 w 52"/>
              <a:gd name="T13" fmla="*/ 2147483646 h 43"/>
              <a:gd name="T14" fmla="*/ 0 60000 65536"/>
              <a:gd name="T15" fmla="*/ 0 60000 65536"/>
              <a:gd name="T16" fmla="*/ 0 60000 65536"/>
              <a:gd name="T17" fmla="*/ 0 60000 65536"/>
              <a:gd name="T18" fmla="*/ 0 60000 65536"/>
              <a:gd name="T19" fmla="*/ 0 60000 65536"/>
              <a:gd name="T20" fmla="*/ 0 60000 65536"/>
              <a:gd name="T21" fmla="*/ 0 w 52"/>
              <a:gd name="T22" fmla="*/ 0 h 43"/>
              <a:gd name="T23" fmla="*/ 52 w 52"/>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43">
                <a:moveTo>
                  <a:pt x="0" y="7"/>
                </a:moveTo>
                <a:lnTo>
                  <a:pt x="22" y="0"/>
                </a:lnTo>
                <a:lnTo>
                  <a:pt x="52" y="22"/>
                </a:lnTo>
                <a:lnTo>
                  <a:pt x="46" y="28"/>
                </a:lnTo>
                <a:lnTo>
                  <a:pt x="31" y="28"/>
                </a:lnTo>
                <a:lnTo>
                  <a:pt x="24" y="43"/>
                </a:lnTo>
                <a:lnTo>
                  <a:pt x="0" y="7"/>
                </a:lnTo>
                <a:close/>
              </a:path>
            </a:pathLst>
          </a:custGeom>
          <a:solidFill>
            <a:schemeClr val="accent2"/>
          </a:solidFill>
          <a:ln w="12700">
            <a:solidFill>
              <a:srgbClr val="000000"/>
            </a:solidFill>
            <a:round/>
            <a:headEnd/>
            <a:tailEnd/>
          </a:ln>
        </p:spPr>
        <p:txBody>
          <a:bodyPr/>
          <a:lstStyle/>
          <a:p>
            <a:endParaRPr lang="en-US"/>
          </a:p>
        </p:txBody>
      </p:sp>
      <p:sp>
        <p:nvSpPr>
          <p:cNvPr id="5148" name="Line 39"/>
          <p:cNvSpPr>
            <a:spLocks noChangeShapeType="1"/>
          </p:cNvSpPr>
          <p:nvPr/>
        </p:nvSpPr>
        <p:spPr bwMode="auto">
          <a:xfrm flipH="1" flipV="1">
            <a:off x="8299450" y="3233738"/>
            <a:ext cx="79375" cy="80962"/>
          </a:xfrm>
          <a:prstGeom prst="line">
            <a:avLst/>
          </a:prstGeom>
          <a:noFill/>
          <a:ln w="6350">
            <a:solidFill>
              <a:srgbClr val="0000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49" name="Line 40"/>
          <p:cNvSpPr>
            <a:spLocks noChangeShapeType="1"/>
          </p:cNvSpPr>
          <p:nvPr/>
        </p:nvSpPr>
        <p:spPr bwMode="auto">
          <a:xfrm flipH="1" flipV="1">
            <a:off x="8010525" y="3846513"/>
            <a:ext cx="123825" cy="1587"/>
          </a:xfrm>
          <a:prstGeom prst="line">
            <a:avLst/>
          </a:prstGeom>
          <a:noFill/>
          <a:ln w="6350">
            <a:solidFill>
              <a:srgbClr val="0000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50" name="Freeform 42"/>
          <p:cNvSpPr>
            <a:spLocks/>
          </p:cNvSpPr>
          <p:nvPr/>
        </p:nvSpPr>
        <p:spPr bwMode="auto">
          <a:xfrm>
            <a:off x="5921375" y="4764088"/>
            <a:ext cx="477838" cy="808037"/>
          </a:xfrm>
          <a:custGeom>
            <a:avLst/>
            <a:gdLst>
              <a:gd name="T0" fmla="*/ 2147483646 w 192"/>
              <a:gd name="T1" fmla="*/ 2147483646 h 335"/>
              <a:gd name="T2" fmla="*/ 2147483646 w 192"/>
              <a:gd name="T3" fmla="*/ 2147483646 h 335"/>
              <a:gd name="T4" fmla="*/ 0 w 192"/>
              <a:gd name="T5" fmla="*/ 2147483646 h 335"/>
              <a:gd name="T6" fmla="*/ 2147483646 w 192"/>
              <a:gd name="T7" fmla="*/ 2147483646 h 335"/>
              <a:gd name="T8" fmla="*/ 2147483646 w 192"/>
              <a:gd name="T9" fmla="*/ 2147483646 h 335"/>
              <a:gd name="T10" fmla="*/ 2147483646 w 192"/>
              <a:gd name="T11" fmla="*/ 2147483646 h 335"/>
              <a:gd name="T12" fmla="*/ 2147483646 w 192"/>
              <a:gd name="T13" fmla="*/ 2147483646 h 335"/>
              <a:gd name="T14" fmla="*/ 2147483646 w 192"/>
              <a:gd name="T15" fmla="*/ 2147483646 h 335"/>
              <a:gd name="T16" fmla="*/ 2147483646 w 192"/>
              <a:gd name="T17" fmla="*/ 2147483646 h 335"/>
              <a:gd name="T18" fmla="*/ 2147483646 w 192"/>
              <a:gd name="T19" fmla="*/ 2147483646 h 335"/>
              <a:gd name="T20" fmla="*/ 2147483646 w 192"/>
              <a:gd name="T21" fmla="*/ 2147483646 h 335"/>
              <a:gd name="T22" fmla="*/ 2147483646 w 192"/>
              <a:gd name="T23" fmla="*/ 2147483646 h 335"/>
              <a:gd name="T24" fmla="*/ 2147483646 w 192"/>
              <a:gd name="T25" fmla="*/ 2147483646 h 335"/>
              <a:gd name="T26" fmla="*/ 2147483646 w 192"/>
              <a:gd name="T27" fmla="*/ 0 h 335"/>
              <a:gd name="T28" fmla="*/ 2147483646 w 192"/>
              <a:gd name="T29" fmla="*/ 2147483646 h 3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335"/>
              <a:gd name="T47" fmla="*/ 192 w 192"/>
              <a:gd name="T48" fmla="*/ 335 h 3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335">
                <a:moveTo>
                  <a:pt x="54" y="11"/>
                </a:moveTo>
                <a:lnTo>
                  <a:pt x="25" y="68"/>
                </a:lnTo>
                <a:lnTo>
                  <a:pt x="0" y="105"/>
                </a:lnTo>
                <a:lnTo>
                  <a:pt x="8" y="149"/>
                </a:lnTo>
                <a:lnTo>
                  <a:pt x="38" y="209"/>
                </a:lnTo>
                <a:lnTo>
                  <a:pt x="15" y="270"/>
                </a:lnTo>
                <a:lnTo>
                  <a:pt x="5" y="302"/>
                </a:lnTo>
                <a:lnTo>
                  <a:pt x="117" y="289"/>
                </a:lnTo>
                <a:lnTo>
                  <a:pt x="122" y="330"/>
                </a:lnTo>
                <a:lnTo>
                  <a:pt x="145" y="335"/>
                </a:lnTo>
                <a:lnTo>
                  <a:pt x="151" y="314"/>
                </a:lnTo>
                <a:lnTo>
                  <a:pt x="192" y="308"/>
                </a:lnTo>
                <a:lnTo>
                  <a:pt x="183" y="240"/>
                </a:lnTo>
                <a:lnTo>
                  <a:pt x="181" y="0"/>
                </a:lnTo>
                <a:lnTo>
                  <a:pt x="54" y="11"/>
                </a:lnTo>
                <a:close/>
              </a:path>
            </a:pathLst>
          </a:custGeom>
          <a:solidFill>
            <a:srgbClr val="538022"/>
          </a:solidFill>
          <a:ln w="12700">
            <a:solidFill>
              <a:srgbClr val="000000"/>
            </a:solidFill>
            <a:round/>
            <a:headEnd/>
            <a:tailEnd/>
          </a:ln>
        </p:spPr>
        <p:txBody>
          <a:bodyPr/>
          <a:lstStyle/>
          <a:p>
            <a:endParaRPr lang="en-US"/>
          </a:p>
        </p:txBody>
      </p:sp>
      <p:sp>
        <p:nvSpPr>
          <p:cNvPr id="5151" name="Text Box 43"/>
          <p:cNvSpPr txBox="1">
            <a:spLocks noChangeArrowheads="1"/>
          </p:cNvSpPr>
          <p:nvPr/>
        </p:nvSpPr>
        <p:spPr bwMode="auto">
          <a:xfrm>
            <a:off x="8207375" y="2438400"/>
            <a:ext cx="3270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ME</a:t>
            </a:r>
          </a:p>
        </p:txBody>
      </p:sp>
      <p:sp>
        <p:nvSpPr>
          <p:cNvPr id="5152" name="Text Box 44"/>
          <p:cNvSpPr txBox="1">
            <a:spLocks noChangeArrowheads="1"/>
          </p:cNvSpPr>
          <p:nvPr/>
        </p:nvSpPr>
        <p:spPr bwMode="auto">
          <a:xfrm>
            <a:off x="8077200" y="2849563"/>
            <a:ext cx="3175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NH</a:t>
            </a:r>
          </a:p>
        </p:txBody>
      </p:sp>
      <p:sp>
        <p:nvSpPr>
          <p:cNvPr id="5153" name="Text Box 45"/>
          <p:cNvSpPr txBox="1">
            <a:spLocks noChangeArrowheads="1"/>
          </p:cNvSpPr>
          <p:nvPr/>
        </p:nvSpPr>
        <p:spPr bwMode="auto">
          <a:xfrm>
            <a:off x="8077200" y="3001963"/>
            <a:ext cx="3317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MA</a:t>
            </a:r>
          </a:p>
        </p:txBody>
      </p:sp>
      <p:sp>
        <p:nvSpPr>
          <p:cNvPr id="5154" name="Text Box 46"/>
          <p:cNvSpPr txBox="1">
            <a:spLocks noChangeArrowheads="1"/>
          </p:cNvSpPr>
          <p:nvPr/>
        </p:nvSpPr>
        <p:spPr bwMode="auto">
          <a:xfrm>
            <a:off x="7999413" y="3154363"/>
            <a:ext cx="3063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CT</a:t>
            </a:r>
          </a:p>
        </p:txBody>
      </p:sp>
      <p:sp>
        <p:nvSpPr>
          <p:cNvPr id="5155" name="Text Box 47"/>
          <p:cNvSpPr txBox="1">
            <a:spLocks noChangeArrowheads="1"/>
          </p:cNvSpPr>
          <p:nvPr/>
        </p:nvSpPr>
        <p:spPr bwMode="auto">
          <a:xfrm>
            <a:off x="7346950" y="3441700"/>
            <a:ext cx="3063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PA</a:t>
            </a:r>
          </a:p>
        </p:txBody>
      </p:sp>
      <p:sp>
        <p:nvSpPr>
          <p:cNvPr id="5156" name="Text Box 48"/>
          <p:cNvSpPr txBox="1">
            <a:spLocks noChangeArrowheads="1"/>
          </p:cNvSpPr>
          <p:nvPr/>
        </p:nvSpPr>
        <p:spPr bwMode="auto">
          <a:xfrm>
            <a:off x="7086600" y="3886200"/>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WV</a:t>
            </a:r>
          </a:p>
        </p:txBody>
      </p:sp>
      <p:sp>
        <p:nvSpPr>
          <p:cNvPr id="5157" name="Text Box 49"/>
          <p:cNvSpPr txBox="1">
            <a:spLocks noChangeArrowheads="1"/>
          </p:cNvSpPr>
          <p:nvPr/>
        </p:nvSpPr>
        <p:spPr bwMode="auto">
          <a:xfrm>
            <a:off x="7488238" y="40259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VA</a:t>
            </a:r>
          </a:p>
        </p:txBody>
      </p:sp>
      <p:sp>
        <p:nvSpPr>
          <p:cNvPr id="5158" name="Text Box 50"/>
          <p:cNvSpPr txBox="1">
            <a:spLocks noChangeArrowheads="1"/>
          </p:cNvSpPr>
          <p:nvPr/>
        </p:nvSpPr>
        <p:spPr bwMode="auto">
          <a:xfrm>
            <a:off x="7472363" y="4387850"/>
            <a:ext cx="3714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NC</a:t>
            </a:r>
          </a:p>
        </p:txBody>
      </p:sp>
      <p:sp>
        <p:nvSpPr>
          <p:cNvPr id="5159" name="Text Box 51"/>
          <p:cNvSpPr txBox="1">
            <a:spLocks noChangeArrowheads="1"/>
          </p:cNvSpPr>
          <p:nvPr/>
        </p:nvSpPr>
        <p:spPr bwMode="auto">
          <a:xfrm>
            <a:off x="5629275" y="5289550"/>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LA</a:t>
            </a:r>
          </a:p>
        </p:txBody>
      </p:sp>
      <p:sp>
        <p:nvSpPr>
          <p:cNvPr id="5160" name="Text Box 52"/>
          <p:cNvSpPr txBox="1">
            <a:spLocks noChangeArrowheads="1"/>
          </p:cNvSpPr>
          <p:nvPr/>
        </p:nvSpPr>
        <p:spPr bwMode="auto">
          <a:xfrm>
            <a:off x="4729163" y="5426075"/>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TX</a:t>
            </a:r>
          </a:p>
        </p:txBody>
      </p:sp>
      <p:sp>
        <p:nvSpPr>
          <p:cNvPr id="5161" name="Text Box 53"/>
          <p:cNvSpPr txBox="1">
            <a:spLocks noChangeArrowheads="1"/>
          </p:cNvSpPr>
          <p:nvPr/>
        </p:nvSpPr>
        <p:spPr bwMode="auto">
          <a:xfrm>
            <a:off x="4892675" y="46974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OK</a:t>
            </a:r>
          </a:p>
        </p:txBody>
      </p:sp>
      <p:sp>
        <p:nvSpPr>
          <p:cNvPr id="5162" name="Text Box 54"/>
          <p:cNvSpPr txBox="1">
            <a:spLocks noChangeArrowheads="1"/>
          </p:cNvSpPr>
          <p:nvPr/>
        </p:nvSpPr>
        <p:spPr bwMode="auto">
          <a:xfrm>
            <a:off x="4603750" y="372586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NE</a:t>
            </a:r>
          </a:p>
        </p:txBody>
      </p:sp>
      <p:sp>
        <p:nvSpPr>
          <p:cNvPr id="5163" name="Text Box 55"/>
          <p:cNvSpPr txBox="1">
            <a:spLocks noChangeArrowheads="1"/>
          </p:cNvSpPr>
          <p:nvPr/>
        </p:nvSpPr>
        <p:spPr bwMode="auto">
          <a:xfrm>
            <a:off x="4433888" y="2663825"/>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ND</a:t>
            </a:r>
          </a:p>
        </p:txBody>
      </p:sp>
      <p:sp>
        <p:nvSpPr>
          <p:cNvPr id="5164" name="Text Box 56"/>
          <p:cNvSpPr txBox="1">
            <a:spLocks noChangeArrowheads="1"/>
          </p:cNvSpPr>
          <p:nvPr/>
        </p:nvSpPr>
        <p:spPr bwMode="auto">
          <a:xfrm>
            <a:off x="5173663" y="28575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MN</a:t>
            </a:r>
          </a:p>
        </p:txBody>
      </p:sp>
      <p:sp>
        <p:nvSpPr>
          <p:cNvPr id="5165" name="Text Box 57"/>
          <p:cNvSpPr txBox="1">
            <a:spLocks noChangeArrowheads="1"/>
          </p:cNvSpPr>
          <p:nvPr/>
        </p:nvSpPr>
        <p:spPr bwMode="auto">
          <a:xfrm>
            <a:off x="6410325" y="32496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MI</a:t>
            </a:r>
          </a:p>
        </p:txBody>
      </p:sp>
      <p:sp>
        <p:nvSpPr>
          <p:cNvPr id="5166" name="Text Box 58"/>
          <p:cNvSpPr txBox="1">
            <a:spLocks noChangeArrowheads="1"/>
          </p:cNvSpPr>
          <p:nvPr/>
        </p:nvSpPr>
        <p:spPr bwMode="auto">
          <a:xfrm>
            <a:off x="5907088" y="383381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IL</a:t>
            </a:r>
          </a:p>
        </p:txBody>
      </p:sp>
      <p:sp>
        <p:nvSpPr>
          <p:cNvPr id="5167" name="Text Box 59"/>
          <p:cNvSpPr txBox="1">
            <a:spLocks noChangeArrowheads="1"/>
          </p:cNvSpPr>
          <p:nvPr/>
        </p:nvSpPr>
        <p:spPr bwMode="auto">
          <a:xfrm>
            <a:off x="5378450" y="35798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IA</a:t>
            </a:r>
          </a:p>
        </p:txBody>
      </p:sp>
      <p:sp>
        <p:nvSpPr>
          <p:cNvPr id="5168" name="Text Box 60"/>
          <p:cNvSpPr txBox="1">
            <a:spLocks noChangeArrowheads="1"/>
          </p:cNvSpPr>
          <p:nvPr/>
        </p:nvSpPr>
        <p:spPr bwMode="auto">
          <a:xfrm>
            <a:off x="2819400" y="3048000"/>
            <a:ext cx="3413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ID</a:t>
            </a:r>
          </a:p>
        </p:txBody>
      </p:sp>
      <p:sp>
        <p:nvSpPr>
          <p:cNvPr id="5169" name="Text Box 61"/>
          <p:cNvSpPr txBox="1">
            <a:spLocks noChangeArrowheads="1"/>
          </p:cNvSpPr>
          <p:nvPr/>
        </p:nvSpPr>
        <p:spPr bwMode="auto">
          <a:xfrm>
            <a:off x="2179638" y="240506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WA</a:t>
            </a:r>
          </a:p>
        </p:txBody>
      </p:sp>
      <p:sp>
        <p:nvSpPr>
          <p:cNvPr id="5170" name="Text Box 62"/>
          <p:cNvSpPr txBox="1">
            <a:spLocks noChangeArrowheads="1"/>
          </p:cNvSpPr>
          <p:nvPr/>
        </p:nvSpPr>
        <p:spPr bwMode="auto">
          <a:xfrm>
            <a:off x="1927225" y="3030538"/>
            <a:ext cx="3714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OR</a:t>
            </a:r>
          </a:p>
        </p:txBody>
      </p:sp>
      <p:sp>
        <p:nvSpPr>
          <p:cNvPr id="5171" name="Text Box 63"/>
          <p:cNvSpPr txBox="1">
            <a:spLocks noChangeArrowheads="1"/>
          </p:cNvSpPr>
          <p:nvPr/>
        </p:nvSpPr>
        <p:spPr bwMode="auto">
          <a:xfrm>
            <a:off x="2871788" y="47625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AZ</a:t>
            </a:r>
          </a:p>
        </p:txBody>
      </p:sp>
      <p:sp>
        <p:nvSpPr>
          <p:cNvPr id="5172" name="Text Box 64"/>
          <p:cNvSpPr txBox="1">
            <a:spLocks noChangeArrowheads="1"/>
          </p:cNvSpPr>
          <p:nvPr/>
        </p:nvSpPr>
        <p:spPr bwMode="auto">
          <a:xfrm>
            <a:off x="1303338" y="4979988"/>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HI</a:t>
            </a:r>
          </a:p>
        </p:txBody>
      </p:sp>
      <p:sp>
        <p:nvSpPr>
          <p:cNvPr id="5173" name="Text Box 65"/>
          <p:cNvSpPr txBox="1">
            <a:spLocks noChangeArrowheads="1"/>
          </p:cNvSpPr>
          <p:nvPr/>
        </p:nvSpPr>
        <p:spPr bwMode="auto">
          <a:xfrm>
            <a:off x="7808913" y="3403600"/>
            <a:ext cx="2921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NJ</a:t>
            </a:r>
          </a:p>
        </p:txBody>
      </p:sp>
      <p:sp>
        <p:nvSpPr>
          <p:cNvPr id="5174" name="Text Box 66"/>
          <p:cNvSpPr txBox="1">
            <a:spLocks noChangeArrowheads="1"/>
          </p:cNvSpPr>
          <p:nvPr/>
        </p:nvSpPr>
        <p:spPr bwMode="auto">
          <a:xfrm>
            <a:off x="8305800" y="32004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RI        </a:t>
            </a:r>
            <a:r>
              <a:rPr lang="en-US" altLang="en-US" sz="1400" b="1" dirty="0" smtClean="0">
                <a:solidFill>
                  <a:srgbClr val="000000"/>
                </a:solidFill>
              </a:rPr>
              <a:t>C+</a:t>
            </a:r>
            <a:endParaRPr lang="en-US" altLang="en-US" sz="1400" b="1" dirty="0">
              <a:solidFill>
                <a:srgbClr val="000000"/>
              </a:solidFill>
            </a:endParaRPr>
          </a:p>
        </p:txBody>
      </p:sp>
      <p:sp>
        <p:nvSpPr>
          <p:cNvPr id="5175" name="Text Box 68"/>
          <p:cNvSpPr txBox="1">
            <a:spLocks noChangeArrowheads="1"/>
          </p:cNvSpPr>
          <p:nvPr/>
        </p:nvSpPr>
        <p:spPr bwMode="auto">
          <a:xfrm>
            <a:off x="8047038" y="3743325"/>
            <a:ext cx="3063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DE</a:t>
            </a:r>
          </a:p>
        </p:txBody>
      </p:sp>
      <p:sp>
        <p:nvSpPr>
          <p:cNvPr id="5176" name="Text Box 69"/>
          <p:cNvSpPr txBox="1">
            <a:spLocks noChangeArrowheads="1"/>
          </p:cNvSpPr>
          <p:nvPr/>
        </p:nvSpPr>
        <p:spPr bwMode="auto">
          <a:xfrm>
            <a:off x="1074738" y="21971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F8F8F8"/>
                </a:solidFill>
                <a:latin typeface="Times New Roman" panose="02020603050405020304" pitchFamily="18" charset="0"/>
              </a:rPr>
              <a:t>AL</a:t>
            </a:r>
          </a:p>
        </p:txBody>
      </p:sp>
      <p:grpSp>
        <p:nvGrpSpPr>
          <p:cNvPr id="5177" name="Group 70"/>
          <p:cNvGrpSpPr>
            <a:grpSpLocks/>
          </p:cNvGrpSpPr>
          <p:nvPr/>
        </p:nvGrpSpPr>
        <p:grpSpPr bwMode="auto">
          <a:xfrm>
            <a:off x="1558925" y="2735263"/>
            <a:ext cx="6759575" cy="3435350"/>
            <a:chOff x="982" y="1579"/>
            <a:chExt cx="4258" cy="2164"/>
          </a:xfrm>
        </p:grpSpPr>
        <p:sp>
          <p:nvSpPr>
            <p:cNvPr id="5294" name="Freeform 71"/>
            <p:cNvSpPr>
              <a:spLocks/>
            </p:cNvSpPr>
            <p:nvPr/>
          </p:nvSpPr>
          <p:spPr bwMode="auto">
            <a:xfrm>
              <a:off x="4233" y="2807"/>
              <a:ext cx="471" cy="472"/>
            </a:xfrm>
            <a:custGeom>
              <a:avLst/>
              <a:gdLst>
                <a:gd name="T0" fmla="*/ 0 w 300"/>
                <a:gd name="T1" fmla="*/ 2147483646 h 311"/>
                <a:gd name="T2" fmla="*/ 2143296211 w 300"/>
                <a:gd name="T3" fmla="*/ 2147483646 h 311"/>
                <a:gd name="T4" fmla="*/ 2147483646 w 300"/>
                <a:gd name="T5" fmla="*/ 859916686 h 311"/>
                <a:gd name="T6" fmla="*/ 2147483646 w 300"/>
                <a:gd name="T7" fmla="*/ 0 h 311"/>
                <a:gd name="T8" fmla="*/ 2147483646 w 300"/>
                <a:gd name="T9" fmla="*/ 2147483646 h 311"/>
                <a:gd name="T10" fmla="*/ 2147483646 w 300"/>
                <a:gd name="T11" fmla="*/ 2147483646 h 311"/>
                <a:gd name="T12" fmla="*/ 2147483646 w 300"/>
                <a:gd name="T13" fmla="*/ 2147483646 h 311"/>
                <a:gd name="T14" fmla="*/ 2147483646 w 300"/>
                <a:gd name="T15" fmla="*/ 2147483646 h 311"/>
                <a:gd name="T16" fmla="*/ 2147483646 w 300"/>
                <a:gd name="T17" fmla="*/ 2147483646 h 311"/>
                <a:gd name="T18" fmla="*/ 2147483646 w 300"/>
                <a:gd name="T19" fmla="*/ 2147483646 h 311"/>
                <a:gd name="T20" fmla="*/ 2147483646 w 300"/>
                <a:gd name="T21" fmla="*/ 2147483646 h 311"/>
                <a:gd name="T22" fmla="*/ 2147483646 w 300"/>
                <a:gd name="T23" fmla="*/ 2147483646 h 311"/>
                <a:gd name="T24" fmla="*/ 2147483646 w 300"/>
                <a:gd name="T25" fmla="*/ 2147483646 h 311"/>
                <a:gd name="T26" fmla="*/ 2147483646 w 300"/>
                <a:gd name="T27" fmla="*/ 2147483646 h 311"/>
                <a:gd name="T28" fmla="*/ 2147483646 w 300"/>
                <a:gd name="T29" fmla="*/ 2147483646 h 311"/>
                <a:gd name="T30" fmla="*/ 2147483646 w 300"/>
                <a:gd name="T31" fmla="*/ 2147483646 h 311"/>
                <a:gd name="T32" fmla="*/ 2147483646 w 300"/>
                <a:gd name="T33" fmla="*/ 2147483646 h 311"/>
                <a:gd name="T34" fmla="*/ 2147483646 w 300"/>
                <a:gd name="T35" fmla="*/ 2147483646 h 311"/>
                <a:gd name="T36" fmla="*/ 0 w 300"/>
                <a:gd name="T37" fmla="*/ 2147483646 h 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0"/>
                <a:gd name="T58" fmla="*/ 0 h 311"/>
                <a:gd name="T59" fmla="*/ 300 w 300"/>
                <a:gd name="T60" fmla="*/ 311 h 3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0" h="311">
                  <a:moveTo>
                    <a:pt x="0" y="19"/>
                  </a:moveTo>
                  <a:lnTo>
                    <a:pt x="3" y="19"/>
                  </a:lnTo>
                  <a:lnTo>
                    <a:pt x="73" y="6"/>
                  </a:lnTo>
                  <a:lnTo>
                    <a:pt x="135" y="0"/>
                  </a:lnTo>
                  <a:lnTo>
                    <a:pt x="126" y="16"/>
                  </a:lnTo>
                  <a:lnTo>
                    <a:pt x="145" y="16"/>
                  </a:lnTo>
                  <a:lnTo>
                    <a:pt x="252" y="112"/>
                  </a:lnTo>
                  <a:lnTo>
                    <a:pt x="294" y="174"/>
                  </a:lnTo>
                  <a:lnTo>
                    <a:pt x="300" y="216"/>
                  </a:lnTo>
                  <a:lnTo>
                    <a:pt x="286" y="226"/>
                  </a:lnTo>
                  <a:lnTo>
                    <a:pt x="294" y="268"/>
                  </a:lnTo>
                  <a:lnTo>
                    <a:pt x="264" y="270"/>
                  </a:lnTo>
                  <a:lnTo>
                    <a:pt x="264" y="306"/>
                  </a:lnTo>
                  <a:lnTo>
                    <a:pt x="240" y="288"/>
                  </a:lnTo>
                  <a:lnTo>
                    <a:pt x="86" y="311"/>
                  </a:lnTo>
                  <a:lnTo>
                    <a:pt x="51" y="244"/>
                  </a:lnTo>
                  <a:lnTo>
                    <a:pt x="76" y="198"/>
                  </a:lnTo>
                  <a:lnTo>
                    <a:pt x="43" y="175"/>
                  </a:lnTo>
                  <a:lnTo>
                    <a:pt x="0" y="19"/>
                  </a:lnTo>
                  <a:close/>
                </a:path>
              </a:pathLst>
            </a:custGeom>
            <a:solidFill>
              <a:schemeClr val="accent6"/>
            </a:solidFill>
            <a:ln w="12700">
              <a:solidFill>
                <a:srgbClr val="000000"/>
              </a:solidFill>
              <a:round/>
              <a:headEnd/>
              <a:tailEnd/>
            </a:ln>
          </p:spPr>
          <p:txBody>
            <a:bodyPr/>
            <a:lstStyle/>
            <a:p>
              <a:endParaRPr lang="en-US"/>
            </a:p>
          </p:txBody>
        </p:sp>
        <p:sp>
          <p:nvSpPr>
            <p:cNvPr id="5295" name="Freeform 72"/>
            <p:cNvSpPr>
              <a:spLocks/>
            </p:cNvSpPr>
            <p:nvPr/>
          </p:nvSpPr>
          <p:spPr bwMode="auto">
            <a:xfrm>
              <a:off x="982" y="1949"/>
              <a:ext cx="733" cy="1099"/>
            </a:xfrm>
            <a:custGeom>
              <a:avLst/>
              <a:gdLst>
                <a:gd name="T0" fmla="*/ 2147483646 w 468"/>
                <a:gd name="T1" fmla="*/ 0 h 723"/>
                <a:gd name="T2" fmla="*/ 2147483646 w 468"/>
                <a:gd name="T3" fmla="*/ 2147483646 h 723"/>
                <a:gd name="T4" fmla="*/ 2147483646 w 468"/>
                <a:gd name="T5" fmla="*/ 2147483646 h 723"/>
                <a:gd name="T6" fmla="*/ 2147483646 w 468"/>
                <a:gd name="T7" fmla="*/ 2147483646 h 723"/>
                <a:gd name="T8" fmla="*/ 2147483646 w 468"/>
                <a:gd name="T9" fmla="*/ 2147483646 h 723"/>
                <a:gd name="T10" fmla="*/ 2147483646 w 468"/>
                <a:gd name="T11" fmla="*/ 2147483646 h 723"/>
                <a:gd name="T12" fmla="*/ 2147483646 w 468"/>
                <a:gd name="T13" fmla="*/ 2147483646 h 723"/>
                <a:gd name="T14" fmla="*/ 2147483646 w 468"/>
                <a:gd name="T15" fmla="*/ 2147483646 h 723"/>
                <a:gd name="T16" fmla="*/ 2147483646 w 468"/>
                <a:gd name="T17" fmla="*/ 2147483646 h 723"/>
                <a:gd name="T18" fmla="*/ 2147483646 w 468"/>
                <a:gd name="T19" fmla="*/ 2147483646 h 723"/>
                <a:gd name="T20" fmla="*/ 2147483646 w 468"/>
                <a:gd name="T21" fmla="*/ 2147483646 h 723"/>
                <a:gd name="T22" fmla="*/ 2147483646 w 468"/>
                <a:gd name="T23" fmla="*/ 2147483646 h 723"/>
                <a:gd name="T24" fmla="*/ 2147483646 w 468"/>
                <a:gd name="T25" fmla="*/ 2147483646 h 723"/>
                <a:gd name="T26" fmla="*/ 2147483646 w 468"/>
                <a:gd name="T27" fmla="*/ 2147483646 h 723"/>
                <a:gd name="T28" fmla="*/ 2147483646 w 468"/>
                <a:gd name="T29" fmla="*/ 2147483646 h 723"/>
                <a:gd name="T30" fmla="*/ 2147483646 w 468"/>
                <a:gd name="T31" fmla="*/ 2147483646 h 723"/>
                <a:gd name="T32" fmla="*/ 2147483646 w 468"/>
                <a:gd name="T33" fmla="*/ 2147483646 h 723"/>
                <a:gd name="T34" fmla="*/ 2147483646 w 468"/>
                <a:gd name="T35" fmla="*/ 2147483646 h 723"/>
                <a:gd name="T36" fmla="*/ 2147483646 w 468"/>
                <a:gd name="T37" fmla="*/ 2147483646 h 723"/>
                <a:gd name="T38" fmla="*/ 2147483646 w 468"/>
                <a:gd name="T39" fmla="*/ 2147483646 h 723"/>
                <a:gd name="T40" fmla="*/ 2147483646 w 468"/>
                <a:gd name="T41" fmla="*/ 2147483646 h 723"/>
                <a:gd name="T42" fmla="*/ 2147483646 w 468"/>
                <a:gd name="T43" fmla="*/ 2147483646 h 723"/>
                <a:gd name="T44" fmla="*/ 2147483646 w 468"/>
                <a:gd name="T45" fmla="*/ 2147483646 h 723"/>
                <a:gd name="T46" fmla="*/ 2147483646 w 468"/>
                <a:gd name="T47" fmla="*/ 2147483646 h 723"/>
                <a:gd name="T48" fmla="*/ 2147483646 w 468"/>
                <a:gd name="T49" fmla="*/ 2147483646 h 723"/>
                <a:gd name="T50" fmla="*/ 2147483646 w 468"/>
                <a:gd name="T51" fmla="*/ 2147483646 h 723"/>
                <a:gd name="T52" fmla="*/ 2147483646 w 468"/>
                <a:gd name="T53" fmla="*/ 2147483646 h 723"/>
                <a:gd name="T54" fmla="*/ 2147483646 w 468"/>
                <a:gd name="T55" fmla="*/ 2147483646 h 723"/>
                <a:gd name="T56" fmla="*/ 2147483646 w 468"/>
                <a:gd name="T57" fmla="*/ 2147483646 h 723"/>
                <a:gd name="T58" fmla="*/ 2147483646 w 468"/>
                <a:gd name="T59" fmla="*/ 2147483646 h 723"/>
                <a:gd name="T60" fmla="*/ 2147483646 w 468"/>
                <a:gd name="T61" fmla="*/ 2147483646 h 723"/>
                <a:gd name="T62" fmla="*/ 2147483646 w 468"/>
                <a:gd name="T63" fmla="*/ 2147483646 h 723"/>
                <a:gd name="T64" fmla="*/ 2147483646 w 468"/>
                <a:gd name="T65" fmla="*/ 2147483646 h 723"/>
                <a:gd name="T66" fmla="*/ 2147483646 w 468"/>
                <a:gd name="T67" fmla="*/ 2147483646 h 723"/>
                <a:gd name="T68" fmla="*/ 2147483646 w 468"/>
                <a:gd name="T69" fmla="*/ 2147483646 h 723"/>
                <a:gd name="T70" fmla="*/ 2147483646 w 468"/>
                <a:gd name="T71" fmla="*/ 2147483646 h 723"/>
                <a:gd name="T72" fmla="*/ 2147483646 w 468"/>
                <a:gd name="T73" fmla="*/ 2147483646 h 723"/>
                <a:gd name="T74" fmla="*/ 2147483646 w 468"/>
                <a:gd name="T75" fmla="*/ 2147483646 h 723"/>
                <a:gd name="T76" fmla="*/ 2147483646 w 468"/>
                <a:gd name="T77" fmla="*/ 2147483646 h 723"/>
                <a:gd name="T78" fmla="*/ 2147483646 w 468"/>
                <a:gd name="T79" fmla="*/ 2147483646 h 723"/>
                <a:gd name="T80" fmla="*/ 2147483646 w 468"/>
                <a:gd name="T81" fmla="*/ 2147483646 h 723"/>
                <a:gd name="T82" fmla="*/ 2147483646 w 468"/>
                <a:gd name="T83" fmla="*/ 2147483646 h 723"/>
                <a:gd name="T84" fmla="*/ 2147483646 w 468"/>
                <a:gd name="T85" fmla="*/ 2147483646 h 723"/>
                <a:gd name="T86" fmla="*/ 0 w 468"/>
                <a:gd name="T87" fmla="*/ 2147483646 h 723"/>
                <a:gd name="T88" fmla="*/ 2147483646 w 468"/>
                <a:gd name="T89" fmla="*/ 2147483646 h 723"/>
                <a:gd name="T90" fmla="*/ 2147483646 w 468"/>
                <a:gd name="T91" fmla="*/ 2147483646 h 723"/>
                <a:gd name="T92" fmla="*/ 2147483646 w 468"/>
                <a:gd name="T93" fmla="*/ 2147483646 h 723"/>
                <a:gd name="T94" fmla="*/ 2147483646 w 468"/>
                <a:gd name="T95" fmla="*/ 0 h 7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8"/>
                <a:gd name="T145" fmla="*/ 0 h 723"/>
                <a:gd name="T146" fmla="*/ 468 w 468"/>
                <a:gd name="T147" fmla="*/ 723 h 7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8" h="723">
                  <a:moveTo>
                    <a:pt x="36" y="0"/>
                  </a:moveTo>
                  <a:lnTo>
                    <a:pt x="251" y="43"/>
                  </a:lnTo>
                  <a:lnTo>
                    <a:pt x="204" y="256"/>
                  </a:lnTo>
                  <a:lnTo>
                    <a:pt x="446" y="580"/>
                  </a:lnTo>
                  <a:lnTo>
                    <a:pt x="468" y="621"/>
                  </a:lnTo>
                  <a:lnTo>
                    <a:pt x="445" y="641"/>
                  </a:lnTo>
                  <a:lnTo>
                    <a:pt x="430" y="677"/>
                  </a:lnTo>
                  <a:lnTo>
                    <a:pt x="416" y="698"/>
                  </a:lnTo>
                  <a:lnTo>
                    <a:pt x="431" y="717"/>
                  </a:lnTo>
                  <a:lnTo>
                    <a:pt x="406" y="723"/>
                  </a:lnTo>
                  <a:lnTo>
                    <a:pt x="264" y="718"/>
                  </a:lnTo>
                  <a:lnTo>
                    <a:pt x="255" y="676"/>
                  </a:lnTo>
                  <a:lnTo>
                    <a:pt x="230" y="645"/>
                  </a:lnTo>
                  <a:lnTo>
                    <a:pt x="212" y="634"/>
                  </a:lnTo>
                  <a:lnTo>
                    <a:pt x="207" y="612"/>
                  </a:lnTo>
                  <a:lnTo>
                    <a:pt x="192" y="600"/>
                  </a:lnTo>
                  <a:lnTo>
                    <a:pt x="177" y="585"/>
                  </a:lnTo>
                  <a:lnTo>
                    <a:pt x="172" y="568"/>
                  </a:lnTo>
                  <a:lnTo>
                    <a:pt x="158" y="557"/>
                  </a:lnTo>
                  <a:lnTo>
                    <a:pt x="136" y="563"/>
                  </a:lnTo>
                  <a:lnTo>
                    <a:pt x="111" y="554"/>
                  </a:lnTo>
                  <a:lnTo>
                    <a:pt x="111" y="545"/>
                  </a:lnTo>
                  <a:lnTo>
                    <a:pt x="110" y="525"/>
                  </a:lnTo>
                  <a:lnTo>
                    <a:pt x="100" y="503"/>
                  </a:lnTo>
                  <a:lnTo>
                    <a:pt x="99" y="485"/>
                  </a:lnTo>
                  <a:lnTo>
                    <a:pt x="88" y="469"/>
                  </a:lnTo>
                  <a:lnTo>
                    <a:pt x="91" y="454"/>
                  </a:lnTo>
                  <a:lnTo>
                    <a:pt x="60" y="417"/>
                  </a:lnTo>
                  <a:lnTo>
                    <a:pt x="60" y="396"/>
                  </a:lnTo>
                  <a:lnTo>
                    <a:pt x="76" y="388"/>
                  </a:lnTo>
                  <a:lnTo>
                    <a:pt x="76" y="375"/>
                  </a:lnTo>
                  <a:lnTo>
                    <a:pt x="60" y="371"/>
                  </a:lnTo>
                  <a:lnTo>
                    <a:pt x="53" y="351"/>
                  </a:lnTo>
                  <a:lnTo>
                    <a:pt x="45" y="316"/>
                  </a:lnTo>
                  <a:lnTo>
                    <a:pt x="68" y="335"/>
                  </a:lnTo>
                  <a:lnTo>
                    <a:pt x="59" y="310"/>
                  </a:lnTo>
                  <a:lnTo>
                    <a:pt x="76" y="310"/>
                  </a:lnTo>
                  <a:lnTo>
                    <a:pt x="76" y="292"/>
                  </a:lnTo>
                  <a:lnTo>
                    <a:pt x="59" y="280"/>
                  </a:lnTo>
                  <a:lnTo>
                    <a:pt x="51" y="297"/>
                  </a:lnTo>
                  <a:lnTo>
                    <a:pt x="36" y="291"/>
                  </a:lnTo>
                  <a:lnTo>
                    <a:pt x="6" y="210"/>
                  </a:lnTo>
                  <a:lnTo>
                    <a:pt x="14" y="152"/>
                  </a:lnTo>
                  <a:lnTo>
                    <a:pt x="0" y="119"/>
                  </a:lnTo>
                  <a:lnTo>
                    <a:pt x="7" y="94"/>
                  </a:lnTo>
                  <a:lnTo>
                    <a:pt x="22" y="89"/>
                  </a:lnTo>
                  <a:lnTo>
                    <a:pt x="36" y="49"/>
                  </a:lnTo>
                  <a:lnTo>
                    <a:pt x="36" y="0"/>
                  </a:lnTo>
                  <a:close/>
                </a:path>
              </a:pathLst>
            </a:custGeom>
            <a:solidFill>
              <a:srgbClr val="538022"/>
            </a:solidFill>
            <a:ln w="12700">
              <a:solidFill>
                <a:srgbClr val="000000"/>
              </a:solidFill>
              <a:round/>
              <a:headEnd/>
              <a:tailEnd/>
            </a:ln>
          </p:spPr>
          <p:txBody>
            <a:bodyPr/>
            <a:lstStyle/>
            <a:p>
              <a:endParaRPr lang="en-US"/>
            </a:p>
          </p:txBody>
        </p:sp>
        <p:sp>
          <p:nvSpPr>
            <p:cNvPr id="5296" name="Freeform 73"/>
            <p:cNvSpPr>
              <a:spLocks/>
            </p:cNvSpPr>
            <p:nvPr/>
          </p:nvSpPr>
          <p:spPr bwMode="auto">
            <a:xfrm>
              <a:off x="4545" y="1579"/>
              <a:ext cx="550" cy="436"/>
            </a:xfrm>
            <a:custGeom>
              <a:avLst/>
              <a:gdLst>
                <a:gd name="T0" fmla="*/ 2147483646 w 351"/>
                <a:gd name="T1" fmla="*/ 2147483646 h 286"/>
                <a:gd name="T2" fmla="*/ 2147483646 w 351"/>
                <a:gd name="T3" fmla="*/ 2147483646 h 286"/>
                <a:gd name="T4" fmla="*/ 2147483646 w 351"/>
                <a:gd name="T5" fmla="*/ 2147483646 h 286"/>
                <a:gd name="T6" fmla="*/ 2147483646 w 351"/>
                <a:gd name="T7" fmla="*/ 2147483646 h 286"/>
                <a:gd name="T8" fmla="*/ 2147483646 w 351"/>
                <a:gd name="T9" fmla="*/ 2147483646 h 286"/>
                <a:gd name="T10" fmla="*/ 2147483646 w 351"/>
                <a:gd name="T11" fmla="*/ 2147483646 h 286"/>
                <a:gd name="T12" fmla="*/ 2147483646 w 351"/>
                <a:gd name="T13" fmla="*/ 2147483646 h 286"/>
                <a:gd name="T14" fmla="*/ 2147483646 w 351"/>
                <a:gd name="T15" fmla="*/ 2147483646 h 286"/>
                <a:gd name="T16" fmla="*/ 2147483646 w 351"/>
                <a:gd name="T17" fmla="*/ 2147483646 h 286"/>
                <a:gd name="T18" fmla="*/ 2147483646 w 351"/>
                <a:gd name="T19" fmla="*/ 2147483646 h 286"/>
                <a:gd name="T20" fmla="*/ 2147483646 w 351"/>
                <a:gd name="T21" fmla="*/ 2147483646 h 286"/>
                <a:gd name="T22" fmla="*/ 2147483646 w 351"/>
                <a:gd name="T23" fmla="*/ 2147483646 h 286"/>
                <a:gd name="T24" fmla="*/ 2147483646 w 351"/>
                <a:gd name="T25" fmla="*/ 0 h 286"/>
                <a:gd name="T26" fmla="*/ 2147483646 w 351"/>
                <a:gd name="T27" fmla="*/ 2147483646 h 286"/>
                <a:gd name="T28" fmla="*/ 2147483646 w 351"/>
                <a:gd name="T29" fmla="*/ 2147483646 h 286"/>
                <a:gd name="T30" fmla="*/ 2147483646 w 351"/>
                <a:gd name="T31" fmla="*/ 2147483646 h 286"/>
                <a:gd name="T32" fmla="*/ 2147483646 w 351"/>
                <a:gd name="T33" fmla="*/ 2147483646 h 286"/>
                <a:gd name="T34" fmla="*/ 2147483646 w 351"/>
                <a:gd name="T35" fmla="*/ 2147483646 h 286"/>
                <a:gd name="T36" fmla="*/ 2147483646 w 351"/>
                <a:gd name="T37" fmla="*/ 2147483646 h 286"/>
                <a:gd name="T38" fmla="*/ 2147483646 w 351"/>
                <a:gd name="T39" fmla="*/ 2147483646 h 286"/>
                <a:gd name="T40" fmla="*/ 2147483646 w 351"/>
                <a:gd name="T41" fmla="*/ 2147483646 h 286"/>
                <a:gd name="T42" fmla="*/ 2147483646 w 351"/>
                <a:gd name="T43" fmla="*/ 2147483646 h 286"/>
                <a:gd name="T44" fmla="*/ 2147483646 w 351"/>
                <a:gd name="T45" fmla="*/ 2147483646 h 286"/>
                <a:gd name="T46" fmla="*/ 2147483646 w 351"/>
                <a:gd name="T47" fmla="*/ 2147483646 h 286"/>
                <a:gd name="T48" fmla="*/ 2147483646 w 351"/>
                <a:gd name="T49" fmla="*/ 2147483646 h 286"/>
                <a:gd name="T50" fmla="*/ 2147483646 w 351"/>
                <a:gd name="T51" fmla="*/ 2147483646 h 286"/>
                <a:gd name="T52" fmla="*/ 2147483646 w 351"/>
                <a:gd name="T53" fmla="*/ 2147483646 h 286"/>
                <a:gd name="T54" fmla="*/ 2147483646 w 351"/>
                <a:gd name="T55" fmla="*/ 2147483646 h 286"/>
                <a:gd name="T56" fmla="*/ 0 w 351"/>
                <a:gd name="T57" fmla="*/ 2147483646 h 286"/>
                <a:gd name="T58" fmla="*/ 2147483646 w 351"/>
                <a:gd name="T59" fmla="*/ 2147483646 h 286"/>
                <a:gd name="T60" fmla="*/ 2147483646 w 351"/>
                <a:gd name="T61" fmla="*/ 2147483646 h 28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51"/>
                <a:gd name="T94" fmla="*/ 0 h 286"/>
                <a:gd name="T95" fmla="*/ 351 w 351"/>
                <a:gd name="T96" fmla="*/ 286 h 28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51" h="286">
                  <a:moveTo>
                    <a:pt x="27" y="192"/>
                  </a:moveTo>
                  <a:lnTo>
                    <a:pt x="60" y="175"/>
                  </a:lnTo>
                  <a:lnTo>
                    <a:pt x="105" y="171"/>
                  </a:lnTo>
                  <a:lnTo>
                    <a:pt x="116" y="156"/>
                  </a:lnTo>
                  <a:lnTo>
                    <a:pt x="132" y="154"/>
                  </a:lnTo>
                  <a:lnTo>
                    <a:pt x="141" y="138"/>
                  </a:lnTo>
                  <a:lnTo>
                    <a:pt x="156" y="132"/>
                  </a:lnTo>
                  <a:lnTo>
                    <a:pt x="149" y="102"/>
                  </a:lnTo>
                  <a:lnTo>
                    <a:pt x="140" y="94"/>
                  </a:lnTo>
                  <a:lnTo>
                    <a:pt x="159" y="70"/>
                  </a:lnTo>
                  <a:lnTo>
                    <a:pt x="171" y="70"/>
                  </a:lnTo>
                  <a:lnTo>
                    <a:pt x="212" y="19"/>
                  </a:lnTo>
                  <a:lnTo>
                    <a:pt x="275" y="0"/>
                  </a:lnTo>
                  <a:lnTo>
                    <a:pt x="282" y="48"/>
                  </a:lnTo>
                  <a:lnTo>
                    <a:pt x="285" y="46"/>
                  </a:lnTo>
                  <a:lnTo>
                    <a:pt x="300" y="63"/>
                  </a:lnTo>
                  <a:lnTo>
                    <a:pt x="301" y="112"/>
                  </a:lnTo>
                  <a:lnTo>
                    <a:pt x="320" y="152"/>
                  </a:lnTo>
                  <a:lnTo>
                    <a:pt x="327" y="204"/>
                  </a:lnTo>
                  <a:lnTo>
                    <a:pt x="329" y="249"/>
                  </a:lnTo>
                  <a:lnTo>
                    <a:pt x="351" y="264"/>
                  </a:lnTo>
                  <a:lnTo>
                    <a:pt x="335" y="286"/>
                  </a:lnTo>
                  <a:lnTo>
                    <a:pt x="294" y="260"/>
                  </a:lnTo>
                  <a:lnTo>
                    <a:pt x="273" y="262"/>
                  </a:lnTo>
                  <a:lnTo>
                    <a:pt x="252" y="256"/>
                  </a:lnTo>
                  <a:lnTo>
                    <a:pt x="253" y="241"/>
                  </a:lnTo>
                  <a:lnTo>
                    <a:pt x="240" y="236"/>
                  </a:lnTo>
                  <a:lnTo>
                    <a:pt x="10" y="280"/>
                  </a:lnTo>
                  <a:lnTo>
                    <a:pt x="0" y="267"/>
                  </a:lnTo>
                  <a:lnTo>
                    <a:pt x="35" y="216"/>
                  </a:lnTo>
                  <a:lnTo>
                    <a:pt x="27" y="192"/>
                  </a:lnTo>
                  <a:close/>
                </a:path>
              </a:pathLst>
            </a:custGeom>
            <a:solidFill>
              <a:srgbClr val="538022"/>
            </a:solidFill>
            <a:ln w="12700">
              <a:solidFill>
                <a:srgbClr val="000000"/>
              </a:solidFill>
              <a:round/>
              <a:headEnd/>
              <a:tailEnd/>
            </a:ln>
          </p:spPr>
          <p:txBody>
            <a:bodyPr/>
            <a:lstStyle/>
            <a:p>
              <a:endParaRPr lang="en-US"/>
            </a:p>
          </p:txBody>
        </p:sp>
        <p:sp>
          <p:nvSpPr>
            <p:cNvPr id="5297" name="Freeform 74"/>
            <p:cNvSpPr>
              <a:spLocks/>
            </p:cNvSpPr>
            <p:nvPr/>
          </p:nvSpPr>
          <p:spPr bwMode="auto">
            <a:xfrm>
              <a:off x="5082" y="1944"/>
              <a:ext cx="158" cy="94"/>
            </a:xfrm>
            <a:custGeom>
              <a:avLst/>
              <a:gdLst>
                <a:gd name="T0" fmla="*/ 0 w 102"/>
                <a:gd name="T1" fmla="*/ 2147483646 h 61"/>
                <a:gd name="T2" fmla="*/ 2147483646 w 102"/>
                <a:gd name="T3" fmla="*/ 2147483646 h 61"/>
                <a:gd name="T4" fmla="*/ 2147483646 w 102"/>
                <a:gd name="T5" fmla="*/ 0 h 61"/>
                <a:gd name="T6" fmla="*/ 2147483646 w 102"/>
                <a:gd name="T7" fmla="*/ 1395088205 h 61"/>
                <a:gd name="T8" fmla="*/ 2147483646 w 102"/>
                <a:gd name="T9" fmla="*/ 2147483646 h 61"/>
                <a:gd name="T10" fmla="*/ 2147483646 w 102"/>
                <a:gd name="T11" fmla="*/ 2147483646 h 61"/>
                <a:gd name="T12" fmla="*/ 2147483646 w 102"/>
                <a:gd name="T13" fmla="*/ 2147483646 h 61"/>
                <a:gd name="T14" fmla="*/ 0 w 102"/>
                <a:gd name="T15" fmla="*/ 2147483646 h 61"/>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61"/>
                <a:gd name="T26" fmla="*/ 102 w 10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61">
                  <a:moveTo>
                    <a:pt x="0" y="45"/>
                  </a:moveTo>
                  <a:lnTo>
                    <a:pt x="42" y="25"/>
                  </a:lnTo>
                  <a:lnTo>
                    <a:pt x="83" y="0"/>
                  </a:lnTo>
                  <a:lnTo>
                    <a:pt x="90" y="1"/>
                  </a:lnTo>
                  <a:lnTo>
                    <a:pt x="102" y="2"/>
                  </a:lnTo>
                  <a:lnTo>
                    <a:pt x="62" y="34"/>
                  </a:lnTo>
                  <a:lnTo>
                    <a:pt x="12" y="61"/>
                  </a:lnTo>
                  <a:lnTo>
                    <a:pt x="0" y="45"/>
                  </a:lnTo>
                  <a:close/>
                </a:path>
              </a:pathLst>
            </a:custGeom>
            <a:solidFill>
              <a:srgbClr val="ADADAD"/>
            </a:solidFill>
            <a:ln w="12700">
              <a:solidFill>
                <a:srgbClr val="000000"/>
              </a:solidFill>
              <a:round/>
              <a:headEnd/>
              <a:tailEnd/>
            </a:ln>
          </p:spPr>
          <p:txBody>
            <a:bodyPr/>
            <a:lstStyle/>
            <a:p>
              <a:endParaRPr lang="en-US"/>
            </a:p>
          </p:txBody>
        </p:sp>
        <p:sp>
          <p:nvSpPr>
            <p:cNvPr id="5298" name="Freeform 75"/>
            <p:cNvSpPr>
              <a:spLocks/>
            </p:cNvSpPr>
            <p:nvPr/>
          </p:nvSpPr>
          <p:spPr bwMode="auto">
            <a:xfrm>
              <a:off x="4125" y="3215"/>
              <a:ext cx="804" cy="528"/>
            </a:xfrm>
            <a:custGeom>
              <a:avLst/>
              <a:gdLst>
                <a:gd name="T0" fmla="*/ 0 w 513"/>
                <a:gd name="T1" fmla="*/ 2147483646 h 348"/>
                <a:gd name="T2" fmla="*/ 2147483646 w 513"/>
                <a:gd name="T3" fmla="*/ 2147483646 h 348"/>
                <a:gd name="T4" fmla="*/ 2147483646 w 513"/>
                <a:gd name="T5" fmla="*/ 2147483646 h 348"/>
                <a:gd name="T6" fmla="*/ 2147483646 w 513"/>
                <a:gd name="T7" fmla="*/ 2147483646 h 348"/>
                <a:gd name="T8" fmla="*/ 2147483646 w 513"/>
                <a:gd name="T9" fmla="*/ 2147483646 h 348"/>
                <a:gd name="T10" fmla="*/ 2147483646 w 513"/>
                <a:gd name="T11" fmla="*/ 1644995322 h 348"/>
                <a:gd name="T12" fmla="*/ 2147483646 w 513"/>
                <a:gd name="T13" fmla="*/ 0 h 348"/>
                <a:gd name="T14" fmla="*/ 2147483646 w 513"/>
                <a:gd name="T15" fmla="*/ 1084201817 h 348"/>
                <a:gd name="T16" fmla="*/ 2147483646 w 513"/>
                <a:gd name="T17" fmla="*/ 2147483646 h 348"/>
                <a:gd name="T18" fmla="*/ 2147483646 w 513"/>
                <a:gd name="T19" fmla="*/ 2147483646 h 348"/>
                <a:gd name="T20" fmla="*/ 2147483646 w 513"/>
                <a:gd name="T21" fmla="*/ 2147483646 h 348"/>
                <a:gd name="T22" fmla="*/ 2147483646 w 513"/>
                <a:gd name="T23" fmla="*/ 2147483646 h 348"/>
                <a:gd name="T24" fmla="*/ 2147483646 w 513"/>
                <a:gd name="T25" fmla="*/ 2147483646 h 348"/>
                <a:gd name="T26" fmla="*/ 2147483646 w 513"/>
                <a:gd name="T27" fmla="*/ 2147483646 h 348"/>
                <a:gd name="T28" fmla="*/ 2147483646 w 513"/>
                <a:gd name="T29" fmla="*/ 2147483646 h 348"/>
                <a:gd name="T30" fmla="*/ 2147483646 w 513"/>
                <a:gd name="T31" fmla="*/ 2147483646 h 348"/>
                <a:gd name="T32" fmla="*/ 2147483646 w 513"/>
                <a:gd name="T33" fmla="*/ 2147483646 h 348"/>
                <a:gd name="T34" fmla="*/ 2147483646 w 513"/>
                <a:gd name="T35" fmla="*/ 2147483646 h 348"/>
                <a:gd name="T36" fmla="*/ 2147483646 w 513"/>
                <a:gd name="T37" fmla="*/ 2147483646 h 348"/>
                <a:gd name="T38" fmla="*/ 2147483646 w 513"/>
                <a:gd name="T39" fmla="*/ 2147483646 h 348"/>
                <a:gd name="T40" fmla="*/ 2147483646 w 513"/>
                <a:gd name="T41" fmla="*/ 2147483646 h 348"/>
                <a:gd name="T42" fmla="*/ 2147483646 w 513"/>
                <a:gd name="T43" fmla="*/ 2147483646 h 348"/>
                <a:gd name="T44" fmla="*/ 2147483646 w 513"/>
                <a:gd name="T45" fmla="*/ 2147483646 h 348"/>
                <a:gd name="T46" fmla="*/ 2147483646 w 513"/>
                <a:gd name="T47" fmla="*/ 2147483646 h 348"/>
                <a:gd name="T48" fmla="*/ 2147483646 w 513"/>
                <a:gd name="T49" fmla="*/ 2147483646 h 348"/>
                <a:gd name="T50" fmla="*/ 2147483646 w 513"/>
                <a:gd name="T51" fmla="*/ 2147483646 h 348"/>
                <a:gd name="T52" fmla="*/ 2147483646 w 513"/>
                <a:gd name="T53" fmla="*/ 2147483646 h 348"/>
                <a:gd name="T54" fmla="*/ 2147483646 w 513"/>
                <a:gd name="T55" fmla="*/ 2147483646 h 348"/>
                <a:gd name="T56" fmla="*/ 2147483646 w 513"/>
                <a:gd name="T57" fmla="*/ 2147483646 h 348"/>
                <a:gd name="T58" fmla="*/ 2147483646 w 513"/>
                <a:gd name="T59" fmla="*/ 2147483646 h 348"/>
                <a:gd name="T60" fmla="*/ 2147483646 w 513"/>
                <a:gd name="T61" fmla="*/ 2147483646 h 348"/>
                <a:gd name="T62" fmla="*/ 2147483646 w 513"/>
                <a:gd name="T63" fmla="*/ 2147483646 h 348"/>
                <a:gd name="T64" fmla="*/ 2147483646 w 513"/>
                <a:gd name="T65" fmla="*/ 2147483646 h 348"/>
                <a:gd name="T66" fmla="*/ 2147483646 w 513"/>
                <a:gd name="T67" fmla="*/ 2147483646 h 348"/>
                <a:gd name="T68" fmla="*/ 2147483646 w 513"/>
                <a:gd name="T69" fmla="*/ 2147483646 h 348"/>
                <a:gd name="T70" fmla="*/ 2147483646 w 513"/>
                <a:gd name="T71" fmla="*/ 2147483646 h 348"/>
                <a:gd name="T72" fmla="*/ 2147483646 w 513"/>
                <a:gd name="T73" fmla="*/ 2147483646 h 348"/>
                <a:gd name="T74" fmla="*/ 2147483646 w 513"/>
                <a:gd name="T75" fmla="*/ 2147483646 h 348"/>
                <a:gd name="T76" fmla="*/ 2147483646 w 513"/>
                <a:gd name="T77" fmla="*/ 2147483646 h 348"/>
                <a:gd name="T78" fmla="*/ 0 w 513"/>
                <a:gd name="T79" fmla="*/ 2147483646 h 3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3"/>
                <a:gd name="T121" fmla="*/ 0 h 348"/>
                <a:gd name="T122" fmla="*/ 513 w 513"/>
                <a:gd name="T123" fmla="*/ 348 h 3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3" h="348">
                  <a:moveTo>
                    <a:pt x="0" y="34"/>
                  </a:moveTo>
                  <a:lnTo>
                    <a:pt x="141" y="20"/>
                  </a:lnTo>
                  <a:lnTo>
                    <a:pt x="156" y="43"/>
                  </a:lnTo>
                  <a:lnTo>
                    <a:pt x="307" y="20"/>
                  </a:lnTo>
                  <a:lnTo>
                    <a:pt x="333" y="39"/>
                  </a:lnTo>
                  <a:lnTo>
                    <a:pt x="333" y="3"/>
                  </a:lnTo>
                  <a:lnTo>
                    <a:pt x="331" y="0"/>
                  </a:lnTo>
                  <a:lnTo>
                    <a:pt x="361" y="2"/>
                  </a:lnTo>
                  <a:lnTo>
                    <a:pt x="393" y="56"/>
                  </a:lnTo>
                  <a:lnTo>
                    <a:pt x="444" y="129"/>
                  </a:lnTo>
                  <a:lnTo>
                    <a:pt x="469" y="192"/>
                  </a:lnTo>
                  <a:lnTo>
                    <a:pt x="507" y="236"/>
                  </a:lnTo>
                  <a:lnTo>
                    <a:pt x="513" y="300"/>
                  </a:lnTo>
                  <a:lnTo>
                    <a:pt x="501" y="338"/>
                  </a:lnTo>
                  <a:lnTo>
                    <a:pt x="447" y="348"/>
                  </a:lnTo>
                  <a:lnTo>
                    <a:pt x="438" y="332"/>
                  </a:lnTo>
                  <a:lnTo>
                    <a:pt x="400" y="309"/>
                  </a:lnTo>
                  <a:lnTo>
                    <a:pt x="388" y="285"/>
                  </a:lnTo>
                  <a:lnTo>
                    <a:pt x="378" y="276"/>
                  </a:lnTo>
                  <a:lnTo>
                    <a:pt x="372" y="254"/>
                  </a:lnTo>
                  <a:lnTo>
                    <a:pt x="363" y="260"/>
                  </a:lnTo>
                  <a:lnTo>
                    <a:pt x="333" y="231"/>
                  </a:lnTo>
                  <a:lnTo>
                    <a:pt x="340" y="204"/>
                  </a:lnTo>
                  <a:lnTo>
                    <a:pt x="333" y="189"/>
                  </a:lnTo>
                  <a:lnTo>
                    <a:pt x="324" y="194"/>
                  </a:lnTo>
                  <a:lnTo>
                    <a:pt x="325" y="210"/>
                  </a:lnTo>
                  <a:lnTo>
                    <a:pt x="315" y="189"/>
                  </a:lnTo>
                  <a:lnTo>
                    <a:pt x="316" y="140"/>
                  </a:lnTo>
                  <a:lnTo>
                    <a:pt x="297" y="111"/>
                  </a:lnTo>
                  <a:lnTo>
                    <a:pt x="249" y="87"/>
                  </a:lnTo>
                  <a:lnTo>
                    <a:pt x="225" y="60"/>
                  </a:lnTo>
                  <a:lnTo>
                    <a:pt x="198" y="57"/>
                  </a:lnTo>
                  <a:lnTo>
                    <a:pt x="187" y="74"/>
                  </a:lnTo>
                  <a:lnTo>
                    <a:pt x="147" y="86"/>
                  </a:lnTo>
                  <a:lnTo>
                    <a:pt x="124" y="74"/>
                  </a:lnTo>
                  <a:lnTo>
                    <a:pt x="112" y="56"/>
                  </a:lnTo>
                  <a:lnTo>
                    <a:pt x="37" y="72"/>
                  </a:lnTo>
                  <a:lnTo>
                    <a:pt x="21" y="59"/>
                  </a:lnTo>
                  <a:lnTo>
                    <a:pt x="4" y="73"/>
                  </a:lnTo>
                  <a:lnTo>
                    <a:pt x="0" y="34"/>
                  </a:lnTo>
                  <a:close/>
                </a:path>
              </a:pathLst>
            </a:custGeom>
            <a:solidFill>
              <a:srgbClr val="538022"/>
            </a:solidFill>
            <a:ln w="12700">
              <a:solidFill>
                <a:srgbClr val="000000"/>
              </a:solidFill>
              <a:round/>
              <a:headEnd/>
              <a:tailEnd/>
            </a:ln>
          </p:spPr>
          <p:txBody>
            <a:bodyPr/>
            <a:lstStyle/>
            <a:p>
              <a:endParaRPr lang="en-US"/>
            </a:p>
          </p:txBody>
        </p:sp>
      </p:grpSp>
      <p:sp>
        <p:nvSpPr>
          <p:cNvPr id="2108" name="Freeform 76"/>
          <p:cNvSpPr>
            <a:spLocks/>
          </p:cNvSpPr>
          <p:nvPr/>
        </p:nvSpPr>
        <p:spPr bwMode="auto">
          <a:xfrm rot="3260751">
            <a:off x="745332" y="1754981"/>
            <a:ext cx="1011238" cy="1228725"/>
          </a:xfrm>
          <a:custGeom>
            <a:avLst/>
            <a:gdLst>
              <a:gd name="T0" fmla="*/ 2147483647 w 1054"/>
              <a:gd name="T1" fmla="*/ 2147483647 h 1029"/>
              <a:gd name="T2" fmla="*/ 2147483647 w 1054"/>
              <a:gd name="T3" fmla="*/ 0 h 1029"/>
              <a:gd name="T4" fmla="*/ 2147483647 w 1054"/>
              <a:gd name="T5" fmla="*/ 2147483647 h 1029"/>
              <a:gd name="T6" fmla="*/ 2147483647 w 1054"/>
              <a:gd name="T7" fmla="*/ 2147483647 h 1029"/>
              <a:gd name="T8" fmla="*/ 2147483647 w 1054"/>
              <a:gd name="T9" fmla="*/ 2147483647 h 1029"/>
              <a:gd name="T10" fmla="*/ 2147483647 w 1054"/>
              <a:gd name="T11" fmla="*/ 2147483647 h 1029"/>
              <a:gd name="T12" fmla="*/ 2147483647 w 1054"/>
              <a:gd name="T13" fmla="*/ 2147483647 h 1029"/>
              <a:gd name="T14" fmla="*/ 2147483647 w 1054"/>
              <a:gd name="T15" fmla="*/ 2147483647 h 1029"/>
              <a:gd name="T16" fmla="*/ 2147483647 w 1054"/>
              <a:gd name="T17" fmla="*/ 2147483647 h 1029"/>
              <a:gd name="T18" fmla="*/ 2147483647 w 1054"/>
              <a:gd name="T19" fmla="*/ 2147483647 h 1029"/>
              <a:gd name="T20" fmla="*/ 2147483647 w 1054"/>
              <a:gd name="T21" fmla="*/ 2147483647 h 1029"/>
              <a:gd name="T22" fmla="*/ 2147483647 w 1054"/>
              <a:gd name="T23" fmla="*/ 2147483647 h 1029"/>
              <a:gd name="T24" fmla="*/ 2147483647 w 1054"/>
              <a:gd name="T25" fmla="*/ 2147483647 h 1029"/>
              <a:gd name="T26" fmla="*/ 2147483647 w 1054"/>
              <a:gd name="T27" fmla="*/ 2147483647 h 1029"/>
              <a:gd name="T28" fmla="*/ 2147483647 w 1054"/>
              <a:gd name="T29" fmla="*/ 2147483647 h 1029"/>
              <a:gd name="T30" fmla="*/ 2147483647 w 1054"/>
              <a:gd name="T31" fmla="*/ 2147483647 h 1029"/>
              <a:gd name="T32" fmla="*/ 2147483647 w 1054"/>
              <a:gd name="T33" fmla="*/ 2147483647 h 1029"/>
              <a:gd name="T34" fmla="*/ 2147483647 w 1054"/>
              <a:gd name="T35" fmla="*/ 2147483647 h 1029"/>
              <a:gd name="T36" fmla="*/ 2147483647 w 1054"/>
              <a:gd name="T37" fmla="*/ 2147483647 h 1029"/>
              <a:gd name="T38" fmla="*/ 2147483647 w 1054"/>
              <a:gd name="T39" fmla="*/ 2147483647 h 1029"/>
              <a:gd name="T40" fmla="*/ 2147483647 w 1054"/>
              <a:gd name="T41" fmla="*/ 2147483647 h 1029"/>
              <a:gd name="T42" fmla="*/ 2147483647 w 1054"/>
              <a:gd name="T43" fmla="*/ 2147483647 h 1029"/>
              <a:gd name="T44" fmla="*/ 0 w 1054"/>
              <a:gd name="T45" fmla="*/ 2147483647 h 1029"/>
              <a:gd name="T46" fmla="*/ 2147483647 w 1054"/>
              <a:gd name="T47" fmla="*/ 2147483647 h 1029"/>
              <a:gd name="T48" fmla="*/ 2147483647 w 1054"/>
              <a:gd name="T49" fmla="*/ 2147483647 h 1029"/>
              <a:gd name="T50" fmla="*/ 2147483647 w 1054"/>
              <a:gd name="T51" fmla="*/ 2147483647 h 1029"/>
              <a:gd name="T52" fmla="*/ 2147483647 w 1054"/>
              <a:gd name="T53" fmla="*/ 2147483647 h 1029"/>
              <a:gd name="T54" fmla="*/ 2147483647 w 1054"/>
              <a:gd name="T55" fmla="*/ 2147483647 h 1029"/>
              <a:gd name="T56" fmla="*/ 2147483647 w 1054"/>
              <a:gd name="T57" fmla="*/ 2147483647 h 1029"/>
              <a:gd name="T58" fmla="*/ 2147483647 w 1054"/>
              <a:gd name="T59" fmla="*/ 2147483647 h 1029"/>
              <a:gd name="T60" fmla="*/ 2147483647 w 1054"/>
              <a:gd name="T61" fmla="*/ 2147483647 h 1029"/>
              <a:gd name="T62" fmla="*/ 2147483647 w 1054"/>
              <a:gd name="T63" fmla="*/ 2147483647 h 1029"/>
              <a:gd name="T64" fmla="*/ 2147483647 w 1054"/>
              <a:gd name="T65" fmla="*/ 2147483647 h 1029"/>
              <a:gd name="T66" fmla="*/ 2147483647 w 1054"/>
              <a:gd name="T67" fmla="*/ 2147483647 h 1029"/>
              <a:gd name="T68" fmla="*/ 2147483647 w 1054"/>
              <a:gd name="T69" fmla="*/ 2147483647 h 1029"/>
              <a:gd name="T70" fmla="*/ 2147483647 w 1054"/>
              <a:gd name="T71" fmla="*/ 2147483647 h 1029"/>
              <a:gd name="T72" fmla="*/ 2147483647 w 1054"/>
              <a:gd name="T73" fmla="*/ 2147483647 h 1029"/>
              <a:gd name="T74" fmla="*/ 2147483647 w 1054"/>
              <a:gd name="T75" fmla="*/ 2147483647 h 1029"/>
              <a:gd name="T76" fmla="*/ 2147483647 w 1054"/>
              <a:gd name="T77" fmla="*/ 2147483647 h 1029"/>
              <a:gd name="T78" fmla="*/ 2147483647 w 1054"/>
              <a:gd name="T79" fmla="*/ 2147483647 h 1029"/>
              <a:gd name="T80" fmla="*/ 2147483647 w 1054"/>
              <a:gd name="T81" fmla="*/ 2147483647 h 1029"/>
              <a:gd name="T82" fmla="*/ 2147483647 w 1054"/>
              <a:gd name="T83" fmla="*/ 2147483647 h 10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4"/>
              <a:gd name="T127" fmla="*/ 0 h 1029"/>
              <a:gd name="T128" fmla="*/ 1054 w 1054"/>
              <a:gd name="T129" fmla="*/ 1029 h 10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4" h="1029">
                <a:moveTo>
                  <a:pt x="168" y="153"/>
                </a:moveTo>
                <a:lnTo>
                  <a:pt x="380" y="0"/>
                </a:lnTo>
                <a:lnTo>
                  <a:pt x="481" y="27"/>
                </a:lnTo>
                <a:lnTo>
                  <a:pt x="530" y="76"/>
                </a:lnTo>
                <a:lnTo>
                  <a:pt x="729" y="95"/>
                </a:lnTo>
                <a:lnTo>
                  <a:pt x="735" y="604"/>
                </a:lnTo>
                <a:lnTo>
                  <a:pt x="800" y="619"/>
                </a:lnTo>
                <a:lnTo>
                  <a:pt x="830" y="680"/>
                </a:lnTo>
                <a:lnTo>
                  <a:pt x="876" y="659"/>
                </a:lnTo>
                <a:lnTo>
                  <a:pt x="972" y="797"/>
                </a:lnTo>
                <a:lnTo>
                  <a:pt x="1054" y="861"/>
                </a:lnTo>
                <a:lnTo>
                  <a:pt x="1051" y="916"/>
                </a:lnTo>
                <a:lnTo>
                  <a:pt x="947" y="923"/>
                </a:lnTo>
                <a:lnTo>
                  <a:pt x="901" y="754"/>
                </a:lnTo>
                <a:lnTo>
                  <a:pt x="573" y="588"/>
                </a:lnTo>
                <a:lnTo>
                  <a:pt x="582" y="640"/>
                </a:lnTo>
                <a:lnTo>
                  <a:pt x="508" y="708"/>
                </a:lnTo>
                <a:lnTo>
                  <a:pt x="496" y="683"/>
                </a:lnTo>
                <a:lnTo>
                  <a:pt x="475" y="683"/>
                </a:lnTo>
                <a:lnTo>
                  <a:pt x="416" y="824"/>
                </a:lnTo>
                <a:lnTo>
                  <a:pt x="233" y="963"/>
                </a:lnTo>
                <a:lnTo>
                  <a:pt x="52" y="1029"/>
                </a:lnTo>
                <a:lnTo>
                  <a:pt x="0" y="1020"/>
                </a:lnTo>
                <a:lnTo>
                  <a:pt x="208" y="901"/>
                </a:lnTo>
                <a:lnTo>
                  <a:pt x="233" y="901"/>
                </a:lnTo>
                <a:lnTo>
                  <a:pt x="309" y="809"/>
                </a:lnTo>
                <a:lnTo>
                  <a:pt x="343" y="806"/>
                </a:lnTo>
                <a:lnTo>
                  <a:pt x="395" y="736"/>
                </a:lnTo>
                <a:lnTo>
                  <a:pt x="377" y="705"/>
                </a:lnTo>
                <a:lnTo>
                  <a:pt x="266" y="720"/>
                </a:lnTo>
                <a:lnTo>
                  <a:pt x="190" y="545"/>
                </a:lnTo>
                <a:lnTo>
                  <a:pt x="233" y="466"/>
                </a:lnTo>
                <a:lnTo>
                  <a:pt x="303" y="438"/>
                </a:lnTo>
                <a:lnTo>
                  <a:pt x="278" y="368"/>
                </a:lnTo>
                <a:lnTo>
                  <a:pt x="205" y="401"/>
                </a:lnTo>
                <a:lnTo>
                  <a:pt x="150" y="300"/>
                </a:lnTo>
                <a:lnTo>
                  <a:pt x="211" y="276"/>
                </a:lnTo>
                <a:lnTo>
                  <a:pt x="266" y="303"/>
                </a:lnTo>
                <a:lnTo>
                  <a:pt x="291" y="288"/>
                </a:lnTo>
                <a:lnTo>
                  <a:pt x="245" y="202"/>
                </a:lnTo>
                <a:lnTo>
                  <a:pt x="165" y="196"/>
                </a:lnTo>
                <a:lnTo>
                  <a:pt x="168" y="153"/>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5179" name="Freeform 77"/>
          <p:cNvSpPr>
            <a:spLocks/>
          </p:cNvSpPr>
          <p:nvPr/>
        </p:nvSpPr>
        <p:spPr bwMode="auto">
          <a:xfrm>
            <a:off x="3260725" y="3100388"/>
            <a:ext cx="946150" cy="752475"/>
          </a:xfrm>
          <a:custGeom>
            <a:avLst/>
            <a:gdLst>
              <a:gd name="T0" fmla="*/ 2147483646 w 380"/>
              <a:gd name="T1" fmla="*/ 0 h 311"/>
              <a:gd name="T2" fmla="*/ 2147483646 w 380"/>
              <a:gd name="T3" fmla="*/ 2147483646 h 311"/>
              <a:gd name="T4" fmla="*/ 0 w 380"/>
              <a:gd name="T5" fmla="*/ 2147483646 h 311"/>
              <a:gd name="T6" fmla="*/ 2147483646 w 380"/>
              <a:gd name="T7" fmla="*/ 2147483646 h 311"/>
              <a:gd name="T8" fmla="*/ 2147483646 w 380"/>
              <a:gd name="T9" fmla="*/ 2147483646 h 311"/>
              <a:gd name="T10" fmla="*/ 2147483646 w 380"/>
              <a:gd name="T11" fmla="*/ 2147483646 h 311"/>
              <a:gd name="T12" fmla="*/ 2147483646 w 380"/>
              <a:gd name="T13" fmla="*/ 0 h 311"/>
              <a:gd name="T14" fmla="*/ 0 60000 65536"/>
              <a:gd name="T15" fmla="*/ 0 60000 65536"/>
              <a:gd name="T16" fmla="*/ 0 60000 65536"/>
              <a:gd name="T17" fmla="*/ 0 60000 65536"/>
              <a:gd name="T18" fmla="*/ 0 60000 65536"/>
              <a:gd name="T19" fmla="*/ 0 60000 65536"/>
              <a:gd name="T20" fmla="*/ 0 60000 65536"/>
              <a:gd name="T21" fmla="*/ 0 w 380"/>
              <a:gd name="T22" fmla="*/ 0 h 311"/>
              <a:gd name="T23" fmla="*/ 380 w 380"/>
              <a:gd name="T24" fmla="*/ 311 h 3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0" h="311">
                <a:moveTo>
                  <a:pt x="37" y="0"/>
                </a:moveTo>
                <a:lnTo>
                  <a:pt x="23" y="116"/>
                </a:lnTo>
                <a:lnTo>
                  <a:pt x="0" y="282"/>
                </a:lnTo>
                <a:lnTo>
                  <a:pt x="110" y="291"/>
                </a:lnTo>
                <a:lnTo>
                  <a:pt x="367" y="311"/>
                </a:lnTo>
                <a:lnTo>
                  <a:pt x="380" y="32"/>
                </a:lnTo>
                <a:lnTo>
                  <a:pt x="37" y="0"/>
                </a:lnTo>
                <a:close/>
              </a:path>
            </a:pathLst>
          </a:custGeom>
          <a:solidFill>
            <a:srgbClr val="4B9FCD"/>
          </a:solidFill>
          <a:ln w="12700">
            <a:solidFill>
              <a:srgbClr val="000000"/>
            </a:solidFill>
            <a:round/>
            <a:headEnd/>
            <a:tailEnd/>
          </a:ln>
        </p:spPr>
        <p:txBody>
          <a:bodyPr/>
          <a:lstStyle/>
          <a:p>
            <a:endParaRPr lang="en-US"/>
          </a:p>
        </p:txBody>
      </p:sp>
      <p:sp>
        <p:nvSpPr>
          <p:cNvPr id="5180" name="Freeform 78"/>
          <p:cNvSpPr>
            <a:spLocks/>
          </p:cNvSpPr>
          <p:nvPr/>
        </p:nvSpPr>
        <p:spPr bwMode="auto">
          <a:xfrm>
            <a:off x="5842000" y="2662238"/>
            <a:ext cx="744538" cy="309562"/>
          </a:xfrm>
          <a:custGeom>
            <a:avLst/>
            <a:gdLst>
              <a:gd name="T0" fmla="*/ 0 w 299"/>
              <a:gd name="T1" fmla="*/ 2147483646 h 129"/>
              <a:gd name="T2" fmla="*/ 2147483646 w 299"/>
              <a:gd name="T3" fmla="*/ 0 h 129"/>
              <a:gd name="T4" fmla="*/ 2147483646 w 299"/>
              <a:gd name="T5" fmla="*/ 2147483646 h 129"/>
              <a:gd name="T6" fmla="*/ 2147483646 w 299"/>
              <a:gd name="T7" fmla="*/ 2147483646 h 129"/>
              <a:gd name="T8" fmla="*/ 2147483646 w 299"/>
              <a:gd name="T9" fmla="*/ 2147483646 h 129"/>
              <a:gd name="T10" fmla="*/ 2147483646 w 299"/>
              <a:gd name="T11" fmla="*/ 2147483646 h 129"/>
              <a:gd name="T12" fmla="*/ 2147483646 w 299"/>
              <a:gd name="T13" fmla="*/ 2147483646 h 129"/>
              <a:gd name="T14" fmla="*/ 2147483646 w 299"/>
              <a:gd name="T15" fmla="*/ 2147483646 h 129"/>
              <a:gd name="T16" fmla="*/ 2147483646 w 299"/>
              <a:gd name="T17" fmla="*/ 2147483646 h 129"/>
              <a:gd name="T18" fmla="*/ 2147483646 w 299"/>
              <a:gd name="T19" fmla="*/ 2147483646 h 129"/>
              <a:gd name="T20" fmla="*/ 2147483646 w 299"/>
              <a:gd name="T21" fmla="*/ 2147483646 h 129"/>
              <a:gd name="T22" fmla="*/ 2147483646 w 299"/>
              <a:gd name="T23" fmla="*/ 2147483646 h 129"/>
              <a:gd name="T24" fmla="*/ 2147483646 w 299"/>
              <a:gd name="T25" fmla="*/ 2147483646 h 129"/>
              <a:gd name="T26" fmla="*/ 2147483646 w 299"/>
              <a:gd name="T27" fmla="*/ 2147483646 h 129"/>
              <a:gd name="T28" fmla="*/ 2147483646 w 299"/>
              <a:gd name="T29" fmla="*/ 2147483646 h 129"/>
              <a:gd name="T30" fmla="*/ 2147483646 w 299"/>
              <a:gd name="T31" fmla="*/ 2147483646 h 129"/>
              <a:gd name="T32" fmla="*/ 2147483646 w 299"/>
              <a:gd name="T33" fmla="*/ 2147483646 h 129"/>
              <a:gd name="T34" fmla="*/ 2147483646 w 299"/>
              <a:gd name="T35" fmla="*/ 2147483646 h 129"/>
              <a:gd name="T36" fmla="*/ 2147483646 w 299"/>
              <a:gd name="T37" fmla="*/ 2147483646 h 129"/>
              <a:gd name="T38" fmla="*/ 2147483646 w 299"/>
              <a:gd name="T39" fmla="*/ 2147483646 h 129"/>
              <a:gd name="T40" fmla="*/ 2147483646 w 299"/>
              <a:gd name="T41" fmla="*/ 2147483646 h 129"/>
              <a:gd name="T42" fmla="*/ 2147483646 w 299"/>
              <a:gd name="T43" fmla="*/ 2147483646 h 129"/>
              <a:gd name="T44" fmla="*/ 2147483646 w 299"/>
              <a:gd name="T45" fmla="*/ 2147483646 h 129"/>
              <a:gd name="T46" fmla="*/ 2147483646 w 299"/>
              <a:gd name="T47" fmla="*/ 2147483646 h 129"/>
              <a:gd name="T48" fmla="*/ 0 w 299"/>
              <a:gd name="T49" fmla="*/ 2147483646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9"/>
              <a:gd name="T76" fmla="*/ 0 h 129"/>
              <a:gd name="T77" fmla="*/ 299 w 299"/>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9" h="129">
                <a:moveTo>
                  <a:pt x="0" y="71"/>
                </a:moveTo>
                <a:lnTo>
                  <a:pt x="67" y="0"/>
                </a:lnTo>
                <a:lnTo>
                  <a:pt x="55" y="29"/>
                </a:lnTo>
                <a:lnTo>
                  <a:pt x="64" y="38"/>
                </a:lnTo>
                <a:lnTo>
                  <a:pt x="85" y="26"/>
                </a:lnTo>
                <a:lnTo>
                  <a:pt x="131" y="44"/>
                </a:lnTo>
                <a:lnTo>
                  <a:pt x="151" y="29"/>
                </a:lnTo>
                <a:lnTo>
                  <a:pt x="213" y="21"/>
                </a:lnTo>
                <a:lnTo>
                  <a:pt x="225" y="39"/>
                </a:lnTo>
                <a:lnTo>
                  <a:pt x="249" y="35"/>
                </a:lnTo>
                <a:lnTo>
                  <a:pt x="296" y="54"/>
                </a:lnTo>
                <a:lnTo>
                  <a:pt x="299" y="68"/>
                </a:lnTo>
                <a:lnTo>
                  <a:pt x="248" y="80"/>
                </a:lnTo>
                <a:lnTo>
                  <a:pt x="233" y="71"/>
                </a:lnTo>
                <a:lnTo>
                  <a:pt x="207" y="74"/>
                </a:lnTo>
                <a:lnTo>
                  <a:pt x="177" y="92"/>
                </a:lnTo>
                <a:lnTo>
                  <a:pt x="163" y="93"/>
                </a:lnTo>
                <a:lnTo>
                  <a:pt x="152" y="80"/>
                </a:lnTo>
                <a:lnTo>
                  <a:pt x="135" y="128"/>
                </a:lnTo>
                <a:lnTo>
                  <a:pt x="116" y="129"/>
                </a:lnTo>
                <a:lnTo>
                  <a:pt x="108" y="110"/>
                </a:lnTo>
                <a:lnTo>
                  <a:pt x="68" y="101"/>
                </a:lnTo>
                <a:lnTo>
                  <a:pt x="49" y="87"/>
                </a:lnTo>
                <a:lnTo>
                  <a:pt x="16" y="92"/>
                </a:lnTo>
                <a:lnTo>
                  <a:pt x="0" y="71"/>
                </a:lnTo>
                <a:close/>
              </a:path>
            </a:pathLst>
          </a:custGeom>
          <a:solidFill>
            <a:srgbClr val="4B9FCD"/>
          </a:solidFill>
          <a:ln w="12700">
            <a:solidFill>
              <a:srgbClr val="000000"/>
            </a:solidFill>
            <a:round/>
            <a:headEnd/>
            <a:tailEnd/>
          </a:ln>
        </p:spPr>
        <p:txBody>
          <a:bodyPr/>
          <a:lstStyle/>
          <a:p>
            <a:endParaRPr lang="en-US"/>
          </a:p>
        </p:txBody>
      </p:sp>
      <p:sp>
        <p:nvSpPr>
          <p:cNvPr id="5181" name="Freeform 79"/>
          <p:cNvSpPr>
            <a:spLocks/>
          </p:cNvSpPr>
          <p:nvPr/>
        </p:nvSpPr>
        <p:spPr bwMode="auto">
          <a:xfrm>
            <a:off x="7342188" y="3686175"/>
            <a:ext cx="501650" cy="257175"/>
          </a:xfrm>
          <a:custGeom>
            <a:avLst/>
            <a:gdLst>
              <a:gd name="T0" fmla="*/ 0 w 316"/>
              <a:gd name="T1" fmla="*/ 2147483646 h 162"/>
              <a:gd name="T2" fmla="*/ 2147483646 w 316"/>
              <a:gd name="T3" fmla="*/ 0 h 162"/>
              <a:gd name="T4" fmla="*/ 2147483646 w 316"/>
              <a:gd name="T5" fmla="*/ 2147483646 h 162"/>
              <a:gd name="T6" fmla="*/ 2147483646 w 316"/>
              <a:gd name="T7" fmla="*/ 2147483646 h 162"/>
              <a:gd name="T8" fmla="*/ 2147483646 w 316"/>
              <a:gd name="T9" fmla="*/ 2147483646 h 162"/>
              <a:gd name="T10" fmla="*/ 2147483646 w 316"/>
              <a:gd name="T11" fmla="*/ 2147483646 h 162"/>
              <a:gd name="T12" fmla="*/ 2147483646 w 316"/>
              <a:gd name="T13" fmla="*/ 2147483646 h 162"/>
              <a:gd name="T14" fmla="*/ 2147483646 w 316"/>
              <a:gd name="T15" fmla="*/ 2147483646 h 162"/>
              <a:gd name="T16" fmla="*/ 2147483646 w 316"/>
              <a:gd name="T17" fmla="*/ 2147483646 h 162"/>
              <a:gd name="T18" fmla="*/ 2147483646 w 316"/>
              <a:gd name="T19" fmla="*/ 2147483646 h 162"/>
              <a:gd name="T20" fmla="*/ 0 w 316"/>
              <a:gd name="T21" fmla="*/ 2147483646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6"/>
              <a:gd name="T34" fmla="*/ 0 h 162"/>
              <a:gd name="T35" fmla="*/ 316 w 316"/>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6" h="162">
                <a:moveTo>
                  <a:pt x="0" y="58"/>
                </a:moveTo>
                <a:lnTo>
                  <a:pt x="316" y="0"/>
                </a:lnTo>
                <a:lnTo>
                  <a:pt x="311" y="21"/>
                </a:lnTo>
                <a:lnTo>
                  <a:pt x="292" y="53"/>
                </a:lnTo>
                <a:lnTo>
                  <a:pt x="314" y="148"/>
                </a:lnTo>
                <a:lnTo>
                  <a:pt x="221" y="162"/>
                </a:lnTo>
                <a:lnTo>
                  <a:pt x="218" y="92"/>
                </a:lnTo>
                <a:lnTo>
                  <a:pt x="162" y="62"/>
                </a:lnTo>
                <a:lnTo>
                  <a:pt x="113" y="54"/>
                </a:lnTo>
                <a:lnTo>
                  <a:pt x="13" y="103"/>
                </a:lnTo>
                <a:lnTo>
                  <a:pt x="0" y="58"/>
                </a:lnTo>
                <a:close/>
              </a:path>
            </a:pathLst>
          </a:custGeom>
          <a:solidFill>
            <a:srgbClr val="4B9FCD"/>
          </a:solidFill>
          <a:ln w="12700">
            <a:solidFill>
              <a:srgbClr val="000000"/>
            </a:solidFill>
            <a:round/>
            <a:headEnd/>
            <a:tailEnd/>
          </a:ln>
        </p:spPr>
        <p:txBody>
          <a:bodyPr/>
          <a:lstStyle/>
          <a:p>
            <a:endParaRPr lang="en-US"/>
          </a:p>
        </p:txBody>
      </p:sp>
      <p:sp>
        <p:nvSpPr>
          <p:cNvPr id="5182" name="Freeform 80"/>
          <p:cNvSpPr>
            <a:spLocks/>
          </p:cNvSpPr>
          <p:nvPr/>
        </p:nvSpPr>
        <p:spPr bwMode="auto">
          <a:xfrm>
            <a:off x="2830513" y="2360613"/>
            <a:ext cx="1381125" cy="833437"/>
          </a:xfrm>
          <a:custGeom>
            <a:avLst/>
            <a:gdLst>
              <a:gd name="T0" fmla="*/ 2147483646 w 555"/>
              <a:gd name="T1" fmla="*/ 0 h 346"/>
              <a:gd name="T2" fmla="*/ 2147483646 w 555"/>
              <a:gd name="T3" fmla="*/ 2147483646 h 346"/>
              <a:gd name="T4" fmla="*/ 2147483646 w 555"/>
              <a:gd name="T5" fmla="*/ 2147483646 h 346"/>
              <a:gd name="T6" fmla="*/ 2147483646 w 555"/>
              <a:gd name="T7" fmla="*/ 2147483646 h 346"/>
              <a:gd name="T8" fmla="*/ 2147483646 w 555"/>
              <a:gd name="T9" fmla="*/ 2147483646 h 346"/>
              <a:gd name="T10" fmla="*/ 2147483646 w 555"/>
              <a:gd name="T11" fmla="*/ 2147483646 h 346"/>
              <a:gd name="T12" fmla="*/ 2147483646 w 555"/>
              <a:gd name="T13" fmla="*/ 2147483646 h 346"/>
              <a:gd name="T14" fmla="*/ 2147483646 w 555"/>
              <a:gd name="T15" fmla="*/ 2147483646 h 346"/>
              <a:gd name="T16" fmla="*/ 2147483646 w 555"/>
              <a:gd name="T17" fmla="*/ 2147483646 h 346"/>
              <a:gd name="T18" fmla="*/ 2147483646 w 555"/>
              <a:gd name="T19" fmla="*/ 2147483646 h 346"/>
              <a:gd name="T20" fmla="*/ 2147483646 w 555"/>
              <a:gd name="T21" fmla="*/ 2147483646 h 346"/>
              <a:gd name="T22" fmla="*/ 2147483646 w 555"/>
              <a:gd name="T23" fmla="*/ 2147483646 h 346"/>
              <a:gd name="T24" fmla="*/ 2147483646 w 555"/>
              <a:gd name="T25" fmla="*/ 2147483646 h 346"/>
              <a:gd name="T26" fmla="*/ 2147483646 w 555"/>
              <a:gd name="T27" fmla="*/ 2147483646 h 346"/>
              <a:gd name="T28" fmla="*/ 2147483646 w 555"/>
              <a:gd name="T29" fmla="*/ 2147483646 h 346"/>
              <a:gd name="T30" fmla="*/ 2147483646 w 555"/>
              <a:gd name="T31" fmla="*/ 2147483646 h 346"/>
              <a:gd name="T32" fmla="*/ 2147483646 w 555"/>
              <a:gd name="T33" fmla="*/ 2147483646 h 346"/>
              <a:gd name="T34" fmla="*/ 0 w 555"/>
              <a:gd name="T35" fmla="*/ 2147483646 h 346"/>
              <a:gd name="T36" fmla="*/ 2147483646 w 555"/>
              <a:gd name="T37" fmla="*/ 0 h 3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5"/>
              <a:gd name="T58" fmla="*/ 0 h 346"/>
              <a:gd name="T59" fmla="*/ 555 w 555"/>
              <a:gd name="T60" fmla="*/ 346 h 3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5" h="346">
                <a:moveTo>
                  <a:pt x="9" y="0"/>
                </a:moveTo>
                <a:lnTo>
                  <a:pt x="118" y="14"/>
                </a:lnTo>
                <a:lnTo>
                  <a:pt x="184" y="23"/>
                </a:lnTo>
                <a:lnTo>
                  <a:pt x="271" y="32"/>
                </a:lnTo>
                <a:lnTo>
                  <a:pt x="351" y="40"/>
                </a:lnTo>
                <a:lnTo>
                  <a:pt x="490" y="50"/>
                </a:lnTo>
                <a:lnTo>
                  <a:pt x="555" y="55"/>
                </a:lnTo>
                <a:lnTo>
                  <a:pt x="553" y="337"/>
                </a:lnTo>
                <a:lnTo>
                  <a:pt x="213" y="308"/>
                </a:lnTo>
                <a:lnTo>
                  <a:pt x="206" y="346"/>
                </a:lnTo>
                <a:lnTo>
                  <a:pt x="193" y="328"/>
                </a:lnTo>
                <a:lnTo>
                  <a:pt x="162" y="331"/>
                </a:lnTo>
                <a:lnTo>
                  <a:pt x="117" y="338"/>
                </a:lnTo>
                <a:lnTo>
                  <a:pt x="109" y="289"/>
                </a:lnTo>
                <a:lnTo>
                  <a:pt x="56" y="250"/>
                </a:lnTo>
                <a:lnTo>
                  <a:pt x="64" y="213"/>
                </a:lnTo>
                <a:lnTo>
                  <a:pt x="69" y="183"/>
                </a:lnTo>
                <a:lnTo>
                  <a:pt x="0" y="86"/>
                </a:lnTo>
                <a:lnTo>
                  <a:pt x="9" y="0"/>
                </a:lnTo>
                <a:close/>
              </a:path>
            </a:pathLst>
          </a:custGeom>
          <a:solidFill>
            <a:srgbClr val="538022"/>
          </a:solidFill>
          <a:ln w="12700">
            <a:solidFill>
              <a:srgbClr val="000000"/>
            </a:solidFill>
            <a:round/>
            <a:headEnd/>
            <a:tailEnd/>
          </a:ln>
        </p:spPr>
        <p:txBody>
          <a:bodyPr/>
          <a:lstStyle/>
          <a:p>
            <a:endParaRPr lang="en-US"/>
          </a:p>
        </p:txBody>
      </p:sp>
      <p:sp>
        <p:nvSpPr>
          <p:cNvPr id="5183" name="Freeform 81"/>
          <p:cNvSpPr>
            <a:spLocks/>
          </p:cNvSpPr>
          <p:nvPr/>
        </p:nvSpPr>
        <p:spPr bwMode="auto">
          <a:xfrm>
            <a:off x="6369050" y="4708525"/>
            <a:ext cx="539750" cy="817563"/>
          </a:xfrm>
          <a:custGeom>
            <a:avLst/>
            <a:gdLst>
              <a:gd name="T0" fmla="*/ 0 w 217"/>
              <a:gd name="T1" fmla="*/ 2147483646 h 338"/>
              <a:gd name="T2" fmla="*/ 2147483646 w 217"/>
              <a:gd name="T3" fmla="*/ 0 h 338"/>
              <a:gd name="T4" fmla="*/ 2147483646 w 217"/>
              <a:gd name="T5" fmla="*/ 2147483646 h 338"/>
              <a:gd name="T6" fmla="*/ 2147483646 w 217"/>
              <a:gd name="T7" fmla="*/ 2147483646 h 338"/>
              <a:gd name="T8" fmla="*/ 2147483646 w 217"/>
              <a:gd name="T9" fmla="*/ 2147483646 h 338"/>
              <a:gd name="T10" fmla="*/ 2147483646 w 217"/>
              <a:gd name="T11" fmla="*/ 2147483646 h 338"/>
              <a:gd name="T12" fmla="*/ 2147483646 w 217"/>
              <a:gd name="T13" fmla="*/ 2147483646 h 338"/>
              <a:gd name="T14" fmla="*/ 2147483646 w 217"/>
              <a:gd name="T15" fmla="*/ 2147483646 h 338"/>
              <a:gd name="T16" fmla="*/ 2147483646 w 217"/>
              <a:gd name="T17" fmla="*/ 2147483646 h 338"/>
              <a:gd name="T18" fmla="*/ 2147483646 w 217"/>
              <a:gd name="T19" fmla="*/ 2147483646 h 338"/>
              <a:gd name="T20" fmla="*/ 2147483646 w 217"/>
              <a:gd name="T21" fmla="*/ 2147483646 h 338"/>
              <a:gd name="T22" fmla="*/ 2147483646 w 217"/>
              <a:gd name="T23" fmla="*/ 2147483646 h 338"/>
              <a:gd name="T24" fmla="*/ 2147483646 w 217"/>
              <a:gd name="T25" fmla="*/ 2147483646 h 338"/>
              <a:gd name="T26" fmla="*/ 2147483646 w 217"/>
              <a:gd name="T27" fmla="*/ 2147483646 h 338"/>
              <a:gd name="T28" fmla="*/ 0 w 217"/>
              <a:gd name="T29" fmla="*/ 2147483646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7"/>
              <a:gd name="T46" fmla="*/ 0 h 338"/>
              <a:gd name="T47" fmla="*/ 217 w 217"/>
              <a:gd name="T48" fmla="*/ 338 h 3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7" h="338">
                <a:moveTo>
                  <a:pt x="0" y="17"/>
                </a:moveTo>
                <a:lnTo>
                  <a:pt x="141" y="0"/>
                </a:lnTo>
                <a:lnTo>
                  <a:pt x="186" y="156"/>
                </a:lnTo>
                <a:lnTo>
                  <a:pt x="217" y="181"/>
                </a:lnTo>
                <a:lnTo>
                  <a:pt x="192" y="227"/>
                </a:lnTo>
                <a:lnTo>
                  <a:pt x="216" y="271"/>
                </a:lnTo>
                <a:lnTo>
                  <a:pt x="72" y="287"/>
                </a:lnTo>
                <a:lnTo>
                  <a:pt x="78" y="325"/>
                </a:lnTo>
                <a:lnTo>
                  <a:pt x="57" y="338"/>
                </a:lnTo>
                <a:lnTo>
                  <a:pt x="40" y="290"/>
                </a:lnTo>
                <a:lnTo>
                  <a:pt x="30" y="329"/>
                </a:lnTo>
                <a:lnTo>
                  <a:pt x="12" y="325"/>
                </a:lnTo>
                <a:lnTo>
                  <a:pt x="6" y="286"/>
                </a:lnTo>
                <a:lnTo>
                  <a:pt x="1" y="252"/>
                </a:lnTo>
                <a:lnTo>
                  <a:pt x="0" y="17"/>
                </a:lnTo>
                <a:close/>
              </a:path>
            </a:pathLst>
          </a:custGeom>
          <a:solidFill>
            <a:schemeClr val="accent6"/>
          </a:solidFill>
          <a:ln w="12700">
            <a:solidFill>
              <a:srgbClr val="000000"/>
            </a:solidFill>
            <a:round/>
            <a:headEnd/>
            <a:tailEnd/>
          </a:ln>
        </p:spPr>
        <p:txBody>
          <a:bodyPr/>
          <a:lstStyle/>
          <a:p>
            <a:endParaRPr lang="en-US"/>
          </a:p>
        </p:txBody>
      </p:sp>
      <p:sp>
        <p:nvSpPr>
          <p:cNvPr id="5184" name="Freeform 82"/>
          <p:cNvSpPr>
            <a:spLocks/>
          </p:cNvSpPr>
          <p:nvPr/>
        </p:nvSpPr>
        <p:spPr bwMode="auto">
          <a:xfrm>
            <a:off x="7034213" y="4567238"/>
            <a:ext cx="681037" cy="523875"/>
          </a:xfrm>
          <a:custGeom>
            <a:avLst/>
            <a:gdLst>
              <a:gd name="T0" fmla="*/ 2147483646 w 274"/>
              <a:gd name="T1" fmla="*/ 2147483646 h 217"/>
              <a:gd name="T2" fmla="*/ 2147483646 w 274"/>
              <a:gd name="T3" fmla="*/ 2147483646 h 217"/>
              <a:gd name="T4" fmla="*/ 2147483646 w 274"/>
              <a:gd name="T5" fmla="*/ 0 h 217"/>
              <a:gd name="T6" fmla="*/ 2147483646 w 274"/>
              <a:gd name="T7" fmla="*/ 2147483646 h 217"/>
              <a:gd name="T8" fmla="*/ 2147483646 w 274"/>
              <a:gd name="T9" fmla="*/ 2147483646 h 217"/>
              <a:gd name="T10" fmla="*/ 2147483646 w 274"/>
              <a:gd name="T11" fmla="*/ 2147483646 h 217"/>
              <a:gd name="T12" fmla="*/ 2147483646 w 274"/>
              <a:gd name="T13" fmla="*/ 2147483646 h 217"/>
              <a:gd name="T14" fmla="*/ 2147483646 w 274"/>
              <a:gd name="T15" fmla="*/ 2147483646 h 217"/>
              <a:gd name="T16" fmla="*/ 2147483646 w 274"/>
              <a:gd name="T17" fmla="*/ 2147483646 h 217"/>
              <a:gd name="T18" fmla="*/ 2147483646 w 274"/>
              <a:gd name="T19" fmla="*/ 2147483646 h 217"/>
              <a:gd name="T20" fmla="*/ 2147483646 w 274"/>
              <a:gd name="T21" fmla="*/ 2147483646 h 217"/>
              <a:gd name="T22" fmla="*/ 2147483646 w 274"/>
              <a:gd name="T23" fmla="*/ 2147483646 h 217"/>
              <a:gd name="T24" fmla="*/ 2147483646 w 274"/>
              <a:gd name="T25" fmla="*/ 2147483646 h 217"/>
              <a:gd name="T26" fmla="*/ 2147483646 w 274"/>
              <a:gd name="T27" fmla="*/ 2147483646 h 217"/>
              <a:gd name="T28" fmla="*/ 0 w 274"/>
              <a:gd name="T29" fmla="*/ 2147483646 h 217"/>
              <a:gd name="T30" fmla="*/ 2147483646 w 274"/>
              <a:gd name="T31" fmla="*/ 2147483646 h 2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4"/>
              <a:gd name="T49" fmla="*/ 0 h 217"/>
              <a:gd name="T50" fmla="*/ 274 w 274"/>
              <a:gd name="T51" fmla="*/ 217 h 2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4" h="217">
                <a:moveTo>
                  <a:pt x="10" y="39"/>
                </a:moveTo>
                <a:lnTo>
                  <a:pt x="32" y="18"/>
                </a:lnTo>
                <a:lnTo>
                  <a:pt x="114" y="0"/>
                </a:lnTo>
                <a:lnTo>
                  <a:pt x="139" y="12"/>
                </a:lnTo>
                <a:lnTo>
                  <a:pt x="192" y="3"/>
                </a:lnTo>
                <a:lnTo>
                  <a:pt x="235" y="34"/>
                </a:lnTo>
                <a:lnTo>
                  <a:pt x="274" y="58"/>
                </a:lnTo>
                <a:lnTo>
                  <a:pt x="252" y="123"/>
                </a:lnTo>
                <a:lnTo>
                  <a:pt x="219" y="156"/>
                </a:lnTo>
                <a:lnTo>
                  <a:pt x="183" y="166"/>
                </a:lnTo>
                <a:lnTo>
                  <a:pt x="190" y="192"/>
                </a:lnTo>
                <a:lnTo>
                  <a:pt x="168" y="217"/>
                </a:lnTo>
                <a:lnTo>
                  <a:pt x="126" y="156"/>
                </a:lnTo>
                <a:lnTo>
                  <a:pt x="18" y="58"/>
                </a:lnTo>
                <a:lnTo>
                  <a:pt x="0" y="58"/>
                </a:lnTo>
                <a:lnTo>
                  <a:pt x="10" y="39"/>
                </a:lnTo>
                <a:close/>
              </a:path>
            </a:pathLst>
          </a:custGeom>
          <a:solidFill>
            <a:srgbClr val="EEC100"/>
          </a:solidFill>
          <a:ln w="12700">
            <a:solidFill>
              <a:srgbClr val="000000"/>
            </a:solidFill>
            <a:round/>
            <a:headEnd/>
            <a:tailEnd/>
          </a:ln>
        </p:spPr>
        <p:txBody>
          <a:bodyPr/>
          <a:lstStyle/>
          <a:p>
            <a:endParaRPr lang="en-US"/>
          </a:p>
        </p:txBody>
      </p:sp>
      <p:sp>
        <p:nvSpPr>
          <p:cNvPr id="5185" name="Freeform 83"/>
          <p:cNvSpPr>
            <a:spLocks/>
          </p:cNvSpPr>
          <p:nvPr/>
        </p:nvSpPr>
        <p:spPr bwMode="auto">
          <a:xfrm>
            <a:off x="6102350" y="4014788"/>
            <a:ext cx="1012825" cy="544512"/>
          </a:xfrm>
          <a:custGeom>
            <a:avLst/>
            <a:gdLst>
              <a:gd name="T0" fmla="*/ 0 w 407"/>
              <a:gd name="T1" fmla="*/ 2147483646 h 226"/>
              <a:gd name="T2" fmla="*/ 2147483646 w 407"/>
              <a:gd name="T3" fmla="*/ 2147483646 h 226"/>
              <a:gd name="T4" fmla="*/ 2147483646 w 407"/>
              <a:gd name="T5" fmla="*/ 2147483646 h 226"/>
              <a:gd name="T6" fmla="*/ 2147483646 w 407"/>
              <a:gd name="T7" fmla="*/ 2147483646 h 226"/>
              <a:gd name="T8" fmla="*/ 2147483646 w 407"/>
              <a:gd name="T9" fmla="*/ 2147483646 h 226"/>
              <a:gd name="T10" fmla="*/ 2147483646 w 407"/>
              <a:gd name="T11" fmla="*/ 2147483646 h 226"/>
              <a:gd name="T12" fmla="*/ 2147483646 w 407"/>
              <a:gd name="T13" fmla="*/ 2147483646 h 226"/>
              <a:gd name="T14" fmla="*/ 2147483646 w 407"/>
              <a:gd name="T15" fmla="*/ 2147483646 h 226"/>
              <a:gd name="T16" fmla="*/ 2147483646 w 407"/>
              <a:gd name="T17" fmla="*/ 2147483646 h 226"/>
              <a:gd name="T18" fmla="*/ 2147483646 w 407"/>
              <a:gd name="T19" fmla="*/ 2147483646 h 226"/>
              <a:gd name="T20" fmla="*/ 2147483646 w 407"/>
              <a:gd name="T21" fmla="*/ 2147483646 h 226"/>
              <a:gd name="T22" fmla="*/ 2147483646 w 407"/>
              <a:gd name="T23" fmla="*/ 2147483646 h 226"/>
              <a:gd name="T24" fmla="*/ 2147483646 w 407"/>
              <a:gd name="T25" fmla="*/ 2147483646 h 226"/>
              <a:gd name="T26" fmla="*/ 2147483646 w 407"/>
              <a:gd name="T27" fmla="*/ 2147483646 h 226"/>
              <a:gd name="T28" fmla="*/ 2147483646 w 407"/>
              <a:gd name="T29" fmla="*/ 0 h 226"/>
              <a:gd name="T30" fmla="*/ 2147483646 w 407"/>
              <a:gd name="T31" fmla="*/ 2147483646 h 226"/>
              <a:gd name="T32" fmla="*/ 2147483646 w 407"/>
              <a:gd name="T33" fmla="*/ 2147483646 h 226"/>
              <a:gd name="T34" fmla="*/ 2147483646 w 407"/>
              <a:gd name="T35" fmla="*/ 2147483646 h 226"/>
              <a:gd name="T36" fmla="*/ 2147483646 w 407"/>
              <a:gd name="T37" fmla="*/ 2147483646 h 226"/>
              <a:gd name="T38" fmla="*/ 2147483646 w 407"/>
              <a:gd name="T39" fmla="*/ 2147483646 h 226"/>
              <a:gd name="T40" fmla="*/ 2147483646 w 407"/>
              <a:gd name="T41" fmla="*/ 2147483646 h 226"/>
              <a:gd name="T42" fmla="*/ 2147483646 w 407"/>
              <a:gd name="T43" fmla="*/ 2147483646 h 226"/>
              <a:gd name="T44" fmla="*/ 2147483646 w 407"/>
              <a:gd name="T45" fmla="*/ 2147483646 h 226"/>
              <a:gd name="T46" fmla="*/ 2147483646 w 407"/>
              <a:gd name="T47" fmla="*/ 2147483646 h 226"/>
              <a:gd name="T48" fmla="*/ 2147483646 w 407"/>
              <a:gd name="T49" fmla="*/ 2147483646 h 226"/>
              <a:gd name="T50" fmla="*/ 2147483646 w 407"/>
              <a:gd name="T51" fmla="*/ 2147483646 h 226"/>
              <a:gd name="T52" fmla="*/ 2147483646 w 407"/>
              <a:gd name="T53" fmla="*/ 2147483646 h 226"/>
              <a:gd name="T54" fmla="*/ 2147483646 w 407"/>
              <a:gd name="T55" fmla="*/ 2147483646 h 226"/>
              <a:gd name="T56" fmla="*/ 0 w 407"/>
              <a:gd name="T57" fmla="*/ 2147483646 h 2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7"/>
              <a:gd name="T88" fmla="*/ 0 h 226"/>
              <a:gd name="T89" fmla="*/ 407 w 407"/>
              <a:gd name="T90" fmla="*/ 226 h 2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7" h="226">
                <a:moveTo>
                  <a:pt x="0" y="226"/>
                </a:moveTo>
                <a:lnTo>
                  <a:pt x="99" y="212"/>
                </a:lnTo>
                <a:lnTo>
                  <a:pt x="99" y="202"/>
                </a:lnTo>
                <a:lnTo>
                  <a:pt x="338" y="169"/>
                </a:lnTo>
                <a:lnTo>
                  <a:pt x="342" y="152"/>
                </a:lnTo>
                <a:lnTo>
                  <a:pt x="377" y="139"/>
                </a:lnTo>
                <a:lnTo>
                  <a:pt x="381" y="121"/>
                </a:lnTo>
                <a:lnTo>
                  <a:pt x="396" y="115"/>
                </a:lnTo>
                <a:lnTo>
                  <a:pt x="407" y="88"/>
                </a:lnTo>
                <a:lnTo>
                  <a:pt x="374" y="61"/>
                </a:lnTo>
                <a:lnTo>
                  <a:pt x="368" y="25"/>
                </a:lnTo>
                <a:lnTo>
                  <a:pt x="342" y="7"/>
                </a:lnTo>
                <a:lnTo>
                  <a:pt x="289" y="17"/>
                </a:lnTo>
                <a:lnTo>
                  <a:pt x="264" y="1"/>
                </a:lnTo>
                <a:lnTo>
                  <a:pt x="240" y="0"/>
                </a:lnTo>
                <a:lnTo>
                  <a:pt x="245" y="25"/>
                </a:lnTo>
                <a:lnTo>
                  <a:pt x="212" y="38"/>
                </a:lnTo>
                <a:lnTo>
                  <a:pt x="190" y="94"/>
                </a:lnTo>
                <a:lnTo>
                  <a:pt x="160" y="85"/>
                </a:lnTo>
                <a:lnTo>
                  <a:pt x="124" y="106"/>
                </a:lnTo>
                <a:lnTo>
                  <a:pt x="78" y="114"/>
                </a:lnTo>
                <a:lnTo>
                  <a:pt x="78" y="146"/>
                </a:lnTo>
                <a:lnTo>
                  <a:pt x="55" y="145"/>
                </a:lnTo>
                <a:lnTo>
                  <a:pt x="56" y="173"/>
                </a:lnTo>
                <a:lnTo>
                  <a:pt x="32" y="162"/>
                </a:lnTo>
                <a:lnTo>
                  <a:pt x="18" y="167"/>
                </a:lnTo>
                <a:lnTo>
                  <a:pt x="30" y="186"/>
                </a:lnTo>
                <a:lnTo>
                  <a:pt x="5" y="211"/>
                </a:lnTo>
                <a:lnTo>
                  <a:pt x="0" y="226"/>
                </a:lnTo>
                <a:close/>
              </a:path>
            </a:pathLst>
          </a:custGeom>
          <a:solidFill>
            <a:srgbClr val="EEC100"/>
          </a:solidFill>
          <a:ln w="12700">
            <a:solidFill>
              <a:srgbClr val="000000"/>
            </a:solidFill>
            <a:round/>
            <a:headEnd/>
            <a:tailEnd/>
          </a:ln>
        </p:spPr>
        <p:txBody>
          <a:bodyPr/>
          <a:lstStyle/>
          <a:p>
            <a:endParaRPr lang="en-US"/>
          </a:p>
        </p:txBody>
      </p:sp>
      <p:sp>
        <p:nvSpPr>
          <p:cNvPr id="5186" name="Freeform 84"/>
          <p:cNvSpPr>
            <a:spLocks/>
          </p:cNvSpPr>
          <p:nvPr/>
        </p:nvSpPr>
        <p:spPr bwMode="auto">
          <a:xfrm>
            <a:off x="6035675" y="4365625"/>
            <a:ext cx="1166813" cy="412750"/>
          </a:xfrm>
          <a:custGeom>
            <a:avLst/>
            <a:gdLst>
              <a:gd name="T0" fmla="*/ 2147483646 w 469"/>
              <a:gd name="T1" fmla="*/ 2147483646 h 171"/>
              <a:gd name="T2" fmla="*/ 2147483646 w 469"/>
              <a:gd name="T3" fmla="*/ 2147483646 h 171"/>
              <a:gd name="T4" fmla="*/ 2147483646 w 469"/>
              <a:gd name="T5" fmla="*/ 2147483646 h 171"/>
              <a:gd name="T6" fmla="*/ 2147483646 w 469"/>
              <a:gd name="T7" fmla="*/ 2147483646 h 171"/>
              <a:gd name="T8" fmla="*/ 0 w 469"/>
              <a:gd name="T9" fmla="*/ 2147483646 h 171"/>
              <a:gd name="T10" fmla="*/ 2147483646 w 469"/>
              <a:gd name="T11" fmla="*/ 2147483646 h 171"/>
              <a:gd name="T12" fmla="*/ 2147483646 w 469"/>
              <a:gd name="T13" fmla="*/ 2147483646 h 171"/>
              <a:gd name="T14" fmla="*/ 2147483646 w 469"/>
              <a:gd name="T15" fmla="*/ 2147483646 h 171"/>
              <a:gd name="T16" fmla="*/ 2147483646 w 469"/>
              <a:gd name="T17" fmla="*/ 2147483646 h 171"/>
              <a:gd name="T18" fmla="*/ 2147483646 w 469"/>
              <a:gd name="T19" fmla="*/ 2147483646 h 171"/>
              <a:gd name="T20" fmla="*/ 2147483646 w 469"/>
              <a:gd name="T21" fmla="*/ 2147483646 h 171"/>
              <a:gd name="T22" fmla="*/ 2147483646 w 469"/>
              <a:gd name="T23" fmla="*/ 0 h 171"/>
              <a:gd name="T24" fmla="*/ 2147483646 w 469"/>
              <a:gd name="T25" fmla="*/ 2147483646 h 171"/>
              <a:gd name="T26" fmla="*/ 2147483646 w 469"/>
              <a:gd name="T27" fmla="*/ 2147483646 h 171"/>
              <a:gd name="T28" fmla="*/ 2147483646 w 469"/>
              <a:gd name="T29" fmla="*/ 2147483646 h 171"/>
              <a:gd name="T30" fmla="*/ 2147483646 w 469"/>
              <a:gd name="T31" fmla="*/ 2147483646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9"/>
              <a:gd name="T49" fmla="*/ 0 h 171"/>
              <a:gd name="T50" fmla="*/ 469 w 469"/>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9" h="171">
                <a:moveTo>
                  <a:pt x="28" y="78"/>
                </a:moveTo>
                <a:lnTo>
                  <a:pt x="28" y="81"/>
                </a:lnTo>
                <a:lnTo>
                  <a:pt x="20" y="97"/>
                </a:lnTo>
                <a:lnTo>
                  <a:pt x="29" y="119"/>
                </a:lnTo>
                <a:lnTo>
                  <a:pt x="0" y="138"/>
                </a:lnTo>
                <a:lnTo>
                  <a:pt x="6" y="171"/>
                </a:lnTo>
                <a:lnTo>
                  <a:pt x="129" y="161"/>
                </a:lnTo>
                <a:lnTo>
                  <a:pt x="275" y="144"/>
                </a:lnTo>
                <a:lnTo>
                  <a:pt x="348" y="131"/>
                </a:lnTo>
                <a:lnTo>
                  <a:pt x="363" y="87"/>
                </a:lnTo>
                <a:lnTo>
                  <a:pt x="389" y="85"/>
                </a:lnTo>
                <a:lnTo>
                  <a:pt x="469" y="0"/>
                </a:lnTo>
                <a:lnTo>
                  <a:pt x="365" y="21"/>
                </a:lnTo>
                <a:lnTo>
                  <a:pt x="123" y="56"/>
                </a:lnTo>
                <a:lnTo>
                  <a:pt x="125" y="66"/>
                </a:lnTo>
                <a:lnTo>
                  <a:pt x="28" y="78"/>
                </a:lnTo>
                <a:close/>
              </a:path>
            </a:pathLst>
          </a:custGeom>
          <a:solidFill>
            <a:srgbClr val="EEC100"/>
          </a:solidFill>
          <a:ln w="12700">
            <a:solidFill>
              <a:srgbClr val="000000"/>
            </a:solidFill>
            <a:round/>
            <a:headEnd/>
            <a:tailEnd/>
          </a:ln>
        </p:spPr>
        <p:txBody>
          <a:bodyPr/>
          <a:lstStyle/>
          <a:p>
            <a:endParaRPr lang="en-US"/>
          </a:p>
        </p:txBody>
      </p:sp>
      <p:sp>
        <p:nvSpPr>
          <p:cNvPr id="2118" name="Freeform 85"/>
          <p:cNvSpPr>
            <a:spLocks/>
          </p:cNvSpPr>
          <p:nvPr/>
        </p:nvSpPr>
        <p:spPr bwMode="auto">
          <a:xfrm>
            <a:off x="2066925" y="3416300"/>
            <a:ext cx="881063" cy="1290638"/>
          </a:xfrm>
          <a:custGeom>
            <a:avLst/>
            <a:gdLst>
              <a:gd name="T0" fmla="*/ 2147483647 w 354"/>
              <a:gd name="T1" fmla="*/ 0 h 535"/>
              <a:gd name="T2" fmla="*/ 0 w 354"/>
              <a:gd name="T3" fmla="*/ 2147483647 h 535"/>
              <a:gd name="T4" fmla="*/ 2147483647 w 354"/>
              <a:gd name="T5" fmla="*/ 2147483647 h 535"/>
              <a:gd name="T6" fmla="*/ 2147483647 w 354"/>
              <a:gd name="T7" fmla="*/ 2147483647 h 535"/>
              <a:gd name="T8" fmla="*/ 2147483647 w 354"/>
              <a:gd name="T9" fmla="*/ 2147483647 h 535"/>
              <a:gd name="T10" fmla="*/ 2147483647 w 354"/>
              <a:gd name="T11" fmla="*/ 2147483647 h 535"/>
              <a:gd name="T12" fmla="*/ 2147483647 w 354"/>
              <a:gd name="T13" fmla="*/ 2147483647 h 535"/>
              <a:gd name="T14" fmla="*/ 2147483647 w 354"/>
              <a:gd name="T15" fmla="*/ 2147483647 h 535"/>
              <a:gd name="T16" fmla="*/ 2147483647 w 354"/>
              <a:gd name="T17" fmla="*/ 2147483647 h 535"/>
              <a:gd name="T18" fmla="*/ 2147483647 w 354"/>
              <a:gd name="T19" fmla="*/ 2147483647 h 535"/>
              <a:gd name="T20" fmla="*/ 2147483647 w 354"/>
              <a:gd name="T21" fmla="*/ 2147483647 h 535"/>
              <a:gd name="T22" fmla="*/ 2147483647 w 354"/>
              <a:gd name="T23" fmla="*/ 0 h 5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4"/>
              <a:gd name="T37" fmla="*/ 0 h 535"/>
              <a:gd name="T38" fmla="*/ 354 w 354"/>
              <a:gd name="T39" fmla="*/ 535 h 5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4" h="535">
                <a:moveTo>
                  <a:pt x="45" y="0"/>
                </a:moveTo>
                <a:lnTo>
                  <a:pt x="0" y="212"/>
                </a:lnTo>
                <a:lnTo>
                  <a:pt x="241" y="535"/>
                </a:lnTo>
                <a:lnTo>
                  <a:pt x="256" y="521"/>
                </a:lnTo>
                <a:lnTo>
                  <a:pt x="255" y="457"/>
                </a:lnTo>
                <a:lnTo>
                  <a:pt x="285" y="462"/>
                </a:lnTo>
                <a:lnTo>
                  <a:pt x="316" y="266"/>
                </a:lnTo>
                <a:lnTo>
                  <a:pt x="337" y="133"/>
                </a:lnTo>
                <a:lnTo>
                  <a:pt x="343" y="93"/>
                </a:lnTo>
                <a:lnTo>
                  <a:pt x="354" y="57"/>
                </a:lnTo>
                <a:lnTo>
                  <a:pt x="195" y="32"/>
                </a:lnTo>
                <a:lnTo>
                  <a:pt x="45" y="0"/>
                </a:lnTo>
                <a:close/>
              </a:path>
            </a:pathLst>
          </a:custGeom>
          <a:solidFill>
            <a:srgbClr val="4B9FCD"/>
          </a:solidFill>
          <a:ln w="12700">
            <a:solidFill>
              <a:srgbClr val="000000"/>
            </a:solidFill>
            <a:round/>
            <a:headEnd/>
            <a:tailEnd/>
          </a:ln>
        </p:spPr>
        <p:txBody>
          <a:bodyPr/>
          <a:lstStyle/>
          <a:p>
            <a:pPr eaLnBrk="1" hangingPunct="1">
              <a:defRPr/>
            </a:pP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ndParaRPr>
          </a:p>
        </p:txBody>
      </p:sp>
      <p:sp>
        <p:nvSpPr>
          <p:cNvPr id="5188" name="Freeform 86"/>
          <p:cNvSpPr>
            <a:spLocks/>
          </p:cNvSpPr>
          <p:nvPr/>
        </p:nvSpPr>
        <p:spPr bwMode="auto">
          <a:xfrm>
            <a:off x="3452813" y="3806825"/>
            <a:ext cx="984250" cy="711200"/>
          </a:xfrm>
          <a:custGeom>
            <a:avLst/>
            <a:gdLst>
              <a:gd name="T0" fmla="*/ 2147483646 w 396"/>
              <a:gd name="T1" fmla="*/ 0 h 295"/>
              <a:gd name="T2" fmla="*/ 2147483646 w 396"/>
              <a:gd name="T3" fmla="*/ 2147483646 h 295"/>
              <a:gd name="T4" fmla="*/ 0 w 396"/>
              <a:gd name="T5" fmla="*/ 2147483646 h 295"/>
              <a:gd name="T6" fmla="*/ 2147483646 w 396"/>
              <a:gd name="T7" fmla="*/ 2147483646 h 295"/>
              <a:gd name="T8" fmla="*/ 2147483646 w 396"/>
              <a:gd name="T9" fmla="*/ 2147483646 h 295"/>
              <a:gd name="T10" fmla="*/ 2147483646 w 396"/>
              <a:gd name="T11" fmla="*/ 2147483646 h 295"/>
              <a:gd name="T12" fmla="*/ 2147483646 w 396"/>
              <a:gd name="T13" fmla="*/ 2147483646 h 295"/>
              <a:gd name="T14" fmla="*/ 2147483646 w 396"/>
              <a:gd name="T15" fmla="*/ 2147483646 h 295"/>
              <a:gd name="T16" fmla="*/ 2147483646 w 396"/>
              <a:gd name="T17" fmla="*/ 0 h 2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6"/>
              <a:gd name="T28" fmla="*/ 0 h 295"/>
              <a:gd name="T29" fmla="*/ 396 w 396"/>
              <a:gd name="T30" fmla="*/ 295 h 2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6" h="295">
                <a:moveTo>
                  <a:pt x="33" y="0"/>
                </a:moveTo>
                <a:lnTo>
                  <a:pt x="13" y="177"/>
                </a:lnTo>
                <a:lnTo>
                  <a:pt x="0" y="279"/>
                </a:lnTo>
                <a:lnTo>
                  <a:pt x="198" y="289"/>
                </a:lnTo>
                <a:lnTo>
                  <a:pt x="387" y="295"/>
                </a:lnTo>
                <a:lnTo>
                  <a:pt x="393" y="157"/>
                </a:lnTo>
                <a:lnTo>
                  <a:pt x="396" y="22"/>
                </a:lnTo>
                <a:lnTo>
                  <a:pt x="288" y="20"/>
                </a:lnTo>
                <a:lnTo>
                  <a:pt x="33" y="0"/>
                </a:lnTo>
                <a:close/>
              </a:path>
            </a:pathLst>
          </a:custGeom>
          <a:solidFill>
            <a:srgbClr val="4B9FCD"/>
          </a:solidFill>
          <a:ln w="12700">
            <a:solidFill>
              <a:srgbClr val="000000"/>
            </a:solidFill>
            <a:round/>
            <a:headEnd/>
            <a:tailEnd/>
          </a:ln>
        </p:spPr>
        <p:txBody>
          <a:bodyPr/>
          <a:lstStyle/>
          <a:p>
            <a:endParaRPr lang="en-US"/>
          </a:p>
        </p:txBody>
      </p:sp>
      <p:sp>
        <p:nvSpPr>
          <p:cNvPr id="5189" name="Freeform 87"/>
          <p:cNvSpPr>
            <a:spLocks/>
          </p:cNvSpPr>
          <p:nvPr/>
        </p:nvSpPr>
        <p:spPr bwMode="auto">
          <a:xfrm>
            <a:off x="2797175" y="3556000"/>
            <a:ext cx="733425" cy="923925"/>
          </a:xfrm>
          <a:custGeom>
            <a:avLst/>
            <a:gdLst>
              <a:gd name="T0" fmla="*/ 2147483646 w 296"/>
              <a:gd name="T1" fmla="*/ 0 h 382"/>
              <a:gd name="T2" fmla="*/ 2147483646 w 296"/>
              <a:gd name="T3" fmla="*/ 2147483646 h 382"/>
              <a:gd name="T4" fmla="*/ 2147483646 w 296"/>
              <a:gd name="T5" fmla="*/ 2147483646 h 382"/>
              <a:gd name="T6" fmla="*/ 2147483646 w 296"/>
              <a:gd name="T7" fmla="*/ 2147483646 h 382"/>
              <a:gd name="T8" fmla="*/ 2147483646 w 296"/>
              <a:gd name="T9" fmla="*/ 2147483646 h 382"/>
              <a:gd name="T10" fmla="*/ 0 w 296"/>
              <a:gd name="T11" fmla="*/ 2147483646 h 382"/>
              <a:gd name="T12" fmla="*/ 2147483646 w 296"/>
              <a:gd name="T13" fmla="*/ 2147483646 h 382"/>
              <a:gd name="T14" fmla="*/ 2147483646 w 296"/>
              <a:gd name="T15" fmla="*/ 0 h 382"/>
              <a:gd name="T16" fmla="*/ 0 60000 65536"/>
              <a:gd name="T17" fmla="*/ 0 60000 65536"/>
              <a:gd name="T18" fmla="*/ 0 60000 65536"/>
              <a:gd name="T19" fmla="*/ 0 60000 65536"/>
              <a:gd name="T20" fmla="*/ 0 60000 65536"/>
              <a:gd name="T21" fmla="*/ 0 60000 65536"/>
              <a:gd name="T22" fmla="*/ 0 60000 65536"/>
              <a:gd name="T23" fmla="*/ 0 60000 65536"/>
              <a:gd name="T24" fmla="*/ 0 w 296"/>
              <a:gd name="T25" fmla="*/ 0 h 382"/>
              <a:gd name="T26" fmla="*/ 296 w 296"/>
              <a:gd name="T27" fmla="*/ 382 h 3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6" h="382">
                <a:moveTo>
                  <a:pt x="55" y="0"/>
                </a:moveTo>
                <a:lnTo>
                  <a:pt x="200" y="20"/>
                </a:lnTo>
                <a:lnTo>
                  <a:pt x="190" y="93"/>
                </a:lnTo>
                <a:lnTo>
                  <a:pt x="296" y="103"/>
                </a:lnTo>
                <a:lnTo>
                  <a:pt x="267" y="382"/>
                </a:lnTo>
                <a:lnTo>
                  <a:pt x="0" y="353"/>
                </a:lnTo>
                <a:lnTo>
                  <a:pt x="27" y="175"/>
                </a:lnTo>
                <a:lnTo>
                  <a:pt x="55" y="0"/>
                </a:lnTo>
                <a:close/>
              </a:path>
            </a:pathLst>
          </a:custGeom>
          <a:solidFill>
            <a:schemeClr val="tx2"/>
          </a:solidFill>
          <a:ln w="12700">
            <a:solidFill>
              <a:srgbClr val="000000"/>
            </a:solidFill>
            <a:round/>
            <a:headEnd/>
            <a:tailEnd/>
          </a:ln>
        </p:spPr>
        <p:txBody>
          <a:bodyPr/>
          <a:lstStyle/>
          <a:p>
            <a:endParaRPr lang="en-US"/>
          </a:p>
        </p:txBody>
      </p:sp>
      <p:sp>
        <p:nvSpPr>
          <p:cNvPr id="5190" name="Freeform 88"/>
          <p:cNvSpPr>
            <a:spLocks/>
          </p:cNvSpPr>
          <p:nvPr/>
        </p:nvSpPr>
        <p:spPr bwMode="auto">
          <a:xfrm>
            <a:off x="3348038" y="4478338"/>
            <a:ext cx="946150" cy="911225"/>
          </a:xfrm>
          <a:custGeom>
            <a:avLst/>
            <a:gdLst>
              <a:gd name="T0" fmla="*/ 2147483646 w 381"/>
              <a:gd name="T1" fmla="*/ 0 h 378"/>
              <a:gd name="T2" fmla="*/ 2147483646 w 381"/>
              <a:gd name="T3" fmla="*/ 2147483646 h 378"/>
              <a:gd name="T4" fmla="*/ 2147483646 w 381"/>
              <a:gd name="T5" fmla="*/ 2147483646 h 378"/>
              <a:gd name="T6" fmla="*/ 2147483646 w 381"/>
              <a:gd name="T7" fmla="*/ 2147483646 h 378"/>
              <a:gd name="T8" fmla="*/ 2147483646 w 381"/>
              <a:gd name="T9" fmla="*/ 2147483646 h 378"/>
              <a:gd name="T10" fmla="*/ 2147483646 w 381"/>
              <a:gd name="T11" fmla="*/ 2147483646 h 378"/>
              <a:gd name="T12" fmla="*/ 2147483646 w 381"/>
              <a:gd name="T13" fmla="*/ 2147483646 h 378"/>
              <a:gd name="T14" fmla="*/ 2147483646 w 381"/>
              <a:gd name="T15" fmla="*/ 2147483646 h 378"/>
              <a:gd name="T16" fmla="*/ 0 w 381"/>
              <a:gd name="T17" fmla="*/ 2147483646 h 378"/>
              <a:gd name="T18" fmla="*/ 2147483646 w 381"/>
              <a:gd name="T19" fmla="*/ 2147483646 h 378"/>
              <a:gd name="T20" fmla="*/ 2147483646 w 381"/>
              <a:gd name="T21" fmla="*/ 0 h 3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1"/>
              <a:gd name="T34" fmla="*/ 0 h 378"/>
              <a:gd name="T35" fmla="*/ 381 w 381"/>
              <a:gd name="T36" fmla="*/ 378 h 3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1" h="378">
                <a:moveTo>
                  <a:pt x="46" y="0"/>
                </a:moveTo>
                <a:lnTo>
                  <a:pt x="381" y="15"/>
                </a:lnTo>
                <a:lnTo>
                  <a:pt x="365" y="349"/>
                </a:lnTo>
                <a:lnTo>
                  <a:pt x="256" y="343"/>
                </a:lnTo>
                <a:lnTo>
                  <a:pt x="154" y="340"/>
                </a:lnTo>
                <a:lnTo>
                  <a:pt x="154" y="353"/>
                </a:lnTo>
                <a:lnTo>
                  <a:pt x="69" y="353"/>
                </a:lnTo>
                <a:lnTo>
                  <a:pt x="64" y="378"/>
                </a:lnTo>
                <a:lnTo>
                  <a:pt x="0" y="370"/>
                </a:lnTo>
                <a:lnTo>
                  <a:pt x="36" y="87"/>
                </a:lnTo>
                <a:lnTo>
                  <a:pt x="46" y="0"/>
                </a:lnTo>
                <a:close/>
              </a:path>
            </a:pathLst>
          </a:custGeom>
          <a:solidFill>
            <a:srgbClr val="4B9FCD"/>
          </a:solidFill>
          <a:ln w="12700">
            <a:solidFill>
              <a:srgbClr val="000000"/>
            </a:solidFill>
            <a:round/>
            <a:headEnd/>
            <a:tailEnd/>
          </a:ln>
        </p:spPr>
        <p:txBody>
          <a:bodyPr/>
          <a:lstStyle/>
          <a:p>
            <a:endParaRPr lang="en-US"/>
          </a:p>
        </p:txBody>
      </p:sp>
      <p:sp>
        <p:nvSpPr>
          <p:cNvPr id="5191" name="Freeform 89"/>
          <p:cNvSpPr>
            <a:spLocks/>
          </p:cNvSpPr>
          <p:nvPr/>
        </p:nvSpPr>
        <p:spPr bwMode="auto">
          <a:xfrm>
            <a:off x="5446713" y="4537075"/>
            <a:ext cx="666750" cy="606425"/>
          </a:xfrm>
          <a:custGeom>
            <a:avLst/>
            <a:gdLst>
              <a:gd name="T0" fmla="*/ 0 w 269"/>
              <a:gd name="T1" fmla="*/ 2147483646 h 251"/>
              <a:gd name="T2" fmla="*/ 2147483646 w 269"/>
              <a:gd name="T3" fmla="*/ 2147483646 h 251"/>
              <a:gd name="T4" fmla="*/ 2147483646 w 269"/>
              <a:gd name="T5" fmla="*/ 0 h 251"/>
              <a:gd name="T6" fmla="*/ 2147483646 w 269"/>
              <a:gd name="T7" fmla="*/ 2147483646 h 251"/>
              <a:gd name="T8" fmla="*/ 2147483646 w 269"/>
              <a:gd name="T9" fmla="*/ 2147483646 h 251"/>
              <a:gd name="T10" fmla="*/ 2147483646 w 269"/>
              <a:gd name="T11" fmla="*/ 2147483646 h 251"/>
              <a:gd name="T12" fmla="*/ 2147483646 w 269"/>
              <a:gd name="T13" fmla="*/ 2147483646 h 251"/>
              <a:gd name="T14" fmla="*/ 2147483646 w 269"/>
              <a:gd name="T15" fmla="*/ 2147483646 h 251"/>
              <a:gd name="T16" fmla="*/ 2147483646 w 269"/>
              <a:gd name="T17" fmla="*/ 2147483646 h 251"/>
              <a:gd name="T18" fmla="*/ 2147483646 w 269"/>
              <a:gd name="T19" fmla="*/ 2147483646 h 251"/>
              <a:gd name="T20" fmla="*/ 2147483646 w 269"/>
              <a:gd name="T21" fmla="*/ 2147483646 h 251"/>
              <a:gd name="T22" fmla="*/ 2147483646 w 269"/>
              <a:gd name="T23" fmla="*/ 2147483646 h 251"/>
              <a:gd name="T24" fmla="*/ 2147483646 w 269"/>
              <a:gd name="T25" fmla="*/ 2147483646 h 251"/>
              <a:gd name="T26" fmla="*/ 2147483646 w 269"/>
              <a:gd name="T27" fmla="*/ 2147483646 h 251"/>
              <a:gd name="T28" fmla="*/ 2147483646 w 269"/>
              <a:gd name="T29" fmla="*/ 2147483646 h 251"/>
              <a:gd name="T30" fmla="*/ 0 w 269"/>
              <a:gd name="T31" fmla="*/ 2147483646 h 2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9"/>
              <a:gd name="T49" fmla="*/ 0 h 251"/>
              <a:gd name="T50" fmla="*/ 269 w 269"/>
              <a:gd name="T51" fmla="*/ 251 h 2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9" h="251">
                <a:moveTo>
                  <a:pt x="0" y="23"/>
                </a:moveTo>
                <a:lnTo>
                  <a:pt x="106" y="10"/>
                </a:lnTo>
                <a:lnTo>
                  <a:pt x="237" y="0"/>
                </a:lnTo>
                <a:lnTo>
                  <a:pt x="230" y="33"/>
                </a:lnTo>
                <a:lnTo>
                  <a:pt x="259" y="26"/>
                </a:lnTo>
                <a:lnTo>
                  <a:pt x="269" y="48"/>
                </a:lnTo>
                <a:lnTo>
                  <a:pt x="239" y="68"/>
                </a:lnTo>
                <a:lnTo>
                  <a:pt x="246" y="103"/>
                </a:lnTo>
                <a:lnTo>
                  <a:pt x="215" y="161"/>
                </a:lnTo>
                <a:lnTo>
                  <a:pt x="192" y="197"/>
                </a:lnTo>
                <a:lnTo>
                  <a:pt x="205" y="243"/>
                </a:lnTo>
                <a:lnTo>
                  <a:pt x="39" y="251"/>
                </a:lnTo>
                <a:lnTo>
                  <a:pt x="38" y="223"/>
                </a:lnTo>
                <a:lnTo>
                  <a:pt x="5" y="217"/>
                </a:lnTo>
                <a:lnTo>
                  <a:pt x="5" y="68"/>
                </a:lnTo>
                <a:lnTo>
                  <a:pt x="0" y="23"/>
                </a:lnTo>
                <a:close/>
              </a:path>
            </a:pathLst>
          </a:custGeom>
          <a:solidFill>
            <a:srgbClr val="4B9FCD"/>
          </a:solidFill>
          <a:ln w="12700">
            <a:solidFill>
              <a:srgbClr val="000000"/>
            </a:solidFill>
            <a:round/>
            <a:headEnd/>
            <a:tailEnd/>
          </a:ln>
        </p:spPr>
        <p:txBody>
          <a:bodyPr/>
          <a:lstStyle/>
          <a:p>
            <a:endParaRPr lang="en-US"/>
          </a:p>
        </p:txBody>
      </p:sp>
      <p:sp>
        <p:nvSpPr>
          <p:cNvPr id="5192" name="Freeform 90"/>
          <p:cNvSpPr>
            <a:spLocks/>
          </p:cNvSpPr>
          <p:nvPr/>
        </p:nvSpPr>
        <p:spPr bwMode="auto">
          <a:xfrm>
            <a:off x="5265738" y="3887788"/>
            <a:ext cx="915987" cy="733425"/>
          </a:xfrm>
          <a:custGeom>
            <a:avLst/>
            <a:gdLst>
              <a:gd name="T0" fmla="*/ 0 w 368"/>
              <a:gd name="T1" fmla="*/ 2147483646 h 303"/>
              <a:gd name="T2" fmla="*/ 2147483646 w 368"/>
              <a:gd name="T3" fmla="*/ 0 h 303"/>
              <a:gd name="T4" fmla="*/ 2147483646 w 368"/>
              <a:gd name="T5" fmla="*/ 0 h 303"/>
              <a:gd name="T6" fmla="*/ 2147483646 w 368"/>
              <a:gd name="T7" fmla="*/ 2147483646 h 303"/>
              <a:gd name="T8" fmla="*/ 2147483646 w 368"/>
              <a:gd name="T9" fmla="*/ 2147483646 h 303"/>
              <a:gd name="T10" fmla="*/ 2147483646 w 368"/>
              <a:gd name="T11" fmla="*/ 2147483646 h 303"/>
              <a:gd name="T12" fmla="*/ 2147483646 w 368"/>
              <a:gd name="T13" fmla="*/ 2147483646 h 303"/>
              <a:gd name="T14" fmla="*/ 2147483646 w 368"/>
              <a:gd name="T15" fmla="*/ 2147483646 h 303"/>
              <a:gd name="T16" fmla="*/ 2147483646 w 368"/>
              <a:gd name="T17" fmla="*/ 2147483646 h 303"/>
              <a:gd name="T18" fmla="*/ 2147483646 w 368"/>
              <a:gd name="T19" fmla="*/ 2147483646 h 303"/>
              <a:gd name="T20" fmla="*/ 2147483646 w 368"/>
              <a:gd name="T21" fmla="*/ 2147483646 h 303"/>
              <a:gd name="T22" fmla="*/ 2147483646 w 368"/>
              <a:gd name="T23" fmla="*/ 2147483646 h 303"/>
              <a:gd name="T24" fmla="*/ 2147483646 w 368"/>
              <a:gd name="T25" fmla="*/ 2147483646 h 303"/>
              <a:gd name="T26" fmla="*/ 2147483646 w 368"/>
              <a:gd name="T27" fmla="*/ 2147483646 h 303"/>
              <a:gd name="T28" fmla="*/ 2147483646 w 368"/>
              <a:gd name="T29" fmla="*/ 2147483646 h 303"/>
              <a:gd name="T30" fmla="*/ 2147483646 w 368"/>
              <a:gd name="T31" fmla="*/ 2147483646 h 303"/>
              <a:gd name="T32" fmla="*/ 2147483646 w 368"/>
              <a:gd name="T33" fmla="*/ 2147483646 h 303"/>
              <a:gd name="T34" fmla="*/ 2147483646 w 368"/>
              <a:gd name="T35" fmla="*/ 2147483646 h 303"/>
              <a:gd name="T36" fmla="*/ 2147483646 w 368"/>
              <a:gd name="T37" fmla="*/ 2147483646 h 303"/>
              <a:gd name="T38" fmla="*/ 2147483646 w 368"/>
              <a:gd name="T39" fmla="*/ 2147483646 h 303"/>
              <a:gd name="T40" fmla="*/ 2147483646 w 368"/>
              <a:gd name="T41" fmla="*/ 2147483646 h 303"/>
              <a:gd name="T42" fmla="*/ 2147483646 w 368"/>
              <a:gd name="T43" fmla="*/ 2147483646 h 303"/>
              <a:gd name="T44" fmla="*/ 2147483646 w 368"/>
              <a:gd name="T45" fmla="*/ 2147483646 h 303"/>
              <a:gd name="T46" fmla="*/ 2147483646 w 368"/>
              <a:gd name="T47" fmla="*/ 2147483646 h 303"/>
              <a:gd name="T48" fmla="*/ 2147483646 w 368"/>
              <a:gd name="T49" fmla="*/ 2147483646 h 303"/>
              <a:gd name="T50" fmla="*/ 0 w 368"/>
              <a:gd name="T51" fmla="*/ 2147483646 h 3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8"/>
              <a:gd name="T79" fmla="*/ 0 h 303"/>
              <a:gd name="T80" fmla="*/ 368 w 368"/>
              <a:gd name="T81" fmla="*/ 303 h 30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8" h="303">
                <a:moveTo>
                  <a:pt x="0" y="10"/>
                </a:moveTo>
                <a:lnTo>
                  <a:pt x="161" y="0"/>
                </a:lnTo>
                <a:lnTo>
                  <a:pt x="195" y="0"/>
                </a:lnTo>
                <a:lnTo>
                  <a:pt x="221" y="9"/>
                </a:lnTo>
                <a:lnTo>
                  <a:pt x="207" y="35"/>
                </a:lnTo>
                <a:lnTo>
                  <a:pt x="254" y="78"/>
                </a:lnTo>
                <a:lnTo>
                  <a:pt x="269" y="114"/>
                </a:lnTo>
                <a:lnTo>
                  <a:pt x="297" y="105"/>
                </a:lnTo>
                <a:lnTo>
                  <a:pt x="296" y="156"/>
                </a:lnTo>
                <a:lnTo>
                  <a:pt x="324" y="171"/>
                </a:lnTo>
                <a:lnTo>
                  <a:pt x="337" y="216"/>
                </a:lnTo>
                <a:lnTo>
                  <a:pt x="357" y="220"/>
                </a:lnTo>
                <a:lnTo>
                  <a:pt x="368" y="239"/>
                </a:lnTo>
                <a:lnTo>
                  <a:pt x="343" y="265"/>
                </a:lnTo>
                <a:lnTo>
                  <a:pt x="335" y="295"/>
                </a:lnTo>
                <a:lnTo>
                  <a:pt x="300" y="303"/>
                </a:lnTo>
                <a:lnTo>
                  <a:pt x="309" y="270"/>
                </a:lnTo>
                <a:lnTo>
                  <a:pt x="171" y="282"/>
                </a:lnTo>
                <a:lnTo>
                  <a:pt x="72" y="294"/>
                </a:lnTo>
                <a:lnTo>
                  <a:pt x="66" y="262"/>
                </a:lnTo>
                <a:lnTo>
                  <a:pt x="59" y="165"/>
                </a:lnTo>
                <a:lnTo>
                  <a:pt x="58" y="112"/>
                </a:lnTo>
                <a:lnTo>
                  <a:pt x="25" y="88"/>
                </a:lnTo>
                <a:lnTo>
                  <a:pt x="37" y="66"/>
                </a:lnTo>
                <a:lnTo>
                  <a:pt x="21" y="54"/>
                </a:lnTo>
                <a:lnTo>
                  <a:pt x="0" y="10"/>
                </a:lnTo>
                <a:close/>
              </a:path>
            </a:pathLst>
          </a:custGeom>
          <a:solidFill>
            <a:srgbClr val="4B9FCD"/>
          </a:solidFill>
          <a:ln w="12700">
            <a:solidFill>
              <a:srgbClr val="000000"/>
            </a:solidFill>
            <a:round/>
            <a:headEnd/>
            <a:tailEnd/>
          </a:ln>
        </p:spPr>
        <p:txBody>
          <a:bodyPr/>
          <a:lstStyle/>
          <a:p>
            <a:endParaRPr lang="en-US"/>
          </a:p>
        </p:txBody>
      </p:sp>
      <p:sp>
        <p:nvSpPr>
          <p:cNvPr id="5193" name="Freeform 91"/>
          <p:cNvSpPr>
            <a:spLocks/>
          </p:cNvSpPr>
          <p:nvPr/>
        </p:nvSpPr>
        <p:spPr bwMode="auto">
          <a:xfrm>
            <a:off x="5572125" y="2774950"/>
            <a:ext cx="692150" cy="784225"/>
          </a:xfrm>
          <a:custGeom>
            <a:avLst/>
            <a:gdLst>
              <a:gd name="T0" fmla="*/ 2147483646 w 278"/>
              <a:gd name="T1" fmla="*/ 2147483646 h 325"/>
              <a:gd name="T2" fmla="*/ 2147483646 w 278"/>
              <a:gd name="T3" fmla="*/ 2147483646 h 325"/>
              <a:gd name="T4" fmla="*/ 2147483646 w 278"/>
              <a:gd name="T5" fmla="*/ 2147483646 h 325"/>
              <a:gd name="T6" fmla="*/ 2147483646 w 278"/>
              <a:gd name="T7" fmla="*/ 0 h 325"/>
              <a:gd name="T8" fmla="*/ 2147483646 w 278"/>
              <a:gd name="T9" fmla="*/ 2147483646 h 325"/>
              <a:gd name="T10" fmla="*/ 2147483646 w 278"/>
              <a:gd name="T11" fmla="*/ 2147483646 h 325"/>
              <a:gd name="T12" fmla="*/ 2147483646 w 278"/>
              <a:gd name="T13" fmla="*/ 2147483646 h 325"/>
              <a:gd name="T14" fmla="*/ 2147483646 w 278"/>
              <a:gd name="T15" fmla="*/ 2147483646 h 325"/>
              <a:gd name="T16" fmla="*/ 2147483646 w 278"/>
              <a:gd name="T17" fmla="*/ 2147483646 h 325"/>
              <a:gd name="T18" fmla="*/ 2147483646 w 278"/>
              <a:gd name="T19" fmla="*/ 2147483646 h 325"/>
              <a:gd name="T20" fmla="*/ 2147483646 w 278"/>
              <a:gd name="T21" fmla="*/ 2147483646 h 325"/>
              <a:gd name="T22" fmla="*/ 2147483646 w 278"/>
              <a:gd name="T23" fmla="*/ 2147483646 h 325"/>
              <a:gd name="T24" fmla="*/ 2147483646 w 278"/>
              <a:gd name="T25" fmla="*/ 2147483646 h 325"/>
              <a:gd name="T26" fmla="*/ 2147483646 w 278"/>
              <a:gd name="T27" fmla="*/ 2147483646 h 325"/>
              <a:gd name="T28" fmla="*/ 2147483646 w 278"/>
              <a:gd name="T29" fmla="*/ 2147483646 h 325"/>
              <a:gd name="T30" fmla="*/ 2147483646 w 278"/>
              <a:gd name="T31" fmla="*/ 2147483646 h 325"/>
              <a:gd name="T32" fmla="*/ 2147483646 w 278"/>
              <a:gd name="T33" fmla="*/ 2147483646 h 325"/>
              <a:gd name="T34" fmla="*/ 2147483646 w 278"/>
              <a:gd name="T35" fmla="*/ 2147483646 h 325"/>
              <a:gd name="T36" fmla="*/ 2147483646 w 278"/>
              <a:gd name="T37" fmla="*/ 2147483646 h 325"/>
              <a:gd name="T38" fmla="*/ 2147483646 w 278"/>
              <a:gd name="T39" fmla="*/ 2147483646 h 325"/>
              <a:gd name="T40" fmla="*/ 2147483646 w 278"/>
              <a:gd name="T41" fmla="*/ 2147483646 h 325"/>
              <a:gd name="T42" fmla="*/ 2147483646 w 278"/>
              <a:gd name="T43" fmla="*/ 2147483646 h 325"/>
              <a:gd name="T44" fmla="*/ 2147483646 w 278"/>
              <a:gd name="T45" fmla="*/ 2147483646 h 325"/>
              <a:gd name="T46" fmla="*/ 2147483646 w 278"/>
              <a:gd name="T47" fmla="*/ 2147483646 h 325"/>
              <a:gd name="T48" fmla="*/ 2147483646 w 278"/>
              <a:gd name="T49" fmla="*/ 2147483646 h 325"/>
              <a:gd name="T50" fmla="*/ 2147483646 w 278"/>
              <a:gd name="T51" fmla="*/ 2147483646 h 325"/>
              <a:gd name="T52" fmla="*/ 2147483646 w 278"/>
              <a:gd name="T53" fmla="*/ 2147483646 h 325"/>
              <a:gd name="T54" fmla="*/ 2147483646 w 278"/>
              <a:gd name="T55" fmla="*/ 2147483646 h 325"/>
              <a:gd name="T56" fmla="*/ 2147483646 w 278"/>
              <a:gd name="T57" fmla="*/ 2147483646 h 325"/>
              <a:gd name="T58" fmla="*/ 2147483646 w 278"/>
              <a:gd name="T59" fmla="*/ 2147483646 h 325"/>
              <a:gd name="T60" fmla="*/ 2147483646 w 278"/>
              <a:gd name="T61" fmla="*/ 2147483646 h 325"/>
              <a:gd name="T62" fmla="*/ 2147483646 w 278"/>
              <a:gd name="T63" fmla="*/ 2147483646 h 325"/>
              <a:gd name="T64" fmla="*/ 2147483646 w 278"/>
              <a:gd name="T65" fmla="*/ 2147483646 h 325"/>
              <a:gd name="T66" fmla="*/ 0 w 278"/>
              <a:gd name="T67" fmla="*/ 2147483646 h 325"/>
              <a:gd name="T68" fmla="*/ 2147483646 w 278"/>
              <a:gd name="T69" fmla="*/ 2147483646 h 325"/>
              <a:gd name="T70" fmla="*/ 2147483646 w 278"/>
              <a:gd name="T71" fmla="*/ 2147483646 h 3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8"/>
              <a:gd name="T109" fmla="*/ 0 h 325"/>
              <a:gd name="T110" fmla="*/ 278 w 278"/>
              <a:gd name="T111" fmla="*/ 325 h 3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8" h="325">
                <a:moveTo>
                  <a:pt x="20" y="22"/>
                </a:moveTo>
                <a:lnTo>
                  <a:pt x="41" y="19"/>
                </a:lnTo>
                <a:lnTo>
                  <a:pt x="60" y="19"/>
                </a:lnTo>
                <a:lnTo>
                  <a:pt x="72" y="0"/>
                </a:lnTo>
                <a:lnTo>
                  <a:pt x="81" y="24"/>
                </a:lnTo>
                <a:lnTo>
                  <a:pt x="111" y="24"/>
                </a:lnTo>
                <a:lnTo>
                  <a:pt x="127" y="46"/>
                </a:lnTo>
                <a:lnTo>
                  <a:pt x="158" y="40"/>
                </a:lnTo>
                <a:lnTo>
                  <a:pt x="179" y="54"/>
                </a:lnTo>
                <a:lnTo>
                  <a:pt x="218" y="64"/>
                </a:lnTo>
                <a:lnTo>
                  <a:pt x="225" y="81"/>
                </a:lnTo>
                <a:lnTo>
                  <a:pt x="245" y="82"/>
                </a:lnTo>
                <a:lnTo>
                  <a:pt x="239" y="99"/>
                </a:lnTo>
                <a:lnTo>
                  <a:pt x="246" y="118"/>
                </a:lnTo>
                <a:lnTo>
                  <a:pt x="233" y="142"/>
                </a:lnTo>
                <a:lnTo>
                  <a:pt x="242" y="147"/>
                </a:lnTo>
                <a:lnTo>
                  <a:pt x="264" y="121"/>
                </a:lnTo>
                <a:lnTo>
                  <a:pt x="263" y="112"/>
                </a:lnTo>
                <a:lnTo>
                  <a:pt x="272" y="108"/>
                </a:lnTo>
                <a:lnTo>
                  <a:pt x="278" y="121"/>
                </a:lnTo>
                <a:lnTo>
                  <a:pt x="261" y="139"/>
                </a:lnTo>
                <a:lnTo>
                  <a:pt x="254" y="180"/>
                </a:lnTo>
                <a:lnTo>
                  <a:pt x="254" y="249"/>
                </a:lnTo>
                <a:lnTo>
                  <a:pt x="264" y="261"/>
                </a:lnTo>
                <a:lnTo>
                  <a:pt x="260" y="304"/>
                </a:lnTo>
                <a:lnTo>
                  <a:pt x="128" y="325"/>
                </a:lnTo>
                <a:lnTo>
                  <a:pt x="95" y="305"/>
                </a:lnTo>
                <a:lnTo>
                  <a:pt x="102" y="279"/>
                </a:lnTo>
                <a:lnTo>
                  <a:pt x="86" y="251"/>
                </a:lnTo>
                <a:lnTo>
                  <a:pt x="72" y="216"/>
                </a:lnTo>
                <a:lnTo>
                  <a:pt x="35" y="181"/>
                </a:lnTo>
                <a:lnTo>
                  <a:pt x="12" y="181"/>
                </a:lnTo>
                <a:lnTo>
                  <a:pt x="12" y="133"/>
                </a:lnTo>
                <a:lnTo>
                  <a:pt x="0" y="115"/>
                </a:lnTo>
                <a:lnTo>
                  <a:pt x="26" y="87"/>
                </a:lnTo>
                <a:lnTo>
                  <a:pt x="20" y="22"/>
                </a:lnTo>
                <a:close/>
              </a:path>
            </a:pathLst>
          </a:custGeom>
          <a:solidFill>
            <a:srgbClr val="4B9FCD"/>
          </a:solidFill>
          <a:ln w="12700">
            <a:solidFill>
              <a:srgbClr val="000000"/>
            </a:solidFill>
            <a:round/>
            <a:headEnd/>
            <a:tailEnd/>
          </a:ln>
        </p:spPr>
        <p:txBody>
          <a:bodyPr/>
          <a:lstStyle/>
          <a:p>
            <a:endParaRPr lang="en-US"/>
          </a:p>
        </p:txBody>
      </p:sp>
      <p:sp>
        <p:nvSpPr>
          <p:cNvPr id="5194" name="Freeform 92"/>
          <p:cNvSpPr>
            <a:spLocks/>
          </p:cNvSpPr>
          <p:nvPr/>
        </p:nvSpPr>
        <p:spPr bwMode="auto">
          <a:xfrm>
            <a:off x="6267450" y="3567113"/>
            <a:ext cx="447675" cy="714375"/>
          </a:xfrm>
          <a:custGeom>
            <a:avLst/>
            <a:gdLst>
              <a:gd name="T0" fmla="*/ 0 w 180"/>
              <a:gd name="T1" fmla="*/ 2147483646 h 296"/>
              <a:gd name="T2" fmla="*/ 2147483646 w 180"/>
              <a:gd name="T3" fmla="*/ 2147483646 h 296"/>
              <a:gd name="T4" fmla="*/ 2147483646 w 180"/>
              <a:gd name="T5" fmla="*/ 2147483646 h 296"/>
              <a:gd name="T6" fmla="*/ 2147483646 w 180"/>
              <a:gd name="T7" fmla="*/ 2147483646 h 296"/>
              <a:gd name="T8" fmla="*/ 2147483646 w 180"/>
              <a:gd name="T9" fmla="*/ 2147483646 h 296"/>
              <a:gd name="T10" fmla="*/ 2147483646 w 180"/>
              <a:gd name="T11" fmla="*/ 0 h 296"/>
              <a:gd name="T12" fmla="*/ 2147483646 w 180"/>
              <a:gd name="T13" fmla="*/ 2147483646 h 296"/>
              <a:gd name="T14" fmla="*/ 2147483646 w 180"/>
              <a:gd name="T15" fmla="*/ 2147483646 h 296"/>
              <a:gd name="T16" fmla="*/ 2147483646 w 180"/>
              <a:gd name="T17" fmla="*/ 2147483646 h 296"/>
              <a:gd name="T18" fmla="*/ 2147483646 w 180"/>
              <a:gd name="T19" fmla="*/ 2147483646 h 296"/>
              <a:gd name="T20" fmla="*/ 2147483646 w 180"/>
              <a:gd name="T21" fmla="*/ 2147483646 h 296"/>
              <a:gd name="T22" fmla="*/ 2147483646 w 180"/>
              <a:gd name="T23" fmla="*/ 2147483646 h 296"/>
              <a:gd name="T24" fmla="*/ 2147483646 w 180"/>
              <a:gd name="T25" fmla="*/ 2147483646 h 296"/>
              <a:gd name="T26" fmla="*/ 2147483646 w 180"/>
              <a:gd name="T27" fmla="*/ 2147483646 h 296"/>
              <a:gd name="T28" fmla="*/ 2147483646 w 180"/>
              <a:gd name="T29" fmla="*/ 2147483646 h 296"/>
              <a:gd name="T30" fmla="*/ 0 w 180"/>
              <a:gd name="T31" fmla="*/ 2147483646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0"/>
              <a:gd name="T49" fmla="*/ 0 h 296"/>
              <a:gd name="T50" fmla="*/ 180 w 180"/>
              <a:gd name="T51" fmla="*/ 296 h 2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0" h="296">
                <a:moveTo>
                  <a:pt x="0" y="21"/>
                </a:moveTo>
                <a:lnTo>
                  <a:pt x="21" y="32"/>
                </a:lnTo>
                <a:lnTo>
                  <a:pt x="41" y="30"/>
                </a:lnTo>
                <a:lnTo>
                  <a:pt x="48" y="24"/>
                </a:lnTo>
                <a:lnTo>
                  <a:pt x="53" y="6"/>
                </a:lnTo>
                <a:lnTo>
                  <a:pt x="140" y="0"/>
                </a:lnTo>
                <a:lnTo>
                  <a:pt x="180" y="209"/>
                </a:lnTo>
                <a:lnTo>
                  <a:pt x="177" y="207"/>
                </a:lnTo>
                <a:lnTo>
                  <a:pt x="147" y="219"/>
                </a:lnTo>
                <a:lnTo>
                  <a:pt x="126" y="275"/>
                </a:lnTo>
                <a:lnTo>
                  <a:pt x="95" y="267"/>
                </a:lnTo>
                <a:lnTo>
                  <a:pt x="59" y="288"/>
                </a:lnTo>
                <a:lnTo>
                  <a:pt x="12" y="296"/>
                </a:lnTo>
                <a:lnTo>
                  <a:pt x="33" y="241"/>
                </a:lnTo>
                <a:lnTo>
                  <a:pt x="24" y="210"/>
                </a:lnTo>
                <a:lnTo>
                  <a:pt x="0" y="21"/>
                </a:lnTo>
                <a:close/>
              </a:path>
            </a:pathLst>
          </a:custGeom>
          <a:solidFill>
            <a:schemeClr val="accent6"/>
          </a:solidFill>
          <a:ln w="12700">
            <a:solidFill>
              <a:srgbClr val="000000"/>
            </a:solidFill>
            <a:round/>
            <a:headEnd/>
            <a:tailEnd/>
          </a:ln>
        </p:spPr>
        <p:txBody>
          <a:bodyPr/>
          <a:lstStyle/>
          <a:p>
            <a:endParaRPr lang="en-US"/>
          </a:p>
        </p:txBody>
      </p:sp>
      <p:sp>
        <p:nvSpPr>
          <p:cNvPr id="5195" name="Freeform 93"/>
          <p:cNvSpPr>
            <a:spLocks/>
          </p:cNvSpPr>
          <p:nvPr/>
        </p:nvSpPr>
        <p:spPr bwMode="auto">
          <a:xfrm>
            <a:off x="6616700" y="3422650"/>
            <a:ext cx="576263" cy="644525"/>
          </a:xfrm>
          <a:custGeom>
            <a:avLst/>
            <a:gdLst>
              <a:gd name="T0" fmla="*/ 0 w 231"/>
              <a:gd name="T1" fmla="*/ 2147483646 h 267"/>
              <a:gd name="T2" fmla="*/ 2147483646 w 231"/>
              <a:gd name="T3" fmla="*/ 2147483646 h 267"/>
              <a:gd name="T4" fmla="*/ 2147483646 w 231"/>
              <a:gd name="T5" fmla="*/ 2147483646 h 267"/>
              <a:gd name="T6" fmla="*/ 2147483646 w 231"/>
              <a:gd name="T7" fmla="*/ 2147483646 h 267"/>
              <a:gd name="T8" fmla="*/ 2147483646 w 231"/>
              <a:gd name="T9" fmla="*/ 2147483646 h 267"/>
              <a:gd name="T10" fmla="*/ 2147483646 w 231"/>
              <a:gd name="T11" fmla="*/ 0 h 267"/>
              <a:gd name="T12" fmla="*/ 2147483646 w 231"/>
              <a:gd name="T13" fmla="*/ 2147483646 h 267"/>
              <a:gd name="T14" fmla="*/ 2147483646 w 231"/>
              <a:gd name="T15" fmla="*/ 2147483646 h 267"/>
              <a:gd name="T16" fmla="*/ 2147483646 w 231"/>
              <a:gd name="T17" fmla="*/ 2147483646 h 267"/>
              <a:gd name="T18" fmla="*/ 2147483646 w 231"/>
              <a:gd name="T19" fmla="*/ 2147483646 h 267"/>
              <a:gd name="T20" fmla="*/ 2147483646 w 231"/>
              <a:gd name="T21" fmla="*/ 2147483646 h 267"/>
              <a:gd name="T22" fmla="*/ 2147483646 w 231"/>
              <a:gd name="T23" fmla="*/ 2147483646 h 267"/>
              <a:gd name="T24" fmla="*/ 2147483646 w 231"/>
              <a:gd name="T25" fmla="*/ 2147483646 h 267"/>
              <a:gd name="T26" fmla="*/ 2147483646 w 231"/>
              <a:gd name="T27" fmla="*/ 2147483646 h 267"/>
              <a:gd name="T28" fmla="*/ 2147483646 w 231"/>
              <a:gd name="T29" fmla="*/ 2147483646 h 267"/>
              <a:gd name="T30" fmla="*/ 2147483646 w 231"/>
              <a:gd name="T31" fmla="*/ 2147483646 h 267"/>
              <a:gd name="T32" fmla="*/ 2147483646 w 231"/>
              <a:gd name="T33" fmla="*/ 2147483646 h 267"/>
              <a:gd name="T34" fmla="*/ 2147483646 w 231"/>
              <a:gd name="T35" fmla="*/ 2147483646 h 267"/>
              <a:gd name="T36" fmla="*/ 0 w 231"/>
              <a:gd name="T37" fmla="*/ 2147483646 h 2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1"/>
              <a:gd name="T58" fmla="*/ 0 h 267"/>
              <a:gd name="T59" fmla="*/ 231 w 231"/>
              <a:gd name="T60" fmla="*/ 267 h 2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1" h="267">
                <a:moveTo>
                  <a:pt x="0" y="60"/>
                </a:moveTo>
                <a:lnTo>
                  <a:pt x="104" y="50"/>
                </a:lnTo>
                <a:lnTo>
                  <a:pt x="126" y="54"/>
                </a:lnTo>
                <a:lnTo>
                  <a:pt x="175" y="31"/>
                </a:lnTo>
                <a:lnTo>
                  <a:pt x="186" y="10"/>
                </a:lnTo>
                <a:lnTo>
                  <a:pt x="215" y="0"/>
                </a:lnTo>
                <a:lnTo>
                  <a:pt x="231" y="101"/>
                </a:lnTo>
                <a:lnTo>
                  <a:pt x="219" y="112"/>
                </a:lnTo>
                <a:lnTo>
                  <a:pt x="222" y="182"/>
                </a:lnTo>
                <a:lnTo>
                  <a:pt x="199" y="188"/>
                </a:lnTo>
                <a:lnTo>
                  <a:pt x="186" y="227"/>
                </a:lnTo>
                <a:lnTo>
                  <a:pt x="168" y="222"/>
                </a:lnTo>
                <a:lnTo>
                  <a:pt x="162" y="267"/>
                </a:lnTo>
                <a:lnTo>
                  <a:pt x="136" y="248"/>
                </a:lnTo>
                <a:lnTo>
                  <a:pt x="85" y="260"/>
                </a:lnTo>
                <a:lnTo>
                  <a:pt x="63" y="243"/>
                </a:lnTo>
                <a:lnTo>
                  <a:pt x="34" y="242"/>
                </a:lnTo>
                <a:lnTo>
                  <a:pt x="19" y="167"/>
                </a:lnTo>
                <a:lnTo>
                  <a:pt x="0" y="60"/>
                </a:lnTo>
                <a:close/>
              </a:path>
            </a:pathLst>
          </a:custGeom>
          <a:solidFill>
            <a:srgbClr val="4B9FCD"/>
          </a:solidFill>
          <a:ln w="12700">
            <a:solidFill>
              <a:srgbClr val="000000"/>
            </a:solidFill>
            <a:round/>
            <a:headEnd/>
            <a:tailEnd/>
          </a:ln>
        </p:spPr>
        <p:txBody>
          <a:bodyPr/>
          <a:lstStyle/>
          <a:p>
            <a:endParaRPr lang="en-US"/>
          </a:p>
        </p:txBody>
      </p:sp>
      <p:sp>
        <p:nvSpPr>
          <p:cNvPr id="5196" name="Freeform 94"/>
          <p:cNvSpPr>
            <a:spLocks/>
          </p:cNvSpPr>
          <p:nvPr/>
        </p:nvSpPr>
        <p:spPr bwMode="auto">
          <a:xfrm>
            <a:off x="4183063" y="3000375"/>
            <a:ext cx="974725" cy="614363"/>
          </a:xfrm>
          <a:custGeom>
            <a:avLst/>
            <a:gdLst>
              <a:gd name="T0" fmla="*/ 2147483646 w 391"/>
              <a:gd name="T1" fmla="*/ 0 h 255"/>
              <a:gd name="T2" fmla="*/ 2147483646 w 391"/>
              <a:gd name="T3" fmla="*/ 2147483646 h 255"/>
              <a:gd name="T4" fmla="*/ 0 w 391"/>
              <a:gd name="T5" fmla="*/ 2147483646 h 255"/>
              <a:gd name="T6" fmla="*/ 2147483646 w 391"/>
              <a:gd name="T7" fmla="*/ 2147483646 h 255"/>
              <a:gd name="T8" fmla="*/ 2147483646 w 391"/>
              <a:gd name="T9" fmla="*/ 2147483646 h 255"/>
              <a:gd name="T10" fmla="*/ 2147483646 w 391"/>
              <a:gd name="T11" fmla="*/ 2147483646 h 255"/>
              <a:gd name="T12" fmla="*/ 2147483646 w 391"/>
              <a:gd name="T13" fmla="*/ 2147483646 h 255"/>
              <a:gd name="T14" fmla="*/ 2147483646 w 391"/>
              <a:gd name="T15" fmla="*/ 2147483646 h 255"/>
              <a:gd name="T16" fmla="*/ 2147483646 w 391"/>
              <a:gd name="T17" fmla="*/ 2147483646 h 255"/>
              <a:gd name="T18" fmla="*/ 2147483646 w 391"/>
              <a:gd name="T19" fmla="*/ 2147483646 h 255"/>
              <a:gd name="T20" fmla="*/ 2147483646 w 391"/>
              <a:gd name="T21" fmla="*/ 2147483646 h 255"/>
              <a:gd name="T22" fmla="*/ 2147483646 w 391"/>
              <a:gd name="T23" fmla="*/ 2147483646 h 255"/>
              <a:gd name="T24" fmla="*/ 2147483646 w 391"/>
              <a:gd name="T25" fmla="*/ 2147483646 h 255"/>
              <a:gd name="T26" fmla="*/ 2147483646 w 391"/>
              <a:gd name="T27" fmla="*/ 0 h 2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1"/>
              <a:gd name="T43" fmla="*/ 0 h 255"/>
              <a:gd name="T44" fmla="*/ 391 w 391"/>
              <a:gd name="T45" fmla="*/ 255 h 2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1" h="255">
                <a:moveTo>
                  <a:pt x="7" y="0"/>
                </a:moveTo>
                <a:lnTo>
                  <a:pt x="6" y="99"/>
                </a:lnTo>
                <a:lnTo>
                  <a:pt x="0" y="215"/>
                </a:lnTo>
                <a:lnTo>
                  <a:pt x="284" y="219"/>
                </a:lnTo>
                <a:lnTo>
                  <a:pt x="314" y="235"/>
                </a:lnTo>
                <a:lnTo>
                  <a:pt x="335" y="213"/>
                </a:lnTo>
                <a:lnTo>
                  <a:pt x="391" y="255"/>
                </a:lnTo>
                <a:lnTo>
                  <a:pt x="383" y="211"/>
                </a:lnTo>
                <a:lnTo>
                  <a:pt x="388" y="177"/>
                </a:lnTo>
                <a:lnTo>
                  <a:pt x="391" y="61"/>
                </a:lnTo>
                <a:lnTo>
                  <a:pt x="366" y="36"/>
                </a:lnTo>
                <a:lnTo>
                  <a:pt x="376" y="4"/>
                </a:lnTo>
                <a:lnTo>
                  <a:pt x="190" y="3"/>
                </a:lnTo>
                <a:lnTo>
                  <a:pt x="7" y="0"/>
                </a:lnTo>
                <a:close/>
              </a:path>
            </a:pathLst>
          </a:custGeom>
          <a:solidFill>
            <a:srgbClr val="4B9FCD"/>
          </a:solidFill>
          <a:ln w="12700">
            <a:solidFill>
              <a:srgbClr val="000000"/>
            </a:solidFill>
            <a:round/>
            <a:headEnd/>
            <a:tailEnd/>
          </a:ln>
        </p:spPr>
        <p:txBody>
          <a:bodyPr/>
          <a:lstStyle/>
          <a:p>
            <a:endParaRPr lang="en-US"/>
          </a:p>
        </p:txBody>
      </p:sp>
      <p:sp>
        <p:nvSpPr>
          <p:cNvPr id="5197" name="Freeform 95"/>
          <p:cNvSpPr>
            <a:spLocks/>
          </p:cNvSpPr>
          <p:nvPr/>
        </p:nvSpPr>
        <p:spPr bwMode="auto">
          <a:xfrm>
            <a:off x="4414838" y="4005263"/>
            <a:ext cx="1020762" cy="504825"/>
          </a:xfrm>
          <a:custGeom>
            <a:avLst/>
            <a:gdLst>
              <a:gd name="T0" fmla="*/ 2147483646 w 410"/>
              <a:gd name="T1" fmla="*/ 2147483646 h 209"/>
              <a:gd name="T2" fmla="*/ 2147483646 w 410"/>
              <a:gd name="T3" fmla="*/ 2147483646 h 209"/>
              <a:gd name="T4" fmla="*/ 0 w 410"/>
              <a:gd name="T5" fmla="*/ 2147483646 h 209"/>
              <a:gd name="T6" fmla="*/ 2147483646 w 410"/>
              <a:gd name="T7" fmla="*/ 2147483646 h 209"/>
              <a:gd name="T8" fmla="*/ 2147483646 w 410"/>
              <a:gd name="T9" fmla="*/ 2147483646 h 209"/>
              <a:gd name="T10" fmla="*/ 2147483646 w 410"/>
              <a:gd name="T11" fmla="*/ 2147483646 h 209"/>
              <a:gd name="T12" fmla="*/ 2147483646 w 410"/>
              <a:gd name="T13" fmla="*/ 2147483646 h 209"/>
              <a:gd name="T14" fmla="*/ 2147483646 w 410"/>
              <a:gd name="T15" fmla="*/ 2147483646 h 209"/>
              <a:gd name="T16" fmla="*/ 2147483646 w 410"/>
              <a:gd name="T17" fmla="*/ 0 h 209"/>
              <a:gd name="T18" fmla="*/ 2147483646 w 410"/>
              <a:gd name="T19" fmla="*/ 2147483646 h 209"/>
              <a:gd name="T20" fmla="*/ 2147483646 w 410"/>
              <a:gd name="T21" fmla="*/ 2147483646 h 2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0"/>
              <a:gd name="T34" fmla="*/ 0 h 209"/>
              <a:gd name="T35" fmla="*/ 410 w 410"/>
              <a:gd name="T36" fmla="*/ 209 h 2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0" h="209">
                <a:moveTo>
                  <a:pt x="4" y="2"/>
                </a:moveTo>
                <a:lnTo>
                  <a:pt x="3" y="122"/>
                </a:lnTo>
                <a:lnTo>
                  <a:pt x="0" y="207"/>
                </a:lnTo>
                <a:lnTo>
                  <a:pt x="410" y="209"/>
                </a:lnTo>
                <a:lnTo>
                  <a:pt x="402" y="100"/>
                </a:lnTo>
                <a:lnTo>
                  <a:pt x="402" y="59"/>
                </a:lnTo>
                <a:lnTo>
                  <a:pt x="369" y="34"/>
                </a:lnTo>
                <a:lnTo>
                  <a:pt x="379" y="12"/>
                </a:lnTo>
                <a:lnTo>
                  <a:pt x="365" y="0"/>
                </a:lnTo>
                <a:lnTo>
                  <a:pt x="179" y="2"/>
                </a:lnTo>
                <a:lnTo>
                  <a:pt x="4" y="2"/>
                </a:lnTo>
                <a:close/>
              </a:path>
            </a:pathLst>
          </a:custGeom>
          <a:solidFill>
            <a:srgbClr val="E75E01"/>
          </a:solidFill>
          <a:ln w="12700">
            <a:solidFill>
              <a:srgbClr val="000000"/>
            </a:solidFill>
            <a:round/>
            <a:headEnd/>
            <a:tailEnd/>
          </a:ln>
        </p:spPr>
        <p:txBody>
          <a:bodyPr/>
          <a:lstStyle/>
          <a:p>
            <a:endParaRPr lang="en-US"/>
          </a:p>
        </p:txBody>
      </p:sp>
      <p:sp>
        <p:nvSpPr>
          <p:cNvPr id="5198" name="Freeform 96"/>
          <p:cNvSpPr>
            <a:spLocks/>
          </p:cNvSpPr>
          <p:nvPr/>
        </p:nvSpPr>
        <p:spPr bwMode="auto">
          <a:xfrm>
            <a:off x="7847013" y="3675063"/>
            <a:ext cx="166687" cy="196850"/>
          </a:xfrm>
          <a:custGeom>
            <a:avLst/>
            <a:gdLst>
              <a:gd name="T0" fmla="*/ 0 w 66"/>
              <a:gd name="T1" fmla="*/ 2147483646 h 82"/>
              <a:gd name="T2" fmla="*/ 2147483646 w 66"/>
              <a:gd name="T3" fmla="*/ 0 h 82"/>
              <a:gd name="T4" fmla="*/ 2147483646 w 66"/>
              <a:gd name="T5" fmla="*/ 2147483646 h 82"/>
              <a:gd name="T6" fmla="*/ 2147483646 w 66"/>
              <a:gd name="T7" fmla="*/ 2147483646 h 82"/>
              <a:gd name="T8" fmla="*/ 2147483646 w 66"/>
              <a:gd name="T9" fmla="*/ 2147483646 h 82"/>
              <a:gd name="T10" fmla="*/ 2147483646 w 66"/>
              <a:gd name="T11" fmla="*/ 2147483646 h 82"/>
              <a:gd name="T12" fmla="*/ 2147483646 w 66"/>
              <a:gd name="T13" fmla="*/ 2147483646 h 82"/>
              <a:gd name="T14" fmla="*/ 0 w 66"/>
              <a:gd name="T15" fmla="*/ 2147483646 h 82"/>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82"/>
              <a:gd name="T26" fmla="*/ 66 w 66"/>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82">
                <a:moveTo>
                  <a:pt x="0" y="5"/>
                </a:moveTo>
                <a:lnTo>
                  <a:pt x="14" y="0"/>
                </a:lnTo>
                <a:lnTo>
                  <a:pt x="44" y="18"/>
                </a:lnTo>
                <a:lnTo>
                  <a:pt x="44" y="36"/>
                </a:lnTo>
                <a:lnTo>
                  <a:pt x="65" y="49"/>
                </a:lnTo>
                <a:lnTo>
                  <a:pt x="66" y="73"/>
                </a:lnTo>
                <a:lnTo>
                  <a:pt x="32" y="82"/>
                </a:lnTo>
                <a:lnTo>
                  <a:pt x="0" y="5"/>
                </a:lnTo>
                <a:close/>
              </a:path>
            </a:pathLst>
          </a:custGeom>
          <a:solidFill>
            <a:schemeClr val="accent6"/>
          </a:solidFill>
          <a:ln w="12700">
            <a:solidFill>
              <a:srgbClr val="000000"/>
            </a:solidFill>
            <a:round/>
            <a:headEnd/>
            <a:tailEnd/>
          </a:ln>
        </p:spPr>
        <p:txBody>
          <a:bodyPr/>
          <a:lstStyle/>
          <a:p>
            <a:endParaRPr lang="en-US"/>
          </a:p>
        </p:txBody>
      </p:sp>
      <p:sp>
        <p:nvSpPr>
          <p:cNvPr id="5199" name="Freeform 97"/>
          <p:cNvSpPr>
            <a:spLocks/>
          </p:cNvSpPr>
          <p:nvPr/>
        </p:nvSpPr>
        <p:spPr bwMode="auto">
          <a:xfrm>
            <a:off x="7848600" y="2667000"/>
            <a:ext cx="304800" cy="457200"/>
          </a:xfrm>
          <a:custGeom>
            <a:avLst/>
            <a:gdLst>
              <a:gd name="T0" fmla="*/ 0 w 93"/>
              <a:gd name="T1" fmla="*/ 2147483646 h 172"/>
              <a:gd name="T2" fmla="*/ 2147483646 w 93"/>
              <a:gd name="T3" fmla="*/ 0 h 172"/>
              <a:gd name="T4" fmla="*/ 2147483646 w 93"/>
              <a:gd name="T5" fmla="*/ 2147483646 h 172"/>
              <a:gd name="T6" fmla="*/ 2147483646 w 93"/>
              <a:gd name="T7" fmla="*/ 2147483646 h 172"/>
              <a:gd name="T8" fmla="*/ 2147483646 w 93"/>
              <a:gd name="T9" fmla="*/ 2147483646 h 172"/>
              <a:gd name="T10" fmla="*/ 2147483646 w 93"/>
              <a:gd name="T11" fmla="*/ 2147483646 h 172"/>
              <a:gd name="T12" fmla="*/ 2147483646 w 93"/>
              <a:gd name="T13" fmla="*/ 2147483646 h 172"/>
              <a:gd name="T14" fmla="*/ 2147483646 w 93"/>
              <a:gd name="T15" fmla="*/ 2147483646 h 172"/>
              <a:gd name="T16" fmla="*/ 2147483646 w 93"/>
              <a:gd name="T17" fmla="*/ 2147483646 h 172"/>
              <a:gd name="T18" fmla="*/ 0 w 93"/>
              <a:gd name="T19" fmla="*/ 2147483646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172"/>
              <a:gd name="T32" fmla="*/ 93 w 93"/>
              <a:gd name="T33" fmla="*/ 172 h 1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172">
                <a:moveTo>
                  <a:pt x="0" y="18"/>
                </a:moveTo>
                <a:lnTo>
                  <a:pt x="68" y="0"/>
                </a:lnTo>
                <a:lnTo>
                  <a:pt x="93" y="47"/>
                </a:lnTo>
                <a:lnTo>
                  <a:pt x="80" y="59"/>
                </a:lnTo>
                <a:lnTo>
                  <a:pt x="85" y="163"/>
                </a:lnTo>
                <a:lnTo>
                  <a:pt x="46" y="172"/>
                </a:lnTo>
                <a:lnTo>
                  <a:pt x="27" y="129"/>
                </a:lnTo>
                <a:lnTo>
                  <a:pt x="26" y="78"/>
                </a:lnTo>
                <a:lnTo>
                  <a:pt x="9" y="63"/>
                </a:lnTo>
                <a:lnTo>
                  <a:pt x="0" y="18"/>
                </a:lnTo>
                <a:close/>
              </a:path>
            </a:pathLst>
          </a:custGeom>
          <a:solidFill>
            <a:schemeClr val="tx2"/>
          </a:solidFill>
          <a:ln w="12700">
            <a:solidFill>
              <a:srgbClr val="000000"/>
            </a:solidFill>
            <a:round/>
            <a:headEnd/>
            <a:tailEnd/>
          </a:ln>
        </p:spPr>
        <p:txBody>
          <a:bodyPr/>
          <a:lstStyle/>
          <a:p>
            <a:endParaRPr lang="en-US"/>
          </a:p>
        </p:txBody>
      </p:sp>
      <p:sp>
        <p:nvSpPr>
          <p:cNvPr id="5200" name="Freeform 98"/>
          <p:cNvSpPr>
            <a:spLocks/>
          </p:cNvSpPr>
          <p:nvPr/>
        </p:nvSpPr>
        <p:spPr bwMode="auto">
          <a:xfrm>
            <a:off x="7840663" y="3686175"/>
            <a:ext cx="179387" cy="266700"/>
          </a:xfrm>
          <a:custGeom>
            <a:avLst/>
            <a:gdLst>
              <a:gd name="T0" fmla="*/ 2147483646 w 113"/>
              <a:gd name="T1" fmla="*/ 0 h 168"/>
              <a:gd name="T2" fmla="*/ 2147483646 w 113"/>
              <a:gd name="T3" fmla="*/ 2147483646 h 168"/>
              <a:gd name="T4" fmla="*/ 2147483646 w 113"/>
              <a:gd name="T5" fmla="*/ 2147483646 h 168"/>
              <a:gd name="T6" fmla="*/ 2147483646 w 113"/>
              <a:gd name="T7" fmla="*/ 2147483646 h 168"/>
              <a:gd name="T8" fmla="*/ 2147483646 w 113"/>
              <a:gd name="T9" fmla="*/ 2147483646 h 168"/>
              <a:gd name="T10" fmla="*/ 2147483646 w 113"/>
              <a:gd name="T11" fmla="*/ 2147483646 h 168"/>
              <a:gd name="T12" fmla="*/ 2147483646 w 113"/>
              <a:gd name="T13" fmla="*/ 2147483646 h 168"/>
              <a:gd name="T14" fmla="*/ 0 w 113"/>
              <a:gd name="T15" fmla="*/ 2147483646 h 168"/>
              <a:gd name="T16" fmla="*/ 2147483646 w 113"/>
              <a:gd name="T17" fmla="*/ 0 h 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
              <a:gd name="T28" fmla="*/ 0 h 168"/>
              <a:gd name="T29" fmla="*/ 113 w 113"/>
              <a:gd name="T30" fmla="*/ 168 h 1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 h="168">
                <a:moveTo>
                  <a:pt x="5" y="0"/>
                </a:moveTo>
                <a:lnTo>
                  <a:pt x="56" y="115"/>
                </a:lnTo>
                <a:lnTo>
                  <a:pt x="111" y="103"/>
                </a:lnTo>
                <a:lnTo>
                  <a:pt x="113" y="160"/>
                </a:lnTo>
                <a:lnTo>
                  <a:pt x="69" y="168"/>
                </a:lnTo>
                <a:lnTo>
                  <a:pt x="30" y="130"/>
                </a:lnTo>
                <a:lnTo>
                  <a:pt x="5" y="85"/>
                </a:lnTo>
                <a:lnTo>
                  <a:pt x="0" y="21"/>
                </a:lnTo>
                <a:lnTo>
                  <a:pt x="5" y="0"/>
                </a:lnTo>
                <a:close/>
              </a:path>
            </a:pathLst>
          </a:custGeom>
          <a:solidFill>
            <a:schemeClr val="accent6"/>
          </a:solidFill>
          <a:ln w="12700">
            <a:solidFill>
              <a:schemeClr val="accent2"/>
            </a:solidFill>
            <a:round/>
            <a:headEnd/>
            <a:tailEnd/>
          </a:ln>
        </p:spPr>
        <p:txBody>
          <a:bodyPr/>
          <a:lstStyle/>
          <a:p>
            <a:endParaRPr lang="en-US"/>
          </a:p>
        </p:txBody>
      </p:sp>
      <p:sp>
        <p:nvSpPr>
          <p:cNvPr id="5201" name="Text Box 99"/>
          <p:cNvSpPr txBox="1">
            <a:spLocks noChangeArrowheads="1"/>
          </p:cNvSpPr>
          <p:nvPr/>
        </p:nvSpPr>
        <p:spPr bwMode="auto">
          <a:xfrm>
            <a:off x="7848600" y="2667000"/>
            <a:ext cx="3063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VT</a:t>
            </a:r>
          </a:p>
        </p:txBody>
      </p:sp>
      <p:sp>
        <p:nvSpPr>
          <p:cNvPr id="5202" name="Text Box 100"/>
          <p:cNvSpPr txBox="1">
            <a:spLocks noChangeArrowheads="1"/>
          </p:cNvSpPr>
          <p:nvPr/>
        </p:nvSpPr>
        <p:spPr bwMode="auto">
          <a:xfrm>
            <a:off x="7607300" y="3070225"/>
            <a:ext cx="3111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NY</a:t>
            </a:r>
          </a:p>
        </p:txBody>
      </p:sp>
      <p:sp>
        <p:nvSpPr>
          <p:cNvPr id="5203" name="Text Box 101"/>
          <p:cNvSpPr txBox="1">
            <a:spLocks noChangeArrowheads="1"/>
          </p:cNvSpPr>
          <p:nvPr/>
        </p:nvSpPr>
        <p:spPr bwMode="auto">
          <a:xfrm>
            <a:off x="7572375" y="3694113"/>
            <a:ext cx="3286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MD</a:t>
            </a:r>
          </a:p>
        </p:txBody>
      </p:sp>
      <p:sp>
        <p:nvSpPr>
          <p:cNvPr id="5204" name="Text Box 102"/>
          <p:cNvSpPr txBox="1">
            <a:spLocks noChangeArrowheads="1"/>
          </p:cNvSpPr>
          <p:nvPr/>
        </p:nvSpPr>
        <p:spPr bwMode="auto">
          <a:xfrm>
            <a:off x="7259638" y="469741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SC</a:t>
            </a:r>
          </a:p>
        </p:txBody>
      </p:sp>
      <p:sp>
        <p:nvSpPr>
          <p:cNvPr id="5205" name="Text Box 103"/>
          <p:cNvSpPr txBox="1">
            <a:spLocks noChangeArrowheads="1"/>
          </p:cNvSpPr>
          <p:nvPr/>
        </p:nvSpPr>
        <p:spPr bwMode="auto">
          <a:xfrm>
            <a:off x="6953250" y="5021263"/>
            <a:ext cx="369888" cy="198437"/>
          </a:xfrm>
          <a:prstGeom prst="rect">
            <a:avLst/>
          </a:prstGeom>
          <a:solidFill>
            <a:schemeClr val="accent6"/>
          </a:solidFill>
          <a:ln>
            <a:noFill/>
          </a:ln>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GA</a:t>
            </a:r>
          </a:p>
        </p:txBody>
      </p:sp>
      <p:sp>
        <p:nvSpPr>
          <p:cNvPr id="5206" name="Text Box 104"/>
          <p:cNvSpPr txBox="1">
            <a:spLocks noChangeArrowheads="1"/>
          </p:cNvSpPr>
          <p:nvPr/>
        </p:nvSpPr>
        <p:spPr bwMode="auto">
          <a:xfrm>
            <a:off x="6464300" y="44942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TN</a:t>
            </a:r>
          </a:p>
        </p:txBody>
      </p:sp>
      <p:sp>
        <p:nvSpPr>
          <p:cNvPr id="5207" name="Text Box 105"/>
          <p:cNvSpPr txBox="1">
            <a:spLocks noChangeArrowheads="1"/>
          </p:cNvSpPr>
          <p:nvPr/>
        </p:nvSpPr>
        <p:spPr bwMode="auto">
          <a:xfrm>
            <a:off x="6423025" y="4991100"/>
            <a:ext cx="3714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AL</a:t>
            </a:r>
          </a:p>
        </p:txBody>
      </p:sp>
      <p:sp>
        <p:nvSpPr>
          <p:cNvPr id="5208" name="Text Box 106"/>
          <p:cNvSpPr txBox="1">
            <a:spLocks noChangeArrowheads="1"/>
          </p:cNvSpPr>
          <p:nvPr/>
        </p:nvSpPr>
        <p:spPr bwMode="auto">
          <a:xfrm>
            <a:off x="7340600" y="5640388"/>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FL</a:t>
            </a:r>
          </a:p>
        </p:txBody>
      </p:sp>
      <p:sp>
        <p:nvSpPr>
          <p:cNvPr id="5209" name="Text Box 107"/>
          <p:cNvSpPr txBox="1">
            <a:spLocks noChangeArrowheads="1"/>
          </p:cNvSpPr>
          <p:nvPr/>
        </p:nvSpPr>
        <p:spPr bwMode="auto">
          <a:xfrm>
            <a:off x="6005513" y="5027613"/>
            <a:ext cx="3714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MS</a:t>
            </a:r>
          </a:p>
        </p:txBody>
      </p:sp>
      <p:sp>
        <p:nvSpPr>
          <p:cNvPr id="5210" name="Text Box 108"/>
          <p:cNvSpPr txBox="1">
            <a:spLocks noChangeArrowheads="1"/>
          </p:cNvSpPr>
          <p:nvPr/>
        </p:nvSpPr>
        <p:spPr bwMode="auto">
          <a:xfrm>
            <a:off x="5543550" y="4752975"/>
            <a:ext cx="3714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AR</a:t>
            </a:r>
          </a:p>
        </p:txBody>
      </p:sp>
      <p:sp>
        <p:nvSpPr>
          <p:cNvPr id="5211" name="Text Box 109"/>
          <p:cNvSpPr txBox="1">
            <a:spLocks noChangeArrowheads="1"/>
          </p:cNvSpPr>
          <p:nvPr/>
        </p:nvSpPr>
        <p:spPr bwMode="auto">
          <a:xfrm>
            <a:off x="3598863" y="4783138"/>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NM</a:t>
            </a:r>
          </a:p>
        </p:txBody>
      </p:sp>
      <p:sp>
        <p:nvSpPr>
          <p:cNvPr id="5212" name="Text Box 110"/>
          <p:cNvSpPr txBox="1">
            <a:spLocks noChangeArrowheads="1"/>
          </p:cNvSpPr>
          <p:nvPr/>
        </p:nvSpPr>
        <p:spPr bwMode="auto">
          <a:xfrm>
            <a:off x="6591300" y="4189413"/>
            <a:ext cx="369888" cy="198437"/>
          </a:xfrm>
          <a:prstGeom prst="rect">
            <a:avLst/>
          </a:prstGeom>
          <a:solidFill>
            <a:srgbClr val="EEC100"/>
          </a:solidFill>
          <a:ln>
            <a:noFill/>
          </a:ln>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KY</a:t>
            </a:r>
          </a:p>
        </p:txBody>
      </p:sp>
      <p:sp>
        <p:nvSpPr>
          <p:cNvPr id="5213" name="Text Box 111"/>
          <p:cNvSpPr txBox="1">
            <a:spLocks noChangeArrowheads="1"/>
          </p:cNvSpPr>
          <p:nvPr/>
        </p:nvSpPr>
        <p:spPr bwMode="auto">
          <a:xfrm>
            <a:off x="5499100" y="4184650"/>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MO</a:t>
            </a:r>
          </a:p>
        </p:txBody>
      </p:sp>
      <p:sp>
        <p:nvSpPr>
          <p:cNvPr id="5214" name="Text Box 112"/>
          <p:cNvSpPr txBox="1">
            <a:spLocks noChangeArrowheads="1"/>
          </p:cNvSpPr>
          <p:nvPr/>
        </p:nvSpPr>
        <p:spPr bwMode="auto">
          <a:xfrm>
            <a:off x="4719638" y="4205288"/>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KS</a:t>
            </a:r>
          </a:p>
        </p:txBody>
      </p:sp>
      <p:sp>
        <p:nvSpPr>
          <p:cNvPr id="5215" name="Text Box 113"/>
          <p:cNvSpPr txBox="1">
            <a:spLocks noChangeArrowheads="1"/>
          </p:cNvSpPr>
          <p:nvPr/>
        </p:nvSpPr>
        <p:spPr bwMode="auto">
          <a:xfrm>
            <a:off x="4522788" y="3176588"/>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SD</a:t>
            </a:r>
          </a:p>
        </p:txBody>
      </p:sp>
      <p:sp>
        <p:nvSpPr>
          <p:cNvPr id="5216" name="Text Box 114"/>
          <p:cNvSpPr txBox="1">
            <a:spLocks noChangeArrowheads="1"/>
          </p:cNvSpPr>
          <p:nvPr/>
        </p:nvSpPr>
        <p:spPr bwMode="auto">
          <a:xfrm>
            <a:off x="5764213" y="3122613"/>
            <a:ext cx="3714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WI</a:t>
            </a:r>
          </a:p>
        </p:txBody>
      </p:sp>
      <p:sp>
        <p:nvSpPr>
          <p:cNvPr id="5217" name="Text Box 115"/>
          <p:cNvSpPr txBox="1">
            <a:spLocks noChangeArrowheads="1"/>
          </p:cNvSpPr>
          <p:nvPr/>
        </p:nvSpPr>
        <p:spPr bwMode="auto">
          <a:xfrm>
            <a:off x="6308725" y="38338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IN</a:t>
            </a:r>
          </a:p>
        </p:txBody>
      </p:sp>
      <p:sp>
        <p:nvSpPr>
          <p:cNvPr id="5218" name="Text Box 116"/>
          <p:cNvSpPr txBox="1">
            <a:spLocks noChangeArrowheads="1"/>
          </p:cNvSpPr>
          <p:nvPr/>
        </p:nvSpPr>
        <p:spPr bwMode="auto">
          <a:xfrm>
            <a:off x="6729413" y="370046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OH</a:t>
            </a:r>
          </a:p>
        </p:txBody>
      </p:sp>
      <p:sp>
        <p:nvSpPr>
          <p:cNvPr id="5219" name="Text Box 117"/>
          <p:cNvSpPr txBox="1">
            <a:spLocks noChangeArrowheads="1"/>
          </p:cNvSpPr>
          <p:nvPr/>
        </p:nvSpPr>
        <p:spPr bwMode="auto">
          <a:xfrm>
            <a:off x="3476625" y="2651125"/>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MT</a:t>
            </a:r>
          </a:p>
        </p:txBody>
      </p:sp>
      <p:sp>
        <p:nvSpPr>
          <p:cNvPr id="5220" name="Text Box 118"/>
          <p:cNvSpPr txBox="1">
            <a:spLocks noChangeArrowheads="1"/>
          </p:cNvSpPr>
          <p:nvPr/>
        </p:nvSpPr>
        <p:spPr bwMode="auto">
          <a:xfrm>
            <a:off x="1908175" y="4344988"/>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CA</a:t>
            </a:r>
          </a:p>
        </p:txBody>
      </p:sp>
      <p:sp>
        <p:nvSpPr>
          <p:cNvPr id="5221" name="Text Box 119"/>
          <p:cNvSpPr txBox="1">
            <a:spLocks noChangeArrowheads="1"/>
          </p:cNvSpPr>
          <p:nvPr/>
        </p:nvSpPr>
        <p:spPr bwMode="auto">
          <a:xfrm>
            <a:off x="2281238" y="3810000"/>
            <a:ext cx="7667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NV</a:t>
            </a:r>
          </a:p>
        </p:txBody>
      </p:sp>
      <p:sp>
        <p:nvSpPr>
          <p:cNvPr id="5222" name="Text Box 120"/>
          <p:cNvSpPr txBox="1">
            <a:spLocks noChangeArrowheads="1"/>
          </p:cNvSpPr>
          <p:nvPr/>
        </p:nvSpPr>
        <p:spPr bwMode="auto">
          <a:xfrm>
            <a:off x="3021013" y="398621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UT</a:t>
            </a:r>
          </a:p>
        </p:txBody>
      </p:sp>
      <p:sp>
        <p:nvSpPr>
          <p:cNvPr id="5223" name="Text Box 121"/>
          <p:cNvSpPr txBox="1">
            <a:spLocks noChangeArrowheads="1"/>
          </p:cNvSpPr>
          <p:nvPr/>
        </p:nvSpPr>
        <p:spPr bwMode="auto">
          <a:xfrm>
            <a:off x="3536950" y="34274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WY</a:t>
            </a:r>
          </a:p>
        </p:txBody>
      </p:sp>
      <p:sp>
        <p:nvSpPr>
          <p:cNvPr id="5224" name="Text Box 122"/>
          <p:cNvSpPr txBox="1">
            <a:spLocks noChangeArrowheads="1"/>
          </p:cNvSpPr>
          <p:nvPr/>
        </p:nvSpPr>
        <p:spPr bwMode="auto">
          <a:xfrm>
            <a:off x="3789363" y="4111625"/>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CO</a:t>
            </a:r>
          </a:p>
        </p:txBody>
      </p:sp>
      <p:sp>
        <p:nvSpPr>
          <p:cNvPr id="5225" name="Text Box 123"/>
          <p:cNvSpPr txBox="1">
            <a:spLocks noChangeArrowheads="1"/>
          </p:cNvSpPr>
          <p:nvPr/>
        </p:nvSpPr>
        <p:spPr bwMode="auto">
          <a:xfrm>
            <a:off x="1050925" y="2160588"/>
            <a:ext cx="3175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r>
              <a:rPr lang="en-US" altLang="en-US" sz="700">
                <a:latin typeface="Times New Roman" panose="02020603050405020304" pitchFamily="18" charset="0"/>
              </a:rPr>
              <a:t>AK</a:t>
            </a:r>
          </a:p>
        </p:txBody>
      </p:sp>
      <p:grpSp>
        <p:nvGrpSpPr>
          <p:cNvPr id="5226" name="Group 124"/>
          <p:cNvGrpSpPr>
            <a:grpSpLocks/>
          </p:cNvGrpSpPr>
          <p:nvPr/>
        </p:nvGrpSpPr>
        <p:grpSpPr bwMode="auto">
          <a:xfrm>
            <a:off x="673100" y="3276600"/>
            <a:ext cx="165100" cy="869950"/>
            <a:chOff x="380" y="3552"/>
            <a:chExt cx="104" cy="548"/>
          </a:xfrm>
        </p:grpSpPr>
        <p:sp>
          <p:nvSpPr>
            <p:cNvPr id="5289" name="Rectangle 125"/>
            <p:cNvSpPr>
              <a:spLocks noChangeArrowheads="1"/>
            </p:cNvSpPr>
            <p:nvPr/>
          </p:nvSpPr>
          <p:spPr bwMode="auto">
            <a:xfrm>
              <a:off x="380" y="3552"/>
              <a:ext cx="100" cy="81"/>
            </a:xfrm>
            <a:prstGeom prst="rect">
              <a:avLst/>
            </a:prstGeom>
            <a:solidFill>
              <a:schemeClr val="tx2"/>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2225" name="Rectangle 126"/>
            <p:cNvSpPr>
              <a:spLocks noChangeArrowheads="1"/>
            </p:cNvSpPr>
            <p:nvPr/>
          </p:nvSpPr>
          <p:spPr bwMode="auto">
            <a:xfrm>
              <a:off x="384" y="3792"/>
              <a:ext cx="100" cy="81"/>
            </a:xfrm>
            <a:prstGeom prst="rect">
              <a:avLst/>
            </a:prstGeom>
            <a:solidFill>
              <a:schemeClr val="accent6"/>
            </a:solidFill>
            <a:ln w="9525">
              <a:solidFill>
                <a:schemeClr val="tx1"/>
              </a:solidFill>
              <a:miter lim="800000"/>
              <a:headEnd/>
              <a:tailEnd/>
            </a:ln>
          </p:spPr>
          <p:txBody>
            <a:bodyPr wrap="none" anchor="ctr"/>
            <a:lstStyle/>
            <a:p>
              <a:pPr eaLnBrk="1" hangingPunct="1">
                <a:buFont typeface="Wingdings" pitchFamily="2" charset="2"/>
                <a:buNone/>
                <a:defRPr/>
              </a:pPr>
              <a:endParaRPr lang="en-US" sz="1000">
                <a:latin typeface="Times New Roman" pitchFamily="18" charset="0"/>
              </a:endParaRPr>
            </a:p>
          </p:txBody>
        </p:sp>
        <p:sp>
          <p:nvSpPr>
            <p:cNvPr id="5291" name="Rectangle 127"/>
            <p:cNvSpPr>
              <a:spLocks noChangeArrowheads="1"/>
            </p:cNvSpPr>
            <p:nvPr/>
          </p:nvSpPr>
          <p:spPr bwMode="auto">
            <a:xfrm>
              <a:off x="384" y="3663"/>
              <a:ext cx="100" cy="81"/>
            </a:xfrm>
            <a:prstGeom prst="rect">
              <a:avLst/>
            </a:prstGeom>
            <a:solidFill>
              <a:srgbClr val="4B9FCD"/>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5292" name="Rectangle 128"/>
            <p:cNvSpPr>
              <a:spLocks noChangeArrowheads="1"/>
            </p:cNvSpPr>
            <p:nvPr/>
          </p:nvSpPr>
          <p:spPr bwMode="auto">
            <a:xfrm>
              <a:off x="380" y="3903"/>
              <a:ext cx="100" cy="81"/>
            </a:xfrm>
            <a:prstGeom prst="rect">
              <a:avLst/>
            </a:prstGeom>
            <a:solidFill>
              <a:srgbClr val="538022"/>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5293" name="Rectangle 129"/>
            <p:cNvSpPr>
              <a:spLocks noChangeArrowheads="1"/>
            </p:cNvSpPr>
            <p:nvPr/>
          </p:nvSpPr>
          <p:spPr bwMode="auto">
            <a:xfrm>
              <a:off x="384" y="4019"/>
              <a:ext cx="100" cy="81"/>
            </a:xfrm>
            <a:prstGeom prst="rect">
              <a:avLst/>
            </a:prstGeom>
            <a:solidFill>
              <a:srgbClr val="C00000"/>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grpSp>
      <p:sp>
        <p:nvSpPr>
          <p:cNvPr id="5227" name="Text Box 132"/>
          <p:cNvSpPr txBox="1">
            <a:spLocks noChangeArrowheads="1"/>
          </p:cNvSpPr>
          <p:nvPr/>
        </p:nvSpPr>
        <p:spPr bwMode="auto">
          <a:xfrm>
            <a:off x="808038" y="3200400"/>
            <a:ext cx="5635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200">
                <a:latin typeface="Calibri" panose="020F0502020204030204" pitchFamily="34" charset="0"/>
              </a:rPr>
              <a:t>= A</a:t>
            </a:r>
          </a:p>
          <a:p>
            <a:pPr eaLnBrk="1" hangingPunct="1">
              <a:lnSpc>
                <a:spcPct val="100000"/>
              </a:lnSpc>
              <a:spcBef>
                <a:spcPct val="0"/>
              </a:spcBef>
              <a:buClrTx/>
              <a:buFontTx/>
              <a:buNone/>
            </a:pPr>
            <a:r>
              <a:rPr lang="en-US" altLang="en-US" sz="1200">
                <a:latin typeface="Calibri" panose="020F0502020204030204" pitchFamily="34" charset="0"/>
              </a:rPr>
              <a:t>= B</a:t>
            </a:r>
          </a:p>
          <a:p>
            <a:pPr eaLnBrk="1" hangingPunct="1">
              <a:lnSpc>
                <a:spcPct val="100000"/>
              </a:lnSpc>
              <a:spcBef>
                <a:spcPct val="0"/>
              </a:spcBef>
              <a:buClrTx/>
              <a:buFontTx/>
              <a:buNone/>
            </a:pPr>
            <a:r>
              <a:rPr lang="en-US" altLang="en-US" sz="1200">
                <a:latin typeface="Calibri" panose="020F0502020204030204" pitchFamily="34" charset="0"/>
              </a:rPr>
              <a:t>= C</a:t>
            </a:r>
          </a:p>
          <a:p>
            <a:pPr eaLnBrk="1" hangingPunct="1">
              <a:lnSpc>
                <a:spcPct val="100000"/>
              </a:lnSpc>
              <a:spcBef>
                <a:spcPct val="0"/>
              </a:spcBef>
              <a:buClrTx/>
              <a:buFontTx/>
              <a:buNone/>
            </a:pPr>
            <a:r>
              <a:rPr lang="en-US" altLang="en-US" sz="1200">
                <a:latin typeface="Calibri" panose="020F0502020204030204" pitchFamily="34" charset="0"/>
              </a:rPr>
              <a:t>= D</a:t>
            </a:r>
          </a:p>
          <a:p>
            <a:pPr eaLnBrk="1" hangingPunct="1">
              <a:lnSpc>
                <a:spcPct val="100000"/>
              </a:lnSpc>
              <a:spcBef>
                <a:spcPct val="0"/>
              </a:spcBef>
              <a:buClrTx/>
              <a:buFontTx/>
              <a:buNone/>
            </a:pPr>
            <a:r>
              <a:rPr lang="en-US" altLang="en-US" sz="1200">
                <a:latin typeface="Calibri" panose="020F0502020204030204" pitchFamily="34" charset="0"/>
              </a:rPr>
              <a:t>= F</a:t>
            </a:r>
          </a:p>
          <a:p>
            <a:pPr eaLnBrk="1" hangingPunct="1">
              <a:lnSpc>
                <a:spcPct val="100000"/>
              </a:lnSpc>
              <a:spcBef>
                <a:spcPct val="0"/>
              </a:spcBef>
              <a:buClrTx/>
              <a:buFontTx/>
              <a:buNone/>
            </a:pPr>
            <a:r>
              <a:rPr lang="en-US" altLang="en-US" sz="1200">
                <a:latin typeface="Calibri" panose="020F0502020204030204" pitchFamily="34" charset="0"/>
              </a:rPr>
              <a:t>= NG</a:t>
            </a:r>
          </a:p>
        </p:txBody>
      </p:sp>
      <p:sp>
        <p:nvSpPr>
          <p:cNvPr id="5228" name="Text Box 133"/>
          <p:cNvSpPr txBox="1">
            <a:spLocks noChangeArrowheads="1"/>
          </p:cNvSpPr>
          <p:nvPr/>
        </p:nvSpPr>
        <p:spPr bwMode="auto">
          <a:xfrm>
            <a:off x="5051425" y="6322732"/>
            <a:ext cx="4070350"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r>
              <a:rPr lang="en-US" altLang="en-US" sz="1400" dirty="0">
                <a:latin typeface="Calibri" panose="020F0502020204030204" pitchFamily="34" charset="0"/>
              </a:rPr>
              <a:t>Source: </a:t>
            </a:r>
            <a:r>
              <a:rPr lang="en-US" altLang="en-US" sz="1400" dirty="0" smtClean="0">
                <a:latin typeface="Calibri" panose="020F0502020204030204" pitchFamily="34" charset="0"/>
              </a:rPr>
              <a:t>R Street Insurance Regulation Report Card,  December 2015</a:t>
            </a:r>
            <a:endParaRPr lang="en-US" altLang="en-US" sz="1400" dirty="0">
              <a:latin typeface="Calibri" panose="020F0502020204030204" pitchFamily="34" charset="0"/>
            </a:endParaRPr>
          </a:p>
        </p:txBody>
      </p:sp>
      <p:sp>
        <p:nvSpPr>
          <p:cNvPr id="5229" name="TextBox 137"/>
          <p:cNvSpPr txBox="1">
            <a:spLocks noChangeArrowheads="1"/>
          </p:cNvSpPr>
          <p:nvPr/>
        </p:nvSpPr>
        <p:spPr bwMode="auto">
          <a:xfrm>
            <a:off x="2286000" y="39624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30" name="TextBox 142"/>
          <p:cNvSpPr txBox="1">
            <a:spLocks noChangeArrowheads="1"/>
          </p:cNvSpPr>
          <p:nvPr/>
        </p:nvSpPr>
        <p:spPr bwMode="auto">
          <a:xfrm>
            <a:off x="7315200" y="4038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31" name="TextBox 145"/>
          <p:cNvSpPr txBox="1">
            <a:spLocks noChangeArrowheads="1"/>
          </p:cNvSpPr>
          <p:nvPr/>
        </p:nvSpPr>
        <p:spPr bwMode="auto">
          <a:xfrm>
            <a:off x="8610600" y="2895600"/>
            <a:ext cx="381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cxnSp>
        <p:nvCxnSpPr>
          <p:cNvPr id="149" name="Straight Arrow Connector 148"/>
          <p:cNvCxnSpPr/>
          <p:nvPr/>
        </p:nvCxnSpPr>
        <p:spPr>
          <a:xfrm rot="10800000">
            <a:off x="8229600" y="2895600"/>
            <a:ext cx="374650" cy="200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33" name="TextBox 149"/>
          <p:cNvSpPr txBox="1">
            <a:spLocks noChangeArrowheads="1"/>
          </p:cNvSpPr>
          <p:nvPr/>
        </p:nvSpPr>
        <p:spPr bwMode="auto">
          <a:xfrm>
            <a:off x="6172200" y="44958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34" name="TextBox 150"/>
          <p:cNvSpPr txBox="1">
            <a:spLocks noChangeArrowheads="1"/>
          </p:cNvSpPr>
          <p:nvPr/>
        </p:nvSpPr>
        <p:spPr bwMode="auto">
          <a:xfrm>
            <a:off x="3429000" y="3505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35" name="TextBox 151"/>
          <p:cNvSpPr txBox="1">
            <a:spLocks noChangeArrowheads="1"/>
          </p:cNvSpPr>
          <p:nvPr/>
        </p:nvSpPr>
        <p:spPr bwMode="auto">
          <a:xfrm>
            <a:off x="5562600" y="48768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36" name="TextBox 152"/>
          <p:cNvSpPr txBox="1">
            <a:spLocks noChangeArrowheads="1"/>
          </p:cNvSpPr>
          <p:nvPr/>
        </p:nvSpPr>
        <p:spPr bwMode="auto">
          <a:xfrm>
            <a:off x="6400800" y="4267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37" name="TextBox 153"/>
          <p:cNvSpPr txBox="1">
            <a:spLocks noChangeArrowheads="1"/>
          </p:cNvSpPr>
          <p:nvPr/>
        </p:nvSpPr>
        <p:spPr bwMode="auto">
          <a:xfrm>
            <a:off x="7315200" y="4800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38" name="TextBox 154"/>
          <p:cNvSpPr txBox="1">
            <a:spLocks noChangeArrowheads="1"/>
          </p:cNvSpPr>
          <p:nvPr/>
        </p:nvSpPr>
        <p:spPr bwMode="auto">
          <a:xfrm>
            <a:off x="4648200" y="2743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39" name="TextBox 155"/>
          <p:cNvSpPr txBox="1">
            <a:spLocks noChangeArrowheads="1"/>
          </p:cNvSpPr>
          <p:nvPr/>
        </p:nvSpPr>
        <p:spPr bwMode="auto">
          <a:xfrm>
            <a:off x="2209800" y="25146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40" name="TextBox 156"/>
          <p:cNvSpPr txBox="1">
            <a:spLocks noChangeArrowheads="1"/>
          </p:cNvSpPr>
          <p:nvPr/>
        </p:nvSpPr>
        <p:spPr bwMode="auto">
          <a:xfrm>
            <a:off x="5943600" y="32766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41" name="TextBox 157"/>
          <p:cNvSpPr txBox="1">
            <a:spLocks noChangeArrowheads="1"/>
          </p:cNvSpPr>
          <p:nvPr/>
        </p:nvSpPr>
        <p:spPr bwMode="auto">
          <a:xfrm>
            <a:off x="2209800" y="31242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42" name="TextBox 158"/>
          <p:cNvSpPr txBox="1">
            <a:spLocks noChangeArrowheads="1"/>
          </p:cNvSpPr>
          <p:nvPr/>
        </p:nvSpPr>
        <p:spPr bwMode="auto">
          <a:xfrm>
            <a:off x="3429000" y="28194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43" name="Rectangle 129"/>
          <p:cNvSpPr>
            <a:spLocks noChangeArrowheads="1"/>
          </p:cNvSpPr>
          <p:nvPr/>
        </p:nvSpPr>
        <p:spPr bwMode="auto">
          <a:xfrm>
            <a:off x="685800" y="4191000"/>
            <a:ext cx="152400" cy="152400"/>
          </a:xfrm>
          <a:prstGeom prst="rect">
            <a:avLst/>
          </a:prstGeom>
          <a:solidFill>
            <a:schemeClr val="bg1"/>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5244" name="TextBox 161"/>
          <p:cNvSpPr txBox="1">
            <a:spLocks noChangeArrowheads="1"/>
          </p:cNvSpPr>
          <p:nvPr/>
        </p:nvSpPr>
        <p:spPr bwMode="auto">
          <a:xfrm>
            <a:off x="7162800" y="43434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F</a:t>
            </a:r>
            <a:endParaRPr lang="en-US" altLang="en-US" sz="1400" b="1" dirty="0"/>
          </a:p>
        </p:txBody>
      </p:sp>
      <p:sp>
        <p:nvSpPr>
          <p:cNvPr id="5245" name="TextBox 162"/>
          <p:cNvSpPr txBox="1">
            <a:spLocks noChangeArrowheads="1"/>
          </p:cNvSpPr>
          <p:nvPr/>
        </p:nvSpPr>
        <p:spPr bwMode="auto">
          <a:xfrm>
            <a:off x="6781800" y="4724400"/>
            <a:ext cx="381000" cy="307975"/>
          </a:xfrm>
          <a:prstGeom prst="rect">
            <a:avLst/>
          </a:prstGeom>
          <a:solidFill>
            <a:schemeClr val="accent6"/>
          </a:solidFill>
          <a:ln>
            <a:noFill/>
          </a:ln>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46" name="TextBox 163"/>
          <p:cNvSpPr txBox="1">
            <a:spLocks noChangeArrowheads="1"/>
          </p:cNvSpPr>
          <p:nvPr/>
        </p:nvSpPr>
        <p:spPr bwMode="auto">
          <a:xfrm>
            <a:off x="4495800" y="41148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47" name="TextBox 164"/>
          <p:cNvSpPr txBox="1">
            <a:spLocks noChangeArrowheads="1"/>
          </p:cNvSpPr>
          <p:nvPr/>
        </p:nvSpPr>
        <p:spPr bwMode="auto">
          <a:xfrm>
            <a:off x="5181600" y="35814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48" name="TextBox 165"/>
          <p:cNvSpPr txBox="1">
            <a:spLocks noChangeArrowheads="1"/>
          </p:cNvSpPr>
          <p:nvPr/>
        </p:nvSpPr>
        <p:spPr bwMode="auto">
          <a:xfrm>
            <a:off x="8610600" y="35052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C-</a:t>
            </a:r>
          </a:p>
        </p:txBody>
      </p:sp>
      <p:cxnSp>
        <p:nvCxnSpPr>
          <p:cNvPr id="168" name="Straight Arrow Connector 167"/>
          <p:cNvCxnSpPr/>
          <p:nvPr/>
        </p:nvCxnSpPr>
        <p:spPr>
          <a:xfrm rot="16200000" flipV="1">
            <a:off x="8229600" y="3200400"/>
            <a:ext cx="457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50" name="TextBox 169"/>
          <p:cNvSpPr txBox="1">
            <a:spLocks noChangeArrowheads="1"/>
          </p:cNvSpPr>
          <p:nvPr/>
        </p:nvSpPr>
        <p:spPr bwMode="auto">
          <a:xfrm>
            <a:off x="8458200" y="38862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cxnSp>
        <p:nvCxnSpPr>
          <p:cNvPr id="172" name="Straight Arrow Connector 171"/>
          <p:cNvCxnSpPr/>
          <p:nvPr/>
        </p:nvCxnSpPr>
        <p:spPr>
          <a:xfrm rot="10800000">
            <a:off x="8001000" y="3581400"/>
            <a:ext cx="609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52" name="TextBox 172"/>
          <p:cNvSpPr txBox="1">
            <a:spLocks noChangeArrowheads="1"/>
          </p:cNvSpPr>
          <p:nvPr/>
        </p:nvSpPr>
        <p:spPr bwMode="auto">
          <a:xfrm>
            <a:off x="762000" y="4953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D</a:t>
            </a:r>
          </a:p>
        </p:txBody>
      </p:sp>
      <p:sp>
        <p:nvSpPr>
          <p:cNvPr id="5253" name="TextBox 177"/>
          <p:cNvSpPr txBox="1">
            <a:spLocks noChangeArrowheads="1"/>
          </p:cNvSpPr>
          <p:nvPr/>
        </p:nvSpPr>
        <p:spPr bwMode="auto">
          <a:xfrm>
            <a:off x="1219200" y="2022279"/>
            <a:ext cx="5207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C </a:t>
            </a:r>
          </a:p>
        </p:txBody>
      </p:sp>
      <p:sp>
        <p:nvSpPr>
          <p:cNvPr id="5254" name="TextBox 178"/>
          <p:cNvSpPr txBox="1">
            <a:spLocks noChangeArrowheads="1"/>
          </p:cNvSpPr>
          <p:nvPr/>
        </p:nvSpPr>
        <p:spPr bwMode="auto">
          <a:xfrm>
            <a:off x="5105400" y="47244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55" name="TextBox 162"/>
          <p:cNvSpPr txBox="1">
            <a:spLocks noChangeArrowheads="1"/>
          </p:cNvSpPr>
          <p:nvPr/>
        </p:nvSpPr>
        <p:spPr bwMode="auto">
          <a:xfrm>
            <a:off x="8077200" y="41148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56" name="TextBox 165"/>
          <p:cNvSpPr txBox="1">
            <a:spLocks noChangeArrowheads="1"/>
          </p:cNvSpPr>
          <p:nvPr/>
        </p:nvSpPr>
        <p:spPr bwMode="auto">
          <a:xfrm>
            <a:off x="7010400" y="39624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57" name="TextBox 166"/>
          <p:cNvSpPr txBox="1">
            <a:spLocks noChangeArrowheads="1"/>
          </p:cNvSpPr>
          <p:nvPr/>
        </p:nvSpPr>
        <p:spPr bwMode="auto">
          <a:xfrm>
            <a:off x="2971800" y="4191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A</a:t>
            </a:r>
          </a:p>
        </p:txBody>
      </p:sp>
      <p:sp>
        <p:nvSpPr>
          <p:cNvPr id="5258" name="TextBox 168"/>
          <p:cNvSpPr txBox="1">
            <a:spLocks noChangeArrowheads="1"/>
          </p:cNvSpPr>
          <p:nvPr/>
        </p:nvSpPr>
        <p:spPr bwMode="auto">
          <a:xfrm>
            <a:off x="2667000" y="3276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59" name="TextBox 169"/>
          <p:cNvSpPr txBox="1">
            <a:spLocks noChangeArrowheads="1"/>
          </p:cNvSpPr>
          <p:nvPr/>
        </p:nvSpPr>
        <p:spPr bwMode="auto">
          <a:xfrm>
            <a:off x="2819400" y="4953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60" name="TextBox 170"/>
          <p:cNvSpPr txBox="1">
            <a:spLocks noChangeArrowheads="1"/>
          </p:cNvSpPr>
          <p:nvPr/>
        </p:nvSpPr>
        <p:spPr bwMode="auto">
          <a:xfrm>
            <a:off x="7620000" y="2286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A</a:t>
            </a:r>
          </a:p>
        </p:txBody>
      </p:sp>
      <p:cxnSp>
        <p:nvCxnSpPr>
          <p:cNvPr id="174" name="Straight Arrow Connector 173"/>
          <p:cNvCxnSpPr>
            <a:endCxn id="5201" idx="0"/>
          </p:cNvCxnSpPr>
          <p:nvPr/>
        </p:nvCxnSpPr>
        <p:spPr>
          <a:xfrm rot="16200000" flipH="1">
            <a:off x="7811294" y="2475706"/>
            <a:ext cx="228600" cy="1539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62" name="TextBox 175"/>
          <p:cNvSpPr txBox="1">
            <a:spLocks noChangeArrowheads="1"/>
          </p:cNvSpPr>
          <p:nvPr/>
        </p:nvSpPr>
        <p:spPr bwMode="auto">
          <a:xfrm>
            <a:off x="6781800" y="35052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63" name="TextBox 177"/>
          <p:cNvSpPr txBox="1">
            <a:spLocks noChangeArrowheads="1"/>
          </p:cNvSpPr>
          <p:nvPr/>
        </p:nvSpPr>
        <p:spPr bwMode="auto">
          <a:xfrm>
            <a:off x="3657600" y="50292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64" name="TextBox 178"/>
          <p:cNvSpPr txBox="1">
            <a:spLocks noChangeArrowheads="1"/>
          </p:cNvSpPr>
          <p:nvPr/>
        </p:nvSpPr>
        <p:spPr bwMode="auto">
          <a:xfrm>
            <a:off x="6324600" y="35814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65" name="TextBox 179"/>
          <p:cNvSpPr txBox="1">
            <a:spLocks noChangeArrowheads="1"/>
          </p:cNvSpPr>
          <p:nvPr/>
        </p:nvSpPr>
        <p:spPr bwMode="auto">
          <a:xfrm>
            <a:off x="8229600" y="25146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66" name="TextBox 180"/>
          <p:cNvSpPr txBox="1">
            <a:spLocks noChangeArrowheads="1"/>
          </p:cNvSpPr>
          <p:nvPr/>
        </p:nvSpPr>
        <p:spPr bwMode="auto">
          <a:xfrm>
            <a:off x="6019800" y="40386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B</a:t>
            </a:r>
          </a:p>
        </p:txBody>
      </p:sp>
      <p:sp>
        <p:nvSpPr>
          <p:cNvPr id="5267" name="TextBox 181"/>
          <p:cNvSpPr txBox="1">
            <a:spLocks noChangeArrowheads="1"/>
          </p:cNvSpPr>
          <p:nvPr/>
        </p:nvSpPr>
        <p:spPr bwMode="auto">
          <a:xfrm>
            <a:off x="4724400" y="3200400"/>
            <a:ext cx="5857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68" name="TextBox 182"/>
          <p:cNvSpPr txBox="1">
            <a:spLocks noChangeArrowheads="1"/>
          </p:cNvSpPr>
          <p:nvPr/>
        </p:nvSpPr>
        <p:spPr bwMode="auto">
          <a:xfrm>
            <a:off x="6477000" y="51054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69" name="TextBox 183"/>
          <p:cNvSpPr txBox="1">
            <a:spLocks noChangeArrowheads="1"/>
          </p:cNvSpPr>
          <p:nvPr/>
        </p:nvSpPr>
        <p:spPr bwMode="auto">
          <a:xfrm>
            <a:off x="8229600" y="34290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B</a:t>
            </a:r>
          </a:p>
        </p:txBody>
      </p:sp>
      <p:cxnSp>
        <p:nvCxnSpPr>
          <p:cNvPr id="186" name="Straight Arrow Connector 185"/>
          <p:cNvCxnSpPr/>
          <p:nvPr/>
        </p:nvCxnSpPr>
        <p:spPr>
          <a:xfrm rot="16200000" flipV="1">
            <a:off x="8115300" y="3314700"/>
            <a:ext cx="304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71" name="TextBox 187"/>
          <p:cNvSpPr txBox="1">
            <a:spLocks noChangeArrowheads="1"/>
          </p:cNvSpPr>
          <p:nvPr/>
        </p:nvSpPr>
        <p:spPr bwMode="auto">
          <a:xfrm>
            <a:off x="5638800" y="4267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72" name="TextBox 193"/>
          <p:cNvSpPr txBox="1">
            <a:spLocks noChangeArrowheads="1"/>
          </p:cNvSpPr>
          <p:nvPr/>
        </p:nvSpPr>
        <p:spPr bwMode="auto">
          <a:xfrm>
            <a:off x="4876800" y="37338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73" name="TextBox 194"/>
          <p:cNvSpPr txBox="1">
            <a:spLocks noChangeArrowheads="1"/>
          </p:cNvSpPr>
          <p:nvPr/>
        </p:nvSpPr>
        <p:spPr bwMode="auto">
          <a:xfrm>
            <a:off x="5257800" y="30480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C+</a:t>
            </a:r>
          </a:p>
        </p:txBody>
      </p:sp>
      <p:cxnSp>
        <p:nvCxnSpPr>
          <p:cNvPr id="197" name="Straight Arrow Connector 196"/>
          <p:cNvCxnSpPr/>
          <p:nvPr/>
        </p:nvCxnSpPr>
        <p:spPr>
          <a:xfrm rot="10800000">
            <a:off x="8305800" y="3276600"/>
            <a:ext cx="307975"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75" name="TextBox 199"/>
          <p:cNvSpPr txBox="1">
            <a:spLocks noChangeArrowheads="1"/>
          </p:cNvSpPr>
          <p:nvPr/>
        </p:nvSpPr>
        <p:spPr bwMode="auto">
          <a:xfrm>
            <a:off x="7543800" y="3429000"/>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C</a:t>
            </a:r>
          </a:p>
        </p:txBody>
      </p:sp>
      <p:sp>
        <p:nvSpPr>
          <p:cNvPr id="5276" name="TextBox 200"/>
          <p:cNvSpPr txBox="1">
            <a:spLocks noChangeArrowheads="1"/>
          </p:cNvSpPr>
          <p:nvPr/>
        </p:nvSpPr>
        <p:spPr bwMode="auto">
          <a:xfrm>
            <a:off x="6400800" y="29718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77" name="TextBox 201"/>
          <p:cNvSpPr txBox="1">
            <a:spLocks noChangeArrowheads="1"/>
          </p:cNvSpPr>
          <p:nvPr/>
        </p:nvSpPr>
        <p:spPr bwMode="auto">
          <a:xfrm>
            <a:off x="8534400" y="4419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cxnSp>
        <p:nvCxnSpPr>
          <p:cNvPr id="204" name="Straight Arrow Connector 203"/>
          <p:cNvCxnSpPr/>
          <p:nvPr/>
        </p:nvCxnSpPr>
        <p:spPr>
          <a:xfrm flipH="1" flipV="1">
            <a:off x="7951694" y="3863788"/>
            <a:ext cx="735107" cy="784414"/>
          </a:xfrm>
          <a:prstGeom prst="straightConnector1">
            <a:avLst/>
          </a:prstGeom>
          <a:ln>
            <a:solidFill>
              <a:srgbClr val="4B9FCD"/>
            </a:solidFill>
            <a:tailEnd type="arrow"/>
          </a:ln>
        </p:spPr>
        <p:style>
          <a:lnRef idx="1">
            <a:schemeClr val="accent1"/>
          </a:lnRef>
          <a:fillRef idx="0">
            <a:schemeClr val="accent1"/>
          </a:fillRef>
          <a:effectRef idx="0">
            <a:schemeClr val="accent1"/>
          </a:effectRef>
          <a:fontRef idx="minor">
            <a:schemeClr val="tx1"/>
          </a:fontRef>
        </p:style>
      </p:cxnSp>
      <p:sp>
        <p:nvSpPr>
          <p:cNvPr id="5279" name="TextBox 204"/>
          <p:cNvSpPr txBox="1">
            <a:spLocks noChangeArrowheads="1"/>
          </p:cNvSpPr>
          <p:nvPr/>
        </p:nvSpPr>
        <p:spPr bwMode="auto">
          <a:xfrm>
            <a:off x="2057400" y="44958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80" name="TextBox 205"/>
          <p:cNvSpPr txBox="1">
            <a:spLocks noChangeArrowheads="1"/>
          </p:cNvSpPr>
          <p:nvPr/>
        </p:nvSpPr>
        <p:spPr bwMode="auto">
          <a:xfrm>
            <a:off x="3886200" y="4191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81" name="TextBox 206"/>
          <p:cNvSpPr txBox="1">
            <a:spLocks noChangeArrowheads="1"/>
          </p:cNvSpPr>
          <p:nvPr/>
        </p:nvSpPr>
        <p:spPr bwMode="auto">
          <a:xfrm>
            <a:off x="5943600" y="5181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82" name="TextBox 210"/>
          <p:cNvSpPr txBox="1">
            <a:spLocks noChangeArrowheads="1"/>
          </p:cNvSpPr>
          <p:nvPr/>
        </p:nvSpPr>
        <p:spPr bwMode="auto">
          <a:xfrm>
            <a:off x="5638800" y="54864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83" name="TextBox 211"/>
          <p:cNvSpPr txBox="1">
            <a:spLocks noChangeArrowheads="1"/>
          </p:cNvSpPr>
          <p:nvPr/>
        </p:nvSpPr>
        <p:spPr bwMode="auto">
          <a:xfrm>
            <a:off x="4800600" y="57912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D</a:t>
            </a:r>
          </a:p>
        </p:txBody>
      </p:sp>
      <p:sp>
        <p:nvSpPr>
          <p:cNvPr id="5284" name="TextBox 212"/>
          <p:cNvSpPr txBox="1">
            <a:spLocks noChangeArrowheads="1"/>
          </p:cNvSpPr>
          <p:nvPr/>
        </p:nvSpPr>
        <p:spPr bwMode="auto">
          <a:xfrm>
            <a:off x="7543800" y="5867400"/>
            <a:ext cx="304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85" name="TextBox 213"/>
          <p:cNvSpPr txBox="1">
            <a:spLocks noChangeArrowheads="1"/>
          </p:cNvSpPr>
          <p:nvPr/>
        </p:nvSpPr>
        <p:spPr bwMode="auto">
          <a:xfrm>
            <a:off x="7620000" y="28194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86" name="Rectangle 2"/>
          <p:cNvSpPr>
            <a:spLocks noGrp="1" noChangeArrowheads="1"/>
          </p:cNvSpPr>
          <p:nvPr>
            <p:ph type="title" idx="4294967295"/>
          </p:nvPr>
        </p:nvSpPr>
        <p:spPr/>
        <p:txBody>
          <a:bodyPr/>
          <a:lstStyle/>
          <a:p>
            <a:r>
              <a:rPr lang="en-US" altLang="en-US" dirty="0" smtClean="0">
                <a:latin typeface="Arial" panose="020B0604020202020204" pitchFamily="34" charset="0"/>
              </a:rPr>
              <a:t>2015 Property and Casualty Insurance</a:t>
            </a:r>
            <a:br>
              <a:rPr lang="en-US" altLang="en-US" dirty="0" smtClean="0">
                <a:latin typeface="Arial" panose="020B0604020202020204" pitchFamily="34" charset="0"/>
              </a:rPr>
            </a:br>
            <a:r>
              <a:rPr lang="en-US" altLang="en-US" dirty="0" smtClean="0">
                <a:latin typeface="Arial" panose="020B0604020202020204" pitchFamily="34" charset="0"/>
              </a:rPr>
              <a:t>Regulatory Report Card</a:t>
            </a:r>
          </a:p>
        </p:txBody>
      </p:sp>
      <p:sp>
        <p:nvSpPr>
          <p:cNvPr id="5287" name="TextBox 194"/>
          <p:cNvSpPr txBox="1">
            <a:spLocks noChangeArrowheads="1"/>
          </p:cNvSpPr>
          <p:nvPr/>
        </p:nvSpPr>
        <p:spPr bwMode="auto">
          <a:xfrm>
            <a:off x="327025" y="5759450"/>
            <a:ext cx="3262313"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dirty="0">
                <a:latin typeface="Calibri" panose="020F0502020204030204" pitchFamily="34" charset="0"/>
              </a:rPr>
              <a:t>Not Graded: District of Columbia</a:t>
            </a:r>
          </a:p>
          <a:p>
            <a:pPr eaLnBrk="1" hangingPunct="1">
              <a:lnSpc>
                <a:spcPct val="100000"/>
              </a:lnSpc>
              <a:spcBef>
                <a:spcPct val="0"/>
              </a:spcBef>
              <a:buClrTx/>
              <a:buFontTx/>
              <a:buNone/>
            </a:pPr>
            <a:r>
              <a:rPr lang="en-US" altLang="en-US" sz="1400" dirty="0">
                <a:latin typeface="Calibri" panose="020F0502020204030204" pitchFamily="34" charset="0"/>
              </a:rPr>
              <a:t>		</a:t>
            </a:r>
          </a:p>
        </p:txBody>
      </p:sp>
      <p:cxnSp>
        <p:nvCxnSpPr>
          <p:cNvPr id="196" name="Straight Arrow Connector 195"/>
          <p:cNvCxnSpPr/>
          <p:nvPr/>
        </p:nvCxnSpPr>
        <p:spPr>
          <a:xfrm rot="16200000" flipV="1">
            <a:off x="7806532" y="3925093"/>
            <a:ext cx="311150" cy="309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996405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76262" y="2213692"/>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smtClean="0">
                <a:solidFill>
                  <a:schemeClr val="bg1"/>
                </a:solidFill>
              </a:rPr>
              <a:t>Personal Lines      Underwriting Performance</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41</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41</a:t>
            </a:fld>
            <a:endParaRPr lang="en-US"/>
          </a:p>
        </p:txBody>
      </p:sp>
      <p:sp>
        <p:nvSpPr>
          <p:cNvPr id="10" name="Rectangle 8"/>
          <p:cNvSpPr>
            <a:spLocks noChangeArrowheads="1"/>
          </p:cNvSpPr>
          <p:nvPr/>
        </p:nvSpPr>
        <p:spPr bwMode="auto">
          <a:xfrm>
            <a:off x="222885" y="4428550"/>
            <a:ext cx="8246110" cy="1754326"/>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FF0000"/>
                </a:solidFill>
              </a:rPr>
              <a:t>Auto, Home Underwriting Performance Exhibit Periods of Both Stability and Volatility</a:t>
            </a:r>
            <a:endParaRPr lang="en-US" sz="4000" b="1" i="1" dirty="0">
              <a:solidFill>
                <a:srgbClr val="FF0000"/>
              </a:solidFill>
            </a:endParaRPr>
          </a:p>
        </p:txBody>
      </p:sp>
    </p:spTree>
    <p:extLst>
      <p:ext uri="{BB962C8B-B14F-4D97-AF65-F5344CB8AC3E}">
        <p14:creationId xmlns:p14="http://schemas.microsoft.com/office/powerpoint/2010/main" val="291684481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smtClean="0">
                <a:latin typeface="Arial" pitchFamily="34" charset="0"/>
              </a:rPr>
              <a:t>Private Passenger Auto Combined Ratio: 1993–2017F</a:t>
            </a:r>
            <a:endParaRPr lang="en-US" baseline="30000" dirty="0" smtClean="0">
              <a:latin typeface="Arial" pitchFamily="34" charset="0"/>
            </a:endParaRPr>
          </a:p>
        </p:txBody>
      </p:sp>
      <p:graphicFrame>
        <p:nvGraphicFramePr>
          <p:cNvPr id="26626" name="Object 3"/>
          <p:cNvGraphicFramePr>
            <a:graphicFrameLocks/>
          </p:cNvGraphicFramePr>
          <p:nvPr>
            <p:extLst/>
          </p:nvPr>
        </p:nvGraphicFramePr>
        <p:xfrm>
          <a:off x="129848" y="1487488"/>
          <a:ext cx="8705850" cy="3794125"/>
        </p:xfrm>
        <a:graphic>
          <a:graphicData uri="http://schemas.openxmlformats.org/presentationml/2006/ole">
            <mc:AlternateContent xmlns:mc="http://schemas.openxmlformats.org/markup-compatibility/2006">
              <mc:Choice xmlns:v="urn:schemas-microsoft-com:vml" Requires="v">
                <p:oleObj spid="_x0000_s28587019" name="Chart" r:id="rId4" imgW="8448682" imgH="3686279" progId="MSGraph.Chart.8">
                  <p:embed followColorScheme="full"/>
                </p:oleObj>
              </mc:Choice>
              <mc:Fallback>
                <p:oleObj name="Chart" r:id="rId4" imgW="8448682" imgH="3686279" progId="MSGraph.Chart.8">
                  <p:embed followColorScheme="full"/>
                  <p:pic>
                    <p:nvPicPr>
                      <p:cNvPr id="0" name=""/>
                      <p:cNvPicPr>
                        <a:picLocks noChangeArrowheads="1"/>
                      </p:cNvPicPr>
                      <p:nvPr/>
                    </p:nvPicPr>
                    <p:blipFill>
                      <a:blip r:embed="rId5"/>
                      <a:srcRect/>
                      <a:stretch>
                        <a:fillRect/>
                      </a:stretch>
                    </p:blipFill>
                    <p:spPr bwMode="auto">
                      <a:xfrm>
                        <a:off x="129848" y="1487488"/>
                        <a:ext cx="8705850" cy="379412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781843" y="5410857"/>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Passenger Auto </a:t>
            </a:r>
            <a:r>
              <a:rPr lang="en-US" b="1" dirty="0" smtClean="0">
                <a:solidFill>
                  <a:srgbClr val="FFFFFF"/>
                </a:solidFill>
              </a:rPr>
              <a:t>Underwriting Performance Is Showing the Strains of Rising Frequency (and Severity) Trends in Many States</a:t>
            </a:r>
            <a:endParaRPr lang="en-US"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42</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 Conning (2015E-17F); Insurance Information Institute.</a:t>
            </a:r>
            <a:endParaRPr lang="en-US" sz="1100" dirty="0"/>
          </a:p>
        </p:txBody>
      </p:sp>
    </p:spTree>
    <p:extLst>
      <p:ext uri="{BB962C8B-B14F-4D97-AF65-F5344CB8AC3E}">
        <p14:creationId xmlns:p14="http://schemas.microsoft.com/office/powerpoint/2010/main" val="32739239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1990–2017F</a:t>
            </a:r>
            <a:endParaRPr lang="en-US" baseline="30000" dirty="0" smtClean="0"/>
          </a:p>
        </p:txBody>
      </p:sp>
      <p:graphicFrame>
        <p:nvGraphicFramePr>
          <p:cNvPr id="54274" name="Object 3"/>
          <p:cNvGraphicFramePr>
            <a:graphicFrameLocks/>
          </p:cNvGraphicFramePr>
          <p:nvPr>
            <p:extLst/>
          </p:nvPr>
        </p:nvGraphicFramePr>
        <p:xfrm>
          <a:off x="250723" y="1587500"/>
          <a:ext cx="8686799" cy="3663950"/>
        </p:xfrm>
        <a:graphic>
          <a:graphicData uri="http://schemas.openxmlformats.org/presentationml/2006/ole">
            <mc:AlternateContent xmlns:mc="http://schemas.openxmlformats.org/markup-compatibility/2006">
              <mc:Choice xmlns:v="urn:schemas-microsoft-com:vml" Requires="v">
                <p:oleObj spid="_x0000_s28588043" name="Chart" r:id="rId4" imgW="8410399" imgH="3648040" progId="MSGraph.Chart.8">
                  <p:embed followColorScheme="full"/>
                </p:oleObj>
              </mc:Choice>
              <mc:Fallback>
                <p:oleObj name="Chart" r:id="rId4" imgW="8410399" imgH="3648040" progId="MSGraph.Chart.8">
                  <p:embed followColorScheme="full"/>
                  <p:pic>
                    <p:nvPicPr>
                      <p:cNvPr id="0" name=""/>
                      <p:cNvPicPr>
                        <a:picLocks noChangeArrowheads="1"/>
                      </p:cNvPicPr>
                      <p:nvPr/>
                    </p:nvPicPr>
                    <p:blipFill>
                      <a:blip r:embed="rId5"/>
                      <a:srcRect/>
                      <a:stretch>
                        <a:fillRect/>
                      </a:stretch>
                    </p:blipFill>
                    <p:spPr bwMode="auto">
                      <a:xfrm>
                        <a:off x="250723" y="1587500"/>
                        <a:ext cx="8686799"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Has Improved Markedly Since the 2011/12’s Large Cat </a:t>
            </a:r>
            <a:r>
              <a:rPr lang="en-US" b="1" dirty="0">
                <a:solidFill>
                  <a:srgbClr val="FFFFFF"/>
                </a:solidFill>
              </a:rPr>
              <a:t>Losses.  Extreme Regional Variation Can Be Expected Due to Local Catastrophe Loss </a:t>
            </a:r>
            <a:r>
              <a:rPr lang="en-US" b="1" dirty="0" smtClean="0">
                <a:solidFill>
                  <a:srgbClr val="FFFFFF"/>
                </a:solidFill>
              </a:rPr>
              <a:t>Activity.  Results in 2016 Will Be Impacted by Severe Spring Weather</a:t>
            </a:r>
            <a:endParaRPr lang="en-US"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43</a:t>
            </a:fld>
            <a:endParaRPr lang="en-US"/>
          </a:p>
        </p:txBody>
      </p:sp>
      <p:sp>
        <p:nvSpPr>
          <p:cNvPr id="8" name="AutoShape 13"/>
          <p:cNvSpPr>
            <a:spLocks noChangeArrowheads="1"/>
          </p:cNvSpPr>
          <p:nvPr/>
        </p:nvSpPr>
        <p:spPr bwMode="blackWhite">
          <a:xfrm>
            <a:off x="4446804" y="2442474"/>
            <a:ext cx="1165122" cy="636784"/>
          </a:xfrm>
          <a:prstGeom prst="wedgeRectCallout">
            <a:avLst>
              <a:gd name="adj1" fmla="val 83183"/>
              <a:gd name="adj2" fmla="val 614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347462" y="2340387"/>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5611926" y="1432775"/>
            <a:ext cx="1366683" cy="846229"/>
          </a:xfrm>
          <a:prstGeom prst="wedgeRectCallout">
            <a:avLst>
              <a:gd name="adj1" fmla="val 43886"/>
              <a:gd name="adj2" fmla="val 1187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58548" y="143277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
        <p:nvSpPr>
          <p:cNvPr id="12"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 Insurance Information Institute (2015E-17F).</a:t>
            </a:r>
            <a:endParaRPr lang="en-US" sz="1100" dirty="0"/>
          </a:p>
        </p:txBody>
      </p:sp>
    </p:spTree>
    <p:extLst>
      <p:ext uri="{BB962C8B-B14F-4D97-AF65-F5344CB8AC3E}">
        <p14:creationId xmlns:p14="http://schemas.microsoft.com/office/powerpoint/2010/main" val="34248773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20B89FB5-AD98-44FE-AF19-71096C30F6D3}" type="slidenum">
              <a:rPr lang="en-US" smtClean="0"/>
              <a:pPr/>
              <a:t>44</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500" dirty="0" smtClean="0"/>
              <a:t>Homeowners Multi-Peril Loss &amp; ALAE Ratio, 2014:</a:t>
            </a:r>
            <a:br>
              <a:rPr lang="en-US" sz="2500" dirty="0" smtClean="0"/>
            </a:br>
            <a:r>
              <a:rPr lang="en-US" sz="2500" dirty="0" smtClean="0"/>
              <a:t>Highest 25 States</a:t>
            </a:r>
          </a:p>
        </p:txBody>
      </p:sp>
      <p:graphicFrame>
        <p:nvGraphicFramePr>
          <p:cNvPr id="1026" name="Object 3"/>
          <p:cNvGraphicFramePr>
            <a:graphicFrameLocks noGrp="1" noChangeAspect="1"/>
          </p:cNvGraphicFramePr>
          <p:nvPr>
            <p:ph idx="4294967295"/>
            <p:extLst/>
          </p:nvPr>
        </p:nvGraphicFramePr>
        <p:xfrm>
          <a:off x="0" y="1697038"/>
          <a:ext cx="9144000" cy="4740275"/>
        </p:xfrm>
        <a:graphic>
          <a:graphicData uri="http://schemas.openxmlformats.org/presentationml/2006/ole">
            <mc:AlternateContent xmlns:mc="http://schemas.openxmlformats.org/markup-compatibility/2006">
              <mc:Choice xmlns:v="urn:schemas-microsoft-com:vml" Requires="v">
                <p:oleObj spid="_x0000_s28488868" name="Chart" r:id="rId4" imgW="8820267" imgH="4572000" progId="MSGraph.Chart.8">
                  <p:embed followColorScheme="full"/>
                </p:oleObj>
              </mc:Choice>
              <mc:Fallback>
                <p:oleObj name="Chart" r:id="rId4" imgW="8820267" imgH="4572000" progId="MSGraph.Chart.8">
                  <p:embed followColorScheme="full"/>
                  <p:pic>
                    <p:nvPicPr>
                      <p:cNvPr id="0" name=""/>
                      <p:cNvPicPr>
                        <a:picLocks noChangeAspect="1" noChangeArrowheads="1"/>
                      </p:cNvPicPr>
                      <p:nvPr/>
                    </p:nvPicPr>
                    <p:blipFill>
                      <a:blip r:embed="rId5"/>
                      <a:srcRect/>
                      <a:stretch>
                        <a:fillRect/>
                      </a:stretch>
                    </p:blipFill>
                    <p:spPr bwMode="auto">
                      <a:xfrm>
                        <a:off x="0" y="1697038"/>
                        <a:ext cx="9144000" cy="4740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SNL Financial; Insurance Information Institute.		</a:t>
            </a:r>
          </a:p>
        </p:txBody>
      </p:sp>
      <p:sp>
        <p:nvSpPr>
          <p:cNvPr id="6" name="AutoShape 13"/>
          <p:cNvSpPr>
            <a:spLocks noChangeArrowheads="1"/>
          </p:cNvSpPr>
          <p:nvPr/>
        </p:nvSpPr>
        <p:spPr bwMode="blackWhite">
          <a:xfrm>
            <a:off x="3078726" y="1168400"/>
            <a:ext cx="2986548" cy="1067877"/>
          </a:xfrm>
          <a:prstGeom prst="wedgeRectCallout">
            <a:avLst>
              <a:gd name="adj1" fmla="val -98801"/>
              <a:gd name="adj2" fmla="val 4217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MT had the worst loss ratio in 2014, followed by NE and SD…</a:t>
            </a:r>
            <a:endParaRPr lang="en-US" b="1" dirty="0">
              <a:solidFill>
                <a:schemeClr val="bg1"/>
              </a:solidFill>
            </a:endParaRPr>
          </a:p>
        </p:txBody>
      </p:sp>
    </p:spTree>
    <p:extLst>
      <p:ext uri="{BB962C8B-B14F-4D97-AF65-F5344CB8AC3E}">
        <p14:creationId xmlns:p14="http://schemas.microsoft.com/office/powerpoint/2010/main" val="16016834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975B5FC5-61BE-43F8-A59A-192BACFBE669}" type="slidenum">
              <a:rPr lang="en-US" smtClean="0"/>
              <a:pPr/>
              <a:t>45</a:t>
            </a:fld>
            <a:endParaRPr lang="en-US" smtClean="0"/>
          </a:p>
        </p:txBody>
      </p:sp>
      <p:sp>
        <p:nvSpPr>
          <p:cNvPr id="2052"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500" dirty="0" smtClean="0"/>
              <a:t>Homeowners Multi-Peril Loss &amp; ALAE Ratio, 2014:</a:t>
            </a:r>
            <a:br>
              <a:rPr lang="en-US" sz="2500" dirty="0" smtClean="0"/>
            </a:br>
            <a:r>
              <a:rPr lang="en-US" sz="2500" dirty="0" smtClean="0"/>
              <a:t>Lowest 25 States and DC</a:t>
            </a:r>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2511247223"/>
              </p:ext>
            </p:extLst>
          </p:nvPr>
        </p:nvGraphicFramePr>
        <p:xfrm>
          <a:off x="0" y="1703388"/>
          <a:ext cx="9144000" cy="4725987"/>
        </p:xfrm>
        <a:graphic>
          <a:graphicData uri="http://schemas.openxmlformats.org/presentationml/2006/ole">
            <mc:AlternateContent xmlns:mc="http://schemas.openxmlformats.org/markup-compatibility/2006">
              <mc:Choice xmlns:v="urn:schemas-microsoft-com:vml" Requires="v">
                <p:oleObj spid="_x0000_s28489893" name="Chart" r:id="rId4" imgW="5873798" imgH="3035392" progId="MSGraph.Chart.8">
                  <p:embed followColorScheme="full"/>
                </p:oleObj>
              </mc:Choice>
              <mc:Fallback>
                <p:oleObj name="Chart" r:id="rId4" imgW="5873798" imgH="3035392" progId="MSGraph.Chart.8">
                  <p:embed followColorScheme="full"/>
                  <p:pic>
                    <p:nvPicPr>
                      <p:cNvPr id="0" name=""/>
                      <p:cNvPicPr>
                        <a:picLocks noChangeAspect="1" noChangeArrowheads="1"/>
                      </p:cNvPicPr>
                      <p:nvPr/>
                    </p:nvPicPr>
                    <p:blipFill>
                      <a:blip r:embed="rId5"/>
                      <a:srcRect/>
                      <a:stretch>
                        <a:fillRect/>
                      </a:stretch>
                    </p:blipFill>
                    <p:spPr bwMode="auto">
                      <a:xfrm>
                        <a:off x="0" y="1703388"/>
                        <a:ext cx="9144000" cy="4725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3"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SNL Financial; Insurance Information Institute.		</a:t>
            </a:r>
          </a:p>
        </p:txBody>
      </p:sp>
      <p:sp>
        <p:nvSpPr>
          <p:cNvPr id="6" name="AutoShape 13"/>
          <p:cNvSpPr>
            <a:spLocks noChangeArrowheads="1"/>
          </p:cNvSpPr>
          <p:nvPr/>
        </p:nvSpPr>
        <p:spPr bwMode="blackWhite">
          <a:xfrm>
            <a:off x="4225159" y="1173798"/>
            <a:ext cx="4260080" cy="1129553"/>
          </a:xfrm>
          <a:prstGeom prst="wedgeRectCallout">
            <a:avLst>
              <a:gd name="adj1" fmla="val 49326"/>
              <a:gd name="adj2" fmla="val 16957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OK and FL had the best performances in 2014!  Traditionally high cat-loss states did well last year due to unusually low cat activity</a:t>
            </a:r>
            <a:endParaRPr lang="en-US" b="1" dirty="0">
              <a:solidFill>
                <a:schemeClr val="bg1"/>
              </a:solidFill>
            </a:endParaRPr>
          </a:p>
        </p:txBody>
      </p:sp>
    </p:spTree>
    <p:extLst>
      <p:ext uri="{BB962C8B-B14F-4D97-AF65-F5344CB8AC3E}">
        <p14:creationId xmlns:p14="http://schemas.microsoft.com/office/powerpoint/2010/main" val="13228947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46</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585787" y="1823781"/>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400" b="1" dirty="0" smtClean="0">
                <a:solidFill>
                  <a:srgbClr val="FFFFFF"/>
                </a:solidFill>
              </a:rPr>
              <a:t>Insured Catastrophe Losses</a:t>
            </a:r>
          </a:p>
        </p:txBody>
      </p:sp>
      <p:sp>
        <p:nvSpPr>
          <p:cNvPr id="7" name="TextBox 5"/>
          <p:cNvSpPr txBox="1">
            <a:spLocks noChangeArrowheads="1"/>
          </p:cNvSpPr>
          <p:nvPr/>
        </p:nvSpPr>
        <p:spPr bwMode="auto">
          <a:xfrm>
            <a:off x="245297" y="4000244"/>
            <a:ext cx="8643879" cy="2554545"/>
          </a:xfrm>
          <a:prstGeom prst="rect">
            <a:avLst/>
          </a:prstGeom>
          <a:noFill/>
          <a:ln w="9525">
            <a:noFill/>
            <a:miter lim="800000"/>
            <a:headEnd/>
            <a:tailEnd/>
          </a:ln>
        </p:spPr>
        <p:txBody>
          <a:bodyPr wrap="square">
            <a:spAutoFit/>
          </a:bodyPr>
          <a:lstStyle/>
          <a:p>
            <a:pPr algn="ctr"/>
            <a:r>
              <a:rPr lang="en-US" sz="3200" b="1" dirty="0" smtClean="0">
                <a:solidFill>
                  <a:srgbClr val="225A7A"/>
                </a:solidFill>
              </a:rPr>
              <a:t>2013/14 and YTD 2015 Experienced Below Average CAT Activity After Very High CAT Losses in 2011/12</a:t>
            </a:r>
          </a:p>
          <a:p>
            <a:pPr algn="ctr"/>
            <a:r>
              <a:rPr lang="en-US" sz="3200" b="1" i="1" dirty="0" smtClean="0">
                <a:solidFill>
                  <a:srgbClr val="FF0000"/>
                </a:solidFill>
              </a:rPr>
              <a:t>Winter Storm Losses Far Above Average in 2014 and 2015</a:t>
            </a:r>
            <a:endParaRPr lang="en-US" sz="3200" b="1" i="1" dirty="0">
              <a:solidFill>
                <a:srgbClr val="FF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46</a:t>
            </a:fld>
            <a:endParaRPr lang="en-US"/>
          </a:p>
        </p:txBody>
      </p:sp>
    </p:spTree>
    <p:extLst>
      <p:ext uri="{BB962C8B-B14F-4D97-AF65-F5344CB8AC3E}">
        <p14:creationId xmlns:p14="http://schemas.microsoft.com/office/powerpoint/2010/main" val="83842329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47</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ext uri="{D42A27DB-BD31-4B8C-83A1-F6EECF244321}">
                <p14:modId xmlns:p14="http://schemas.microsoft.com/office/powerpoint/2010/main" val="3110486639"/>
              </p:ext>
            </p:extLst>
          </p:nvPr>
        </p:nvGraphicFramePr>
        <p:xfrm>
          <a:off x="215900" y="1371600"/>
          <a:ext cx="8661400" cy="3594100"/>
        </p:xfrm>
        <a:graphic>
          <a:graphicData uri="http://schemas.openxmlformats.org/presentationml/2006/ole">
            <mc:AlternateContent xmlns:mc="http://schemas.openxmlformats.org/markup-compatibility/2006">
              <mc:Choice xmlns:v="urn:schemas-microsoft-com:vml" Requires="v">
                <p:oleObj spid="_x0000_s28549198" name="Chart" r:id="rId4" imgW="8534400" imgH="3562419" progId="MSGraph.Chart.8">
                  <p:embed followColorScheme="full"/>
                </p:oleObj>
              </mc:Choice>
              <mc:Fallback>
                <p:oleObj name="Chart" r:id="rId4" imgW="8534400" imgH="3562419" progId="MSGraph.Chart.8">
                  <p:embed followColorScheme="full"/>
                  <p:pic>
                    <p:nvPicPr>
                      <p:cNvPr id="0" name=""/>
                      <p:cNvPicPr>
                        <a:picLocks noChangeAspect="1" noChangeArrowheads="1"/>
                      </p:cNvPicPr>
                      <p:nvPr/>
                    </p:nvPicPr>
                    <p:blipFill>
                      <a:blip r:embed="rId5"/>
                      <a:srcRect/>
                      <a:stretch>
                        <a:fillRect/>
                      </a:stretch>
                    </p:blipFill>
                    <p:spPr bwMode="gray">
                      <a:xfrm>
                        <a:off x="215900" y="1371600"/>
                        <a:ext cx="8661400" cy="359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911587"/>
            <a:ext cx="9144000" cy="946413"/>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latin typeface="Arial" panose="020B0604020202020204" pitchFamily="34" charset="0"/>
                <a:cs typeface="Arial" panose="020B0604020202020204" pitchFamily="34" charset="0"/>
              </a:rPr>
              <a:t>Note</a:t>
            </a:r>
            <a:r>
              <a:rPr lang="en-US" sz="1050" dirty="0">
                <a:solidFill>
                  <a:srgbClr val="000000"/>
                </a:solidFill>
                <a:latin typeface="Arial" panose="020B0604020202020204" pitchFamily="34" charset="0"/>
                <a:cs typeface="Arial" panose="020B0604020202020204" pitchFamily="34" charset="0"/>
              </a:rPr>
              <a:t>: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Sources: Property Claims Service/ISO</a:t>
            </a:r>
            <a:r>
              <a:rPr lang="en-US" sz="1050" dirty="0" smtClean="0">
                <a:solidFill>
                  <a:srgbClr val="000000"/>
                </a:solidFill>
                <a:latin typeface="Arial" panose="020B0604020202020204" pitchFamily="34" charset="0"/>
                <a:cs typeface="Arial" panose="020B0604020202020204" pitchFamily="34" charset="0"/>
              </a:rPr>
              <a:t>;  </a:t>
            </a:r>
            <a:r>
              <a:rPr lang="en-US" sz="1050" dirty="0">
                <a:solidFill>
                  <a:srgbClr val="000000"/>
                </a:solidFill>
                <a:latin typeface="Arial" panose="020B0604020202020204" pitchFamily="34" charset="0"/>
                <a:cs typeface="Arial" panose="020B0604020202020204" pitchFamily="34" charset="0"/>
              </a:rPr>
              <a:t>Insurance Information Institute.</a:t>
            </a:r>
          </a:p>
        </p:txBody>
      </p:sp>
      <p:sp>
        <p:nvSpPr>
          <p:cNvPr id="2120710" name="Rectangle 6"/>
          <p:cNvSpPr>
            <a:spLocks noChangeArrowheads="1"/>
          </p:cNvSpPr>
          <p:nvPr/>
        </p:nvSpPr>
        <p:spPr bwMode="blackWhite">
          <a:xfrm>
            <a:off x="206476" y="4872039"/>
            <a:ext cx="6465787" cy="11797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latin typeface="Arial" panose="020B0604020202020204" pitchFamily="34" charset="0"/>
                <a:cs typeface="Arial" panose="020B0604020202020204" pitchFamily="34" charset="0"/>
              </a:rPr>
              <a:t>2013/14 Were Welcome Respites from 2011/12, among the Costliest Years for Insured </a:t>
            </a:r>
            <a:r>
              <a:rPr lang="en-US" sz="2000" b="1" dirty="0">
                <a:solidFill>
                  <a:srgbClr val="FFFFFF"/>
                </a:solidFill>
                <a:latin typeface="Arial" panose="020B0604020202020204" pitchFamily="34" charset="0"/>
                <a:cs typeface="Arial" panose="020B0604020202020204" pitchFamily="34" charset="0"/>
              </a:rPr>
              <a:t>D</a:t>
            </a:r>
            <a:r>
              <a:rPr lang="en-US" sz="2000" b="1" dirty="0" smtClean="0">
                <a:solidFill>
                  <a:srgbClr val="FFFFFF"/>
                </a:solidFill>
                <a:latin typeface="Arial" panose="020B0604020202020204" pitchFamily="34" charset="0"/>
                <a:cs typeface="Arial" panose="020B0604020202020204" pitchFamily="34" charset="0"/>
              </a:rPr>
              <a:t>isaster </a:t>
            </a:r>
            <a:r>
              <a:rPr lang="en-US" sz="2000" b="1" dirty="0">
                <a:solidFill>
                  <a:srgbClr val="FFFFFF"/>
                </a:solidFill>
                <a:latin typeface="Arial" panose="020B0604020202020204" pitchFamily="34" charset="0"/>
                <a:cs typeface="Arial" panose="020B0604020202020204" pitchFamily="34" charset="0"/>
              </a:rPr>
              <a:t>L</a:t>
            </a:r>
            <a:r>
              <a:rPr lang="en-US" sz="2000" b="1" dirty="0" smtClean="0">
                <a:solidFill>
                  <a:srgbClr val="FFFFFF"/>
                </a:solidFill>
                <a:latin typeface="Arial" panose="020B0604020202020204" pitchFamily="34" charset="0"/>
                <a:cs typeface="Arial" panose="020B0604020202020204" pitchFamily="34" charset="0"/>
              </a:rPr>
              <a:t>osses in US History.  Longer-term Trend is for more—not fewer—Costly Events</a:t>
            </a:r>
            <a:endParaRPr lang="en-US" sz="2000" b="1" i="1" dirty="0">
              <a:solidFill>
                <a:srgbClr val="FFFFFF"/>
              </a:solidFill>
              <a:latin typeface="Arial" panose="020B0604020202020204" pitchFamily="34" charset="0"/>
              <a:cs typeface="Arial" panose="020B0604020202020204" pitchFamily="34" charset="0"/>
            </a:endParaRPr>
          </a:p>
        </p:txBody>
      </p:sp>
      <p:sp>
        <p:nvSpPr>
          <p:cNvPr id="2120711" name="AutoShape 7"/>
          <p:cNvSpPr>
            <a:spLocks noChangeArrowheads="1"/>
          </p:cNvSpPr>
          <p:nvPr/>
        </p:nvSpPr>
        <p:spPr bwMode="blackWhite">
          <a:xfrm>
            <a:off x="6191097" y="1371600"/>
            <a:ext cx="2271251" cy="965657"/>
          </a:xfrm>
          <a:prstGeom prst="wedgeRectCallout">
            <a:avLst>
              <a:gd name="adj1" fmla="val 19280"/>
              <a:gd name="adj2" fmla="val 802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the 3</a:t>
            </a:r>
            <a:r>
              <a:rPr lang="en-US" sz="1400" b="1" baseline="30000" dirty="0" smtClean="0">
                <a:solidFill>
                  <a:srgbClr val="FFFFFF"/>
                </a:solidFill>
                <a:latin typeface="Arial" pitchFamily="34" charset="0"/>
                <a:cs typeface="Arial" pitchFamily="34" charset="0"/>
              </a:rPr>
              <a:t>rd</a:t>
            </a:r>
            <a:r>
              <a:rPr lang="en-US" sz="1400" b="1" dirty="0" smtClean="0">
                <a:solidFill>
                  <a:srgbClr val="FFFFFF"/>
                </a:solidFill>
                <a:latin typeface="Arial" pitchFamily="34" charset="0"/>
                <a:cs typeface="Arial" pitchFamily="34" charset="0"/>
              </a:rPr>
              <a:t>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062952" y="5061187"/>
            <a:ext cx="1844377" cy="1004887"/>
          </a:xfrm>
          <a:prstGeom prst="wedgeRectCallout">
            <a:avLst>
              <a:gd name="adj1" fmla="val 33248"/>
              <a:gd name="adj2" fmla="val -6847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$15.2B in insured CAT losses though 12/31/15</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 Billions, </a:t>
            </a:r>
            <a:r>
              <a:rPr lang="en-US" sz="1600" b="1" dirty="0" smtClean="0">
                <a:solidFill>
                  <a:srgbClr val="225A7A"/>
                </a:solidFill>
                <a:latin typeface="Arial" panose="020B0604020202020204" pitchFamily="34" charset="0"/>
                <a:cs typeface="Arial" panose="020B0604020202020204" pitchFamily="34" charset="0"/>
              </a:rPr>
              <a:t>$ 2015)</a:t>
            </a:r>
            <a:endParaRPr lang="en-US" sz="1600" b="1" dirty="0">
              <a:solidFill>
                <a:srgbClr val="225A7A"/>
              </a:solidFill>
              <a:latin typeface="Arial" panose="020B0604020202020204" pitchFamily="34" charset="0"/>
              <a:cs typeface="Arial" panose="020B0604020202020204" pitchFamily="34" charset="0"/>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47</a:t>
            </a:fld>
            <a:endParaRPr lang="en-US"/>
          </a:p>
        </p:txBody>
      </p:sp>
    </p:spTree>
    <p:extLst>
      <p:ext uri="{BB962C8B-B14F-4D97-AF65-F5344CB8AC3E}">
        <p14:creationId xmlns:p14="http://schemas.microsoft.com/office/powerpoint/2010/main" val="30873774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48</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2015E*</a:t>
            </a:r>
          </a:p>
        </p:txBody>
      </p:sp>
      <p:sp>
        <p:nvSpPr>
          <p:cNvPr id="32775" name="Rectangle 3"/>
          <p:cNvSpPr>
            <a:spLocks noChangeArrowheads="1"/>
          </p:cNvSpPr>
          <p:nvPr/>
        </p:nvSpPr>
        <p:spPr bwMode="auto">
          <a:xfrm>
            <a:off x="0" y="6093938"/>
            <a:ext cx="888841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*2010s represent 2010-2015E.</a:t>
            </a:r>
          </a:p>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(1960-2009); A.M. Best (2010-15E)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extLst>
              <p:ext uri="{D42A27DB-BD31-4B8C-83A1-F6EECF244321}">
                <p14:modId xmlns:p14="http://schemas.microsoft.com/office/powerpoint/2010/main" val="1619310113"/>
              </p:ext>
            </p:extLst>
          </p:nvPr>
        </p:nvGraphicFramePr>
        <p:xfrm>
          <a:off x="271463" y="1301750"/>
          <a:ext cx="8670925" cy="4243388"/>
        </p:xfrm>
        <a:graphic>
          <a:graphicData uri="http://schemas.openxmlformats.org/presentationml/2006/ole">
            <mc:AlternateContent xmlns:mc="http://schemas.openxmlformats.org/markup-compatibility/2006">
              <mc:Choice xmlns:v="urn:schemas-microsoft-com:vml" Requires="v">
                <p:oleObj spid="_x0000_s28568610" name="Chart" r:id="rId4" imgW="5714844" imgH="2495481" progId="MSGraph.Chart.8">
                  <p:embed followColorScheme="full"/>
                </p:oleObj>
              </mc:Choice>
              <mc:Fallback>
                <p:oleObj name="Chart" r:id="rId4" imgW="5714844" imgH="2495481" progId="MSGraph.Chart.8">
                  <p:embed followColorScheme="full"/>
                  <p:pic>
                    <p:nvPicPr>
                      <p:cNvPr id="0" name=""/>
                      <p:cNvPicPr>
                        <a:picLocks noChangeAspect="1" noChangeArrowheads="1"/>
                      </p:cNvPicPr>
                      <p:nvPr/>
                    </p:nvPicPr>
                    <p:blipFill>
                      <a:blip r:embed="rId5"/>
                      <a:srcRect/>
                      <a:stretch>
                        <a:fillRect/>
                      </a:stretch>
                    </p:blipFill>
                    <p:spPr bwMode="gray">
                      <a:xfrm>
                        <a:off x="271463" y="1301750"/>
                        <a:ext cx="8670925" cy="424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5.46*</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335330" cy="910840"/>
          </a:xfrm>
          <a:prstGeom prst="wedgeRectCallout">
            <a:avLst>
              <a:gd name="adj1" fmla="val 60455"/>
              <a:gd name="adj2" fmla="val 3734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2011</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19524492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49</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1995–2014</a:t>
            </a:r>
            <a:r>
              <a:rPr lang="en-US" baseline="30000" dirty="0" smtClean="0"/>
              <a:t>1</a:t>
            </a:r>
          </a:p>
        </p:txBody>
      </p:sp>
      <p:graphicFrame>
        <p:nvGraphicFramePr>
          <p:cNvPr id="6151176" name="Object 8"/>
          <p:cNvGraphicFramePr>
            <a:graphicFrameLocks noGrp="1"/>
          </p:cNvGraphicFramePr>
          <p:nvPr>
            <p:ph idx="4294967295"/>
            <p:extLst>
              <p:ext uri="{D42A27DB-BD31-4B8C-83A1-F6EECF244321}">
                <p14:modId xmlns:p14="http://schemas.microsoft.com/office/powerpoint/2010/main" val="1617969453"/>
              </p:ext>
            </p:extLst>
          </p:nvPr>
        </p:nvGraphicFramePr>
        <p:xfrm>
          <a:off x="2159000" y="1584325"/>
          <a:ext cx="4486275" cy="3695700"/>
        </p:xfrm>
        <a:graphic>
          <a:graphicData uri="http://schemas.openxmlformats.org/presentationml/2006/ole">
            <mc:AlternateContent xmlns:mc="http://schemas.openxmlformats.org/markup-compatibility/2006">
              <mc:Choice xmlns:v="urn:schemas-microsoft-com:vml" Requires="v">
                <p:oleObj spid="_x0000_s28202430" name="Chart" r:id="rId4" imgW="4486073" imgH="3695839" progId="MSGraph.Chart.8">
                  <p:embed followColorScheme="full"/>
                </p:oleObj>
              </mc:Choice>
              <mc:Fallback>
                <p:oleObj name="Chart" r:id="rId4" imgW="4486073" imgH="3695839" progId="MSGraph.Chart.8">
                  <p:embed followColorScheme="full"/>
                  <p:pic>
                    <p:nvPicPr>
                      <p:cNvPr id="0" name=""/>
                      <p:cNvPicPr preferRelativeResize="0">
                        <a:picLocks noGrp="1" noChangeArrowheads="1"/>
                      </p:cNvPicPr>
                      <p:nvPr/>
                    </p:nvPicPr>
                    <p:blipFill>
                      <a:blip r:embed="rId5"/>
                      <a:srcRect/>
                      <a:stretch>
                        <a:fillRect/>
                      </a:stretch>
                    </p:blipFill>
                    <p:spPr bwMode="gray">
                      <a:xfrm>
                        <a:off x="2159000" y="15843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a:t>
            </a:r>
            <a:r>
              <a:rPr lang="en-US" sz="1100" dirty="0" smtClean="0"/>
              <a:t>2014 </a:t>
            </a:r>
            <a:r>
              <a:rPr lang="en-US" sz="1100" dirty="0"/>
              <a:t>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161.2</a:t>
            </a:r>
            <a:endParaRPr lang="en-US" sz="1400" dirty="0"/>
          </a:p>
        </p:txBody>
      </p:sp>
      <p:sp>
        <p:nvSpPr>
          <p:cNvPr id="33802" name="Rectangle 8"/>
          <p:cNvSpPr>
            <a:spLocks noChangeArrowheads="1"/>
          </p:cNvSpPr>
          <p:nvPr/>
        </p:nvSpPr>
        <p:spPr bwMode="gray">
          <a:xfrm>
            <a:off x="4957606" y="1213976"/>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$6.0</a:t>
            </a:r>
            <a:endParaRPr lang="en-US" sz="1400" dirty="0"/>
          </a:p>
        </p:txBody>
      </p:sp>
      <p:sp>
        <p:nvSpPr>
          <p:cNvPr id="33803" name="Rectangle 11"/>
          <p:cNvSpPr>
            <a:spLocks noChangeArrowheads="1"/>
          </p:cNvSpPr>
          <p:nvPr/>
        </p:nvSpPr>
        <p:spPr bwMode="gray">
          <a:xfrm>
            <a:off x="1547813" y="476034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Events Involving Tornadoes </a:t>
            </a:r>
            <a:r>
              <a:rPr lang="en-US" sz="1400" dirty="0"/>
              <a:t>(2), $</a:t>
            </a:r>
            <a:r>
              <a:rPr lang="en-US" sz="1400" dirty="0" smtClean="0"/>
              <a:t>154.9</a:t>
            </a:r>
            <a:endParaRPr lang="en-US" sz="1400" dirty="0"/>
          </a:p>
        </p:txBody>
      </p:sp>
      <p:sp>
        <p:nvSpPr>
          <p:cNvPr id="33804" name="Rectangle 13"/>
          <p:cNvSpPr>
            <a:spLocks noChangeArrowheads="1"/>
          </p:cNvSpPr>
          <p:nvPr/>
        </p:nvSpPr>
        <p:spPr bwMode="gray">
          <a:xfrm>
            <a:off x="737266" y="285647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$26.9</a:t>
            </a:r>
            <a:endParaRPr lang="en-US" sz="1400" i="1" dirty="0"/>
          </a:p>
        </p:txBody>
      </p:sp>
      <p:sp>
        <p:nvSpPr>
          <p:cNvPr id="33805" name="Rectangle 14"/>
          <p:cNvSpPr>
            <a:spLocks noChangeArrowheads="1"/>
          </p:cNvSpPr>
          <p:nvPr/>
        </p:nvSpPr>
        <p:spPr bwMode="gray">
          <a:xfrm>
            <a:off x="1831309" y="2119439"/>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24.5</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$0.5</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$21.4</a:t>
            </a:r>
            <a:endParaRPr lang="en-US" sz="1400" dirty="0"/>
          </a:p>
        </p:txBody>
      </p:sp>
      <p:sp>
        <p:nvSpPr>
          <p:cNvPr id="33808" name="Freeform 2"/>
          <p:cNvSpPr>
            <a:spLocks/>
          </p:cNvSpPr>
          <p:nvPr/>
        </p:nvSpPr>
        <p:spPr bwMode="gray">
          <a:xfrm>
            <a:off x="4608767" y="1489742"/>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107036"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$0.2</a:t>
            </a:r>
            <a:endParaRPr lang="en-US" sz="1400" dirty="0"/>
          </a:p>
        </p:txBody>
      </p:sp>
      <p:sp>
        <p:nvSpPr>
          <p:cNvPr id="33810" name="Freeform 2"/>
          <p:cNvSpPr>
            <a:spLocks/>
          </p:cNvSpPr>
          <p:nvPr/>
        </p:nvSpPr>
        <p:spPr bwMode="gray">
          <a:xfrm rot="5400000">
            <a:off x="3577432" y="1141746"/>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488166"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1995-2014 totaled $395.6B, an average of $19.8B per year or $1.65B per month</a:t>
            </a:r>
            <a:endParaRPr lang="en-US" sz="2000" b="1" dirty="0">
              <a:solidFill>
                <a:srgbClr val="FFFFFF"/>
              </a:solidFill>
            </a:endParaRPr>
          </a:p>
        </p:txBody>
      </p:sp>
      <p:sp>
        <p:nvSpPr>
          <p:cNvPr id="23" name="AutoShape 17"/>
          <p:cNvSpPr>
            <a:spLocks noChangeArrowheads="1"/>
          </p:cNvSpPr>
          <p:nvPr/>
        </p:nvSpPr>
        <p:spPr bwMode="blackWhite">
          <a:xfrm>
            <a:off x="114365" y="1338263"/>
            <a:ext cx="1446524" cy="1398127"/>
          </a:xfrm>
          <a:prstGeom prst="wedgeRectCallout">
            <a:avLst>
              <a:gd name="adj1" fmla="val 138957"/>
              <a:gd name="adj2" fmla="val 43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Winter storm losses were much above average in 2014/15 are will push this share up</a:t>
            </a:r>
            <a:endParaRPr lang="en-US" sz="1400" b="1" dirty="0">
              <a:solidFill>
                <a:schemeClr val="bg1"/>
              </a:solidFill>
            </a:endParaRPr>
          </a:p>
        </p:txBody>
      </p:sp>
    </p:spTree>
    <p:extLst>
      <p:ext uri="{BB962C8B-B14F-4D97-AF65-F5344CB8AC3E}">
        <p14:creationId xmlns:p14="http://schemas.microsoft.com/office/powerpoint/2010/main" val="10348614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5</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by Major Event, 1987–2015</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 	Excludes </a:t>
            </a:r>
            <a:r>
              <a:rPr lang="en-US" sz="1100" dirty="0"/>
              <a:t>Mortgage &amp; Financial Guarantee in 2008 </a:t>
            </a:r>
            <a:r>
              <a:rPr lang="en-US" sz="1100" dirty="0" smtClean="0"/>
              <a:t>– 2014. </a:t>
            </a:r>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extLst/>
          </p:nvPr>
        </p:nvGraphicFramePr>
        <p:xfrm>
          <a:off x="287337" y="1475843"/>
          <a:ext cx="8569325" cy="4579937"/>
        </p:xfrm>
        <a:graphic>
          <a:graphicData uri="http://schemas.openxmlformats.org/presentationml/2006/ole">
            <mc:AlternateContent xmlns:mc="http://schemas.openxmlformats.org/markup-compatibility/2006">
              <mc:Choice xmlns:v="urn:schemas-microsoft-com:vml" Requires="v">
                <p:oleObj spid="_x0000_s28571663" name="Chart" r:id="rId4" imgW="8600977" imgH="4600679" progId="MSGraph.Chart.8">
                  <p:embed followColorScheme="full"/>
                </p:oleObj>
              </mc:Choice>
              <mc:Fallback>
                <p:oleObj name="Chart" r:id="rId4" imgW="8600977" imgH="4600679" progId="MSGraph.Chart.8">
                  <p:embed followColorScheme="full"/>
                  <p:pic>
                    <p:nvPicPr>
                      <p:cNvPr id="0" name=""/>
                      <p:cNvPicPr>
                        <a:picLocks noChangeArrowheads="1"/>
                      </p:cNvPicPr>
                      <p:nvPr/>
                    </p:nvPicPr>
                    <p:blipFill>
                      <a:blip r:embed="rId5"/>
                      <a:srcRect/>
                      <a:stretch>
                        <a:fillRect/>
                      </a:stretch>
                    </p:blipFill>
                    <p:spPr bwMode="gray">
                      <a:xfrm>
                        <a:off x="287337" y="1475843"/>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660298"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64823" y="3871451"/>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224636" y="376378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169333" y="4463502"/>
            <a:ext cx="1085850" cy="486869"/>
          </a:xfrm>
          <a:prstGeom prst="wedgeRectCallout">
            <a:avLst>
              <a:gd name="adj1" fmla="val 46408"/>
              <a:gd name="adj2" fmla="val -1280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Andrew, </a:t>
            </a:r>
            <a:r>
              <a:rPr lang="en-US" sz="1400" b="1" dirty="0" err="1" smtClean="0">
                <a:solidFill>
                  <a:schemeClr val="bg1"/>
                </a:solidFill>
              </a:rPr>
              <a:t>Iniki</a:t>
            </a:r>
            <a:endParaRPr lang="en-US" sz="1400" b="1" dirty="0">
              <a:solidFill>
                <a:schemeClr val="bg1"/>
              </a:solidFill>
            </a:endParaRPr>
          </a:p>
        </p:txBody>
      </p:sp>
      <p:sp>
        <p:nvSpPr>
          <p:cNvPr id="2026509" name="Oval 13"/>
          <p:cNvSpPr>
            <a:spLocks noChangeArrowheads="1"/>
          </p:cNvSpPr>
          <p:nvPr/>
        </p:nvSpPr>
        <p:spPr bwMode="auto">
          <a:xfrm>
            <a:off x="2759141" y="3635529"/>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295070" y="4781363"/>
            <a:ext cx="1162050" cy="292100"/>
          </a:xfrm>
          <a:prstGeom prst="wedgeRectCallout">
            <a:avLst>
              <a:gd name="adj1" fmla="val 12904"/>
              <a:gd name="adj2" fmla="val -2460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597669" y="274595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329153" y="4017501"/>
            <a:ext cx="1265424" cy="711200"/>
          </a:xfrm>
          <a:prstGeom prst="wedgeRectCallout">
            <a:avLst>
              <a:gd name="adj1" fmla="val -15588"/>
              <a:gd name="adj2" fmla="val -1474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Lowest CAT Losses in </a:t>
            </a:r>
            <a:br>
              <a:rPr lang="en-US" sz="1400" b="1" dirty="0">
                <a:solidFill>
                  <a:schemeClr val="bg1"/>
                </a:solidFill>
              </a:rPr>
            </a:br>
            <a:r>
              <a:rPr lang="en-US" sz="1400" b="1" dirty="0">
                <a:solidFill>
                  <a:schemeClr val="bg1"/>
                </a:solidFill>
              </a:rPr>
              <a:t>15 Years</a:t>
            </a:r>
          </a:p>
        </p:txBody>
      </p:sp>
      <p:sp>
        <p:nvSpPr>
          <p:cNvPr id="2026515" name="Oval 19"/>
          <p:cNvSpPr>
            <a:spLocks noChangeArrowheads="1"/>
          </p:cNvSpPr>
          <p:nvPr/>
        </p:nvSpPr>
        <p:spPr bwMode="auto">
          <a:xfrm>
            <a:off x="4677086"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284516" y="3447957"/>
            <a:ext cx="958850" cy="292100"/>
          </a:xfrm>
          <a:prstGeom prst="wedgeRectCallout">
            <a:avLst>
              <a:gd name="adj1" fmla="val 8604"/>
              <a:gd name="adj2" fmla="val 3393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5800589"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33054"/>
              <a:gd name="adj2" fmla="val 188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485821"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252093" y="4184467"/>
            <a:ext cx="1314450" cy="292100"/>
          </a:xfrm>
          <a:prstGeom prst="wedgeRectCallout">
            <a:avLst>
              <a:gd name="adj1" fmla="val -23583"/>
              <a:gd name="adj2" fmla="val -231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6606707" y="3815944"/>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68" y="4805269"/>
            <a:ext cx="1152525" cy="546100"/>
          </a:xfrm>
          <a:prstGeom prst="wedgeRectCallout">
            <a:avLst>
              <a:gd name="adj1" fmla="val -7288"/>
              <a:gd name="adj2" fmla="val -12951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357793" y="4632673"/>
            <a:ext cx="1098599" cy="678425"/>
          </a:xfrm>
          <a:prstGeom prst="wedgeRectCallout">
            <a:avLst>
              <a:gd name="adj1" fmla="val -26346"/>
              <a:gd name="adj2" fmla="val -974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7389778" y="3803522"/>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7695534" y="3516834"/>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7955725" y="4244473"/>
            <a:ext cx="766915" cy="329380"/>
          </a:xfrm>
          <a:prstGeom prst="wedgeRectCallout">
            <a:avLst>
              <a:gd name="adj1" fmla="val -49371"/>
              <a:gd name="adj2" fmla="val -1110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
        <p:nvSpPr>
          <p:cNvPr id="30" name="Oval 28"/>
          <p:cNvSpPr>
            <a:spLocks noChangeArrowheads="1"/>
          </p:cNvSpPr>
          <p:nvPr/>
        </p:nvSpPr>
        <p:spPr bwMode="auto">
          <a:xfrm>
            <a:off x="7937252" y="2964875"/>
            <a:ext cx="307975" cy="533400"/>
          </a:xfrm>
          <a:prstGeom prst="ellipse">
            <a:avLst/>
          </a:prstGeom>
          <a:noFill/>
          <a:ln w="38100">
            <a:solidFill>
              <a:srgbClr val="FF6801"/>
            </a:solidFill>
            <a:round/>
            <a:headEnd/>
            <a:tailEnd/>
          </a:ln>
        </p:spPr>
        <p:txBody>
          <a:bodyPr wrap="none" anchor="ctr"/>
          <a:lstStyle/>
          <a:p>
            <a:endParaRPr lang="en-US"/>
          </a:p>
        </p:txBody>
      </p:sp>
      <p:sp>
        <p:nvSpPr>
          <p:cNvPr id="31" name="AutoShape 26"/>
          <p:cNvSpPr>
            <a:spLocks noChangeArrowheads="1"/>
          </p:cNvSpPr>
          <p:nvPr/>
        </p:nvSpPr>
        <p:spPr bwMode="blackWhite">
          <a:xfrm>
            <a:off x="7284258" y="2337910"/>
            <a:ext cx="766915" cy="402509"/>
          </a:xfrm>
          <a:prstGeom prst="wedgeRectCallout">
            <a:avLst>
              <a:gd name="adj1" fmla="val 43223"/>
              <a:gd name="adj2" fmla="val 1110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Low CATs</a:t>
            </a:r>
            <a:endParaRPr lang="en-US" sz="1400" b="1" dirty="0">
              <a:solidFill>
                <a:schemeClr val="bg1"/>
              </a:solidFill>
            </a:endParaRPr>
          </a:p>
        </p:txBody>
      </p:sp>
      <p:sp>
        <p:nvSpPr>
          <p:cNvPr id="32" name="AutoShape 26"/>
          <p:cNvSpPr>
            <a:spLocks noChangeArrowheads="1"/>
          </p:cNvSpPr>
          <p:nvPr/>
        </p:nvSpPr>
        <p:spPr bwMode="blackWhite">
          <a:xfrm>
            <a:off x="8051173" y="1549099"/>
            <a:ext cx="985145" cy="638166"/>
          </a:xfrm>
          <a:prstGeom prst="wedgeRectCallout">
            <a:avLst>
              <a:gd name="adj1" fmla="val -8621"/>
              <a:gd name="adj2" fmla="val 2236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Modestly higher CATs</a:t>
            </a:r>
            <a:endParaRPr lang="en-US" sz="1400" b="1" dirty="0">
              <a:solidFill>
                <a:schemeClr val="bg1"/>
              </a:solidFill>
            </a:endParaRPr>
          </a:p>
        </p:txBody>
      </p:sp>
      <p:sp>
        <p:nvSpPr>
          <p:cNvPr id="33" name="Oval 28"/>
          <p:cNvSpPr>
            <a:spLocks noChangeArrowheads="1"/>
          </p:cNvSpPr>
          <p:nvPr/>
        </p:nvSpPr>
        <p:spPr bwMode="auto">
          <a:xfrm>
            <a:off x="8234632" y="3249304"/>
            <a:ext cx="307975" cy="533400"/>
          </a:xfrm>
          <a:prstGeom prst="ellipse">
            <a:avLst/>
          </a:prstGeom>
          <a:noFill/>
          <a:ln w="38100">
            <a:solidFill>
              <a:srgbClr val="FF6801"/>
            </a:solidFill>
            <a:round/>
            <a:headEnd/>
            <a:tailEnd/>
          </a:ln>
        </p:spPr>
        <p:txBody>
          <a:bodyPr wrap="none" anchor="ctr"/>
          <a:lstStyle/>
          <a:p>
            <a:endParaRPr lang="en-US"/>
          </a:p>
        </p:txBody>
      </p:sp>
    </p:spTree>
    <p:extLst>
      <p:ext uri="{BB962C8B-B14F-4D97-AF65-F5344CB8AC3E}">
        <p14:creationId xmlns:p14="http://schemas.microsoft.com/office/powerpoint/2010/main" val="19238182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10" presetClass="entr" presetSubtype="0" fill="hold" grpId="0" nodeType="afterEffect">
                                  <p:stCondLst>
                                    <p:cond delay="7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34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3900"/>
                            </p:stCondLst>
                            <p:childTnLst>
                              <p:par>
                                <p:cTn id="17" presetID="10" presetClass="entr" presetSubtype="0" fill="hold" grpId="0" nodeType="afterEffect">
                                  <p:stCondLst>
                                    <p:cond delay="7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56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6100"/>
                            </p:stCondLst>
                            <p:childTnLst>
                              <p:par>
                                <p:cTn id="25" presetID="10" presetClass="entr" presetSubtype="0" fill="hold" grpId="0" nodeType="afterEffect">
                                  <p:stCondLst>
                                    <p:cond delay="7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78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8300"/>
                            </p:stCondLst>
                            <p:childTnLst>
                              <p:par>
                                <p:cTn id="33" presetID="10" presetClass="entr" presetSubtype="0" fill="hold" grpId="0" nodeType="afterEffect">
                                  <p:stCondLst>
                                    <p:cond delay="7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10500"/>
                            </p:stCondLst>
                            <p:childTnLst>
                              <p:par>
                                <p:cTn id="41" presetID="10" presetClass="entr" presetSubtype="0" fill="hold" grpId="0" nodeType="afterEffect">
                                  <p:stCondLst>
                                    <p:cond delay="7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22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2700"/>
                            </p:stCondLst>
                            <p:childTnLst>
                              <p:par>
                                <p:cTn id="49" presetID="10" presetClass="entr" presetSubtype="0" fill="hold" grpId="0" nodeType="afterEffect">
                                  <p:stCondLst>
                                    <p:cond delay="7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44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4900"/>
                            </p:stCondLst>
                            <p:childTnLst>
                              <p:par>
                                <p:cTn id="57" presetID="10" presetClass="entr" presetSubtype="0" fill="hold" grpId="0" nodeType="afterEffect">
                                  <p:stCondLst>
                                    <p:cond delay="7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66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7100"/>
                            </p:stCondLst>
                            <p:childTnLst>
                              <p:par>
                                <p:cTn id="65" presetID="10" presetClass="entr" presetSubtype="0" fill="hold" grpId="0" nodeType="afterEffect">
                                  <p:stCondLst>
                                    <p:cond delay="7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88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93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19800"/>
                            </p:stCondLst>
                            <p:childTnLst>
                              <p:par>
                                <p:cTn id="77" presetID="10" presetClass="entr" presetSubtype="0" fill="hold" grpId="0" nodeType="afterEffect">
                                  <p:stCondLst>
                                    <p:cond delay="7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232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23700"/>
                            </p:stCondLst>
                            <p:childTnLst>
                              <p:par>
                                <p:cTn id="89" presetID="10" presetClass="entr" presetSubtype="0" fill="hold" grpId="0" nodeType="afterEffect">
                                  <p:stCondLst>
                                    <p:cond delay="7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childTnLst>
                          </p:cTn>
                        </p:par>
                        <p:par>
                          <p:cTn id="92" fill="hold">
                            <p:stCondLst>
                              <p:cond delay="254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par>
                          <p:cTn id="96" fill="hold">
                            <p:stCondLst>
                              <p:cond delay="25900"/>
                            </p:stCondLst>
                            <p:childTnLst>
                              <p:par>
                                <p:cTn id="97" presetID="22" presetClass="entr" presetSubtype="1"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par>
                          <p:cTn id="100" fill="hold">
                            <p:stCondLst>
                              <p:cond delay="26400"/>
                            </p:stCondLst>
                            <p:childTnLst>
                              <p:par>
                                <p:cTn id="101" presetID="10" presetClass="entr" presetSubtype="0" fill="hold" grpId="0" nodeType="afterEffect">
                                  <p:stCondLst>
                                    <p:cond delay="70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50</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History—Katrina Still Ranks #1</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2014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extLst>
              <p:ext uri="{D42A27DB-BD31-4B8C-83A1-F6EECF244321}">
                <p14:modId xmlns:p14="http://schemas.microsoft.com/office/powerpoint/2010/main" val="3223511409"/>
              </p:ext>
            </p:extLst>
          </p:nvPr>
        </p:nvGraphicFramePr>
        <p:xfrm>
          <a:off x="40341" y="2176463"/>
          <a:ext cx="8964613" cy="3348037"/>
        </p:xfrm>
        <a:graphic>
          <a:graphicData uri="http://schemas.openxmlformats.org/presentationml/2006/ole">
            <mc:AlternateContent xmlns:mc="http://schemas.openxmlformats.org/markup-compatibility/2006">
              <mc:Choice xmlns:v="urn:schemas-microsoft-com:vml" Requires="v">
                <p:oleObj spid="_x0000_s28353879" name="Chart" r:id="rId4" imgW="5613313" imgH="2247761" progId="MSGraph.Chart.8">
                  <p:embed followColorScheme="full"/>
                </p:oleObj>
              </mc:Choice>
              <mc:Fallback>
                <p:oleObj name="Chart" r:id="rId4" imgW="5613313" imgH="2247761" progId="MSGraph.Chart.8">
                  <p:embed followColorScheme="full"/>
                  <p:pic>
                    <p:nvPicPr>
                      <p:cNvPr id="0" name=""/>
                      <p:cNvPicPr>
                        <a:picLocks noChangeAspect="1" noChangeArrowheads="1"/>
                      </p:cNvPicPr>
                      <p:nvPr/>
                    </p:nvPicPr>
                    <p:blipFill>
                      <a:blip r:embed="rId5"/>
                      <a:srcRect/>
                      <a:stretch>
                        <a:fillRect/>
                      </a:stretch>
                    </p:blipFill>
                    <p:spPr bwMode="gray">
                      <a:xfrm>
                        <a:off x="40341" y="217646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25165"/>
              <a:gd name="adj2" fmla="val 8104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a:solidFill>
                  <a:srgbClr val="FFFFFF"/>
                </a:solidFill>
              </a:rPr>
              <a:t>S</a:t>
            </a:r>
            <a:r>
              <a:rPr lang="en-US" sz="2400" b="1" dirty="0" smtClean="0">
                <a:solidFill>
                  <a:srgbClr val="FFFFFF"/>
                </a:solidFill>
              </a:rPr>
              <a:t>torm Sandy in 2012 was the last mega-CAT to hit the US</a:t>
            </a:r>
            <a:endParaRPr lang="en-US" sz="24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1249776" y="5380445"/>
            <a:ext cx="6730174"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Since 2004</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434380"/>
            <a:ext cx="9144001" cy="46859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smtClean="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2014 dollars using the CPI.</a:t>
            </a:r>
            <a:endParaRPr lang="en-US" sz="1100" dirty="0">
              <a:solidFill>
                <a:srgbClr val="000000"/>
              </a:solidFill>
              <a:latin typeface="Arial" charset="0"/>
              <a:cs typeface="Arial" charset="0"/>
            </a:endParaRPr>
          </a:p>
        </p:txBody>
      </p:sp>
    </p:spTree>
    <p:extLst>
      <p:ext uri="{BB962C8B-B14F-4D97-AF65-F5344CB8AC3E}">
        <p14:creationId xmlns:p14="http://schemas.microsoft.com/office/powerpoint/2010/main" val="30079145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7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2200"/>
                            </p:stCondLst>
                            <p:childTnLst>
                              <p:par>
                                <p:cTn id="17" presetID="23" presetClass="entr" presetSubtype="16" fill="hold" grpId="0" nodeType="afterEffect">
                                  <p:stCondLst>
                                    <p:cond delay="7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1" grpId="0" animBg="1"/>
      <p:bldP spid="12" grpId="0" animBg="1"/>
      <p:bldP spid="14"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Titel 26"/>
          <p:cNvSpPr>
            <a:spLocks noGrp="1"/>
          </p:cNvSpPr>
          <p:nvPr>
            <p:ph type="title"/>
          </p:nvPr>
        </p:nvSpPr>
        <p:spPr>
          <a:xfrm>
            <a:off x="148048" y="159339"/>
            <a:ext cx="8609510" cy="795370"/>
          </a:xfrm>
        </p:spPr>
        <p:txBody>
          <a:bodyPr/>
          <a:lstStyle/>
          <a:p>
            <a:pPr lvl="0"/>
            <a:r>
              <a:rPr lang="de-DE" dirty="0" smtClean="0">
                <a:solidFill>
                  <a:srgbClr val="2B7299"/>
                </a:solidFill>
              </a:rPr>
              <a:t>Winter Storm Losses </a:t>
            </a:r>
            <a:r>
              <a:rPr lang="de-DE" dirty="0">
                <a:solidFill>
                  <a:srgbClr val="2B7299"/>
                </a:solidFill>
              </a:rPr>
              <a:t>in the </a:t>
            </a:r>
            <a:r>
              <a:rPr lang="de-DE" dirty="0" smtClean="0">
                <a:solidFill>
                  <a:srgbClr val="2B7299"/>
                </a:solidFill>
              </a:rPr>
              <a:t>US</a:t>
            </a:r>
            <a:br>
              <a:rPr lang="de-DE" dirty="0" smtClean="0">
                <a:solidFill>
                  <a:srgbClr val="2B7299"/>
                </a:solidFill>
              </a:rPr>
            </a:br>
            <a:r>
              <a:rPr lang="de-DE" dirty="0" smtClean="0">
                <a:solidFill>
                  <a:srgbClr val="2B7299"/>
                </a:solidFill>
              </a:rPr>
              <a:t>1980 </a:t>
            </a:r>
            <a:r>
              <a:rPr lang="de-DE" dirty="0">
                <a:solidFill>
                  <a:srgbClr val="2B7299"/>
                </a:solidFill>
              </a:rPr>
              <a:t>– </a:t>
            </a:r>
            <a:r>
              <a:rPr lang="de-DE" dirty="0" smtClean="0">
                <a:solidFill>
                  <a:srgbClr val="2B7299"/>
                </a:solidFill>
              </a:rPr>
              <a:t>2015 (</a:t>
            </a:r>
            <a:r>
              <a:rPr lang="de-DE" sz="2000" dirty="0" smtClean="0">
                <a:solidFill>
                  <a:srgbClr val="2B7299"/>
                </a:solidFill>
              </a:rPr>
              <a:t>Overall </a:t>
            </a:r>
            <a:r>
              <a:rPr lang="de-DE" sz="2000" dirty="0">
                <a:solidFill>
                  <a:srgbClr val="2B7299"/>
                </a:solidFill>
              </a:rPr>
              <a:t>and </a:t>
            </a:r>
            <a:r>
              <a:rPr lang="de-DE" sz="2000" dirty="0" smtClean="0">
                <a:solidFill>
                  <a:srgbClr val="2B7299"/>
                </a:solidFill>
              </a:rPr>
              <a:t>Insured Losses)* </a:t>
            </a:r>
            <a:endParaRPr lang="de-DE" sz="2000" dirty="0">
              <a:solidFill>
                <a:srgbClr val="2B7299"/>
              </a:solidFill>
            </a:endParaRPr>
          </a:p>
        </p:txBody>
      </p:sp>
      <p:sp>
        <p:nvSpPr>
          <p:cNvPr id="17" name="TextBox 16"/>
          <p:cNvSpPr txBox="1"/>
          <p:nvPr/>
        </p:nvSpPr>
        <p:spPr>
          <a:xfrm>
            <a:off x="8368823" y="6340316"/>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51</a:t>
            </a:fld>
            <a:endParaRPr lang="en-US" sz="1000" dirty="0">
              <a:solidFill>
                <a:schemeClr val="accent4">
                  <a:lumMod val="75000"/>
                </a:schemeClr>
              </a:solidFill>
            </a:endParaRPr>
          </a:p>
        </p:txBody>
      </p:sp>
      <p:grpSp>
        <p:nvGrpSpPr>
          <p:cNvPr id="2" name="Gruppieren 18"/>
          <p:cNvGrpSpPr>
            <a:grpSpLocks/>
          </p:cNvGrpSpPr>
          <p:nvPr/>
        </p:nvGrpSpPr>
        <p:grpSpPr bwMode="auto">
          <a:xfrm>
            <a:off x="7660357" y="4469250"/>
            <a:ext cx="1440101" cy="966050"/>
            <a:chOff x="1766029" y="5007184"/>
            <a:chExt cx="1044622" cy="969285"/>
          </a:xfrm>
        </p:grpSpPr>
        <p:sp>
          <p:nvSpPr>
            <p:cNvPr id="42" name="Textfeld 25"/>
            <p:cNvSpPr txBox="1">
              <a:spLocks noChangeArrowheads="1"/>
            </p:cNvSpPr>
            <p:nvPr/>
          </p:nvSpPr>
          <p:spPr bwMode="auto">
            <a:xfrm>
              <a:off x="1901118" y="5007184"/>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a:t>
              </a:r>
              <a:r>
                <a:rPr lang="de-DE" sz="1000" b="1" dirty="0" smtClean="0"/>
                <a:t>2015 </a:t>
              </a:r>
              <a:r>
                <a:rPr lang="de-DE" sz="1000" b="1" dirty="0"/>
                <a:t>values)*  </a:t>
              </a:r>
            </a:p>
          </p:txBody>
        </p:sp>
        <p:sp>
          <p:nvSpPr>
            <p:cNvPr id="43"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a:t>
              </a:r>
              <a:r>
                <a:rPr lang="de-DE" sz="1000" b="1" dirty="0" smtClean="0"/>
                <a:t>2015 </a:t>
              </a:r>
              <a:r>
                <a:rPr lang="de-DE" sz="1000" b="1" dirty="0"/>
                <a:t>values)*  </a:t>
              </a:r>
            </a:p>
          </p:txBody>
        </p:sp>
        <p:sp>
          <p:nvSpPr>
            <p:cNvPr id="44" name="Rechteck 30"/>
            <p:cNvSpPr>
              <a:spLocks noChangeArrowheads="1"/>
            </p:cNvSpPr>
            <p:nvPr/>
          </p:nvSpPr>
          <p:spPr bwMode="auto">
            <a:xfrm>
              <a:off x="1766235" y="5121258"/>
              <a:ext cx="101635" cy="370569"/>
            </a:xfrm>
            <a:prstGeom prst="rect">
              <a:avLst/>
            </a:prstGeom>
            <a:solidFill>
              <a:srgbClr val="92D050"/>
            </a:solidFill>
            <a:ln w="9525" algn="ctr">
              <a:solidFill>
                <a:srgbClr val="4D4E53"/>
              </a:solidFill>
              <a:round/>
              <a:headEnd/>
              <a:tailEnd/>
            </a:ln>
          </p:spPr>
          <p:txBody>
            <a:bodyPr wrap="square">
              <a:spAutoFit/>
            </a:bodyPr>
            <a:lstStyle/>
            <a:p>
              <a:pPr marL="266687" indent="-265100"/>
              <a:endParaRPr lang="de-DE" dirty="0"/>
            </a:p>
          </p:txBody>
        </p:sp>
        <p:sp>
          <p:nvSpPr>
            <p:cNvPr id="45" name="Rechteck 31"/>
            <p:cNvSpPr>
              <a:spLocks noChangeArrowheads="1"/>
            </p:cNvSpPr>
            <p:nvPr/>
          </p:nvSpPr>
          <p:spPr bwMode="auto">
            <a:xfrm>
              <a:off x="1766029" y="5605900"/>
              <a:ext cx="92860" cy="370569"/>
            </a:xfrm>
            <a:prstGeom prst="rect">
              <a:avLst/>
            </a:prstGeom>
            <a:solidFill>
              <a:srgbClr val="002060"/>
            </a:solidFill>
            <a:ln w="9525" algn="ctr">
              <a:solidFill>
                <a:schemeClr val="tx1"/>
              </a:solidFill>
              <a:round/>
              <a:headEnd/>
              <a:tailEnd/>
            </a:ln>
          </p:spPr>
          <p:txBody>
            <a:bodyPr>
              <a:spAutoFit/>
            </a:bodyPr>
            <a:lstStyle/>
            <a:p>
              <a:pPr marL="266687" indent="-265100"/>
              <a:endParaRPr lang="de-DE" dirty="0"/>
            </a:p>
          </p:txBody>
        </p:sp>
      </p:grpSp>
      <p:sp>
        <p:nvSpPr>
          <p:cNvPr id="47" name="Textfeld 11"/>
          <p:cNvSpPr txBox="1"/>
          <p:nvPr/>
        </p:nvSpPr>
        <p:spPr>
          <a:xfrm>
            <a:off x="7150984" y="6336892"/>
            <a:ext cx="1560739" cy="369328"/>
          </a:xfrm>
          <a:prstGeom prst="rect">
            <a:avLst/>
          </a:prstGeom>
          <a:noFill/>
          <a:effectLst/>
        </p:spPr>
        <p:txBody>
          <a:bodyPr wrap="square" lIns="91436" tIns="45718" rIns="91436" bIns="45718" rtlCol="0">
            <a:spAutoFit/>
          </a:bodyPr>
          <a:lstStyle/>
          <a:p>
            <a:r>
              <a:rPr lang="de-DE" sz="900" dirty="0"/>
              <a:t>*Losses adjusted to inflation based </a:t>
            </a:r>
            <a:r>
              <a:rPr lang="de-DE" sz="900" dirty="0" smtClean="0"/>
              <a:t>on CPI.</a:t>
            </a:r>
            <a:endParaRPr lang="en-US" sz="900" dirty="0" err="1"/>
          </a:p>
        </p:txBody>
      </p:sp>
      <p:sp>
        <p:nvSpPr>
          <p:cNvPr id="16" name="Text Box 49"/>
          <p:cNvSpPr txBox="1">
            <a:spLocks noChangeArrowheads="1"/>
          </p:cNvSpPr>
          <p:nvPr/>
        </p:nvSpPr>
        <p:spPr bwMode="auto">
          <a:xfrm>
            <a:off x="148048" y="6463425"/>
            <a:ext cx="5942012" cy="138499"/>
          </a:xfrm>
          <a:prstGeom prst="rect">
            <a:avLst/>
          </a:prstGeom>
          <a:noFill/>
          <a:ln w="9525">
            <a:noFill/>
            <a:miter lim="800000"/>
            <a:headEnd/>
            <a:tailEnd/>
          </a:ln>
        </p:spPr>
        <p:txBody>
          <a:bodyPr wrap="square" lIns="0" tIns="0" rIns="0" bIns="0">
            <a:spAutoFit/>
          </a:bodyPr>
          <a:lstStyle/>
          <a:p>
            <a:pPr>
              <a:spcBef>
                <a:spcPct val="10000"/>
              </a:spcBef>
            </a:pPr>
            <a:r>
              <a:rPr lang="en-US" sz="900" dirty="0">
                <a:solidFill>
                  <a:schemeClr val="accent4">
                    <a:lumMod val="75000"/>
                  </a:schemeClr>
                </a:solidFill>
              </a:rPr>
              <a:t>Source: Property Claim Services, MR </a:t>
            </a:r>
            <a:r>
              <a:rPr lang="en-US" sz="900" dirty="0" err="1">
                <a:solidFill>
                  <a:schemeClr val="accent4">
                    <a:lumMod val="75000"/>
                  </a:schemeClr>
                </a:solidFill>
              </a:rPr>
              <a:t>NatCatSERVICE</a:t>
            </a:r>
            <a:r>
              <a:rPr lang="en-US" sz="900" dirty="0">
                <a:solidFill>
                  <a:schemeClr val="accent4">
                    <a:lumMod val="75000"/>
                  </a:schemeClr>
                </a:solidFill>
              </a:rPr>
              <a:t>.</a:t>
            </a:r>
          </a:p>
        </p:txBody>
      </p:sp>
      <p:sp>
        <p:nvSpPr>
          <p:cNvPr id="15" name="Textfeld 9"/>
          <p:cNvSpPr txBox="1"/>
          <p:nvPr/>
        </p:nvSpPr>
        <p:spPr bwMode="auto">
          <a:xfrm>
            <a:off x="148048" y="1891408"/>
            <a:ext cx="985547" cy="307773"/>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400" b="1" dirty="0" smtClean="0">
                <a:solidFill>
                  <a:srgbClr val="2B7299"/>
                </a:solidFill>
              </a:rPr>
              <a:t>$ Billions</a:t>
            </a:r>
            <a:endParaRPr lang="de-DE" sz="1400" b="1" dirty="0">
              <a:solidFill>
                <a:srgbClr val="2B7299"/>
              </a:solidFill>
            </a:endParaRPr>
          </a:p>
        </p:txBody>
      </p:sp>
      <p:sp>
        <p:nvSpPr>
          <p:cNvPr id="18" name="AutoShape 7"/>
          <p:cNvSpPr>
            <a:spLocks noChangeArrowheads="1"/>
          </p:cNvSpPr>
          <p:nvPr/>
        </p:nvSpPr>
        <p:spPr bwMode="blackWhite">
          <a:xfrm>
            <a:off x="6134977" y="2563720"/>
            <a:ext cx="2576746" cy="835006"/>
          </a:xfrm>
          <a:prstGeom prst="wedgeRectCallout">
            <a:avLst>
              <a:gd name="adj1" fmla="val -10229"/>
              <a:gd name="adj2" fmla="val 1432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Winter storm losses have been increasing rapidly in recent years</a:t>
            </a:r>
            <a:endParaRPr lang="en-US" sz="1600" b="1" dirty="0">
              <a:solidFill>
                <a:srgbClr val="FFFFFF"/>
              </a:solidFill>
              <a:latin typeface="Arial" pitchFamily="34" charset="0"/>
              <a:cs typeface="Arial" pitchFamily="34" charset="0"/>
            </a:endParaRPr>
          </a:p>
        </p:txBody>
      </p:sp>
      <p:pic>
        <p:nvPicPr>
          <p:cNvPr id="19" name="Grafik 2"/>
          <p:cNvPicPr>
            <a:picLocks noChangeAspect="1"/>
          </p:cNvPicPr>
          <p:nvPr/>
        </p:nvPicPr>
        <p:blipFill>
          <a:blip r:embed="rId4"/>
          <a:stretch>
            <a:fillRect/>
          </a:stretch>
        </p:blipFill>
        <p:spPr>
          <a:xfrm>
            <a:off x="148048" y="2375388"/>
            <a:ext cx="7463418" cy="3738724"/>
          </a:xfrm>
          <a:prstGeom prst="rect">
            <a:avLst/>
          </a:prstGeom>
        </p:spPr>
      </p:pic>
      <p:sp>
        <p:nvSpPr>
          <p:cNvPr id="21" name="Textfeld 13"/>
          <p:cNvSpPr txBox="1">
            <a:spLocks noChangeArrowheads="1"/>
          </p:cNvSpPr>
          <p:nvPr/>
        </p:nvSpPr>
        <p:spPr bwMode="auto">
          <a:xfrm>
            <a:off x="7692463" y="5546860"/>
            <a:ext cx="1518699" cy="707886"/>
          </a:xfrm>
          <a:prstGeom prst="rect">
            <a:avLst/>
          </a:prstGeom>
          <a:noFill/>
          <a:ln w="9525">
            <a:noFill/>
            <a:miter lim="800000"/>
            <a:headEnd/>
            <a:tailEnd/>
          </a:ln>
        </p:spPr>
        <p:txBody>
          <a:bodyPr wrap="square">
            <a:spAutoFit/>
          </a:bodyPr>
          <a:lstStyle/>
          <a:p>
            <a:r>
              <a:rPr lang="de-DE" sz="1000" b="1" dirty="0"/>
              <a:t>*Winter </a:t>
            </a:r>
            <a:r>
              <a:rPr lang="de-DE" sz="1000" b="1" dirty="0" err="1"/>
              <a:t>storms</a:t>
            </a:r>
            <a:r>
              <a:rPr lang="de-DE" sz="1000" b="1" dirty="0"/>
              <a:t> </a:t>
            </a:r>
            <a:r>
              <a:rPr lang="de-DE" sz="1000" b="1" dirty="0" err="1"/>
              <a:t>include</a:t>
            </a:r>
            <a:r>
              <a:rPr lang="de-DE" sz="1000" b="1" dirty="0"/>
              <a:t> also winter </a:t>
            </a:r>
            <a:r>
              <a:rPr lang="de-DE" sz="1000" b="1" dirty="0" err="1"/>
              <a:t>damages</a:t>
            </a:r>
            <a:r>
              <a:rPr lang="de-DE" sz="1000" b="1" dirty="0"/>
              <a:t>, </a:t>
            </a:r>
            <a:r>
              <a:rPr lang="de-DE" sz="1000" b="1" dirty="0" err="1"/>
              <a:t>blizzards</a:t>
            </a:r>
            <a:r>
              <a:rPr lang="de-DE" sz="1000" b="1" dirty="0"/>
              <a:t> </a:t>
            </a:r>
            <a:r>
              <a:rPr lang="de-DE" sz="1000" b="1" dirty="0" err="1"/>
              <a:t>and</a:t>
            </a:r>
            <a:r>
              <a:rPr lang="de-DE" sz="1000" b="1" dirty="0"/>
              <a:t> </a:t>
            </a:r>
            <a:r>
              <a:rPr lang="de-DE" sz="1000" b="1" dirty="0" err="1"/>
              <a:t>cold</a:t>
            </a:r>
            <a:r>
              <a:rPr lang="de-DE" sz="1000" b="1" dirty="0"/>
              <a:t> </a:t>
            </a:r>
            <a:r>
              <a:rPr lang="de-DE" sz="1000" b="1" dirty="0" err="1"/>
              <a:t>waves</a:t>
            </a:r>
            <a:endParaRPr lang="de-DE" sz="1000" b="1" dirty="0"/>
          </a:p>
        </p:txBody>
      </p:sp>
    </p:spTree>
    <p:custDataLst>
      <p:tags r:id="rId1"/>
    </p:custDataLst>
    <p:extLst>
      <p:ext uri="{BB962C8B-B14F-4D97-AF65-F5344CB8AC3E}">
        <p14:creationId xmlns:p14="http://schemas.microsoft.com/office/powerpoint/2010/main" val="343744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Titel 26"/>
          <p:cNvSpPr>
            <a:spLocks noGrp="1"/>
          </p:cNvSpPr>
          <p:nvPr>
            <p:ph type="title"/>
          </p:nvPr>
        </p:nvSpPr>
        <p:spPr>
          <a:xfrm>
            <a:off x="148048" y="159339"/>
            <a:ext cx="8609510" cy="795370"/>
          </a:xfrm>
        </p:spPr>
        <p:txBody>
          <a:bodyPr/>
          <a:lstStyle/>
          <a:p>
            <a:pPr lvl="0"/>
            <a:r>
              <a:rPr lang="de-DE" dirty="0">
                <a:solidFill>
                  <a:srgbClr val="2B7299"/>
                </a:solidFill>
              </a:rPr>
              <a:t>Loss </a:t>
            </a:r>
            <a:r>
              <a:rPr lang="de-DE" dirty="0" smtClean="0">
                <a:solidFill>
                  <a:srgbClr val="2B7299"/>
                </a:solidFill>
              </a:rPr>
              <a:t>Events </a:t>
            </a:r>
            <a:r>
              <a:rPr lang="de-DE" dirty="0">
                <a:solidFill>
                  <a:srgbClr val="2B7299"/>
                </a:solidFill>
              </a:rPr>
              <a:t>in the </a:t>
            </a:r>
            <a:r>
              <a:rPr lang="de-DE" dirty="0" smtClean="0">
                <a:solidFill>
                  <a:srgbClr val="2B7299"/>
                </a:solidFill>
              </a:rPr>
              <a:t>US, </a:t>
            </a:r>
            <a:r>
              <a:rPr lang="de-DE" dirty="0">
                <a:solidFill>
                  <a:srgbClr val="2B7299"/>
                </a:solidFill>
              </a:rPr>
              <a:t>1980 – 2014</a:t>
            </a:r>
            <a:br>
              <a:rPr lang="de-DE" dirty="0">
                <a:solidFill>
                  <a:srgbClr val="2B7299"/>
                </a:solidFill>
              </a:rPr>
            </a:br>
            <a:r>
              <a:rPr lang="de-DE" sz="2000" dirty="0"/>
              <a:t>Overall and </a:t>
            </a:r>
            <a:r>
              <a:rPr lang="de-DE" sz="2000" dirty="0" smtClean="0"/>
              <a:t>Insured </a:t>
            </a:r>
            <a:r>
              <a:rPr lang="de-DE" sz="2000" dirty="0"/>
              <a:t>L</a:t>
            </a:r>
            <a:r>
              <a:rPr lang="de-DE" sz="2000" dirty="0" smtClean="0"/>
              <a:t>osses </a:t>
            </a:r>
            <a:endParaRPr lang="de-DE" sz="2000" dirty="0">
              <a:solidFill>
                <a:srgbClr val="4D4E53"/>
              </a:solidFill>
            </a:endParaRPr>
          </a:p>
        </p:txBody>
      </p:sp>
      <p:sp>
        <p:nvSpPr>
          <p:cNvPr id="17" name="TextBox 16"/>
          <p:cNvSpPr txBox="1"/>
          <p:nvPr/>
        </p:nvSpPr>
        <p:spPr>
          <a:xfrm>
            <a:off x="8368823" y="6340316"/>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52</a:t>
            </a:fld>
            <a:endParaRPr lang="en-US" sz="1000" dirty="0">
              <a:solidFill>
                <a:schemeClr val="accent4">
                  <a:lumMod val="75000"/>
                </a:schemeClr>
              </a:solidFill>
            </a:endParaRPr>
          </a:p>
        </p:txBody>
      </p:sp>
      <p:grpSp>
        <p:nvGrpSpPr>
          <p:cNvPr id="2" name="Gruppieren 18"/>
          <p:cNvGrpSpPr>
            <a:grpSpLocks/>
          </p:cNvGrpSpPr>
          <p:nvPr/>
        </p:nvGrpSpPr>
        <p:grpSpPr bwMode="auto">
          <a:xfrm>
            <a:off x="7660357" y="4469250"/>
            <a:ext cx="1440101" cy="966050"/>
            <a:chOff x="1766029" y="5007184"/>
            <a:chExt cx="1044622" cy="969285"/>
          </a:xfrm>
        </p:grpSpPr>
        <p:sp>
          <p:nvSpPr>
            <p:cNvPr id="42" name="Textfeld 25"/>
            <p:cNvSpPr txBox="1">
              <a:spLocks noChangeArrowheads="1"/>
            </p:cNvSpPr>
            <p:nvPr/>
          </p:nvSpPr>
          <p:spPr bwMode="auto">
            <a:xfrm>
              <a:off x="1901118" y="5007184"/>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2013 </a:t>
              </a:r>
              <a:r>
                <a:rPr lang="de-DE" sz="1000" b="1" dirty="0" err="1"/>
                <a:t>values</a:t>
              </a:r>
              <a:r>
                <a:rPr lang="de-DE" sz="1000" b="1" dirty="0"/>
                <a:t>)*  </a:t>
              </a:r>
            </a:p>
          </p:txBody>
        </p:sp>
        <p:sp>
          <p:nvSpPr>
            <p:cNvPr id="43"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2013 </a:t>
              </a:r>
              <a:r>
                <a:rPr lang="de-DE" sz="1000" b="1" dirty="0" err="1"/>
                <a:t>values</a:t>
              </a:r>
              <a:r>
                <a:rPr lang="de-DE" sz="1000" b="1" dirty="0"/>
                <a:t>)*  </a:t>
              </a:r>
            </a:p>
          </p:txBody>
        </p:sp>
        <p:sp>
          <p:nvSpPr>
            <p:cNvPr id="44" name="Rechteck 30"/>
            <p:cNvSpPr>
              <a:spLocks noChangeArrowheads="1"/>
            </p:cNvSpPr>
            <p:nvPr/>
          </p:nvSpPr>
          <p:spPr bwMode="auto">
            <a:xfrm>
              <a:off x="1766235" y="5121258"/>
              <a:ext cx="101635" cy="370569"/>
            </a:xfrm>
            <a:prstGeom prst="rect">
              <a:avLst/>
            </a:prstGeom>
            <a:solidFill>
              <a:srgbClr val="92D050"/>
            </a:solidFill>
            <a:ln w="9525" algn="ctr">
              <a:solidFill>
                <a:srgbClr val="4D4E53"/>
              </a:solidFill>
              <a:round/>
              <a:headEnd/>
              <a:tailEnd/>
            </a:ln>
          </p:spPr>
          <p:txBody>
            <a:bodyPr wrap="square">
              <a:spAutoFit/>
            </a:bodyPr>
            <a:lstStyle/>
            <a:p>
              <a:pPr marL="266687" indent="-265100"/>
              <a:endParaRPr lang="de-DE" dirty="0"/>
            </a:p>
          </p:txBody>
        </p:sp>
        <p:sp>
          <p:nvSpPr>
            <p:cNvPr id="45" name="Rechteck 31"/>
            <p:cNvSpPr>
              <a:spLocks noChangeArrowheads="1"/>
            </p:cNvSpPr>
            <p:nvPr/>
          </p:nvSpPr>
          <p:spPr bwMode="auto">
            <a:xfrm>
              <a:off x="1766029" y="5605900"/>
              <a:ext cx="92860" cy="370569"/>
            </a:xfrm>
            <a:prstGeom prst="rect">
              <a:avLst/>
            </a:prstGeom>
            <a:solidFill>
              <a:srgbClr val="002060"/>
            </a:solidFill>
            <a:ln w="9525" algn="ctr">
              <a:solidFill>
                <a:schemeClr val="tx1"/>
              </a:solidFill>
              <a:round/>
              <a:headEnd/>
              <a:tailEnd/>
            </a:ln>
          </p:spPr>
          <p:txBody>
            <a:bodyPr>
              <a:spAutoFit/>
            </a:bodyPr>
            <a:lstStyle/>
            <a:p>
              <a:pPr marL="266687" indent="-265100"/>
              <a:endParaRPr lang="de-DE" dirty="0"/>
            </a:p>
          </p:txBody>
        </p:sp>
      </p:grpSp>
      <p:sp>
        <p:nvSpPr>
          <p:cNvPr id="47" name="Textfeld 11"/>
          <p:cNvSpPr txBox="1"/>
          <p:nvPr/>
        </p:nvSpPr>
        <p:spPr>
          <a:xfrm>
            <a:off x="6775009" y="6186430"/>
            <a:ext cx="1084579" cy="507827"/>
          </a:xfrm>
          <a:prstGeom prst="rect">
            <a:avLst/>
          </a:prstGeom>
          <a:noFill/>
          <a:effectLst/>
        </p:spPr>
        <p:txBody>
          <a:bodyPr wrap="square" lIns="91436" tIns="45718" rIns="91436" bIns="45718" rtlCol="0">
            <a:spAutoFit/>
          </a:bodyPr>
          <a:lstStyle/>
          <a:p>
            <a:r>
              <a:rPr lang="de-DE" sz="900" dirty="0"/>
              <a:t>*Losses adjusted to inflation based </a:t>
            </a:r>
            <a:r>
              <a:rPr lang="de-DE" sz="900" dirty="0" smtClean="0"/>
              <a:t>on CPI.</a:t>
            </a:r>
            <a:endParaRPr lang="en-US" sz="900" dirty="0" err="1"/>
          </a:p>
        </p:txBody>
      </p:sp>
      <p:sp>
        <p:nvSpPr>
          <p:cNvPr id="48" name="Text Box 17"/>
          <p:cNvSpPr txBox="1">
            <a:spLocks noChangeArrowheads="1"/>
          </p:cNvSpPr>
          <p:nvPr/>
        </p:nvSpPr>
        <p:spPr bwMode="auto">
          <a:xfrm>
            <a:off x="406691" y="1285708"/>
            <a:ext cx="6701819" cy="338550"/>
          </a:xfrm>
          <a:prstGeom prst="rect">
            <a:avLst/>
          </a:prstGeom>
          <a:solidFill>
            <a:srgbClr val="2B7299"/>
          </a:solidFill>
          <a:ln w="9525" algn="ctr">
            <a:noFill/>
            <a:miter lim="800000"/>
            <a:headEnd/>
            <a:tailEnd/>
          </a:ln>
          <a:effectLst/>
        </p:spPr>
        <p:txBody>
          <a:bodyPr wrap="square" lIns="91436" tIns="45718" rIns="91436" bIns="45718">
            <a:spAutoFit/>
          </a:bodyPr>
          <a:lstStyle/>
          <a:p>
            <a:pPr>
              <a:defRPr/>
            </a:pPr>
            <a:r>
              <a:rPr lang="en-US" sz="1600" b="1" dirty="0">
                <a:solidFill>
                  <a:schemeClr val="bg1"/>
                </a:solidFill>
              </a:rPr>
              <a:t>Overall losses </a:t>
            </a:r>
            <a:r>
              <a:rPr lang="en-US" sz="1600" b="1" dirty="0" smtClean="0">
                <a:solidFill>
                  <a:schemeClr val="bg1"/>
                </a:solidFill>
              </a:rPr>
              <a:t>totaled $25bn</a:t>
            </a:r>
            <a:r>
              <a:rPr lang="en-US" sz="1600" b="1" dirty="0">
                <a:solidFill>
                  <a:schemeClr val="bg1"/>
                </a:solidFill>
              </a:rPr>
              <a:t>; Insured losses totaled </a:t>
            </a:r>
            <a:r>
              <a:rPr lang="en-US" sz="1600" b="1" dirty="0" smtClean="0">
                <a:solidFill>
                  <a:schemeClr val="bg1"/>
                </a:solidFill>
              </a:rPr>
              <a:t>$15.3bn</a:t>
            </a:r>
            <a:endParaRPr lang="en-US" sz="1600" b="1" dirty="0">
              <a:solidFill>
                <a:schemeClr val="bg1"/>
              </a:solidFill>
            </a:endParaRPr>
          </a:p>
        </p:txBody>
      </p:sp>
      <p:pic>
        <p:nvPicPr>
          <p:cNvPr id="15361" name="Picture 1"/>
          <p:cNvPicPr>
            <a:picLocks noChangeAspect="1" noChangeArrowheads="1"/>
          </p:cNvPicPr>
          <p:nvPr/>
        </p:nvPicPr>
        <p:blipFill>
          <a:blip r:embed="rId4" cstate="screen"/>
          <a:srcRect/>
          <a:stretch>
            <a:fillRect/>
          </a:stretch>
        </p:blipFill>
        <p:spPr bwMode="auto">
          <a:xfrm>
            <a:off x="135013" y="2345857"/>
            <a:ext cx="7245176" cy="3634543"/>
          </a:xfrm>
          <a:prstGeom prst="rect">
            <a:avLst/>
          </a:prstGeom>
          <a:noFill/>
          <a:ln w="9525">
            <a:noFill/>
            <a:miter lim="800000"/>
            <a:headEnd/>
            <a:tailEnd/>
          </a:ln>
          <a:effectLst/>
        </p:spPr>
      </p:pic>
      <p:sp>
        <p:nvSpPr>
          <p:cNvPr id="16" name="Text Box 49"/>
          <p:cNvSpPr txBox="1">
            <a:spLocks noChangeArrowheads="1"/>
          </p:cNvSpPr>
          <p:nvPr/>
        </p:nvSpPr>
        <p:spPr bwMode="auto">
          <a:xfrm>
            <a:off x="148048" y="6463425"/>
            <a:ext cx="5942012" cy="138499"/>
          </a:xfrm>
          <a:prstGeom prst="rect">
            <a:avLst/>
          </a:prstGeom>
          <a:noFill/>
          <a:ln w="9525">
            <a:noFill/>
            <a:miter lim="800000"/>
            <a:headEnd/>
            <a:tailEnd/>
          </a:ln>
        </p:spPr>
        <p:txBody>
          <a:bodyPr wrap="square" lIns="0" tIns="0" rIns="0" bIns="0">
            <a:spAutoFit/>
          </a:bodyPr>
          <a:lstStyle/>
          <a:p>
            <a:pPr>
              <a:spcBef>
                <a:spcPct val="10000"/>
              </a:spcBef>
            </a:pPr>
            <a:r>
              <a:rPr lang="en-US" sz="900" dirty="0">
                <a:solidFill>
                  <a:schemeClr val="accent4">
                    <a:lumMod val="75000"/>
                  </a:schemeClr>
                </a:solidFill>
              </a:rPr>
              <a:t>Source: Property Claim Services, MR </a:t>
            </a:r>
            <a:r>
              <a:rPr lang="en-US" sz="900" dirty="0" err="1">
                <a:solidFill>
                  <a:schemeClr val="accent4">
                    <a:lumMod val="75000"/>
                  </a:schemeClr>
                </a:solidFill>
              </a:rPr>
              <a:t>NatCatSERVICE</a:t>
            </a:r>
            <a:r>
              <a:rPr lang="en-US" sz="900" dirty="0">
                <a:solidFill>
                  <a:schemeClr val="accent4">
                    <a:lumMod val="75000"/>
                  </a:schemeClr>
                </a:solidFill>
              </a:rPr>
              <a:t>.</a:t>
            </a:r>
          </a:p>
        </p:txBody>
      </p:sp>
      <p:sp>
        <p:nvSpPr>
          <p:cNvPr id="15" name="Textfeld 9"/>
          <p:cNvSpPr txBox="1"/>
          <p:nvPr/>
        </p:nvSpPr>
        <p:spPr bwMode="auto">
          <a:xfrm>
            <a:off x="148048" y="1891408"/>
            <a:ext cx="985547" cy="307773"/>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400" b="1" dirty="0" smtClean="0">
                <a:solidFill>
                  <a:srgbClr val="2B7299"/>
                </a:solidFill>
              </a:rPr>
              <a:t>$ Billions</a:t>
            </a:r>
            <a:endParaRPr lang="de-DE" sz="1400" b="1" dirty="0">
              <a:solidFill>
                <a:srgbClr val="2B7299"/>
              </a:solidFill>
            </a:endParaRPr>
          </a:p>
        </p:txBody>
      </p:sp>
      <p:sp>
        <p:nvSpPr>
          <p:cNvPr id="18" name="AutoShape 7"/>
          <p:cNvSpPr>
            <a:spLocks noChangeArrowheads="1"/>
          </p:cNvSpPr>
          <p:nvPr/>
        </p:nvSpPr>
        <p:spPr bwMode="blackWhite">
          <a:xfrm>
            <a:off x="5707117" y="1737780"/>
            <a:ext cx="3050441" cy="1190967"/>
          </a:xfrm>
          <a:prstGeom prst="wedgeRectCallout">
            <a:avLst>
              <a:gd name="adj1" fmla="val -15355"/>
              <a:gd name="adj2" fmla="val 1104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Uninsured loss component is large and could get larger.  Vast majority of economic loss from SC floods is uninsured</a:t>
            </a:r>
            <a:endParaRPr lang="en-US" sz="1600" b="1" dirty="0">
              <a:solidFill>
                <a:srgbClr val="FFFFFF"/>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132202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Titel 26"/>
          <p:cNvSpPr>
            <a:spLocks noGrp="1"/>
          </p:cNvSpPr>
          <p:nvPr>
            <p:ph type="title"/>
          </p:nvPr>
        </p:nvSpPr>
        <p:spPr>
          <a:xfrm>
            <a:off x="148048" y="157352"/>
            <a:ext cx="8609510" cy="795370"/>
          </a:xfrm>
        </p:spPr>
        <p:txBody>
          <a:bodyPr/>
          <a:lstStyle/>
          <a:p>
            <a:pPr lvl="0"/>
            <a:r>
              <a:rPr lang="en-US" dirty="0">
                <a:ea typeface="Arial"/>
                <a:cs typeface="Times New Roman"/>
              </a:rPr>
              <a:t>Convective </a:t>
            </a:r>
            <a:r>
              <a:rPr lang="en-US" dirty="0" smtClean="0">
                <a:ea typeface="Arial"/>
                <a:cs typeface="Times New Roman"/>
              </a:rPr>
              <a:t>Loss Events </a:t>
            </a:r>
            <a:r>
              <a:rPr lang="en-US" dirty="0"/>
              <a:t>in the US</a:t>
            </a:r>
            <a:r>
              <a:rPr lang="de-DE" dirty="0">
                <a:solidFill>
                  <a:srgbClr val="FF00FF"/>
                </a:solidFill>
              </a:rPr>
              <a:t/>
            </a:r>
            <a:br>
              <a:rPr lang="de-DE" dirty="0">
                <a:solidFill>
                  <a:srgbClr val="FF00FF"/>
                </a:solidFill>
              </a:rPr>
            </a:br>
            <a:r>
              <a:rPr lang="de-DE" dirty="0"/>
              <a:t>O</a:t>
            </a:r>
            <a:r>
              <a:rPr lang="en-US" dirty="0" err="1"/>
              <a:t>verall</a:t>
            </a:r>
            <a:r>
              <a:rPr lang="en-US" dirty="0"/>
              <a:t> and insured </a:t>
            </a:r>
            <a:r>
              <a:rPr lang="en-US" dirty="0" smtClean="0"/>
              <a:t>losses, </a:t>
            </a:r>
            <a:r>
              <a:rPr lang="en-US" dirty="0"/>
              <a:t>1980 – 2014</a:t>
            </a:r>
            <a:endParaRPr lang="de-DE" dirty="0">
              <a:solidFill>
                <a:srgbClr val="4D4E53"/>
              </a:solidFill>
            </a:endParaRPr>
          </a:p>
        </p:txBody>
      </p:sp>
      <p:sp>
        <p:nvSpPr>
          <p:cNvPr id="14" name="TextBox 13"/>
          <p:cNvSpPr txBox="1"/>
          <p:nvPr/>
        </p:nvSpPr>
        <p:spPr>
          <a:xfrm>
            <a:off x="8364786" y="6354656"/>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53</a:t>
            </a:fld>
            <a:endParaRPr lang="en-US" sz="1000" dirty="0">
              <a:solidFill>
                <a:schemeClr val="accent4">
                  <a:lumMod val="75000"/>
                </a:schemeClr>
              </a:solidFill>
            </a:endParaRPr>
          </a:p>
        </p:txBody>
      </p:sp>
      <p:sp>
        <p:nvSpPr>
          <p:cNvPr id="44" name="Textfeld 9"/>
          <p:cNvSpPr txBox="1"/>
          <p:nvPr/>
        </p:nvSpPr>
        <p:spPr bwMode="auto">
          <a:xfrm>
            <a:off x="205030" y="1541657"/>
            <a:ext cx="1243011" cy="338550"/>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600" b="1" dirty="0" smtClean="0">
                <a:solidFill>
                  <a:srgbClr val="2B7299"/>
                </a:solidFill>
              </a:rPr>
              <a:t>$ Billions</a:t>
            </a:r>
            <a:endParaRPr lang="de-DE" sz="1600" b="1" dirty="0">
              <a:solidFill>
                <a:srgbClr val="2B7299"/>
              </a:solidFill>
            </a:endParaRPr>
          </a:p>
        </p:txBody>
      </p:sp>
      <p:sp>
        <p:nvSpPr>
          <p:cNvPr id="46" name="Text Box 34"/>
          <p:cNvSpPr txBox="1">
            <a:spLocks noChangeArrowheads="1"/>
          </p:cNvSpPr>
          <p:nvPr/>
        </p:nvSpPr>
        <p:spPr bwMode="auto">
          <a:xfrm>
            <a:off x="6474050" y="6167768"/>
            <a:ext cx="2102541" cy="553994"/>
          </a:xfrm>
          <a:prstGeom prst="rect">
            <a:avLst/>
          </a:prstGeom>
          <a:noFill/>
          <a:ln w="9525">
            <a:noFill/>
            <a:miter lim="800000"/>
            <a:headEnd/>
            <a:tailEnd/>
          </a:ln>
        </p:spPr>
        <p:txBody>
          <a:bodyPr wrap="square" lIns="91436" tIns="45718" rIns="91436" bIns="45718">
            <a:spAutoFit/>
          </a:bodyPr>
          <a:lstStyle/>
          <a:p>
            <a:pPr>
              <a:lnSpc>
                <a:spcPct val="100000"/>
              </a:lnSpc>
            </a:pPr>
            <a:r>
              <a:rPr lang="en-GB" sz="1000" b="1" dirty="0"/>
              <a:t>Analysis contains: </a:t>
            </a:r>
          </a:p>
          <a:p>
            <a:pPr>
              <a:lnSpc>
                <a:spcPct val="100000"/>
              </a:lnSpc>
            </a:pPr>
            <a:r>
              <a:rPr lang="en-GB" sz="1000" dirty="0"/>
              <a:t>severe storm, tornado, hail, flash flood and lightning</a:t>
            </a:r>
          </a:p>
        </p:txBody>
      </p:sp>
      <p:pic>
        <p:nvPicPr>
          <p:cNvPr id="19457" name="Picture 1"/>
          <p:cNvPicPr>
            <a:picLocks noChangeAspect="1" noChangeArrowheads="1"/>
          </p:cNvPicPr>
          <p:nvPr/>
        </p:nvPicPr>
        <p:blipFill>
          <a:blip r:embed="rId4" cstate="screen"/>
          <a:srcRect/>
          <a:stretch>
            <a:fillRect/>
          </a:stretch>
        </p:blipFill>
        <p:spPr bwMode="auto">
          <a:xfrm>
            <a:off x="82537" y="2075940"/>
            <a:ext cx="8249583" cy="4138405"/>
          </a:xfrm>
          <a:prstGeom prst="rect">
            <a:avLst/>
          </a:prstGeom>
          <a:noFill/>
          <a:ln w="9525">
            <a:noFill/>
            <a:miter lim="800000"/>
            <a:headEnd/>
            <a:tailEnd/>
          </a:ln>
          <a:effectLst/>
        </p:spPr>
      </p:pic>
      <p:sp>
        <p:nvSpPr>
          <p:cNvPr id="15" name="Textfeld 11"/>
          <p:cNvSpPr txBox="1"/>
          <p:nvPr/>
        </p:nvSpPr>
        <p:spPr>
          <a:xfrm>
            <a:off x="148048" y="6255573"/>
            <a:ext cx="2657329" cy="230828"/>
          </a:xfrm>
          <a:prstGeom prst="rect">
            <a:avLst/>
          </a:prstGeom>
          <a:noFill/>
          <a:effectLst/>
        </p:spPr>
        <p:txBody>
          <a:bodyPr wrap="square" lIns="91436" tIns="45718" rIns="91436" bIns="45718" rtlCol="0">
            <a:spAutoFit/>
          </a:bodyPr>
          <a:lstStyle/>
          <a:p>
            <a:r>
              <a:rPr lang="de-DE" sz="900" dirty="0"/>
              <a:t>*Losses adjusted to inflation based on </a:t>
            </a:r>
            <a:r>
              <a:rPr lang="de-DE" sz="900" dirty="0" smtClean="0"/>
              <a:t>CPI</a:t>
            </a:r>
            <a:endParaRPr lang="en-US" sz="900" dirty="0" err="1"/>
          </a:p>
        </p:txBody>
      </p:sp>
      <p:sp>
        <p:nvSpPr>
          <p:cNvPr id="22" name="Text Box 49"/>
          <p:cNvSpPr txBox="1">
            <a:spLocks noChangeArrowheads="1"/>
          </p:cNvSpPr>
          <p:nvPr/>
        </p:nvSpPr>
        <p:spPr bwMode="auto">
          <a:xfrm>
            <a:off x="205030" y="6539318"/>
            <a:ext cx="5942012" cy="123111"/>
          </a:xfrm>
          <a:prstGeom prst="rect">
            <a:avLst/>
          </a:prstGeom>
          <a:noFill/>
          <a:ln w="9525">
            <a:noFill/>
            <a:miter lim="800000"/>
            <a:headEnd/>
            <a:tailEnd/>
          </a:ln>
        </p:spPr>
        <p:txBody>
          <a:bodyPr wrap="square" lIns="0" tIns="0" rIns="0" bIns="0">
            <a:spAutoFit/>
          </a:bodyPr>
          <a:lstStyle/>
          <a:p>
            <a:pPr>
              <a:spcBef>
                <a:spcPct val="10000"/>
              </a:spcBef>
            </a:pPr>
            <a:r>
              <a:rPr lang="de-DE" sz="800" dirty="0">
                <a:solidFill>
                  <a:schemeClr val="accent4">
                    <a:lumMod val="75000"/>
                  </a:schemeClr>
                </a:solidFill>
              </a:rPr>
              <a:t>Source: Geo Risks Research, NatCatSERVICE</a:t>
            </a:r>
            <a:endParaRPr lang="en-US" sz="800" dirty="0">
              <a:solidFill>
                <a:schemeClr val="accent4">
                  <a:lumMod val="75000"/>
                </a:schemeClr>
              </a:solidFill>
            </a:endParaRPr>
          </a:p>
        </p:txBody>
      </p:sp>
      <p:grpSp>
        <p:nvGrpSpPr>
          <p:cNvPr id="23" name="Gruppieren 18"/>
          <p:cNvGrpSpPr>
            <a:grpSpLocks/>
          </p:cNvGrpSpPr>
          <p:nvPr/>
        </p:nvGrpSpPr>
        <p:grpSpPr bwMode="auto">
          <a:xfrm>
            <a:off x="6757995" y="1180123"/>
            <a:ext cx="1394267" cy="920325"/>
            <a:chOff x="1766028" y="5053062"/>
            <a:chExt cx="1011375" cy="923407"/>
          </a:xfrm>
        </p:grpSpPr>
        <p:sp>
          <p:nvSpPr>
            <p:cNvPr id="24" name="Textfeld 25"/>
            <p:cNvSpPr txBox="1">
              <a:spLocks noChangeArrowheads="1"/>
            </p:cNvSpPr>
            <p:nvPr/>
          </p:nvSpPr>
          <p:spPr bwMode="auto">
            <a:xfrm>
              <a:off x="1867866" y="5053062"/>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2014 values)*  </a:t>
              </a:r>
            </a:p>
          </p:txBody>
        </p:sp>
        <p:sp>
          <p:nvSpPr>
            <p:cNvPr id="25"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2014 values)*  </a:t>
              </a:r>
            </a:p>
          </p:txBody>
        </p:sp>
        <p:sp>
          <p:nvSpPr>
            <p:cNvPr id="26" name="Rechteck 30"/>
            <p:cNvSpPr>
              <a:spLocks noChangeArrowheads="1"/>
            </p:cNvSpPr>
            <p:nvPr/>
          </p:nvSpPr>
          <p:spPr bwMode="auto">
            <a:xfrm>
              <a:off x="1766234" y="5121258"/>
              <a:ext cx="134883" cy="370569"/>
            </a:xfrm>
            <a:prstGeom prst="rect">
              <a:avLst/>
            </a:prstGeom>
            <a:solidFill>
              <a:srgbClr val="92D050"/>
            </a:solidFill>
            <a:ln w="9525" algn="ctr">
              <a:solidFill>
                <a:srgbClr val="4D4E53"/>
              </a:solidFill>
              <a:round/>
              <a:headEnd/>
              <a:tailEnd/>
            </a:ln>
          </p:spPr>
          <p:txBody>
            <a:bodyPr wrap="none">
              <a:spAutoFit/>
            </a:bodyPr>
            <a:lstStyle/>
            <a:p>
              <a:pPr marL="266687" indent="-265100"/>
              <a:endParaRPr lang="de-DE" dirty="0"/>
            </a:p>
          </p:txBody>
        </p:sp>
        <p:sp>
          <p:nvSpPr>
            <p:cNvPr id="27" name="Rechteck 31"/>
            <p:cNvSpPr>
              <a:spLocks noChangeArrowheads="1"/>
            </p:cNvSpPr>
            <p:nvPr/>
          </p:nvSpPr>
          <p:spPr bwMode="auto">
            <a:xfrm>
              <a:off x="1766028" y="5605900"/>
              <a:ext cx="92860" cy="370569"/>
            </a:xfrm>
            <a:prstGeom prst="rect">
              <a:avLst/>
            </a:prstGeom>
            <a:solidFill>
              <a:srgbClr val="002060"/>
            </a:solidFill>
            <a:ln w="9525" algn="ctr">
              <a:solidFill>
                <a:srgbClr val="4D4E53"/>
              </a:solidFill>
              <a:round/>
              <a:headEnd/>
              <a:tailEnd/>
            </a:ln>
          </p:spPr>
          <p:txBody>
            <a:bodyPr>
              <a:spAutoFit/>
            </a:bodyPr>
            <a:lstStyle/>
            <a:p>
              <a:pPr marL="266687" indent="-265100"/>
              <a:endParaRPr lang="de-DE" dirty="0"/>
            </a:p>
          </p:txBody>
        </p:sp>
      </p:grpSp>
      <p:sp>
        <p:nvSpPr>
          <p:cNvPr id="16" name="AutoShape 13"/>
          <p:cNvSpPr>
            <a:spLocks noChangeArrowheads="1"/>
          </p:cNvSpPr>
          <p:nvPr/>
        </p:nvSpPr>
        <p:spPr bwMode="blackWhite">
          <a:xfrm>
            <a:off x="2014539" y="1656826"/>
            <a:ext cx="3691878" cy="1712175"/>
          </a:xfrm>
          <a:prstGeom prst="wedgeRectCallout">
            <a:avLst>
              <a:gd name="adj1" fmla="val 90615"/>
              <a:gd name="adj2" fmla="val 876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period from 2008-2014 has been the most expensive on record for insured losses from “Convective Events” (severe thunderstorms, tornado, hail, lightning and flash flood)</a:t>
            </a:r>
            <a:endParaRPr lang="en-US" b="1" dirty="0">
              <a:solidFill>
                <a:schemeClr val="bg1"/>
              </a:solidFill>
            </a:endParaRPr>
          </a:p>
        </p:txBody>
      </p:sp>
    </p:spTree>
    <p:custDataLst>
      <p:tags r:id="rId1"/>
    </p:custDataLst>
    <p:extLst>
      <p:ext uri="{BB962C8B-B14F-4D97-AF65-F5344CB8AC3E}">
        <p14:creationId xmlns:p14="http://schemas.microsoft.com/office/powerpoint/2010/main" val="1141715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26"/>
          <p:cNvSpPr>
            <a:spLocks noGrp="1"/>
          </p:cNvSpPr>
          <p:nvPr>
            <p:ph type="title"/>
          </p:nvPr>
        </p:nvSpPr>
        <p:spPr>
          <a:xfrm>
            <a:off x="148048" y="157352"/>
            <a:ext cx="8609510" cy="795370"/>
          </a:xfrm>
        </p:spPr>
        <p:txBody>
          <a:bodyPr/>
          <a:lstStyle/>
          <a:p>
            <a:pPr lvl="0"/>
            <a:r>
              <a:rPr lang="en-US" dirty="0">
                <a:ea typeface="Arial"/>
                <a:cs typeface="Times New Roman"/>
              </a:rPr>
              <a:t>Convective </a:t>
            </a:r>
            <a:r>
              <a:rPr lang="en-US" dirty="0" smtClean="0">
                <a:ea typeface="Arial"/>
                <a:cs typeface="Times New Roman"/>
              </a:rPr>
              <a:t>Loss Events </a:t>
            </a:r>
            <a:r>
              <a:rPr lang="en-US" dirty="0"/>
              <a:t>in the US</a:t>
            </a:r>
            <a:r>
              <a:rPr lang="de-DE" dirty="0">
                <a:solidFill>
                  <a:srgbClr val="FF00FF"/>
                </a:solidFill>
              </a:rPr>
              <a:t/>
            </a:r>
            <a:br>
              <a:rPr lang="de-DE" dirty="0">
                <a:solidFill>
                  <a:srgbClr val="FF00FF"/>
                </a:solidFill>
              </a:rPr>
            </a:br>
            <a:r>
              <a:rPr lang="de-DE" dirty="0"/>
              <a:t>O</a:t>
            </a:r>
            <a:r>
              <a:rPr lang="en-US" dirty="0" err="1"/>
              <a:t>verall</a:t>
            </a:r>
            <a:r>
              <a:rPr lang="en-US" dirty="0"/>
              <a:t> and insured </a:t>
            </a:r>
            <a:r>
              <a:rPr lang="en-US" dirty="0" smtClean="0"/>
              <a:t>losses, </a:t>
            </a:r>
            <a:r>
              <a:rPr lang="en-US" dirty="0"/>
              <a:t>1980 – </a:t>
            </a:r>
            <a:r>
              <a:rPr lang="en-US" dirty="0" smtClean="0"/>
              <a:t>2015</a:t>
            </a:r>
            <a:endParaRPr lang="de-DE" dirty="0">
              <a:solidFill>
                <a:srgbClr val="4D4E53"/>
              </a:solidFill>
            </a:endParaRPr>
          </a:p>
        </p:txBody>
      </p:sp>
      <p:sp>
        <p:nvSpPr>
          <p:cNvPr id="14" name="TextBox 13"/>
          <p:cNvSpPr txBox="1"/>
          <p:nvPr/>
        </p:nvSpPr>
        <p:spPr>
          <a:xfrm>
            <a:off x="8364786" y="6354656"/>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54</a:t>
            </a:fld>
            <a:endParaRPr lang="en-US" sz="1000" dirty="0">
              <a:solidFill>
                <a:schemeClr val="accent4">
                  <a:lumMod val="75000"/>
                </a:schemeClr>
              </a:solidFill>
            </a:endParaRPr>
          </a:p>
        </p:txBody>
      </p:sp>
      <p:sp>
        <p:nvSpPr>
          <p:cNvPr id="44" name="Textfeld 9"/>
          <p:cNvSpPr txBox="1"/>
          <p:nvPr/>
        </p:nvSpPr>
        <p:spPr bwMode="auto">
          <a:xfrm>
            <a:off x="205030" y="1541657"/>
            <a:ext cx="1243011" cy="338550"/>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600" b="1" dirty="0" smtClean="0">
                <a:solidFill>
                  <a:srgbClr val="2B7299"/>
                </a:solidFill>
              </a:rPr>
              <a:t>$ Billions</a:t>
            </a:r>
            <a:endParaRPr lang="de-DE" sz="1600" b="1" dirty="0">
              <a:solidFill>
                <a:srgbClr val="2B7299"/>
              </a:solidFill>
            </a:endParaRPr>
          </a:p>
        </p:txBody>
      </p:sp>
      <p:sp>
        <p:nvSpPr>
          <p:cNvPr id="46" name="Text Box 34"/>
          <p:cNvSpPr txBox="1">
            <a:spLocks noChangeArrowheads="1"/>
          </p:cNvSpPr>
          <p:nvPr/>
        </p:nvSpPr>
        <p:spPr bwMode="auto">
          <a:xfrm>
            <a:off x="6474050" y="6167768"/>
            <a:ext cx="2102541" cy="553994"/>
          </a:xfrm>
          <a:prstGeom prst="rect">
            <a:avLst/>
          </a:prstGeom>
          <a:noFill/>
          <a:ln w="9525">
            <a:noFill/>
            <a:miter lim="800000"/>
            <a:headEnd/>
            <a:tailEnd/>
          </a:ln>
        </p:spPr>
        <p:txBody>
          <a:bodyPr wrap="square" lIns="91436" tIns="45718" rIns="91436" bIns="45718">
            <a:spAutoFit/>
          </a:bodyPr>
          <a:lstStyle/>
          <a:p>
            <a:pPr>
              <a:lnSpc>
                <a:spcPct val="100000"/>
              </a:lnSpc>
            </a:pPr>
            <a:r>
              <a:rPr lang="en-GB" sz="1000" b="1" dirty="0"/>
              <a:t>Analysis contains: </a:t>
            </a:r>
          </a:p>
          <a:p>
            <a:pPr>
              <a:lnSpc>
                <a:spcPct val="100000"/>
              </a:lnSpc>
            </a:pPr>
            <a:r>
              <a:rPr lang="en-GB" sz="1000" dirty="0"/>
              <a:t>severe storm, tornado, hail, flash flood and lightning</a:t>
            </a:r>
          </a:p>
        </p:txBody>
      </p:sp>
      <p:sp>
        <p:nvSpPr>
          <p:cNvPr id="15" name="Textfeld 11"/>
          <p:cNvSpPr txBox="1"/>
          <p:nvPr/>
        </p:nvSpPr>
        <p:spPr>
          <a:xfrm>
            <a:off x="148048" y="6255573"/>
            <a:ext cx="2657329" cy="230828"/>
          </a:xfrm>
          <a:prstGeom prst="rect">
            <a:avLst/>
          </a:prstGeom>
          <a:noFill/>
          <a:effectLst/>
        </p:spPr>
        <p:txBody>
          <a:bodyPr wrap="square" lIns="91436" tIns="45718" rIns="91436" bIns="45718" rtlCol="0">
            <a:spAutoFit/>
          </a:bodyPr>
          <a:lstStyle/>
          <a:p>
            <a:r>
              <a:rPr lang="de-DE" sz="900" dirty="0"/>
              <a:t>*Losses adjusted to inflation based on </a:t>
            </a:r>
            <a:r>
              <a:rPr lang="de-DE" sz="900" dirty="0" smtClean="0"/>
              <a:t>CPI</a:t>
            </a:r>
            <a:endParaRPr lang="en-US" sz="900" dirty="0" err="1"/>
          </a:p>
        </p:txBody>
      </p:sp>
      <p:sp>
        <p:nvSpPr>
          <p:cNvPr id="22" name="Text Box 49"/>
          <p:cNvSpPr txBox="1">
            <a:spLocks noChangeArrowheads="1"/>
          </p:cNvSpPr>
          <p:nvPr/>
        </p:nvSpPr>
        <p:spPr bwMode="auto">
          <a:xfrm>
            <a:off x="205030" y="6539318"/>
            <a:ext cx="5942012" cy="123111"/>
          </a:xfrm>
          <a:prstGeom prst="rect">
            <a:avLst/>
          </a:prstGeom>
          <a:noFill/>
          <a:ln w="9525">
            <a:noFill/>
            <a:miter lim="800000"/>
            <a:headEnd/>
            <a:tailEnd/>
          </a:ln>
        </p:spPr>
        <p:txBody>
          <a:bodyPr wrap="square" lIns="0" tIns="0" rIns="0" bIns="0">
            <a:spAutoFit/>
          </a:bodyPr>
          <a:lstStyle/>
          <a:p>
            <a:pPr>
              <a:spcBef>
                <a:spcPct val="10000"/>
              </a:spcBef>
            </a:pPr>
            <a:r>
              <a:rPr lang="de-DE" sz="800" dirty="0">
                <a:solidFill>
                  <a:schemeClr val="accent4">
                    <a:lumMod val="75000"/>
                  </a:schemeClr>
                </a:solidFill>
              </a:rPr>
              <a:t>Source: Geo Risks Research, NatCatSERVICE</a:t>
            </a:r>
            <a:endParaRPr lang="en-US" sz="800" dirty="0">
              <a:solidFill>
                <a:schemeClr val="accent4">
                  <a:lumMod val="75000"/>
                </a:schemeClr>
              </a:solidFill>
            </a:endParaRPr>
          </a:p>
        </p:txBody>
      </p:sp>
      <p:grpSp>
        <p:nvGrpSpPr>
          <p:cNvPr id="23" name="Gruppieren 18"/>
          <p:cNvGrpSpPr>
            <a:grpSpLocks/>
          </p:cNvGrpSpPr>
          <p:nvPr/>
        </p:nvGrpSpPr>
        <p:grpSpPr bwMode="auto">
          <a:xfrm>
            <a:off x="6757995" y="1180123"/>
            <a:ext cx="1394267" cy="920325"/>
            <a:chOff x="1766028" y="5053062"/>
            <a:chExt cx="1011375" cy="923407"/>
          </a:xfrm>
        </p:grpSpPr>
        <p:sp>
          <p:nvSpPr>
            <p:cNvPr id="24" name="Textfeld 25"/>
            <p:cNvSpPr txBox="1">
              <a:spLocks noChangeArrowheads="1"/>
            </p:cNvSpPr>
            <p:nvPr/>
          </p:nvSpPr>
          <p:spPr bwMode="auto">
            <a:xfrm>
              <a:off x="1867866" y="5053062"/>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a:t>
              </a:r>
              <a:r>
                <a:rPr lang="de-DE" sz="1000" b="1" dirty="0" smtClean="0"/>
                <a:t>2015 </a:t>
              </a:r>
              <a:r>
                <a:rPr lang="de-DE" sz="1000" b="1" dirty="0"/>
                <a:t>values)*  </a:t>
              </a:r>
            </a:p>
          </p:txBody>
        </p:sp>
        <p:sp>
          <p:nvSpPr>
            <p:cNvPr id="25"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a:t>
              </a:r>
              <a:r>
                <a:rPr lang="de-DE" sz="1000" b="1" dirty="0" smtClean="0"/>
                <a:t>2015 </a:t>
              </a:r>
              <a:r>
                <a:rPr lang="de-DE" sz="1000" b="1" dirty="0"/>
                <a:t>values)*  </a:t>
              </a:r>
            </a:p>
          </p:txBody>
        </p:sp>
        <p:sp>
          <p:nvSpPr>
            <p:cNvPr id="26" name="Rechteck 30"/>
            <p:cNvSpPr>
              <a:spLocks noChangeArrowheads="1"/>
            </p:cNvSpPr>
            <p:nvPr/>
          </p:nvSpPr>
          <p:spPr bwMode="auto">
            <a:xfrm>
              <a:off x="1766234" y="5121258"/>
              <a:ext cx="134883" cy="370569"/>
            </a:xfrm>
            <a:prstGeom prst="rect">
              <a:avLst/>
            </a:prstGeom>
            <a:solidFill>
              <a:srgbClr val="92D050"/>
            </a:solidFill>
            <a:ln w="9525" algn="ctr">
              <a:solidFill>
                <a:srgbClr val="4D4E53"/>
              </a:solidFill>
              <a:round/>
              <a:headEnd/>
              <a:tailEnd/>
            </a:ln>
          </p:spPr>
          <p:txBody>
            <a:bodyPr wrap="none">
              <a:spAutoFit/>
            </a:bodyPr>
            <a:lstStyle/>
            <a:p>
              <a:pPr marL="266687" indent="-265100"/>
              <a:endParaRPr lang="de-DE" dirty="0"/>
            </a:p>
          </p:txBody>
        </p:sp>
        <p:sp>
          <p:nvSpPr>
            <p:cNvPr id="27" name="Rechteck 31"/>
            <p:cNvSpPr>
              <a:spLocks noChangeArrowheads="1"/>
            </p:cNvSpPr>
            <p:nvPr/>
          </p:nvSpPr>
          <p:spPr bwMode="auto">
            <a:xfrm>
              <a:off x="1766028" y="5605900"/>
              <a:ext cx="92860" cy="370569"/>
            </a:xfrm>
            <a:prstGeom prst="rect">
              <a:avLst/>
            </a:prstGeom>
            <a:solidFill>
              <a:srgbClr val="002060"/>
            </a:solidFill>
            <a:ln w="9525" algn="ctr">
              <a:solidFill>
                <a:srgbClr val="4D4E53"/>
              </a:solidFill>
              <a:round/>
              <a:headEnd/>
              <a:tailEnd/>
            </a:ln>
          </p:spPr>
          <p:txBody>
            <a:bodyPr>
              <a:spAutoFit/>
            </a:bodyPr>
            <a:lstStyle/>
            <a:p>
              <a:pPr marL="266687" indent="-265100"/>
              <a:endParaRPr lang="de-DE" dirty="0"/>
            </a:p>
          </p:txBody>
        </p:sp>
      </p:grpSp>
      <p:sp>
        <p:nvSpPr>
          <p:cNvPr id="16" name="AutoShape 13"/>
          <p:cNvSpPr>
            <a:spLocks noChangeArrowheads="1"/>
          </p:cNvSpPr>
          <p:nvPr/>
        </p:nvSpPr>
        <p:spPr bwMode="blackWhite">
          <a:xfrm>
            <a:off x="2283967" y="1797974"/>
            <a:ext cx="3691878" cy="1712175"/>
          </a:xfrm>
          <a:prstGeom prst="wedgeRectCallout">
            <a:avLst>
              <a:gd name="adj1" fmla="val 90340"/>
              <a:gd name="adj2" fmla="val 6270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period from 2008-2015 has been the most expensive on record for insured losses from “Convective Events” (severe thunderstorms, tornado, hail, lightning and flash flood)</a:t>
            </a:r>
            <a:endParaRPr lang="en-US" b="1" dirty="0">
              <a:solidFill>
                <a:schemeClr val="bg1"/>
              </a:solidFill>
            </a:endParaRPr>
          </a:p>
        </p:txBody>
      </p:sp>
      <p:pic>
        <p:nvPicPr>
          <p:cNvPr id="17" name="Grafik 1"/>
          <p:cNvPicPr>
            <a:picLocks noChangeAspect="1"/>
          </p:cNvPicPr>
          <p:nvPr/>
        </p:nvPicPr>
        <p:blipFill>
          <a:blip r:embed="rId4"/>
          <a:stretch>
            <a:fillRect/>
          </a:stretch>
        </p:blipFill>
        <p:spPr>
          <a:xfrm>
            <a:off x="320604" y="1956800"/>
            <a:ext cx="8436954" cy="4139947"/>
          </a:xfrm>
          <a:prstGeom prst="rect">
            <a:avLst/>
          </a:prstGeom>
        </p:spPr>
      </p:pic>
    </p:spTree>
    <p:custDataLst>
      <p:tags r:id="rId1"/>
    </p:custDataLst>
    <p:extLst>
      <p:ext uri="{BB962C8B-B14F-4D97-AF65-F5344CB8AC3E}">
        <p14:creationId xmlns:p14="http://schemas.microsoft.com/office/powerpoint/2010/main" val="2818430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Titel 26"/>
          <p:cNvSpPr>
            <a:spLocks noGrp="1"/>
          </p:cNvSpPr>
          <p:nvPr>
            <p:ph type="title"/>
          </p:nvPr>
        </p:nvSpPr>
        <p:spPr>
          <a:xfrm>
            <a:off x="230400" y="961650"/>
            <a:ext cx="8609510" cy="795370"/>
          </a:xfrm>
        </p:spPr>
        <p:txBody>
          <a:bodyPr/>
          <a:lstStyle/>
          <a:p>
            <a:pPr lvl="0"/>
            <a:r>
              <a:rPr lang="de-DE" sz="1050" dirty="0" err="1">
                <a:solidFill>
                  <a:srgbClr val="4D4E53"/>
                </a:solidFill>
              </a:rPr>
              <a:t>NatCatSERVICE</a:t>
            </a:r>
            <a:r>
              <a:rPr lang="de-DE" dirty="0" smtClean="0">
                <a:solidFill>
                  <a:srgbClr val="4D4E53"/>
                </a:solidFill>
              </a:rPr>
              <a:t/>
            </a:r>
            <a:br>
              <a:rPr lang="de-DE" dirty="0" smtClean="0">
                <a:solidFill>
                  <a:srgbClr val="4D4E53"/>
                </a:solidFill>
              </a:rPr>
            </a:br>
            <a:r>
              <a:rPr lang="de-DE" sz="2200" dirty="0">
                <a:solidFill>
                  <a:srgbClr val="4D4E53"/>
                </a:solidFill>
              </a:rPr>
              <a:t>Loss </a:t>
            </a:r>
            <a:r>
              <a:rPr lang="de-DE" sz="2200" dirty="0" err="1">
                <a:solidFill>
                  <a:srgbClr val="4D4E53"/>
                </a:solidFill>
              </a:rPr>
              <a:t>events</a:t>
            </a:r>
            <a:r>
              <a:rPr lang="de-DE" sz="2200" dirty="0">
                <a:solidFill>
                  <a:srgbClr val="4D4E53"/>
                </a:solidFill>
              </a:rPr>
              <a:t> in </a:t>
            </a:r>
            <a:r>
              <a:rPr lang="de-DE" sz="2200" dirty="0" err="1">
                <a:solidFill>
                  <a:srgbClr val="4D4E53"/>
                </a:solidFill>
              </a:rPr>
              <a:t>the</a:t>
            </a:r>
            <a:r>
              <a:rPr lang="de-DE" sz="2200" dirty="0">
                <a:solidFill>
                  <a:srgbClr val="4D4E53"/>
                </a:solidFill>
              </a:rPr>
              <a:t> U.S. 1980 – 2015</a:t>
            </a:r>
            <a:r>
              <a:rPr lang="de-DE" sz="2000" dirty="0">
                <a:solidFill>
                  <a:srgbClr val="4D4E53"/>
                </a:solidFill>
              </a:rPr>
              <a:t/>
            </a:r>
            <a:br>
              <a:rPr lang="de-DE" sz="2000" dirty="0">
                <a:solidFill>
                  <a:srgbClr val="4D4E53"/>
                </a:solidFill>
              </a:rPr>
            </a:br>
            <a:r>
              <a:rPr lang="de-DE" sz="2000" dirty="0">
                <a:solidFill>
                  <a:srgbClr val="4D4E53"/>
                </a:solidFill>
              </a:rPr>
              <a:t>I</a:t>
            </a:r>
            <a:r>
              <a:rPr lang="en-US" sz="1800" dirty="0" err="1">
                <a:solidFill>
                  <a:srgbClr val="4D4E53"/>
                </a:solidFill>
              </a:rPr>
              <a:t>nsured</a:t>
            </a:r>
            <a:r>
              <a:rPr lang="en-US" sz="1800" dirty="0">
                <a:solidFill>
                  <a:srgbClr val="4D4E53"/>
                </a:solidFill>
              </a:rPr>
              <a:t> losses of winter storms*</a:t>
            </a:r>
            <a:r>
              <a:rPr lang="en-GB" sz="2000" dirty="0"/>
              <a:t/>
            </a:r>
            <a:br>
              <a:rPr lang="en-GB" sz="2000" dirty="0"/>
            </a:br>
            <a:r>
              <a:rPr lang="en-GB" dirty="0" smtClean="0"/>
              <a:t/>
            </a:r>
            <a:br>
              <a:rPr lang="en-GB" dirty="0" smtClean="0"/>
            </a:br>
            <a:endParaRPr lang="de-DE" sz="1800" dirty="0">
              <a:solidFill>
                <a:srgbClr val="4D4E53"/>
              </a:solidFill>
            </a:endParaRPr>
          </a:p>
        </p:txBody>
      </p:sp>
      <p:grpSp>
        <p:nvGrpSpPr>
          <p:cNvPr id="19" name="Gruppieren 18"/>
          <p:cNvGrpSpPr>
            <a:grpSpLocks/>
          </p:cNvGrpSpPr>
          <p:nvPr/>
        </p:nvGrpSpPr>
        <p:grpSpPr bwMode="auto">
          <a:xfrm>
            <a:off x="7174804" y="2080064"/>
            <a:ext cx="1443959" cy="443620"/>
            <a:chOff x="1766024" y="5531363"/>
            <a:chExt cx="1047418" cy="445106"/>
          </a:xfrm>
        </p:grpSpPr>
        <p:sp>
          <p:nvSpPr>
            <p:cNvPr id="23" name="Textfeld 26"/>
            <p:cNvSpPr txBox="1">
              <a:spLocks noChangeArrowheads="1"/>
            </p:cNvSpPr>
            <p:nvPr/>
          </p:nvSpPr>
          <p:spPr bwMode="auto">
            <a:xfrm>
              <a:off x="1867865" y="5531363"/>
              <a:ext cx="945577" cy="401450"/>
            </a:xfrm>
            <a:prstGeom prst="rect">
              <a:avLst/>
            </a:prstGeom>
            <a:noFill/>
            <a:ln w="9525">
              <a:noFill/>
              <a:miter lim="800000"/>
              <a:headEnd/>
              <a:tailEnd/>
            </a:ln>
          </p:spPr>
          <p:txBody>
            <a:bodyPr wrap="none">
              <a:spAutoFit/>
            </a:bodyPr>
            <a:lstStyle/>
            <a:p>
              <a:r>
                <a:rPr lang="de-DE" sz="1000" b="1" dirty="0" err="1">
                  <a:solidFill>
                    <a:schemeClr val="tx2"/>
                  </a:solidFill>
                </a:rPr>
                <a:t>Insured</a:t>
              </a:r>
              <a:r>
                <a:rPr lang="de-DE" sz="1000" b="1" dirty="0">
                  <a:solidFill>
                    <a:schemeClr val="tx2"/>
                  </a:solidFill>
                </a:rPr>
                <a:t> </a:t>
              </a:r>
              <a:r>
                <a:rPr lang="de-DE" sz="1000" b="1" dirty="0" err="1">
                  <a:solidFill>
                    <a:schemeClr val="tx2"/>
                  </a:solidFill>
                </a:rPr>
                <a:t>losses</a:t>
              </a:r>
              <a:r>
                <a:rPr lang="de-DE" sz="1000" b="1" dirty="0">
                  <a:solidFill>
                    <a:schemeClr val="tx2"/>
                  </a:solidFill>
                </a:rPr>
                <a:t> </a:t>
              </a:r>
            </a:p>
            <a:p>
              <a:r>
                <a:rPr lang="de-DE" sz="1000" b="1" dirty="0">
                  <a:solidFill>
                    <a:schemeClr val="tx2"/>
                  </a:solidFill>
                </a:rPr>
                <a:t>(in 2015 </a:t>
              </a:r>
              <a:r>
                <a:rPr lang="de-DE" sz="1000" b="1" dirty="0" err="1">
                  <a:solidFill>
                    <a:schemeClr val="tx2"/>
                  </a:solidFill>
                </a:rPr>
                <a:t>values</a:t>
              </a:r>
              <a:r>
                <a:rPr lang="de-DE" sz="1000" b="1" dirty="0">
                  <a:solidFill>
                    <a:schemeClr val="tx2"/>
                  </a:solidFill>
                </a:rPr>
                <a:t>)**  </a:t>
              </a:r>
            </a:p>
          </p:txBody>
        </p:sp>
        <p:sp>
          <p:nvSpPr>
            <p:cNvPr id="25" name="Rechteck 31"/>
            <p:cNvSpPr>
              <a:spLocks noChangeArrowheads="1"/>
            </p:cNvSpPr>
            <p:nvPr/>
          </p:nvSpPr>
          <p:spPr bwMode="auto">
            <a:xfrm>
              <a:off x="1766024" y="5605900"/>
              <a:ext cx="78341" cy="370569"/>
            </a:xfrm>
            <a:prstGeom prst="rect">
              <a:avLst/>
            </a:prstGeom>
            <a:solidFill>
              <a:srgbClr val="00B0F0"/>
            </a:solidFill>
            <a:ln w="9525" algn="ctr">
              <a:solidFill>
                <a:srgbClr val="4D4E53"/>
              </a:solidFill>
              <a:round/>
              <a:headEnd/>
              <a:tailEnd/>
            </a:ln>
          </p:spPr>
          <p:txBody>
            <a:bodyPr>
              <a:spAutoFit/>
            </a:bodyPr>
            <a:lstStyle/>
            <a:p>
              <a:pPr marL="266700" indent="-265113"/>
              <a:endParaRPr lang="de-DE"/>
            </a:p>
          </p:txBody>
        </p:sp>
      </p:grpSp>
      <p:sp>
        <p:nvSpPr>
          <p:cNvPr id="13" name="Text Box 49"/>
          <p:cNvSpPr txBox="1">
            <a:spLocks noChangeArrowheads="1"/>
          </p:cNvSpPr>
          <p:nvPr/>
        </p:nvSpPr>
        <p:spPr bwMode="auto">
          <a:xfrm>
            <a:off x="287338" y="5840496"/>
            <a:ext cx="5942012" cy="123111"/>
          </a:xfrm>
          <a:prstGeom prst="rect">
            <a:avLst/>
          </a:prstGeom>
          <a:noFill/>
          <a:ln w="9525">
            <a:noFill/>
            <a:miter lim="800000"/>
            <a:headEnd/>
            <a:tailEnd/>
          </a:ln>
        </p:spPr>
        <p:txBody>
          <a:bodyPr wrap="square" lIns="0" tIns="0" rIns="0" bIns="0">
            <a:spAutoFit/>
          </a:bodyPr>
          <a:lstStyle/>
          <a:p>
            <a:pPr>
              <a:spcBef>
                <a:spcPct val="10000"/>
              </a:spcBef>
            </a:pPr>
            <a:r>
              <a:rPr lang="de-DE" sz="800" dirty="0">
                <a:solidFill>
                  <a:schemeClr val="tx2"/>
                </a:solidFill>
              </a:rPr>
              <a:t>© 2016 Münchener Rückversicherungs-Gesellschaft, Geo </a:t>
            </a:r>
            <a:r>
              <a:rPr lang="de-DE" sz="800" dirty="0" err="1">
                <a:solidFill>
                  <a:schemeClr val="tx2"/>
                </a:solidFill>
              </a:rPr>
              <a:t>Risks</a:t>
            </a:r>
            <a:r>
              <a:rPr lang="de-DE" sz="800" dirty="0">
                <a:solidFill>
                  <a:schemeClr val="tx2"/>
                </a:solidFill>
              </a:rPr>
              <a:t> Research – As at </a:t>
            </a:r>
            <a:r>
              <a:rPr lang="de-DE" sz="800" dirty="0" err="1">
                <a:solidFill>
                  <a:schemeClr val="tx2"/>
                </a:solidFill>
              </a:rPr>
              <a:t>January</a:t>
            </a:r>
            <a:r>
              <a:rPr lang="de-DE" sz="800" dirty="0">
                <a:solidFill>
                  <a:schemeClr val="tx2"/>
                </a:solidFill>
              </a:rPr>
              <a:t> 2016</a:t>
            </a:r>
            <a:endParaRPr lang="en-US" sz="800" dirty="0">
              <a:solidFill>
                <a:schemeClr val="tx2"/>
              </a:solidFill>
            </a:endParaRPr>
          </a:p>
        </p:txBody>
      </p:sp>
      <p:sp>
        <p:nvSpPr>
          <p:cNvPr id="10" name="Textfeld 9"/>
          <p:cNvSpPr txBox="1"/>
          <p:nvPr/>
        </p:nvSpPr>
        <p:spPr bwMode="auto">
          <a:xfrm>
            <a:off x="226773" y="1983791"/>
            <a:ext cx="753465" cy="246221"/>
          </a:xfrm>
          <a:prstGeom prst="rect">
            <a:avLst/>
          </a:prstGeom>
          <a:noFill/>
          <a:ln w="9525">
            <a:noFill/>
            <a:miter lim="800000"/>
            <a:headEnd/>
            <a:tailEnd/>
          </a:ln>
        </p:spPr>
        <p:txBody>
          <a:bodyPr wrap="square" rtlCol="0">
            <a:spAutoFit/>
          </a:bodyPr>
          <a:lstStyle/>
          <a:p>
            <a:pPr algn="just" eaLnBrk="0" hangingPunct="0">
              <a:buClr>
                <a:srgbClr val="FF3300"/>
              </a:buClr>
            </a:pPr>
            <a:r>
              <a:rPr lang="de-DE" sz="1000" b="1" dirty="0" err="1">
                <a:solidFill>
                  <a:schemeClr val="tx2"/>
                </a:solidFill>
              </a:rPr>
              <a:t>US$bn</a:t>
            </a:r>
            <a:endParaRPr lang="de-DE" sz="1000" b="1" dirty="0">
              <a:solidFill>
                <a:schemeClr val="tx2"/>
              </a:solidFill>
            </a:endParaRPr>
          </a:p>
        </p:txBody>
      </p:sp>
      <p:sp>
        <p:nvSpPr>
          <p:cNvPr id="16" name="Rechteck 15"/>
          <p:cNvSpPr/>
          <p:nvPr/>
        </p:nvSpPr>
        <p:spPr>
          <a:xfrm>
            <a:off x="7190843" y="2671435"/>
            <a:ext cx="180000" cy="457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p:cNvSpPr txBox="1"/>
          <p:nvPr/>
        </p:nvSpPr>
        <p:spPr bwMode="auto">
          <a:xfrm>
            <a:off x="7345570" y="2539750"/>
            <a:ext cx="914033" cy="246221"/>
          </a:xfrm>
          <a:prstGeom prst="rect">
            <a:avLst/>
          </a:prstGeom>
          <a:noFill/>
          <a:ln w="9525">
            <a:noFill/>
            <a:miter lim="800000"/>
            <a:headEnd/>
            <a:tailEnd/>
          </a:ln>
        </p:spPr>
        <p:txBody>
          <a:bodyPr wrap="none" rtlCol="0">
            <a:spAutoFit/>
          </a:bodyPr>
          <a:lstStyle/>
          <a:p>
            <a:pPr algn="just" eaLnBrk="0" hangingPunct="0">
              <a:buClr>
                <a:srgbClr val="FF3300"/>
              </a:buClr>
            </a:pPr>
            <a:r>
              <a:rPr lang="de-DE" sz="1000" b="1" dirty="0">
                <a:solidFill>
                  <a:schemeClr val="tx2"/>
                </a:solidFill>
              </a:rPr>
              <a:t>5 </a:t>
            </a:r>
            <a:r>
              <a:rPr lang="de-DE" sz="1000" b="1" dirty="0" err="1">
                <a:solidFill>
                  <a:schemeClr val="tx2"/>
                </a:solidFill>
              </a:rPr>
              <a:t>year</a:t>
            </a:r>
            <a:r>
              <a:rPr lang="de-DE" sz="1000" b="1" dirty="0">
                <a:solidFill>
                  <a:schemeClr val="tx2"/>
                </a:solidFill>
              </a:rPr>
              <a:t> </a:t>
            </a:r>
            <a:r>
              <a:rPr lang="de-DE" sz="1000" b="1" dirty="0" err="1">
                <a:solidFill>
                  <a:schemeClr val="tx2"/>
                </a:solidFill>
              </a:rPr>
              <a:t>Mean</a:t>
            </a:r>
            <a:endParaRPr lang="de-DE" sz="1000" b="1" dirty="0">
              <a:solidFill>
                <a:schemeClr val="tx2"/>
              </a:solidFill>
            </a:endParaRPr>
          </a:p>
        </p:txBody>
      </p:sp>
      <p:sp>
        <p:nvSpPr>
          <p:cNvPr id="14" name="Textfeld 13"/>
          <p:cNvSpPr txBox="1">
            <a:spLocks noChangeArrowheads="1"/>
          </p:cNvSpPr>
          <p:nvPr/>
        </p:nvSpPr>
        <p:spPr bwMode="auto">
          <a:xfrm>
            <a:off x="7154271" y="3967337"/>
            <a:ext cx="1518699" cy="707886"/>
          </a:xfrm>
          <a:prstGeom prst="rect">
            <a:avLst/>
          </a:prstGeom>
          <a:noFill/>
          <a:ln w="9525">
            <a:noFill/>
            <a:miter lim="800000"/>
            <a:headEnd/>
            <a:tailEnd/>
          </a:ln>
        </p:spPr>
        <p:txBody>
          <a:bodyPr wrap="square">
            <a:spAutoFit/>
          </a:bodyPr>
          <a:lstStyle/>
          <a:p>
            <a:r>
              <a:rPr lang="de-DE" sz="1000" b="1" dirty="0">
                <a:solidFill>
                  <a:schemeClr val="tx2"/>
                </a:solidFill>
              </a:rPr>
              <a:t>*Winter </a:t>
            </a:r>
            <a:r>
              <a:rPr lang="de-DE" sz="1000" b="1" dirty="0" err="1">
                <a:solidFill>
                  <a:schemeClr val="tx2"/>
                </a:solidFill>
              </a:rPr>
              <a:t>storms</a:t>
            </a:r>
            <a:r>
              <a:rPr lang="de-DE" sz="1000" b="1" dirty="0">
                <a:solidFill>
                  <a:schemeClr val="tx2"/>
                </a:solidFill>
              </a:rPr>
              <a:t> </a:t>
            </a:r>
            <a:r>
              <a:rPr lang="de-DE" sz="1000" b="1" dirty="0" err="1">
                <a:solidFill>
                  <a:schemeClr val="tx2"/>
                </a:solidFill>
              </a:rPr>
              <a:t>include</a:t>
            </a:r>
            <a:r>
              <a:rPr lang="de-DE" sz="1000" b="1" dirty="0">
                <a:solidFill>
                  <a:schemeClr val="tx2"/>
                </a:solidFill>
              </a:rPr>
              <a:t> also winter </a:t>
            </a:r>
            <a:r>
              <a:rPr lang="de-DE" sz="1000" b="1" dirty="0" err="1">
                <a:solidFill>
                  <a:schemeClr val="tx2"/>
                </a:solidFill>
              </a:rPr>
              <a:t>damages</a:t>
            </a:r>
            <a:r>
              <a:rPr lang="de-DE" sz="1000" b="1" dirty="0">
                <a:solidFill>
                  <a:schemeClr val="tx2"/>
                </a:solidFill>
              </a:rPr>
              <a:t>, </a:t>
            </a:r>
            <a:r>
              <a:rPr lang="de-DE" sz="1000" b="1" dirty="0" err="1">
                <a:solidFill>
                  <a:schemeClr val="tx2"/>
                </a:solidFill>
              </a:rPr>
              <a:t>blizzards</a:t>
            </a:r>
            <a:r>
              <a:rPr lang="de-DE" sz="1000" b="1" dirty="0">
                <a:solidFill>
                  <a:schemeClr val="tx2"/>
                </a:solidFill>
              </a:rPr>
              <a:t> </a:t>
            </a:r>
            <a:r>
              <a:rPr lang="de-DE" sz="1000" b="1" dirty="0" err="1">
                <a:solidFill>
                  <a:schemeClr val="tx2"/>
                </a:solidFill>
              </a:rPr>
              <a:t>and</a:t>
            </a:r>
            <a:r>
              <a:rPr lang="de-DE" sz="1000" b="1" dirty="0">
                <a:solidFill>
                  <a:schemeClr val="tx2"/>
                </a:solidFill>
              </a:rPr>
              <a:t> </a:t>
            </a:r>
            <a:r>
              <a:rPr lang="de-DE" sz="1000" b="1" dirty="0" err="1">
                <a:solidFill>
                  <a:schemeClr val="tx2"/>
                </a:solidFill>
              </a:rPr>
              <a:t>cold</a:t>
            </a:r>
            <a:r>
              <a:rPr lang="de-DE" sz="1000" b="1" dirty="0">
                <a:solidFill>
                  <a:schemeClr val="tx2"/>
                </a:solidFill>
              </a:rPr>
              <a:t> </a:t>
            </a:r>
            <a:r>
              <a:rPr lang="de-DE" sz="1000" b="1" dirty="0" err="1">
                <a:solidFill>
                  <a:schemeClr val="tx2"/>
                </a:solidFill>
              </a:rPr>
              <a:t>waves</a:t>
            </a:r>
            <a:endParaRPr lang="de-DE" sz="1000" b="1" dirty="0">
              <a:solidFill>
                <a:schemeClr val="tx2"/>
              </a:solidFill>
            </a:endParaRPr>
          </a:p>
        </p:txBody>
      </p:sp>
      <p:sp>
        <p:nvSpPr>
          <p:cNvPr id="15" name="Textfeld 14"/>
          <p:cNvSpPr txBox="1"/>
          <p:nvPr/>
        </p:nvSpPr>
        <p:spPr>
          <a:xfrm>
            <a:off x="7154271" y="4862961"/>
            <a:ext cx="1293857" cy="507831"/>
          </a:xfrm>
          <a:prstGeom prst="rect">
            <a:avLst/>
          </a:prstGeom>
          <a:noFill/>
          <a:effectLst/>
        </p:spPr>
        <p:txBody>
          <a:bodyPr wrap="square" rtlCol="0">
            <a:spAutoFit/>
          </a:bodyPr>
          <a:lstStyle/>
          <a:p>
            <a:r>
              <a:rPr lang="de-DE" sz="900" b="1" dirty="0">
                <a:solidFill>
                  <a:schemeClr val="tx2"/>
                </a:solidFill>
              </a:rPr>
              <a:t>**</a:t>
            </a:r>
            <a:r>
              <a:rPr lang="de-DE" sz="900" b="1" dirty="0" err="1">
                <a:solidFill>
                  <a:schemeClr val="tx2"/>
                </a:solidFill>
              </a:rPr>
              <a:t>Losses</a:t>
            </a:r>
            <a:r>
              <a:rPr lang="de-DE" sz="900" b="1" dirty="0">
                <a:solidFill>
                  <a:schemeClr val="tx2"/>
                </a:solidFill>
              </a:rPr>
              <a:t> </a:t>
            </a:r>
            <a:r>
              <a:rPr lang="de-DE" sz="900" b="1" dirty="0" err="1">
                <a:solidFill>
                  <a:schemeClr val="tx2"/>
                </a:solidFill>
              </a:rPr>
              <a:t>adjusted</a:t>
            </a:r>
            <a:r>
              <a:rPr lang="de-DE" sz="900" b="1" dirty="0">
                <a:solidFill>
                  <a:schemeClr val="tx2"/>
                </a:solidFill>
              </a:rPr>
              <a:t> </a:t>
            </a:r>
            <a:r>
              <a:rPr lang="de-DE" sz="900" b="1" dirty="0" err="1">
                <a:solidFill>
                  <a:schemeClr val="tx2"/>
                </a:solidFill>
              </a:rPr>
              <a:t>to</a:t>
            </a:r>
            <a:r>
              <a:rPr lang="de-DE" sz="900" b="1" dirty="0">
                <a:solidFill>
                  <a:schemeClr val="tx2"/>
                </a:solidFill>
              </a:rPr>
              <a:t> </a:t>
            </a:r>
            <a:r>
              <a:rPr lang="de-DE" sz="900" b="1" dirty="0" err="1">
                <a:solidFill>
                  <a:schemeClr val="tx2"/>
                </a:solidFill>
              </a:rPr>
              <a:t>inflation</a:t>
            </a:r>
            <a:r>
              <a:rPr lang="de-DE" sz="900" b="1" dirty="0">
                <a:solidFill>
                  <a:schemeClr val="tx2"/>
                </a:solidFill>
              </a:rPr>
              <a:t> </a:t>
            </a:r>
            <a:r>
              <a:rPr lang="de-DE" sz="900" b="1" dirty="0" err="1">
                <a:solidFill>
                  <a:schemeClr val="tx2"/>
                </a:solidFill>
              </a:rPr>
              <a:t>based</a:t>
            </a:r>
            <a:r>
              <a:rPr lang="de-DE" sz="900" b="1" dirty="0">
                <a:solidFill>
                  <a:schemeClr val="tx2"/>
                </a:solidFill>
              </a:rPr>
              <a:t> on </a:t>
            </a:r>
            <a:r>
              <a:rPr lang="de-DE" sz="900" b="1" dirty="0" err="1">
                <a:solidFill>
                  <a:schemeClr val="tx2"/>
                </a:solidFill>
              </a:rPr>
              <a:t>country</a:t>
            </a:r>
            <a:r>
              <a:rPr lang="de-DE" sz="900" b="1" dirty="0">
                <a:solidFill>
                  <a:schemeClr val="tx2"/>
                </a:solidFill>
              </a:rPr>
              <a:t> CPI</a:t>
            </a:r>
            <a:endParaRPr lang="en-US" sz="900" b="1" dirty="0" err="1">
              <a:solidFill>
                <a:schemeClr val="tx2"/>
              </a:solidFill>
            </a:endParaRPr>
          </a:p>
        </p:txBody>
      </p:sp>
      <p:sp>
        <p:nvSpPr>
          <p:cNvPr id="21" name="Textfeld 20"/>
          <p:cNvSpPr txBox="1"/>
          <p:nvPr/>
        </p:nvSpPr>
        <p:spPr bwMode="auto">
          <a:xfrm>
            <a:off x="161866" y="5421935"/>
            <a:ext cx="3079689" cy="207749"/>
          </a:xfrm>
          <a:prstGeom prst="rect">
            <a:avLst/>
          </a:prstGeom>
          <a:noFill/>
          <a:ln w="9525">
            <a:noFill/>
            <a:miter lim="800000"/>
            <a:headEnd/>
            <a:tailEnd/>
          </a:ln>
        </p:spPr>
        <p:txBody>
          <a:bodyPr wrap="none" rtlCol="0">
            <a:spAutoFit/>
          </a:bodyPr>
          <a:lstStyle/>
          <a:p>
            <a:pPr algn="just" eaLnBrk="0" hangingPunct="0">
              <a:buClr>
                <a:srgbClr val="FF3300"/>
              </a:buClr>
            </a:pPr>
            <a:r>
              <a:rPr lang="de-DE" sz="750" dirty="0">
                <a:solidFill>
                  <a:schemeClr val="tx2"/>
                </a:solidFill>
              </a:rPr>
              <a:t>Source: Munich Re </a:t>
            </a:r>
            <a:r>
              <a:rPr lang="de-DE" sz="750" dirty="0" err="1">
                <a:solidFill>
                  <a:schemeClr val="tx2"/>
                </a:solidFill>
              </a:rPr>
              <a:t>NatCatSERVICE</a:t>
            </a:r>
            <a:r>
              <a:rPr lang="de-DE" sz="750" dirty="0">
                <a:solidFill>
                  <a:schemeClr val="tx2"/>
                </a:solidFill>
              </a:rPr>
              <a:t>, Property Claim Services, PCS</a:t>
            </a:r>
          </a:p>
        </p:txBody>
      </p:sp>
      <p:pic>
        <p:nvPicPr>
          <p:cNvPr id="3" name="Grafik 2"/>
          <p:cNvPicPr>
            <a:picLocks noChangeAspect="1"/>
          </p:cNvPicPr>
          <p:nvPr/>
        </p:nvPicPr>
        <p:blipFill>
          <a:blip r:embed="rId2"/>
          <a:stretch>
            <a:fillRect/>
          </a:stretch>
        </p:blipFill>
        <p:spPr>
          <a:xfrm>
            <a:off x="306000" y="2228851"/>
            <a:ext cx="6486706" cy="3243353"/>
          </a:xfrm>
          <a:prstGeom prst="rect">
            <a:avLst/>
          </a:prstGeom>
        </p:spPr>
      </p:pic>
    </p:spTree>
    <p:extLst>
      <p:ext uri="{BB962C8B-B14F-4D97-AF65-F5344CB8AC3E}">
        <p14:creationId xmlns:p14="http://schemas.microsoft.com/office/powerpoint/2010/main" val="3822524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Titel 26"/>
          <p:cNvSpPr>
            <a:spLocks noGrp="1"/>
          </p:cNvSpPr>
          <p:nvPr>
            <p:ph type="title"/>
          </p:nvPr>
        </p:nvSpPr>
        <p:spPr>
          <a:xfrm>
            <a:off x="230400" y="961650"/>
            <a:ext cx="8609510" cy="795370"/>
          </a:xfrm>
        </p:spPr>
        <p:txBody>
          <a:bodyPr/>
          <a:lstStyle/>
          <a:p>
            <a:pPr lvl="0"/>
            <a:r>
              <a:rPr lang="de-DE" sz="1050" dirty="0" err="1">
                <a:solidFill>
                  <a:srgbClr val="4D4E53"/>
                </a:solidFill>
              </a:rPr>
              <a:t>NatCatSERVICE</a:t>
            </a:r>
            <a:r>
              <a:rPr lang="de-DE" dirty="0" smtClean="0">
                <a:solidFill>
                  <a:srgbClr val="4D4E53"/>
                </a:solidFill>
              </a:rPr>
              <a:t/>
            </a:r>
            <a:br>
              <a:rPr lang="de-DE" dirty="0" smtClean="0">
                <a:solidFill>
                  <a:srgbClr val="4D4E53"/>
                </a:solidFill>
              </a:rPr>
            </a:br>
            <a:r>
              <a:rPr lang="de-DE" sz="2200" dirty="0">
                <a:solidFill>
                  <a:srgbClr val="4D4E53"/>
                </a:solidFill>
              </a:rPr>
              <a:t>Loss </a:t>
            </a:r>
            <a:r>
              <a:rPr lang="de-DE" sz="2200" dirty="0" err="1">
                <a:solidFill>
                  <a:srgbClr val="4D4E53"/>
                </a:solidFill>
              </a:rPr>
              <a:t>events</a:t>
            </a:r>
            <a:r>
              <a:rPr lang="de-DE" sz="2200" dirty="0">
                <a:solidFill>
                  <a:srgbClr val="4D4E53"/>
                </a:solidFill>
              </a:rPr>
              <a:t> in </a:t>
            </a:r>
            <a:r>
              <a:rPr lang="de-DE" sz="2200" dirty="0" err="1">
                <a:solidFill>
                  <a:srgbClr val="4D4E53"/>
                </a:solidFill>
              </a:rPr>
              <a:t>the</a:t>
            </a:r>
            <a:r>
              <a:rPr lang="de-DE" sz="2200" dirty="0">
                <a:solidFill>
                  <a:srgbClr val="4D4E53"/>
                </a:solidFill>
              </a:rPr>
              <a:t> U.S. 1980 – 2015</a:t>
            </a:r>
            <a:r>
              <a:rPr lang="de-DE" sz="2000" dirty="0">
                <a:solidFill>
                  <a:srgbClr val="4D4E53"/>
                </a:solidFill>
              </a:rPr>
              <a:t/>
            </a:r>
            <a:br>
              <a:rPr lang="de-DE" sz="2000" dirty="0">
                <a:solidFill>
                  <a:srgbClr val="4D4E53"/>
                </a:solidFill>
              </a:rPr>
            </a:br>
            <a:r>
              <a:rPr lang="de-DE" sz="2000" dirty="0">
                <a:solidFill>
                  <a:srgbClr val="4D4E53"/>
                </a:solidFill>
              </a:rPr>
              <a:t>I</a:t>
            </a:r>
            <a:r>
              <a:rPr lang="en-US" sz="1800" dirty="0" err="1">
                <a:solidFill>
                  <a:srgbClr val="4D4E53"/>
                </a:solidFill>
              </a:rPr>
              <a:t>nsured</a:t>
            </a:r>
            <a:r>
              <a:rPr lang="en-US" sz="1800" dirty="0">
                <a:solidFill>
                  <a:srgbClr val="4D4E53"/>
                </a:solidFill>
              </a:rPr>
              <a:t> losses of convective events*</a:t>
            </a:r>
            <a:r>
              <a:rPr lang="en-GB" sz="2000" dirty="0"/>
              <a:t/>
            </a:r>
            <a:br>
              <a:rPr lang="en-GB" sz="2000" dirty="0"/>
            </a:br>
            <a:r>
              <a:rPr lang="en-GB" dirty="0" smtClean="0"/>
              <a:t/>
            </a:r>
            <a:br>
              <a:rPr lang="en-GB" dirty="0" smtClean="0"/>
            </a:br>
            <a:endParaRPr lang="de-DE" sz="1800" dirty="0">
              <a:solidFill>
                <a:srgbClr val="4D4E53"/>
              </a:solidFill>
            </a:endParaRPr>
          </a:p>
        </p:txBody>
      </p:sp>
      <p:grpSp>
        <p:nvGrpSpPr>
          <p:cNvPr id="19" name="Gruppieren 18"/>
          <p:cNvGrpSpPr>
            <a:grpSpLocks/>
          </p:cNvGrpSpPr>
          <p:nvPr/>
        </p:nvGrpSpPr>
        <p:grpSpPr bwMode="auto">
          <a:xfrm>
            <a:off x="7174804" y="2080064"/>
            <a:ext cx="1443959" cy="443620"/>
            <a:chOff x="1766024" y="5531363"/>
            <a:chExt cx="1047418" cy="445106"/>
          </a:xfrm>
        </p:grpSpPr>
        <p:sp>
          <p:nvSpPr>
            <p:cNvPr id="23" name="Textfeld 26"/>
            <p:cNvSpPr txBox="1">
              <a:spLocks noChangeArrowheads="1"/>
            </p:cNvSpPr>
            <p:nvPr/>
          </p:nvSpPr>
          <p:spPr bwMode="auto">
            <a:xfrm>
              <a:off x="1867865" y="5531363"/>
              <a:ext cx="945577" cy="401450"/>
            </a:xfrm>
            <a:prstGeom prst="rect">
              <a:avLst/>
            </a:prstGeom>
            <a:noFill/>
            <a:ln w="9525">
              <a:noFill/>
              <a:miter lim="800000"/>
              <a:headEnd/>
              <a:tailEnd/>
            </a:ln>
          </p:spPr>
          <p:txBody>
            <a:bodyPr wrap="none">
              <a:spAutoFit/>
            </a:bodyPr>
            <a:lstStyle/>
            <a:p>
              <a:r>
                <a:rPr lang="de-DE" sz="1000" b="1" dirty="0" err="1">
                  <a:solidFill>
                    <a:schemeClr val="tx2"/>
                  </a:solidFill>
                </a:rPr>
                <a:t>Insured</a:t>
              </a:r>
              <a:r>
                <a:rPr lang="de-DE" sz="1000" b="1" dirty="0">
                  <a:solidFill>
                    <a:schemeClr val="tx2"/>
                  </a:solidFill>
                </a:rPr>
                <a:t> </a:t>
              </a:r>
              <a:r>
                <a:rPr lang="de-DE" sz="1000" b="1" dirty="0" err="1">
                  <a:solidFill>
                    <a:schemeClr val="tx2"/>
                  </a:solidFill>
                </a:rPr>
                <a:t>losses</a:t>
              </a:r>
              <a:r>
                <a:rPr lang="de-DE" sz="1000" b="1" dirty="0">
                  <a:solidFill>
                    <a:schemeClr val="tx2"/>
                  </a:solidFill>
                </a:rPr>
                <a:t> </a:t>
              </a:r>
            </a:p>
            <a:p>
              <a:r>
                <a:rPr lang="de-DE" sz="1000" b="1" dirty="0">
                  <a:solidFill>
                    <a:schemeClr val="tx2"/>
                  </a:solidFill>
                </a:rPr>
                <a:t>(in 2015 </a:t>
              </a:r>
              <a:r>
                <a:rPr lang="de-DE" sz="1000" b="1" dirty="0" err="1">
                  <a:solidFill>
                    <a:schemeClr val="tx2"/>
                  </a:solidFill>
                </a:rPr>
                <a:t>values</a:t>
              </a:r>
              <a:r>
                <a:rPr lang="de-DE" sz="1000" b="1" dirty="0">
                  <a:solidFill>
                    <a:schemeClr val="tx2"/>
                  </a:solidFill>
                </a:rPr>
                <a:t>)**  </a:t>
              </a:r>
            </a:p>
          </p:txBody>
        </p:sp>
        <p:sp>
          <p:nvSpPr>
            <p:cNvPr id="25" name="Rechteck 31"/>
            <p:cNvSpPr>
              <a:spLocks noChangeArrowheads="1"/>
            </p:cNvSpPr>
            <p:nvPr/>
          </p:nvSpPr>
          <p:spPr bwMode="auto">
            <a:xfrm>
              <a:off x="1766024" y="5605900"/>
              <a:ext cx="78341" cy="370569"/>
            </a:xfrm>
            <a:prstGeom prst="rect">
              <a:avLst/>
            </a:prstGeom>
            <a:solidFill>
              <a:srgbClr val="00B0F0"/>
            </a:solidFill>
            <a:ln w="9525" algn="ctr">
              <a:solidFill>
                <a:srgbClr val="4D4E53"/>
              </a:solidFill>
              <a:round/>
              <a:headEnd/>
              <a:tailEnd/>
            </a:ln>
          </p:spPr>
          <p:txBody>
            <a:bodyPr>
              <a:spAutoFit/>
            </a:bodyPr>
            <a:lstStyle/>
            <a:p>
              <a:pPr marL="266700" indent="-265113"/>
              <a:endParaRPr lang="de-DE"/>
            </a:p>
          </p:txBody>
        </p:sp>
      </p:grpSp>
      <p:sp>
        <p:nvSpPr>
          <p:cNvPr id="13" name="Text Box 49"/>
          <p:cNvSpPr txBox="1">
            <a:spLocks noChangeArrowheads="1"/>
          </p:cNvSpPr>
          <p:nvPr/>
        </p:nvSpPr>
        <p:spPr bwMode="auto">
          <a:xfrm>
            <a:off x="287338" y="5840496"/>
            <a:ext cx="5942012" cy="123111"/>
          </a:xfrm>
          <a:prstGeom prst="rect">
            <a:avLst/>
          </a:prstGeom>
          <a:noFill/>
          <a:ln w="9525">
            <a:noFill/>
            <a:miter lim="800000"/>
            <a:headEnd/>
            <a:tailEnd/>
          </a:ln>
        </p:spPr>
        <p:txBody>
          <a:bodyPr wrap="square" lIns="0" tIns="0" rIns="0" bIns="0">
            <a:spAutoFit/>
          </a:bodyPr>
          <a:lstStyle/>
          <a:p>
            <a:pPr>
              <a:spcBef>
                <a:spcPct val="10000"/>
              </a:spcBef>
            </a:pPr>
            <a:r>
              <a:rPr lang="de-DE" sz="800" dirty="0">
                <a:solidFill>
                  <a:schemeClr val="tx2"/>
                </a:solidFill>
              </a:rPr>
              <a:t>© 2016 Münchener Rückversicherungs-Gesellschaft, Geo </a:t>
            </a:r>
            <a:r>
              <a:rPr lang="de-DE" sz="800" dirty="0" err="1">
                <a:solidFill>
                  <a:schemeClr val="tx2"/>
                </a:solidFill>
              </a:rPr>
              <a:t>Risks</a:t>
            </a:r>
            <a:r>
              <a:rPr lang="de-DE" sz="800" dirty="0">
                <a:solidFill>
                  <a:schemeClr val="tx2"/>
                </a:solidFill>
              </a:rPr>
              <a:t> Research – As at </a:t>
            </a:r>
            <a:r>
              <a:rPr lang="de-DE" sz="800" dirty="0" err="1">
                <a:solidFill>
                  <a:schemeClr val="tx2"/>
                </a:solidFill>
              </a:rPr>
              <a:t>January</a:t>
            </a:r>
            <a:r>
              <a:rPr lang="de-DE" sz="800" dirty="0">
                <a:solidFill>
                  <a:schemeClr val="tx2"/>
                </a:solidFill>
              </a:rPr>
              <a:t> 2016</a:t>
            </a:r>
            <a:endParaRPr lang="en-US" sz="800" dirty="0">
              <a:solidFill>
                <a:schemeClr val="tx2"/>
              </a:solidFill>
            </a:endParaRPr>
          </a:p>
        </p:txBody>
      </p:sp>
      <p:sp>
        <p:nvSpPr>
          <p:cNvPr id="10" name="Textfeld 9"/>
          <p:cNvSpPr txBox="1"/>
          <p:nvPr/>
        </p:nvSpPr>
        <p:spPr bwMode="auto">
          <a:xfrm>
            <a:off x="226773" y="1983791"/>
            <a:ext cx="753465" cy="246221"/>
          </a:xfrm>
          <a:prstGeom prst="rect">
            <a:avLst/>
          </a:prstGeom>
          <a:noFill/>
          <a:ln w="9525">
            <a:noFill/>
            <a:miter lim="800000"/>
            <a:headEnd/>
            <a:tailEnd/>
          </a:ln>
        </p:spPr>
        <p:txBody>
          <a:bodyPr wrap="square" rtlCol="0">
            <a:spAutoFit/>
          </a:bodyPr>
          <a:lstStyle/>
          <a:p>
            <a:pPr algn="just" eaLnBrk="0" hangingPunct="0">
              <a:buClr>
                <a:srgbClr val="FF3300"/>
              </a:buClr>
            </a:pPr>
            <a:r>
              <a:rPr lang="de-DE" sz="1000" b="1" dirty="0" err="1">
                <a:solidFill>
                  <a:schemeClr val="tx2"/>
                </a:solidFill>
              </a:rPr>
              <a:t>US$bn</a:t>
            </a:r>
            <a:endParaRPr lang="de-DE" sz="1000" b="1" dirty="0">
              <a:solidFill>
                <a:schemeClr val="tx2"/>
              </a:solidFill>
            </a:endParaRPr>
          </a:p>
        </p:txBody>
      </p:sp>
      <p:sp>
        <p:nvSpPr>
          <p:cNvPr id="16" name="Rechteck 15"/>
          <p:cNvSpPr/>
          <p:nvPr/>
        </p:nvSpPr>
        <p:spPr>
          <a:xfrm>
            <a:off x="7190843" y="2671435"/>
            <a:ext cx="180000" cy="457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p:cNvSpPr txBox="1"/>
          <p:nvPr/>
        </p:nvSpPr>
        <p:spPr bwMode="auto">
          <a:xfrm>
            <a:off x="7345570" y="2539750"/>
            <a:ext cx="914033" cy="246221"/>
          </a:xfrm>
          <a:prstGeom prst="rect">
            <a:avLst/>
          </a:prstGeom>
          <a:noFill/>
          <a:ln w="9525">
            <a:noFill/>
            <a:miter lim="800000"/>
            <a:headEnd/>
            <a:tailEnd/>
          </a:ln>
        </p:spPr>
        <p:txBody>
          <a:bodyPr wrap="none" rtlCol="0">
            <a:spAutoFit/>
          </a:bodyPr>
          <a:lstStyle/>
          <a:p>
            <a:pPr algn="just" eaLnBrk="0" hangingPunct="0">
              <a:buClr>
                <a:srgbClr val="FF3300"/>
              </a:buClr>
            </a:pPr>
            <a:r>
              <a:rPr lang="de-DE" sz="1000" b="1" dirty="0">
                <a:solidFill>
                  <a:schemeClr val="tx2"/>
                </a:solidFill>
              </a:rPr>
              <a:t>5 </a:t>
            </a:r>
            <a:r>
              <a:rPr lang="de-DE" sz="1000" b="1" dirty="0" err="1">
                <a:solidFill>
                  <a:schemeClr val="tx2"/>
                </a:solidFill>
              </a:rPr>
              <a:t>year</a:t>
            </a:r>
            <a:r>
              <a:rPr lang="de-DE" sz="1000" b="1" dirty="0">
                <a:solidFill>
                  <a:schemeClr val="tx2"/>
                </a:solidFill>
              </a:rPr>
              <a:t> </a:t>
            </a:r>
            <a:r>
              <a:rPr lang="de-DE" sz="1000" b="1" dirty="0" err="1">
                <a:solidFill>
                  <a:schemeClr val="tx2"/>
                </a:solidFill>
              </a:rPr>
              <a:t>Mean</a:t>
            </a:r>
            <a:endParaRPr lang="de-DE" sz="1000" b="1" dirty="0">
              <a:solidFill>
                <a:schemeClr val="tx2"/>
              </a:solidFill>
            </a:endParaRPr>
          </a:p>
        </p:txBody>
      </p:sp>
      <p:sp>
        <p:nvSpPr>
          <p:cNvPr id="21" name="Textfeld 20"/>
          <p:cNvSpPr txBox="1"/>
          <p:nvPr/>
        </p:nvSpPr>
        <p:spPr bwMode="auto">
          <a:xfrm>
            <a:off x="161866" y="5421935"/>
            <a:ext cx="3079689" cy="207749"/>
          </a:xfrm>
          <a:prstGeom prst="rect">
            <a:avLst/>
          </a:prstGeom>
          <a:noFill/>
          <a:ln w="9525">
            <a:noFill/>
            <a:miter lim="800000"/>
            <a:headEnd/>
            <a:tailEnd/>
          </a:ln>
        </p:spPr>
        <p:txBody>
          <a:bodyPr wrap="none" rtlCol="0">
            <a:spAutoFit/>
          </a:bodyPr>
          <a:lstStyle/>
          <a:p>
            <a:pPr algn="just" eaLnBrk="0" hangingPunct="0">
              <a:buClr>
                <a:srgbClr val="FF3300"/>
              </a:buClr>
            </a:pPr>
            <a:r>
              <a:rPr lang="de-DE" sz="750" dirty="0">
                <a:solidFill>
                  <a:schemeClr val="tx2"/>
                </a:solidFill>
              </a:rPr>
              <a:t>Source: Munich Re </a:t>
            </a:r>
            <a:r>
              <a:rPr lang="de-DE" sz="750" dirty="0" err="1">
                <a:solidFill>
                  <a:schemeClr val="tx2"/>
                </a:solidFill>
              </a:rPr>
              <a:t>NatCatSERVICE</a:t>
            </a:r>
            <a:r>
              <a:rPr lang="de-DE" sz="750" dirty="0">
                <a:solidFill>
                  <a:schemeClr val="tx2"/>
                </a:solidFill>
              </a:rPr>
              <a:t>, Property Claim Services, PCS</a:t>
            </a:r>
          </a:p>
        </p:txBody>
      </p:sp>
      <p:pic>
        <p:nvPicPr>
          <p:cNvPr id="2" name="Grafik 1"/>
          <p:cNvPicPr>
            <a:picLocks noChangeAspect="1"/>
          </p:cNvPicPr>
          <p:nvPr/>
        </p:nvPicPr>
        <p:blipFill>
          <a:blip r:embed="rId2"/>
          <a:stretch>
            <a:fillRect/>
          </a:stretch>
        </p:blipFill>
        <p:spPr>
          <a:xfrm>
            <a:off x="226772" y="2282456"/>
            <a:ext cx="6486706" cy="3243353"/>
          </a:xfrm>
          <a:prstGeom prst="rect">
            <a:avLst/>
          </a:prstGeom>
        </p:spPr>
      </p:pic>
      <p:sp>
        <p:nvSpPr>
          <p:cNvPr id="22" name="Textfeld 21"/>
          <p:cNvSpPr txBox="1"/>
          <p:nvPr/>
        </p:nvSpPr>
        <p:spPr>
          <a:xfrm>
            <a:off x="7154271" y="4226872"/>
            <a:ext cx="1293857" cy="507831"/>
          </a:xfrm>
          <a:prstGeom prst="rect">
            <a:avLst/>
          </a:prstGeom>
          <a:noFill/>
          <a:effectLst/>
        </p:spPr>
        <p:txBody>
          <a:bodyPr wrap="square" rtlCol="0">
            <a:spAutoFit/>
          </a:bodyPr>
          <a:lstStyle/>
          <a:p>
            <a:r>
              <a:rPr lang="de-DE" sz="900" b="1" dirty="0">
                <a:solidFill>
                  <a:schemeClr val="tx2"/>
                </a:solidFill>
              </a:rPr>
              <a:t>**</a:t>
            </a:r>
            <a:r>
              <a:rPr lang="de-DE" sz="900" b="1" dirty="0" err="1">
                <a:solidFill>
                  <a:schemeClr val="tx2"/>
                </a:solidFill>
              </a:rPr>
              <a:t>Losses</a:t>
            </a:r>
            <a:r>
              <a:rPr lang="de-DE" sz="900" b="1" dirty="0">
                <a:solidFill>
                  <a:schemeClr val="tx2"/>
                </a:solidFill>
              </a:rPr>
              <a:t> </a:t>
            </a:r>
            <a:r>
              <a:rPr lang="de-DE" sz="900" b="1" dirty="0" err="1">
                <a:solidFill>
                  <a:schemeClr val="tx2"/>
                </a:solidFill>
              </a:rPr>
              <a:t>adjusted</a:t>
            </a:r>
            <a:r>
              <a:rPr lang="de-DE" sz="900" b="1" dirty="0">
                <a:solidFill>
                  <a:schemeClr val="tx2"/>
                </a:solidFill>
              </a:rPr>
              <a:t> </a:t>
            </a:r>
            <a:r>
              <a:rPr lang="de-DE" sz="900" b="1" dirty="0" err="1">
                <a:solidFill>
                  <a:schemeClr val="tx2"/>
                </a:solidFill>
              </a:rPr>
              <a:t>to</a:t>
            </a:r>
            <a:r>
              <a:rPr lang="de-DE" sz="900" b="1" dirty="0">
                <a:solidFill>
                  <a:schemeClr val="tx2"/>
                </a:solidFill>
              </a:rPr>
              <a:t> </a:t>
            </a:r>
            <a:r>
              <a:rPr lang="de-DE" sz="900" b="1" dirty="0" err="1">
                <a:solidFill>
                  <a:schemeClr val="tx2"/>
                </a:solidFill>
              </a:rPr>
              <a:t>inflation</a:t>
            </a:r>
            <a:r>
              <a:rPr lang="de-DE" sz="900" b="1" dirty="0">
                <a:solidFill>
                  <a:schemeClr val="tx2"/>
                </a:solidFill>
              </a:rPr>
              <a:t> </a:t>
            </a:r>
            <a:r>
              <a:rPr lang="de-DE" sz="900" b="1" dirty="0" err="1">
                <a:solidFill>
                  <a:schemeClr val="tx2"/>
                </a:solidFill>
              </a:rPr>
              <a:t>based</a:t>
            </a:r>
            <a:r>
              <a:rPr lang="de-DE" sz="900" b="1" dirty="0">
                <a:solidFill>
                  <a:schemeClr val="tx2"/>
                </a:solidFill>
              </a:rPr>
              <a:t> on </a:t>
            </a:r>
            <a:r>
              <a:rPr lang="de-DE" sz="900" b="1" dirty="0" err="1">
                <a:solidFill>
                  <a:schemeClr val="tx2"/>
                </a:solidFill>
              </a:rPr>
              <a:t>country</a:t>
            </a:r>
            <a:r>
              <a:rPr lang="de-DE" sz="900" b="1" dirty="0">
                <a:solidFill>
                  <a:schemeClr val="tx2"/>
                </a:solidFill>
              </a:rPr>
              <a:t> CPI</a:t>
            </a:r>
            <a:endParaRPr lang="en-US" sz="900" b="1" dirty="0" err="1">
              <a:solidFill>
                <a:schemeClr val="tx2"/>
              </a:solidFill>
            </a:endParaRPr>
          </a:p>
        </p:txBody>
      </p:sp>
      <p:sp>
        <p:nvSpPr>
          <p:cNvPr id="24" name="Textfeld 23"/>
          <p:cNvSpPr txBox="1">
            <a:spLocks noChangeArrowheads="1"/>
          </p:cNvSpPr>
          <p:nvPr/>
        </p:nvSpPr>
        <p:spPr bwMode="auto">
          <a:xfrm>
            <a:off x="7154271" y="3480101"/>
            <a:ext cx="1518699" cy="646331"/>
          </a:xfrm>
          <a:prstGeom prst="rect">
            <a:avLst/>
          </a:prstGeom>
          <a:noFill/>
          <a:ln w="9525">
            <a:noFill/>
            <a:miter lim="800000"/>
            <a:headEnd/>
            <a:tailEnd/>
          </a:ln>
        </p:spPr>
        <p:txBody>
          <a:bodyPr wrap="square">
            <a:spAutoFit/>
          </a:bodyPr>
          <a:lstStyle/>
          <a:p>
            <a:r>
              <a:rPr lang="de-DE" sz="900" b="1" dirty="0">
                <a:solidFill>
                  <a:schemeClr val="tx2"/>
                </a:solidFill>
              </a:rPr>
              <a:t>*</a:t>
            </a:r>
            <a:r>
              <a:rPr lang="de-DE" sz="900" b="1" dirty="0" err="1">
                <a:solidFill>
                  <a:schemeClr val="tx2"/>
                </a:solidFill>
              </a:rPr>
              <a:t>Convective</a:t>
            </a:r>
            <a:r>
              <a:rPr lang="de-DE" sz="900" b="1" dirty="0">
                <a:solidFill>
                  <a:schemeClr val="tx2"/>
                </a:solidFill>
              </a:rPr>
              <a:t> </a:t>
            </a:r>
            <a:r>
              <a:rPr lang="de-DE" sz="900" b="1" dirty="0" err="1">
                <a:solidFill>
                  <a:schemeClr val="tx2"/>
                </a:solidFill>
              </a:rPr>
              <a:t>events</a:t>
            </a:r>
            <a:r>
              <a:rPr lang="de-DE" sz="900" b="1" dirty="0">
                <a:solidFill>
                  <a:schemeClr val="tx2"/>
                </a:solidFill>
              </a:rPr>
              <a:t> </a:t>
            </a:r>
            <a:r>
              <a:rPr lang="de-DE" sz="900" b="1" dirty="0" err="1">
                <a:solidFill>
                  <a:schemeClr val="tx2"/>
                </a:solidFill>
              </a:rPr>
              <a:t>include</a:t>
            </a:r>
            <a:r>
              <a:rPr lang="de-DE" sz="900" b="1" dirty="0">
                <a:solidFill>
                  <a:schemeClr val="tx2"/>
                </a:solidFill>
              </a:rPr>
              <a:t> </a:t>
            </a:r>
            <a:r>
              <a:rPr lang="de-DE" sz="900" b="1" dirty="0" err="1">
                <a:solidFill>
                  <a:schemeClr val="tx2"/>
                </a:solidFill>
              </a:rPr>
              <a:t>severe</a:t>
            </a:r>
            <a:r>
              <a:rPr lang="de-DE" sz="900" b="1" dirty="0">
                <a:solidFill>
                  <a:schemeClr val="tx2"/>
                </a:solidFill>
              </a:rPr>
              <a:t> </a:t>
            </a:r>
            <a:r>
              <a:rPr lang="de-DE" sz="900" b="1" dirty="0" err="1">
                <a:solidFill>
                  <a:schemeClr val="tx2"/>
                </a:solidFill>
              </a:rPr>
              <a:t>storm</a:t>
            </a:r>
            <a:r>
              <a:rPr lang="de-DE" sz="900" b="1" dirty="0">
                <a:solidFill>
                  <a:schemeClr val="tx2"/>
                </a:solidFill>
              </a:rPr>
              <a:t>, </a:t>
            </a:r>
            <a:r>
              <a:rPr lang="de-DE" sz="900" b="1" dirty="0" err="1">
                <a:solidFill>
                  <a:schemeClr val="tx2"/>
                </a:solidFill>
              </a:rPr>
              <a:t>hail</a:t>
            </a:r>
            <a:r>
              <a:rPr lang="de-DE" sz="900" b="1" dirty="0">
                <a:solidFill>
                  <a:schemeClr val="tx2"/>
                </a:solidFill>
              </a:rPr>
              <a:t>, </a:t>
            </a:r>
            <a:r>
              <a:rPr lang="de-DE" sz="900" b="1" dirty="0" err="1">
                <a:solidFill>
                  <a:schemeClr val="tx2"/>
                </a:solidFill>
              </a:rPr>
              <a:t>tornado</a:t>
            </a:r>
            <a:r>
              <a:rPr lang="de-DE" sz="900" b="1" dirty="0">
                <a:solidFill>
                  <a:schemeClr val="tx2"/>
                </a:solidFill>
              </a:rPr>
              <a:t>, </a:t>
            </a:r>
            <a:r>
              <a:rPr lang="de-DE" sz="900" b="1" dirty="0" err="1">
                <a:solidFill>
                  <a:schemeClr val="tx2"/>
                </a:solidFill>
              </a:rPr>
              <a:t>flash</a:t>
            </a:r>
            <a:r>
              <a:rPr lang="de-DE" sz="900" b="1" dirty="0">
                <a:solidFill>
                  <a:schemeClr val="tx2"/>
                </a:solidFill>
              </a:rPr>
              <a:t> </a:t>
            </a:r>
            <a:r>
              <a:rPr lang="de-DE" sz="900" b="1" dirty="0" err="1">
                <a:solidFill>
                  <a:schemeClr val="tx2"/>
                </a:solidFill>
              </a:rPr>
              <a:t>flood</a:t>
            </a:r>
            <a:r>
              <a:rPr lang="de-DE" sz="900" b="1" dirty="0">
                <a:solidFill>
                  <a:schemeClr val="tx2"/>
                </a:solidFill>
              </a:rPr>
              <a:t>, </a:t>
            </a:r>
            <a:r>
              <a:rPr lang="de-DE" sz="900" b="1" dirty="0" err="1">
                <a:solidFill>
                  <a:schemeClr val="tx2"/>
                </a:solidFill>
              </a:rPr>
              <a:t>lightning</a:t>
            </a:r>
            <a:endParaRPr lang="de-DE" sz="900" b="1" dirty="0">
              <a:solidFill>
                <a:schemeClr val="tx2"/>
              </a:solidFill>
            </a:endParaRPr>
          </a:p>
        </p:txBody>
      </p:sp>
      <p:sp>
        <p:nvSpPr>
          <p:cNvPr id="26" name="Textfeld 25"/>
          <p:cNvSpPr txBox="1"/>
          <p:nvPr/>
        </p:nvSpPr>
        <p:spPr>
          <a:xfrm>
            <a:off x="7154271" y="4835144"/>
            <a:ext cx="1293857" cy="507831"/>
          </a:xfrm>
          <a:prstGeom prst="rect">
            <a:avLst/>
          </a:prstGeom>
          <a:noFill/>
          <a:effectLst/>
        </p:spPr>
        <p:txBody>
          <a:bodyPr wrap="square" rtlCol="0">
            <a:spAutoFit/>
          </a:bodyPr>
          <a:lstStyle/>
          <a:p>
            <a:r>
              <a:rPr lang="de-DE" sz="900" b="1" dirty="0">
                <a:solidFill>
                  <a:schemeClr val="tx2"/>
                </a:solidFill>
              </a:rPr>
              <a:t>***2015 </a:t>
            </a:r>
            <a:r>
              <a:rPr lang="de-DE" sz="900" b="1" dirty="0" err="1">
                <a:solidFill>
                  <a:schemeClr val="tx2"/>
                </a:solidFill>
              </a:rPr>
              <a:t>figures</a:t>
            </a:r>
            <a:r>
              <a:rPr lang="de-DE" sz="900" b="1" dirty="0">
                <a:solidFill>
                  <a:schemeClr val="tx2"/>
                </a:solidFill>
              </a:rPr>
              <a:t> </a:t>
            </a:r>
            <a:r>
              <a:rPr lang="de-DE" sz="900" b="1" dirty="0" err="1">
                <a:solidFill>
                  <a:schemeClr val="tx2"/>
                </a:solidFill>
              </a:rPr>
              <a:t>without</a:t>
            </a:r>
            <a:r>
              <a:rPr lang="de-DE" sz="900" b="1" dirty="0">
                <a:solidFill>
                  <a:schemeClr val="tx2"/>
                </a:solidFill>
              </a:rPr>
              <a:t> </a:t>
            </a:r>
            <a:r>
              <a:rPr lang="de-DE" sz="900" b="1" dirty="0" err="1">
                <a:solidFill>
                  <a:schemeClr val="tx2"/>
                </a:solidFill>
              </a:rPr>
              <a:t>the</a:t>
            </a:r>
            <a:r>
              <a:rPr lang="de-DE" sz="900" b="1" dirty="0">
                <a:solidFill>
                  <a:schemeClr val="tx2"/>
                </a:solidFill>
              </a:rPr>
              <a:t> Christmas </a:t>
            </a:r>
            <a:r>
              <a:rPr lang="de-DE" sz="900" b="1" dirty="0" err="1">
                <a:solidFill>
                  <a:schemeClr val="tx2"/>
                </a:solidFill>
              </a:rPr>
              <a:t>events</a:t>
            </a:r>
            <a:endParaRPr lang="en-US" sz="900" b="1" dirty="0" err="1">
              <a:solidFill>
                <a:schemeClr val="tx2"/>
              </a:solidFill>
            </a:endParaRPr>
          </a:p>
        </p:txBody>
      </p:sp>
      <p:sp>
        <p:nvSpPr>
          <p:cNvPr id="27" name="Rechteck 26"/>
          <p:cNvSpPr/>
          <p:nvPr/>
        </p:nvSpPr>
        <p:spPr>
          <a:xfrm>
            <a:off x="6371003" y="4163654"/>
            <a:ext cx="480833" cy="2433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lumMod val="50000"/>
                    <a:lumOff val="50000"/>
                  </a:schemeClr>
                </a:solidFill>
              </a:rPr>
              <a:t>***</a:t>
            </a:r>
            <a:endParaRPr lang="de-DE" dirty="0">
              <a:solidFill>
                <a:schemeClr val="tx1">
                  <a:lumMod val="50000"/>
                  <a:lumOff val="50000"/>
                </a:schemeClr>
              </a:solidFill>
            </a:endParaRPr>
          </a:p>
        </p:txBody>
      </p:sp>
    </p:spTree>
    <p:extLst>
      <p:ext uri="{BB962C8B-B14F-4D97-AF65-F5344CB8AC3E}">
        <p14:creationId xmlns:p14="http://schemas.microsoft.com/office/powerpoint/2010/main" val="1591949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4AB3629B-0EBC-4EDE-81DD-4B9169E65B3A}" type="slidenum">
              <a:rPr lang="en-US" altLang="en-US" sz="900" smtClean="0">
                <a:solidFill>
                  <a:srgbClr val="000000"/>
                </a:solidFill>
              </a:rPr>
              <a:pPr>
                <a:lnSpc>
                  <a:spcPct val="85000"/>
                </a:lnSpc>
                <a:spcBef>
                  <a:spcPct val="20000"/>
                </a:spcBef>
                <a:buClrTx/>
                <a:buFontTx/>
                <a:buNone/>
              </a:pPr>
              <a:t>57</a:t>
            </a:fld>
            <a:endParaRPr lang="en-US" altLang="en-US" sz="900" smtClean="0">
              <a:solidFill>
                <a:srgbClr val="000000"/>
              </a:solidFill>
            </a:endParaRPr>
          </a:p>
        </p:txBody>
      </p:sp>
      <p:sp>
        <p:nvSpPr>
          <p:cNvPr id="5123" name="Rectangle 2"/>
          <p:cNvSpPr txBox="1">
            <a:spLocks noChangeArrowheads="1"/>
          </p:cNvSpPr>
          <p:nvPr/>
        </p:nvSpPr>
        <p:spPr bwMode="auto">
          <a:xfrm>
            <a:off x="0" y="0"/>
            <a:ext cx="80359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r>
              <a:rPr lang="en-US" altLang="en-US" sz="2600" b="1" dirty="0">
                <a:solidFill>
                  <a:srgbClr val="225A7A"/>
                </a:solidFill>
                <a:cs typeface="Arial" charset="0"/>
              </a:rPr>
              <a:t>Number of National Flood Insurance Program Policies in Force at Year-End, 1980-2015*</a:t>
            </a:r>
          </a:p>
        </p:txBody>
      </p:sp>
      <p:sp>
        <p:nvSpPr>
          <p:cNvPr id="5124" name="Rectangle 7"/>
          <p:cNvSpPr>
            <a:spLocks noChangeArrowheads="1"/>
          </p:cNvSpPr>
          <p:nvPr/>
        </p:nvSpPr>
        <p:spPr bwMode="auto">
          <a:xfrm>
            <a:off x="9525" y="6226175"/>
            <a:ext cx="87503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r>
              <a:rPr lang="en-US" altLang="en-US" sz="1100">
                <a:solidFill>
                  <a:srgbClr val="000000"/>
                </a:solidFill>
                <a:cs typeface="Arial" charset="0"/>
              </a:rPr>
              <a:t>Source: National Flood Insurance Program. </a:t>
            </a:r>
            <a:br>
              <a:rPr lang="en-US" altLang="en-US" sz="1100">
                <a:solidFill>
                  <a:srgbClr val="000000"/>
                </a:solidFill>
                <a:cs typeface="Arial" charset="0"/>
              </a:rPr>
            </a:br>
            <a:r>
              <a:rPr lang="en-US" altLang="en-US" sz="1100">
                <a:solidFill>
                  <a:srgbClr val="000000"/>
                </a:solidFill>
                <a:cs typeface="Arial" charset="0"/>
              </a:rPr>
              <a:t>* As of July, 2015</a:t>
            </a:r>
          </a:p>
        </p:txBody>
      </p:sp>
      <p:graphicFrame>
        <p:nvGraphicFramePr>
          <p:cNvPr id="5125" name="Object 3"/>
          <p:cNvGraphicFramePr>
            <a:graphicFrameLocks noChangeAspect="1"/>
          </p:cNvGraphicFramePr>
          <p:nvPr>
            <p:extLst/>
          </p:nvPr>
        </p:nvGraphicFramePr>
        <p:xfrm>
          <a:off x="9525" y="1201738"/>
          <a:ext cx="9134475" cy="5227637"/>
        </p:xfrm>
        <a:graphic>
          <a:graphicData uri="http://schemas.openxmlformats.org/presentationml/2006/ole">
            <mc:AlternateContent xmlns:mc="http://schemas.openxmlformats.org/markup-compatibility/2006">
              <mc:Choice xmlns:v="urn:schemas-microsoft-com:vml" Requires="v">
                <p:oleObj spid="_x0000_s28448962"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9525" y="1201738"/>
                        <a:ext cx="9134475" cy="522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0" y="2459038"/>
            <a:ext cx="738664" cy="2308324"/>
          </a:xfrm>
          <a:prstGeom prst="rect">
            <a:avLst/>
          </a:prstGeom>
          <a:noFill/>
        </p:spPr>
        <p:txBody>
          <a:bodyPr vert="vert270">
            <a:spAutoFit/>
          </a:bodyPr>
          <a:lstStyle/>
          <a:p>
            <a:pPr fontAlgn="base">
              <a:spcBef>
                <a:spcPct val="0"/>
              </a:spcBef>
              <a:spcAft>
                <a:spcPct val="0"/>
              </a:spcAft>
              <a:defRPr/>
            </a:pPr>
            <a:r>
              <a:rPr lang="en-US" dirty="0">
                <a:solidFill>
                  <a:srgbClr val="000000"/>
                </a:solidFill>
                <a:latin typeface="Arial" charset="0"/>
                <a:cs typeface="Arial" charset="0"/>
              </a:rPr>
              <a:t>(</a:t>
            </a:r>
            <a:r>
              <a:rPr lang="en-US" b="1" dirty="0">
                <a:solidFill>
                  <a:srgbClr val="000000"/>
                </a:solidFill>
                <a:latin typeface="Arial" charset="0"/>
                <a:cs typeface="Arial" charset="0"/>
              </a:rPr>
              <a:t>millions</a:t>
            </a:r>
            <a:r>
              <a:rPr lang="en-US" dirty="0">
                <a:solidFill>
                  <a:srgbClr val="000000"/>
                </a:solidFill>
                <a:latin typeface="Arial" charset="0"/>
                <a:cs typeface="Arial" charset="0"/>
              </a:rPr>
              <a:t>)</a:t>
            </a:r>
          </a:p>
          <a:p>
            <a:pPr fontAlgn="base">
              <a:spcBef>
                <a:spcPct val="0"/>
              </a:spcBef>
              <a:spcAft>
                <a:spcPct val="0"/>
              </a:spcAft>
              <a:defRPr/>
            </a:pPr>
            <a:endParaRPr lang="en-US" dirty="0">
              <a:solidFill>
                <a:srgbClr val="000000"/>
              </a:solidFill>
              <a:latin typeface="Arial" charset="0"/>
              <a:cs typeface="Arial" charset="0"/>
            </a:endParaRPr>
          </a:p>
        </p:txBody>
      </p:sp>
      <p:sp>
        <p:nvSpPr>
          <p:cNvPr id="7" name="AutoShape 7"/>
          <p:cNvSpPr>
            <a:spLocks noChangeArrowheads="1"/>
          </p:cNvSpPr>
          <p:nvPr/>
        </p:nvSpPr>
        <p:spPr bwMode="blackWhite">
          <a:xfrm>
            <a:off x="4922532" y="3018445"/>
            <a:ext cx="2897165" cy="2105806"/>
          </a:xfrm>
          <a:prstGeom prst="wedgeRectCallout">
            <a:avLst>
              <a:gd name="adj1" fmla="val 64649"/>
              <a:gd name="adj2" fmla="val -713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latin typeface="Arial" charset="0"/>
                <a:cs typeface="Arial" charset="0"/>
              </a:rPr>
              <a:t> The number of NFIP policies in force has plunged by 549,000 or 9.6% since 2009, even as coastal development surges and sea levels rise</a:t>
            </a:r>
            <a:endParaRPr lang="en-US" sz="2000" b="1" dirty="0">
              <a:solidFill>
                <a:srgbClr val="FFFFFF"/>
              </a:solidFill>
              <a:latin typeface="Arial" charset="0"/>
              <a:cs typeface="Arial" charset="0"/>
            </a:endParaRPr>
          </a:p>
        </p:txBody>
      </p:sp>
    </p:spTree>
    <p:extLst>
      <p:ext uri="{BB962C8B-B14F-4D97-AF65-F5344CB8AC3E}">
        <p14:creationId xmlns:p14="http://schemas.microsoft.com/office/powerpoint/2010/main" val="11751749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latin typeface="Arial" panose="020B0604020202020204" pitchFamily="34" charset="0"/>
              </a:rPr>
              <a:t>Catastrophe Bond Issuance and Outstanding: 1997-2015</a:t>
            </a:r>
          </a:p>
        </p:txBody>
      </p:sp>
      <p:graphicFrame>
        <p:nvGraphicFramePr>
          <p:cNvPr id="2" name="Content Placeholder 9"/>
          <p:cNvGraphicFramePr>
            <a:graphicFrameLocks noGrp="1"/>
          </p:cNvGraphicFramePr>
          <p:nvPr>
            <p:ph idx="1"/>
            <p:extLst/>
          </p:nvPr>
        </p:nvGraphicFramePr>
        <p:xfrm>
          <a:off x="495300" y="1647825"/>
          <a:ext cx="8153400" cy="3665538"/>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B39845FE-BC15-4173-A513-F665543C23C0}" type="slidenum">
              <a:rPr lang="en-US" smtClean="0">
                <a:solidFill>
                  <a:srgbClr val="000000"/>
                </a:solidFill>
              </a:rPr>
              <a:pPr>
                <a:defRPr/>
              </a:pPr>
              <a:t>58</a:t>
            </a:fld>
            <a:endParaRPr lang="en-US" dirty="0">
              <a:solidFill>
                <a:srgbClr val="000000"/>
              </a:solidFill>
            </a:endParaRPr>
          </a:p>
        </p:txBody>
      </p:sp>
      <p:sp>
        <p:nvSpPr>
          <p:cNvPr id="10247" name="Rectangle 3"/>
          <p:cNvSpPr>
            <a:spLocks noChangeArrowheads="1"/>
          </p:cNvSpPr>
          <p:nvPr/>
        </p:nvSpPr>
        <p:spPr bwMode="black">
          <a:xfrm>
            <a:off x="347663" y="1163638"/>
            <a:ext cx="82216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25A7A"/>
                </a:solidFill>
                <a:cs typeface="Arial" panose="020B0604020202020204" pitchFamily="34" charset="0"/>
              </a:rPr>
              <a:t>Risk Capital Amount ($ Millions)</a:t>
            </a:r>
          </a:p>
        </p:txBody>
      </p:sp>
      <p:sp>
        <p:nvSpPr>
          <p:cNvPr id="12" name="Rectangle 6"/>
          <p:cNvSpPr>
            <a:spLocks noChangeArrowheads="1"/>
          </p:cNvSpPr>
          <p:nvPr/>
        </p:nvSpPr>
        <p:spPr bwMode="blackWhite">
          <a:xfrm>
            <a:off x="512762" y="5497840"/>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panose="020B0604020202020204" pitchFamily="34" charset="0"/>
              </a:rPr>
              <a:t>Cat Bond Issuance Declined Slightly in 2015 from 2014’s Record Pace.  Lower Yields on Bonds Explain Some of the Contraction.</a:t>
            </a:r>
          </a:p>
        </p:txBody>
      </p:sp>
      <p:sp>
        <p:nvSpPr>
          <p:cNvPr id="10249" name="TextBox 2"/>
          <p:cNvSpPr txBox="1">
            <a:spLocks noChangeArrowheads="1"/>
          </p:cNvSpPr>
          <p:nvPr/>
        </p:nvSpPr>
        <p:spPr bwMode="auto">
          <a:xfrm>
            <a:off x="0" y="6510665"/>
            <a:ext cx="8331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100" dirty="0" smtClean="0">
                <a:solidFill>
                  <a:srgbClr val="000000"/>
                </a:solidFill>
              </a:rPr>
              <a:t>Source: Guy Carpenter</a:t>
            </a:r>
            <a:r>
              <a:rPr lang="en-US" altLang="en-US" sz="1100" dirty="0">
                <a:solidFill>
                  <a:srgbClr val="000000"/>
                </a:solidFill>
              </a:rPr>
              <a:t>, Artemis </a:t>
            </a:r>
            <a:r>
              <a:rPr lang="en-US" altLang="en-US" sz="1100" dirty="0" smtClean="0">
                <a:solidFill>
                  <a:srgbClr val="000000"/>
                </a:solidFill>
              </a:rPr>
              <a:t>accessed at </a:t>
            </a:r>
            <a:r>
              <a:rPr lang="en-US" altLang="en-US" sz="1100" dirty="0" smtClean="0">
                <a:solidFill>
                  <a:srgbClr val="000000"/>
                </a:solidFill>
                <a:hlinkClick r:id="rId3"/>
              </a:rPr>
              <a:t>http</a:t>
            </a:r>
            <a:r>
              <a:rPr lang="en-US" altLang="en-US" sz="1100" dirty="0">
                <a:solidFill>
                  <a:srgbClr val="000000"/>
                </a:solidFill>
                <a:hlinkClick r:id="rId3"/>
              </a:rPr>
              <a:t>://</a:t>
            </a:r>
            <a:r>
              <a:rPr lang="en-US" altLang="en-US" sz="1100" dirty="0" smtClean="0">
                <a:solidFill>
                  <a:srgbClr val="000000"/>
                </a:solidFill>
                <a:hlinkClick r:id="rId3"/>
              </a:rPr>
              <a:t>www.artemis.bm/deal_directory/cat_bonds_ils_issued_outstanding.html</a:t>
            </a:r>
            <a:r>
              <a:rPr lang="en-US" altLang="en-US" sz="1100" dirty="0" smtClean="0">
                <a:solidFill>
                  <a:srgbClr val="000000"/>
                </a:solidFill>
              </a:rPr>
              <a:t> .</a:t>
            </a:r>
          </a:p>
        </p:txBody>
      </p:sp>
    </p:spTree>
    <p:extLst>
      <p:ext uri="{BB962C8B-B14F-4D97-AF65-F5344CB8AC3E}">
        <p14:creationId xmlns:p14="http://schemas.microsoft.com/office/powerpoint/2010/main" val="2331280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latin typeface="Arial" panose="020B0604020202020204" pitchFamily="34" charset="0"/>
              </a:rPr>
              <a:t>US Property CAT Rate on Line Index &amp; Global Reinsurance ROE</a:t>
            </a:r>
          </a:p>
        </p:txBody>
      </p:sp>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59</a:t>
            </a:fld>
            <a:endParaRPr lang="en-US" dirty="0">
              <a:solidFill>
                <a:srgbClr val="000000"/>
              </a:solidFill>
            </a:endParaRPr>
          </a:p>
        </p:txBody>
      </p:sp>
      <p:sp>
        <p:nvSpPr>
          <p:cNvPr id="10" name="Rectangle 6"/>
          <p:cNvSpPr>
            <a:spLocks noChangeArrowheads="1"/>
          </p:cNvSpPr>
          <p:nvPr/>
        </p:nvSpPr>
        <p:spPr bwMode="blackWhite">
          <a:xfrm>
            <a:off x="415925" y="5561013"/>
            <a:ext cx="8312150" cy="7254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b="1" dirty="0" smtClean="0">
                <a:solidFill>
                  <a:srgbClr val="FFFFFF"/>
                </a:solidFill>
              </a:rPr>
              <a:t>Record traditional capacity, alternative capital and low CAT activity have pressured reinsurance prices; ROEs are own only very modestly</a:t>
            </a:r>
          </a:p>
        </p:txBody>
      </p:sp>
      <p:sp>
        <p:nvSpPr>
          <p:cNvPr id="11272" name="Rectangle 4"/>
          <p:cNvSpPr>
            <a:spLocks noChangeArrowheads="1"/>
          </p:cNvSpPr>
          <p:nvPr/>
        </p:nvSpPr>
        <p:spPr bwMode="auto">
          <a:xfrm>
            <a:off x="0" y="6426200"/>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Barclays PLC from Guy Carpenter; Insurance Information Institute.</a:t>
            </a:r>
          </a:p>
        </p:txBody>
      </p:sp>
      <p:pic>
        <p:nvPicPr>
          <p:cNvPr id="3" name="Picture 2"/>
          <p:cNvPicPr>
            <a:picLocks noChangeAspect="1"/>
          </p:cNvPicPr>
          <p:nvPr/>
        </p:nvPicPr>
        <p:blipFill>
          <a:blip r:embed="rId2"/>
          <a:stretch>
            <a:fillRect/>
          </a:stretch>
        </p:blipFill>
        <p:spPr>
          <a:xfrm>
            <a:off x="85725" y="1671200"/>
            <a:ext cx="4234903" cy="2490321"/>
          </a:xfrm>
          <a:prstGeom prst="rect">
            <a:avLst/>
          </a:prstGeom>
          <a:ln>
            <a:solidFill>
              <a:schemeClr val="accent1"/>
            </a:solidFill>
          </a:ln>
        </p:spPr>
      </p:pic>
      <p:pic>
        <p:nvPicPr>
          <p:cNvPr id="7" name="Picture 6"/>
          <p:cNvPicPr>
            <a:picLocks noChangeAspect="1"/>
          </p:cNvPicPr>
          <p:nvPr/>
        </p:nvPicPr>
        <p:blipFill>
          <a:blip r:embed="rId3"/>
          <a:stretch>
            <a:fillRect/>
          </a:stretch>
        </p:blipFill>
        <p:spPr>
          <a:xfrm>
            <a:off x="4734374" y="1671200"/>
            <a:ext cx="4106336" cy="2490321"/>
          </a:xfrm>
          <a:prstGeom prst="rect">
            <a:avLst/>
          </a:prstGeom>
          <a:ln>
            <a:solidFill>
              <a:schemeClr val="accent1"/>
            </a:solidFill>
          </a:ln>
        </p:spPr>
      </p:pic>
      <p:sp>
        <p:nvSpPr>
          <p:cNvPr id="12" name="TextBox 1"/>
          <p:cNvSpPr txBox="1"/>
          <p:nvPr/>
        </p:nvSpPr>
        <p:spPr>
          <a:xfrm>
            <a:off x="1088961" y="1192707"/>
            <a:ext cx="2695639" cy="4398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1" u="sng" dirty="0" smtClean="0">
                <a:solidFill>
                  <a:srgbClr val="225A7A"/>
                </a:solidFill>
                <a:latin typeface="Arial"/>
                <a:cs typeface="Arial"/>
              </a:rPr>
              <a:t>US Property CAT ROL</a:t>
            </a:r>
            <a:endParaRPr lang="en-US" sz="1800" b="1" i="0" u="sng" strike="noStrike" baseline="0" dirty="0">
              <a:solidFill>
                <a:srgbClr val="225A7A"/>
              </a:solidFill>
              <a:latin typeface="Arial"/>
              <a:cs typeface="Arial"/>
            </a:endParaRPr>
          </a:p>
        </p:txBody>
      </p:sp>
      <p:sp>
        <p:nvSpPr>
          <p:cNvPr id="13" name="TextBox 1"/>
          <p:cNvSpPr txBox="1"/>
          <p:nvPr/>
        </p:nvSpPr>
        <p:spPr>
          <a:xfrm>
            <a:off x="5439722" y="1177687"/>
            <a:ext cx="3288353" cy="4398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1" u="sng" dirty="0" smtClean="0">
                <a:solidFill>
                  <a:srgbClr val="225A7A"/>
                </a:solidFill>
                <a:latin typeface="Arial"/>
                <a:cs typeface="Arial"/>
              </a:rPr>
              <a:t>Global Reinsurance ROE</a:t>
            </a:r>
            <a:endParaRPr lang="en-US" sz="1800" b="1" i="0" u="sng" strike="noStrike" baseline="0" dirty="0">
              <a:solidFill>
                <a:srgbClr val="225A7A"/>
              </a:solidFill>
              <a:latin typeface="Arial"/>
              <a:cs typeface="Arial"/>
            </a:endParaRPr>
          </a:p>
        </p:txBody>
      </p:sp>
    </p:spTree>
    <p:extLst>
      <p:ext uri="{BB962C8B-B14F-4D97-AF65-F5344CB8AC3E}">
        <p14:creationId xmlns:p14="http://schemas.microsoft.com/office/powerpoint/2010/main" val="3287636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6</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2001–2015*</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2014.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2013: = 96.1; 2014: = 97.0.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a:t>
            </a:r>
            <a:r>
              <a:rPr lang="en-US" sz="1000" dirty="0" smtClean="0">
                <a:solidFill>
                  <a:srgbClr val="000000"/>
                </a:solidFill>
                <a:latin typeface="Arial" charset="0"/>
                <a:cs typeface="Arial" charset="0"/>
              </a:rPr>
              <a:t>ISO (2014-2015)</a:t>
            </a:r>
            <a:r>
              <a:rPr lang="en-US" sz="1000" dirty="0" smtClean="0">
                <a:solidFill>
                  <a:srgbClr val="000000"/>
                </a:solidFill>
              </a:rPr>
              <a:t>; Figure for 2010-2013 is from A.M. Best P&amp;C Review and Preview, Feb. 16, 2016.</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extLst/>
          </p:nvPr>
        </p:nvGraphicFramePr>
        <p:xfrm>
          <a:off x="182563" y="2645473"/>
          <a:ext cx="8577263" cy="3614738"/>
        </p:xfrm>
        <a:graphic>
          <a:graphicData uri="http://schemas.openxmlformats.org/presentationml/2006/ole">
            <mc:AlternateContent xmlns:mc="http://schemas.openxmlformats.org/markup-compatibility/2006">
              <mc:Choice xmlns:v="urn:schemas-microsoft-com:vml" Requires="v">
                <p:oleObj spid="_x0000_s28572687" name="Chart" r:id="rId5" imgW="8543971" imgH="3628921" progId="MSGraph.Chart.8">
                  <p:embed followColorScheme="full"/>
                </p:oleObj>
              </mc:Choice>
              <mc:Fallback>
                <p:oleObj name="Chart" r:id="rId5" imgW="8543971" imgH="3628921" progId="MSGraph.Chart.8">
                  <p:embed followColorScheme="full"/>
                  <p:pic>
                    <p:nvPicPr>
                      <p:cNvPr id="0" name=""/>
                      <p:cNvPicPr>
                        <a:picLocks noChangeAspect="1" noChangeArrowheads="1"/>
                      </p:cNvPicPr>
                      <p:nvPr/>
                    </p:nvPicPr>
                    <p:blipFill>
                      <a:blip r:embed="rId6"/>
                      <a:srcRect/>
                      <a:stretch>
                        <a:fillRect/>
                      </a:stretch>
                    </p:blipFill>
                    <p:spPr bwMode="gray">
                      <a:xfrm>
                        <a:off x="182563" y="2645473"/>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5" name="AutoShape 7"/>
          <p:cNvSpPr>
            <a:spLocks noChangeArrowheads="1"/>
          </p:cNvSpPr>
          <p:nvPr/>
        </p:nvSpPr>
        <p:spPr bwMode="blackWhite">
          <a:xfrm>
            <a:off x="182563" y="1280039"/>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3763158" y="2093058"/>
            <a:ext cx="1198563" cy="1228725"/>
          </a:xfrm>
          <a:prstGeom prst="wedgeRectCallout">
            <a:avLst>
              <a:gd name="adj1" fmla="val -17938"/>
              <a:gd name="adj2" fmla="val 185434"/>
            </a:avLst>
          </a:prstGeom>
          <a:gradFill rotWithShape="1">
            <a:gsLst>
              <a:gs pos="0">
                <a:schemeClr val="tx2"/>
              </a:gs>
              <a:gs pos="100000">
                <a:srgbClr val="9E8000"/>
              </a:gs>
            </a:gsLst>
            <a:lin ang="5400000" scaled="1"/>
          </a:gra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6028" y="1114616"/>
            <a:ext cx="1709738" cy="895350"/>
          </a:xfrm>
          <a:prstGeom prst="wedgeRectCallout">
            <a:avLst>
              <a:gd name="adj1" fmla="val -11085"/>
              <a:gd name="adj2" fmla="val 332220"/>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5093888" y="1185602"/>
            <a:ext cx="1116013" cy="1206500"/>
          </a:xfrm>
          <a:prstGeom prst="wedgeRectCallout">
            <a:avLst>
              <a:gd name="adj1" fmla="val -42487"/>
              <a:gd name="adj2" fmla="val 238611"/>
            </a:avLst>
          </a:prstGeom>
          <a:solidFill>
            <a:srgbClr val="FF00FF"/>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5" name="PPTShape_1"/>
          <p:cNvSpPr>
            <a:spLocks noChangeArrowheads="1"/>
          </p:cNvSpPr>
          <p:nvPr/>
        </p:nvSpPr>
        <p:spPr bwMode="blackWhite">
          <a:xfrm>
            <a:off x="6765477" y="1098931"/>
            <a:ext cx="1101725" cy="1654175"/>
          </a:xfrm>
          <a:prstGeom prst="wedgeRectCallout">
            <a:avLst>
              <a:gd name="adj1" fmla="val -76758"/>
              <a:gd name="adj2" fmla="val 155514"/>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PPTShape_2"/>
          <p:cNvSpPr>
            <a:spLocks noChangeArrowheads="1"/>
          </p:cNvSpPr>
          <p:nvPr/>
        </p:nvSpPr>
        <p:spPr bwMode="blackWhite">
          <a:xfrm>
            <a:off x="4350777" y="3595201"/>
            <a:ext cx="1316038" cy="571500"/>
          </a:xfrm>
          <a:prstGeom prst="wedgeRectCallout">
            <a:avLst>
              <a:gd name="adj1" fmla="val -31266"/>
              <a:gd name="adj2" fmla="val 10936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PPTShape_3"/>
          <p:cNvSpPr>
            <a:spLocks noChangeArrowheads="1"/>
          </p:cNvSpPr>
          <p:nvPr/>
        </p:nvSpPr>
        <p:spPr bwMode="blackWhite">
          <a:xfrm>
            <a:off x="6951462" y="3388613"/>
            <a:ext cx="915740" cy="582804"/>
          </a:xfrm>
          <a:prstGeom prst="wedgeRectCallout">
            <a:avLst>
              <a:gd name="adj1" fmla="val -61882"/>
              <a:gd name="adj2" fmla="val 112218"/>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Sandy Impacts</a:t>
            </a:r>
            <a:endParaRPr lang="en-US" sz="1400" b="1" dirty="0">
              <a:solidFill>
                <a:srgbClr val="FFFFFF"/>
              </a:solidFill>
              <a:latin typeface="Arial" charset="0"/>
              <a:cs typeface="Arial" charset="0"/>
            </a:endParaRPr>
          </a:p>
        </p:txBody>
      </p:sp>
      <p:sp>
        <p:nvSpPr>
          <p:cNvPr id="18" name="PPTShape_4"/>
          <p:cNvSpPr>
            <a:spLocks noChangeArrowheads="1"/>
          </p:cNvSpPr>
          <p:nvPr/>
        </p:nvSpPr>
        <p:spPr bwMode="blackWhite">
          <a:xfrm>
            <a:off x="7237331" y="4029416"/>
            <a:ext cx="915740" cy="684963"/>
          </a:xfrm>
          <a:prstGeom prst="wedgeRectCallout">
            <a:avLst>
              <a:gd name="adj1" fmla="val -39990"/>
              <a:gd name="adj2" fmla="val 85162"/>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Lower CAT Losses</a:t>
            </a:r>
            <a:endParaRPr lang="en-US" sz="1400" b="1" dirty="0">
              <a:solidFill>
                <a:srgbClr val="FFFFFF"/>
              </a:solidFill>
              <a:latin typeface="Arial" charset="0"/>
              <a:cs typeface="Arial" charset="0"/>
            </a:endParaRPr>
          </a:p>
        </p:txBody>
      </p:sp>
      <p:sp>
        <p:nvSpPr>
          <p:cNvPr id="19" name="AutoShape 6"/>
          <p:cNvSpPr>
            <a:spLocks noChangeArrowheads="1"/>
          </p:cNvSpPr>
          <p:nvPr/>
        </p:nvSpPr>
        <p:spPr bwMode="blackWhite">
          <a:xfrm>
            <a:off x="3084203" y="3516620"/>
            <a:ext cx="1251488" cy="895350"/>
          </a:xfrm>
          <a:prstGeom prst="wedgeRectCallout">
            <a:avLst>
              <a:gd name="adj1" fmla="val -10466"/>
              <a:gd name="adj2" fmla="val 153169"/>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20" name="PPTShape_0"/>
          <p:cNvSpPr>
            <a:spLocks noChangeArrowheads="1"/>
          </p:cNvSpPr>
          <p:nvPr/>
        </p:nvSpPr>
        <p:spPr bwMode="blackWhite">
          <a:xfrm>
            <a:off x="5702053" y="2511939"/>
            <a:ext cx="1038225" cy="1119188"/>
          </a:xfrm>
          <a:prstGeom prst="wedgeRectCallout">
            <a:avLst>
              <a:gd name="adj1" fmla="val -41663"/>
              <a:gd name="adj2" fmla="val 124655"/>
            </a:avLst>
          </a:prstGeom>
          <a:solidFill>
            <a:srgbClr val="0070C0"/>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
        <p:nvSpPr>
          <p:cNvPr id="21" name="PPTShape_4"/>
          <p:cNvSpPr>
            <a:spLocks noChangeArrowheads="1"/>
          </p:cNvSpPr>
          <p:nvPr/>
        </p:nvSpPr>
        <p:spPr bwMode="blackWhite">
          <a:xfrm>
            <a:off x="7894770" y="2736234"/>
            <a:ext cx="1272879" cy="1239026"/>
          </a:xfrm>
          <a:prstGeom prst="wedgeRectCallout">
            <a:avLst>
              <a:gd name="adj1" fmla="val -6139"/>
              <a:gd name="adj2" fmla="val 122834"/>
            </a:avLst>
          </a:prstGeom>
          <a:solidFill>
            <a:srgbClr val="FF00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3 Consecutive Years of U/W Profits: First Time Since 1971-73</a:t>
            </a:r>
            <a:endParaRPr lang="en-US" sz="1400" b="1" dirty="0">
              <a:solidFill>
                <a:srgbClr val="FFFFFF"/>
              </a:solidFill>
            </a:endParaRPr>
          </a:p>
        </p:txBody>
      </p:sp>
    </p:spTree>
    <p:custDataLst>
      <p:tags r:id="rId2"/>
    </p:custDataLst>
    <p:extLst>
      <p:ext uri="{BB962C8B-B14F-4D97-AF65-F5344CB8AC3E}">
        <p14:creationId xmlns:p14="http://schemas.microsoft.com/office/powerpoint/2010/main" val="14172332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6"/>
                                        </p:tgtEl>
                                        <p:attrNameLst>
                                          <p:attrName>style.visibility</p:attrName>
                                        </p:attrNameLst>
                                      </p:cBhvr>
                                      <p:to>
                                        <p:strVal val="visible"/>
                                      </p:to>
                                    </p:set>
                                    <p:animEffect transition="in" filter="wipe(down)">
                                      <p:cBhvr>
                                        <p:cTn id="15" dur="500"/>
                                        <p:tgtEl>
                                          <p:spTgt spid="4451336"/>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par>
                          <p:cTn id="44" fill="hold">
                            <p:stCondLst>
                              <p:cond delay="10000"/>
                            </p:stCondLst>
                            <p:childTnLst>
                              <p:par>
                                <p:cTn id="45" presetID="22" presetClass="entr" presetSubtype="4" fill="hold" grpId="0" nodeType="afterEffect">
                                  <p:stCondLst>
                                    <p:cond delay="50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5" grpId="0" animBg="1"/>
      <p:bldP spid="4451336" grpId="0" animBg="1"/>
      <p:bldP spid="13" grpId="0" animBg="1"/>
      <p:bldP spid="3" grpId="0" animBg="1"/>
      <p:bldP spid="15" grpId="0" animBg="1"/>
      <p:bldP spid="16" grpId="0" animBg="1"/>
      <p:bldP spid="17" grpId="0" animBg="1"/>
      <p:bldP spid="18" grpId="0" animBg="1"/>
      <p:bldP spid="19" grpId="0" animBg="1"/>
      <p:bldP spid="20" grpId="0" animBg="1"/>
      <p:bldP spid="21"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3AFDFB25-8CBA-40AE-965F-72913933AEBD}" type="slidenum">
              <a:rPr lang="en-US" smtClean="0"/>
              <a:pPr/>
              <a:t>60</a:t>
            </a:fld>
            <a:endParaRPr lang="en-US" smtClean="0"/>
          </a:p>
        </p:txBody>
      </p:sp>
      <p:sp>
        <p:nvSpPr>
          <p:cNvPr id="1031" name="Rectangle 3"/>
          <p:cNvSpPr>
            <a:spLocks noChangeArrowheads="1"/>
          </p:cNvSpPr>
          <p:nvPr/>
        </p:nvSpPr>
        <p:spPr bwMode="auto">
          <a:xfrm>
            <a:off x="0" y="6245525"/>
            <a:ext cx="7569200" cy="6124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a:hlinkClick r:id="rId3"/>
              </a:rPr>
              <a:t>http://www.usgs.gov/blogs/features/usgs_top_story/induced-earthquakes-raise-chances-of-damaging-shaking-in-2016/?from=title</a:t>
            </a:r>
            <a:r>
              <a:rPr lang="en-US" sz="1100" dirty="0" smtClean="0"/>
              <a:t>;  </a:t>
            </a:r>
            <a:r>
              <a:rPr lang="en-US" sz="1100" dirty="0"/>
              <a:t>Insurance Information </a:t>
            </a:r>
            <a:r>
              <a:rPr lang="en-US" sz="1100" dirty="0" smtClean="0"/>
              <a:t>Institute.</a:t>
            </a:r>
            <a:endParaRPr lang="en-US" sz="1100" dirty="0"/>
          </a:p>
        </p:txBody>
      </p:sp>
      <p:sp>
        <p:nvSpPr>
          <p:cNvPr id="1034" name="Text Box 7"/>
          <p:cNvSpPr txBox="1">
            <a:spLocks noChangeArrowheads="1"/>
          </p:cNvSpPr>
          <p:nvPr/>
        </p:nvSpPr>
        <p:spPr bwMode="auto">
          <a:xfrm>
            <a:off x="6118225" y="2770188"/>
            <a:ext cx="1909763" cy="388937"/>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Commercial Lines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282.5B/51%</a:t>
            </a:r>
            <a:endParaRPr lang="en-US" sz="1400" b="1" dirty="0">
              <a:solidFill>
                <a:schemeClr val="bg1"/>
              </a:solidFill>
            </a:endParaRPr>
          </a:p>
        </p:txBody>
      </p:sp>
      <p:sp>
        <p:nvSpPr>
          <p:cNvPr id="1036" name="Text Box 7"/>
          <p:cNvSpPr txBox="1">
            <a:spLocks noChangeArrowheads="1"/>
          </p:cNvSpPr>
          <p:nvPr/>
        </p:nvSpPr>
        <p:spPr bwMode="auto">
          <a:xfrm>
            <a:off x="5975350" y="4308475"/>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Pvt. Pass Auto</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190.3B/34%</a:t>
            </a:r>
            <a:endParaRPr lang="en-US" sz="1400" b="1" dirty="0">
              <a:solidFill>
                <a:schemeClr val="bg1"/>
              </a:solidFill>
            </a:endParaRPr>
          </a:p>
        </p:txBody>
      </p:sp>
      <p:sp>
        <p:nvSpPr>
          <p:cNvPr id="1037" name="Text Box 7"/>
          <p:cNvSpPr txBox="1">
            <a:spLocks noChangeArrowheads="1"/>
          </p:cNvSpPr>
          <p:nvPr/>
        </p:nvSpPr>
        <p:spPr bwMode="auto">
          <a:xfrm>
            <a:off x="5105400" y="3492500"/>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Homeowners</a:t>
            </a:r>
          </a:p>
          <a:p>
            <a:pPr algn="ctr" eaLnBrk="0" hangingPunct="0">
              <a:lnSpc>
                <a:spcPct val="90000"/>
              </a:lnSpc>
              <a:buSzPct val="90000"/>
              <a:buFont typeface="Wingdings" pitchFamily="2" charset="2"/>
              <a:buNone/>
            </a:pPr>
            <a:r>
              <a:rPr lang="en-US" sz="1400" b="1" dirty="0" smtClean="0">
                <a:solidFill>
                  <a:schemeClr val="bg1"/>
                </a:solidFill>
              </a:rPr>
              <a:t>$86.1B/15%</a:t>
            </a:r>
            <a:endParaRPr lang="en-US" sz="1400" b="1" dirty="0">
              <a:solidFill>
                <a:schemeClr val="bg1"/>
              </a:solidFill>
            </a:endParaRPr>
          </a:p>
        </p:txBody>
      </p:sp>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98450" y="1148029"/>
            <a:ext cx="7474903" cy="5286471"/>
          </a:xfrm>
          <a:prstGeom prst="rect">
            <a:avLst/>
          </a:prstGeom>
        </p:spPr>
      </p:pic>
      <p:sp>
        <p:nvSpPr>
          <p:cNvPr id="19" name="Rectangle 2"/>
          <p:cNvSpPr>
            <a:spLocks noGrp="1" noChangeArrowheads="1"/>
          </p:cNvSpPr>
          <p:nvPr>
            <p:ph type="title"/>
          </p:nvPr>
        </p:nvSpPr>
        <p:spPr>
          <a:xfrm>
            <a:off x="298450" y="90488"/>
            <a:ext cx="7400925" cy="860425"/>
          </a:xfrm>
        </p:spPr>
        <p:txBody>
          <a:bodyPr/>
          <a:lstStyle/>
          <a:p>
            <a:r>
              <a:rPr lang="en-US" dirty="0" smtClean="0"/>
              <a:t>Earthquakes Since 1980 and Recent Area Impacted by Induced Seismicity</a:t>
            </a:r>
          </a:p>
        </p:txBody>
      </p:sp>
    </p:spTree>
    <p:extLst>
      <p:ext uri="{BB962C8B-B14F-4D97-AF65-F5344CB8AC3E}">
        <p14:creationId xmlns:p14="http://schemas.microsoft.com/office/powerpoint/2010/main" val="899587462"/>
      </p:ext>
    </p:extLst>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3AFDFB25-8CBA-40AE-965F-72913933AEBD}" type="slidenum">
              <a:rPr lang="en-US" smtClean="0"/>
              <a:pPr/>
              <a:t>61</a:t>
            </a:fld>
            <a:endParaRPr lang="en-US" smtClean="0"/>
          </a:p>
        </p:txBody>
      </p:sp>
      <p:sp>
        <p:nvSpPr>
          <p:cNvPr id="1030" name="Rectangle 2"/>
          <p:cNvSpPr>
            <a:spLocks noGrp="1" noChangeArrowheads="1"/>
          </p:cNvSpPr>
          <p:nvPr>
            <p:ph type="title"/>
          </p:nvPr>
        </p:nvSpPr>
        <p:spPr/>
        <p:txBody>
          <a:bodyPr/>
          <a:lstStyle/>
          <a:p>
            <a:r>
              <a:rPr lang="en-US" dirty="0" smtClean="0"/>
              <a:t>2016 Natural and Induced Earthquake Damage Forecast</a:t>
            </a:r>
          </a:p>
        </p:txBody>
      </p:sp>
      <p:sp>
        <p:nvSpPr>
          <p:cNvPr id="1031" name="Rectangle 3"/>
          <p:cNvSpPr>
            <a:spLocks noChangeArrowheads="1"/>
          </p:cNvSpPr>
          <p:nvPr/>
        </p:nvSpPr>
        <p:spPr bwMode="auto">
          <a:xfrm>
            <a:off x="0" y="6245525"/>
            <a:ext cx="7569200" cy="6124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a:t>
            </a:r>
            <a:r>
              <a:rPr lang="en-US" sz="1100" dirty="0" smtClean="0"/>
              <a:t>: USGS at </a:t>
            </a:r>
            <a:r>
              <a:rPr lang="en-US" sz="1100" dirty="0">
                <a:hlinkClick r:id="rId3"/>
              </a:rPr>
              <a:t>http://www.usgs.gov/blogs/features/usgs_top_story/induced-earthquakes-raise-chances-of-damaging-shaking-in-2016/?from=title</a:t>
            </a:r>
            <a:r>
              <a:rPr lang="en-US" sz="1100" dirty="0" smtClean="0"/>
              <a:t>;  </a:t>
            </a:r>
            <a:r>
              <a:rPr lang="en-US" sz="1100" dirty="0"/>
              <a:t>Insurance Information </a:t>
            </a:r>
            <a:r>
              <a:rPr lang="en-US" sz="1100" dirty="0" smtClean="0"/>
              <a:t>Institute.</a:t>
            </a:r>
            <a:endParaRPr lang="en-US" sz="1100" dirty="0"/>
          </a:p>
        </p:txBody>
      </p:sp>
      <p:sp>
        <p:nvSpPr>
          <p:cNvPr id="1034" name="Text Box 7"/>
          <p:cNvSpPr txBox="1">
            <a:spLocks noChangeArrowheads="1"/>
          </p:cNvSpPr>
          <p:nvPr/>
        </p:nvSpPr>
        <p:spPr bwMode="auto">
          <a:xfrm>
            <a:off x="6118225" y="2770188"/>
            <a:ext cx="1909763" cy="388937"/>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Commercial Lines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282.5B/51%</a:t>
            </a:r>
            <a:endParaRPr lang="en-US" sz="1400" b="1" dirty="0">
              <a:solidFill>
                <a:schemeClr val="bg1"/>
              </a:solidFill>
            </a:endParaRPr>
          </a:p>
        </p:txBody>
      </p:sp>
      <p:sp>
        <p:nvSpPr>
          <p:cNvPr id="1036" name="Text Box 7"/>
          <p:cNvSpPr txBox="1">
            <a:spLocks noChangeArrowheads="1"/>
          </p:cNvSpPr>
          <p:nvPr/>
        </p:nvSpPr>
        <p:spPr bwMode="auto">
          <a:xfrm>
            <a:off x="5975350" y="4308475"/>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Pvt. Pass Auto</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190.3B/34%</a:t>
            </a:r>
            <a:endParaRPr lang="en-US" sz="1400" b="1" dirty="0">
              <a:solidFill>
                <a:schemeClr val="bg1"/>
              </a:solidFill>
            </a:endParaRPr>
          </a:p>
        </p:txBody>
      </p:sp>
      <p:sp>
        <p:nvSpPr>
          <p:cNvPr id="1037" name="Text Box 7"/>
          <p:cNvSpPr txBox="1">
            <a:spLocks noChangeArrowheads="1"/>
          </p:cNvSpPr>
          <p:nvPr/>
        </p:nvSpPr>
        <p:spPr bwMode="auto">
          <a:xfrm>
            <a:off x="5105400" y="3492500"/>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Homeowners</a:t>
            </a:r>
          </a:p>
          <a:p>
            <a:pPr algn="ctr" eaLnBrk="0" hangingPunct="0">
              <a:lnSpc>
                <a:spcPct val="90000"/>
              </a:lnSpc>
              <a:buSzPct val="90000"/>
              <a:buFont typeface="Wingdings" pitchFamily="2" charset="2"/>
              <a:buNone/>
            </a:pPr>
            <a:r>
              <a:rPr lang="en-US" sz="1400" b="1" dirty="0" smtClean="0">
                <a:solidFill>
                  <a:schemeClr val="bg1"/>
                </a:solidFill>
              </a:rPr>
              <a:t>$86.1B/15%</a:t>
            </a:r>
            <a:endParaRPr lang="en-US" sz="1400" b="1" dirty="0">
              <a:solidFill>
                <a:schemeClr val="bg1"/>
              </a:solidFill>
            </a:endParaRPr>
          </a:p>
        </p:txBody>
      </p:sp>
      <p:pic>
        <p:nvPicPr>
          <p:cNvPr id="3" name="Picture 2"/>
          <p:cNvPicPr>
            <a:picLocks noChangeAspect="1"/>
          </p:cNvPicPr>
          <p:nvPr/>
        </p:nvPicPr>
        <p:blipFill>
          <a:blip r:embed="rId4"/>
          <a:stretch>
            <a:fillRect/>
          </a:stretch>
        </p:blipFill>
        <p:spPr>
          <a:xfrm>
            <a:off x="0" y="1112202"/>
            <a:ext cx="8456321" cy="4760596"/>
          </a:xfrm>
          <a:prstGeom prst="rect">
            <a:avLst/>
          </a:prstGeom>
        </p:spPr>
      </p:pic>
      <p:pic>
        <p:nvPicPr>
          <p:cNvPr id="4" name="Picture 3"/>
          <p:cNvPicPr>
            <a:picLocks noChangeAspect="1"/>
          </p:cNvPicPr>
          <p:nvPr/>
        </p:nvPicPr>
        <p:blipFill>
          <a:blip r:embed="rId5"/>
          <a:stretch>
            <a:fillRect/>
          </a:stretch>
        </p:blipFill>
        <p:spPr>
          <a:xfrm>
            <a:off x="7535081" y="4817111"/>
            <a:ext cx="1513669" cy="1346965"/>
          </a:xfrm>
          <a:prstGeom prst="rect">
            <a:avLst/>
          </a:prstGeom>
          <a:ln>
            <a:solidFill>
              <a:srgbClr val="28688C"/>
            </a:solidFill>
          </a:ln>
        </p:spPr>
      </p:pic>
    </p:spTree>
    <p:extLst>
      <p:ext uri="{BB962C8B-B14F-4D97-AF65-F5344CB8AC3E}">
        <p14:creationId xmlns:p14="http://schemas.microsoft.com/office/powerpoint/2010/main" val="3939013171"/>
      </p:ext>
    </p:extLst>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3AFDFB25-8CBA-40AE-965F-72913933AEBD}" type="slidenum">
              <a:rPr lang="en-US" smtClean="0"/>
              <a:pPr/>
              <a:t>62</a:t>
            </a:fld>
            <a:endParaRPr lang="en-US" smtClean="0"/>
          </a:p>
        </p:txBody>
      </p:sp>
      <p:sp>
        <p:nvSpPr>
          <p:cNvPr id="1030" name="Rectangle 2"/>
          <p:cNvSpPr>
            <a:spLocks noGrp="1" noChangeArrowheads="1"/>
          </p:cNvSpPr>
          <p:nvPr>
            <p:ph type="title"/>
          </p:nvPr>
        </p:nvSpPr>
        <p:spPr/>
        <p:txBody>
          <a:bodyPr/>
          <a:lstStyle/>
          <a:p>
            <a:r>
              <a:rPr lang="en-US" dirty="0" smtClean="0"/>
              <a:t>Effective Use of Data, Infographics to Get Out a Key Message </a:t>
            </a:r>
          </a:p>
        </p:txBody>
      </p:sp>
      <p:sp>
        <p:nvSpPr>
          <p:cNvPr id="1031" name="Rectangle 3"/>
          <p:cNvSpPr>
            <a:spLocks noChangeArrowheads="1"/>
          </p:cNvSpPr>
          <p:nvPr/>
        </p:nvSpPr>
        <p:spPr bwMode="auto">
          <a:xfrm>
            <a:off x="-1" y="6245525"/>
            <a:ext cx="8450317" cy="61247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a:t>
            </a:r>
            <a:r>
              <a:rPr lang="en-US" sz="1100" dirty="0" smtClean="0"/>
              <a:t>: Travelers; Infographic accessed at: </a:t>
            </a:r>
            <a:r>
              <a:rPr lang="en-US" sz="1100" dirty="0" smtClean="0">
                <a:hlinkClick r:id="rId3"/>
              </a:rPr>
              <a:t>http</a:t>
            </a:r>
            <a:r>
              <a:rPr lang="en-US" sz="1100" dirty="0">
                <a:hlinkClick r:id="rId3"/>
              </a:rPr>
              <a:t>://</a:t>
            </a:r>
            <a:r>
              <a:rPr lang="en-US" sz="1100" dirty="0" smtClean="0">
                <a:hlinkClick r:id="rId3"/>
              </a:rPr>
              <a:t>mms.businesswire.com/media/20160406005833/en/517883/5/Home_Dangers_Infographic_Final.jpg?download=1</a:t>
            </a:r>
            <a:r>
              <a:rPr lang="en-US" sz="1100" dirty="0" smtClean="0"/>
              <a:t> </a:t>
            </a:r>
            <a:endParaRPr lang="en-US" sz="1100" dirty="0"/>
          </a:p>
        </p:txBody>
      </p:sp>
      <p:sp>
        <p:nvSpPr>
          <p:cNvPr id="1034" name="Text Box 7"/>
          <p:cNvSpPr txBox="1">
            <a:spLocks noChangeArrowheads="1"/>
          </p:cNvSpPr>
          <p:nvPr/>
        </p:nvSpPr>
        <p:spPr bwMode="auto">
          <a:xfrm>
            <a:off x="6118225" y="2770188"/>
            <a:ext cx="1909763" cy="388937"/>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Commercial Lines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282.5B/51%</a:t>
            </a:r>
            <a:endParaRPr lang="en-US" sz="1400" b="1" dirty="0">
              <a:solidFill>
                <a:schemeClr val="bg1"/>
              </a:solidFill>
            </a:endParaRPr>
          </a:p>
        </p:txBody>
      </p:sp>
      <p:sp>
        <p:nvSpPr>
          <p:cNvPr id="1036" name="Text Box 7"/>
          <p:cNvSpPr txBox="1">
            <a:spLocks noChangeArrowheads="1"/>
          </p:cNvSpPr>
          <p:nvPr/>
        </p:nvSpPr>
        <p:spPr bwMode="auto">
          <a:xfrm>
            <a:off x="5975350" y="4308475"/>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Pvt. Pass Auto</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190.3B/34%</a:t>
            </a:r>
            <a:endParaRPr lang="en-US" sz="1400" b="1" dirty="0">
              <a:solidFill>
                <a:schemeClr val="bg1"/>
              </a:solidFill>
            </a:endParaRPr>
          </a:p>
        </p:txBody>
      </p:sp>
      <p:sp>
        <p:nvSpPr>
          <p:cNvPr id="1037" name="Text Box 7"/>
          <p:cNvSpPr txBox="1">
            <a:spLocks noChangeArrowheads="1"/>
          </p:cNvSpPr>
          <p:nvPr/>
        </p:nvSpPr>
        <p:spPr bwMode="auto">
          <a:xfrm>
            <a:off x="5105400" y="3492500"/>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Homeowners</a:t>
            </a:r>
          </a:p>
          <a:p>
            <a:pPr algn="ctr" eaLnBrk="0" hangingPunct="0">
              <a:lnSpc>
                <a:spcPct val="90000"/>
              </a:lnSpc>
              <a:buSzPct val="90000"/>
              <a:buFont typeface="Wingdings" pitchFamily="2" charset="2"/>
              <a:buNone/>
            </a:pPr>
            <a:r>
              <a:rPr lang="en-US" sz="1400" b="1" dirty="0" smtClean="0">
                <a:solidFill>
                  <a:schemeClr val="bg1"/>
                </a:solidFill>
              </a:rPr>
              <a:t>$86.1B/15%</a:t>
            </a:r>
            <a:endParaRPr lang="en-US" sz="1400" b="1" dirty="0">
              <a:solidFill>
                <a:schemeClr val="bg1"/>
              </a:solidFill>
            </a:endParaRPr>
          </a:p>
        </p:txBody>
      </p:sp>
      <p:pic>
        <p:nvPicPr>
          <p:cNvPr id="28569602" name="Picture 2" descr="http://mms.businesswire.com/media/20160406005833/en/517883/5/Home_Dangers_Infographic_Final.jpg?download=1"/>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05137" y="1206828"/>
            <a:ext cx="3088483" cy="495869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029075" y="2367112"/>
            <a:ext cx="4572000" cy="3016210"/>
          </a:xfrm>
          <a:prstGeom prst="rect">
            <a:avLst/>
          </a:prstGeom>
          <a:ln w="57150">
            <a:solidFill>
              <a:srgbClr val="FF0000"/>
            </a:solidFill>
          </a:ln>
        </p:spPr>
        <p:txBody>
          <a:bodyPr>
            <a:spAutoFit/>
          </a:bodyPr>
          <a:lstStyle/>
          <a:p>
            <a:pPr marR="0" lvl="0" algn="ctr">
              <a:spcBef>
                <a:spcPts val="0"/>
              </a:spcBef>
              <a:spcAft>
                <a:spcPts val="0"/>
              </a:spcAft>
            </a:pPr>
            <a:r>
              <a:rPr lang="en-US" b="1" dirty="0" smtClean="0">
                <a:latin typeface="Calibri" panose="020F0502020204030204" pitchFamily="34" charset="0"/>
                <a:ea typeface="Times New Roman" panose="02020603050405020304" pitchFamily="18" charset="0"/>
                <a:cs typeface="Calibri" panose="020F0502020204030204" pitchFamily="34" charset="0"/>
              </a:rPr>
              <a:t>Top 5 Most Common Causes of Homeowners </a:t>
            </a:r>
            <a:r>
              <a:rPr lang="en-US" b="1" u="sng" dirty="0" smtClean="0">
                <a:latin typeface="Calibri" panose="020F0502020204030204" pitchFamily="34" charset="0"/>
                <a:ea typeface="Times New Roman" panose="02020603050405020304" pitchFamily="18" charset="0"/>
                <a:cs typeface="Calibri" panose="020F0502020204030204" pitchFamily="34" charset="0"/>
              </a:rPr>
              <a:t>Insurance Claims</a:t>
            </a:r>
          </a:p>
          <a:p>
            <a:pPr marL="342900" marR="0" lvl="0" indent="-342900">
              <a:spcBef>
                <a:spcPts val="0"/>
              </a:spcBef>
              <a:spcAft>
                <a:spcPts val="0"/>
              </a:spcAft>
              <a:buFont typeface="Symbol" panose="05050102010706020507" pitchFamily="18" charset="2"/>
              <a:buChar char=""/>
            </a:pPr>
            <a:r>
              <a:rPr lang="en-US" dirty="0" smtClean="0">
                <a:latin typeface="Calibri" panose="020F0502020204030204" pitchFamily="34" charset="0"/>
                <a:ea typeface="Times New Roman" panose="02020603050405020304" pitchFamily="18" charset="0"/>
                <a:cs typeface="Calibri" panose="020F0502020204030204" pitchFamily="34" charset="0"/>
              </a:rPr>
              <a:t>Exterior </a:t>
            </a:r>
            <a:r>
              <a:rPr lang="en-US" dirty="0">
                <a:latin typeface="Calibri" panose="020F0502020204030204" pitchFamily="34" charset="0"/>
                <a:ea typeface="Times New Roman" panose="02020603050405020304" pitchFamily="18" charset="0"/>
                <a:cs typeface="Calibri" panose="020F0502020204030204" pitchFamily="34" charset="0"/>
              </a:rPr>
              <a:t>wind damage – 25 percent of all losses.</a:t>
            </a:r>
            <a:endParaRPr lang="en-US" sz="20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Non-weather-related water damage (e.g., plumbing or appliance issues) – 19 percent. </a:t>
            </a:r>
            <a:endParaRPr lang="en-US" sz="20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Hail – 15 percent.</a:t>
            </a:r>
            <a:endParaRPr lang="en-US" sz="20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Weather-related water damage (e.g., rain, melting ice, snow) – 11 percent.</a:t>
            </a:r>
            <a:endParaRPr lang="en-US" sz="20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Theft – 6 percent. </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99835930"/>
      </p:ext>
    </p:extLst>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9219"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040BA372-6381-4628-AF34-9B51505A9F14}" type="slidenum">
              <a:rPr lang="en-US" altLang="en-US" sz="900">
                <a:solidFill>
                  <a:schemeClr val="bg1"/>
                </a:solidFill>
              </a:rPr>
              <a:pPr algn="r">
                <a:lnSpc>
                  <a:spcPct val="85000"/>
                </a:lnSpc>
                <a:spcBef>
                  <a:spcPct val="20000"/>
                </a:spcBef>
                <a:buClrTx/>
                <a:buFontTx/>
                <a:buNone/>
              </a:pPr>
              <a:t>63</a:t>
            </a:fld>
            <a:endParaRPr lang="en-US" altLang="en-US" sz="900">
              <a:solidFill>
                <a:schemeClr val="bg1"/>
              </a:solidFill>
            </a:endParaRPr>
          </a:p>
        </p:txBody>
      </p:sp>
      <p:pic>
        <p:nvPicPr>
          <p:cNvPr id="9220"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455" name="Rectangle 7"/>
          <p:cNvSpPr>
            <a:spLocks noChangeArrowheads="1"/>
          </p:cNvSpPr>
          <p:nvPr/>
        </p:nvSpPr>
        <p:spPr bwMode="blackWhite">
          <a:xfrm>
            <a:off x="828675" y="1949450"/>
            <a:ext cx="7686675" cy="18557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3200" b="1" dirty="0" smtClean="0">
                <a:solidFill>
                  <a:schemeClr val="bg1"/>
                </a:solidFill>
              </a:rPr>
              <a:t>A Few Factors Driving Adverse Private Passenger Auto Loss Trends</a:t>
            </a:r>
            <a:endParaRPr lang="en-US" altLang="en-US" sz="3200" b="1" dirty="0">
              <a:solidFill>
                <a:schemeClr val="bg1"/>
              </a:solidFill>
            </a:endParaRPr>
          </a:p>
        </p:txBody>
      </p:sp>
      <p:sp>
        <p:nvSpPr>
          <p:cNvPr id="2152456" name="Rectangle 8"/>
          <p:cNvSpPr>
            <a:spLocks noChangeArrowheads="1"/>
          </p:cNvSpPr>
          <p:nvPr/>
        </p:nvSpPr>
        <p:spPr bwMode="auto">
          <a:xfrm>
            <a:off x="548640" y="4362450"/>
            <a:ext cx="801433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altLang="en-US" sz="4000" b="1" dirty="0" smtClean="0">
                <a:solidFill>
                  <a:srgbClr val="225A7A"/>
                </a:solidFill>
              </a:rPr>
              <a:t>More People Driving, Lower Gas Prices, Higher Speed Limits…</a:t>
            </a:r>
            <a:endParaRPr lang="en-US" altLang="en-US" sz="4000" b="1" dirty="0">
              <a:solidFill>
                <a:srgbClr val="225A7A"/>
              </a:solidFill>
            </a:endParaRPr>
          </a:p>
        </p:txBody>
      </p:sp>
    </p:spTree>
    <p:extLst>
      <p:ext uri="{BB962C8B-B14F-4D97-AF65-F5344CB8AC3E}">
        <p14:creationId xmlns:p14="http://schemas.microsoft.com/office/powerpoint/2010/main" val="338657189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rgbClr val="FFFFFF"/>
                </a:solidFill>
              </a:rPr>
              <a:t>12/01/09 - 9pm</a:t>
            </a:r>
          </a:p>
        </p:txBody>
      </p:sp>
      <p:sp>
        <p:nvSpPr>
          <p:cNvPr id="512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rgbClr val="FFFFFF"/>
                </a:solidFill>
              </a:rPr>
              <a:t>eSlide – P6466 – The Financial Crisis and the Future of the P/C</a:t>
            </a:r>
          </a:p>
        </p:txBody>
      </p:sp>
      <p:sp>
        <p:nvSpPr>
          <p:cNvPr id="512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723D50E8-5B03-4B39-9CE4-50203B8EF17A}" type="slidenum">
              <a:rPr lang="en-US" altLang="en-US" sz="900">
                <a:solidFill>
                  <a:srgbClr val="000000"/>
                </a:solidFill>
              </a:rPr>
              <a:pPr algn="r">
                <a:lnSpc>
                  <a:spcPct val="85000"/>
                </a:lnSpc>
                <a:spcBef>
                  <a:spcPct val="20000"/>
                </a:spcBef>
                <a:buClrTx/>
                <a:buFontTx/>
                <a:buNone/>
              </a:pPr>
              <a:t>64</a:t>
            </a:fld>
            <a:endParaRPr lang="en-US" altLang="en-US" sz="900">
              <a:solidFill>
                <a:srgbClr val="000000"/>
              </a:solidFill>
            </a:endParaRPr>
          </a:p>
        </p:txBody>
      </p:sp>
      <p:sp>
        <p:nvSpPr>
          <p:cNvPr id="5125" name="Rectangle 7"/>
          <p:cNvSpPr>
            <a:spLocks noGrp="1" noChangeArrowheads="1"/>
          </p:cNvSpPr>
          <p:nvPr>
            <p:ph type="title" idx="4294967295"/>
          </p:nvPr>
        </p:nvSpPr>
        <p:spPr>
          <a:xfrm>
            <a:off x="803275" y="238125"/>
            <a:ext cx="6711950" cy="769938"/>
          </a:xfrm>
        </p:spPr>
        <p:txBody>
          <a:bodyPr/>
          <a:lstStyle/>
          <a:p>
            <a:r>
              <a:rPr lang="en-US" altLang="en-US" dirty="0" smtClean="0">
                <a:latin typeface="Arial" panose="020B0604020202020204" pitchFamily="34" charset="0"/>
              </a:rPr>
              <a:t>More Miles Driven</a:t>
            </a:r>
            <a:br>
              <a:rPr lang="en-US" altLang="en-US" dirty="0" smtClean="0">
                <a:latin typeface="Arial" panose="020B0604020202020204" pitchFamily="34" charset="0"/>
              </a:rPr>
            </a:br>
            <a:r>
              <a:rPr lang="en-US" altLang="en-US" dirty="0" smtClean="0">
                <a:latin typeface="Arial" panose="020B0604020202020204" pitchFamily="34" charset="0"/>
              </a:rPr>
              <a:t>=&gt; More Collisions, 2006–2015:Q4</a:t>
            </a:r>
          </a:p>
        </p:txBody>
      </p:sp>
      <p:sp>
        <p:nvSpPr>
          <p:cNvPr id="5126" name="Text Box 5"/>
          <p:cNvSpPr txBox="1">
            <a:spLocks noChangeArrowheads="1"/>
          </p:cNvSpPr>
          <p:nvPr/>
        </p:nvSpPr>
        <p:spPr bwMode="auto">
          <a:xfrm>
            <a:off x="0" y="6346004"/>
            <a:ext cx="8905875"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None/>
            </a:pPr>
            <a:r>
              <a:rPr lang="en-US" altLang="en-US" sz="1100" dirty="0" smtClean="0">
                <a:cs typeface="Arial" panose="020B0604020202020204" pitchFamily="34" charset="0"/>
              </a:rPr>
              <a:t>Sources</a:t>
            </a:r>
            <a:r>
              <a:rPr lang="en-US" altLang="en-US" sz="1100" dirty="0">
                <a:cs typeface="Arial" panose="020B0604020202020204" pitchFamily="34" charset="0"/>
              </a:rPr>
              <a:t>: </a:t>
            </a:r>
            <a:r>
              <a:rPr lang="en-US" altLang="en-US" sz="1100" dirty="0">
                <a:solidFill>
                  <a:srgbClr val="000000"/>
                </a:solidFill>
              </a:rPr>
              <a:t>Federal Highway Administration (</a:t>
            </a:r>
            <a:r>
              <a:rPr lang="en-US" altLang="en-US" sz="1100" dirty="0">
                <a:solidFill>
                  <a:srgbClr val="000000"/>
                </a:solidFill>
                <a:hlinkClick r:id="rId3"/>
              </a:rPr>
              <a:t>http://www.fhwa.dot.gov/policyinformation/travel_monitoring/tvt.cfm</a:t>
            </a:r>
            <a:r>
              <a:rPr lang="en-US" altLang="en-US" sz="1100" dirty="0">
                <a:solidFill>
                  <a:srgbClr val="000000"/>
                </a:solidFill>
              </a:rPr>
              <a:t> </a:t>
            </a:r>
            <a:r>
              <a:rPr lang="en-US" altLang="en-US" sz="1100" dirty="0" smtClean="0">
                <a:solidFill>
                  <a:srgbClr val="000000"/>
                </a:solidFill>
              </a:rPr>
              <a:t>)</a:t>
            </a:r>
            <a:r>
              <a:rPr lang="en-US" altLang="en-US" sz="1100" dirty="0" smtClean="0">
                <a:cs typeface="Arial" panose="020B0604020202020204" pitchFamily="34" charset="0"/>
              </a:rPr>
              <a:t>; </a:t>
            </a:r>
            <a:r>
              <a:rPr lang="en-US" altLang="en-US" sz="1100" dirty="0">
                <a:cs typeface="Arial" panose="020B0604020202020204" pitchFamily="34" charset="0"/>
              </a:rPr>
              <a:t>Rolling Four-</a:t>
            </a:r>
            <a:r>
              <a:rPr lang="en-US" altLang="en-US" sz="1100" dirty="0" err="1">
                <a:cs typeface="Arial" panose="020B0604020202020204" pitchFamily="34" charset="0"/>
              </a:rPr>
              <a:t>Qtr</a:t>
            </a:r>
            <a:r>
              <a:rPr lang="en-US" altLang="en-US" sz="1100" dirty="0">
                <a:cs typeface="Arial" panose="020B0604020202020204" pitchFamily="34" charset="0"/>
              </a:rPr>
              <a:t> Avg. Frequency from Insurance Services Office; Insurance Institute for Highway Safety; Insurance Information Institute.</a:t>
            </a:r>
          </a:p>
        </p:txBody>
      </p:sp>
      <p:sp>
        <p:nvSpPr>
          <p:cNvPr id="5127" name="Rectangle 6"/>
          <p:cNvSpPr>
            <a:spLocks noChangeArrowheads="1"/>
          </p:cNvSpPr>
          <p:nvPr/>
        </p:nvSpPr>
        <p:spPr bwMode="black">
          <a:xfrm>
            <a:off x="228790" y="1179483"/>
            <a:ext cx="1395824"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None/>
            </a:pPr>
            <a:r>
              <a:rPr lang="en-US" altLang="en-US" sz="1600" b="1" dirty="0">
                <a:solidFill>
                  <a:srgbClr val="225A7A"/>
                </a:solidFill>
              </a:rPr>
              <a:t>B</a:t>
            </a:r>
            <a:r>
              <a:rPr lang="en-US" altLang="en-US" sz="1600" b="1" dirty="0" smtClean="0">
                <a:solidFill>
                  <a:srgbClr val="225A7A"/>
                </a:solidFill>
              </a:rPr>
              <a:t>illions of Miles Driven in Prior Year</a:t>
            </a:r>
            <a:endParaRPr lang="en-US" altLang="en-US" sz="1600" b="1" dirty="0">
              <a:solidFill>
                <a:srgbClr val="225A7A"/>
              </a:solidFill>
            </a:endParaRPr>
          </a:p>
        </p:txBody>
      </p:sp>
      <p:graphicFrame>
        <p:nvGraphicFramePr>
          <p:cNvPr id="3" name="Object 8"/>
          <p:cNvGraphicFramePr>
            <a:graphicFrameLocks noChangeAspect="1"/>
          </p:cNvGraphicFramePr>
          <p:nvPr>
            <p:extLst/>
          </p:nvPr>
        </p:nvGraphicFramePr>
        <p:xfrm>
          <a:off x="557264" y="1411411"/>
          <a:ext cx="7794625" cy="4326982"/>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6"/>
          <p:cNvSpPr>
            <a:spLocks noChangeArrowheads="1"/>
          </p:cNvSpPr>
          <p:nvPr/>
        </p:nvSpPr>
        <p:spPr bwMode="black">
          <a:xfrm>
            <a:off x="7403690" y="1277292"/>
            <a:ext cx="1645060"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None/>
            </a:pPr>
            <a:r>
              <a:rPr lang="en-US" altLang="en-US" sz="1600" b="1" dirty="0" smtClean="0">
                <a:solidFill>
                  <a:schemeClr val="accent2"/>
                </a:solidFill>
              </a:rPr>
              <a:t>Overall Collision Claims Per 100 Insured Vehicles</a:t>
            </a:r>
            <a:endParaRPr lang="en-US" altLang="en-US" sz="1600" b="1" dirty="0">
              <a:solidFill>
                <a:schemeClr val="accent2"/>
              </a:solidFill>
            </a:endParaRPr>
          </a:p>
        </p:txBody>
      </p:sp>
      <p:sp>
        <p:nvSpPr>
          <p:cNvPr id="16" name="Rectangle 4"/>
          <p:cNvSpPr>
            <a:spLocks noChangeArrowheads="1"/>
          </p:cNvSpPr>
          <p:nvPr/>
        </p:nvSpPr>
        <p:spPr bwMode="blackWhite">
          <a:xfrm>
            <a:off x="499602" y="5674959"/>
            <a:ext cx="8382000" cy="5913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800" b="1" dirty="0" smtClean="0">
                <a:solidFill>
                  <a:schemeClr val="bg1"/>
                </a:solidFill>
                <a:cs typeface="Arial" panose="020B0604020202020204" pitchFamily="34" charset="0"/>
              </a:rPr>
              <a:t>The more miles people drive, the more likely they are to get in an accident, helping </a:t>
            </a:r>
            <a:r>
              <a:rPr lang="en-US" altLang="en-US" sz="1800" b="1" dirty="0">
                <a:solidFill>
                  <a:schemeClr val="bg1"/>
                </a:solidFill>
                <a:cs typeface="Arial" panose="020B0604020202020204" pitchFamily="34" charset="0"/>
              </a:rPr>
              <a:t>d</a:t>
            </a:r>
            <a:r>
              <a:rPr lang="en-US" altLang="en-US" sz="1800" b="1" dirty="0" smtClean="0">
                <a:solidFill>
                  <a:schemeClr val="bg1"/>
                </a:solidFill>
                <a:cs typeface="Arial" panose="020B0604020202020204" pitchFamily="34" charset="0"/>
              </a:rPr>
              <a:t>rive </a:t>
            </a:r>
            <a:r>
              <a:rPr lang="en-US" altLang="en-US" sz="1800" b="1" dirty="0">
                <a:solidFill>
                  <a:schemeClr val="bg1"/>
                </a:solidFill>
                <a:cs typeface="Arial" panose="020B0604020202020204" pitchFamily="34" charset="0"/>
              </a:rPr>
              <a:t>c</a:t>
            </a:r>
            <a:r>
              <a:rPr lang="en-US" altLang="en-US" sz="1800" b="1" dirty="0" smtClean="0">
                <a:solidFill>
                  <a:schemeClr val="bg1"/>
                </a:solidFill>
                <a:cs typeface="Arial" panose="020B0604020202020204" pitchFamily="34" charset="0"/>
              </a:rPr>
              <a:t>laim </a:t>
            </a:r>
            <a:r>
              <a:rPr lang="en-US" altLang="en-US" sz="1800" b="1" dirty="0">
                <a:solidFill>
                  <a:schemeClr val="bg1"/>
                </a:solidFill>
                <a:cs typeface="Arial" panose="020B0604020202020204" pitchFamily="34" charset="0"/>
              </a:rPr>
              <a:t>f</a:t>
            </a:r>
            <a:r>
              <a:rPr lang="en-US" altLang="en-US" sz="1800" b="1" dirty="0" smtClean="0">
                <a:solidFill>
                  <a:schemeClr val="bg1"/>
                </a:solidFill>
                <a:cs typeface="Arial" panose="020B0604020202020204" pitchFamily="34" charset="0"/>
              </a:rPr>
              <a:t>requency </a:t>
            </a:r>
            <a:r>
              <a:rPr lang="en-US" altLang="en-US" sz="1800" b="1" dirty="0">
                <a:solidFill>
                  <a:schemeClr val="bg1"/>
                </a:solidFill>
                <a:cs typeface="Arial" panose="020B0604020202020204" pitchFamily="34" charset="0"/>
              </a:rPr>
              <a:t>h</a:t>
            </a:r>
            <a:r>
              <a:rPr lang="en-US" altLang="en-US" sz="1800" b="1" dirty="0" smtClean="0">
                <a:solidFill>
                  <a:schemeClr val="bg1"/>
                </a:solidFill>
                <a:cs typeface="Arial" panose="020B0604020202020204" pitchFamily="34" charset="0"/>
              </a:rPr>
              <a:t>igher.</a:t>
            </a:r>
            <a:endParaRPr lang="en-US" altLang="en-US" sz="1800" b="1" dirty="0">
              <a:solidFill>
                <a:schemeClr val="bg1"/>
              </a:solidFill>
              <a:cs typeface="Arial" panose="020B0604020202020204" pitchFamily="34" charset="0"/>
            </a:endParaRPr>
          </a:p>
        </p:txBody>
      </p:sp>
      <p:sp>
        <p:nvSpPr>
          <p:cNvPr id="11" name="Rectangle 7"/>
          <p:cNvSpPr>
            <a:spLocks noChangeArrowheads="1"/>
          </p:cNvSpPr>
          <p:nvPr/>
        </p:nvSpPr>
        <p:spPr bwMode="grayWhite">
          <a:xfrm>
            <a:off x="2490509" y="2240496"/>
            <a:ext cx="1022555" cy="3392804"/>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 name="TextBox 1"/>
          <p:cNvSpPr txBox="1"/>
          <p:nvPr/>
        </p:nvSpPr>
        <p:spPr>
          <a:xfrm>
            <a:off x="2438400" y="2202425"/>
            <a:ext cx="1061884" cy="307777"/>
          </a:xfrm>
          <a:prstGeom prst="rect">
            <a:avLst/>
          </a:prstGeom>
          <a:noFill/>
        </p:spPr>
        <p:txBody>
          <a:bodyPr wrap="square" rtlCol="0">
            <a:spAutoFit/>
          </a:bodyPr>
          <a:lstStyle/>
          <a:p>
            <a:r>
              <a:rPr lang="en-US" sz="1400" dirty="0" smtClean="0"/>
              <a:t>Recession</a:t>
            </a:r>
            <a:endParaRPr lang="en-US" sz="1400" dirty="0"/>
          </a:p>
        </p:txBody>
      </p:sp>
    </p:spTree>
    <p:extLst>
      <p:ext uri="{BB962C8B-B14F-4D97-AF65-F5344CB8AC3E}">
        <p14:creationId xmlns:p14="http://schemas.microsoft.com/office/powerpoint/2010/main" val="33601006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barn(in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rgbClr val="FFFFFF"/>
                </a:solidFill>
              </a:rPr>
              <a:t>12/01/09 - 9pm</a:t>
            </a:r>
          </a:p>
        </p:txBody>
      </p:sp>
      <p:sp>
        <p:nvSpPr>
          <p:cNvPr id="512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rgbClr val="FFFFFF"/>
                </a:solidFill>
              </a:rPr>
              <a:t>eSlide – P6466 – The Financial Crisis and the Future of the P/C</a:t>
            </a:r>
          </a:p>
        </p:txBody>
      </p:sp>
      <p:sp>
        <p:nvSpPr>
          <p:cNvPr id="512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723D50E8-5B03-4B39-9CE4-50203B8EF17A}" type="slidenum">
              <a:rPr lang="en-US" altLang="en-US" sz="900">
                <a:solidFill>
                  <a:srgbClr val="000000"/>
                </a:solidFill>
              </a:rPr>
              <a:pPr algn="r">
                <a:lnSpc>
                  <a:spcPct val="85000"/>
                </a:lnSpc>
                <a:spcBef>
                  <a:spcPct val="20000"/>
                </a:spcBef>
                <a:buClrTx/>
                <a:buFontTx/>
                <a:buNone/>
              </a:pPr>
              <a:t>65</a:t>
            </a:fld>
            <a:endParaRPr lang="en-US" altLang="en-US" sz="900">
              <a:solidFill>
                <a:srgbClr val="000000"/>
              </a:solidFill>
            </a:endParaRPr>
          </a:p>
        </p:txBody>
      </p:sp>
      <p:sp>
        <p:nvSpPr>
          <p:cNvPr id="5125" name="Rectangle 7"/>
          <p:cNvSpPr>
            <a:spLocks noGrp="1" noChangeArrowheads="1"/>
          </p:cNvSpPr>
          <p:nvPr>
            <p:ph type="title" idx="4294967295"/>
          </p:nvPr>
        </p:nvSpPr>
        <p:spPr>
          <a:xfrm>
            <a:off x="803275" y="238125"/>
            <a:ext cx="6711950" cy="769938"/>
          </a:xfrm>
        </p:spPr>
        <p:txBody>
          <a:bodyPr/>
          <a:lstStyle/>
          <a:p>
            <a:r>
              <a:rPr lang="en-US" altLang="en-US" dirty="0" smtClean="0">
                <a:latin typeface="Arial" panose="020B0604020202020204" pitchFamily="34" charset="0"/>
              </a:rPr>
              <a:t>More People Working and Driving</a:t>
            </a:r>
            <a:br>
              <a:rPr lang="en-US" altLang="en-US" dirty="0" smtClean="0">
                <a:latin typeface="Arial" panose="020B0604020202020204" pitchFamily="34" charset="0"/>
              </a:rPr>
            </a:br>
            <a:r>
              <a:rPr lang="en-US" altLang="en-US" dirty="0" smtClean="0">
                <a:latin typeface="Arial" panose="020B0604020202020204" pitchFamily="34" charset="0"/>
              </a:rPr>
              <a:t>=&gt; More Collisions, 2006-2016</a:t>
            </a:r>
          </a:p>
        </p:txBody>
      </p:sp>
      <p:sp>
        <p:nvSpPr>
          <p:cNvPr id="5126" name="Text Box 5"/>
          <p:cNvSpPr txBox="1">
            <a:spLocks noChangeArrowheads="1"/>
          </p:cNvSpPr>
          <p:nvPr/>
        </p:nvSpPr>
        <p:spPr bwMode="auto">
          <a:xfrm>
            <a:off x="0" y="6346004"/>
            <a:ext cx="8905875"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None/>
            </a:pPr>
            <a:r>
              <a:rPr lang="en-US" altLang="en-US" sz="1100" dirty="0" smtClean="0">
                <a:cs typeface="Arial" panose="020B0604020202020204" pitchFamily="34" charset="0"/>
              </a:rPr>
              <a:t>Sources</a:t>
            </a:r>
            <a:r>
              <a:rPr lang="en-US" altLang="en-US" sz="1100" dirty="0">
                <a:cs typeface="Arial" panose="020B0604020202020204" pitchFamily="34" charset="0"/>
              </a:rPr>
              <a:t>:  Seasonally Adjusted </a:t>
            </a:r>
            <a:r>
              <a:rPr lang="en-US" altLang="en-US" sz="1100" dirty="0" smtClean="0">
                <a:cs typeface="Arial" panose="020B0604020202020204" pitchFamily="34" charset="0"/>
              </a:rPr>
              <a:t>Employed from </a:t>
            </a:r>
            <a:r>
              <a:rPr lang="en-US" altLang="en-US" sz="1100" dirty="0">
                <a:cs typeface="Arial" panose="020B0604020202020204" pitchFamily="34" charset="0"/>
              </a:rPr>
              <a:t>Bureau of Labor Statistics; Rolling Four-</a:t>
            </a:r>
            <a:r>
              <a:rPr lang="en-US" altLang="en-US" sz="1100" dirty="0" err="1">
                <a:cs typeface="Arial" panose="020B0604020202020204" pitchFamily="34" charset="0"/>
              </a:rPr>
              <a:t>Qtr</a:t>
            </a:r>
            <a:r>
              <a:rPr lang="en-US" altLang="en-US" sz="1100" dirty="0">
                <a:cs typeface="Arial" panose="020B0604020202020204" pitchFamily="34" charset="0"/>
              </a:rPr>
              <a:t> Avg. Frequency from Insurance Services </a:t>
            </a:r>
            <a:r>
              <a:rPr lang="en-US" altLang="en-US" sz="1100" dirty="0" smtClean="0">
                <a:cs typeface="Arial" panose="020B0604020202020204" pitchFamily="34" charset="0"/>
              </a:rPr>
              <a:t>Office; </a:t>
            </a:r>
            <a:r>
              <a:rPr lang="en-US" altLang="en-US" sz="1100" dirty="0">
                <a:cs typeface="Arial" panose="020B0604020202020204" pitchFamily="34" charset="0"/>
              </a:rPr>
              <a:t>Insurance Information Institute.</a:t>
            </a:r>
          </a:p>
        </p:txBody>
      </p:sp>
      <p:sp>
        <p:nvSpPr>
          <p:cNvPr id="5127" name="Rectangle 6"/>
          <p:cNvSpPr>
            <a:spLocks noChangeArrowheads="1"/>
          </p:cNvSpPr>
          <p:nvPr/>
        </p:nvSpPr>
        <p:spPr bwMode="black">
          <a:xfrm>
            <a:off x="211035" y="1277293"/>
            <a:ext cx="1184479"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None/>
            </a:pPr>
            <a:r>
              <a:rPr lang="en-US" altLang="en-US" sz="1600" b="1" dirty="0" smtClean="0">
                <a:solidFill>
                  <a:srgbClr val="225A7A"/>
                </a:solidFill>
              </a:rPr>
              <a:t>Number Employed,</a:t>
            </a:r>
            <a:br>
              <a:rPr lang="en-US" altLang="en-US" sz="1600" b="1" dirty="0" smtClean="0">
                <a:solidFill>
                  <a:srgbClr val="225A7A"/>
                </a:solidFill>
              </a:rPr>
            </a:br>
            <a:r>
              <a:rPr lang="en-US" altLang="en-US" sz="1600" b="1" dirty="0" smtClean="0">
                <a:solidFill>
                  <a:srgbClr val="225A7A"/>
                </a:solidFill>
              </a:rPr>
              <a:t>Millions</a:t>
            </a:r>
            <a:endParaRPr lang="en-US" altLang="en-US" sz="1600" b="1" dirty="0">
              <a:solidFill>
                <a:srgbClr val="225A7A"/>
              </a:solidFill>
            </a:endParaRPr>
          </a:p>
        </p:txBody>
      </p:sp>
      <p:graphicFrame>
        <p:nvGraphicFramePr>
          <p:cNvPr id="5128" name="Object 8"/>
          <p:cNvGraphicFramePr>
            <a:graphicFrameLocks noChangeAspect="1"/>
          </p:cNvGraphicFramePr>
          <p:nvPr>
            <p:extLst/>
          </p:nvPr>
        </p:nvGraphicFramePr>
        <p:xfrm>
          <a:off x="506464" y="1360611"/>
          <a:ext cx="7896225" cy="4428582"/>
        </p:xfrm>
        <a:graphic>
          <a:graphicData uri="http://schemas.openxmlformats.org/presentationml/2006/ole">
            <mc:AlternateContent xmlns:mc="http://schemas.openxmlformats.org/markup-compatibility/2006">
              <mc:Choice xmlns:v="urn:schemas-microsoft-com:vml" Requires="v">
                <p:oleObj spid="_x0000_s28589064" name="Chart" r:id="rId4" imgW="8343822" imgH="4381639" progId="MSGraph.Chart.8">
                  <p:embed followColorScheme="full"/>
                </p:oleObj>
              </mc:Choice>
              <mc:Fallback>
                <p:oleObj name="Chart" r:id="rId4" imgW="8343822" imgH="4381639" progId="MSGraph.Chart.8">
                  <p:embed followColorScheme="full"/>
                  <p:pic>
                    <p:nvPicPr>
                      <p:cNvPr id="0" name=""/>
                      <p:cNvPicPr>
                        <a:picLocks noChangeAspect="1" noChangeArrowheads="1"/>
                      </p:cNvPicPr>
                      <p:nvPr/>
                    </p:nvPicPr>
                    <p:blipFill>
                      <a:blip r:embed="rId5"/>
                      <a:srcRect/>
                      <a:stretch>
                        <a:fillRect/>
                      </a:stretch>
                    </p:blipFill>
                    <p:spPr bwMode="gray">
                      <a:xfrm>
                        <a:off x="506464" y="1360611"/>
                        <a:ext cx="7896225" cy="4428582"/>
                      </a:xfrm>
                      <a:prstGeom prst="rect">
                        <a:avLst/>
                      </a:prstGeom>
                      <a:noFill/>
                      <a:ln>
                        <a:noFill/>
                      </a:ln>
                      <a:extLst/>
                    </p:spPr>
                  </p:pic>
                </p:oleObj>
              </mc:Fallback>
            </mc:AlternateContent>
          </a:graphicData>
        </a:graphic>
      </p:graphicFrame>
      <p:sp>
        <p:nvSpPr>
          <p:cNvPr id="13" name="Rectangle 6"/>
          <p:cNvSpPr>
            <a:spLocks noChangeArrowheads="1"/>
          </p:cNvSpPr>
          <p:nvPr/>
        </p:nvSpPr>
        <p:spPr bwMode="black">
          <a:xfrm>
            <a:off x="7463708" y="1087793"/>
            <a:ext cx="1585042" cy="8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0000"/>
              </a:spcBef>
              <a:buClrTx/>
              <a:buNone/>
            </a:pPr>
            <a:r>
              <a:rPr lang="en-US" altLang="en-US" sz="1600" b="1" dirty="0" smtClean="0">
                <a:solidFill>
                  <a:schemeClr val="accent2"/>
                </a:solidFill>
              </a:rPr>
              <a:t>Overall Collision Claims Per 100 Insured Vehicles</a:t>
            </a:r>
            <a:endParaRPr lang="en-US" altLang="en-US" sz="1600" b="1" dirty="0">
              <a:solidFill>
                <a:schemeClr val="accent2"/>
              </a:solidFill>
            </a:endParaRPr>
          </a:p>
        </p:txBody>
      </p:sp>
      <p:sp>
        <p:nvSpPr>
          <p:cNvPr id="16" name="Rectangle 4"/>
          <p:cNvSpPr>
            <a:spLocks noChangeArrowheads="1"/>
          </p:cNvSpPr>
          <p:nvPr/>
        </p:nvSpPr>
        <p:spPr bwMode="blackWhite">
          <a:xfrm>
            <a:off x="499602" y="5674959"/>
            <a:ext cx="8382000" cy="5913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800" b="1" dirty="0" smtClean="0">
                <a:solidFill>
                  <a:schemeClr val="bg1"/>
                </a:solidFill>
                <a:cs typeface="Arial" panose="020B0604020202020204" pitchFamily="34" charset="0"/>
              </a:rPr>
              <a:t>When people are out of work, they drive less. When they get jobs,</a:t>
            </a:r>
            <a:br>
              <a:rPr lang="en-US" altLang="en-US" sz="1800" b="1" dirty="0" smtClean="0">
                <a:solidFill>
                  <a:schemeClr val="bg1"/>
                </a:solidFill>
                <a:cs typeface="Arial" panose="020B0604020202020204" pitchFamily="34" charset="0"/>
              </a:rPr>
            </a:br>
            <a:r>
              <a:rPr lang="en-US" altLang="en-US" sz="1800" b="1" dirty="0" smtClean="0">
                <a:solidFill>
                  <a:schemeClr val="bg1"/>
                </a:solidFill>
                <a:cs typeface="Arial" panose="020B0604020202020204" pitchFamily="34" charset="0"/>
              </a:rPr>
              <a:t>they </a:t>
            </a:r>
            <a:r>
              <a:rPr lang="en-US" altLang="en-US" sz="1800" b="1" dirty="0">
                <a:solidFill>
                  <a:schemeClr val="bg1"/>
                </a:solidFill>
                <a:cs typeface="Arial" panose="020B0604020202020204" pitchFamily="34" charset="0"/>
              </a:rPr>
              <a:t>d</a:t>
            </a:r>
            <a:r>
              <a:rPr lang="en-US" altLang="en-US" sz="1800" b="1" dirty="0" smtClean="0">
                <a:solidFill>
                  <a:schemeClr val="bg1"/>
                </a:solidFill>
                <a:cs typeface="Arial" panose="020B0604020202020204" pitchFamily="34" charset="0"/>
              </a:rPr>
              <a:t>rive to work, helping </a:t>
            </a:r>
            <a:r>
              <a:rPr lang="en-US" altLang="en-US" sz="1800" b="1" dirty="0">
                <a:solidFill>
                  <a:schemeClr val="bg1"/>
                </a:solidFill>
                <a:cs typeface="Arial" panose="020B0604020202020204" pitchFamily="34" charset="0"/>
              </a:rPr>
              <a:t>d</a:t>
            </a:r>
            <a:r>
              <a:rPr lang="en-US" altLang="en-US" sz="1800" b="1" dirty="0" smtClean="0">
                <a:solidFill>
                  <a:schemeClr val="bg1"/>
                </a:solidFill>
                <a:cs typeface="Arial" panose="020B0604020202020204" pitchFamily="34" charset="0"/>
              </a:rPr>
              <a:t>rive </a:t>
            </a:r>
            <a:r>
              <a:rPr lang="en-US" altLang="en-US" sz="1800" b="1" dirty="0">
                <a:solidFill>
                  <a:schemeClr val="bg1"/>
                </a:solidFill>
                <a:cs typeface="Arial" panose="020B0604020202020204" pitchFamily="34" charset="0"/>
              </a:rPr>
              <a:t>c</a:t>
            </a:r>
            <a:r>
              <a:rPr lang="en-US" altLang="en-US" sz="1800" b="1" dirty="0" smtClean="0">
                <a:solidFill>
                  <a:schemeClr val="bg1"/>
                </a:solidFill>
                <a:cs typeface="Arial" panose="020B0604020202020204" pitchFamily="34" charset="0"/>
              </a:rPr>
              <a:t>laim </a:t>
            </a:r>
            <a:r>
              <a:rPr lang="en-US" altLang="en-US" sz="1800" b="1" dirty="0">
                <a:solidFill>
                  <a:schemeClr val="bg1"/>
                </a:solidFill>
                <a:cs typeface="Arial" panose="020B0604020202020204" pitchFamily="34" charset="0"/>
              </a:rPr>
              <a:t>f</a:t>
            </a:r>
            <a:r>
              <a:rPr lang="en-US" altLang="en-US" sz="1800" b="1" dirty="0" smtClean="0">
                <a:solidFill>
                  <a:schemeClr val="bg1"/>
                </a:solidFill>
                <a:cs typeface="Arial" panose="020B0604020202020204" pitchFamily="34" charset="0"/>
              </a:rPr>
              <a:t>requency </a:t>
            </a:r>
            <a:r>
              <a:rPr lang="en-US" altLang="en-US" sz="1800" b="1" dirty="0">
                <a:solidFill>
                  <a:schemeClr val="bg1"/>
                </a:solidFill>
                <a:cs typeface="Arial" panose="020B0604020202020204" pitchFamily="34" charset="0"/>
              </a:rPr>
              <a:t>h</a:t>
            </a:r>
            <a:r>
              <a:rPr lang="en-US" altLang="en-US" sz="1800" b="1" dirty="0" smtClean="0">
                <a:solidFill>
                  <a:schemeClr val="bg1"/>
                </a:solidFill>
                <a:cs typeface="Arial" panose="020B0604020202020204" pitchFamily="34" charset="0"/>
              </a:rPr>
              <a:t>igher.</a:t>
            </a:r>
            <a:endParaRPr lang="en-US" altLang="en-US" sz="1800" b="1" dirty="0">
              <a:solidFill>
                <a:schemeClr val="bg1"/>
              </a:solidFill>
              <a:cs typeface="Arial" panose="020B0604020202020204" pitchFamily="34" charset="0"/>
            </a:endParaRPr>
          </a:p>
        </p:txBody>
      </p:sp>
      <p:sp>
        <p:nvSpPr>
          <p:cNvPr id="11" name="Rectangle 7"/>
          <p:cNvSpPr>
            <a:spLocks noChangeArrowheads="1"/>
          </p:cNvSpPr>
          <p:nvPr/>
        </p:nvSpPr>
        <p:spPr bwMode="grayWhite">
          <a:xfrm>
            <a:off x="2359742" y="2202425"/>
            <a:ext cx="1022555" cy="3472534"/>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 name="TextBox 1"/>
          <p:cNvSpPr txBox="1"/>
          <p:nvPr/>
        </p:nvSpPr>
        <p:spPr>
          <a:xfrm>
            <a:off x="2340077" y="2202425"/>
            <a:ext cx="1061884" cy="307777"/>
          </a:xfrm>
          <a:prstGeom prst="rect">
            <a:avLst/>
          </a:prstGeom>
          <a:noFill/>
        </p:spPr>
        <p:txBody>
          <a:bodyPr wrap="square" rtlCol="0">
            <a:spAutoFit/>
          </a:bodyPr>
          <a:lstStyle/>
          <a:p>
            <a:r>
              <a:rPr lang="en-US" sz="1400" dirty="0" smtClean="0"/>
              <a:t>Recession</a:t>
            </a:r>
            <a:endParaRPr lang="en-US" sz="1400" dirty="0"/>
          </a:p>
        </p:txBody>
      </p:sp>
    </p:spTree>
    <p:extLst>
      <p:ext uri="{BB962C8B-B14F-4D97-AF65-F5344CB8AC3E}">
        <p14:creationId xmlns:p14="http://schemas.microsoft.com/office/powerpoint/2010/main" val="31833796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barn(in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rgbClr val="FFFFFF"/>
                </a:solidFill>
              </a:rPr>
              <a:t>12/01/09 - 9pm</a:t>
            </a:r>
          </a:p>
        </p:txBody>
      </p:sp>
      <p:sp>
        <p:nvSpPr>
          <p:cNvPr id="512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rgbClr val="FFFFFF"/>
                </a:solidFill>
              </a:rPr>
              <a:t>eSlide – P6466 – The Financial Crisis and the Future of the P/C</a:t>
            </a:r>
          </a:p>
        </p:txBody>
      </p:sp>
      <p:sp>
        <p:nvSpPr>
          <p:cNvPr id="512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723D50E8-5B03-4B39-9CE4-50203B8EF17A}" type="slidenum">
              <a:rPr lang="en-US" altLang="en-US" sz="900">
                <a:solidFill>
                  <a:srgbClr val="000000"/>
                </a:solidFill>
              </a:rPr>
              <a:pPr algn="r">
                <a:lnSpc>
                  <a:spcPct val="85000"/>
                </a:lnSpc>
                <a:spcBef>
                  <a:spcPct val="20000"/>
                </a:spcBef>
                <a:buClrTx/>
                <a:buFontTx/>
                <a:buNone/>
              </a:pPr>
              <a:t>66</a:t>
            </a:fld>
            <a:endParaRPr lang="en-US" altLang="en-US" sz="900">
              <a:solidFill>
                <a:srgbClr val="000000"/>
              </a:solidFill>
            </a:endParaRPr>
          </a:p>
        </p:txBody>
      </p:sp>
      <p:sp>
        <p:nvSpPr>
          <p:cNvPr id="5125" name="Rectangle 7"/>
          <p:cNvSpPr>
            <a:spLocks noGrp="1" noChangeArrowheads="1"/>
          </p:cNvSpPr>
          <p:nvPr>
            <p:ph type="title" idx="4294967295"/>
          </p:nvPr>
        </p:nvSpPr>
        <p:spPr>
          <a:xfrm>
            <a:off x="85725" y="4190"/>
            <a:ext cx="6711950" cy="769938"/>
          </a:xfrm>
        </p:spPr>
        <p:txBody>
          <a:bodyPr/>
          <a:lstStyle/>
          <a:p>
            <a:r>
              <a:rPr lang="en-US" altLang="en-US" dirty="0" smtClean="0">
                <a:latin typeface="Arial" panose="020B0604020202020204" pitchFamily="34" charset="0"/>
              </a:rPr>
              <a:t>Why Are People</a:t>
            </a:r>
            <a:br>
              <a:rPr lang="en-US" altLang="en-US" dirty="0" smtClean="0">
                <a:latin typeface="Arial" panose="020B0604020202020204" pitchFamily="34" charset="0"/>
              </a:rPr>
            </a:br>
            <a:r>
              <a:rPr lang="en-US" altLang="en-US" dirty="0" smtClean="0">
                <a:latin typeface="Arial" panose="020B0604020202020204" pitchFamily="34" charset="0"/>
              </a:rPr>
              <a:t>Driving More Miles? Cheap Gas?</a:t>
            </a:r>
          </a:p>
        </p:txBody>
      </p:sp>
      <p:sp>
        <p:nvSpPr>
          <p:cNvPr id="5126" name="Text Box 5"/>
          <p:cNvSpPr txBox="1">
            <a:spLocks noChangeArrowheads="1"/>
          </p:cNvSpPr>
          <p:nvPr/>
        </p:nvSpPr>
        <p:spPr bwMode="auto">
          <a:xfrm>
            <a:off x="0" y="6346004"/>
            <a:ext cx="8905875"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None/>
            </a:pPr>
            <a:r>
              <a:rPr lang="en-US" altLang="en-US" sz="1100" dirty="0" smtClean="0">
                <a:cs typeface="Arial" panose="020B0604020202020204" pitchFamily="34" charset="0"/>
              </a:rPr>
              <a:t>Sources</a:t>
            </a:r>
            <a:r>
              <a:rPr lang="en-US" altLang="en-US" sz="1100" dirty="0">
                <a:cs typeface="Arial" panose="020B0604020202020204" pitchFamily="34" charset="0"/>
              </a:rPr>
              <a:t>: </a:t>
            </a:r>
            <a:r>
              <a:rPr lang="en-US" altLang="en-US" sz="1100" dirty="0">
                <a:solidFill>
                  <a:srgbClr val="000000"/>
                </a:solidFill>
              </a:rPr>
              <a:t>Federal Highway Administration (</a:t>
            </a:r>
            <a:r>
              <a:rPr lang="en-US" altLang="en-US" sz="1100" dirty="0">
                <a:solidFill>
                  <a:srgbClr val="000000"/>
                </a:solidFill>
                <a:hlinkClick r:id="rId3"/>
              </a:rPr>
              <a:t>http://www.fhwa.dot.gov/policyinformation/travel_monitoring/tvt.cfm</a:t>
            </a:r>
            <a:r>
              <a:rPr lang="en-US" altLang="en-US" sz="1100" dirty="0">
                <a:solidFill>
                  <a:srgbClr val="000000"/>
                </a:solidFill>
              </a:rPr>
              <a:t> </a:t>
            </a:r>
            <a:r>
              <a:rPr lang="en-US" altLang="en-US" sz="1100" dirty="0" smtClean="0">
                <a:solidFill>
                  <a:srgbClr val="000000"/>
                </a:solidFill>
              </a:rPr>
              <a:t>)</a:t>
            </a:r>
            <a:r>
              <a:rPr lang="en-US" altLang="en-US" sz="1100" dirty="0" smtClean="0">
                <a:cs typeface="Arial" panose="020B0604020202020204" pitchFamily="34" charset="0"/>
              </a:rPr>
              <a:t>; </a:t>
            </a:r>
            <a:r>
              <a:rPr lang="en-US" altLang="en-US" sz="1100" dirty="0" smtClean="0">
                <a:cs typeface="Arial" panose="020B0604020202020204" pitchFamily="34" charset="0"/>
                <a:hlinkClick r:id="rId4"/>
              </a:rPr>
              <a:t>Energy Information Administration</a:t>
            </a:r>
            <a:r>
              <a:rPr lang="en-US" altLang="en-US" sz="1100" dirty="0" smtClean="0">
                <a:cs typeface="Arial" panose="020B0604020202020204" pitchFamily="34" charset="0"/>
              </a:rPr>
              <a:t>; </a:t>
            </a:r>
            <a:r>
              <a:rPr lang="en-US" altLang="en-US" sz="1100" dirty="0">
                <a:cs typeface="Arial" panose="020B0604020202020204" pitchFamily="34" charset="0"/>
              </a:rPr>
              <a:t>Insurance Institute for Highway Safety; Insurance Information Institute.</a:t>
            </a:r>
          </a:p>
        </p:txBody>
      </p:sp>
      <p:sp>
        <p:nvSpPr>
          <p:cNvPr id="5127" name="Rectangle 6"/>
          <p:cNvSpPr>
            <a:spLocks noChangeArrowheads="1"/>
          </p:cNvSpPr>
          <p:nvPr/>
        </p:nvSpPr>
        <p:spPr bwMode="black">
          <a:xfrm>
            <a:off x="228790" y="1179483"/>
            <a:ext cx="1395824"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None/>
            </a:pPr>
            <a:r>
              <a:rPr lang="en-US" altLang="en-US" sz="1600" b="1" dirty="0">
                <a:solidFill>
                  <a:srgbClr val="225A7A"/>
                </a:solidFill>
              </a:rPr>
              <a:t>B</a:t>
            </a:r>
            <a:r>
              <a:rPr lang="en-US" altLang="en-US" sz="1600" b="1" dirty="0" smtClean="0">
                <a:solidFill>
                  <a:srgbClr val="225A7A"/>
                </a:solidFill>
              </a:rPr>
              <a:t>illions of Miles Driven in Prior Year</a:t>
            </a:r>
            <a:endParaRPr lang="en-US" altLang="en-US" sz="1600" b="1" dirty="0">
              <a:solidFill>
                <a:srgbClr val="225A7A"/>
              </a:solidFill>
            </a:endParaRPr>
          </a:p>
        </p:txBody>
      </p:sp>
      <p:graphicFrame>
        <p:nvGraphicFramePr>
          <p:cNvPr id="3" name="Object 8"/>
          <p:cNvGraphicFramePr>
            <a:graphicFrameLocks noChangeAspect="1"/>
          </p:cNvGraphicFramePr>
          <p:nvPr>
            <p:extLst/>
          </p:nvPr>
        </p:nvGraphicFramePr>
        <p:xfrm>
          <a:off x="557264" y="1411411"/>
          <a:ext cx="7794625" cy="4326982"/>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6"/>
          <p:cNvSpPr>
            <a:spLocks noChangeArrowheads="1"/>
          </p:cNvSpPr>
          <p:nvPr/>
        </p:nvSpPr>
        <p:spPr bwMode="black">
          <a:xfrm>
            <a:off x="7403690" y="1277292"/>
            <a:ext cx="1645060"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None/>
            </a:pPr>
            <a:r>
              <a:rPr lang="en-US" altLang="en-US" sz="1600" b="1" dirty="0" smtClean="0">
                <a:solidFill>
                  <a:schemeClr val="accent2"/>
                </a:solidFill>
              </a:rPr>
              <a:t>Avg. Price Per Gallon</a:t>
            </a:r>
            <a:endParaRPr lang="en-US" altLang="en-US" sz="1600" b="1" dirty="0">
              <a:solidFill>
                <a:schemeClr val="accent2"/>
              </a:solidFill>
            </a:endParaRPr>
          </a:p>
        </p:txBody>
      </p:sp>
      <p:sp>
        <p:nvSpPr>
          <p:cNvPr id="16" name="Rectangle 4"/>
          <p:cNvSpPr>
            <a:spLocks noChangeArrowheads="1"/>
          </p:cNvSpPr>
          <p:nvPr/>
        </p:nvSpPr>
        <p:spPr bwMode="blackWhite">
          <a:xfrm>
            <a:off x="499602" y="5674959"/>
            <a:ext cx="8382000" cy="5913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800" b="1" dirty="0" smtClean="0">
                <a:solidFill>
                  <a:schemeClr val="bg1"/>
                </a:solidFill>
                <a:cs typeface="Arial" panose="020B0604020202020204" pitchFamily="34" charset="0"/>
              </a:rPr>
              <a:t>Gas Prices Don’t Seem Correlated With Miles Driven.</a:t>
            </a:r>
            <a:endParaRPr lang="en-US" altLang="en-US" sz="1800" b="1" dirty="0">
              <a:solidFill>
                <a:schemeClr val="bg1"/>
              </a:solidFill>
              <a:cs typeface="Arial" panose="020B0604020202020204" pitchFamily="34" charset="0"/>
            </a:endParaRPr>
          </a:p>
        </p:txBody>
      </p:sp>
      <p:sp>
        <p:nvSpPr>
          <p:cNvPr id="11" name="Rectangle 7"/>
          <p:cNvSpPr>
            <a:spLocks noChangeArrowheads="1"/>
          </p:cNvSpPr>
          <p:nvPr/>
        </p:nvSpPr>
        <p:spPr bwMode="grayWhite">
          <a:xfrm>
            <a:off x="2334546" y="1777526"/>
            <a:ext cx="1022555" cy="3392804"/>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 name="TextBox 1"/>
          <p:cNvSpPr txBox="1"/>
          <p:nvPr/>
        </p:nvSpPr>
        <p:spPr>
          <a:xfrm>
            <a:off x="2340012" y="1777526"/>
            <a:ext cx="1061884" cy="307777"/>
          </a:xfrm>
          <a:prstGeom prst="rect">
            <a:avLst/>
          </a:prstGeom>
          <a:noFill/>
        </p:spPr>
        <p:txBody>
          <a:bodyPr wrap="square" rtlCol="0">
            <a:spAutoFit/>
          </a:bodyPr>
          <a:lstStyle/>
          <a:p>
            <a:r>
              <a:rPr lang="en-US" sz="1400" dirty="0" smtClean="0"/>
              <a:t>Recession</a:t>
            </a:r>
            <a:endParaRPr lang="en-US" sz="1400" dirty="0"/>
          </a:p>
        </p:txBody>
      </p:sp>
    </p:spTree>
    <p:extLst>
      <p:ext uri="{BB962C8B-B14F-4D97-AF65-F5344CB8AC3E}">
        <p14:creationId xmlns:p14="http://schemas.microsoft.com/office/powerpoint/2010/main" val="17531771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barn(in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rgbClr val="FFFFFF"/>
                </a:solidFill>
              </a:rPr>
              <a:t>12/01/09 - 9pm</a:t>
            </a:r>
          </a:p>
        </p:txBody>
      </p:sp>
      <p:sp>
        <p:nvSpPr>
          <p:cNvPr id="512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rgbClr val="FFFFFF"/>
                </a:solidFill>
              </a:rPr>
              <a:t>eSlide – P6466 – The Financial Crisis and the Future of the P/C</a:t>
            </a:r>
          </a:p>
        </p:txBody>
      </p:sp>
      <p:sp>
        <p:nvSpPr>
          <p:cNvPr id="512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723D50E8-5B03-4B39-9CE4-50203B8EF17A}" type="slidenum">
              <a:rPr lang="en-US" altLang="en-US" sz="900">
                <a:solidFill>
                  <a:srgbClr val="000000"/>
                </a:solidFill>
              </a:rPr>
              <a:pPr algn="r">
                <a:lnSpc>
                  <a:spcPct val="85000"/>
                </a:lnSpc>
                <a:spcBef>
                  <a:spcPct val="20000"/>
                </a:spcBef>
                <a:buClrTx/>
                <a:buFontTx/>
                <a:buNone/>
              </a:pPr>
              <a:t>67</a:t>
            </a:fld>
            <a:endParaRPr lang="en-US" altLang="en-US" sz="900">
              <a:solidFill>
                <a:srgbClr val="000000"/>
              </a:solidFill>
            </a:endParaRPr>
          </a:p>
        </p:txBody>
      </p:sp>
      <p:sp>
        <p:nvSpPr>
          <p:cNvPr id="5125" name="Rectangle 7"/>
          <p:cNvSpPr>
            <a:spLocks noGrp="1" noChangeArrowheads="1"/>
          </p:cNvSpPr>
          <p:nvPr>
            <p:ph type="title" idx="4294967295"/>
          </p:nvPr>
        </p:nvSpPr>
        <p:spPr>
          <a:xfrm>
            <a:off x="228790" y="136844"/>
            <a:ext cx="6711950" cy="769938"/>
          </a:xfrm>
        </p:spPr>
        <p:txBody>
          <a:bodyPr/>
          <a:lstStyle/>
          <a:p>
            <a:r>
              <a:rPr lang="en-US" altLang="en-US" dirty="0" smtClean="0">
                <a:latin typeface="Arial" panose="020B0604020202020204" pitchFamily="34" charset="0"/>
              </a:rPr>
              <a:t>Why Are People</a:t>
            </a:r>
            <a:br>
              <a:rPr lang="en-US" altLang="en-US" dirty="0" smtClean="0">
                <a:latin typeface="Arial" panose="020B0604020202020204" pitchFamily="34" charset="0"/>
              </a:rPr>
            </a:br>
            <a:r>
              <a:rPr lang="en-US" altLang="en-US" dirty="0" smtClean="0">
                <a:latin typeface="Arial" panose="020B0604020202020204" pitchFamily="34" charset="0"/>
              </a:rPr>
              <a:t>Driving More Miles? Jobs?</a:t>
            </a:r>
          </a:p>
        </p:txBody>
      </p:sp>
      <p:sp>
        <p:nvSpPr>
          <p:cNvPr id="5126" name="Text Box 5"/>
          <p:cNvSpPr txBox="1">
            <a:spLocks noChangeArrowheads="1"/>
          </p:cNvSpPr>
          <p:nvPr/>
        </p:nvSpPr>
        <p:spPr bwMode="auto">
          <a:xfrm>
            <a:off x="0" y="6346004"/>
            <a:ext cx="8905875"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None/>
            </a:pPr>
            <a:r>
              <a:rPr lang="en-US" altLang="en-US" sz="1100" dirty="0" smtClean="0">
                <a:cs typeface="Arial" panose="020B0604020202020204" pitchFamily="34" charset="0"/>
              </a:rPr>
              <a:t>Sources</a:t>
            </a:r>
            <a:r>
              <a:rPr lang="en-US" altLang="en-US" sz="1100" dirty="0">
                <a:cs typeface="Arial" panose="020B0604020202020204" pitchFamily="34" charset="0"/>
              </a:rPr>
              <a:t>: </a:t>
            </a:r>
            <a:r>
              <a:rPr lang="en-US" altLang="en-US" sz="1100" dirty="0">
                <a:solidFill>
                  <a:srgbClr val="000000"/>
                </a:solidFill>
              </a:rPr>
              <a:t>Federal Highway Administration (</a:t>
            </a:r>
            <a:r>
              <a:rPr lang="en-US" altLang="en-US" sz="1100" dirty="0">
                <a:solidFill>
                  <a:srgbClr val="000000"/>
                </a:solidFill>
                <a:hlinkClick r:id="rId3"/>
              </a:rPr>
              <a:t>http://www.fhwa.dot.gov/policyinformation/travel_monitoring/tvt.cfm</a:t>
            </a:r>
            <a:r>
              <a:rPr lang="en-US" altLang="en-US" sz="1100" dirty="0">
                <a:solidFill>
                  <a:srgbClr val="000000"/>
                </a:solidFill>
              </a:rPr>
              <a:t> </a:t>
            </a:r>
            <a:r>
              <a:rPr lang="en-US" altLang="en-US" sz="1100" dirty="0" smtClean="0">
                <a:solidFill>
                  <a:srgbClr val="000000"/>
                </a:solidFill>
              </a:rPr>
              <a:t>)</a:t>
            </a:r>
            <a:r>
              <a:rPr lang="en-US" altLang="en-US" sz="1100" dirty="0" smtClean="0">
                <a:cs typeface="Arial" panose="020B0604020202020204" pitchFamily="34" charset="0"/>
              </a:rPr>
              <a:t>; </a:t>
            </a:r>
            <a:r>
              <a:rPr lang="en-US" altLang="en-US" sz="1100" dirty="0"/>
              <a:t>Seasonally Adjusted Employed from Bureau of Labor Statistics; </a:t>
            </a:r>
            <a:r>
              <a:rPr lang="en-US" altLang="en-US" sz="1100" dirty="0">
                <a:cs typeface="Arial" panose="020B0604020202020204" pitchFamily="34" charset="0"/>
              </a:rPr>
              <a:t>Insurance Institute for Highway Safety; Insurance Information Institute.</a:t>
            </a:r>
          </a:p>
        </p:txBody>
      </p:sp>
      <p:sp>
        <p:nvSpPr>
          <p:cNvPr id="5127" name="Rectangle 6"/>
          <p:cNvSpPr>
            <a:spLocks noChangeArrowheads="1"/>
          </p:cNvSpPr>
          <p:nvPr/>
        </p:nvSpPr>
        <p:spPr bwMode="black">
          <a:xfrm>
            <a:off x="228790" y="1179483"/>
            <a:ext cx="1395824"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None/>
            </a:pPr>
            <a:r>
              <a:rPr lang="en-US" altLang="en-US" sz="1600" b="1" dirty="0">
                <a:solidFill>
                  <a:srgbClr val="225A7A"/>
                </a:solidFill>
              </a:rPr>
              <a:t>B</a:t>
            </a:r>
            <a:r>
              <a:rPr lang="en-US" altLang="en-US" sz="1600" b="1" dirty="0" smtClean="0">
                <a:solidFill>
                  <a:srgbClr val="225A7A"/>
                </a:solidFill>
              </a:rPr>
              <a:t>illions of Miles Driven in Prior Year</a:t>
            </a:r>
            <a:endParaRPr lang="en-US" altLang="en-US" sz="1600" b="1" dirty="0">
              <a:solidFill>
                <a:srgbClr val="225A7A"/>
              </a:solidFill>
            </a:endParaRPr>
          </a:p>
        </p:txBody>
      </p:sp>
      <p:graphicFrame>
        <p:nvGraphicFramePr>
          <p:cNvPr id="3" name="Object 8"/>
          <p:cNvGraphicFramePr>
            <a:graphicFrameLocks noChangeAspect="1"/>
          </p:cNvGraphicFramePr>
          <p:nvPr>
            <p:extLst/>
          </p:nvPr>
        </p:nvGraphicFramePr>
        <p:xfrm>
          <a:off x="557264" y="1411411"/>
          <a:ext cx="7794625" cy="4326982"/>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6"/>
          <p:cNvSpPr>
            <a:spLocks noChangeArrowheads="1"/>
          </p:cNvSpPr>
          <p:nvPr/>
        </p:nvSpPr>
        <p:spPr bwMode="black">
          <a:xfrm>
            <a:off x="7403690" y="1277292"/>
            <a:ext cx="1645060"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None/>
            </a:pPr>
            <a:r>
              <a:rPr lang="en-US" altLang="en-US" sz="1600" b="1" dirty="0" smtClean="0">
                <a:solidFill>
                  <a:schemeClr val="accent2"/>
                </a:solidFill>
              </a:rPr>
              <a:t>Millions Employed</a:t>
            </a:r>
            <a:endParaRPr lang="en-US" altLang="en-US" sz="1600" b="1" dirty="0">
              <a:solidFill>
                <a:schemeClr val="accent2"/>
              </a:solidFill>
            </a:endParaRPr>
          </a:p>
        </p:txBody>
      </p:sp>
      <p:sp>
        <p:nvSpPr>
          <p:cNvPr id="16" name="Rectangle 4"/>
          <p:cNvSpPr>
            <a:spLocks noChangeArrowheads="1"/>
          </p:cNvSpPr>
          <p:nvPr/>
        </p:nvSpPr>
        <p:spPr bwMode="blackWhite">
          <a:xfrm>
            <a:off x="499602" y="5674959"/>
            <a:ext cx="8382000" cy="5913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800" b="1" dirty="0" smtClean="0">
                <a:solidFill>
                  <a:schemeClr val="bg1"/>
                </a:solidFill>
              </a:rPr>
              <a:t>People Drive To and From Work and Drive to Entertainment. Out of Work, They Curtail Their Movement</a:t>
            </a:r>
            <a:r>
              <a:rPr lang="en-US" altLang="en-US" sz="1800" b="1" dirty="0" smtClean="0">
                <a:solidFill>
                  <a:schemeClr val="bg1"/>
                </a:solidFill>
                <a:cs typeface="Arial" panose="020B0604020202020204" pitchFamily="34" charset="0"/>
              </a:rPr>
              <a:t>.</a:t>
            </a:r>
            <a:endParaRPr lang="en-US" altLang="en-US" sz="1800" b="1" dirty="0">
              <a:solidFill>
                <a:schemeClr val="bg1"/>
              </a:solidFill>
              <a:cs typeface="Arial" panose="020B0604020202020204" pitchFamily="34" charset="0"/>
            </a:endParaRPr>
          </a:p>
        </p:txBody>
      </p:sp>
      <p:sp>
        <p:nvSpPr>
          <p:cNvPr id="11" name="Rectangle 7"/>
          <p:cNvSpPr>
            <a:spLocks noChangeArrowheads="1"/>
          </p:cNvSpPr>
          <p:nvPr/>
        </p:nvSpPr>
        <p:spPr bwMode="grayWhite">
          <a:xfrm>
            <a:off x="2334546" y="1777526"/>
            <a:ext cx="1022555" cy="3392804"/>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 name="TextBox 1"/>
          <p:cNvSpPr txBox="1"/>
          <p:nvPr/>
        </p:nvSpPr>
        <p:spPr>
          <a:xfrm>
            <a:off x="2340012" y="1777526"/>
            <a:ext cx="1061884" cy="307777"/>
          </a:xfrm>
          <a:prstGeom prst="rect">
            <a:avLst/>
          </a:prstGeom>
          <a:noFill/>
        </p:spPr>
        <p:txBody>
          <a:bodyPr wrap="square" rtlCol="0">
            <a:spAutoFit/>
          </a:bodyPr>
          <a:lstStyle/>
          <a:p>
            <a:r>
              <a:rPr lang="en-US" sz="1400" dirty="0" smtClean="0"/>
              <a:t>Recession</a:t>
            </a:r>
            <a:endParaRPr lang="en-US" sz="1400" dirty="0"/>
          </a:p>
        </p:txBody>
      </p:sp>
    </p:spTree>
    <p:extLst>
      <p:ext uri="{BB962C8B-B14F-4D97-AF65-F5344CB8AC3E}">
        <p14:creationId xmlns:p14="http://schemas.microsoft.com/office/powerpoint/2010/main" val="37846939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barn(in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142875" y="117475"/>
            <a:ext cx="7769225" cy="762000"/>
          </a:xfrm>
        </p:spPr>
        <p:txBody>
          <a:bodyPr/>
          <a:lstStyle/>
          <a:p>
            <a:pPr>
              <a:lnSpc>
                <a:spcPct val="75000"/>
              </a:lnSpc>
            </a:pPr>
            <a:r>
              <a:rPr lang="en-US" altLang="en-US" dirty="0" smtClean="0">
                <a:latin typeface="Arial" panose="020B0604020202020204" pitchFamily="34" charset="0"/>
              </a:rPr>
              <a:t>Change in Auto Fatalities by State: Especially Severe in Georgia</a:t>
            </a:r>
          </a:p>
        </p:txBody>
      </p:sp>
      <p:graphicFrame>
        <p:nvGraphicFramePr>
          <p:cNvPr id="68611" name="Object 3"/>
          <p:cNvGraphicFramePr>
            <a:graphicFrameLocks noGrp="1" noChangeAspect="1"/>
          </p:cNvGraphicFramePr>
          <p:nvPr>
            <p:ph type="chart" idx="1"/>
            <p:extLst/>
          </p:nvPr>
        </p:nvGraphicFramePr>
        <p:xfrm>
          <a:off x="142875" y="1804194"/>
          <a:ext cx="8639175" cy="4613275"/>
        </p:xfrm>
        <a:graphic>
          <a:graphicData uri="http://schemas.openxmlformats.org/presentationml/2006/ole">
            <mc:AlternateContent xmlns:mc="http://schemas.openxmlformats.org/markup-compatibility/2006">
              <mc:Choice xmlns:v="urn:schemas-microsoft-com:vml" Requires="v">
                <p:oleObj spid="_x0000_s28590084" name="Chart" r:id="rId4" imgW="8829838" imgH="4714979" progId="MSGraph.Chart.8">
                  <p:embed followColorScheme="full"/>
                </p:oleObj>
              </mc:Choice>
              <mc:Fallback>
                <p:oleObj name="Chart" r:id="rId4" imgW="8829838" imgH="4714979" progId="MSGraph.Chart.8">
                  <p:embed followColorScheme="full"/>
                  <p:pic>
                    <p:nvPicPr>
                      <p:cNvPr id="0" name=""/>
                      <p:cNvPicPr>
                        <a:picLocks noChangeAspect="1" noChangeArrowheads="1"/>
                      </p:cNvPicPr>
                      <p:nvPr/>
                    </p:nvPicPr>
                    <p:blipFill>
                      <a:blip r:embed="rId5"/>
                      <a:srcRect/>
                      <a:stretch>
                        <a:fillRect/>
                      </a:stretch>
                    </p:blipFill>
                    <p:spPr bwMode="auto">
                      <a:xfrm>
                        <a:off x="142875" y="1804194"/>
                        <a:ext cx="8639175"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8612" name="Rectangle 4"/>
          <p:cNvSpPr>
            <a:spLocks noChangeArrowheads="1"/>
          </p:cNvSpPr>
          <p:nvPr/>
        </p:nvSpPr>
        <p:spPr bwMode="auto">
          <a:xfrm>
            <a:off x="609600" y="6281738"/>
            <a:ext cx="381000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100"/>
              <a:t>SOURCE: Estimates from National Safety Council.</a:t>
            </a:r>
          </a:p>
        </p:txBody>
      </p:sp>
      <p:sp>
        <p:nvSpPr>
          <p:cNvPr id="68613"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2015 vs. 2014</a:t>
            </a:r>
          </a:p>
        </p:txBody>
      </p:sp>
      <p:sp>
        <p:nvSpPr>
          <p:cNvPr id="6" name="AutoShape 6"/>
          <p:cNvSpPr>
            <a:spLocks noChangeArrowheads="1"/>
          </p:cNvSpPr>
          <p:nvPr/>
        </p:nvSpPr>
        <p:spPr bwMode="blackWhite">
          <a:xfrm>
            <a:off x="4195446" y="4322064"/>
            <a:ext cx="1866900" cy="1069975"/>
          </a:xfrm>
          <a:prstGeom prst="wedgeRectCallout">
            <a:avLst>
              <a:gd name="adj1" fmla="val -74098"/>
              <a:gd name="adj2" fmla="val -64115"/>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a:solidFill>
                  <a:schemeClr val="bg1"/>
                </a:solidFill>
              </a:rPr>
              <a:t>Fatalities in Southeast Rising Faster Than USA as a Whole</a:t>
            </a:r>
          </a:p>
        </p:txBody>
      </p:sp>
      <p:sp>
        <p:nvSpPr>
          <p:cNvPr id="7" name="AutoShape 26"/>
          <p:cNvSpPr>
            <a:spLocks noChangeArrowheads="1"/>
          </p:cNvSpPr>
          <p:nvPr/>
        </p:nvSpPr>
        <p:spPr bwMode="blackWhite">
          <a:xfrm>
            <a:off x="6062346" y="1094771"/>
            <a:ext cx="2719704" cy="1130269"/>
          </a:xfrm>
          <a:prstGeom prst="wedgeRectCallout">
            <a:avLst>
              <a:gd name="adj1" fmla="val -63751"/>
              <a:gd name="adj2" fmla="val 586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GA’s auto fatality rate has increased at a pace nearly 3 times that of the US overall and far in excess of any other state in the region</a:t>
            </a:r>
            <a:endParaRPr lang="en-US" sz="1400" b="1" dirty="0">
              <a:solidFill>
                <a:schemeClr val="bg1"/>
              </a:solidFill>
            </a:endParaRPr>
          </a:p>
        </p:txBody>
      </p:sp>
    </p:spTree>
    <p:extLst>
      <p:ext uri="{BB962C8B-B14F-4D97-AF65-F5344CB8AC3E}">
        <p14:creationId xmlns:p14="http://schemas.microsoft.com/office/powerpoint/2010/main" val="393503311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P spid="7"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Comparing Gas Prices, Employment on Collision Frequency</a:t>
            </a:r>
            <a:endParaRPr lang="en-US" dirty="0"/>
          </a:p>
        </p:txBody>
      </p:sp>
      <p:graphicFrame>
        <p:nvGraphicFramePr>
          <p:cNvPr id="9" name="Content Placeholder 8"/>
          <p:cNvGraphicFramePr>
            <a:graphicFrameLocks noGrp="1"/>
          </p:cNvGraphicFramePr>
          <p:nvPr>
            <p:ph sz="half" idx="1"/>
            <p:extLst/>
          </p:nvPr>
        </p:nvGraphicFramePr>
        <p:xfrm>
          <a:off x="457200" y="1600201"/>
          <a:ext cx="4038600" cy="38679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p:cNvGraphicFramePr>
            <a:graphicFrameLocks noGrp="1"/>
          </p:cNvGraphicFramePr>
          <p:nvPr>
            <p:ph sz="half" idx="2"/>
            <p:extLst/>
          </p:nvPr>
        </p:nvGraphicFramePr>
        <p:xfrm>
          <a:off x="4648200" y="1600201"/>
          <a:ext cx="4038600" cy="3867912"/>
        </p:xfrm>
        <a:graphic>
          <a:graphicData uri="http://schemas.openxmlformats.org/drawingml/2006/chart">
            <c:chart xmlns:c="http://schemas.openxmlformats.org/drawingml/2006/chart" xmlns:r="http://schemas.openxmlformats.org/officeDocument/2006/relationships" r:id="rId3"/>
          </a:graphicData>
        </a:graphic>
      </p:graphicFrame>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D53389C6-6F16-4256-98B1-7634F53CA3C8}" type="slidenum">
              <a:rPr lang="en-US" smtClean="0"/>
              <a:pPr>
                <a:defRPr/>
              </a:pPr>
              <a:t>69</a:t>
            </a:fld>
            <a:endParaRPr lang="en-US"/>
          </a:p>
        </p:txBody>
      </p:sp>
      <p:sp>
        <p:nvSpPr>
          <p:cNvPr id="12" name="Text Box 5"/>
          <p:cNvSpPr txBox="1">
            <a:spLocks noChangeArrowheads="1"/>
          </p:cNvSpPr>
          <p:nvPr/>
        </p:nvSpPr>
        <p:spPr bwMode="auto">
          <a:xfrm>
            <a:off x="0" y="6346004"/>
            <a:ext cx="8905875"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None/>
            </a:pPr>
            <a:r>
              <a:rPr lang="en-US" altLang="en-US" sz="1100" dirty="0" smtClean="0">
                <a:cs typeface="Arial" panose="020B0604020202020204" pitchFamily="34" charset="0"/>
              </a:rPr>
              <a:t>Sources</a:t>
            </a:r>
            <a:r>
              <a:rPr lang="en-US" altLang="en-US" sz="1100" dirty="0">
                <a:cs typeface="Arial" panose="020B0604020202020204" pitchFamily="34" charset="0"/>
              </a:rPr>
              <a:t>:  Seasonally Adjusted </a:t>
            </a:r>
            <a:r>
              <a:rPr lang="en-US" altLang="en-US" sz="1100" dirty="0" smtClean="0">
                <a:cs typeface="Arial" panose="020B0604020202020204" pitchFamily="34" charset="0"/>
              </a:rPr>
              <a:t>Employed from </a:t>
            </a:r>
            <a:r>
              <a:rPr lang="en-US" altLang="en-US" sz="1100" dirty="0">
                <a:cs typeface="Arial" panose="020B0604020202020204" pitchFamily="34" charset="0"/>
              </a:rPr>
              <a:t>Bureau of Labor Statistics; </a:t>
            </a:r>
            <a:r>
              <a:rPr lang="en-US" altLang="en-US" sz="1100" dirty="0"/>
              <a:t>Energy Information </a:t>
            </a:r>
            <a:r>
              <a:rPr lang="en-US" altLang="en-US" sz="1100" dirty="0" smtClean="0"/>
              <a:t>Administration; </a:t>
            </a:r>
            <a:r>
              <a:rPr lang="en-US" altLang="en-US" sz="1100" dirty="0" smtClean="0">
                <a:cs typeface="Arial" panose="020B0604020202020204" pitchFamily="34" charset="0"/>
              </a:rPr>
              <a:t>Rolling </a:t>
            </a:r>
            <a:r>
              <a:rPr lang="en-US" altLang="en-US" sz="1100" dirty="0">
                <a:cs typeface="Arial" panose="020B0604020202020204" pitchFamily="34" charset="0"/>
              </a:rPr>
              <a:t>Four-</a:t>
            </a:r>
            <a:r>
              <a:rPr lang="en-US" altLang="en-US" sz="1100" dirty="0" err="1">
                <a:cs typeface="Arial" panose="020B0604020202020204" pitchFamily="34" charset="0"/>
              </a:rPr>
              <a:t>Qtr</a:t>
            </a:r>
            <a:r>
              <a:rPr lang="en-US" altLang="en-US" sz="1100" dirty="0">
                <a:cs typeface="Arial" panose="020B0604020202020204" pitchFamily="34" charset="0"/>
              </a:rPr>
              <a:t> Avg. Frequency from Insurance Services </a:t>
            </a:r>
            <a:r>
              <a:rPr lang="en-US" altLang="en-US" sz="1100" dirty="0" smtClean="0">
                <a:cs typeface="Arial" panose="020B0604020202020204" pitchFamily="34" charset="0"/>
              </a:rPr>
              <a:t>Office; </a:t>
            </a:r>
            <a:r>
              <a:rPr lang="en-US" altLang="en-US" sz="1100" dirty="0">
                <a:cs typeface="Arial" panose="020B0604020202020204" pitchFamily="34" charset="0"/>
              </a:rPr>
              <a:t>Insurance Information Institute.</a:t>
            </a:r>
          </a:p>
        </p:txBody>
      </p:sp>
      <p:sp>
        <p:nvSpPr>
          <p:cNvPr id="13" name="Rectangle 12"/>
          <p:cNvSpPr>
            <a:spLocks noChangeArrowheads="1"/>
          </p:cNvSpPr>
          <p:nvPr/>
        </p:nvSpPr>
        <p:spPr bwMode="black">
          <a:xfrm>
            <a:off x="2069680" y="5583892"/>
            <a:ext cx="142536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20000"/>
              </a:spcBef>
              <a:buClrTx/>
              <a:buNone/>
            </a:pPr>
            <a:r>
              <a:rPr lang="en-US" altLang="en-US" sz="1400" b="1" dirty="0" smtClean="0">
                <a:solidFill>
                  <a:srgbClr val="225A7A"/>
                </a:solidFill>
                <a:latin typeface="Arial" panose="020B0604020202020204" pitchFamily="34" charset="0"/>
                <a:cs typeface="Arial" panose="020B0604020202020204" pitchFamily="34" charset="0"/>
              </a:rPr>
              <a:t>Gas Price/Gal.</a:t>
            </a:r>
            <a:endParaRPr lang="en-US" altLang="en-US" sz="1400" b="1" dirty="0">
              <a:solidFill>
                <a:srgbClr val="225A7A"/>
              </a:solidFill>
              <a:latin typeface="Arial" panose="020B0604020202020204" pitchFamily="34" charset="0"/>
              <a:cs typeface="Arial" panose="020B0604020202020204" pitchFamily="34" charset="0"/>
            </a:endParaRPr>
          </a:p>
        </p:txBody>
      </p:sp>
      <p:sp>
        <p:nvSpPr>
          <p:cNvPr id="14" name="Rectangle 13"/>
          <p:cNvSpPr>
            <a:spLocks noChangeArrowheads="1"/>
          </p:cNvSpPr>
          <p:nvPr/>
        </p:nvSpPr>
        <p:spPr bwMode="black">
          <a:xfrm>
            <a:off x="6133680" y="5589944"/>
            <a:ext cx="17098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20000"/>
              </a:spcBef>
              <a:buClrTx/>
              <a:buNone/>
            </a:pPr>
            <a:r>
              <a:rPr lang="en-US" altLang="en-US" sz="1400" b="1" dirty="0" smtClean="0">
                <a:solidFill>
                  <a:srgbClr val="225A7A"/>
                </a:solidFill>
                <a:latin typeface="Arial" panose="020B0604020202020204" pitchFamily="34" charset="0"/>
                <a:cs typeface="Arial" panose="020B0604020202020204" pitchFamily="34" charset="0"/>
              </a:rPr>
              <a:t>Employment Level</a:t>
            </a:r>
            <a:endParaRPr lang="en-US" altLang="en-US" sz="1400" b="1" dirty="0">
              <a:solidFill>
                <a:srgbClr val="225A7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9287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662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C87F3B0-FD48-4542-946D-35DE26E8F8A8}" type="slidenum">
              <a:rPr lang="en-US" sz="900"/>
              <a:pPr algn="r" eaLnBrk="0" hangingPunct="0">
                <a:lnSpc>
                  <a:spcPct val="85000"/>
                </a:lnSpc>
                <a:spcBef>
                  <a:spcPct val="20000"/>
                </a:spcBef>
              </a:pPr>
              <a:t>7</a:t>
            </a:fld>
            <a:endParaRPr lang="en-US" sz="900"/>
          </a:p>
        </p:txBody>
      </p:sp>
      <p:sp>
        <p:nvSpPr>
          <p:cNvPr id="26628" name="Rectangle 2"/>
          <p:cNvSpPr>
            <a:spLocks noGrp="1" noChangeArrowheads="1"/>
          </p:cNvSpPr>
          <p:nvPr>
            <p:ph type="title" idx="4294967295"/>
          </p:nvPr>
        </p:nvSpPr>
        <p:spPr>
          <a:xfrm>
            <a:off x="0" y="90488"/>
            <a:ext cx="8001000" cy="860425"/>
          </a:xfrm>
        </p:spPr>
        <p:txBody>
          <a:bodyPr/>
          <a:lstStyle/>
          <a:p>
            <a:r>
              <a:rPr lang="en-US" dirty="0" smtClean="0"/>
              <a:t>Return on Equity by Financial Services Sector vs. Fortune 500, 2004</a:t>
            </a:r>
            <a:r>
              <a:rPr lang="en-US" sz="2800" dirty="0" smtClean="0"/>
              <a:t>-2014*</a:t>
            </a:r>
          </a:p>
        </p:txBody>
      </p:sp>
      <p:sp>
        <p:nvSpPr>
          <p:cNvPr id="26629" name="Rectangle 3"/>
          <p:cNvSpPr>
            <a:spLocks noChangeArrowheads="1"/>
          </p:cNvSpPr>
          <p:nvPr/>
        </p:nvSpPr>
        <p:spPr bwMode="auto">
          <a:xfrm>
            <a:off x="-161925" y="6454490"/>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*GAAP basis. </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Sources: </a:t>
            </a:r>
            <a:r>
              <a:rPr lang="en-US" sz="1100" dirty="0" smtClean="0"/>
              <a:t>ISO, Fortune; Insurance Information Institute.</a:t>
            </a:r>
            <a:endParaRPr lang="en-US" sz="1100" dirty="0"/>
          </a:p>
        </p:txBody>
      </p:sp>
      <p:graphicFrame>
        <p:nvGraphicFramePr>
          <p:cNvPr id="2026500" name="Object 2"/>
          <p:cNvGraphicFramePr>
            <a:graphicFrameLocks/>
          </p:cNvGraphicFramePr>
          <p:nvPr>
            <p:extLst/>
          </p:nvPr>
        </p:nvGraphicFramePr>
        <p:xfrm>
          <a:off x="238125" y="1162050"/>
          <a:ext cx="8569325" cy="4579938"/>
        </p:xfrm>
        <a:graphic>
          <a:graphicData uri="http://schemas.openxmlformats.org/presentationml/2006/ole">
            <mc:AlternateContent xmlns:mc="http://schemas.openxmlformats.org/markup-compatibility/2006">
              <mc:Choice xmlns:v="urn:schemas-microsoft-com:vml" Requires="v">
                <p:oleObj spid="_x0000_s28573711" name="Chart" r:id="rId4" imgW="8610548" imgH="4619798" progId="MSGraph.Chart.8">
                  <p:embed followColorScheme="full"/>
                </p:oleObj>
              </mc:Choice>
              <mc:Fallback>
                <p:oleObj name="Chart" r:id="rId4" imgW="8610548" imgH="4619798" progId="MSGraph.Chart.8">
                  <p:embed followColorScheme="full"/>
                  <p:pic>
                    <p:nvPicPr>
                      <p:cNvPr id="0" name=""/>
                      <p:cNvPicPr>
                        <a:picLocks noChangeArrowheads="1"/>
                      </p:cNvPicPr>
                      <p:nvPr/>
                    </p:nvPicPr>
                    <p:blipFill>
                      <a:blip r:embed="rId5"/>
                      <a:srcRect/>
                      <a:stretch>
                        <a:fillRect/>
                      </a:stretch>
                    </p:blipFill>
                    <p:spPr bwMode="gray">
                      <a:xfrm>
                        <a:off x="238125" y="1162050"/>
                        <a:ext cx="8569325" cy="457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0" name="Rectangle 31"/>
          <p:cNvSpPr>
            <a:spLocks noChangeArrowheads="1"/>
          </p:cNvSpPr>
          <p:nvPr/>
        </p:nvSpPr>
        <p:spPr bwMode="black">
          <a:xfrm>
            <a:off x="347663" y="11001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8" name="AutoShape 7"/>
          <p:cNvSpPr>
            <a:spLocks noChangeArrowheads="1"/>
          </p:cNvSpPr>
          <p:nvPr/>
        </p:nvSpPr>
        <p:spPr bwMode="blackWhite">
          <a:xfrm>
            <a:off x="914026" y="3389586"/>
            <a:ext cx="2554388" cy="1465275"/>
          </a:xfrm>
          <a:prstGeom prst="wedgeRectCallout">
            <a:avLst>
              <a:gd name="adj1" fmla="val -49991"/>
              <a:gd name="adj2" fmla="val 247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u="sng" dirty="0" smtClean="0">
                <a:solidFill>
                  <a:schemeClr val="bg1"/>
                </a:solidFill>
              </a:rPr>
              <a:t>Average: 2004 - 2014</a:t>
            </a:r>
            <a:endParaRPr lang="en-US" sz="1600" b="1" u="sng" dirty="0">
              <a:solidFill>
                <a:schemeClr val="bg1"/>
              </a:solidFill>
            </a:endParaRPr>
          </a:p>
          <a:p>
            <a:pPr algn="ctr" eaLnBrk="0" hangingPunct="0">
              <a:lnSpc>
                <a:spcPct val="90000"/>
              </a:lnSpc>
              <a:spcBef>
                <a:spcPct val="50000"/>
              </a:spcBef>
              <a:buClr>
                <a:schemeClr val="bg1"/>
              </a:buClr>
              <a:defRPr/>
            </a:pPr>
            <a:r>
              <a:rPr lang="en-US" sz="1600" b="1" dirty="0" smtClean="0">
                <a:solidFill>
                  <a:schemeClr val="bg1"/>
                </a:solidFill>
                <a:latin typeface="Arial" pitchFamily="34" charset="0"/>
              </a:rPr>
              <a:t>Fortune 500: 13.9% Commercial Bank: 9.8%                   Life: 8.2%                         P/C: 7.1%</a:t>
            </a:r>
            <a:endParaRPr lang="en-US" sz="1600" b="1" dirty="0">
              <a:solidFill>
                <a:schemeClr val="bg1"/>
              </a:solidFill>
              <a:latin typeface="Arial" pitchFamily="34" charset="0"/>
            </a:endParaRPr>
          </a:p>
        </p:txBody>
      </p:sp>
      <p:sp>
        <p:nvSpPr>
          <p:cNvPr id="10" name="Rectangle 5"/>
          <p:cNvSpPr>
            <a:spLocks noChangeArrowheads="1"/>
          </p:cNvSpPr>
          <p:nvPr/>
        </p:nvSpPr>
        <p:spPr bwMode="blackWhite">
          <a:xfrm>
            <a:off x="457200" y="5567363"/>
            <a:ext cx="8458200" cy="6445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dirty="0" smtClean="0">
                <a:solidFill>
                  <a:srgbClr val="FFFFFF"/>
                </a:solidFill>
              </a:rPr>
              <a:t>Banks and Insurers Have Substantially Underperformed the Fortune 500 Since the Financial Crisis</a:t>
            </a:r>
            <a:endParaRPr lang="pt-BR" b="1" dirty="0">
              <a:solidFill>
                <a:srgbClr val="FFFFFF"/>
              </a:solidFill>
            </a:endParaRPr>
          </a:p>
        </p:txBody>
      </p:sp>
    </p:spTree>
    <p:extLst>
      <p:ext uri="{BB962C8B-B14F-4D97-AF65-F5344CB8AC3E}">
        <p14:creationId xmlns:p14="http://schemas.microsoft.com/office/powerpoint/2010/main" val="30666933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Return on Net Worth: Personal </a:t>
            </a:r>
            <a:r>
              <a:rPr lang="en-US" altLang="en-US" dirty="0" smtClean="0">
                <a:latin typeface="Arial" panose="020B0604020202020204" pitchFamily="34" charset="0"/>
              </a:rPr>
              <a:t>Auto</a:t>
            </a:r>
            <a:r>
              <a:rPr lang="en-US" altLang="en-US" dirty="0">
                <a:latin typeface="Arial" panose="020B0604020202020204" pitchFamily="34" charset="0"/>
              </a:rPr>
              <a:t>, 2005-2014</a:t>
            </a:r>
            <a:endParaRPr lang="en-US" dirty="0"/>
          </a:p>
        </p:txBody>
      </p:sp>
      <p:graphicFrame>
        <p:nvGraphicFramePr>
          <p:cNvPr id="9" name="Content Placeholder 8"/>
          <p:cNvGraphicFramePr>
            <a:graphicFrameLocks noGrp="1"/>
          </p:cNvGraphicFramePr>
          <p:nvPr>
            <p:ph idx="1"/>
            <p:extLst/>
          </p:nvPr>
        </p:nvGraphicFramePr>
        <p:xfrm>
          <a:off x="549089" y="1190626"/>
          <a:ext cx="8153400" cy="4385422"/>
        </p:xfrm>
        <a:graphic>
          <a:graphicData uri="http://schemas.openxmlformats.org/drawingml/2006/chart">
            <c:chart xmlns:c="http://schemas.openxmlformats.org/drawingml/2006/chart" xmlns:r="http://schemas.openxmlformats.org/officeDocument/2006/relationships" r:id="rId2"/>
          </a:graphicData>
        </a:graphic>
      </p:graphicFrame>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BA00B8B1-FA28-4268-9EE2-838B647A34D4}" type="slidenum">
              <a:rPr lang="en-US" smtClean="0"/>
              <a:pPr>
                <a:defRPr/>
              </a:pPr>
              <a:t>70</a:t>
            </a:fld>
            <a:endParaRPr lang="en-US"/>
          </a:p>
        </p:txBody>
      </p:sp>
      <p:sp>
        <p:nvSpPr>
          <p:cNvPr id="10" name="Rectangle 4"/>
          <p:cNvSpPr>
            <a:spLocks noChangeArrowheads="1"/>
          </p:cNvSpPr>
          <p:nvPr/>
        </p:nvSpPr>
        <p:spPr bwMode="blackWhite">
          <a:xfrm>
            <a:off x="462069" y="5655329"/>
            <a:ext cx="8240420" cy="79622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latin typeface="Arial "/>
              </a:rPr>
              <a:t>Auto Insurance Profitability Has Been Falling for A Decade.</a:t>
            </a:r>
            <a:endParaRPr lang="en-US" sz="2000" b="1" dirty="0">
              <a:solidFill>
                <a:srgbClr val="FFFFFF"/>
              </a:solidFill>
              <a:latin typeface="Arial "/>
            </a:endParaRPr>
          </a:p>
        </p:txBody>
      </p:sp>
      <p:sp>
        <p:nvSpPr>
          <p:cNvPr id="11" name="TextBox 10"/>
          <p:cNvSpPr txBox="1"/>
          <p:nvPr/>
        </p:nvSpPr>
        <p:spPr>
          <a:xfrm>
            <a:off x="448235" y="6535271"/>
            <a:ext cx="4733365" cy="261610"/>
          </a:xfrm>
          <a:prstGeom prst="rect">
            <a:avLst/>
          </a:prstGeom>
          <a:noFill/>
        </p:spPr>
        <p:txBody>
          <a:bodyPr wrap="square" rtlCol="0">
            <a:spAutoFit/>
          </a:bodyPr>
          <a:lstStyle/>
          <a:p>
            <a:r>
              <a:rPr lang="en-US" sz="1100" dirty="0" smtClean="0"/>
              <a:t>SOURCE: National Association of Insurance Commissioners.</a:t>
            </a:r>
            <a:endParaRPr lang="en-US" sz="1100" dirty="0"/>
          </a:p>
        </p:txBody>
      </p:sp>
    </p:spTree>
    <p:extLst>
      <p:ext uri="{BB962C8B-B14F-4D97-AF65-F5344CB8AC3E}">
        <p14:creationId xmlns:p14="http://schemas.microsoft.com/office/powerpoint/2010/main" val="9078229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latin typeface="Arial" panose="020B0604020202020204" pitchFamily="34" charset="0"/>
              </a:rPr>
              <a:t>Net Combined Ratio, 2005-2015</a:t>
            </a:r>
            <a:endParaRPr lang="en-US" dirty="0"/>
          </a:p>
        </p:txBody>
      </p:sp>
      <p:graphicFrame>
        <p:nvGraphicFramePr>
          <p:cNvPr id="9" name="Content Placeholder 8"/>
          <p:cNvGraphicFramePr>
            <a:graphicFrameLocks noGrp="1"/>
          </p:cNvGraphicFramePr>
          <p:nvPr>
            <p:ph idx="1"/>
            <p:extLst/>
          </p:nvPr>
        </p:nvGraphicFramePr>
        <p:xfrm>
          <a:off x="549089" y="1190626"/>
          <a:ext cx="8153400" cy="4101302"/>
        </p:xfrm>
        <a:graphic>
          <a:graphicData uri="http://schemas.openxmlformats.org/drawingml/2006/chart">
            <c:chart xmlns:c="http://schemas.openxmlformats.org/drawingml/2006/chart" xmlns:r="http://schemas.openxmlformats.org/officeDocument/2006/relationships" r:id="rId2"/>
          </a:graphicData>
        </a:graphic>
      </p:graphicFrame>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BA00B8B1-FA28-4268-9EE2-838B647A34D4}" type="slidenum">
              <a:rPr lang="en-US" smtClean="0"/>
              <a:pPr>
                <a:defRPr/>
              </a:pPr>
              <a:t>71</a:t>
            </a:fld>
            <a:endParaRPr lang="en-US"/>
          </a:p>
        </p:txBody>
      </p:sp>
      <p:sp>
        <p:nvSpPr>
          <p:cNvPr id="10" name="Rectangle 4"/>
          <p:cNvSpPr>
            <a:spLocks noChangeArrowheads="1"/>
          </p:cNvSpPr>
          <p:nvPr/>
        </p:nvSpPr>
        <p:spPr bwMode="blackWhite">
          <a:xfrm>
            <a:off x="462069" y="5383042"/>
            <a:ext cx="8240420" cy="79622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latin typeface="Arial "/>
              </a:rPr>
              <a:t>Loss Ratios Have Been Rising for A Decade. 2015 Return on Net Worth Is Likely Close to Zero or Negative.</a:t>
            </a:r>
            <a:endParaRPr lang="en-US" sz="2000" b="1" dirty="0">
              <a:solidFill>
                <a:srgbClr val="FFFFFF"/>
              </a:solidFill>
              <a:latin typeface="Arial "/>
            </a:endParaRPr>
          </a:p>
        </p:txBody>
      </p:sp>
      <p:sp>
        <p:nvSpPr>
          <p:cNvPr id="11" name="TextBox 10"/>
          <p:cNvSpPr txBox="1"/>
          <p:nvPr/>
        </p:nvSpPr>
        <p:spPr>
          <a:xfrm>
            <a:off x="448235" y="6270376"/>
            <a:ext cx="8254254" cy="430887"/>
          </a:xfrm>
          <a:prstGeom prst="rect">
            <a:avLst/>
          </a:prstGeom>
          <a:noFill/>
        </p:spPr>
        <p:txBody>
          <a:bodyPr wrap="square" rtlCol="0">
            <a:spAutoFit/>
          </a:bodyPr>
          <a:lstStyle/>
          <a:p>
            <a:r>
              <a:rPr lang="en-US" sz="1100" dirty="0" smtClean="0"/>
              <a:t>SOURCE: National Association of Insurance Commissioners data, sourced from S&amp;P Global Market Intelligence; Insurance Information Institute.</a:t>
            </a:r>
            <a:endParaRPr lang="en-US" sz="1100" dirty="0"/>
          </a:p>
        </p:txBody>
      </p:sp>
    </p:spTree>
    <p:extLst>
      <p:ext uri="{BB962C8B-B14F-4D97-AF65-F5344CB8AC3E}">
        <p14:creationId xmlns:p14="http://schemas.microsoft.com/office/powerpoint/2010/main" val="287916990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264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38497-211C-4DBC-82CF-0857D7DDC949}" type="slidenum">
              <a:rPr lang="en-US" sz="900">
                <a:solidFill>
                  <a:schemeClr val="bg1"/>
                </a:solidFill>
              </a:rPr>
              <a:pPr algn="r" eaLnBrk="0" hangingPunct="0">
                <a:lnSpc>
                  <a:spcPct val="85000"/>
                </a:lnSpc>
                <a:spcBef>
                  <a:spcPct val="20000"/>
                </a:spcBef>
              </a:pPr>
              <a:t>72</a:t>
            </a:fld>
            <a:endParaRPr lang="en-US" sz="900">
              <a:solidFill>
                <a:schemeClr val="bg1"/>
              </a:solidFill>
            </a:endParaRPr>
          </a:p>
        </p:txBody>
      </p:sp>
      <p:pic>
        <p:nvPicPr>
          <p:cNvPr id="11264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dirty="0" smtClean="0">
                <a:solidFill>
                  <a:schemeClr val="bg1"/>
                </a:solidFill>
              </a:rPr>
              <a:t>Claim Trends in Private Passenger Auto Insurance</a:t>
            </a:r>
            <a:endParaRPr lang="en-US" sz="4200" b="1" dirty="0">
              <a:solidFill>
                <a:schemeClr val="bg1"/>
              </a:solidFill>
            </a:endParaRPr>
          </a:p>
        </p:txBody>
      </p:sp>
      <p:sp>
        <p:nvSpPr>
          <p:cNvPr id="7" name="Rectangle 7"/>
          <p:cNvSpPr>
            <a:spLocks noChangeArrowheads="1"/>
          </p:cNvSpPr>
          <p:nvPr/>
        </p:nvSpPr>
        <p:spPr bwMode="auto">
          <a:xfrm>
            <a:off x="773112" y="4378763"/>
            <a:ext cx="7588250" cy="1726627"/>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Rising </a:t>
            </a:r>
            <a:r>
              <a:rPr lang="en-US" sz="3600" b="1" dirty="0" smtClean="0">
                <a:solidFill>
                  <a:srgbClr val="225A7A"/>
                </a:solidFill>
              </a:rPr>
              <a:t>Frequencies and Severities in Many Coverages</a:t>
            </a:r>
            <a:endParaRPr lang="en-US" sz="3600" b="1" dirty="0">
              <a:solidFill>
                <a:srgbClr val="225A7A"/>
              </a:solidFill>
            </a:endParaRPr>
          </a:p>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Will that </a:t>
            </a:r>
            <a:r>
              <a:rPr lang="en-US" sz="3600" b="1" dirty="0">
                <a:solidFill>
                  <a:srgbClr val="225A7A"/>
                </a:solidFill>
              </a:rPr>
              <a:t>Pattern Be Sustained?</a:t>
            </a:r>
            <a:endParaRPr lang="en-US" sz="3600" b="1" dirty="0">
              <a:solidFill>
                <a:schemeClr val="folHlink"/>
              </a:solidFill>
            </a:endParaRPr>
          </a:p>
        </p:txBody>
      </p:sp>
    </p:spTree>
    <p:extLst>
      <p:ext uri="{BB962C8B-B14F-4D97-AF65-F5344CB8AC3E}">
        <p14:creationId xmlns:p14="http://schemas.microsoft.com/office/powerpoint/2010/main" val="82046408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7"/>
                                        </p:tgtEl>
                                        <p:attrNameLst>
                                          <p:attrName>style.visibility</p:attrName>
                                        </p:attrNameLst>
                                      </p:cBhvr>
                                      <p:to>
                                        <p:strVal val="visible"/>
                                      </p:to>
                                    </p:set>
                                    <p:animEffect transition="in" filter="barn(outVertical)">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smtClean="0"/>
              <a:t>12/01/09 - 9pm</a:t>
            </a:r>
          </a:p>
        </p:txBody>
      </p:sp>
      <p:sp>
        <p:nvSpPr>
          <p:cNvPr id="4301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73</a:t>
            </a:fld>
            <a:endParaRPr lang="en-US" smtClean="0"/>
          </a:p>
        </p:txBody>
      </p:sp>
      <p:sp>
        <p:nvSpPr>
          <p:cNvPr id="43014" name="Rectangle 2"/>
          <p:cNvSpPr>
            <a:spLocks noGrp="1" noChangeArrowheads="1"/>
          </p:cNvSpPr>
          <p:nvPr>
            <p:ph type="title"/>
          </p:nvPr>
        </p:nvSpPr>
        <p:spPr>
          <a:xfrm>
            <a:off x="66675" y="90488"/>
            <a:ext cx="8201025" cy="860425"/>
          </a:xfrm>
        </p:spPr>
        <p:txBody>
          <a:bodyPr/>
          <a:lstStyle/>
          <a:p>
            <a:r>
              <a:rPr lang="en-US" dirty="0" smtClean="0"/>
              <a:t>Auto Severity </a:t>
            </a:r>
            <a:r>
              <a:rPr lang="en-US" dirty="0"/>
              <a:t>&amp;</a:t>
            </a:r>
            <a:r>
              <a:rPr lang="en-US" dirty="0" smtClean="0"/>
              <a:t> Frequency by Coverage: Trending Up in 2015</a:t>
            </a:r>
          </a:p>
        </p:txBody>
      </p:sp>
      <p:graphicFrame>
        <p:nvGraphicFramePr>
          <p:cNvPr id="43010" name="Object 3"/>
          <p:cNvGraphicFramePr>
            <a:graphicFrameLocks noChangeAspect="1"/>
          </p:cNvGraphicFramePr>
          <p:nvPr>
            <p:extLst>
              <p:ext uri="{D42A27DB-BD31-4B8C-83A1-F6EECF244321}">
                <p14:modId xmlns:p14="http://schemas.microsoft.com/office/powerpoint/2010/main" val="2233479069"/>
              </p:ext>
            </p:extLst>
          </p:nvPr>
        </p:nvGraphicFramePr>
        <p:xfrm>
          <a:off x="381000" y="1600200"/>
          <a:ext cx="8648700" cy="3762375"/>
        </p:xfrm>
        <a:graphic>
          <a:graphicData uri="http://schemas.openxmlformats.org/presentationml/2006/ole">
            <mc:AlternateContent xmlns:mc="http://schemas.openxmlformats.org/markup-compatibility/2006">
              <mc:Choice xmlns:v="urn:schemas-microsoft-com:vml" Requires="v">
                <p:oleObj spid="_x0000_s28553291" name="Chart" r:id="rId4" imgW="5784750" imgH="2508365" progId="MSGraph.Chart.8">
                  <p:embed followColorScheme="full"/>
                </p:oleObj>
              </mc:Choice>
              <mc:Fallback>
                <p:oleObj name="Chart" r:id="rId4" imgW="5784750" imgH="2508365" progId="MSGraph.Chart.8">
                  <p:embed followColorScheme="full"/>
                  <p:pic>
                    <p:nvPicPr>
                      <p:cNvPr id="0" name=""/>
                      <p:cNvPicPr>
                        <a:picLocks noChangeAspect="1" noChangeArrowheads="1"/>
                      </p:cNvPicPr>
                      <p:nvPr/>
                    </p:nvPicPr>
                    <p:blipFill>
                      <a:blip r:embed="rId5"/>
                      <a:srcRect/>
                      <a:stretch>
                        <a:fillRect/>
                      </a:stretch>
                    </p:blipFill>
                    <p:spPr bwMode="gray">
                      <a:xfrm>
                        <a:off x="381000" y="16002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Annual Change, </a:t>
            </a:r>
            <a:r>
              <a:rPr lang="en-US" sz="1600" b="1" dirty="0" smtClean="0">
                <a:solidFill>
                  <a:srgbClr val="225A7A"/>
                </a:solidFill>
                <a:latin typeface="Arial" panose="020B0604020202020204" pitchFamily="34" charset="0"/>
                <a:cs typeface="Arial" panose="020B0604020202020204" pitchFamily="34" charset="0"/>
              </a:rPr>
              <a:t>2015 Over 2014</a:t>
            </a:r>
            <a:endParaRPr lang="en-US" sz="1600" b="1" dirty="0">
              <a:solidFill>
                <a:srgbClr val="225A7A"/>
              </a:solidFill>
              <a:latin typeface="Arial" panose="020B0604020202020204" pitchFamily="34" charset="0"/>
              <a:cs typeface="Arial" panose="020B0604020202020204" pitchFamily="34" charset="0"/>
            </a:endParaRP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latin typeface="Arial" panose="020B0604020202020204" pitchFamily="34" charset="0"/>
                <a:cs typeface="Arial" panose="020B0604020202020204" pitchFamily="34" charset="0"/>
              </a:rPr>
              <a:t>Frequency and Severity Were Up Across Most Coverage Types in 2015; A Trend Likely to Continue in 2016</a:t>
            </a:r>
            <a:endParaRPr lang="en-US" sz="2000" b="1" dirty="0">
              <a:solidFill>
                <a:srgbClr val="FFFFFF"/>
              </a:solidFill>
              <a:latin typeface="Arial" panose="020B0604020202020204" pitchFamily="34" charset="0"/>
              <a:cs typeface="Arial" panose="020B0604020202020204" pitchFamily="34" charset="0"/>
            </a:endParaRPr>
          </a:p>
        </p:txBody>
      </p:sp>
      <p:sp>
        <p:nvSpPr>
          <p:cNvPr id="10" name="Rectangle 4"/>
          <p:cNvSpPr>
            <a:spLocks noChangeArrowheads="1"/>
          </p:cNvSpPr>
          <p:nvPr/>
        </p:nvSpPr>
        <p:spPr bwMode="auto">
          <a:xfrm>
            <a:off x="0" y="6588315"/>
            <a:ext cx="73025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Source</a:t>
            </a:r>
            <a:r>
              <a:rPr lang="en-US" sz="1100" dirty="0">
                <a:latin typeface="Arial" panose="020B0604020202020204" pitchFamily="34" charset="0"/>
                <a:cs typeface="Arial" panose="020B0604020202020204" pitchFamily="34" charset="0"/>
              </a:rPr>
              <a:t>: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Institute</a:t>
            </a:r>
          </a:p>
        </p:txBody>
      </p:sp>
    </p:spTree>
    <p:extLst>
      <p:ext uri="{BB962C8B-B14F-4D97-AF65-F5344CB8AC3E}">
        <p14:creationId xmlns:p14="http://schemas.microsoft.com/office/powerpoint/2010/main" val="37946239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smtClean="0"/>
              <a:t>12/01/09 - 9pm</a:t>
            </a:r>
          </a:p>
        </p:txBody>
      </p:sp>
      <p:sp>
        <p:nvSpPr>
          <p:cNvPr id="4301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74</a:t>
            </a:fld>
            <a:endParaRPr lang="en-US" smtClean="0"/>
          </a:p>
        </p:txBody>
      </p:sp>
      <p:sp>
        <p:nvSpPr>
          <p:cNvPr id="43014" name="Rectangle 2"/>
          <p:cNvSpPr>
            <a:spLocks noGrp="1" noChangeArrowheads="1"/>
          </p:cNvSpPr>
          <p:nvPr>
            <p:ph type="title"/>
          </p:nvPr>
        </p:nvSpPr>
        <p:spPr>
          <a:xfrm>
            <a:off x="66675" y="90488"/>
            <a:ext cx="8201025" cy="860425"/>
          </a:xfrm>
        </p:spPr>
        <p:txBody>
          <a:bodyPr/>
          <a:lstStyle/>
          <a:p>
            <a:r>
              <a:rPr lang="en-US" dirty="0" smtClean="0"/>
              <a:t>Collision Coverage: Severity </a:t>
            </a:r>
            <a:r>
              <a:rPr lang="en-US" dirty="0"/>
              <a:t>&amp;</a:t>
            </a:r>
            <a:r>
              <a:rPr lang="en-US" dirty="0" smtClean="0"/>
              <a:t> Frequency Trends Are Both Higher in 2015</a:t>
            </a:r>
          </a:p>
        </p:txBody>
      </p:sp>
      <p:graphicFrame>
        <p:nvGraphicFramePr>
          <p:cNvPr id="43010" name="Object 3"/>
          <p:cNvGraphicFramePr>
            <a:graphicFrameLocks noChangeAspect="1"/>
          </p:cNvGraphicFramePr>
          <p:nvPr>
            <p:extLst>
              <p:ext uri="{D42A27DB-BD31-4B8C-83A1-F6EECF244321}">
                <p14:modId xmlns:p14="http://schemas.microsoft.com/office/powerpoint/2010/main" val="3095879435"/>
              </p:ext>
            </p:extLst>
          </p:nvPr>
        </p:nvGraphicFramePr>
        <p:xfrm>
          <a:off x="381000" y="1598613"/>
          <a:ext cx="8656638" cy="3754437"/>
        </p:xfrm>
        <a:graphic>
          <a:graphicData uri="http://schemas.openxmlformats.org/presentationml/2006/ole">
            <mc:AlternateContent xmlns:mc="http://schemas.openxmlformats.org/markup-compatibility/2006">
              <mc:Choice xmlns:v="urn:schemas-microsoft-com:vml" Requires="v">
                <p:oleObj spid="_x0000_s28552269" name="Chart" r:id="rId4" imgW="5784750" imgH="2508365" progId="MSGraph.Chart.8">
                  <p:embed followColorScheme="full"/>
                </p:oleObj>
              </mc:Choice>
              <mc:Fallback>
                <p:oleObj name="Chart" r:id="rId4" imgW="5784750" imgH="2508365" progId="MSGraph.Chart.8">
                  <p:embed followColorScheme="full"/>
                  <p:pic>
                    <p:nvPicPr>
                      <p:cNvPr id="0" name=""/>
                      <p:cNvPicPr>
                        <a:picLocks noChangeAspect="1" noChangeArrowheads="1"/>
                      </p:cNvPicPr>
                      <p:nvPr/>
                    </p:nvPicPr>
                    <p:blipFill>
                      <a:blip r:embed="rId5"/>
                      <a:srcRect/>
                      <a:stretch>
                        <a:fillRect/>
                      </a:stretch>
                    </p:blipFill>
                    <p:spPr bwMode="gray">
                      <a:xfrm>
                        <a:off x="381000" y="1598613"/>
                        <a:ext cx="8656638" cy="3754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Annual Change, 2005 through </a:t>
            </a:r>
            <a:r>
              <a:rPr lang="en-US" sz="1600" b="1" dirty="0" smtClean="0">
                <a:solidFill>
                  <a:srgbClr val="225A7A"/>
                </a:solidFill>
                <a:latin typeface="Arial" panose="020B0604020202020204" pitchFamily="34" charset="0"/>
                <a:cs typeface="Arial" panose="020B0604020202020204" pitchFamily="34" charset="0"/>
              </a:rPr>
              <a:t>2015</a:t>
            </a:r>
            <a:endParaRPr lang="en-US" sz="1600" b="1" dirty="0">
              <a:solidFill>
                <a:srgbClr val="225A7A"/>
              </a:solidFill>
              <a:latin typeface="Arial" panose="020B0604020202020204" pitchFamily="34" charset="0"/>
              <a:cs typeface="Arial" panose="020B0604020202020204" pitchFamily="34" charset="0"/>
            </a:endParaRP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panose="020B0604020202020204" pitchFamily="34" charset="0"/>
                <a:cs typeface="Arial" panose="020B0604020202020204" pitchFamily="34" charset="0"/>
              </a:rPr>
              <a:t>The Recession, High Fuel Prices </a:t>
            </a:r>
            <a:r>
              <a:rPr lang="en-US" sz="2000" b="1" dirty="0" smtClean="0">
                <a:solidFill>
                  <a:srgbClr val="FFFFFF"/>
                </a:solidFill>
                <a:latin typeface="Arial" panose="020B0604020202020204" pitchFamily="34" charset="0"/>
                <a:cs typeface="Arial" panose="020B0604020202020204" pitchFamily="34" charset="0"/>
              </a:rPr>
              <a:t>Helped Temper Frequency and </a:t>
            </a:r>
            <a:r>
              <a:rPr lang="en-US" sz="2000" b="1" dirty="0">
                <a:solidFill>
                  <a:srgbClr val="FFFFFF"/>
                </a:solidFill>
                <a:latin typeface="Arial" panose="020B0604020202020204" pitchFamily="34" charset="0"/>
                <a:cs typeface="Arial" panose="020B0604020202020204" pitchFamily="34" charset="0"/>
              </a:rPr>
              <a:t>Severity, But this Trend </a:t>
            </a:r>
            <a:r>
              <a:rPr lang="en-US" sz="2000" b="1" dirty="0" smtClean="0">
                <a:solidFill>
                  <a:srgbClr val="FFFFFF"/>
                </a:solidFill>
                <a:latin typeface="Arial" panose="020B0604020202020204" pitchFamily="34" charset="0"/>
                <a:cs typeface="Arial" panose="020B0604020202020204" pitchFamily="34" charset="0"/>
              </a:rPr>
              <a:t>Has Clearly Reversed, Consistent with Experience </a:t>
            </a:r>
            <a:r>
              <a:rPr lang="en-US" sz="2000" b="1" dirty="0">
                <a:solidFill>
                  <a:srgbClr val="FFFFFF"/>
                </a:solidFill>
                <a:latin typeface="Arial" panose="020B0604020202020204" pitchFamily="34" charset="0"/>
                <a:cs typeface="Arial" panose="020B0604020202020204" pitchFamily="34" charset="0"/>
              </a:rPr>
              <a:t>from Past Recoveries</a:t>
            </a:r>
          </a:p>
        </p:txBody>
      </p:sp>
      <p:sp>
        <p:nvSpPr>
          <p:cNvPr id="10" name="Rectangle 4"/>
          <p:cNvSpPr>
            <a:spLocks noChangeArrowheads="1"/>
          </p:cNvSpPr>
          <p:nvPr/>
        </p:nvSpPr>
        <p:spPr bwMode="auto">
          <a:xfrm>
            <a:off x="0" y="6402110"/>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Source</a:t>
            </a:r>
            <a:r>
              <a:rPr lang="en-US" sz="1100" dirty="0">
                <a:latin typeface="Arial" panose="020B0604020202020204" pitchFamily="34" charset="0"/>
                <a:cs typeface="Arial" panose="020B0604020202020204" pitchFamily="34" charset="0"/>
              </a:rPr>
              <a:t>: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Institute</a:t>
            </a:r>
          </a:p>
        </p:txBody>
      </p:sp>
    </p:spTree>
    <p:extLst>
      <p:ext uri="{BB962C8B-B14F-4D97-AF65-F5344CB8AC3E}">
        <p14:creationId xmlns:p14="http://schemas.microsoft.com/office/powerpoint/2010/main" val="41187874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smtClean="0"/>
              <a:t>12/01/09 - 9pm</a:t>
            </a:r>
          </a:p>
        </p:txBody>
      </p:sp>
      <p:sp>
        <p:nvSpPr>
          <p:cNvPr id="4301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75</a:t>
            </a:fld>
            <a:endParaRPr lang="en-US" smtClean="0"/>
          </a:p>
        </p:txBody>
      </p:sp>
      <p:sp>
        <p:nvSpPr>
          <p:cNvPr id="43014" name="Rectangle 2"/>
          <p:cNvSpPr>
            <a:spLocks noGrp="1" noChangeArrowheads="1"/>
          </p:cNvSpPr>
          <p:nvPr>
            <p:ph type="title"/>
          </p:nvPr>
        </p:nvSpPr>
        <p:spPr>
          <a:xfrm>
            <a:off x="66675" y="90488"/>
            <a:ext cx="8201025" cy="860425"/>
          </a:xfrm>
        </p:spPr>
        <p:txBody>
          <a:bodyPr/>
          <a:lstStyle/>
          <a:p>
            <a:r>
              <a:rPr lang="en-US" dirty="0" smtClean="0"/>
              <a:t>Collision Loss Ratio Trending Upward:</a:t>
            </a:r>
            <a:br>
              <a:rPr lang="en-US" dirty="0" smtClean="0"/>
            </a:br>
            <a:r>
              <a:rPr lang="en-US" dirty="0" smtClean="0"/>
              <a:t>Private Passenger Auto, 2010 – 2015</a:t>
            </a:r>
          </a:p>
        </p:txBody>
      </p:sp>
      <p:graphicFrame>
        <p:nvGraphicFramePr>
          <p:cNvPr id="43010" name="Object 3"/>
          <p:cNvGraphicFramePr>
            <a:graphicFrameLocks noChangeAspect="1"/>
          </p:cNvGraphicFramePr>
          <p:nvPr>
            <p:extLst>
              <p:ext uri="{D42A27DB-BD31-4B8C-83A1-F6EECF244321}">
                <p14:modId xmlns:p14="http://schemas.microsoft.com/office/powerpoint/2010/main" val="4207972936"/>
              </p:ext>
            </p:extLst>
          </p:nvPr>
        </p:nvGraphicFramePr>
        <p:xfrm>
          <a:off x="381000" y="1600200"/>
          <a:ext cx="8648700" cy="3762375"/>
        </p:xfrm>
        <a:graphic>
          <a:graphicData uri="http://schemas.openxmlformats.org/presentationml/2006/ole">
            <mc:AlternateContent xmlns:mc="http://schemas.openxmlformats.org/markup-compatibility/2006">
              <mc:Choice xmlns:v="urn:schemas-microsoft-com:vml" Requires="v">
                <p:oleObj spid="_x0000_s28551246" name="Chart" r:id="rId4" imgW="5784750" imgH="2508365" progId="MSGraph.Chart.8">
                  <p:embed followColorScheme="full"/>
                </p:oleObj>
              </mc:Choice>
              <mc:Fallback>
                <p:oleObj name="Chart" r:id="rId4" imgW="5784750" imgH="2508365" progId="MSGraph.Chart.8">
                  <p:embed followColorScheme="full"/>
                  <p:pic>
                    <p:nvPicPr>
                      <p:cNvPr id="0" name=""/>
                      <p:cNvPicPr>
                        <a:picLocks noChangeAspect="1" noChangeArrowheads="1"/>
                      </p:cNvPicPr>
                      <p:nvPr/>
                    </p:nvPicPr>
                    <p:blipFill>
                      <a:blip r:embed="rId5"/>
                      <a:srcRect/>
                      <a:stretch>
                        <a:fillRect/>
                      </a:stretch>
                    </p:blipFill>
                    <p:spPr bwMode="gray">
                      <a:xfrm>
                        <a:off x="381000" y="16002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235903" y="161130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latin typeface="Arial" panose="020B0604020202020204" pitchFamily="34" charset="0"/>
                <a:cs typeface="Arial" panose="020B0604020202020204" pitchFamily="34" charset="0"/>
              </a:rPr>
              <a:t>Loss Ratio</a:t>
            </a:r>
            <a:endParaRPr lang="en-US" sz="1600" b="1" dirty="0">
              <a:solidFill>
                <a:srgbClr val="225A7A"/>
              </a:solidFill>
              <a:latin typeface="Arial" panose="020B0604020202020204" pitchFamily="34" charset="0"/>
              <a:cs typeface="Arial" panose="020B0604020202020204" pitchFamily="34" charset="0"/>
            </a:endParaRPr>
          </a:p>
        </p:txBody>
      </p:sp>
      <p:sp>
        <p:nvSpPr>
          <p:cNvPr id="1936390" name="Rectangle 6"/>
          <p:cNvSpPr>
            <a:spLocks noChangeArrowheads="1"/>
          </p:cNvSpPr>
          <p:nvPr/>
        </p:nvSpPr>
        <p:spPr bwMode="blackWhite">
          <a:xfrm>
            <a:off x="500062" y="5513484"/>
            <a:ext cx="8143875" cy="6119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latin typeface="Arial" panose="020B0604020202020204" pitchFamily="34" charset="0"/>
                <a:cs typeface="Arial" panose="020B0604020202020204" pitchFamily="34" charset="0"/>
              </a:rPr>
              <a:t>Collision Loss Ratios are Trending Steadily Upward</a:t>
            </a:r>
            <a:endParaRPr lang="en-US" sz="2000" b="1" dirty="0">
              <a:solidFill>
                <a:srgbClr val="FFFFFF"/>
              </a:solidFill>
              <a:latin typeface="Arial" panose="020B0604020202020204" pitchFamily="34" charset="0"/>
              <a:cs typeface="Arial" panose="020B0604020202020204" pitchFamily="34" charset="0"/>
            </a:endParaRPr>
          </a:p>
        </p:txBody>
      </p:sp>
      <p:sp>
        <p:nvSpPr>
          <p:cNvPr id="10" name="Rectangle 4"/>
          <p:cNvSpPr>
            <a:spLocks noChangeArrowheads="1"/>
          </p:cNvSpPr>
          <p:nvPr/>
        </p:nvSpPr>
        <p:spPr bwMode="auto">
          <a:xfrm>
            <a:off x="0" y="6588315"/>
            <a:ext cx="73025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Source</a:t>
            </a:r>
            <a:r>
              <a:rPr lang="en-US" sz="1100" dirty="0">
                <a:latin typeface="Arial" panose="020B0604020202020204" pitchFamily="34" charset="0"/>
                <a:cs typeface="Arial" panose="020B0604020202020204" pitchFamily="34" charset="0"/>
              </a:rPr>
              <a:t>: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Institute</a:t>
            </a:r>
          </a:p>
        </p:txBody>
      </p:sp>
    </p:spTree>
    <p:extLst>
      <p:ext uri="{BB962C8B-B14F-4D97-AF65-F5344CB8AC3E}">
        <p14:creationId xmlns:p14="http://schemas.microsoft.com/office/powerpoint/2010/main" val="33422549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a:noFill/>
        </p:spPr>
        <p:txBody>
          <a:bodyPr/>
          <a:lstStyle/>
          <a:p>
            <a:r>
              <a:rPr lang="en-US" smtClean="0"/>
              <a:t>12/01/09 - 9pm</a:t>
            </a:r>
          </a:p>
        </p:txBody>
      </p:sp>
      <p:sp>
        <p:nvSpPr>
          <p:cNvPr id="399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39941" name="Rectangle 110"/>
          <p:cNvSpPr>
            <a:spLocks noGrp="1" noChangeArrowheads="1"/>
          </p:cNvSpPr>
          <p:nvPr>
            <p:ph type="sldNum" sz="quarter" idx="12"/>
          </p:nvPr>
        </p:nvSpPr>
        <p:spPr>
          <a:noFill/>
        </p:spPr>
        <p:txBody>
          <a:bodyPr/>
          <a:lstStyle/>
          <a:p>
            <a:fld id="{6F6AF3FF-DFAC-4FBD-8F31-0A02A13AB318}" type="slidenum">
              <a:rPr lang="en-US" smtClean="0"/>
              <a:pPr/>
              <a:t>76</a:t>
            </a:fld>
            <a:endParaRPr lang="en-US" smtClean="0"/>
          </a:p>
        </p:txBody>
      </p:sp>
      <p:sp>
        <p:nvSpPr>
          <p:cNvPr id="39942" name="Rectangle 2"/>
          <p:cNvSpPr>
            <a:spLocks noGrp="1" noChangeArrowheads="1"/>
          </p:cNvSpPr>
          <p:nvPr>
            <p:ph type="title"/>
          </p:nvPr>
        </p:nvSpPr>
        <p:spPr>
          <a:xfrm>
            <a:off x="66675" y="90488"/>
            <a:ext cx="8201025" cy="860425"/>
          </a:xfrm>
        </p:spPr>
        <p:txBody>
          <a:bodyPr/>
          <a:lstStyle/>
          <a:p>
            <a:r>
              <a:rPr lang="en-US" dirty="0" smtClean="0"/>
              <a:t>Bodily Injury: Severity Trend Is Up, Frequency Decline Has Ended—Rising?</a:t>
            </a:r>
          </a:p>
        </p:txBody>
      </p:sp>
      <p:graphicFrame>
        <p:nvGraphicFramePr>
          <p:cNvPr id="39938" name="Object 3"/>
          <p:cNvGraphicFramePr>
            <a:graphicFrameLocks noChangeAspect="1"/>
          </p:cNvGraphicFramePr>
          <p:nvPr>
            <p:extLst>
              <p:ext uri="{D42A27DB-BD31-4B8C-83A1-F6EECF244321}">
                <p14:modId xmlns:p14="http://schemas.microsoft.com/office/powerpoint/2010/main" val="4172204677"/>
              </p:ext>
            </p:extLst>
          </p:nvPr>
        </p:nvGraphicFramePr>
        <p:xfrm>
          <a:off x="381000" y="1752600"/>
          <a:ext cx="8648700" cy="3762375"/>
        </p:xfrm>
        <a:graphic>
          <a:graphicData uri="http://schemas.openxmlformats.org/presentationml/2006/ole">
            <mc:AlternateContent xmlns:mc="http://schemas.openxmlformats.org/markup-compatibility/2006">
              <mc:Choice xmlns:v="urn:schemas-microsoft-com:vml" Requires="v">
                <p:oleObj spid="_x0000_s28492964" name="Chart" r:id="rId4" imgW="5772267" imgH="2514600" progId="MSGraph.Chart.8">
                  <p:embed followColorScheme="full"/>
                </p:oleObj>
              </mc:Choice>
              <mc:Fallback>
                <p:oleObj name="Chart" r:id="rId4" imgW="5772267" imgH="2514600" progId="MSGraph.Chart.8">
                  <p:embed followColorScheme="full"/>
                  <p:pic>
                    <p:nvPicPr>
                      <p:cNvPr id="0" name=""/>
                      <p:cNvPicPr>
                        <a:picLocks noChangeAspect="1" noChangeArrowheads="1"/>
                      </p:cNvPicPr>
                      <p:nvPr/>
                    </p:nvPicPr>
                    <p:blipFill>
                      <a:blip r:embed="rId5"/>
                      <a:srcRect/>
                      <a:stretch>
                        <a:fillRect/>
                      </a:stretch>
                    </p:blipFill>
                    <p:spPr bwMode="gray">
                      <a:xfrm>
                        <a:off x="381000" y="17526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3" name="Rectangle 4"/>
          <p:cNvSpPr>
            <a:spLocks noChangeArrowheads="1"/>
          </p:cNvSpPr>
          <p:nvPr/>
        </p:nvSpPr>
        <p:spPr bwMode="auto">
          <a:xfrm>
            <a:off x="0" y="6215905"/>
            <a:ext cx="73025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ISO/PCI </a:t>
            </a:r>
            <a:r>
              <a:rPr lang="en-US" sz="1100" i="1" dirty="0"/>
              <a:t>Fast Track </a:t>
            </a:r>
            <a:r>
              <a:rPr lang="en-US" sz="1100" dirty="0"/>
              <a:t>data; Insurance Information Institute</a:t>
            </a:r>
          </a:p>
        </p:txBody>
      </p:sp>
      <p:sp>
        <p:nvSpPr>
          <p:cNvPr id="39944"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a:t>
            </a:r>
            <a:r>
              <a:rPr lang="en-US" sz="1600" b="1" dirty="0" smtClean="0">
                <a:solidFill>
                  <a:srgbClr val="225A7A"/>
                </a:solidFill>
              </a:rPr>
              <a:t>2015</a:t>
            </a:r>
            <a:endParaRPr lang="en-US" sz="1600" b="1" dirty="0">
              <a:solidFill>
                <a:srgbClr val="225A7A"/>
              </a:solidFill>
            </a:endParaRPr>
          </a:p>
        </p:txBody>
      </p:sp>
      <p:sp>
        <p:nvSpPr>
          <p:cNvPr id="1936390" name="Rectangle 6"/>
          <p:cNvSpPr>
            <a:spLocks noChangeArrowheads="1"/>
          </p:cNvSpPr>
          <p:nvPr/>
        </p:nvSpPr>
        <p:spPr bwMode="blackWhite">
          <a:xfrm>
            <a:off x="1081087" y="5607368"/>
            <a:ext cx="698182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Cost Pressures Will Increase if BI </a:t>
            </a:r>
            <a:r>
              <a:rPr lang="en-US" sz="2000" b="1" dirty="0" smtClean="0">
                <a:solidFill>
                  <a:srgbClr val="FFFFFF"/>
                </a:solidFill>
              </a:rPr>
              <a:t>Frequency and Severity Trends Persist</a:t>
            </a:r>
            <a:endParaRPr lang="en-US" sz="2000" b="1" dirty="0">
              <a:solidFill>
                <a:srgbClr val="FFFFFF"/>
              </a:solidFill>
            </a:endParaRPr>
          </a:p>
        </p:txBody>
      </p:sp>
    </p:spTree>
    <p:extLst>
      <p:ext uri="{BB962C8B-B14F-4D97-AF65-F5344CB8AC3E}">
        <p14:creationId xmlns:p14="http://schemas.microsoft.com/office/powerpoint/2010/main" val="1187891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05"/>
          <p:cNvSpPr>
            <a:spLocks noGrp="1" noChangeArrowheads="1"/>
          </p:cNvSpPr>
          <p:nvPr>
            <p:ph type="dt" sz="quarter" idx="10"/>
          </p:nvPr>
        </p:nvSpPr>
        <p:spPr>
          <a:noFill/>
        </p:spPr>
        <p:txBody>
          <a:bodyPr/>
          <a:lstStyle/>
          <a:p>
            <a:r>
              <a:rPr lang="en-US" smtClean="0"/>
              <a:t>12/01/09 - 9pm</a:t>
            </a:r>
          </a:p>
        </p:txBody>
      </p:sp>
      <p:sp>
        <p:nvSpPr>
          <p:cNvPr id="40964"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0965" name="Rectangle 110"/>
          <p:cNvSpPr>
            <a:spLocks noGrp="1" noChangeArrowheads="1"/>
          </p:cNvSpPr>
          <p:nvPr>
            <p:ph type="sldNum" sz="quarter" idx="12"/>
          </p:nvPr>
        </p:nvSpPr>
        <p:spPr>
          <a:noFill/>
        </p:spPr>
        <p:txBody>
          <a:bodyPr/>
          <a:lstStyle/>
          <a:p>
            <a:fld id="{29B9B84C-B454-4818-8721-457422404B5B}" type="slidenum">
              <a:rPr lang="en-US" smtClean="0"/>
              <a:pPr/>
              <a:t>77</a:t>
            </a:fld>
            <a:endParaRPr lang="en-US" smtClean="0"/>
          </a:p>
        </p:txBody>
      </p:sp>
      <p:sp>
        <p:nvSpPr>
          <p:cNvPr id="40966" name="Rectangle 2"/>
          <p:cNvSpPr>
            <a:spLocks noGrp="1" noChangeArrowheads="1"/>
          </p:cNvSpPr>
          <p:nvPr>
            <p:ph type="title"/>
          </p:nvPr>
        </p:nvSpPr>
        <p:spPr>
          <a:xfrm>
            <a:off x="66675" y="90488"/>
            <a:ext cx="8201025" cy="860425"/>
          </a:xfrm>
        </p:spPr>
        <p:txBody>
          <a:bodyPr/>
          <a:lstStyle/>
          <a:p>
            <a:r>
              <a:rPr lang="en-US" dirty="0" smtClean="0"/>
              <a:t>Property Damage Liability: Severity and Frequency Are Up</a:t>
            </a:r>
          </a:p>
        </p:txBody>
      </p:sp>
      <p:graphicFrame>
        <p:nvGraphicFramePr>
          <p:cNvPr id="40962" name="Object 3"/>
          <p:cNvGraphicFramePr>
            <a:graphicFrameLocks noChangeAspect="1"/>
          </p:cNvGraphicFramePr>
          <p:nvPr>
            <p:extLst>
              <p:ext uri="{D42A27DB-BD31-4B8C-83A1-F6EECF244321}">
                <p14:modId xmlns:p14="http://schemas.microsoft.com/office/powerpoint/2010/main" val="1979891324"/>
              </p:ext>
            </p:extLst>
          </p:nvPr>
        </p:nvGraphicFramePr>
        <p:xfrm>
          <a:off x="220717" y="1752600"/>
          <a:ext cx="8808983" cy="3762375"/>
        </p:xfrm>
        <a:graphic>
          <a:graphicData uri="http://schemas.openxmlformats.org/presentationml/2006/ole">
            <mc:AlternateContent xmlns:mc="http://schemas.openxmlformats.org/markup-compatibility/2006">
              <mc:Choice xmlns:v="urn:schemas-microsoft-com:vml" Requires="v">
                <p:oleObj spid="_x0000_s28493988" name="Chart" r:id="rId4" imgW="5784750" imgH="2520835" progId="MSGraph.Chart.8">
                  <p:embed followColorScheme="full"/>
                </p:oleObj>
              </mc:Choice>
              <mc:Fallback>
                <p:oleObj name="Chart" r:id="rId4" imgW="5784750" imgH="2520835" progId="MSGraph.Chart.8">
                  <p:embed followColorScheme="full"/>
                  <p:pic>
                    <p:nvPicPr>
                      <p:cNvPr id="0" name=""/>
                      <p:cNvPicPr>
                        <a:picLocks noChangeAspect="1" noChangeArrowheads="1"/>
                      </p:cNvPicPr>
                      <p:nvPr/>
                    </p:nvPicPr>
                    <p:blipFill>
                      <a:blip r:embed="rId5"/>
                      <a:srcRect/>
                      <a:stretch>
                        <a:fillRect/>
                      </a:stretch>
                    </p:blipFill>
                    <p:spPr bwMode="gray">
                      <a:xfrm>
                        <a:off x="220717" y="1752600"/>
                        <a:ext cx="8808983" cy="3762375"/>
                      </a:xfrm>
                      <a:prstGeom prst="rect">
                        <a:avLst/>
                      </a:prstGeom>
                      <a:noFill/>
                      <a:extLst/>
                    </p:spPr>
                  </p:pic>
                </p:oleObj>
              </mc:Fallback>
            </mc:AlternateContent>
          </a:graphicData>
        </a:graphic>
      </p:graphicFrame>
      <p:sp>
        <p:nvSpPr>
          <p:cNvPr id="40967" name="Rectangle 5"/>
          <p:cNvSpPr>
            <a:spLocks noChangeArrowheads="1"/>
          </p:cNvSpPr>
          <p:nvPr/>
        </p:nvSpPr>
        <p:spPr bwMode="black">
          <a:xfrm>
            <a:off x="347663" y="1266825"/>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a:t>
            </a:r>
            <a:r>
              <a:rPr lang="en-US" sz="1600" b="1" dirty="0" smtClean="0">
                <a:solidFill>
                  <a:srgbClr val="225A7A"/>
                </a:solidFill>
              </a:rPr>
              <a:t>2015</a:t>
            </a:r>
          </a:p>
        </p:txBody>
      </p:sp>
      <p:sp>
        <p:nvSpPr>
          <p:cNvPr id="1936390" name="Rectangle 6"/>
          <p:cNvSpPr>
            <a:spLocks noChangeArrowheads="1"/>
          </p:cNvSpPr>
          <p:nvPr/>
        </p:nvSpPr>
        <p:spPr bwMode="blackWhite">
          <a:xfrm>
            <a:off x="1085850" y="5661025"/>
            <a:ext cx="7353300"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Severity/Frequency </a:t>
            </a:r>
            <a:r>
              <a:rPr lang="en-US" sz="2000" b="1" dirty="0">
                <a:solidFill>
                  <a:srgbClr val="FFFFFF"/>
                </a:solidFill>
              </a:rPr>
              <a:t>Trends </a:t>
            </a:r>
            <a:r>
              <a:rPr lang="en-US" sz="2000" b="1" dirty="0" smtClean="0">
                <a:solidFill>
                  <a:srgbClr val="FFFFFF"/>
                </a:solidFill>
              </a:rPr>
              <a:t>Have Been Volatile, But Rising Severity since 2011 Is a Concern</a:t>
            </a:r>
            <a:endParaRPr lang="en-US" sz="2000" b="1" dirty="0">
              <a:solidFill>
                <a:srgbClr val="FFFFFF"/>
              </a:solidFill>
            </a:endParaRPr>
          </a:p>
        </p:txBody>
      </p:sp>
      <p:sp>
        <p:nvSpPr>
          <p:cNvPr id="11" name="Rectangle 4"/>
          <p:cNvSpPr>
            <a:spLocks noChangeArrowheads="1"/>
          </p:cNvSpPr>
          <p:nvPr/>
        </p:nvSpPr>
        <p:spPr bwMode="auto">
          <a:xfrm>
            <a:off x="0" y="6402110"/>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ISO/PCI </a:t>
            </a:r>
            <a:r>
              <a:rPr lang="en-US" sz="1100" i="1" dirty="0"/>
              <a:t>Fast Track </a:t>
            </a:r>
            <a:r>
              <a:rPr lang="en-US" sz="1100" dirty="0"/>
              <a:t>data; Insurance Information Institute</a:t>
            </a:r>
          </a:p>
        </p:txBody>
      </p:sp>
    </p:spTree>
    <p:extLst>
      <p:ext uri="{BB962C8B-B14F-4D97-AF65-F5344CB8AC3E}">
        <p14:creationId xmlns:p14="http://schemas.microsoft.com/office/powerpoint/2010/main" val="12268546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105"/>
          <p:cNvSpPr>
            <a:spLocks noGrp="1" noChangeArrowheads="1"/>
          </p:cNvSpPr>
          <p:nvPr>
            <p:ph type="dt" sz="quarter" idx="10"/>
          </p:nvPr>
        </p:nvSpPr>
        <p:spPr>
          <a:noFill/>
        </p:spPr>
        <p:txBody>
          <a:bodyPr/>
          <a:lstStyle/>
          <a:p>
            <a:r>
              <a:rPr lang="en-US" smtClean="0"/>
              <a:t>12/01/09 - 9pm</a:t>
            </a:r>
          </a:p>
        </p:txBody>
      </p:sp>
      <p:sp>
        <p:nvSpPr>
          <p:cNvPr id="4198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1989" name="Rectangle 110"/>
          <p:cNvSpPr>
            <a:spLocks noGrp="1" noChangeArrowheads="1"/>
          </p:cNvSpPr>
          <p:nvPr>
            <p:ph type="sldNum" sz="quarter" idx="12"/>
          </p:nvPr>
        </p:nvSpPr>
        <p:spPr>
          <a:noFill/>
        </p:spPr>
        <p:txBody>
          <a:bodyPr/>
          <a:lstStyle/>
          <a:p>
            <a:fld id="{4037A554-EECD-45E7-AA16-AA5A126D53E1}" type="slidenum">
              <a:rPr lang="en-US" smtClean="0"/>
              <a:pPr/>
              <a:t>78</a:t>
            </a:fld>
            <a:endParaRPr lang="en-US" smtClean="0"/>
          </a:p>
        </p:txBody>
      </p:sp>
      <p:sp>
        <p:nvSpPr>
          <p:cNvPr id="41990" name="Rectangle 2"/>
          <p:cNvSpPr>
            <a:spLocks noGrp="1" noChangeArrowheads="1"/>
          </p:cNvSpPr>
          <p:nvPr>
            <p:ph type="title"/>
          </p:nvPr>
        </p:nvSpPr>
        <p:spPr>
          <a:xfrm>
            <a:off x="66675" y="90488"/>
            <a:ext cx="8201025" cy="860425"/>
          </a:xfrm>
        </p:spPr>
        <p:txBody>
          <a:bodyPr/>
          <a:lstStyle/>
          <a:p>
            <a:r>
              <a:rPr lang="en-US" dirty="0" smtClean="0"/>
              <a:t>No-Fault (PIP) Liability: Severity is Up, Frequency Relatively Flat*</a:t>
            </a:r>
          </a:p>
        </p:txBody>
      </p:sp>
      <p:graphicFrame>
        <p:nvGraphicFramePr>
          <p:cNvPr id="41986" name="Object 3"/>
          <p:cNvGraphicFramePr>
            <a:graphicFrameLocks noChangeAspect="1"/>
          </p:cNvGraphicFramePr>
          <p:nvPr>
            <p:extLst>
              <p:ext uri="{D42A27DB-BD31-4B8C-83A1-F6EECF244321}">
                <p14:modId xmlns:p14="http://schemas.microsoft.com/office/powerpoint/2010/main" val="3792480539"/>
              </p:ext>
            </p:extLst>
          </p:nvPr>
        </p:nvGraphicFramePr>
        <p:xfrm>
          <a:off x="381000" y="1752600"/>
          <a:ext cx="8648700" cy="3762375"/>
        </p:xfrm>
        <a:graphic>
          <a:graphicData uri="http://schemas.openxmlformats.org/presentationml/2006/ole">
            <mc:AlternateContent xmlns:mc="http://schemas.openxmlformats.org/markup-compatibility/2006">
              <mc:Choice xmlns:v="urn:schemas-microsoft-com:vml" Requires="v">
                <p:oleObj spid="_x0000_s28495013" name="Chart" r:id="rId4" imgW="5784750" imgH="2514600" progId="MSGraph.Chart.8">
                  <p:embed followColorScheme="full"/>
                </p:oleObj>
              </mc:Choice>
              <mc:Fallback>
                <p:oleObj name="Chart" r:id="rId4" imgW="5784750" imgH="2514600" progId="MSGraph.Chart.8">
                  <p:embed followColorScheme="full"/>
                  <p:pic>
                    <p:nvPicPr>
                      <p:cNvPr id="0" name=""/>
                      <p:cNvPicPr>
                        <a:picLocks noChangeAspect="1" noChangeArrowheads="1"/>
                      </p:cNvPicPr>
                      <p:nvPr/>
                    </p:nvPicPr>
                    <p:blipFill>
                      <a:blip r:embed="rId5"/>
                      <a:srcRect/>
                      <a:stretch>
                        <a:fillRect/>
                      </a:stretch>
                    </p:blipFill>
                    <p:spPr bwMode="gray">
                      <a:xfrm>
                        <a:off x="381000" y="17526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991" name="Rectangle 4"/>
          <p:cNvSpPr>
            <a:spLocks noChangeArrowheads="1"/>
          </p:cNvSpPr>
          <p:nvPr/>
        </p:nvSpPr>
        <p:spPr bwMode="auto">
          <a:xfrm>
            <a:off x="0" y="6389410"/>
            <a:ext cx="8181975"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*No-fault states included are: FL, HI, KS, KY, MA, MI, MN, NY, ND and </a:t>
            </a:r>
            <a:r>
              <a:rPr lang="en-US" sz="1100" dirty="0" smtClean="0"/>
              <a:t>UT.</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ISO/PCI </a:t>
            </a:r>
            <a:r>
              <a:rPr lang="en-US" sz="1100" i="1" dirty="0"/>
              <a:t>Fast Track </a:t>
            </a:r>
            <a:r>
              <a:rPr lang="en-US" sz="1100" dirty="0"/>
              <a:t>data; Insurance Information Institute</a:t>
            </a:r>
          </a:p>
        </p:txBody>
      </p:sp>
      <p:sp>
        <p:nvSpPr>
          <p:cNvPr id="41992"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a:t>
            </a:r>
            <a:r>
              <a:rPr lang="en-US" sz="1600" b="1" dirty="0" smtClean="0">
                <a:solidFill>
                  <a:srgbClr val="225A7A"/>
                </a:solidFill>
              </a:rPr>
              <a:t>2015</a:t>
            </a:r>
            <a:endParaRPr lang="en-US" sz="1600" b="1" dirty="0">
              <a:solidFill>
                <a:srgbClr val="225A7A"/>
              </a:solidFill>
            </a:endParaRPr>
          </a:p>
        </p:txBody>
      </p:sp>
      <p:sp>
        <p:nvSpPr>
          <p:cNvPr id="1936390" name="Rectangle 6"/>
          <p:cNvSpPr>
            <a:spLocks noChangeArrowheads="1"/>
          </p:cNvSpPr>
          <p:nvPr/>
        </p:nvSpPr>
        <p:spPr bwMode="blackWhite">
          <a:xfrm>
            <a:off x="656104" y="5517030"/>
            <a:ext cx="81438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No-Fault Systems Are Less Problematic in Some States but Still of Concern in Some, Such as MI</a:t>
            </a:r>
            <a:endParaRPr lang="en-US" sz="2000" b="1" dirty="0">
              <a:solidFill>
                <a:srgbClr val="FFFFFF"/>
              </a:solidFill>
            </a:endParaRPr>
          </a:p>
        </p:txBody>
      </p:sp>
    </p:spTree>
    <p:extLst>
      <p:ext uri="{BB962C8B-B14F-4D97-AF65-F5344CB8AC3E}">
        <p14:creationId xmlns:p14="http://schemas.microsoft.com/office/powerpoint/2010/main" val="31525722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105"/>
          <p:cNvSpPr>
            <a:spLocks noGrp="1" noChangeArrowheads="1"/>
          </p:cNvSpPr>
          <p:nvPr>
            <p:ph type="dt" sz="quarter" idx="10"/>
          </p:nvPr>
        </p:nvSpPr>
        <p:spPr>
          <a:noFill/>
        </p:spPr>
        <p:txBody>
          <a:bodyPr/>
          <a:lstStyle/>
          <a:p>
            <a:r>
              <a:rPr lang="en-US" smtClean="0"/>
              <a:t>12/01/09 - 9pm</a:t>
            </a:r>
          </a:p>
        </p:txBody>
      </p:sp>
      <p:sp>
        <p:nvSpPr>
          <p:cNvPr id="4403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4037" name="Rectangle 110"/>
          <p:cNvSpPr>
            <a:spLocks noGrp="1" noChangeArrowheads="1"/>
          </p:cNvSpPr>
          <p:nvPr>
            <p:ph type="sldNum" sz="quarter" idx="12"/>
          </p:nvPr>
        </p:nvSpPr>
        <p:spPr>
          <a:noFill/>
        </p:spPr>
        <p:txBody>
          <a:bodyPr/>
          <a:lstStyle/>
          <a:p>
            <a:fld id="{BD39D690-BEE2-498C-940A-757F811D2EB3}" type="slidenum">
              <a:rPr lang="en-US" smtClean="0"/>
              <a:pPr/>
              <a:t>79</a:t>
            </a:fld>
            <a:endParaRPr lang="en-US" smtClean="0"/>
          </a:p>
        </p:txBody>
      </p:sp>
      <p:sp>
        <p:nvSpPr>
          <p:cNvPr id="44038" name="Rectangle 2"/>
          <p:cNvSpPr>
            <a:spLocks noGrp="1" noChangeArrowheads="1"/>
          </p:cNvSpPr>
          <p:nvPr>
            <p:ph type="title"/>
          </p:nvPr>
        </p:nvSpPr>
        <p:spPr>
          <a:xfrm>
            <a:off x="0" y="90488"/>
            <a:ext cx="8201025" cy="860425"/>
          </a:xfrm>
        </p:spPr>
        <p:txBody>
          <a:bodyPr/>
          <a:lstStyle/>
          <a:p>
            <a:r>
              <a:rPr lang="en-US" dirty="0" smtClean="0"/>
              <a:t>Comprehensive Coverage: Frequency and Severity Trends Are Volatile</a:t>
            </a:r>
          </a:p>
        </p:txBody>
      </p:sp>
      <p:graphicFrame>
        <p:nvGraphicFramePr>
          <p:cNvPr id="44034" name="Object 3"/>
          <p:cNvGraphicFramePr>
            <a:graphicFrameLocks noChangeAspect="1"/>
          </p:cNvGraphicFramePr>
          <p:nvPr>
            <p:extLst>
              <p:ext uri="{D42A27DB-BD31-4B8C-83A1-F6EECF244321}">
                <p14:modId xmlns:p14="http://schemas.microsoft.com/office/powerpoint/2010/main" val="4084132183"/>
              </p:ext>
            </p:extLst>
          </p:nvPr>
        </p:nvGraphicFramePr>
        <p:xfrm>
          <a:off x="400050" y="1652521"/>
          <a:ext cx="8648700" cy="3762375"/>
        </p:xfrm>
        <a:graphic>
          <a:graphicData uri="http://schemas.openxmlformats.org/presentationml/2006/ole">
            <mc:AlternateContent xmlns:mc="http://schemas.openxmlformats.org/markup-compatibility/2006">
              <mc:Choice xmlns:v="urn:schemas-microsoft-com:vml" Requires="v">
                <p:oleObj spid="_x0000_s28497060" name="Chart" r:id="rId4" imgW="5784750" imgH="2514600" progId="MSGraph.Chart.8">
                  <p:embed followColorScheme="full"/>
                </p:oleObj>
              </mc:Choice>
              <mc:Fallback>
                <p:oleObj name="Chart" r:id="rId4" imgW="5784750" imgH="2514600" progId="MSGraph.Chart.8">
                  <p:embed followColorScheme="full"/>
                  <p:pic>
                    <p:nvPicPr>
                      <p:cNvPr id="0" name=""/>
                      <p:cNvPicPr>
                        <a:picLocks noChangeAspect="1" noChangeArrowheads="1"/>
                      </p:cNvPicPr>
                      <p:nvPr/>
                    </p:nvPicPr>
                    <p:blipFill>
                      <a:blip r:embed="rId5"/>
                      <a:srcRect/>
                      <a:stretch>
                        <a:fillRect/>
                      </a:stretch>
                    </p:blipFill>
                    <p:spPr bwMode="gray">
                      <a:xfrm>
                        <a:off x="400050" y="1652521"/>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39"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a:t>
            </a:r>
            <a:r>
              <a:rPr lang="en-US" sz="1600" b="1" dirty="0" smtClean="0">
                <a:solidFill>
                  <a:srgbClr val="225A7A"/>
                </a:solidFill>
              </a:rPr>
              <a:t>2015</a:t>
            </a:r>
            <a:endParaRPr lang="en-US" sz="1600" b="1" dirty="0">
              <a:solidFill>
                <a:srgbClr val="225A7A"/>
              </a:solidFill>
            </a:endParaRP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Weather Creates Volatility for Comprehensive </a:t>
            </a:r>
            <a:r>
              <a:rPr lang="en-US" sz="2000" b="1" dirty="0" smtClean="0">
                <a:solidFill>
                  <a:srgbClr val="FFFFFF"/>
                </a:solidFill>
              </a:rPr>
              <a:t>Coverage</a:t>
            </a:r>
            <a:endParaRPr lang="en-US" sz="2000" b="1" dirty="0">
              <a:solidFill>
                <a:srgbClr val="FFFFFF"/>
              </a:solidFill>
            </a:endParaRPr>
          </a:p>
        </p:txBody>
      </p:sp>
      <p:sp>
        <p:nvSpPr>
          <p:cNvPr id="12" name="AutoShape 8"/>
          <p:cNvSpPr>
            <a:spLocks noChangeArrowheads="1"/>
          </p:cNvSpPr>
          <p:nvPr/>
        </p:nvSpPr>
        <p:spPr bwMode="blackWhite">
          <a:xfrm>
            <a:off x="5066253" y="1101792"/>
            <a:ext cx="3758659" cy="815840"/>
          </a:xfrm>
          <a:prstGeom prst="wedgeRectCallout">
            <a:avLst>
              <a:gd name="adj1" fmla="val -27316"/>
              <a:gd name="adj2" fmla="val 9260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Severe weather is a principal cause of the spikes in both frequency and severity</a:t>
            </a:r>
            <a:endParaRPr lang="en-US" b="1" dirty="0">
              <a:solidFill>
                <a:schemeClr val="bg1"/>
              </a:solidFill>
            </a:endParaRPr>
          </a:p>
        </p:txBody>
      </p:sp>
      <p:sp>
        <p:nvSpPr>
          <p:cNvPr id="13" name="Rectangle 4"/>
          <p:cNvSpPr>
            <a:spLocks noChangeArrowheads="1"/>
          </p:cNvSpPr>
          <p:nvPr/>
        </p:nvSpPr>
        <p:spPr bwMode="auto">
          <a:xfrm>
            <a:off x="0" y="6402110"/>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ISO/PCI </a:t>
            </a:r>
            <a:r>
              <a:rPr lang="en-US" sz="1100" i="1" dirty="0"/>
              <a:t>Fast Track </a:t>
            </a:r>
            <a:r>
              <a:rPr lang="en-US" sz="1100" dirty="0"/>
              <a:t>data; Insurance Information Institute</a:t>
            </a:r>
          </a:p>
        </p:txBody>
      </p:sp>
    </p:spTree>
    <p:extLst>
      <p:ext uri="{BB962C8B-B14F-4D97-AF65-F5344CB8AC3E}">
        <p14:creationId xmlns:p14="http://schemas.microsoft.com/office/powerpoint/2010/main" val="11331901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70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244272" y="6263007"/>
            <a:ext cx="8640966"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A.M. Best; Barclays research for estimates.</a:t>
            </a:r>
            <a:endParaRPr lang="en-US" sz="1100" dirty="0">
              <a:solidFill>
                <a:srgbClr val="000000"/>
              </a:solidFill>
            </a:endParaRPr>
          </a:p>
        </p:txBody>
      </p:sp>
      <p:sp>
        <p:nvSpPr>
          <p:cNvPr id="16408" name="Rectangle 7"/>
          <p:cNvSpPr>
            <a:spLocks noChangeArrowheads="1"/>
          </p:cNvSpPr>
          <p:nvPr/>
        </p:nvSpPr>
        <p:spPr bwMode="black">
          <a:xfrm>
            <a:off x="244272" y="179086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Reserve Change</a:t>
            </a:r>
            <a:endParaRPr lang="en-US" sz="1600" b="1" dirty="0">
              <a:solidFill>
                <a:srgbClr val="225A7A"/>
              </a:solidFill>
            </a:endParaRPr>
          </a:p>
        </p:txBody>
      </p:sp>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P/C Insurance Loss Reserve Development, 1992 – 2017E*</a:t>
            </a:r>
          </a:p>
        </p:txBody>
      </p:sp>
      <p:pic>
        <p:nvPicPr>
          <p:cNvPr id="2" name="Picture 1"/>
          <p:cNvPicPr>
            <a:picLocks noChangeAspect="1"/>
          </p:cNvPicPr>
          <p:nvPr/>
        </p:nvPicPr>
        <p:blipFill>
          <a:blip r:embed="rId4"/>
          <a:stretch>
            <a:fillRect/>
          </a:stretch>
        </p:blipFill>
        <p:spPr>
          <a:xfrm>
            <a:off x="42356" y="2498647"/>
            <a:ext cx="7991098" cy="3704785"/>
          </a:xfrm>
          <a:prstGeom prst="rect">
            <a:avLst/>
          </a:prstGeom>
        </p:spPr>
      </p:pic>
      <p:sp>
        <p:nvSpPr>
          <p:cNvPr id="8" name="AutoShape 6"/>
          <p:cNvSpPr>
            <a:spLocks noChangeArrowheads="1"/>
          </p:cNvSpPr>
          <p:nvPr/>
        </p:nvSpPr>
        <p:spPr bwMode="blackWhite">
          <a:xfrm>
            <a:off x="4017818" y="1120017"/>
            <a:ext cx="3805381" cy="1336855"/>
          </a:xfrm>
          <a:prstGeom prst="wedgeRectCallout">
            <a:avLst>
              <a:gd name="adj1" fmla="val 14539"/>
              <a:gd name="adj2" fmla="val 9721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Reserve releases are expected to gradually taper off slowly, but will continue to benefit the bottom line and combined ratio through at least 2017</a:t>
            </a:r>
            <a:endParaRPr lang="en-US" b="1" dirty="0">
              <a:solidFill>
                <a:schemeClr val="bg1"/>
              </a:solidFill>
              <a:cs typeface="+mn-cs"/>
            </a:endParaRPr>
          </a:p>
        </p:txBody>
      </p:sp>
    </p:spTree>
    <p:custDataLst>
      <p:tags r:id="rId1"/>
    </p:custDataLst>
    <p:extLst>
      <p:ext uri="{BB962C8B-B14F-4D97-AF65-F5344CB8AC3E}">
        <p14:creationId xmlns:p14="http://schemas.microsoft.com/office/powerpoint/2010/main" val="7427202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17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F147505B-6734-42BC-A209-E7C2644D2067}" type="slidenum">
              <a:rPr lang="en-US" altLang="en-US" sz="900"/>
              <a:pPr algn="r">
                <a:lnSpc>
                  <a:spcPct val="85000"/>
                </a:lnSpc>
                <a:spcBef>
                  <a:spcPct val="20000"/>
                </a:spcBef>
                <a:buClrTx/>
                <a:buFontTx/>
                <a:buNone/>
              </a:pPr>
              <a:t>80</a:t>
            </a:fld>
            <a:endParaRPr lang="en-US" altLang="en-US" sz="900"/>
          </a:p>
        </p:txBody>
      </p:sp>
      <p:sp>
        <p:nvSpPr>
          <p:cNvPr id="7171" name="Rectangle 2"/>
          <p:cNvSpPr>
            <a:spLocks noGrp="1" noChangeArrowheads="1"/>
          </p:cNvSpPr>
          <p:nvPr>
            <p:ph type="title" idx="4294967295"/>
          </p:nvPr>
        </p:nvSpPr>
        <p:spPr/>
        <p:txBody>
          <a:bodyPr/>
          <a:lstStyle/>
          <a:p>
            <a:r>
              <a:rPr lang="en-US" altLang="en-US" sz="3200" dirty="0" smtClean="0">
                <a:latin typeface="Arial" panose="020B0604020202020204" pitchFamily="34" charset="0"/>
              </a:rPr>
              <a:t/>
            </a:r>
            <a:br>
              <a:rPr lang="en-US" altLang="en-US" sz="3200" dirty="0" smtClean="0">
                <a:latin typeface="Arial" panose="020B0604020202020204" pitchFamily="34" charset="0"/>
              </a:rPr>
            </a:br>
            <a:r>
              <a:rPr lang="en-US" altLang="en-US" sz="3200" dirty="0" smtClean="0">
                <a:latin typeface="Arial" panose="020B0604020202020204" pitchFamily="34" charset="0"/>
              </a:rPr>
              <a:t>Death Rates per 100,000,000 Vehicle miles, 1990-2015*</a:t>
            </a:r>
            <a:br>
              <a:rPr lang="en-US" altLang="en-US" sz="3200" dirty="0" smtClean="0">
                <a:latin typeface="Arial" panose="020B0604020202020204" pitchFamily="34" charset="0"/>
              </a:rPr>
            </a:br>
            <a:endParaRPr lang="en-US" altLang="en-US" dirty="0" smtClean="0">
              <a:latin typeface="Arial" panose="020B0604020202020204" pitchFamily="34" charset="0"/>
            </a:endParaRPr>
          </a:p>
        </p:txBody>
      </p:sp>
      <p:sp>
        <p:nvSpPr>
          <p:cNvPr id="7172" name="Rectangle 3"/>
          <p:cNvSpPr>
            <a:spLocks noChangeArrowheads="1"/>
          </p:cNvSpPr>
          <p:nvPr/>
        </p:nvSpPr>
        <p:spPr bwMode="auto">
          <a:xfrm>
            <a:off x="-173421" y="6393615"/>
            <a:ext cx="7569200" cy="526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None/>
            </a:pPr>
            <a:r>
              <a:rPr lang="en-US" altLang="en-US" sz="1400" dirty="0" smtClean="0"/>
              <a:t>*</a:t>
            </a:r>
            <a:r>
              <a:rPr lang="en-US" altLang="en-US" sz="1400" dirty="0"/>
              <a:t>Projected rate for </a:t>
            </a:r>
            <a:r>
              <a:rPr lang="en-US" altLang="en-US" sz="1400" dirty="0" smtClean="0"/>
              <a:t>2015 based on date through June 2015.</a:t>
            </a:r>
            <a:endParaRPr lang="en-US" altLang="en-US" sz="1100" dirty="0" smtClean="0"/>
          </a:p>
          <a:p>
            <a:pPr>
              <a:spcBef>
                <a:spcPct val="0"/>
              </a:spcBef>
              <a:buFont typeface="Wingdings" panose="05000000000000000000" pitchFamily="2" charset="2"/>
              <a:buNone/>
            </a:pPr>
            <a:r>
              <a:rPr lang="en-US" altLang="en-US" sz="1100" dirty="0"/>
              <a:t>	</a:t>
            </a:r>
            <a:r>
              <a:rPr lang="en-US" altLang="en-US" sz="1400" dirty="0"/>
              <a:t>Source: National Safety </a:t>
            </a:r>
            <a:r>
              <a:rPr lang="en-US" altLang="en-US" sz="1400" dirty="0" smtClean="0"/>
              <a:t>Council; Insurance Information Institute.</a:t>
            </a:r>
            <a:endParaRPr lang="en-US" altLang="en-US" sz="1400" dirty="0"/>
          </a:p>
        </p:txBody>
      </p:sp>
      <p:graphicFrame>
        <p:nvGraphicFramePr>
          <p:cNvPr id="2026500" name="Object 2"/>
          <p:cNvGraphicFramePr>
            <a:graphicFrameLocks/>
          </p:cNvGraphicFramePr>
          <p:nvPr>
            <p:extLst/>
          </p:nvPr>
        </p:nvGraphicFramePr>
        <p:xfrm>
          <a:off x="298450" y="1119352"/>
          <a:ext cx="8569325" cy="4579937"/>
        </p:xfrm>
        <a:graphic>
          <a:graphicData uri="http://schemas.openxmlformats.org/presentationml/2006/ole">
            <mc:AlternateContent xmlns:mc="http://schemas.openxmlformats.org/markup-compatibility/2006">
              <mc:Choice xmlns:v="urn:schemas-microsoft-com:vml" Requires="v">
                <p:oleObj spid="_x0000_s28491941" name="Chart" r:id="rId4" imgW="8610548" imgH="4600679" progId="MSGraph.Chart.8">
                  <p:embed followColorScheme="full"/>
                </p:oleObj>
              </mc:Choice>
              <mc:Fallback>
                <p:oleObj name="Chart" r:id="rId4" imgW="8610548" imgH="4600679" progId="MSGraph.Chart.8">
                  <p:embed followColorScheme="full"/>
                  <p:pic>
                    <p:nvPicPr>
                      <p:cNvPr id="0" name=""/>
                      <p:cNvPicPr>
                        <a:picLocks noChangeArrowheads="1"/>
                      </p:cNvPicPr>
                      <p:nvPr/>
                    </p:nvPicPr>
                    <p:blipFill>
                      <a:blip r:embed="rId5"/>
                      <a:srcRect/>
                      <a:stretch>
                        <a:fillRect/>
                      </a:stretch>
                    </p:blipFill>
                    <p:spPr bwMode="gray">
                      <a:xfrm>
                        <a:off x="298450" y="1119352"/>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AutoShape 6"/>
          <p:cNvSpPr>
            <a:spLocks noChangeArrowheads="1"/>
          </p:cNvSpPr>
          <p:nvPr/>
        </p:nvSpPr>
        <p:spPr bwMode="blackWhite">
          <a:xfrm>
            <a:off x="6170293" y="1119352"/>
            <a:ext cx="2511361" cy="1158982"/>
          </a:xfrm>
          <a:prstGeom prst="wedgeRectCallout">
            <a:avLst>
              <a:gd name="adj1" fmla="val -23464"/>
              <a:gd name="adj2" fmla="val 822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The recession and high gas prices reduced miles driven, accelerating the drop in death rates</a:t>
            </a:r>
            <a:endParaRPr lang="en-US" sz="1600" b="1" dirty="0">
              <a:solidFill>
                <a:schemeClr val="bg1"/>
              </a:solidFill>
            </a:endParaRPr>
          </a:p>
        </p:txBody>
      </p:sp>
      <p:sp>
        <p:nvSpPr>
          <p:cNvPr id="8" name="AutoShape 7"/>
          <p:cNvSpPr>
            <a:spLocks noChangeArrowheads="1"/>
          </p:cNvSpPr>
          <p:nvPr/>
        </p:nvSpPr>
        <p:spPr bwMode="blackWhite">
          <a:xfrm>
            <a:off x="5990896" y="3848318"/>
            <a:ext cx="2454002" cy="931589"/>
          </a:xfrm>
          <a:prstGeom prst="wedgeRectCallout">
            <a:avLst>
              <a:gd name="adj1" fmla="val 55276"/>
              <a:gd name="adj2" fmla="val -1134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Motor vehicle fatality rates appear to be ticking up in 2015</a:t>
            </a:r>
            <a:endParaRPr lang="en-US" sz="1600" b="1" dirty="0">
              <a:solidFill>
                <a:srgbClr val="FFFFFF"/>
              </a:solidFill>
              <a:cs typeface="Arial" charset="0"/>
            </a:endParaRPr>
          </a:p>
        </p:txBody>
      </p:sp>
      <p:sp>
        <p:nvSpPr>
          <p:cNvPr id="10" name="TextBox 1"/>
          <p:cNvSpPr txBox="1">
            <a:spLocks noChangeArrowheads="1"/>
          </p:cNvSpPr>
          <p:nvPr/>
        </p:nvSpPr>
        <p:spPr bwMode="auto">
          <a:xfrm>
            <a:off x="1114698" y="5885489"/>
            <a:ext cx="6936828" cy="3693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dirty="0" smtClean="0">
                <a:solidFill>
                  <a:schemeClr val="bg1"/>
                </a:solidFill>
              </a:rPr>
              <a:t>Vehicle death rates fell by nearly half between 1990 and 2010</a:t>
            </a:r>
            <a:endParaRPr lang="en-US" altLang="en-US" b="1" dirty="0">
              <a:solidFill>
                <a:schemeClr val="bg1"/>
              </a:solidFill>
            </a:endParaRPr>
          </a:p>
        </p:txBody>
      </p:sp>
      <p:sp>
        <p:nvSpPr>
          <p:cNvPr id="2" name="Oval 1"/>
          <p:cNvSpPr/>
          <p:nvPr/>
        </p:nvSpPr>
        <p:spPr>
          <a:xfrm>
            <a:off x="7819697" y="2542216"/>
            <a:ext cx="1056946" cy="86710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02712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3200"/>
                            </p:stCondLst>
                            <p:childTnLst>
                              <p:par>
                                <p:cTn id="13" presetID="22" presetClass="entr" presetSubtype="4" fill="hold" grpId="0" nodeType="afterEffect">
                                  <p:stCondLst>
                                    <p:cond delay="70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P spid="8"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40674" name="Rectangle 2"/>
          <p:cNvSpPr>
            <a:spLocks noGrp="1" noChangeArrowheads="1"/>
          </p:cNvSpPr>
          <p:nvPr>
            <p:ph type="title" idx="4294967295"/>
          </p:nvPr>
        </p:nvSpPr>
        <p:spPr>
          <a:xfrm>
            <a:off x="198120" y="76200"/>
            <a:ext cx="7696200" cy="914400"/>
          </a:xfrm>
        </p:spPr>
        <p:txBody>
          <a:bodyPr/>
          <a:lstStyle/>
          <a:p>
            <a:pPr>
              <a:lnSpc>
                <a:spcPct val="80000"/>
              </a:lnSpc>
            </a:pPr>
            <a:r>
              <a:rPr lang="en-US" altLang="en-US" sz="3200" dirty="0" smtClean="0"/>
              <a:t>Auto Insurance: Claim Frequency Impacts of Energy Crisis of 1973/4</a:t>
            </a:r>
            <a:endParaRPr lang="en-US" altLang="en-US" sz="2000" dirty="0" smtClean="0"/>
          </a:p>
        </p:txBody>
      </p:sp>
      <p:sp>
        <p:nvSpPr>
          <p:cNvPr id="88067" name="Rectangle 4"/>
          <p:cNvSpPr>
            <a:spLocks noChangeArrowheads="1"/>
          </p:cNvSpPr>
          <p:nvPr/>
        </p:nvSpPr>
        <p:spPr bwMode="auto">
          <a:xfrm>
            <a:off x="76200" y="6629400"/>
            <a:ext cx="8229600" cy="249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lnSpc>
                <a:spcPct val="85000"/>
              </a:lnSpc>
            </a:pPr>
            <a:r>
              <a:rPr lang="en-US" altLang="en-US" sz="1200" dirty="0">
                <a:latin typeface="Arial" panose="020B0604020202020204" pitchFamily="34" charset="0"/>
              </a:rPr>
              <a:t>Source: ISO, US DOT.</a:t>
            </a:r>
          </a:p>
        </p:txBody>
      </p:sp>
      <p:pic>
        <p:nvPicPr>
          <p:cNvPr id="88068" name="Picture 4" descr="Auto Freq Oil Crisis 1 F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57400" y="1524000"/>
            <a:ext cx="5105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Line 5"/>
          <p:cNvSpPr>
            <a:spLocks noChangeShapeType="1"/>
          </p:cNvSpPr>
          <p:nvPr/>
        </p:nvSpPr>
        <p:spPr bwMode="auto">
          <a:xfrm>
            <a:off x="3581400" y="2133600"/>
            <a:ext cx="0" cy="3810000"/>
          </a:xfrm>
          <a:prstGeom prst="line">
            <a:avLst/>
          </a:prstGeom>
          <a:noFill/>
          <a:ln w="38100">
            <a:solidFill>
              <a:srgbClr val="FF0000"/>
            </a:solidFill>
            <a:prstDash val="sysDot"/>
            <a:round/>
            <a:headEnd type="oval" w="med" len="med"/>
            <a:tailEnd type="oval" w="med" len="med"/>
          </a:ln>
          <a:extLst>
            <a:ext uri="{909E8E84-426E-40DD-AFC4-6F175D3DCCD1}">
              <a14:hiddenFill xmlns:a14="http://schemas.microsoft.com/office/drawing/2010/main">
                <a:noFill/>
              </a14:hiddenFill>
            </a:ext>
          </a:extLst>
        </p:spPr>
        <p:txBody>
          <a:bodyPr lIns="92075" tIns="46038" rIns="92075" bIns="46038">
            <a:spAutoFit/>
          </a:bodyPr>
          <a:lstStyle/>
          <a:p>
            <a:endParaRPr lang="en-US"/>
          </a:p>
        </p:txBody>
      </p:sp>
      <p:sp>
        <p:nvSpPr>
          <p:cNvPr id="6894598" name="AutoShape 6"/>
          <p:cNvSpPr>
            <a:spLocks noChangeArrowheads="1"/>
          </p:cNvSpPr>
          <p:nvPr/>
        </p:nvSpPr>
        <p:spPr bwMode="auto">
          <a:xfrm>
            <a:off x="152400" y="1600200"/>
            <a:ext cx="1600200" cy="1066800"/>
          </a:xfrm>
          <a:prstGeom prst="wedgeRectCallout">
            <a:avLst>
              <a:gd name="adj1" fmla="val 156847"/>
              <a:gd name="adj2" fmla="val -5505"/>
            </a:avLst>
          </a:prstGeom>
          <a:solidFill>
            <a:srgbClr val="FF3300"/>
          </a:solidFill>
          <a:ln w="9525">
            <a:solidFill>
              <a:schemeClr val="tx1"/>
            </a:solidFill>
            <a:miter lim="800000"/>
            <a:headEnd/>
            <a:tailEnd/>
          </a:ln>
        </p:spPr>
        <p:txBody>
          <a:bodyPr lIns="92075" tIns="46038" rIns="92075" bIns="46038"/>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lgn="ctr">
              <a:lnSpc>
                <a:spcPct val="80000"/>
              </a:lnSpc>
            </a:pPr>
            <a:r>
              <a:rPr lang="en-US" altLang="en-US" sz="2000" b="1">
                <a:solidFill>
                  <a:schemeClr val="bg1"/>
                </a:solidFill>
              </a:rPr>
              <a:t>Oct. 17, 1973: Arab oil embargo begins</a:t>
            </a:r>
            <a:endParaRPr lang="en-US" altLang="en-US" sz="1400">
              <a:solidFill>
                <a:schemeClr val="bg1"/>
              </a:solidFill>
            </a:endParaRPr>
          </a:p>
        </p:txBody>
      </p:sp>
      <p:sp>
        <p:nvSpPr>
          <p:cNvPr id="6894599" name="AutoShape 7"/>
          <p:cNvSpPr>
            <a:spLocks noChangeArrowheads="1"/>
          </p:cNvSpPr>
          <p:nvPr/>
        </p:nvSpPr>
        <p:spPr bwMode="auto">
          <a:xfrm>
            <a:off x="76200" y="2819400"/>
            <a:ext cx="1981200" cy="1752600"/>
          </a:xfrm>
          <a:prstGeom prst="wedgeRectCallout">
            <a:avLst>
              <a:gd name="adj1" fmla="val 33412"/>
              <a:gd name="adj2" fmla="val -26903"/>
            </a:avLst>
          </a:prstGeom>
          <a:solidFill>
            <a:srgbClr val="FFFF00"/>
          </a:solidFill>
          <a:ln w="9525">
            <a:solidFill>
              <a:schemeClr val="tx1"/>
            </a:solidFill>
            <a:miter lim="800000"/>
            <a:headEnd/>
            <a:tailEnd/>
          </a:ln>
        </p:spPr>
        <p:txBody>
          <a:bodyPr lIns="92075" tIns="46038" rIns="92075" bIns="46038"/>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lgn="ctr">
              <a:lnSpc>
                <a:spcPct val="80000"/>
              </a:lnSpc>
            </a:pPr>
            <a:r>
              <a:rPr lang="en-US" altLang="en-US" sz="2000" b="1"/>
              <a:t>Frequency </a:t>
            </a:r>
            <a:r>
              <a:rPr lang="en-US" altLang="en-US" sz="2000" b="1" u="sng"/>
              <a:t>Impacts</a:t>
            </a:r>
          </a:p>
          <a:p>
            <a:pPr algn="ctr">
              <a:lnSpc>
                <a:spcPct val="80000"/>
              </a:lnSpc>
            </a:pPr>
            <a:r>
              <a:rPr lang="en-US" altLang="en-US" sz="2000" b="1"/>
              <a:t>Collision: -7.7%</a:t>
            </a:r>
          </a:p>
          <a:p>
            <a:pPr algn="ctr">
              <a:lnSpc>
                <a:spcPct val="80000"/>
              </a:lnSpc>
            </a:pPr>
            <a:r>
              <a:rPr lang="en-US" altLang="en-US" sz="2000" b="1"/>
              <a:t>PD: -9.5%</a:t>
            </a:r>
          </a:p>
          <a:p>
            <a:pPr algn="ctr">
              <a:lnSpc>
                <a:spcPct val="80000"/>
              </a:lnSpc>
            </a:pPr>
            <a:r>
              <a:rPr lang="en-US" altLang="en-US" sz="2000" b="1"/>
              <a:t>BI: -13.3%</a:t>
            </a:r>
          </a:p>
        </p:txBody>
      </p:sp>
      <p:sp>
        <p:nvSpPr>
          <p:cNvPr id="88072" name="Line 8"/>
          <p:cNvSpPr>
            <a:spLocks noChangeShapeType="1"/>
          </p:cNvSpPr>
          <p:nvPr/>
        </p:nvSpPr>
        <p:spPr bwMode="auto">
          <a:xfrm>
            <a:off x="4191000" y="2133600"/>
            <a:ext cx="0" cy="3810000"/>
          </a:xfrm>
          <a:prstGeom prst="line">
            <a:avLst/>
          </a:prstGeom>
          <a:noFill/>
          <a:ln w="38100">
            <a:solidFill>
              <a:srgbClr val="00FF00"/>
            </a:solidFill>
            <a:prstDash val="sysDot"/>
            <a:round/>
            <a:headEnd type="oval" w="med" len="med"/>
            <a:tailEnd type="oval" w="med" len="med"/>
          </a:ln>
          <a:extLst>
            <a:ext uri="{909E8E84-426E-40DD-AFC4-6F175D3DCCD1}">
              <a14:hiddenFill xmlns:a14="http://schemas.microsoft.com/office/drawing/2010/main">
                <a:noFill/>
              </a14:hiddenFill>
            </a:ext>
          </a:extLst>
        </p:spPr>
        <p:txBody>
          <a:bodyPr lIns="92075" tIns="46038" rIns="92075" bIns="46038">
            <a:spAutoFit/>
          </a:bodyPr>
          <a:lstStyle/>
          <a:p>
            <a:endParaRPr lang="en-US"/>
          </a:p>
        </p:txBody>
      </p:sp>
      <p:sp>
        <p:nvSpPr>
          <p:cNvPr id="6894601" name="AutoShape 9"/>
          <p:cNvSpPr>
            <a:spLocks noChangeArrowheads="1"/>
          </p:cNvSpPr>
          <p:nvPr/>
        </p:nvSpPr>
        <p:spPr bwMode="auto">
          <a:xfrm>
            <a:off x="7315200" y="1752600"/>
            <a:ext cx="1676400" cy="1524000"/>
          </a:xfrm>
          <a:prstGeom prst="wedgeRectCallout">
            <a:avLst>
              <a:gd name="adj1" fmla="val -230116"/>
              <a:gd name="adj2" fmla="val -25833"/>
            </a:avLst>
          </a:prstGeom>
          <a:solidFill>
            <a:srgbClr val="00FF00"/>
          </a:solidFill>
          <a:ln w="9525">
            <a:solidFill>
              <a:schemeClr val="tx1"/>
            </a:solidFill>
            <a:miter lim="800000"/>
            <a:headEnd/>
            <a:tailEnd/>
          </a:ln>
        </p:spPr>
        <p:txBody>
          <a:bodyPr lIns="92075" tIns="46038" rIns="92075" bIns="46038"/>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lgn="ctr">
              <a:lnSpc>
                <a:spcPct val="80000"/>
              </a:lnSpc>
            </a:pPr>
            <a:r>
              <a:rPr lang="en-US" altLang="en-US" sz="2000" b="1"/>
              <a:t>March 17, 1974: Arab oil states announce end to embargo</a:t>
            </a:r>
            <a:endParaRPr lang="en-US" altLang="en-US" sz="1400"/>
          </a:p>
        </p:txBody>
      </p:sp>
      <p:sp>
        <p:nvSpPr>
          <p:cNvPr id="6894602" name="AutoShape 10"/>
          <p:cNvSpPr>
            <a:spLocks noChangeArrowheads="1"/>
          </p:cNvSpPr>
          <p:nvPr/>
        </p:nvSpPr>
        <p:spPr bwMode="auto">
          <a:xfrm>
            <a:off x="76200" y="4724400"/>
            <a:ext cx="1981200" cy="1752600"/>
          </a:xfrm>
          <a:prstGeom prst="wedgeRectCallout">
            <a:avLst>
              <a:gd name="adj1" fmla="val 33412"/>
              <a:gd name="adj2" fmla="val -26903"/>
            </a:avLst>
          </a:prstGeom>
          <a:solidFill>
            <a:srgbClr val="CCFFFF"/>
          </a:solidFill>
          <a:ln w="9525">
            <a:solidFill>
              <a:schemeClr val="tx1"/>
            </a:solidFill>
            <a:miter lim="800000"/>
            <a:headEnd/>
            <a:tailEnd/>
          </a:ln>
        </p:spPr>
        <p:txBody>
          <a:bodyPr lIns="92075" tIns="46038" rIns="92075" bIns="46038"/>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lgn="ctr">
              <a:lnSpc>
                <a:spcPct val="80000"/>
              </a:lnSpc>
            </a:pPr>
            <a:r>
              <a:rPr lang="en-US" altLang="en-US" sz="2000" b="1" u="sng"/>
              <a:t>Driving Stats</a:t>
            </a:r>
          </a:p>
          <a:p>
            <a:pPr algn="ctr">
              <a:lnSpc>
                <a:spcPct val="80000"/>
              </a:lnSpc>
              <a:buFont typeface="Wingdings" panose="05000000000000000000" pitchFamily="2" charset="2"/>
              <a:buChar char=""/>
            </a:pPr>
            <a:r>
              <a:rPr lang="en-US" altLang="en-US" sz="2000" b="1"/>
              <a:t>Gas prices rose 35-40%</a:t>
            </a:r>
          </a:p>
          <a:p>
            <a:pPr algn="ctr">
              <a:lnSpc>
                <a:spcPct val="80000"/>
              </a:lnSpc>
              <a:buFont typeface="Wingdings" panose="05000000000000000000" pitchFamily="2" charset="2"/>
              <a:buChar char=""/>
            </a:pPr>
            <a:r>
              <a:rPr lang="en-US" altLang="en-US" sz="2000" b="1"/>
              <a:t>Miles driven fell 6.7% in 1974</a:t>
            </a:r>
          </a:p>
        </p:txBody>
      </p:sp>
      <p:sp>
        <p:nvSpPr>
          <p:cNvPr id="6894603" name="AutoShape 11"/>
          <p:cNvSpPr>
            <a:spLocks noChangeArrowheads="1"/>
          </p:cNvSpPr>
          <p:nvPr/>
        </p:nvSpPr>
        <p:spPr bwMode="auto">
          <a:xfrm>
            <a:off x="7315200" y="3581400"/>
            <a:ext cx="1676400" cy="2133600"/>
          </a:xfrm>
          <a:prstGeom prst="wedgeRectCallout">
            <a:avLst>
              <a:gd name="adj1" fmla="val -213634"/>
              <a:gd name="adj2" fmla="val -80505"/>
            </a:avLst>
          </a:prstGeom>
          <a:solidFill>
            <a:srgbClr val="FF00FF"/>
          </a:solidFill>
          <a:ln w="9525">
            <a:solidFill>
              <a:schemeClr val="tx1"/>
            </a:solidFill>
            <a:miter lim="800000"/>
            <a:headEnd/>
            <a:tailEnd/>
          </a:ln>
        </p:spPr>
        <p:txBody>
          <a:bodyPr lIns="92075" tIns="46038" rIns="92075" bIns="46038"/>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lgn="ctr">
              <a:lnSpc>
                <a:spcPct val="80000"/>
              </a:lnSpc>
            </a:pPr>
            <a:r>
              <a:rPr lang="en-US" altLang="en-US" sz="2000" b="1">
                <a:solidFill>
                  <a:schemeClr val="bg1"/>
                </a:solidFill>
              </a:rPr>
              <a:t>Frequency began to rebound almost immediately after the embargo ended</a:t>
            </a:r>
            <a:endParaRPr lang="en-US" altLang="en-US" sz="1400">
              <a:solidFill>
                <a:schemeClr val="bg1"/>
              </a:solidFill>
            </a:endParaRPr>
          </a:p>
        </p:txBody>
      </p:sp>
    </p:spTree>
    <p:extLst>
      <p:ext uri="{BB962C8B-B14F-4D97-AF65-F5344CB8AC3E}">
        <p14:creationId xmlns:p14="http://schemas.microsoft.com/office/powerpoint/2010/main" val="871029390"/>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6940674"/>
                                        </p:tgtEl>
                                        <p:attrNameLst>
                                          <p:attrName>style.visibility</p:attrName>
                                        </p:attrNameLst>
                                      </p:cBhvr>
                                      <p:to>
                                        <p:strVal val="visible"/>
                                      </p:to>
                                    </p:set>
                                    <p:animEffect transition="in" filter="blinds(vertical)">
                                      <p:cBhvr>
                                        <p:cTn id="7" dur="500"/>
                                        <p:tgtEl>
                                          <p:spTgt spid="69406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94598"/>
                                        </p:tgtEl>
                                        <p:attrNameLst>
                                          <p:attrName>style.visibility</p:attrName>
                                        </p:attrNameLst>
                                      </p:cBhvr>
                                      <p:to>
                                        <p:strVal val="visible"/>
                                      </p:to>
                                    </p:set>
                                    <p:animEffect transition="in" filter="fade">
                                      <p:cBhvr>
                                        <p:cTn id="10" dur="2000"/>
                                        <p:tgtEl>
                                          <p:spTgt spid="689459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894599"/>
                                        </p:tgtEl>
                                        <p:attrNameLst>
                                          <p:attrName>style.visibility</p:attrName>
                                        </p:attrNameLst>
                                      </p:cBhvr>
                                      <p:to>
                                        <p:strVal val="visible"/>
                                      </p:to>
                                    </p:set>
                                    <p:animEffect transition="in" filter="fade">
                                      <p:cBhvr>
                                        <p:cTn id="13" dur="2000"/>
                                        <p:tgtEl>
                                          <p:spTgt spid="689459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894601"/>
                                        </p:tgtEl>
                                        <p:attrNameLst>
                                          <p:attrName>style.visibility</p:attrName>
                                        </p:attrNameLst>
                                      </p:cBhvr>
                                      <p:to>
                                        <p:strVal val="visible"/>
                                      </p:to>
                                    </p:set>
                                    <p:animEffect transition="in" filter="fade">
                                      <p:cBhvr>
                                        <p:cTn id="16" dur="2000"/>
                                        <p:tgtEl>
                                          <p:spTgt spid="689460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894602"/>
                                        </p:tgtEl>
                                        <p:attrNameLst>
                                          <p:attrName>style.visibility</p:attrName>
                                        </p:attrNameLst>
                                      </p:cBhvr>
                                      <p:to>
                                        <p:strVal val="visible"/>
                                      </p:to>
                                    </p:set>
                                    <p:animEffect transition="in" filter="fade">
                                      <p:cBhvr>
                                        <p:cTn id="19" dur="2000"/>
                                        <p:tgtEl>
                                          <p:spTgt spid="689460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894603"/>
                                        </p:tgtEl>
                                        <p:attrNameLst>
                                          <p:attrName>style.visibility</p:attrName>
                                        </p:attrNameLst>
                                      </p:cBhvr>
                                      <p:to>
                                        <p:strVal val="visible"/>
                                      </p:to>
                                    </p:set>
                                    <p:animEffect transition="in" filter="fade">
                                      <p:cBhvr>
                                        <p:cTn id="22" dur="2000"/>
                                        <p:tgtEl>
                                          <p:spTgt spid="6894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40674" grpId="0" autoUpdateAnimBg="0"/>
      <p:bldP spid="6894598" grpId="0" animBg="1"/>
      <p:bldP spid="6894599" grpId="0" animBg="1"/>
      <p:bldP spid="6894601" grpId="0" animBg="1"/>
      <p:bldP spid="6894602" grpId="0" animBg="1"/>
      <p:bldP spid="6894603"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940674" name="Rectangle 2"/>
          <p:cNvSpPr>
            <a:spLocks noGrp="1" noChangeArrowheads="1"/>
          </p:cNvSpPr>
          <p:nvPr>
            <p:ph type="title" idx="4294967295"/>
          </p:nvPr>
        </p:nvSpPr>
        <p:spPr>
          <a:xfrm>
            <a:off x="248920" y="76200"/>
            <a:ext cx="7696200" cy="914400"/>
          </a:xfrm>
        </p:spPr>
        <p:txBody>
          <a:bodyPr/>
          <a:lstStyle/>
          <a:p>
            <a:pPr>
              <a:lnSpc>
                <a:spcPct val="80000"/>
              </a:lnSpc>
            </a:pPr>
            <a:r>
              <a:rPr lang="en-US" altLang="en-US" sz="3200" dirty="0" smtClean="0"/>
              <a:t>Auto Insurance: Claim Severity Impacts of Energy Crisis of 1973/4</a:t>
            </a:r>
            <a:endParaRPr lang="en-US" altLang="en-US" sz="2000" dirty="0" smtClean="0"/>
          </a:p>
        </p:txBody>
      </p:sp>
      <p:sp>
        <p:nvSpPr>
          <p:cNvPr id="89091" name="Rectangle 4"/>
          <p:cNvSpPr>
            <a:spLocks noChangeArrowheads="1"/>
          </p:cNvSpPr>
          <p:nvPr/>
        </p:nvSpPr>
        <p:spPr bwMode="auto">
          <a:xfrm>
            <a:off x="76200" y="6502400"/>
            <a:ext cx="8229600" cy="249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lnSpc>
                <a:spcPct val="85000"/>
              </a:lnSpc>
            </a:pPr>
            <a:r>
              <a:rPr lang="en-US" altLang="en-US" sz="1200" dirty="0">
                <a:latin typeface="Arial" panose="020B0604020202020204" pitchFamily="34" charset="0"/>
              </a:rPr>
              <a:t>Source: ISO.</a:t>
            </a:r>
          </a:p>
        </p:txBody>
      </p:sp>
      <p:sp>
        <p:nvSpPr>
          <p:cNvPr id="6896644" name="AutoShape 4"/>
          <p:cNvSpPr>
            <a:spLocks noChangeArrowheads="1"/>
          </p:cNvSpPr>
          <p:nvPr/>
        </p:nvSpPr>
        <p:spPr bwMode="auto">
          <a:xfrm>
            <a:off x="76200" y="2819400"/>
            <a:ext cx="1981200" cy="1752600"/>
          </a:xfrm>
          <a:prstGeom prst="wedgeRectCallout">
            <a:avLst>
              <a:gd name="adj1" fmla="val 33412"/>
              <a:gd name="adj2" fmla="val -26903"/>
            </a:avLst>
          </a:prstGeom>
          <a:solidFill>
            <a:srgbClr val="FFFF00"/>
          </a:solidFill>
          <a:ln w="9525">
            <a:solidFill>
              <a:schemeClr val="tx1"/>
            </a:solidFill>
            <a:miter lim="800000"/>
            <a:headEnd/>
            <a:tailEnd/>
          </a:ln>
        </p:spPr>
        <p:txBody>
          <a:bodyPr lIns="92075" tIns="46038" rIns="92075" bIns="46038"/>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lgn="ctr">
              <a:lnSpc>
                <a:spcPct val="80000"/>
              </a:lnSpc>
            </a:pPr>
            <a:r>
              <a:rPr lang="en-US" altLang="en-US" sz="2000" b="1">
                <a:latin typeface="Arial" panose="020B0604020202020204" pitchFamily="34" charset="0"/>
                <a:cs typeface="Arial" panose="020B0604020202020204" pitchFamily="34" charset="0"/>
              </a:rPr>
              <a:t>Severity </a:t>
            </a:r>
            <a:r>
              <a:rPr lang="en-US" altLang="en-US" sz="2000" b="1" u="sng">
                <a:latin typeface="Arial" panose="020B0604020202020204" pitchFamily="34" charset="0"/>
                <a:cs typeface="Arial" panose="020B0604020202020204" pitchFamily="34" charset="0"/>
              </a:rPr>
              <a:t>Impacts</a:t>
            </a:r>
          </a:p>
          <a:p>
            <a:pPr algn="ctr">
              <a:lnSpc>
                <a:spcPct val="80000"/>
              </a:lnSpc>
            </a:pPr>
            <a:r>
              <a:rPr lang="en-US" altLang="en-US" sz="2000" b="1">
                <a:latin typeface="Arial" panose="020B0604020202020204" pitchFamily="34" charset="0"/>
                <a:cs typeface="Arial" panose="020B0604020202020204" pitchFamily="34" charset="0"/>
              </a:rPr>
              <a:t>Collision: -7.5%</a:t>
            </a:r>
          </a:p>
          <a:p>
            <a:pPr algn="ctr">
              <a:lnSpc>
                <a:spcPct val="80000"/>
              </a:lnSpc>
            </a:pPr>
            <a:r>
              <a:rPr lang="en-US" altLang="en-US" sz="2000" b="1">
                <a:latin typeface="Arial" panose="020B0604020202020204" pitchFamily="34" charset="0"/>
                <a:cs typeface="Arial" panose="020B0604020202020204" pitchFamily="34" charset="0"/>
              </a:rPr>
              <a:t>PD: +15.9%</a:t>
            </a:r>
          </a:p>
          <a:p>
            <a:pPr algn="ctr">
              <a:lnSpc>
                <a:spcPct val="80000"/>
              </a:lnSpc>
            </a:pPr>
            <a:r>
              <a:rPr lang="en-US" altLang="en-US" sz="2000" b="1">
                <a:latin typeface="Arial" panose="020B0604020202020204" pitchFamily="34" charset="0"/>
                <a:cs typeface="Arial" panose="020B0604020202020204" pitchFamily="34" charset="0"/>
              </a:rPr>
              <a:t>BI: N/A*</a:t>
            </a:r>
          </a:p>
        </p:txBody>
      </p:sp>
      <p:sp>
        <p:nvSpPr>
          <p:cNvPr id="6896645" name="AutoShape 5"/>
          <p:cNvSpPr>
            <a:spLocks noChangeArrowheads="1"/>
          </p:cNvSpPr>
          <p:nvPr/>
        </p:nvSpPr>
        <p:spPr bwMode="auto">
          <a:xfrm>
            <a:off x="76200" y="4724400"/>
            <a:ext cx="1981200" cy="1752600"/>
          </a:xfrm>
          <a:prstGeom prst="wedgeRectCallout">
            <a:avLst>
              <a:gd name="adj1" fmla="val 33412"/>
              <a:gd name="adj2" fmla="val -26903"/>
            </a:avLst>
          </a:prstGeom>
          <a:solidFill>
            <a:srgbClr val="CCFFFF"/>
          </a:solidFill>
          <a:ln w="9525">
            <a:solidFill>
              <a:schemeClr val="tx1"/>
            </a:solidFill>
            <a:miter lim="800000"/>
            <a:headEnd/>
            <a:tailEnd/>
          </a:ln>
        </p:spPr>
        <p:txBody>
          <a:bodyPr lIns="92075" tIns="46038" rIns="92075" bIns="46038"/>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lgn="ctr">
              <a:lnSpc>
                <a:spcPct val="80000"/>
              </a:lnSpc>
            </a:pPr>
            <a:r>
              <a:rPr lang="en-US" altLang="en-US" sz="2000" b="1" u="sng">
                <a:latin typeface="Arial" panose="020B0604020202020204" pitchFamily="34" charset="0"/>
                <a:cs typeface="Arial" panose="020B0604020202020204" pitchFamily="34" charset="0"/>
              </a:rPr>
              <a:t>Driving Stats</a:t>
            </a:r>
          </a:p>
          <a:p>
            <a:pPr algn="ctr">
              <a:lnSpc>
                <a:spcPct val="80000"/>
              </a:lnSpc>
              <a:buFont typeface="Wingdings" panose="05000000000000000000" pitchFamily="2" charset="2"/>
              <a:buChar char=""/>
            </a:pPr>
            <a:r>
              <a:rPr lang="en-US" altLang="en-US" sz="2000" b="1">
                <a:latin typeface="Arial" panose="020B0604020202020204" pitchFamily="34" charset="0"/>
                <a:cs typeface="Arial" panose="020B0604020202020204" pitchFamily="34" charset="0"/>
              </a:rPr>
              <a:t>Gas prices rose 35-40%</a:t>
            </a:r>
          </a:p>
          <a:p>
            <a:pPr algn="ctr">
              <a:lnSpc>
                <a:spcPct val="80000"/>
              </a:lnSpc>
              <a:buFont typeface="Wingdings" panose="05000000000000000000" pitchFamily="2" charset="2"/>
              <a:buChar char=""/>
            </a:pPr>
            <a:r>
              <a:rPr lang="en-US" altLang="en-US" sz="2000" b="1">
                <a:latin typeface="Arial" panose="020B0604020202020204" pitchFamily="34" charset="0"/>
                <a:cs typeface="Arial" panose="020B0604020202020204" pitchFamily="34" charset="0"/>
              </a:rPr>
              <a:t>Miles driven fell 6.7% in 1974</a:t>
            </a:r>
          </a:p>
        </p:txBody>
      </p:sp>
      <p:pic>
        <p:nvPicPr>
          <p:cNvPr id="89094" name="Picture 6" descr="Auto Sev Oil Crisis 1 F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0" y="1524000"/>
            <a:ext cx="4800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96647" name="AutoShape 7"/>
          <p:cNvSpPr>
            <a:spLocks noChangeArrowheads="1"/>
          </p:cNvSpPr>
          <p:nvPr/>
        </p:nvSpPr>
        <p:spPr bwMode="auto">
          <a:xfrm>
            <a:off x="152400" y="1524000"/>
            <a:ext cx="1747520" cy="1066800"/>
          </a:xfrm>
          <a:prstGeom prst="wedgeRectCallout">
            <a:avLst>
              <a:gd name="adj1" fmla="val 146076"/>
              <a:gd name="adj2" fmla="val -743"/>
            </a:avLst>
          </a:prstGeom>
          <a:solidFill>
            <a:srgbClr val="FF3300"/>
          </a:solidFill>
          <a:ln w="9525">
            <a:solidFill>
              <a:schemeClr val="tx1"/>
            </a:solidFill>
            <a:miter lim="800000"/>
            <a:headEnd/>
            <a:tailEnd/>
          </a:ln>
        </p:spPr>
        <p:txBody>
          <a:bodyPr lIns="92075" tIns="46038" rIns="92075" bIns="46038"/>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lgn="ctr">
              <a:lnSpc>
                <a:spcPct val="80000"/>
              </a:lnSpc>
            </a:pPr>
            <a:r>
              <a:rPr lang="en-US" altLang="en-US" sz="2000" b="1" dirty="0">
                <a:solidFill>
                  <a:schemeClr val="bg1"/>
                </a:solidFill>
                <a:latin typeface="Arial" panose="020B0604020202020204" pitchFamily="34" charset="0"/>
                <a:cs typeface="Arial" panose="020B0604020202020204" pitchFamily="34" charset="0"/>
              </a:rPr>
              <a:t>Oct. 17, 1973: Arab oil embargo begins</a:t>
            </a:r>
            <a:endParaRPr lang="en-US" altLang="en-US" sz="1400" dirty="0">
              <a:solidFill>
                <a:schemeClr val="bg1"/>
              </a:solidFill>
              <a:latin typeface="Arial" panose="020B0604020202020204" pitchFamily="34" charset="0"/>
              <a:cs typeface="Arial" panose="020B0604020202020204" pitchFamily="34" charset="0"/>
            </a:endParaRPr>
          </a:p>
        </p:txBody>
      </p:sp>
      <p:sp>
        <p:nvSpPr>
          <p:cNvPr id="89096" name="Line 8"/>
          <p:cNvSpPr>
            <a:spLocks noChangeShapeType="1"/>
          </p:cNvSpPr>
          <p:nvPr/>
        </p:nvSpPr>
        <p:spPr bwMode="auto">
          <a:xfrm>
            <a:off x="3733800" y="2057400"/>
            <a:ext cx="0" cy="4114800"/>
          </a:xfrm>
          <a:prstGeom prst="line">
            <a:avLst/>
          </a:prstGeom>
          <a:noFill/>
          <a:ln w="38100">
            <a:solidFill>
              <a:srgbClr val="FF0000"/>
            </a:solidFill>
            <a:prstDash val="sysDot"/>
            <a:round/>
            <a:headEnd type="oval" w="med" len="med"/>
            <a:tailEnd type="oval" w="med" len="med"/>
          </a:ln>
          <a:extLst>
            <a:ext uri="{909E8E84-426E-40DD-AFC4-6F175D3DCCD1}">
              <a14:hiddenFill xmlns:a14="http://schemas.microsoft.com/office/drawing/2010/main">
                <a:noFill/>
              </a14:hiddenFill>
            </a:ext>
          </a:extLst>
        </p:spPr>
        <p:txBody>
          <a:bodyPr lIns="92075" tIns="46038" rIns="92075" bIns="46038">
            <a:spAutoFit/>
          </a:bodyPr>
          <a:lstStyle/>
          <a:p>
            <a:endParaRPr lang="en-US"/>
          </a:p>
        </p:txBody>
      </p:sp>
      <p:sp>
        <p:nvSpPr>
          <p:cNvPr id="89097" name="Line 9"/>
          <p:cNvSpPr>
            <a:spLocks noChangeShapeType="1"/>
          </p:cNvSpPr>
          <p:nvPr/>
        </p:nvSpPr>
        <p:spPr bwMode="auto">
          <a:xfrm>
            <a:off x="4267200" y="2057400"/>
            <a:ext cx="0" cy="4114800"/>
          </a:xfrm>
          <a:prstGeom prst="line">
            <a:avLst/>
          </a:prstGeom>
          <a:noFill/>
          <a:ln w="38100">
            <a:solidFill>
              <a:srgbClr val="00FF00"/>
            </a:solidFill>
            <a:prstDash val="sysDot"/>
            <a:round/>
            <a:headEnd type="oval" w="med" len="med"/>
            <a:tailEnd type="oval" w="med" len="med"/>
          </a:ln>
          <a:extLst>
            <a:ext uri="{909E8E84-426E-40DD-AFC4-6F175D3DCCD1}">
              <a14:hiddenFill xmlns:a14="http://schemas.microsoft.com/office/drawing/2010/main">
                <a:noFill/>
              </a14:hiddenFill>
            </a:ext>
          </a:extLst>
        </p:spPr>
        <p:txBody>
          <a:bodyPr lIns="92075" tIns="46038" rIns="92075" bIns="46038">
            <a:spAutoFit/>
          </a:bodyPr>
          <a:lstStyle/>
          <a:p>
            <a:endParaRPr lang="en-US"/>
          </a:p>
        </p:txBody>
      </p:sp>
      <p:sp>
        <p:nvSpPr>
          <p:cNvPr id="6896650" name="AutoShape 10"/>
          <p:cNvSpPr>
            <a:spLocks noChangeArrowheads="1"/>
          </p:cNvSpPr>
          <p:nvPr/>
        </p:nvSpPr>
        <p:spPr bwMode="auto">
          <a:xfrm>
            <a:off x="7315200" y="1676400"/>
            <a:ext cx="1676400" cy="1524000"/>
          </a:xfrm>
          <a:prstGeom prst="wedgeRectCallout">
            <a:avLst>
              <a:gd name="adj1" fmla="val -230116"/>
              <a:gd name="adj2" fmla="val -25833"/>
            </a:avLst>
          </a:prstGeom>
          <a:solidFill>
            <a:srgbClr val="00FF00"/>
          </a:solidFill>
          <a:ln w="9525">
            <a:solidFill>
              <a:schemeClr val="tx1"/>
            </a:solidFill>
            <a:miter lim="800000"/>
            <a:headEnd/>
            <a:tailEnd/>
          </a:ln>
        </p:spPr>
        <p:txBody>
          <a:bodyPr lIns="92075" tIns="46038" rIns="92075" bIns="46038"/>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lgn="ctr">
              <a:lnSpc>
                <a:spcPct val="80000"/>
              </a:lnSpc>
            </a:pPr>
            <a:r>
              <a:rPr lang="en-US" altLang="en-US" sz="2000" b="1">
                <a:latin typeface="Arial" panose="020B0604020202020204" pitchFamily="34" charset="0"/>
                <a:cs typeface="Arial" panose="020B0604020202020204" pitchFamily="34" charset="0"/>
              </a:rPr>
              <a:t>March 17, 1974: Arab oil states announce end to embargo</a:t>
            </a:r>
            <a:endParaRPr lang="en-US" altLang="en-US" sz="1400">
              <a:latin typeface="Arial" panose="020B0604020202020204" pitchFamily="34" charset="0"/>
              <a:cs typeface="Arial" panose="020B0604020202020204" pitchFamily="34" charset="0"/>
            </a:endParaRPr>
          </a:p>
        </p:txBody>
      </p:sp>
      <p:sp>
        <p:nvSpPr>
          <p:cNvPr id="6896651" name="AutoShape 11"/>
          <p:cNvSpPr>
            <a:spLocks noChangeArrowheads="1"/>
          </p:cNvSpPr>
          <p:nvPr/>
        </p:nvSpPr>
        <p:spPr bwMode="auto">
          <a:xfrm>
            <a:off x="7239000" y="3429000"/>
            <a:ext cx="1828800" cy="3200400"/>
          </a:xfrm>
          <a:prstGeom prst="wedgeRectCallout">
            <a:avLst>
              <a:gd name="adj1" fmla="val -25954"/>
              <a:gd name="adj2" fmla="val -42310"/>
            </a:avLst>
          </a:prstGeom>
          <a:solidFill>
            <a:srgbClr val="FF00FF"/>
          </a:solidFill>
          <a:ln w="9525">
            <a:solidFill>
              <a:schemeClr val="tx1"/>
            </a:solidFill>
            <a:miter lim="800000"/>
            <a:headEnd/>
            <a:tailEnd/>
          </a:ln>
        </p:spPr>
        <p:txBody>
          <a:bodyPr lIns="92075" tIns="46038" rIns="92075" bIns="46038"/>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lgn="ctr">
              <a:lnSpc>
                <a:spcPct val="80000"/>
              </a:lnSpc>
            </a:pPr>
            <a:r>
              <a:rPr lang="en-US" altLang="en-US" sz="2000" b="1">
                <a:solidFill>
                  <a:schemeClr val="bg1"/>
                </a:solidFill>
                <a:latin typeface="Arial" panose="020B0604020202020204" pitchFamily="34" charset="0"/>
                <a:cs typeface="Arial" panose="020B0604020202020204" pitchFamily="34" charset="0"/>
              </a:rPr>
              <a:t>Collision severity began to rebound almost immediately after the embargo ended; PD accelerated as inflation rose; No discernable trend change in BI.</a:t>
            </a:r>
            <a:endParaRPr lang="en-US" altLang="en-US" sz="1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9190003"/>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6940674"/>
                                        </p:tgtEl>
                                        <p:attrNameLst>
                                          <p:attrName>style.visibility</p:attrName>
                                        </p:attrNameLst>
                                      </p:cBhvr>
                                      <p:to>
                                        <p:strVal val="visible"/>
                                      </p:to>
                                    </p:set>
                                    <p:animEffect transition="in" filter="blinds(vertical)">
                                      <p:cBhvr>
                                        <p:cTn id="7" dur="500"/>
                                        <p:tgtEl>
                                          <p:spTgt spid="69406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96644"/>
                                        </p:tgtEl>
                                        <p:attrNameLst>
                                          <p:attrName>style.visibility</p:attrName>
                                        </p:attrNameLst>
                                      </p:cBhvr>
                                      <p:to>
                                        <p:strVal val="visible"/>
                                      </p:to>
                                    </p:set>
                                    <p:animEffect transition="in" filter="fade">
                                      <p:cBhvr>
                                        <p:cTn id="10" dur="2000"/>
                                        <p:tgtEl>
                                          <p:spTgt spid="689664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896645"/>
                                        </p:tgtEl>
                                        <p:attrNameLst>
                                          <p:attrName>style.visibility</p:attrName>
                                        </p:attrNameLst>
                                      </p:cBhvr>
                                      <p:to>
                                        <p:strVal val="visible"/>
                                      </p:to>
                                    </p:set>
                                    <p:animEffect transition="in" filter="fade">
                                      <p:cBhvr>
                                        <p:cTn id="13" dur="2000"/>
                                        <p:tgtEl>
                                          <p:spTgt spid="689664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896647"/>
                                        </p:tgtEl>
                                        <p:attrNameLst>
                                          <p:attrName>style.visibility</p:attrName>
                                        </p:attrNameLst>
                                      </p:cBhvr>
                                      <p:to>
                                        <p:strVal val="visible"/>
                                      </p:to>
                                    </p:set>
                                    <p:animEffect transition="in" filter="fade">
                                      <p:cBhvr>
                                        <p:cTn id="16" dur="2000"/>
                                        <p:tgtEl>
                                          <p:spTgt spid="689664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896650"/>
                                        </p:tgtEl>
                                        <p:attrNameLst>
                                          <p:attrName>style.visibility</p:attrName>
                                        </p:attrNameLst>
                                      </p:cBhvr>
                                      <p:to>
                                        <p:strVal val="visible"/>
                                      </p:to>
                                    </p:set>
                                    <p:animEffect transition="in" filter="fade">
                                      <p:cBhvr>
                                        <p:cTn id="19" dur="2000"/>
                                        <p:tgtEl>
                                          <p:spTgt spid="689665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896651"/>
                                        </p:tgtEl>
                                        <p:attrNameLst>
                                          <p:attrName>style.visibility</p:attrName>
                                        </p:attrNameLst>
                                      </p:cBhvr>
                                      <p:to>
                                        <p:strVal val="visible"/>
                                      </p:to>
                                    </p:set>
                                    <p:animEffect transition="in" filter="fade">
                                      <p:cBhvr>
                                        <p:cTn id="22" dur="2000"/>
                                        <p:tgtEl>
                                          <p:spTgt spid="6896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40674" grpId="0" autoUpdateAnimBg="0"/>
      <p:bldP spid="6896644" grpId="0" animBg="1"/>
      <p:bldP spid="6896645" grpId="0" animBg="1"/>
      <p:bldP spid="6896647" grpId="0" animBg="1"/>
      <p:bldP spid="6896650" grpId="0" animBg="1"/>
      <p:bldP spid="6896651"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a:xfrm>
            <a:off x="276225" y="123825"/>
            <a:ext cx="7400925" cy="860425"/>
          </a:xfrm>
        </p:spPr>
        <p:txBody>
          <a:bodyPr/>
          <a:lstStyle/>
          <a:p>
            <a:r>
              <a:rPr lang="en-US" sz="2800" dirty="0" smtClean="0"/>
              <a:t>Auto Insurance Claim Cost Drivers Continue to Grow Faster than CPI</a:t>
            </a:r>
          </a:p>
        </p:txBody>
      </p:sp>
      <p:sp>
        <p:nvSpPr>
          <p:cNvPr id="1028" name="Rectangle 4"/>
          <p:cNvSpPr>
            <a:spLocks noChangeArrowheads="1"/>
          </p:cNvSpPr>
          <p:nvPr/>
        </p:nvSpPr>
        <p:spPr bwMode="auto">
          <a:xfrm>
            <a:off x="0" y="6575425"/>
            <a:ext cx="86868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Bureau of Labor Statistics; Insurance Information Institute.</a:t>
            </a:r>
          </a:p>
        </p:txBody>
      </p:sp>
      <p:graphicFrame>
        <p:nvGraphicFramePr>
          <p:cNvPr id="1026" name="Object 2"/>
          <p:cNvGraphicFramePr>
            <a:graphicFrameLocks/>
          </p:cNvGraphicFramePr>
          <p:nvPr>
            <p:extLst>
              <p:ext uri="{D42A27DB-BD31-4B8C-83A1-F6EECF244321}">
                <p14:modId xmlns:p14="http://schemas.microsoft.com/office/powerpoint/2010/main" val="2145080088"/>
              </p:ext>
            </p:extLst>
          </p:nvPr>
        </p:nvGraphicFramePr>
        <p:xfrm>
          <a:off x="265113" y="1408113"/>
          <a:ext cx="8364537" cy="4564062"/>
        </p:xfrm>
        <a:graphic>
          <a:graphicData uri="http://schemas.openxmlformats.org/presentationml/2006/ole">
            <mc:AlternateContent xmlns:mc="http://schemas.openxmlformats.org/markup-compatibility/2006">
              <mc:Choice xmlns:v="urn:schemas-microsoft-com:vml" Requires="v">
                <p:oleObj spid="_x0000_s28501145" name="Chart" r:id="rId4" imgW="5645354" imgH="2882854" progId="MSGraph.Chart.8">
                  <p:embed followColorScheme="full"/>
                </p:oleObj>
              </mc:Choice>
              <mc:Fallback>
                <p:oleObj name="Chart" r:id="rId4" imgW="5645354" imgH="2882854" progId="MSGraph.Chart.8">
                  <p:embed followColorScheme="full"/>
                  <p:pic>
                    <p:nvPicPr>
                      <p:cNvPr id="0" name=""/>
                      <p:cNvPicPr>
                        <a:picLocks noChangeArrowheads="1"/>
                      </p:cNvPicPr>
                      <p:nvPr/>
                    </p:nvPicPr>
                    <p:blipFill>
                      <a:blip r:embed="rId5"/>
                      <a:srcRect/>
                      <a:stretch>
                        <a:fillRect/>
                      </a:stretch>
                    </p:blipFill>
                    <p:spPr bwMode="auto">
                      <a:xfrm>
                        <a:off x="265113" y="1408113"/>
                        <a:ext cx="8364537" cy="4564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a:spLocks noChangeArrowheads="1"/>
          </p:cNvSpPr>
          <p:nvPr/>
        </p:nvSpPr>
        <p:spPr bwMode="blackWhite">
          <a:xfrm>
            <a:off x="327025" y="5943600"/>
            <a:ext cx="8524875" cy="5746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Healthcare costs are a </a:t>
            </a:r>
            <a:r>
              <a:rPr lang="en-US" b="1" dirty="0" smtClean="0">
                <a:solidFill>
                  <a:srgbClr val="FFFFFF"/>
                </a:solidFill>
              </a:rPr>
              <a:t>major cost driver and are expected to accelerate in the years ahead</a:t>
            </a:r>
            <a:endParaRPr lang="en-US" b="1" dirty="0">
              <a:solidFill>
                <a:srgbClr val="FFFFFF"/>
              </a:solidFill>
            </a:endParaRPr>
          </a:p>
        </p:txBody>
      </p:sp>
      <p:sp>
        <p:nvSpPr>
          <p:cNvPr id="103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9417A33-BA5A-489B-845C-5A8019B9968F}" type="slidenum">
              <a:rPr lang="en-US" sz="900"/>
              <a:pPr algn="r" eaLnBrk="0" hangingPunct="0">
                <a:lnSpc>
                  <a:spcPct val="85000"/>
                </a:lnSpc>
                <a:spcBef>
                  <a:spcPct val="20000"/>
                </a:spcBef>
              </a:pPr>
              <a:t>83</a:t>
            </a:fld>
            <a:endParaRPr lang="en-US" sz="900"/>
          </a:p>
        </p:txBody>
      </p:sp>
      <p:sp>
        <p:nvSpPr>
          <p:cNvPr id="2" name="AutoShape 6"/>
          <p:cNvSpPr>
            <a:spLocks noChangeArrowheads="1"/>
          </p:cNvSpPr>
          <p:nvPr/>
        </p:nvSpPr>
        <p:spPr bwMode="blackWhite">
          <a:xfrm>
            <a:off x="1059552" y="2232167"/>
            <a:ext cx="1012825" cy="730250"/>
          </a:xfrm>
          <a:prstGeom prst="wedgeRectCallout">
            <a:avLst>
              <a:gd name="adj1" fmla="val 14922"/>
              <a:gd name="adj2" fmla="val 197447"/>
            </a:avLst>
          </a:prstGeom>
          <a:solidFill>
            <a:schemeClr val="bg2">
              <a:lumMod val="75000"/>
            </a:schemeClr>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Excludes Food and Energy</a:t>
            </a:r>
          </a:p>
        </p:txBody>
      </p:sp>
      <p:sp>
        <p:nvSpPr>
          <p:cNvPr id="9" name="Rectangle 6"/>
          <p:cNvSpPr>
            <a:spLocks noChangeArrowheads="1"/>
          </p:cNvSpPr>
          <p:nvPr/>
        </p:nvSpPr>
        <p:spPr bwMode="black">
          <a:xfrm>
            <a:off x="219915" y="1121709"/>
            <a:ext cx="6282485"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Price Level Change: December 2015 vs. December 2014</a:t>
            </a:r>
            <a:endParaRPr lang="en-US" sz="1600" b="1" dirty="0">
              <a:solidFill>
                <a:srgbClr val="225A7A"/>
              </a:solidFill>
            </a:endParaRP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83</a:t>
            </a:fld>
            <a:endParaRPr lang="en-US"/>
          </a:p>
        </p:txBody>
      </p:sp>
    </p:spTree>
    <p:extLst>
      <p:ext uri="{BB962C8B-B14F-4D97-AF65-F5344CB8AC3E}">
        <p14:creationId xmlns:p14="http://schemas.microsoft.com/office/powerpoint/2010/main" val="36822657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nodeType="afterGroup">
                            <p:stCondLst>
                              <p:cond delay="1200"/>
                            </p:stCondLst>
                            <p:childTnLst>
                              <p:par>
                                <p:cTn id="10" presetID="22" presetClass="entr" presetSubtype="2" fill="hold" grpId="0" nodeType="afterEffect">
                                  <p:stCondLst>
                                    <p:cond delay="50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84</a:t>
            </a:fld>
            <a:endParaRPr lang="en-US" smtClean="0"/>
          </a:p>
        </p:txBody>
      </p:sp>
      <p:sp>
        <p:nvSpPr>
          <p:cNvPr id="5124" name="Rectangle 3"/>
          <p:cNvSpPr>
            <a:spLocks noGrp="1" noChangeArrowheads="1"/>
          </p:cNvSpPr>
          <p:nvPr>
            <p:ph type="title"/>
          </p:nvPr>
        </p:nvSpPr>
        <p:spPr>
          <a:xfrm>
            <a:off x="29816" y="19878"/>
            <a:ext cx="8331863" cy="860425"/>
          </a:xfrm>
        </p:spPr>
        <p:txBody>
          <a:bodyPr/>
          <a:lstStyle/>
          <a:p>
            <a:r>
              <a:rPr lang="en-US" sz="2600" dirty="0" smtClean="0"/>
              <a:t>Defense Costs and Cost Containment Expenses    as a Percent of Incurred Losses, 2011 – 2013*</a:t>
            </a:r>
          </a:p>
        </p:txBody>
      </p:sp>
      <p:sp>
        <p:nvSpPr>
          <p:cNvPr id="7" name="Rectangle 6"/>
          <p:cNvSpPr>
            <a:spLocks noChangeArrowheads="1"/>
          </p:cNvSpPr>
          <p:nvPr/>
        </p:nvSpPr>
        <p:spPr bwMode="auto">
          <a:xfrm>
            <a:off x="76200" y="6327769"/>
            <a:ext cx="3902415" cy="462307"/>
          </a:xfrm>
          <a:prstGeom prst="rect">
            <a:avLst/>
          </a:prstGeom>
          <a:noFill/>
          <a:ln w="9525">
            <a:noFill/>
            <a:miter lim="800000"/>
            <a:headEnd/>
            <a:tailEnd/>
          </a:ln>
        </p:spPr>
        <p:txBody>
          <a:bodyPr wrap="none" lIns="92075" tIns="46038" rIns="92075" bIns="46038">
            <a:spAutoFit/>
          </a:bodyPr>
          <a:lstStyle/>
          <a:p>
            <a:pPr eaLnBrk="0" hangingPunct="0"/>
            <a:r>
              <a:rPr lang="en-US" sz="1200" dirty="0" smtClean="0"/>
              <a:t>*Latest available.</a:t>
            </a:r>
          </a:p>
          <a:p>
            <a:pPr eaLnBrk="0" hangingPunct="0"/>
            <a:r>
              <a:rPr lang="en-US" sz="1200" dirty="0" smtClean="0"/>
              <a:t>Source</a:t>
            </a:r>
            <a:r>
              <a:rPr lang="en-US" sz="1200" dirty="0"/>
              <a:t>: </a:t>
            </a:r>
            <a:r>
              <a:rPr lang="en-US" sz="1200" dirty="0" smtClean="0"/>
              <a:t>SNL Financial; Insurance Information </a:t>
            </a:r>
            <a:r>
              <a:rPr lang="en-US" sz="1200" dirty="0"/>
              <a:t>Institute.</a:t>
            </a:r>
          </a:p>
        </p:txBody>
      </p:sp>
      <p:pic>
        <p:nvPicPr>
          <p:cNvPr id="2" name="Picture 1"/>
          <p:cNvPicPr>
            <a:picLocks noChangeAspect="1"/>
          </p:cNvPicPr>
          <p:nvPr/>
        </p:nvPicPr>
        <p:blipFill>
          <a:blip r:embed="rId3"/>
          <a:stretch>
            <a:fillRect/>
          </a:stretch>
        </p:blipFill>
        <p:spPr>
          <a:xfrm>
            <a:off x="223521" y="1813706"/>
            <a:ext cx="8676640" cy="3479247"/>
          </a:xfrm>
          <a:prstGeom prst="rect">
            <a:avLst/>
          </a:prstGeom>
        </p:spPr>
      </p:pic>
      <p:sp>
        <p:nvSpPr>
          <p:cNvPr id="8" name="AutoShape 6"/>
          <p:cNvSpPr>
            <a:spLocks noChangeArrowheads="1"/>
          </p:cNvSpPr>
          <p:nvPr/>
        </p:nvSpPr>
        <p:spPr bwMode="blackWhite">
          <a:xfrm>
            <a:off x="4840014" y="4934607"/>
            <a:ext cx="3137338" cy="1809561"/>
          </a:xfrm>
          <a:prstGeom prst="wedgeRectCallout">
            <a:avLst>
              <a:gd name="adj1" fmla="val 62543"/>
              <a:gd name="adj2" fmla="val -837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Defense and Cost Containment expenses in Pvt. Passenger Auto Liability have edged up slightly in recent years, from 6.2% of incurred losses to 6.8%</a:t>
            </a:r>
            <a:endParaRPr lang="en-US" b="1" dirty="0">
              <a:solidFill>
                <a:schemeClr val="bg1"/>
              </a:solidFill>
              <a:cs typeface="+mn-cs"/>
            </a:endParaRPr>
          </a:p>
        </p:txBody>
      </p:sp>
      <p:sp>
        <p:nvSpPr>
          <p:cNvPr id="4" name="Rectangle 3"/>
          <p:cNvSpPr/>
          <p:nvPr/>
        </p:nvSpPr>
        <p:spPr>
          <a:xfrm>
            <a:off x="223521" y="4193628"/>
            <a:ext cx="8601391" cy="17061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60349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2046849-38C7-4253-AA00-A26674FE626C}" type="slidenum">
              <a:rPr lang="en-US" sz="900"/>
              <a:pPr algn="r" eaLnBrk="0" hangingPunct="0">
                <a:lnSpc>
                  <a:spcPct val="85000"/>
                </a:lnSpc>
                <a:spcBef>
                  <a:spcPct val="20000"/>
                </a:spcBef>
              </a:pPr>
              <a:t>85</a:t>
            </a:fld>
            <a:endParaRPr lang="en-US" sz="900"/>
          </a:p>
        </p:txBody>
      </p:sp>
      <p:graphicFrame>
        <p:nvGraphicFramePr>
          <p:cNvPr id="10242" name="Object 2"/>
          <p:cNvGraphicFramePr>
            <a:graphicFrameLocks/>
          </p:cNvGraphicFramePr>
          <p:nvPr>
            <p:extLst/>
          </p:nvPr>
        </p:nvGraphicFramePr>
        <p:xfrm>
          <a:off x="115164" y="2130107"/>
          <a:ext cx="8620125" cy="3987800"/>
        </p:xfrm>
        <a:graphic>
          <a:graphicData uri="http://schemas.openxmlformats.org/presentationml/2006/ole">
            <mc:AlternateContent xmlns:mc="http://schemas.openxmlformats.org/markup-compatibility/2006">
              <mc:Choice xmlns:v="urn:schemas-microsoft-com:vml" Requires="v">
                <p:oleObj spid="_x0000_s28558398" name="Chart" r:id="rId4" imgW="8982134" imgH="4143479" progId="MSGraph.Chart.8">
                  <p:embed followColorScheme="full"/>
                </p:oleObj>
              </mc:Choice>
              <mc:Fallback>
                <p:oleObj name="Chart" r:id="rId4" imgW="8982134" imgH="4143479" progId="MSGraph.Chart.8">
                  <p:embed followColorScheme="full"/>
                  <p:pic>
                    <p:nvPicPr>
                      <p:cNvPr id="0" name=""/>
                      <p:cNvPicPr>
                        <a:picLocks noChangeArrowheads="1"/>
                      </p:cNvPicPr>
                      <p:nvPr/>
                    </p:nvPicPr>
                    <p:blipFill>
                      <a:blip r:embed="rId5"/>
                      <a:srcRect/>
                      <a:stretch>
                        <a:fillRect/>
                      </a:stretch>
                    </p:blipFill>
                    <p:spPr bwMode="auto">
                      <a:xfrm>
                        <a:off x="115164" y="2130107"/>
                        <a:ext cx="8620125" cy="398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1817396" y="1207890"/>
            <a:ext cx="5441534" cy="71235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err="1" smtClean="0">
                <a:solidFill>
                  <a:srgbClr val="FFFFFF"/>
                </a:solidFill>
              </a:rPr>
              <a:t>Porducts</a:t>
            </a:r>
            <a:r>
              <a:rPr lang="en-US" sz="1600" b="1" dirty="0" smtClean="0">
                <a:solidFill>
                  <a:srgbClr val="FFFFFF"/>
                </a:solidFill>
              </a:rPr>
              <a:t> Liability and Medical Malpractice cases tend to have among the highest jury awards</a:t>
            </a:r>
            <a:endParaRPr lang="en-US" sz="1600" b="1" i="1" dirty="0">
              <a:solidFill>
                <a:srgbClr val="FFFFFF"/>
              </a:solidFill>
            </a:endParaRPr>
          </a:p>
        </p:txBody>
      </p:sp>
      <p:sp>
        <p:nvSpPr>
          <p:cNvPr id="8" name="Rectangle 3"/>
          <p:cNvSpPr txBox="1">
            <a:spLocks noChangeArrowheads="1"/>
          </p:cNvSpPr>
          <p:nvPr/>
        </p:nvSpPr>
        <p:spPr>
          <a:xfrm>
            <a:off x="29817" y="19878"/>
            <a:ext cx="8055044" cy="860425"/>
          </a:xfrm>
          <a:prstGeom prst="rect">
            <a:avLst/>
          </a:prstGeom>
        </p:spPr>
        <p:txBody>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t>Median and Average Personal Injury Jury Award by Type of Liability, 2013</a:t>
            </a:r>
          </a:p>
        </p:txBody>
      </p:sp>
      <p:sp>
        <p:nvSpPr>
          <p:cNvPr id="9" name="Rectangle 8"/>
          <p:cNvSpPr>
            <a:spLocks noChangeArrowheads="1"/>
          </p:cNvSpPr>
          <p:nvPr/>
        </p:nvSpPr>
        <p:spPr bwMode="auto">
          <a:xfrm>
            <a:off x="76200" y="6327769"/>
            <a:ext cx="6718955" cy="277641"/>
          </a:xfrm>
          <a:prstGeom prst="rect">
            <a:avLst/>
          </a:prstGeom>
          <a:noFill/>
          <a:ln w="9525">
            <a:noFill/>
            <a:miter lim="800000"/>
            <a:headEnd/>
            <a:tailEnd/>
          </a:ln>
        </p:spPr>
        <p:txBody>
          <a:bodyPr wrap="none" lIns="92075" tIns="46038" rIns="92075" bIns="46038">
            <a:spAutoFit/>
          </a:bodyPr>
          <a:lstStyle/>
          <a:p>
            <a:pPr eaLnBrk="0" hangingPunct="0"/>
            <a:r>
              <a:rPr lang="en-US" sz="1200" dirty="0" smtClean="0"/>
              <a:t>Source</a:t>
            </a:r>
            <a:r>
              <a:rPr lang="en-US" sz="1200" dirty="0"/>
              <a:t>: </a:t>
            </a:r>
            <a:r>
              <a:rPr lang="en-US" sz="1200" i="1" dirty="0"/>
              <a:t>C</a:t>
            </a:r>
            <a:r>
              <a:rPr lang="en-US" sz="1200" i="1" dirty="0" smtClean="0"/>
              <a:t>urrent Award Trends in Personal Injury, </a:t>
            </a:r>
            <a:r>
              <a:rPr lang="en-US" sz="1200" dirty="0" smtClean="0"/>
              <a:t>54</a:t>
            </a:r>
            <a:r>
              <a:rPr lang="en-US" sz="1200" baseline="30000" dirty="0" smtClean="0"/>
              <a:t>th</a:t>
            </a:r>
            <a:r>
              <a:rPr lang="en-US" sz="1200" dirty="0" smtClean="0"/>
              <a:t> Edition; Insurance Information </a:t>
            </a:r>
            <a:r>
              <a:rPr lang="en-US" sz="1200" dirty="0"/>
              <a:t>Institute.</a:t>
            </a:r>
          </a:p>
        </p:txBody>
      </p:sp>
      <p:sp>
        <p:nvSpPr>
          <p:cNvPr id="2" name="Rectangle 1"/>
          <p:cNvSpPr/>
          <p:nvPr/>
        </p:nvSpPr>
        <p:spPr>
          <a:xfrm>
            <a:off x="7274696" y="4288217"/>
            <a:ext cx="1191282" cy="171932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51263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854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5E98D71-6C75-413C-BB02-9289442384C2}" type="slidenum">
              <a:rPr lang="en-US" sz="900">
                <a:solidFill>
                  <a:schemeClr val="bg1"/>
                </a:solidFill>
              </a:rPr>
              <a:pPr algn="r" eaLnBrk="0" hangingPunct="0">
                <a:lnSpc>
                  <a:spcPct val="85000"/>
                </a:lnSpc>
                <a:spcBef>
                  <a:spcPct val="20000"/>
                </a:spcBef>
              </a:pPr>
              <a:t>86</a:t>
            </a:fld>
            <a:endParaRPr lang="en-US" sz="900">
              <a:solidFill>
                <a:schemeClr val="bg1"/>
              </a:solidFill>
            </a:endParaRPr>
          </a:p>
        </p:txBody>
      </p:sp>
      <p:pic>
        <p:nvPicPr>
          <p:cNvPr id="10854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Personal Lines                Growth Analysis</a:t>
            </a:r>
          </a:p>
        </p:txBody>
      </p:sp>
      <p:sp>
        <p:nvSpPr>
          <p:cNvPr id="2152456" name="Rectangle 8"/>
          <p:cNvSpPr>
            <a:spLocks noChangeArrowheads="1"/>
          </p:cNvSpPr>
          <p:nvPr/>
        </p:nvSpPr>
        <p:spPr bwMode="auto">
          <a:xfrm>
            <a:off x="854075" y="4362450"/>
            <a:ext cx="7435850" cy="175418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Growth Trajectories Differ </a:t>
            </a:r>
            <a:r>
              <a:rPr lang="en-US" sz="4000" b="1" dirty="0" smtClean="0">
                <a:solidFill>
                  <a:srgbClr val="225A7A"/>
                </a:solidFill>
              </a:rPr>
              <a:t>Substantially </a:t>
            </a:r>
            <a:r>
              <a:rPr lang="en-US" sz="4000" b="1" dirty="0">
                <a:solidFill>
                  <a:srgbClr val="225A7A"/>
                </a:solidFill>
              </a:rPr>
              <a:t>by State and Over Time</a:t>
            </a:r>
          </a:p>
        </p:txBody>
      </p:sp>
    </p:spTree>
    <p:extLst>
      <p:ext uri="{BB962C8B-B14F-4D97-AF65-F5344CB8AC3E}">
        <p14:creationId xmlns:p14="http://schemas.microsoft.com/office/powerpoint/2010/main" val="162619654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a:xfrm>
            <a:off x="-824734" y="6982688"/>
            <a:ext cx="1352550" cy="117725"/>
          </a:xfrm>
          <a:noFill/>
        </p:spPr>
        <p:txBody>
          <a:bodyPr/>
          <a:lstStyle/>
          <a:p>
            <a:r>
              <a:rPr lang="en-US" smtClean="0"/>
              <a:t>12/01/09 - 9pm</a:t>
            </a:r>
          </a:p>
        </p:txBody>
      </p:sp>
      <p:sp>
        <p:nvSpPr>
          <p:cNvPr id="2052" name="Rectangle 106"/>
          <p:cNvSpPr>
            <a:spLocks noGrp="1" noChangeArrowheads="1"/>
          </p:cNvSpPr>
          <p:nvPr>
            <p:ph type="ftr" sz="quarter" idx="11"/>
          </p:nvPr>
        </p:nvSpPr>
        <p:spPr>
          <a:xfrm>
            <a:off x="1785116" y="6982688"/>
            <a:ext cx="3752850" cy="117725"/>
          </a:xfrm>
          <a:noFill/>
        </p:spPr>
        <p:txBody>
          <a:bodyPr/>
          <a:lstStyle/>
          <a:p>
            <a:r>
              <a:rPr lang="en-US" smtClean="0"/>
              <a:t>eSlide – P6466 – The Financial Crisis and the Future of the P/C</a:t>
            </a:r>
          </a:p>
        </p:txBody>
      </p:sp>
      <p:sp>
        <p:nvSpPr>
          <p:cNvPr id="2053" name="Rectangle 110"/>
          <p:cNvSpPr>
            <a:spLocks noGrp="1" noChangeArrowheads="1"/>
          </p:cNvSpPr>
          <p:nvPr>
            <p:ph type="sldNum" sz="quarter" idx="12"/>
          </p:nvPr>
        </p:nvSpPr>
        <p:spPr>
          <a:xfrm>
            <a:off x="8199384" y="6428733"/>
            <a:ext cx="447675" cy="117725"/>
          </a:xfrm>
          <a:noFill/>
        </p:spPr>
        <p:txBody>
          <a:bodyPr/>
          <a:lstStyle/>
          <a:p>
            <a:fld id="{711F9022-1FFB-4FAE-BDFD-22A5219EA810}" type="slidenum">
              <a:rPr lang="en-US" smtClean="0"/>
              <a:pPr/>
              <a:t>87</a:t>
            </a:fld>
            <a:endParaRPr lang="en-US" dirty="0" smtClean="0"/>
          </a:p>
        </p:txBody>
      </p:sp>
      <p:sp>
        <p:nvSpPr>
          <p:cNvPr id="2054" name="Rectangle 2"/>
          <p:cNvSpPr>
            <a:spLocks noGrp="1" noChangeArrowheads="1"/>
          </p:cNvSpPr>
          <p:nvPr>
            <p:ph type="title"/>
          </p:nvPr>
        </p:nvSpPr>
        <p:spPr>
          <a:xfrm>
            <a:off x="232541" y="184861"/>
            <a:ext cx="7400925" cy="645319"/>
          </a:xfrm>
        </p:spPr>
        <p:txBody>
          <a:bodyPr/>
          <a:lstStyle/>
          <a:p>
            <a:r>
              <a:rPr lang="en-US" dirty="0" smtClean="0"/>
              <a:t>Auto &amp; Home vs. All Lines, Net Written</a:t>
            </a:r>
            <a:br>
              <a:rPr lang="en-US" dirty="0" smtClean="0"/>
            </a:br>
            <a:r>
              <a:rPr lang="en-US" dirty="0" smtClean="0"/>
              <a:t>Premium Growth, 2000–2018F</a:t>
            </a:r>
          </a:p>
        </p:txBody>
      </p:sp>
      <p:graphicFrame>
        <p:nvGraphicFramePr>
          <p:cNvPr id="2050" name="Object 3"/>
          <p:cNvGraphicFramePr>
            <a:graphicFrameLocks noChangeAspect="1"/>
          </p:cNvGraphicFramePr>
          <p:nvPr>
            <p:extLst>
              <p:ext uri="{D42A27DB-BD31-4B8C-83A1-F6EECF244321}">
                <p14:modId xmlns:p14="http://schemas.microsoft.com/office/powerpoint/2010/main" val="3491899898"/>
              </p:ext>
            </p:extLst>
          </p:nvPr>
        </p:nvGraphicFramePr>
        <p:xfrm>
          <a:off x="496833" y="1939798"/>
          <a:ext cx="7926388" cy="4243387"/>
        </p:xfrm>
        <a:graphic>
          <a:graphicData uri="http://schemas.openxmlformats.org/presentationml/2006/ole">
            <mc:AlternateContent xmlns:mc="http://schemas.openxmlformats.org/markup-compatibility/2006">
              <mc:Choice xmlns:v="urn:schemas-microsoft-com:vml" Requires="v">
                <p:oleObj spid="_x0000_s28554312" name="Chart" r:id="rId4" imgW="6991467" imgH="3746546" progId="MSGraph.Chart.8">
                  <p:embed followColorScheme="full"/>
                </p:oleObj>
              </mc:Choice>
              <mc:Fallback>
                <p:oleObj name="Chart" r:id="rId4" imgW="6991467" imgH="3746546" progId="MSGraph.Chart.8">
                  <p:embed followColorScheme="full"/>
                  <p:pic>
                    <p:nvPicPr>
                      <p:cNvPr id="0" name=""/>
                      <p:cNvPicPr>
                        <a:picLocks noChangeAspect="1" noChangeArrowheads="1"/>
                      </p:cNvPicPr>
                      <p:nvPr/>
                    </p:nvPicPr>
                    <p:blipFill>
                      <a:blip r:embed="rId5"/>
                      <a:srcRect/>
                      <a:stretch>
                        <a:fillRect/>
                      </a:stretch>
                    </p:blipFill>
                    <p:spPr bwMode="gray">
                      <a:xfrm>
                        <a:off x="496833" y="1939798"/>
                        <a:ext cx="7926388" cy="4243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5" name="Rectangle 4"/>
          <p:cNvSpPr>
            <a:spLocks noChangeArrowheads="1"/>
          </p:cNvSpPr>
          <p:nvPr/>
        </p:nvSpPr>
        <p:spPr bwMode="auto">
          <a:xfrm>
            <a:off x="90301" y="6183185"/>
            <a:ext cx="6091238" cy="491096"/>
          </a:xfrm>
          <a:prstGeom prst="rect">
            <a:avLst/>
          </a:prstGeom>
          <a:noFill/>
          <a:ln w="9525">
            <a:noFill/>
            <a:miter lim="800000"/>
            <a:headEnd/>
            <a:tailEnd/>
          </a:ln>
        </p:spPr>
        <p:txBody>
          <a:bodyPr lIns="274320" tIns="0" rIns="0" bIns="102870" anchor="b">
            <a:spAutoFit/>
          </a:bodyPr>
          <a:lstStyle/>
          <a:p>
            <a:pPr eaLnBrk="0" hangingPunct="0">
              <a:lnSpc>
                <a:spcPct val="85000"/>
              </a:lnSpc>
              <a:spcBef>
                <a:spcPct val="25000"/>
              </a:spcBef>
              <a:buClr>
                <a:schemeClr val="accent2"/>
              </a:buClr>
              <a:buFont typeface="Wingdings" pitchFamily="2" charset="2"/>
              <a:buNone/>
            </a:pPr>
            <a:endParaRPr lang="en-US" sz="825" dirty="0"/>
          </a:p>
          <a:p>
            <a:pPr eaLnBrk="0" hangingPunct="0">
              <a:lnSpc>
                <a:spcPct val="85000"/>
              </a:lnSpc>
              <a:spcBef>
                <a:spcPct val="25000"/>
              </a:spcBef>
              <a:buClr>
                <a:schemeClr val="accent2"/>
              </a:buClr>
              <a:buFont typeface="Wingdings" pitchFamily="2" charset="2"/>
              <a:buNone/>
            </a:pPr>
            <a:endParaRPr lang="en-US" sz="825" dirty="0"/>
          </a:p>
          <a:p>
            <a:pPr eaLnBrk="0" hangingPunct="0">
              <a:lnSpc>
                <a:spcPct val="85000"/>
              </a:lnSpc>
              <a:spcBef>
                <a:spcPct val="25000"/>
              </a:spcBef>
              <a:buClr>
                <a:schemeClr val="accent2"/>
              </a:buClr>
              <a:buFont typeface="Wingdings" pitchFamily="2" charset="2"/>
              <a:buNone/>
            </a:pPr>
            <a:r>
              <a:rPr lang="en-US" sz="825" dirty="0"/>
              <a:t>Sources: A.M. Best (2000-2014); </a:t>
            </a:r>
            <a:r>
              <a:rPr lang="en-US" sz="825" dirty="0" smtClean="0"/>
              <a:t>Conning/Insurance Information Institute </a:t>
            </a:r>
            <a:r>
              <a:rPr lang="en-US" sz="825" dirty="0"/>
              <a:t>(</a:t>
            </a:r>
            <a:r>
              <a:rPr lang="en-US" sz="825" dirty="0" smtClean="0"/>
              <a:t>2015F-2018F</a:t>
            </a:r>
            <a:r>
              <a:rPr lang="en-US" sz="825" dirty="0"/>
              <a:t>); Insurance Information Institute.</a:t>
            </a:r>
          </a:p>
        </p:txBody>
      </p:sp>
      <p:sp>
        <p:nvSpPr>
          <p:cNvPr id="2056" name="Text Box 5"/>
          <p:cNvSpPr txBox="1">
            <a:spLocks noChangeArrowheads="1"/>
          </p:cNvSpPr>
          <p:nvPr/>
        </p:nvSpPr>
        <p:spPr bwMode="auto">
          <a:xfrm>
            <a:off x="3057265" y="2622756"/>
            <a:ext cx="1388269" cy="614363"/>
          </a:xfrm>
          <a:prstGeom prst="rect">
            <a:avLst/>
          </a:prstGeom>
          <a:solidFill>
            <a:schemeClr val="bg1"/>
          </a:solidFill>
          <a:ln w="28575">
            <a:solidFill>
              <a:schemeClr val="accent1"/>
            </a:solidFill>
            <a:miter lim="800000"/>
            <a:headEnd/>
            <a:tailEnd/>
          </a:ln>
        </p:spPr>
        <p:txBody>
          <a:bodyPr anchor="ctr"/>
          <a:lstStyle/>
          <a:p>
            <a:pPr algn="ctr">
              <a:lnSpc>
                <a:spcPct val="90000"/>
              </a:lnSpc>
              <a:spcBef>
                <a:spcPct val="10000"/>
              </a:spcBef>
            </a:pPr>
            <a:r>
              <a:rPr lang="en-US" sz="900" b="1" u="sng" dirty="0"/>
              <a:t>Average 2000-2014</a:t>
            </a:r>
          </a:p>
          <a:p>
            <a:pPr algn="ctr">
              <a:lnSpc>
                <a:spcPct val="90000"/>
              </a:lnSpc>
              <a:spcBef>
                <a:spcPct val="10000"/>
              </a:spcBef>
            </a:pPr>
            <a:r>
              <a:rPr lang="en-US" sz="900" b="1" dirty="0">
                <a:solidFill>
                  <a:schemeClr val="accent1"/>
                </a:solidFill>
              </a:rPr>
              <a:t>Auto = 3.0%</a:t>
            </a:r>
          </a:p>
          <a:p>
            <a:pPr algn="ctr">
              <a:lnSpc>
                <a:spcPct val="90000"/>
              </a:lnSpc>
              <a:spcBef>
                <a:spcPct val="10000"/>
              </a:spcBef>
            </a:pPr>
            <a:r>
              <a:rPr lang="en-US" sz="900" b="1" dirty="0">
                <a:solidFill>
                  <a:srgbClr val="FFC000"/>
                </a:solidFill>
              </a:rPr>
              <a:t>Home = 6.4%</a:t>
            </a:r>
          </a:p>
          <a:p>
            <a:pPr algn="ctr">
              <a:lnSpc>
                <a:spcPct val="90000"/>
              </a:lnSpc>
              <a:spcBef>
                <a:spcPct val="10000"/>
              </a:spcBef>
            </a:pPr>
            <a:r>
              <a:rPr lang="en-US" sz="900" b="1" dirty="0">
                <a:solidFill>
                  <a:srgbClr val="C00000"/>
                </a:solidFill>
              </a:rPr>
              <a:t>All Lines = 3.8%</a:t>
            </a:r>
          </a:p>
        </p:txBody>
      </p:sp>
      <p:sp>
        <p:nvSpPr>
          <p:cNvPr id="1928198" name="AutoShape 6"/>
          <p:cNvSpPr>
            <a:spLocks noChangeArrowheads="1"/>
          </p:cNvSpPr>
          <p:nvPr/>
        </p:nvSpPr>
        <p:spPr bwMode="blackWhite">
          <a:xfrm>
            <a:off x="946918" y="1419950"/>
            <a:ext cx="3164681" cy="546497"/>
          </a:xfrm>
          <a:prstGeom prst="wedgeRectCallout">
            <a:avLst>
              <a:gd name="adj1" fmla="val 1136"/>
              <a:gd name="adj2" fmla="val 153687"/>
            </a:avLst>
          </a:prstGeom>
          <a:solidFill>
            <a:srgbClr val="FFC000"/>
          </a:solidFill>
          <a:ln w="28575" algn="ctr">
            <a:solidFill>
              <a:schemeClr val="bg1"/>
            </a:solidFill>
            <a:miter lim="800000"/>
            <a:headEnd/>
            <a:tailEnd/>
          </a:ln>
        </p:spPr>
        <p:txBody>
          <a:bodyPr tIns="68580" bIns="68580" anchor="ctr"/>
          <a:lstStyle/>
          <a:p>
            <a:pPr algn="ctr" eaLnBrk="0" hangingPunct="0">
              <a:lnSpc>
                <a:spcPct val="90000"/>
              </a:lnSpc>
              <a:spcBef>
                <a:spcPct val="50000"/>
              </a:spcBef>
              <a:buClr>
                <a:schemeClr val="bg1"/>
              </a:buClr>
              <a:buFont typeface="Wingdings" pitchFamily="2" charset="2"/>
              <a:buNone/>
            </a:pPr>
            <a:r>
              <a:rPr lang="en-US" sz="1050" b="1" dirty="0">
                <a:solidFill>
                  <a:schemeClr val="bg1"/>
                </a:solidFill>
              </a:rPr>
              <a:t>While homeowners insurance has grown faster than auto for many years, auto is generally more profitable, though not recently</a:t>
            </a:r>
          </a:p>
        </p:txBody>
      </p:sp>
    </p:spTree>
    <p:extLst>
      <p:ext uri="{BB962C8B-B14F-4D97-AF65-F5344CB8AC3E}">
        <p14:creationId xmlns:p14="http://schemas.microsoft.com/office/powerpoint/2010/main" val="21837692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928198"/>
                                        </p:tgtEl>
                                        <p:attrNameLst>
                                          <p:attrName>style.visibility</p:attrName>
                                        </p:attrNameLst>
                                      </p:cBhvr>
                                      <p:to>
                                        <p:strVal val="visible"/>
                                      </p:to>
                                    </p:set>
                                    <p:animEffect transition="in" filter="wipe(right)">
                                      <p:cBhvr>
                                        <p:cTn id="7" dur="500"/>
                                        <p:tgtEl>
                                          <p:spTgt spid="192819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5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5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P spid="1928198"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88</a:t>
            </a:fld>
            <a:endParaRPr lang="en-US" smtClean="0"/>
          </a:p>
        </p:txBody>
      </p:sp>
      <p:graphicFrame>
        <p:nvGraphicFramePr>
          <p:cNvPr id="12290" name="Object 3"/>
          <p:cNvGraphicFramePr>
            <a:graphicFrameLocks/>
          </p:cNvGraphicFramePr>
          <p:nvPr>
            <p:extLst>
              <p:ext uri="{D42A27DB-BD31-4B8C-83A1-F6EECF244321}">
                <p14:modId xmlns:p14="http://schemas.microsoft.com/office/powerpoint/2010/main" val="1394635588"/>
              </p:ext>
            </p:extLst>
          </p:nvPr>
        </p:nvGraphicFramePr>
        <p:xfrm>
          <a:off x="175559" y="2059641"/>
          <a:ext cx="8607425" cy="3989388"/>
        </p:xfrm>
        <a:graphic>
          <a:graphicData uri="http://schemas.openxmlformats.org/presentationml/2006/ole">
            <mc:AlternateContent xmlns:mc="http://schemas.openxmlformats.org/markup-compatibility/2006">
              <mc:Choice xmlns:v="urn:schemas-microsoft-com:vml" Requires="v">
                <p:oleObj spid="_x0000_s28454067" name="Chart" r:id="rId4" imgW="5740227" imgH="2660488" progId="MSGraph.Chart.8">
                  <p:embed followColorScheme="full"/>
                </p:oleObj>
              </mc:Choice>
              <mc:Fallback>
                <p:oleObj name="Chart" r:id="rId4" imgW="5740227" imgH="2660488" progId="MSGraph.Chart.8">
                  <p:embed followColorScheme="full"/>
                  <p:pic>
                    <p:nvPicPr>
                      <p:cNvPr id="0" name=""/>
                      <p:cNvPicPr>
                        <a:picLocks noChangeArrowheads="1"/>
                      </p:cNvPicPr>
                      <p:nvPr/>
                    </p:nvPicPr>
                    <p:blipFill>
                      <a:blip r:embed="rId5"/>
                      <a:srcRect/>
                      <a:stretch>
                        <a:fillRect/>
                      </a:stretch>
                    </p:blipFill>
                    <p:spPr bwMode="auto">
                      <a:xfrm>
                        <a:off x="175559" y="2059641"/>
                        <a:ext cx="8607425" cy="398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AutoShape 7"/>
          <p:cNvSpPr>
            <a:spLocks noChangeArrowheads="1"/>
          </p:cNvSpPr>
          <p:nvPr/>
        </p:nvSpPr>
        <p:spPr bwMode="blackWhite">
          <a:xfrm>
            <a:off x="1247452" y="1225830"/>
            <a:ext cx="4235823" cy="1909483"/>
          </a:xfrm>
          <a:prstGeom prst="wedgeRectCallout">
            <a:avLst>
              <a:gd name="adj1" fmla="val -50101"/>
              <a:gd name="adj2" fmla="val 2411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PP Auto premiums written </a:t>
            </a:r>
            <a:r>
              <a:rPr lang="en-US" b="1" dirty="0" smtClean="0">
                <a:solidFill>
                  <a:schemeClr val="bg1"/>
                </a:solidFill>
              </a:rPr>
              <a:t>continue to recover from a period of flat growth attributable </a:t>
            </a:r>
            <a:r>
              <a:rPr lang="en-US" b="1" dirty="0">
                <a:solidFill>
                  <a:schemeClr val="bg1"/>
                </a:solidFill>
              </a:rPr>
              <a:t>to the weak economy impacting new vehicle sales, car choice, and increased price sensitivity among </a:t>
            </a:r>
            <a:r>
              <a:rPr lang="en-US" b="1" dirty="0" smtClean="0">
                <a:solidFill>
                  <a:schemeClr val="bg1"/>
                </a:solidFill>
              </a:rPr>
              <a:t>consumers</a:t>
            </a:r>
            <a:endParaRPr lang="en-US" b="1" dirty="0">
              <a:solidFill>
                <a:schemeClr val="bg1"/>
              </a:solidFill>
              <a:latin typeface="Arial" pitchFamily="34" charset="0"/>
            </a:endParaRPr>
          </a:p>
        </p:txBody>
      </p:sp>
      <p:sp>
        <p:nvSpPr>
          <p:cNvPr id="11"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 </a:t>
            </a:r>
            <a:r>
              <a:rPr lang="en-US" sz="1100" dirty="0" smtClean="0"/>
              <a:t>Best (1990-2014); Conning (2015-17F); </a:t>
            </a:r>
            <a:r>
              <a:rPr lang="en-US" sz="1100" dirty="0"/>
              <a:t>Insurance Information Institute. </a:t>
            </a:r>
          </a:p>
        </p:txBody>
      </p:sp>
      <p:sp>
        <p:nvSpPr>
          <p:cNvPr id="13" name="Rectangle 2"/>
          <p:cNvSpPr>
            <a:spLocks noGrp="1" noChangeArrowheads="1"/>
          </p:cNvSpPr>
          <p:nvPr>
            <p:ph type="title"/>
          </p:nvPr>
        </p:nvSpPr>
        <p:spPr>
          <a:xfrm>
            <a:off x="133350" y="63368"/>
            <a:ext cx="7400925" cy="860425"/>
          </a:xfrm>
        </p:spPr>
        <p:txBody>
          <a:bodyPr/>
          <a:lstStyle/>
          <a:p>
            <a:r>
              <a:rPr lang="en-US" dirty="0" smtClean="0"/>
              <a:t>Private Passenger Auto Insurance</a:t>
            </a:r>
            <a:br>
              <a:rPr lang="en-US" dirty="0" smtClean="0"/>
            </a:br>
            <a:r>
              <a:rPr lang="en-US" dirty="0" smtClean="0"/>
              <a:t>Net Written Premium, 2000–2017F</a:t>
            </a:r>
          </a:p>
        </p:txBody>
      </p:sp>
      <p:sp>
        <p:nvSpPr>
          <p:cNvPr id="14" name="TextBox 7"/>
          <p:cNvSpPr txBox="1">
            <a:spLocks noChangeArrowheads="1"/>
          </p:cNvSpPr>
          <p:nvPr/>
        </p:nvSpPr>
        <p:spPr bwMode="auto">
          <a:xfrm>
            <a:off x="133350" y="1452282"/>
            <a:ext cx="1304925" cy="338138"/>
          </a:xfrm>
          <a:prstGeom prst="rect">
            <a:avLst/>
          </a:prstGeom>
          <a:noFill/>
          <a:ln w="9525">
            <a:noFill/>
            <a:miter lim="800000"/>
            <a:headEnd/>
            <a:tailEnd/>
          </a:ln>
        </p:spPr>
        <p:txBody>
          <a:bodyPr>
            <a:spAutoFit/>
          </a:bodyPr>
          <a:lstStyle/>
          <a:p>
            <a:r>
              <a:rPr lang="en-US" sz="1600" b="1" dirty="0">
                <a:solidFill>
                  <a:srgbClr val="2B7299"/>
                </a:solidFill>
              </a:rPr>
              <a:t>$ Billion</a:t>
            </a:r>
          </a:p>
        </p:txBody>
      </p:sp>
      <p:sp>
        <p:nvSpPr>
          <p:cNvPr id="12" name="AutoShape 7"/>
          <p:cNvSpPr>
            <a:spLocks noChangeArrowheads="1"/>
          </p:cNvSpPr>
          <p:nvPr/>
        </p:nvSpPr>
        <p:spPr bwMode="blackWhite">
          <a:xfrm>
            <a:off x="3537971" y="4135119"/>
            <a:ext cx="3299709" cy="1330961"/>
          </a:xfrm>
          <a:prstGeom prst="wedgeRectCallout">
            <a:avLst>
              <a:gd name="adj1" fmla="val 56149"/>
              <a:gd name="adj2" fmla="val -719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PPA NWP volume in 2014 was up $26.3B or 16.7% since the 2009 trough; By 2017 the gain is expected to be $46.8B or 29.7%</a:t>
            </a:r>
            <a:endParaRPr lang="en-US" b="1" dirty="0">
              <a:solidFill>
                <a:srgbClr val="FFFFFF"/>
              </a:solidFill>
              <a:latin typeface="Arial" charset="0"/>
              <a:cs typeface="Arial" charset="0"/>
            </a:endParaRPr>
          </a:p>
        </p:txBody>
      </p:sp>
      <p:sp>
        <p:nvSpPr>
          <p:cNvPr id="15" name="AutoShape 7"/>
          <p:cNvSpPr>
            <a:spLocks noChangeArrowheads="1"/>
          </p:cNvSpPr>
          <p:nvPr/>
        </p:nvSpPr>
        <p:spPr bwMode="blackWhite">
          <a:xfrm>
            <a:off x="5610611" y="1193014"/>
            <a:ext cx="2304029" cy="1129143"/>
          </a:xfrm>
          <a:prstGeom prst="wedgeRectCallout">
            <a:avLst>
              <a:gd name="adj1" fmla="val 43361"/>
              <a:gd name="adj2" fmla="val 6662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PPA will generate $6B - $8B in new premiums annually through 2017</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7377372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5" grpId="0" animBg="1"/>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89</a:t>
            </a:fld>
            <a:endParaRPr lang="en-US" smtClean="0"/>
          </a:p>
        </p:txBody>
      </p:sp>
      <p:graphicFrame>
        <p:nvGraphicFramePr>
          <p:cNvPr id="12290" name="Object 3"/>
          <p:cNvGraphicFramePr>
            <a:graphicFrameLocks/>
          </p:cNvGraphicFramePr>
          <p:nvPr>
            <p:extLst>
              <p:ext uri="{D42A27DB-BD31-4B8C-83A1-F6EECF244321}">
                <p14:modId xmlns:p14="http://schemas.microsoft.com/office/powerpoint/2010/main" val="920071245"/>
              </p:ext>
            </p:extLst>
          </p:nvPr>
        </p:nvGraphicFramePr>
        <p:xfrm>
          <a:off x="175559" y="2388257"/>
          <a:ext cx="8607425" cy="3989388"/>
        </p:xfrm>
        <a:graphic>
          <a:graphicData uri="http://schemas.openxmlformats.org/presentationml/2006/ole">
            <mc:AlternateContent xmlns:mc="http://schemas.openxmlformats.org/markup-compatibility/2006">
              <mc:Choice xmlns:v="urn:schemas-microsoft-com:vml" Requires="v">
                <p:oleObj spid="_x0000_s28459188" name="Chart" r:id="rId4" imgW="5746884" imgH="2660488" progId="MSGraph.Chart.8">
                  <p:embed followColorScheme="full"/>
                </p:oleObj>
              </mc:Choice>
              <mc:Fallback>
                <p:oleObj name="Chart" r:id="rId4" imgW="5746884" imgH="2660488" progId="MSGraph.Chart.8">
                  <p:embed followColorScheme="full"/>
                  <p:pic>
                    <p:nvPicPr>
                      <p:cNvPr id="0" name=""/>
                      <p:cNvPicPr>
                        <a:picLocks noChangeArrowheads="1"/>
                      </p:cNvPicPr>
                      <p:nvPr/>
                    </p:nvPicPr>
                    <p:blipFill>
                      <a:blip r:embed="rId5"/>
                      <a:srcRect/>
                      <a:stretch>
                        <a:fillRect/>
                      </a:stretch>
                    </p:blipFill>
                    <p:spPr bwMode="auto">
                      <a:xfrm>
                        <a:off x="175559" y="2388257"/>
                        <a:ext cx="8607425" cy="398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 </a:t>
            </a:r>
            <a:r>
              <a:rPr lang="en-US" sz="1100" dirty="0" smtClean="0"/>
              <a:t>Best (2000-2014); Conning (2015F); </a:t>
            </a:r>
            <a:r>
              <a:rPr lang="en-US" sz="1100" dirty="0"/>
              <a:t>Insurance Information Institute. </a:t>
            </a:r>
          </a:p>
        </p:txBody>
      </p:sp>
      <p:sp>
        <p:nvSpPr>
          <p:cNvPr id="14" name="TextBox 7"/>
          <p:cNvSpPr txBox="1">
            <a:spLocks noChangeArrowheads="1"/>
          </p:cNvSpPr>
          <p:nvPr/>
        </p:nvSpPr>
        <p:spPr bwMode="auto">
          <a:xfrm>
            <a:off x="298450" y="1927741"/>
            <a:ext cx="1304925" cy="338138"/>
          </a:xfrm>
          <a:prstGeom prst="rect">
            <a:avLst/>
          </a:prstGeom>
          <a:noFill/>
          <a:ln w="9525">
            <a:noFill/>
            <a:miter lim="800000"/>
            <a:headEnd/>
            <a:tailEnd/>
          </a:ln>
        </p:spPr>
        <p:txBody>
          <a:bodyPr>
            <a:spAutoFit/>
          </a:bodyPr>
          <a:lstStyle/>
          <a:p>
            <a:r>
              <a:rPr lang="en-US" sz="1600" dirty="0"/>
              <a:t>$ Billion</a:t>
            </a:r>
          </a:p>
        </p:txBody>
      </p:sp>
      <p:sp>
        <p:nvSpPr>
          <p:cNvPr id="12" name="AutoShape 7"/>
          <p:cNvSpPr>
            <a:spLocks noChangeArrowheads="1"/>
          </p:cNvSpPr>
          <p:nvPr/>
        </p:nvSpPr>
        <p:spPr bwMode="blackWhite">
          <a:xfrm>
            <a:off x="1961458" y="1054101"/>
            <a:ext cx="5393111" cy="1643062"/>
          </a:xfrm>
          <a:prstGeom prst="wedgeRectCallout">
            <a:avLst>
              <a:gd name="adj1" fmla="val -48668"/>
              <a:gd name="adj2" fmla="val 2177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In contrast to </a:t>
            </a:r>
            <a:r>
              <a:rPr lang="en-US" b="1" dirty="0" smtClean="0">
                <a:solidFill>
                  <a:schemeClr val="bg1"/>
                </a:solidFill>
              </a:rPr>
              <a:t>positive </a:t>
            </a:r>
            <a:r>
              <a:rPr lang="en-US" b="1" dirty="0">
                <a:solidFill>
                  <a:schemeClr val="bg1"/>
                </a:solidFill>
              </a:rPr>
              <a:t>PP Auto </a:t>
            </a:r>
            <a:r>
              <a:rPr lang="en-US" b="1" dirty="0" smtClean="0">
                <a:solidFill>
                  <a:schemeClr val="bg1"/>
                </a:solidFill>
              </a:rPr>
              <a:t>NPW growth, </a:t>
            </a:r>
            <a:r>
              <a:rPr lang="en-US" b="1" dirty="0">
                <a:solidFill>
                  <a:schemeClr val="bg1"/>
                </a:solidFill>
              </a:rPr>
              <a:t>Commercial </a:t>
            </a:r>
            <a:r>
              <a:rPr lang="en-US" b="1" dirty="0" smtClean="0">
                <a:solidFill>
                  <a:schemeClr val="bg1"/>
                </a:solidFill>
              </a:rPr>
              <a:t>Auto </a:t>
            </a:r>
            <a:r>
              <a:rPr lang="en-US" b="1" dirty="0">
                <a:solidFill>
                  <a:schemeClr val="bg1"/>
                </a:solidFill>
              </a:rPr>
              <a:t>premiums </a:t>
            </a:r>
            <a:r>
              <a:rPr lang="en-US" b="1" dirty="0" smtClean="0">
                <a:solidFill>
                  <a:schemeClr val="bg1"/>
                </a:solidFill>
              </a:rPr>
              <a:t>fell 21.3% between 2005 and 2011 due </a:t>
            </a:r>
            <a:r>
              <a:rPr lang="en-US" b="1" dirty="0">
                <a:solidFill>
                  <a:schemeClr val="bg1"/>
                </a:solidFill>
              </a:rPr>
              <a:t>to soft market conditions in commercial lines and negative exposure </a:t>
            </a:r>
            <a:r>
              <a:rPr lang="en-US" b="1" dirty="0" smtClean="0">
                <a:solidFill>
                  <a:schemeClr val="bg1"/>
                </a:solidFill>
              </a:rPr>
              <a:t>trends, though growth resumed in 2012</a:t>
            </a:r>
            <a:endParaRPr lang="en-US" b="1" dirty="0">
              <a:solidFill>
                <a:schemeClr val="bg1"/>
              </a:solidFill>
              <a:latin typeface="Arial" pitchFamily="34" charset="0"/>
            </a:endParaRPr>
          </a:p>
        </p:txBody>
      </p:sp>
      <p:sp>
        <p:nvSpPr>
          <p:cNvPr id="16" name="Rectangle 2"/>
          <p:cNvSpPr>
            <a:spLocks noGrp="1" noChangeArrowheads="1"/>
          </p:cNvSpPr>
          <p:nvPr>
            <p:ph type="title"/>
          </p:nvPr>
        </p:nvSpPr>
        <p:spPr>
          <a:xfrm>
            <a:off x="298450" y="90488"/>
            <a:ext cx="7400925" cy="860425"/>
          </a:xfrm>
        </p:spPr>
        <p:txBody>
          <a:bodyPr/>
          <a:lstStyle/>
          <a:p>
            <a:r>
              <a:rPr lang="en-US" dirty="0" smtClean="0"/>
              <a:t>Commercial Auto Insurance</a:t>
            </a:r>
            <a:br>
              <a:rPr lang="en-US" dirty="0" smtClean="0"/>
            </a:br>
            <a:r>
              <a:rPr lang="en-US" dirty="0" smtClean="0"/>
              <a:t>Net Written Premium, 2000–2015F</a:t>
            </a:r>
          </a:p>
        </p:txBody>
      </p:sp>
    </p:spTree>
    <p:extLst>
      <p:ext uri="{BB962C8B-B14F-4D97-AF65-F5344CB8AC3E}">
        <p14:creationId xmlns:p14="http://schemas.microsoft.com/office/powerpoint/2010/main" val="10118113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9</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440348" y="2353488"/>
            <a:ext cx="7981950" cy="143306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Top Insurance Issues:</a:t>
            </a:r>
          </a:p>
          <a:p>
            <a:pPr algn="ctr" defTabSz="114300" fontAlgn="base">
              <a:lnSpc>
                <a:spcPct val="95000"/>
              </a:lnSpc>
              <a:spcBef>
                <a:spcPct val="25000"/>
              </a:spcBef>
              <a:spcAft>
                <a:spcPct val="0"/>
              </a:spcAft>
            </a:pPr>
            <a:r>
              <a:rPr lang="en-US" sz="4200" b="1" i="1" dirty="0" smtClean="0">
                <a:solidFill>
                  <a:srgbClr val="FFFFFF"/>
                </a:solidFill>
                <a:latin typeface="Arial" charset="0"/>
                <a:cs typeface="Arial" charset="0"/>
              </a:rPr>
              <a:t>What’s Hot, What’s Not</a:t>
            </a:r>
            <a:endParaRPr lang="en-US" sz="4200" b="1" i="1" dirty="0">
              <a:solidFill>
                <a:srgbClr val="FFFFFF"/>
              </a:solidFill>
              <a:latin typeface="Arial" charset="0"/>
              <a:cs typeface="Arial" charset="0"/>
            </a:endParaRPr>
          </a:p>
        </p:txBody>
      </p:sp>
      <p:sp>
        <p:nvSpPr>
          <p:cNvPr id="2152456" name="Rectangle 8"/>
          <p:cNvSpPr>
            <a:spLocks noChangeArrowheads="1"/>
          </p:cNvSpPr>
          <p:nvPr/>
        </p:nvSpPr>
        <p:spPr bwMode="auto">
          <a:xfrm>
            <a:off x="388835" y="4094162"/>
            <a:ext cx="8659915" cy="2462213"/>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Eclectic Mix of Issues Garnered Media Attention So Far in 2016</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FF0000"/>
                </a:solidFill>
              </a:rPr>
              <a:t>Interest in Tech Issues        Remains High</a:t>
            </a:r>
            <a:endParaRPr lang="en-US" sz="40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9</a:t>
            </a:fld>
            <a:endParaRPr lang="en-US"/>
          </a:p>
        </p:txBody>
      </p:sp>
    </p:spTree>
    <p:extLst>
      <p:ext uri="{BB962C8B-B14F-4D97-AF65-F5344CB8AC3E}">
        <p14:creationId xmlns:p14="http://schemas.microsoft.com/office/powerpoint/2010/main" val="17608312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90</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4006576069"/>
              </p:ext>
            </p:extLst>
          </p:nvPr>
        </p:nvGraphicFramePr>
        <p:xfrm>
          <a:off x="0" y="1677988"/>
          <a:ext cx="9126538" cy="4730750"/>
        </p:xfrm>
        <a:graphic>
          <a:graphicData uri="http://schemas.openxmlformats.org/presentationml/2006/ole">
            <mc:AlternateContent xmlns:mc="http://schemas.openxmlformats.org/markup-compatibility/2006">
              <mc:Choice xmlns:v="urn:schemas-microsoft-com:vml" Requires="v">
                <p:oleObj spid="_x0000_s28457139" name="Chart" r:id="rId4" imgW="5880039" imgH="3047861" progId="MSGraph.Chart.8">
                  <p:embed followColorScheme="full"/>
                </p:oleObj>
              </mc:Choice>
              <mc:Fallback>
                <p:oleObj name="Chart" r:id="rId4" imgW="5880039" imgH="3047861" progId="MSGraph.Chart.8">
                  <p:embed followColorScheme="full"/>
                  <p:pic>
                    <p:nvPicPr>
                      <p:cNvPr id="0" name=""/>
                      <p:cNvPicPr>
                        <a:picLocks noChangeAspect="1" noChangeArrowheads="1"/>
                      </p:cNvPicPr>
                      <p:nvPr/>
                    </p:nvPicPr>
                    <p:blipFill>
                      <a:blip r:embed="rId5"/>
                      <a:srcRect/>
                      <a:stretch>
                        <a:fillRect/>
                      </a:stretch>
                    </p:blipFill>
                    <p:spPr bwMode="auto">
                      <a:xfrm>
                        <a:off x="0" y="1677988"/>
                        <a:ext cx="9126538"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Text Box 6"/>
          <p:cNvSpPr txBox="1">
            <a:spLocks noChangeArrowheads="1"/>
          </p:cNvSpPr>
          <p:nvPr/>
        </p:nvSpPr>
        <p:spPr bwMode="blackWhite">
          <a:xfrm>
            <a:off x="2248999" y="1676400"/>
            <a:ext cx="2985355" cy="15144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PPA</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16.4%</a:t>
            </a:r>
            <a:endParaRPr lang="en-US" sz="1600" b="1" dirty="0">
              <a:solidFill>
                <a:schemeClr val="bg1"/>
              </a:solidFill>
              <a:cs typeface="+mn-cs"/>
            </a:endParaRPr>
          </a:p>
        </p:txBody>
      </p:sp>
    </p:spTree>
    <p:extLst>
      <p:ext uri="{BB962C8B-B14F-4D97-AF65-F5344CB8AC3E}">
        <p14:creationId xmlns:p14="http://schemas.microsoft.com/office/powerpoint/2010/main" val="708605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91</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1884859464"/>
              </p:ext>
            </p:extLst>
          </p:nvPr>
        </p:nvGraphicFramePr>
        <p:xfrm>
          <a:off x="26988" y="1793875"/>
          <a:ext cx="9126537" cy="4730750"/>
        </p:xfrm>
        <a:graphic>
          <a:graphicData uri="http://schemas.openxmlformats.org/presentationml/2006/ole">
            <mc:AlternateContent xmlns:mc="http://schemas.openxmlformats.org/markup-compatibility/2006">
              <mc:Choice xmlns:v="urn:schemas-microsoft-com:vml" Requires="v">
                <p:oleObj spid="_x0000_s28458163" name="Chart" r:id="rId4" imgW="5880039" imgH="3047861" progId="MSGraph.Chart.8">
                  <p:embed followColorScheme="full"/>
                </p:oleObj>
              </mc:Choice>
              <mc:Fallback>
                <p:oleObj name="Chart" r:id="rId4" imgW="5880039" imgH="3047861" progId="MSGraph.Chart.8">
                  <p:embed followColorScheme="full"/>
                  <p:pic>
                    <p:nvPicPr>
                      <p:cNvPr id="0" name=""/>
                      <p:cNvPicPr>
                        <a:picLocks noChangeAspect="1" noChangeArrowheads="1"/>
                      </p:cNvPicPr>
                      <p:nvPr/>
                    </p:nvPicPr>
                    <p:blipFill>
                      <a:blip r:embed="rId5"/>
                      <a:srcRect/>
                      <a:stretch>
                        <a:fillRect/>
                      </a:stretch>
                    </p:blipFill>
                    <p:spPr bwMode="auto">
                      <a:xfrm>
                        <a:off x="26988" y="1793875"/>
                        <a:ext cx="9126537"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7410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7"/>
          <p:cNvSpPr>
            <a:spLocks noChangeArrowheads="1"/>
          </p:cNvSpPr>
          <p:nvPr/>
        </p:nvSpPr>
        <p:spPr bwMode="blackWhite">
          <a:xfrm>
            <a:off x="6329363" y="1773315"/>
            <a:ext cx="2552700" cy="1227060"/>
          </a:xfrm>
          <a:prstGeom prst="wedgeRectCallout">
            <a:avLst>
              <a:gd name="adj1" fmla="val 33458"/>
              <a:gd name="adj2" fmla="val 19020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cs typeface="Arial" charset="0"/>
              </a:rPr>
              <a:t>Pvt. Passenger Auto premium growth was negative in Hawaii  between 2007 and 2014</a:t>
            </a:r>
            <a:endParaRPr lang="en-US" sz="1600" b="1" dirty="0">
              <a:solidFill>
                <a:srgbClr val="FFFFFF"/>
              </a:solidFill>
              <a:cs typeface="Arial" charset="0"/>
            </a:endParaRPr>
          </a:p>
        </p:txBody>
      </p:sp>
    </p:spTree>
    <p:extLst>
      <p:ext uri="{BB962C8B-B14F-4D97-AF65-F5344CB8AC3E}">
        <p14:creationId xmlns:p14="http://schemas.microsoft.com/office/powerpoint/2010/main" val="11151744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105"/>
          <p:cNvSpPr>
            <a:spLocks noGrp="1" noChangeArrowheads="1"/>
          </p:cNvSpPr>
          <p:nvPr>
            <p:ph type="dt" sz="quarter" idx="10"/>
          </p:nvPr>
        </p:nvSpPr>
        <p:spPr>
          <a:noFill/>
        </p:spPr>
        <p:txBody>
          <a:bodyPr/>
          <a:lstStyle/>
          <a:p>
            <a:r>
              <a:rPr lang="en-US" smtClean="0"/>
              <a:t>12/01/09 - 9pm</a:t>
            </a:r>
          </a:p>
        </p:txBody>
      </p:sp>
      <p:sp>
        <p:nvSpPr>
          <p:cNvPr id="717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7173" name="Rectangle 110"/>
          <p:cNvSpPr>
            <a:spLocks noGrp="1" noChangeArrowheads="1"/>
          </p:cNvSpPr>
          <p:nvPr>
            <p:ph type="sldNum" sz="quarter" idx="12"/>
          </p:nvPr>
        </p:nvSpPr>
        <p:spPr>
          <a:noFill/>
        </p:spPr>
        <p:txBody>
          <a:bodyPr/>
          <a:lstStyle/>
          <a:p>
            <a:fld id="{0509543F-BBCA-4321-A336-1DBD1BB8088A}" type="slidenum">
              <a:rPr lang="en-US" smtClean="0"/>
              <a:pPr/>
              <a:t>92</a:t>
            </a:fld>
            <a:endParaRPr lang="en-US" smtClean="0"/>
          </a:p>
        </p:txBody>
      </p:sp>
      <p:sp>
        <p:nvSpPr>
          <p:cNvPr id="7174" name="Rectangle 2"/>
          <p:cNvSpPr>
            <a:spLocks noGrp="1" noChangeArrowheads="1"/>
          </p:cNvSpPr>
          <p:nvPr>
            <p:ph type="title"/>
          </p:nvPr>
        </p:nvSpPr>
        <p:spPr/>
        <p:txBody>
          <a:bodyPr/>
          <a:lstStyle/>
          <a:p>
            <a:r>
              <a:rPr lang="en-US" dirty="0" smtClean="0"/>
              <a:t>Homeowners Insurance</a:t>
            </a:r>
            <a:br>
              <a:rPr lang="en-US" dirty="0" smtClean="0"/>
            </a:br>
            <a:r>
              <a:rPr lang="en-US" dirty="0" smtClean="0"/>
              <a:t>Net Written Premium, 2000–2016F</a:t>
            </a:r>
          </a:p>
        </p:txBody>
      </p:sp>
      <p:graphicFrame>
        <p:nvGraphicFramePr>
          <p:cNvPr id="2050" name="Object 3"/>
          <p:cNvGraphicFramePr>
            <a:graphicFrameLocks noChangeAspect="1"/>
          </p:cNvGraphicFramePr>
          <p:nvPr>
            <p:extLst>
              <p:ext uri="{D42A27DB-BD31-4B8C-83A1-F6EECF244321}">
                <p14:modId xmlns:p14="http://schemas.microsoft.com/office/powerpoint/2010/main" val="637875180"/>
              </p:ext>
            </p:extLst>
          </p:nvPr>
        </p:nvGraphicFramePr>
        <p:xfrm>
          <a:off x="111125" y="2178051"/>
          <a:ext cx="8713787" cy="4478337"/>
        </p:xfrm>
        <a:graphic>
          <a:graphicData uri="http://schemas.openxmlformats.org/presentationml/2006/ole">
            <mc:AlternateContent xmlns:mc="http://schemas.openxmlformats.org/markup-compatibility/2006">
              <mc:Choice xmlns:v="urn:schemas-microsoft-com:vml" Requires="v">
                <p:oleObj spid="_x0000_s28460211" name="Chart" r:id="rId4" imgW="5791408" imgH="2978035" progId="MSGraph.Chart.8">
                  <p:embed followColorScheme="full"/>
                </p:oleObj>
              </mc:Choice>
              <mc:Fallback>
                <p:oleObj name="Chart" r:id="rId4" imgW="5791408" imgH="2978035" progId="MSGraph.Chart.8">
                  <p:embed followColorScheme="full"/>
                  <p:pic>
                    <p:nvPicPr>
                      <p:cNvPr id="0" name=""/>
                      <p:cNvPicPr>
                        <a:picLocks noChangeAspect="1" noChangeArrowheads="1"/>
                      </p:cNvPicPr>
                      <p:nvPr/>
                    </p:nvPicPr>
                    <p:blipFill>
                      <a:blip r:embed="rId5"/>
                      <a:srcRect/>
                      <a:stretch>
                        <a:fillRect/>
                      </a:stretch>
                    </p:blipFill>
                    <p:spPr bwMode="gray">
                      <a:xfrm>
                        <a:off x="111125" y="2178051"/>
                        <a:ext cx="8713787" cy="4478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5"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A.M. Best; Insurance Information Institute. </a:t>
            </a:r>
          </a:p>
        </p:txBody>
      </p:sp>
      <p:sp>
        <p:nvSpPr>
          <p:cNvPr id="7176" name="TextBox 7"/>
          <p:cNvSpPr txBox="1">
            <a:spLocks noChangeArrowheads="1"/>
          </p:cNvSpPr>
          <p:nvPr/>
        </p:nvSpPr>
        <p:spPr bwMode="auto">
          <a:xfrm>
            <a:off x="257175" y="1257300"/>
            <a:ext cx="1304925" cy="338138"/>
          </a:xfrm>
          <a:prstGeom prst="rect">
            <a:avLst/>
          </a:prstGeom>
          <a:noFill/>
          <a:ln w="9525">
            <a:noFill/>
            <a:miter lim="800000"/>
            <a:headEnd/>
            <a:tailEnd/>
          </a:ln>
        </p:spPr>
        <p:txBody>
          <a:bodyPr>
            <a:spAutoFit/>
          </a:bodyPr>
          <a:lstStyle/>
          <a:p>
            <a:r>
              <a:rPr lang="en-US" sz="1600" b="1"/>
              <a:t>$ Billions</a:t>
            </a:r>
          </a:p>
        </p:txBody>
      </p:sp>
      <p:sp>
        <p:nvSpPr>
          <p:cNvPr id="10" name="AutoShape 7"/>
          <p:cNvSpPr>
            <a:spLocks noChangeArrowheads="1"/>
          </p:cNvSpPr>
          <p:nvPr/>
        </p:nvSpPr>
        <p:spPr bwMode="blackWhite">
          <a:xfrm>
            <a:off x="1562100" y="1257300"/>
            <a:ext cx="5495364" cy="1891029"/>
          </a:xfrm>
          <a:prstGeom prst="wedgeRectCallout">
            <a:avLst>
              <a:gd name="adj1" fmla="val -49412"/>
              <a:gd name="adj2" fmla="val 212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Homeowners insurance NWP continues to rise (up </a:t>
            </a:r>
            <a:r>
              <a:rPr lang="en-US" b="1" dirty="0" smtClean="0">
                <a:solidFill>
                  <a:schemeClr val="bg1"/>
                </a:solidFill>
              </a:rPr>
              <a:t>150% 2000-2015F) </a:t>
            </a:r>
            <a:r>
              <a:rPr lang="en-US" b="1" dirty="0">
                <a:solidFill>
                  <a:schemeClr val="bg1"/>
                </a:solidFill>
              </a:rPr>
              <a:t>despite very little unit </a:t>
            </a:r>
            <a:r>
              <a:rPr lang="en-US" b="1" dirty="0" smtClean="0">
                <a:solidFill>
                  <a:schemeClr val="bg1"/>
                </a:solidFill>
              </a:rPr>
              <a:t>growth during the real estate crash.  </a:t>
            </a:r>
            <a:r>
              <a:rPr lang="en-US" b="1" dirty="0">
                <a:solidFill>
                  <a:schemeClr val="bg1"/>
                </a:solidFill>
              </a:rPr>
              <a:t>Reasons include rate increases, especially in coastal zones, ITV endorsements (e.g., “inflation guards”), </a:t>
            </a:r>
            <a:r>
              <a:rPr lang="en-US" b="1" dirty="0" smtClean="0">
                <a:solidFill>
                  <a:schemeClr val="bg1"/>
                </a:solidFill>
              </a:rPr>
              <a:t>compulsory for mortgaged properties and resumption of home building activity</a:t>
            </a:r>
            <a:endParaRPr lang="en-US" b="1" dirty="0">
              <a:solidFill>
                <a:schemeClr val="bg1"/>
              </a:solidFill>
              <a:latin typeface="Arial" pitchFamily="34" charset="0"/>
            </a:endParaRPr>
          </a:p>
        </p:txBody>
      </p:sp>
      <p:sp>
        <p:nvSpPr>
          <p:cNvPr id="11" name="AutoShape 7"/>
          <p:cNvSpPr>
            <a:spLocks noChangeArrowheads="1"/>
          </p:cNvSpPr>
          <p:nvPr/>
        </p:nvSpPr>
        <p:spPr bwMode="blackWhite">
          <a:xfrm>
            <a:off x="4916908" y="4646976"/>
            <a:ext cx="2679949" cy="1129143"/>
          </a:xfrm>
          <a:prstGeom prst="wedgeRectCallout">
            <a:avLst>
              <a:gd name="adj1" fmla="val 63181"/>
              <a:gd name="adj2" fmla="val -10793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The Homeowners line will generate about $4B in new premiums annually through 2016</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6621457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grpId="0" nodeType="afterEffect">
                                  <p:stCondLst>
                                    <p:cond delay="70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childTnLst>
                          </p:cTn>
                        </p:par>
                        <p:par>
                          <p:cTn id="11" fill="hold">
                            <p:stCondLst>
                              <p:cond delay="1200"/>
                            </p:stCondLst>
                            <p:childTnLst>
                              <p:par>
                                <p:cTn id="12" presetID="22" presetClass="entr" presetSubtype="4" fill="hold" grpId="0" nodeType="afterEffect">
                                  <p:stCondLst>
                                    <p:cond delay="70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P spid="10" grpId="0" animBg="1"/>
      <p:bldP spid="11"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EE8ADF7-1D45-4667-8BCC-12A86472BB90}" type="slidenum">
              <a:rPr lang="en-US" sz="900">
                <a:solidFill>
                  <a:schemeClr val="bg1"/>
                </a:solidFill>
              </a:rPr>
              <a:pPr algn="r" eaLnBrk="0" hangingPunct="0">
                <a:lnSpc>
                  <a:spcPct val="85000"/>
                </a:lnSpc>
                <a:spcBef>
                  <a:spcPct val="20000"/>
                </a:spcBef>
              </a:pPr>
              <a:t>93</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Personal Lines                Growth Drivers</a:t>
            </a:r>
          </a:p>
        </p:txBody>
      </p:sp>
      <p:sp>
        <p:nvSpPr>
          <p:cNvPr id="2152456" name="Rectangle 8"/>
          <p:cNvSpPr>
            <a:spLocks noChangeArrowheads="1"/>
          </p:cNvSpPr>
          <p:nvPr/>
        </p:nvSpPr>
        <p:spPr bwMode="auto">
          <a:xfrm>
            <a:off x="802640" y="4183787"/>
            <a:ext cx="7020559"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Rate </a:t>
            </a:r>
            <a:r>
              <a:rPr lang="en-US" sz="4000" b="1" dirty="0" smtClean="0">
                <a:solidFill>
                  <a:srgbClr val="225A7A"/>
                </a:solidFill>
              </a:rPr>
              <a:t>and Exposure are Both </a:t>
            </a:r>
            <a:r>
              <a:rPr lang="en-US" sz="4000" b="1" dirty="0">
                <a:solidFill>
                  <a:srgbClr val="225A7A"/>
                </a:solidFill>
              </a:rPr>
              <a:t>Presently </a:t>
            </a:r>
            <a:r>
              <a:rPr lang="en-US" sz="4000" b="1" dirty="0" smtClean="0">
                <a:solidFill>
                  <a:srgbClr val="225A7A"/>
                </a:solidFill>
              </a:rPr>
              <a:t>Important Growth Drivers</a:t>
            </a:r>
            <a:endParaRPr lang="en-US" sz="4000" b="1" dirty="0">
              <a:solidFill>
                <a:srgbClr val="225A7A"/>
              </a:solidFill>
            </a:endParaRPr>
          </a:p>
        </p:txBody>
      </p:sp>
    </p:spTree>
    <p:extLst>
      <p:ext uri="{BB962C8B-B14F-4D97-AF65-F5344CB8AC3E}">
        <p14:creationId xmlns:p14="http://schemas.microsoft.com/office/powerpoint/2010/main" val="371602545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94</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dirty="0" smtClean="0"/>
              <a:t>Monthly Change in Auto Insurance Prices, 1991–2015*</a:t>
            </a:r>
          </a:p>
        </p:txBody>
      </p:sp>
      <p:sp>
        <p:nvSpPr>
          <p:cNvPr id="11271"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a:t>
            </a:r>
            <a:r>
              <a:rPr lang="en-US" sz="1100" dirty="0" smtClean="0"/>
              <a:t>Dec. 2015; </a:t>
            </a:r>
            <a:r>
              <a:rPr lang="en-US" sz="1100" dirty="0"/>
              <a:t>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extLst>
              <p:ext uri="{D42A27DB-BD31-4B8C-83A1-F6EECF244321}">
                <p14:modId xmlns:p14="http://schemas.microsoft.com/office/powerpoint/2010/main" val="3001017561"/>
              </p:ext>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8555337" name="Chart" r:id="rId4" imgW="5562548" imgH="2921092" progId="MSGraph.Chart.8">
                  <p:embed followColorScheme="full"/>
                </p:oleObj>
              </mc:Choice>
              <mc:Fallback>
                <p:oleObj name="Chart" r:id="rId4" imgW="5562548" imgH="2921092" progId="MSGraph.Chart.8">
                  <p:embed followColorScheme="full"/>
                  <p:pic>
                    <p:nvPicPr>
                      <p:cNvPr id="0" name=""/>
                      <p:cNvPicPr>
                        <a:picLocks noChangeAspect="1" noChangeArrowheads="1"/>
                      </p:cNvPicPr>
                      <p:nvPr/>
                    </p:nvPicPr>
                    <p:blipFill>
                      <a:blip r:embed="rId5"/>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760417" y="1125538"/>
            <a:ext cx="2701032" cy="1312862"/>
          </a:xfrm>
          <a:prstGeom prst="wedgeRectCallout">
            <a:avLst>
              <a:gd name="adj1" fmla="val -16698"/>
              <a:gd name="adj2" fmla="val 35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chemeClr val="bg1"/>
                </a:solidFill>
              </a:rPr>
              <a:t>Cyclical peaks in PP Auto tend to occur </a:t>
            </a:r>
            <a:r>
              <a:rPr lang="en-US" sz="1600" b="1" dirty="0" smtClean="0">
                <a:solidFill>
                  <a:schemeClr val="bg1"/>
                </a:solidFill>
              </a:rPr>
              <a:t>roughly every </a:t>
            </a:r>
            <a:r>
              <a:rPr lang="en-US" sz="1600" b="1" dirty="0">
                <a:solidFill>
                  <a:schemeClr val="bg1"/>
                </a:solidFill>
              </a:rPr>
              <a:t>10 years (early 1990s, early 2000s and likely the early 2010s)</a:t>
            </a:r>
            <a:endParaRPr lang="en-US" sz="1600" b="1" dirty="0">
              <a:solidFill>
                <a:schemeClr val="bg1"/>
              </a:solidFill>
              <a:latin typeface="Arial" pitchFamily="34" charset="0"/>
            </a:endParaRPr>
          </a:p>
        </p:txBody>
      </p:sp>
      <p:sp>
        <p:nvSpPr>
          <p:cNvPr id="9" name="AutoShape 6"/>
          <p:cNvSpPr>
            <a:spLocks noChangeArrowheads="1"/>
          </p:cNvSpPr>
          <p:nvPr/>
        </p:nvSpPr>
        <p:spPr bwMode="blackWhite">
          <a:xfrm>
            <a:off x="1525194" y="4280256"/>
            <a:ext cx="1743075" cy="1143000"/>
          </a:xfrm>
          <a:prstGeom prst="wedgeRectCallout">
            <a:avLst>
              <a:gd name="adj1" fmla="val 111292"/>
              <a:gd name="adj2" fmla="val -89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742043" y="1864513"/>
            <a:ext cx="1944483" cy="954088"/>
          </a:xfrm>
          <a:prstGeom prst="wedgeRectCallout">
            <a:avLst>
              <a:gd name="adj1" fmla="val 25328"/>
              <a:gd name="adj2" fmla="val 8244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peak occurred in late 2010 at 5.3%, falling to 2.8% by Mar. 2012</a:t>
            </a:r>
            <a:endParaRPr lang="en-US" sz="1400" b="1" dirty="0">
              <a:solidFill>
                <a:schemeClr val="bg1"/>
              </a:solidFill>
            </a:endParaRPr>
          </a:p>
        </p:txBody>
      </p:sp>
      <p:sp>
        <p:nvSpPr>
          <p:cNvPr id="11" name="AutoShape 6"/>
          <p:cNvSpPr>
            <a:spLocks noChangeArrowheads="1"/>
          </p:cNvSpPr>
          <p:nvPr/>
        </p:nvSpPr>
        <p:spPr bwMode="blackWhite">
          <a:xfrm>
            <a:off x="7443018" y="4424516"/>
            <a:ext cx="1636349" cy="1052265"/>
          </a:xfrm>
          <a:prstGeom prst="wedgeRectCallout">
            <a:avLst>
              <a:gd name="adj1" fmla="val 24129"/>
              <a:gd name="adj2" fmla="val -1543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Dec. 2015 reading of 5.5% is up </a:t>
            </a:r>
            <a:r>
              <a:rPr lang="en-US" sz="1400" b="1" smtClean="0">
                <a:solidFill>
                  <a:schemeClr val="bg1"/>
                </a:solidFill>
              </a:rPr>
              <a:t>from 4.7%</a:t>
            </a:r>
            <a:r>
              <a:rPr lang="en-US" sz="1400" b="1" dirty="0" smtClean="0">
                <a:solidFill>
                  <a:schemeClr val="bg1"/>
                </a:solidFill>
              </a:rPr>
              <a:t/>
            </a:r>
            <a:br>
              <a:rPr lang="en-US" sz="1400" b="1" dirty="0" smtClean="0">
                <a:solidFill>
                  <a:schemeClr val="bg1"/>
                </a:solidFill>
              </a:rPr>
            </a:br>
            <a:r>
              <a:rPr lang="en-US" sz="1400" b="1" dirty="0" smtClean="0">
                <a:solidFill>
                  <a:schemeClr val="bg1"/>
                </a:solidFill>
              </a:rPr>
              <a:t>a year earlier</a:t>
            </a:r>
            <a:endParaRPr lang="en-US" sz="1400" b="1" dirty="0">
              <a:solidFill>
                <a:schemeClr val="bg1"/>
              </a:solidFill>
            </a:endParaRPr>
          </a:p>
        </p:txBody>
      </p:sp>
    </p:spTree>
    <p:extLst>
      <p:ext uri="{BB962C8B-B14F-4D97-AF65-F5344CB8AC3E}">
        <p14:creationId xmlns:p14="http://schemas.microsoft.com/office/powerpoint/2010/main" val="7118722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Private Passenger Auto: Premium Growth vs. Loss Cost Spread</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404414"/>
            <a:ext cx="8942388" cy="453586"/>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endParaRPr lang="en-US" sz="1050" dirty="0" smtClean="0"/>
          </a:p>
          <a:p>
            <a:pPr eaLnBrk="0" hangingPunct="0">
              <a:lnSpc>
                <a:spcPct val="85000"/>
              </a:lnSpc>
              <a:spcBef>
                <a:spcPct val="25000"/>
              </a:spcBef>
              <a:buClr>
                <a:schemeClr val="accent2"/>
              </a:buClr>
              <a:buFont typeface="Wingdings" pitchFamily="2" charset="2"/>
              <a:buNone/>
              <a:defRPr/>
            </a:pPr>
            <a:r>
              <a:rPr lang="en-US" sz="1050" dirty="0" smtClean="0"/>
              <a:t>Sources</a:t>
            </a:r>
            <a:r>
              <a:rPr lang="en-US" sz="1050" dirty="0"/>
              <a:t>: </a:t>
            </a:r>
            <a:r>
              <a:rPr lang="en-US" sz="1050" dirty="0" smtClean="0"/>
              <a:t>Barclays Capital, August 2015.</a:t>
            </a:r>
            <a:endParaRPr lang="en-US" sz="1050" dirty="0"/>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95</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 name="Picture 1"/>
          <p:cNvPicPr>
            <a:picLocks noChangeAspect="1"/>
          </p:cNvPicPr>
          <p:nvPr/>
        </p:nvPicPr>
        <p:blipFill>
          <a:blip r:embed="rId3"/>
          <a:stretch>
            <a:fillRect/>
          </a:stretch>
        </p:blipFill>
        <p:spPr>
          <a:xfrm>
            <a:off x="85725" y="1821752"/>
            <a:ext cx="8963025" cy="4355084"/>
          </a:xfrm>
          <a:prstGeom prst="rect">
            <a:avLst/>
          </a:prstGeom>
        </p:spPr>
      </p:pic>
      <p:sp>
        <p:nvSpPr>
          <p:cNvPr id="12" name="AutoShape 8"/>
          <p:cNvSpPr>
            <a:spLocks noChangeArrowheads="1"/>
          </p:cNvSpPr>
          <p:nvPr/>
        </p:nvSpPr>
        <p:spPr bwMode="blackWhite">
          <a:xfrm>
            <a:off x="5879642" y="3702606"/>
            <a:ext cx="2539144" cy="1366682"/>
          </a:xfrm>
          <a:prstGeom prst="wedgeRectCallout">
            <a:avLst>
              <a:gd name="adj1" fmla="val 62578"/>
              <a:gd name="adj2" fmla="val -604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Pure Premium Spread in 2015 Q1 was 0.0% meaning that rate gains were exactly offset by loss cost inflation</a:t>
            </a:r>
            <a:endParaRPr lang="en-US" sz="1600" b="1" dirty="0">
              <a:solidFill>
                <a:schemeClr val="bg1"/>
              </a:solidFill>
            </a:endParaRPr>
          </a:p>
        </p:txBody>
      </p:sp>
      <p:sp>
        <p:nvSpPr>
          <p:cNvPr id="13" name="AutoShape 8"/>
          <p:cNvSpPr>
            <a:spLocks noChangeArrowheads="1"/>
          </p:cNvSpPr>
          <p:nvPr/>
        </p:nvSpPr>
        <p:spPr bwMode="blackWhite">
          <a:xfrm>
            <a:off x="939779" y="1086817"/>
            <a:ext cx="2812413" cy="1366682"/>
          </a:xfrm>
          <a:prstGeom prst="wedgeRectCallout">
            <a:avLst>
              <a:gd name="adj1" fmla="val 48564"/>
              <a:gd name="adj2" fmla="val -2581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a:t>
            </a:r>
            <a:r>
              <a:rPr lang="en-US" sz="1600" b="1" i="1" dirty="0" smtClean="0">
                <a:solidFill>
                  <a:schemeClr val="bg1"/>
                </a:solidFill>
              </a:rPr>
              <a:t>Pure Premium Spread</a:t>
            </a:r>
            <a:r>
              <a:rPr lang="en-US" sz="1600" b="1" dirty="0" smtClean="0">
                <a:solidFill>
                  <a:schemeClr val="bg1"/>
                </a:solidFill>
              </a:rPr>
              <a:t> is the difference between price increases and loss cost inflation adjusted for frequency trends</a:t>
            </a:r>
            <a:endParaRPr lang="en-US" sz="1600" b="1" dirty="0">
              <a:solidFill>
                <a:schemeClr val="bg1"/>
              </a:solidFill>
            </a:endParaRPr>
          </a:p>
        </p:txBody>
      </p:sp>
    </p:spTree>
    <p:extLst>
      <p:ext uri="{BB962C8B-B14F-4D97-AF65-F5344CB8AC3E}">
        <p14:creationId xmlns:p14="http://schemas.microsoft.com/office/powerpoint/2010/main" val="4772806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96</a:t>
            </a:fld>
            <a:endParaRPr lang="en-US" smtClean="0"/>
          </a:p>
        </p:txBody>
      </p:sp>
      <p:sp>
        <p:nvSpPr>
          <p:cNvPr id="12294" name="Rectangle 2"/>
          <p:cNvSpPr>
            <a:spLocks noGrp="1" noChangeArrowheads="1"/>
          </p:cNvSpPr>
          <p:nvPr>
            <p:ph type="title"/>
          </p:nvPr>
        </p:nvSpPr>
        <p:spPr>
          <a:xfrm>
            <a:off x="495096" y="198643"/>
            <a:ext cx="6869266" cy="860425"/>
          </a:xfrm>
        </p:spPr>
        <p:txBody>
          <a:bodyPr/>
          <a:lstStyle/>
          <a:p>
            <a:r>
              <a:rPr lang="en-US" sz="2600" dirty="0" smtClean="0"/>
              <a:t>Average Expenditures* on Auto Insurance, 1994-2015E</a:t>
            </a:r>
          </a:p>
        </p:txBody>
      </p:sp>
      <p:graphicFrame>
        <p:nvGraphicFramePr>
          <p:cNvPr id="12290" name="Object 3"/>
          <p:cNvGraphicFramePr>
            <a:graphicFrameLocks/>
          </p:cNvGraphicFramePr>
          <p:nvPr>
            <p:extLst>
              <p:ext uri="{D42A27DB-BD31-4B8C-83A1-F6EECF244321}">
                <p14:modId xmlns:p14="http://schemas.microsoft.com/office/powerpoint/2010/main" val="1964053331"/>
              </p:ext>
            </p:extLst>
          </p:nvPr>
        </p:nvGraphicFramePr>
        <p:xfrm>
          <a:off x="192088" y="1605836"/>
          <a:ext cx="8607425" cy="4296573"/>
        </p:xfrm>
        <a:graphic>
          <a:graphicData uri="http://schemas.openxmlformats.org/presentationml/2006/ole">
            <mc:AlternateContent xmlns:mc="http://schemas.openxmlformats.org/markup-compatibility/2006">
              <mc:Choice xmlns:v="urn:schemas-microsoft-com:vml" Requires="v">
                <p:oleObj spid="_x0000_s28472492" name="Chart" r:id="rId4" imgW="5740227" imgH="2660488" progId="MSGraph.Chart.8">
                  <p:embed followColorScheme="full"/>
                </p:oleObj>
              </mc:Choice>
              <mc:Fallback>
                <p:oleObj name="Chart" r:id="rId4" imgW="5740227" imgH="2660488" progId="MSGraph.Chart.8">
                  <p:embed followColorScheme="full"/>
                  <p:pic>
                    <p:nvPicPr>
                      <p:cNvPr id="0" name=""/>
                      <p:cNvPicPr>
                        <a:picLocks noChangeArrowheads="1"/>
                      </p:cNvPicPr>
                      <p:nvPr/>
                    </p:nvPicPr>
                    <p:blipFill>
                      <a:blip r:embed="rId5"/>
                      <a:srcRect/>
                      <a:stretch>
                        <a:fillRect/>
                      </a:stretch>
                    </p:blipFill>
                    <p:spPr bwMode="auto">
                      <a:xfrm>
                        <a:off x="192088" y="1605836"/>
                        <a:ext cx="8607425" cy="4296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192088" y="5755406"/>
            <a:ext cx="8756650" cy="68825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Across the U.S., auto </a:t>
            </a:r>
            <a:r>
              <a:rPr lang="en-US" sz="1600" b="1" dirty="0">
                <a:solidFill>
                  <a:srgbClr val="FFFFFF"/>
                </a:solidFill>
              </a:rPr>
              <a:t>i</a:t>
            </a:r>
            <a:r>
              <a:rPr lang="en-US" sz="1600" b="1" dirty="0" smtClean="0">
                <a:solidFill>
                  <a:srgbClr val="FFFFFF"/>
                </a:solidFill>
              </a:rPr>
              <a:t>nsurance </a:t>
            </a:r>
            <a:r>
              <a:rPr lang="en-US" sz="1600" b="1" dirty="0">
                <a:solidFill>
                  <a:srgbClr val="FFFFFF"/>
                </a:solidFill>
              </a:rPr>
              <a:t>e</a:t>
            </a:r>
            <a:r>
              <a:rPr lang="en-US" sz="1600" b="1" dirty="0" smtClean="0">
                <a:solidFill>
                  <a:srgbClr val="FFFFFF"/>
                </a:solidFill>
              </a:rPr>
              <a:t>xpenditures fell by 0.8</a:t>
            </a:r>
            <a:r>
              <a:rPr lang="en-US" sz="1600" b="1" dirty="0">
                <a:solidFill>
                  <a:srgbClr val="FFFFFF"/>
                </a:solidFill>
              </a:rPr>
              <a:t>% in </a:t>
            </a:r>
            <a:r>
              <a:rPr lang="en-US" sz="1600" b="1" dirty="0" smtClean="0">
                <a:solidFill>
                  <a:srgbClr val="FFFFFF"/>
                </a:solidFill>
              </a:rPr>
              <a:t>2008</a:t>
            </a:r>
            <a:br>
              <a:rPr lang="en-US" sz="1600" b="1" dirty="0" smtClean="0">
                <a:solidFill>
                  <a:srgbClr val="FFFFFF"/>
                </a:solidFill>
              </a:rPr>
            </a:br>
            <a:r>
              <a:rPr lang="en-US" sz="1600" b="1" dirty="0" smtClean="0">
                <a:solidFill>
                  <a:srgbClr val="FFFFFF"/>
                </a:solidFill>
              </a:rPr>
              <a:t>and 0.5% </a:t>
            </a:r>
            <a:r>
              <a:rPr lang="en-US" sz="1600" b="1" dirty="0">
                <a:solidFill>
                  <a:srgbClr val="FFFFFF"/>
                </a:solidFill>
              </a:rPr>
              <a:t>in </a:t>
            </a:r>
            <a:r>
              <a:rPr lang="en-US" sz="1600" b="1" dirty="0" smtClean="0">
                <a:solidFill>
                  <a:srgbClr val="FFFFFF"/>
                </a:solidFill>
              </a:rPr>
              <a:t>2009 but rose 0.5% in 2010, 0.8% in 2011, 2.3% in 2012 and 3.3% in 2013; I.I.I. estimate is for +3.4% in 2014 and 2015.</a:t>
            </a:r>
            <a:endParaRPr lang="en-US" sz="1600" b="1" dirty="0">
              <a:solidFill>
                <a:srgbClr val="FFFFFF"/>
              </a:solidFill>
            </a:endParaRPr>
          </a:p>
        </p:txBody>
      </p:sp>
      <p:sp>
        <p:nvSpPr>
          <p:cNvPr id="12296" name="Rectangle 5"/>
          <p:cNvSpPr>
            <a:spLocks noChangeArrowheads="1"/>
          </p:cNvSpPr>
          <p:nvPr/>
        </p:nvSpPr>
        <p:spPr bwMode="auto">
          <a:xfrm>
            <a:off x="-1" y="6457666"/>
            <a:ext cx="8957187"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a:t>
            </a:r>
            <a:r>
              <a:rPr lang="en-US" sz="1100" dirty="0" smtClean="0"/>
              <a:t>The NAIC data are per-vehicle (actually, per insured car-year)</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a:t>
            </a:r>
            <a:r>
              <a:rPr lang="en-US" sz="1100" dirty="0" smtClean="0"/>
              <a:t>Sources:  NAIC for 1994-2013; </a:t>
            </a:r>
            <a:r>
              <a:rPr lang="en-US" sz="1100" dirty="0"/>
              <a:t>Insurance Information Institute </a:t>
            </a:r>
            <a:r>
              <a:rPr lang="en-US" sz="1100" dirty="0" smtClean="0"/>
              <a:t>estimates for 2014-2015 </a:t>
            </a:r>
            <a:r>
              <a:rPr lang="en-US" sz="1100" dirty="0"/>
              <a:t>based on CPI and other data.</a:t>
            </a:r>
          </a:p>
        </p:txBody>
      </p:sp>
      <p:sp>
        <p:nvSpPr>
          <p:cNvPr id="9" name="AutoShape 13"/>
          <p:cNvSpPr>
            <a:spLocks noChangeArrowheads="1"/>
          </p:cNvSpPr>
          <p:nvPr/>
        </p:nvSpPr>
        <p:spPr bwMode="blackWhite">
          <a:xfrm>
            <a:off x="3584206" y="1119392"/>
            <a:ext cx="3944354" cy="1038084"/>
          </a:xfrm>
          <a:prstGeom prst="wedgeRectCallout">
            <a:avLst>
              <a:gd name="adj1" fmla="val 62578"/>
              <a:gd name="adj2" fmla="val 446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The average expenditure on auto </a:t>
            </a:r>
            <a:r>
              <a:rPr lang="en-US" sz="1400" b="1" dirty="0" smtClean="0">
                <a:solidFill>
                  <a:schemeClr val="bg1"/>
                </a:solidFill>
              </a:rPr>
              <a:t>insurance now finally exceeds the pre-crisis high of $842 recorded in 2004, taking a full decade to recover, but on an inflation-adjusted basis premiums are still below 2004 levels</a:t>
            </a:r>
            <a:endParaRPr lang="en-US" sz="1400" b="1" dirty="0">
              <a:solidFill>
                <a:schemeClr val="bg1"/>
              </a:solidFill>
            </a:endParaRPr>
          </a:p>
        </p:txBody>
      </p:sp>
      <p:sp>
        <p:nvSpPr>
          <p:cNvPr id="10" name="TextBox 12"/>
          <p:cNvSpPr txBox="1">
            <a:spLocks noChangeArrowheads="1"/>
          </p:cNvSpPr>
          <p:nvPr/>
        </p:nvSpPr>
        <p:spPr bwMode="auto">
          <a:xfrm>
            <a:off x="1115735" y="1119392"/>
            <a:ext cx="1678265" cy="2462213"/>
          </a:xfrm>
          <a:prstGeom prst="rect">
            <a:avLst/>
          </a:prstGeom>
          <a:solidFill>
            <a:schemeClr val="accent1"/>
          </a:solidFill>
          <a:ln w="9525">
            <a:noFill/>
            <a:miter lim="800000"/>
            <a:headEnd/>
            <a:tailEnd/>
          </a:ln>
        </p:spPr>
        <p:txBody>
          <a:bodyPr wrap="square">
            <a:spAutoFit/>
          </a:bodyPr>
          <a:lstStyle/>
          <a:p>
            <a:r>
              <a:rPr lang="en-US" sz="1100" b="1" u="sng" dirty="0" smtClean="0">
                <a:solidFill>
                  <a:schemeClr val="bg1"/>
                </a:solidFill>
              </a:rPr>
              <a:t>Annual Pct Changes </a:t>
            </a:r>
            <a:r>
              <a:rPr lang="en-US" sz="1100" dirty="0">
                <a:solidFill>
                  <a:schemeClr val="bg1"/>
                </a:solidFill>
              </a:rPr>
              <a:t/>
            </a:r>
            <a:br>
              <a:rPr lang="en-US" sz="1100" dirty="0">
                <a:solidFill>
                  <a:schemeClr val="bg1"/>
                </a:solidFill>
              </a:rPr>
            </a:br>
            <a:r>
              <a:rPr lang="en-US" sz="1100" dirty="0" smtClean="0">
                <a:solidFill>
                  <a:schemeClr val="bg1"/>
                </a:solidFill>
              </a:rPr>
              <a:t>2001:  5.2%</a:t>
            </a:r>
            <a:r>
              <a:rPr lang="en-US" sz="1100" dirty="0">
                <a:solidFill>
                  <a:schemeClr val="bg1"/>
                </a:solidFill>
              </a:rPr>
              <a:t/>
            </a:r>
            <a:br>
              <a:rPr lang="en-US" sz="1100" dirty="0">
                <a:solidFill>
                  <a:schemeClr val="bg1"/>
                </a:solidFill>
              </a:rPr>
            </a:br>
            <a:r>
              <a:rPr lang="en-US" sz="1100" dirty="0" smtClean="0">
                <a:solidFill>
                  <a:schemeClr val="bg1"/>
                </a:solidFill>
              </a:rPr>
              <a:t>2002:  8.6%</a:t>
            </a:r>
            <a:r>
              <a:rPr lang="en-US" sz="1100" dirty="0">
                <a:solidFill>
                  <a:schemeClr val="bg1"/>
                </a:solidFill>
              </a:rPr>
              <a:t/>
            </a:r>
            <a:br>
              <a:rPr lang="en-US" sz="1100" dirty="0">
                <a:solidFill>
                  <a:schemeClr val="bg1"/>
                </a:solidFill>
              </a:rPr>
            </a:br>
            <a:r>
              <a:rPr lang="en-US" sz="1100" dirty="0" smtClean="0">
                <a:solidFill>
                  <a:schemeClr val="bg1"/>
                </a:solidFill>
              </a:rPr>
              <a:t>2003:  5.6%</a:t>
            </a:r>
            <a:endParaRPr lang="en-US" sz="1100" dirty="0">
              <a:solidFill>
                <a:schemeClr val="bg1"/>
              </a:solidFill>
            </a:endParaRPr>
          </a:p>
          <a:p>
            <a:r>
              <a:rPr lang="en-US" sz="1100" dirty="0" smtClean="0">
                <a:solidFill>
                  <a:schemeClr val="bg1"/>
                </a:solidFill>
              </a:rPr>
              <a:t>2004:  1.5%</a:t>
            </a:r>
            <a:br>
              <a:rPr lang="en-US" sz="1100" dirty="0" smtClean="0">
                <a:solidFill>
                  <a:schemeClr val="bg1"/>
                </a:solidFill>
              </a:rPr>
            </a:br>
            <a:r>
              <a:rPr lang="en-US" sz="1100" dirty="0" smtClean="0">
                <a:solidFill>
                  <a:schemeClr val="bg1"/>
                </a:solidFill>
              </a:rPr>
              <a:t>2005: -1.3%</a:t>
            </a:r>
            <a:br>
              <a:rPr lang="en-US" sz="1100" dirty="0" smtClean="0">
                <a:solidFill>
                  <a:schemeClr val="bg1"/>
                </a:solidFill>
              </a:rPr>
            </a:br>
            <a:r>
              <a:rPr lang="en-US" sz="1100" dirty="0" smtClean="0">
                <a:solidFill>
                  <a:schemeClr val="bg1"/>
                </a:solidFill>
              </a:rPr>
              <a:t>2006: -1.8%</a:t>
            </a:r>
            <a:br>
              <a:rPr lang="en-US" sz="1100" dirty="0" smtClean="0">
                <a:solidFill>
                  <a:schemeClr val="bg1"/>
                </a:solidFill>
              </a:rPr>
            </a:br>
            <a:r>
              <a:rPr lang="en-US" sz="1100" dirty="0" smtClean="0">
                <a:solidFill>
                  <a:schemeClr val="bg1"/>
                </a:solidFill>
              </a:rPr>
              <a:t>2007: -2.1%</a:t>
            </a:r>
            <a:br>
              <a:rPr lang="en-US" sz="1100" dirty="0" smtClean="0">
                <a:solidFill>
                  <a:schemeClr val="bg1"/>
                </a:solidFill>
              </a:rPr>
            </a:br>
            <a:r>
              <a:rPr lang="en-US" sz="1100" dirty="0" smtClean="0">
                <a:solidFill>
                  <a:schemeClr val="bg1"/>
                </a:solidFill>
              </a:rPr>
              <a:t>2008: -1.0%</a:t>
            </a:r>
            <a:br>
              <a:rPr lang="en-US" sz="1100" dirty="0" smtClean="0">
                <a:solidFill>
                  <a:schemeClr val="bg1"/>
                </a:solidFill>
              </a:rPr>
            </a:br>
            <a:r>
              <a:rPr lang="en-US" sz="1100" dirty="0" smtClean="0">
                <a:solidFill>
                  <a:schemeClr val="bg1"/>
                </a:solidFill>
              </a:rPr>
              <a:t>2009: -0.5%</a:t>
            </a:r>
            <a:br>
              <a:rPr lang="en-US" sz="1100" dirty="0" smtClean="0">
                <a:solidFill>
                  <a:schemeClr val="bg1"/>
                </a:solidFill>
              </a:rPr>
            </a:br>
            <a:r>
              <a:rPr lang="en-US" sz="1100" dirty="0" smtClean="0">
                <a:solidFill>
                  <a:schemeClr val="bg1"/>
                </a:solidFill>
              </a:rPr>
              <a:t>2010:  0.6%</a:t>
            </a:r>
            <a:br>
              <a:rPr lang="en-US" sz="1100" dirty="0" smtClean="0">
                <a:solidFill>
                  <a:schemeClr val="bg1"/>
                </a:solidFill>
              </a:rPr>
            </a:br>
            <a:r>
              <a:rPr lang="en-US" sz="1100" dirty="0" smtClean="0">
                <a:solidFill>
                  <a:schemeClr val="bg1"/>
                </a:solidFill>
              </a:rPr>
              <a:t>2011:  0.6%</a:t>
            </a:r>
          </a:p>
          <a:p>
            <a:r>
              <a:rPr lang="en-US" sz="1100" dirty="0" smtClean="0">
                <a:solidFill>
                  <a:schemeClr val="bg1"/>
                </a:solidFill>
              </a:rPr>
              <a:t>2012: 2.3%</a:t>
            </a:r>
          </a:p>
          <a:p>
            <a:r>
              <a:rPr lang="en-US" sz="1100" dirty="0" smtClean="0">
                <a:solidFill>
                  <a:schemeClr val="bg1"/>
                </a:solidFill>
              </a:rPr>
              <a:t>2013: 3.3%</a:t>
            </a:r>
            <a:endParaRPr lang="en-US" sz="1100" dirty="0">
              <a:solidFill>
                <a:schemeClr val="bg1"/>
              </a:solidFill>
            </a:endParaRPr>
          </a:p>
        </p:txBody>
      </p:sp>
    </p:spTree>
    <p:extLst>
      <p:ext uri="{BB962C8B-B14F-4D97-AF65-F5344CB8AC3E}">
        <p14:creationId xmlns:p14="http://schemas.microsoft.com/office/powerpoint/2010/main" val="39693873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9" grpId="0" animBg="1"/>
    </p:bld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M&amp;A UPDATE:</a:t>
            </a:r>
            <a:br>
              <a:rPr lang="en-US" sz="3800" dirty="0" smtClean="0">
                <a:solidFill>
                  <a:schemeClr val="bg1"/>
                </a:solidFill>
              </a:rPr>
            </a:br>
            <a:r>
              <a:rPr lang="en-US" sz="3800" i="1" dirty="0" smtClean="0">
                <a:solidFill>
                  <a:schemeClr val="bg1"/>
                </a:solidFill>
              </a:rPr>
              <a:t> A PATH TO GROWTH? </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97</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770669" y="3805180"/>
            <a:ext cx="7593136" cy="272382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Are Capital Accumulation, Drive for Growth and Scale Stimulating M&amp;A Activity?</a:t>
            </a:r>
          </a:p>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C00000"/>
                </a:solidFill>
              </a:rPr>
              <a:t>Not Currently Focused on Personal Lines</a:t>
            </a:r>
            <a:endParaRPr lang="en-US" sz="3600" b="1" i="1" dirty="0">
              <a:solidFill>
                <a:srgbClr val="C0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97</a:t>
            </a:fld>
            <a:endParaRPr lang="en-US"/>
          </a:p>
        </p:txBody>
      </p:sp>
    </p:spTree>
    <p:extLst>
      <p:ext uri="{BB962C8B-B14F-4D97-AF65-F5344CB8AC3E}">
        <p14:creationId xmlns:p14="http://schemas.microsoft.com/office/powerpoint/2010/main" val="201208519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98</a:t>
            </a:fld>
            <a:endParaRPr lang="en-US" altLang="en-US" smtClean="0"/>
          </a:p>
        </p:txBody>
      </p:sp>
      <p:sp>
        <p:nvSpPr>
          <p:cNvPr id="58373" name="Rectangle 2"/>
          <p:cNvSpPr>
            <a:spLocks noGrp="1" noChangeArrowheads="1"/>
          </p:cNvSpPr>
          <p:nvPr>
            <p:ph type="title"/>
          </p:nvPr>
        </p:nvSpPr>
        <p:spPr/>
        <p:txBody>
          <a:bodyPr/>
          <a:lstStyle/>
          <a:p>
            <a:r>
              <a:rPr lang="en-US" altLang="en-US" sz="2400" dirty="0" smtClean="0">
                <a:latin typeface="Arial" panose="020B0604020202020204" pitchFamily="34" charset="0"/>
              </a:rPr>
              <a:t>U.S. INSURANCE MERGERS AND ACQUISITIONS,</a:t>
            </a:r>
            <a:br>
              <a:rPr lang="en-US" altLang="en-US" sz="2400" dirty="0" smtClean="0">
                <a:latin typeface="Arial" panose="020B0604020202020204" pitchFamily="34" charset="0"/>
              </a:rPr>
            </a:br>
            <a:r>
              <a:rPr lang="en-US" altLang="en-US" sz="2400" dirty="0" smtClean="0">
                <a:latin typeface="Arial" panose="020B0604020202020204" pitchFamily="34" charset="0"/>
              </a:rPr>
              <a:t>P/C SECTOR, 1994-2015E (1)</a:t>
            </a:r>
          </a:p>
        </p:txBody>
      </p:sp>
      <p:graphicFrame>
        <p:nvGraphicFramePr>
          <p:cNvPr id="58374" name="Object 3"/>
          <p:cNvGraphicFramePr>
            <a:graphicFrameLocks noGrp="1"/>
          </p:cNvGraphicFramePr>
          <p:nvPr>
            <p:ph type="chart" idx="4294967295"/>
            <p:extLst>
              <p:ext uri="{D42A27DB-BD31-4B8C-83A1-F6EECF244321}">
                <p14:modId xmlns:p14="http://schemas.microsoft.com/office/powerpoint/2010/main" val="913958919"/>
              </p:ext>
            </p:extLst>
          </p:nvPr>
        </p:nvGraphicFramePr>
        <p:xfrm>
          <a:off x="300038" y="1620838"/>
          <a:ext cx="8542337" cy="4513262"/>
        </p:xfrm>
        <a:graphic>
          <a:graphicData uri="http://schemas.openxmlformats.org/presentationml/2006/ole">
            <mc:AlternateContent xmlns:mc="http://schemas.openxmlformats.org/markup-compatibility/2006">
              <mc:Choice xmlns:v="urn:schemas-microsoft-com:vml" Requires="v">
                <p:oleObj spid="_x0000_s28556356" name="Chart" r:id="rId4" imgW="5721502" imgH="3022508" progId="MSGraph.Chart.8">
                  <p:embed followColorScheme="full"/>
                </p:oleObj>
              </mc:Choice>
              <mc:Fallback>
                <p:oleObj name="Chart" r:id="rId4" imgW="5721502" imgH="3022508" progId="MSGraph.Chart.8">
                  <p:embed followColorScheme="full"/>
                  <p:pic>
                    <p:nvPicPr>
                      <p:cNvPr id="0" name=""/>
                      <p:cNvPicPr>
                        <a:picLocks noGrp="1" noChangeArrowheads="1"/>
                      </p:cNvPicPr>
                      <p:nvPr/>
                    </p:nvPicPr>
                    <p:blipFill>
                      <a:blip r:embed="rId5"/>
                      <a:srcRect/>
                      <a:stretch>
                        <a:fillRect/>
                      </a:stretch>
                    </p:blipFill>
                    <p:spPr bwMode="gray">
                      <a:xfrm>
                        <a:off x="300038" y="1620838"/>
                        <a:ext cx="8542337" cy="451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5" name="Rectangle 4"/>
          <p:cNvSpPr>
            <a:spLocks noChangeArrowheads="1"/>
          </p:cNvSpPr>
          <p:nvPr/>
        </p:nvSpPr>
        <p:spPr bwMode="black">
          <a:xfrm>
            <a:off x="307975" y="1266824"/>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a:solidFill>
                  <a:srgbClr val="225A7A"/>
                </a:solidFill>
              </a:rPr>
              <a:t>($ Millions)</a:t>
            </a:r>
          </a:p>
        </p:txBody>
      </p:sp>
      <p:sp>
        <p:nvSpPr>
          <p:cNvPr id="58376" name="Rectangle 5"/>
          <p:cNvSpPr>
            <a:spLocks noChangeArrowheads="1"/>
          </p:cNvSpPr>
          <p:nvPr/>
        </p:nvSpPr>
        <p:spPr bwMode="auto">
          <a:xfrm>
            <a:off x="0" y="6203950"/>
            <a:ext cx="75692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(1) Includes transactions where a U.S. company was the acquirer and/or the target.</a:t>
            </a:r>
          </a:p>
          <a:p>
            <a:pPr>
              <a:lnSpc>
                <a:spcPct val="85000"/>
              </a:lnSpc>
              <a:spcBef>
                <a:spcPct val="25000"/>
              </a:spcBef>
              <a:buClr>
                <a:schemeClr val="accent2"/>
              </a:buClr>
              <a:buFont typeface="Wingdings" panose="05000000000000000000" pitchFamily="2" charset="2"/>
              <a:buNone/>
            </a:pPr>
            <a:endParaRPr lang="en-US" altLang="en-US" sz="1100" dirty="0"/>
          </a:p>
          <a:p>
            <a:pPr>
              <a:lnSpc>
                <a:spcPct val="85000"/>
              </a:lnSpc>
              <a:spcBef>
                <a:spcPct val="25000"/>
              </a:spcBef>
              <a:buClr>
                <a:schemeClr val="accent2"/>
              </a:buClr>
              <a:buFont typeface="Wingdings" panose="05000000000000000000" pitchFamily="2" charset="2"/>
              <a:buNone/>
            </a:pPr>
            <a:r>
              <a:rPr lang="en-US" altLang="en-US" sz="1100" dirty="0"/>
              <a:t>Source: Conning proprietary </a:t>
            </a:r>
            <a:r>
              <a:rPr lang="en-US" altLang="en-US" sz="1100" dirty="0" smtClean="0"/>
              <a:t>database; 2015 I.I.I. estimate.</a:t>
            </a:r>
            <a:endParaRPr lang="en-US" altLang="en-US" sz="1100" dirty="0"/>
          </a:p>
        </p:txBody>
      </p:sp>
      <p:sp>
        <p:nvSpPr>
          <p:cNvPr id="1989639" name="AutoShape 7"/>
          <p:cNvSpPr>
            <a:spLocks noChangeArrowheads="1"/>
          </p:cNvSpPr>
          <p:nvPr/>
        </p:nvSpPr>
        <p:spPr bwMode="blackWhite">
          <a:xfrm>
            <a:off x="5785944" y="1517650"/>
            <a:ext cx="1993599" cy="1082198"/>
          </a:xfrm>
          <a:prstGeom prst="wedgeRectCallout">
            <a:avLst>
              <a:gd name="adj1" fmla="val 40341"/>
              <a:gd name="adj2" fmla="val 1122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latin typeface="Arial" panose="020B0604020202020204" pitchFamily="34" charset="0"/>
                <a:cs typeface="Arial" panose="020B0604020202020204" pitchFamily="34" charset="0"/>
              </a:rPr>
              <a:t>M&amp;A activity in the P/C sector </a:t>
            </a:r>
            <a:r>
              <a:rPr lang="en-US" sz="1600" b="1" dirty="0" smtClean="0">
                <a:solidFill>
                  <a:schemeClr val="bg1"/>
                </a:solidFill>
                <a:latin typeface="Arial" panose="020B0604020202020204" pitchFamily="34" charset="0"/>
                <a:cs typeface="Arial" panose="020B0604020202020204" pitchFamily="34" charset="0"/>
              </a:rPr>
              <a:t>was up sharply in 2015</a:t>
            </a:r>
            <a:endParaRPr lang="en-US" sz="1600" b="1" dirty="0">
              <a:solidFill>
                <a:schemeClr val="bg1"/>
              </a:solidFill>
              <a:latin typeface="Arial" panose="020B0604020202020204" pitchFamily="34" charset="0"/>
              <a:cs typeface="Arial" panose="020B0604020202020204" pitchFamily="34" charset="0"/>
            </a:endParaRPr>
          </a:p>
        </p:txBody>
      </p:sp>
      <p:sp>
        <p:nvSpPr>
          <p:cNvPr id="10" name="AutoShape 8"/>
          <p:cNvSpPr>
            <a:spLocks noChangeArrowheads="1"/>
          </p:cNvSpPr>
          <p:nvPr/>
        </p:nvSpPr>
        <p:spPr bwMode="blackWhite">
          <a:xfrm>
            <a:off x="3664688" y="1098550"/>
            <a:ext cx="1813035" cy="1379060"/>
          </a:xfrm>
          <a:prstGeom prst="wedgeRectCallout">
            <a:avLst>
              <a:gd name="adj1" fmla="val -74753"/>
              <a:gd name="adj2" fmla="val 2752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latin typeface="Arial" panose="020B0604020202020204" pitchFamily="34" charset="0"/>
                <a:cs typeface="Arial" panose="020B0604020202020204" pitchFamily="34" charset="0"/>
              </a:rPr>
              <a:t>M&amp;A activity in 2015 will likely reach its highest level since 1998</a:t>
            </a:r>
            <a:endParaRPr lang="en-US" b="1" dirty="0">
              <a:solidFill>
                <a:srgbClr val="FFFFFF"/>
              </a:solidFill>
              <a:latin typeface="Arial" panose="020B0604020202020204" pitchFamily="34" charset="0"/>
              <a:cs typeface="Arial" panose="020B0604020202020204" pitchFamily="34" charset="0"/>
            </a:endParaRPr>
          </a:p>
        </p:txBody>
      </p:sp>
      <p:sp>
        <p:nvSpPr>
          <p:cNvPr id="11" name="Rectangle 4"/>
          <p:cNvSpPr>
            <a:spLocks noChangeArrowheads="1"/>
          </p:cNvSpPr>
          <p:nvPr/>
        </p:nvSpPr>
        <p:spPr bwMode="blackWhite">
          <a:xfrm>
            <a:off x="6365273" y="5633792"/>
            <a:ext cx="2235802" cy="1102272"/>
          </a:xfrm>
          <a:prstGeom prst="rect">
            <a:avLst/>
          </a:prstGeom>
          <a:solidFill>
            <a:srgbClr val="FF0000"/>
          </a:solidFill>
          <a:ln w="12700" algn="ctr">
            <a:solidFill>
              <a:srgbClr val="FF6801"/>
            </a:solidFill>
            <a:miter lim="800000"/>
            <a:headEnd/>
            <a:tailEnd/>
          </a:ln>
        </p:spPr>
        <p:txBody>
          <a:bodyPr bIns="64008" anchor="ctr"/>
          <a:lstStyle/>
          <a:p>
            <a:pPr algn="ctr">
              <a:lnSpc>
                <a:spcPct val="95000"/>
              </a:lnSpc>
              <a:spcBef>
                <a:spcPct val="25000"/>
              </a:spcBef>
            </a:pPr>
            <a:r>
              <a:rPr lang="en-US" sz="1600" b="1" i="1" dirty="0" smtClean="0">
                <a:solidFill>
                  <a:srgbClr val="FFFFFF"/>
                </a:solidFill>
              </a:rPr>
              <a:t>Newsflash: WR Berkley to enter high net worth personal lines market!</a:t>
            </a:r>
            <a:endParaRPr lang="en-US" sz="1600" b="1" i="1" dirty="0">
              <a:solidFill>
                <a:srgbClr val="FFFFFF"/>
              </a:solidFill>
            </a:endParaRPr>
          </a:p>
        </p:txBody>
      </p:sp>
    </p:spTree>
    <p:extLst>
      <p:ext uri="{BB962C8B-B14F-4D97-AF65-F5344CB8AC3E}">
        <p14:creationId xmlns:p14="http://schemas.microsoft.com/office/powerpoint/2010/main" val="26029690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P spid="11"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76262" y="2213692"/>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smtClean="0">
                <a:solidFill>
                  <a:schemeClr val="bg1"/>
                </a:solidFill>
              </a:rPr>
              <a:t>Personal Lines: Economic and Demographic Considerations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99</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99</a:t>
            </a:fld>
            <a:endParaRPr lang="en-US"/>
          </a:p>
        </p:txBody>
      </p:sp>
      <p:sp>
        <p:nvSpPr>
          <p:cNvPr id="10" name="Rectangle 8"/>
          <p:cNvSpPr>
            <a:spLocks noChangeArrowheads="1"/>
          </p:cNvSpPr>
          <p:nvPr/>
        </p:nvSpPr>
        <p:spPr bwMode="auto">
          <a:xfrm>
            <a:off x="222885" y="4428550"/>
            <a:ext cx="8246110" cy="1754326"/>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FF0000"/>
                </a:solidFill>
              </a:rPr>
              <a:t>Auto, Home Are Sensitive to Underlying Economic Conditions</a:t>
            </a:r>
            <a:endParaRPr lang="en-US" sz="4000" b="1" i="1" dirty="0">
              <a:solidFill>
                <a:srgbClr val="FF0000"/>
              </a:solidFill>
            </a:endParaRPr>
          </a:p>
        </p:txBody>
      </p:sp>
    </p:spTree>
    <p:extLst>
      <p:ext uri="{BB962C8B-B14F-4D97-AF65-F5344CB8AC3E}">
        <p14:creationId xmlns:p14="http://schemas.microsoft.com/office/powerpoint/2010/main" val="97957023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15CH.mp3"/>
  <p:tag name="ELAPSEDTIME" val="22.032"/>
  <p:tag name="ARTICULATE_TITLE_TAG" val="Convective loss events in the U.S. - Overall and insured losses 1980 – 2013 and the half year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28"/>
  <p:tag name="ARTICULATE_USED_LAYOUT" val="6"/>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2.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3.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4.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5.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6.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08CH.mp3"/>
  <p:tag name="ELAPSEDTIME" val="36.432"/>
  <p:tag name="ARTICULATE_TITLE_TAG" val="Loss events in the U.S. 1980 – 2014 - Overall and insured losses (annual totals 1980 – 2013 vs. first six months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30"/>
  <p:tag name="ARTICULATE_USED_LAYOUT" val="6"/>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08CH.mp3"/>
  <p:tag name="ELAPSEDTIME" val="36.432"/>
  <p:tag name="ARTICULATE_TITLE_TAG" val="Loss events in the U.S. 1980 – 2014 - Overall and insured losses (annual totals 1980 – 2013 vs. first six months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30"/>
  <p:tag name="ARTICULATE_USED_LAYOUT" val="6"/>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15CH.mp3"/>
  <p:tag name="ELAPSEDTIME" val="22.032"/>
  <p:tag name="ARTICULATE_TITLE_TAG" val="Convective loss events in the U.S. - Overall and insured losses 1980 – 2013 and the half year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28"/>
  <p:tag name="ARTICULATE_USED_LAYOUT" val="6"/>
  <p:tag name="ARTICULATE_SLIDE_THUMBNAIL_REFRESH" val="1"/>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218864</TotalTime>
  <Words>9746</Words>
  <Application>Microsoft Office PowerPoint</Application>
  <PresentationFormat>On-screen Show (4:3)</PresentationFormat>
  <Paragraphs>1544</Paragraphs>
  <Slides>143</Slides>
  <Notes>122</Notes>
  <HiddenSlides>56</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143</vt:i4>
      </vt:variant>
    </vt:vector>
  </HeadingPairs>
  <TitlesOfParts>
    <vt:vector size="154" baseType="lpstr">
      <vt:lpstr>ＭＳ Ｐゴシック</vt:lpstr>
      <vt:lpstr>Arial</vt:lpstr>
      <vt:lpstr>Arial </vt:lpstr>
      <vt:lpstr>Arial Narrow</vt:lpstr>
      <vt:lpstr>Calibri</vt:lpstr>
      <vt:lpstr>Symbol</vt:lpstr>
      <vt:lpstr>Times New Roman</vt:lpstr>
      <vt:lpstr>Verdana</vt:lpstr>
      <vt:lpstr>Wingdings</vt:lpstr>
      <vt:lpstr>Default Design</vt:lpstr>
      <vt:lpstr>Chart</vt:lpstr>
      <vt:lpstr>Trends, Challenges and Opportunities in Personal Lines    Insurance in 2016 &amp; Beyond </vt:lpstr>
      <vt:lpstr>Distribution of Direct Premiums Written by Segment/Line, 2014</vt:lpstr>
      <vt:lpstr>P/C Industry Net Income After Taxes 1991–2015</vt:lpstr>
      <vt:lpstr>Profitability Peaks &amp; Troughs in the P/C Insurance Industry, 1975 – 2015</vt:lpstr>
      <vt:lpstr>ROE: Property/Casualty Insurance by Major Event, 1987–2015</vt:lpstr>
      <vt:lpstr>P/C Insurance Industry  Combined Ratio, 2001–2015*</vt:lpstr>
      <vt:lpstr>Return on Equity by Financial Services Sector vs. Fortune 500, 2004-2014*</vt:lpstr>
      <vt:lpstr>PowerPoint Presentation</vt:lpstr>
      <vt:lpstr>PowerPoint Presentation</vt:lpstr>
      <vt:lpstr>Top Issues, P/C, First Five Months              2015 vs. First Five Months* 20161</vt:lpstr>
      <vt:lpstr>I.I.I. Media Index, P/C, First Five Months    2015 vs. First Five Months* 20161</vt:lpstr>
      <vt:lpstr>PowerPoint Presentation</vt:lpstr>
      <vt:lpstr>Personal Lines Profitability</vt:lpstr>
      <vt:lpstr>Return on Net Worth (RNW) All Lines: 2005-2014 Average</vt:lpstr>
      <vt:lpstr>Return on Net Worth: All P-C Lines vs. Homeowners &amp; Pvt. Pass. Auto, 1990-2014*</vt:lpstr>
      <vt:lpstr>Return on Net Worth: All P-C Lines vs. Homeowners &amp; Pvt. Pass. Auto, 1990-2014*</vt:lpstr>
      <vt:lpstr>PowerPoint Presentation</vt:lpstr>
      <vt:lpstr>PowerPoint Presentation</vt:lpstr>
      <vt:lpstr>PowerPoint Presentation</vt:lpstr>
      <vt:lpstr>PowerPoint Presentation</vt:lpstr>
      <vt:lpstr>INVESTMENTS:  THE NEW REALITY</vt:lpstr>
      <vt:lpstr>PowerPoint Presentation</vt:lpstr>
      <vt:lpstr>Property/Casualty Insurance Industry Investment Income: 2000–20151</vt:lpstr>
      <vt:lpstr>U.S. Treasury Security Yields: A Long Downward Trend, 1990–2016*</vt:lpstr>
      <vt:lpstr>Treasury Yield Curves:   Pre-Crisis (July 2007) vs. May 2016* </vt:lpstr>
      <vt:lpstr>Distribution of Bond Maturities, P/C Insurance Industry, 2003-2015</vt:lpstr>
      <vt:lpstr>Distribution of Invested Assets: P/C Insurance Industry, 2014</vt:lpstr>
      <vt:lpstr>Net Yield on Property/Casualty Insurance Invested Assets, 2007–2015*</vt:lpstr>
      <vt:lpstr>Net Investment Yield on Property/ Casualty Insurance Invested Assets, 2007–2016P*</vt:lpstr>
      <vt:lpstr>P/C Insurer Portfolio Yields, 2002-2015:Q3</vt:lpstr>
      <vt:lpstr>Interest Rate Forecasts: 2016 – 2021</vt:lpstr>
      <vt:lpstr>Annual Inflation Rates, (CPI-U, %), 1990–2017F</vt:lpstr>
      <vt:lpstr>P/C Insurer Net Realized  Capital Gains/Losses, 1990-2015:Q3*</vt:lpstr>
      <vt:lpstr>Property/Casualty Insurance Industry Investment Gain: 1994–2015:Q31</vt:lpstr>
      <vt:lpstr>PowerPoint Presentation</vt:lpstr>
      <vt:lpstr>Profitability &amp; Politics</vt:lpstr>
      <vt:lpstr>PowerPoint Presentation</vt:lpstr>
      <vt:lpstr>PowerPoint Presentation</vt:lpstr>
      <vt:lpstr>Trump vs. Clinton: Issues that Matter to P/C Insurers</vt:lpstr>
      <vt:lpstr>2015 Property and Casualty Insurance Regulatory Report Card</vt:lpstr>
      <vt:lpstr>Personal Lines      Underwriting Performance</vt:lpstr>
      <vt:lpstr>Private Passenger Auto Combined Ratio: 1993–2017F</vt:lpstr>
      <vt:lpstr>Homeowners Insurance Combined Ratio: 1990–2017F</vt:lpstr>
      <vt:lpstr>Homeowners Multi-Peril Loss &amp; ALAE Ratio, 2014: Highest 25 States</vt:lpstr>
      <vt:lpstr>Homeowners Multi-Peril Loss &amp; ALAE Ratio, 2014: Lowest 25 States and DC</vt:lpstr>
      <vt:lpstr>PowerPoint Presentation</vt:lpstr>
      <vt:lpstr>U.S. Insured Catastrophe Losses</vt:lpstr>
      <vt:lpstr>Combined Ratio Points Associated with Catastrophe Losses: 1960 – 2015E*</vt:lpstr>
      <vt:lpstr>Inflation Adjusted U.S. Catastrophe Losses by Cause of Loss, 1995–20141</vt:lpstr>
      <vt:lpstr>Top 16 Most Costly Disasters in U.S. History—Katrina Still Ranks #1</vt:lpstr>
      <vt:lpstr>Winter Storm Losses in the US 1980 – 2015 (Overall and Insured Losses)* </vt:lpstr>
      <vt:lpstr>Loss Events in the US, 1980 – 2014 Overall and Insured Losses </vt:lpstr>
      <vt:lpstr>Convective Loss Events in the US Overall and insured losses, 1980 – 2014</vt:lpstr>
      <vt:lpstr>Convective Loss Events in the US Overall and insured losses, 1980 – 2015</vt:lpstr>
      <vt:lpstr>NatCatSERVICE Loss events in the U.S. 1980 – 2015 Insured losses of winter storms*  </vt:lpstr>
      <vt:lpstr>NatCatSERVICE Loss events in the U.S. 1980 – 2015 Insured losses of convective events*  </vt:lpstr>
      <vt:lpstr>PowerPoint Presentation</vt:lpstr>
      <vt:lpstr>Catastrophe Bond Issuance and Outstanding: 1997-2015</vt:lpstr>
      <vt:lpstr>US Property CAT Rate on Line Index &amp; Global Reinsurance ROE</vt:lpstr>
      <vt:lpstr>Earthquakes Since 1980 and Recent Area Impacted by Induced Seismicity</vt:lpstr>
      <vt:lpstr>2016 Natural and Induced Earthquake Damage Forecast</vt:lpstr>
      <vt:lpstr>Effective Use of Data, Infographics to Get Out a Key Message </vt:lpstr>
      <vt:lpstr>PowerPoint Presentation</vt:lpstr>
      <vt:lpstr>More Miles Driven =&gt; More Collisions, 2006–2015:Q4</vt:lpstr>
      <vt:lpstr>More People Working and Driving =&gt; More Collisions, 2006-2016</vt:lpstr>
      <vt:lpstr>Why Are People Driving More Miles? Cheap Gas?</vt:lpstr>
      <vt:lpstr>Why Are People Driving More Miles? Jobs?</vt:lpstr>
      <vt:lpstr>Change in Auto Fatalities by State: Especially Severe in Georgia</vt:lpstr>
      <vt:lpstr>Comparing Gas Prices, Employment on Collision Frequency</vt:lpstr>
      <vt:lpstr>Return on Net Worth: Personal Auto, 2005-2014</vt:lpstr>
      <vt:lpstr>Net Combined Ratio, 2005-2015</vt:lpstr>
      <vt:lpstr>PowerPoint Presentation</vt:lpstr>
      <vt:lpstr>Auto Severity &amp; Frequency by Coverage: Trending Up in 2015</vt:lpstr>
      <vt:lpstr>Collision Coverage: Severity &amp; Frequency Trends Are Both Higher in 2015</vt:lpstr>
      <vt:lpstr>Collision Loss Ratio Trending Upward: Private Passenger Auto, 2010 – 2015</vt:lpstr>
      <vt:lpstr>Bodily Injury: Severity Trend Is Up, Frequency Decline Has Ended—Rising?</vt:lpstr>
      <vt:lpstr>Property Damage Liability: Severity and Frequency Are Up</vt:lpstr>
      <vt:lpstr>No-Fault (PIP) Liability: Severity is Up, Frequency Relatively Flat*</vt:lpstr>
      <vt:lpstr>Comprehensive Coverage: Frequency and Severity Trends Are Volatile</vt:lpstr>
      <vt:lpstr> Death Rates per 100,000,000 Vehicle miles, 1990-2015* </vt:lpstr>
      <vt:lpstr>Auto Insurance: Claim Frequency Impacts of Energy Crisis of 1973/4</vt:lpstr>
      <vt:lpstr>Auto Insurance: Claim Severity Impacts of Energy Crisis of 1973/4</vt:lpstr>
      <vt:lpstr>Auto Insurance Claim Cost Drivers Continue to Grow Faster than CPI</vt:lpstr>
      <vt:lpstr>Defense Costs and Cost Containment Expenses    as a Percent of Incurred Losses, 2011 – 2013*</vt:lpstr>
      <vt:lpstr>PowerPoint Presentation</vt:lpstr>
      <vt:lpstr>PowerPoint Presentation</vt:lpstr>
      <vt:lpstr>Auto &amp; Home vs. All Lines, Net Written Premium Growth, 2000–2018F</vt:lpstr>
      <vt:lpstr>Private Passenger Auto Insurance Net Written Premium, 2000–2017F</vt:lpstr>
      <vt:lpstr>Commercial Auto Insurance Net Written Premium, 2000–2015F</vt:lpstr>
      <vt:lpstr>Direct Premiums Written: PP Auto Percent Change by State, 2007-2014</vt:lpstr>
      <vt:lpstr>Direct Premiums Written: PP Auto Percent Change by State, 2007-2014</vt:lpstr>
      <vt:lpstr>Homeowners Insurance Net Written Premium, 2000–2016F</vt:lpstr>
      <vt:lpstr>PowerPoint Presentation</vt:lpstr>
      <vt:lpstr>Monthly Change in Auto Insurance Prices, 1991–2015*</vt:lpstr>
      <vt:lpstr>PowerPoint Presentation</vt:lpstr>
      <vt:lpstr>Average Expenditures* on Auto Insurance, 1994-2015E</vt:lpstr>
      <vt:lpstr>M&amp;A UPDATE:  A PATH TO GROWTH? </vt:lpstr>
      <vt:lpstr>U.S. INSURANCE MERGERS AND ACQUISITIONS, P/C SECTOR, 1994-2015E (1)</vt:lpstr>
      <vt:lpstr>Personal Lines: Economic and Demographic Considerations</vt:lpstr>
      <vt:lpstr>New Private Housing Starts, 1990-2021F</vt:lpstr>
      <vt:lpstr>Rental-Occupied Housing Units as % of Total Occupied Units, Quarterly, 1990:Q1-2015*</vt:lpstr>
      <vt:lpstr>I.I.I. Poll: Renter’s Insurance</vt:lpstr>
      <vt:lpstr>Auto/Light Truck Sales, 1999-2021F</vt:lpstr>
      <vt:lpstr>PowerPoint Presentation</vt:lpstr>
      <vt:lpstr>Licensed Drivers, Vehicle Registrations and Resident Population: All UP!</vt:lpstr>
      <vt:lpstr>America is Driving More Again (Finally!): Total Miles Driven*, 1990–2015*</vt:lpstr>
      <vt:lpstr>Change in Proportion of Persons with Driver Licenses in the US, by Age, 1983-2014</vt:lpstr>
      <vt:lpstr>Girl Power: Females with a Driver’s License as a % of All Licensed Drivers</vt:lpstr>
      <vt:lpstr>Auto Loans and Other Non-Housing Debt, 2004 – 2015*</vt:lpstr>
      <vt:lpstr>PowerPoint Presentation</vt:lpstr>
      <vt:lpstr>Media is Obsessed with Driverless Vehicles: Often Predicting the Demise of Auto Insurance</vt:lpstr>
      <vt:lpstr>On-Demand/Sharing/Peer-to-Peer Economy Impacts Many Lines of Insurance</vt:lpstr>
      <vt:lpstr>TNC Ridesharing Arrangements: Insurance Applicability</vt:lpstr>
      <vt:lpstr>Ridesharing Regulation/Legislation and Status of ISO Filings as of 9/30/15</vt:lpstr>
      <vt:lpstr>Homesharing Arrangements: Potential Host Exposure Concerns (Receives Rental Income)</vt:lpstr>
      <vt:lpstr>Homesharing Arrangements: Potential Traveler  Exposure Concerns</vt:lpstr>
      <vt:lpstr>Homesharing: ISO’s Proposed Changes*</vt:lpstr>
      <vt:lpstr>Send in the Drones: Potential Rapid  Adoption in Industry; Media Loves It</vt:lpstr>
      <vt:lpstr>Data Breaches 2005-2015, by Number of Breaches and Records Exposed</vt:lpstr>
      <vt:lpstr>The Three Basic Elements of Cyber Coverage: Prevention, Transfer, Response</vt:lpstr>
      <vt:lpstr>PowerPoint Presentation</vt:lpstr>
      <vt:lpstr>PowerPoint Presentation</vt:lpstr>
      <vt:lpstr>The Internet of Things and the Insurance Industry</vt:lpstr>
      <vt:lpstr>The Internet of Things and the Insurance Industry Value Chain</vt:lpstr>
      <vt:lpstr>The Internet of Things and the Insurance Industry Value Chain</vt:lpstr>
      <vt:lpstr>PowerPoint Presentation</vt:lpstr>
      <vt:lpstr>Telematics for Your Home: The Internet of Things</vt:lpstr>
      <vt:lpstr>Partnerships with Insurers: Selling     Safety and Savings Simultaneously</vt:lpstr>
      <vt:lpstr>PowerPoint Presentation</vt:lpstr>
      <vt:lpstr>What’s Driving Attacks on the  Insurance Industry?</vt:lpstr>
      <vt:lpstr>Handout for Government Affairs Staff Attending NAIC Meeting </vt:lpstr>
      <vt:lpstr>PowerPoint Presentation</vt:lpstr>
      <vt:lpstr>Price Optimization: What Is It?</vt:lpstr>
      <vt:lpstr>Price Optimization: What Is It?</vt:lpstr>
      <vt:lpstr>Price Optimization:  What Is The Objection?</vt:lpstr>
      <vt:lpstr>PowerPoint Presentation</vt:lpstr>
      <vt:lpstr>1. Insurers Have Always ‘Optimized’ – With Regulator Knowledge &amp; Approval</vt:lpstr>
      <vt:lpstr>2. Optimization Is Not Price Gouging</vt:lpstr>
      <vt:lpstr>3. Optimization Doesn’t Raise Rates; It Distributes the Rate Change</vt:lpstr>
      <vt:lpstr>The Latest</vt:lpstr>
      <vt:lpstr>4. Low Income Drivers Are Just as Likely to Shop As Anyone Else</vt:lpstr>
      <vt:lpstr>What Has I.I.I. Done?</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Rodriguez, Marielle</cp:lastModifiedBy>
  <cp:revision>4631</cp:revision>
  <cp:lastPrinted>2016-04-12T19:39:56Z</cp:lastPrinted>
  <dcterms:modified xsi:type="dcterms:W3CDTF">2016-06-07T14:12:50Z</dcterms:modified>
</cp:coreProperties>
</file>