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6.xml" ContentType="application/vnd.openxmlformats-officedocument.presentationml.tags+xml"/>
  <Override PartName="/ppt/notesSlides/notesSlide31.xml" ContentType="application/vnd.openxmlformats-officedocument.presentationml.notesSlide+xml"/>
  <Override PartName="/ppt/charts/chart1.xml" ContentType="application/vnd.openxmlformats-officedocument.drawingml.chart+xml"/>
  <Override PartName="/ppt/tags/tag7.xml" ContentType="application/vnd.openxmlformats-officedocument.presentationml.tags+xml"/>
  <Override PartName="/ppt/notesSlides/notesSlide32.xml" ContentType="application/vnd.openxmlformats-officedocument.presentationml.notesSlide+xml"/>
  <Override PartName="/ppt/charts/chart2.xml" ContentType="application/vnd.openxmlformats-officedocument.drawingml.chart+xml"/>
  <Override PartName="/ppt/tags/tag8.xml" ContentType="application/vnd.openxmlformats-officedocument.presentationml.tags+xml"/>
  <Override PartName="/ppt/notesSlides/notesSlide3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4.xml" ContentType="application/vnd.openxmlformats-officedocument.presentationml.notesSlide+xml"/>
  <Override PartName="/ppt/charts/chart5.xml" ContentType="application/vnd.openxmlformats-officedocument.drawingml.chart+xml"/>
  <Override PartName="/ppt/notesSlides/notesSlide35.xml" ContentType="application/vnd.openxmlformats-officedocument.presentationml.notesSlide+xml"/>
  <Override PartName="/ppt/charts/chart6.xml" ContentType="application/vnd.openxmlformats-officedocument.drawingml.chart+xml"/>
  <Override PartName="/ppt/notesSlides/notesSlide36.xml" ContentType="application/vnd.openxmlformats-officedocument.presentationml.notesSlide+xml"/>
  <Override PartName="/ppt/tags/tag9.xml" ContentType="application/vnd.openxmlformats-officedocument.presentationml.tags+xml"/>
  <Override PartName="/ppt/notesSlides/notesSlide37.xml" ContentType="application/vnd.openxmlformats-officedocument.presentationml.notesSlide+xml"/>
  <Override PartName="/ppt/charts/chart7.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8.xml" ContentType="application/vnd.openxmlformats-officedocument.drawingml.chart+xml"/>
  <Override PartName="/ppt/notesSlides/notesSlide45.xml" ContentType="application/vnd.openxmlformats-officedocument.presentationml.notesSlide+xml"/>
  <Override PartName="/ppt/charts/chart9.xml" ContentType="application/vnd.openxmlformats-officedocument.drawingml.chart+xml"/>
  <Override PartName="/ppt/notesSlides/notesSlide46.xml" ContentType="application/vnd.openxmlformats-officedocument.presentationml.notesSlide+xml"/>
  <Override PartName="/ppt/charts/chart10.xml" ContentType="application/vnd.openxmlformats-officedocument.drawingml.chart+xml"/>
  <Override PartName="/ppt/notesSlides/notesSlide47.xml" ContentType="application/vnd.openxmlformats-officedocument.presentationml.notesSlide+xml"/>
  <Override PartName="/ppt/tags/tag10.xml" ContentType="application/vnd.openxmlformats-officedocument.presentationml.tags+xml"/>
  <Override PartName="/ppt/notesSlides/notesSlide4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49.xml" ContentType="application/vnd.openxmlformats-officedocument.presentationml.notesSlide+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11.xml" ContentType="application/vnd.openxmlformats-officedocument.presentationml.tags+xml"/>
  <Override PartName="/ppt/notesSlides/notesSlide65.xml" ContentType="application/vnd.openxmlformats-officedocument.presentationml.notesSlide+xml"/>
  <Override PartName="/ppt/tags/tag12.xml" ContentType="application/vnd.openxmlformats-officedocument.presentationml.tags+xml"/>
  <Override PartName="/ppt/notesSlides/notesSlide66.xml" ContentType="application/vnd.openxmlformats-officedocument.presentationml.notesSlide+xml"/>
  <Override PartName="/ppt/charts/chart16.xml" ContentType="application/vnd.openxmlformats-officedocument.drawingml.chart+xml"/>
  <Override PartName="/ppt/drawings/drawing4.xml" ContentType="application/vnd.openxmlformats-officedocument.drawingml.chartshape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17.xml" ContentType="application/vnd.openxmlformats-officedocument.drawingml.chart+xml"/>
  <Override PartName="/ppt/notesSlides/notesSlide73.xml" ContentType="application/vnd.openxmlformats-officedocument.presentationml.notesSlide+xml"/>
  <Override PartName="/ppt/charts/chart18.xml" ContentType="application/vnd.openxmlformats-officedocument.drawingml.chart+xml"/>
  <Override PartName="/ppt/notesSlides/notesSlide74.xml" ContentType="application/vnd.openxmlformats-officedocument.presentationml.notesSlide+xml"/>
  <Override PartName="/ppt/charts/chart19.xml" ContentType="application/vnd.openxmlformats-officedocument.drawingml.chart+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20.xml" ContentType="application/vnd.openxmlformats-officedocument.drawingml.chart+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tags/tag13.xml" ContentType="application/vnd.openxmlformats-officedocument.presentationml.tags+xml"/>
  <Override PartName="/ppt/notesSlides/notesSlide84.xml" ContentType="application/vnd.openxmlformats-officedocument.presentationml.notesSlide+xml"/>
  <Override PartName="/ppt/charts/chart21.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97"/>
  </p:notesMasterIdLst>
  <p:handoutMasterIdLst>
    <p:handoutMasterId r:id="rId98"/>
  </p:handoutMasterIdLst>
  <p:sldIdLst>
    <p:sldId id="5174" r:id="rId2"/>
    <p:sldId id="5392" r:id="rId3"/>
    <p:sldId id="5339" r:id="rId4"/>
    <p:sldId id="5340" r:id="rId5"/>
    <p:sldId id="5341" r:id="rId6"/>
    <p:sldId id="5343" r:id="rId7"/>
    <p:sldId id="5346" r:id="rId8"/>
    <p:sldId id="5350" r:id="rId9"/>
    <p:sldId id="5353" r:id="rId10"/>
    <p:sldId id="5094" r:id="rId11"/>
    <p:sldId id="5355" r:id="rId12"/>
    <p:sldId id="5356" r:id="rId13"/>
    <p:sldId id="5358" r:id="rId14"/>
    <p:sldId id="5360" r:id="rId15"/>
    <p:sldId id="5363" r:id="rId16"/>
    <p:sldId id="5266" r:id="rId17"/>
    <p:sldId id="5364" r:id="rId18"/>
    <p:sldId id="5365" r:id="rId19"/>
    <p:sldId id="4852" r:id="rId20"/>
    <p:sldId id="5108" r:id="rId21"/>
    <p:sldId id="4635" r:id="rId22"/>
    <p:sldId id="5003" r:id="rId23"/>
    <p:sldId id="5090" r:id="rId24"/>
    <p:sldId id="5091" r:id="rId25"/>
    <p:sldId id="5092" r:id="rId26"/>
    <p:sldId id="5093" r:id="rId27"/>
    <p:sldId id="5037" r:id="rId28"/>
    <p:sldId id="5196" r:id="rId29"/>
    <p:sldId id="5197" r:id="rId30"/>
    <p:sldId id="5016" r:id="rId31"/>
    <p:sldId id="5273" r:id="rId32"/>
    <p:sldId id="5272" r:id="rId33"/>
    <p:sldId id="5274" r:id="rId34"/>
    <p:sldId id="5374" r:id="rId35"/>
    <p:sldId id="5375" r:id="rId36"/>
    <p:sldId id="5366" r:id="rId37"/>
    <p:sldId id="5275" r:id="rId38"/>
    <p:sldId id="5114" r:id="rId39"/>
    <p:sldId id="5115" r:id="rId40"/>
    <p:sldId id="5019" r:id="rId41"/>
    <p:sldId id="5020" r:id="rId42"/>
    <p:sldId id="5023" r:id="rId43"/>
    <p:sldId id="5200" r:id="rId44"/>
    <p:sldId id="5376" r:id="rId45"/>
    <p:sldId id="5377" r:id="rId46"/>
    <p:sldId id="5378" r:id="rId47"/>
    <p:sldId id="5204" r:id="rId48"/>
    <p:sldId id="5379" r:id="rId49"/>
    <p:sldId id="5381" r:id="rId50"/>
    <p:sldId id="5382" r:id="rId51"/>
    <p:sldId id="5208" r:id="rId52"/>
    <p:sldId id="4990" r:id="rId53"/>
    <p:sldId id="5118" r:id="rId54"/>
    <p:sldId id="4997" r:id="rId55"/>
    <p:sldId id="4962" r:id="rId56"/>
    <p:sldId id="4958" r:id="rId57"/>
    <p:sldId id="5044" r:id="rId58"/>
    <p:sldId id="5122" r:id="rId59"/>
    <p:sldId id="5047" r:id="rId60"/>
    <p:sldId id="5049" r:id="rId61"/>
    <p:sldId id="4469" r:id="rId62"/>
    <p:sldId id="5276" r:id="rId63"/>
    <p:sldId id="5367" r:id="rId64"/>
    <p:sldId id="4623" r:id="rId65"/>
    <p:sldId id="5113" r:id="rId66"/>
    <p:sldId id="4817" r:id="rId67"/>
    <p:sldId id="5162" r:id="rId68"/>
    <p:sldId id="4948" r:id="rId69"/>
    <p:sldId id="5368" r:id="rId70"/>
    <p:sldId id="5383" r:id="rId71"/>
    <p:sldId id="4557" r:id="rId72"/>
    <p:sldId id="5338" r:id="rId73"/>
    <p:sldId id="4753" r:id="rId74"/>
    <p:sldId id="4858" r:id="rId75"/>
    <p:sldId id="5328" r:id="rId76"/>
    <p:sldId id="4752" r:id="rId77"/>
    <p:sldId id="5330" r:id="rId78"/>
    <p:sldId id="5333" r:id="rId79"/>
    <p:sldId id="5334" r:id="rId80"/>
    <p:sldId id="5335" r:id="rId81"/>
    <p:sldId id="5337" r:id="rId82"/>
    <p:sldId id="5167" r:id="rId83"/>
    <p:sldId id="5168" r:id="rId84"/>
    <p:sldId id="5170" r:id="rId85"/>
    <p:sldId id="5384" r:id="rId86"/>
    <p:sldId id="5242" r:id="rId87"/>
    <p:sldId id="5243" r:id="rId88"/>
    <p:sldId id="5385" r:id="rId89"/>
    <p:sldId id="5386" r:id="rId90"/>
    <p:sldId id="5387" r:id="rId91"/>
    <p:sldId id="5388" r:id="rId92"/>
    <p:sldId id="5389" r:id="rId93"/>
    <p:sldId id="5390" r:id="rId94"/>
    <p:sldId id="5391" r:id="rId95"/>
    <p:sldId id="1136" r:id="rId9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userDrawn="1">
          <p15:clr>
            <a:srgbClr val="A4A3A4"/>
          </p15:clr>
        </p15:guide>
        <p15:guide id="2" orient="horz" pos="3856" userDrawn="1">
          <p15:clr>
            <a:srgbClr val="A4A3A4"/>
          </p15:clr>
        </p15:guide>
        <p15:guide id="3" orient="horz" pos="3608" userDrawn="1">
          <p15:clr>
            <a:srgbClr val="A4A3A4"/>
          </p15:clr>
        </p15:guide>
        <p15:guide id="4" orient="horz" pos="1472" userDrawn="1">
          <p15:clr>
            <a:srgbClr val="A4A3A4"/>
          </p15:clr>
        </p15:guide>
        <p15:guide id="5" orient="horz" pos="798" userDrawn="1">
          <p15:clr>
            <a:srgbClr val="A4A3A4"/>
          </p15:clr>
        </p15:guide>
        <p15:guide id="6" pos="219" userDrawn="1">
          <p15:clr>
            <a:srgbClr val="A4A3A4"/>
          </p15:clr>
        </p15:guide>
        <p15:guide id="7" pos="5497" userDrawn="1">
          <p15:clr>
            <a:srgbClr val="A4A3A4"/>
          </p15:clr>
        </p15:guide>
        <p15:guide id="8" pos="46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299"/>
    <a:srgbClr val="3333CC"/>
    <a:srgbClr val="225A7A"/>
    <a:srgbClr val="3691C4"/>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94" d="100"/>
          <a:sy n="94" d="100"/>
        </p:scale>
        <p:origin x="1266" y="66"/>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57443520494494E-2"/>
          <c:y val="3.9698125131970297E-2"/>
          <c:w val="0.89820860009321302"/>
          <c:h val="0.82316615552817096"/>
        </c:manualLayout>
      </c:layout>
      <c:barChart>
        <c:barDir val="col"/>
        <c:grouping val="clustered"/>
        <c:varyColors val="0"/>
        <c:ser>
          <c:idx val="0"/>
          <c:order val="0"/>
          <c:tx>
            <c:strRef>
              <c:f>Sheet1!$B$1</c:f>
              <c:strCache>
                <c:ptCount val="1"/>
                <c:pt idx="0">
                  <c:v>Commercial </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lang="en-US"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0.0%</c:formatCode>
                <c:ptCount val="11"/>
                <c:pt idx="0">
                  <c:v>0.92099867382336298</c:v>
                </c:pt>
                <c:pt idx="1">
                  <c:v>0.92495921076374799</c:v>
                </c:pt>
                <c:pt idx="2">
                  <c:v>0.94336154300249297</c:v>
                </c:pt>
                <c:pt idx="3">
                  <c:v>0.96786549726092497</c:v>
                </c:pt>
                <c:pt idx="4">
                  <c:v>0.99451671442151601</c:v>
                </c:pt>
                <c:pt idx="5">
                  <c:v>0.98141123128612795</c:v>
                </c:pt>
                <c:pt idx="6">
                  <c:v>1.0359264817618561</c:v>
                </c:pt>
                <c:pt idx="7">
                  <c:v>1.0697820479145601</c:v>
                </c:pt>
                <c:pt idx="8">
                  <c:v>1.069219187470926</c:v>
                </c:pt>
                <c:pt idx="9">
                  <c:v>1.034303342316752</c:v>
                </c:pt>
                <c:pt idx="10">
                  <c:v>1.0879190725823511</c:v>
                </c:pt>
              </c:numCache>
            </c:numRef>
          </c:val>
          <c:extLst>
            <c:ext xmlns:c16="http://schemas.microsoft.com/office/drawing/2014/chart" uri="{C3380CC4-5D6E-409C-BE32-E72D297353CC}">
              <c16:uniqueId val="{00000000-9A00-46F4-A0FE-EFD3385CA1B3}"/>
            </c:ext>
          </c:extLst>
        </c:ser>
        <c:ser>
          <c:idx val="1"/>
          <c:order val="1"/>
          <c:tx>
            <c:strRef>
              <c:f>Sheet1!$C$1</c:f>
              <c:strCache>
                <c:ptCount val="1"/>
                <c:pt idx="0">
                  <c:v>Personal</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0.0%</c:formatCode>
                <c:ptCount val="11"/>
                <c:pt idx="0">
                  <c:v>0.95081548437726704</c:v>
                </c:pt>
                <c:pt idx="1">
                  <c:v>0.95628989149955101</c:v>
                </c:pt>
                <c:pt idx="2">
                  <c:v>0.98317768915716097</c:v>
                </c:pt>
                <c:pt idx="3">
                  <c:v>1.001904683000914</c:v>
                </c:pt>
                <c:pt idx="4">
                  <c:v>1.0131609564977939</c:v>
                </c:pt>
                <c:pt idx="5">
                  <c:v>1.009730966746603</c:v>
                </c:pt>
                <c:pt idx="6">
                  <c:v>1.0199829159436</c:v>
                </c:pt>
                <c:pt idx="7">
                  <c:v>1.020587127018072</c:v>
                </c:pt>
                <c:pt idx="8">
                  <c:v>1.015526046337424</c:v>
                </c:pt>
                <c:pt idx="9">
                  <c:v>1.02463479563102</c:v>
                </c:pt>
                <c:pt idx="10">
                  <c:v>1.046020736182409</c:v>
                </c:pt>
              </c:numCache>
            </c:numRef>
          </c:val>
          <c:extLst>
            <c:ext xmlns:c16="http://schemas.microsoft.com/office/drawing/2014/chart" uri="{C3380CC4-5D6E-409C-BE32-E72D297353CC}">
              <c16:uniqueId val="{00000001-9A00-46F4-A0FE-EFD3385CA1B3}"/>
            </c:ext>
          </c:extLst>
        </c:ser>
        <c:dLbls>
          <c:showLegendKey val="0"/>
          <c:showVal val="0"/>
          <c:showCatName val="0"/>
          <c:showSerName val="0"/>
          <c:showPercent val="0"/>
          <c:showBubbleSize val="0"/>
        </c:dLbls>
        <c:gapWidth val="100"/>
        <c:axId val="484777480"/>
        <c:axId val="484774344"/>
      </c:barChart>
      <c:catAx>
        <c:axId val="4847774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4774344"/>
        <c:crossesAt val="1"/>
        <c:auto val="1"/>
        <c:lblAlgn val="ctr"/>
        <c:lblOffset val="100"/>
        <c:noMultiLvlLbl val="0"/>
      </c:catAx>
      <c:valAx>
        <c:axId val="484774344"/>
        <c:scaling>
          <c:orientation val="minMax"/>
          <c:max val="1.1499999999999999"/>
          <c:min val="0.8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4777480"/>
        <c:crosses val="autoZero"/>
        <c:crossBetween val="between"/>
      </c:valAx>
      <c:spPr>
        <a:noFill/>
        <a:ln>
          <a:noFill/>
        </a:ln>
        <a:effectLst/>
      </c:spPr>
    </c:plotArea>
    <c:legend>
      <c:legendPos val="b"/>
      <c:layout>
        <c:manualLayout>
          <c:xMode val="edge"/>
          <c:yMode val="edge"/>
          <c:x val="0.57864545165772197"/>
          <c:y val="0.76058407793427596"/>
          <c:w val="0.346037603944367"/>
          <c:h val="6.8623270462911001E-2"/>
        </c:manualLayout>
      </c:layout>
      <c:overlay val="0"/>
      <c:spPr>
        <a:noFill/>
        <a:ln>
          <a:noFill/>
        </a:ln>
        <a:effectLst/>
      </c:spPr>
      <c:txPr>
        <a:bodyPr rot="0" spcFirstLastPara="1" vertOverflow="ellipsis" vert="horz" wrap="square" anchor="ctr" anchorCtr="1"/>
        <a:lstStyle/>
        <a:p>
          <a:pPr algn="ct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740472921283339E-2"/>
          <c:y val="5.9753172179890394E-2"/>
          <c:w val="0.83805095442736"/>
          <c:h val="0.69902666785787204"/>
        </c:manualLayout>
      </c:layout>
      <c:lineChart>
        <c:grouping val="standard"/>
        <c:varyColors val="0"/>
        <c:ser>
          <c:idx val="1"/>
          <c:order val="0"/>
          <c:tx>
            <c:strRef>
              <c:f>Sheet1!$B$1</c:f>
              <c:strCache>
                <c:ptCount val="1"/>
                <c:pt idx="0">
                  <c:v>Miles Driven (left axis)</c:v>
                </c:pt>
              </c:strCache>
            </c:strRef>
          </c:tx>
          <c:spPr>
            <a:ln w="31750"/>
          </c:spPr>
          <c:marker>
            <c:symbol val="none"/>
          </c:marker>
          <c:cat>
            <c:strRef>
              <c:f>Sheet1!$A$2:$A$43</c:f>
              <c:strCache>
                <c:ptCount val="42"/>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strCache>
            </c:strRef>
          </c:cat>
          <c:val>
            <c:numRef>
              <c:f>Sheet1!$B$2:$B$43</c:f>
              <c:numCache>
                <c:formatCode>#,##0</c:formatCode>
                <c:ptCount val="42"/>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pt idx="40">
                  <c:v>3159</c:v>
                </c:pt>
                <c:pt idx="41">
                  <c:v>3179</c:v>
                </c:pt>
              </c:numCache>
            </c:numRef>
          </c:val>
          <c:smooth val="0"/>
          <c:extLst>
            <c:ext xmlns:c16="http://schemas.microsoft.com/office/drawing/2014/chart" uri="{C3380CC4-5D6E-409C-BE32-E72D297353CC}">
              <c16:uniqueId val="{00000000-B598-444F-B40F-5560093E5937}"/>
            </c:ext>
          </c:extLst>
        </c:ser>
        <c:dLbls>
          <c:showLegendKey val="0"/>
          <c:showVal val="0"/>
          <c:showCatName val="0"/>
          <c:showSerName val="0"/>
          <c:showPercent val="0"/>
          <c:showBubbleSize val="0"/>
        </c:dLbls>
        <c:marker val="1"/>
        <c:smooth val="0"/>
        <c:axId val="237419784"/>
        <c:axId val="237419000"/>
      </c:lineChart>
      <c:lineChart>
        <c:grouping val="standard"/>
        <c:varyColors val="0"/>
        <c:ser>
          <c:idx val="0"/>
          <c:order val="1"/>
          <c:tx>
            <c:strRef>
              <c:f>Sheet1!$C$1</c:f>
              <c:strCache>
                <c:ptCount val="1"/>
                <c:pt idx="0">
                  <c:v>Collision Claim Frequency (right axis)</c:v>
                </c:pt>
              </c:strCache>
            </c:strRef>
          </c:tx>
          <c:spPr>
            <a:ln w="31750"/>
          </c:spPr>
          <c:marker>
            <c:symbol val="none"/>
          </c:marker>
          <c:cat>
            <c:strRef>
              <c:f>Sheet1!$A$2:$A$43</c:f>
              <c:strCache>
                <c:ptCount val="42"/>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strCache>
            </c:strRef>
          </c:cat>
          <c:val>
            <c:numRef>
              <c:f>Sheet1!$C$2:$C$43</c:f>
              <c:numCache>
                <c:formatCode>General</c:formatCode>
                <c:ptCount val="42"/>
                <c:pt idx="0">
                  <c:v>5.84</c:v>
                </c:pt>
                <c:pt idx="1">
                  <c:v>5.78</c:v>
                </c:pt>
                <c:pt idx="2">
                  <c:v>5.73</c:v>
                </c:pt>
                <c:pt idx="3">
                  <c:v>5.7</c:v>
                </c:pt>
                <c:pt idx="4">
                  <c:v>5.74</c:v>
                </c:pt>
                <c:pt idx="5">
                  <c:v>5.78</c:v>
                </c:pt>
                <c:pt idx="6">
                  <c:v>5.8</c:v>
                </c:pt>
                <c:pt idx="7">
                  <c:v>5.84</c:v>
                </c:pt>
                <c:pt idx="8">
                  <c:v>5.85</c:v>
                </c:pt>
                <c:pt idx="9">
                  <c:v>5.82</c:v>
                </c:pt>
                <c:pt idx="10">
                  <c:v>5.77</c:v>
                </c:pt>
                <c:pt idx="11">
                  <c:v>5.7</c:v>
                </c:pt>
                <c:pt idx="12">
                  <c:v>5.67</c:v>
                </c:pt>
                <c:pt idx="13">
                  <c:v>5.63</c:v>
                </c:pt>
                <c:pt idx="14">
                  <c:v>5.62</c:v>
                </c:pt>
                <c:pt idx="15">
                  <c:v>5.57</c:v>
                </c:pt>
                <c:pt idx="16">
                  <c:v>5.56</c:v>
                </c:pt>
                <c:pt idx="17">
                  <c:v>5.58</c:v>
                </c:pt>
                <c:pt idx="18">
                  <c:v>5.6</c:v>
                </c:pt>
                <c:pt idx="19">
                  <c:v>5.63</c:v>
                </c:pt>
                <c:pt idx="20">
                  <c:v>5.62</c:v>
                </c:pt>
                <c:pt idx="21">
                  <c:v>5.61</c:v>
                </c:pt>
                <c:pt idx="22">
                  <c:v>5.61</c:v>
                </c:pt>
                <c:pt idx="23">
                  <c:v>5.63</c:v>
                </c:pt>
                <c:pt idx="24">
                  <c:v>5.55</c:v>
                </c:pt>
                <c:pt idx="25">
                  <c:v>5.57</c:v>
                </c:pt>
                <c:pt idx="26">
                  <c:v>5.58</c:v>
                </c:pt>
                <c:pt idx="27">
                  <c:v>5.53</c:v>
                </c:pt>
                <c:pt idx="28">
                  <c:v>5.56</c:v>
                </c:pt>
                <c:pt idx="29">
                  <c:v>5.59</c:v>
                </c:pt>
                <c:pt idx="30">
                  <c:v>5.62</c:v>
                </c:pt>
                <c:pt idx="31">
                  <c:v>5.66</c:v>
                </c:pt>
                <c:pt idx="32">
                  <c:v>5.79</c:v>
                </c:pt>
                <c:pt idx="33">
                  <c:v>5.85</c:v>
                </c:pt>
                <c:pt idx="34">
                  <c:v>5.88</c:v>
                </c:pt>
                <c:pt idx="35">
                  <c:v>5.91</c:v>
                </c:pt>
                <c:pt idx="36">
                  <c:v>5.89</c:v>
                </c:pt>
                <c:pt idx="37">
                  <c:v>5.92</c:v>
                </c:pt>
                <c:pt idx="38">
                  <c:v>5.94</c:v>
                </c:pt>
                <c:pt idx="39">
                  <c:v>5.96</c:v>
                </c:pt>
                <c:pt idx="40">
                  <c:v>5.95</c:v>
                </c:pt>
              </c:numCache>
            </c:numRef>
          </c:val>
          <c:smooth val="0"/>
          <c:extLst>
            <c:ext xmlns:c16="http://schemas.microsoft.com/office/drawing/2014/chart" uri="{C3380CC4-5D6E-409C-BE32-E72D297353CC}">
              <c16:uniqueId val="{00000001-B598-444F-B40F-5560093E5937}"/>
            </c:ext>
          </c:extLst>
        </c:ser>
        <c:dLbls>
          <c:showLegendKey val="0"/>
          <c:showVal val="0"/>
          <c:showCatName val="0"/>
          <c:showSerName val="0"/>
          <c:showPercent val="0"/>
          <c:showBubbleSize val="0"/>
        </c:dLbls>
        <c:marker val="1"/>
        <c:smooth val="0"/>
        <c:axId val="237419392"/>
        <c:axId val="237420568"/>
      </c:lineChart>
      <c:catAx>
        <c:axId val="23741978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37419000"/>
        <c:crossesAt val="0"/>
        <c:auto val="0"/>
        <c:lblAlgn val="ctr"/>
        <c:lblOffset val="100"/>
        <c:tickLblSkip val="2"/>
        <c:tickMarkSkip val="1"/>
        <c:noMultiLvlLbl val="0"/>
      </c:catAx>
      <c:valAx>
        <c:axId val="237419000"/>
        <c:scaling>
          <c:orientation val="minMax"/>
        </c:scaling>
        <c:delete val="0"/>
        <c:axPos val="l"/>
        <c:numFmt formatCode="#,##0" sourceLinked="0"/>
        <c:majorTickMark val="out"/>
        <c:minorTickMark val="none"/>
        <c:tickLblPos val="nextTo"/>
        <c:txPr>
          <a:bodyPr rot="0" vert="horz"/>
          <a:lstStyle/>
          <a:p>
            <a:pPr>
              <a:defRPr/>
            </a:pPr>
            <a:endParaRPr lang="en-US"/>
          </a:p>
        </c:txPr>
        <c:crossAx val="237419784"/>
        <c:crosses val="autoZero"/>
        <c:crossBetween val="between"/>
        <c:minorUnit val="1"/>
      </c:valAx>
      <c:catAx>
        <c:axId val="237419392"/>
        <c:scaling>
          <c:orientation val="minMax"/>
        </c:scaling>
        <c:delete val="1"/>
        <c:axPos val="b"/>
        <c:numFmt formatCode="General" sourceLinked="1"/>
        <c:majorTickMark val="out"/>
        <c:minorTickMark val="none"/>
        <c:tickLblPos val="nextTo"/>
        <c:crossAx val="237420568"/>
        <c:crossesAt val="5.5"/>
        <c:auto val="0"/>
        <c:lblAlgn val="ctr"/>
        <c:lblOffset val="100"/>
        <c:noMultiLvlLbl val="0"/>
      </c:catAx>
      <c:valAx>
        <c:axId val="237420568"/>
        <c:scaling>
          <c:orientation val="minMax"/>
          <c:max val="6"/>
          <c:min val="5.5"/>
        </c:scaling>
        <c:delete val="0"/>
        <c:axPos val="r"/>
        <c:numFmt formatCode="0.0" sourceLinked="0"/>
        <c:majorTickMark val="out"/>
        <c:minorTickMark val="none"/>
        <c:tickLblPos val="nextTo"/>
        <c:txPr>
          <a:bodyPr rot="0" vert="horz"/>
          <a:lstStyle/>
          <a:p>
            <a:pPr>
              <a:defRPr/>
            </a:pPr>
            <a:endParaRPr lang="en-US"/>
          </a:p>
        </c:txPr>
        <c:crossAx val="237419392"/>
        <c:crosses val="max"/>
        <c:crossBetween val="between"/>
        <c:majorUnit val="0.1"/>
      </c:valAx>
    </c:plotArea>
    <c:legend>
      <c:legendPos val="b"/>
      <c:layout>
        <c:manualLayout>
          <c:xMode val="edge"/>
          <c:yMode val="edge"/>
          <c:x val="0.38450670684707999"/>
          <c:y val="3.6834026159047802E-2"/>
          <c:w val="0.45792674414220702"/>
          <c:h val="0.12888469313020401"/>
        </c:manualLayout>
      </c:layout>
      <c:overlay val="0"/>
    </c:legend>
    <c:plotVisOnly val="1"/>
    <c:dispBlanksAs val="gap"/>
    <c:showDLblsOverMax val="0"/>
  </c:chart>
  <c:txPr>
    <a:bodyPr/>
    <a:lstStyle/>
    <a:p>
      <a:pPr>
        <a:defRPr sz="1400">
          <a:latin typeface="Arial "/>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6"/>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'Fit Collision Freq'!$C$4:$C$43</c:f>
              <c:numCache>
                <c:formatCode>_(* #,##0.00_);_(* \(#,##0.00\);_(* "-"??_);_(@_)</c:formatCode>
                <c:ptCount val="40"/>
                <c:pt idx="0">
                  <c:v>2.384666666666666</c:v>
                </c:pt>
                <c:pt idx="1">
                  <c:v>2.89</c:v>
                </c:pt>
                <c:pt idx="2">
                  <c:v>2.876666666666666</c:v>
                </c:pt>
                <c:pt idx="3">
                  <c:v>2.3090000000000002</c:v>
                </c:pt>
                <c:pt idx="4">
                  <c:v>2.407</c:v>
                </c:pt>
                <c:pt idx="5">
                  <c:v>3.06</c:v>
                </c:pt>
                <c:pt idx="6">
                  <c:v>2.8980000000000001</c:v>
                </c:pt>
                <c:pt idx="7">
                  <c:v>3.016999999999999</c:v>
                </c:pt>
                <c:pt idx="8">
                  <c:v>3.155333333333334</c:v>
                </c:pt>
                <c:pt idx="9">
                  <c:v>3.8090000000000002</c:v>
                </c:pt>
                <c:pt idx="10">
                  <c:v>3.9009999999999998</c:v>
                </c:pt>
                <c:pt idx="11">
                  <c:v>2.3549999999999991</c:v>
                </c:pt>
                <c:pt idx="12">
                  <c:v>1.9419999999999991</c:v>
                </c:pt>
                <c:pt idx="13">
                  <c:v>2.366333333333333</c:v>
                </c:pt>
                <c:pt idx="14">
                  <c:v>2.6203333333333338</c:v>
                </c:pt>
                <c:pt idx="15">
                  <c:v>2.6579999999999999</c:v>
                </c:pt>
                <c:pt idx="16">
                  <c:v>2.7639999999999998</c:v>
                </c:pt>
                <c:pt idx="17">
                  <c:v>2.8583333333333329</c:v>
                </c:pt>
                <c:pt idx="18">
                  <c:v>2.774</c:v>
                </c:pt>
                <c:pt idx="19">
                  <c:v>2.9380000000000002</c:v>
                </c:pt>
                <c:pt idx="20">
                  <c:v>3.3423333333333338</c:v>
                </c:pt>
                <c:pt idx="21">
                  <c:v>3.8490000000000002</c:v>
                </c:pt>
                <c:pt idx="22">
                  <c:v>3.6893333333333338</c:v>
                </c:pt>
                <c:pt idx="23">
                  <c:v>3.4249999999999998</c:v>
                </c:pt>
                <c:pt idx="24">
                  <c:v>3.6623333333333332</c:v>
                </c:pt>
                <c:pt idx="25">
                  <c:v>3.7816666666666672</c:v>
                </c:pt>
                <c:pt idx="26">
                  <c:v>3.7293333333333338</c:v>
                </c:pt>
                <c:pt idx="27">
                  <c:v>3.571333333333333</c:v>
                </c:pt>
                <c:pt idx="28">
                  <c:v>3.6353333333333331</c:v>
                </c:pt>
                <c:pt idx="29">
                  <c:v>3.6673333333333331</c:v>
                </c:pt>
                <c:pt idx="30">
                  <c:v>3.6366666666666672</c:v>
                </c:pt>
                <c:pt idx="31">
                  <c:v>3.366333333333333</c:v>
                </c:pt>
                <c:pt idx="32">
                  <c:v>3.4773333333333341</c:v>
                </c:pt>
                <c:pt idx="33">
                  <c:v>3.7503333333333342</c:v>
                </c:pt>
                <c:pt idx="34">
                  <c:v>3.5790000000000002</c:v>
                </c:pt>
                <c:pt idx="35">
                  <c:v>2.961333333333334</c:v>
                </c:pt>
                <c:pt idx="36">
                  <c:v>2.3516666666666661</c:v>
                </c:pt>
                <c:pt idx="37">
                  <c:v>2.7473333333333341</c:v>
                </c:pt>
                <c:pt idx="38">
                  <c:v>2.6893333333333338</c:v>
                </c:pt>
                <c:pt idx="39">
                  <c:v>2.2636666666666669</c:v>
                </c:pt>
              </c:numCache>
            </c:numRef>
          </c:xVal>
          <c:yVal>
            <c:numRef>
              <c:f>'Fit Collision Freq'!$E$4:$E$43</c:f>
              <c:numCache>
                <c:formatCode>General</c:formatCode>
                <c:ptCount val="40"/>
                <c:pt idx="0">
                  <c:v>5.84</c:v>
                </c:pt>
                <c:pt idx="1">
                  <c:v>5.78</c:v>
                </c:pt>
                <c:pt idx="2">
                  <c:v>5.73</c:v>
                </c:pt>
                <c:pt idx="3">
                  <c:v>5.7</c:v>
                </c:pt>
                <c:pt idx="4">
                  <c:v>5.74</c:v>
                </c:pt>
                <c:pt idx="5">
                  <c:v>5.78</c:v>
                </c:pt>
                <c:pt idx="6">
                  <c:v>5.8</c:v>
                </c:pt>
                <c:pt idx="7">
                  <c:v>5.84</c:v>
                </c:pt>
                <c:pt idx="8">
                  <c:v>5.85</c:v>
                </c:pt>
                <c:pt idx="9">
                  <c:v>5.8199999999999976</c:v>
                </c:pt>
                <c:pt idx="10">
                  <c:v>5.77</c:v>
                </c:pt>
                <c:pt idx="11">
                  <c:v>5.7</c:v>
                </c:pt>
                <c:pt idx="12">
                  <c:v>5.67</c:v>
                </c:pt>
                <c:pt idx="13">
                  <c:v>5.63</c:v>
                </c:pt>
                <c:pt idx="14">
                  <c:v>5.6199999999999974</c:v>
                </c:pt>
                <c:pt idx="15">
                  <c:v>5.57</c:v>
                </c:pt>
                <c:pt idx="16">
                  <c:v>5.56</c:v>
                </c:pt>
                <c:pt idx="17">
                  <c:v>5.58</c:v>
                </c:pt>
                <c:pt idx="18">
                  <c:v>5.6</c:v>
                </c:pt>
                <c:pt idx="19">
                  <c:v>5.63</c:v>
                </c:pt>
                <c:pt idx="20">
                  <c:v>5.6199999999999974</c:v>
                </c:pt>
                <c:pt idx="21">
                  <c:v>5.6099999999999977</c:v>
                </c:pt>
                <c:pt idx="22">
                  <c:v>5.6099999999999977</c:v>
                </c:pt>
                <c:pt idx="23">
                  <c:v>5.63</c:v>
                </c:pt>
                <c:pt idx="24">
                  <c:v>5.55</c:v>
                </c:pt>
                <c:pt idx="25">
                  <c:v>5.57</c:v>
                </c:pt>
                <c:pt idx="26">
                  <c:v>5.58</c:v>
                </c:pt>
                <c:pt idx="27">
                  <c:v>5.53</c:v>
                </c:pt>
                <c:pt idx="28">
                  <c:v>5.58</c:v>
                </c:pt>
                <c:pt idx="29">
                  <c:v>5.59</c:v>
                </c:pt>
                <c:pt idx="30">
                  <c:v>5.6199999999999974</c:v>
                </c:pt>
                <c:pt idx="31">
                  <c:v>5.6599999999999966</c:v>
                </c:pt>
                <c:pt idx="32">
                  <c:v>5.79</c:v>
                </c:pt>
                <c:pt idx="33">
                  <c:v>5.85</c:v>
                </c:pt>
                <c:pt idx="34">
                  <c:v>5.88</c:v>
                </c:pt>
                <c:pt idx="35">
                  <c:v>5.91</c:v>
                </c:pt>
                <c:pt idx="36">
                  <c:v>5.89</c:v>
                </c:pt>
                <c:pt idx="37">
                  <c:v>5.92</c:v>
                </c:pt>
                <c:pt idx="38">
                  <c:v>5.94</c:v>
                </c:pt>
                <c:pt idx="39">
                  <c:v>5.96</c:v>
                </c:pt>
              </c:numCache>
            </c:numRef>
          </c:yVal>
          <c:smooth val="0"/>
          <c:extLst>
            <c:ext xmlns:c16="http://schemas.microsoft.com/office/drawing/2014/chart" uri="{C3380CC4-5D6E-409C-BE32-E72D297353CC}">
              <c16:uniqueId val="{00000000-44C6-4FCF-99E3-1DB63600C6CF}"/>
            </c:ext>
          </c:extLst>
        </c:ser>
        <c:dLbls>
          <c:showLegendKey val="0"/>
          <c:showVal val="0"/>
          <c:showCatName val="0"/>
          <c:showSerName val="0"/>
          <c:showPercent val="0"/>
          <c:showBubbleSize val="0"/>
        </c:dLbls>
        <c:axId val="471285896"/>
        <c:axId val="471288248"/>
      </c:scatterChart>
      <c:valAx>
        <c:axId val="471285896"/>
        <c:scaling>
          <c:orientation val="minMax"/>
          <c:max val="4"/>
          <c:min val="1.75"/>
        </c:scaling>
        <c:delete val="0"/>
        <c:axPos val="b"/>
        <c:majorGridlines>
          <c:spPr>
            <a:ln w="9525" cap="flat" cmpd="sng" algn="ctr">
              <a:solidFill>
                <a:schemeClr val="tx1">
                  <a:lumMod val="15000"/>
                  <a:lumOff val="85000"/>
                </a:schemeClr>
              </a:solidFill>
              <a:round/>
            </a:ln>
            <a:effectLst/>
          </c:spPr>
        </c:majorGridlines>
        <c:title>
          <c:tx>
            <c:rich>
              <a:bodyPr/>
              <a:lstStyle/>
              <a:p>
                <a:pPr algn="ctr" rtl="0">
                  <a:defRPr lang="en-US" sz="1400" b="1" i="0" u="none" strike="noStrike" kern="1200" baseline="0" dirty="0">
                    <a:solidFill>
                      <a:srgbClr val="000000">
                        <a:lumMod val="65000"/>
                        <a:lumOff val="35000"/>
                      </a:srgbClr>
                    </a:solidFill>
                    <a:latin typeface="Arial" panose="020B0604020202020204" pitchFamily="34" charset="0"/>
                    <a:ea typeface="+mn-ea"/>
                    <a:cs typeface="Arial" panose="020B0604020202020204" pitchFamily="34" charset="0"/>
                  </a:defRPr>
                </a:pPr>
                <a:r>
                  <a:rPr lang="en-US" sz="1400" b="1" i="0" u="none" strike="noStrike" kern="1200" baseline="0" dirty="0">
                    <a:solidFill>
                      <a:srgbClr val="000000">
                        <a:lumMod val="65000"/>
                        <a:lumOff val="35000"/>
                      </a:srgbClr>
                    </a:solidFill>
                    <a:latin typeface="Arial" panose="020B0604020202020204" pitchFamily="34" charset="0"/>
                    <a:ea typeface="+mn-ea"/>
                    <a:cs typeface="Arial" panose="020B0604020202020204" pitchFamily="34" charset="0"/>
                  </a:rPr>
                  <a:t>Gasoline Price per Gallon</a:t>
                </a:r>
              </a:p>
            </c:rich>
          </c:tx>
          <c:overlay val="0"/>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1288248"/>
        <c:crosses val="autoZero"/>
        <c:crossBetween val="midCat"/>
      </c:valAx>
      <c:valAx>
        <c:axId val="471288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lgn="ctr" rtl="0">
                  <a:defRPr lang="en-US" sz="1400" b="1" i="0" u="none" strike="noStrike" kern="1200" baseline="0" dirty="0">
                    <a:solidFill>
                      <a:srgbClr val="000000">
                        <a:lumMod val="65000"/>
                        <a:lumOff val="35000"/>
                      </a:srgbClr>
                    </a:solidFill>
                    <a:latin typeface="Arial" panose="020B0604020202020204" pitchFamily="34" charset="0"/>
                    <a:ea typeface="+mn-ea"/>
                    <a:cs typeface="Arial" panose="020B0604020202020204" pitchFamily="34" charset="0"/>
                  </a:defRPr>
                </a:pPr>
                <a:r>
                  <a:rPr lang="en-US" sz="1400" b="1" i="0" u="none" strike="noStrike" kern="1200" baseline="0" dirty="0">
                    <a:solidFill>
                      <a:srgbClr val="000000">
                        <a:lumMod val="65000"/>
                        <a:lumOff val="35000"/>
                      </a:srgbClr>
                    </a:solidFill>
                    <a:latin typeface="Arial" panose="020B0604020202020204" pitchFamily="34" charset="0"/>
                    <a:ea typeface="+mn-ea"/>
                    <a:cs typeface="Arial" panose="020B0604020202020204" pitchFamily="34" charset="0"/>
                  </a:rPr>
                  <a:t>Collision Frequency</a:t>
                </a:r>
              </a:p>
            </c:rich>
          </c:tx>
          <c:overlay val="0"/>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12858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6"/>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'Fit Collision Freq'!$D$4:$D$43</c:f>
              <c:numCache>
                <c:formatCode>General</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xVal>
          <c:yVal>
            <c:numRef>
              <c:f>'Fit Collision Freq'!$E$4:$E$43</c:f>
              <c:numCache>
                <c:formatCode>General</c:formatCode>
                <c:ptCount val="40"/>
                <c:pt idx="0">
                  <c:v>5.84</c:v>
                </c:pt>
                <c:pt idx="1">
                  <c:v>5.78</c:v>
                </c:pt>
                <c:pt idx="2">
                  <c:v>5.73</c:v>
                </c:pt>
                <c:pt idx="3">
                  <c:v>5.7</c:v>
                </c:pt>
                <c:pt idx="4">
                  <c:v>5.74</c:v>
                </c:pt>
                <c:pt idx="5">
                  <c:v>5.78</c:v>
                </c:pt>
                <c:pt idx="6">
                  <c:v>5.8</c:v>
                </c:pt>
                <c:pt idx="7">
                  <c:v>5.84</c:v>
                </c:pt>
                <c:pt idx="8">
                  <c:v>5.85</c:v>
                </c:pt>
                <c:pt idx="9">
                  <c:v>5.8199999999999976</c:v>
                </c:pt>
                <c:pt idx="10">
                  <c:v>5.77</c:v>
                </c:pt>
                <c:pt idx="11">
                  <c:v>5.7</c:v>
                </c:pt>
                <c:pt idx="12">
                  <c:v>5.67</c:v>
                </c:pt>
                <c:pt idx="13">
                  <c:v>5.63</c:v>
                </c:pt>
                <c:pt idx="14">
                  <c:v>5.6199999999999974</c:v>
                </c:pt>
                <c:pt idx="15">
                  <c:v>5.57</c:v>
                </c:pt>
                <c:pt idx="16">
                  <c:v>5.56</c:v>
                </c:pt>
                <c:pt idx="17">
                  <c:v>5.58</c:v>
                </c:pt>
                <c:pt idx="18">
                  <c:v>5.6</c:v>
                </c:pt>
                <c:pt idx="19">
                  <c:v>5.63</c:v>
                </c:pt>
                <c:pt idx="20">
                  <c:v>5.6199999999999974</c:v>
                </c:pt>
                <c:pt idx="21">
                  <c:v>5.6099999999999977</c:v>
                </c:pt>
                <c:pt idx="22">
                  <c:v>5.6099999999999977</c:v>
                </c:pt>
                <c:pt idx="23">
                  <c:v>5.63</c:v>
                </c:pt>
                <c:pt idx="24">
                  <c:v>5.55</c:v>
                </c:pt>
                <c:pt idx="25">
                  <c:v>5.57</c:v>
                </c:pt>
                <c:pt idx="26">
                  <c:v>5.58</c:v>
                </c:pt>
                <c:pt idx="27">
                  <c:v>5.53</c:v>
                </c:pt>
                <c:pt idx="28">
                  <c:v>5.58</c:v>
                </c:pt>
                <c:pt idx="29">
                  <c:v>5.59</c:v>
                </c:pt>
                <c:pt idx="30">
                  <c:v>5.6199999999999974</c:v>
                </c:pt>
                <c:pt idx="31">
                  <c:v>5.6599999999999966</c:v>
                </c:pt>
                <c:pt idx="32">
                  <c:v>5.79</c:v>
                </c:pt>
                <c:pt idx="33">
                  <c:v>5.85</c:v>
                </c:pt>
                <c:pt idx="34">
                  <c:v>5.88</c:v>
                </c:pt>
                <c:pt idx="35">
                  <c:v>5.91</c:v>
                </c:pt>
                <c:pt idx="36">
                  <c:v>5.89</c:v>
                </c:pt>
                <c:pt idx="37">
                  <c:v>5.92</c:v>
                </c:pt>
                <c:pt idx="38">
                  <c:v>5.94</c:v>
                </c:pt>
                <c:pt idx="39">
                  <c:v>5.96</c:v>
                </c:pt>
              </c:numCache>
            </c:numRef>
          </c:yVal>
          <c:smooth val="0"/>
          <c:extLst>
            <c:ext xmlns:c16="http://schemas.microsoft.com/office/drawing/2014/chart" uri="{C3380CC4-5D6E-409C-BE32-E72D297353CC}">
              <c16:uniqueId val="{00000000-AB8A-404C-9620-6A356451DDDC}"/>
            </c:ext>
          </c:extLst>
        </c:ser>
        <c:dLbls>
          <c:showLegendKey val="0"/>
          <c:showVal val="0"/>
          <c:showCatName val="0"/>
          <c:showSerName val="0"/>
          <c:showPercent val="0"/>
          <c:showBubbleSize val="0"/>
        </c:dLbls>
        <c:axId val="471283936"/>
        <c:axId val="471292560"/>
      </c:scatterChart>
      <c:valAx>
        <c:axId val="471283936"/>
        <c:scaling>
          <c:orientation val="minMax"/>
          <c:max val="155"/>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dirty="0"/>
                  <a:t>Millions Employed</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1292560"/>
        <c:crosses val="autoZero"/>
        <c:crossBetween val="midCat"/>
      </c:valAx>
      <c:valAx>
        <c:axId val="471292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dirty="0"/>
                  <a:t>Collison Frequency</a:t>
                </a:r>
              </a:p>
            </c:rich>
          </c:tx>
          <c:overlay val="0"/>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1283936"/>
        <c:crosses val="autoZero"/>
        <c:crossBetween val="midCat"/>
      </c:valAx>
      <c:spPr>
        <a:noFill/>
        <a:ln>
          <a:noFill/>
        </a:ln>
        <a:effectLst/>
      </c:spPr>
    </c:plotArea>
    <c:plotVisOnly val="1"/>
    <c:dispBlanksAs val="gap"/>
    <c:showDLblsOverMax val="0"/>
  </c:chart>
  <c:spPr>
    <a:noFill/>
    <a:ln>
      <a:noFill/>
    </a:ln>
    <a:effectLst/>
  </c:spPr>
  <c:txPr>
    <a:bodyPr/>
    <a:lstStyle/>
    <a:p>
      <a:pPr algn="ctr">
        <a:defRPr lang="en-US"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331889914449494E-2"/>
          <c:y val="7.4629536113331396E-2"/>
          <c:w val="0.894243018704177"/>
          <c:h val="0.79648959280384901"/>
        </c:manualLayout>
      </c:layout>
      <c:barChart>
        <c:barDir val="col"/>
        <c:grouping val="clustered"/>
        <c:varyColors val="0"/>
        <c:ser>
          <c:idx val="1"/>
          <c:order val="0"/>
          <c:invertIfNegative val="0"/>
          <c:dPt>
            <c:idx val="24"/>
            <c:invertIfNegative val="0"/>
            <c:bubble3D val="0"/>
            <c:spPr>
              <a:solidFill>
                <a:schemeClr val="accent6"/>
              </a:solidFill>
            </c:spPr>
            <c:extLst>
              <c:ext xmlns:c16="http://schemas.microsoft.com/office/drawing/2014/chart" uri="{C3380CC4-5D6E-409C-BE32-E72D297353CC}">
                <c16:uniqueId val="{00000002-DC3A-4D86-94A8-E3280514CB68}"/>
              </c:ext>
            </c:extLst>
          </c:dPt>
          <c:dPt>
            <c:idx val="25"/>
            <c:invertIfNegative val="0"/>
            <c:bubble3D val="0"/>
            <c:spPr>
              <a:solidFill>
                <a:schemeClr val="accent6"/>
              </a:solidFill>
            </c:spPr>
            <c:extLst>
              <c:ext xmlns:c16="http://schemas.microsoft.com/office/drawing/2014/chart" uri="{C3380CC4-5D6E-409C-BE32-E72D297353CC}">
                <c16:uniqueId val="{00000003-DC3A-4D86-94A8-E3280514CB68}"/>
              </c:ext>
            </c:extLst>
          </c:dPt>
          <c:dLbls>
            <c:numFmt formatCode="0.0%" sourceLinked="0"/>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Sheet1!$B$1:$AA$1</c:f>
              <c:strCach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strCache>
            </c:strRef>
          </c:cat>
          <c:val>
            <c:numRef>
              <c:f>Sheet1!$B$2:$AA$2</c:f>
              <c:numCache>
                <c:formatCode>0.0%</c:formatCode>
                <c:ptCount val="26"/>
                <c:pt idx="0">
                  <c:v>-7.0021788353911263E-2</c:v>
                </c:pt>
                <c:pt idx="1">
                  <c:v>-5.8664094083057727E-2</c:v>
                </c:pt>
                <c:pt idx="2">
                  <c:v>2.2229271387438354E-2</c:v>
                </c:pt>
                <c:pt idx="3">
                  <c:v>1.5062182226147636E-2</c:v>
                </c:pt>
                <c:pt idx="4">
                  <c:v>1.9730034803875363E-2</c:v>
                </c:pt>
                <c:pt idx="5">
                  <c:v>6.5954846297535674E-3</c:v>
                </c:pt>
                <c:pt idx="6">
                  <c:v>-4.3758161699007925E-3</c:v>
                </c:pt>
                <c:pt idx="7">
                  <c:v>9.8946108886743822E-4</c:v>
                </c:pt>
                <c:pt idx="8">
                  <c:v>-2.5286775016666319E-2</c:v>
                </c:pt>
                <c:pt idx="9">
                  <c:v>2.2475885002712248E-2</c:v>
                </c:pt>
                <c:pt idx="10">
                  <c:v>1.0010610324306946E-2</c:v>
                </c:pt>
                <c:pt idx="11">
                  <c:v>3.6356992783411091E-2</c:v>
                </c:pt>
                <c:pt idx="12">
                  <c:v>-1.3728514764213329E-2</c:v>
                </c:pt>
                <c:pt idx="13">
                  <c:v>3.9323457783140281E-3</c:v>
                </c:pt>
                <c:pt idx="14">
                  <c:v>9.1246967707474536E-3</c:v>
                </c:pt>
                <c:pt idx="15">
                  <c:v>-5.954612619367694E-4</c:v>
                </c:pt>
                <c:pt idx="16">
                  <c:v>-3.02542148468532E-2</c:v>
                </c:pt>
                <c:pt idx="17">
                  <c:v>-9.4550005688929351E-2</c:v>
                </c:pt>
                <c:pt idx="18">
                  <c:v>-8.9821563206835875E-2</c:v>
                </c:pt>
                <c:pt idx="19">
                  <c:v>-2.4409100949856377E-2</c:v>
                </c:pt>
                <c:pt idx="20">
                  <c:v>-8.2078569002608237E-4</c:v>
                </c:pt>
                <c:pt idx="21">
                  <c:v>3.1498739483896587E-2</c:v>
                </c:pt>
                <c:pt idx="22">
                  <c:v>-2.8724426747219534E-2</c:v>
                </c:pt>
                <c:pt idx="23">
                  <c:v>8.7647374819765922E-4</c:v>
                </c:pt>
                <c:pt idx="24">
                  <c:v>0.08</c:v>
                </c:pt>
                <c:pt idx="25">
                  <c:v>0.09</c:v>
                </c:pt>
              </c:numCache>
            </c:numRef>
          </c:val>
          <c:extLst>
            <c:ext xmlns:c16="http://schemas.microsoft.com/office/drawing/2014/chart" uri="{C3380CC4-5D6E-409C-BE32-E72D297353CC}">
              <c16:uniqueId val="{00000002-2E5C-4E2F-9CBB-A55FBBA935C7}"/>
            </c:ext>
          </c:extLst>
        </c:ser>
        <c:dLbls>
          <c:dLblPos val="outEnd"/>
          <c:showLegendKey val="0"/>
          <c:showVal val="1"/>
          <c:showCatName val="0"/>
          <c:showSerName val="0"/>
          <c:showPercent val="0"/>
          <c:showBubbleSize val="0"/>
        </c:dLbls>
        <c:gapWidth val="40"/>
        <c:axId val="144718904"/>
        <c:axId val="239533968"/>
      </c:barChart>
      <c:catAx>
        <c:axId val="144718904"/>
        <c:scaling>
          <c:orientation val="minMax"/>
        </c:scaling>
        <c:delete val="0"/>
        <c:axPos val="b"/>
        <c:numFmt formatCode="General" sourceLinked="1"/>
        <c:majorTickMark val="out"/>
        <c:minorTickMark val="none"/>
        <c:tickLblPos val="low"/>
        <c:txPr>
          <a:bodyPr rot="-2640000" vert="horz"/>
          <a:lstStyle/>
          <a:p>
            <a:pPr>
              <a:defRPr/>
            </a:pPr>
            <a:endParaRPr lang="en-US"/>
          </a:p>
        </c:txPr>
        <c:crossAx val="239533968"/>
        <c:crosses val="autoZero"/>
        <c:auto val="1"/>
        <c:lblAlgn val="ctr"/>
        <c:lblOffset val="0"/>
        <c:noMultiLvlLbl val="0"/>
      </c:catAx>
      <c:valAx>
        <c:axId val="239533968"/>
        <c:scaling>
          <c:orientation val="minMax"/>
          <c:min val="-0.1"/>
        </c:scaling>
        <c:delete val="0"/>
        <c:axPos val="l"/>
        <c:numFmt formatCode="0%" sourceLinked="0"/>
        <c:majorTickMark val="out"/>
        <c:minorTickMark val="none"/>
        <c:tickLblPos val="nextTo"/>
        <c:txPr>
          <a:bodyPr rot="0" vert="horz"/>
          <a:lstStyle/>
          <a:p>
            <a:pPr>
              <a:defRPr/>
            </a:pPr>
            <a:endParaRPr lang="en-US"/>
          </a:p>
        </c:txPr>
        <c:crossAx val="144718904"/>
        <c:crosses val="autoZero"/>
        <c:crossBetween val="between"/>
      </c:valAx>
    </c:plotArea>
    <c:plotVisOnly val="1"/>
    <c:dispBlanksAs val="gap"/>
    <c:showDLblsOverMax val="0"/>
  </c:chart>
  <c:txPr>
    <a:bodyPr/>
    <a:lstStyle/>
    <a:p>
      <a:pPr>
        <a:defRPr sz="14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6637102390783"/>
          <c:y val="0.16496410970073275"/>
          <c:w val="0.84155585989565918"/>
          <c:h val="0.65772201719916923"/>
        </c:manualLayout>
      </c:layout>
      <c:barChart>
        <c:barDir val="col"/>
        <c:grouping val="clustered"/>
        <c:varyColors val="0"/>
        <c:ser>
          <c:idx val="0"/>
          <c:order val="0"/>
          <c:tx>
            <c:strRef>
              <c:f>Sheet1!$B$1</c:f>
              <c:strCache>
                <c:ptCount val="1"/>
                <c:pt idx="0">
                  <c:v>2009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0"/>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Talk on Phone</c:v>
                </c:pt>
                <c:pt idx="1">
                  <c:v>Text</c:v>
                </c:pt>
                <c:pt idx="2">
                  <c:v>Surf the Net</c:v>
                </c:pt>
              </c:strCache>
            </c:strRef>
          </c:cat>
          <c:val>
            <c:numRef>
              <c:f>Sheet1!$B$2:$B$4</c:f>
              <c:numCache>
                <c:formatCode>0%</c:formatCode>
                <c:ptCount val="3"/>
                <c:pt idx="0">
                  <c:v>0.65</c:v>
                </c:pt>
                <c:pt idx="1">
                  <c:v>0.31</c:v>
                </c:pt>
                <c:pt idx="2">
                  <c:v>0.13</c:v>
                </c:pt>
              </c:numCache>
            </c:numRef>
          </c:val>
          <c:extLst>
            <c:ext xmlns:c16="http://schemas.microsoft.com/office/drawing/2014/chart" uri="{C3380CC4-5D6E-409C-BE32-E72D297353CC}">
              <c16:uniqueId val="{00000000-C95A-4710-97E0-77664A8F2A3F}"/>
            </c:ext>
          </c:extLst>
        </c:ser>
        <c:ser>
          <c:idx val="1"/>
          <c:order val="1"/>
          <c:tx>
            <c:strRef>
              <c:f>Sheet1!$C$1</c:f>
              <c:strCache>
                <c:ptCount val="1"/>
                <c:pt idx="0">
                  <c:v>2015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Talk on Phone</c:v>
                </c:pt>
                <c:pt idx="1">
                  <c:v>Text</c:v>
                </c:pt>
                <c:pt idx="2">
                  <c:v>Surf the Net</c:v>
                </c:pt>
              </c:strCache>
            </c:strRef>
          </c:cat>
          <c:val>
            <c:numRef>
              <c:f>Sheet1!$C$2:$C$4</c:f>
              <c:numCache>
                <c:formatCode>0%</c:formatCode>
                <c:ptCount val="3"/>
                <c:pt idx="0">
                  <c:v>0.51</c:v>
                </c:pt>
                <c:pt idx="1">
                  <c:v>0.36</c:v>
                </c:pt>
                <c:pt idx="2">
                  <c:v>0.28999999999999998</c:v>
                </c:pt>
              </c:numCache>
            </c:numRef>
          </c:val>
          <c:extLst>
            <c:ext xmlns:c16="http://schemas.microsoft.com/office/drawing/2014/chart" uri="{C3380CC4-5D6E-409C-BE32-E72D297353CC}">
              <c16:uniqueId val="{00000001-C95A-4710-97E0-77664A8F2A3F}"/>
            </c:ext>
          </c:extLst>
        </c:ser>
        <c:dLbls>
          <c:showLegendKey val="0"/>
          <c:showVal val="0"/>
          <c:showCatName val="0"/>
          <c:showSerName val="0"/>
          <c:showPercent val="0"/>
          <c:showBubbleSize val="0"/>
        </c:dLbls>
        <c:gapWidth val="219"/>
        <c:overlap val="-27"/>
        <c:axId val="602684576"/>
        <c:axId val="602682280"/>
      </c:barChart>
      <c:catAx>
        <c:axId val="60268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solidFill>
                <a:latin typeface="+mn-lt"/>
                <a:ea typeface="+mn-ea"/>
                <a:cs typeface="+mn-cs"/>
              </a:defRPr>
            </a:pPr>
            <a:endParaRPr lang="en-US"/>
          </a:p>
        </c:txPr>
        <c:crossAx val="602682280"/>
        <c:crosses val="autoZero"/>
        <c:auto val="1"/>
        <c:lblAlgn val="ctr"/>
        <c:lblOffset val="100"/>
        <c:noMultiLvlLbl val="0"/>
      </c:catAx>
      <c:valAx>
        <c:axId val="602682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en-US"/>
          </a:p>
        </c:txPr>
        <c:crossAx val="602684576"/>
        <c:crosses val="autoZero"/>
        <c:crossBetween val="between"/>
      </c:valAx>
      <c:spPr>
        <a:noFill/>
        <a:ln>
          <a:noFill/>
        </a:ln>
        <a:effectLst/>
      </c:spPr>
    </c:plotArea>
    <c:legend>
      <c:legendPos val="b"/>
      <c:layout>
        <c:manualLayout>
          <c:xMode val="edge"/>
          <c:yMode val="edge"/>
          <c:x val="0.37111768487877816"/>
          <c:y val="0.89887403924347564"/>
          <c:w val="0.37410577326640854"/>
          <c:h val="7.7407200684722455E-2"/>
        </c:manualLayout>
      </c:layout>
      <c:overlay val="0"/>
      <c:spPr>
        <a:noFill/>
        <a:ln>
          <a:noFill/>
        </a:ln>
        <a:effectLst/>
      </c:spPr>
      <c:txPr>
        <a:bodyPr rot="0" spcFirstLastPara="1" vertOverflow="ellipsis" vert="horz" wrap="square" anchor="ctr" anchorCtr="1"/>
        <a:lstStyle/>
        <a:p>
          <a:pPr algn="ctr">
            <a:defRPr lang="en-US"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sz="1330" b="0" i="0" u="none" strike="noStrike" kern="1200" baseline="0">
          <a:solidFill>
            <a:schemeClr val="tx1"/>
          </a:solidFill>
          <a:latin typeface="+mn-lt"/>
          <a:ea typeface="+mn-ea"/>
          <a:cs typeface="+mn-cs"/>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67094740168891"/>
          <c:y val="0.14124534962893082"/>
          <c:w val="0.84167704089695017"/>
          <c:h val="0.63739165142333909"/>
        </c:manualLayout>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cat>
            <c:strRef>
              <c:f>Sheet1!$A$2:$A$5</c:f>
              <c:strCache>
                <c:ptCount val="4"/>
                <c:pt idx="0">
                  <c:v>Total Crash</c:v>
                </c:pt>
                <c:pt idx="1">
                  <c:v>Fatal Crash</c:v>
                </c:pt>
                <c:pt idx="2">
                  <c:v>Injury Crash</c:v>
                </c:pt>
                <c:pt idx="3">
                  <c:v>PDO* Crash</c:v>
                </c:pt>
              </c:strCache>
            </c:strRef>
          </c:cat>
          <c:val>
            <c:numRef>
              <c:f>Sheet1!$B$2:$B$5</c:f>
              <c:numCache>
                <c:formatCode>0%</c:formatCode>
                <c:ptCount val="4"/>
                <c:pt idx="0">
                  <c:v>0.17</c:v>
                </c:pt>
                <c:pt idx="1">
                  <c:v>0.1</c:v>
                </c:pt>
                <c:pt idx="2">
                  <c:v>0.18</c:v>
                </c:pt>
                <c:pt idx="3">
                  <c:v>0.16</c:v>
                </c:pt>
              </c:numCache>
            </c:numRef>
          </c:val>
          <c:extLst>
            <c:ext xmlns:c16="http://schemas.microsoft.com/office/drawing/2014/chart" uri="{C3380CC4-5D6E-409C-BE32-E72D297353CC}">
              <c16:uniqueId val="{00000000-F7F4-44F2-915F-8AFDAE7E7766}"/>
            </c:ext>
          </c:extLst>
        </c:ser>
        <c:ser>
          <c:idx val="1"/>
          <c:order val="1"/>
          <c:tx>
            <c:strRef>
              <c:f>Sheet1!$C$1</c:f>
              <c:strCache>
                <c:ptCount val="1"/>
                <c:pt idx="0">
                  <c:v>2011</c:v>
                </c:pt>
              </c:strCache>
            </c:strRef>
          </c:tx>
          <c:spPr>
            <a:solidFill>
              <a:schemeClr val="accent2"/>
            </a:solidFill>
            <a:ln>
              <a:noFill/>
            </a:ln>
            <a:effectLst/>
          </c:spPr>
          <c:invertIfNegative val="0"/>
          <c:cat>
            <c:strRef>
              <c:f>Sheet1!$A$2:$A$5</c:f>
              <c:strCache>
                <c:ptCount val="4"/>
                <c:pt idx="0">
                  <c:v>Total Crash</c:v>
                </c:pt>
                <c:pt idx="1">
                  <c:v>Fatal Crash</c:v>
                </c:pt>
                <c:pt idx="2">
                  <c:v>Injury Crash</c:v>
                </c:pt>
                <c:pt idx="3">
                  <c:v>PDO* Crash</c:v>
                </c:pt>
              </c:strCache>
            </c:strRef>
          </c:cat>
          <c:val>
            <c:numRef>
              <c:f>Sheet1!$C$2:$C$5</c:f>
              <c:numCache>
                <c:formatCode>0%</c:formatCode>
                <c:ptCount val="4"/>
                <c:pt idx="0">
                  <c:v>0.15</c:v>
                </c:pt>
                <c:pt idx="1">
                  <c:v>0.1</c:v>
                </c:pt>
                <c:pt idx="2">
                  <c:v>0.17</c:v>
                </c:pt>
                <c:pt idx="3">
                  <c:v>0.15</c:v>
                </c:pt>
              </c:numCache>
            </c:numRef>
          </c:val>
          <c:extLst>
            <c:ext xmlns:c16="http://schemas.microsoft.com/office/drawing/2014/chart" uri="{C3380CC4-5D6E-409C-BE32-E72D297353CC}">
              <c16:uniqueId val="{00000001-F7F4-44F2-915F-8AFDAE7E7766}"/>
            </c:ext>
          </c:extLst>
        </c:ser>
        <c:ser>
          <c:idx val="2"/>
          <c:order val="2"/>
          <c:tx>
            <c:strRef>
              <c:f>Sheet1!$D$1</c:f>
              <c:strCache>
                <c:ptCount val="1"/>
                <c:pt idx="0">
                  <c:v>2012</c:v>
                </c:pt>
              </c:strCache>
            </c:strRef>
          </c:tx>
          <c:spPr>
            <a:solidFill>
              <a:schemeClr val="accent3"/>
            </a:solidFill>
            <a:ln>
              <a:noFill/>
            </a:ln>
            <a:effectLst/>
          </c:spPr>
          <c:invertIfNegative val="0"/>
          <c:cat>
            <c:strRef>
              <c:f>Sheet1!$A$2:$A$5</c:f>
              <c:strCache>
                <c:ptCount val="4"/>
                <c:pt idx="0">
                  <c:v>Total Crash</c:v>
                </c:pt>
                <c:pt idx="1">
                  <c:v>Fatal Crash</c:v>
                </c:pt>
                <c:pt idx="2">
                  <c:v>Injury Crash</c:v>
                </c:pt>
                <c:pt idx="3">
                  <c:v>PDO* Crash</c:v>
                </c:pt>
              </c:strCache>
            </c:strRef>
          </c:cat>
          <c:val>
            <c:numRef>
              <c:f>Sheet1!$D$2:$D$5</c:f>
              <c:numCache>
                <c:formatCode>0%</c:formatCode>
                <c:ptCount val="4"/>
                <c:pt idx="0">
                  <c:v>0.16</c:v>
                </c:pt>
                <c:pt idx="1">
                  <c:v>0.1</c:v>
                </c:pt>
                <c:pt idx="2">
                  <c:v>0.18</c:v>
                </c:pt>
                <c:pt idx="3">
                  <c:v>0.16</c:v>
                </c:pt>
              </c:numCache>
            </c:numRef>
          </c:val>
          <c:extLst>
            <c:ext xmlns:c16="http://schemas.microsoft.com/office/drawing/2014/chart" uri="{C3380CC4-5D6E-409C-BE32-E72D297353CC}">
              <c16:uniqueId val="{00000002-F7F4-44F2-915F-8AFDAE7E7766}"/>
            </c:ext>
          </c:extLst>
        </c:ser>
        <c:ser>
          <c:idx val="3"/>
          <c:order val="3"/>
          <c:tx>
            <c:strRef>
              <c:f>Sheet1!$E$1</c:f>
              <c:strCache>
                <c:ptCount val="1"/>
                <c:pt idx="0">
                  <c:v>2013</c:v>
                </c:pt>
              </c:strCache>
            </c:strRef>
          </c:tx>
          <c:spPr>
            <a:solidFill>
              <a:schemeClr val="accent4"/>
            </a:solidFill>
            <a:ln>
              <a:noFill/>
            </a:ln>
            <a:effectLst/>
          </c:spPr>
          <c:invertIfNegative val="0"/>
          <c:cat>
            <c:strRef>
              <c:f>Sheet1!$A$2:$A$5</c:f>
              <c:strCache>
                <c:ptCount val="4"/>
                <c:pt idx="0">
                  <c:v>Total Crash</c:v>
                </c:pt>
                <c:pt idx="1">
                  <c:v>Fatal Crash</c:v>
                </c:pt>
                <c:pt idx="2">
                  <c:v>Injury Crash</c:v>
                </c:pt>
                <c:pt idx="3">
                  <c:v>PDO* Crash</c:v>
                </c:pt>
              </c:strCache>
            </c:strRef>
          </c:cat>
          <c:val>
            <c:numRef>
              <c:f>Sheet1!$E$2:$E$5</c:f>
              <c:numCache>
                <c:formatCode>0%</c:formatCode>
                <c:ptCount val="4"/>
                <c:pt idx="0">
                  <c:v>0.16</c:v>
                </c:pt>
                <c:pt idx="1">
                  <c:v>0.1</c:v>
                </c:pt>
                <c:pt idx="2">
                  <c:v>0.18</c:v>
                </c:pt>
                <c:pt idx="3">
                  <c:v>0.15</c:v>
                </c:pt>
              </c:numCache>
            </c:numRef>
          </c:val>
          <c:extLst>
            <c:ext xmlns:c16="http://schemas.microsoft.com/office/drawing/2014/chart" uri="{C3380CC4-5D6E-409C-BE32-E72D297353CC}">
              <c16:uniqueId val="{00000003-F7F4-44F2-915F-8AFDAE7E7766}"/>
            </c:ext>
          </c:extLst>
        </c:ser>
        <c:ser>
          <c:idx val="4"/>
          <c:order val="4"/>
          <c:tx>
            <c:strRef>
              <c:f>Sheet1!$F$1</c:f>
              <c:strCache>
                <c:ptCount val="1"/>
                <c:pt idx="0">
                  <c:v>2014</c:v>
                </c:pt>
              </c:strCache>
            </c:strRef>
          </c:tx>
          <c:spPr>
            <a:solidFill>
              <a:schemeClr val="accent5"/>
            </a:solidFill>
            <a:ln>
              <a:noFill/>
            </a:ln>
            <a:effectLst/>
          </c:spPr>
          <c:invertIfNegative val="0"/>
          <c:cat>
            <c:strRef>
              <c:f>Sheet1!$A$2:$A$5</c:f>
              <c:strCache>
                <c:ptCount val="4"/>
                <c:pt idx="0">
                  <c:v>Total Crash</c:v>
                </c:pt>
                <c:pt idx="1">
                  <c:v>Fatal Crash</c:v>
                </c:pt>
                <c:pt idx="2">
                  <c:v>Injury Crash</c:v>
                </c:pt>
                <c:pt idx="3">
                  <c:v>PDO* Crash</c:v>
                </c:pt>
              </c:strCache>
            </c:strRef>
          </c:cat>
          <c:val>
            <c:numRef>
              <c:f>Sheet1!$F$2:$F$5</c:f>
              <c:numCache>
                <c:formatCode>0%</c:formatCode>
                <c:ptCount val="4"/>
                <c:pt idx="0">
                  <c:v>0.16</c:v>
                </c:pt>
                <c:pt idx="1">
                  <c:v>0.1</c:v>
                </c:pt>
                <c:pt idx="2">
                  <c:v>0.18</c:v>
                </c:pt>
                <c:pt idx="3">
                  <c:v>0.15</c:v>
                </c:pt>
              </c:numCache>
            </c:numRef>
          </c:val>
          <c:extLst>
            <c:ext xmlns:c16="http://schemas.microsoft.com/office/drawing/2014/chart" uri="{C3380CC4-5D6E-409C-BE32-E72D297353CC}">
              <c16:uniqueId val="{00000004-F7F4-44F2-915F-8AFDAE7E7766}"/>
            </c:ext>
          </c:extLst>
        </c:ser>
        <c:dLbls>
          <c:showLegendKey val="0"/>
          <c:showVal val="0"/>
          <c:showCatName val="0"/>
          <c:showSerName val="0"/>
          <c:showPercent val="0"/>
          <c:showBubbleSize val="0"/>
        </c:dLbls>
        <c:gapWidth val="219"/>
        <c:overlap val="-27"/>
        <c:axId val="607234992"/>
        <c:axId val="191932728"/>
      </c:barChart>
      <c:catAx>
        <c:axId val="60723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197" b="0" i="0" u="none" strike="noStrike" kern="1200" baseline="0">
                <a:solidFill>
                  <a:schemeClr val="tx1">
                    <a:lumMod val="65000"/>
                    <a:lumOff val="35000"/>
                  </a:schemeClr>
                </a:solidFill>
                <a:latin typeface="Arial "/>
                <a:ea typeface="+mn-ea"/>
                <a:cs typeface="+mn-cs"/>
              </a:defRPr>
            </a:pPr>
            <a:endParaRPr lang="en-US"/>
          </a:p>
        </c:txPr>
        <c:crossAx val="191932728"/>
        <c:crosses val="autoZero"/>
        <c:auto val="1"/>
        <c:lblAlgn val="ctr"/>
        <c:lblOffset val="100"/>
        <c:noMultiLvlLbl val="0"/>
      </c:catAx>
      <c:valAx>
        <c:axId val="191932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sz="1197" b="0" i="0" u="none" strike="noStrike" kern="1200" baseline="0">
                <a:solidFill>
                  <a:schemeClr val="tx1">
                    <a:lumMod val="65000"/>
                    <a:lumOff val="35000"/>
                  </a:schemeClr>
                </a:solidFill>
                <a:latin typeface="Arial "/>
                <a:ea typeface="+mn-ea"/>
                <a:cs typeface="+mn-cs"/>
              </a:defRPr>
            </a:pPr>
            <a:endParaRPr lang="en-US"/>
          </a:p>
        </c:txPr>
        <c:crossAx val="607234992"/>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
              <a:ea typeface="+mn-ea"/>
              <a:cs typeface="+mn-cs"/>
            </a:defRPr>
          </a:pPr>
          <a:endParaRPr lang="en-US"/>
        </a:p>
      </c:txPr>
    </c:legend>
    <c:plotVisOnly val="1"/>
    <c:dispBlanksAs val="gap"/>
    <c:showDLblsOverMax val="0"/>
  </c:chart>
  <c:spPr>
    <a:noFill/>
    <a:ln>
      <a:noFill/>
    </a:ln>
    <a:effectLst/>
  </c:spPr>
  <c:txPr>
    <a:bodyPr/>
    <a:lstStyle/>
    <a:p>
      <a:pPr>
        <a:defRPr>
          <a:latin typeface="Arial "/>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57083105797362"/>
          <c:y val="0.17152507566576922"/>
          <c:w val="0.8924291689420264"/>
          <c:h val="0.67215416116958082"/>
        </c:manualLayout>
      </c:layout>
      <c:barChart>
        <c:barDir val="col"/>
        <c:grouping val="stacked"/>
        <c:varyColors val="0"/>
        <c:ser>
          <c:idx val="1"/>
          <c:order val="0"/>
          <c:tx>
            <c:strRef>
              <c:f>Sheet1!$A$2</c:f>
              <c:strCache>
                <c:ptCount val="1"/>
                <c:pt idx="0">
                  <c:v>Alternative Capital</c:v>
                </c:pt>
              </c:strCache>
            </c:strRef>
          </c:tx>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Arial"/>
                    <a:ea typeface="Arial"/>
                    <a:cs typeface="Aria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Sheet1!$B$1:$L$1</c:f>
              <c:strCache>
                <c:ptCount val="11"/>
                <c:pt idx="0">
                  <c:v>2006</c:v>
                </c:pt>
                <c:pt idx="1">
                  <c:v>2007</c:v>
                </c:pt>
                <c:pt idx="2">
                  <c:v>2008</c:v>
                </c:pt>
                <c:pt idx="3">
                  <c:v>2009</c:v>
                </c:pt>
                <c:pt idx="4">
                  <c:v>2010</c:v>
                </c:pt>
                <c:pt idx="5">
                  <c:v>2011</c:v>
                </c:pt>
                <c:pt idx="6">
                  <c:v>2012</c:v>
                </c:pt>
                <c:pt idx="7">
                  <c:v>2013</c:v>
                </c:pt>
                <c:pt idx="8">
                  <c:v>2014</c:v>
                </c:pt>
                <c:pt idx="9">
                  <c:v>2015</c:v>
                </c:pt>
                <c:pt idx="10">
                  <c:v>Q2:16</c:v>
                </c:pt>
              </c:strCache>
            </c:strRef>
          </c:cat>
          <c:val>
            <c:numRef>
              <c:f>Sheet1!$B$2:$L$2</c:f>
              <c:numCache>
                <c:formatCode>_(* #,##0_);_(* \(#,##0\);_(* "-"??_);_(@_)</c:formatCode>
                <c:ptCount val="11"/>
                <c:pt idx="0" formatCode="General">
                  <c:v>17</c:v>
                </c:pt>
                <c:pt idx="1">
                  <c:v>22</c:v>
                </c:pt>
                <c:pt idx="2">
                  <c:v>19</c:v>
                </c:pt>
                <c:pt idx="3">
                  <c:v>22</c:v>
                </c:pt>
                <c:pt idx="4">
                  <c:v>24</c:v>
                </c:pt>
                <c:pt idx="5">
                  <c:v>28</c:v>
                </c:pt>
                <c:pt idx="6">
                  <c:v>39</c:v>
                </c:pt>
                <c:pt idx="7">
                  <c:v>50</c:v>
                </c:pt>
                <c:pt idx="8">
                  <c:v>64</c:v>
                </c:pt>
                <c:pt idx="9">
                  <c:v>72</c:v>
                </c:pt>
                <c:pt idx="10">
                  <c:v>75</c:v>
                </c:pt>
              </c:numCache>
            </c:numRef>
          </c:val>
          <c:extLst>
            <c:ext xmlns:c16="http://schemas.microsoft.com/office/drawing/2014/chart" uri="{C3380CC4-5D6E-409C-BE32-E72D297353CC}">
              <c16:uniqueId val="{00000000-873B-454B-93C2-10EAE6C4DDDA}"/>
            </c:ext>
          </c:extLst>
        </c:ser>
        <c:ser>
          <c:idx val="0"/>
          <c:order val="1"/>
          <c:tx>
            <c:strRef>
              <c:f>Sheet1!$A$3</c:f>
              <c:strCache>
                <c:ptCount val="1"/>
                <c:pt idx="0">
                  <c:v>Traditional Capital</c:v>
                </c:pt>
              </c:strCache>
            </c:strRef>
          </c:tx>
          <c:spPr>
            <a:solidFill>
              <a:schemeClr val="accent1"/>
            </a:solidFill>
            <a:ln w="25336">
              <a:noFill/>
            </a:ln>
          </c:spPr>
          <c:invertIfNegative val="0"/>
          <c:dLbls>
            <c:dLbl>
              <c:idx val="0"/>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73B-454B-93C2-10EAE6C4DDDA}"/>
                </c:ext>
              </c:extLst>
            </c:dLbl>
            <c:dLbl>
              <c:idx val="1"/>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873B-454B-93C2-10EAE6C4DDDA}"/>
                </c:ext>
              </c:extLst>
            </c:dLbl>
            <c:dLbl>
              <c:idx val="2"/>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73B-454B-93C2-10EAE6C4DDDA}"/>
                </c:ext>
              </c:extLst>
            </c:dLbl>
            <c:dLbl>
              <c:idx val="3"/>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873B-454B-93C2-10EAE6C4DDDA}"/>
                </c:ext>
              </c:extLst>
            </c:dLbl>
            <c:dLbl>
              <c:idx val="4"/>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873B-454B-93C2-10EAE6C4DDDA}"/>
                </c:ext>
              </c:extLst>
            </c:dLbl>
            <c:dLbl>
              <c:idx val="5"/>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6-873B-454B-93C2-10EAE6C4DDDA}"/>
                </c:ext>
              </c:extLst>
            </c:dLbl>
            <c:numFmt formatCode="General" sourceLinked="0"/>
            <c:spPr>
              <a:noFill/>
              <a:ln w="25336">
                <a:noFill/>
              </a:ln>
            </c:spPr>
            <c:txPr>
              <a:bodyPr wrap="square" lIns="38100" tIns="19050" rIns="38100" bIns="19050" anchor="ctr">
                <a:spAutoFit/>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2006</c:v>
                </c:pt>
                <c:pt idx="1">
                  <c:v>2007</c:v>
                </c:pt>
                <c:pt idx="2">
                  <c:v>2008</c:v>
                </c:pt>
                <c:pt idx="3">
                  <c:v>2009</c:v>
                </c:pt>
                <c:pt idx="4">
                  <c:v>2010</c:v>
                </c:pt>
                <c:pt idx="5">
                  <c:v>2011</c:v>
                </c:pt>
                <c:pt idx="6">
                  <c:v>2012</c:v>
                </c:pt>
                <c:pt idx="7">
                  <c:v>2013</c:v>
                </c:pt>
                <c:pt idx="8">
                  <c:v>2014</c:v>
                </c:pt>
                <c:pt idx="9">
                  <c:v>2015</c:v>
                </c:pt>
                <c:pt idx="10">
                  <c:v>Q2:16</c:v>
                </c:pt>
              </c:strCache>
            </c:strRef>
          </c:cat>
          <c:val>
            <c:numRef>
              <c:f>Sheet1!$B$3:$L$3</c:f>
              <c:numCache>
                <c:formatCode>_(* #,##0_);_(* \(#,##0\);_(* "-"??_);_(@_)</c:formatCode>
                <c:ptCount val="11"/>
                <c:pt idx="0" formatCode="#,##0">
                  <c:v>368</c:v>
                </c:pt>
                <c:pt idx="1">
                  <c:v>388</c:v>
                </c:pt>
                <c:pt idx="2">
                  <c:v>321</c:v>
                </c:pt>
                <c:pt idx="3">
                  <c:v>378</c:v>
                </c:pt>
                <c:pt idx="4">
                  <c:v>447</c:v>
                </c:pt>
                <c:pt idx="5">
                  <c:v>428</c:v>
                </c:pt>
                <c:pt idx="6">
                  <c:v>466</c:v>
                </c:pt>
                <c:pt idx="7">
                  <c:v>490</c:v>
                </c:pt>
                <c:pt idx="8">
                  <c:v>511</c:v>
                </c:pt>
                <c:pt idx="9">
                  <c:v>493</c:v>
                </c:pt>
                <c:pt idx="10">
                  <c:v>510</c:v>
                </c:pt>
              </c:numCache>
            </c:numRef>
          </c:val>
          <c:extLst>
            <c:ext xmlns:c16="http://schemas.microsoft.com/office/drawing/2014/chart" uri="{C3380CC4-5D6E-409C-BE32-E72D297353CC}">
              <c16:uniqueId val="{00000007-873B-454B-93C2-10EAE6C4DDDA}"/>
            </c:ext>
          </c:extLst>
        </c:ser>
        <c:dLbls>
          <c:showLegendKey val="0"/>
          <c:showVal val="0"/>
          <c:showCatName val="0"/>
          <c:showSerName val="0"/>
          <c:showPercent val="0"/>
          <c:showBubbleSize val="0"/>
        </c:dLbls>
        <c:gapWidth val="100"/>
        <c:overlap val="100"/>
        <c:axId val="307614960"/>
        <c:axId val="307621624"/>
      </c:barChart>
      <c:lineChart>
        <c:grouping val="standard"/>
        <c:varyColors val="0"/>
        <c:ser>
          <c:idx val="2"/>
          <c:order val="2"/>
          <c:tx>
            <c:strRef>
              <c:f>Sheet1!$A$4</c:f>
              <c:strCache>
                <c:ptCount val="1"/>
                <c:pt idx="0">
                  <c:v>Total</c:v>
                </c:pt>
              </c:strCache>
            </c:strRef>
          </c:tx>
          <c:spPr>
            <a:ln>
              <a:noFill/>
            </a:ln>
          </c:spPr>
          <c:marker>
            <c:symbol val="none"/>
          </c:marker>
          <c:dLbls>
            <c:spPr>
              <a:noFill/>
              <a:ln>
                <a:noFill/>
              </a:ln>
              <a:effectLst/>
            </c:spPr>
            <c:txPr>
              <a:bodyPr wrap="square" lIns="38100" tIns="19050" rIns="38100" bIns="19050" anchor="ctr">
                <a:spAutoFit/>
              </a:bodyPr>
              <a:lstStyle/>
              <a:p>
                <a:pPr>
                  <a:defRPr sz="1200" b="1" i="0"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Sheet1!$B$1:$L$1</c:f>
              <c:strCache>
                <c:ptCount val="11"/>
                <c:pt idx="0">
                  <c:v>2006</c:v>
                </c:pt>
                <c:pt idx="1">
                  <c:v>2007</c:v>
                </c:pt>
                <c:pt idx="2">
                  <c:v>2008</c:v>
                </c:pt>
                <c:pt idx="3">
                  <c:v>2009</c:v>
                </c:pt>
                <c:pt idx="4">
                  <c:v>2010</c:v>
                </c:pt>
                <c:pt idx="5">
                  <c:v>2011</c:v>
                </c:pt>
                <c:pt idx="6">
                  <c:v>2012</c:v>
                </c:pt>
                <c:pt idx="7">
                  <c:v>2013</c:v>
                </c:pt>
                <c:pt idx="8">
                  <c:v>2014</c:v>
                </c:pt>
                <c:pt idx="9">
                  <c:v>2015</c:v>
                </c:pt>
                <c:pt idx="10">
                  <c:v>Q2:16</c:v>
                </c:pt>
              </c:strCache>
            </c:strRef>
          </c:cat>
          <c:val>
            <c:numRef>
              <c:f>Sheet1!$B$4:$L$4</c:f>
              <c:numCache>
                <c:formatCode>#,##0</c:formatCode>
                <c:ptCount val="11"/>
                <c:pt idx="0">
                  <c:v>385</c:v>
                </c:pt>
                <c:pt idx="1">
                  <c:v>410</c:v>
                </c:pt>
                <c:pt idx="2">
                  <c:v>340</c:v>
                </c:pt>
                <c:pt idx="3">
                  <c:v>400</c:v>
                </c:pt>
                <c:pt idx="4">
                  <c:v>470</c:v>
                </c:pt>
                <c:pt idx="5">
                  <c:v>455</c:v>
                </c:pt>
                <c:pt idx="6">
                  <c:v>505</c:v>
                </c:pt>
                <c:pt idx="7">
                  <c:v>540</c:v>
                </c:pt>
                <c:pt idx="8">
                  <c:v>575</c:v>
                </c:pt>
                <c:pt idx="9" formatCode="General">
                  <c:v>565</c:v>
                </c:pt>
                <c:pt idx="10" formatCode="General">
                  <c:v>585</c:v>
                </c:pt>
              </c:numCache>
            </c:numRef>
          </c:val>
          <c:smooth val="0"/>
          <c:extLst>
            <c:ext xmlns:c16="http://schemas.microsoft.com/office/drawing/2014/chart" uri="{C3380CC4-5D6E-409C-BE32-E72D297353CC}">
              <c16:uniqueId val="{00000008-873B-454B-93C2-10EAE6C4DDDA}"/>
            </c:ext>
          </c:extLst>
        </c:ser>
        <c:dLbls>
          <c:showLegendKey val="0"/>
          <c:showVal val="0"/>
          <c:showCatName val="0"/>
          <c:showSerName val="0"/>
          <c:showPercent val="0"/>
          <c:showBubbleSize val="0"/>
        </c:dLbls>
        <c:marker val="1"/>
        <c:smooth val="0"/>
        <c:axId val="307614960"/>
        <c:axId val="307621624"/>
      </c:lineChart>
      <c:catAx>
        <c:axId val="307614960"/>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lgn="ctr">
              <a:defRPr lang="en-US" sz="1200" b="0" i="0" u="none" strike="noStrike" kern="1200" baseline="0">
                <a:solidFill>
                  <a:schemeClr val="tx1"/>
                </a:solidFill>
                <a:latin typeface="Arial"/>
                <a:ea typeface="Arial"/>
                <a:cs typeface="Arial"/>
              </a:defRPr>
            </a:pPr>
            <a:endParaRPr lang="en-US"/>
          </a:p>
        </c:txPr>
        <c:crossAx val="307621624"/>
        <c:crosses val="autoZero"/>
        <c:auto val="1"/>
        <c:lblAlgn val="ctr"/>
        <c:lblOffset val="20"/>
        <c:noMultiLvlLbl val="0"/>
      </c:catAx>
      <c:valAx>
        <c:axId val="307621624"/>
        <c:scaling>
          <c:orientation val="minMax"/>
        </c:scaling>
        <c:delete val="0"/>
        <c:axPos val="l"/>
        <c:title>
          <c:tx>
            <c:rich>
              <a:bodyPr/>
              <a:lstStyle/>
              <a:p>
                <a:pPr>
                  <a:defRPr/>
                </a:pPr>
                <a:r>
                  <a:rPr lang="en-US" dirty="0"/>
                  <a:t>Global Reinsurance Capital</a:t>
                </a:r>
              </a:p>
            </c:rich>
          </c:tx>
          <c:layout>
            <c:manualLayout>
              <c:xMode val="edge"/>
              <c:yMode val="edge"/>
              <c:x val="1.3067512217261164E-2"/>
              <c:y val="0.23777641138299713"/>
            </c:manualLayout>
          </c:layout>
          <c:overlay val="0"/>
        </c:title>
        <c:numFmt formatCode="General" sourceLinked="0"/>
        <c:majorTickMark val="out"/>
        <c:minorTickMark val="none"/>
        <c:tickLblPos val="nextTo"/>
        <c:spPr>
          <a:ln w="3167">
            <a:solidFill>
              <a:schemeClr val="tx1"/>
            </a:solid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307614960"/>
        <c:crosses val="autoZero"/>
        <c:crossBetween val="between"/>
      </c:valAx>
      <c:spPr>
        <a:noFill/>
        <a:ln w="25336">
          <a:noFill/>
        </a:ln>
      </c:spPr>
    </c:plotArea>
    <c:legend>
      <c:legendPos val="b"/>
      <c:layout>
        <c:manualLayout>
          <c:xMode val="edge"/>
          <c:yMode val="edge"/>
          <c:x val="0.26102401864625502"/>
          <c:y val="0.92334827744712356"/>
          <c:w val="0.38967477549880125"/>
          <c:h val="5.845611982353608E-2"/>
        </c:manualLayout>
      </c:layout>
      <c:overlay val="0"/>
      <c:txPr>
        <a:bodyPr/>
        <a:lstStyle/>
        <a:p>
          <a:pPr algn="ctr">
            <a:defRPr lang="en-US" sz="1200" b="0" i="0" u="none" strike="noStrike" kern="1200"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295695571"/>
          <c:y val="0.102008816876025"/>
          <c:w val="0.85843576892140705"/>
          <c:h val="0.75942668549516101"/>
        </c:manualLayout>
      </c:layout>
      <c:barChart>
        <c:barDir val="col"/>
        <c:grouping val="clustered"/>
        <c:varyColors val="0"/>
        <c:ser>
          <c:idx val="0"/>
          <c:order val="0"/>
          <c:tx>
            <c:strRef>
              <c:f>Sheet1!$B$1</c:f>
              <c:strCache>
                <c:ptCount val="1"/>
                <c:pt idx="0">
                  <c:v>Yes</c:v>
                </c:pt>
              </c:strCache>
            </c:strRef>
          </c:tx>
          <c:spPr>
            <a:solidFill>
              <a:schemeClr val="accent1"/>
            </a:solidFill>
            <a:ln w="24066">
              <a:noFill/>
            </a:ln>
          </c:spPr>
          <c:invertIfNegative val="0"/>
          <c:dPt>
            <c:idx val="7"/>
            <c:invertIfNegative val="0"/>
            <c:bubble3D val="0"/>
            <c:spPr>
              <a:solidFill>
                <a:schemeClr val="accent2"/>
              </a:solidFill>
              <a:ln w="24066">
                <a:noFill/>
              </a:ln>
            </c:spPr>
            <c:extLst>
              <c:ext xmlns:c16="http://schemas.microsoft.com/office/drawing/2014/chart" uri="{C3380CC4-5D6E-409C-BE32-E72D297353CC}">
                <c16:uniqueId val="{00000001-024F-4588-A297-121FB60654DB}"/>
              </c:ext>
            </c:extLst>
          </c:dPt>
          <c:dLbls>
            <c:dLbl>
              <c:idx val="0"/>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A6EC-4EE6-9388-911DA6CC7030}"/>
                </c:ext>
              </c:extLst>
            </c:dLbl>
            <c:dLbl>
              <c:idx val="1"/>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A6EC-4EE6-9388-911DA6CC7030}"/>
                </c:ext>
              </c:extLst>
            </c:dLbl>
            <c:dLbl>
              <c:idx val="2"/>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A6EC-4EE6-9388-911DA6CC7030}"/>
                </c:ext>
              </c:extLst>
            </c:dLbl>
            <c:dLbl>
              <c:idx val="3"/>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A6EC-4EE6-9388-911DA6CC7030}"/>
                </c:ext>
              </c:extLst>
            </c:dLbl>
            <c:dLbl>
              <c:idx val="4"/>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A6EC-4EE6-9388-911DA6CC7030}"/>
                </c:ext>
              </c:extLst>
            </c:dLbl>
            <c:dLbl>
              <c:idx val="5"/>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A6EC-4EE6-9388-911DA6CC7030}"/>
                </c:ext>
              </c:extLst>
            </c:dLbl>
            <c:numFmt formatCode="0%" sourceLinked="0"/>
            <c:spPr>
              <a:noFill/>
              <a:ln w="2406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May 2014</c:v>
                </c:pt>
                <c:pt idx="1">
                  <c:v>May 2015</c:v>
                </c:pt>
                <c:pt idx="2">
                  <c:v>November 2015</c:v>
                </c:pt>
                <c:pt idx="3">
                  <c:v>May 2016</c:v>
                </c:pt>
              </c:strCache>
            </c:strRef>
          </c:cat>
          <c:val>
            <c:numRef>
              <c:f>Sheet1!$B$2:$B$5</c:f>
              <c:numCache>
                <c:formatCode>0%</c:formatCode>
                <c:ptCount val="4"/>
                <c:pt idx="0">
                  <c:v>0.4</c:v>
                </c:pt>
                <c:pt idx="1">
                  <c:v>0.4</c:v>
                </c:pt>
                <c:pt idx="2">
                  <c:v>0.43</c:v>
                </c:pt>
                <c:pt idx="3">
                  <c:v>0.43</c:v>
                </c:pt>
              </c:numCache>
            </c:numRef>
          </c:val>
          <c:extLst>
            <c:ext xmlns:c16="http://schemas.microsoft.com/office/drawing/2014/chart" uri="{C3380CC4-5D6E-409C-BE32-E72D297353CC}">
              <c16:uniqueId val="{00000008-024F-4588-A297-121FB60654DB}"/>
            </c:ext>
          </c:extLst>
        </c:ser>
        <c:ser>
          <c:idx val="1"/>
          <c:order val="1"/>
          <c:tx>
            <c:strRef>
              <c:f>Sheet1!$C$1</c:f>
              <c:strCache>
                <c:ptCount val="1"/>
                <c:pt idx="0">
                  <c:v>No</c:v>
                </c:pt>
              </c:strCache>
            </c:strRef>
          </c:tx>
          <c:invertIfNegative val="0"/>
          <c:dLbls>
            <c:spPr>
              <a:noFill/>
              <a:ln>
                <a:noFill/>
              </a:ln>
              <a:effectLst/>
            </c:spPr>
            <c:txPr>
              <a:bodyPr wrap="square" lIns="38100" tIns="19050" rIns="38100" bIns="19050" anchor="ctr">
                <a:spAutoFit/>
              </a:bodyPr>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May 2014</c:v>
                </c:pt>
                <c:pt idx="1">
                  <c:v>May 2015</c:v>
                </c:pt>
                <c:pt idx="2">
                  <c:v>November 2015</c:v>
                </c:pt>
                <c:pt idx="3">
                  <c:v>May 2016</c:v>
                </c:pt>
              </c:strCache>
            </c:strRef>
          </c:cat>
          <c:val>
            <c:numRef>
              <c:f>Sheet1!$C$2:$C$5</c:f>
              <c:numCache>
                <c:formatCode>0%</c:formatCode>
                <c:ptCount val="4"/>
                <c:pt idx="0">
                  <c:v>0.59</c:v>
                </c:pt>
                <c:pt idx="1">
                  <c:v>0.57999999999999996</c:v>
                </c:pt>
                <c:pt idx="2">
                  <c:v>0.56000000000000005</c:v>
                </c:pt>
                <c:pt idx="3">
                  <c:v>0.55000000000000004</c:v>
                </c:pt>
              </c:numCache>
            </c:numRef>
          </c:val>
          <c:extLst>
            <c:ext xmlns:c16="http://schemas.microsoft.com/office/drawing/2014/chart" uri="{C3380CC4-5D6E-409C-BE32-E72D297353CC}">
              <c16:uniqueId val="{00000008-DFCB-44A2-A96E-269F764D200D}"/>
            </c:ext>
          </c:extLst>
        </c:ser>
        <c:ser>
          <c:idx val="2"/>
          <c:order val="2"/>
          <c:tx>
            <c:strRef>
              <c:f>Sheet1!$D$1</c:f>
              <c:strCache>
                <c:ptCount val="1"/>
                <c:pt idx="0">
                  <c:v>Don't Know</c:v>
                </c:pt>
              </c:strCache>
            </c:strRef>
          </c:tx>
          <c:invertIfNegative val="0"/>
          <c:dLbls>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May 2014</c:v>
                </c:pt>
                <c:pt idx="1">
                  <c:v>May 2015</c:v>
                </c:pt>
                <c:pt idx="2">
                  <c:v>November 2015</c:v>
                </c:pt>
                <c:pt idx="3">
                  <c:v>May 2016</c:v>
                </c:pt>
              </c:strCache>
            </c:strRef>
          </c:cat>
          <c:val>
            <c:numRef>
              <c:f>Sheet1!$D$2:$D$5</c:f>
              <c:numCache>
                <c:formatCode>0%</c:formatCode>
                <c:ptCount val="4"/>
                <c:pt idx="0">
                  <c:v>0.01</c:v>
                </c:pt>
                <c:pt idx="1">
                  <c:v>0.02</c:v>
                </c:pt>
                <c:pt idx="2">
                  <c:v>0.02</c:v>
                </c:pt>
                <c:pt idx="3">
                  <c:v>0.02</c:v>
                </c:pt>
              </c:numCache>
            </c:numRef>
          </c:val>
          <c:extLst>
            <c:ext xmlns:c16="http://schemas.microsoft.com/office/drawing/2014/chart" uri="{C3380CC4-5D6E-409C-BE32-E72D297353CC}">
              <c16:uniqueId val="{00000008-02C3-4CCC-8E84-E2A652F1CF5C}"/>
            </c:ext>
          </c:extLst>
        </c:ser>
        <c:dLbls>
          <c:dLblPos val="outEnd"/>
          <c:showLegendKey val="0"/>
          <c:showVal val="1"/>
          <c:showCatName val="0"/>
          <c:showSerName val="0"/>
          <c:showPercent val="0"/>
          <c:showBubbleSize val="0"/>
        </c:dLbls>
        <c:gapWidth val="60"/>
        <c:axId val="290250304"/>
        <c:axId val="290246384"/>
      </c:barChart>
      <c:catAx>
        <c:axId val="290250304"/>
        <c:scaling>
          <c:orientation val="minMax"/>
        </c:scaling>
        <c:delete val="0"/>
        <c:axPos val="b"/>
        <c:numFmt formatCode="General" sourceLinked="1"/>
        <c:majorTickMark val="out"/>
        <c:minorTickMark val="none"/>
        <c:tickLblPos val="nextTo"/>
        <c:spPr>
          <a:ln w="9525">
            <a:solidFill>
              <a:schemeClr val="bg1">
                <a:lumMod val="50000"/>
              </a:schemeClr>
            </a:solidFill>
            <a:prstDash val="solid"/>
          </a:ln>
        </c:spPr>
        <c:txPr>
          <a:bodyPr rot="0" vert="horz" anchor="t" anchorCtr="0"/>
          <a:lstStyle/>
          <a:p>
            <a:pPr rtl="0">
              <a:defRPr sz="1400" b="0" i="0" u="none" strike="noStrike" baseline="0">
                <a:solidFill>
                  <a:schemeClr val="tx1"/>
                </a:solidFill>
                <a:latin typeface="Arial"/>
                <a:ea typeface="Arial"/>
                <a:cs typeface="Arial"/>
              </a:defRPr>
            </a:pPr>
            <a:endParaRPr lang="en-US"/>
          </a:p>
        </c:txPr>
        <c:crossAx val="290246384"/>
        <c:crossesAt val="0"/>
        <c:auto val="1"/>
        <c:lblAlgn val="ctr"/>
        <c:lblOffset val="0"/>
        <c:tickMarkSkip val="1"/>
        <c:noMultiLvlLbl val="0"/>
      </c:catAx>
      <c:valAx>
        <c:axId val="290246384"/>
        <c:scaling>
          <c:orientation val="minMax"/>
          <c:max val="0.7"/>
          <c:min val="0"/>
        </c:scaling>
        <c:delete val="0"/>
        <c:axPos val="l"/>
        <c:numFmt formatCode="0%" sourceLinked="0"/>
        <c:majorTickMark val="out"/>
        <c:minorTickMark val="none"/>
        <c:tickLblPos val="nextTo"/>
        <c:spPr>
          <a:ln w="9525">
            <a:solidFill>
              <a:schemeClr val="bg1">
                <a:lumMod val="50000"/>
              </a:schemeClr>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90250304"/>
        <c:crossesAt val="1"/>
        <c:crossBetween val="between"/>
        <c:majorUnit val="0.1"/>
        <c:minorUnit val="0.1"/>
      </c:valAx>
      <c:spPr>
        <a:noFill/>
        <a:ln w="25334">
          <a:noFill/>
        </a:ln>
      </c:spPr>
    </c:plotArea>
    <c:legend>
      <c:legendPos val="t"/>
      <c:legendEntry>
        <c:idx val="0"/>
        <c:txPr>
          <a:bodyPr/>
          <a:lstStyle/>
          <a:p>
            <a:pPr>
              <a:defRPr sz="1400"/>
            </a:pPr>
            <a:endParaRPr lang="en-US"/>
          </a:p>
        </c:txPr>
      </c:legendEntry>
      <c:legendEntry>
        <c:idx val="1"/>
        <c:txPr>
          <a:bodyPr/>
          <a:lstStyle/>
          <a:p>
            <a:pPr>
              <a:defRPr sz="1400"/>
            </a:pPr>
            <a:endParaRPr lang="en-US"/>
          </a:p>
        </c:txPr>
      </c:legendEntry>
      <c:layout>
        <c:manualLayout>
          <c:xMode val="edge"/>
          <c:yMode val="edge"/>
          <c:x val="0.33714198718781002"/>
          <c:y val="3.8554226620934502E-2"/>
          <c:w val="0.34824083992185501"/>
          <c:h val="6.9023702753996205E-2"/>
        </c:manualLayout>
      </c:layout>
      <c:overlay val="0"/>
    </c:legend>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295695571"/>
          <c:y val="9.8905304274386499E-2"/>
          <c:w val="0.85843576892140705"/>
          <c:h val="0.68494165337274604"/>
        </c:manualLayout>
      </c:layout>
      <c:barChart>
        <c:barDir val="col"/>
        <c:grouping val="clustered"/>
        <c:varyColors val="0"/>
        <c:ser>
          <c:idx val="0"/>
          <c:order val="0"/>
          <c:tx>
            <c:strRef>
              <c:f>Sheet1!$A$2</c:f>
              <c:strCache>
                <c:ptCount val="1"/>
              </c:strCache>
            </c:strRef>
          </c:tx>
          <c:spPr>
            <a:solidFill>
              <a:schemeClr val="accent1"/>
            </a:solidFill>
            <a:ln w="24066">
              <a:noFill/>
            </a:ln>
          </c:spPr>
          <c:invertIfNegative val="0"/>
          <c:dPt>
            <c:idx val="7"/>
            <c:invertIfNegative val="0"/>
            <c:bubble3D val="0"/>
            <c:extLst>
              <c:ext xmlns:c16="http://schemas.microsoft.com/office/drawing/2014/chart" uri="{C3380CC4-5D6E-409C-BE32-E72D297353CC}">
                <c16:uniqueId val="{00000001-024F-4588-A297-121FB60654DB}"/>
              </c:ext>
            </c:extLst>
          </c:dPt>
          <c:dLbls>
            <c:dLbl>
              <c:idx val="0"/>
              <c:layout>
                <c:manualLayout>
                  <c:x val="6.9468350071359198E-4"/>
                  <c:y val="-4.3766691852266696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4F-4588-A297-121FB60654DB}"/>
                </c:ext>
              </c:extLst>
            </c:dLbl>
            <c:dLbl>
              <c:idx val="1"/>
              <c:layout>
                <c:manualLayout>
                  <c:x val="-1.64277509095758E-3"/>
                  <c:y val="-1.42113263606297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4F-4588-A297-121FB60654DB}"/>
                </c:ext>
              </c:extLst>
            </c:dLbl>
            <c:dLbl>
              <c:idx val="2"/>
              <c:layout>
                <c:manualLayout>
                  <c:x val="-1.5406336345249801E-3"/>
                  <c:y val="-3.9069641380062598E-4"/>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24F-4588-A297-121FB60654DB}"/>
                </c:ext>
              </c:extLst>
            </c:dLbl>
            <c:dLbl>
              <c:idx val="3"/>
              <c:layout>
                <c:manualLayout>
                  <c:x val="-1.19627100998074E-3"/>
                  <c:y val="-1.2526320230429101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4F-4588-A297-121FB60654DB}"/>
                </c:ext>
              </c:extLst>
            </c:dLbl>
            <c:dLbl>
              <c:idx val="4"/>
              <c:layout>
                <c:manualLayout>
                  <c:x val="-7.6958723543082801E-4"/>
                  <c:y val="-8.8315799297615798E-4"/>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24F-4588-A297-121FB60654DB}"/>
                </c:ext>
              </c:extLst>
            </c:dLbl>
            <c:dLbl>
              <c:idx val="5"/>
              <c:layout>
                <c:manualLayout>
                  <c:x val="-3.7560088663648101E-3"/>
                  <c:y val="-4.4999124257056799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4F-4588-A297-121FB60654DB}"/>
                </c:ext>
              </c:extLst>
            </c:dLbl>
            <c:numFmt formatCode="0%" sourceLinked="0"/>
            <c:spPr>
              <a:noFill/>
              <a:ln w="2406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Would Not
Feel Safe</c:v>
                </c:pt>
                <c:pt idx="1">
                  <c:v>Don't Want
to Give Up
Control</c:v>
                </c:pt>
                <c:pt idx="2">
                  <c:v>Computer
Could Be
Hacked</c:v>
                </c:pt>
                <c:pt idx="3">
                  <c:v>Cars Would
Be Too
Expensive</c:v>
                </c:pt>
                <c:pt idx="4">
                  <c:v>Would Be
Liable for
Any Accident</c:v>
                </c:pt>
                <c:pt idx="5">
                  <c:v>Would
Collect
Personal
Data</c:v>
                </c:pt>
                <c:pt idx="6">
                  <c:v>Would Be
Boring</c:v>
                </c:pt>
                <c:pt idx="7">
                  <c:v>None of
These </c:v>
                </c:pt>
                <c:pt idx="8">
                  <c:v>Don’t Know</c:v>
                </c:pt>
              </c:strCache>
            </c:strRef>
          </c:cat>
          <c:val>
            <c:numRef>
              <c:f>Sheet1!$B$2:$J$2</c:f>
              <c:numCache>
                <c:formatCode>0%</c:formatCode>
                <c:ptCount val="9"/>
                <c:pt idx="0">
                  <c:v>0.84</c:v>
                </c:pt>
                <c:pt idx="1">
                  <c:v>0.74</c:v>
                </c:pt>
                <c:pt idx="2">
                  <c:v>0.72</c:v>
                </c:pt>
                <c:pt idx="3">
                  <c:v>0.62</c:v>
                </c:pt>
                <c:pt idx="4">
                  <c:v>0.59</c:v>
                </c:pt>
                <c:pt idx="5">
                  <c:v>0.42</c:v>
                </c:pt>
                <c:pt idx="6">
                  <c:v>0.36</c:v>
                </c:pt>
                <c:pt idx="7">
                  <c:v>0.01</c:v>
                </c:pt>
                <c:pt idx="8">
                  <c:v>0.01</c:v>
                </c:pt>
              </c:numCache>
            </c:numRef>
          </c:val>
          <c:extLst>
            <c:ext xmlns:c16="http://schemas.microsoft.com/office/drawing/2014/chart" uri="{C3380CC4-5D6E-409C-BE32-E72D297353CC}">
              <c16:uniqueId val="{00000008-024F-4588-A297-121FB60654DB}"/>
            </c:ext>
          </c:extLst>
        </c:ser>
        <c:dLbls>
          <c:showLegendKey val="0"/>
          <c:showVal val="0"/>
          <c:showCatName val="0"/>
          <c:showSerName val="0"/>
          <c:showPercent val="0"/>
          <c:showBubbleSize val="0"/>
        </c:dLbls>
        <c:gapWidth val="60"/>
        <c:axId val="290246776"/>
        <c:axId val="290244424"/>
      </c:barChart>
      <c:catAx>
        <c:axId val="290246776"/>
        <c:scaling>
          <c:orientation val="minMax"/>
        </c:scaling>
        <c:delete val="0"/>
        <c:axPos val="b"/>
        <c:numFmt formatCode="General" sourceLinked="1"/>
        <c:majorTickMark val="out"/>
        <c:minorTickMark val="none"/>
        <c:tickLblPos val="nextTo"/>
        <c:spPr>
          <a:ln w="9525">
            <a:solidFill>
              <a:schemeClr val="bg1">
                <a:lumMod val="50000"/>
              </a:schemeClr>
            </a:solidFill>
            <a:prstDash val="solid"/>
          </a:ln>
        </c:spPr>
        <c:txPr>
          <a:bodyPr rot="0" vert="horz" anchor="t" anchorCtr="0"/>
          <a:lstStyle/>
          <a:p>
            <a:pPr rtl="0">
              <a:defRPr sz="1200" b="0" i="0" u="none" strike="noStrike" baseline="0">
                <a:solidFill>
                  <a:schemeClr val="tx1"/>
                </a:solidFill>
                <a:latin typeface="Arial"/>
                <a:ea typeface="Arial"/>
                <a:cs typeface="Arial"/>
              </a:defRPr>
            </a:pPr>
            <a:endParaRPr lang="en-US"/>
          </a:p>
        </c:txPr>
        <c:crossAx val="290244424"/>
        <c:crossesAt val="0"/>
        <c:auto val="1"/>
        <c:lblAlgn val="ctr"/>
        <c:lblOffset val="0"/>
        <c:tickMarkSkip val="1"/>
        <c:noMultiLvlLbl val="0"/>
      </c:catAx>
      <c:valAx>
        <c:axId val="290244424"/>
        <c:scaling>
          <c:orientation val="minMax"/>
          <c:max val="1"/>
          <c:min val="0"/>
        </c:scaling>
        <c:delete val="0"/>
        <c:axPos val="l"/>
        <c:numFmt formatCode="0%" sourceLinked="0"/>
        <c:majorTickMark val="out"/>
        <c:minorTickMark val="none"/>
        <c:tickLblPos val="nextTo"/>
        <c:spPr>
          <a:ln w="9525">
            <a:solidFill>
              <a:schemeClr val="bg1">
                <a:lumMod val="50000"/>
              </a:schemeClr>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90246776"/>
        <c:crossesAt val="1"/>
        <c:crossBetween val="between"/>
        <c:majorUnit val="0.1"/>
        <c:minorUnit val="0.1"/>
      </c:valAx>
      <c:spPr>
        <a:noFill/>
        <a:ln w="25334">
          <a:noFill/>
        </a:ln>
      </c:spPr>
    </c:plotArea>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370300934606"/>
          <c:y val="5.3978797638217897E-2"/>
          <c:w val="0.36925939813078901"/>
          <c:h val="0.892042404723564"/>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AC85-4478-882C-0DD62B1C9F73}"/>
              </c:ext>
            </c:extLst>
          </c:dPt>
          <c:dPt>
            <c:idx val="1"/>
            <c:bubble3D val="0"/>
            <c:spPr>
              <a:solidFill>
                <a:srgbClr val="FF0000"/>
              </a:solidFill>
              <a:ln>
                <a:solidFill>
                  <a:schemeClr val="bg1"/>
                </a:solidFill>
              </a:ln>
            </c:spPr>
            <c:extLst>
              <c:ext xmlns:c16="http://schemas.microsoft.com/office/drawing/2014/chart" uri="{C3380CC4-5D6E-409C-BE32-E72D297353CC}">
                <c16:uniqueId val="{00000003-AC85-4478-882C-0DD62B1C9F73}"/>
              </c:ext>
            </c:extLst>
          </c:dPt>
          <c:dPt>
            <c:idx val="2"/>
            <c:bubble3D val="0"/>
            <c:spPr>
              <a:solidFill>
                <a:schemeClr val="accent6"/>
              </a:solidFill>
              <a:ln>
                <a:solidFill>
                  <a:schemeClr val="bg1"/>
                </a:solidFill>
              </a:ln>
            </c:spPr>
            <c:extLst>
              <c:ext xmlns:c16="http://schemas.microsoft.com/office/drawing/2014/chart" uri="{C3380CC4-5D6E-409C-BE32-E72D297353CC}">
                <c16:uniqueId val="{00000005-AC85-4478-882C-0DD62B1C9F73}"/>
              </c:ext>
            </c:extLst>
          </c:dPt>
          <c:dPt>
            <c:idx val="3"/>
            <c:bubble3D val="0"/>
            <c:spPr>
              <a:solidFill>
                <a:schemeClr val="accent4"/>
              </a:solidFill>
              <a:ln>
                <a:solidFill>
                  <a:schemeClr val="bg1"/>
                </a:solidFill>
              </a:ln>
            </c:spPr>
            <c:extLst>
              <c:ext xmlns:c16="http://schemas.microsoft.com/office/drawing/2014/chart" uri="{C3380CC4-5D6E-409C-BE32-E72D297353CC}">
                <c16:uniqueId val="{00000007-AC85-4478-882C-0DD62B1C9F73}"/>
              </c:ext>
            </c:extLst>
          </c:dPt>
          <c:dPt>
            <c:idx val="4"/>
            <c:bubble3D val="0"/>
            <c:spPr>
              <a:solidFill>
                <a:schemeClr val="accent5"/>
              </a:solidFill>
              <a:ln>
                <a:solidFill>
                  <a:schemeClr val="bg1"/>
                </a:solidFill>
              </a:ln>
            </c:spPr>
            <c:extLst>
              <c:ext xmlns:c16="http://schemas.microsoft.com/office/drawing/2014/chart" uri="{C3380CC4-5D6E-409C-BE32-E72D297353CC}">
                <c16:uniqueId val="{00000009-AC85-4478-882C-0DD62B1C9F73}"/>
              </c:ext>
            </c:extLst>
          </c:dPt>
          <c:dPt>
            <c:idx val="5"/>
            <c:bubble3D val="0"/>
            <c:spPr>
              <a:solidFill>
                <a:schemeClr val="accent6"/>
              </a:solidFill>
              <a:ln>
                <a:solidFill>
                  <a:schemeClr val="bg1"/>
                </a:solidFill>
              </a:ln>
            </c:spPr>
            <c:extLst>
              <c:ext xmlns:c16="http://schemas.microsoft.com/office/drawing/2014/chart" uri="{C3380CC4-5D6E-409C-BE32-E72D297353CC}">
                <c16:uniqueId val="{0000000B-AC85-4478-882C-0DD62B1C9F73}"/>
              </c:ext>
            </c:extLst>
          </c:dPt>
          <c:dLbls>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Allow if Premium Went down</c:v>
                </c:pt>
                <c:pt idx="1">
                  <c:v>Allow Whether orNot Premium Went Down</c:v>
                </c:pt>
                <c:pt idx="2">
                  <c:v>Would Not Allow</c:v>
                </c:pt>
                <c:pt idx="3">
                  <c:v>Don't Know</c:v>
                </c:pt>
              </c:strCache>
            </c:strRef>
          </c:cat>
          <c:val>
            <c:numRef>
              <c:f>Sheet1!$B$2:$B$5</c:f>
              <c:numCache>
                <c:formatCode>0%</c:formatCode>
                <c:ptCount val="4"/>
                <c:pt idx="0">
                  <c:v>0.39</c:v>
                </c:pt>
                <c:pt idx="1">
                  <c:v>0.18</c:v>
                </c:pt>
                <c:pt idx="2">
                  <c:v>0.42</c:v>
                </c:pt>
                <c:pt idx="3">
                  <c:v>0.01</c:v>
                </c:pt>
              </c:numCache>
            </c:numRef>
          </c:val>
          <c:extLst>
            <c:ext xmlns:c16="http://schemas.microsoft.com/office/drawing/2014/chart" uri="{C3380CC4-5D6E-409C-BE32-E72D297353CC}">
              <c16:uniqueId val="{0000000C-AC85-4478-882C-0DD62B1C9F73}"/>
            </c:ext>
          </c:extLst>
        </c:ser>
        <c:dLbls>
          <c:showLegendKey val="0"/>
          <c:showVal val="1"/>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20994060587501E-2"/>
          <c:y val="4.5373139797456101E-2"/>
          <c:w val="0.88891689342506097"/>
          <c:h val="0.78907422777984404"/>
        </c:manualLayout>
      </c:layout>
      <c:barChart>
        <c:barDir val="col"/>
        <c:grouping val="clustered"/>
        <c:varyColors val="0"/>
        <c:ser>
          <c:idx val="1"/>
          <c:order val="1"/>
          <c:tx>
            <c:strRef>
              <c:f>Sheet1!$C$1</c:f>
              <c:strCache>
                <c:ptCount val="1"/>
                <c:pt idx="0">
                  <c:v>Personal Auto</c:v>
                </c:pt>
              </c:strCache>
            </c:strRef>
          </c:tx>
          <c:spPr>
            <a:ln w="19050">
              <a:noFill/>
              <a:miter lim="800000"/>
            </a:ln>
          </c:spPr>
          <c:invertIfNegative val="0"/>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Sheet1!$C$2:$C$11</c:f>
              <c:numCache>
                <c:formatCode>0.0%</c:formatCode>
                <c:ptCount val="10"/>
                <c:pt idx="0">
                  <c:v>0.11</c:v>
                </c:pt>
                <c:pt idx="1">
                  <c:v>0.121</c:v>
                </c:pt>
                <c:pt idx="2">
                  <c:v>8.7999999999999995E-2</c:v>
                </c:pt>
                <c:pt idx="3">
                  <c:v>4.4999999999999998E-2</c:v>
                </c:pt>
                <c:pt idx="4">
                  <c:v>4.8000000000000001E-2</c:v>
                </c:pt>
                <c:pt idx="5">
                  <c:v>6.0999999999999999E-2</c:v>
                </c:pt>
                <c:pt idx="6">
                  <c:v>2.5999999999999999E-2</c:v>
                </c:pt>
                <c:pt idx="7">
                  <c:v>3.7999999999999999E-2</c:v>
                </c:pt>
                <c:pt idx="8">
                  <c:v>4.2000000000000003E-2</c:v>
                </c:pt>
                <c:pt idx="9">
                  <c:v>4.2999999999999997E-2</c:v>
                </c:pt>
              </c:numCache>
            </c:numRef>
          </c:val>
          <c:extLst>
            <c:ext xmlns:c16="http://schemas.microsoft.com/office/drawing/2014/chart" uri="{C3380CC4-5D6E-409C-BE32-E72D297353CC}">
              <c16:uniqueId val="{00000000-C368-4D32-BA05-F096D105E823}"/>
            </c:ext>
          </c:extLst>
        </c:ser>
        <c:dLbls>
          <c:showLegendKey val="0"/>
          <c:showVal val="0"/>
          <c:showCatName val="0"/>
          <c:showSerName val="0"/>
          <c:showPercent val="0"/>
          <c:showBubbleSize val="0"/>
        </c:dLbls>
        <c:gapWidth val="60"/>
        <c:axId val="484776304"/>
        <c:axId val="48477669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Commercial Auto</c:v>
                      </c:pt>
                    </c:strCache>
                  </c:strRef>
                </c:tx>
                <c:spPr>
                  <a:ln w="19050">
                    <a:solidFill>
                      <a:schemeClr val="bg1"/>
                    </a:solidFill>
                    <a:miter lim="800000"/>
                  </a:ln>
                </c:spPr>
                <c:invertIfNegative val="0"/>
                <c:dLbls>
                  <c:dLbl>
                    <c:idx val="9"/>
                    <c:layout>
                      <c:manualLayout>
                        <c:x val="0"/>
                        <c:y val="9.1848461128452401E-3"/>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3-C368-4D32-BA05-F096D105E823}"/>
                      </c:ext>
                    </c:extLst>
                  </c:dLbl>
                  <c:spPr>
                    <a:noFill/>
                    <a:ln>
                      <a:noFill/>
                    </a:ln>
                    <a:effectLst/>
                  </c:spPr>
                  <c:txPr>
                    <a:bodyPr rot="0" vert="horz"/>
                    <a:lstStyle/>
                    <a:p>
                      <a:pPr>
                        <a:defRPr b="1"/>
                      </a:pPr>
                      <a:endParaRPr lang="en-US"/>
                    </a:p>
                  </c:txPr>
                  <c:dLblPos val="outEnd"/>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Sheet1!$A$2:$A$11</c15:sqref>
                        </c15:formulaRef>
                      </c:ext>
                    </c:extLst>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extLst>
                      <c:ext uri="{02D57815-91ED-43cb-92C2-25804820EDAC}">
                        <c15:formulaRef>
                          <c15:sqref>Sheet1!$B$2:$B$11</c15:sqref>
                        </c15:formulaRef>
                      </c:ext>
                    </c:extLst>
                    <c:numCache>
                      <c:formatCode>0.0%</c:formatCode>
                      <c:ptCount val="10"/>
                      <c:pt idx="0">
                        <c:v>0.13700000000000001</c:v>
                      </c:pt>
                      <c:pt idx="1">
                        <c:v>0.14000000000000001</c:v>
                      </c:pt>
                      <c:pt idx="2">
                        <c:v>0.12</c:v>
                      </c:pt>
                      <c:pt idx="3">
                        <c:v>8.5999999999999993E-2</c:v>
                      </c:pt>
                      <c:pt idx="4">
                        <c:v>6.4000000000000001E-2</c:v>
                      </c:pt>
                      <c:pt idx="5">
                        <c:v>9.0999999999999998E-2</c:v>
                      </c:pt>
                      <c:pt idx="6">
                        <c:v>6.4000000000000001E-2</c:v>
                      </c:pt>
                      <c:pt idx="7">
                        <c:v>3.4000000000000002E-2</c:v>
                      </c:pt>
                      <c:pt idx="8">
                        <c:v>0.04</c:v>
                      </c:pt>
                      <c:pt idx="9">
                        <c:v>3.1E-2</c:v>
                      </c:pt>
                    </c:numCache>
                  </c:numRef>
                </c:val>
                <c:extLst>
                  <c:ext xmlns:c16="http://schemas.microsoft.com/office/drawing/2014/chart" uri="{C3380CC4-5D6E-409C-BE32-E72D297353CC}">
                    <c16:uniqueId val="{00000004-C368-4D32-BA05-F096D105E823}"/>
                  </c:ext>
                </c:extLst>
              </c15:ser>
            </c15:filteredBarSeries>
          </c:ext>
        </c:extLst>
      </c:barChart>
      <c:lineChart>
        <c:grouping val="standard"/>
        <c:varyColors val="0"/>
        <c:ser>
          <c:idx val="2"/>
          <c:order val="2"/>
          <c:tx>
            <c:strRef>
              <c:f>Sheet1!$D$1</c:f>
              <c:strCache>
                <c:ptCount val="1"/>
                <c:pt idx="0">
                  <c:v>Fortune 500</c:v>
                </c:pt>
              </c:strCache>
            </c:strRef>
          </c:tx>
          <c:spPr>
            <a:ln w="38100">
              <a:solidFill>
                <a:srgbClr val="225A7A"/>
              </a:solidFill>
            </a:ln>
          </c:spPr>
          <c:marker>
            <c:symbol val="circle"/>
            <c:size val="10"/>
            <c:spPr>
              <a:solidFill>
                <a:srgbClr val="225A7A"/>
              </a:solidFill>
              <a:ln>
                <a:noFill/>
              </a:ln>
            </c:spPr>
          </c:marker>
          <c:dPt>
            <c:idx val="9"/>
            <c:bubble3D val="0"/>
            <c:extLst>
              <c:ext xmlns:c16="http://schemas.microsoft.com/office/drawing/2014/chart" uri="{C3380CC4-5D6E-409C-BE32-E72D297353CC}">
                <c16:uniqueId val="{00000001-C368-4D32-BA05-F096D105E823}"/>
              </c:ext>
            </c:extLst>
          </c:dPt>
          <c:dLbls>
            <c:dLbl>
              <c:idx val="9"/>
              <c:layout>
                <c:manualLayout>
                  <c:x val="-2.4778831463518301E-2"/>
                  <c:y val="-7.3631849671310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68-4D32-BA05-F096D105E823}"/>
                </c:ext>
              </c:extLst>
            </c:dLbl>
            <c:spPr>
              <a:noFill/>
              <a:ln>
                <a:noFill/>
              </a:ln>
              <a:effectLst/>
            </c:spPr>
            <c:txPr>
              <a:bodyPr rot="0" vert="horz"/>
              <a:lstStyle/>
              <a:p>
                <a:pPr>
                  <a:defRPr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Sheet1!$D$2:$D$11</c:f>
              <c:numCache>
                <c:formatCode>0.0%</c:formatCode>
                <c:ptCount val="10"/>
                <c:pt idx="0">
                  <c:v>0.14899999999999999</c:v>
                </c:pt>
                <c:pt idx="1">
                  <c:v>0.154</c:v>
                </c:pt>
                <c:pt idx="2">
                  <c:v>0.152</c:v>
                </c:pt>
                <c:pt idx="3">
                  <c:v>0.13100000000000001</c:v>
                </c:pt>
                <c:pt idx="4">
                  <c:v>0.105</c:v>
                </c:pt>
                <c:pt idx="5">
                  <c:v>0.127</c:v>
                </c:pt>
                <c:pt idx="6">
                  <c:v>0.14299999999999999</c:v>
                </c:pt>
                <c:pt idx="7">
                  <c:v>0.13400000000000001</c:v>
                </c:pt>
                <c:pt idx="8">
                  <c:v>0.16600000000000001</c:v>
                </c:pt>
                <c:pt idx="9">
                  <c:v>0.14299999999999999</c:v>
                </c:pt>
              </c:numCache>
            </c:numRef>
          </c:val>
          <c:smooth val="0"/>
          <c:extLst>
            <c:ext xmlns:c16="http://schemas.microsoft.com/office/drawing/2014/chart" uri="{C3380CC4-5D6E-409C-BE32-E72D297353CC}">
              <c16:uniqueId val="{00000002-C368-4D32-BA05-F096D105E823}"/>
            </c:ext>
          </c:extLst>
        </c:ser>
        <c:dLbls>
          <c:showLegendKey val="0"/>
          <c:showVal val="0"/>
          <c:showCatName val="0"/>
          <c:showSerName val="0"/>
          <c:showPercent val="0"/>
          <c:showBubbleSize val="0"/>
        </c:dLbls>
        <c:marker val="1"/>
        <c:smooth val="0"/>
        <c:axId val="484776304"/>
        <c:axId val="484776696"/>
      </c:lineChart>
      <c:catAx>
        <c:axId val="484776304"/>
        <c:scaling>
          <c:orientation val="minMax"/>
        </c:scaling>
        <c:delete val="0"/>
        <c:axPos val="b"/>
        <c:numFmt formatCode="General" sourceLinked="1"/>
        <c:majorTickMark val="out"/>
        <c:minorTickMark val="none"/>
        <c:tickLblPos val="nextTo"/>
        <c:txPr>
          <a:bodyPr rot="-60000000" vert="horz"/>
          <a:lstStyle/>
          <a:p>
            <a:pPr>
              <a:defRPr/>
            </a:pPr>
            <a:endParaRPr lang="en-US"/>
          </a:p>
        </c:txPr>
        <c:crossAx val="484776696"/>
        <c:crosses val="autoZero"/>
        <c:auto val="1"/>
        <c:lblAlgn val="ctr"/>
        <c:lblOffset val="100"/>
        <c:noMultiLvlLbl val="0"/>
      </c:catAx>
      <c:valAx>
        <c:axId val="484776696"/>
        <c:scaling>
          <c:orientation val="minMax"/>
        </c:scaling>
        <c:delete val="0"/>
        <c:axPos val="l"/>
        <c:numFmt formatCode="0%" sourceLinked="0"/>
        <c:majorTickMark val="out"/>
        <c:minorTickMark val="none"/>
        <c:tickLblPos val="nextTo"/>
        <c:txPr>
          <a:bodyPr rot="-60000000" vert="horz"/>
          <a:lstStyle/>
          <a:p>
            <a:pPr>
              <a:defRPr/>
            </a:pPr>
            <a:endParaRPr lang="en-US"/>
          </a:p>
        </c:txPr>
        <c:crossAx val="484776304"/>
        <c:crosses val="autoZero"/>
        <c:crossBetween val="between"/>
      </c:valAx>
    </c:plotArea>
    <c:legend>
      <c:legendPos val="b"/>
      <c:layout>
        <c:manualLayout>
          <c:xMode val="edge"/>
          <c:yMode val="edge"/>
          <c:x val="0.241634830089408"/>
          <c:y val="2.18640319738716E-2"/>
          <c:w val="0.51673021928516105"/>
          <c:h val="7.1897818225386503E-2"/>
        </c:manualLayout>
      </c:layout>
      <c:overlay val="0"/>
      <c:txPr>
        <a:bodyPr rot="0" vert="horz"/>
        <a:lstStyle/>
        <a:p>
          <a:pPr>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84072810011382E-2"/>
          <c:y val="9.3596059113300489E-2"/>
          <c:w val="0.9340159271899886"/>
          <c:h val="0.66256157635467983"/>
        </c:manualLayout>
      </c:layout>
      <c:barChart>
        <c:barDir val="bar"/>
        <c:grouping val="clustered"/>
        <c:varyColors val="0"/>
        <c:ser>
          <c:idx val="2"/>
          <c:order val="0"/>
          <c:tx>
            <c:strRef>
              <c:f>Sheet1!$A$3</c:f>
              <c:strCache>
                <c:ptCount val="1"/>
                <c:pt idx="0">
                  <c:v>2015</c:v>
                </c:pt>
              </c:strCache>
            </c:strRef>
          </c:tx>
          <c:spPr>
            <a:solidFill>
              <a:schemeClr val="accent1"/>
            </a:solidFill>
            <a:ln w="12040">
              <a:noFill/>
              <a:prstDash val="solid"/>
            </a:ln>
          </c:spPr>
          <c:invertIfNegative val="0"/>
          <c:dPt>
            <c:idx val="0"/>
            <c:invertIfNegative val="0"/>
            <c:bubble3D val="0"/>
            <c:spPr>
              <a:solidFill>
                <a:schemeClr val="accent2"/>
              </a:solidFill>
              <a:ln w="12040">
                <a:noFill/>
                <a:prstDash val="solid"/>
              </a:ln>
            </c:spPr>
            <c:extLst>
              <c:ext xmlns:c16="http://schemas.microsoft.com/office/drawing/2014/chart" uri="{C3380CC4-5D6E-409C-BE32-E72D297353CC}">
                <c16:uniqueId val="{0000000A-2E6E-4ABB-AC90-7BCB85B63CA7}"/>
              </c:ext>
            </c:extLst>
          </c:dPt>
          <c:dPt>
            <c:idx val="1"/>
            <c:invertIfNegative val="0"/>
            <c:bubble3D val="0"/>
            <c:extLst>
              <c:ext xmlns:c16="http://schemas.microsoft.com/office/drawing/2014/chart" uri="{C3380CC4-5D6E-409C-BE32-E72D297353CC}">
                <c16:uniqueId val="{00000008-2E6E-4ABB-AC90-7BCB85B63CA7}"/>
              </c:ext>
            </c:extLst>
          </c:dPt>
          <c:dLbls>
            <c:spPr>
              <a:noFill/>
              <a:ln>
                <a:noFill/>
              </a:ln>
              <a:effectLst/>
            </c:spPr>
            <c:txPr>
              <a:bodyPr wrap="square" lIns="38100" tIns="19050" rIns="38100" bIns="19050" anchor="ctr" anchorCtr="0">
                <a:spAutoFit/>
              </a:bodyPr>
              <a:lstStyle/>
              <a:p>
                <a:pPr algn="ctr">
                  <a:defRPr lang="en-US" sz="1328"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Talk to Agent</c:v>
                </c:pt>
                <c:pt idx="1">
                  <c:v>Online</c:v>
                </c:pt>
                <c:pt idx="2">
                  <c:v>By Phone</c:v>
                </c:pt>
                <c:pt idx="3">
                  <c:v>Any Method</c:v>
                </c:pt>
                <c:pt idx="4">
                  <c:v>None of These</c:v>
                </c:pt>
                <c:pt idx="5">
                  <c:v>Don't Know</c:v>
                </c:pt>
              </c:strCache>
            </c:strRef>
          </c:cat>
          <c:val>
            <c:numRef>
              <c:f>Sheet1!$B$3:$G$3</c:f>
              <c:numCache>
                <c:formatCode>0%</c:formatCode>
                <c:ptCount val="6"/>
                <c:pt idx="0">
                  <c:v>0.5</c:v>
                </c:pt>
                <c:pt idx="1">
                  <c:v>0.39</c:v>
                </c:pt>
                <c:pt idx="2">
                  <c:v>0.37</c:v>
                </c:pt>
                <c:pt idx="3">
                  <c:v>0.69</c:v>
                </c:pt>
                <c:pt idx="4">
                  <c:v>0.28999999999999998</c:v>
                </c:pt>
                <c:pt idx="5">
                  <c:v>0.01</c:v>
                </c:pt>
              </c:numCache>
            </c:numRef>
          </c:val>
          <c:extLst>
            <c:ext xmlns:c16="http://schemas.microsoft.com/office/drawing/2014/chart" uri="{C3380CC4-5D6E-409C-BE32-E72D297353CC}">
              <c16:uniqueId val="{00000009-2E6E-4ABB-AC90-7BCB85B63CA7}"/>
            </c:ext>
          </c:extLst>
        </c:ser>
        <c:dLbls>
          <c:dLblPos val="outEnd"/>
          <c:showLegendKey val="0"/>
          <c:showVal val="1"/>
          <c:showCatName val="0"/>
          <c:showSerName val="0"/>
          <c:showPercent val="0"/>
          <c:showBubbleSize val="0"/>
        </c:dLbls>
        <c:gapWidth val="60"/>
        <c:axId val="459723600"/>
        <c:axId val="462434784"/>
      </c:barChart>
      <c:catAx>
        <c:axId val="459723600"/>
        <c:scaling>
          <c:orientation val="minMax"/>
        </c:scaling>
        <c:delete val="0"/>
        <c:axPos val="l"/>
        <c:numFmt formatCode="General" sourceLinked="1"/>
        <c:majorTickMark val="out"/>
        <c:minorTickMark val="none"/>
        <c:tickLblPos val="nextTo"/>
        <c:spPr>
          <a:ln w="12040">
            <a:solidFill>
              <a:schemeClr val="tx1"/>
            </a:solidFill>
            <a:prstDash val="solid"/>
          </a:ln>
        </c:spPr>
        <c:txPr>
          <a:bodyPr rot="0" vert="horz"/>
          <a:lstStyle/>
          <a:p>
            <a:pPr algn="ctr" rtl="0">
              <a:defRPr lang="en-US" sz="1400" b="0" i="0" u="none" strike="noStrike" kern="1200" baseline="0">
                <a:solidFill>
                  <a:schemeClr val="tx1"/>
                </a:solidFill>
                <a:latin typeface="Arial"/>
                <a:ea typeface="Arial"/>
                <a:cs typeface="Arial"/>
              </a:defRPr>
            </a:pPr>
            <a:endParaRPr lang="en-US"/>
          </a:p>
        </c:txPr>
        <c:crossAx val="462434784"/>
        <c:crossesAt val="0"/>
        <c:auto val="1"/>
        <c:lblAlgn val="ctr"/>
        <c:lblOffset val="0"/>
        <c:noMultiLvlLbl val="0"/>
      </c:catAx>
      <c:valAx>
        <c:axId val="462434784"/>
        <c:scaling>
          <c:orientation val="minMax"/>
        </c:scaling>
        <c:delete val="0"/>
        <c:axPos val="b"/>
        <c:numFmt formatCode="0%" sourceLinked="0"/>
        <c:majorTickMark val="out"/>
        <c:minorTickMark val="none"/>
        <c:tickLblPos val="nextTo"/>
        <c:spPr>
          <a:ln w="3010">
            <a:solidFill>
              <a:schemeClr val="tx1"/>
            </a:solidFill>
            <a:prstDash val="solid"/>
          </a:ln>
        </c:spPr>
        <c:txPr>
          <a:bodyPr rot="0" vert="horz"/>
          <a:lstStyle/>
          <a:p>
            <a:pPr algn="ctr" rtl="0">
              <a:defRPr lang="en-US" sz="1400" b="0" i="0" u="none" strike="noStrike" kern="1200" baseline="0">
                <a:solidFill>
                  <a:schemeClr val="tx1"/>
                </a:solidFill>
                <a:latin typeface="Arial"/>
                <a:ea typeface="Arial"/>
                <a:cs typeface="Arial"/>
              </a:defRPr>
            </a:pPr>
            <a:endParaRPr lang="en-US"/>
          </a:p>
        </c:txPr>
        <c:crossAx val="459723600"/>
        <c:crossesAt val="1"/>
        <c:crossBetween val="between"/>
        <c:majorUnit val="0.1"/>
        <c:minorUnit val="0.1"/>
      </c:valAx>
      <c:spPr>
        <a:noFill/>
        <a:ln w="25375">
          <a:noFill/>
        </a:ln>
      </c:spPr>
    </c:plotArea>
    <c:plotVisOnly val="1"/>
    <c:dispBlanksAs val="gap"/>
    <c:showDLblsOverMax val="0"/>
  </c:chart>
  <c:spPr>
    <a:noFill/>
    <a:ln>
      <a:noFill/>
    </a:ln>
  </c:spPr>
  <c:txPr>
    <a:bodyPr/>
    <a:lstStyle/>
    <a:p>
      <a:pPr>
        <a:defRPr sz="1328" b="0"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148-4088-ADEA-B2F157C0CD6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BEE4-42CD-B649-BBF18AD27606}"/>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A148-4088-ADEA-B2F157C0CD6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148-4088-ADEA-B2F157C0CD67}"/>
              </c:ext>
            </c:extLst>
          </c:dPt>
          <c:dLbls>
            <c:dLbl>
              <c:idx val="0"/>
              <c:layout>
                <c:manualLayout>
                  <c:x val="0.20612361645721922"/>
                  <c:y val="-0.1219821946549814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490304201621112"/>
                      <c:h val="0.15806859390708008"/>
                    </c:manualLayout>
                  </c15:layout>
                </c:ext>
                <c:ext xmlns:c16="http://schemas.microsoft.com/office/drawing/2014/chart" uri="{C3380CC4-5D6E-409C-BE32-E72D297353CC}">
                  <c16:uniqueId val="{00000001-A148-4088-ADEA-B2F157C0CD67}"/>
                </c:ext>
              </c:extLst>
            </c:dLbl>
            <c:dLbl>
              <c:idx val="1"/>
              <c:layout>
                <c:manualLayout>
                  <c:x val="8.2663615015608094E-2"/>
                  <c:y val="0.22024562923816091"/>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EE4-42CD-B649-BBF18AD27606}"/>
                </c:ext>
              </c:extLst>
            </c:dLbl>
            <c:dLbl>
              <c:idx val="3"/>
              <c:layout>
                <c:manualLayout>
                  <c:x val="-9.4910076499402016E-2"/>
                  <c:y val="-0.21685710154083895"/>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556068664077395"/>
                      <c:h val="0.25667086791985672"/>
                    </c:manualLayout>
                  </c15:layout>
                </c:ext>
                <c:ext xmlns:c16="http://schemas.microsoft.com/office/drawing/2014/chart" uri="{C3380CC4-5D6E-409C-BE32-E72D297353CC}">
                  <c16:uniqueId val="{00000007-A148-4088-ADEA-B2F157C0CD6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Sheet1!$A$2:$A$5</c:f>
              <c:strCache>
                <c:ptCount val="4"/>
                <c:pt idx="0">
                  <c:v>Expenses</c:v>
                </c:pt>
                <c:pt idx="1">
                  <c:v>Reinsurance</c:v>
                </c:pt>
                <c:pt idx="2">
                  <c:v>'Rainy Day Fund'</c:v>
                </c:pt>
                <c:pt idx="3">
                  <c:v>Subject to Giveback</c:v>
                </c:pt>
              </c:strCache>
            </c:strRef>
          </c:cat>
          <c:val>
            <c:numRef>
              <c:f>Sheet1!$B$2:$B$5</c:f>
              <c:numCache>
                <c:formatCode>0%</c:formatCode>
                <c:ptCount val="4"/>
                <c:pt idx="0">
                  <c:v>0.2</c:v>
                </c:pt>
                <c:pt idx="1">
                  <c:v>0.2</c:v>
                </c:pt>
                <c:pt idx="2">
                  <c:v>0.2</c:v>
                </c:pt>
                <c:pt idx="3">
                  <c:v>0.4</c:v>
                </c:pt>
              </c:numCache>
            </c:numRef>
          </c:val>
          <c:extLst>
            <c:ext xmlns:c16="http://schemas.microsoft.com/office/drawing/2014/chart" uri="{C3380CC4-5D6E-409C-BE32-E72D297353CC}">
              <c16:uniqueId val="{00000000-BEE4-42CD-B649-BBF18AD27606}"/>
            </c:ext>
          </c:extLst>
        </c:ser>
        <c:dLbls>
          <c:showLegendKey val="0"/>
          <c:showVal val="0"/>
          <c:showCatName val="0"/>
          <c:showSerName val="0"/>
          <c:showPercent val="0"/>
          <c:showBubbleSize val="0"/>
          <c:showLeaderLines val="0"/>
        </c:dLbls>
        <c:firstSliceAng val="0"/>
        <c:holeSize val="66"/>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85843632176499"/>
          <c:y val="4.6854783073173603E-2"/>
          <c:w val="0.80124392119633503"/>
          <c:h val="0.75653457311219496"/>
        </c:manualLayout>
      </c:layout>
      <c:barChart>
        <c:barDir val="col"/>
        <c:grouping val="clustered"/>
        <c:varyColors val="0"/>
        <c:ser>
          <c:idx val="0"/>
          <c:order val="0"/>
          <c:tx>
            <c:strRef>
              <c:f>Sheet1!$B$1</c:f>
              <c:strCache>
                <c:ptCount val="1"/>
                <c:pt idx="0">
                  <c:v>1963</c:v>
                </c:pt>
              </c:strCache>
            </c:strRef>
          </c:tx>
          <c:spPr>
            <a:ln w="19050">
              <a:noFill/>
              <a:miter lim="800000"/>
            </a:ln>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Sheet1!$B$2:$B$3</c:f>
              <c:numCache>
                <c:formatCode>General</c:formatCode>
                <c:ptCount val="2"/>
                <c:pt idx="0">
                  <c:v>7.92</c:v>
                </c:pt>
                <c:pt idx="1">
                  <c:v>2.61</c:v>
                </c:pt>
              </c:numCache>
            </c:numRef>
          </c:val>
          <c:extLst>
            <c:ext xmlns:c16="http://schemas.microsoft.com/office/drawing/2014/chart" uri="{C3380CC4-5D6E-409C-BE32-E72D297353CC}">
              <c16:uniqueId val="{00000000-261B-45E8-82E1-68652BDA2437}"/>
            </c:ext>
          </c:extLst>
        </c:ser>
        <c:ser>
          <c:idx val="1"/>
          <c:order val="1"/>
          <c:tx>
            <c:strRef>
              <c:f>Sheet1!$C$1</c:f>
              <c:strCache>
                <c:ptCount val="1"/>
                <c:pt idx="0">
                  <c:v>1988</c:v>
                </c:pt>
              </c:strCache>
            </c:strRef>
          </c:tx>
          <c:spPr>
            <a:ln w="19050">
              <a:noFill/>
              <a:miter lim="800000"/>
            </a:ln>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Sheet1!$C$2:$C$3</c:f>
              <c:numCache>
                <c:formatCode>General</c:formatCode>
                <c:ptCount val="2"/>
                <c:pt idx="0">
                  <c:v>4.22</c:v>
                </c:pt>
                <c:pt idx="1">
                  <c:v>1.23</c:v>
                </c:pt>
              </c:numCache>
            </c:numRef>
          </c:val>
          <c:extLst>
            <c:ext xmlns:c16="http://schemas.microsoft.com/office/drawing/2014/chart" uri="{C3380CC4-5D6E-409C-BE32-E72D297353CC}">
              <c16:uniqueId val="{00000001-261B-45E8-82E1-68652BDA2437}"/>
            </c:ext>
          </c:extLst>
        </c:ser>
        <c:ser>
          <c:idx val="2"/>
          <c:order val="2"/>
          <c:tx>
            <c:strRef>
              <c:f>Sheet1!$D$1</c:f>
              <c:strCache>
                <c:ptCount val="1"/>
                <c:pt idx="0">
                  <c:v>2013</c:v>
                </c:pt>
              </c:strCache>
            </c:strRef>
          </c:tx>
          <c:spPr>
            <a:solidFill>
              <a:srgbClr val="00B050"/>
            </a:solidFill>
            <a:ln w="19050">
              <a:noFill/>
              <a:miter lim="800000"/>
            </a:ln>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Sheet1!$D$2:$D$3</c:f>
              <c:numCache>
                <c:formatCode>General</c:formatCode>
                <c:ptCount val="2"/>
                <c:pt idx="0">
                  <c:v>3.55</c:v>
                </c:pt>
                <c:pt idx="1">
                  <c:v>0.95</c:v>
                </c:pt>
              </c:numCache>
            </c:numRef>
          </c:val>
          <c:extLst>
            <c:ext xmlns:c16="http://schemas.microsoft.com/office/drawing/2014/chart" uri="{C3380CC4-5D6E-409C-BE32-E72D297353CC}">
              <c16:uniqueId val="{00000002-261B-45E8-82E1-68652BDA2437}"/>
            </c:ext>
          </c:extLst>
        </c:ser>
        <c:dLbls>
          <c:dLblPos val="outEnd"/>
          <c:showLegendKey val="0"/>
          <c:showVal val="1"/>
          <c:showCatName val="0"/>
          <c:showSerName val="0"/>
          <c:showPercent val="0"/>
          <c:showBubbleSize val="0"/>
        </c:dLbls>
        <c:gapWidth val="60"/>
        <c:axId val="673988664"/>
        <c:axId val="673991016"/>
      </c:barChart>
      <c:catAx>
        <c:axId val="673988664"/>
        <c:scaling>
          <c:orientation val="minMax"/>
        </c:scaling>
        <c:delete val="0"/>
        <c:axPos val="b"/>
        <c:numFmt formatCode="General" sourceLinked="1"/>
        <c:majorTickMark val="out"/>
        <c:minorTickMark val="none"/>
        <c:tickLblPos val="nextTo"/>
        <c:txPr>
          <a:bodyPr rot="-60000000" vert="horz"/>
          <a:lstStyle/>
          <a:p>
            <a:pPr>
              <a:defRPr/>
            </a:pPr>
            <a:endParaRPr lang="en-US"/>
          </a:p>
        </c:txPr>
        <c:crossAx val="673991016"/>
        <c:crosses val="autoZero"/>
        <c:auto val="1"/>
        <c:lblAlgn val="ctr"/>
        <c:lblOffset val="100"/>
        <c:noMultiLvlLbl val="0"/>
      </c:catAx>
      <c:valAx>
        <c:axId val="673991016"/>
        <c:scaling>
          <c:orientation val="minMax"/>
        </c:scaling>
        <c:delete val="0"/>
        <c:axPos val="l"/>
        <c:title>
          <c:tx>
            <c:rich>
              <a:bodyPr rot="-5400000" vert="horz"/>
              <a:lstStyle/>
              <a:p>
                <a:pPr>
                  <a:defRPr/>
                </a:pPr>
                <a:r>
                  <a:rPr lang="en-US"/>
                  <a:t>Claims per 100 Insured Vehicles</a:t>
                </a:r>
              </a:p>
            </c:rich>
          </c:tx>
          <c:overlay val="0"/>
        </c:title>
        <c:numFmt formatCode="#,##0.0" sourceLinked="0"/>
        <c:majorTickMark val="out"/>
        <c:minorTickMark val="none"/>
        <c:tickLblPos val="nextTo"/>
        <c:txPr>
          <a:bodyPr rot="-60000000" vert="horz"/>
          <a:lstStyle/>
          <a:p>
            <a:pPr>
              <a:defRPr/>
            </a:pPr>
            <a:endParaRPr lang="en-US"/>
          </a:p>
        </c:txPr>
        <c:crossAx val="673988664"/>
        <c:crosses val="autoZero"/>
        <c:crossBetween val="between"/>
      </c:valAx>
    </c:plotArea>
    <c:plotVisOnly val="1"/>
    <c:dispBlanksAs val="gap"/>
    <c:showDLblsOverMax val="0"/>
  </c:chart>
  <c:txPr>
    <a:bodyPr/>
    <a:lstStyle/>
    <a:p>
      <a:pPr>
        <a:defRPr sz="1400">
          <a:latin typeface="Arial "/>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56024364878901"/>
          <c:y val="4.5801571300465901E-2"/>
          <c:w val="0.70295547962165095"/>
          <c:h val="0.75926786207500696"/>
        </c:manualLayout>
      </c:layout>
      <c:barChart>
        <c:barDir val="col"/>
        <c:grouping val="clustered"/>
        <c:varyColors val="0"/>
        <c:ser>
          <c:idx val="0"/>
          <c:order val="0"/>
          <c:tx>
            <c:strRef>
              <c:f>Sheet1!$B$1</c:f>
              <c:strCache>
                <c:ptCount val="1"/>
                <c:pt idx="0">
                  <c:v>1963</c:v>
                </c:pt>
              </c:strCache>
            </c:strRef>
          </c:tx>
          <c:spPr>
            <a:ln w="19050">
              <a:noFill/>
              <a:miter lim="800000"/>
            </a:ln>
          </c:spPr>
          <c:invertIfNegative val="0"/>
          <c:dLbls>
            <c:dLbl>
              <c:idx val="0"/>
              <c:layout>
                <c:manualLayout>
                  <c:x val="-6.289308176100630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FE-42F9-BFE4-2588BCCCA093}"/>
                </c:ext>
              </c:extLst>
            </c:dLbl>
            <c:dLbl>
              <c:idx val="1"/>
              <c:layout>
                <c:manualLayout>
                  <c:x val="-1.8867924528301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FE-42F9-BFE4-2588BCCCA093}"/>
                </c:ext>
              </c:extLst>
            </c:dLbl>
            <c:numFmt formatCode="&quot;$&quot;#,##0" sourceLinked="0"/>
            <c:spPr>
              <a:noFill/>
              <a:ln>
                <a:noFill/>
              </a:ln>
              <a:effectLst/>
            </c:spPr>
            <c:txPr>
              <a:bodyPr rot="0" vert="horz"/>
              <a:lstStyle/>
              <a:p>
                <a:pPr>
                  <a:defRPr sz="12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Sheet1!$B$2:$B$3</c:f>
              <c:numCache>
                <c:formatCode>#,##0</c:formatCode>
                <c:ptCount val="2"/>
                <c:pt idx="0">
                  <c:v>183</c:v>
                </c:pt>
                <c:pt idx="1">
                  <c:v>1143</c:v>
                </c:pt>
              </c:numCache>
            </c:numRef>
          </c:val>
          <c:extLst>
            <c:ext xmlns:c16="http://schemas.microsoft.com/office/drawing/2014/chart" uri="{C3380CC4-5D6E-409C-BE32-E72D297353CC}">
              <c16:uniqueId val="{00000002-B8FE-42F9-BFE4-2588BCCCA093}"/>
            </c:ext>
          </c:extLst>
        </c:ser>
        <c:ser>
          <c:idx val="1"/>
          <c:order val="1"/>
          <c:tx>
            <c:strRef>
              <c:f>Sheet1!$C$1</c:f>
              <c:strCache>
                <c:ptCount val="1"/>
                <c:pt idx="0">
                  <c:v>1988</c:v>
                </c:pt>
              </c:strCache>
            </c:strRef>
          </c:tx>
          <c:spPr>
            <a:ln w="19050">
              <a:noFill/>
              <a:miter lim="800000"/>
            </a:ln>
          </c:spPr>
          <c:invertIfNegative val="0"/>
          <c:dLbls>
            <c:dLbl>
              <c:idx val="0"/>
              <c:layout>
                <c:manualLayout>
                  <c:x val="-1.2578616352201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FE-42F9-BFE4-2588BCCCA093}"/>
                </c:ext>
              </c:extLst>
            </c:dLbl>
            <c:dLbl>
              <c:idx val="1"/>
              <c:layout>
                <c:manualLayout>
                  <c:x val="-1.8867924528301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FE-42F9-BFE4-2588BCCCA093}"/>
                </c:ext>
              </c:extLst>
            </c:dLbl>
            <c:numFmt formatCode="&quot;$&quot;#,##0" sourceLinked="0"/>
            <c:spPr>
              <a:noFill/>
              <a:ln>
                <a:noFill/>
              </a:ln>
              <a:effectLst/>
            </c:spPr>
            <c:txPr>
              <a:bodyPr rot="0" vert="horz" anchorCtr="0"/>
              <a:lstStyle/>
              <a:p>
                <a:pPr algn="ctr">
                  <a:defRPr lang="en-US" sz="1200" b="0" i="0" u="none" strike="noStrike" kern="1200" baseline="0">
                    <a:solidFill>
                      <a:schemeClr val="tx1"/>
                    </a:solidFill>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Sheet1!$C$2:$C$3</c:f>
              <c:numCache>
                <c:formatCode>#,##0</c:formatCode>
                <c:ptCount val="2"/>
                <c:pt idx="0">
                  <c:v>1288</c:v>
                </c:pt>
                <c:pt idx="1">
                  <c:v>7553</c:v>
                </c:pt>
              </c:numCache>
            </c:numRef>
          </c:val>
          <c:extLst>
            <c:ext xmlns:c16="http://schemas.microsoft.com/office/drawing/2014/chart" uri="{C3380CC4-5D6E-409C-BE32-E72D297353CC}">
              <c16:uniqueId val="{00000005-B8FE-42F9-BFE4-2588BCCCA093}"/>
            </c:ext>
          </c:extLst>
        </c:ser>
        <c:ser>
          <c:idx val="2"/>
          <c:order val="2"/>
          <c:tx>
            <c:strRef>
              <c:f>Sheet1!$D$1</c:f>
              <c:strCache>
                <c:ptCount val="1"/>
                <c:pt idx="0">
                  <c:v>2013</c:v>
                </c:pt>
              </c:strCache>
            </c:strRef>
          </c:tx>
          <c:spPr>
            <a:solidFill>
              <a:srgbClr val="00B050"/>
            </a:solidFill>
            <a:ln w="19050">
              <a:noFill/>
              <a:miter lim="800000"/>
            </a:ln>
          </c:spPr>
          <c:invertIfNegative val="0"/>
          <c:dLbls>
            <c:numFmt formatCode="&quot;$&quot;#,##0" sourceLinked="0"/>
            <c:spPr>
              <a:noFill/>
              <a:ln>
                <a:noFill/>
              </a:ln>
              <a:effectLst/>
            </c:spPr>
            <c:txPr>
              <a:bodyPr rot="0" vertOverflow="overflow" horzOverflow="overflow" vert="horz">
                <a:normAutofit/>
              </a:bodyPr>
              <a:lstStyle/>
              <a:p>
                <a:pPr>
                  <a:defRPr sz="1200" b="0">
                    <a:effectLs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Sheet1!$D$2:$D$3</c:f>
              <c:numCache>
                <c:formatCode>#,##0</c:formatCode>
                <c:ptCount val="2"/>
                <c:pt idx="0">
                  <c:v>3231</c:v>
                </c:pt>
                <c:pt idx="1">
                  <c:v>15443</c:v>
                </c:pt>
              </c:numCache>
            </c:numRef>
          </c:val>
          <c:extLst>
            <c:ext xmlns:c16="http://schemas.microsoft.com/office/drawing/2014/chart" uri="{C3380CC4-5D6E-409C-BE32-E72D297353CC}">
              <c16:uniqueId val="{00000006-B8FE-42F9-BFE4-2588BCCCA093}"/>
            </c:ext>
          </c:extLst>
        </c:ser>
        <c:dLbls>
          <c:showLegendKey val="0"/>
          <c:showVal val="0"/>
          <c:showCatName val="0"/>
          <c:showSerName val="0"/>
          <c:showPercent val="0"/>
          <c:showBubbleSize val="0"/>
        </c:dLbls>
        <c:gapWidth val="60"/>
        <c:axId val="673989840"/>
        <c:axId val="673989448"/>
      </c:barChart>
      <c:catAx>
        <c:axId val="673989840"/>
        <c:scaling>
          <c:orientation val="minMax"/>
        </c:scaling>
        <c:delete val="0"/>
        <c:axPos val="b"/>
        <c:numFmt formatCode="General" sourceLinked="1"/>
        <c:majorTickMark val="out"/>
        <c:minorTickMark val="none"/>
        <c:tickLblPos val="nextTo"/>
        <c:txPr>
          <a:bodyPr rot="-60000000" vert="horz"/>
          <a:lstStyle/>
          <a:p>
            <a:pPr>
              <a:defRPr/>
            </a:pPr>
            <a:endParaRPr lang="en-US"/>
          </a:p>
        </c:txPr>
        <c:crossAx val="673989448"/>
        <c:crosses val="autoZero"/>
        <c:auto val="1"/>
        <c:lblAlgn val="ctr"/>
        <c:lblOffset val="100"/>
        <c:noMultiLvlLbl val="0"/>
      </c:catAx>
      <c:valAx>
        <c:axId val="673989448"/>
        <c:scaling>
          <c:orientation val="minMax"/>
        </c:scaling>
        <c:delete val="0"/>
        <c:axPos val="l"/>
        <c:title>
          <c:tx>
            <c:rich>
              <a:bodyPr rot="-5400000" vert="horz"/>
              <a:lstStyle/>
              <a:p>
                <a:pPr>
                  <a:defRPr/>
                </a:pPr>
                <a:r>
                  <a:rPr lang="en-US" dirty="0"/>
                  <a:t>Claim Severity</a:t>
                </a:r>
              </a:p>
            </c:rich>
          </c:tx>
          <c:overlay val="0"/>
        </c:title>
        <c:numFmt formatCode="#,##0" sourceLinked="1"/>
        <c:majorTickMark val="out"/>
        <c:minorTickMark val="none"/>
        <c:tickLblPos val="nextTo"/>
        <c:txPr>
          <a:bodyPr rot="-60000000" vert="horz"/>
          <a:lstStyle/>
          <a:p>
            <a:pPr>
              <a:defRPr/>
            </a:pPr>
            <a:endParaRPr lang="en-US"/>
          </a:p>
        </c:txPr>
        <c:crossAx val="67398984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321306851569E-2"/>
          <c:y val="6.8229926315390294E-2"/>
          <c:w val="0.88897607661269695"/>
          <c:h val="0.79594646174846095"/>
        </c:manualLayout>
      </c:layout>
      <c:barChart>
        <c:barDir val="col"/>
        <c:grouping val="clustered"/>
        <c:varyColors val="0"/>
        <c:ser>
          <c:idx val="0"/>
          <c:order val="0"/>
          <c:tx>
            <c:strRef>
              <c:f>Sheet1!$A$2</c:f>
              <c:strCache>
                <c:ptCount val="1"/>
                <c:pt idx="0">
                  <c:v>Severity</c:v>
                </c:pt>
              </c:strCache>
            </c:strRef>
          </c:tx>
          <c:invertIfNegative val="0"/>
          <c:dLbls>
            <c:dLbl>
              <c:idx val="2"/>
              <c:layout>
                <c:manualLayout>
                  <c:x val="-9.8256669516114201E-3"/>
                  <c:y val="-1.68093855418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9E-47EF-82E7-EA2483D07525}"/>
                </c:ext>
              </c:extLst>
            </c:dLbl>
            <c:dLbl>
              <c:idx val="4"/>
              <c:layout>
                <c:manualLayout>
                  <c:x val="3.0616150019135099E-3"/>
                  <c:y val="-3.2102728731942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9E-47EF-82E7-EA2483D07525}"/>
                </c:ext>
              </c:extLst>
            </c:dLbl>
            <c:dLbl>
              <c:idx val="5"/>
              <c:layout>
                <c:manualLayout>
                  <c:x val="-6.1907301770975504E-4"/>
                  <c:y val="-5.76661063434487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9E-47EF-82E7-EA2483D07525}"/>
                </c:ext>
              </c:extLst>
            </c:dLbl>
            <c:numFmt formatCode="0.0%" sourceLinked="0"/>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Sheet1!$B$1:$L$1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Sheet1!$B$2:$L$2</c:f>
              <c:numCache>
                <c:formatCode>0.0%</c:formatCode>
                <c:ptCount val="11"/>
                <c:pt idx="0">
                  <c:v>-1.7999999999999999E-2</c:v>
                </c:pt>
                <c:pt idx="1">
                  <c:v>-3.5999999999999997E-2</c:v>
                </c:pt>
                <c:pt idx="2">
                  <c:v>2.5000000000000001E-2</c:v>
                </c:pt>
                <c:pt idx="3">
                  <c:v>-2.4E-2</c:v>
                </c:pt>
                <c:pt idx="4">
                  <c:v>-1.4E-2</c:v>
                </c:pt>
                <c:pt idx="5">
                  <c:v>-5.0000000000000001E-3</c:v>
                </c:pt>
                <c:pt idx="6">
                  <c:v>8.9999999999999993E-3</c:v>
                </c:pt>
                <c:pt idx="7">
                  <c:v>-1.7999999999999999E-2</c:v>
                </c:pt>
                <c:pt idx="8">
                  <c:v>2.4E-2</c:v>
                </c:pt>
                <c:pt idx="9">
                  <c:v>4.3999999999999997E-2</c:v>
                </c:pt>
                <c:pt idx="10">
                  <c:v>8.0000000000000002E-3</c:v>
                </c:pt>
              </c:numCache>
            </c:numRef>
          </c:val>
          <c:extLst>
            <c:ext xmlns:c16="http://schemas.microsoft.com/office/drawing/2014/chart" uri="{C3380CC4-5D6E-409C-BE32-E72D297353CC}">
              <c16:uniqueId val="{00000006-079E-47EF-82E7-EA2483D07525}"/>
            </c:ext>
          </c:extLst>
        </c:ser>
        <c:dLbls>
          <c:showLegendKey val="0"/>
          <c:showVal val="0"/>
          <c:showCatName val="0"/>
          <c:showSerName val="0"/>
          <c:showPercent val="0"/>
          <c:showBubbleSize val="0"/>
        </c:dLbls>
        <c:gapWidth val="60"/>
        <c:axId val="144719688"/>
        <c:axId val="144720080"/>
      </c:barChart>
      <c:catAx>
        <c:axId val="144719688"/>
        <c:scaling>
          <c:orientation val="minMax"/>
        </c:scaling>
        <c:delete val="0"/>
        <c:axPos val="b"/>
        <c:numFmt formatCode="General" sourceLinked="1"/>
        <c:majorTickMark val="out"/>
        <c:minorTickMark val="none"/>
        <c:tickLblPos val="low"/>
        <c:txPr>
          <a:bodyPr rot="0" vert="horz"/>
          <a:lstStyle/>
          <a:p>
            <a:pPr>
              <a:defRPr/>
            </a:pPr>
            <a:endParaRPr lang="en-US"/>
          </a:p>
        </c:txPr>
        <c:crossAx val="144720080"/>
        <c:crosses val="autoZero"/>
        <c:auto val="1"/>
        <c:lblAlgn val="ctr"/>
        <c:lblOffset val="200"/>
        <c:tickLblSkip val="1"/>
        <c:tickMarkSkip val="1"/>
        <c:noMultiLvlLbl val="0"/>
      </c:catAx>
      <c:valAx>
        <c:axId val="144720080"/>
        <c:scaling>
          <c:orientation val="minMax"/>
          <c:max val="0.06"/>
          <c:min val="-0.04"/>
        </c:scaling>
        <c:delete val="0"/>
        <c:axPos val="l"/>
        <c:numFmt formatCode="0.0%" sourceLinked="0"/>
        <c:majorTickMark val="out"/>
        <c:minorTickMark val="none"/>
        <c:tickLblPos val="nextTo"/>
        <c:txPr>
          <a:bodyPr rot="0" vert="horz"/>
          <a:lstStyle/>
          <a:p>
            <a:pPr>
              <a:defRPr/>
            </a:pPr>
            <a:endParaRPr lang="en-US"/>
          </a:p>
        </c:txPr>
        <c:crossAx val="144719688"/>
        <c:crosses val="autoZero"/>
        <c:crossBetween val="between"/>
        <c:majorUnit val="0.02"/>
      </c:valAx>
    </c:plotArea>
    <c:plotVisOnly val="1"/>
    <c:dispBlanksAs val="gap"/>
    <c:showDLblsOverMax val="0"/>
  </c:chart>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321306851569E-2"/>
          <c:y val="6.8229926315390294E-2"/>
          <c:w val="0.88897607661269695"/>
          <c:h val="0.79594646174846095"/>
        </c:manualLayout>
      </c:layout>
      <c:barChart>
        <c:barDir val="col"/>
        <c:grouping val="clustered"/>
        <c:varyColors val="0"/>
        <c:ser>
          <c:idx val="0"/>
          <c:order val="0"/>
          <c:tx>
            <c:strRef>
              <c:f>Sheet1!$A$2</c:f>
              <c:strCache>
                <c:ptCount val="1"/>
                <c:pt idx="0">
                  <c:v>Severity</c:v>
                </c:pt>
              </c:strCache>
            </c:strRef>
          </c:tx>
          <c:invertIfNegative val="0"/>
          <c:dLbls>
            <c:dLbl>
              <c:idx val="2"/>
              <c:layout>
                <c:manualLayout>
                  <c:x val="-9.8256669516114201E-3"/>
                  <c:y val="-1.68093855418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9E-47EF-82E7-EA2483D07525}"/>
                </c:ext>
              </c:extLst>
            </c:dLbl>
            <c:dLbl>
              <c:idx val="4"/>
              <c:layout>
                <c:manualLayout>
                  <c:x val="3.0616150019135099E-3"/>
                  <c:y val="-3.2102728731942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9E-47EF-82E7-EA2483D07525}"/>
                </c:ext>
              </c:extLst>
            </c:dLbl>
            <c:dLbl>
              <c:idx val="5"/>
              <c:layout>
                <c:manualLayout>
                  <c:x val="-6.1907301770975504E-4"/>
                  <c:y val="-5.76661063434487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9E-47EF-82E7-EA2483D07525}"/>
                </c:ext>
              </c:extLst>
            </c:dLbl>
            <c:dLbl>
              <c:idx val="7"/>
              <c:layout>
                <c:manualLayout>
                  <c:x val="-1.5308075009567599E-3"/>
                  <c:y val="-1.926163723916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B1-4075-8C92-D974FECE3D62}"/>
                </c:ext>
              </c:extLst>
            </c:dLbl>
            <c:numFmt formatCode="0.0%" sourceLinked="0"/>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Sheet1!$B$1:$L$1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Sheet1!$B$2:$L$2</c:f>
              <c:numCache>
                <c:formatCode>0.0%</c:formatCode>
                <c:ptCount val="11"/>
                <c:pt idx="0">
                  <c:v>3.9E-2</c:v>
                </c:pt>
                <c:pt idx="1">
                  <c:v>3.1E-2</c:v>
                </c:pt>
                <c:pt idx="2">
                  <c:v>1E-3</c:v>
                </c:pt>
                <c:pt idx="3">
                  <c:v>5.0000000000000001E-3</c:v>
                </c:pt>
                <c:pt idx="4">
                  <c:v>-2.3E-2</c:v>
                </c:pt>
                <c:pt idx="5">
                  <c:v>-1E-3</c:v>
                </c:pt>
                <c:pt idx="6">
                  <c:v>2.8000000000000001E-2</c:v>
                </c:pt>
                <c:pt idx="7">
                  <c:v>1.2999999999999999E-2</c:v>
                </c:pt>
                <c:pt idx="8">
                  <c:v>4.1000000000000002E-2</c:v>
                </c:pt>
                <c:pt idx="9">
                  <c:v>1.2999999999999999E-2</c:v>
                </c:pt>
                <c:pt idx="10">
                  <c:v>5.7000000000000002E-2</c:v>
                </c:pt>
              </c:numCache>
            </c:numRef>
          </c:val>
          <c:extLst>
            <c:ext xmlns:c16="http://schemas.microsoft.com/office/drawing/2014/chart" uri="{C3380CC4-5D6E-409C-BE32-E72D297353CC}">
              <c16:uniqueId val="{00000006-079E-47EF-82E7-EA2483D07525}"/>
            </c:ext>
          </c:extLst>
        </c:ser>
        <c:dLbls>
          <c:showLegendKey val="0"/>
          <c:showVal val="0"/>
          <c:showCatName val="0"/>
          <c:showSerName val="0"/>
          <c:showPercent val="0"/>
          <c:showBubbleSize val="0"/>
        </c:dLbls>
        <c:gapWidth val="60"/>
        <c:axId val="237420176"/>
        <c:axId val="237424488"/>
      </c:barChart>
      <c:catAx>
        <c:axId val="237420176"/>
        <c:scaling>
          <c:orientation val="minMax"/>
        </c:scaling>
        <c:delete val="0"/>
        <c:axPos val="b"/>
        <c:numFmt formatCode="General" sourceLinked="1"/>
        <c:majorTickMark val="out"/>
        <c:minorTickMark val="none"/>
        <c:tickLblPos val="low"/>
        <c:txPr>
          <a:bodyPr rot="0" vert="horz"/>
          <a:lstStyle/>
          <a:p>
            <a:pPr>
              <a:defRPr/>
            </a:pPr>
            <a:endParaRPr lang="en-US"/>
          </a:p>
        </c:txPr>
        <c:crossAx val="237424488"/>
        <c:crosses val="autoZero"/>
        <c:auto val="1"/>
        <c:lblAlgn val="ctr"/>
        <c:lblOffset val="200"/>
        <c:tickLblSkip val="1"/>
        <c:tickMarkSkip val="1"/>
        <c:noMultiLvlLbl val="0"/>
      </c:catAx>
      <c:valAx>
        <c:axId val="237424488"/>
        <c:scaling>
          <c:orientation val="minMax"/>
          <c:max val="0.06"/>
          <c:min val="-0.04"/>
        </c:scaling>
        <c:delete val="0"/>
        <c:axPos val="l"/>
        <c:numFmt formatCode="0.0%" sourceLinked="0"/>
        <c:majorTickMark val="out"/>
        <c:minorTickMark val="none"/>
        <c:tickLblPos val="nextTo"/>
        <c:txPr>
          <a:bodyPr rot="0" vert="horz"/>
          <a:lstStyle/>
          <a:p>
            <a:pPr>
              <a:defRPr/>
            </a:pPr>
            <a:endParaRPr lang="en-US"/>
          </a:p>
        </c:txPr>
        <c:crossAx val="237420176"/>
        <c:crosses val="autoZero"/>
        <c:crossBetween val="between"/>
        <c:majorUnit val="0.02"/>
      </c:valAx>
    </c:plotArea>
    <c:plotVisOnly val="1"/>
    <c:dispBlanksAs val="gap"/>
    <c:showDLblsOverMax val="0"/>
  </c:chart>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120994060587501E-2"/>
          <c:y val="0.109789286130135"/>
          <c:w val="0.89504012342888895"/>
          <c:h val="0.68575579832585098"/>
        </c:manualLayout>
      </c:layout>
      <c:barChart>
        <c:barDir val="col"/>
        <c:grouping val="clustered"/>
        <c:varyColors val="0"/>
        <c:ser>
          <c:idx val="0"/>
          <c:order val="0"/>
          <c:tx>
            <c:strRef>
              <c:f>Sheet1!$B$1</c:f>
              <c:strCache>
                <c:ptCount val="1"/>
                <c:pt idx="0">
                  <c:v>Severity</c:v>
                </c:pt>
              </c:strCache>
            </c:strRef>
          </c:tx>
          <c:spPr>
            <a:ln w="19050">
              <a:noFill/>
              <a:miter lim="800000"/>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Bodily Injury</c:v>
                </c:pt>
                <c:pt idx="1">
                  <c:v>Property Damage Liability</c:v>
                </c:pt>
                <c:pt idx="2">
                  <c:v>PIP</c:v>
                </c:pt>
                <c:pt idx="3">
                  <c:v>Collision </c:v>
                </c:pt>
                <c:pt idx="4">
                  <c:v>Comprehensive</c:v>
                </c:pt>
              </c:strCache>
            </c:strRef>
          </c:cat>
          <c:val>
            <c:numRef>
              <c:f>Sheet1!$B$2:$B$6</c:f>
              <c:numCache>
                <c:formatCode>0.0%</c:formatCode>
                <c:ptCount val="5"/>
                <c:pt idx="0">
                  <c:v>3.5000000000000003E-2</c:v>
                </c:pt>
                <c:pt idx="1">
                  <c:v>7.1999999999999995E-2</c:v>
                </c:pt>
                <c:pt idx="2">
                  <c:v>0.02</c:v>
                </c:pt>
                <c:pt idx="3">
                  <c:v>5.8999999999999997E-2</c:v>
                </c:pt>
                <c:pt idx="4">
                  <c:v>9.8000000000000004E-2</c:v>
                </c:pt>
              </c:numCache>
            </c:numRef>
          </c:val>
          <c:extLst>
            <c:ext xmlns:c16="http://schemas.microsoft.com/office/drawing/2014/chart" uri="{C3380CC4-5D6E-409C-BE32-E72D297353CC}">
              <c16:uniqueId val="{00000000-4497-4A74-9750-21DB88A1A388}"/>
            </c:ext>
          </c:extLst>
        </c:ser>
        <c:ser>
          <c:idx val="1"/>
          <c:order val="1"/>
          <c:tx>
            <c:strRef>
              <c:f>Sheet1!$C$1</c:f>
              <c:strCache>
                <c:ptCount val="1"/>
                <c:pt idx="0">
                  <c:v>Frequency</c:v>
                </c:pt>
              </c:strCache>
            </c:strRef>
          </c:tx>
          <c:spPr>
            <a:ln w="19050">
              <a:noFill/>
              <a:miter lim="800000"/>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Bodily Injury</c:v>
                </c:pt>
                <c:pt idx="1">
                  <c:v>Property Damage Liability</c:v>
                </c:pt>
                <c:pt idx="2">
                  <c:v>PIP</c:v>
                </c:pt>
                <c:pt idx="3">
                  <c:v>Collision </c:v>
                </c:pt>
                <c:pt idx="4">
                  <c:v>Comprehensive</c:v>
                </c:pt>
              </c:strCache>
            </c:strRef>
          </c:cat>
          <c:val>
            <c:numRef>
              <c:f>Sheet1!$C$2:$C$6</c:f>
              <c:numCache>
                <c:formatCode>0.0%</c:formatCode>
                <c:ptCount val="5"/>
                <c:pt idx="0">
                  <c:v>2.1999999999999999E-2</c:v>
                </c:pt>
                <c:pt idx="1">
                  <c:v>1.4E-2</c:v>
                </c:pt>
                <c:pt idx="2">
                  <c:v>0.1</c:v>
                </c:pt>
                <c:pt idx="3">
                  <c:v>7.0000000000000001E-3</c:v>
                </c:pt>
                <c:pt idx="4">
                  <c:v>4.1000000000000002E-2</c:v>
                </c:pt>
              </c:numCache>
            </c:numRef>
          </c:val>
          <c:extLst>
            <c:ext xmlns:c16="http://schemas.microsoft.com/office/drawing/2014/chart" uri="{C3380CC4-5D6E-409C-BE32-E72D297353CC}">
              <c16:uniqueId val="{00000001-4497-4A74-9750-21DB88A1A388}"/>
            </c:ext>
          </c:extLst>
        </c:ser>
        <c:dLbls>
          <c:showLegendKey val="0"/>
          <c:showVal val="0"/>
          <c:showCatName val="0"/>
          <c:showSerName val="0"/>
          <c:showPercent val="0"/>
          <c:showBubbleSize val="0"/>
        </c:dLbls>
        <c:gapWidth val="80"/>
        <c:axId val="673991800"/>
        <c:axId val="673992192"/>
      </c:barChart>
      <c:catAx>
        <c:axId val="673991800"/>
        <c:scaling>
          <c:orientation val="minMax"/>
        </c:scaling>
        <c:delete val="0"/>
        <c:axPos val="b"/>
        <c:numFmt formatCode="General" sourceLinked="0"/>
        <c:majorTickMark val="out"/>
        <c:minorTickMark val="none"/>
        <c:tickLblPos val="low"/>
        <c:crossAx val="673992192"/>
        <c:crosses val="autoZero"/>
        <c:auto val="1"/>
        <c:lblAlgn val="ctr"/>
        <c:lblOffset val="0"/>
        <c:noMultiLvlLbl val="0"/>
      </c:catAx>
      <c:valAx>
        <c:axId val="673992192"/>
        <c:scaling>
          <c:orientation val="minMax"/>
        </c:scaling>
        <c:delete val="0"/>
        <c:axPos val="l"/>
        <c:numFmt formatCode="0%" sourceLinked="0"/>
        <c:majorTickMark val="out"/>
        <c:minorTickMark val="none"/>
        <c:tickLblPos val="nextTo"/>
        <c:crossAx val="673991800"/>
        <c:crosses val="autoZero"/>
        <c:crossBetween val="between"/>
      </c:valAx>
    </c:plotArea>
    <c:legend>
      <c:legendPos val="t"/>
      <c:layout>
        <c:manualLayout>
          <c:xMode val="edge"/>
          <c:yMode val="edge"/>
          <c:x val="0.679235681073735"/>
          <c:y val="0.113279768725093"/>
          <c:w val="0.26609809824288599"/>
          <c:h val="7.1897818225386503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804E-2"/>
          <c:y val="6.02447926931933E-2"/>
          <c:w val="0.89507743409072604"/>
          <c:h val="0.77781604687105399"/>
        </c:manualLayout>
      </c:layout>
      <c:barChart>
        <c:barDir val="col"/>
        <c:grouping val="clustered"/>
        <c:varyColors val="0"/>
        <c:ser>
          <c:idx val="1"/>
          <c:order val="0"/>
          <c:tx>
            <c:strRef>
              <c:f>Sheet1!$B$1</c:f>
              <c:strCache>
                <c:ptCount val="1"/>
                <c:pt idx="0">
                  <c:v>% Chg, Miles Driven</c:v>
                </c:pt>
              </c:strCache>
            </c:strRef>
          </c:tx>
          <c:spPr>
            <a:solidFill>
              <a:schemeClr val="accent1"/>
            </a:solidFill>
            <a:ln>
              <a:solidFill>
                <a:schemeClr val="accent1"/>
              </a:solidFill>
            </a:ln>
          </c:spPr>
          <c:invertIfNegative val="0"/>
          <c:dLbls>
            <c:dLbl>
              <c:idx val="0"/>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9936-4997-9B74-ED1A878592BB}"/>
                </c:ext>
              </c:extLst>
            </c:dLbl>
            <c:dLbl>
              <c:idx val="4"/>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9936-4997-9B74-ED1A878592BB}"/>
                </c:ext>
              </c:extLst>
            </c:dLbl>
            <c:spPr>
              <a:noFill/>
              <a:ln>
                <a:noFill/>
              </a:ln>
              <a:effectLst/>
            </c:spPr>
            <c:txPr>
              <a:bodyPr wrap="square" lIns="38100" tIns="19050" rIns="38100" bIns="19050" anchor="ctr">
                <a:spAutoFit/>
              </a:bodyPr>
              <a:lstStyle/>
              <a:p>
                <a:pPr>
                  <a:defRPr sz="11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formatCode="0">
                  <c:v>2000</c:v>
                </c:pt>
                <c:pt idx="2" formatCode="0">
                  <c:v>2002</c:v>
                </c:pt>
                <c:pt idx="4" formatCode="0">
                  <c:v>2004</c:v>
                </c:pt>
                <c:pt idx="6" formatCode="0">
                  <c:v>2006</c:v>
                </c:pt>
                <c:pt idx="8" formatCode="0">
                  <c:v>2008</c:v>
                </c:pt>
                <c:pt idx="10" formatCode="0">
                  <c:v>2010</c:v>
                </c:pt>
                <c:pt idx="12" formatCode="0">
                  <c:v>2012</c:v>
                </c:pt>
                <c:pt idx="14" formatCode="0">
                  <c:v>2014</c:v>
                </c:pt>
                <c:pt idx="16" formatCode="0">
                  <c:v>2016</c:v>
                </c:pt>
              </c:numCache>
            </c:numRef>
          </c:cat>
          <c:val>
            <c:numRef>
              <c:f>Sheet1!$B$2:$B$18</c:f>
              <c:numCache>
                <c:formatCode>0.0%</c:formatCode>
                <c:ptCount val="17"/>
                <c:pt idx="0">
                  <c:v>2.462686567164174E-2</c:v>
                </c:pt>
                <c:pt idx="1">
                  <c:v>1.8208302986161717E-2</c:v>
                </c:pt>
                <c:pt idx="2">
                  <c:v>2.1459227467811148E-2</c:v>
                </c:pt>
                <c:pt idx="3">
                  <c:v>1.225490196078427E-2</c:v>
                </c:pt>
                <c:pt idx="4">
                  <c:v>2.5250778277412733E-2</c:v>
                </c:pt>
                <c:pt idx="5">
                  <c:v>8.4345479082321706E-3</c:v>
                </c:pt>
                <c:pt idx="6">
                  <c:v>8.3640013382402234E-3</c:v>
                </c:pt>
                <c:pt idx="7">
                  <c:v>5.6403450564035396E-3</c:v>
                </c:pt>
                <c:pt idx="8">
                  <c:v>-1.8145826459914249E-2</c:v>
                </c:pt>
                <c:pt idx="9">
                  <c:v>-6.7204301075268758E-3</c:v>
                </c:pt>
                <c:pt idx="10">
                  <c:v>3.721244925575018E-3</c:v>
                </c:pt>
                <c:pt idx="11">
                  <c:v>-5.3926525109537771E-3</c:v>
                </c:pt>
                <c:pt idx="12">
                  <c:v>6.4384954252796334E-3</c:v>
                </c:pt>
                <c:pt idx="13">
                  <c:v>6.3973063973064015E-3</c:v>
                </c:pt>
                <c:pt idx="14">
                  <c:v>1.271328203412514E-2</c:v>
                </c:pt>
                <c:pt idx="15">
                  <c:v>3.4027089527585153E-2</c:v>
                </c:pt>
                <c:pt idx="16">
                  <c:v>3.1E-2</c:v>
                </c:pt>
              </c:numCache>
            </c:numRef>
          </c:val>
          <c:extLst>
            <c:ext xmlns:c16="http://schemas.microsoft.com/office/drawing/2014/chart" uri="{C3380CC4-5D6E-409C-BE32-E72D297353CC}">
              <c16:uniqueId val="{00000002-9936-4997-9B74-ED1A878592BB}"/>
            </c:ext>
          </c:extLst>
        </c:ser>
        <c:dLbls>
          <c:showLegendKey val="0"/>
          <c:showVal val="0"/>
          <c:showCatName val="0"/>
          <c:showSerName val="0"/>
          <c:showPercent val="0"/>
          <c:showBubbleSize val="0"/>
        </c:dLbls>
        <c:gapWidth val="25"/>
        <c:axId val="468574616"/>
        <c:axId val="468582456"/>
      </c:barChart>
      <c:valAx>
        <c:axId val="468582456"/>
        <c:scaling>
          <c:orientation val="minMax"/>
          <c:max val="4.0000000000000008E-2"/>
          <c:min val="-2.5000000000000005E-2"/>
        </c:scaling>
        <c:delete val="0"/>
        <c:axPos val="r"/>
        <c:numFmt formatCode="0.0%" sourceLinked="1"/>
        <c:majorTickMark val="out"/>
        <c:minorTickMark val="none"/>
        <c:tickLblPos val="low"/>
        <c:spPr>
          <a:ln>
            <a:noFill/>
          </a:ln>
        </c:spPr>
        <c:crossAx val="468574616"/>
        <c:crosses val="max"/>
        <c:crossBetween val="between"/>
      </c:valAx>
      <c:catAx>
        <c:axId val="468574616"/>
        <c:scaling>
          <c:orientation val="minMax"/>
        </c:scaling>
        <c:delete val="0"/>
        <c:axPos val="b"/>
        <c:numFmt formatCode="0" sourceLinked="1"/>
        <c:majorTickMark val="none"/>
        <c:minorTickMark val="none"/>
        <c:tickLblPos val="low"/>
        <c:crossAx val="468582456"/>
        <c:crosses val="autoZero"/>
        <c:auto val="0"/>
        <c:lblAlgn val="ctr"/>
        <c:lblOffset val="100"/>
        <c:noMultiLvlLbl val="0"/>
      </c:catAx>
    </c:plotArea>
    <c:plotVisOnly val="1"/>
    <c:dispBlanksAs val="gap"/>
    <c:showDLblsOverMax val="0"/>
  </c:chart>
  <c:txPr>
    <a:bodyPr/>
    <a:lstStyle/>
    <a:p>
      <a:pPr>
        <a:defRPr sz="14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95858352196E-2"/>
          <c:y val="4.4584421621513201E-2"/>
          <c:w val="0.83805095442736"/>
          <c:h val="0.69902666785787204"/>
        </c:manualLayout>
      </c:layout>
      <c:lineChart>
        <c:grouping val="standard"/>
        <c:varyColors val="0"/>
        <c:ser>
          <c:idx val="1"/>
          <c:order val="0"/>
          <c:tx>
            <c:strRef>
              <c:f>Sheet1!$B$1</c:f>
              <c:strCache>
                <c:ptCount val="1"/>
                <c:pt idx="0">
                  <c:v>Miles Driven (left axis)</c:v>
                </c:pt>
              </c:strCache>
            </c:strRef>
          </c:tx>
          <c:spPr>
            <a:ln w="31750"/>
          </c:spPr>
          <c:marker>
            <c:symbol val="none"/>
          </c:marker>
          <c:cat>
            <c:strRef>
              <c:f>Sheet1!$A$2:$A$43</c:f>
              <c:strCache>
                <c:ptCount val="42"/>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strCache>
            </c:strRef>
          </c:cat>
          <c:val>
            <c:numRef>
              <c:f>Sheet1!$B$2:$B$43</c:f>
              <c:numCache>
                <c:formatCode>#,##0</c:formatCode>
                <c:ptCount val="42"/>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pt idx="40">
                  <c:v>3159</c:v>
                </c:pt>
                <c:pt idx="41">
                  <c:v>3179</c:v>
                </c:pt>
              </c:numCache>
            </c:numRef>
          </c:val>
          <c:smooth val="0"/>
          <c:extLst>
            <c:ext xmlns:c16="http://schemas.microsoft.com/office/drawing/2014/chart" uri="{C3380CC4-5D6E-409C-BE32-E72D297353CC}">
              <c16:uniqueId val="{00000000-9920-444E-BFAE-3BE8FB3529B9}"/>
            </c:ext>
          </c:extLst>
        </c:ser>
        <c:dLbls>
          <c:showLegendKey val="0"/>
          <c:showVal val="0"/>
          <c:showCatName val="0"/>
          <c:showSerName val="0"/>
          <c:showPercent val="0"/>
          <c:showBubbleSize val="0"/>
        </c:dLbls>
        <c:marker val="1"/>
        <c:smooth val="0"/>
        <c:axId val="239430576"/>
        <c:axId val="239423520"/>
      </c:lineChart>
      <c:lineChart>
        <c:grouping val="standard"/>
        <c:varyColors val="0"/>
        <c:ser>
          <c:idx val="0"/>
          <c:order val="1"/>
          <c:tx>
            <c:strRef>
              <c:f>Sheet1!$C$1</c:f>
              <c:strCache>
                <c:ptCount val="1"/>
                <c:pt idx="0">
                  <c:v># Employed (right axis)</c:v>
                </c:pt>
              </c:strCache>
            </c:strRef>
          </c:tx>
          <c:spPr>
            <a:ln w="31750"/>
          </c:spPr>
          <c:marker>
            <c:symbol val="none"/>
          </c:marker>
          <c:cat>
            <c:strRef>
              <c:f>Sheet1!$A$2:$A$43</c:f>
              <c:strCache>
                <c:ptCount val="42"/>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strCache>
            </c:strRef>
          </c:cat>
          <c:val>
            <c:numRef>
              <c:f>Sheet1!$C$2:$C$43</c:f>
              <c:numCache>
                <c:formatCode>_(* #,##0.0_);_(* \(#,##0.0\);_(* "-"??_);_(@_)</c:formatCode>
                <c:ptCount val="42"/>
                <c:pt idx="0">
                  <c:v>136.04900000000001</c:v>
                </c:pt>
                <c:pt idx="1">
                  <c:v>136.33699999999999</c:v>
                </c:pt>
                <c:pt idx="2">
                  <c:v>136.88300000000001</c:v>
                </c:pt>
                <c:pt idx="3">
                  <c:v>137.26599999999999</c:v>
                </c:pt>
                <c:pt idx="4">
                  <c:v>137.785</c:v>
                </c:pt>
                <c:pt idx="5">
                  <c:v>138.08500000000001</c:v>
                </c:pt>
                <c:pt idx="6">
                  <c:v>138.11600000000001</c:v>
                </c:pt>
                <c:pt idx="7">
                  <c:v>138.41300000000001</c:v>
                </c:pt>
                <c:pt idx="8">
                  <c:v>138.268</c:v>
                </c:pt>
                <c:pt idx="9">
                  <c:v>137.708</c:v>
                </c:pt>
                <c:pt idx="10">
                  <c:v>136.78100000000001</c:v>
                </c:pt>
                <c:pt idx="11">
                  <c:v>134.84399999999999</c:v>
                </c:pt>
                <c:pt idx="12">
                  <c:v>132.52699999999999</c:v>
                </c:pt>
                <c:pt idx="13">
                  <c:v>131.02000000000001</c:v>
                </c:pt>
                <c:pt idx="14">
                  <c:v>130.26</c:v>
                </c:pt>
                <c:pt idx="15">
                  <c:v>129.774</c:v>
                </c:pt>
                <c:pt idx="16">
                  <c:v>129.89599999999999</c:v>
                </c:pt>
                <c:pt idx="17">
                  <c:v>130.52799999999999</c:v>
                </c:pt>
                <c:pt idx="18">
                  <c:v>130.37200000000001</c:v>
                </c:pt>
                <c:pt idx="19">
                  <c:v>130.84</c:v>
                </c:pt>
                <c:pt idx="20">
                  <c:v>131.29499999999999</c:v>
                </c:pt>
                <c:pt idx="21">
                  <c:v>131.94900000000001</c:v>
                </c:pt>
                <c:pt idx="22">
                  <c:v>132.37200000000001</c:v>
                </c:pt>
                <c:pt idx="23">
                  <c:v>132.92699999999999</c:v>
                </c:pt>
                <c:pt idx="24">
                  <c:v>133.761</c:v>
                </c:pt>
                <c:pt idx="25">
                  <c:v>134.03800000000001</c:v>
                </c:pt>
                <c:pt idx="26">
                  <c:v>134.55199999999999</c:v>
                </c:pt>
                <c:pt idx="27">
                  <c:v>135.07599999999999</c:v>
                </c:pt>
                <c:pt idx="28">
                  <c:v>135.71199999999999</c:v>
                </c:pt>
                <c:pt idx="29">
                  <c:v>136.268</c:v>
                </c:pt>
                <c:pt idx="30">
                  <c:v>136.86199999999999</c:v>
                </c:pt>
                <c:pt idx="31">
                  <c:v>137.387</c:v>
                </c:pt>
                <c:pt idx="32">
                  <c:v>138.01400000000001</c:v>
                </c:pt>
                <c:pt idx="33">
                  <c:v>138.84299999999999</c:v>
                </c:pt>
                <c:pt idx="34">
                  <c:v>139.57900000000001</c:v>
                </c:pt>
                <c:pt idx="35">
                  <c:v>140.40199999999999</c:v>
                </c:pt>
                <c:pt idx="36">
                  <c:v>140.97200000000001</c:v>
                </c:pt>
                <c:pt idx="37">
                  <c:v>141.72399999999999</c:v>
                </c:pt>
                <c:pt idx="38">
                  <c:v>142.30000000000001</c:v>
                </c:pt>
                <c:pt idx="39">
                  <c:v>143.14599999999999</c:v>
                </c:pt>
                <c:pt idx="40">
                  <c:v>143.733</c:v>
                </c:pt>
                <c:pt idx="41">
                  <c:v>144.172</c:v>
                </c:pt>
              </c:numCache>
            </c:numRef>
          </c:val>
          <c:smooth val="0"/>
          <c:extLst>
            <c:ext xmlns:c16="http://schemas.microsoft.com/office/drawing/2014/chart" uri="{C3380CC4-5D6E-409C-BE32-E72D297353CC}">
              <c16:uniqueId val="{00000001-9920-444E-BFAE-3BE8FB3529B9}"/>
            </c:ext>
          </c:extLst>
        </c:ser>
        <c:dLbls>
          <c:showLegendKey val="0"/>
          <c:showVal val="0"/>
          <c:showCatName val="0"/>
          <c:showSerName val="0"/>
          <c:showPercent val="0"/>
          <c:showBubbleSize val="0"/>
        </c:dLbls>
        <c:marker val="1"/>
        <c:smooth val="0"/>
        <c:axId val="239424696"/>
        <c:axId val="239423912"/>
      </c:lineChart>
      <c:catAx>
        <c:axId val="23943057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39423520"/>
        <c:crossesAt val="0"/>
        <c:auto val="0"/>
        <c:lblAlgn val="ctr"/>
        <c:lblOffset val="100"/>
        <c:tickLblSkip val="2"/>
        <c:tickMarkSkip val="1"/>
        <c:noMultiLvlLbl val="0"/>
      </c:catAx>
      <c:valAx>
        <c:axId val="239423520"/>
        <c:scaling>
          <c:orientation val="minMax"/>
        </c:scaling>
        <c:delete val="0"/>
        <c:axPos val="l"/>
        <c:numFmt formatCode="#,##0" sourceLinked="0"/>
        <c:majorTickMark val="out"/>
        <c:minorTickMark val="none"/>
        <c:tickLblPos val="nextTo"/>
        <c:txPr>
          <a:bodyPr rot="0" vert="horz"/>
          <a:lstStyle/>
          <a:p>
            <a:pPr>
              <a:defRPr/>
            </a:pPr>
            <a:endParaRPr lang="en-US"/>
          </a:p>
        </c:txPr>
        <c:crossAx val="239430576"/>
        <c:crosses val="autoZero"/>
        <c:crossBetween val="between"/>
        <c:minorUnit val="1"/>
      </c:valAx>
      <c:catAx>
        <c:axId val="239424696"/>
        <c:scaling>
          <c:orientation val="minMax"/>
        </c:scaling>
        <c:delete val="1"/>
        <c:axPos val="b"/>
        <c:numFmt formatCode="General" sourceLinked="1"/>
        <c:majorTickMark val="out"/>
        <c:minorTickMark val="none"/>
        <c:tickLblPos val="nextTo"/>
        <c:crossAx val="239423912"/>
        <c:crossesAt val="5.5"/>
        <c:auto val="0"/>
        <c:lblAlgn val="ctr"/>
        <c:lblOffset val="100"/>
        <c:noMultiLvlLbl val="0"/>
      </c:catAx>
      <c:valAx>
        <c:axId val="239423912"/>
        <c:scaling>
          <c:orientation val="minMax"/>
        </c:scaling>
        <c:delete val="0"/>
        <c:axPos val="r"/>
        <c:numFmt formatCode="0" sourceLinked="0"/>
        <c:majorTickMark val="out"/>
        <c:minorTickMark val="none"/>
        <c:tickLblPos val="nextTo"/>
        <c:txPr>
          <a:bodyPr rot="0" vert="horz"/>
          <a:lstStyle/>
          <a:p>
            <a:pPr>
              <a:defRPr/>
            </a:pPr>
            <a:endParaRPr lang="en-US"/>
          </a:p>
        </c:txPr>
        <c:crossAx val="239424696"/>
        <c:crosses val="max"/>
        <c:crossBetween val="between"/>
      </c:valAx>
    </c:plotArea>
    <c:legend>
      <c:legendPos val="b"/>
      <c:layout>
        <c:manualLayout>
          <c:xMode val="edge"/>
          <c:yMode val="edge"/>
          <c:x val="0.36798829760311202"/>
          <c:y val="5.5036526829100499E-2"/>
          <c:w val="0.52867401623895505"/>
          <c:h val="9.2479691790098906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FAB4D-3FE8-46D4-921D-3DAAFD45193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1E70C20-E506-4FF7-9F1C-765AA78E70C1}">
      <dgm:prSet phldrT="[Text]" custT="1"/>
      <dgm:spPr/>
      <dgm:t>
        <a:bodyPr/>
        <a:lstStyle/>
        <a:p>
          <a:r>
            <a:rPr lang="en-US" sz="1600" b="1" dirty="0">
              <a:latin typeface="Arial "/>
            </a:rPr>
            <a:t>Create Policy/ Treaty</a:t>
          </a:r>
        </a:p>
      </dgm:t>
    </dgm:pt>
    <dgm:pt modelId="{9453320E-08F2-4A9D-8D02-C93B8993606B}" type="parTrans" cxnId="{1338CEE4-50EB-4CF5-AF76-B68B3DC57411}">
      <dgm:prSet/>
      <dgm:spPr/>
      <dgm:t>
        <a:bodyPr/>
        <a:lstStyle/>
        <a:p>
          <a:endParaRPr lang="en-US" sz="1600">
            <a:latin typeface="Arial "/>
          </a:endParaRPr>
        </a:p>
      </dgm:t>
    </dgm:pt>
    <dgm:pt modelId="{473D3182-B31B-4F17-BE88-DD6E1BE86813}" type="sibTrans" cxnId="{1338CEE4-50EB-4CF5-AF76-B68B3DC57411}">
      <dgm:prSet/>
      <dgm:spPr/>
      <dgm:t>
        <a:bodyPr/>
        <a:lstStyle/>
        <a:p>
          <a:endParaRPr lang="en-US" sz="1600">
            <a:latin typeface="Arial "/>
          </a:endParaRPr>
        </a:p>
      </dgm:t>
    </dgm:pt>
    <dgm:pt modelId="{92545DD2-D102-4073-81E4-5DB851FB631B}">
      <dgm:prSet custT="1"/>
      <dgm:spPr/>
      <dgm:t>
        <a:bodyPr/>
        <a:lstStyle/>
        <a:p>
          <a:r>
            <a:rPr lang="en-US" sz="1600" b="1" dirty="0">
              <a:latin typeface="Arial "/>
            </a:rPr>
            <a:t>Brains + Bank Account</a:t>
          </a:r>
        </a:p>
      </dgm:t>
    </dgm:pt>
    <dgm:pt modelId="{28992293-AD1D-4A88-A481-D7A6A63ED112}" type="parTrans" cxnId="{7CD23DBF-388C-441C-949E-CB6361D32CE9}">
      <dgm:prSet/>
      <dgm:spPr/>
      <dgm:t>
        <a:bodyPr/>
        <a:lstStyle/>
        <a:p>
          <a:endParaRPr lang="en-US" sz="1600">
            <a:latin typeface="Arial "/>
          </a:endParaRPr>
        </a:p>
      </dgm:t>
    </dgm:pt>
    <dgm:pt modelId="{93FDA5C6-8DC8-4A52-A474-9944C73D702B}" type="sibTrans" cxnId="{7CD23DBF-388C-441C-949E-CB6361D32CE9}">
      <dgm:prSet/>
      <dgm:spPr/>
      <dgm:t>
        <a:bodyPr/>
        <a:lstStyle/>
        <a:p>
          <a:endParaRPr lang="en-US" sz="1600">
            <a:latin typeface="Arial "/>
          </a:endParaRPr>
        </a:p>
      </dgm:t>
    </dgm:pt>
    <dgm:pt modelId="{7F3E23DC-0D50-4D94-89BF-21E67C91798F}">
      <dgm:prSet phldrT="[Text]" custT="1"/>
      <dgm:spPr/>
      <dgm:t>
        <a:bodyPr/>
        <a:lstStyle/>
        <a:p>
          <a:r>
            <a:rPr lang="en-US" sz="1600" b="1" dirty="0">
              <a:latin typeface="Arial "/>
            </a:rPr>
            <a:t>Under-write, Price Risk</a:t>
          </a:r>
        </a:p>
      </dgm:t>
    </dgm:pt>
    <dgm:pt modelId="{AEE6EF17-C48D-471A-A724-FEBC5BF07BCE}" type="parTrans" cxnId="{B5F7E31A-FB3F-4B1F-9280-006465FD1418}">
      <dgm:prSet/>
      <dgm:spPr/>
      <dgm:t>
        <a:bodyPr/>
        <a:lstStyle/>
        <a:p>
          <a:endParaRPr lang="en-US" sz="1600">
            <a:latin typeface="Arial "/>
          </a:endParaRPr>
        </a:p>
      </dgm:t>
    </dgm:pt>
    <dgm:pt modelId="{7E9FD778-33D0-4AD3-A7CB-6572AF88F984}" type="sibTrans" cxnId="{B5F7E31A-FB3F-4B1F-9280-006465FD1418}">
      <dgm:prSet/>
      <dgm:spPr/>
      <dgm:t>
        <a:bodyPr/>
        <a:lstStyle/>
        <a:p>
          <a:endParaRPr lang="en-US" sz="1600">
            <a:latin typeface="Arial "/>
          </a:endParaRPr>
        </a:p>
      </dgm:t>
    </dgm:pt>
    <dgm:pt modelId="{1EC0E9DE-65AE-44E9-8B2E-3A0D2D7C2891}">
      <dgm:prSet phldrT="[Text]" custT="1"/>
      <dgm:spPr/>
      <dgm:t>
        <a:bodyPr/>
        <a:lstStyle/>
        <a:p>
          <a:r>
            <a:rPr lang="en-US" sz="1600" b="1" dirty="0">
              <a:latin typeface="Arial "/>
            </a:rPr>
            <a:t>Perform Loss Control</a:t>
          </a:r>
        </a:p>
      </dgm:t>
    </dgm:pt>
    <dgm:pt modelId="{3EF247FC-0154-4D91-ADC4-01EC4CBB9EBF}" type="parTrans" cxnId="{C94F532F-6957-4F27-80BA-0BA266982310}">
      <dgm:prSet/>
      <dgm:spPr/>
      <dgm:t>
        <a:bodyPr/>
        <a:lstStyle/>
        <a:p>
          <a:endParaRPr lang="en-US" sz="1600">
            <a:latin typeface="Arial "/>
          </a:endParaRPr>
        </a:p>
      </dgm:t>
    </dgm:pt>
    <dgm:pt modelId="{0744D38E-BDE4-43B1-BE4D-1F2269C53D68}" type="sibTrans" cxnId="{C94F532F-6957-4F27-80BA-0BA266982310}">
      <dgm:prSet/>
      <dgm:spPr/>
      <dgm:t>
        <a:bodyPr/>
        <a:lstStyle/>
        <a:p>
          <a:endParaRPr lang="en-US" sz="1600">
            <a:latin typeface="Arial "/>
          </a:endParaRPr>
        </a:p>
      </dgm:t>
    </dgm:pt>
    <dgm:pt modelId="{0DF18A4E-2471-42A4-A709-06BF829EF0A1}">
      <dgm:prSet phldrT="[Text]" custT="1"/>
      <dgm:spPr/>
      <dgm:t>
        <a:bodyPr/>
        <a:lstStyle/>
        <a:p>
          <a:r>
            <a:rPr lang="en-US" sz="1600" b="1" dirty="0">
              <a:latin typeface="Arial "/>
            </a:rPr>
            <a:t>Settle Claims</a:t>
          </a:r>
        </a:p>
      </dgm:t>
    </dgm:pt>
    <dgm:pt modelId="{D991F317-9FDB-4F2C-B9A6-15A9BC6C8A1F}" type="parTrans" cxnId="{CC1BA577-5DFE-4AE7-8BE8-BCB1DA4DA14A}">
      <dgm:prSet/>
      <dgm:spPr/>
      <dgm:t>
        <a:bodyPr/>
        <a:lstStyle/>
        <a:p>
          <a:endParaRPr lang="en-US" sz="1600">
            <a:latin typeface="Arial "/>
          </a:endParaRPr>
        </a:p>
      </dgm:t>
    </dgm:pt>
    <dgm:pt modelId="{A3F197BE-3C0D-4148-B8A0-04A135A93812}" type="sibTrans" cxnId="{CC1BA577-5DFE-4AE7-8BE8-BCB1DA4DA14A}">
      <dgm:prSet/>
      <dgm:spPr/>
      <dgm:t>
        <a:bodyPr/>
        <a:lstStyle/>
        <a:p>
          <a:endParaRPr lang="en-US" sz="1600">
            <a:latin typeface="Arial "/>
          </a:endParaRPr>
        </a:p>
      </dgm:t>
    </dgm:pt>
    <dgm:pt modelId="{C105252B-CB6E-42AC-A480-84404B6436FC}">
      <dgm:prSet custT="1"/>
      <dgm:spPr/>
      <dgm:t>
        <a:bodyPr/>
        <a:lstStyle/>
        <a:p>
          <a:r>
            <a:rPr lang="en-US" sz="1600" b="1" dirty="0">
              <a:latin typeface="Arial "/>
            </a:rPr>
            <a:t>Market Policy/ Treaty</a:t>
          </a:r>
        </a:p>
      </dgm:t>
    </dgm:pt>
    <dgm:pt modelId="{0719EF53-D4F9-42B3-979E-6155580564BC}" type="parTrans" cxnId="{44CE299F-EC6B-4D24-A9E3-6DDD273EA76B}">
      <dgm:prSet/>
      <dgm:spPr/>
      <dgm:t>
        <a:bodyPr/>
        <a:lstStyle/>
        <a:p>
          <a:endParaRPr lang="en-US" sz="1600">
            <a:latin typeface="Arial "/>
          </a:endParaRPr>
        </a:p>
      </dgm:t>
    </dgm:pt>
    <dgm:pt modelId="{72A4AA6C-9D90-4FF9-AD71-D409F859D665}" type="sibTrans" cxnId="{44CE299F-EC6B-4D24-A9E3-6DDD273EA76B}">
      <dgm:prSet/>
      <dgm:spPr/>
      <dgm:t>
        <a:bodyPr/>
        <a:lstStyle/>
        <a:p>
          <a:endParaRPr lang="en-US" sz="1600">
            <a:latin typeface="Arial "/>
          </a:endParaRPr>
        </a:p>
      </dgm:t>
    </dgm:pt>
    <dgm:pt modelId="{A9C6EBDA-93C5-42FE-96CD-1EAA2DAC5AF7}">
      <dgm:prSet phldrT="[Text]" custT="1"/>
      <dgm:spPr/>
      <dgm:t>
        <a:bodyPr/>
        <a:lstStyle/>
        <a:p>
          <a:r>
            <a:rPr lang="en-US" sz="1600" b="1" dirty="0">
              <a:latin typeface="Arial "/>
            </a:rPr>
            <a:t>Improve World </a:t>
          </a:r>
        </a:p>
      </dgm:t>
    </dgm:pt>
    <dgm:pt modelId="{65C6B2F2-5192-41F5-8B94-7B66CB34FFA9}" type="parTrans" cxnId="{3D351A5C-E5E2-483F-A60A-4FCD696F511D}">
      <dgm:prSet/>
      <dgm:spPr/>
      <dgm:t>
        <a:bodyPr/>
        <a:lstStyle/>
        <a:p>
          <a:endParaRPr lang="en-US" sz="1600">
            <a:latin typeface="Arial "/>
          </a:endParaRPr>
        </a:p>
      </dgm:t>
    </dgm:pt>
    <dgm:pt modelId="{A872446A-C876-4C34-8318-FD76BFE087CF}" type="sibTrans" cxnId="{3D351A5C-E5E2-483F-A60A-4FCD696F511D}">
      <dgm:prSet/>
      <dgm:spPr/>
      <dgm:t>
        <a:bodyPr/>
        <a:lstStyle/>
        <a:p>
          <a:endParaRPr lang="en-US" sz="1600">
            <a:latin typeface="Arial "/>
          </a:endParaRPr>
        </a:p>
      </dgm:t>
    </dgm:pt>
    <dgm:pt modelId="{4E4B4067-D128-4B7B-97B6-B098539D68CC}" type="pres">
      <dgm:prSet presAssocID="{55FFAB4D-3FE8-46D4-921D-3DAAFD45193A}" presName="CompostProcess" presStyleCnt="0">
        <dgm:presLayoutVars>
          <dgm:dir/>
          <dgm:resizeHandles val="exact"/>
        </dgm:presLayoutVars>
      </dgm:prSet>
      <dgm:spPr/>
    </dgm:pt>
    <dgm:pt modelId="{A152B669-C2C7-459C-A64B-5D2800C9DC64}" type="pres">
      <dgm:prSet presAssocID="{55FFAB4D-3FE8-46D4-921D-3DAAFD45193A}" presName="arrow" presStyleLbl="bgShp" presStyleIdx="0" presStyleCnt="1" custLinFactNeighborX="-991" custLinFactNeighborY="-821"/>
      <dgm:spPr/>
    </dgm:pt>
    <dgm:pt modelId="{20A31AA8-B183-4F29-BC32-7AE7D2F588F3}" type="pres">
      <dgm:prSet presAssocID="{55FFAB4D-3FE8-46D4-921D-3DAAFD45193A}" presName="linearProcess" presStyleCnt="0"/>
      <dgm:spPr/>
    </dgm:pt>
    <dgm:pt modelId="{70A62A1C-F154-4910-9C4E-62E600A80DD4}" type="pres">
      <dgm:prSet presAssocID="{92545DD2-D102-4073-81E4-5DB851FB631B}" presName="textNode" presStyleLbl="node1" presStyleIdx="0" presStyleCnt="7">
        <dgm:presLayoutVars>
          <dgm:bulletEnabled val="1"/>
        </dgm:presLayoutVars>
      </dgm:prSet>
      <dgm:spPr/>
    </dgm:pt>
    <dgm:pt modelId="{7FCF817D-5F5B-436F-9517-BC4BB1F8045C}" type="pres">
      <dgm:prSet presAssocID="{93FDA5C6-8DC8-4A52-A474-9944C73D702B}" presName="sibTrans" presStyleCnt="0"/>
      <dgm:spPr/>
    </dgm:pt>
    <dgm:pt modelId="{94A54FA7-0450-445A-8026-0207A2847018}" type="pres">
      <dgm:prSet presAssocID="{51E70C20-E506-4FF7-9F1C-765AA78E70C1}" presName="textNode" presStyleLbl="node1" presStyleIdx="1" presStyleCnt="7">
        <dgm:presLayoutVars>
          <dgm:bulletEnabled val="1"/>
        </dgm:presLayoutVars>
      </dgm:prSet>
      <dgm:spPr/>
    </dgm:pt>
    <dgm:pt modelId="{48BF1143-71F3-4CD7-A945-30313464EEB9}" type="pres">
      <dgm:prSet presAssocID="{473D3182-B31B-4F17-BE88-DD6E1BE86813}" presName="sibTrans" presStyleCnt="0"/>
      <dgm:spPr/>
    </dgm:pt>
    <dgm:pt modelId="{7E743432-CC7F-4390-8FC6-15CFA3D6582B}" type="pres">
      <dgm:prSet presAssocID="{C105252B-CB6E-42AC-A480-84404B6436FC}" presName="textNode" presStyleLbl="node1" presStyleIdx="2" presStyleCnt="7">
        <dgm:presLayoutVars>
          <dgm:bulletEnabled val="1"/>
        </dgm:presLayoutVars>
      </dgm:prSet>
      <dgm:spPr/>
    </dgm:pt>
    <dgm:pt modelId="{AB308EE6-A83A-4D1E-A643-6E07177AA05E}" type="pres">
      <dgm:prSet presAssocID="{72A4AA6C-9D90-4FF9-AD71-D409F859D665}" presName="sibTrans" presStyleCnt="0"/>
      <dgm:spPr/>
    </dgm:pt>
    <dgm:pt modelId="{2EA539DF-C130-472D-9E00-B45561132935}" type="pres">
      <dgm:prSet presAssocID="{7F3E23DC-0D50-4D94-89BF-21E67C91798F}" presName="textNode" presStyleLbl="node1" presStyleIdx="3" presStyleCnt="7">
        <dgm:presLayoutVars>
          <dgm:bulletEnabled val="1"/>
        </dgm:presLayoutVars>
      </dgm:prSet>
      <dgm:spPr/>
    </dgm:pt>
    <dgm:pt modelId="{2666BD86-5DE5-4BA8-96E9-30BC49B30967}" type="pres">
      <dgm:prSet presAssocID="{7E9FD778-33D0-4AD3-A7CB-6572AF88F984}" presName="sibTrans" presStyleCnt="0"/>
      <dgm:spPr/>
    </dgm:pt>
    <dgm:pt modelId="{8430E4D2-4BE5-4033-A40B-7D01DC320A25}" type="pres">
      <dgm:prSet presAssocID="{1EC0E9DE-65AE-44E9-8B2E-3A0D2D7C2891}" presName="textNode" presStyleLbl="node1" presStyleIdx="4" presStyleCnt="7">
        <dgm:presLayoutVars>
          <dgm:bulletEnabled val="1"/>
        </dgm:presLayoutVars>
      </dgm:prSet>
      <dgm:spPr/>
    </dgm:pt>
    <dgm:pt modelId="{90F9E2C3-A749-47EA-9ACE-BCB8AB3EA74A}" type="pres">
      <dgm:prSet presAssocID="{0744D38E-BDE4-43B1-BE4D-1F2269C53D68}" presName="sibTrans" presStyleCnt="0"/>
      <dgm:spPr/>
    </dgm:pt>
    <dgm:pt modelId="{DA227052-28CD-48CA-B212-6CE9437E2590}" type="pres">
      <dgm:prSet presAssocID="{0DF18A4E-2471-42A4-A709-06BF829EF0A1}" presName="textNode" presStyleLbl="node1" presStyleIdx="5" presStyleCnt="7">
        <dgm:presLayoutVars>
          <dgm:bulletEnabled val="1"/>
        </dgm:presLayoutVars>
      </dgm:prSet>
      <dgm:spPr/>
    </dgm:pt>
    <dgm:pt modelId="{5F50013E-F129-4FC1-9BFD-B49D23E33F90}" type="pres">
      <dgm:prSet presAssocID="{A3F197BE-3C0D-4148-B8A0-04A135A93812}" presName="sibTrans" presStyleCnt="0"/>
      <dgm:spPr/>
    </dgm:pt>
    <dgm:pt modelId="{6310D234-C0C6-44A1-98F4-7DB8A98AB0CC}" type="pres">
      <dgm:prSet presAssocID="{A9C6EBDA-93C5-42FE-96CD-1EAA2DAC5AF7}" presName="textNode" presStyleLbl="node1" presStyleIdx="6" presStyleCnt="7">
        <dgm:presLayoutVars>
          <dgm:bulletEnabled val="1"/>
        </dgm:presLayoutVars>
      </dgm:prSet>
      <dgm:spPr/>
    </dgm:pt>
  </dgm:ptLst>
  <dgm:cxnLst>
    <dgm:cxn modelId="{7CD23DBF-388C-441C-949E-CB6361D32CE9}" srcId="{55FFAB4D-3FE8-46D4-921D-3DAAFD45193A}" destId="{92545DD2-D102-4073-81E4-5DB851FB631B}" srcOrd="0" destOrd="0" parTransId="{28992293-AD1D-4A88-A481-D7A6A63ED112}" sibTransId="{93FDA5C6-8DC8-4A52-A474-9944C73D702B}"/>
    <dgm:cxn modelId="{0B44ECCF-5EC3-4A54-A9D6-8244B33561C2}" type="presOf" srcId="{55FFAB4D-3FE8-46D4-921D-3DAAFD45193A}" destId="{4E4B4067-D128-4B7B-97B6-B098539D68CC}" srcOrd="0" destOrd="0" presId="urn:microsoft.com/office/officeart/2005/8/layout/hProcess9"/>
    <dgm:cxn modelId="{C94F532F-6957-4F27-80BA-0BA266982310}" srcId="{55FFAB4D-3FE8-46D4-921D-3DAAFD45193A}" destId="{1EC0E9DE-65AE-44E9-8B2E-3A0D2D7C2891}" srcOrd="4" destOrd="0" parTransId="{3EF247FC-0154-4D91-ADC4-01EC4CBB9EBF}" sibTransId="{0744D38E-BDE4-43B1-BE4D-1F2269C53D68}"/>
    <dgm:cxn modelId="{44CE299F-EC6B-4D24-A9E3-6DDD273EA76B}" srcId="{55FFAB4D-3FE8-46D4-921D-3DAAFD45193A}" destId="{C105252B-CB6E-42AC-A480-84404B6436FC}" srcOrd="2" destOrd="0" parTransId="{0719EF53-D4F9-42B3-979E-6155580564BC}" sibTransId="{72A4AA6C-9D90-4FF9-AD71-D409F859D665}"/>
    <dgm:cxn modelId="{B5F7E31A-FB3F-4B1F-9280-006465FD1418}" srcId="{55FFAB4D-3FE8-46D4-921D-3DAAFD45193A}" destId="{7F3E23DC-0D50-4D94-89BF-21E67C91798F}" srcOrd="3" destOrd="0" parTransId="{AEE6EF17-C48D-471A-A724-FEBC5BF07BCE}" sibTransId="{7E9FD778-33D0-4AD3-A7CB-6572AF88F984}"/>
    <dgm:cxn modelId="{1338CEE4-50EB-4CF5-AF76-B68B3DC57411}" srcId="{55FFAB4D-3FE8-46D4-921D-3DAAFD45193A}" destId="{51E70C20-E506-4FF7-9F1C-765AA78E70C1}" srcOrd="1" destOrd="0" parTransId="{9453320E-08F2-4A9D-8D02-C93B8993606B}" sibTransId="{473D3182-B31B-4F17-BE88-DD6E1BE86813}"/>
    <dgm:cxn modelId="{11569A78-704D-4B62-9DCB-4EF08A5B2513}" type="presOf" srcId="{1EC0E9DE-65AE-44E9-8B2E-3A0D2D7C2891}" destId="{8430E4D2-4BE5-4033-A40B-7D01DC320A25}" srcOrd="0" destOrd="0" presId="urn:microsoft.com/office/officeart/2005/8/layout/hProcess9"/>
    <dgm:cxn modelId="{3D351A5C-E5E2-483F-A60A-4FCD696F511D}" srcId="{55FFAB4D-3FE8-46D4-921D-3DAAFD45193A}" destId="{A9C6EBDA-93C5-42FE-96CD-1EAA2DAC5AF7}" srcOrd="6" destOrd="0" parTransId="{65C6B2F2-5192-41F5-8B94-7B66CB34FFA9}" sibTransId="{A872446A-C876-4C34-8318-FD76BFE087CF}"/>
    <dgm:cxn modelId="{C4431D87-6480-45BE-9A51-454C75082B9A}" type="presOf" srcId="{0DF18A4E-2471-42A4-A709-06BF829EF0A1}" destId="{DA227052-28CD-48CA-B212-6CE9437E2590}" srcOrd="0" destOrd="0" presId="urn:microsoft.com/office/officeart/2005/8/layout/hProcess9"/>
    <dgm:cxn modelId="{DCF76BC5-FDA3-4B63-A3A6-0DA1C93EABA6}" type="presOf" srcId="{A9C6EBDA-93C5-42FE-96CD-1EAA2DAC5AF7}" destId="{6310D234-C0C6-44A1-98F4-7DB8A98AB0CC}" srcOrd="0" destOrd="0" presId="urn:microsoft.com/office/officeart/2005/8/layout/hProcess9"/>
    <dgm:cxn modelId="{CC1BA577-5DFE-4AE7-8BE8-BCB1DA4DA14A}" srcId="{55FFAB4D-3FE8-46D4-921D-3DAAFD45193A}" destId="{0DF18A4E-2471-42A4-A709-06BF829EF0A1}" srcOrd="5" destOrd="0" parTransId="{D991F317-9FDB-4F2C-B9A6-15A9BC6C8A1F}" sibTransId="{A3F197BE-3C0D-4148-B8A0-04A135A93812}"/>
    <dgm:cxn modelId="{8F85756A-FD3E-4704-BBDD-BFB09542D4CB}" type="presOf" srcId="{7F3E23DC-0D50-4D94-89BF-21E67C91798F}" destId="{2EA539DF-C130-472D-9E00-B45561132935}" srcOrd="0" destOrd="0" presId="urn:microsoft.com/office/officeart/2005/8/layout/hProcess9"/>
    <dgm:cxn modelId="{A0C3861F-68CE-43F2-ADAA-8AAB82BF350C}" type="presOf" srcId="{51E70C20-E506-4FF7-9F1C-765AA78E70C1}" destId="{94A54FA7-0450-445A-8026-0207A2847018}" srcOrd="0" destOrd="0" presId="urn:microsoft.com/office/officeart/2005/8/layout/hProcess9"/>
    <dgm:cxn modelId="{8902E981-52FB-4284-BB6C-E4AA65CD59A9}" type="presOf" srcId="{92545DD2-D102-4073-81E4-5DB851FB631B}" destId="{70A62A1C-F154-4910-9C4E-62E600A80DD4}" srcOrd="0" destOrd="0" presId="urn:microsoft.com/office/officeart/2005/8/layout/hProcess9"/>
    <dgm:cxn modelId="{67AEE9A1-2F19-4946-83D3-3806D5F9472E}" type="presOf" srcId="{C105252B-CB6E-42AC-A480-84404B6436FC}" destId="{7E743432-CC7F-4390-8FC6-15CFA3D6582B}" srcOrd="0" destOrd="0" presId="urn:microsoft.com/office/officeart/2005/8/layout/hProcess9"/>
    <dgm:cxn modelId="{9149D06A-F4ED-4649-B9E4-168162798115}" type="presParOf" srcId="{4E4B4067-D128-4B7B-97B6-B098539D68CC}" destId="{A152B669-C2C7-459C-A64B-5D2800C9DC64}" srcOrd="0" destOrd="0" presId="urn:microsoft.com/office/officeart/2005/8/layout/hProcess9"/>
    <dgm:cxn modelId="{4B81BE72-8E85-4E70-9E64-398300B0C9AA}" type="presParOf" srcId="{4E4B4067-D128-4B7B-97B6-B098539D68CC}" destId="{20A31AA8-B183-4F29-BC32-7AE7D2F588F3}" srcOrd="1" destOrd="0" presId="urn:microsoft.com/office/officeart/2005/8/layout/hProcess9"/>
    <dgm:cxn modelId="{7286A81C-A60E-4705-B55C-270E423DAB7D}" type="presParOf" srcId="{20A31AA8-B183-4F29-BC32-7AE7D2F588F3}" destId="{70A62A1C-F154-4910-9C4E-62E600A80DD4}" srcOrd="0" destOrd="0" presId="urn:microsoft.com/office/officeart/2005/8/layout/hProcess9"/>
    <dgm:cxn modelId="{DD85285A-9CE3-483C-946A-C82B956572A5}" type="presParOf" srcId="{20A31AA8-B183-4F29-BC32-7AE7D2F588F3}" destId="{7FCF817D-5F5B-436F-9517-BC4BB1F8045C}" srcOrd="1" destOrd="0" presId="urn:microsoft.com/office/officeart/2005/8/layout/hProcess9"/>
    <dgm:cxn modelId="{231D9347-00B6-41D8-B260-D406FF938F51}" type="presParOf" srcId="{20A31AA8-B183-4F29-BC32-7AE7D2F588F3}" destId="{94A54FA7-0450-445A-8026-0207A2847018}" srcOrd="2" destOrd="0" presId="urn:microsoft.com/office/officeart/2005/8/layout/hProcess9"/>
    <dgm:cxn modelId="{9777739D-48E2-45EE-9260-DCCBFDD06468}" type="presParOf" srcId="{20A31AA8-B183-4F29-BC32-7AE7D2F588F3}" destId="{48BF1143-71F3-4CD7-A945-30313464EEB9}" srcOrd="3" destOrd="0" presId="urn:microsoft.com/office/officeart/2005/8/layout/hProcess9"/>
    <dgm:cxn modelId="{650D1A7F-A8CE-418C-8BAC-57CBDF642204}" type="presParOf" srcId="{20A31AA8-B183-4F29-BC32-7AE7D2F588F3}" destId="{7E743432-CC7F-4390-8FC6-15CFA3D6582B}" srcOrd="4" destOrd="0" presId="urn:microsoft.com/office/officeart/2005/8/layout/hProcess9"/>
    <dgm:cxn modelId="{60DEC2C6-9643-4128-96DC-161971CDB857}" type="presParOf" srcId="{20A31AA8-B183-4F29-BC32-7AE7D2F588F3}" destId="{AB308EE6-A83A-4D1E-A643-6E07177AA05E}" srcOrd="5" destOrd="0" presId="urn:microsoft.com/office/officeart/2005/8/layout/hProcess9"/>
    <dgm:cxn modelId="{C5611A2B-36EC-4C66-BCBA-07D3BAD376F8}" type="presParOf" srcId="{20A31AA8-B183-4F29-BC32-7AE7D2F588F3}" destId="{2EA539DF-C130-472D-9E00-B45561132935}" srcOrd="6" destOrd="0" presId="urn:microsoft.com/office/officeart/2005/8/layout/hProcess9"/>
    <dgm:cxn modelId="{922F67F3-3ABF-4200-8584-CBE0E452D585}" type="presParOf" srcId="{20A31AA8-B183-4F29-BC32-7AE7D2F588F3}" destId="{2666BD86-5DE5-4BA8-96E9-30BC49B30967}" srcOrd="7" destOrd="0" presId="urn:microsoft.com/office/officeart/2005/8/layout/hProcess9"/>
    <dgm:cxn modelId="{A6CD04A1-1312-4DA0-9E4C-CD2314997F87}" type="presParOf" srcId="{20A31AA8-B183-4F29-BC32-7AE7D2F588F3}" destId="{8430E4D2-4BE5-4033-A40B-7D01DC320A25}" srcOrd="8" destOrd="0" presId="urn:microsoft.com/office/officeart/2005/8/layout/hProcess9"/>
    <dgm:cxn modelId="{DDC072CE-4176-4610-AA27-3065598A39A0}" type="presParOf" srcId="{20A31AA8-B183-4F29-BC32-7AE7D2F588F3}" destId="{90F9E2C3-A749-47EA-9ACE-BCB8AB3EA74A}" srcOrd="9" destOrd="0" presId="urn:microsoft.com/office/officeart/2005/8/layout/hProcess9"/>
    <dgm:cxn modelId="{DBA5198D-D6D2-4000-A864-173F2683B2AE}" type="presParOf" srcId="{20A31AA8-B183-4F29-BC32-7AE7D2F588F3}" destId="{DA227052-28CD-48CA-B212-6CE9437E2590}" srcOrd="10" destOrd="0" presId="urn:microsoft.com/office/officeart/2005/8/layout/hProcess9"/>
    <dgm:cxn modelId="{9289D667-7FA3-44D5-BF31-9BD4BEEF9DC5}" type="presParOf" srcId="{20A31AA8-B183-4F29-BC32-7AE7D2F588F3}" destId="{5F50013E-F129-4FC1-9BFD-B49D23E33F90}" srcOrd="11" destOrd="0" presId="urn:microsoft.com/office/officeart/2005/8/layout/hProcess9"/>
    <dgm:cxn modelId="{42F626D7-FB20-4310-AE90-FB2C3ECEBF76}" type="presParOf" srcId="{20A31AA8-B183-4F29-BC32-7AE7D2F588F3}" destId="{6310D234-C0C6-44A1-98F4-7DB8A98AB0CC}"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2B669-C2C7-459C-A64B-5D2800C9DC64}">
      <dsp:nvSpPr>
        <dsp:cNvPr id="0" name=""/>
        <dsp:cNvSpPr/>
      </dsp:nvSpPr>
      <dsp:spPr>
        <a:xfrm>
          <a:off x="563117" y="0"/>
          <a:ext cx="7189470" cy="404018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A62A1C-F154-4910-9C4E-62E600A80DD4}">
      <dsp:nvSpPr>
        <dsp:cNvPr id="0" name=""/>
        <dsp:cNvSpPr/>
      </dsp:nvSpPr>
      <dsp:spPr>
        <a:xfrm>
          <a:off x="1651" y="1212056"/>
          <a:ext cx="1056862" cy="1616074"/>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
            </a:rPr>
            <a:t>Brains + Bank Account</a:t>
          </a:r>
        </a:p>
      </dsp:txBody>
      <dsp:txXfrm>
        <a:off x="53243" y="1263648"/>
        <a:ext cx="953678" cy="1512890"/>
      </dsp:txXfrm>
    </dsp:sp>
    <dsp:sp modelId="{94A54FA7-0450-445A-8026-0207A2847018}">
      <dsp:nvSpPr>
        <dsp:cNvPr id="0" name=""/>
        <dsp:cNvSpPr/>
      </dsp:nvSpPr>
      <dsp:spPr>
        <a:xfrm>
          <a:off x="1234657" y="1212056"/>
          <a:ext cx="1056862" cy="1616074"/>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
            </a:rPr>
            <a:t>Create Policy/ Treaty</a:t>
          </a:r>
        </a:p>
      </dsp:txBody>
      <dsp:txXfrm>
        <a:off x="1286249" y="1263648"/>
        <a:ext cx="953678" cy="1512890"/>
      </dsp:txXfrm>
    </dsp:sp>
    <dsp:sp modelId="{7E743432-CC7F-4390-8FC6-15CFA3D6582B}">
      <dsp:nvSpPr>
        <dsp:cNvPr id="0" name=""/>
        <dsp:cNvSpPr/>
      </dsp:nvSpPr>
      <dsp:spPr>
        <a:xfrm>
          <a:off x="2467663" y="1212056"/>
          <a:ext cx="1056862" cy="1616074"/>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
            </a:rPr>
            <a:t>Market Policy/ Treaty</a:t>
          </a:r>
        </a:p>
      </dsp:txBody>
      <dsp:txXfrm>
        <a:off x="2519255" y="1263648"/>
        <a:ext cx="953678" cy="1512890"/>
      </dsp:txXfrm>
    </dsp:sp>
    <dsp:sp modelId="{2EA539DF-C130-472D-9E00-B45561132935}">
      <dsp:nvSpPr>
        <dsp:cNvPr id="0" name=""/>
        <dsp:cNvSpPr/>
      </dsp:nvSpPr>
      <dsp:spPr>
        <a:xfrm>
          <a:off x="3700668" y="1212056"/>
          <a:ext cx="1056862" cy="1616074"/>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
            </a:rPr>
            <a:t>Under-write, Price Risk</a:t>
          </a:r>
        </a:p>
      </dsp:txBody>
      <dsp:txXfrm>
        <a:off x="3752260" y="1263648"/>
        <a:ext cx="953678" cy="1512890"/>
      </dsp:txXfrm>
    </dsp:sp>
    <dsp:sp modelId="{8430E4D2-4BE5-4033-A40B-7D01DC320A25}">
      <dsp:nvSpPr>
        <dsp:cNvPr id="0" name=""/>
        <dsp:cNvSpPr/>
      </dsp:nvSpPr>
      <dsp:spPr>
        <a:xfrm>
          <a:off x="4933674" y="1212056"/>
          <a:ext cx="1056862" cy="1616074"/>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
            </a:rPr>
            <a:t>Perform Loss Control</a:t>
          </a:r>
        </a:p>
      </dsp:txBody>
      <dsp:txXfrm>
        <a:off x="4985266" y="1263648"/>
        <a:ext cx="953678" cy="1512890"/>
      </dsp:txXfrm>
    </dsp:sp>
    <dsp:sp modelId="{DA227052-28CD-48CA-B212-6CE9437E2590}">
      <dsp:nvSpPr>
        <dsp:cNvPr id="0" name=""/>
        <dsp:cNvSpPr/>
      </dsp:nvSpPr>
      <dsp:spPr>
        <a:xfrm>
          <a:off x="6166680" y="1212056"/>
          <a:ext cx="1056862" cy="1616074"/>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
            </a:rPr>
            <a:t>Settle Claims</a:t>
          </a:r>
        </a:p>
      </dsp:txBody>
      <dsp:txXfrm>
        <a:off x="6218272" y="1263648"/>
        <a:ext cx="953678" cy="1512890"/>
      </dsp:txXfrm>
    </dsp:sp>
    <dsp:sp modelId="{6310D234-C0C6-44A1-98F4-7DB8A98AB0CC}">
      <dsp:nvSpPr>
        <dsp:cNvPr id="0" name=""/>
        <dsp:cNvSpPr/>
      </dsp:nvSpPr>
      <dsp:spPr>
        <a:xfrm>
          <a:off x="7399686" y="1212056"/>
          <a:ext cx="1056862" cy="1616074"/>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
            </a:rPr>
            <a:t>Improve World </a:t>
          </a:r>
        </a:p>
      </dsp:txBody>
      <dsp:txXfrm>
        <a:off x="7451278" y="1263648"/>
        <a:ext cx="953678" cy="1512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0.55843</cdr:x>
      <cdr:y>0.11304</cdr:y>
    </cdr:from>
    <cdr:to>
      <cdr:x>0.93802</cdr:x>
      <cdr:y>0.39125</cdr:y>
    </cdr:to>
    <cdr:grpSp>
      <cdr:nvGrpSpPr>
        <cdr:cNvPr id="2" name="Group 1"/>
        <cdr:cNvGrpSpPr/>
      </cdr:nvGrpSpPr>
      <cdr:grpSpPr>
        <a:xfrm xmlns:a="http://schemas.openxmlformats.org/drawingml/2006/main">
          <a:off x="2316444" y="423684"/>
          <a:ext cx="1574591" cy="1042755"/>
          <a:chOff x="501324" y="1020059"/>
          <a:chExt cx="3325809" cy="1042748"/>
        </a:xfrm>
      </cdr:grpSpPr>
      <cdr:sp macro="" textlink="">
        <cdr:nvSpPr>
          <cdr:cNvPr id="3" name="AutoShape 5"/>
          <cdr:cNvSpPr>
            <a:spLocks xmlns:a="http://schemas.openxmlformats.org/drawingml/2006/main" noChangeArrowheads="1"/>
          </cdr:cNvSpPr>
        </cdr:nvSpPr>
        <cdr:spPr bwMode="gray">
          <a:xfrm xmlns:a="http://schemas.openxmlformats.org/drawingml/2006/main">
            <a:off x="501324" y="1020059"/>
            <a:ext cx="3325809" cy="347563"/>
          </a:xfrm>
          <a:prstGeom xmlns:a="http://schemas.openxmlformats.org/drawingml/2006/main" prst="rect">
            <a:avLst/>
          </a:prstGeom>
          <a:solidFill xmlns:a="http://schemas.openxmlformats.org/drawingml/2006/main">
            <a:schemeClr val="accent2"/>
          </a:solidFill>
          <a:ln xmlns:a="http://schemas.openxmlformats.org/drawingml/2006/main" w="28575" algn="ctr">
            <a:noFill/>
            <a:miter lim="800000"/>
            <a:headEnd/>
            <a:tailEnd/>
          </a:ln>
        </cdr:spPr>
        <cdr:txBody>
          <a:bodyPr xmlns:a="http://schemas.openxmlformats.org/drawingml/2006/main" lIns="45720" tIns="0" rIns="45720" bIns="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 . .Typing More</a:t>
            </a:r>
          </a:p>
        </cdr:txBody>
      </cdr:sp>
      <cdr:cxnSp macro="">
        <cdr:nvCxnSpPr>
          <cdr:cNvPr id="4" name="Straight Arrow Connector 3"/>
          <cdr:cNvCxnSpPr/>
        </cdr:nvCxnSpPr>
        <cdr:spPr bwMode="gray">
          <a:xfrm xmlns:a="http://schemas.openxmlformats.org/drawingml/2006/main">
            <a:off x="799621" y="1367622"/>
            <a:ext cx="0" cy="695185"/>
          </a:xfrm>
          <a:prstGeom xmlns:a="http://schemas.openxmlformats.org/drawingml/2006/main" prst="straightConnector1">
            <a:avLst/>
          </a:prstGeom>
          <a:ln xmlns:a="http://schemas.openxmlformats.org/drawingml/2006/main" w="28575">
            <a:solidFill>
              <a:schemeClr val="accent2"/>
            </a:solidFill>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0.86642</cdr:x>
      <cdr:y>0.18694</cdr:y>
    </cdr:from>
    <cdr:to>
      <cdr:x>0.86844</cdr:x>
      <cdr:y>0.40405</cdr:y>
    </cdr:to>
    <cdr:cxnSp macro="">
      <cdr:nvCxnSpPr>
        <cdr:cNvPr id="8" name="Straight Arrow Connector 7"/>
        <cdr:cNvCxnSpPr/>
      </cdr:nvCxnSpPr>
      <cdr:spPr bwMode="gray">
        <a:xfrm xmlns:a="http://schemas.openxmlformats.org/drawingml/2006/main">
          <a:off x="3594027" y="700685"/>
          <a:ext cx="8389" cy="813732"/>
        </a:xfrm>
        <a:prstGeom xmlns:a="http://schemas.openxmlformats.org/drawingml/2006/main" prst="straightConnector1">
          <a:avLst/>
        </a:prstGeom>
        <a:ln xmlns:a="http://schemas.openxmlformats.org/drawingml/2006/main" w="28575">
          <a:solidFill>
            <a:schemeClr val="accent2"/>
          </a:solidFill>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0.01396</cdr:y>
    </cdr:from>
    <cdr:to>
      <cdr:x>1</cdr:x>
      <cdr:y>0.11987</cdr:y>
    </cdr:to>
    <cdr:sp macro="" textlink="">
      <cdr:nvSpPr>
        <cdr:cNvPr id="10" name="Text Placeholder 8"/>
        <cdr:cNvSpPr>
          <a:spLocks xmlns:a="http://schemas.openxmlformats.org/drawingml/2006/main" noGrp="1"/>
        </cdr:cNvSpPr>
      </cdr:nvSpPr>
      <cdr:spPr bwMode="gray">
        <a:xfrm xmlns:a="http://schemas.openxmlformats.org/drawingml/2006/main">
          <a:off x="-357188" y="52333"/>
          <a:ext cx="4148137" cy="396947"/>
        </a:xfrm>
        <a:prstGeom xmlns:a="http://schemas.openxmlformats.org/drawingml/2006/main" prst="rect">
          <a:avLst/>
        </a:prstGeom>
        <a:noFill xmlns:a="http://schemas.openxmlformats.org/drawingml/2006/main"/>
      </cdr:spPr>
      <cdr:txBody>
        <a:bodyPr xmlns:a="http://schemas.openxmlformats.org/drawingml/2006/main" vert="horz" wrap="square" lIns="91440" tIns="45720" rIns="91440" bIns="45720" rtlCol="0">
          <a:noAutofit/>
        </a:bodyPr>
        <a:lstStyle xmlns:a="http://schemas.openxmlformats.org/drawingml/2006/main">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r>
            <a:rPr lang="en-US" sz="1600" dirty="0">
              <a:solidFill>
                <a:schemeClr val="tx1"/>
              </a:solidFill>
            </a:rPr>
            <a:t>Percentage of Drivers Who . .</a:t>
          </a:r>
        </a:p>
      </cdr:txBody>
    </cdr:sp>
  </cdr:relSizeAnchor>
</c:userShapes>
</file>

<file path=ppt/drawings/drawing3.xml><?xml version="1.0" encoding="utf-8"?>
<c:userShapes xmlns:c="http://schemas.openxmlformats.org/drawingml/2006/chart">
  <cdr:relSizeAnchor xmlns:cdr="http://schemas.openxmlformats.org/drawingml/2006/chartDrawing">
    <cdr:from>
      <cdr:x>0.00076</cdr:x>
      <cdr:y>0</cdr:y>
    </cdr:from>
    <cdr:to>
      <cdr:x>1</cdr:x>
      <cdr:y>0.1059</cdr:y>
    </cdr:to>
    <cdr:sp macro="" textlink="">
      <cdr:nvSpPr>
        <cdr:cNvPr id="2" name="Text Placeholder 8"/>
        <cdr:cNvSpPr>
          <a:spLocks xmlns:a="http://schemas.openxmlformats.org/drawingml/2006/main" noGrp="1"/>
        </cdr:cNvSpPr>
      </cdr:nvSpPr>
      <cdr:spPr bwMode="gray">
        <a:xfrm xmlns:a="http://schemas.openxmlformats.org/drawingml/2006/main">
          <a:off x="3155" y="-2378075"/>
          <a:ext cx="4148157" cy="396923"/>
        </a:xfrm>
        <a:prstGeom xmlns:a="http://schemas.openxmlformats.org/drawingml/2006/main" prst="rect">
          <a:avLst/>
        </a:prstGeom>
        <a:noFill xmlns:a="http://schemas.openxmlformats.org/drawingml/2006/main"/>
      </cdr:spPr>
      <cdr:txBody>
        <a:bodyPr xmlns:a="http://schemas.openxmlformats.org/drawingml/2006/main" vert="horz" wrap="square" lIns="91440" tIns="45720" rIns="91440" bIns="4572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tx1"/>
              </a:solidFill>
            </a:rPr>
            <a:t>Percentage of Crashes Involving Distraction</a:t>
          </a:r>
        </a:p>
      </cdr:txBody>
    </cdr:sp>
  </cdr:relSizeAnchor>
  <cdr:relSizeAnchor xmlns:cdr="http://schemas.openxmlformats.org/drawingml/2006/chartDrawing">
    <cdr:from>
      <cdr:x>1</cdr:x>
      <cdr:y>0.98989</cdr:y>
    </cdr:from>
    <cdr:to>
      <cdr:x>1</cdr:x>
      <cdr:y>1</cdr:y>
    </cdr:to>
    <cdr:cxnSp macro="">
      <cdr:nvCxnSpPr>
        <cdr:cNvPr id="3" name="Straight Arrow Connector 2"/>
        <cdr:cNvCxnSpPr/>
      </cdr:nvCxnSpPr>
      <cdr:spPr bwMode="gray">
        <a:xfrm xmlns:a="http://schemas.openxmlformats.org/drawingml/2006/main">
          <a:off x="7203906" y="6546252"/>
          <a:ext cx="0" cy="37882"/>
        </a:xfrm>
        <a:prstGeom xmlns:a="http://schemas.openxmlformats.org/drawingml/2006/main" prst="straightConnector1">
          <a:avLst/>
        </a:prstGeom>
        <a:ln xmlns:a="http://schemas.openxmlformats.org/drawingml/2006/main" w="28575">
          <a:solidFill>
            <a:schemeClr val="accent1"/>
          </a:solidFill>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0.0176</cdr:x>
      <cdr:y>0.02005</cdr:y>
    </cdr:from>
    <cdr:to>
      <cdr:x>0.27564</cdr:x>
      <cdr:y>0.12509</cdr:y>
    </cdr:to>
    <cdr:sp macro="" textlink="">
      <cdr:nvSpPr>
        <cdr:cNvPr id="3" name="TextBox 2"/>
        <cdr:cNvSpPr txBox="1"/>
      </cdr:nvSpPr>
      <cdr:spPr>
        <a:xfrm xmlns:a="http://schemas.openxmlformats.org/drawingml/2006/main">
          <a:off x="144218" y="83973"/>
          <a:ext cx="2114554"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tx1"/>
              </a:solidFill>
              <a:latin typeface="Arial" panose="020B0604020202020204" pitchFamily="34" charset="0"/>
              <a:cs typeface="Arial" panose="020B0604020202020204" pitchFamily="34" charset="0"/>
            </a:rPr>
            <a:t>(Billions of USD)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10/25/2016</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398588" y="582613"/>
            <a:ext cx="4060825"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sldNum" sz="quarter" idx="5"/>
          </p:nvPr>
        </p:nvSpPr>
        <p:spPr>
          <a:noFill/>
        </p:spPr>
        <p:txBody>
          <a:bodyPr/>
          <a:lstStyle/>
          <a:p>
            <a:fld id="{1E8D1C2E-2B8A-4F02-910C-5A7C55E0E8BB}" type="slidenum">
              <a:rPr lang="en-US" smtClean="0"/>
              <a:pPr/>
              <a:t>1</a:t>
            </a:fld>
            <a:endParaRPr lang="en-US"/>
          </a:p>
        </p:txBody>
      </p:sp>
      <p:sp>
        <p:nvSpPr>
          <p:cNvPr id="139267" name="Rectangle 2"/>
          <p:cNvSpPr>
            <a:spLocks noGrp="1" noRot="1" noChangeAspect="1" noChangeArrowheads="1" noTextEdit="1"/>
          </p:cNvSpPr>
          <p:nvPr>
            <p:ph type="sldImg"/>
          </p:nvPr>
        </p:nvSpPr>
        <p:spPr>
          <a:xfrm>
            <a:off x="1487488" y="579438"/>
            <a:ext cx="4033837" cy="3024187"/>
          </a:xfrm>
          <a:ln/>
        </p:spPr>
      </p:sp>
      <p:sp>
        <p:nvSpPr>
          <p:cNvPr id="1392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191434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10</a:t>
            </a:fld>
            <a:endParaRPr lang="en-US"/>
          </a:p>
        </p:txBody>
      </p:sp>
      <p:sp>
        <p:nvSpPr>
          <p:cNvPr id="251907" name="Rectangle 2"/>
          <p:cNvSpPr>
            <a:spLocks noGrp="1" noRot="1" noChangeAspect="1" noChangeArrowheads="1" noTextEdit="1"/>
          </p:cNvSpPr>
          <p:nvPr>
            <p:ph type="sldImg"/>
          </p:nvPr>
        </p:nvSpPr>
        <p:spPr>
          <a:xfrm>
            <a:off x="1398588" y="582613"/>
            <a:ext cx="4060825" cy="3044825"/>
          </a:xfrm>
          <a:ln/>
        </p:spPr>
      </p:sp>
      <p:sp>
        <p:nvSpPr>
          <p:cNvPr id="2519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2617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893317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12</a:t>
            </a:fld>
            <a:endParaRPr lang="en-US" sz="1000" dirty="0"/>
          </a:p>
        </p:txBody>
      </p:sp>
      <p:sp>
        <p:nvSpPr>
          <p:cNvPr id="44035" name="Rectangle 2"/>
          <p:cNvSpPr>
            <a:spLocks noGrp="1" noRot="1" noChangeAspect="1" noChangeArrowheads="1" noTextEdit="1"/>
          </p:cNvSpPr>
          <p:nvPr>
            <p:ph type="sldImg"/>
          </p:nvPr>
        </p:nvSpPr>
        <p:spPr>
          <a:xfrm>
            <a:off x="1398588" y="582613"/>
            <a:ext cx="4060825" cy="3044825"/>
          </a:xfrm>
          <a:ln/>
        </p:spPr>
      </p:sp>
      <p:sp>
        <p:nvSpPr>
          <p:cNvPr id="44036" name="Rectangle 3"/>
          <p:cNvSpPr>
            <a:spLocks noGrp="1" noChangeArrowheads="1"/>
          </p:cNvSpPr>
          <p:nvPr>
            <p:ph type="body" idx="1"/>
          </p:nvPr>
        </p:nvSpPr>
        <p:spPr>
          <a:noFill/>
          <a:ln/>
        </p:spPr>
        <p:txBody>
          <a:bodyPr lIns="45161" tIns="45161" rIns="45161" bIns="45161"/>
          <a:lstStyle/>
          <a:p>
            <a:endParaRPr lang="en-US">
              <a:latin typeface="Arial" pitchFamily="34" charset="0"/>
            </a:endParaRPr>
          </a:p>
        </p:txBody>
      </p:sp>
    </p:spTree>
    <p:extLst>
      <p:ext uri="{BB962C8B-B14F-4D97-AF65-F5344CB8AC3E}">
        <p14:creationId xmlns:p14="http://schemas.microsoft.com/office/powerpoint/2010/main" val="586281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400443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14</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28414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15</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342383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16</a:t>
            </a:fld>
            <a:endParaRPr lang="en-US"/>
          </a:p>
        </p:txBody>
      </p:sp>
      <p:sp>
        <p:nvSpPr>
          <p:cNvPr id="266243" name="Rectangle 2"/>
          <p:cNvSpPr>
            <a:spLocks noGrp="1" noRot="1" noChangeAspect="1" noChangeArrowheads="1" noTextEdit="1"/>
          </p:cNvSpPr>
          <p:nvPr>
            <p:ph type="sldImg"/>
          </p:nvPr>
        </p:nvSpPr>
        <p:spPr>
          <a:xfrm>
            <a:off x="1398588" y="582613"/>
            <a:ext cx="406082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43780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17</a:t>
            </a:fld>
            <a:endParaRPr lang="en-US"/>
          </a:p>
        </p:txBody>
      </p:sp>
      <p:sp>
        <p:nvSpPr>
          <p:cNvPr id="267267" name="Rectangle 2"/>
          <p:cNvSpPr>
            <a:spLocks noGrp="1" noRot="1" noChangeAspect="1" noChangeArrowheads="1" noTextEdit="1"/>
          </p:cNvSpPr>
          <p:nvPr>
            <p:ph type="sldImg"/>
          </p:nvPr>
        </p:nvSpPr>
        <p:spPr>
          <a:xfrm>
            <a:off x="1398588" y="582613"/>
            <a:ext cx="4060825" cy="3044825"/>
          </a:xfrm>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775391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18</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45245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19</a:t>
            </a:fld>
            <a:endParaRPr lang="en-US"/>
          </a:p>
        </p:txBody>
      </p:sp>
      <p:sp>
        <p:nvSpPr>
          <p:cNvPr id="266243" name="Rectangle 2"/>
          <p:cNvSpPr>
            <a:spLocks noGrp="1" noRot="1" noChangeAspect="1" noChangeArrowheads="1" noTextEdit="1"/>
          </p:cNvSpPr>
          <p:nvPr>
            <p:ph type="sldImg"/>
          </p:nvPr>
        </p:nvSpPr>
        <p:spPr>
          <a:xfrm>
            <a:off x="1398588" y="582613"/>
            <a:ext cx="406082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7500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2</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9191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7438" y="701675"/>
            <a:ext cx="4672012"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a:p>
        </p:txBody>
      </p:sp>
    </p:spTree>
    <p:extLst>
      <p:ext uri="{BB962C8B-B14F-4D97-AF65-F5344CB8AC3E}">
        <p14:creationId xmlns:p14="http://schemas.microsoft.com/office/powerpoint/2010/main" val="1151181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21</a:t>
            </a:fld>
            <a:endParaRPr lang="en-US"/>
          </a:p>
        </p:txBody>
      </p:sp>
      <p:sp>
        <p:nvSpPr>
          <p:cNvPr id="62467" name="Rectangle 2"/>
          <p:cNvSpPr>
            <a:spLocks noGrp="1" noRot="1" noChangeAspect="1" noChangeArrowheads="1" noTextEdit="1"/>
          </p:cNvSpPr>
          <p:nvPr>
            <p:ph type="sldImg"/>
          </p:nvPr>
        </p:nvSpPr>
        <p:spPr>
          <a:xfrm>
            <a:off x="1398588" y="582613"/>
            <a:ext cx="4060825" cy="3044825"/>
          </a:xfrm>
          <a:ln/>
        </p:spPr>
      </p:sp>
      <p:sp>
        <p:nvSpPr>
          <p:cNvPr id="62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4111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22</a:t>
            </a:fld>
            <a:endParaRPr lang="en-US" sz="1000"/>
          </a:p>
        </p:txBody>
      </p:sp>
      <p:sp>
        <p:nvSpPr>
          <p:cNvPr id="171011" name="Rectangle 2"/>
          <p:cNvSpPr>
            <a:spLocks noGrp="1" noRot="1" noChangeAspect="1" noChangeArrowheads="1" noTextEdit="1"/>
          </p:cNvSpPr>
          <p:nvPr>
            <p:ph type="sldImg"/>
          </p:nvPr>
        </p:nvSpPr>
        <p:spPr>
          <a:xfrm>
            <a:off x="1398588" y="582613"/>
            <a:ext cx="4060825" cy="3044825"/>
          </a:xfrm>
          <a:ln/>
        </p:spPr>
      </p:sp>
      <p:sp>
        <p:nvSpPr>
          <p:cNvPr id="1710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51371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8D6FE247-8FB8-4A8E-B819-95A3D9F88231}" type="slidenum">
              <a:rPr lang="en-US" smtClean="0"/>
              <a:pPr/>
              <a:t>23</a:t>
            </a:fld>
            <a:endParaRPr lang="en-US"/>
          </a:p>
        </p:txBody>
      </p:sp>
      <p:sp>
        <p:nvSpPr>
          <p:cNvPr id="174083" name="Slide Image Placeholder 1"/>
          <p:cNvSpPr>
            <a:spLocks noGrp="1" noRot="1" noChangeAspect="1" noTextEdit="1"/>
          </p:cNvSpPr>
          <p:nvPr>
            <p:ph type="sldImg"/>
          </p:nvPr>
        </p:nvSpPr>
        <p:spPr>
          <a:xfrm>
            <a:off x="1262063" y="693738"/>
            <a:ext cx="4618037" cy="3463925"/>
          </a:xfrm>
          <a:ln w="12700"/>
        </p:spPr>
      </p:sp>
      <p:sp>
        <p:nvSpPr>
          <p:cNvPr id="174084"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a:p>
        </p:txBody>
      </p:sp>
    </p:spTree>
    <p:extLst>
      <p:ext uri="{BB962C8B-B14F-4D97-AF65-F5344CB8AC3E}">
        <p14:creationId xmlns:p14="http://schemas.microsoft.com/office/powerpoint/2010/main" val="3189893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sldNum" sz="quarter" idx="5"/>
          </p:nvPr>
        </p:nvSpPr>
        <p:spPr>
          <a:noFill/>
        </p:spPr>
        <p:txBody>
          <a:bodyPr/>
          <a:lstStyle/>
          <a:p>
            <a:fld id="{1EF18620-DA03-40A9-A82C-8BB2C13EC424}" type="slidenum">
              <a:rPr lang="en-US" smtClean="0"/>
              <a:pPr/>
              <a:t>24</a:t>
            </a:fld>
            <a:endParaRPr lang="en-US"/>
          </a:p>
        </p:txBody>
      </p:sp>
      <p:sp>
        <p:nvSpPr>
          <p:cNvPr id="175107" name="Slide Image Placeholder 1"/>
          <p:cNvSpPr>
            <a:spLocks noGrp="1" noRot="1" noChangeAspect="1" noTextEdit="1"/>
          </p:cNvSpPr>
          <p:nvPr>
            <p:ph type="sldImg"/>
          </p:nvPr>
        </p:nvSpPr>
        <p:spPr>
          <a:xfrm>
            <a:off x="1262063" y="693738"/>
            <a:ext cx="4618037" cy="3463925"/>
          </a:xfrm>
          <a:ln w="12700"/>
        </p:spPr>
      </p:sp>
      <p:sp>
        <p:nvSpPr>
          <p:cNvPr id="175108"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dirty="0"/>
          </a:p>
        </p:txBody>
      </p:sp>
    </p:spTree>
    <p:extLst>
      <p:ext uri="{BB962C8B-B14F-4D97-AF65-F5344CB8AC3E}">
        <p14:creationId xmlns:p14="http://schemas.microsoft.com/office/powerpoint/2010/main" val="3800884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25</a:t>
            </a:fld>
            <a:endParaRPr lang="en-US"/>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a:p>
        </p:txBody>
      </p:sp>
    </p:spTree>
    <p:extLst>
      <p:ext uri="{BB962C8B-B14F-4D97-AF65-F5344CB8AC3E}">
        <p14:creationId xmlns:p14="http://schemas.microsoft.com/office/powerpoint/2010/main" val="111580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26</a:t>
            </a:fld>
            <a:endParaRPr lang="en-US"/>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a:p>
        </p:txBody>
      </p:sp>
    </p:spTree>
    <p:extLst>
      <p:ext uri="{BB962C8B-B14F-4D97-AF65-F5344CB8AC3E}">
        <p14:creationId xmlns:p14="http://schemas.microsoft.com/office/powerpoint/2010/main" val="2787805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27</a:t>
            </a:fld>
            <a:endParaRPr lang="en-US"/>
          </a:p>
        </p:txBody>
      </p:sp>
      <p:sp>
        <p:nvSpPr>
          <p:cNvPr id="266243" name="Rectangle 2"/>
          <p:cNvSpPr>
            <a:spLocks noGrp="1" noRot="1" noChangeAspect="1" noChangeArrowheads="1" noTextEdit="1"/>
          </p:cNvSpPr>
          <p:nvPr>
            <p:ph type="sldImg"/>
          </p:nvPr>
        </p:nvSpPr>
        <p:spPr>
          <a:xfrm>
            <a:off x="1398588" y="582613"/>
            <a:ext cx="406082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74810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398588" y="582613"/>
            <a:ext cx="4060825" cy="3044825"/>
          </a:xfrm>
          <a:ln/>
        </p:spPr>
      </p:sp>
      <p:sp>
        <p:nvSpPr>
          <p:cNvPr id="140291"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1447057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xfrm>
            <a:off x="1398588" y="582613"/>
            <a:ext cx="4060825" cy="3044825"/>
          </a:xfrm>
          <a:ln/>
        </p:spPr>
      </p:sp>
      <p:sp>
        <p:nvSpPr>
          <p:cNvPr id="26317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50346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398588" y="582613"/>
            <a:ext cx="4060825" cy="3044825"/>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1178303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a:noFill/>
        </p:spPr>
        <p:txBody>
          <a:bodyPr/>
          <a:lstStyle/>
          <a:p>
            <a:fld id="{DFAE48C8-4C0E-4121-B49D-8A4ED1444B03}" type="slidenum">
              <a:rPr lang="en-US" smtClean="0"/>
              <a:pPr/>
              <a:t>30</a:t>
            </a:fld>
            <a:endParaRPr lang="en-US"/>
          </a:p>
        </p:txBody>
      </p:sp>
      <p:sp>
        <p:nvSpPr>
          <p:cNvPr id="169987" name="Rectangle 2"/>
          <p:cNvSpPr>
            <a:spLocks noGrp="1" noRot="1" noChangeAspect="1" noChangeArrowheads="1" noTextEdit="1"/>
          </p:cNvSpPr>
          <p:nvPr>
            <p:ph type="sldImg"/>
          </p:nvPr>
        </p:nvSpPr>
        <p:spPr>
          <a:xfrm>
            <a:off x="1398588" y="582613"/>
            <a:ext cx="4060825" cy="3044825"/>
          </a:xfrm>
          <a:ln/>
        </p:spPr>
      </p:sp>
      <p:sp>
        <p:nvSpPr>
          <p:cNvPr id="1699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21657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31</a:t>
            </a:fld>
            <a:endParaRPr lang="en-US" dirty="0"/>
          </a:p>
        </p:txBody>
      </p:sp>
    </p:spTree>
    <p:extLst>
      <p:ext uri="{BB962C8B-B14F-4D97-AF65-F5344CB8AC3E}">
        <p14:creationId xmlns:p14="http://schemas.microsoft.com/office/powerpoint/2010/main" val="3933241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32</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913687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33</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510699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34</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951713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35</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145349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36</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09768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37</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904469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38</a:t>
            </a:fld>
            <a:endParaRPr lang="en-US"/>
          </a:p>
        </p:txBody>
      </p:sp>
      <p:sp>
        <p:nvSpPr>
          <p:cNvPr id="189443" name="Rectangle 2"/>
          <p:cNvSpPr>
            <a:spLocks noGrp="1" noRot="1" noChangeAspect="1" noChangeArrowheads="1" noTextEdit="1"/>
          </p:cNvSpPr>
          <p:nvPr>
            <p:ph type="sldImg"/>
          </p:nvPr>
        </p:nvSpPr>
        <p:spPr>
          <a:xfrm>
            <a:off x="1398588" y="582613"/>
            <a:ext cx="4060825" cy="3044825"/>
          </a:xfrm>
          <a:ln/>
        </p:spPr>
      </p:sp>
      <p:sp>
        <p:nvSpPr>
          <p:cNvPr id="1894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1554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39</a:t>
            </a:fld>
            <a:endParaRPr lang="en-US"/>
          </a:p>
        </p:txBody>
      </p:sp>
      <p:sp>
        <p:nvSpPr>
          <p:cNvPr id="189443" name="Rectangle 2"/>
          <p:cNvSpPr>
            <a:spLocks noGrp="1" noRot="1" noChangeAspect="1" noChangeArrowheads="1" noTextEdit="1"/>
          </p:cNvSpPr>
          <p:nvPr>
            <p:ph type="sldImg"/>
          </p:nvPr>
        </p:nvSpPr>
        <p:spPr>
          <a:xfrm>
            <a:off x="1398588" y="582613"/>
            <a:ext cx="4060825" cy="3044825"/>
          </a:xfrm>
          <a:ln/>
        </p:spPr>
      </p:sp>
      <p:sp>
        <p:nvSpPr>
          <p:cNvPr id="1894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50626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98588" y="582613"/>
            <a:ext cx="4060825" cy="3044825"/>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a:p>
        </p:txBody>
      </p:sp>
    </p:spTree>
    <p:extLst>
      <p:ext uri="{BB962C8B-B14F-4D97-AF65-F5344CB8AC3E}">
        <p14:creationId xmlns:p14="http://schemas.microsoft.com/office/powerpoint/2010/main" val="34498471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noFill/>
        </p:spPr>
        <p:txBody>
          <a:bodyPr/>
          <a:lstStyle/>
          <a:p>
            <a:fld id="{84A05840-4E1C-4B98-B737-88B0F9D480A2}" type="slidenum">
              <a:rPr lang="en-US" smtClean="0"/>
              <a:pPr/>
              <a:t>40</a:t>
            </a:fld>
            <a:endParaRPr lang="en-US"/>
          </a:p>
        </p:txBody>
      </p:sp>
      <p:sp>
        <p:nvSpPr>
          <p:cNvPr id="186371" name="Rectangle 2"/>
          <p:cNvSpPr>
            <a:spLocks noGrp="1" noRot="1" noChangeAspect="1" noChangeArrowheads="1" noTextEdit="1"/>
          </p:cNvSpPr>
          <p:nvPr>
            <p:ph type="sldImg"/>
          </p:nvPr>
        </p:nvSpPr>
        <p:spPr>
          <a:xfrm>
            <a:off x="1398588" y="582613"/>
            <a:ext cx="4060825" cy="3044825"/>
          </a:xfrm>
          <a:ln/>
        </p:spPr>
      </p:sp>
      <p:sp>
        <p:nvSpPr>
          <p:cNvPr id="1863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394688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sldNum" sz="quarter" idx="5"/>
          </p:nvPr>
        </p:nvSpPr>
        <p:spPr>
          <a:noFill/>
        </p:spPr>
        <p:txBody>
          <a:bodyPr/>
          <a:lstStyle/>
          <a:p>
            <a:fld id="{301D962E-8F10-439E-A989-E0C4ACB7CB5B}" type="slidenum">
              <a:rPr lang="en-US" smtClean="0"/>
              <a:pPr/>
              <a:t>41</a:t>
            </a:fld>
            <a:endParaRPr lang="en-US"/>
          </a:p>
        </p:txBody>
      </p:sp>
      <p:sp>
        <p:nvSpPr>
          <p:cNvPr id="187395" name="Rectangle 2"/>
          <p:cNvSpPr>
            <a:spLocks noGrp="1" noRot="1" noChangeAspect="1" noChangeArrowheads="1" noTextEdit="1"/>
          </p:cNvSpPr>
          <p:nvPr>
            <p:ph type="sldImg"/>
          </p:nvPr>
        </p:nvSpPr>
        <p:spPr>
          <a:xfrm>
            <a:off x="1398588" y="582613"/>
            <a:ext cx="4060825" cy="3044825"/>
          </a:xfrm>
          <a:ln/>
        </p:spPr>
      </p:sp>
      <p:sp>
        <p:nvSpPr>
          <p:cNvPr id="1873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387436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sldNum" sz="quarter" idx="5"/>
          </p:nvPr>
        </p:nvSpPr>
        <p:spPr>
          <a:noFill/>
        </p:spPr>
        <p:txBody>
          <a:bodyPr/>
          <a:lstStyle/>
          <a:p>
            <a:fld id="{3B06D1D6-8671-4140-882F-04046151C2CA}" type="slidenum">
              <a:rPr lang="en-US" smtClean="0"/>
              <a:pPr/>
              <a:t>42</a:t>
            </a:fld>
            <a:endParaRPr lang="en-US"/>
          </a:p>
        </p:txBody>
      </p:sp>
      <p:sp>
        <p:nvSpPr>
          <p:cNvPr id="190467" name="Rectangle 2"/>
          <p:cNvSpPr>
            <a:spLocks noGrp="1" noRot="1" noChangeAspect="1" noChangeArrowheads="1" noTextEdit="1"/>
          </p:cNvSpPr>
          <p:nvPr>
            <p:ph type="sldImg"/>
          </p:nvPr>
        </p:nvSpPr>
        <p:spPr>
          <a:xfrm>
            <a:off x="1398588" y="582613"/>
            <a:ext cx="4060825" cy="3044825"/>
          </a:xfrm>
          <a:ln/>
        </p:spPr>
      </p:sp>
      <p:sp>
        <p:nvSpPr>
          <p:cNvPr id="190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648957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BD48BF7-67C9-4D2B-8533-562F395A7E7A}" type="slidenum">
              <a:rPr lang="en-US" altLang="en-US" sz="1000" smtClean="0"/>
              <a:pPr>
                <a:lnSpc>
                  <a:spcPct val="100000"/>
                </a:lnSpc>
                <a:spcBef>
                  <a:spcPct val="0"/>
                </a:spcBef>
                <a:buClrTx/>
                <a:buSzTx/>
                <a:buFontTx/>
                <a:buNone/>
              </a:pPr>
              <a:t>43</a:t>
            </a:fld>
            <a:endParaRPr lang="en-US" altLang="en-US" sz="1000"/>
          </a:p>
        </p:txBody>
      </p:sp>
      <p:sp>
        <p:nvSpPr>
          <p:cNvPr id="10243" name="Rectangle 2"/>
          <p:cNvSpPr>
            <a:spLocks noGrp="1" noRot="1" noChangeAspect="1" noChangeArrowheads="1" noTextEdit="1"/>
          </p:cNvSpPr>
          <p:nvPr>
            <p:ph type="sldImg"/>
          </p:nvPr>
        </p:nvSpPr>
        <p:spPr>
          <a:xfrm>
            <a:off x="1398588" y="582613"/>
            <a:ext cx="4060825" cy="3044825"/>
          </a:xfrm>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7834590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44</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87932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45</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007859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46</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194143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47</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xfrm>
            <a:off x="1398588" y="582613"/>
            <a:ext cx="4060825" cy="3044825"/>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a:latin typeface="Arial" panose="020B0604020202020204" pitchFamily="34" charset="0"/>
            </a:endParaRPr>
          </a:p>
        </p:txBody>
      </p:sp>
    </p:spTree>
    <p:extLst>
      <p:ext uri="{BB962C8B-B14F-4D97-AF65-F5344CB8AC3E}">
        <p14:creationId xmlns:p14="http://schemas.microsoft.com/office/powerpoint/2010/main" val="32473448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48</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2733113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49</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649464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a:p>
        </p:txBody>
      </p:sp>
      <p:sp>
        <p:nvSpPr>
          <p:cNvPr id="214019" name="Rectangle 2"/>
          <p:cNvSpPr>
            <a:spLocks noGrp="1" noRot="1" noChangeAspect="1" noChangeArrowheads="1" noTextEdit="1"/>
          </p:cNvSpPr>
          <p:nvPr>
            <p:ph type="sldImg"/>
          </p:nvPr>
        </p:nvSpPr>
        <p:spPr>
          <a:xfrm>
            <a:off x="1398588" y="582613"/>
            <a:ext cx="4060825" cy="3044825"/>
          </a:xfrm>
          <a:ln/>
        </p:spPr>
      </p:sp>
      <p:sp>
        <p:nvSpPr>
          <p:cNvPr id="2140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081984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16013" y="698500"/>
            <a:ext cx="4649787" cy="3486150"/>
          </a:xfrm>
          <a:ln/>
        </p:spPr>
      </p:sp>
      <p:sp>
        <p:nvSpPr>
          <p:cNvPr id="69635" name="Rectangle 3"/>
          <p:cNvSpPr>
            <a:spLocks noGrp="1" noChangeArrowheads="1"/>
          </p:cNvSpPr>
          <p:nvPr>
            <p:ph type="body" idx="1"/>
          </p:nvPr>
        </p:nvSpPr>
        <p:spPr>
          <a:xfrm>
            <a:off x="688494" y="4416108"/>
            <a:ext cx="5504826" cy="4182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2354678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52</a:t>
            </a:fld>
            <a:endParaRPr lang="en-US"/>
          </a:p>
        </p:txBody>
      </p:sp>
      <p:sp>
        <p:nvSpPr>
          <p:cNvPr id="151555" name="Rectangle 2"/>
          <p:cNvSpPr>
            <a:spLocks noGrp="1" noRot="1" noChangeAspect="1" noChangeArrowheads="1" noTextEdit="1"/>
          </p:cNvSpPr>
          <p:nvPr>
            <p:ph type="sldImg"/>
          </p:nvPr>
        </p:nvSpPr>
        <p:spPr>
          <a:xfrm>
            <a:off x="1398588" y="582613"/>
            <a:ext cx="4060825" cy="3044825"/>
          </a:xfrm>
          <a:ln/>
        </p:spPr>
      </p:sp>
      <p:sp>
        <p:nvSpPr>
          <p:cNvPr id="15155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281477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53</a:t>
            </a:fld>
            <a:endParaRPr lang="en-US" sz="1000"/>
          </a:p>
        </p:txBody>
      </p:sp>
      <p:sp>
        <p:nvSpPr>
          <p:cNvPr id="153603" name="Rectangle 2"/>
          <p:cNvSpPr>
            <a:spLocks noGrp="1" noRot="1" noChangeAspect="1" noChangeArrowheads="1" noTextEdit="1"/>
          </p:cNvSpPr>
          <p:nvPr>
            <p:ph type="sldImg"/>
          </p:nvPr>
        </p:nvSpPr>
        <p:spPr>
          <a:xfrm>
            <a:off x="1398588" y="582613"/>
            <a:ext cx="4060825" cy="3044825"/>
          </a:xfrm>
          <a:ln/>
        </p:spPr>
      </p:sp>
      <p:sp>
        <p:nvSpPr>
          <p:cNvPr id="153604" name="Rectangle 3"/>
          <p:cNvSpPr>
            <a:spLocks noGrp="1" noChangeArrowheads="1"/>
          </p:cNvSpPr>
          <p:nvPr>
            <p:ph type="body" idx="1"/>
          </p:nvPr>
        </p:nvSpPr>
        <p:spPr>
          <a:noFill/>
          <a:ln/>
        </p:spPr>
        <p:txBody>
          <a:bodyPr lIns="46056" tIns="46056" rIns="46056" bIns="46056"/>
          <a:lstStyle/>
          <a:p>
            <a:endParaRPr lang="en-US"/>
          </a:p>
        </p:txBody>
      </p:sp>
    </p:spTree>
    <p:extLst>
      <p:ext uri="{BB962C8B-B14F-4D97-AF65-F5344CB8AC3E}">
        <p14:creationId xmlns:p14="http://schemas.microsoft.com/office/powerpoint/2010/main" val="22244392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54</a:t>
            </a:fld>
            <a:endParaRPr lang="en-US"/>
          </a:p>
        </p:txBody>
      </p:sp>
      <p:sp>
        <p:nvSpPr>
          <p:cNvPr id="154627" name="Rectangle 2"/>
          <p:cNvSpPr>
            <a:spLocks noGrp="1" noRot="1" noChangeAspect="1" noChangeArrowheads="1" noTextEdit="1"/>
          </p:cNvSpPr>
          <p:nvPr>
            <p:ph type="sldImg"/>
          </p:nvPr>
        </p:nvSpPr>
        <p:spPr>
          <a:xfrm>
            <a:off x="1398588" y="582613"/>
            <a:ext cx="4060825" cy="3044825"/>
          </a:xfrm>
          <a:ln/>
        </p:spPr>
      </p:sp>
      <p:sp>
        <p:nvSpPr>
          <p:cNvPr id="1546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652623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55</a:t>
            </a:fld>
            <a:endParaRPr lang="en-US"/>
          </a:p>
        </p:txBody>
      </p:sp>
      <p:sp>
        <p:nvSpPr>
          <p:cNvPr id="154627" name="Rectangle 2"/>
          <p:cNvSpPr>
            <a:spLocks noGrp="1" noRot="1" noChangeAspect="1" noChangeArrowheads="1" noTextEdit="1"/>
          </p:cNvSpPr>
          <p:nvPr>
            <p:ph type="sldImg"/>
          </p:nvPr>
        </p:nvSpPr>
        <p:spPr>
          <a:xfrm>
            <a:off x="1398588" y="582613"/>
            <a:ext cx="4060825" cy="3044825"/>
          </a:xfrm>
          <a:ln/>
        </p:spPr>
      </p:sp>
      <p:sp>
        <p:nvSpPr>
          <p:cNvPr id="1546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519638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sldNum" sz="quarter" idx="5"/>
          </p:nvPr>
        </p:nvSpPr>
        <p:spPr>
          <a:xfrm>
            <a:off x="3212654" y="8988117"/>
            <a:ext cx="719323" cy="246380"/>
          </a:xfrm>
          <a:noFill/>
        </p:spPr>
        <p:txBody>
          <a:bodyPr/>
          <a:lstStyle/>
          <a:p>
            <a:fld id="{D0D84C73-9606-46E6-9550-423BDB710760}" type="slidenum">
              <a:rPr lang="en-US" smtClean="0"/>
              <a:pPr/>
              <a:t>56</a:t>
            </a:fld>
            <a:endParaRPr lang="en-US"/>
          </a:p>
        </p:txBody>
      </p:sp>
      <p:sp>
        <p:nvSpPr>
          <p:cNvPr id="148483" name="Rectangle 2"/>
          <p:cNvSpPr>
            <a:spLocks noGrp="1" noRot="1" noChangeAspect="1" noChangeArrowheads="1" noTextEdit="1"/>
          </p:cNvSpPr>
          <p:nvPr>
            <p:ph type="sldImg"/>
          </p:nvPr>
        </p:nvSpPr>
        <p:spPr>
          <a:xfrm>
            <a:off x="1398588" y="582613"/>
            <a:ext cx="4060825" cy="3044825"/>
          </a:xfrm>
          <a:ln/>
        </p:spPr>
      </p:sp>
      <p:sp>
        <p:nvSpPr>
          <p:cNvPr id="14848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689294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57</a:t>
            </a:fld>
            <a:endParaRPr lang="en-US"/>
          </a:p>
        </p:txBody>
      </p:sp>
      <p:sp>
        <p:nvSpPr>
          <p:cNvPr id="266243" name="Rectangle 2"/>
          <p:cNvSpPr>
            <a:spLocks noGrp="1" noRot="1" noChangeAspect="1" noChangeArrowheads="1" noTextEdit="1"/>
          </p:cNvSpPr>
          <p:nvPr>
            <p:ph type="sldImg"/>
          </p:nvPr>
        </p:nvSpPr>
        <p:spPr>
          <a:xfrm>
            <a:off x="1398588" y="582613"/>
            <a:ext cx="406082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023877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58</a:t>
            </a:fld>
            <a:endParaRPr lang="en-US"/>
          </a:p>
        </p:txBody>
      </p:sp>
      <p:sp>
        <p:nvSpPr>
          <p:cNvPr id="161795" name="Rectangle 2"/>
          <p:cNvSpPr>
            <a:spLocks noGrp="1" noRot="1" noChangeAspect="1" noChangeArrowheads="1" noTextEdit="1"/>
          </p:cNvSpPr>
          <p:nvPr>
            <p:ph type="sldImg"/>
          </p:nvPr>
        </p:nvSpPr>
        <p:spPr>
          <a:xfrm>
            <a:off x="1398588" y="582613"/>
            <a:ext cx="4060825" cy="3044825"/>
          </a:xfrm>
          <a:ln/>
        </p:spPr>
      </p:sp>
      <p:sp>
        <p:nvSpPr>
          <p:cNvPr id="1617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237297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59</a:t>
            </a:fld>
            <a:endParaRPr lang="en-US"/>
          </a:p>
        </p:txBody>
      </p:sp>
      <p:sp>
        <p:nvSpPr>
          <p:cNvPr id="162819" name="Rectangle 2"/>
          <p:cNvSpPr>
            <a:spLocks noGrp="1" noRot="1" noChangeAspect="1" noChangeArrowheads="1" noTextEdit="1"/>
          </p:cNvSpPr>
          <p:nvPr>
            <p:ph type="sldImg"/>
          </p:nvPr>
        </p:nvSpPr>
        <p:spPr>
          <a:xfrm>
            <a:off x="1398588" y="582613"/>
            <a:ext cx="4060825" cy="3044825"/>
          </a:xfrm>
          <a:ln/>
        </p:spPr>
      </p:sp>
      <p:sp>
        <p:nvSpPr>
          <p:cNvPr id="1628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535190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398588" y="582613"/>
            <a:ext cx="4060825" cy="3044825"/>
          </a:xfrm>
          <a:ln/>
        </p:spPr>
      </p:sp>
      <p:sp>
        <p:nvSpPr>
          <p:cNvPr id="5837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52391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6</a:t>
            </a:fld>
            <a:endParaRPr lang="en-US" dirty="0">
              <a:solidFill>
                <a:srgbClr val="000000"/>
              </a:solidFill>
            </a:endParaRPr>
          </a:p>
        </p:txBody>
      </p:sp>
      <p:sp>
        <p:nvSpPr>
          <p:cNvPr id="223235" name="Rectangle 2"/>
          <p:cNvSpPr>
            <a:spLocks noGrp="1" noRot="1" noChangeAspect="1" noChangeArrowheads="1" noTextEdit="1"/>
          </p:cNvSpPr>
          <p:nvPr>
            <p:ph type="sldImg"/>
          </p:nvPr>
        </p:nvSpPr>
        <p:spPr>
          <a:xfrm>
            <a:off x="1398588" y="582613"/>
            <a:ext cx="4060825" cy="3044825"/>
          </a:xfrm>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8132477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61</a:t>
            </a:fld>
            <a:endParaRPr lang="en-US"/>
          </a:p>
        </p:txBody>
      </p:sp>
      <p:sp>
        <p:nvSpPr>
          <p:cNvPr id="159747" name="Rectangle 2"/>
          <p:cNvSpPr>
            <a:spLocks noGrp="1" noRot="1" noChangeAspect="1" noChangeArrowheads="1" noTextEdit="1"/>
          </p:cNvSpPr>
          <p:nvPr>
            <p:ph type="sldImg"/>
          </p:nvPr>
        </p:nvSpPr>
        <p:spPr>
          <a:xfrm>
            <a:off x="1398588" y="582613"/>
            <a:ext cx="4060825" cy="3044825"/>
          </a:xfrm>
          <a:ln/>
        </p:spPr>
      </p:sp>
      <p:sp>
        <p:nvSpPr>
          <p:cNvPr id="159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359070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62</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a:p>
        </p:txBody>
      </p:sp>
    </p:spTree>
    <p:extLst>
      <p:ext uri="{BB962C8B-B14F-4D97-AF65-F5344CB8AC3E}">
        <p14:creationId xmlns:p14="http://schemas.microsoft.com/office/powerpoint/2010/main" val="14279110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398588" y="582613"/>
            <a:ext cx="4060825" cy="3044825"/>
          </a:xfrm>
          <a:ln/>
        </p:spPr>
      </p:sp>
      <p:sp>
        <p:nvSpPr>
          <p:cNvPr id="5837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745775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64</a:t>
            </a:fld>
            <a:endParaRPr lang="en-US"/>
          </a:p>
        </p:txBody>
      </p:sp>
      <p:sp>
        <p:nvSpPr>
          <p:cNvPr id="215043" name="Rectangle 2"/>
          <p:cNvSpPr>
            <a:spLocks noGrp="1" noRot="1" noChangeAspect="1" noChangeArrowheads="1" noTextEdit="1"/>
          </p:cNvSpPr>
          <p:nvPr>
            <p:ph type="sldImg"/>
          </p:nvPr>
        </p:nvSpPr>
        <p:spPr>
          <a:xfrm>
            <a:off x="1398588" y="582613"/>
            <a:ext cx="4060825" cy="3044825"/>
          </a:xfrm>
          <a:ln/>
        </p:spPr>
      </p:sp>
      <p:sp>
        <p:nvSpPr>
          <p:cNvPr id="2150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122361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66</a:t>
            </a:fld>
            <a:endParaRPr lang="en-US">
              <a:solidFill>
                <a:srgbClr val="000000"/>
              </a:solidFill>
            </a:endParaRPr>
          </a:p>
        </p:txBody>
      </p:sp>
      <p:sp>
        <p:nvSpPr>
          <p:cNvPr id="208899" name="Rectangle 4"/>
          <p:cNvSpPr>
            <a:spLocks noGrp="1" noRot="1" noChangeAspect="1" noChangeArrowheads="1" noTextEdit="1"/>
          </p:cNvSpPr>
          <p:nvPr>
            <p:ph type="sldImg"/>
          </p:nvPr>
        </p:nvSpPr>
        <p:spPr>
          <a:xfrm>
            <a:off x="1398588" y="582613"/>
            <a:ext cx="4060825" cy="3044825"/>
          </a:xfrm>
          <a:ln/>
        </p:spPr>
      </p:sp>
      <p:sp>
        <p:nvSpPr>
          <p:cNvPr id="208900" name="Rectangle 5"/>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131860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67</a:t>
            </a:fld>
            <a:endParaRPr lang="en-US" noProof="0" dirty="0"/>
          </a:p>
        </p:txBody>
      </p:sp>
    </p:spTree>
    <p:extLst>
      <p:ext uri="{BB962C8B-B14F-4D97-AF65-F5344CB8AC3E}">
        <p14:creationId xmlns:p14="http://schemas.microsoft.com/office/powerpoint/2010/main" val="20821443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68</a:t>
            </a:fld>
            <a:endParaRPr lang="en-US" noProof="0" dirty="0"/>
          </a:p>
        </p:txBody>
      </p:sp>
    </p:spTree>
    <p:extLst>
      <p:ext uri="{BB962C8B-B14F-4D97-AF65-F5344CB8AC3E}">
        <p14:creationId xmlns:p14="http://schemas.microsoft.com/office/powerpoint/2010/main" val="6318509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71</a:t>
            </a:fld>
            <a:endParaRPr lang="en-US"/>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128756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73</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267369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398588" y="582613"/>
            <a:ext cx="4060825" cy="3044825"/>
          </a:xfrm>
          <a:ln/>
        </p:spPr>
      </p:sp>
      <p:sp>
        <p:nvSpPr>
          <p:cNvPr id="16387"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2871079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7</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xfrm>
            <a:off x="1398588" y="582613"/>
            <a:ext cx="4060825" cy="3044825"/>
          </a:xfrm>
          <a:ln/>
        </p:spPr>
      </p:sp>
      <p:sp>
        <p:nvSpPr>
          <p:cNvPr id="23450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4822337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75</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580872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76</a:t>
            </a:fld>
            <a:endParaRPr lang="en-US" dirty="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056092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77</a:t>
            </a:fld>
            <a:endParaRPr lang="en-US"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8755145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42">
              <a:defRPr/>
            </a:pPr>
            <a:fld id="{0A90206F-1E34-43B5-9377-D01A35913966}" type="slidenum">
              <a:rPr lang="en-US" smtClean="0">
                <a:solidFill>
                  <a:srgbClr val="000000"/>
                </a:solidFill>
              </a:rPr>
              <a:pPr defTabSz="930142">
                <a:defRPr/>
              </a:pPr>
              <a:t>79</a:t>
            </a:fld>
            <a:endParaRPr lang="en-US" dirty="0">
              <a:solidFill>
                <a:srgbClr val="000000"/>
              </a:solidFill>
            </a:endParaRPr>
          </a:p>
        </p:txBody>
      </p:sp>
      <p:sp>
        <p:nvSpPr>
          <p:cNvPr id="16387" name="Rectangle 2"/>
          <p:cNvSpPr>
            <a:spLocks noGrp="1" noRot="1" noChangeAspect="1" noChangeArrowheads="1" noTextEdit="1"/>
          </p:cNvSpPr>
          <p:nvPr>
            <p:ph type="sldImg"/>
          </p:nvPr>
        </p:nvSpPr>
        <p:spPr>
          <a:xfrm>
            <a:off x="1371600" y="320675"/>
            <a:ext cx="4114800" cy="30861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3197800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47867"/>
            <a:fld id="{5A2A7BB4-00DB-4919-A7C7-558F09B8FCA9}" type="slidenum">
              <a:rPr lang="en-US" smtClean="0"/>
              <a:pPr defTabSz="947867"/>
              <a:t>80</a:t>
            </a:fld>
            <a:endParaRPr lang="en-US" dirty="0"/>
          </a:p>
        </p:txBody>
      </p:sp>
      <p:sp>
        <p:nvSpPr>
          <p:cNvPr id="40963" name="Rectangle 2"/>
          <p:cNvSpPr>
            <a:spLocks noGrp="1" noRot="1" noChangeAspect="1" noChangeArrowheads="1" noTextEdit="1"/>
          </p:cNvSpPr>
          <p:nvPr>
            <p:ph type="sldImg"/>
          </p:nvPr>
        </p:nvSpPr>
        <p:spPr>
          <a:xfrm>
            <a:off x="1412875" y="325438"/>
            <a:ext cx="4184650" cy="3138487"/>
          </a:xfrm>
          <a:ln/>
        </p:spPr>
      </p:sp>
      <p:sp>
        <p:nvSpPr>
          <p:cNvPr id="4096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9113033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81</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911427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82</a:t>
            </a:fld>
            <a:endParaRPr lang="en-US">
              <a:solidFill>
                <a:prstClr val="black"/>
              </a:solidFill>
            </a:endParaRPr>
          </a:p>
        </p:txBody>
      </p:sp>
      <p:sp>
        <p:nvSpPr>
          <p:cNvPr id="5123" name="Rectangle 2"/>
          <p:cNvSpPr>
            <a:spLocks noGrp="1" noRot="1" noChangeAspect="1" noChangeArrowheads="1" noTextEdit="1"/>
          </p:cNvSpPr>
          <p:nvPr>
            <p:ph type="sldImg"/>
          </p:nvPr>
        </p:nvSpPr>
        <p:spPr>
          <a:xfrm>
            <a:off x="1398588" y="582613"/>
            <a:ext cx="4060825" cy="3044825"/>
          </a:xfrm>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857730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83</a:t>
            </a:fld>
            <a:endParaRPr lang="en-US" sz="1000" dirty="0"/>
          </a:p>
        </p:txBody>
      </p:sp>
      <p:sp>
        <p:nvSpPr>
          <p:cNvPr id="164867" name="Rectangle 2"/>
          <p:cNvSpPr>
            <a:spLocks noGrp="1" noRot="1" noChangeAspect="1" noChangeArrowheads="1" noTextEdit="1"/>
          </p:cNvSpPr>
          <p:nvPr>
            <p:ph type="sldImg"/>
          </p:nvPr>
        </p:nvSpPr>
        <p:spPr>
          <a:xfrm>
            <a:off x="1398588" y="582613"/>
            <a:ext cx="4060825" cy="3044825"/>
          </a:xfrm>
          <a:ln/>
        </p:spPr>
      </p:sp>
      <p:sp>
        <p:nvSpPr>
          <p:cNvPr id="164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6038940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84</a:t>
            </a:fld>
            <a:endParaRPr lang="en-US" sz="1000" dirty="0"/>
          </a:p>
        </p:txBody>
      </p:sp>
      <p:sp>
        <p:nvSpPr>
          <p:cNvPr id="164867" name="Rectangle 2"/>
          <p:cNvSpPr>
            <a:spLocks noGrp="1" noRot="1" noChangeAspect="1" noChangeArrowheads="1" noTextEdit="1"/>
          </p:cNvSpPr>
          <p:nvPr>
            <p:ph type="sldImg"/>
          </p:nvPr>
        </p:nvSpPr>
        <p:spPr>
          <a:xfrm>
            <a:off x="1398588" y="582613"/>
            <a:ext cx="4060825" cy="3044825"/>
          </a:xfrm>
          <a:ln/>
        </p:spPr>
      </p:sp>
      <p:sp>
        <p:nvSpPr>
          <p:cNvPr id="164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312087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86</a:t>
            </a:fld>
            <a:endParaRPr lang="en-US">
              <a:solidFill>
                <a:prstClr val="black"/>
              </a:solidFill>
            </a:endParaRPr>
          </a:p>
        </p:txBody>
      </p:sp>
      <p:sp>
        <p:nvSpPr>
          <p:cNvPr id="5123" name="Rectangle 2"/>
          <p:cNvSpPr>
            <a:spLocks noGrp="1" noRot="1" noChangeAspect="1" noChangeArrowheads="1" noTextEdit="1"/>
          </p:cNvSpPr>
          <p:nvPr>
            <p:ph type="sldImg"/>
          </p:nvPr>
        </p:nvSpPr>
        <p:spPr>
          <a:xfrm>
            <a:off x="1398588" y="582613"/>
            <a:ext cx="4060825" cy="3044825"/>
          </a:xfrm>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18365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8</a:t>
            </a:fld>
            <a:endParaRPr lang="en-US" altLang="en-US">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a:p>
        </p:txBody>
      </p:sp>
    </p:spTree>
    <p:extLst>
      <p:ext uri="{BB962C8B-B14F-4D97-AF65-F5344CB8AC3E}">
        <p14:creationId xmlns:p14="http://schemas.microsoft.com/office/powerpoint/2010/main" val="22533748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87</a:t>
            </a:fld>
            <a:endParaRPr lang="en-US" altLang="en-US"/>
          </a:p>
        </p:txBody>
      </p:sp>
      <p:sp>
        <p:nvSpPr>
          <p:cNvPr id="59395" name="Rectangle 2"/>
          <p:cNvSpPr>
            <a:spLocks noGrp="1" noRot="1" noChangeAspect="1" noChangeArrowheads="1" noTextEdit="1"/>
          </p:cNvSpPr>
          <p:nvPr>
            <p:ph type="sldImg"/>
          </p:nvPr>
        </p:nvSpPr>
        <p:spPr>
          <a:xfrm>
            <a:off x="1398588" y="582613"/>
            <a:ext cx="4060825" cy="3044825"/>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2864982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89</a:t>
            </a:fld>
            <a:endParaRPr lang="en-US" sz="1000"/>
          </a:p>
        </p:txBody>
      </p:sp>
      <p:sp>
        <p:nvSpPr>
          <p:cNvPr id="135171" name="Rectangle 2"/>
          <p:cNvSpPr>
            <a:spLocks noGrp="1" noRot="1" noChangeAspect="1" noChangeArrowheads="1" noTextEdit="1"/>
          </p:cNvSpPr>
          <p:nvPr>
            <p:ph type="sldImg"/>
          </p:nvPr>
        </p:nvSpPr>
        <p:spPr>
          <a:xfrm>
            <a:off x="1371600" y="320675"/>
            <a:ext cx="4114800" cy="3086100"/>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98918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90</a:t>
            </a:fld>
            <a:endParaRPr lang="en-US" sz="1000"/>
          </a:p>
        </p:txBody>
      </p:sp>
      <p:sp>
        <p:nvSpPr>
          <p:cNvPr id="135171" name="Rectangle 2"/>
          <p:cNvSpPr>
            <a:spLocks noGrp="1" noRot="1" noChangeAspect="1" noChangeArrowheads="1" noTextEdit="1"/>
          </p:cNvSpPr>
          <p:nvPr>
            <p:ph type="sldImg"/>
          </p:nvPr>
        </p:nvSpPr>
        <p:spPr>
          <a:xfrm>
            <a:off x="1371600" y="320675"/>
            <a:ext cx="4114800" cy="3086100"/>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004813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91</a:t>
            </a:fld>
            <a:endParaRPr lang="en-US" dirty="0"/>
          </a:p>
        </p:txBody>
      </p:sp>
      <p:sp>
        <p:nvSpPr>
          <p:cNvPr id="8" name="Slide Image Placeholder 7"/>
          <p:cNvSpPr>
            <a:spLocks noGrp="1" noRot="1" noChangeAspect="1"/>
          </p:cNvSpPr>
          <p:nvPr>
            <p:ph type="sldImg"/>
          </p:nvPr>
        </p:nvSpPr>
        <p:spPr>
          <a:xfrm>
            <a:off x="1371600" y="320675"/>
            <a:ext cx="4114800" cy="3086100"/>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315923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92</a:t>
            </a:fld>
            <a:endParaRPr lang="en-US" altLang="en-US" sz="1200">
              <a:solidFill>
                <a:srgbClr val="000000"/>
              </a:solidFill>
            </a:endParaRPr>
          </a:p>
        </p:txBody>
      </p:sp>
    </p:spTree>
    <p:extLst>
      <p:ext uri="{BB962C8B-B14F-4D97-AF65-F5344CB8AC3E}">
        <p14:creationId xmlns:p14="http://schemas.microsoft.com/office/powerpoint/2010/main" val="3949852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95</a:t>
            </a:fld>
            <a:endParaRPr lang="en-US"/>
          </a:p>
        </p:txBody>
      </p:sp>
      <p:sp>
        <p:nvSpPr>
          <p:cNvPr id="292867" name="Rectangle 2"/>
          <p:cNvSpPr>
            <a:spLocks noGrp="1" noRot="1" noChangeAspect="1" noChangeArrowheads="1" noTextEdit="1"/>
          </p:cNvSpPr>
          <p:nvPr>
            <p:ph type="sldImg"/>
          </p:nvPr>
        </p:nvSpPr>
        <p:spPr>
          <a:xfrm>
            <a:off x="1398588" y="582613"/>
            <a:ext cx="4060825" cy="3044825"/>
          </a:xfrm>
          <a:ln/>
        </p:spPr>
      </p:sp>
      <p:sp>
        <p:nvSpPr>
          <p:cNvPr id="292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38916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9</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511669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9"/>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42"/>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a:t>Click to edit Master title style</a:t>
            </a:r>
          </a:p>
        </p:txBody>
      </p:sp>
      <p:sp>
        <p:nvSpPr>
          <p:cNvPr id="81979" name="Rectangle 1083"/>
          <p:cNvSpPr>
            <a:spLocks noGrp="1" noChangeArrowheads="1"/>
          </p:cNvSpPr>
          <p:nvPr>
            <p:ph type="subTitle" idx="1"/>
          </p:nvPr>
        </p:nvSpPr>
        <p:spPr>
          <a:xfrm>
            <a:off x="668340" y="4867279"/>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1" y="90491"/>
            <a:ext cx="7400925" cy="860425"/>
          </a:xfrm>
        </p:spPr>
        <p:txBody>
          <a:bodyPr/>
          <a:lstStyle/>
          <a:p>
            <a:r>
              <a:rPr lang="en-US"/>
              <a:t>Click to edit Master title style</a:t>
            </a:r>
          </a:p>
        </p:txBody>
      </p:sp>
      <p:sp>
        <p:nvSpPr>
          <p:cNvPr id="3" name="Chart Placeholder 2"/>
          <p:cNvSpPr>
            <a:spLocks noGrp="1"/>
          </p:cNvSpPr>
          <p:nvPr>
            <p:ph type="chart" idx="1"/>
          </p:nvPr>
        </p:nvSpPr>
        <p:spPr>
          <a:xfrm>
            <a:off x="495300" y="1647829"/>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055187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79"/>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357188" y="2377440"/>
            <a:ext cx="4148137"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5353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781274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352425" y="2381250"/>
            <a:ext cx="4152900"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4668837" y="2381249"/>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4668837" y="4712970"/>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161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9" cstate="print"/>
          <a:srcRect t="4605"/>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9"/>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7" name="Rectangle 44"/>
          <p:cNvSpPr>
            <a:spLocks noGrp="1" noChangeArrowheads="1"/>
          </p:cNvSpPr>
          <p:nvPr>
            <p:ph type="title"/>
          </p:nvPr>
        </p:nvSpPr>
        <p:spPr bwMode="black">
          <a:xfrm>
            <a:off x="298451" y="90491"/>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a:t>
            </a:r>
            <a:br>
              <a:rPr lang="en-US"/>
            </a:br>
            <a:r>
              <a:rPr lang="en-US"/>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20" cstate="print"/>
          <a:srcRect/>
          <a:stretch>
            <a:fillRect/>
          </a:stretch>
        </p:blipFill>
        <p:spPr bwMode="auto">
          <a:xfrm>
            <a:off x="7761289"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92"/>
            <a:ext cx="1352550" cy="1177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7" y="6656392"/>
            <a:ext cx="447675" cy="1177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4" r:id="rId13"/>
    <p:sldLayoutId id="2147485445" r:id="rId14"/>
    <p:sldLayoutId id="2147485446" r:id="rId15"/>
    <p:sldLayoutId id="2147485447" r:id="rId16"/>
    <p:sldLayoutId id="2147485448" r:id="rId17"/>
  </p:sldLayoutIdLst>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hyperlink" Target="http://www.federalreserve.gov/releases/h15/data.htm"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9.emf"/><Relationship Id="rId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1.emf"/><Relationship Id="rId4"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2.emf"/><Relationship Id="rId4"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3.emf"/><Relationship Id="rId4" Type="http://schemas.openxmlformats.org/officeDocument/2006/relationships/oleObject" Target="../embeddings/oleObject20.bin"/></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25.emf"/><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chart" Target="../charts/char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tags" Target="../tags/tag7.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4.xml"/><Relationship Id="rId1" Type="http://schemas.openxmlformats.org/officeDocument/2006/relationships/tags" Target="../tags/tag8.xml"/><Relationship Id="rId5" Type="http://schemas.openxmlformats.org/officeDocument/2006/relationships/chart" Target="../charts/chart4.xml"/><Relationship Id="rId4" Type="http://schemas.openxmlformats.org/officeDocument/2006/relationships/chart" Target="../charts/chart3.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4.xml"/><Relationship Id="rId1" Type="http://schemas.openxmlformats.org/officeDocument/2006/relationships/tags" Target="../tags/tag9.xml"/><Relationship Id="rId4" Type="http://schemas.openxmlformats.org/officeDocument/2006/relationships/chart" Target="../charts/char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26.emf"/><Relationship Id="rId4" Type="http://schemas.openxmlformats.org/officeDocument/2006/relationships/oleObject" Target="../embeddings/oleObject2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27.emf"/><Relationship Id="rId4" Type="http://schemas.openxmlformats.org/officeDocument/2006/relationships/oleObject" Target="../embeddings/oleObject24.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28.emf"/><Relationship Id="rId4" Type="http://schemas.openxmlformats.org/officeDocument/2006/relationships/oleObject" Target="../embeddings/oleObject25.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29.emf"/><Relationship Id="rId4" Type="http://schemas.openxmlformats.org/officeDocument/2006/relationships/oleObject" Target="../embeddings/oleObject26.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30.emf"/><Relationship Id="rId4" Type="http://schemas.openxmlformats.org/officeDocument/2006/relationships/oleObject" Target="../embeddings/oleObject27.bin"/></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fhwa.dot.gov/policyinformation/travel_monitoring/16maytvt/figure1.cfm" TargetMode="External"/><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chart" Target="../charts/chart8.xml"/></Relationships>
</file>

<file path=ppt/slides/_rels/slide45.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chart" Target="../charts/chart9.xml"/></Relationships>
</file>

<file path=ppt/slides/_rels/slide46.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chart" Target="../charts/chart1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1.emf"/><Relationship Id="rId4" Type="http://schemas.openxmlformats.org/officeDocument/2006/relationships/oleObject" Target="../embeddings/oleObject28.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4.xml"/><Relationship Id="rId1" Type="http://schemas.openxmlformats.org/officeDocument/2006/relationships/tags" Target="../tags/tag10.xml"/><Relationship Id="rId5" Type="http://schemas.openxmlformats.org/officeDocument/2006/relationships/chart" Target="../charts/chart12.xml"/><Relationship Id="rId4" Type="http://schemas.openxmlformats.org/officeDocument/2006/relationships/chart" Target="../charts/chart11.xml"/></Relationships>
</file>

<file path=ppt/slides/_rels/slide4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2.xml"/><Relationship Id="rId1" Type="http://schemas.openxmlformats.org/officeDocument/2006/relationships/vmlDrawing" Target="../drawings/vmlDrawing29.vml"/><Relationship Id="rId5" Type="http://schemas.openxmlformats.org/officeDocument/2006/relationships/image" Target="../media/image32.emf"/><Relationship Id="rId4" Type="http://schemas.openxmlformats.org/officeDocument/2006/relationships/oleObject" Target="../embeddings/oleObject29.bin"/></Relationships>
</file>

<file path=ppt/slides/_rels/slide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3.emf"/><Relationship Id="rId4" Type="http://schemas.openxmlformats.org/officeDocument/2006/relationships/oleObject" Target="../embeddings/oleObject30.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image" Target="../media/image34.emf"/><Relationship Id="rId4" Type="http://schemas.openxmlformats.org/officeDocument/2006/relationships/oleObject" Target="../embeddings/oleObject31.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35.emf"/><Relationship Id="rId4" Type="http://schemas.openxmlformats.org/officeDocument/2006/relationships/oleObject" Target="../embeddings/oleObject32.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36.emf"/><Relationship Id="rId4" Type="http://schemas.openxmlformats.org/officeDocument/2006/relationships/oleObject" Target="../embeddings/oleObject33.bin"/></Relationships>
</file>

<file path=ppt/slides/_rels/slide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37.emf"/><Relationship Id="rId4" Type="http://schemas.openxmlformats.org/officeDocument/2006/relationships/oleObject" Target="../embeddings/oleObject34.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38.emf"/><Relationship Id="rId4" Type="http://schemas.openxmlformats.org/officeDocument/2006/relationships/oleObject" Target="../embeddings/oleObject35.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40.emf"/><Relationship Id="rId4" Type="http://schemas.openxmlformats.org/officeDocument/2006/relationships/oleObject" Target="../embeddings/oleObject36.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image" Target="../media/image41.emf"/><Relationship Id="rId4" Type="http://schemas.openxmlformats.org/officeDocument/2006/relationships/oleObject" Target="../embeddings/oleObject37.bin"/></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43.emf"/><Relationship Id="rId4" Type="http://schemas.openxmlformats.org/officeDocument/2006/relationships/oleObject" Target="../embeddings/oleObject38.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44.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45.png"/></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image" Target="../media/image50.png"/><Relationship Id="rId4" Type="http://schemas.openxmlformats.org/officeDocument/2006/relationships/image" Target="../media/image49.png"/></Relationships>
</file>

<file path=ppt/slides/_rels/slide74.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60.png"/><Relationship Id="rId3" Type="http://schemas.openxmlformats.org/officeDocument/2006/relationships/notesSlide" Target="../notesSlides/notesSlide69.xml"/><Relationship Id="rId7" Type="http://schemas.openxmlformats.org/officeDocument/2006/relationships/image" Target="../media/image54.png"/><Relationship Id="rId12" Type="http://schemas.openxmlformats.org/officeDocument/2006/relationships/image" Target="../media/image59.jpg"/><Relationship Id="rId2" Type="http://schemas.openxmlformats.org/officeDocument/2006/relationships/slideLayout" Target="../slideLayouts/slideLayout6.xml"/><Relationship Id="rId1" Type="http://schemas.openxmlformats.org/officeDocument/2006/relationships/vmlDrawing" Target="../drawings/vmlDrawing39.vml"/><Relationship Id="rId6" Type="http://schemas.openxmlformats.org/officeDocument/2006/relationships/image" Target="../media/image53.jpeg"/><Relationship Id="rId11" Type="http://schemas.openxmlformats.org/officeDocument/2006/relationships/image" Target="../media/image58.png"/><Relationship Id="rId5" Type="http://schemas.openxmlformats.org/officeDocument/2006/relationships/image" Target="../media/image52.emf"/><Relationship Id="rId10" Type="http://schemas.openxmlformats.org/officeDocument/2006/relationships/image" Target="../media/image57.jpeg"/><Relationship Id="rId4" Type="http://schemas.openxmlformats.org/officeDocument/2006/relationships/oleObject" Target="../embeddings/oleObject39.bin"/><Relationship Id="rId9" Type="http://schemas.openxmlformats.org/officeDocument/2006/relationships/image" Target="../media/image56.png"/><Relationship Id="rId14" Type="http://schemas.openxmlformats.org/officeDocument/2006/relationships/image" Target="../media/image61.jpeg"/></Relationships>
</file>

<file path=ppt/slides/_rels/slide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7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png"/></Relationships>
</file>

<file path=ppt/slides/_rels/slide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40.vml"/><Relationship Id="rId6" Type="http://schemas.openxmlformats.org/officeDocument/2006/relationships/hyperlink" Target="https://www.cbinsights.com/blog/insurance-tech-overview-q1-2016/" TargetMode="External"/><Relationship Id="rId5" Type="http://schemas.openxmlformats.org/officeDocument/2006/relationships/image" Target="../media/image71.emf"/><Relationship Id="rId4" Type="http://schemas.openxmlformats.org/officeDocument/2006/relationships/oleObject" Target="../embeddings/oleObject40.bin"/></Relationships>
</file>

<file path=ppt/slides/_rels/slide8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insurancethoughtleadership.com/the-new-age-of-insurance-aggregators/" TargetMode="Externa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81.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51.jpg"/><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82.xml"/><Relationship Id="rId1" Type="http://schemas.openxmlformats.org/officeDocument/2006/relationships/slideLayout" Target="../slideLayouts/slideLayout7.xml"/><Relationship Id="rId6" Type="http://schemas.openxmlformats.org/officeDocument/2006/relationships/image" Target="../media/image76.jpg"/><Relationship Id="rId5" Type="http://schemas.openxmlformats.org/officeDocument/2006/relationships/image" Target="../media/image75.png"/><Relationship Id="rId4" Type="http://schemas.openxmlformats.org/officeDocument/2006/relationships/image" Target="../media/image74.jpeg"/></Relationships>
</file>

<file path=ppt/slides/_rels/slide91.xml.rels><?xml version="1.0" encoding="UTF-8" standalone="yes"?>
<Relationships xmlns="http://schemas.openxmlformats.org/package/2006/relationships"><Relationship Id="rId8" Type="http://schemas.openxmlformats.org/officeDocument/2006/relationships/hyperlink" Target="http://www.psfk.com/2015/08/google-shrink-diabetes-meters-gcm-dexcom.html" TargetMode="External"/><Relationship Id="rId13" Type="http://schemas.openxmlformats.org/officeDocument/2006/relationships/image" Target="../media/image83.jpg"/><Relationship Id="rId3" Type="http://schemas.openxmlformats.org/officeDocument/2006/relationships/hyperlink" Target="http://nest.com/press/" TargetMode="External"/><Relationship Id="rId7" Type="http://schemas.openxmlformats.org/officeDocument/2006/relationships/hyperlink" Target="http://www.apple.com/pr/products/apple-watch/apple-watch.html" TargetMode="External"/><Relationship Id="rId12" Type="http://schemas.openxmlformats.org/officeDocument/2006/relationships/image" Target="../media/image82.jpeg"/><Relationship Id="rId2" Type="http://schemas.openxmlformats.org/officeDocument/2006/relationships/notesSlide" Target="../notesSlides/notesSlide83.xml"/><Relationship Id="rId1" Type="http://schemas.openxmlformats.org/officeDocument/2006/relationships/slideLayout" Target="../slideLayouts/slideLayout14.xml"/><Relationship Id="rId6" Type="http://schemas.openxmlformats.org/officeDocument/2006/relationships/hyperlink" Target="http://www.lumobodytech.com/newsroom/" TargetMode="External"/><Relationship Id="rId11" Type="http://schemas.openxmlformats.org/officeDocument/2006/relationships/image" Target="../media/image81.png"/><Relationship Id="rId5" Type="http://schemas.openxmlformats.org/officeDocument/2006/relationships/hyperlink" Target="https://www.facebook.com/automatic/photos/?tab=album&amp;album_id=497338333650156" TargetMode="External"/><Relationship Id="rId15" Type="http://schemas.openxmlformats.org/officeDocument/2006/relationships/image" Target="../media/image85.jpeg"/><Relationship Id="rId10" Type="http://schemas.openxmlformats.org/officeDocument/2006/relationships/image" Target="../media/image80.jpeg"/><Relationship Id="rId4" Type="http://schemas.openxmlformats.org/officeDocument/2006/relationships/hyperlink" Target="https://jawbone.com/productshots/up24" TargetMode="External"/><Relationship Id="rId9" Type="http://schemas.openxmlformats.org/officeDocument/2006/relationships/image" Target="../media/image79.jpeg"/><Relationship Id="rId14" Type="http://schemas.openxmlformats.org/officeDocument/2006/relationships/image" Target="../media/image84.jpe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7.xml"/><Relationship Id="rId1" Type="http://schemas.openxmlformats.org/officeDocument/2006/relationships/tags" Target="../tags/tag13.xml"/><Relationship Id="rId5" Type="http://schemas.openxmlformats.org/officeDocument/2006/relationships/image" Target="../media/image86.png"/><Relationship Id="rId4" Type="http://schemas.openxmlformats.org/officeDocument/2006/relationships/hyperlink" Target="http://www.lemonade.com/"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6.xml"/><Relationship Id="rId4" Type="http://schemas.openxmlformats.org/officeDocument/2006/relationships/image" Target="../media/image89.png"/></Relationships>
</file>

<file path=ppt/slides/_rels/slide9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95865" y="2174419"/>
            <a:ext cx="9418320" cy="1740476"/>
          </a:xfrm>
          <a:ln/>
        </p:spPr>
        <p:txBody>
          <a:bodyPr/>
          <a:lstStyle/>
          <a:p>
            <a:r>
              <a:rPr lang="en-US" sz="4200" dirty="0"/>
              <a:t>Claims, Concerns and Kool Aid:</a:t>
            </a:r>
            <a:br>
              <a:rPr lang="en-US" sz="4200" dirty="0"/>
            </a:br>
            <a:r>
              <a:rPr lang="en-US" sz="4200" dirty="0"/>
              <a:t>Personal Lines Insurance in        2017 &amp; Beyond</a:t>
            </a:r>
            <a:endParaRPr lang="en-US" i="1" dirty="0">
              <a:solidFill>
                <a:srgbClr val="C00000"/>
              </a:solidFill>
            </a:endParaRPr>
          </a:p>
        </p:txBody>
      </p:sp>
      <p:sp>
        <p:nvSpPr>
          <p:cNvPr id="106500" name="Rectangle 3"/>
          <p:cNvSpPr txBox="1">
            <a:spLocks noChangeArrowheads="1"/>
          </p:cNvSpPr>
          <p:nvPr/>
        </p:nvSpPr>
        <p:spPr bwMode="gray">
          <a:xfrm>
            <a:off x="-95865" y="5315468"/>
            <a:ext cx="9144000" cy="1546577"/>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a:t>
            </a:r>
            <a:r>
              <a:rPr lang="en-US" b="1" dirty="0">
                <a:solidFill>
                  <a:schemeClr val="bg2"/>
                </a:solidFill>
                <a:sym typeface="Symbol" pitchFamily="18" charset="2"/>
              </a:rPr>
              <a:t></a:t>
            </a:r>
            <a:r>
              <a:rPr lang="en-US" b="1" dirty="0">
                <a:solidFill>
                  <a:schemeClr val="bg2"/>
                </a:solidFill>
              </a:rPr>
              <a:t> Special Consultant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and </a:t>
            </a:r>
          </a:p>
          <a:p>
            <a:pPr algn="ctr" eaLnBrk="0" hangingPunct="0">
              <a:lnSpc>
                <a:spcPct val="90000"/>
              </a:lnSpc>
              <a:spcBef>
                <a:spcPct val="25000"/>
              </a:spcBef>
              <a:buClr>
                <a:schemeClr val="accent1"/>
              </a:buClr>
            </a:pPr>
            <a:r>
              <a:rPr lang="en-US" b="1" dirty="0">
                <a:solidFill>
                  <a:schemeClr val="bg2"/>
                </a:solidFill>
                <a:sym typeface="Symbol" pitchFamily="18" charset="2"/>
              </a:rPr>
              <a:t>Clinical Associate Professor of Finance  Darla Moore School of Business University of South Carolina</a:t>
            </a:r>
          </a:p>
          <a:p>
            <a:pPr algn="ctr" eaLnBrk="0" hangingPunct="0">
              <a:lnSpc>
                <a:spcPct val="90000"/>
              </a:lnSpc>
              <a:spcBef>
                <a:spcPct val="25000"/>
              </a:spcBef>
              <a:buClr>
                <a:schemeClr val="accent1"/>
              </a:buClr>
            </a:pPr>
            <a:r>
              <a:rPr lang="en-US" b="1" dirty="0">
                <a:solidFill>
                  <a:schemeClr val="bg1"/>
                </a:solidFill>
                <a:sym typeface="Symbol" pitchFamily="18" charset="2"/>
              </a:rPr>
              <a:t>Tel: 917.453.1885  bobh@iii.org  www.iii.org</a:t>
            </a:r>
          </a:p>
        </p:txBody>
      </p:sp>
      <p:sp>
        <p:nvSpPr>
          <p:cNvPr id="6" name="Rectangle 3"/>
          <p:cNvSpPr txBox="1">
            <a:spLocks noChangeArrowheads="1"/>
          </p:cNvSpPr>
          <p:nvPr/>
        </p:nvSpPr>
        <p:spPr bwMode="auto">
          <a:xfrm>
            <a:off x="-1" y="3833250"/>
            <a:ext cx="8952271" cy="1809726"/>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lvl1pPr marL="0" indent="0" algn="ctr" rtl="0" eaLnBrk="0" fontAlgn="base" hangingPunct="0">
              <a:lnSpc>
                <a:spcPct val="85000"/>
              </a:lnSpc>
              <a:spcBef>
                <a:spcPct val="25000"/>
              </a:spcBef>
              <a:spcAft>
                <a:spcPct val="0"/>
              </a:spcAft>
              <a:buClr>
                <a:schemeClr val="accent2"/>
              </a:buClr>
              <a:buFont typeface="Wingdings" pitchFamily="2" charset="2"/>
              <a:buNone/>
              <a:defRPr sz="2600" b="1" smtClean="0">
                <a:solidFill>
                  <a:srgbClr val="225A7A"/>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ct val="80000"/>
              </a:lnSpc>
            </a:pPr>
            <a:r>
              <a:rPr lang="en-US" sz="2400" kern="0" dirty="0"/>
              <a:t>J.D. Power &amp; Associates</a:t>
            </a:r>
          </a:p>
          <a:p>
            <a:pPr>
              <a:lnSpc>
                <a:spcPct val="80000"/>
              </a:lnSpc>
            </a:pPr>
            <a:r>
              <a:rPr lang="en-US" sz="2400" kern="0" dirty="0"/>
              <a:t>Insurance Claims Edge Conference   </a:t>
            </a:r>
          </a:p>
          <a:p>
            <a:pPr>
              <a:lnSpc>
                <a:spcPct val="80000"/>
              </a:lnSpc>
            </a:pPr>
            <a:r>
              <a:rPr lang="en-US" sz="2400" kern="0" dirty="0"/>
              <a:t>Chicago, IL    October 20, 2016</a:t>
            </a:r>
          </a:p>
          <a:p>
            <a:pPr>
              <a:lnSpc>
                <a:spcPct val="80000"/>
              </a:lnSpc>
            </a:pPr>
            <a:r>
              <a:rPr lang="en-US" sz="2000" i="1" dirty="0">
                <a:solidFill>
                  <a:srgbClr val="FF0000"/>
                </a:solidFill>
              </a:rPr>
              <a:t>Download at </a:t>
            </a:r>
            <a:r>
              <a:rPr lang="en-US" sz="2000" i="1" dirty="0">
                <a:solidFill>
                  <a:srgbClr val="FF0000"/>
                </a:solidFill>
                <a:hlinkClick r:id="rId3"/>
              </a:rPr>
              <a:t>www.iii.org/presentations</a:t>
            </a:r>
            <a:r>
              <a:rPr lang="en-US" sz="2000" i="1" dirty="0">
                <a:solidFill>
                  <a:srgbClr val="FF0000"/>
                </a:solidFill>
              </a:rPr>
              <a:t> </a:t>
            </a:r>
          </a:p>
          <a:p>
            <a:pPr>
              <a:lnSpc>
                <a:spcPct val="80000"/>
              </a:lnSpc>
            </a:pPr>
            <a:endParaRPr lang="en-US" sz="2000" i="1" kern="0" dirty="0">
              <a:solidFill>
                <a:srgbClr val="C00000"/>
              </a:solidFill>
            </a:endParaRPr>
          </a:p>
        </p:txBody>
      </p:sp>
    </p:spTree>
    <p:extLst>
      <p:ext uri="{BB962C8B-B14F-4D97-AF65-F5344CB8AC3E}">
        <p14:creationId xmlns:p14="http://schemas.microsoft.com/office/powerpoint/2010/main" val="160467406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7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INVESTMENTS: </a:t>
            </a:r>
            <a:br>
              <a:rPr lang="en-US" sz="3800" dirty="0">
                <a:solidFill>
                  <a:schemeClr val="bg1"/>
                </a:solidFill>
              </a:rPr>
            </a:br>
            <a:r>
              <a:rPr lang="en-US" sz="3800" dirty="0">
                <a:solidFill>
                  <a:schemeClr val="bg1"/>
                </a:solidFill>
              </a:rPr>
              <a:t>THE NEW REALITY</a:t>
            </a:r>
          </a:p>
        </p:txBody>
      </p:sp>
      <p:sp>
        <p:nvSpPr>
          <p:cNvPr id="143363"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10</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7" y="4005665"/>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4000" b="1" dirty="0">
                <a:solidFill>
                  <a:srgbClr val="225A7A"/>
                </a:solidFill>
              </a:rPr>
              <a:t>Investment Performance is a Key Driver of Profitability</a:t>
            </a:r>
          </a:p>
          <a:p>
            <a:pPr marL="292100" indent="-292100" algn="ctr" eaLnBrk="0" hangingPunct="0">
              <a:lnSpc>
                <a:spcPct val="90000"/>
              </a:lnSpc>
              <a:spcBef>
                <a:spcPct val="25000"/>
              </a:spcBef>
              <a:buClr>
                <a:schemeClr val="accent2"/>
              </a:buClr>
            </a:pPr>
            <a:r>
              <a:rPr lang="en-US" sz="4000" b="1" dirty="0">
                <a:solidFill>
                  <a:srgbClr val="225A7A"/>
                </a:solidFill>
              </a:rPr>
              <a:t> </a:t>
            </a:r>
            <a:r>
              <a:rPr lang="en-US" sz="4000" b="1" i="1" dirty="0">
                <a:solidFill>
                  <a:srgbClr val="225A7A"/>
                </a:solidFill>
              </a:rPr>
              <a:t>Depressed Yields Will Necessarily Influence Underwriting &amp; Pricing</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a:t>
            </a:fld>
            <a:endParaRPr lang="en-US"/>
          </a:p>
        </p:txBody>
      </p:sp>
    </p:spTree>
    <p:extLst>
      <p:ext uri="{BB962C8B-B14F-4D97-AF65-F5344CB8AC3E}">
        <p14:creationId xmlns:p14="http://schemas.microsoft.com/office/powerpoint/2010/main" val="5060735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a:t>Property/Casualty Insurance Industry Investment Income: 2000–2016:Q2</a:t>
            </a:r>
            <a:r>
              <a:rPr lang="en-US" baseline="30000" dirty="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640290" name="Chart" r:id="rId4" imgW="8439111" imgH="3657600" progId="MSGraph.Chart.8">
                  <p:embed followColorScheme="full"/>
                </p:oleObj>
              </mc:Choice>
              <mc:Fallback>
                <p:oleObj name="Chart" r:id="rId4" imgW="8439111" imgH="3657600" progId="MSGraph.Chart.8">
                  <p:embed followColorScheme="full"/>
                  <p:pic>
                    <p:nvPicPr>
                      <p:cNvPr id="58370" name="Object 3"/>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Due to persistently low interest rates, investment income fell in 2012, 2013 and 2014 but showed a small (1.9%) increase in 2015—another drop in 2016 seems likely.</a:t>
            </a:r>
          </a:p>
        </p:txBody>
      </p:sp>
      <p:sp>
        <p:nvSpPr>
          <p:cNvPr id="58373" name="Rectangle 5"/>
          <p:cNvSpPr>
            <a:spLocks noChangeArrowheads="1"/>
          </p:cNvSpPr>
          <p:nvPr/>
        </p:nvSpPr>
        <p:spPr bwMode="auto">
          <a:xfrm>
            <a:off x="-1" y="660683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and stock dividends. 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106887" y="1105268"/>
            <a:ext cx="2808514" cy="903146"/>
          </a:xfrm>
          <a:prstGeom prst="wedgeRectCallout">
            <a:avLst>
              <a:gd name="adj1" fmla="val 29713"/>
              <a:gd name="adj2" fmla="val 153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pitchFamily="34" charset="0"/>
                <a:cs typeface="+mn-cs"/>
              </a:rPr>
              <a:t>Investment earnings are still 19% below their 2007 pre-crisis peak</a:t>
            </a:r>
          </a:p>
        </p:txBody>
      </p:sp>
      <p:sp>
        <p:nvSpPr>
          <p:cNvPr id="9" name="Rectangle 5"/>
          <p:cNvSpPr>
            <a:spLocks noChangeArrowheads="1"/>
          </p:cNvSpPr>
          <p:nvPr/>
        </p:nvSpPr>
        <p:spPr bwMode="auto">
          <a:xfrm>
            <a:off x="152399" y="643265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*Annualized figure based on actual Q2:2016 net investment income earned of $22.067B.</a:t>
            </a:r>
          </a:p>
        </p:txBody>
      </p:sp>
    </p:spTree>
    <p:extLst>
      <p:ext uri="{BB962C8B-B14F-4D97-AF65-F5344CB8AC3E}">
        <p14:creationId xmlns:p14="http://schemas.microsoft.com/office/powerpoint/2010/main" val="4473139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12</a:t>
            </a:fld>
            <a:endParaRPr lang="en-US" sz="900"/>
          </a:p>
        </p:txBody>
      </p:sp>
      <p:sp>
        <p:nvSpPr>
          <p:cNvPr id="11270" name="Rectangle 7"/>
          <p:cNvSpPr>
            <a:spLocks noGrp="1" noChangeArrowheads="1"/>
          </p:cNvSpPr>
          <p:nvPr>
            <p:ph type="title" idx="4294967295"/>
          </p:nvPr>
        </p:nvSpPr>
        <p:spPr>
          <a:xfrm>
            <a:off x="565154" y="147642"/>
            <a:ext cx="7102475" cy="860425"/>
          </a:xfrm>
        </p:spPr>
        <p:txBody>
          <a:bodyPr/>
          <a:lstStyle/>
          <a:p>
            <a:r>
              <a:rPr lang="en-US" dirty="0">
                <a:latin typeface="Arial" pitchFamily="34" charset="0"/>
              </a:rPr>
              <a:t>U.S. Treasury Security Yields:</a:t>
            </a:r>
            <a:br>
              <a:rPr lang="en-US" dirty="0">
                <a:latin typeface="Arial" pitchFamily="34" charset="0"/>
              </a:rPr>
            </a:br>
            <a:r>
              <a:rPr lang="en-US" dirty="0">
                <a:latin typeface="Arial" pitchFamily="34" charset="0"/>
              </a:rPr>
              <a:t>A Long Downward Trend, 1990–2016*</a:t>
            </a:r>
          </a:p>
        </p:txBody>
      </p:sp>
      <p:sp>
        <p:nvSpPr>
          <p:cNvPr id="11271" name="Text Box 5"/>
          <p:cNvSpPr txBox="1">
            <a:spLocks noChangeArrowheads="1"/>
          </p:cNvSpPr>
          <p:nvPr/>
        </p:nvSpPr>
        <p:spPr bwMode="auto">
          <a:xfrm>
            <a:off x="0" y="6284917"/>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August 2016.</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National Bureau of Economic Research (recession dates); Insurance Information Institute.</a:t>
            </a:r>
          </a:p>
        </p:txBody>
      </p:sp>
      <p:graphicFrame>
        <p:nvGraphicFramePr>
          <p:cNvPr id="11266" name="Object 2"/>
          <p:cNvGraphicFramePr>
            <a:graphicFrameLocks noChangeAspect="1"/>
          </p:cNvGraphicFramePr>
          <p:nvPr>
            <p:extLst/>
          </p:nvPr>
        </p:nvGraphicFramePr>
        <p:xfrm>
          <a:off x="463554" y="977900"/>
          <a:ext cx="8404225" cy="4838700"/>
        </p:xfrm>
        <a:graphic>
          <a:graphicData uri="http://schemas.openxmlformats.org/presentationml/2006/ole">
            <mc:AlternateContent xmlns:mc="http://schemas.openxmlformats.org/markup-compatibility/2006">
              <mc:Choice xmlns:v="urn:schemas-microsoft-com:vml" Requires="v">
                <p:oleObj spid="_x0000_s28641314" name="Chart" r:id="rId5" imgW="8343822" imgH="4381639" progId="MSGraph.Chart.8">
                  <p:embed followColorScheme="full"/>
                </p:oleObj>
              </mc:Choice>
              <mc:Fallback>
                <p:oleObj name="Chart" r:id="rId5" imgW="8343822" imgH="4381639" progId="MSGraph.Chart.8">
                  <p:embed followColorScheme="full"/>
                  <p:pic>
                    <p:nvPicPr>
                      <p:cNvPr id="11266" name="Object 2"/>
                      <p:cNvPicPr>
                        <a:picLocks noChangeAspect="1" noChangeArrowheads="1"/>
                      </p:cNvPicPr>
                      <p:nvPr/>
                    </p:nvPicPr>
                    <p:blipFill>
                      <a:blip r:embed="rId6"/>
                      <a:srcRect/>
                      <a:stretch>
                        <a:fillRect/>
                      </a:stretch>
                    </p:blipFill>
                    <p:spPr bwMode="auto">
                      <a:xfrm>
                        <a:off x="463554"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149600" y="1143004"/>
            <a:ext cx="3079750" cy="809625"/>
          </a:xfrm>
          <a:prstGeom prst="wedgeRectCallout">
            <a:avLst>
              <a:gd name="adj1" fmla="val 19290"/>
              <a:gd name="adj2" fmla="val 1922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for more than a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7177553" y="1207675"/>
            <a:ext cx="1704975" cy="1835070"/>
          </a:xfrm>
          <a:prstGeom prst="wedgeRectCallout">
            <a:avLst>
              <a:gd name="adj1" fmla="val 37844"/>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Despite the Fed’s  December 2015 rate hike, yields remain low though short-term yields have seen some gains; Yield curve is flattening.</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12</a:t>
            </a:fld>
            <a:endParaRPr lang="en-US"/>
          </a:p>
        </p:txBody>
      </p:sp>
      <p:sp>
        <p:nvSpPr>
          <p:cNvPr id="14" name="Rectangle 7"/>
          <p:cNvSpPr>
            <a:spLocks noChangeArrowheads="1"/>
          </p:cNvSpPr>
          <p:nvPr/>
        </p:nvSpPr>
        <p:spPr bwMode="grayWhite">
          <a:xfrm>
            <a:off x="7930059" y="3657928"/>
            <a:ext cx="952469"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2026575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0" y="98947"/>
            <a:ext cx="7910830" cy="860425"/>
          </a:xfrm>
        </p:spPr>
        <p:txBody>
          <a:bodyPr/>
          <a:lstStyle/>
          <a:p>
            <a:r>
              <a:rPr lang="en-US" dirty="0"/>
              <a:t>Net Investment Yield on Property/ Casualty Insurance Invested Assets, 2007–2016P*</a:t>
            </a:r>
            <a:endParaRPr lang="en-US" baseline="30000" dirty="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643362" name="Chart" r:id="rId4" imgW="8419970" imgH="3657600" progId="MSGraph.Chart.8">
                  <p:embed followColorScheme="full"/>
                </p:oleObj>
              </mc:Choice>
              <mc:Fallback>
                <p:oleObj name="Chart" r:id="rId4" imgW="8419970" imgH="3657600" progId="MSGraph.Chart.8">
                  <p:embed followColorScheme="full"/>
                  <p:pic>
                    <p:nvPicPr>
                      <p:cNvPr id="58370" name="Object 3"/>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pushed up some yields, albeit quite modestly.</a:t>
            </a:r>
          </a:p>
        </p:txBody>
      </p:sp>
      <p:sp>
        <p:nvSpPr>
          <p:cNvPr id="58373" name="Rectangle 5"/>
          <p:cNvSpPr>
            <a:spLocks noChangeArrowheads="1"/>
          </p:cNvSpPr>
          <p:nvPr/>
        </p:nvSpPr>
        <p:spPr bwMode="auto">
          <a:xfrm>
            <a:off x="0" y="6601259"/>
            <a:ext cx="7472855" cy="242374"/>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000" dirty="0"/>
              <a:t>Sources: A.M. Best; 2015E-2016P figures from A.M. Best P/C Review and Preview, Feb. 2016;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a:solidFill>
                  <a:srgbClr val="225A7A"/>
                </a:solidFill>
              </a:rPr>
              <a:t>(Percent)</a:t>
            </a:r>
          </a:p>
        </p:txBody>
      </p:sp>
      <p:sp>
        <p:nvSpPr>
          <p:cNvPr id="8" name="AutoShape 7"/>
          <p:cNvSpPr>
            <a:spLocks noChangeArrowheads="1"/>
          </p:cNvSpPr>
          <p:nvPr/>
        </p:nvSpPr>
        <p:spPr bwMode="blackWhite">
          <a:xfrm>
            <a:off x="5528857" y="1650103"/>
            <a:ext cx="2441575" cy="845480"/>
          </a:xfrm>
          <a:prstGeom prst="wedgeRectCallout">
            <a:avLst>
              <a:gd name="adj1" fmla="val 40480"/>
              <a:gd name="adj2" fmla="val 235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Estimated book yield in 2016 is down about 140 BP from pre-crisis levels</a:t>
            </a:r>
          </a:p>
        </p:txBody>
      </p:sp>
    </p:spTree>
    <p:extLst>
      <p:ext uri="{BB962C8B-B14F-4D97-AF65-F5344CB8AC3E}">
        <p14:creationId xmlns:p14="http://schemas.microsoft.com/office/powerpoint/2010/main" val="38725728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14</a:t>
            </a:fld>
            <a:endParaRPr lang="en-US"/>
          </a:p>
        </p:txBody>
      </p:sp>
      <p:sp>
        <p:nvSpPr>
          <p:cNvPr id="35846" name="Rectangle 2"/>
          <p:cNvSpPr>
            <a:spLocks noGrp="1" noChangeArrowheads="1"/>
          </p:cNvSpPr>
          <p:nvPr>
            <p:ph type="title"/>
          </p:nvPr>
        </p:nvSpPr>
        <p:spPr>
          <a:xfrm>
            <a:off x="155575" y="0"/>
            <a:ext cx="7550150" cy="989013"/>
          </a:xfrm>
        </p:spPr>
        <p:txBody>
          <a:bodyPr/>
          <a:lstStyle/>
          <a:p>
            <a:r>
              <a:rPr lang="en-US" dirty="0"/>
              <a:t>Annual Inflation Rates, (CPI-U, %),</a:t>
            </a:r>
            <a:br>
              <a:rPr lang="en-US" dirty="0"/>
            </a:br>
            <a:r>
              <a:rPr lang="en-US" dirty="0"/>
              <a:t>1990–2017F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645410" name="Chart" r:id="rId4" imgW="8296386" imgH="3838402" progId="MSGraph.Chart.8">
                  <p:embed followColorScheme="full"/>
                </p:oleObj>
              </mc:Choice>
              <mc:Fallback>
                <p:oleObj name="Chart" r:id="rId4" imgW="8296386" imgH="3838402" progId="MSGraph.Chart.8">
                  <p:embed followColorScheme="full"/>
                  <p:pic>
                    <p:nvPicPr>
                      <p:cNvPr id="35842" name="Object 3"/>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10/16 (forecasts).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Slack in the U.S. economy and falling energy prices suggests that inflationary pressures should remain subdued for an extended period of times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797939" y="1150938"/>
            <a:ext cx="4048125" cy="1309687"/>
          </a:xfrm>
          <a:prstGeom prst="wedgeRectCallout">
            <a:avLst>
              <a:gd name="adj1" fmla="val 27685"/>
              <a:gd name="adj2" fmla="val 710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103309" y="1059718"/>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41227907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15</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1809133261"/>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648482" name="Chart" r:id="rId4" imgW="8629689" imgH="3771900" progId="MSGraph.Chart.8">
                  <p:embed followColorScheme="full"/>
                </p:oleObj>
              </mc:Choice>
              <mc:Fallback>
                <p:oleObj name="Chart" r:id="rId4" imgW="8629689" imgH="3771900" progId="MSGraph.Chart.8">
                  <p:embed followColorScheme="full"/>
                  <p:pic>
                    <p:nvPicPr>
                      <p:cNvPr id="60418" name="Object 3"/>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15</a:t>
            </a:fld>
            <a:endParaRPr lang="en-US"/>
          </a:p>
        </p:txBody>
      </p:sp>
    </p:spTree>
    <p:extLst>
      <p:ext uri="{BB962C8B-B14F-4D97-AF65-F5344CB8AC3E}">
        <p14:creationId xmlns:p14="http://schemas.microsoft.com/office/powerpoint/2010/main" val="33897583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6"/>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THE ECONOMY</a:t>
            </a:r>
          </a:p>
        </p:txBody>
      </p:sp>
      <p:sp>
        <p:nvSpPr>
          <p:cNvPr id="151555"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16</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11" y="4735266"/>
            <a:ext cx="8189259" cy="1569660"/>
          </a:xfrm>
          <a:prstGeom prst="rect">
            <a:avLst/>
          </a:prstGeom>
          <a:noFill/>
          <a:ln w="9525">
            <a:noFill/>
            <a:miter lim="800000"/>
            <a:headEnd/>
            <a:tailEnd/>
          </a:ln>
        </p:spPr>
        <p:txBody>
          <a:bodyPr wrap="square">
            <a:spAutoFit/>
          </a:bodyPr>
          <a:lstStyle/>
          <a:p>
            <a:pPr algn="ctr"/>
            <a:r>
              <a:rPr lang="en-US" sz="3200" b="1" dirty="0">
                <a:solidFill>
                  <a:srgbClr val="2B7299"/>
                </a:solidFill>
              </a:rPr>
              <a:t>The Strength of the Economy Will Greatly Influence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a:t>
            </a:fld>
            <a:endParaRPr lang="en-US"/>
          </a:p>
        </p:txBody>
      </p:sp>
    </p:spTree>
    <p:extLst>
      <p:ext uri="{BB962C8B-B14F-4D97-AF65-F5344CB8AC3E}">
        <p14:creationId xmlns:p14="http://schemas.microsoft.com/office/powerpoint/2010/main" val="384533481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17</a:t>
            </a:fld>
            <a:endParaRPr lang="en-US"/>
          </a:p>
        </p:txBody>
      </p:sp>
      <p:sp>
        <p:nvSpPr>
          <p:cNvPr id="66566" name="Rectangle 11"/>
          <p:cNvSpPr>
            <a:spLocks noGrp="1" noChangeArrowheads="1"/>
          </p:cNvSpPr>
          <p:nvPr>
            <p:ph type="title"/>
          </p:nvPr>
        </p:nvSpPr>
        <p:spPr/>
        <p:txBody>
          <a:bodyPr/>
          <a:lstStyle/>
          <a:p>
            <a:r>
              <a:rPr lang="en-US"/>
              <a:t>US Real GDP Growth*</a:t>
            </a:r>
          </a:p>
        </p:txBody>
      </p:sp>
      <p:sp>
        <p:nvSpPr>
          <p:cNvPr id="66567" name="Rectangle 3"/>
          <p:cNvSpPr>
            <a:spLocks noChangeArrowheads="1"/>
          </p:cNvSpPr>
          <p:nvPr/>
        </p:nvSpPr>
        <p:spPr bwMode="auto">
          <a:xfrm>
            <a:off x="0" y="6392867"/>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tabLst>
                <a:tab pos="342900" algn="l"/>
              </a:tabLst>
            </a:pPr>
            <a:r>
              <a:rPr lang="en-US" sz="1100" dirty="0"/>
              <a:t>*	Estimates/Forecasts from Blue Chip Economic Indicators.</a:t>
            </a:r>
          </a:p>
          <a:p>
            <a:pPr eaLnBrk="0" hangingPunct="0">
              <a:lnSpc>
                <a:spcPct val="85000"/>
              </a:lnSpc>
              <a:spcBef>
                <a:spcPct val="25000"/>
              </a:spcBef>
              <a:buClr>
                <a:schemeClr val="accent2"/>
              </a:buClr>
              <a:tabLst>
                <a:tab pos="342900" algn="l"/>
              </a:tabLst>
            </a:pPr>
            <a:r>
              <a:rPr lang="en-US" sz="1100" dirty="0"/>
              <a:t>Source: US Department of Commerce, Blue Economic Indicators 10/16; Insurance Information Institute.</a:t>
            </a:r>
          </a:p>
        </p:txBody>
      </p:sp>
      <p:graphicFrame>
        <p:nvGraphicFramePr>
          <p:cNvPr id="66562" name="Object 4"/>
          <p:cNvGraphicFramePr>
            <a:graphicFrameLocks noChangeAspect="1"/>
          </p:cNvGraphicFramePr>
          <p:nvPr>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649506" name="Chart" r:id="rId4" imgW="8600977" imgH="3781460" progId="MSGraph.Chart.8">
                  <p:embed followColorScheme="full"/>
                </p:oleObj>
              </mc:Choice>
              <mc:Fallback>
                <p:oleObj name="Chart" r:id="rId4" imgW="8600977" imgH="3781460" progId="MSGraph.Chart.8">
                  <p:embed followColorScheme="full"/>
                  <p:pic>
                    <p:nvPicPr>
                      <p:cNvPr id="66562" name="Object 4"/>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4"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298454" y="5473704"/>
            <a:ext cx="853122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Should Increase in 2016 as GDP Growth Continues at a Steady, Albeit Moderate Pace and Gradually Benefits the Economy Broadly</a:t>
            </a:r>
          </a:p>
        </p:txBody>
      </p:sp>
      <p:sp>
        <p:nvSpPr>
          <p:cNvPr id="66570" name="Rectangle 8"/>
          <p:cNvSpPr>
            <a:spLocks noChangeArrowheads="1"/>
          </p:cNvSpPr>
          <p:nvPr/>
        </p:nvSpPr>
        <p:spPr bwMode="black">
          <a:xfrm>
            <a:off x="96947"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a:t>
            </a:r>
          </a:p>
        </p:txBody>
      </p:sp>
      <p:sp>
        <p:nvSpPr>
          <p:cNvPr id="1926154" name="AutoShape 10"/>
          <p:cNvSpPr>
            <a:spLocks noChangeArrowheads="1"/>
          </p:cNvSpPr>
          <p:nvPr/>
        </p:nvSpPr>
        <p:spPr bwMode="blackWhite">
          <a:xfrm>
            <a:off x="2222938" y="1140542"/>
            <a:ext cx="2349880" cy="688258"/>
          </a:xfrm>
          <a:prstGeom prst="wedgeRectCallout">
            <a:avLst>
              <a:gd name="adj1" fmla="val -30404"/>
              <a:gd name="adj2" fmla="val 2054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3784600" y="3622418"/>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Q1 2014/15 GDP data were hit hard by this year’s “Polar Vortex” and harsh winter</a:t>
            </a:r>
          </a:p>
        </p:txBody>
      </p:sp>
      <p:sp>
        <p:nvSpPr>
          <p:cNvPr id="15" name="Rectangle 7"/>
          <p:cNvSpPr>
            <a:spLocks noChangeArrowheads="1"/>
          </p:cNvSpPr>
          <p:nvPr/>
        </p:nvSpPr>
        <p:spPr bwMode="grayWhite">
          <a:xfrm>
            <a:off x="1965569" y="3049105"/>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3832582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18</a:t>
            </a:fld>
            <a:endParaRPr lang="en-US"/>
          </a:p>
        </p:txBody>
      </p:sp>
      <p:sp>
        <p:nvSpPr>
          <p:cNvPr id="45062" name="Rectangle 2"/>
          <p:cNvSpPr>
            <a:spLocks noGrp="1" noChangeArrowheads="1"/>
          </p:cNvSpPr>
          <p:nvPr>
            <p:ph type="title"/>
          </p:nvPr>
        </p:nvSpPr>
        <p:spPr/>
        <p:txBody>
          <a:bodyPr/>
          <a:lstStyle/>
          <a:p>
            <a:r>
              <a:rPr lang="en-US" dirty="0"/>
              <a:t>US Unemployment Rate Forecast</a:t>
            </a:r>
          </a:p>
        </p:txBody>
      </p:sp>
      <p:graphicFrame>
        <p:nvGraphicFramePr>
          <p:cNvPr id="6924291" name="Object 3"/>
          <p:cNvGraphicFramePr>
            <a:graphicFrameLocks noGrp="1" noChangeAspect="1"/>
          </p:cNvGraphicFramePr>
          <p:nvPr>
            <p:ph type="chart" idx="4294967295"/>
            <p:extLst/>
          </p:nvPr>
        </p:nvGraphicFramePr>
        <p:xfrm>
          <a:off x="254000" y="1873250"/>
          <a:ext cx="8518525" cy="4383088"/>
        </p:xfrm>
        <a:graphic>
          <a:graphicData uri="http://schemas.openxmlformats.org/presentationml/2006/ole">
            <mc:AlternateContent xmlns:mc="http://schemas.openxmlformats.org/markup-compatibility/2006">
              <mc:Choice xmlns:v="urn:schemas-microsoft-com:vml" Requires="v">
                <p:oleObj spid="_x0000_s28650530" name="Chart" r:id="rId4" imgW="8201097" imgH="4219540" progId="MSGraph.Chart.8">
                  <p:embed followColorScheme="full"/>
                </p:oleObj>
              </mc:Choice>
              <mc:Fallback>
                <p:oleObj name="Chart" r:id="rId4" imgW="8201097" imgH="4219540" progId="MSGraph.Chart.8">
                  <p:embed followColorScheme="full"/>
                  <p:pic>
                    <p:nvPicPr>
                      <p:cNvPr id="6924291" name="Object 3"/>
                      <p:cNvPicPr>
                        <a:picLocks noChangeAspect="1" noChangeArrowheads="1"/>
                      </p:cNvPicPr>
                      <p:nvPr/>
                    </p:nvPicPr>
                    <p:blipFill>
                      <a:blip r:embed="rId5"/>
                      <a:srcRect/>
                      <a:stretch>
                        <a:fillRect/>
                      </a:stretch>
                    </p:blipFill>
                    <p:spPr bwMode="auto">
                      <a:xfrm>
                        <a:off x="254000" y="1873250"/>
                        <a:ext cx="8518525"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WC’s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(10/16 edition);  Insurance Information Institute.</a:t>
            </a:r>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2017:Q4F*</a:t>
            </a:r>
          </a:p>
        </p:txBody>
      </p:sp>
      <p:sp>
        <p:nvSpPr>
          <p:cNvPr id="12" name="AutoShape 7"/>
          <p:cNvSpPr>
            <a:spLocks noChangeArrowheads="1"/>
          </p:cNvSpPr>
          <p:nvPr/>
        </p:nvSpPr>
        <p:spPr bwMode="blackWhite">
          <a:xfrm>
            <a:off x="2654299" y="3897255"/>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have been revised modestly downwards. Optimistic scenarios put the unemployment as low as 4.3% by Q4 of 2017.</a:t>
            </a:r>
          </a:p>
        </p:txBody>
      </p:sp>
      <p:sp>
        <p:nvSpPr>
          <p:cNvPr id="13" name="AutoShape 5"/>
          <p:cNvSpPr>
            <a:spLocks noChangeArrowheads="1"/>
          </p:cNvSpPr>
          <p:nvPr/>
        </p:nvSpPr>
        <p:spPr bwMode="blackWhite">
          <a:xfrm>
            <a:off x="6727352" y="2828869"/>
            <a:ext cx="2155582" cy="1066800"/>
          </a:xfrm>
          <a:prstGeom prst="wedgeRectCallout">
            <a:avLst>
              <a:gd name="adj1" fmla="val -9636"/>
              <a:gd name="adj2" fmla="val 1014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downwards for 2016</a:t>
            </a:r>
          </a:p>
        </p:txBody>
      </p:sp>
    </p:spTree>
    <p:extLst>
      <p:ext uri="{BB962C8B-B14F-4D97-AF65-F5344CB8AC3E}">
        <p14:creationId xmlns:p14="http://schemas.microsoft.com/office/powerpoint/2010/main" val="8833613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6"/>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Profitability &amp; Politics</a:t>
            </a:r>
          </a:p>
        </p:txBody>
      </p:sp>
      <p:sp>
        <p:nvSpPr>
          <p:cNvPr id="151555"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19</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9"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a:t>
            </a:fld>
            <a:endParaRPr lang="en-US"/>
          </a:p>
        </p:txBody>
      </p:sp>
      <p:sp>
        <p:nvSpPr>
          <p:cNvPr id="10" name="Rectangle 8"/>
          <p:cNvSpPr>
            <a:spLocks noChangeArrowheads="1"/>
          </p:cNvSpPr>
          <p:nvPr/>
        </p:nvSpPr>
        <p:spPr bwMode="auto">
          <a:xfrm>
            <a:off x="449198" y="4919935"/>
            <a:ext cx="784271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How Is Profitability Affected by the President’s Political Party?</a:t>
            </a: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2</a:t>
            </a:fld>
            <a:endParaRPr lang="en-US" sz="900"/>
          </a:p>
        </p:txBody>
      </p:sp>
      <p:sp>
        <p:nvSpPr>
          <p:cNvPr id="65541" name="Rectangle 2"/>
          <p:cNvSpPr>
            <a:spLocks noGrp="1" noChangeArrowheads="1"/>
          </p:cNvSpPr>
          <p:nvPr>
            <p:ph type="title" idx="4294967295"/>
          </p:nvPr>
        </p:nvSpPr>
        <p:spPr>
          <a:xfrm>
            <a:off x="143925" y="100291"/>
            <a:ext cx="7950815" cy="860425"/>
          </a:xfrm>
        </p:spPr>
        <p:txBody>
          <a:bodyPr/>
          <a:lstStyle/>
          <a:p>
            <a:r>
              <a:rPr lang="en-US" dirty="0"/>
              <a:t>Presentation Overview</a:t>
            </a:r>
          </a:p>
        </p:txBody>
      </p:sp>
      <p:sp>
        <p:nvSpPr>
          <p:cNvPr id="1922051" name="Rectangle 3"/>
          <p:cNvSpPr>
            <a:spLocks noGrp="1" noChangeArrowheads="1"/>
          </p:cNvSpPr>
          <p:nvPr>
            <p:ph type="body" idx="4294967295"/>
          </p:nvPr>
        </p:nvSpPr>
        <p:spPr>
          <a:xfrm>
            <a:off x="194703" y="1181100"/>
            <a:ext cx="8754594" cy="4652963"/>
          </a:xfrm>
        </p:spPr>
        <p:txBody>
          <a:bodyPr/>
          <a:lstStyle/>
          <a:p>
            <a:pPr>
              <a:lnSpc>
                <a:spcPts val="2400"/>
              </a:lnSpc>
              <a:spcBef>
                <a:spcPct val="50000"/>
              </a:spcBef>
            </a:pPr>
            <a:r>
              <a:rPr lang="en-US" sz="2800" b="1" dirty="0"/>
              <a:t>P/C Financial Overview</a:t>
            </a:r>
          </a:p>
          <a:p>
            <a:pPr lvl="1">
              <a:lnSpc>
                <a:spcPts val="2400"/>
              </a:lnSpc>
            </a:pPr>
            <a:r>
              <a:rPr lang="en-US" sz="2400" b="1" dirty="0"/>
              <a:t>Profitability &amp; Growth Environment</a:t>
            </a:r>
          </a:p>
          <a:p>
            <a:pPr>
              <a:lnSpc>
                <a:spcPts val="2400"/>
              </a:lnSpc>
              <a:spcBef>
                <a:spcPct val="50000"/>
              </a:spcBef>
            </a:pPr>
            <a:r>
              <a:rPr lang="en-US" sz="2800" b="1" dirty="0"/>
              <a:t>Personal Lines Performance</a:t>
            </a:r>
          </a:p>
          <a:p>
            <a:pPr>
              <a:lnSpc>
                <a:spcPts val="2400"/>
              </a:lnSpc>
              <a:spcBef>
                <a:spcPct val="50000"/>
              </a:spcBef>
            </a:pPr>
            <a:r>
              <a:rPr lang="en-US" sz="2800" b="1" dirty="0"/>
              <a:t>Claim Trends</a:t>
            </a:r>
          </a:p>
          <a:p>
            <a:pPr lvl="1">
              <a:lnSpc>
                <a:spcPts val="2400"/>
              </a:lnSpc>
            </a:pPr>
            <a:r>
              <a:rPr lang="en-US" sz="2400" b="1" dirty="0"/>
              <a:t>Adverse Auto Claim Trends</a:t>
            </a:r>
          </a:p>
          <a:p>
            <a:pPr lvl="1">
              <a:lnSpc>
                <a:spcPts val="2400"/>
              </a:lnSpc>
            </a:pPr>
            <a:r>
              <a:rPr lang="en-US" sz="2400" b="1" dirty="0"/>
              <a:t>Causes, Concerns and Consequences</a:t>
            </a:r>
          </a:p>
          <a:p>
            <a:pPr lvl="1">
              <a:lnSpc>
                <a:spcPts val="2400"/>
              </a:lnSpc>
            </a:pPr>
            <a:r>
              <a:rPr lang="en-US" sz="2400" b="1" dirty="0"/>
              <a:t>Catastrophe Claim Trends in Homeowners Insurance</a:t>
            </a:r>
          </a:p>
          <a:p>
            <a:pPr>
              <a:lnSpc>
                <a:spcPts val="2400"/>
              </a:lnSpc>
            </a:pPr>
            <a:r>
              <a:rPr lang="en-US" sz="2800" b="1" dirty="0"/>
              <a:t>Disruptors, Technology &amp; the Insurance Industry Value Chain</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298383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165022682"/>
              </p:ext>
            </p:extLst>
          </p:nvPr>
        </p:nvGraphicFramePr>
        <p:xfrm>
          <a:off x="17467" y="1228729"/>
          <a:ext cx="8529637" cy="5210175"/>
        </p:xfrm>
        <a:graphic>
          <a:graphicData uri="http://schemas.openxmlformats.org/presentationml/2006/ole">
            <mc:AlternateContent xmlns:mc="http://schemas.openxmlformats.org/markup-compatibility/2006">
              <mc:Choice xmlns:v="urn:schemas-microsoft-com:vml" Requires="v">
                <p:oleObj spid="_x0000_s28547284" name="Chart" r:id="rId4" imgW="5759368" imgH="3517946" progId="MSGraph.Chart.8">
                  <p:embed followColorScheme="full"/>
                </p:oleObj>
              </mc:Choice>
              <mc:Fallback>
                <p:oleObj name="Chart" r:id="rId4" imgW="5759368" imgH="3517946" progId="MSGraph.Chart.8">
                  <p:embed followColorScheme="full"/>
                  <p:pic>
                    <p:nvPicPr>
                      <p:cNvPr id="0" name=""/>
                      <p:cNvPicPr>
                        <a:picLocks noChangeAspect="1" noChangeArrowheads="1"/>
                      </p:cNvPicPr>
                      <p:nvPr/>
                    </p:nvPicPr>
                    <p:blipFill>
                      <a:blip r:embed="rId5"/>
                      <a:srcRect/>
                      <a:stretch>
                        <a:fillRect/>
                      </a:stretch>
                    </p:blipFill>
                    <p:spPr bwMode="auto">
                      <a:xfrm>
                        <a:off x="17467" y="1228729"/>
                        <a:ext cx="8529637"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a:t>*Truman administration ROE of 6.97% based on 3 years only, 1950-52;.</a:t>
            </a:r>
          </a:p>
          <a:p>
            <a:pPr>
              <a:spcBef>
                <a:spcPct val="0"/>
              </a:spcBef>
              <a:buClrTx/>
              <a:buFontTx/>
              <a:buNone/>
            </a:pPr>
            <a:r>
              <a:rPr lang="en-US" sz="1000" dirty="0"/>
              <a:t>  Source: Insurance Information Institute</a:t>
            </a:r>
          </a:p>
        </p:txBody>
      </p:sp>
      <p:sp>
        <p:nvSpPr>
          <p:cNvPr id="7045125" name="Text Box 5"/>
          <p:cNvSpPr txBox="1">
            <a:spLocks noChangeArrowheads="1"/>
          </p:cNvSpPr>
          <p:nvPr/>
        </p:nvSpPr>
        <p:spPr bwMode="auto">
          <a:xfrm>
            <a:off x="5718179"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t>OVERALL RECORD: </a:t>
            </a:r>
            <a:r>
              <a:rPr lang="en-US" sz="2400" b="1" u="sng" dirty="0"/>
              <a:t>1950-2015</a:t>
            </a:r>
            <a:r>
              <a:rPr lang="en-US" sz="2400" b="1" dirty="0"/>
              <a:t>*</a:t>
            </a:r>
          </a:p>
          <a:p>
            <a:pPr>
              <a:lnSpc>
                <a:spcPct val="90000"/>
              </a:lnSpc>
              <a:buClrTx/>
              <a:buFontTx/>
              <a:buNone/>
            </a:pPr>
            <a:r>
              <a:rPr lang="en-US" sz="2400" b="1" dirty="0">
                <a:solidFill>
                  <a:srgbClr val="3333FF"/>
                </a:solidFill>
              </a:rPr>
              <a:t>Democrats	  7.72%</a:t>
            </a:r>
          </a:p>
          <a:p>
            <a:pPr>
              <a:lnSpc>
                <a:spcPct val="90000"/>
              </a:lnSpc>
              <a:buClrTx/>
              <a:buFontTx/>
              <a:buNone/>
            </a:pPr>
            <a:r>
              <a:rPr lang="en-US" sz="2400" b="1" dirty="0">
                <a:solidFill>
                  <a:srgbClr val="FF0000"/>
                </a:solidFill>
              </a:rPr>
              <a:t>Republicans	  7.85%</a:t>
            </a:r>
          </a:p>
        </p:txBody>
      </p:sp>
      <p:sp>
        <p:nvSpPr>
          <p:cNvPr id="7045126" name="Text Box 6"/>
          <p:cNvSpPr txBox="1">
            <a:spLocks noChangeArrowheads="1"/>
          </p:cNvSpPr>
          <p:nvPr/>
        </p:nvSpPr>
        <p:spPr bwMode="auto">
          <a:xfrm>
            <a:off x="5405281" y="4106514"/>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5" y="4"/>
            <a:ext cx="75575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P/C Insurance Industry ROE by Presidential Administration, 1950-2015*</a:t>
            </a:r>
          </a:p>
        </p:txBody>
      </p:sp>
    </p:spTree>
    <p:extLst>
      <p:ext uri="{BB962C8B-B14F-4D97-AF65-F5344CB8AC3E}">
        <p14:creationId xmlns:p14="http://schemas.microsoft.com/office/powerpoint/2010/main" val="4060218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21</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290512" y="2093912"/>
            <a:ext cx="85344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a:solidFill>
                  <a:srgbClr val="FFFFFF"/>
                </a:solidFill>
              </a:rPr>
              <a:t>Auto &amp; Home Insurance: </a:t>
            </a:r>
          </a:p>
          <a:p>
            <a:pPr algn="ctr" defTabSz="114300">
              <a:lnSpc>
                <a:spcPct val="95000"/>
              </a:lnSpc>
              <a:spcBef>
                <a:spcPct val="25000"/>
              </a:spcBef>
            </a:pPr>
            <a:r>
              <a:rPr lang="en-US" sz="4000" b="1" dirty="0">
                <a:solidFill>
                  <a:srgbClr val="FFFFFF"/>
                </a:solidFill>
              </a:rPr>
              <a:t>State of the Personal Lines Market</a:t>
            </a:r>
            <a:endParaRPr lang="en-US" sz="4000" b="1" i="1" dirty="0">
              <a:solidFill>
                <a:srgbClr val="FFFFFF"/>
              </a:solidFill>
            </a:endParaRPr>
          </a:p>
        </p:txBody>
      </p:sp>
      <p:sp>
        <p:nvSpPr>
          <p:cNvPr id="1940487" name="Rectangle 7"/>
          <p:cNvSpPr>
            <a:spLocks noChangeArrowheads="1"/>
          </p:cNvSpPr>
          <p:nvPr/>
        </p:nvSpPr>
        <p:spPr bwMode="auto">
          <a:xfrm>
            <a:off x="394493" y="3933260"/>
            <a:ext cx="8326438" cy="22252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3600" b="1" dirty="0">
                <a:solidFill>
                  <a:srgbClr val="225A7A"/>
                </a:solidFill>
              </a:rPr>
              <a:t>Auto Frequency and Severity Are an Immediate Challenge</a:t>
            </a:r>
          </a:p>
          <a:p>
            <a:pPr marL="292100" indent="-292100" algn="ctr" eaLnBrk="0" hangingPunct="0">
              <a:lnSpc>
                <a:spcPct val="90000"/>
              </a:lnSpc>
              <a:spcBef>
                <a:spcPct val="25000"/>
              </a:spcBef>
              <a:buClr>
                <a:schemeClr val="accent2"/>
              </a:buClr>
            </a:pPr>
            <a:r>
              <a:rPr lang="en-US" sz="3600" b="1" i="1" dirty="0">
                <a:solidFill>
                  <a:srgbClr val="FF0000"/>
                </a:solidFill>
              </a:rPr>
              <a:t>Dearth of Major CATs (Until Recently), Pricing Discipline Has Helped Home</a:t>
            </a: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21</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22</a:t>
            </a:fld>
            <a:endParaRPr lang="en-US" sz="900"/>
          </a:p>
        </p:txBody>
      </p:sp>
      <p:sp>
        <p:nvSpPr>
          <p:cNvPr id="26628" name="Rectangle 2"/>
          <p:cNvSpPr>
            <a:spLocks noGrp="1" noChangeArrowheads="1"/>
          </p:cNvSpPr>
          <p:nvPr>
            <p:ph type="title" idx="4294967295"/>
          </p:nvPr>
        </p:nvSpPr>
        <p:spPr>
          <a:xfrm>
            <a:off x="0" y="90492"/>
            <a:ext cx="8001000" cy="860425"/>
          </a:xfrm>
        </p:spPr>
        <p:txBody>
          <a:bodyPr/>
          <a:lstStyle/>
          <a:p>
            <a:r>
              <a:rPr lang="en-US" dirty="0"/>
              <a:t>Return on Net Worth: All P-C Lines vs. Homeowners &amp; Pvt. Pass. Auto, </a:t>
            </a:r>
            <a:r>
              <a:rPr lang="en-US" sz="2800" dirty="0"/>
              <a:t>1990-2014*</a:t>
            </a:r>
          </a:p>
        </p:txBody>
      </p:sp>
      <p:sp>
        <p:nvSpPr>
          <p:cNvPr id="26629" name="Rectangle 3"/>
          <p:cNvSpPr>
            <a:spLocks noChangeArrowheads="1"/>
          </p:cNvSpPr>
          <p:nvPr/>
        </p:nvSpPr>
        <p:spPr bwMode="auto">
          <a:xfrm>
            <a:off x="-161925" y="6302140"/>
            <a:ext cx="7569200" cy="59554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r>
              <a:rPr lang="en-US" sz="1100" dirty="0"/>
              <a:t>*Latest available.</a:t>
            </a:r>
          </a:p>
          <a:p>
            <a:pPr marL="133350" indent="-133350" eaLnBrk="0" hangingPunct="0">
              <a:lnSpc>
                <a:spcPct val="90000"/>
              </a:lnSpc>
              <a:buClr>
                <a:schemeClr val="accent2"/>
              </a:buClr>
              <a:tabLst>
                <a:tab pos="112713" algn="r"/>
              </a:tabLst>
            </a:pPr>
            <a:r>
              <a:rPr lang="en-US" sz="1100" dirty="0"/>
              <a:t>**Excludes 1992, the year of Hurricane Andrew.  If 1992 is included the resulting homeowners RNW is 1.9%</a:t>
            </a:r>
          </a:p>
          <a:p>
            <a:pPr marL="133350" indent="-133350" eaLnBrk="0" hangingPunct="0">
              <a:lnSpc>
                <a:spcPct val="90000"/>
              </a:lnSpc>
              <a:buClr>
                <a:schemeClr val="accent2"/>
              </a:buClr>
              <a:tabLst>
                <a:tab pos="112713" algn="r"/>
              </a:tabLst>
            </a:pPr>
            <a:r>
              <a:rPr lang="en-US" sz="1100" dirty="0"/>
              <a:t>Sources: NAIC; Insurance Information Institute.</a:t>
            </a:r>
          </a:p>
        </p:txBody>
      </p:sp>
      <p:graphicFrame>
        <p:nvGraphicFramePr>
          <p:cNvPr id="2026500" name="Object 2"/>
          <p:cNvGraphicFramePr>
            <a:graphicFrameLocks/>
          </p:cNvGraphicFramePr>
          <p:nvPr>
            <p:extLst>
              <p:ext uri="{D42A27DB-BD31-4B8C-83A1-F6EECF244321}">
                <p14:modId xmlns:p14="http://schemas.microsoft.com/office/powerpoint/2010/main" val="2405125797"/>
              </p:ext>
            </p:extLst>
          </p:nvPr>
        </p:nvGraphicFramePr>
        <p:xfrm>
          <a:off x="238129" y="1181506"/>
          <a:ext cx="8569325" cy="4579938"/>
        </p:xfrm>
        <a:graphic>
          <a:graphicData uri="http://schemas.openxmlformats.org/presentationml/2006/ole">
            <mc:AlternateContent xmlns:mc="http://schemas.openxmlformats.org/markup-compatibility/2006">
              <mc:Choice xmlns:v="urn:schemas-microsoft-com:vml" Requires="v">
                <p:oleObj spid="_x0000_s28480812"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9" y="1181506"/>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1978421" y="1158601"/>
            <a:ext cx="3481388" cy="13620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1990-2013*</a:t>
            </a: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7.8%                   PP Auto: 8.1%             Homeowners: 4.3%**</a:t>
            </a:r>
          </a:p>
        </p:txBody>
      </p:sp>
      <p:sp>
        <p:nvSpPr>
          <p:cNvPr id="26632" name="Rectangle 5"/>
          <p:cNvSpPr>
            <a:spLocks noChangeArrowheads="1"/>
          </p:cNvSpPr>
          <p:nvPr/>
        </p:nvSpPr>
        <p:spPr bwMode="blackWhite">
          <a:xfrm>
            <a:off x="174629" y="5567367"/>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Pvt.Pass. Auto Has Consistently Outperformed the P-C Industry as  a Whole.  Homeowners Volatility is Associated Primarily With Coastal Exposure Issues</a:t>
            </a:r>
          </a:p>
        </p:txBody>
      </p:sp>
      <p:sp>
        <p:nvSpPr>
          <p:cNvPr id="12" name="AutoShape 23"/>
          <p:cNvSpPr>
            <a:spLocks noChangeArrowheads="1"/>
          </p:cNvSpPr>
          <p:nvPr/>
        </p:nvSpPr>
        <p:spPr bwMode="blackWhite">
          <a:xfrm>
            <a:off x="2236453" y="4612502"/>
            <a:ext cx="1528155" cy="416700"/>
          </a:xfrm>
          <a:prstGeom prst="wedgeRectCallout">
            <a:avLst>
              <a:gd name="adj1" fmla="val -72015"/>
              <a:gd name="adj2" fmla="val -6180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Excluding 1992’s Hurricane Andrew</a:t>
            </a:r>
          </a:p>
        </p:txBody>
      </p:sp>
    </p:spTree>
    <p:extLst>
      <p:ext uri="{BB962C8B-B14F-4D97-AF65-F5344CB8AC3E}">
        <p14:creationId xmlns:p14="http://schemas.microsoft.com/office/powerpoint/2010/main" val="17253291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par>
                          <p:cTn id="18" fill="hold">
                            <p:stCondLst>
                              <p:cond delay="1700"/>
                            </p:stCondLst>
                            <p:childTnLst>
                              <p:par>
                                <p:cTn id="19" presetID="22" presetClass="entr" presetSubtype="2" fill="hold" grpId="0" nodeType="afterEffect">
                                  <p:stCondLst>
                                    <p:cond delay="7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9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0"/>
          <p:cNvSpPr>
            <a:spLocks noGrp="1" noChangeArrowheads="1"/>
          </p:cNvSpPr>
          <p:nvPr>
            <p:ph type="sldNum" sz="quarter" idx="12"/>
          </p:nvPr>
        </p:nvSpPr>
        <p:spPr>
          <a:noFill/>
        </p:spPr>
        <p:txBody>
          <a:bodyPr/>
          <a:lstStyle/>
          <a:p>
            <a:fld id="{1D7F8B17-BD70-4F79-AF71-BDCF5546CA07}" type="slidenum">
              <a:rPr lang="en-US" smtClean="0"/>
              <a:pPr/>
              <a:t>23</a:t>
            </a:fld>
            <a:endParaRPr lang="en-US"/>
          </a:p>
        </p:txBody>
      </p:sp>
      <p:graphicFrame>
        <p:nvGraphicFramePr>
          <p:cNvPr id="29698" name="Object 3"/>
          <p:cNvGraphicFramePr>
            <a:graphicFrameLocks noGrp="1" noChangeAspect="1"/>
          </p:cNvGraphicFramePr>
          <p:nvPr>
            <p:ph idx="4294967295"/>
            <p:extLst>
              <p:ext uri="{D42A27DB-BD31-4B8C-83A1-F6EECF244321}">
                <p14:modId xmlns:p14="http://schemas.microsoft.com/office/powerpoint/2010/main" val="96297794"/>
              </p:ext>
            </p:extLst>
          </p:nvPr>
        </p:nvGraphicFramePr>
        <p:xfrm>
          <a:off x="0" y="1554163"/>
          <a:ext cx="9126538" cy="4711700"/>
        </p:xfrm>
        <a:graphic>
          <a:graphicData uri="http://schemas.openxmlformats.org/presentationml/2006/ole">
            <mc:AlternateContent xmlns:mc="http://schemas.openxmlformats.org/markup-compatibility/2006">
              <mc:Choice xmlns:v="urn:schemas-microsoft-com:vml" Requires="v">
                <p:oleObj spid="_x0000_s28529879"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554163"/>
                        <a:ext cx="9126538" cy="471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Text Box 4"/>
          <p:cNvSpPr txBox="1">
            <a:spLocks noChangeArrowheads="1"/>
          </p:cNvSpPr>
          <p:nvPr/>
        </p:nvSpPr>
        <p:spPr bwMode="auto">
          <a:xfrm>
            <a:off x="1016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Sources:  NAIC; Insurance Information Institute</a:t>
            </a:r>
          </a:p>
        </p:txBody>
      </p:sp>
      <p:sp>
        <p:nvSpPr>
          <p:cNvPr id="2173958" name="AutoShape 6"/>
          <p:cNvSpPr>
            <a:spLocks noChangeArrowheads="1"/>
          </p:cNvSpPr>
          <p:nvPr/>
        </p:nvSpPr>
        <p:spPr bwMode="blackWhite">
          <a:xfrm>
            <a:off x="3281366" y="1620842"/>
            <a:ext cx="3800755" cy="824099"/>
          </a:xfrm>
          <a:prstGeom prst="wedgeRectCallout">
            <a:avLst>
              <a:gd name="adj1" fmla="val -102465"/>
              <a:gd name="adj2" fmla="val -203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auto insurers from 2005-2014</a:t>
            </a:r>
          </a:p>
        </p:txBody>
      </p:sp>
      <p:sp>
        <p:nvSpPr>
          <p:cNvPr id="29702" name="Rectangle 2"/>
          <p:cNvSpPr txBox="1">
            <a:spLocks noChangeArrowheads="1"/>
          </p:cNvSpPr>
          <p:nvPr/>
        </p:nvSpPr>
        <p:spPr bwMode="auto">
          <a:xfrm>
            <a:off x="26992" y="147642"/>
            <a:ext cx="8035925"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Pvt. Passenger Auto, 2005-2014 Average: Highest 25 States </a:t>
            </a:r>
          </a:p>
        </p:txBody>
      </p:sp>
      <p:sp>
        <p:nvSpPr>
          <p:cNvPr id="29704" name="Rectangle 31"/>
          <p:cNvSpPr>
            <a:spLocks noChangeArrowheads="1"/>
          </p:cNvSpPr>
          <p:nvPr/>
        </p:nvSpPr>
        <p:spPr bwMode="black">
          <a:xfrm>
            <a:off x="266704"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297465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10"/>
          <p:cNvSpPr>
            <a:spLocks noGrp="1" noChangeArrowheads="1"/>
          </p:cNvSpPr>
          <p:nvPr>
            <p:ph type="sldNum" sz="quarter" idx="12"/>
          </p:nvPr>
        </p:nvSpPr>
        <p:spPr>
          <a:noFill/>
        </p:spPr>
        <p:txBody>
          <a:bodyPr/>
          <a:lstStyle/>
          <a:p>
            <a:fld id="{689B6EC4-7BF0-43D4-A76D-31D42E8B3F7D}" type="slidenum">
              <a:rPr lang="en-US" smtClean="0"/>
              <a:pPr/>
              <a:t>24</a:t>
            </a:fld>
            <a:endParaRPr lang="en-US"/>
          </a:p>
        </p:txBody>
      </p:sp>
      <p:graphicFrame>
        <p:nvGraphicFramePr>
          <p:cNvPr id="30722" name="Object 3"/>
          <p:cNvGraphicFramePr>
            <a:graphicFrameLocks noGrp="1" noChangeAspect="1"/>
          </p:cNvGraphicFramePr>
          <p:nvPr>
            <p:ph idx="4294967295"/>
            <p:extLst>
              <p:ext uri="{D42A27DB-BD31-4B8C-83A1-F6EECF244321}">
                <p14:modId xmlns:p14="http://schemas.microsoft.com/office/powerpoint/2010/main" val="2469544663"/>
              </p:ext>
            </p:extLst>
          </p:nvPr>
        </p:nvGraphicFramePr>
        <p:xfrm>
          <a:off x="-11113" y="1800225"/>
          <a:ext cx="9144001" cy="4700588"/>
        </p:xfrm>
        <a:graphic>
          <a:graphicData uri="http://schemas.openxmlformats.org/presentationml/2006/ole">
            <mc:AlternateContent xmlns:mc="http://schemas.openxmlformats.org/markup-compatibility/2006">
              <mc:Choice xmlns:v="urn:schemas-microsoft-com:vml" Requires="v">
                <p:oleObj spid="_x0000_s28530903" name="Chart" r:id="rId4" imgW="8820267" imgH="4533761" progId="MSGraph.Chart.8">
                  <p:embed followColorScheme="full"/>
                </p:oleObj>
              </mc:Choice>
              <mc:Fallback>
                <p:oleObj name="Chart" r:id="rId4" imgW="8820267" imgH="4533761" progId="MSGraph.Chart.8">
                  <p:embed followColorScheme="full"/>
                  <p:pic>
                    <p:nvPicPr>
                      <p:cNvPr id="0" name=""/>
                      <p:cNvPicPr>
                        <a:picLocks noChangeAspect="1" noChangeArrowheads="1"/>
                      </p:cNvPicPr>
                      <p:nvPr/>
                    </p:nvPicPr>
                    <p:blipFill>
                      <a:blip r:embed="rId5"/>
                      <a:srcRect/>
                      <a:stretch>
                        <a:fillRect/>
                      </a:stretch>
                    </p:blipFill>
                    <p:spPr bwMode="auto">
                      <a:xfrm>
                        <a:off x="-11113" y="1800225"/>
                        <a:ext cx="9144001" cy="470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2"/>
          <p:cNvSpPr txBox="1">
            <a:spLocks noChangeArrowheads="1"/>
          </p:cNvSpPr>
          <p:nvPr/>
        </p:nvSpPr>
        <p:spPr bwMode="auto">
          <a:xfrm>
            <a:off x="4" y="0"/>
            <a:ext cx="8035925" cy="1041400"/>
          </a:xfrm>
          <a:prstGeom prst="rect">
            <a:avLst/>
          </a:prstGeom>
          <a:noFill/>
          <a:ln w="9525">
            <a:noFill/>
            <a:miter lim="800000"/>
            <a:headEnd/>
            <a:tailEnd/>
          </a:ln>
        </p:spPr>
        <p:txBody>
          <a:bodyPr lIns="92075" tIns="46038" rIns="92075" bIns="46038" anchor="b"/>
          <a:lstStyle/>
          <a:p>
            <a:pPr eaLnBrk="0" hangingPunct="0"/>
            <a:br>
              <a:rPr lang="en-US" sz="2800" b="1" dirty="0">
                <a:solidFill>
                  <a:schemeClr val="accent1"/>
                </a:solidFill>
              </a:rPr>
            </a:br>
            <a:endParaRPr lang="en-US" sz="2800" b="1" dirty="0">
              <a:solidFill>
                <a:schemeClr val="accent1"/>
              </a:solidFill>
            </a:endParaRPr>
          </a:p>
          <a:p>
            <a:pPr eaLnBrk="0" hangingPunct="0"/>
            <a:r>
              <a:rPr lang="en-US" sz="2800" b="1" dirty="0">
                <a:solidFill>
                  <a:schemeClr val="accent1"/>
                </a:solidFill>
              </a:rPr>
              <a:t>RNW Pvt. Passenger Auto, </a:t>
            </a:r>
          </a:p>
          <a:p>
            <a:pPr eaLnBrk="0" hangingPunct="0"/>
            <a:r>
              <a:rPr lang="en-US" sz="2800" b="1" dirty="0">
                <a:solidFill>
                  <a:schemeClr val="accent1"/>
                </a:solidFill>
              </a:rPr>
              <a:t>2005-2014 Average: Lowest 25 States </a:t>
            </a:r>
          </a:p>
        </p:txBody>
      </p:sp>
      <p:sp>
        <p:nvSpPr>
          <p:cNvPr id="30725" name="Rectangle 7"/>
          <p:cNvSpPr>
            <a:spLocks noChangeArrowheads="1"/>
          </p:cNvSpPr>
          <p:nvPr/>
        </p:nvSpPr>
        <p:spPr bwMode="auto">
          <a:xfrm>
            <a:off x="0" y="6402392"/>
            <a:ext cx="8750300" cy="430887"/>
          </a:xfrm>
          <a:prstGeom prst="rect">
            <a:avLst/>
          </a:prstGeom>
          <a:noFill/>
          <a:ln w="9525">
            <a:noFill/>
            <a:miter lim="800000"/>
            <a:headEnd/>
            <a:tailEnd/>
          </a:ln>
        </p:spPr>
        <p:txBody>
          <a:bodyPr>
            <a:spAutoFit/>
          </a:bodyPr>
          <a:lstStyle/>
          <a:p>
            <a:r>
              <a:rPr lang="en-US" sz="1100" dirty="0"/>
              <a:t>Sources: NAIC; Insurance Information Institute</a:t>
            </a:r>
          </a:p>
          <a:p>
            <a:endParaRPr lang="en-US" sz="1100" dirty="0"/>
          </a:p>
        </p:txBody>
      </p:sp>
      <p:sp>
        <p:nvSpPr>
          <p:cNvPr id="7" name="AutoShape 6"/>
          <p:cNvSpPr>
            <a:spLocks noChangeArrowheads="1"/>
          </p:cNvSpPr>
          <p:nvPr/>
        </p:nvSpPr>
        <p:spPr bwMode="blackWhite">
          <a:xfrm>
            <a:off x="6856600" y="1447800"/>
            <a:ext cx="2123888" cy="1196788"/>
          </a:xfrm>
          <a:prstGeom prst="wedgeRectCallout">
            <a:avLst>
              <a:gd name="adj1" fmla="val 32880"/>
              <a:gd name="adj2" fmla="val 24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Michigan was the least profitable state for auto insurers from 2005-2014  </a:t>
            </a:r>
          </a:p>
        </p:txBody>
      </p:sp>
      <p:sp>
        <p:nvSpPr>
          <p:cNvPr id="30727" name="Rectangle 31"/>
          <p:cNvSpPr>
            <a:spLocks noChangeArrowheads="1"/>
          </p:cNvSpPr>
          <p:nvPr/>
        </p:nvSpPr>
        <p:spPr bwMode="black">
          <a:xfrm>
            <a:off x="347663" y="1169988"/>
            <a:ext cx="18843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2250141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25</a:t>
            </a:fld>
            <a:endParaRPr lang="en-US"/>
          </a:p>
        </p:txBody>
      </p:sp>
      <p:graphicFrame>
        <p:nvGraphicFramePr>
          <p:cNvPr id="31746" name="Object 3"/>
          <p:cNvGraphicFramePr>
            <a:graphicFrameLocks noGrp="1" noChangeAspect="1"/>
          </p:cNvGraphicFramePr>
          <p:nvPr>
            <p:ph idx="4294967295"/>
            <p:extLst>
              <p:ext uri="{D42A27DB-BD31-4B8C-83A1-F6EECF244321}">
                <p14:modId xmlns:p14="http://schemas.microsoft.com/office/powerpoint/2010/main" val="1331912816"/>
              </p:ext>
            </p:extLst>
          </p:nvPr>
        </p:nvGraphicFramePr>
        <p:xfrm>
          <a:off x="0" y="1806575"/>
          <a:ext cx="9144000" cy="4691063"/>
        </p:xfrm>
        <a:graphic>
          <a:graphicData uri="http://schemas.openxmlformats.org/presentationml/2006/ole">
            <mc:AlternateContent xmlns:mc="http://schemas.openxmlformats.org/markup-compatibility/2006">
              <mc:Choice xmlns:v="urn:schemas-microsoft-com:vml" Requires="v">
                <p:oleObj spid="_x0000_s28531928" name="Chart" r:id="rId4" imgW="8820267" imgH="4524202" progId="MSGraph.Chart.8">
                  <p:embed followColorScheme="full"/>
                </p:oleObj>
              </mc:Choice>
              <mc:Fallback>
                <p:oleObj name="Chart" r:id="rId4" imgW="8820267" imgH="4524202" progId="MSGraph.Chart.8">
                  <p:embed followColorScheme="full"/>
                  <p:pic>
                    <p:nvPicPr>
                      <p:cNvPr id="0" name=""/>
                      <p:cNvPicPr>
                        <a:picLocks noChangeAspect="1" noChangeArrowheads="1"/>
                      </p:cNvPicPr>
                      <p:nvPr/>
                    </p:nvPicPr>
                    <p:blipFill>
                      <a:blip r:embed="rId5"/>
                      <a:srcRect/>
                      <a:stretch>
                        <a:fillRect/>
                      </a:stretch>
                    </p:blipFill>
                    <p:spPr bwMode="auto">
                      <a:xfrm>
                        <a:off x="0" y="1806575"/>
                        <a:ext cx="9144000" cy="4691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41460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1100" dirty="0"/>
              <a:t>Sources: NAIC; Insurance Information Institute</a:t>
            </a:r>
          </a:p>
          <a:p>
            <a:pPr eaLnBrk="0" hangingPunct="0">
              <a:lnSpc>
                <a:spcPct val="70000"/>
              </a:lnSpc>
              <a:spcBef>
                <a:spcPct val="50000"/>
              </a:spcBef>
              <a:buClr>
                <a:srgbClr val="FF3300"/>
              </a:buClr>
              <a:buFont typeface="Wingdings" pitchFamily="2" charset="2"/>
              <a:buNone/>
            </a:pPr>
            <a:r>
              <a:rPr lang="en-US" sz="1100" dirty="0"/>
              <a:t>		</a:t>
            </a:r>
          </a:p>
        </p:txBody>
      </p:sp>
      <p:sp>
        <p:nvSpPr>
          <p:cNvPr id="31749" name="Rectangle 2"/>
          <p:cNvSpPr txBox="1">
            <a:spLocks noChangeArrowheads="1"/>
          </p:cNvSpPr>
          <p:nvPr/>
        </p:nvSpPr>
        <p:spPr bwMode="auto">
          <a:xfrm>
            <a:off x="0" y="4"/>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Homeowners Insurance, </a:t>
            </a:r>
          </a:p>
          <a:p>
            <a:pPr eaLnBrk="0" hangingPunct="0"/>
            <a:r>
              <a:rPr lang="en-US" sz="2800" b="1" dirty="0">
                <a:solidFill>
                  <a:schemeClr val="accent1"/>
                </a:solidFill>
              </a:rPr>
              <a:t>2005-2014 Average: Highest 25 States </a:t>
            </a:r>
          </a:p>
        </p:txBody>
      </p:sp>
      <p:sp>
        <p:nvSpPr>
          <p:cNvPr id="8" name="AutoShape 6"/>
          <p:cNvSpPr>
            <a:spLocks noChangeArrowheads="1"/>
          </p:cNvSpPr>
          <p:nvPr/>
        </p:nvSpPr>
        <p:spPr bwMode="blackWhite">
          <a:xfrm>
            <a:off x="3068976" y="1705955"/>
            <a:ext cx="3276600" cy="1155700"/>
          </a:xfrm>
          <a:prstGeom prst="wedgeRectCallout">
            <a:avLst>
              <a:gd name="adj1" fmla="val -106330"/>
              <a:gd name="adj2" fmla="val 39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home insurers from 2005-2014 due to the absence of hurricanes during this period</a:t>
            </a:r>
          </a:p>
        </p:txBody>
      </p:sp>
      <p:sp>
        <p:nvSpPr>
          <p:cNvPr id="31751" name="Rectangle 31"/>
          <p:cNvSpPr>
            <a:spLocks noChangeArrowheads="1"/>
          </p:cNvSpPr>
          <p:nvPr/>
        </p:nvSpPr>
        <p:spPr bwMode="black">
          <a:xfrm>
            <a:off x="266704"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2350435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26</a:t>
            </a:fld>
            <a:endParaRPr lang="en-US"/>
          </a:p>
        </p:txBody>
      </p:sp>
      <p:graphicFrame>
        <p:nvGraphicFramePr>
          <p:cNvPr id="32770" name="Object 3"/>
          <p:cNvGraphicFramePr>
            <a:graphicFrameLocks noGrp="1" noChangeAspect="1"/>
          </p:cNvGraphicFramePr>
          <p:nvPr>
            <p:ph idx="4294967295"/>
            <p:extLst>
              <p:ext uri="{D42A27DB-BD31-4B8C-83A1-F6EECF244321}">
                <p14:modId xmlns:p14="http://schemas.microsoft.com/office/powerpoint/2010/main" val="544477460"/>
              </p:ext>
            </p:extLst>
          </p:nvPr>
        </p:nvGraphicFramePr>
        <p:xfrm>
          <a:off x="76200" y="1409700"/>
          <a:ext cx="9018588" cy="4670425"/>
        </p:xfrm>
        <a:graphic>
          <a:graphicData uri="http://schemas.openxmlformats.org/presentationml/2006/ole">
            <mc:AlternateContent xmlns:mc="http://schemas.openxmlformats.org/markup-compatibility/2006">
              <mc:Choice xmlns:v="urn:schemas-microsoft-com:vml" Requires="v">
                <p:oleObj spid="_x0000_s28532951" name="Chart" r:id="rId4" imgW="8829838" imgH="4572000" progId="MSGraph.Chart.8">
                  <p:embed followColorScheme="full"/>
                </p:oleObj>
              </mc:Choice>
              <mc:Fallback>
                <p:oleObj name="Chart" r:id="rId4" imgW="8829838" imgH="4572000" progId="MSGraph.Chart.8">
                  <p:embed followColorScheme="full"/>
                  <p:pic>
                    <p:nvPicPr>
                      <p:cNvPr id="0" name=""/>
                      <p:cNvPicPr>
                        <a:picLocks noChangeAspect="1" noChangeArrowheads="1"/>
                      </p:cNvPicPr>
                      <p:nvPr/>
                    </p:nvPicPr>
                    <p:blipFill>
                      <a:blip r:embed="rId5"/>
                      <a:srcRect/>
                      <a:stretch>
                        <a:fillRect/>
                      </a:stretch>
                    </p:blipFill>
                    <p:spPr bwMode="auto">
                      <a:xfrm>
                        <a:off x="76200" y="1409700"/>
                        <a:ext cx="9018588" cy="467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261610"/>
          </a:xfrm>
          <a:prstGeom prst="rect">
            <a:avLst/>
          </a:prstGeom>
          <a:noFill/>
          <a:ln w="9525">
            <a:noFill/>
            <a:miter lim="800000"/>
            <a:headEnd/>
            <a:tailEnd/>
          </a:ln>
        </p:spPr>
        <p:txBody>
          <a:bodyPr>
            <a:spAutoFit/>
          </a:bodyPr>
          <a:lstStyle/>
          <a:p>
            <a:r>
              <a:rPr lang="en-US" sz="1100" dirty="0"/>
              <a:t>Sources:  NAIC; Insurance Information Institute</a:t>
            </a:r>
          </a:p>
        </p:txBody>
      </p:sp>
      <p:sp>
        <p:nvSpPr>
          <p:cNvPr id="7" name="AutoShape 6"/>
          <p:cNvSpPr>
            <a:spLocks noChangeArrowheads="1"/>
          </p:cNvSpPr>
          <p:nvPr/>
        </p:nvSpPr>
        <p:spPr bwMode="blackWhite">
          <a:xfrm>
            <a:off x="2374116" y="3950148"/>
            <a:ext cx="3708400" cy="1062038"/>
          </a:xfrm>
          <a:prstGeom prst="wedgeRectCallout">
            <a:avLst>
              <a:gd name="adj1" fmla="val 91937"/>
              <a:gd name="adj2" fmla="val 594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Hurricanes Katrina and Rita made Louisiana and Mississippi the least profitable states for home insurers from 2005-2014</a:t>
            </a:r>
          </a:p>
        </p:txBody>
      </p:sp>
      <p:sp>
        <p:nvSpPr>
          <p:cNvPr id="32775" name="Rectangle 31"/>
          <p:cNvSpPr>
            <a:spLocks noChangeArrowheads="1"/>
          </p:cNvSpPr>
          <p:nvPr/>
        </p:nvSpPr>
        <p:spPr bwMode="black">
          <a:xfrm>
            <a:off x="266704"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90"/>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Homeowners Insurance, </a:t>
            </a:r>
          </a:p>
          <a:p>
            <a:pPr eaLnBrk="0" hangingPunct="0"/>
            <a:r>
              <a:rPr lang="en-US" sz="2800" b="1" dirty="0">
                <a:solidFill>
                  <a:schemeClr val="accent1"/>
                </a:solidFill>
              </a:rPr>
              <a:t>2005-2014 Average: Lowest 25 States </a:t>
            </a:r>
          </a:p>
        </p:txBody>
      </p:sp>
    </p:spTree>
    <p:extLst>
      <p:ext uri="{BB962C8B-B14F-4D97-AF65-F5344CB8AC3E}">
        <p14:creationId xmlns:p14="http://schemas.microsoft.com/office/powerpoint/2010/main" val="3384253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6"/>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Personal Lines      Underwriting Performance</a:t>
            </a:r>
          </a:p>
        </p:txBody>
      </p:sp>
      <p:sp>
        <p:nvSpPr>
          <p:cNvPr id="151555"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27</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9"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27</a:t>
            </a:fld>
            <a:endParaRPr lang="en-US"/>
          </a:p>
        </p:txBody>
      </p:sp>
      <p:sp>
        <p:nvSpPr>
          <p:cNvPr id="10" name="Rectangle 8"/>
          <p:cNvSpPr>
            <a:spLocks noChangeArrowheads="1"/>
          </p:cNvSpPr>
          <p:nvPr/>
        </p:nvSpPr>
        <p:spPr bwMode="auto">
          <a:xfrm>
            <a:off x="222885" y="4428550"/>
            <a:ext cx="8246110"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Auto, Home Underwriting Performance Exhibit Periods of Both Stability and Volatility</a:t>
            </a:r>
          </a:p>
        </p:txBody>
      </p:sp>
    </p:spTree>
    <p:extLst>
      <p:ext uri="{BB962C8B-B14F-4D97-AF65-F5344CB8AC3E}">
        <p14:creationId xmlns:p14="http://schemas.microsoft.com/office/powerpoint/2010/main" val="291684481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a:latin typeface="Arial" pitchFamily="34" charset="0"/>
              </a:rPr>
              <a:t>Private Passenger Auto Combined Ratio: 1993–2017F</a:t>
            </a:r>
            <a:endParaRPr lang="en-US" baseline="30000" dirty="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2165257449"/>
              </p:ext>
            </p:extLst>
          </p:nvPr>
        </p:nvGraphicFramePr>
        <p:xfrm>
          <a:off x="129848" y="1487492"/>
          <a:ext cx="8705850" cy="3794125"/>
        </p:xfrm>
        <a:graphic>
          <a:graphicData uri="http://schemas.openxmlformats.org/presentationml/2006/ole">
            <mc:AlternateContent xmlns:mc="http://schemas.openxmlformats.org/markup-compatibility/2006">
              <mc:Choice xmlns:v="urn:schemas-microsoft-com:vml" Requires="v">
                <p:oleObj spid="_x0000_s28587153" name="Chart" r:id="rId4" imgW="8448682" imgH="3686279" progId="MSGraph.Chart.8">
                  <p:embed followColorScheme="full"/>
                </p:oleObj>
              </mc:Choice>
              <mc:Fallback>
                <p:oleObj name="Chart" r:id="rId4" imgW="8448682" imgH="3686279" progId="MSGraph.Chart.8">
                  <p:embed followColorScheme="full"/>
                  <p:pic>
                    <p:nvPicPr>
                      <p:cNvPr id="0" name=""/>
                      <p:cNvPicPr>
                        <a:picLocks noChangeArrowheads="1"/>
                      </p:cNvPicPr>
                      <p:nvPr/>
                    </p:nvPicPr>
                    <p:blipFill>
                      <a:blip r:embed="rId5"/>
                      <a:srcRect/>
                      <a:stretch>
                        <a:fillRect/>
                      </a:stretch>
                    </p:blipFill>
                    <p:spPr bwMode="auto">
                      <a:xfrm>
                        <a:off x="129848" y="1487492"/>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Underwriting Performance Is Showing the Strains of Rising Frequency (and Severity) Trends in Many States</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28</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endParaRPr lang="en-US" sz="1100" dirty="0"/>
          </a:p>
          <a:p>
            <a:pPr marL="133350" indent="-133350" eaLnBrk="0" hangingPunct="0">
              <a:lnSpc>
                <a:spcPct val="90000"/>
              </a:lnSpc>
              <a:buClr>
                <a:schemeClr val="accent2"/>
              </a:buClr>
              <a:tabLst>
                <a:tab pos="112713" algn="r"/>
              </a:tabLst>
            </a:pPr>
            <a:r>
              <a:rPr lang="en-US" sz="1100" dirty="0"/>
              <a:t>Sources: A.M. Best (1990-2014); Conning (2015E-17F); Insurance Information Institute.</a:t>
            </a:r>
          </a:p>
        </p:txBody>
      </p:sp>
    </p:spTree>
    <p:extLst>
      <p:ext uri="{BB962C8B-B14F-4D97-AF65-F5344CB8AC3E}">
        <p14:creationId xmlns:p14="http://schemas.microsoft.com/office/powerpoint/2010/main" val="32739239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a:t>Homeowners Insurance Combined Ratio: 1990–2017F</a:t>
            </a:r>
            <a:endParaRPr lang="en-US" baseline="30000" dirty="0"/>
          </a:p>
        </p:txBody>
      </p:sp>
      <p:graphicFrame>
        <p:nvGraphicFramePr>
          <p:cNvPr id="54274" name="Object 3"/>
          <p:cNvGraphicFramePr>
            <a:graphicFrameLocks/>
          </p:cNvGraphicFramePr>
          <p:nvPr>
            <p:extLst>
              <p:ext uri="{D42A27DB-BD31-4B8C-83A1-F6EECF244321}">
                <p14:modId xmlns:p14="http://schemas.microsoft.com/office/powerpoint/2010/main" val="2995650350"/>
              </p:ext>
            </p:extLst>
          </p:nvPr>
        </p:nvGraphicFramePr>
        <p:xfrm>
          <a:off x="250727" y="1587500"/>
          <a:ext cx="8686799" cy="3663950"/>
        </p:xfrm>
        <a:graphic>
          <a:graphicData uri="http://schemas.openxmlformats.org/presentationml/2006/ole">
            <mc:AlternateContent xmlns:mc="http://schemas.openxmlformats.org/markup-compatibility/2006">
              <mc:Choice xmlns:v="urn:schemas-microsoft-com:vml" Requires="v">
                <p:oleObj spid="_x0000_s28588177" name="Chart" r:id="rId4" imgW="8410399" imgH="3648040" progId="MSGraph.Chart.8">
                  <p:embed followColorScheme="full"/>
                </p:oleObj>
              </mc:Choice>
              <mc:Fallback>
                <p:oleObj name="Chart" r:id="rId4" imgW="8410399" imgH="3648040" progId="MSGraph.Chart.8">
                  <p:embed followColorScheme="full"/>
                  <p:pic>
                    <p:nvPicPr>
                      <p:cNvPr id="0" name=""/>
                      <p:cNvPicPr>
                        <a:picLocks noChangeArrowheads="1"/>
                      </p:cNvPicPr>
                      <p:nvPr/>
                    </p:nvPicPr>
                    <p:blipFill>
                      <a:blip r:embed="rId5"/>
                      <a:srcRect/>
                      <a:stretch>
                        <a:fillRect/>
                      </a:stretch>
                    </p:blipFill>
                    <p:spPr bwMode="auto">
                      <a:xfrm>
                        <a:off x="250727"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9"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Performance Has Improved Markedly Since the 2011/12’s Large Cat Losses.  Extreme Regional Variation Can Be Expected Due to Local Catastrophe Loss Activity.  Results in 2016 Will Be Impacted by Severe Spring Weather</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29</a:t>
            </a:fld>
            <a:endParaRPr lang="en-US"/>
          </a:p>
        </p:txBody>
      </p:sp>
      <p:sp>
        <p:nvSpPr>
          <p:cNvPr id="8" name="AutoShape 13"/>
          <p:cNvSpPr>
            <a:spLocks noChangeArrowheads="1"/>
          </p:cNvSpPr>
          <p:nvPr/>
        </p:nvSpPr>
        <p:spPr bwMode="blackWhite">
          <a:xfrm>
            <a:off x="4446804" y="2442474"/>
            <a:ext cx="1165122" cy="636784"/>
          </a:xfrm>
          <a:prstGeom prst="wedgeRectCallout">
            <a:avLst>
              <a:gd name="adj1" fmla="val 83183"/>
              <a:gd name="adj2" fmla="val 614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 Ike</a:t>
            </a:r>
          </a:p>
        </p:txBody>
      </p:sp>
      <p:sp>
        <p:nvSpPr>
          <p:cNvPr id="9" name="AutoShape 13"/>
          <p:cNvSpPr>
            <a:spLocks noChangeArrowheads="1"/>
          </p:cNvSpPr>
          <p:nvPr/>
        </p:nvSpPr>
        <p:spPr bwMode="blackWhite">
          <a:xfrm>
            <a:off x="7347466" y="2340387"/>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 Sandy</a:t>
            </a:r>
          </a:p>
        </p:txBody>
      </p:sp>
      <p:sp>
        <p:nvSpPr>
          <p:cNvPr id="10" name="AutoShape 13"/>
          <p:cNvSpPr>
            <a:spLocks noChangeArrowheads="1"/>
          </p:cNvSpPr>
          <p:nvPr/>
        </p:nvSpPr>
        <p:spPr bwMode="blackWhite">
          <a:xfrm>
            <a:off x="5611930" y="1432779"/>
            <a:ext cx="1366683" cy="846229"/>
          </a:xfrm>
          <a:prstGeom prst="wedgeRectCallout">
            <a:avLst>
              <a:gd name="adj1" fmla="val 43886"/>
              <a:gd name="adj2" fmla="val 1187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Record tornado activity</a:t>
            </a:r>
          </a:p>
        </p:txBody>
      </p:sp>
      <p:sp>
        <p:nvSpPr>
          <p:cNvPr id="11" name="AutoShape 13"/>
          <p:cNvSpPr>
            <a:spLocks noChangeArrowheads="1"/>
          </p:cNvSpPr>
          <p:nvPr/>
        </p:nvSpPr>
        <p:spPr bwMode="blackWhite">
          <a:xfrm>
            <a:off x="2058548" y="143277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 Andrew</a:t>
            </a: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endParaRPr lang="en-US" sz="1100" dirty="0"/>
          </a:p>
          <a:p>
            <a:pPr marL="133350" indent="-133350" eaLnBrk="0" hangingPunct="0">
              <a:lnSpc>
                <a:spcPct val="90000"/>
              </a:lnSpc>
              <a:buClr>
                <a:schemeClr val="accent2"/>
              </a:buClr>
              <a:tabLst>
                <a:tab pos="112713" algn="r"/>
              </a:tabLst>
            </a:pPr>
            <a:r>
              <a:rPr lang="en-US" sz="1100" dirty="0"/>
              <a:t>Sources: A.M. Best (1990-2014); Insurance Information Institute (2015E-17F).</a:t>
            </a:r>
          </a:p>
        </p:txBody>
      </p:sp>
    </p:spTree>
    <p:extLst>
      <p:ext uri="{BB962C8B-B14F-4D97-AF65-F5344CB8AC3E}">
        <p14:creationId xmlns:p14="http://schemas.microsoft.com/office/powerpoint/2010/main" val="34248773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42"/>
            <a:ext cx="6921230" cy="860425"/>
          </a:xfrm>
        </p:spPr>
        <p:txBody>
          <a:bodyPr/>
          <a:lstStyle/>
          <a:p>
            <a:r>
              <a:rPr lang="en-US" dirty="0">
                <a:latin typeface="Arial" panose="020B0604020202020204" pitchFamily="34" charset="0"/>
              </a:rPr>
              <a:t>P/C Industry Net Income After Taxes</a:t>
            </a:r>
            <a:br>
              <a:rPr lang="en-US" dirty="0">
                <a:latin typeface="Arial" panose="020B0604020202020204" pitchFamily="34" charset="0"/>
              </a:rPr>
            </a:br>
            <a:r>
              <a:rPr lang="en-US" dirty="0">
                <a:latin typeface="Arial" panose="020B0604020202020204" pitchFamily="34" charset="0"/>
              </a:rPr>
              <a:t>1991–2016:Q2</a:t>
            </a:r>
          </a:p>
        </p:txBody>
      </p:sp>
      <p:sp>
        <p:nvSpPr>
          <p:cNvPr id="14339" name="Text Box 5"/>
          <p:cNvSpPr txBox="1">
            <a:spLocks noChangeArrowheads="1"/>
          </p:cNvSpPr>
          <p:nvPr/>
        </p:nvSpPr>
        <p:spPr bwMode="auto">
          <a:xfrm>
            <a:off x="832357" y="1001802"/>
            <a:ext cx="2374900" cy="23936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2011 ROAS</a:t>
            </a:r>
            <a:r>
              <a:rPr lang="en-US" sz="1150" baseline="30000" dirty="0">
                <a:solidFill>
                  <a:srgbClr val="000000"/>
                </a:solidFill>
              </a:rPr>
              <a:t>1</a:t>
            </a:r>
            <a:r>
              <a:rPr lang="en-US" sz="115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2012 ROAS</a:t>
            </a:r>
            <a:r>
              <a:rPr lang="en-US" sz="1150" baseline="30000" dirty="0">
                <a:solidFill>
                  <a:srgbClr val="000000"/>
                </a:solidFill>
              </a:rPr>
              <a:t>1</a:t>
            </a:r>
            <a:r>
              <a:rPr lang="en-US" sz="115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2013 ROAS</a:t>
            </a:r>
            <a:r>
              <a:rPr lang="en-US" sz="1150" baseline="30000" dirty="0">
                <a:solidFill>
                  <a:srgbClr val="000000"/>
                </a:solidFill>
              </a:rPr>
              <a:t>1</a:t>
            </a:r>
            <a:r>
              <a:rPr lang="en-US" sz="1150" dirty="0">
                <a:solidFill>
                  <a:srgbClr val="000000"/>
                </a:solidFill>
              </a:rPr>
              <a:t> = 10.2%</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2014 ROAS</a:t>
            </a:r>
            <a:r>
              <a:rPr lang="en-US" sz="1150" baseline="30000" dirty="0">
                <a:solidFill>
                  <a:srgbClr val="000000"/>
                </a:solidFill>
              </a:rPr>
              <a:t>1</a:t>
            </a:r>
            <a:r>
              <a:rPr lang="en-US" sz="1150" dirty="0">
                <a:solidFill>
                  <a:srgbClr val="000000"/>
                </a:solidFill>
              </a:rPr>
              <a:t> = 8.4%</a:t>
            </a:r>
          </a:p>
          <a:p>
            <a:pPr>
              <a:lnSpc>
                <a:spcPct val="90000"/>
              </a:lnSpc>
              <a:spcBef>
                <a:spcPct val="20000"/>
              </a:spcBef>
              <a:buClr>
                <a:srgbClr val="FF6801"/>
              </a:buClr>
              <a:buFont typeface="Wingdings" panose="05000000000000000000" pitchFamily="2" charset="2"/>
              <a:buChar char="n"/>
            </a:pPr>
            <a:r>
              <a:rPr lang="en-US" sz="1150" dirty="0">
                <a:solidFill>
                  <a:srgbClr val="000000"/>
                </a:solidFill>
              </a:rPr>
              <a:t>2015 ROAS = 8.4%</a:t>
            </a:r>
          </a:p>
          <a:p>
            <a:pPr>
              <a:lnSpc>
                <a:spcPct val="90000"/>
              </a:lnSpc>
              <a:spcBef>
                <a:spcPct val="20000"/>
              </a:spcBef>
              <a:buClr>
                <a:srgbClr val="FF6801"/>
              </a:buClr>
              <a:buFont typeface="Wingdings" panose="05000000000000000000" pitchFamily="2" charset="2"/>
              <a:buChar char="n"/>
            </a:pPr>
            <a:r>
              <a:rPr lang="en-US" sz="1150" dirty="0">
                <a:solidFill>
                  <a:srgbClr val="000000"/>
                </a:solidFill>
              </a:rPr>
              <a:t>2016:H1 ROAS = 6.4%*</a:t>
            </a:r>
          </a:p>
        </p:txBody>
      </p:sp>
      <p:sp>
        <p:nvSpPr>
          <p:cNvPr id="14340" name="Rectangle 5"/>
          <p:cNvSpPr>
            <a:spLocks noChangeArrowheads="1"/>
          </p:cNvSpPr>
          <p:nvPr/>
        </p:nvSpPr>
        <p:spPr bwMode="auto">
          <a:xfrm>
            <a:off x="-268014" y="6267071"/>
            <a:ext cx="941201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050" dirty="0">
                <a:solidFill>
                  <a:srgbClr val="000000"/>
                </a:solidFill>
              </a:rPr>
              <a:t>ROE figures are GAAP; </a:t>
            </a:r>
            <a:r>
              <a:rPr lang="en-US" sz="1050" baseline="30000" dirty="0">
                <a:solidFill>
                  <a:srgbClr val="000000"/>
                </a:solidFill>
              </a:rPr>
              <a:t>1</a:t>
            </a:r>
            <a:r>
              <a:rPr lang="en-US" sz="1050" dirty="0">
                <a:solidFill>
                  <a:srgbClr val="000000"/>
                </a:solidFill>
              </a:rPr>
              <a:t>Return on avg. surplus.  Excluding Mortgage &amp; Financial Guaranty insurers yields a 8.2% ROAS in 2014, 9.8% ROAS in 2013, 6.2% ROAS in 2012, 4.7% ROAS for 2011, 7.6% for 2010 and 7.4% for 2009; 2015E is annualized figure based actual figure through Q3 of $44.0</a:t>
            </a:r>
          </a:p>
          <a:p>
            <a:pPr fontAlgn="base">
              <a:lnSpc>
                <a:spcPct val="85000"/>
              </a:lnSpc>
              <a:spcBef>
                <a:spcPct val="25000"/>
              </a:spcBef>
              <a:spcAft>
                <a:spcPct val="0"/>
              </a:spcAft>
              <a:buClr>
                <a:srgbClr val="FF6801"/>
              </a:buClr>
            </a:pPr>
            <a:r>
              <a:rPr lang="en-US" sz="1050" dirty="0">
                <a:solidFill>
                  <a:srgbClr val="000000"/>
                </a:solidFill>
              </a:rPr>
              <a:t>Sources: A.M. Best, ISO; Insurance Information Institute</a:t>
            </a:r>
          </a:p>
        </p:txBody>
      </p:sp>
      <p:graphicFrame>
        <p:nvGraphicFramePr>
          <p:cNvPr id="14341" name="Object 3"/>
          <p:cNvGraphicFramePr>
            <a:graphicFrameLocks/>
          </p:cNvGraphicFramePr>
          <p:nvPr>
            <p:extLst/>
          </p:nvPr>
        </p:nvGraphicFramePr>
        <p:xfrm>
          <a:off x="96398" y="1395277"/>
          <a:ext cx="8748712" cy="5064125"/>
        </p:xfrm>
        <a:graphic>
          <a:graphicData uri="http://schemas.openxmlformats.org/presentationml/2006/ole">
            <mc:AlternateContent xmlns:mc="http://schemas.openxmlformats.org/markup-compatibility/2006">
              <mc:Choice xmlns:v="urn:schemas-microsoft-com:vml" Requires="v">
                <p:oleObj spid="_x0000_s28624931" name="Chart" r:id="rId5" imgW="8715408" imgH="5076998" progId="MSGraph.Chart.8">
                  <p:embed followColorScheme="full"/>
                </p:oleObj>
              </mc:Choice>
              <mc:Fallback>
                <p:oleObj name="Chart" r:id="rId5" imgW="8715408" imgH="5076998" progId="MSGraph.Chart.8">
                  <p:embed followColorScheme="full"/>
                  <p:pic>
                    <p:nvPicPr>
                      <p:cNvPr id="14341" name="Object 3"/>
                      <p:cNvPicPr>
                        <a:picLocks noChangeArrowheads="1"/>
                      </p:cNvPicPr>
                      <p:nvPr/>
                    </p:nvPicPr>
                    <p:blipFill>
                      <a:blip r:embed="rId6"/>
                      <a:srcRect/>
                      <a:stretch>
                        <a:fillRect/>
                      </a:stretch>
                    </p:blipFill>
                    <p:spPr bwMode="auto">
                      <a:xfrm>
                        <a:off x="96398" y="1395277"/>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5998246" y="1395277"/>
            <a:ext cx="1591274" cy="1414671"/>
          </a:xfrm>
          <a:prstGeom prst="wedgeRectCallout">
            <a:avLst>
              <a:gd name="adj1" fmla="val 106943"/>
              <a:gd name="adj2" fmla="val 150485"/>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in Q2:2016 on an annualized basis was on track to fall short of full-year 2015</a:t>
            </a:r>
          </a:p>
        </p:txBody>
      </p:sp>
      <p:sp>
        <p:nvSpPr>
          <p:cNvPr id="2" name="TextBox 1"/>
          <p:cNvSpPr txBox="1"/>
          <p:nvPr/>
        </p:nvSpPr>
        <p:spPr>
          <a:xfrm>
            <a:off x="73928" y="1118278"/>
            <a:ext cx="940239" cy="276999"/>
          </a:xfrm>
          <a:prstGeom prst="rect">
            <a:avLst/>
          </a:prstGeom>
          <a:noFill/>
        </p:spPr>
        <p:txBody>
          <a:bodyPr wrap="square" rtlCol="0">
            <a:spAutoFit/>
          </a:bodyPr>
          <a:lstStyle/>
          <a:p>
            <a:pPr fontAlgn="base">
              <a:spcBef>
                <a:spcPct val="0"/>
              </a:spcBef>
              <a:spcAft>
                <a:spcPct val="0"/>
              </a:spcAft>
            </a:pPr>
            <a:r>
              <a:rPr lang="en-US" sz="1200" dirty="0">
                <a:solidFill>
                  <a:srgbClr val="000000"/>
                </a:solidFill>
              </a:rPr>
              <a:t>$ Millions</a:t>
            </a:r>
          </a:p>
        </p:txBody>
      </p:sp>
    </p:spTree>
    <p:custDataLst>
      <p:tags r:id="rId2"/>
    </p:custDataLst>
    <p:extLst>
      <p:ext uri="{BB962C8B-B14F-4D97-AF65-F5344CB8AC3E}">
        <p14:creationId xmlns:p14="http://schemas.microsoft.com/office/powerpoint/2010/main" val="22667961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12643"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38497-211C-4DBC-82CF-0857D7DDC949}" type="slidenum">
              <a:rPr lang="en-US" sz="900">
                <a:solidFill>
                  <a:schemeClr val="bg1"/>
                </a:solidFill>
              </a:rPr>
              <a:pPr algn="r" eaLnBrk="0" hangingPunct="0">
                <a:lnSpc>
                  <a:spcPct val="85000"/>
                </a:lnSpc>
                <a:spcBef>
                  <a:spcPct val="20000"/>
                </a:spcBef>
              </a:pPr>
              <a:t>30</a:t>
            </a:fld>
            <a:endParaRPr lang="en-US" sz="900">
              <a:solidFill>
                <a:schemeClr val="bg1"/>
              </a:solidFill>
            </a:endParaRPr>
          </a:p>
        </p:txBody>
      </p:sp>
      <p:pic>
        <p:nvPicPr>
          <p:cNvPr id="112644"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42"/>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a:solidFill>
                  <a:schemeClr val="bg1"/>
                </a:solidFill>
              </a:rPr>
              <a:t>Claim Trends in Private Passenger Auto Insurance</a:t>
            </a:r>
          </a:p>
        </p:txBody>
      </p:sp>
      <p:sp>
        <p:nvSpPr>
          <p:cNvPr id="7" name="Rectangle 7"/>
          <p:cNvSpPr>
            <a:spLocks noChangeArrowheads="1"/>
          </p:cNvSpPr>
          <p:nvPr/>
        </p:nvSpPr>
        <p:spPr bwMode="auto">
          <a:xfrm>
            <a:off x="773112" y="4378767"/>
            <a:ext cx="7588250" cy="17266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pPr>
            <a:r>
              <a:rPr lang="en-US" sz="3600" b="1" dirty="0">
                <a:solidFill>
                  <a:srgbClr val="225A7A"/>
                </a:solidFill>
              </a:rPr>
              <a:t>Rising Frequencies and Severities in Many Coverages</a:t>
            </a:r>
          </a:p>
          <a:p>
            <a:pPr marL="292100" indent="-292100" algn="ctr" eaLnBrk="0" hangingPunct="0">
              <a:lnSpc>
                <a:spcPct val="90000"/>
              </a:lnSpc>
              <a:spcBef>
                <a:spcPct val="25000"/>
              </a:spcBef>
              <a:buClr>
                <a:schemeClr val="accent2"/>
              </a:buClr>
            </a:pPr>
            <a:r>
              <a:rPr lang="en-US" sz="3600" b="1" dirty="0">
                <a:solidFill>
                  <a:srgbClr val="225A7A"/>
                </a:solidFill>
              </a:rPr>
              <a:t>Will that Pattern Be Sustained?</a:t>
            </a:r>
            <a:endParaRPr lang="en-US" sz="3600" b="1" dirty="0">
              <a:solidFill>
                <a:schemeClr val="folHlink"/>
              </a:solidFill>
            </a:endParaRPr>
          </a:p>
        </p:txBody>
      </p:sp>
    </p:spTree>
    <p:extLst>
      <p:ext uri="{BB962C8B-B14F-4D97-AF65-F5344CB8AC3E}">
        <p14:creationId xmlns:p14="http://schemas.microsoft.com/office/powerpoint/2010/main" val="82046408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0473" y="111614"/>
            <a:ext cx="7178158" cy="950976"/>
          </a:xfrm>
        </p:spPr>
        <p:txBody>
          <a:bodyPr/>
          <a:lstStyle/>
          <a:p>
            <a:r>
              <a:rPr lang="en-US" altLang="en-US" dirty="0">
                <a:latin typeface="Arial" panose="020B0604020202020204" pitchFamily="34" charset="0"/>
              </a:rPr>
              <a:t>Auto Insurance Net Combined Ratios,</a:t>
            </a:r>
            <a:br>
              <a:rPr lang="en-US" altLang="en-US" dirty="0">
                <a:latin typeface="Arial" panose="020B0604020202020204" pitchFamily="34" charset="0"/>
              </a:rPr>
            </a:br>
            <a:r>
              <a:rPr lang="en-US" altLang="en-US" dirty="0">
                <a:latin typeface="Arial" panose="020B0604020202020204" pitchFamily="34" charset="0"/>
              </a:rPr>
              <a:t>Yearly, 2005-2015</a:t>
            </a:r>
            <a:endParaRPr lang="en-US" dirty="0"/>
          </a:p>
        </p:txBody>
      </p:sp>
      <p:sp>
        <p:nvSpPr>
          <p:cNvPr id="5" name="Text Placeholder 4"/>
          <p:cNvSpPr>
            <a:spLocks noGrp="1"/>
          </p:cNvSpPr>
          <p:nvPr>
            <p:ph type="body" sz="quarter" idx="16"/>
          </p:nvPr>
        </p:nvSpPr>
        <p:spPr>
          <a:xfrm>
            <a:off x="518394" y="6294780"/>
            <a:ext cx="7166083" cy="415018"/>
          </a:xfrm>
        </p:spPr>
        <p:txBody>
          <a:bodyPr/>
          <a:lstStyle/>
          <a:p>
            <a:r>
              <a:rPr lang="en-US" dirty="0"/>
              <a:t>S</a:t>
            </a:r>
            <a:r>
              <a:rPr lang="en-US" dirty="0">
                <a:latin typeface="Arial" panose="020B0604020202020204" pitchFamily="34" charset="0"/>
              </a:rPr>
              <a:t>ources: National Association of Insurance Commissioners data, sourced from S&amp;P Global Market Intelligence; </a:t>
            </a:r>
            <a:br>
              <a:rPr lang="en-US" dirty="0">
                <a:latin typeface="Arial" panose="020B0604020202020204" pitchFamily="34" charset="0"/>
              </a:rPr>
            </a:br>
            <a:r>
              <a:rPr lang="en-US" dirty="0">
                <a:latin typeface="Arial" panose="020B0604020202020204" pitchFamily="34" charset="0"/>
              </a:rPr>
              <a:t>Insurance Information Institute.</a:t>
            </a:r>
          </a:p>
        </p:txBody>
      </p:sp>
      <p:sp>
        <p:nvSpPr>
          <p:cNvPr id="6" name="Text Placeholder 4"/>
          <p:cNvSpPr txBox="1">
            <a:spLocks/>
          </p:cNvSpPr>
          <p:nvPr/>
        </p:nvSpPr>
        <p:spPr bwMode="gray">
          <a:xfrm>
            <a:off x="416657" y="5609492"/>
            <a:ext cx="8303481" cy="68528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panose="020B0604020202020204" pitchFamily="34" charset="0"/>
                <a:cs typeface="Arial" panose="020B0604020202020204" pitchFamily="34" charset="0"/>
              </a:rPr>
              <a:t>Loss Ratios Have Been Rising for A Decade. </a:t>
            </a:r>
          </a:p>
          <a:p>
            <a:pPr eaLnBrk="1" hangingPunct="1">
              <a:spcBef>
                <a:spcPts val="0"/>
              </a:spcBef>
              <a:buClr>
                <a:schemeClr val="accent2"/>
              </a:buClr>
              <a:buSzPct val="90000"/>
            </a:pPr>
            <a:r>
              <a:rPr lang="en-US" dirty="0">
                <a:solidFill>
                  <a:schemeClr val="bg1"/>
                </a:solidFill>
                <a:latin typeface="Arial" panose="020B0604020202020204" pitchFamily="34" charset="0"/>
                <a:cs typeface="Arial" panose="020B0604020202020204" pitchFamily="34" charset="0"/>
              </a:rPr>
              <a:t>2015 Return on Net Worth Is Likely Close to Zero</a:t>
            </a:r>
          </a:p>
        </p:txBody>
      </p:sp>
      <p:graphicFrame>
        <p:nvGraphicFramePr>
          <p:cNvPr id="10" name="Content Placeholder 8"/>
          <p:cNvGraphicFramePr>
            <a:graphicFrameLocks/>
          </p:cNvGraphicFramePr>
          <p:nvPr>
            <p:extLst/>
          </p:nvPr>
        </p:nvGraphicFramePr>
        <p:xfrm>
          <a:off x="416657" y="1190626"/>
          <a:ext cx="8285832" cy="4418866"/>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97415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616" y="83758"/>
            <a:ext cx="8458200" cy="950976"/>
          </a:xfrm>
        </p:spPr>
        <p:txBody>
          <a:bodyPr/>
          <a:lstStyle/>
          <a:p>
            <a:r>
              <a:rPr lang="en-US" altLang="en-US" dirty="0"/>
              <a:t>Return on Net Worth: </a:t>
            </a:r>
            <a:br>
              <a:rPr lang="en-US" altLang="en-US" dirty="0"/>
            </a:br>
            <a:r>
              <a:rPr lang="en-US" altLang="en-US" dirty="0"/>
              <a:t>Personal Auto, 2005–2014</a:t>
            </a:r>
            <a:endParaRPr lang="en-US" dirty="0"/>
          </a:p>
        </p:txBody>
      </p:sp>
      <p:sp>
        <p:nvSpPr>
          <p:cNvPr id="16" name="Text Placeholder 15"/>
          <p:cNvSpPr>
            <a:spLocks noGrp="1"/>
          </p:cNvSpPr>
          <p:nvPr>
            <p:ph type="body" sz="quarter" idx="16"/>
          </p:nvPr>
        </p:nvSpPr>
        <p:spPr/>
        <p:txBody>
          <a:bodyPr/>
          <a:lstStyle/>
          <a:p>
            <a:r>
              <a:rPr lang="en-US" dirty="0"/>
              <a:t>Source: National Association of Insurance Commissioners.</a:t>
            </a:r>
          </a:p>
        </p:txBody>
      </p:sp>
      <p:sp>
        <p:nvSpPr>
          <p:cNvPr id="17" name="Text Placeholder 4"/>
          <p:cNvSpPr txBox="1">
            <a:spLocks/>
          </p:cNvSpPr>
          <p:nvPr/>
        </p:nvSpPr>
        <p:spPr bwMode="gray">
          <a:xfrm>
            <a:off x="416657" y="5422392"/>
            <a:ext cx="8303481" cy="72237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Auto Insurance Profitability Has Been Stuck at Low Levels.</a:t>
            </a:r>
          </a:p>
        </p:txBody>
      </p:sp>
      <p:graphicFrame>
        <p:nvGraphicFramePr>
          <p:cNvPr id="18" name="Content Placeholder 8"/>
          <p:cNvGraphicFramePr>
            <a:graphicFrameLocks/>
          </p:cNvGraphicFramePr>
          <p:nvPr>
            <p:extLst/>
          </p:nvPr>
        </p:nvGraphicFramePr>
        <p:xfrm>
          <a:off x="423862" y="1277938"/>
          <a:ext cx="8296275" cy="4148137"/>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7913235" y="3585152"/>
            <a:ext cx="593432" cy="307777"/>
          </a:xfrm>
          <a:prstGeom prst="rect">
            <a:avLst/>
          </a:prstGeom>
        </p:spPr>
        <p:txBody>
          <a:bodyPr wrap="none">
            <a:spAutoFit/>
          </a:bodyPr>
          <a:lstStyle/>
          <a:p>
            <a:fld id="{773305F1-DD71-EB44-ADD9-79422978E420}" type="VALUE">
              <a:rPr lang="hr-HR" sz="1400" b="1">
                <a:latin typeface="Arial" charset="0"/>
                <a:ea typeface="Arial" charset="0"/>
                <a:cs typeface="Arial" charset="0"/>
              </a:rPr>
              <a:pPr/>
              <a:t>4.3%</a:t>
            </a:fld>
            <a:endParaRPr lang="en-US" sz="1400" b="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387401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74065"/>
            <a:ext cx="8458200" cy="950976"/>
          </a:xfrm>
        </p:spPr>
        <p:txBody>
          <a:bodyPr/>
          <a:lstStyle/>
          <a:p>
            <a:r>
              <a:rPr lang="en-US" dirty="0"/>
              <a:t>A Half Century of Auto Insurance:</a:t>
            </a:r>
            <a:br>
              <a:rPr lang="en-US" dirty="0"/>
            </a:br>
            <a:r>
              <a:rPr lang="en-US" dirty="0"/>
              <a:t>Frequency vs. Severity</a:t>
            </a:r>
          </a:p>
        </p:txBody>
      </p:sp>
      <p:sp>
        <p:nvSpPr>
          <p:cNvPr id="7" name="Text Placeholder 6"/>
          <p:cNvSpPr>
            <a:spLocks noGrp="1"/>
          </p:cNvSpPr>
          <p:nvPr>
            <p:ph type="body" sz="quarter" idx="15"/>
          </p:nvPr>
        </p:nvSpPr>
        <p:spPr/>
        <p:txBody>
          <a:bodyPr/>
          <a:lstStyle/>
          <a:p>
            <a:r>
              <a:rPr lang="en-US" dirty="0">
                <a:latin typeface="Arial "/>
              </a:rPr>
              <a:t>In the Long Run, Frequency Falls. Severity Increases.</a:t>
            </a:r>
          </a:p>
        </p:txBody>
      </p:sp>
      <p:sp>
        <p:nvSpPr>
          <p:cNvPr id="10" name="Text Placeholder 9"/>
          <p:cNvSpPr>
            <a:spLocks noGrp="1"/>
          </p:cNvSpPr>
          <p:nvPr>
            <p:ph type="body" sz="quarter" idx="16"/>
          </p:nvPr>
        </p:nvSpPr>
        <p:spPr>
          <a:xfrm>
            <a:off x="125764" y="6278406"/>
            <a:ext cx="7680960" cy="415018"/>
          </a:xfrm>
        </p:spPr>
        <p:txBody>
          <a:bodyPr/>
          <a:lstStyle/>
          <a:p>
            <a:r>
              <a:rPr lang="en-US" dirty="0"/>
              <a:t>Sources: Insurance Institute for Highway Safety, Insurance Services Office, Insurance Information Institute.</a:t>
            </a:r>
          </a:p>
        </p:txBody>
      </p:sp>
      <p:sp>
        <p:nvSpPr>
          <p:cNvPr id="14" name="Text Placeholder 4"/>
          <p:cNvSpPr txBox="1">
            <a:spLocks/>
          </p:cNvSpPr>
          <p:nvPr/>
        </p:nvSpPr>
        <p:spPr bwMode="gray">
          <a:xfrm>
            <a:off x="421737" y="1662370"/>
            <a:ext cx="4034376" cy="460860"/>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dirty="0">
                <a:solidFill>
                  <a:schemeClr val="bg1"/>
                </a:solidFill>
                <a:latin typeface="Arial "/>
              </a:rPr>
              <a:t>Frequency</a:t>
            </a:r>
          </a:p>
        </p:txBody>
      </p:sp>
      <p:sp>
        <p:nvSpPr>
          <p:cNvPr id="15" name="Text Placeholder 4"/>
          <p:cNvSpPr txBox="1">
            <a:spLocks/>
          </p:cNvSpPr>
          <p:nvPr/>
        </p:nvSpPr>
        <p:spPr bwMode="gray">
          <a:xfrm>
            <a:off x="4685762" y="1662370"/>
            <a:ext cx="4034376" cy="460860"/>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dirty="0">
                <a:solidFill>
                  <a:schemeClr val="bg1"/>
                </a:solidFill>
                <a:latin typeface="Arial "/>
              </a:rPr>
              <a:t>Severity</a:t>
            </a:r>
          </a:p>
        </p:txBody>
      </p:sp>
      <p:graphicFrame>
        <p:nvGraphicFramePr>
          <p:cNvPr id="16" name="Content Placeholder 8"/>
          <p:cNvGraphicFramePr>
            <a:graphicFrameLocks/>
          </p:cNvGraphicFramePr>
          <p:nvPr>
            <p:extLst>
              <p:ext uri="{D42A27DB-BD31-4B8C-83A1-F6EECF244321}">
                <p14:modId xmlns:p14="http://schemas.microsoft.com/office/powerpoint/2010/main" val="1067569017"/>
              </p:ext>
            </p:extLst>
          </p:nvPr>
        </p:nvGraphicFramePr>
        <p:xfrm>
          <a:off x="423863" y="2123230"/>
          <a:ext cx="4032249" cy="41093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nvPr>
        </p:nvGraphicFramePr>
        <p:xfrm>
          <a:off x="4681538" y="2123229"/>
          <a:ext cx="4038600" cy="4109335"/>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2"/>
          <p:cNvGrpSpPr/>
          <p:nvPr/>
        </p:nvGrpSpPr>
        <p:grpSpPr>
          <a:xfrm>
            <a:off x="3394074" y="6039079"/>
            <a:ext cx="2337470" cy="193899"/>
            <a:chOff x="3394074" y="6039079"/>
            <a:chExt cx="2337470" cy="193899"/>
          </a:xfrm>
        </p:grpSpPr>
        <p:sp>
          <p:nvSpPr>
            <p:cNvPr id="11" name="Rectangle 34"/>
            <p:cNvSpPr>
              <a:spLocks noChangeArrowheads="1"/>
            </p:cNvSpPr>
            <p:nvPr/>
          </p:nvSpPr>
          <p:spPr bwMode="auto">
            <a:xfrm>
              <a:off x="3394074" y="6055066"/>
              <a:ext cx="114300" cy="115888"/>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12" name="Rectangle 35"/>
            <p:cNvSpPr>
              <a:spLocks noChangeArrowheads="1"/>
            </p:cNvSpPr>
            <p:nvPr/>
          </p:nvSpPr>
          <p:spPr bwMode="auto">
            <a:xfrm>
              <a:off x="3394074" y="6055066"/>
              <a:ext cx="114300" cy="115888"/>
            </a:xfrm>
            <a:prstGeom prst="rect">
              <a:avLst/>
            </a:prstGeom>
            <a:noFill/>
            <a:ln w="254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13" name="Rectangle 36"/>
            <p:cNvSpPr>
              <a:spLocks noChangeArrowheads="1"/>
            </p:cNvSpPr>
            <p:nvPr/>
          </p:nvSpPr>
          <p:spPr bwMode="auto">
            <a:xfrm>
              <a:off x="3568699" y="6039079"/>
              <a:ext cx="397545"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ts val="0"/>
                </a:spcBef>
                <a:spcAft>
                  <a:spcPts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1963</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18" name="Rectangle 37"/>
            <p:cNvSpPr>
              <a:spLocks noChangeArrowheads="1"/>
            </p:cNvSpPr>
            <p:nvPr/>
          </p:nvSpPr>
          <p:spPr bwMode="auto">
            <a:xfrm>
              <a:off x="4271961" y="6055066"/>
              <a:ext cx="114300" cy="115888"/>
            </a:xfrm>
            <a:prstGeom prst="rect">
              <a:avLst/>
            </a:prstGeom>
            <a:solidFill>
              <a:srgbClr val="F693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19" name="Rectangle 38"/>
            <p:cNvSpPr>
              <a:spLocks noChangeArrowheads="1"/>
            </p:cNvSpPr>
            <p:nvPr/>
          </p:nvSpPr>
          <p:spPr bwMode="auto">
            <a:xfrm>
              <a:off x="4271961" y="6055066"/>
              <a:ext cx="114300" cy="115888"/>
            </a:xfrm>
            <a:prstGeom prst="rect">
              <a:avLst/>
            </a:prstGeom>
            <a:noFill/>
            <a:ln w="254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20" name="Rectangle 39"/>
            <p:cNvSpPr>
              <a:spLocks noChangeArrowheads="1"/>
            </p:cNvSpPr>
            <p:nvPr/>
          </p:nvSpPr>
          <p:spPr bwMode="auto">
            <a:xfrm>
              <a:off x="4451349" y="6039079"/>
              <a:ext cx="397545"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ts val="0"/>
                </a:spcBef>
                <a:spcAft>
                  <a:spcPts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1988</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21" name="Rectangle 40"/>
            <p:cNvSpPr>
              <a:spLocks noChangeArrowheads="1"/>
            </p:cNvSpPr>
            <p:nvPr/>
          </p:nvSpPr>
          <p:spPr bwMode="auto">
            <a:xfrm>
              <a:off x="5149849" y="6055066"/>
              <a:ext cx="127000" cy="115888"/>
            </a:xfrm>
            <a:prstGeom prst="rect">
              <a:avLst/>
            </a:prstGeom>
            <a:solidFill>
              <a:srgbClr val="43B1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22" name="Rectangle 41"/>
            <p:cNvSpPr>
              <a:spLocks noChangeArrowheads="1"/>
            </p:cNvSpPr>
            <p:nvPr/>
          </p:nvSpPr>
          <p:spPr bwMode="auto">
            <a:xfrm>
              <a:off x="5149849" y="6055066"/>
              <a:ext cx="127000" cy="115888"/>
            </a:xfrm>
            <a:prstGeom prst="rect">
              <a:avLst/>
            </a:prstGeom>
            <a:noFill/>
            <a:ln w="254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23" name="Rectangle 42"/>
            <p:cNvSpPr>
              <a:spLocks noChangeArrowheads="1"/>
            </p:cNvSpPr>
            <p:nvPr/>
          </p:nvSpPr>
          <p:spPr bwMode="auto">
            <a:xfrm>
              <a:off x="5333999" y="6039079"/>
              <a:ext cx="397545"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ts val="0"/>
                </a:spcBef>
                <a:spcAft>
                  <a:spcPts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2013</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grpSp>
    </p:spTree>
    <p:custDataLst>
      <p:tags r:id="rId1"/>
    </p:custDataLst>
    <p:extLst>
      <p:ext uri="{BB962C8B-B14F-4D97-AF65-F5344CB8AC3E}">
        <p14:creationId xmlns:p14="http://schemas.microsoft.com/office/powerpoint/2010/main" val="14377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a:xfrm>
            <a:off x="228082" y="574"/>
            <a:ext cx="8458200" cy="950976"/>
          </a:xfrm>
        </p:spPr>
        <p:txBody>
          <a:bodyPr/>
          <a:lstStyle/>
          <a:p>
            <a:r>
              <a:rPr lang="en-US" dirty="0"/>
              <a:t>Collision Claims: Frequency Trending</a:t>
            </a:r>
            <a:br>
              <a:rPr lang="en-US" dirty="0"/>
            </a:br>
            <a:r>
              <a:rPr lang="en-US" dirty="0"/>
              <a:t>Higher in 2015</a:t>
            </a:r>
          </a:p>
        </p:txBody>
      </p:sp>
      <p:sp>
        <p:nvSpPr>
          <p:cNvPr id="8" name="Text Placeholder 7"/>
          <p:cNvSpPr>
            <a:spLocks noGrp="1"/>
          </p:cNvSpPr>
          <p:nvPr>
            <p:ph type="body" sz="quarter" idx="15"/>
          </p:nvPr>
        </p:nvSpPr>
        <p:spPr>
          <a:xfrm>
            <a:off x="381343" y="1303828"/>
            <a:ext cx="8454009" cy="396947"/>
          </a:xfrm>
        </p:spPr>
        <p:txBody>
          <a:bodyPr/>
          <a:lstStyle/>
          <a:p>
            <a:r>
              <a:rPr lang="en-US" sz="1600" dirty="0">
                <a:solidFill>
                  <a:schemeClr val="tx1"/>
                </a:solidFill>
                <a:latin typeface="Arial "/>
              </a:rPr>
              <a:t>Annual Change, 2005 through 2015</a:t>
            </a:r>
          </a:p>
        </p:txBody>
      </p:sp>
      <p:sp>
        <p:nvSpPr>
          <p:cNvPr id="9" name="Text Placeholder 8"/>
          <p:cNvSpPr>
            <a:spLocks noGrp="1"/>
          </p:cNvSpPr>
          <p:nvPr>
            <p:ph type="body" sz="quarter" idx="16"/>
          </p:nvPr>
        </p:nvSpPr>
        <p:spPr>
          <a:xfrm>
            <a:off x="228082" y="6302055"/>
            <a:ext cx="7680960" cy="415018"/>
          </a:xfrm>
        </p:spPr>
        <p:txBody>
          <a:bodyPr/>
          <a:lstStyle/>
          <a:p>
            <a:r>
              <a:rPr lang="en-US" dirty="0">
                <a:latin typeface="Arial "/>
              </a:rPr>
              <a:t>Source: ISO, a Verisk Analytics company; Insurance Information Institute.</a:t>
            </a:r>
          </a:p>
        </p:txBody>
      </p:sp>
      <p:sp>
        <p:nvSpPr>
          <p:cNvPr id="19" name="Text Placeholder 4"/>
          <p:cNvSpPr txBox="1">
            <a:spLocks/>
          </p:cNvSpPr>
          <p:nvPr/>
        </p:nvSpPr>
        <p:spPr bwMode="gray">
          <a:xfrm>
            <a:off x="416657" y="5426075"/>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For a Long Time, Claim Frequency Was Falling, </a:t>
            </a:r>
            <a:br>
              <a:rPr lang="en-US" dirty="0">
                <a:solidFill>
                  <a:schemeClr val="bg1"/>
                </a:solidFill>
                <a:latin typeface="Arial "/>
              </a:rPr>
            </a:br>
            <a:r>
              <a:rPr lang="en-US" dirty="0">
                <a:solidFill>
                  <a:schemeClr val="bg1"/>
                </a:solidFill>
                <a:latin typeface="Arial "/>
              </a:rPr>
              <a:t>But Since 2010 This Trend Seems to Have Reversed.</a:t>
            </a:r>
          </a:p>
        </p:txBody>
      </p:sp>
      <p:graphicFrame>
        <p:nvGraphicFramePr>
          <p:cNvPr id="12" name="Object 10"/>
          <p:cNvGraphicFramePr>
            <a:graphicFrameLocks noChangeAspect="1"/>
          </p:cNvGraphicFramePr>
          <p:nvPr>
            <p:extLst/>
          </p:nvPr>
        </p:nvGraphicFramePr>
        <p:xfrm>
          <a:off x="309045" y="1470025"/>
          <a:ext cx="8296275" cy="3956050"/>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Arrow Connector 21"/>
          <p:cNvCxnSpPr/>
          <p:nvPr/>
        </p:nvCxnSpPr>
        <p:spPr>
          <a:xfrm flipV="1">
            <a:off x="3381842" y="2161635"/>
            <a:ext cx="5031390" cy="2227490"/>
          </a:xfrm>
          <a:prstGeom prst="straightConnector1">
            <a:avLst/>
          </a:prstGeom>
          <a:ln w="28575">
            <a:solidFill>
              <a:schemeClr val="accent2"/>
            </a:solidFill>
            <a:headEnd type="oval" w="med" len="med"/>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528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a:xfrm>
            <a:off x="147120" y="84697"/>
            <a:ext cx="8458200" cy="950976"/>
          </a:xfrm>
        </p:spPr>
        <p:txBody>
          <a:bodyPr/>
          <a:lstStyle/>
          <a:p>
            <a:r>
              <a:rPr lang="en-US" dirty="0"/>
              <a:t>Collision Claims: Severity Trending</a:t>
            </a:r>
            <a:br>
              <a:rPr lang="en-US" dirty="0"/>
            </a:br>
            <a:r>
              <a:rPr lang="en-US" dirty="0"/>
              <a:t>Higher in 2009-2015</a:t>
            </a:r>
          </a:p>
        </p:txBody>
      </p:sp>
      <p:sp>
        <p:nvSpPr>
          <p:cNvPr id="8" name="Text Placeholder 7"/>
          <p:cNvSpPr>
            <a:spLocks noGrp="1"/>
          </p:cNvSpPr>
          <p:nvPr>
            <p:ph type="body" sz="quarter" idx="15"/>
          </p:nvPr>
        </p:nvSpPr>
        <p:spPr>
          <a:xfrm>
            <a:off x="381343" y="1303828"/>
            <a:ext cx="8454009" cy="396947"/>
          </a:xfrm>
        </p:spPr>
        <p:txBody>
          <a:bodyPr/>
          <a:lstStyle/>
          <a:p>
            <a:r>
              <a:rPr lang="en-US" sz="1600" dirty="0">
                <a:solidFill>
                  <a:schemeClr val="tx1"/>
                </a:solidFill>
              </a:rPr>
              <a:t>Annual Change, 2005 through 2015</a:t>
            </a:r>
          </a:p>
        </p:txBody>
      </p:sp>
      <p:sp>
        <p:nvSpPr>
          <p:cNvPr id="19" name="Text Placeholder 4"/>
          <p:cNvSpPr txBox="1">
            <a:spLocks/>
          </p:cNvSpPr>
          <p:nvPr/>
        </p:nvSpPr>
        <p:spPr bwMode="gray">
          <a:xfrm>
            <a:off x="416657" y="5426075"/>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The Great Recession and High Fuel Prices Helped to Temper </a:t>
            </a:r>
            <a:br>
              <a:rPr lang="en-US" dirty="0">
                <a:solidFill>
                  <a:schemeClr val="bg1"/>
                </a:solidFill>
                <a:latin typeface="Arial "/>
              </a:rPr>
            </a:br>
            <a:r>
              <a:rPr lang="en-US" dirty="0">
                <a:solidFill>
                  <a:schemeClr val="bg1"/>
                </a:solidFill>
                <a:latin typeface="Arial "/>
              </a:rPr>
              <a:t>Claim Severity, But These forces Have Clearly Reversed, </a:t>
            </a:r>
            <a:br>
              <a:rPr lang="en-US" dirty="0">
                <a:solidFill>
                  <a:schemeClr val="bg1"/>
                </a:solidFill>
                <a:latin typeface="Arial "/>
              </a:rPr>
            </a:br>
            <a:r>
              <a:rPr lang="en-US" dirty="0">
                <a:solidFill>
                  <a:schemeClr val="bg1"/>
                </a:solidFill>
                <a:latin typeface="Arial "/>
              </a:rPr>
              <a:t>Consistent with Experience from Past Recoveries.</a:t>
            </a:r>
          </a:p>
        </p:txBody>
      </p:sp>
      <p:graphicFrame>
        <p:nvGraphicFramePr>
          <p:cNvPr id="12" name="Object 10"/>
          <p:cNvGraphicFramePr>
            <a:graphicFrameLocks noChangeAspect="1"/>
          </p:cNvGraphicFramePr>
          <p:nvPr>
            <p:extLst/>
          </p:nvPr>
        </p:nvGraphicFramePr>
        <p:xfrm>
          <a:off x="309045" y="1470025"/>
          <a:ext cx="8296275" cy="3956050"/>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Arrow Connector 21"/>
          <p:cNvCxnSpPr/>
          <p:nvPr/>
        </p:nvCxnSpPr>
        <p:spPr>
          <a:xfrm flipV="1">
            <a:off x="4034727" y="1815990"/>
            <a:ext cx="4493385" cy="2534731"/>
          </a:xfrm>
          <a:prstGeom prst="straightConnector1">
            <a:avLst/>
          </a:prstGeom>
          <a:ln w="28575">
            <a:solidFill>
              <a:schemeClr val="accent2"/>
            </a:solidFill>
            <a:headEnd type="oval"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10" name="Text Placeholder 8"/>
          <p:cNvSpPr>
            <a:spLocks noGrp="1"/>
          </p:cNvSpPr>
          <p:nvPr>
            <p:ph type="body" sz="quarter" idx="16"/>
          </p:nvPr>
        </p:nvSpPr>
        <p:spPr>
          <a:xfrm>
            <a:off x="228082" y="6302055"/>
            <a:ext cx="7680960" cy="415018"/>
          </a:xfrm>
        </p:spPr>
        <p:txBody>
          <a:bodyPr/>
          <a:lstStyle/>
          <a:p>
            <a:r>
              <a:rPr lang="en-US" dirty="0">
                <a:latin typeface="Arial "/>
              </a:rPr>
              <a:t>Source: ISO, a Verisk Analytics company; Insurance Information Institute.</a:t>
            </a:r>
          </a:p>
        </p:txBody>
      </p:sp>
    </p:spTree>
    <p:extLst>
      <p:ext uri="{BB962C8B-B14F-4D97-AF65-F5344CB8AC3E}">
        <p14:creationId xmlns:p14="http://schemas.microsoft.com/office/powerpoint/2010/main" val="345944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36</a:t>
            </a:fld>
            <a:endParaRPr lang="en-US" sz="900"/>
          </a:p>
        </p:txBody>
      </p:sp>
      <p:sp>
        <p:nvSpPr>
          <p:cNvPr id="65541" name="Rectangle 2"/>
          <p:cNvSpPr>
            <a:spLocks noGrp="1" noChangeArrowheads="1"/>
          </p:cNvSpPr>
          <p:nvPr>
            <p:ph type="title" idx="4294967295"/>
          </p:nvPr>
        </p:nvSpPr>
        <p:spPr>
          <a:xfrm>
            <a:off x="143925" y="100291"/>
            <a:ext cx="7950815" cy="860425"/>
          </a:xfrm>
        </p:spPr>
        <p:txBody>
          <a:bodyPr/>
          <a:lstStyle/>
          <a:p>
            <a:r>
              <a:rPr lang="en-US" dirty="0"/>
              <a:t>Some Comments on Frequency and Severity Trends and Insurance Markets</a:t>
            </a:r>
          </a:p>
        </p:txBody>
      </p:sp>
      <p:sp>
        <p:nvSpPr>
          <p:cNvPr id="1922051" name="Rectangle 3"/>
          <p:cNvSpPr>
            <a:spLocks noGrp="1" noChangeArrowheads="1"/>
          </p:cNvSpPr>
          <p:nvPr>
            <p:ph type="body" idx="4294967295"/>
          </p:nvPr>
        </p:nvSpPr>
        <p:spPr>
          <a:xfrm>
            <a:off x="194703" y="1181100"/>
            <a:ext cx="8754594" cy="4652963"/>
          </a:xfrm>
        </p:spPr>
        <p:txBody>
          <a:bodyPr/>
          <a:lstStyle/>
          <a:p>
            <a:pPr>
              <a:lnSpc>
                <a:spcPts val="2400"/>
              </a:lnSpc>
              <a:spcBef>
                <a:spcPct val="50000"/>
              </a:spcBef>
            </a:pPr>
            <a:r>
              <a:rPr lang="en-US" sz="2100" b="1" dirty="0"/>
              <a:t>Over the long run, falling frequency and rising severity are the norm in auto insurance (personal and commercial)</a:t>
            </a:r>
          </a:p>
          <a:p>
            <a:pPr>
              <a:lnSpc>
                <a:spcPts val="2400"/>
              </a:lnSpc>
              <a:spcBef>
                <a:spcPct val="50000"/>
              </a:spcBef>
            </a:pPr>
            <a:r>
              <a:rPr lang="en-US" sz="2100" b="1" dirty="0"/>
              <a:t>The phenomenon of falling frequency and rising severity is not confined to auto lines</a:t>
            </a:r>
          </a:p>
          <a:p>
            <a:pPr>
              <a:lnSpc>
                <a:spcPts val="2400"/>
              </a:lnSpc>
              <a:spcBef>
                <a:spcPct val="50000"/>
              </a:spcBef>
            </a:pPr>
            <a:r>
              <a:rPr lang="en-US" sz="2100" b="1" dirty="0"/>
              <a:t>It is almost a “Law of Insurance Physics”</a:t>
            </a:r>
          </a:p>
          <a:p>
            <a:pPr>
              <a:lnSpc>
                <a:spcPts val="2400"/>
              </a:lnSpc>
              <a:spcBef>
                <a:spcPct val="50000"/>
              </a:spcBef>
            </a:pPr>
            <a:r>
              <a:rPr lang="en-US" sz="2100" b="1" dirty="0"/>
              <a:t>The same trends have been observed in many lines for decades:</a:t>
            </a:r>
          </a:p>
          <a:p>
            <a:pPr lvl="1">
              <a:lnSpc>
                <a:spcPts val="2400"/>
              </a:lnSpc>
            </a:pPr>
            <a:r>
              <a:rPr lang="en-US" sz="1900" b="1" dirty="0"/>
              <a:t>Workers Comp		Aviation		Marine</a:t>
            </a:r>
          </a:p>
          <a:p>
            <a:pPr lvl="1">
              <a:lnSpc>
                <a:spcPts val="2400"/>
              </a:lnSpc>
            </a:pPr>
            <a:r>
              <a:rPr lang="en-US" sz="1900" b="1" dirty="0"/>
              <a:t>Fire			Life</a:t>
            </a:r>
            <a:endParaRPr lang="en-US" sz="2000" b="1" dirty="0"/>
          </a:p>
          <a:p>
            <a:pPr>
              <a:lnSpc>
                <a:spcPts val="2400"/>
              </a:lnSpc>
              <a:spcBef>
                <a:spcPct val="50000"/>
              </a:spcBef>
            </a:pPr>
            <a:r>
              <a:rPr lang="en-US" sz="2100" b="1" dirty="0"/>
              <a:t>Lines of insurance that do not follow this pattern tend to manifest/suffer from certain economic defects:</a:t>
            </a:r>
          </a:p>
          <a:p>
            <a:pPr lvl="1">
              <a:lnSpc>
                <a:spcPts val="2400"/>
              </a:lnSpc>
            </a:pPr>
            <a:r>
              <a:rPr lang="en-US" sz="1900" b="1" dirty="0"/>
              <a:t>Adverse Selection and Moral Hazard (e.g., Health, Flood, some Coastal Property markets, Social Security Disability)</a:t>
            </a:r>
          </a:p>
          <a:p>
            <a:pPr lvl="1">
              <a:lnSpc>
                <a:spcPts val="2400"/>
              </a:lnSpc>
            </a:pPr>
            <a:r>
              <a:rPr lang="en-US" sz="1900" b="1" dirty="0"/>
              <a:t>Some of these defects are attributable to subsidies, others to informational asymmetries (less of an issue in auto)</a:t>
            </a:r>
            <a:endParaRPr lang="en-US" sz="21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615595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a:xfrm>
            <a:off x="167772" y="113056"/>
            <a:ext cx="8458200" cy="950976"/>
          </a:xfrm>
        </p:spPr>
        <p:txBody>
          <a:bodyPr/>
          <a:lstStyle/>
          <a:p>
            <a:r>
              <a:rPr lang="en-US" sz="2400" dirty="0"/>
              <a:t>Why Personal Auto Loss Ratios are Rising:</a:t>
            </a:r>
            <a:br>
              <a:rPr lang="en-US" sz="2400" dirty="0"/>
            </a:br>
            <a:r>
              <a:rPr lang="en-US" sz="2400" dirty="0"/>
              <a:t>Severity &amp; Frequency by Coverage, 2016* vs. 2015</a:t>
            </a:r>
          </a:p>
        </p:txBody>
      </p:sp>
      <p:sp>
        <p:nvSpPr>
          <p:cNvPr id="9" name="Text Placeholder 8"/>
          <p:cNvSpPr>
            <a:spLocks noGrp="1"/>
          </p:cNvSpPr>
          <p:nvPr>
            <p:ph type="body" sz="quarter" idx="16"/>
          </p:nvPr>
        </p:nvSpPr>
        <p:spPr>
          <a:xfrm>
            <a:off x="423862" y="6279413"/>
            <a:ext cx="7680960" cy="415018"/>
          </a:xfrm>
        </p:spPr>
        <p:txBody>
          <a:bodyPr/>
          <a:lstStyle/>
          <a:p>
            <a:r>
              <a:rPr lang="en-US" dirty="0"/>
              <a:t>*Data are for the 4 quarters ending in 2016:Q2.</a:t>
            </a:r>
          </a:p>
          <a:p>
            <a:r>
              <a:rPr lang="en-US" dirty="0"/>
              <a:t>Source: ISO/PCI </a:t>
            </a:r>
            <a:r>
              <a:rPr lang="en-US" i="1" dirty="0"/>
              <a:t>Fast Track </a:t>
            </a:r>
            <a:r>
              <a:rPr lang="en-US" dirty="0"/>
              <a:t>data; Insurance Information Institute.</a:t>
            </a:r>
          </a:p>
        </p:txBody>
      </p:sp>
      <p:graphicFrame>
        <p:nvGraphicFramePr>
          <p:cNvPr id="11" name="Chart 10"/>
          <p:cNvGraphicFramePr/>
          <p:nvPr>
            <p:extLst>
              <p:ext uri="{D42A27DB-BD31-4B8C-83A1-F6EECF244321}">
                <p14:modId xmlns:p14="http://schemas.microsoft.com/office/powerpoint/2010/main" val="2632527816"/>
              </p:ext>
            </p:extLst>
          </p:nvPr>
        </p:nvGraphicFramePr>
        <p:xfrm>
          <a:off x="423862" y="1393535"/>
          <a:ext cx="8296275" cy="414813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7"/>
          <p:cNvSpPr>
            <a:spLocks noGrp="1"/>
          </p:cNvSpPr>
          <p:nvPr>
            <p:ph type="body" sz="quarter" idx="15"/>
          </p:nvPr>
        </p:nvSpPr>
        <p:spPr>
          <a:xfrm>
            <a:off x="167772" y="1128192"/>
            <a:ext cx="2169853" cy="396947"/>
          </a:xfrm>
        </p:spPr>
        <p:txBody>
          <a:bodyPr/>
          <a:lstStyle/>
          <a:p>
            <a:r>
              <a:rPr lang="en-US" sz="1600" dirty="0">
                <a:solidFill>
                  <a:schemeClr val="tx1"/>
                </a:solidFill>
                <a:latin typeface="Arial "/>
              </a:rPr>
              <a:t>Annual Change, 2016* Over 2015</a:t>
            </a:r>
          </a:p>
        </p:txBody>
      </p:sp>
      <p:sp>
        <p:nvSpPr>
          <p:cNvPr id="7" name="Text Placeholder 4"/>
          <p:cNvSpPr txBox="1">
            <a:spLocks/>
          </p:cNvSpPr>
          <p:nvPr/>
        </p:nvSpPr>
        <p:spPr bwMode="gray">
          <a:xfrm>
            <a:off x="885035" y="5557038"/>
            <a:ext cx="7835102" cy="72237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panose="020B0604020202020204" pitchFamily="34" charset="0"/>
                <a:cs typeface="Arial" panose="020B0604020202020204" pitchFamily="34" charset="0"/>
              </a:rPr>
              <a:t>Frequency and Severity Rose  Are Rising Across All Personal Coverage Types in 2016</a:t>
            </a:r>
          </a:p>
        </p:txBody>
      </p:sp>
    </p:spTree>
    <p:custDataLst>
      <p:tags r:id="rId1"/>
    </p:custDataLst>
    <p:extLst>
      <p:ext uri="{BB962C8B-B14F-4D97-AF65-F5344CB8AC3E}">
        <p14:creationId xmlns:p14="http://schemas.microsoft.com/office/powerpoint/2010/main" val="281299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a:t>12/01/09 - 9pm</a:t>
            </a:r>
          </a:p>
        </p:txBody>
      </p:sp>
      <p:sp>
        <p:nvSpPr>
          <p:cNvPr id="4301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38</a:t>
            </a:fld>
            <a:endParaRPr lang="en-US"/>
          </a:p>
        </p:txBody>
      </p:sp>
      <p:sp>
        <p:nvSpPr>
          <p:cNvPr id="43014" name="Rectangle 2"/>
          <p:cNvSpPr>
            <a:spLocks noGrp="1" noChangeArrowheads="1"/>
          </p:cNvSpPr>
          <p:nvPr>
            <p:ph type="title"/>
          </p:nvPr>
        </p:nvSpPr>
        <p:spPr>
          <a:xfrm>
            <a:off x="66679" y="90492"/>
            <a:ext cx="8201025" cy="860425"/>
          </a:xfrm>
        </p:spPr>
        <p:txBody>
          <a:bodyPr/>
          <a:lstStyle/>
          <a:p>
            <a:r>
              <a:rPr lang="en-US" dirty="0"/>
              <a:t>Collision Coverage: Severity &amp; Frequency Trends Are Both Higher in 2016</a:t>
            </a:r>
          </a:p>
        </p:txBody>
      </p:sp>
      <p:graphicFrame>
        <p:nvGraphicFramePr>
          <p:cNvPr id="43010" name="Object 3"/>
          <p:cNvGraphicFramePr>
            <a:graphicFrameLocks noChangeAspect="1"/>
          </p:cNvGraphicFramePr>
          <p:nvPr>
            <p:extLst>
              <p:ext uri="{D42A27DB-BD31-4B8C-83A1-F6EECF244321}">
                <p14:modId xmlns:p14="http://schemas.microsoft.com/office/powerpoint/2010/main" val="471198833"/>
              </p:ext>
            </p:extLst>
          </p:nvPr>
        </p:nvGraphicFramePr>
        <p:xfrm>
          <a:off x="381000" y="1598617"/>
          <a:ext cx="8656638" cy="3754437"/>
        </p:xfrm>
        <a:graphic>
          <a:graphicData uri="http://schemas.openxmlformats.org/presentationml/2006/ole">
            <mc:AlternateContent xmlns:mc="http://schemas.openxmlformats.org/markup-compatibility/2006">
              <mc:Choice xmlns:v="urn:schemas-microsoft-com:vml" Requires="v">
                <p:oleObj spid="_x0000_s28552404" name="Chart" r:id="rId4" imgW="8667555" imgH="3771900" progId="MSGraph.Chart.8">
                  <p:embed followColorScheme="full"/>
                </p:oleObj>
              </mc:Choice>
              <mc:Fallback>
                <p:oleObj name="Chart" r:id="rId4" imgW="8667555" imgH="3771900" progId="MSGraph.Chart.8">
                  <p:embed followColorScheme="full"/>
                  <p:pic>
                    <p:nvPicPr>
                      <p:cNvPr id="0" name=""/>
                      <p:cNvPicPr>
                        <a:picLocks noChangeAspect="1" noChangeArrowheads="1"/>
                      </p:cNvPicPr>
                      <p:nvPr/>
                    </p:nvPicPr>
                    <p:blipFill>
                      <a:blip r:embed="rId5"/>
                      <a:srcRect/>
                      <a:stretch>
                        <a:fillRect/>
                      </a:stretch>
                    </p:blipFill>
                    <p:spPr bwMode="gray">
                      <a:xfrm>
                        <a:off x="381000" y="1598617"/>
                        <a:ext cx="8656638" cy="375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2005 through 2016*</a:t>
            </a:r>
          </a:p>
        </p:txBody>
      </p:sp>
      <p:sp>
        <p:nvSpPr>
          <p:cNvPr id="1936390" name="Rectangle 6"/>
          <p:cNvSpPr>
            <a:spLocks noChangeArrowheads="1"/>
          </p:cNvSpPr>
          <p:nvPr/>
        </p:nvSpPr>
        <p:spPr bwMode="blackWhite">
          <a:xfrm>
            <a:off x="561979"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The Recession, High Fuel Prices Helped Temper Frequency and Severity, But this Trend Has Clearly Reversed, Consistent with Experience from Past Recoveries</a:t>
            </a:r>
          </a:p>
        </p:txBody>
      </p:sp>
      <p:sp>
        <p:nvSpPr>
          <p:cNvPr id="10"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*Four quarters ending with 2016 Q2. </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41187874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a:t>12/01/09 - 9pm</a:t>
            </a:r>
          </a:p>
        </p:txBody>
      </p:sp>
      <p:sp>
        <p:nvSpPr>
          <p:cNvPr id="4301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39</a:t>
            </a:fld>
            <a:endParaRPr lang="en-US"/>
          </a:p>
        </p:txBody>
      </p:sp>
      <p:sp>
        <p:nvSpPr>
          <p:cNvPr id="43014" name="Rectangle 2"/>
          <p:cNvSpPr>
            <a:spLocks noGrp="1" noChangeArrowheads="1"/>
          </p:cNvSpPr>
          <p:nvPr>
            <p:ph type="title"/>
          </p:nvPr>
        </p:nvSpPr>
        <p:spPr>
          <a:xfrm>
            <a:off x="66679" y="90492"/>
            <a:ext cx="8201025" cy="860425"/>
          </a:xfrm>
        </p:spPr>
        <p:txBody>
          <a:bodyPr/>
          <a:lstStyle/>
          <a:p>
            <a:r>
              <a:rPr lang="en-US" dirty="0"/>
              <a:t>Collision Loss Ratio Trending Upward:</a:t>
            </a:r>
            <a:br>
              <a:rPr lang="en-US" dirty="0"/>
            </a:br>
            <a:r>
              <a:rPr lang="en-US" dirty="0"/>
              <a:t>Private Passenger Auto, 2010 – 2016*</a:t>
            </a:r>
          </a:p>
        </p:txBody>
      </p:sp>
      <p:graphicFrame>
        <p:nvGraphicFramePr>
          <p:cNvPr id="43010" name="Object 3"/>
          <p:cNvGraphicFramePr>
            <a:graphicFrameLocks noChangeAspect="1"/>
          </p:cNvGraphicFramePr>
          <p:nvPr>
            <p:extLst>
              <p:ext uri="{D42A27DB-BD31-4B8C-83A1-F6EECF244321}">
                <p14:modId xmlns:p14="http://schemas.microsoft.com/office/powerpoint/2010/main" val="1920263433"/>
              </p:ext>
            </p:extLst>
          </p:nvPr>
        </p:nvGraphicFramePr>
        <p:xfrm>
          <a:off x="381000" y="1600204"/>
          <a:ext cx="8648700" cy="3762375"/>
        </p:xfrm>
        <a:graphic>
          <a:graphicData uri="http://schemas.openxmlformats.org/presentationml/2006/ole">
            <mc:AlternateContent xmlns:mc="http://schemas.openxmlformats.org/markup-compatibility/2006">
              <mc:Choice xmlns:v="urn:schemas-microsoft-com:vml" Requires="v">
                <p:oleObj spid="_x0000_s28551381" name="Chart" r:id="rId4" imgW="8667555" imgH="3771900" progId="MSGraph.Chart.8">
                  <p:embed followColorScheme="full"/>
                </p:oleObj>
              </mc:Choice>
              <mc:Fallback>
                <p:oleObj name="Chart" r:id="rId4" imgW="8667555" imgH="3771900" progId="MSGraph.Chart.8">
                  <p:embed followColorScheme="full"/>
                  <p:pic>
                    <p:nvPicPr>
                      <p:cNvPr id="0" name=""/>
                      <p:cNvPicPr>
                        <a:picLocks noChangeAspect="1" noChangeArrowheads="1"/>
                      </p:cNvPicPr>
                      <p:nvPr/>
                    </p:nvPicPr>
                    <p:blipFill>
                      <a:blip r:embed="rId5"/>
                      <a:srcRect/>
                      <a:stretch>
                        <a:fillRect/>
                      </a:stretch>
                    </p:blipFill>
                    <p:spPr bwMode="gray">
                      <a:xfrm>
                        <a:off x="381000" y="1600204"/>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235903" y="161131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Loss Ratio</a:t>
            </a:r>
          </a:p>
        </p:txBody>
      </p:sp>
      <p:sp>
        <p:nvSpPr>
          <p:cNvPr id="1936390" name="Rectangle 6"/>
          <p:cNvSpPr>
            <a:spLocks noChangeArrowheads="1"/>
          </p:cNvSpPr>
          <p:nvPr/>
        </p:nvSpPr>
        <p:spPr bwMode="blackWhite">
          <a:xfrm>
            <a:off x="500066" y="5513488"/>
            <a:ext cx="8143875" cy="6119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Collision Loss Ratios are Trending Steadily Upward</a:t>
            </a:r>
          </a:p>
        </p:txBody>
      </p:sp>
      <p:sp>
        <p:nvSpPr>
          <p:cNvPr id="10" name="Rectangle 4"/>
          <p:cNvSpPr>
            <a:spLocks noChangeArrowheads="1"/>
          </p:cNvSpPr>
          <p:nvPr/>
        </p:nvSpPr>
        <p:spPr bwMode="auto">
          <a:xfrm>
            <a:off x="0" y="6402114"/>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*2016 figure is for the 4 quarters ending in 2016:Q2.</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33422549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2" y="1192215"/>
          <a:ext cx="8915401" cy="5889625"/>
        </p:xfrm>
        <a:graphic>
          <a:graphicData uri="http://schemas.openxmlformats.org/presentationml/2006/ole">
            <mc:AlternateContent xmlns:mc="http://schemas.openxmlformats.org/markup-compatibility/2006">
              <mc:Choice xmlns:v="urn:schemas-microsoft-com:vml" Requires="v">
                <p:oleObj spid="_x0000_s28625954" name="Chart" r:id="rId5" imgW="8258103" imgH="5495960" progId="MSGraph.Chart.8">
                  <p:embed followColorScheme="full"/>
                </p:oleObj>
              </mc:Choice>
              <mc:Fallback>
                <p:oleObj name="Chart" r:id="rId5" imgW="8258103" imgH="5495960" progId="MSGraph.Chart.8">
                  <p:embed followColorScheme="full"/>
                  <p:pic>
                    <p:nvPicPr>
                      <p:cNvPr id="16386" name="Object 2"/>
                      <p:cNvPicPr>
                        <a:picLocks noChangeAspect="1" noChangeArrowheads="1"/>
                      </p:cNvPicPr>
                      <p:nvPr/>
                    </p:nvPicPr>
                    <p:blipFill>
                      <a:blip r:embed="rId6"/>
                      <a:srcRect/>
                      <a:stretch>
                        <a:fillRect/>
                      </a:stretch>
                    </p:blipFill>
                    <p:spPr bwMode="auto">
                      <a:xfrm>
                        <a:off x="-30162" y="119221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a:latin typeface="Arial" panose="020B0604020202020204" pitchFamily="34" charset="0"/>
              </a:rPr>
              <a:t>Profitability Peaks &amp; Troughs in the P/C Insurance Industry, 1975 – 2016:H1</a:t>
            </a:r>
          </a:p>
        </p:txBody>
      </p:sp>
      <p:sp>
        <p:nvSpPr>
          <p:cNvPr id="16388" name="Rectangle 4"/>
          <p:cNvSpPr>
            <a:spLocks noChangeArrowheads="1"/>
          </p:cNvSpPr>
          <p:nvPr/>
        </p:nvSpPr>
        <p:spPr bwMode="auto">
          <a:xfrm>
            <a:off x="244276" y="6170338"/>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2011-15 figures are estimates based on ROAS data.  Note:  Data for 2008-2014 exclude mortgage and financial guaranty insurers.</a:t>
            </a:r>
          </a:p>
          <a:p>
            <a:r>
              <a:rPr lang="en-US" sz="1100" dirty="0">
                <a:solidFill>
                  <a:srgbClr val="000000"/>
                </a:solidFill>
              </a:rPr>
              <a:t>Source:  Insurance Information Institute; NAIC, ISO, A.M. Best, Conning</a:t>
            </a:r>
          </a:p>
        </p:txBody>
      </p:sp>
      <p:sp>
        <p:nvSpPr>
          <p:cNvPr id="16390" name="AutoShape 7"/>
          <p:cNvSpPr>
            <a:spLocks noChangeArrowheads="1"/>
          </p:cNvSpPr>
          <p:nvPr/>
        </p:nvSpPr>
        <p:spPr bwMode="auto">
          <a:xfrm>
            <a:off x="1209679"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2908"/>
              <a:gd name="adj2" fmla="val 249988"/>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12633"/>
              <a:gd name="adj2" fmla="val 20072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187220"/>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177762" y="5203549"/>
            <a:ext cx="1447800" cy="381000"/>
          </a:xfrm>
          <a:prstGeom prst="wedgeRectCallout">
            <a:avLst>
              <a:gd name="adj1" fmla="val -53621"/>
              <a:gd name="adj2" fmla="val -21218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000000"/>
                </a:solidFill>
              </a:rPr>
              <a:t>1992: 4.5%</a:t>
            </a:r>
            <a:endParaRPr lang="en-US" sz="1200" dirty="0">
              <a:solidFill>
                <a:srgbClr val="000000"/>
              </a:solidFill>
            </a:endParaRPr>
          </a:p>
        </p:txBody>
      </p:sp>
      <p:sp>
        <p:nvSpPr>
          <p:cNvPr id="16403" name="AutoShape 20"/>
          <p:cNvSpPr>
            <a:spLocks noChangeArrowheads="1"/>
          </p:cNvSpPr>
          <p:nvPr/>
        </p:nvSpPr>
        <p:spPr bwMode="auto">
          <a:xfrm>
            <a:off x="6136505" y="5237138"/>
            <a:ext cx="1600200" cy="381000"/>
          </a:xfrm>
          <a:prstGeom prst="wedgeRectCallout">
            <a:avLst>
              <a:gd name="adj1" fmla="val -68711"/>
              <a:gd name="adj2" fmla="val -2815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61182" y="2119092"/>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298003" y="266386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198949" y="2956152"/>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42" y="1117604"/>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2016-2017</a:t>
            </a:r>
          </a:p>
        </p:txBody>
      </p:sp>
      <p:sp>
        <p:nvSpPr>
          <p:cNvPr id="16408" name="Rectangle 7"/>
          <p:cNvSpPr>
            <a:spLocks noChangeArrowheads="1"/>
          </p:cNvSpPr>
          <p:nvPr/>
        </p:nvSpPr>
        <p:spPr bwMode="black">
          <a:xfrm>
            <a:off x="185742"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886422" y="5166986"/>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6985915" y="2853671"/>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2013 9.8%</a:t>
            </a:r>
          </a:p>
        </p:txBody>
      </p:sp>
      <p:sp>
        <p:nvSpPr>
          <p:cNvPr id="19" name="AutoShape 8"/>
          <p:cNvSpPr>
            <a:spLocks noChangeArrowheads="1"/>
          </p:cNvSpPr>
          <p:nvPr/>
        </p:nvSpPr>
        <p:spPr bwMode="blackWhite">
          <a:xfrm>
            <a:off x="7902760" y="4488537"/>
            <a:ext cx="1106399" cy="612539"/>
          </a:xfrm>
          <a:prstGeom prst="wedgeRectCallout">
            <a:avLst>
              <a:gd name="adj1" fmla="val 13730"/>
              <a:gd name="adj2" fmla="val -898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2016:H1 6.4%</a:t>
            </a:r>
          </a:p>
        </p:txBody>
      </p:sp>
      <p:sp>
        <p:nvSpPr>
          <p:cNvPr id="20" name="AutoShape 8"/>
          <p:cNvSpPr>
            <a:spLocks noChangeArrowheads="1"/>
          </p:cNvSpPr>
          <p:nvPr/>
        </p:nvSpPr>
        <p:spPr bwMode="blackWhite">
          <a:xfrm>
            <a:off x="7948423" y="2725497"/>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2015: 8.4%</a:t>
            </a:r>
          </a:p>
        </p:txBody>
      </p:sp>
    </p:spTree>
    <p:custDataLst>
      <p:tags r:id="rId2"/>
    </p:custDataLst>
    <p:extLst>
      <p:ext uri="{BB962C8B-B14F-4D97-AF65-F5344CB8AC3E}">
        <p14:creationId xmlns:p14="http://schemas.microsoft.com/office/powerpoint/2010/main" val="272830923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a:noFill/>
        </p:spPr>
        <p:txBody>
          <a:bodyPr/>
          <a:lstStyle/>
          <a:p>
            <a:r>
              <a:rPr lang="en-US"/>
              <a:t>12/01/09 - 9pm</a:t>
            </a:r>
          </a:p>
        </p:txBody>
      </p:sp>
      <p:sp>
        <p:nvSpPr>
          <p:cNvPr id="39940"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39941" name="Rectangle 110"/>
          <p:cNvSpPr>
            <a:spLocks noGrp="1" noChangeArrowheads="1"/>
          </p:cNvSpPr>
          <p:nvPr>
            <p:ph type="sldNum" sz="quarter" idx="12"/>
          </p:nvPr>
        </p:nvSpPr>
        <p:spPr>
          <a:noFill/>
        </p:spPr>
        <p:txBody>
          <a:bodyPr/>
          <a:lstStyle/>
          <a:p>
            <a:fld id="{6F6AF3FF-DFAC-4FBD-8F31-0A02A13AB318}" type="slidenum">
              <a:rPr lang="en-US" smtClean="0"/>
              <a:pPr/>
              <a:t>40</a:t>
            </a:fld>
            <a:endParaRPr lang="en-US"/>
          </a:p>
        </p:txBody>
      </p:sp>
      <p:sp>
        <p:nvSpPr>
          <p:cNvPr id="39942" name="Rectangle 2"/>
          <p:cNvSpPr>
            <a:spLocks noGrp="1" noChangeArrowheads="1"/>
          </p:cNvSpPr>
          <p:nvPr>
            <p:ph type="title"/>
          </p:nvPr>
        </p:nvSpPr>
        <p:spPr>
          <a:xfrm>
            <a:off x="66679" y="90492"/>
            <a:ext cx="8201025" cy="860425"/>
          </a:xfrm>
        </p:spPr>
        <p:txBody>
          <a:bodyPr/>
          <a:lstStyle/>
          <a:p>
            <a:r>
              <a:rPr lang="en-US" dirty="0"/>
              <a:t>Bodily Injury: Severity Trend Is Up, Frequency Decline Has Ended—Rising?</a:t>
            </a:r>
          </a:p>
        </p:txBody>
      </p:sp>
      <p:graphicFrame>
        <p:nvGraphicFramePr>
          <p:cNvPr id="39938" name="Object 3"/>
          <p:cNvGraphicFramePr>
            <a:graphicFrameLocks noChangeAspect="1"/>
          </p:cNvGraphicFramePr>
          <p:nvPr>
            <p:extLst>
              <p:ext uri="{D42A27DB-BD31-4B8C-83A1-F6EECF244321}">
                <p14:modId xmlns:p14="http://schemas.microsoft.com/office/powerpoint/2010/main" val="1232511983"/>
              </p:ext>
            </p:extLst>
          </p:nvPr>
        </p:nvGraphicFramePr>
        <p:xfrm>
          <a:off x="381000" y="1752604"/>
          <a:ext cx="8648700" cy="3762375"/>
        </p:xfrm>
        <a:graphic>
          <a:graphicData uri="http://schemas.openxmlformats.org/presentationml/2006/ole">
            <mc:AlternateContent xmlns:mc="http://schemas.openxmlformats.org/markup-compatibility/2006">
              <mc:Choice xmlns:v="urn:schemas-microsoft-com:vml" Requires="v">
                <p:oleObj spid="_x0000_s28493099" name="Chart" r:id="rId4" imgW="8667555" imgH="3771900" progId="MSGraph.Chart.8">
                  <p:embed followColorScheme="full"/>
                </p:oleObj>
              </mc:Choice>
              <mc:Fallback>
                <p:oleObj name="Chart" r:id="rId4" imgW="8667555" imgH="3771900" progId="MSGraph.Chart.8">
                  <p:embed followColorScheme="full"/>
                  <p:pic>
                    <p:nvPicPr>
                      <p:cNvPr id="0" name=""/>
                      <p:cNvPicPr>
                        <a:picLocks noChangeAspect="1" noChangeArrowheads="1"/>
                      </p:cNvPicPr>
                      <p:nvPr/>
                    </p:nvPicPr>
                    <p:blipFill>
                      <a:blip r:embed="rId5"/>
                      <a:srcRect/>
                      <a:stretch>
                        <a:fillRect/>
                      </a:stretch>
                    </p:blipFill>
                    <p:spPr bwMode="gray">
                      <a:xfrm>
                        <a:off x="381000" y="1752604"/>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2016*</a:t>
            </a:r>
          </a:p>
        </p:txBody>
      </p:sp>
      <p:sp>
        <p:nvSpPr>
          <p:cNvPr id="1936390" name="Rectangle 6"/>
          <p:cNvSpPr>
            <a:spLocks noChangeArrowheads="1"/>
          </p:cNvSpPr>
          <p:nvPr/>
        </p:nvSpPr>
        <p:spPr bwMode="blackWhite">
          <a:xfrm>
            <a:off x="1081091" y="5607372"/>
            <a:ext cx="69818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Cost Pressures Will Increase if BI Frequency and Severity Trends Persist</a:t>
            </a:r>
          </a:p>
        </p:txBody>
      </p:sp>
      <p:sp>
        <p:nvSpPr>
          <p:cNvPr id="10" name="Rectangle 4"/>
          <p:cNvSpPr>
            <a:spLocks noChangeArrowheads="1"/>
          </p:cNvSpPr>
          <p:nvPr/>
        </p:nvSpPr>
        <p:spPr bwMode="auto">
          <a:xfrm>
            <a:off x="0" y="6402114"/>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*2016 figure is for the 4 quarters ending 2016:Q2.</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118789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a:spLocks noGrp="1" noChangeArrowheads="1"/>
          </p:cNvSpPr>
          <p:nvPr>
            <p:ph type="dt" sz="quarter" idx="10"/>
          </p:nvPr>
        </p:nvSpPr>
        <p:spPr>
          <a:noFill/>
        </p:spPr>
        <p:txBody>
          <a:bodyPr/>
          <a:lstStyle/>
          <a:p>
            <a:r>
              <a:rPr lang="en-US"/>
              <a:t>12/01/09 - 9pm</a:t>
            </a:r>
          </a:p>
        </p:txBody>
      </p:sp>
      <p:sp>
        <p:nvSpPr>
          <p:cNvPr id="40964"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0965" name="Rectangle 110"/>
          <p:cNvSpPr>
            <a:spLocks noGrp="1" noChangeArrowheads="1"/>
          </p:cNvSpPr>
          <p:nvPr>
            <p:ph type="sldNum" sz="quarter" idx="12"/>
          </p:nvPr>
        </p:nvSpPr>
        <p:spPr>
          <a:noFill/>
        </p:spPr>
        <p:txBody>
          <a:bodyPr/>
          <a:lstStyle/>
          <a:p>
            <a:fld id="{29B9B84C-B454-4818-8721-457422404B5B}" type="slidenum">
              <a:rPr lang="en-US" smtClean="0"/>
              <a:pPr/>
              <a:t>41</a:t>
            </a:fld>
            <a:endParaRPr lang="en-US"/>
          </a:p>
        </p:txBody>
      </p:sp>
      <p:sp>
        <p:nvSpPr>
          <p:cNvPr id="40966" name="Rectangle 2"/>
          <p:cNvSpPr>
            <a:spLocks noGrp="1" noChangeArrowheads="1"/>
          </p:cNvSpPr>
          <p:nvPr>
            <p:ph type="title"/>
          </p:nvPr>
        </p:nvSpPr>
        <p:spPr>
          <a:xfrm>
            <a:off x="66679" y="90492"/>
            <a:ext cx="8201025" cy="860425"/>
          </a:xfrm>
        </p:spPr>
        <p:txBody>
          <a:bodyPr/>
          <a:lstStyle/>
          <a:p>
            <a:r>
              <a:rPr lang="en-US" dirty="0"/>
              <a:t>Property Damage Liability: Severity and Frequency Are Up</a:t>
            </a:r>
          </a:p>
        </p:txBody>
      </p:sp>
      <p:graphicFrame>
        <p:nvGraphicFramePr>
          <p:cNvPr id="40962" name="Object 3"/>
          <p:cNvGraphicFramePr>
            <a:graphicFrameLocks noChangeAspect="1"/>
          </p:cNvGraphicFramePr>
          <p:nvPr>
            <p:extLst>
              <p:ext uri="{D42A27DB-BD31-4B8C-83A1-F6EECF244321}">
                <p14:modId xmlns:p14="http://schemas.microsoft.com/office/powerpoint/2010/main" val="1177478490"/>
              </p:ext>
            </p:extLst>
          </p:nvPr>
        </p:nvGraphicFramePr>
        <p:xfrm>
          <a:off x="220721" y="1752604"/>
          <a:ext cx="8808983" cy="3762375"/>
        </p:xfrm>
        <a:graphic>
          <a:graphicData uri="http://schemas.openxmlformats.org/presentationml/2006/ole">
            <mc:AlternateContent xmlns:mc="http://schemas.openxmlformats.org/markup-compatibility/2006">
              <mc:Choice xmlns:v="urn:schemas-microsoft-com:vml" Requires="v">
                <p:oleObj spid="_x0000_s28494123" name="Chart" r:id="rId4" imgW="8658401" imgH="3781460" progId="MSGraph.Chart.8">
                  <p:embed followColorScheme="full"/>
                </p:oleObj>
              </mc:Choice>
              <mc:Fallback>
                <p:oleObj name="Chart" r:id="rId4" imgW="8658401" imgH="3781460" progId="MSGraph.Chart.8">
                  <p:embed followColorScheme="full"/>
                  <p:pic>
                    <p:nvPicPr>
                      <p:cNvPr id="0" name=""/>
                      <p:cNvPicPr>
                        <a:picLocks noChangeAspect="1" noChangeArrowheads="1"/>
                      </p:cNvPicPr>
                      <p:nvPr/>
                    </p:nvPicPr>
                    <p:blipFill>
                      <a:blip r:embed="rId5"/>
                      <a:srcRect/>
                      <a:stretch>
                        <a:fillRect/>
                      </a:stretch>
                    </p:blipFill>
                    <p:spPr bwMode="gray">
                      <a:xfrm>
                        <a:off x="220721" y="1752604"/>
                        <a:ext cx="8808983" cy="3762375"/>
                      </a:xfrm>
                      <a:prstGeom prst="rect">
                        <a:avLst/>
                      </a:prstGeom>
                      <a:noFill/>
                      <a:extLst/>
                    </p:spPr>
                  </p:pic>
                </p:oleObj>
              </mc:Fallback>
            </mc:AlternateContent>
          </a:graphicData>
        </a:graphic>
      </p:graphicFrame>
      <p:sp>
        <p:nvSpPr>
          <p:cNvPr id="40967" name="Rectangle 5"/>
          <p:cNvSpPr>
            <a:spLocks noChangeArrowheads="1"/>
          </p:cNvSpPr>
          <p:nvPr/>
        </p:nvSpPr>
        <p:spPr bwMode="black">
          <a:xfrm>
            <a:off x="347663" y="1266829"/>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2016*</a:t>
            </a:r>
          </a:p>
        </p:txBody>
      </p:sp>
      <p:sp>
        <p:nvSpPr>
          <p:cNvPr id="1936390" name="Rectangle 6"/>
          <p:cNvSpPr>
            <a:spLocks noChangeArrowheads="1"/>
          </p:cNvSpPr>
          <p:nvPr/>
        </p:nvSpPr>
        <p:spPr bwMode="blackWhite">
          <a:xfrm>
            <a:off x="1085850" y="5661029"/>
            <a:ext cx="7353300"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Severity/Frequency Trends Have Been Volatile, But Rising Severity since 2011 Is a Concern</a:t>
            </a:r>
          </a:p>
        </p:txBody>
      </p:sp>
      <p:sp>
        <p:nvSpPr>
          <p:cNvPr id="11" name="Rectangle 4"/>
          <p:cNvSpPr>
            <a:spLocks noChangeArrowheads="1"/>
          </p:cNvSpPr>
          <p:nvPr/>
        </p:nvSpPr>
        <p:spPr bwMode="auto">
          <a:xfrm>
            <a:off x="0" y="6402114"/>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*2016 figure is for the 4 quarters ending 2016:Q2.</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12268546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05"/>
          <p:cNvSpPr>
            <a:spLocks noGrp="1" noChangeArrowheads="1"/>
          </p:cNvSpPr>
          <p:nvPr>
            <p:ph type="dt" sz="quarter" idx="10"/>
          </p:nvPr>
        </p:nvSpPr>
        <p:spPr>
          <a:noFill/>
        </p:spPr>
        <p:txBody>
          <a:bodyPr/>
          <a:lstStyle/>
          <a:p>
            <a:r>
              <a:rPr lang="en-US"/>
              <a:t>12/01/09 - 9pm</a:t>
            </a:r>
          </a:p>
        </p:txBody>
      </p:sp>
      <p:sp>
        <p:nvSpPr>
          <p:cNvPr id="44036"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4037" name="Rectangle 110"/>
          <p:cNvSpPr>
            <a:spLocks noGrp="1" noChangeArrowheads="1"/>
          </p:cNvSpPr>
          <p:nvPr>
            <p:ph type="sldNum" sz="quarter" idx="12"/>
          </p:nvPr>
        </p:nvSpPr>
        <p:spPr>
          <a:noFill/>
        </p:spPr>
        <p:txBody>
          <a:bodyPr/>
          <a:lstStyle/>
          <a:p>
            <a:fld id="{BD39D690-BEE2-498C-940A-757F811D2EB3}" type="slidenum">
              <a:rPr lang="en-US" smtClean="0"/>
              <a:pPr/>
              <a:t>42</a:t>
            </a:fld>
            <a:endParaRPr lang="en-US"/>
          </a:p>
        </p:txBody>
      </p:sp>
      <p:sp>
        <p:nvSpPr>
          <p:cNvPr id="44038" name="Rectangle 2"/>
          <p:cNvSpPr>
            <a:spLocks noGrp="1" noChangeArrowheads="1"/>
          </p:cNvSpPr>
          <p:nvPr>
            <p:ph type="title"/>
          </p:nvPr>
        </p:nvSpPr>
        <p:spPr>
          <a:xfrm>
            <a:off x="4" y="90492"/>
            <a:ext cx="8201025" cy="860425"/>
          </a:xfrm>
        </p:spPr>
        <p:txBody>
          <a:bodyPr/>
          <a:lstStyle/>
          <a:p>
            <a:r>
              <a:rPr lang="en-US" dirty="0"/>
              <a:t>Comprehensive Coverage: Frequency and Severity Trends Are Volatile</a:t>
            </a:r>
          </a:p>
        </p:txBody>
      </p:sp>
      <p:graphicFrame>
        <p:nvGraphicFramePr>
          <p:cNvPr id="44034" name="Object 3"/>
          <p:cNvGraphicFramePr>
            <a:graphicFrameLocks noChangeAspect="1"/>
          </p:cNvGraphicFramePr>
          <p:nvPr>
            <p:extLst>
              <p:ext uri="{D42A27DB-BD31-4B8C-83A1-F6EECF244321}">
                <p14:modId xmlns:p14="http://schemas.microsoft.com/office/powerpoint/2010/main" val="33740246"/>
              </p:ext>
            </p:extLst>
          </p:nvPr>
        </p:nvGraphicFramePr>
        <p:xfrm>
          <a:off x="400050" y="1652525"/>
          <a:ext cx="8648700" cy="3762375"/>
        </p:xfrm>
        <a:graphic>
          <a:graphicData uri="http://schemas.openxmlformats.org/presentationml/2006/ole">
            <mc:AlternateContent xmlns:mc="http://schemas.openxmlformats.org/markup-compatibility/2006">
              <mc:Choice xmlns:v="urn:schemas-microsoft-com:vml" Requires="v">
                <p:oleObj spid="_x0000_s28497195" name="Chart" r:id="rId4" imgW="8667555" imgH="3781460" progId="MSGraph.Chart.8">
                  <p:embed followColorScheme="full"/>
                </p:oleObj>
              </mc:Choice>
              <mc:Fallback>
                <p:oleObj name="Chart" r:id="rId4" imgW="8667555" imgH="3781460" progId="MSGraph.Chart.8">
                  <p:embed followColorScheme="full"/>
                  <p:pic>
                    <p:nvPicPr>
                      <p:cNvPr id="0" name=""/>
                      <p:cNvPicPr>
                        <a:picLocks noChangeAspect="1" noChangeArrowheads="1"/>
                      </p:cNvPicPr>
                      <p:nvPr/>
                    </p:nvPicPr>
                    <p:blipFill>
                      <a:blip r:embed="rId5"/>
                      <a:srcRect/>
                      <a:stretch>
                        <a:fillRect/>
                      </a:stretch>
                    </p:blipFill>
                    <p:spPr bwMode="gray">
                      <a:xfrm>
                        <a:off x="400050" y="1652525"/>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9" name="Rectangle 5"/>
          <p:cNvSpPr>
            <a:spLocks noChangeArrowheads="1"/>
          </p:cNvSpPr>
          <p:nvPr/>
        </p:nvSpPr>
        <p:spPr bwMode="black">
          <a:xfrm>
            <a:off x="347663"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2016*</a:t>
            </a:r>
          </a:p>
        </p:txBody>
      </p:sp>
      <p:sp>
        <p:nvSpPr>
          <p:cNvPr id="1936390" name="Rectangle 6"/>
          <p:cNvSpPr>
            <a:spLocks noChangeArrowheads="1"/>
          </p:cNvSpPr>
          <p:nvPr/>
        </p:nvSpPr>
        <p:spPr bwMode="blackWhite">
          <a:xfrm>
            <a:off x="561979"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Weather Creates Volatility for Comprehensive Coverage</a:t>
            </a:r>
          </a:p>
        </p:txBody>
      </p:sp>
      <p:sp>
        <p:nvSpPr>
          <p:cNvPr id="12" name="AutoShape 8"/>
          <p:cNvSpPr>
            <a:spLocks noChangeArrowheads="1"/>
          </p:cNvSpPr>
          <p:nvPr/>
        </p:nvSpPr>
        <p:spPr bwMode="blackWhite">
          <a:xfrm>
            <a:off x="5066257" y="1101792"/>
            <a:ext cx="3758659" cy="815840"/>
          </a:xfrm>
          <a:prstGeom prst="wedgeRectCallout">
            <a:avLst>
              <a:gd name="adj1" fmla="val 35241"/>
              <a:gd name="adj2" fmla="val 1286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Severe weather is a principal cause of the spikes in both frequency and severity</a:t>
            </a:r>
          </a:p>
        </p:txBody>
      </p:sp>
      <p:sp>
        <p:nvSpPr>
          <p:cNvPr id="13" name="Rectangle 4"/>
          <p:cNvSpPr>
            <a:spLocks noChangeArrowheads="1"/>
          </p:cNvSpPr>
          <p:nvPr/>
        </p:nvSpPr>
        <p:spPr bwMode="auto">
          <a:xfrm>
            <a:off x="0" y="6402114"/>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*2016 figure is for the 4 quarters ending 2016:Q2.</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1133190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9"/>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9" y="6656392"/>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0BA372-6381-4628-AF34-9B51505A9F14}" type="slidenum">
              <a:rPr lang="en-US" altLang="en-US" sz="900">
                <a:solidFill>
                  <a:schemeClr val="bg1"/>
                </a:solidFill>
              </a:rPr>
              <a:pPr algn="r">
                <a:lnSpc>
                  <a:spcPct val="85000"/>
                </a:lnSpc>
                <a:spcBef>
                  <a:spcPct val="20000"/>
                </a:spcBef>
                <a:buClrTx/>
                <a:buFontTx/>
                <a:buNone/>
              </a:pPr>
              <a:t>43</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9"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9"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3200" b="1" dirty="0">
                <a:solidFill>
                  <a:schemeClr val="bg1"/>
                </a:solidFill>
              </a:rPr>
              <a:t>A Few Factors Driving Adverse Private Passenger Auto Loss Trends</a:t>
            </a:r>
          </a:p>
        </p:txBody>
      </p:sp>
      <p:sp>
        <p:nvSpPr>
          <p:cNvPr id="2152456" name="Rectangle 8"/>
          <p:cNvSpPr>
            <a:spLocks noChangeArrowheads="1"/>
          </p:cNvSpPr>
          <p:nvPr/>
        </p:nvSpPr>
        <p:spPr bwMode="auto">
          <a:xfrm>
            <a:off x="548644" y="4362454"/>
            <a:ext cx="801433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a:solidFill>
                  <a:srgbClr val="225A7A"/>
                </a:solidFill>
              </a:rPr>
              <a:t>More People Driving, More Miles Driven, Lower Gas Prices, Higher Speed Limits…</a:t>
            </a:r>
          </a:p>
        </p:txBody>
      </p:sp>
    </p:spTree>
    <p:extLst>
      <p:ext uri="{BB962C8B-B14F-4D97-AF65-F5344CB8AC3E}">
        <p14:creationId xmlns:p14="http://schemas.microsoft.com/office/powerpoint/2010/main" val="33865718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109869" y="211986"/>
            <a:ext cx="8458200" cy="950976"/>
          </a:xfrm>
        </p:spPr>
        <p:txBody>
          <a:bodyPr/>
          <a:lstStyle/>
          <a:p>
            <a:r>
              <a:rPr lang="en-US" altLang="en-US" dirty="0"/>
              <a:t>America is Driving More Again: 2000-2016</a:t>
            </a:r>
          </a:p>
        </p:txBody>
      </p:sp>
      <p:sp>
        <p:nvSpPr>
          <p:cNvPr id="6" name="Text Placeholder 5"/>
          <p:cNvSpPr>
            <a:spLocks noGrp="1"/>
          </p:cNvSpPr>
          <p:nvPr>
            <p:ph type="body" sz="quarter" idx="15"/>
          </p:nvPr>
        </p:nvSpPr>
        <p:spPr>
          <a:xfrm>
            <a:off x="270640" y="1265423"/>
            <a:ext cx="8454009" cy="396947"/>
          </a:xfrm>
        </p:spPr>
        <p:txBody>
          <a:bodyPr/>
          <a:lstStyle/>
          <a:p>
            <a:r>
              <a:rPr lang="en-US" sz="1600" dirty="0">
                <a:solidFill>
                  <a:schemeClr val="tx1"/>
                </a:solidFill>
                <a:latin typeface="Arial "/>
              </a:rPr>
              <a:t>Percent Change, Miles Driven*</a:t>
            </a:r>
          </a:p>
        </p:txBody>
      </p:sp>
      <p:sp>
        <p:nvSpPr>
          <p:cNvPr id="7" name="Text Placeholder 6"/>
          <p:cNvSpPr>
            <a:spLocks noGrp="1"/>
          </p:cNvSpPr>
          <p:nvPr>
            <p:ph type="body" sz="quarter" idx="16"/>
          </p:nvPr>
        </p:nvSpPr>
        <p:spPr>
          <a:xfrm>
            <a:off x="270640" y="6250343"/>
            <a:ext cx="7680960" cy="415018"/>
          </a:xfrm>
        </p:spPr>
        <p:txBody>
          <a:bodyPr/>
          <a:lstStyle/>
          <a:p>
            <a:pPr>
              <a:spcBef>
                <a:spcPts val="0"/>
              </a:spcBef>
            </a:pPr>
            <a:r>
              <a:rPr lang="en-US" dirty="0">
                <a:latin typeface="Arial "/>
              </a:rPr>
              <a:t>*2000-2015: Moving 12-month total vs. prior year. 2016 data through July 2016, the latest available, vs. July 2015.</a:t>
            </a:r>
            <a:br>
              <a:rPr lang="en-US" dirty="0">
                <a:latin typeface="Arial "/>
              </a:rPr>
            </a:br>
            <a:r>
              <a:rPr lang="en-US" dirty="0">
                <a:latin typeface="Arial "/>
              </a:rPr>
              <a:t>Sources: </a:t>
            </a:r>
            <a:r>
              <a:rPr lang="en-US" dirty="0">
                <a:latin typeface="Arial "/>
                <a:hlinkClick r:id="rId3"/>
              </a:rPr>
              <a:t>Federal Highway Administration</a:t>
            </a:r>
            <a:r>
              <a:rPr lang="en-US" dirty="0">
                <a:latin typeface="Arial "/>
              </a:rPr>
              <a:t>; National Bureau of Economic Research (recession dates); Insurance Information Institute.</a:t>
            </a:r>
          </a:p>
        </p:txBody>
      </p:sp>
      <p:graphicFrame>
        <p:nvGraphicFramePr>
          <p:cNvPr id="16" name="Object 8"/>
          <p:cNvGraphicFramePr>
            <a:graphicFrameLocks noChangeAspect="1"/>
          </p:cNvGraphicFramePr>
          <p:nvPr>
            <p:extLst/>
          </p:nvPr>
        </p:nvGraphicFramePr>
        <p:xfrm>
          <a:off x="347450" y="1470346"/>
          <a:ext cx="8253277" cy="3917310"/>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p:cNvGrpSpPr/>
          <p:nvPr/>
        </p:nvGrpSpPr>
        <p:grpSpPr>
          <a:xfrm>
            <a:off x="7533706" y="3621949"/>
            <a:ext cx="1203750" cy="975832"/>
            <a:chOff x="7470937" y="678333"/>
            <a:chExt cx="1203750" cy="975832"/>
          </a:xfrm>
        </p:grpSpPr>
        <p:sp>
          <p:nvSpPr>
            <p:cNvPr id="24" name="AutoShape 5"/>
            <p:cNvSpPr>
              <a:spLocks noChangeArrowheads="1"/>
            </p:cNvSpPr>
            <p:nvPr/>
          </p:nvSpPr>
          <p:spPr bwMode="gray">
            <a:xfrm>
              <a:off x="7470937" y="1116495"/>
              <a:ext cx="1203750" cy="537670"/>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Fastest Growth Since 2000</a:t>
              </a:r>
            </a:p>
          </p:txBody>
        </p:sp>
        <p:cxnSp>
          <p:nvCxnSpPr>
            <p:cNvPr id="25" name="Straight Arrow Connector 24"/>
            <p:cNvCxnSpPr/>
            <p:nvPr/>
          </p:nvCxnSpPr>
          <p:spPr bwMode="gray">
            <a:xfrm flipH="1" flipV="1">
              <a:off x="7951641" y="678333"/>
              <a:ext cx="1494" cy="438162"/>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6" name="Text Placeholder 4"/>
          <p:cNvSpPr txBox="1">
            <a:spLocks/>
          </p:cNvSpPr>
          <p:nvPr/>
        </p:nvSpPr>
        <p:spPr bwMode="gray">
          <a:xfrm>
            <a:off x="433975" y="5303690"/>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Tremendous Growth In Miles Driven. The More People Drive, The More Frequently They Get Into Accidents.</a:t>
            </a:r>
          </a:p>
        </p:txBody>
      </p:sp>
    </p:spTree>
    <p:extLst>
      <p:ext uri="{BB962C8B-B14F-4D97-AF65-F5344CB8AC3E}">
        <p14:creationId xmlns:p14="http://schemas.microsoft.com/office/powerpoint/2010/main" val="131625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261938" y="85491"/>
            <a:ext cx="8458200" cy="950976"/>
          </a:xfrm>
        </p:spPr>
        <p:txBody>
          <a:bodyPr/>
          <a:lstStyle/>
          <a:p>
            <a:r>
              <a:rPr lang="en-US" altLang="en-US" dirty="0"/>
              <a:t>Why Are People Driving More Miles?</a:t>
            </a:r>
            <a:br>
              <a:rPr lang="en-US" altLang="en-US" dirty="0"/>
            </a:br>
            <a:r>
              <a:rPr lang="en-US" altLang="en-US" dirty="0"/>
              <a:t>Is it Jobs?  2006-2016:Q2</a:t>
            </a:r>
          </a:p>
        </p:txBody>
      </p:sp>
      <p:sp>
        <p:nvSpPr>
          <p:cNvPr id="10" name="Text Placeholder 9"/>
          <p:cNvSpPr>
            <a:spLocks noGrp="1"/>
          </p:cNvSpPr>
          <p:nvPr>
            <p:ph type="body" sz="quarter" idx="15"/>
          </p:nvPr>
        </p:nvSpPr>
        <p:spPr>
          <a:xfrm>
            <a:off x="261938" y="1092799"/>
            <a:ext cx="2742519" cy="396947"/>
          </a:xfrm>
        </p:spPr>
        <p:txBody>
          <a:bodyPr/>
          <a:lstStyle/>
          <a:p>
            <a:r>
              <a:rPr lang="en-US" sz="1600" b="1" dirty="0">
                <a:solidFill>
                  <a:schemeClr val="accent2"/>
                </a:solidFill>
              </a:rPr>
              <a:t>Billions of Miles Driven in Prior Year</a:t>
            </a:r>
          </a:p>
        </p:txBody>
      </p:sp>
      <p:sp>
        <p:nvSpPr>
          <p:cNvPr id="12" name="Text Placeholder 11"/>
          <p:cNvSpPr>
            <a:spLocks noGrp="1"/>
          </p:cNvSpPr>
          <p:nvPr>
            <p:ph type="body" sz="quarter" idx="16"/>
          </p:nvPr>
        </p:nvSpPr>
        <p:spPr>
          <a:xfrm>
            <a:off x="356616" y="6345823"/>
            <a:ext cx="7680960" cy="415018"/>
          </a:xfrm>
        </p:spPr>
        <p:txBody>
          <a:bodyPr/>
          <a:lstStyle/>
          <a:p>
            <a:r>
              <a:rPr lang="en-US" sz="1050" dirty="0">
                <a:latin typeface="Arial "/>
              </a:rPr>
              <a:t>Sources: </a:t>
            </a:r>
            <a:r>
              <a:rPr lang="en-US" sz="1050" dirty="0">
                <a:latin typeface="Arial "/>
                <a:hlinkClick r:id="rId3" tooltip="http://www.fhwa.dot.gov/policyinformation/travel_monitoring/tvt.cfm"/>
              </a:rPr>
              <a:t>Federal Highway Administration</a:t>
            </a:r>
            <a:r>
              <a:rPr lang="en-US" sz="1050" dirty="0">
                <a:latin typeface="Arial "/>
              </a:rPr>
              <a:t>; Seasonally Adjusted Employed from Bureau of Labor Statistics (Series ID CES0000000001); Insurance Institute for Highway Safety; Insurance Information Institute.</a:t>
            </a:r>
          </a:p>
        </p:txBody>
      </p:sp>
      <p:sp>
        <p:nvSpPr>
          <p:cNvPr id="2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People Drive to and from Work and Drive to Entertainment. </a:t>
            </a:r>
          </a:p>
          <a:p>
            <a:pPr eaLnBrk="1" hangingPunct="1">
              <a:spcBef>
                <a:spcPts val="0"/>
              </a:spcBef>
              <a:buClr>
                <a:schemeClr val="accent2"/>
              </a:buClr>
              <a:buSzPct val="90000"/>
            </a:pPr>
            <a:r>
              <a:rPr lang="en-US" dirty="0">
                <a:solidFill>
                  <a:schemeClr val="bg1"/>
                </a:solidFill>
                <a:latin typeface="Arial "/>
              </a:rPr>
              <a:t>Out of Work, They Curtail Their Movement.</a:t>
            </a:r>
          </a:p>
        </p:txBody>
      </p:sp>
      <p:graphicFrame>
        <p:nvGraphicFramePr>
          <p:cNvPr id="22" name="Object 8"/>
          <p:cNvGraphicFramePr>
            <a:graphicFrameLocks noChangeAspect="1"/>
          </p:cNvGraphicFramePr>
          <p:nvPr>
            <p:extLst>
              <p:ext uri="{D42A27DB-BD31-4B8C-83A1-F6EECF244321}">
                <p14:modId xmlns:p14="http://schemas.microsoft.com/office/powerpoint/2010/main" val="1727850912"/>
              </p:ext>
            </p:extLst>
          </p:nvPr>
        </p:nvGraphicFramePr>
        <p:xfrm>
          <a:off x="418249" y="1546078"/>
          <a:ext cx="8301889" cy="4186238"/>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Placeholder 9"/>
          <p:cNvSpPr txBox="1">
            <a:spLocks/>
          </p:cNvSpPr>
          <p:nvPr/>
        </p:nvSpPr>
        <p:spPr bwMode="gray">
          <a:xfrm>
            <a:off x="7037614" y="1112894"/>
            <a:ext cx="1953290" cy="396947"/>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600" b="1" dirty="0">
                <a:solidFill>
                  <a:srgbClr val="2F72AD"/>
                </a:solidFill>
              </a:rPr>
              <a:t>Millions Employed</a:t>
            </a:r>
          </a:p>
        </p:txBody>
      </p:sp>
      <p:sp>
        <p:nvSpPr>
          <p:cNvPr id="24" name="Rectangle 7"/>
          <p:cNvSpPr>
            <a:spLocks noChangeArrowheads="1"/>
          </p:cNvSpPr>
          <p:nvPr/>
        </p:nvSpPr>
        <p:spPr bwMode="grayWhite">
          <a:xfrm>
            <a:off x="2416630" y="1611383"/>
            <a:ext cx="1045027" cy="3610127"/>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
        <p:nvSpPr>
          <p:cNvPr id="2" name="TextBox 1"/>
          <p:cNvSpPr txBox="1"/>
          <p:nvPr/>
        </p:nvSpPr>
        <p:spPr>
          <a:xfrm>
            <a:off x="1960474" y="7541971"/>
            <a:ext cx="914400" cy="914400"/>
          </a:xfrm>
          <a:prstGeom prst="rect">
            <a:avLst/>
          </a:prstGeom>
          <a:noFill/>
        </p:spPr>
        <p:txBody>
          <a:bodyPr wrap="none" rtlCol="0">
            <a:noAutofit/>
          </a:bodyPr>
          <a:lstStyle/>
          <a:p>
            <a:pPr marL="292608" indent="-292608">
              <a:lnSpc>
                <a:spcPct val="90000"/>
              </a:lnSpc>
              <a:spcBef>
                <a:spcPts val="1200"/>
              </a:spcBef>
              <a:buClr>
                <a:srgbClr val="337DBE"/>
              </a:buClr>
              <a:buSzPct val="77000"/>
              <a:buFont typeface="Wingdings 3" panose="05040102010807070707" pitchFamily="18" charset="2"/>
              <a:buChar char=""/>
            </a:pPr>
            <a:endParaRPr lang="en-US" sz="2000" dirty="0"/>
          </a:p>
        </p:txBody>
      </p:sp>
    </p:spTree>
    <p:extLst>
      <p:ext uri="{BB962C8B-B14F-4D97-AF65-F5344CB8AC3E}">
        <p14:creationId xmlns:p14="http://schemas.microsoft.com/office/powerpoint/2010/main" val="409839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240831" y="67131"/>
            <a:ext cx="8458200" cy="950976"/>
          </a:xfrm>
        </p:spPr>
        <p:txBody>
          <a:bodyPr/>
          <a:lstStyle/>
          <a:p>
            <a:r>
              <a:rPr lang="en-US" altLang="en-US" dirty="0"/>
              <a:t>More Miles Driven</a:t>
            </a:r>
            <a:br>
              <a:rPr lang="en-US" altLang="en-US" dirty="0"/>
            </a:br>
            <a:r>
              <a:rPr lang="en-US" altLang="en-US" dirty="0">
                <a:sym typeface="Wingdings" panose="05000000000000000000" pitchFamily="2" charset="2"/>
              </a:rPr>
              <a:t> </a:t>
            </a:r>
            <a:r>
              <a:rPr lang="en-US" altLang="en-US" dirty="0"/>
              <a:t>More Collisions, 2006-2016:Q2</a:t>
            </a:r>
          </a:p>
        </p:txBody>
      </p:sp>
      <p:sp>
        <p:nvSpPr>
          <p:cNvPr id="10" name="Text Placeholder 9"/>
          <p:cNvSpPr>
            <a:spLocks noGrp="1"/>
          </p:cNvSpPr>
          <p:nvPr>
            <p:ph type="body" sz="quarter" idx="15"/>
          </p:nvPr>
        </p:nvSpPr>
        <p:spPr>
          <a:xfrm>
            <a:off x="240831" y="1095649"/>
            <a:ext cx="2064704" cy="396947"/>
          </a:xfrm>
        </p:spPr>
        <p:txBody>
          <a:bodyPr/>
          <a:lstStyle/>
          <a:p>
            <a:r>
              <a:rPr lang="en-US" sz="1600" b="1" dirty="0">
                <a:solidFill>
                  <a:schemeClr val="accent2"/>
                </a:solidFill>
                <a:latin typeface="Arial "/>
              </a:rPr>
              <a:t>Billions of Miles Driven in Prior Year</a:t>
            </a:r>
          </a:p>
        </p:txBody>
      </p:sp>
      <p:sp>
        <p:nvSpPr>
          <p:cNvPr id="12" name="Text Placeholder 11"/>
          <p:cNvSpPr>
            <a:spLocks noGrp="1"/>
          </p:cNvSpPr>
          <p:nvPr>
            <p:ph type="body" sz="quarter" idx="16"/>
          </p:nvPr>
        </p:nvSpPr>
        <p:spPr>
          <a:xfrm>
            <a:off x="416657" y="6298298"/>
            <a:ext cx="7680960" cy="415018"/>
          </a:xfrm>
        </p:spPr>
        <p:txBody>
          <a:bodyPr/>
          <a:lstStyle/>
          <a:p>
            <a:r>
              <a:rPr lang="en-US" dirty="0">
                <a:latin typeface="Arial "/>
              </a:rPr>
              <a:t>Sources: </a:t>
            </a:r>
            <a:r>
              <a:rPr lang="en-US" dirty="0">
                <a:latin typeface="Arial "/>
                <a:hlinkClick r:id="rId3" tooltip="http://www.fhwa.dot.gov/policyinformation/travel_monitoring/tvt.cfm"/>
              </a:rPr>
              <a:t>Federal Highway Administration</a:t>
            </a:r>
            <a:r>
              <a:rPr lang="en-US" dirty="0">
                <a:latin typeface="Arial "/>
              </a:rPr>
              <a:t>; Rolling four-quarter average frequency from ISO, a Verisk Analytics company; Insurance Institute for Highway Safety; Insurance Information Institute.</a:t>
            </a:r>
          </a:p>
        </p:txBody>
      </p:sp>
      <p:sp>
        <p:nvSpPr>
          <p:cNvPr id="2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latin typeface="Arial "/>
              </a:rPr>
              <a:t>The More Miles People Drive, the More Likely They are to </a:t>
            </a:r>
          </a:p>
          <a:p>
            <a:pPr eaLnBrk="1" hangingPunct="1">
              <a:spcBef>
                <a:spcPts val="0"/>
              </a:spcBef>
              <a:buClr>
                <a:schemeClr val="accent2"/>
              </a:buClr>
              <a:buSzPct val="90000"/>
            </a:pPr>
            <a:r>
              <a:rPr lang="en-US" sz="1800" dirty="0">
                <a:solidFill>
                  <a:schemeClr val="bg1"/>
                </a:solidFill>
                <a:latin typeface="Arial "/>
              </a:rPr>
              <a:t>Get in an Accident, Helping Drive Claim Frequency Higher.</a:t>
            </a:r>
          </a:p>
        </p:txBody>
      </p:sp>
      <p:graphicFrame>
        <p:nvGraphicFramePr>
          <p:cNvPr id="22" name="Object 8"/>
          <p:cNvGraphicFramePr>
            <a:graphicFrameLocks noChangeAspect="1"/>
          </p:cNvGraphicFramePr>
          <p:nvPr>
            <p:extLst>
              <p:ext uri="{D42A27DB-BD31-4B8C-83A1-F6EECF244321}">
                <p14:modId xmlns:p14="http://schemas.microsoft.com/office/powerpoint/2010/main" val="2081260421"/>
              </p:ext>
            </p:extLst>
          </p:nvPr>
        </p:nvGraphicFramePr>
        <p:xfrm>
          <a:off x="418249" y="1647681"/>
          <a:ext cx="8301889" cy="4186238"/>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Placeholder 9"/>
          <p:cNvSpPr txBox="1">
            <a:spLocks/>
          </p:cNvSpPr>
          <p:nvPr/>
        </p:nvSpPr>
        <p:spPr bwMode="gray">
          <a:xfrm>
            <a:off x="6319157" y="1095649"/>
            <a:ext cx="2687529" cy="455443"/>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600" b="1" dirty="0">
                <a:solidFill>
                  <a:srgbClr val="2F72AD"/>
                </a:solidFill>
                <a:latin typeface="Arial "/>
              </a:rPr>
              <a:t>Overall Collision Claims Per 100 Insured Vehicles</a:t>
            </a:r>
          </a:p>
        </p:txBody>
      </p:sp>
      <p:sp>
        <p:nvSpPr>
          <p:cNvPr id="24" name="Rectangle 7"/>
          <p:cNvSpPr>
            <a:spLocks noChangeArrowheads="1"/>
          </p:cNvSpPr>
          <p:nvPr/>
        </p:nvSpPr>
        <p:spPr bwMode="grayWhite">
          <a:xfrm>
            <a:off x="2421320" y="1585502"/>
            <a:ext cx="1036935" cy="4070988"/>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Tree>
    <p:extLst>
      <p:ext uri="{BB962C8B-B14F-4D97-AF65-F5344CB8AC3E}">
        <p14:creationId xmlns:p14="http://schemas.microsoft.com/office/powerpoint/2010/main" val="367484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9" y="6656392"/>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47</a:t>
            </a:fld>
            <a:endParaRPr lang="en-US" altLang="en-US" sz="900">
              <a:solidFill>
                <a:srgbClr val="000000"/>
              </a:solidFill>
            </a:endParaRPr>
          </a:p>
        </p:txBody>
      </p:sp>
      <p:sp>
        <p:nvSpPr>
          <p:cNvPr id="5125" name="Rectangle 7"/>
          <p:cNvSpPr>
            <a:spLocks noGrp="1" noChangeArrowheads="1"/>
          </p:cNvSpPr>
          <p:nvPr>
            <p:ph type="title" idx="4294967295"/>
          </p:nvPr>
        </p:nvSpPr>
        <p:spPr>
          <a:xfrm>
            <a:off x="211039" y="205702"/>
            <a:ext cx="6711950" cy="769938"/>
          </a:xfrm>
        </p:spPr>
        <p:txBody>
          <a:bodyPr/>
          <a:lstStyle/>
          <a:p>
            <a:r>
              <a:rPr lang="en-US" altLang="en-US" dirty="0">
                <a:latin typeface="Arial" panose="020B0604020202020204" pitchFamily="34" charset="0"/>
              </a:rPr>
              <a:t>More People Working and Driving</a:t>
            </a:r>
            <a:br>
              <a:rPr lang="en-US" altLang="en-US" dirty="0">
                <a:latin typeface="Arial" panose="020B0604020202020204" pitchFamily="34" charset="0"/>
              </a:rPr>
            </a:br>
            <a:r>
              <a:rPr lang="en-US" altLang="en-US" dirty="0">
                <a:latin typeface="Arial" panose="020B0604020202020204" pitchFamily="34" charset="0"/>
              </a:rPr>
              <a:t>=&gt; More Collisions, 2006-2016</a:t>
            </a:r>
          </a:p>
        </p:txBody>
      </p:sp>
      <p:sp>
        <p:nvSpPr>
          <p:cNvPr id="5126" name="Text Box 5"/>
          <p:cNvSpPr txBox="1">
            <a:spLocks noChangeArrowheads="1"/>
          </p:cNvSpPr>
          <p:nvPr/>
        </p:nvSpPr>
        <p:spPr bwMode="auto">
          <a:xfrm>
            <a:off x="4" y="6346008"/>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a:cs typeface="Arial" panose="020B0604020202020204" pitchFamily="34" charset="0"/>
              </a:rPr>
              <a:t>Sources:  Seasonally Adjusted Employed from Bureau of Labor Statistics; Rolling Four-</a:t>
            </a:r>
            <a:r>
              <a:rPr lang="en-US" altLang="en-US" sz="1100" dirty="0" err="1">
                <a:cs typeface="Arial" panose="020B0604020202020204" pitchFamily="34" charset="0"/>
              </a:rPr>
              <a:t>Qtr</a:t>
            </a:r>
            <a:r>
              <a:rPr lang="en-US" altLang="en-US" sz="1100" dirty="0">
                <a:cs typeface="Arial" panose="020B0604020202020204" pitchFamily="34" charset="0"/>
              </a:rPr>
              <a:t> Avg. Frequency from Insurance Services Office; Insurance Information Institute.</a:t>
            </a:r>
          </a:p>
        </p:txBody>
      </p:sp>
      <p:sp>
        <p:nvSpPr>
          <p:cNvPr id="5127" name="Rectangle 6"/>
          <p:cNvSpPr>
            <a:spLocks noChangeArrowheads="1"/>
          </p:cNvSpPr>
          <p:nvPr/>
        </p:nvSpPr>
        <p:spPr bwMode="black">
          <a:xfrm>
            <a:off x="211039" y="1277297"/>
            <a:ext cx="1184479"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Number Employed,</a:t>
            </a:r>
            <a:br>
              <a:rPr lang="en-US" altLang="en-US" sz="1600" b="1" dirty="0">
                <a:solidFill>
                  <a:srgbClr val="225A7A"/>
                </a:solidFill>
              </a:rPr>
            </a:br>
            <a:r>
              <a:rPr lang="en-US" altLang="en-US" sz="1600" b="1" dirty="0">
                <a:solidFill>
                  <a:srgbClr val="225A7A"/>
                </a:solidFill>
              </a:rPr>
              <a:t>Millions</a:t>
            </a:r>
          </a:p>
        </p:txBody>
      </p:sp>
      <p:graphicFrame>
        <p:nvGraphicFramePr>
          <p:cNvPr id="5128" name="Object 8"/>
          <p:cNvGraphicFramePr>
            <a:graphicFrameLocks noChangeAspect="1"/>
          </p:cNvGraphicFramePr>
          <p:nvPr>
            <p:extLst/>
          </p:nvPr>
        </p:nvGraphicFramePr>
        <p:xfrm>
          <a:off x="506468" y="1360611"/>
          <a:ext cx="7896225" cy="4428582"/>
        </p:xfrm>
        <a:graphic>
          <a:graphicData uri="http://schemas.openxmlformats.org/presentationml/2006/ole">
            <mc:AlternateContent xmlns:mc="http://schemas.openxmlformats.org/markup-compatibility/2006">
              <mc:Choice xmlns:v="urn:schemas-microsoft-com:vml" Requires="v">
                <p:oleObj spid="_x0000_s28589198"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506468" y="1360611"/>
                        <a:ext cx="7896225" cy="4428582"/>
                      </a:xfrm>
                      <a:prstGeom prst="rect">
                        <a:avLst/>
                      </a:prstGeom>
                      <a:noFill/>
                      <a:ln>
                        <a:noFill/>
                      </a:ln>
                      <a:extLst/>
                    </p:spPr>
                  </p:pic>
                </p:oleObj>
              </mc:Fallback>
            </mc:AlternateContent>
          </a:graphicData>
        </a:graphic>
      </p:graphicFrame>
      <p:sp>
        <p:nvSpPr>
          <p:cNvPr id="13" name="Rectangle 6"/>
          <p:cNvSpPr>
            <a:spLocks noChangeArrowheads="1"/>
          </p:cNvSpPr>
          <p:nvPr/>
        </p:nvSpPr>
        <p:spPr bwMode="black">
          <a:xfrm>
            <a:off x="7463708" y="1087797"/>
            <a:ext cx="1585042"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0000"/>
              </a:spcBef>
              <a:buClrTx/>
              <a:buNone/>
            </a:pPr>
            <a:r>
              <a:rPr lang="en-US" altLang="en-US" sz="1600" b="1" dirty="0">
                <a:solidFill>
                  <a:schemeClr val="accent2"/>
                </a:solidFill>
              </a:rPr>
              <a:t>Overall Collision Claims Per 100 Insured Vehicles</a:t>
            </a:r>
          </a:p>
        </p:txBody>
      </p:sp>
      <p:sp>
        <p:nvSpPr>
          <p:cNvPr id="16" name="Rectangle 4"/>
          <p:cNvSpPr>
            <a:spLocks noChangeArrowheads="1"/>
          </p:cNvSpPr>
          <p:nvPr/>
        </p:nvSpPr>
        <p:spPr bwMode="blackWhite">
          <a:xfrm>
            <a:off x="499602" y="5674963"/>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a:solidFill>
                  <a:schemeClr val="bg1"/>
                </a:solidFill>
                <a:cs typeface="Arial" panose="020B0604020202020204" pitchFamily="34" charset="0"/>
              </a:rPr>
              <a:t>When people are out of work, they drive less. When they get jobs,</a:t>
            </a:r>
            <a:br>
              <a:rPr lang="en-US" altLang="en-US" sz="1800" b="1" dirty="0">
                <a:solidFill>
                  <a:schemeClr val="bg1"/>
                </a:solidFill>
                <a:cs typeface="Arial" panose="020B0604020202020204" pitchFamily="34" charset="0"/>
              </a:rPr>
            </a:br>
            <a:r>
              <a:rPr lang="en-US" altLang="en-US" sz="1800" b="1" dirty="0">
                <a:solidFill>
                  <a:schemeClr val="bg1"/>
                </a:solidFill>
                <a:cs typeface="Arial" panose="020B0604020202020204" pitchFamily="34" charset="0"/>
              </a:rPr>
              <a:t>they drive to work, helping drive claim frequency higher.</a:t>
            </a:r>
          </a:p>
        </p:txBody>
      </p:sp>
      <p:sp>
        <p:nvSpPr>
          <p:cNvPr id="11" name="Rectangle 7"/>
          <p:cNvSpPr>
            <a:spLocks noChangeArrowheads="1"/>
          </p:cNvSpPr>
          <p:nvPr/>
        </p:nvSpPr>
        <p:spPr bwMode="grayWhite">
          <a:xfrm>
            <a:off x="2359746" y="2202425"/>
            <a:ext cx="1022555" cy="347253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340077" y="2202429"/>
            <a:ext cx="1061884" cy="307777"/>
          </a:xfrm>
          <a:prstGeom prst="rect">
            <a:avLst/>
          </a:prstGeom>
          <a:noFill/>
        </p:spPr>
        <p:txBody>
          <a:bodyPr wrap="square" rtlCol="0">
            <a:spAutoFit/>
          </a:bodyPr>
          <a:lstStyle/>
          <a:p>
            <a:r>
              <a:rPr lang="en-US" sz="1400" dirty="0"/>
              <a:t>Recession</a:t>
            </a:r>
          </a:p>
        </p:txBody>
      </p:sp>
    </p:spTree>
    <p:extLst>
      <p:ext uri="{BB962C8B-B14F-4D97-AF65-F5344CB8AC3E}">
        <p14:creationId xmlns:p14="http://schemas.microsoft.com/office/powerpoint/2010/main" val="31833796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p:cNvSpPr>
            <a:spLocks noGrp="1"/>
          </p:cNvSpPr>
          <p:nvPr>
            <p:ph type="title"/>
          </p:nvPr>
        </p:nvSpPr>
        <p:spPr>
          <a:xfrm>
            <a:off x="227013" y="132410"/>
            <a:ext cx="8458200" cy="950976"/>
          </a:xfrm>
        </p:spPr>
        <p:txBody>
          <a:bodyPr/>
          <a:lstStyle/>
          <a:p>
            <a:r>
              <a:rPr lang="en-US" dirty="0"/>
              <a:t>Comparing Gas Prices, Employment on</a:t>
            </a:r>
            <a:br>
              <a:rPr lang="en-US" dirty="0"/>
            </a:br>
            <a:r>
              <a:rPr lang="en-US" dirty="0"/>
              <a:t>Collision Frequency Through 2015</a:t>
            </a:r>
          </a:p>
        </p:txBody>
      </p:sp>
      <p:sp>
        <p:nvSpPr>
          <p:cNvPr id="15" name="Text Placeholder 14"/>
          <p:cNvSpPr>
            <a:spLocks noGrp="1"/>
          </p:cNvSpPr>
          <p:nvPr>
            <p:ph type="body" sz="quarter" idx="16"/>
          </p:nvPr>
        </p:nvSpPr>
        <p:spPr>
          <a:xfrm>
            <a:off x="615633" y="6262123"/>
            <a:ext cx="7680960" cy="415018"/>
          </a:xfrm>
        </p:spPr>
        <p:txBody>
          <a:bodyPr/>
          <a:lstStyle/>
          <a:p>
            <a:r>
              <a:rPr lang="en-US" dirty="0">
                <a:latin typeface="Arial "/>
              </a:rPr>
              <a:t>Sources: Seasonally Adjusted Employed from Bureau of Labor Statistics; Energy Information Administration; Rolling Four-</a:t>
            </a:r>
            <a:r>
              <a:rPr lang="en-US" dirty="0" err="1">
                <a:latin typeface="Arial "/>
              </a:rPr>
              <a:t>Qtr</a:t>
            </a:r>
            <a:r>
              <a:rPr lang="en-US" dirty="0">
                <a:latin typeface="Arial "/>
              </a:rPr>
              <a:t> Avg. Frequency from Insurance Services Office; Insurance Information Institute.</a:t>
            </a:r>
          </a:p>
        </p:txBody>
      </p:sp>
      <p:sp>
        <p:nvSpPr>
          <p:cNvPr id="16" name="Text Placeholder 4"/>
          <p:cNvSpPr txBox="1">
            <a:spLocks/>
          </p:cNvSpPr>
          <p:nvPr/>
        </p:nvSpPr>
        <p:spPr bwMode="gray">
          <a:xfrm>
            <a:off x="421737" y="1393534"/>
            <a:ext cx="4034376" cy="652885"/>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dirty="0">
                <a:solidFill>
                  <a:schemeClr val="bg1"/>
                </a:solidFill>
                <a:latin typeface="Arial "/>
              </a:rPr>
              <a:t>Gas Price vs.</a:t>
            </a:r>
            <a:br>
              <a:rPr lang="en-US" dirty="0">
                <a:solidFill>
                  <a:schemeClr val="bg1"/>
                </a:solidFill>
                <a:latin typeface="Arial "/>
              </a:rPr>
            </a:br>
            <a:r>
              <a:rPr lang="en-US" dirty="0">
                <a:solidFill>
                  <a:schemeClr val="bg1"/>
                </a:solidFill>
                <a:latin typeface="Arial "/>
              </a:rPr>
              <a:t>Collision Frequency</a:t>
            </a:r>
          </a:p>
        </p:txBody>
      </p:sp>
      <p:sp>
        <p:nvSpPr>
          <p:cNvPr id="17" name="Text Placeholder 4"/>
          <p:cNvSpPr txBox="1">
            <a:spLocks/>
          </p:cNvSpPr>
          <p:nvPr/>
        </p:nvSpPr>
        <p:spPr bwMode="gray">
          <a:xfrm>
            <a:off x="4685762" y="1393534"/>
            <a:ext cx="4034376" cy="652885"/>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dirty="0">
                <a:solidFill>
                  <a:schemeClr val="bg1"/>
                </a:solidFill>
                <a:latin typeface="Arial "/>
              </a:rPr>
              <a:t>Number Employed vs.</a:t>
            </a:r>
            <a:br>
              <a:rPr lang="en-US" dirty="0">
                <a:solidFill>
                  <a:schemeClr val="bg1"/>
                </a:solidFill>
                <a:latin typeface="Arial "/>
              </a:rPr>
            </a:br>
            <a:r>
              <a:rPr lang="en-US" dirty="0">
                <a:solidFill>
                  <a:schemeClr val="bg1"/>
                </a:solidFill>
                <a:latin typeface="Arial "/>
              </a:rPr>
              <a:t>Collision Frequency</a:t>
            </a:r>
          </a:p>
        </p:txBody>
      </p:sp>
      <p:graphicFrame>
        <p:nvGraphicFramePr>
          <p:cNvPr id="19" name="Content Placeholder 8"/>
          <p:cNvGraphicFramePr>
            <a:graphicFrameLocks/>
          </p:cNvGraphicFramePr>
          <p:nvPr>
            <p:extLst/>
          </p:nvPr>
        </p:nvGraphicFramePr>
        <p:xfrm>
          <a:off x="423863" y="2084825"/>
          <a:ext cx="4032250" cy="38671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ontent Placeholder 9"/>
          <p:cNvGraphicFramePr>
            <a:graphicFrameLocks/>
          </p:cNvGraphicFramePr>
          <p:nvPr>
            <p:extLst/>
          </p:nvPr>
        </p:nvGraphicFramePr>
        <p:xfrm>
          <a:off x="4687888" y="2084825"/>
          <a:ext cx="4032250" cy="386715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420618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0" y="102469"/>
            <a:ext cx="8458200" cy="950976"/>
          </a:xfrm>
        </p:spPr>
        <p:txBody>
          <a:bodyPr/>
          <a:lstStyle/>
          <a:p>
            <a:r>
              <a:rPr lang="en-US" altLang="en-US" dirty="0"/>
              <a:t>Severity: Driving Fatalities are Rising</a:t>
            </a:r>
          </a:p>
        </p:txBody>
      </p:sp>
      <p:sp>
        <p:nvSpPr>
          <p:cNvPr id="9" name="Text Placeholder 8"/>
          <p:cNvSpPr>
            <a:spLocks noGrp="1"/>
          </p:cNvSpPr>
          <p:nvPr>
            <p:ph type="body" sz="quarter" idx="15"/>
          </p:nvPr>
        </p:nvSpPr>
        <p:spPr>
          <a:xfrm>
            <a:off x="539475" y="1227018"/>
            <a:ext cx="8454009" cy="396947"/>
          </a:xfrm>
        </p:spPr>
        <p:txBody>
          <a:bodyPr/>
          <a:lstStyle/>
          <a:p>
            <a:pPr algn="ctr"/>
            <a:r>
              <a:rPr lang="en-US" sz="1800" b="1" dirty="0">
                <a:solidFill>
                  <a:schemeClr val="tx1"/>
                </a:solidFill>
                <a:latin typeface="Arial "/>
              </a:rPr>
              <a:t>Annual Change in Motor Vehicle Deaths</a:t>
            </a:r>
          </a:p>
        </p:txBody>
      </p:sp>
      <p:sp>
        <p:nvSpPr>
          <p:cNvPr id="10" name="Text Placeholder 9"/>
          <p:cNvSpPr>
            <a:spLocks noGrp="1"/>
          </p:cNvSpPr>
          <p:nvPr>
            <p:ph type="body" sz="quarter" idx="16"/>
          </p:nvPr>
        </p:nvSpPr>
        <p:spPr>
          <a:xfrm>
            <a:off x="261938" y="6309816"/>
            <a:ext cx="7680960" cy="415018"/>
          </a:xfrm>
        </p:spPr>
        <p:txBody>
          <a:bodyPr/>
          <a:lstStyle/>
          <a:p>
            <a:r>
              <a:rPr lang="en-US" dirty="0"/>
              <a:t>Sources: National Safety Council, Insurance Information </a:t>
            </a:r>
            <a:r>
              <a:rPr lang="en-US" dirty="0">
                <a:latin typeface="Arial "/>
              </a:rPr>
              <a:t>Institute</a:t>
            </a:r>
            <a:r>
              <a:rPr lang="en-US" dirty="0"/>
              <a:t>.</a:t>
            </a:r>
          </a:p>
        </p:txBody>
      </p:sp>
      <p:graphicFrame>
        <p:nvGraphicFramePr>
          <p:cNvPr id="12" name="Object 10"/>
          <p:cNvGraphicFramePr>
            <a:graphicFrameLocks noChangeAspect="1"/>
          </p:cNvGraphicFramePr>
          <p:nvPr>
            <p:extLst/>
          </p:nvPr>
        </p:nvGraphicFramePr>
        <p:xfrm>
          <a:off x="423863" y="1393825"/>
          <a:ext cx="8296275" cy="418623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4"/>
          <p:cNvSpPr txBox="1">
            <a:spLocks/>
          </p:cNvSpPr>
          <p:nvPr/>
        </p:nvSpPr>
        <p:spPr bwMode="gray">
          <a:xfrm>
            <a:off x="339297" y="5871761"/>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Driving Has Been Getting Safer for Decades, But Recent Trend is Discouraging—38,300 Deaths in 2015.</a:t>
            </a:r>
          </a:p>
        </p:txBody>
      </p:sp>
      <p:grpSp>
        <p:nvGrpSpPr>
          <p:cNvPr id="14" name="Group 13"/>
          <p:cNvGrpSpPr/>
          <p:nvPr/>
        </p:nvGrpSpPr>
        <p:grpSpPr>
          <a:xfrm>
            <a:off x="1192360" y="1700775"/>
            <a:ext cx="1574605" cy="1432741"/>
            <a:chOff x="1192360" y="1700775"/>
            <a:chExt cx="1574605" cy="1432741"/>
          </a:xfrm>
        </p:grpSpPr>
        <p:sp>
          <p:nvSpPr>
            <p:cNvPr id="18" name="AutoShape 5"/>
            <p:cNvSpPr>
              <a:spLocks noChangeArrowheads="1"/>
            </p:cNvSpPr>
            <p:nvPr/>
          </p:nvSpPr>
          <p:spPr bwMode="gray">
            <a:xfrm>
              <a:off x="1192360" y="1700775"/>
              <a:ext cx="1574605" cy="614480"/>
            </a:xfrm>
            <a:prstGeom prst="rect">
              <a:avLst/>
            </a:prstGeom>
            <a:solidFill>
              <a:schemeClr val="accent1"/>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Seatbelt Use Rose to 62% of Drivers, From 49% in ‘90</a:t>
              </a:r>
            </a:p>
          </p:txBody>
        </p:sp>
        <p:cxnSp>
          <p:nvCxnSpPr>
            <p:cNvPr id="19" name="Straight Arrow Connector 18"/>
            <p:cNvCxnSpPr/>
            <p:nvPr/>
          </p:nvCxnSpPr>
          <p:spPr bwMode="gray">
            <a:xfrm>
              <a:off x="1538005" y="2315255"/>
              <a:ext cx="0" cy="81826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285592" y="1700775"/>
            <a:ext cx="1420985" cy="1432741"/>
            <a:chOff x="830612" y="1700775"/>
            <a:chExt cx="1420985" cy="1432741"/>
          </a:xfrm>
        </p:grpSpPr>
        <p:sp>
          <p:nvSpPr>
            <p:cNvPr id="23" name="AutoShape 5"/>
            <p:cNvSpPr>
              <a:spLocks noChangeArrowheads="1"/>
            </p:cNvSpPr>
            <p:nvPr/>
          </p:nvSpPr>
          <p:spPr bwMode="gray">
            <a:xfrm>
              <a:off x="830612" y="1700775"/>
              <a:ext cx="1420985" cy="614480"/>
            </a:xfrm>
            <a:prstGeom prst="rect">
              <a:avLst/>
            </a:prstGeom>
            <a:solidFill>
              <a:schemeClr val="accent1"/>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Big Drop-off Due to the Great Recession</a:t>
              </a:r>
            </a:p>
          </p:txBody>
        </p:sp>
        <p:cxnSp>
          <p:nvCxnSpPr>
            <p:cNvPr id="24" name="Straight Arrow Connector 23"/>
            <p:cNvCxnSpPr/>
            <p:nvPr/>
          </p:nvCxnSpPr>
          <p:spPr bwMode="gray">
            <a:xfrm>
              <a:off x="1538005" y="2315255"/>
              <a:ext cx="0" cy="81826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7299153" y="659111"/>
            <a:ext cx="1420985" cy="1067037"/>
            <a:chOff x="830612" y="1700775"/>
            <a:chExt cx="1420985" cy="1067037"/>
          </a:xfrm>
        </p:grpSpPr>
        <p:sp>
          <p:nvSpPr>
            <p:cNvPr id="15" name="AutoShape 5"/>
            <p:cNvSpPr>
              <a:spLocks noChangeArrowheads="1"/>
            </p:cNvSpPr>
            <p:nvPr/>
          </p:nvSpPr>
          <p:spPr bwMode="gray">
            <a:xfrm>
              <a:off x="830612" y="1700775"/>
              <a:ext cx="1420985" cy="614480"/>
            </a:xfrm>
            <a:prstGeom prst="rect">
              <a:avLst/>
            </a:prstGeom>
            <a:solidFill>
              <a:schemeClr val="accent1"/>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On Track for 18% Increase in Two Years</a:t>
              </a:r>
            </a:p>
          </p:txBody>
        </p:sp>
        <p:cxnSp>
          <p:nvCxnSpPr>
            <p:cNvPr id="17" name="Straight Arrow Connector 16"/>
            <p:cNvCxnSpPr/>
            <p:nvPr/>
          </p:nvCxnSpPr>
          <p:spPr bwMode="gray">
            <a:xfrm>
              <a:off x="1538005" y="2315255"/>
              <a:ext cx="3099" cy="452557"/>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6994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a:t>12/01/09 - 9pm</a:t>
            </a:r>
          </a:p>
        </p:txBody>
      </p:sp>
      <p:sp>
        <p:nvSpPr>
          <p:cNvPr id="52228"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a:p>
        </p:txBody>
      </p:sp>
      <p:sp>
        <p:nvSpPr>
          <p:cNvPr id="52230" name="Rectangle 2"/>
          <p:cNvSpPr>
            <a:spLocks noGrp="1" noChangeArrowheads="1"/>
          </p:cNvSpPr>
          <p:nvPr>
            <p:ph type="title"/>
          </p:nvPr>
        </p:nvSpPr>
        <p:spPr/>
        <p:txBody>
          <a:bodyPr/>
          <a:lstStyle/>
          <a:p>
            <a:r>
              <a:rPr lang="en-US" dirty="0"/>
              <a:t>ROE: Property/Casualty Insurance by Major Event, 1987–2016:H1</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r>
              <a:rPr lang="en-US" sz="1100" dirty="0"/>
              <a:t>* 	Through 2016:H1.  Excludes Mortgage &amp; Financial Guarantee in 2008 – 2014. </a:t>
            </a:r>
          </a:p>
          <a:p>
            <a:pPr marL="133350" indent="-133350" eaLnBrk="0" hangingPunct="0">
              <a:lnSpc>
                <a:spcPct val="90000"/>
              </a:lnSpc>
              <a:buClr>
                <a:schemeClr val="accent2"/>
              </a:buClr>
              <a:tabLst>
                <a:tab pos="112713" algn="r"/>
              </a:tabLst>
            </a:pPr>
            <a:r>
              <a:rPr lang="en-US" sz="1100" dirty="0"/>
              <a:t>	Sources: ISO, </a:t>
            </a:r>
            <a:r>
              <a:rPr lang="en-US" sz="1100" i="1" dirty="0"/>
              <a:t>Fortune</a:t>
            </a:r>
            <a:r>
              <a:rPr lang="en-US" sz="1100" dirty="0"/>
              <a:t>; Insurance Information Institute.</a:t>
            </a:r>
          </a:p>
        </p:txBody>
      </p:sp>
      <p:graphicFrame>
        <p:nvGraphicFramePr>
          <p:cNvPr id="2026500" name="Object 2"/>
          <p:cNvGraphicFramePr>
            <a:graphicFrameLocks/>
          </p:cNvGraphicFramePr>
          <p:nvPr>
            <p:extLst/>
          </p:nvPr>
        </p:nvGraphicFramePr>
        <p:xfrm>
          <a:off x="287341" y="1475847"/>
          <a:ext cx="8569325" cy="4579937"/>
        </p:xfrm>
        <a:graphic>
          <a:graphicData uri="http://schemas.openxmlformats.org/presentationml/2006/ole">
            <mc:AlternateContent xmlns:mc="http://schemas.openxmlformats.org/markup-compatibility/2006">
              <mc:Choice xmlns:v="urn:schemas-microsoft-com:vml" Requires="v">
                <p:oleObj spid="_x0000_s28626978" name="Chart" r:id="rId4" imgW="8600977" imgH="4600679" progId="MSGraph.Chart.8">
                  <p:embed followColorScheme="full"/>
                </p:oleObj>
              </mc:Choice>
              <mc:Fallback>
                <p:oleObj name="Chart" r:id="rId4" imgW="8600977" imgH="4600679" progId="MSGraph.Chart.8">
                  <p:embed followColorScheme="full"/>
                  <p:pic>
                    <p:nvPicPr>
                      <p:cNvPr id="2026500" name="Object 2"/>
                      <p:cNvPicPr>
                        <a:picLocks noChangeArrowheads="1"/>
                      </p:cNvPicPr>
                      <p:nvPr/>
                    </p:nvPicPr>
                    <p:blipFill>
                      <a:blip r:embed="rId5"/>
                      <a:srcRect/>
                      <a:stretch>
                        <a:fillRect/>
                      </a:stretch>
                    </p:blipFill>
                    <p:spPr bwMode="gray">
                      <a:xfrm>
                        <a:off x="287341" y="1475847"/>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4"/>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Volatility</a:t>
            </a:r>
            <a:endParaRPr lang="pt-BR" b="1" dirty="0">
              <a:solidFill>
                <a:srgbClr val="FFFFFF"/>
              </a:solidFill>
            </a:endParaRPr>
          </a:p>
        </p:txBody>
      </p:sp>
      <p:sp>
        <p:nvSpPr>
          <p:cNvPr id="2026503" name="Oval 7"/>
          <p:cNvSpPr>
            <a:spLocks noChangeArrowheads="1"/>
          </p:cNvSpPr>
          <p:nvPr/>
        </p:nvSpPr>
        <p:spPr bwMode="auto">
          <a:xfrm>
            <a:off x="1643973"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191982"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957060" y="4463506"/>
            <a:ext cx="1085850" cy="486869"/>
          </a:xfrm>
          <a:prstGeom prst="wedgeRectCallout">
            <a:avLst>
              <a:gd name="adj1" fmla="val 59942"/>
              <a:gd name="adj2" fmla="val -1247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 </a:t>
            </a:r>
            <a:r>
              <a:rPr lang="en-US" sz="1400" b="1" dirty="0" err="1">
                <a:solidFill>
                  <a:schemeClr val="bg1"/>
                </a:solidFill>
              </a:rPr>
              <a:t>Iniki</a:t>
            </a:r>
            <a:endParaRPr lang="en-US" sz="1400" b="1" dirty="0">
              <a:solidFill>
                <a:schemeClr val="bg1"/>
              </a:solidFill>
            </a:endParaRPr>
          </a:p>
        </p:txBody>
      </p:sp>
      <p:sp>
        <p:nvSpPr>
          <p:cNvPr id="2026509" name="Oval 13"/>
          <p:cNvSpPr>
            <a:spLocks noChangeArrowheads="1"/>
          </p:cNvSpPr>
          <p:nvPr/>
        </p:nvSpPr>
        <p:spPr bwMode="auto">
          <a:xfrm>
            <a:off x="2710158"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180767" y="4748705"/>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49969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182192" y="3984843"/>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562787"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137555" y="3431628"/>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637303"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41394"/>
              <a:gd name="adj2" fmla="val 1946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322535"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039818" y="4184467"/>
            <a:ext cx="1314450" cy="292100"/>
          </a:xfrm>
          <a:prstGeom prst="wedgeRectCallout">
            <a:avLst>
              <a:gd name="adj1" fmla="val -18614"/>
              <a:gd name="adj2" fmla="val -237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376102" y="3750876"/>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72" y="4805269"/>
            <a:ext cx="1152525" cy="546100"/>
          </a:xfrm>
          <a:prstGeom prst="wedgeRectCallout">
            <a:avLst>
              <a:gd name="adj1" fmla="val -22872"/>
              <a:gd name="adj2" fmla="val -13549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7" y="4632677"/>
            <a:ext cx="1098599" cy="678425"/>
          </a:xfrm>
          <a:prstGeom prst="wedgeRectCallout">
            <a:avLst>
              <a:gd name="adj1" fmla="val -51613"/>
              <a:gd name="adj2" fmla="val -95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Record Tornado Losses</a:t>
            </a:r>
          </a:p>
        </p:txBody>
      </p:sp>
      <p:sp>
        <p:nvSpPr>
          <p:cNvPr id="27" name="Oval 28"/>
          <p:cNvSpPr>
            <a:spLocks noChangeArrowheads="1"/>
          </p:cNvSpPr>
          <p:nvPr/>
        </p:nvSpPr>
        <p:spPr bwMode="auto">
          <a:xfrm>
            <a:off x="71611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434276"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710794" y="4211815"/>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Sandy</a:t>
            </a:r>
          </a:p>
        </p:txBody>
      </p:sp>
      <p:sp>
        <p:nvSpPr>
          <p:cNvPr id="30" name="Oval 28"/>
          <p:cNvSpPr>
            <a:spLocks noChangeArrowheads="1"/>
          </p:cNvSpPr>
          <p:nvPr/>
        </p:nvSpPr>
        <p:spPr bwMode="auto">
          <a:xfrm>
            <a:off x="7708654"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62" y="2337914"/>
            <a:ext cx="766915" cy="402509"/>
          </a:xfrm>
          <a:prstGeom prst="wedgeRectCallout">
            <a:avLst>
              <a:gd name="adj1" fmla="val 21932"/>
              <a:gd name="adj2" fmla="val 98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 CATs</a:t>
            </a:r>
          </a:p>
        </p:txBody>
      </p:sp>
      <p:sp>
        <p:nvSpPr>
          <p:cNvPr id="32" name="AutoShape 26"/>
          <p:cNvSpPr>
            <a:spLocks noChangeArrowheads="1"/>
          </p:cNvSpPr>
          <p:nvPr/>
        </p:nvSpPr>
        <p:spPr bwMode="blackWhite">
          <a:xfrm>
            <a:off x="8051177" y="1549099"/>
            <a:ext cx="985145" cy="638166"/>
          </a:xfrm>
          <a:prstGeom prst="wedgeRectCallout">
            <a:avLst>
              <a:gd name="adj1" fmla="val -20223"/>
              <a:gd name="adj2" fmla="val 2288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Modestly higher CATs</a:t>
            </a:r>
          </a:p>
        </p:txBody>
      </p:sp>
      <p:sp>
        <p:nvSpPr>
          <p:cNvPr id="33" name="Oval 28"/>
          <p:cNvSpPr>
            <a:spLocks noChangeArrowheads="1"/>
          </p:cNvSpPr>
          <p:nvPr/>
        </p:nvSpPr>
        <p:spPr bwMode="auto">
          <a:xfrm>
            <a:off x="8234636"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9195575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77" y="163387"/>
            <a:ext cx="8458200" cy="950976"/>
          </a:xfrm>
        </p:spPr>
        <p:txBody>
          <a:bodyPr/>
          <a:lstStyle/>
          <a:p>
            <a:r>
              <a:rPr lang="en-US" dirty="0"/>
              <a:t>What About Distractions?</a:t>
            </a:r>
          </a:p>
        </p:txBody>
      </p:sp>
      <p:sp>
        <p:nvSpPr>
          <p:cNvPr id="3" name="Text Placeholder 2"/>
          <p:cNvSpPr>
            <a:spLocks noGrp="1"/>
          </p:cNvSpPr>
          <p:nvPr>
            <p:ph type="body" sz="quarter" idx="15"/>
          </p:nvPr>
        </p:nvSpPr>
        <p:spPr/>
        <p:txBody>
          <a:bodyPr/>
          <a:lstStyle/>
          <a:p>
            <a:r>
              <a:rPr lang="en-US" b="1" dirty="0">
                <a:latin typeface="Arial "/>
              </a:rPr>
              <a:t>It’s A Problem. But Is It Growing?</a:t>
            </a:r>
          </a:p>
        </p:txBody>
      </p:sp>
      <p:sp>
        <p:nvSpPr>
          <p:cNvPr id="4" name="Text Placeholder 3"/>
          <p:cNvSpPr>
            <a:spLocks noGrp="1"/>
          </p:cNvSpPr>
          <p:nvPr>
            <p:ph type="body" sz="quarter" idx="16"/>
          </p:nvPr>
        </p:nvSpPr>
        <p:spPr>
          <a:xfrm>
            <a:off x="348232" y="6269726"/>
            <a:ext cx="7680960" cy="415018"/>
          </a:xfrm>
        </p:spPr>
        <p:txBody>
          <a:bodyPr/>
          <a:lstStyle/>
          <a:p>
            <a:r>
              <a:rPr lang="en-US" dirty="0">
                <a:latin typeface="Arial "/>
              </a:rPr>
              <a:t>* Property Damage Only.</a:t>
            </a:r>
          </a:p>
          <a:p>
            <a:r>
              <a:rPr lang="en-US" dirty="0">
                <a:latin typeface="Arial "/>
              </a:rPr>
              <a:t>SOURCES: State Farm, National Highway Transportation Safety Administration (distraction.gov)</a:t>
            </a:r>
          </a:p>
        </p:txBody>
      </p:sp>
      <p:sp>
        <p:nvSpPr>
          <p:cNvPr id="5" name="Text Placeholder 4"/>
          <p:cNvSpPr>
            <a:spLocks noGrp="1"/>
          </p:cNvSpPr>
          <p:nvPr>
            <p:ph type="body" sz="quarter" idx="30"/>
          </p:nvPr>
        </p:nvSpPr>
        <p:spPr/>
        <p:txBody>
          <a:bodyPr/>
          <a:lstStyle/>
          <a:p>
            <a:r>
              <a:rPr lang="en-US" dirty="0">
                <a:latin typeface="Arial "/>
              </a:rPr>
              <a:t>What We Do Behind The Wheel</a:t>
            </a:r>
          </a:p>
        </p:txBody>
      </p:sp>
      <p:sp>
        <p:nvSpPr>
          <p:cNvPr id="6" name="Text Placeholder 5"/>
          <p:cNvSpPr>
            <a:spLocks noGrp="1"/>
          </p:cNvSpPr>
          <p:nvPr>
            <p:ph type="body" sz="quarter" idx="32"/>
          </p:nvPr>
        </p:nvSpPr>
        <p:spPr/>
        <p:txBody>
          <a:bodyPr/>
          <a:lstStyle/>
          <a:p>
            <a:r>
              <a:rPr lang="en-US" dirty="0">
                <a:latin typeface="Arial "/>
              </a:rPr>
              <a:t>But Impact Is Not Clear</a:t>
            </a:r>
          </a:p>
        </p:txBody>
      </p:sp>
      <p:graphicFrame>
        <p:nvGraphicFramePr>
          <p:cNvPr id="11" name="Content Placeholder 10"/>
          <p:cNvGraphicFramePr>
            <a:graphicFrameLocks noGrp="1"/>
          </p:cNvGraphicFramePr>
          <p:nvPr>
            <p:ph sz="quarter" idx="33"/>
            <p:extLst>
              <p:ext uri="{D42A27DB-BD31-4B8C-83A1-F6EECF244321}">
                <p14:modId xmlns:p14="http://schemas.microsoft.com/office/powerpoint/2010/main" val="3923680598"/>
              </p:ext>
            </p:extLst>
          </p:nvPr>
        </p:nvGraphicFramePr>
        <p:xfrm>
          <a:off x="357188" y="2378075"/>
          <a:ext cx="4148137" cy="37480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ontent Placeholder 19"/>
          <p:cNvGraphicFramePr>
            <a:graphicFrameLocks noGrp="1"/>
          </p:cNvGraphicFramePr>
          <p:nvPr>
            <p:ph sz="quarter" idx="34"/>
            <p:extLst>
              <p:ext uri="{D42A27DB-BD31-4B8C-83A1-F6EECF244321}">
                <p14:modId xmlns:p14="http://schemas.microsoft.com/office/powerpoint/2010/main" val="2283516698"/>
              </p:ext>
            </p:extLst>
          </p:nvPr>
        </p:nvGraphicFramePr>
        <p:xfrm>
          <a:off x="4669018" y="2494221"/>
          <a:ext cx="4151312" cy="3748088"/>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1536309" y="2708661"/>
            <a:ext cx="745497" cy="695126"/>
            <a:chOff x="1192360" y="1700775"/>
            <a:chExt cx="1574605" cy="695126"/>
          </a:xfrm>
        </p:grpSpPr>
        <p:sp>
          <p:nvSpPr>
            <p:cNvPr id="13" name="AutoShape 5"/>
            <p:cNvSpPr>
              <a:spLocks noChangeArrowheads="1"/>
            </p:cNvSpPr>
            <p:nvPr/>
          </p:nvSpPr>
          <p:spPr bwMode="gray">
            <a:xfrm>
              <a:off x="1192360" y="1700775"/>
              <a:ext cx="1574605" cy="614480"/>
            </a:xfrm>
            <a:prstGeom prst="rect">
              <a:avLst/>
            </a:prstGeom>
            <a:solidFill>
              <a:schemeClr val="accent1"/>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Talking Less . . .</a:t>
              </a:r>
            </a:p>
          </p:txBody>
        </p:sp>
        <p:cxnSp>
          <p:nvCxnSpPr>
            <p:cNvPr id="14" name="Straight Arrow Connector 13"/>
            <p:cNvCxnSpPr/>
            <p:nvPr/>
          </p:nvCxnSpPr>
          <p:spPr bwMode="gray">
            <a:xfrm>
              <a:off x="1342238" y="2315255"/>
              <a:ext cx="0" cy="80646"/>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1" name="Oval 20"/>
          <p:cNvSpPr/>
          <p:nvPr/>
        </p:nvSpPr>
        <p:spPr>
          <a:xfrm>
            <a:off x="7751273" y="5847545"/>
            <a:ext cx="612396" cy="36292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23" name="AutoShape 5"/>
          <p:cNvSpPr>
            <a:spLocks noChangeArrowheads="1"/>
          </p:cNvSpPr>
          <p:nvPr/>
        </p:nvSpPr>
        <p:spPr bwMode="gray">
          <a:xfrm>
            <a:off x="6898890" y="6294779"/>
            <a:ext cx="1998689" cy="288643"/>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Most Recent Year</a:t>
            </a:r>
          </a:p>
        </p:txBody>
      </p:sp>
    </p:spTree>
    <p:extLst>
      <p:ext uri="{BB962C8B-B14F-4D97-AF65-F5344CB8AC3E}">
        <p14:creationId xmlns:p14="http://schemas.microsoft.com/office/powerpoint/2010/main" val="288680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p:stCondLst>
                              <p:cond delay="0"/>
                            </p:stCondLst>
                            <p:childTnLst>
                              <p:par>
                                <p:cTn id="22" presetID="10" presetClass="entr" presetSubtype="0" fill="hold" grpId="0" nodeType="afterEffect">
                                  <p:stCondLst>
                                    <p:cond delay="200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Graphic spid="11" grpId="0">
        <p:bldAsOne/>
      </p:bldGraphic>
      <p:bldGraphic spid="20" grpId="0">
        <p:bldAsOne/>
      </p:bldGraphic>
      <p:bldP spid="21" grpId="0" animBg="1"/>
      <p:bldP spid="23"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9" y="117475"/>
            <a:ext cx="7769225" cy="762000"/>
          </a:xfrm>
        </p:spPr>
        <p:txBody>
          <a:bodyPr/>
          <a:lstStyle/>
          <a:p>
            <a:pPr>
              <a:lnSpc>
                <a:spcPct val="75000"/>
              </a:lnSpc>
            </a:pPr>
            <a:r>
              <a:rPr lang="en-US" altLang="en-US" dirty="0">
                <a:latin typeface="Arial" panose="020B0604020202020204" pitchFamily="34" charset="0"/>
              </a:rPr>
              <a:t>Change in Auto Fatalities by State: Especially Severe in Georgia</a:t>
            </a:r>
          </a:p>
        </p:txBody>
      </p:sp>
      <p:graphicFrame>
        <p:nvGraphicFramePr>
          <p:cNvPr id="68611" name="Object 3"/>
          <p:cNvGraphicFramePr>
            <a:graphicFrameLocks noGrp="1" noChangeAspect="1"/>
          </p:cNvGraphicFramePr>
          <p:nvPr>
            <p:ph type="chart" idx="1"/>
            <p:extLst/>
          </p:nvPr>
        </p:nvGraphicFramePr>
        <p:xfrm>
          <a:off x="142879" y="1804198"/>
          <a:ext cx="8639175" cy="4613275"/>
        </p:xfrm>
        <a:graphic>
          <a:graphicData uri="http://schemas.openxmlformats.org/presentationml/2006/ole">
            <mc:AlternateContent xmlns:mc="http://schemas.openxmlformats.org/markup-compatibility/2006">
              <mc:Choice xmlns:v="urn:schemas-microsoft-com:vml" Requires="v">
                <p:oleObj spid="_x0000_s28590218" name="Chart" r:id="rId4" imgW="8829838" imgH="4714979" progId="MSGraph.Chart.8">
                  <p:embed followColorScheme="full"/>
                </p:oleObj>
              </mc:Choice>
              <mc:Fallback>
                <p:oleObj name="Chart" r:id="rId4" imgW="8829838" imgH="4714979" progId="MSGraph.Chart.8">
                  <p:embed followColorScheme="full"/>
                  <p:pic>
                    <p:nvPicPr>
                      <p:cNvPr id="0" name=""/>
                      <p:cNvPicPr>
                        <a:picLocks noChangeAspect="1" noChangeArrowheads="1"/>
                      </p:cNvPicPr>
                      <p:nvPr/>
                    </p:nvPicPr>
                    <p:blipFill>
                      <a:blip r:embed="rId5"/>
                      <a:srcRect/>
                      <a:stretch>
                        <a:fillRect/>
                      </a:stretch>
                    </p:blipFill>
                    <p:spPr bwMode="auto">
                      <a:xfrm>
                        <a:off x="142879" y="1804198"/>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2" name="Rectangle 4"/>
          <p:cNvSpPr>
            <a:spLocks noChangeArrowheads="1"/>
          </p:cNvSpPr>
          <p:nvPr/>
        </p:nvSpPr>
        <p:spPr bwMode="auto">
          <a:xfrm>
            <a:off x="609600" y="6281738"/>
            <a:ext cx="38100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Estimates from National Safety Council.</a:t>
            </a:r>
          </a:p>
        </p:txBody>
      </p:sp>
      <p:sp>
        <p:nvSpPr>
          <p:cNvPr id="68613" name="Text Box 5"/>
          <p:cNvSpPr txBox="1">
            <a:spLocks noChangeArrowheads="1"/>
          </p:cNvSpPr>
          <p:nvPr/>
        </p:nvSpPr>
        <p:spPr bwMode="auto">
          <a:xfrm>
            <a:off x="609600" y="1447804"/>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2015 vs. 2014</a:t>
            </a:r>
          </a:p>
        </p:txBody>
      </p:sp>
      <p:sp>
        <p:nvSpPr>
          <p:cNvPr id="6" name="AutoShape 6"/>
          <p:cNvSpPr>
            <a:spLocks noChangeArrowheads="1"/>
          </p:cNvSpPr>
          <p:nvPr/>
        </p:nvSpPr>
        <p:spPr bwMode="blackWhite">
          <a:xfrm>
            <a:off x="4195446" y="4322068"/>
            <a:ext cx="1866900" cy="1069975"/>
          </a:xfrm>
          <a:prstGeom prst="wedgeRectCallout">
            <a:avLst>
              <a:gd name="adj1" fmla="val -74098"/>
              <a:gd name="adj2" fmla="val -64115"/>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Fatalities in Southeast Rising Faster Than USA as a Whole</a:t>
            </a:r>
          </a:p>
        </p:txBody>
      </p:sp>
      <p:sp>
        <p:nvSpPr>
          <p:cNvPr id="7" name="AutoShape 26"/>
          <p:cNvSpPr>
            <a:spLocks noChangeArrowheads="1"/>
          </p:cNvSpPr>
          <p:nvPr/>
        </p:nvSpPr>
        <p:spPr bwMode="blackWhite">
          <a:xfrm>
            <a:off x="6062346" y="1094775"/>
            <a:ext cx="2719704" cy="1130269"/>
          </a:xfrm>
          <a:prstGeom prst="wedgeRectCallout">
            <a:avLst>
              <a:gd name="adj1" fmla="val -63751"/>
              <a:gd name="adj2" fmla="val 586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GA’s auto fatality rate has increased at a pace nearly 3 times that of the US overall and far in excess of any other state in the region</a:t>
            </a:r>
          </a:p>
        </p:txBody>
      </p:sp>
    </p:spTree>
    <p:extLst>
      <p:ext uri="{BB962C8B-B14F-4D97-AF65-F5344CB8AC3E}">
        <p14:creationId xmlns:p14="http://schemas.microsoft.com/office/powerpoint/2010/main" val="393503311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52</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42"/>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Personal Lines                Growth Drivers</a:t>
            </a:r>
          </a:p>
        </p:txBody>
      </p:sp>
      <p:sp>
        <p:nvSpPr>
          <p:cNvPr id="2152456" name="Rectangle 8"/>
          <p:cNvSpPr>
            <a:spLocks noChangeArrowheads="1"/>
          </p:cNvSpPr>
          <p:nvPr/>
        </p:nvSpPr>
        <p:spPr bwMode="auto">
          <a:xfrm>
            <a:off x="802644" y="4183787"/>
            <a:ext cx="7020559"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4000" b="1" dirty="0">
                <a:solidFill>
                  <a:srgbClr val="225A7A"/>
                </a:solidFill>
              </a:rPr>
              <a:t>Rate and Exposure are Both Presently Important Growth Drivers</a:t>
            </a:r>
          </a:p>
        </p:txBody>
      </p:sp>
    </p:spTree>
    <p:extLst>
      <p:ext uri="{BB962C8B-B14F-4D97-AF65-F5344CB8AC3E}">
        <p14:creationId xmlns:p14="http://schemas.microsoft.com/office/powerpoint/2010/main" val="371602545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53</a:t>
            </a:fld>
            <a:endParaRPr lang="en-US" sz="900"/>
          </a:p>
        </p:txBody>
      </p:sp>
      <p:sp>
        <p:nvSpPr>
          <p:cNvPr id="11270" name="Rectangle 7"/>
          <p:cNvSpPr>
            <a:spLocks noGrp="1" noChangeArrowheads="1"/>
          </p:cNvSpPr>
          <p:nvPr>
            <p:ph type="title" idx="4294967295"/>
          </p:nvPr>
        </p:nvSpPr>
        <p:spPr>
          <a:xfrm>
            <a:off x="450854" y="161929"/>
            <a:ext cx="7400925" cy="860425"/>
          </a:xfrm>
        </p:spPr>
        <p:txBody>
          <a:bodyPr/>
          <a:lstStyle/>
          <a:p>
            <a:r>
              <a:rPr lang="en-US" dirty="0"/>
              <a:t>Monthly Change in Auto Insurance Prices, 1991–2016*</a:t>
            </a:r>
          </a:p>
        </p:txBody>
      </p:sp>
      <p:sp>
        <p:nvSpPr>
          <p:cNvPr id="11271" name="Text Box 5"/>
          <p:cNvSpPr txBox="1">
            <a:spLocks noChangeArrowheads="1"/>
          </p:cNvSpPr>
          <p:nvPr/>
        </p:nvSpPr>
        <p:spPr bwMode="auto">
          <a:xfrm>
            <a:off x="0" y="6207129"/>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Sept. 2016; 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4284809372"/>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555473"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27759"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roughly every 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8" y="4280256"/>
            <a:ext cx="1743075" cy="1143000"/>
          </a:xfrm>
          <a:prstGeom prst="wedgeRectCallout">
            <a:avLst>
              <a:gd name="adj1" fmla="val 101924"/>
              <a:gd name="adj2" fmla="val -1009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546099" y="1815526"/>
            <a:ext cx="1944483" cy="954088"/>
          </a:xfrm>
          <a:prstGeom prst="wedgeRectCallout">
            <a:avLst>
              <a:gd name="adj1" fmla="val 22809"/>
              <a:gd name="adj2" fmla="val 807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peak occurred in late 2010 at 5.3%, falling to 2.8% by Mar. 2012</a:t>
            </a:r>
          </a:p>
        </p:txBody>
      </p:sp>
      <p:sp>
        <p:nvSpPr>
          <p:cNvPr id="11" name="AutoShape 6"/>
          <p:cNvSpPr>
            <a:spLocks noChangeArrowheads="1"/>
          </p:cNvSpPr>
          <p:nvPr/>
        </p:nvSpPr>
        <p:spPr bwMode="blackWhite">
          <a:xfrm>
            <a:off x="7004958" y="4280256"/>
            <a:ext cx="2074414" cy="1196530"/>
          </a:xfrm>
          <a:prstGeom prst="wedgeRectCallout">
            <a:avLst>
              <a:gd name="adj1" fmla="val 30426"/>
              <a:gd name="adj2" fmla="val -1516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Sept. 2016 reading of 6.4% is up from 5.5%</a:t>
            </a:r>
            <a:br>
              <a:rPr lang="en-US" sz="1400" b="1" dirty="0">
                <a:solidFill>
                  <a:schemeClr val="bg1"/>
                </a:solidFill>
              </a:rPr>
            </a:br>
            <a:r>
              <a:rPr lang="en-US" sz="1400" b="1" dirty="0">
                <a:solidFill>
                  <a:schemeClr val="bg1"/>
                </a:solidFill>
              </a:rPr>
              <a:t>a year earlier.  Current rate trend is strongest since 2002-03.</a:t>
            </a:r>
          </a:p>
        </p:txBody>
      </p:sp>
    </p:spTree>
    <p:extLst>
      <p:ext uri="{BB962C8B-B14F-4D97-AF65-F5344CB8AC3E}">
        <p14:creationId xmlns:p14="http://schemas.microsoft.com/office/powerpoint/2010/main" val="711872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a:t>12/01/09 - 9pm</a:t>
            </a:r>
          </a:p>
        </p:txBody>
      </p:sp>
      <p:sp>
        <p:nvSpPr>
          <p:cNvPr id="1229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54</a:t>
            </a:fld>
            <a:endParaRPr lang="en-US"/>
          </a:p>
        </p:txBody>
      </p:sp>
      <p:sp>
        <p:nvSpPr>
          <p:cNvPr id="12294" name="Rectangle 2"/>
          <p:cNvSpPr>
            <a:spLocks noGrp="1" noChangeArrowheads="1"/>
          </p:cNvSpPr>
          <p:nvPr>
            <p:ph type="title"/>
          </p:nvPr>
        </p:nvSpPr>
        <p:spPr>
          <a:xfrm>
            <a:off x="495096" y="198647"/>
            <a:ext cx="6869266" cy="860425"/>
          </a:xfrm>
        </p:spPr>
        <p:txBody>
          <a:bodyPr/>
          <a:lstStyle/>
          <a:p>
            <a:r>
              <a:rPr lang="en-US" sz="2600" dirty="0"/>
              <a:t>Average Expenditures* on Auto Insurance, 1994-2015E</a:t>
            </a:r>
          </a:p>
        </p:txBody>
      </p:sp>
      <p:graphicFrame>
        <p:nvGraphicFramePr>
          <p:cNvPr id="12290" name="Object 3"/>
          <p:cNvGraphicFramePr>
            <a:graphicFrameLocks/>
          </p:cNvGraphicFramePr>
          <p:nvPr>
            <p:extLst>
              <p:ext uri="{D42A27DB-BD31-4B8C-83A1-F6EECF244321}">
                <p14:modId xmlns:p14="http://schemas.microsoft.com/office/powerpoint/2010/main" val="1964053331"/>
              </p:ext>
            </p:extLst>
          </p:nvPr>
        </p:nvGraphicFramePr>
        <p:xfrm>
          <a:off x="192092" y="1605840"/>
          <a:ext cx="8607425" cy="4296573"/>
        </p:xfrm>
        <a:graphic>
          <a:graphicData uri="http://schemas.openxmlformats.org/presentationml/2006/ole">
            <mc:AlternateContent xmlns:mc="http://schemas.openxmlformats.org/markup-compatibility/2006">
              <mc:Choice xmlns:v="urn:schemas-microsoft-com:vml" Requires="v">
                <p:oleObj spid="_x0000_s28472626"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92092" y="1605840"/>
                        <a:ext cx="8607425" cy="429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755406"/>
            <a:ext cx="8756650" cy="68825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Across the U.S., auto insurance expenditures fell by 0.8% in 2008</a:t>
            </a:r>
            <a:br>
              <a:rPr lang="en-US" sz="1600" b="1" dirty="0">
                <a:solidFill>
                  <a:srgbClr val="FFFFFF"/>
                </a:solidFill>
              </a:rPr>
            </a:br>
            <a:r>
              <a:rPr lang="en-US" sz="1600" b="1" dirty="0">
                <a:solidFill>
                  <a:srgbClr val="FFFFFF"/>
                </a:solidFill>
              </a:rPr>
              <a:t>and 0.5% in 2009 but rose 0.5% in 2010, 0.8% in 2011, 2.3% in 2012 and 3.3% in 2013; I.I.I. estimate is for +3.4% in 2014 and 2015.</a:t>
            </a:r>
          </a:p>
        </p:txBody>
      </p:sp>
      <p:sp>
        <p:nvSpPr>
          <p:cNvPr id="12296" name="Rectangle 5"/>
          <p:cNvSpPr>
            <a:spLocks noChangeArrowheads="1"/>
          </p:cNvSpPr>
          <p:nvPr/>
        </p:nvSpPr>
        <p:spPr bwMode="auto">
          <a:xfrm>
            <a:off x="3" y="6457666"/>
            <a:ext cx="8957187"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100" dirty="0"/>
              <a:t>* The NAIC data are per-vehicle (actually, per insured car-year)</a:t>
            </a:r>
          </a:p>
          <a:p>
            <a:pPr marL="133350" indent="-133350" eaLnBrk="0" hangingPunct="0">
              <a:lnSpc>
                <a:spcPct val="90000"/>
              </a:lnSpc>
              <a:buClr>
                <a:schemeClr val="accent2"/>
              </a:buClr>
              <a:tabLst>
                <a:tab pos="112713" algn="r"/>
              </a:tabLst>
            </a:pPr>
            <a:r>
              <a:rPr lang="en-US" sz="1100" dirty="0"/>
              <a:t>	Sources:  NAIC for 1994-2013; Insurance Information Institute estimates for 2014-2015 based on CPI and other data.</a:t>
            </a:r>
          </a:p>
        </p:txBody>
      </p:sp>
      <p:sp>
        <p:nvSpPr>
          <p:cNvPr id="9" name="AutoShape 13"/>
          <p:cNvSpPr>
            <a:spLocks noChangeArrowheads="1"/>
          </p:cNvSpPr>
          <p:nvPr/>
        </p:nvSpPr>
        <p:spPr bwMode="blackWhite">
          <a:xfrm>
            <a:off x="3584206" y="1119392"/>
            <a:ext cx="3944354" cy="1038084"/>
          </a:xfrm>
          <a:prstGeom prst="wedgeRectCallout">
            <a:avLst>
              <a:gd name="adj1" fmla="val 62578"/>
              <a:gd name="adj2" fmla="val 446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now finally exceeds the pre-crisis high of $842 recorded in 2004, taking a full decade to recover, but on an inflation-adjusted basis premiums are still below 2004 levels</a:t>
            </a:r>
          </a:p>
        </p:txBody>
      </p:sp>
      <p:sp>
        <p:nvSpPr>
          <p:cNvPr id="10" name="TextBox 12"/>
          <p:cNvSpPr txBox="1">
            <a:spLocks noChangeArrowheads="1"/>
          </p:cNvSpPr>
          <p:nvPr/>
        </p:nvSpPr>
        <p:spPr bwMode="auto">
          <a:xfrm>
            <a:off x="1115739" y="1119396"/>
            <a:ext cx="1678265" cy="2462213"/>
          </a:xfrm>
          <a:prstGeom prst="rect">
            <a:avLst/>
          </a:prstGeom>
          <a:solidFill>
            <a:schemeClr val="accent1"/>
          </a:solidFill>
          <a:ln w="9525">
            <a:noFill/>
            <a:miter lim="800000"/>
            <a:headEnd/>
            <a:tailEnd/>
          </a:ln>
        </p:spPr>
        <p:txBody>
          <a:bodyPr wrap="square">
            <a:spAutoFit/>
          </a:bodyPr>
          <a:lstStyle/>
          <a:p>
            <a:r>
              <a:rPr lang="en-US" sz="1100" b="1" u="sng" dirty="0">
                <a:solidFill>
                  <a:schemeClr val="bg1"/>
                </a:solidFill>
              </a:rPr>
              <a:t>Annual Pct Changes </a:t>
            </a:r>
            <a:br>
              <a:rPr lang="en-US" sz="1100" dirty="0">
                <a:solidFill>
                  <a:schemeClr val="bg1"/>
                </a:solidFill>
              </a:rPr>
            </a:br>
            <a:r>
              <a:rPr lang="en-US" sz="1100" dirty="0">
                <a:solidFill>
                  <a:schemeClr val="bg1"/>
                </a:solidFill>
              </a:rPr>
              <a:t>2001:  5.2%</a:t>
            </a:r>
            <a:br>
              <a:rPr lang="en-US" sz="1100" dirty="0">
                <a:solidFill>
                  <a:schemeClr val="bg1"/>
                </a:solidFill>
              </a:rPr>
            </a:br>
            <a:r>
              <a:rPr lang="en-US" sz="1100" dirty="0">
                <a:solidFill>
                  <a:schemeClr val="bg1"/>
                </a:solidFill>
              </a:rPr>
              <a:t>2002:  8.6%</a:t>
            </a:r>
            <a:br>
              <a:rPr lang="en-US" sz="1100" dirty="0">
                <a:solidFill>
                  <a:schemeClr val="bg1"/>
                </a:solidFill>
              </a:rPr>
            </a:br>
            <a:r>
              <a:rPr lang="en-US" sz="1100" dirty="0">
                <a:solidFill>
                  <a:schemeClr val="bg1"/>
                </a:solidFill>
              </a:rPr>
              <a:t>2003:  5.6%</a:t>
            </a:r>
          </a:p>
          <a:p>
            <a:r>
              <a:rPr lang="en-US" sz="1100" dirty="0">
                <a:solidFill>
                  <a:schemeClr val="bg1"/>
                </a:solidFill>
              </a:rPr>
              <a:t>2004:  1.5%</a:t>
            </a:r>
            <a:br>
              <a:rPr lang="en-US" sz="1100" dirty="0">
                <a:solidFill>
                  <a:schemeClr val="bg1"/>
                </a:solidFill>
              </a:rPr>
            </a:br>
            <a:r>
              <a:rPr lang="en-US" sz="1100" dirty="0">
                <a:solidFill>
                  <a:schemeClr val="bg1"/>
                </a:solidFill>
              </a:rPr>
              <a:t>2005: -1.3%</a:t>
            </a:r>
            <a:br>
              <a:rPr lang="en-US" sz="1100" dirty="0">
                <a:solidFill>
                  <a:schemeClr val="bg1"/>
                </a:solidFill>
              </a:rPr>
            </a:br>
            <a:r>
              <a:rPr lang="en-US" sz="1100" dirty="0">
                <a:solidFill>
                  <a:schemeClr val="bg1"/>
                </a:solidFill>
              </a:rPr>
              <a:t>2006: -1.8%</a:t>
            </a:r>
            <a:br>
              <a:rPr lang="en-US" sz="1100" dirty="0">
                <a:solidFill>
                  <a:schemeClr val="bg1"/>
                </a:solidFill>
              </a:rPr>
            </a:br>
            <a:r>
              <a:rPr lang="en-US" sz="1100" dirty="0">
                <a:solidFill>
                  <a:schemeClr val="bg1"/>
                </a:solidFill>
              </a:rPr>
              <a:t>2007: -2.1%</a:t>
            </a:r>
            <a:br>
              <a:rPr lang="en-US" sz="1100" dirty="0">
                <a:solidFill>
                  <a:schemeClr val="bg1"/>
                </a:solidFill>
              </a:rPr>
            </a:br>
            <a:r>
              <a:rPr lang="en-US" sz="1100" dirty="0">
                <a:solidFill>
                  <a:schemeClr val="bg1"/>
                </a:solidFill>
              </a:rPr>
              <a:t>2008: -1.0%</a:t>
            </a:r>
            <a:br>
              <a:rPr lang="en-US" sz="1100" dirty="0">
                <a:solidFill>
                  <a:schemeClr val="bg1"/>
                </a:solidFill>
              </a:rPr>
            </a:br>
            <a:r>
              <a:rPr lang="en-US" sz="1100" dirty="0">
                <a:solidFill>
                  <a:schemeClr val="bg1"/>
                </a:solidFill>
              </a:rPr>
              <a:t>2009: -0.5%</a:t>
            </a:r>
            <a:br>
              <a:rPr lang="en-US" sz="1100" dirty="0">
                <a:solidFill>
                  <a:schemeClr val="bg1"/>
                </a:solidFill>
              </a:rPr>
            </a:br>
            <a:r>
              <a:rPr lang="en-US" sz="1100" dirty="0">
                <a:solidFill>
                  <a:schemeClr val="bg1"/>
                </a:solidFill>
              </a:rPr>
              <a:t>2010:  0.6%</a:t>
            </a:r>
            <a:br>
              <a:rPr lang="en-US" sz="1100" dirty="0">
                <a:solidFill>
                  <a:schemeClr val="bg1"/>
                </a:solidFill>
              </a:rPr>
            </a:br>
            <a:r>
              <a:rPr lang="en-US" sz="1100" dirty="0">
                <a:solidFill>
                  <a:schemeClr val="bg1"/>
                </a:solidFill>
              </a:rPr>
              <a:t>2011:  0.6%</a:t>
            </a:r>
          </a:p>
          <a:p>
            <a:r>
              <a:rPr lang="en-US" sz="1100" dirty="0">
                <a:solidFill>
                  <a:schemeClr val="bg1"/>
                </a:solidFill>
              </a:rPr>
              <a:t>2012: 2.3%</a:t>
            </a:r>
          </a:p>
          <a:p>
            <a:r>
              <a:rPr lang="en-US" sz="1100" dirty="0">
                <a:solidFill>
                  <a:schemeClr val="bg1"/>
                </a:solidFill>
              </a:rPr>
              <a:t>2013: 3.3%</a:t>
            </a:r>
          </a:p>
        </p:txBody>
      </p:sp>
    </p:spTree>
    <p:extLst>
      <p:ext uri="{BB962C8B-B14F-4D97-AF65-F5344CB8AC3E}">
        <p14:creationId xmlns:p14="http://schemas.microsoft.com/office/powerpoint/2010/main" val="3969387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a:t>12/01/09 - 9pm</a:t>
            </a:r>
          </a:p>
        </p:txBody>
      </p:sp>
      <p:sp>
        <p:nvSpPr>
          <p:cNvPr id="1229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55</a:t>
            </a:fld>
            <a:endParaRPr lang="en-US"/>
          </a:p>
        </p:txBody>
      </p:sp>
      <p:graphicFrame>
        <p:nvGraphicFramePr>
          <p:cNvPr id="12290" name="Object 3"/>
          <p:cNvGraphicFramePr>
            <a:graphicFrameLocks/>
          </p:cNvGraphicFramePr>
          <p:nvPr>
            <p:extLst>
              <p:ext uri="{D42A27DB-BD31-4B8C-83A1-F6EECF244321}">
                <p14:modId xmlns:p14="http://schemas.microsoft.com/office/powerpoint/2010/main" val="1394635588"/>
              </p:ext>
            </p:extLst>
          </p:nvPr>
        </p:nvGraphicFramePr>
        <p:xfrm>
          <a:off x="175563" y="2059641"/>
          <a:ext cx="8607425" cy="3989388"/>
        </p:xfrm>
        <a:graphic>
          <a:graphicData uri="http://schemas.openxmlformats.org/presentationml/2006/ole">
            <mc:AlternateContent xmlns:mc="http://schemas.openxmlformats.org/markup-compatibility/2006">
              <mc:Choice xmlns:v="urn:schemas-microsoft-com:vml" Requires="v">
                <p:oleObj spid="_x0000_s28454201"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75563" y="2059641"/>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AutoShape 7"/>
          <p:cNvSpPr>
            <a:spLocks noChangeArrowheads="1"/>
          </p:cNvSpPr>
          <p:nvPr/>
        </p:nvSpPr>
        <p:spPr bwMode="blackWhite">
          <a:xfrm>
            <a:off x="1247456" y="1225834"/>
            <a:ext cx="4235823" cy="1909483"/>
          </a:xfrm>
          <a:prstGeom prst="wedgeRectCallout">
            <a:avLst>
              <a:gd name="adj1" fmla="val -50101"/>
              <a:gd name="adj2" fmla="val 2411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PP Auto premiums written continue to recover from a period of flat growth attributable to the weak economy impacting new vehicle sales, car choice, and increased price sensitivity among consumers</a:t>
            </a:r>
            <a:endParaRPr lang="en-US" b="1" dirty="0">
              <a:solidFill>
                <a:schemeClr val="bg1"/>
              </a:solidFill>
              <a:latin typeface="Arial" pitchFamily="34" charset="0"/>
            </a:endParaRPr>
          </a:p>
        </p:txBody>
      </p:sp>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Best (1990-2014); Conning (2015-17F); Insurance Information Institute. </a:t>
            </a:r>
          </a:p>
        </p:txBody>
      </p:sp>
      <p:sp>
        <p:nvSpPr>
          <p:cNvPr id="13" name="Rectangle 2"/>
          <p:cNvSpPr>
            <a:spLocks noGrp="1" noChangeArrowheads="1"/>
          </p:cNvSpPr>
          <p:nvPr>
            <p:ph type="title"/>
          </p:nvPr>
        </p:nvSpPr>
        <p:spPr>
          <a:xfrm>
            <a:off x="133354" y="63372"/>
            <a:ext cx="7400925" cy="860425"/>
          </a:xfrm>
        </p:spPr>
        <p:txBody>
          <a:bodyPr/>
          <a:lstStyle/>
          <a:p>
            <a:r>
              <a:rPr lang="en-US" dirty="0"/>
              <a:t>Private Passenger Auto Insurance</a:t>
            </a:r>
            <a:br>
              <a:rPr lang="en-US" dirty="0"/>
            </a:br>
            <a:r>
              <a:rPr lang="en-US" dirty="0"/>
              <a:t>Net Written Premium, 2000–2017F</a:t>
            </a:r>
          </a:p>
        </p:txBody>
      </p:sp>
      <p:sp>
        <p:nvSpPr>
          <p:cNvPr id="14" name="TextBox 7"/>
          <p:cNvSpPr txBox="1">
            <a:spLocks noChangeArrowheads="1"/>
          </p:cNvSpPr>
          <p:nvPr/>
        </p:nvSpPr>
        <p:spPr bwMode="auto">
          <a:xfrm>
            <a:off x="133354" y="1452282"/>
            <a:ext cx="1304925" cy="338138"/>
          </a:xfrm>
          <a:prstGeom prst="rect">
            <a:avLst/>
          </a:prstGeom>
          <a:noFill/>
          <a:ln w="9525">
            <a:noFill/>
            <a:miter lim="800000"/>
            <a:headEnd/>
            <a:tailEnd/>
          </a:ln>
        </p:spPr>
        <p:txBody>
          <a:bodyPr>
            <a:spAutoFit/>
          </a:bodyPr>
          <a:lstStyle/>
          <a:p>
            <a:r>
              <a:rPr lang="en-US" sz="1600" b="1" dirty="0">
                <a:solidFill>
                  <a:srgbClr val="2B7299"/>
                </a:solidFill>
              </a:rPr>
              <a:t>$ Billion</a:t>
            </a:r>
          </a:p>
        </p:txBody>
      </p:sp>
      <p:sp>
        <p:nvSpPr>
          <p:cNvPr id="12" name="AutoShape 7"/>
          <p:cNvSpPr>
            <a:spLocks noChangeArrowheads="1"/>
          </p:cNvSpPr>
          <p:nvPr/>
        </p:nvSpPr>
        <p:spPr bwMode="blackWhite">
          <a:xfrm>
            <a:off x="3537975" y="4135123"/>
            <a:ext cx="3299709" cy="1330961"/>
          </a:xfrm>
          <a:prstGeom prst="wedgeRectCallout">
            <a:avLst>
              <a:gd name="adj1" fmla="val 56149"/>
              <a:gd name="adj2" fmla="val -719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PPA NWP volume in 2014 was up $26.3B or 16.7% since the 2009 trough; By 2017 the gain is expected to be $46.8B or 29.7%</a:t>
            </a:r>
            <a:endParaRPr lang="en-US" b="1" dirty="0">
              <a:solidFill>
                <a:srgbClr val="FFFFFF"/>
              </a:solidFill>
              <a:latin typeface="Arial" charset="0"/>
              <a:cs typeface="Arial" charset="0"/>
            </a:endParaRPr>
          </a:p>
        </p:txBody>
      </p:sp>
      <p:sp>
        <p:nvSpPr>
          <p:cNvPr id="15" name="AutoShape 7"/>
          <p:cNvSpPr>
            <a:spLocks noChangeArrowheads="1"/>
          </p:cNvSpPr>
          <p:nvPr/>
        </p:nvSpPr>
        <p:spPr bwMode="blackWhite">
          <a:xfrm>
            <a:off x="5610615" y="1193018"/>
            <a:ext cx="2304029" cy="1129143"/>
          </a:xfrm>
          <a:prstGeom prst="wedgeRectCallout">
            <a:avLst>
              <a:gd name="adj1" fmla="val 43361"/>
              <a:gd name="adj2" fmla="val 666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PPA will generate $6B - $8B in new premiums annually through 2017</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7377372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105"/>
          <p:cNvSpPr>
            <a:spLocks noGrp="1" noChangeArrowheads="1"/>
          </p:cNvSpPr>
          <p:nvPr>
            <p:ph type="dt" sz="quarter" idx="10"/>
          </p:nvPr>
        </p:nvSpPr>
        <p:spPr>
          <a:noFill/>
        </p:spPr>
        <p:txBody>
          <a:bodyPr/>
          <a:lstStyle/>
          <a:p>
            <a:r>
              <a:rPr lang="en-US"/>
              <a:t>12/01/09 - 9pm</a:t>
            </a:r>
          </a:p>
        </p:txBody>
      </p:sp>
      <p:sp>
        <p:nvSpPr>
          <p:cNvPr id="717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7173" name="Rectangle 110"/>
          <p:cNvSpPr>
            <a:spLocks noGrp="1" noChangeArrowheads="1"/>
          </p:cNvSpPr>
          <p:nvPr>
            <p:ph type="sldNum" sz="quarter" idx="12"/>
          </p:nvPr>
        </p:nvSpPr>
        <p:spPr>
          <a:noFill/>
        </p:spPr>
        <p:txBody>
          <a:bodyPr/>
          <a:lstStyle/>
          <a:p>
            <a:fld id="{0509543F-BBCA-4321-A336-1DBD1BB8088A}" type="slidenum">
              <a:rPr lang="en-US" smtClean="0"/>
              <a:pPr/>
              <a:t>56</a:t>
            </a:fld>
            <a:endParaRPr lang="en-US"/>
          </a:p>
        </p:txBody>
      </p:sp>
      <p:sp>
        <p:nvSpPr>
          <p:cNvPr id="7174" name="Rectangle 2"/>
          <p:cNvSpPr>
            <a:spLocks noGrp="1" noChangeArrowheads="1"/>
          </p:cNvSpPr>
          <p:nvPr>
            <p:ph type="title"/>
          </p:nvPr>
        </p:nvSpPr>
        <p:spPr/>
        <p:txBody>
          <a:bodyPr/>
          <a:lstStyle/>
          <a:p>
            <a:r>
              <a:rPr lang="en-US" dirty="0"/>
              <a:t>Homeowners Insurance</a:t>
            </a:r>
            <a:br>
              <a:rPr lang="en-US" dirty="0"/>
            </a:br>
            <a:r>
              <a:rPr lang="en-US" dirty="0"/>
              <a:t>Net Written Premium, 2000–2016F</a:t>
            </a:r>
          </a:p>
        </p:txBody>
      </p:sp>
      <p:graphicFrame>
        <p:nvGraphicFramePr>
          <p:cNvPr id="2050" name="Object 3"/>
          <p:cNvGraphicFramePr>
            <a:graphicFrameLocks noChangeAspect="1"/>
          </p:cNvGraphicFramePr>
          <p:nvPr>
            <p:extLst>
              <p:ext uri="{D42A27DB-BD31-4B8C-83A1-F6EECF244321}">
                <p14:modId xmlns:p14="http://schemas.microsoft.com/office/powerpoint/2010/main" val="637875180"/>
              </p:ext>
            </p:extLst>
          </p:nvPr>
        </p:nvGraphicFramePr>
        <p:xfrm>
          <a:off x="111129" y="2178055"/>
          <a:ext cx="8713787" cy="4478337"/>
        </p:xfrm>
        <a:graphic>
          <a:graphicData uri="http://schemas.openxmlformats.org/presentationml/2006/ole">
            <mc:AlternateContent xmlns:mc="http://schemas.openxmlformats.org/markup-compatibility/2006">
              <mc:Choice xmlns:v="urn:schemas-microsoft-com:vml" Requires="v">
                <p:oleObj spid="_x0000_s28460345" name="Chart" r:id="rId4" imgW="5791408" imgH="2978035" progId="MSGraph.Chart.8">
                  <p:embed followColorScheme="full"/>
                </p:oleObj>
              </mc:Choice>
              <mc:Fallback>
                <p:oleObj name="Chart" r:id="rId4" imgW="5791408" imgH="2978035" progId="MSGraph.Chart.8">
                  <p:embed followColorScheme="full"/>
                  <p:pic>
                    <p:nvPicPr>
                      <p:cNvPr id="0" name=""/>
                      <p:cNvPicPr>
                        <a:picLocks noChangeAspect="1" noChangeArrowheads="1"/>
                      </p:cNvPicPr>
                      <p:nvPr/>
                    </p:nvPicPr>
                    <p:blipFill>
                      <a:blip r:embed="rId5"/>
                      <a:srcRect/>
                      <a:stretch>
                        <a:fillRect/>
                      </a:stretch>
                    </p:blipFill>
                    <p:spPr bwMode="gray">
                      <a:xfrm>
                        <a:off x="111129" y="2178055"/>
                        <a:ext cx="8713787"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a:t>
            </a:r>
          </a:p>
        </p:txBody>
      </p:sp>
      <p:sp>
        <p:nvSpPr>
          <p:cNvPr id="7176" name="TextBox 7"/>
          <p:cNvSpPr txBox="1">
            <a:spLocks noChangeArrowheads="1"/>
          </p:cNvSpPr>
          <p:nvPr/>
        </p:nvSpPr>
        <p:spPr bwMode="auto">
          <a:xfrm>
            <a:off x="257179" y="1257300"/>
            <a:ext cx="1304925" cy="338138"/>
          </a:xfrm>
          <a:prstGeom prst="rect">
            <a:avLst/>
          </a:prstGeom>
          <a:noFill/>
          <a:ln w="9525">
            <a:noFill/>
            <a:miter lim="800000"/>
            <a:headEnd/>
            <a:tailEnd/>
          </a:ln>
        </p:spPr>
        <p:txBody>
          <a:bodyPr>
            <a:spAutoFit/>
          </a:bodyPr>
          <a:lstStyle/>
          <a:p>
            <a:r>
              <a:rPr lang="en-US" sz="1600" b="1"/>
              <a:t>$ Billions</a:t>
            </a:r>
          </a:p>
        </p:txBody>
      </p:sp>
      <p:sp>
        <p:nvSpPr>
          <p:cNvPr id="10" name="AutoShape 7"/>
          <p:cNvSpPr>
            <a:spLocks noChangeArrowheads="1"/>
          </p:cNvSpPr>
          <p:nvPr/>
        </p:nvSpPr>
        <p:spPr bwMode="blackWhite">
          <a:xfrm>
            <a:off x="1562100" y="1257304"/>
            <a:ext cx="5495364" cy="1891029"/>
          </a:xfrm>
          <a:prstGeom prst="wedgeRectCallout">
            <a:avLst>
              <a:gd name="adj1" fmla="val -49412"/>
              <a:gd name="adj2" fmla="val 212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Homeowners insurance NWP continues to rise (up 150% 2000-2015F) despite very little unit growth during the real estate crash.  Reasons include rate increases, especially in coastal zones, ITV endorsements (e.g., “inflation guards”), compulsory for mortgaged properties and resumption of home building activity</a:t>
            </a:r>
            <a:endParaRPr lang="en-US" b="1" dirty="0">
              <a:solidFill>
                <a:schemeClr val="bg1"/>
              </a:solidFill>
              <a:latin typeface="Arial" pitchFamily="34" charset="0"/>
            </a:endParaRPr>
          </a:p>
        </p:txBody>
      </p:sp>
      <p:sp>
        <p:nvSpPr>
          <p:cNvPr id="11" name="AutoShape 7"/>
          <p:cNvSpPr>
            <a:spLocks noChangeArrowheads="1"/>
          </p:cNvSpPr>
          <p:nvPr/>
        </p:nvSpPr>
        <p:spPr bwMode="blackWhite">
          <a:xfrm>
            <a:off x="4916912" y="4646980"/>
            <a:ext cx="2679949" cy="1129143"/>
          </a:xfrm>
          <a:prstGeom prst="wedgeRectCallout">
            <a:avLst>
              <a:gd name="adj1" fmla="val 63181"/>
              <a:gd name="adj2" fmla="val -10793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The Homeowners line will generate about $4B in new premiums annually through 2016</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6621457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70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1200"/>
                            </p:stCondLst>
                            <p:childTnLst>
                              <p:par>
                                <p:cTn id="12" presetID="22" presetClass="entr" presetSubtype="4" fill="hold" grpId="0" nodeType="afterEffect">
                                  <p:stCondLst>
                                    <p:cond delay="70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0"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6"/>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Personal Lines: Economic and Demographic Considerations</a:t>
            </a:r>
          </a:p>
        </p:txBody>
      </p:sp>
      <p:sp>
        <p:nvSpPr>
          <p:cNvPr id="151555"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57</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9"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57</a:t>
            </a:fld>
            <a:endParaRPr lang="en-US"/>
          </a:p>
        </p:txBody>
      </p:sp>
      <p:sp>
        <p:nvSpPr>
          <p:cNvPr id="10" name="Rectangle 8"/>
          <p:cNvSpPr>
            <a:spLocks noChangeArrowheads="1"/>
          </p:cNvSpPr>
          <p:nvPr/>
        </p:nvSpPr>
        <p:spPr bwMode="auto">
          <a:xfrm>
            <a:off x="222885" y="4428550"/>
            <a:ext cx="8246110"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Auto, Home Are Sensitive to Underlying Economic Conditions</a:t>
            </a:r>
          </a:p>
        </p:txBody>
      </p:sp>
    </p:spTree>
    <p:extLst>
      <p:ext uri="{BB962C8B-B14F-4D97-AF65-F5344CB8AC3E}">
        <p14:creationId xmlns:p14="http://schemas.microsoft.com/office/powerpoint/2010/main" val="9795702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58</a:t>
            </a:fld>
            <a:endParaRPr lang="en-US"/>
          </a:p>
        </p:txBody>
      </p:sp>
      <p:sp>
        <p:nvSpPr>
          <p:cNvPr id="38918" name="Rectangle 2"/>
          <p:cNvSpPr>
            <a:spLocks noChangeArrowheads="1"/>
          </p:cNvSpPr>
          <p:nvPr/>
        </p:nvSpPr>
        <p:spPr bwMode="black">
          <a:xfrm>
            <a:off x="347663" y="1266829"/>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a:t>New Private Housing Starts, 1990-2021F</a:t>
            </a:r>
          </a:p>
        </p:txBody>
      </p:sp>
      <p:graphicFrame>
        <p:nvGraphicFramePr>
          <p:cNvPr id="38914" name="Object 4"/>
          <p:cNvGraphicFramePr>
            <a:graphicFrameLocks noChangeAspect="1"/>
          </p:cNvGraphicFramePr>
          <p:nvPr>
            <p:extLst>
              <p:ext uri="{D42A27DB-BD31-4B8C-83A1-F6EECF244321}">
                <p14:modId xmlns:p14="http://schemas.microsoft.com/office/powerpoint/2010/main" val="1582710164"/>
              </p:ext>
            </p:extLst>
          </p:nvPr>
        </p:nvGraphicFramePr>
        <p:xfrm>
          <a:off x="216570" y="1122828"/>
          <a:ext cx="8656637" cy="4314825"/>
        </p:xfrm>
        <a:graphic>
          <a:graphicData uri="http://schemas.openxmlformats.org/presentationml/2006/ole">
            <mc:AlternateContent xmlns:mc="http://schemas.openxmlformats.org/markup-compatibility/2006">
              <mc:Choice xmlns:v="urn:schemas-microsoft-com:vml" Requires="v">
                <p:oleObj spid="_x0000_s28557513"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70" y="1122828"/>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4" y="6436496"/>
            <a:ext cx="8551863"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(9/16 for 2016-17; 3/16 for 2018-21F; Insurance Information Institute.</a:t>
            </a:r>
          </a:p>
        </p:txBody>
      </p:sp>
      <p:sp>
        <p:nvSpPr>
          <p:cNvPr id="1915910" name="Rectangle 6"/>
          <p:cNvSpPr>
            <a:spLocks noChangeArrowheads="1"/>
          </p:cNvSpPr>
          <p:nvPr/>
        </p:nvSpPr>
        <p:spPr bwMode="blackWhite">
          <a:xfrm>
            <a:off x="117988" y="5513392"/>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Insurers Are Continue to See Meaningful Exposure Growth in the Wake of the “Great Recession” Associated with Home Construction: Construction Risk Exposure, Surety, Commercial Auto; Potent Driver of Workers Comp Exposure</a:t>
            </a:r>
          </a:p>
        </p:txBody>
      </p:sp>
      <p:sp>
        <p:nvSpPr>
          <p:cNvPr id="1915917" name="AutoShape 13"/>
          <p:cNvSpPr>
            <a:spLocks noChangeArrowheads="1"/>
          </p:cNvSpPr>
          <p:nvPr/>
        </p:nvSpPr>
        <p:spPr bwMode="blackWhite">
          <a:xfrm>
            <a:off x="2237555" y="3177514"/>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8"/>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Job growth, low inventories of existing homes,  still-low mortgage rates and demographics should continue to stimulate new home construction for several more years</a:t>
            </a:r>
          </a:p>
        </p:txBody>
      </p:sp>
    </p:spTree>
    <p:extLst>
      <p:ext uri="{BB962C8B-B14F-4D97-AF65-F5344CB8AC3E}">
        <p14:creationId xmlns:p14="http://schemas.microsoft.com/office/powerpoint/2010/main" val="27220560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59</a:t>
            </a:fld>
            <a:endParaRPr lang="en-US"/>
          </a:p>
        </p:txBody>
      </p:sp>
      <p:graphicFrame>
        <p:nvGraphicFramePr>
          <p:cNvPr id="39938" name="Object 11"/>
          <p:cNvGraphicFramePr>
            <a:graphicFrameLocks noChangeAspect="1"/>
          </p:cNvGraphicFramePr>
          <p:nvPr>
            <p:extLst>
              <p:ext uri="{D42A27DB-BD31-4B8C-83A1-F6EECF244321}">
                <p14:modId xmlns:p14="http://schemas.microsoft.com/office/powerpoint/2010/main" val="2321349723"/>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511485" name="Chart" r:id="rId4" imgW="7839082" imgH="3838402" progId="MSGraph.Chart.8">
                  <p:embed followColorScheme="full"/>
                </p:oleObj>
              </mc:Choice>
              <mc:Fallback>
                <p:oleObj name="Chart" r:id="rId4" imgW="7839082" imgH="3838402"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9"/>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a:t>Auto/Light Truck Sales, 1999-2021F</a:t>
            </a:r>
          </a:p>
        </p:txBody>
      </p:sp>
      <p:sp>
        <p:nvSpPr>
          <p:cNvPr id="2079751" name="AutoShape 7"/>
          <p:cNvSpPr>
            <a:spLocks noChangeArrowheads="1"/>
          </p:cNvSpPr>
          <p:nvPr/>
        </p:nvSpPr>
        <p:spPr bwMode="blackWhite">
          <a:xfrm>
            <a:off x="832489" y="3432179"/>
            <a:ext cx="2949575" cy="1356135"/>
          </a:xfrm>
          <a:prstGeom prst="wedgeRectCallout">
            <a:avLst>
              <a:gd name="adj1" fmla="val 69421"/>
              <a:gd name="adj2" fmla="val 577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2014-15 is still below 1999-2007 average of 17 million units, but a robust recovery is well underway.</a:t>
            </a:r>
          </a:p>
        </p:txBody>
      </p:sp>
      <p:sp>
        <p:nvSpPr>
          <p:cNvPr id="2079752" name="AutoShape 8"/>
          <p:cNvSpPr>
            <a:spLocks noChangeArrowheads="1"/>
          </p:cNvSpPr>
          <p:nvPr/>
        </p:nvSpPr>
        <p:spPr bwMode="blackWhite">
          <a:xfrm>
            <a:off x="3362253" y="1075235"/>
            <a:ext cx="2689710" cy="1042308"/>
          </a:xfrm>
          <a:prstGeom prst="wedgeRectCallout">
            <a:avLst>
              <a:gd name="adj1" fmla="val 57796"/>
              <a:gd name="adj2" fmla="val 488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2015 and beyond</a:t>
            </a:r>
          </a:p>
        </p:txBody>
      </p:sp>
      <p:sp>
        <p:nvSpPr>
          <p:cNvPr id="11" name="AutoShape 7"/>
          <p:cNvSpPr>
            <a:spLocks noChangeArrowheads="1"/>
          </p:cNvSpPr>
          <p:nvPr/>
        </p:nvSpPr>
        <p:spPr bwMode="blackWhite">
          <a:xfrm>
            <a:off x="6243942" y="3619761"/>
            <a:ext cx="2580970" cy="1222793"/>
          </a:xfrm>
          <a:prstGeom prst="wedgeRectCallout">
            <a:avLst>
              <a:gd name="adj1" fmla="val -47859"/>
              <a:gd name="adj2" fmla="val -1104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Truck, SUV purchases by contractors are especially strong</a:t>
            </a:r>
          </a:p>
        </p:txBody>
      </p:sp>
      <p:sp>
        <p:nvSpPr>
          <p:cNvPr id="12" name="Rectangle 6"/>
          <p:cNvSpPr>
            <a:spLocks noChangeArrowheads="1"/>
          </p:cNvSpPr>
          <p:nvPr/>
        </p:nvSpPr>
        <p:spPr bwMode="blackWhite">
          <a:xfrm>
            <a:off x="819871" y="5483814"/>
            <a:ext cx="7589984"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likely continue at current levels, in part replacing cars that were held onto in 2008-12. PP Auto premium might grow by 3.5% - 5%.</a:t>
            </a:r>
          </a:p>
        </p:txBody>
      </p:sp>
      <p:sp>
        <p:nvSpPr>
          <p:cNvPr id="13" name="AutoShape 8"/>
          <p:cNvSpPr>
            <a:spLocks noChangeArrowheads="1"/>
          </p:cNvSpPr>
          <p:nvPr/>
        </p:nvSpPr>
        <p:spPr bwMode="blackWhite">
          <a:xfrm>
            <a:off x="7138058" y="1057830"/>
            <a:ext cx="1795628" cy="719625"/>
          </a:xfrm>
          <a:prstGeom prst="wedgeRectCallout">
            <a:avLst>
              <a:gd name="adj1" fmla="val -71104"/>
              <a:gd name="adj2" fmla="val 429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Sales have returned to pre-crisis levels</a:t>
            </a:r>
          </a:p>
        </p:txBody>
      </p:sp>
      <p:sp>
        <p:nvSpPr>
          <p:cNvPr id="14" name="Rectangle 5"/>
          <p:cNvSpPr>
            <a:spLocks noChangeArrowheads="1"/>
          </p:cNvSpPr>
          <p:nvPr/>
        </p:nvSpPr>
        <p:spPr bwMode="auto">
          <a:xfrm>
            <a:off x="-189188" y="6611912"/>
            <a:ext cx="9190640"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(9/16 for 2016-17; 3/16 for 2018-21F; Insurance Information Institute.</a:t>
            </a:r>
          </a:p>
        </p:txBody>
      </p:sp>
    </p:spTree>
    <p:extLst>
      <p:ext uri="{BB962C8B-B14F-4D97-AF65-F5344CB8AC3E}">
        <p14:creationId xmlns:p14="http://schemas.microsoft.com/office/powerpoint/2010/main" val="3110270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6</a:t>
            </a:fld>
            <a:endParaRPr lang="en-US">
              <a:solidFill>
                <a:srgbClr val="000000"/>
              </a:solidFill>
            </a:endParaRPr>
          </a:p>
        </p:txBody>
      </p:sp>
      <p:sp>
        <p:nvSpPr>
          <p:cNvPr id="37894" name="Rectangle 2"/>
          <p:cNvSpPr>
            <a:spLocks noGrp="1" noChangeArrowheads="1"/>
          </p:cNvSpPr>
          <p:nvPr>
            <p:ph type="title"/>
          </p:nvPr>
        </p:nvSpPr>
        <p:spPr>
          <a:xfrm>
            <a:off x="235390" y="90492"/>
            <a:ext cx="7400925" cy="860425"/>
          </a:xfrm>
        </p:spPr>
        <p:txBody>
          <a:bodyPr/>
          <a:lstStyle/>
          <a:p>
            <a:r>
              <a:rPr lang="en-US" dirty="0"/>
              <a:t>P/C Insurance Industry </a:t>
            </a:r>
            <a:br>
              <a:rPr lang="en-US" dirty="0"/>
            </a:br>
            <a:r>
              <a:rPr lang="en-US" dirty="0"/>
              <a:t>Combined Ratio, 2001–2016:Q2*</a:t>
            </a:r>
          </a:p>
        </p:txBody>
      </p:sp>
      <p:sp>
        <p:nvSpPr>
          <p:cNvPr id="37895" name="Rectangle 3"/>
          <p:cNvSpPr>
            <a:spLocks noChangeArrowheads="1"/>
          </p:cNvSpPr>
          <p:nvPr/>
        </p:nvSpPr>
        <p:spPr bwMode="auto">
          <a:xfrm>
            <a:off x="-50240" y="6308711"/>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rPr>
              <a:t>* Excludes Mortgage &amp; Financial Guaranty insurers 2008--2014. Including M&amp;FG, 2008=105.1, 2009=100.7, 2010=102.4, 2011=108.1; 2012:=103.2; 2013: = 96.1; 2014: = 97.0.                              </a:t>
            </a: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rPr>
              <a:t>Sources: A.M. Best, ISO (2014-2015); Figure for 2010-2013 is from A.M. Best P&amp;C Review and Preview, Feb. 16, 2016.</a:t>
            </a:r>
          </a:p>
        </p:txBody>
      </p:sp>
      <p:graphicFrame>
        <p:nvGraphicFramePr>
          <p:cNvPr id="37890" name="Object 4"/>
          <p:cNvGraphicFramePr>
            <a:graphicFrameLocks noChangeAspect="1"/>
          </p:cNvGraphicFramePr>
          <p:nvPr>
            <p:extLst/>
          </p:nvPr>
        </p:nvGraphicFramePr>
        <p:xfrm>
          <a:off x="182567" y="2645473"/>
          <a:ext cx="8577263" cy="3614738"/>
        </p:xfrm>
        <a:graphic>
          <a:graphicData uri="http://schemas.openxmlformats.org/presentationml/2006/ole">
            <mc:AlternateContent xmlns:mc="http://schemas.openxmlformats.org/markup-compatibility/2006">
              <mc:Choice xmlns:v="urn:schemas-microsoft-com:vml" Requires="v">
                <p:oleObj spid="_x0000_s28629026" name="Chart" r:id="rId5" imgW="8534400" imgH="3628921" progId="MSGraph.Chart.8">
                  <p:embed followColorScheme="full"/>
                </p:oleObj>
              </mc:Choice>
              <mc:Fallback>
                <p:oleObj name="Chart" r:id="rId5" imgW="8534400" imgH="3628921" progId="MSGraph.Chart.8">
                  <p:embed followColorScheme="full"/>
                  <p:pic>
                    <p:nvPicPr>
                      <p:cNvPr id="37890" name="Object 4"/>
                      <p:cNvPicPr>
                        <a:picLocks noChangeAspect="1" noChangeArrowheads="1"/>
                      </p:cNvPicPr>
                      <p:nvPr/>
                    </p:nvPicPr>
                    <p:blipFill>
                      <a:blip r:embed="rId6"/>
                      <a:srcRect/>
                      <a:stretch>
                        <a:fillRect/>
                      </a:stretch>
                    </p:blipFill>
                    <p:spPr bwMode="gray">
                      <a:xfrm>
                        <a:off x="182567"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7"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As Recently as 2001, Insurers Paid Out Nearly $1.16 for Every $1 in Earned Premiums</a:t>
            </a:r>
          </a:p>
        </p:txBody>
      </p:sp>
      <p:sp>
        <p:nvSpPr>
          <p:cNvPr id="4451336" name="AutoShape 8"/>
          <p:cNvSpPr>
            <a:spLocks noChangeArrowheads="1"/>
          </p:cNvSpPr>
          <p:nvPr/>
        </p:nvSpPr>
        <p:spPr bwMode="blackWhite">
          <a:xfrm>
            <a:off x="3590442" y="2093062"/>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15839"/>
              <a:gd name="adj2" fmla="val 331085"/>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Heavy Use of Reinsurance Lowered Net Losses</a:t>
            </a:r>
          </a:p>
        </p:txBody>
      </p:sp>
      <p:sp>
        <p:nvSpPr>
          <p:cNvPr id="3" name="AutoShape 9"/>
          <p:cNvSpPr>
            <a:spLocks noChangeArrowheads="1"/>
          </p:cNvSpPr>
          <p:nvPr/>
        </p:nvSpPr>
        <p:spPr bwMode="blackWhite">
          <a:xfrm>
            <a:off x="4900852"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Relatively Low CAT Losses, Reserve Releases</a:t>
            </a:r>
          </a:p>
        </p:txBody>
      </p:sp>
      <p:sp>
        <p:nvSpPr>
          <p:cNvPr id="15" name="PPTShape_1"/>
          <p:cNvSpPr>
            <a:spLocks noChangeArrowheads="1"/>
          </p:cNvSpPr>
          <p:nvPr/>
        </p:nvSpPr>
        <p:spPr bwMode="blackWhite">
          <a:xfrm>
            <a:off x="6501321" y="1098935"/>
            <a:ext cx="1101725" cy="1654175"/>
          </a:xfrm>
          <a:prstGeom prst="wedgeRectCallout">
            <a:avLst>
              <a:gd name="adj1" fmla="val -81369"/>
              <a:gd name="adj2" fmla="val 151829"/>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Higher CAT Losses, Shrinking Reserve Releases, Toll of Soft Market</a:t>
            </a:r>
          </a:p>
        </p:txBody>
      </p:sp>
      <p:sp>
        <p:nvSpPr>
          <p:cNvPr id="17" name="PPTShape_3"/>
          <p:cNvSpPr>
            <a:spLocks noChangeArrowheads="1"/>
          </p:cNvSpPr>
          <p:nvPr/>
        </p:nvSpPr>
        <p:spPr bwMode="blackWhite">
          <a:xfrm>
            <a:off x="6708057" y="3378453"/>
            <a:ext cx="915740" cy="582804"/>
          </a:xfrm>
          <a:prstGeom prst="wedgeRectCallout">
            <a:avLst>
              <a:gd name="adj1" fmla="val -61882"/>
              <a:gd name="adj2" fmla="val 1122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Sandy Impacts</a:t>
            </a:r>
          </a:p>
        </p:txBody>
      </p:sp>
      <p:sp>
        <p:nvSpPr>
          <p:cNvPr id="18" name="PPTShape_4"/>
          <p:cNvSpPr>
            <a:spLocks noChangeArrowheads="1"/>
          </p:cNvSpPr>
          <p:nvPr/>
        </p:nvSpPr>
        <p:spPr bwMode="blackWhite">
          <a:xfrm>
            <a:off x="7074771" y="4029420"/>
            <a:ext cx="915740" cy="684963"/>
          </a:xfrm>
          <a:prstGeom prst="wedgeRectCallout">
            <a:avLst>
              <a:gd name="adj1" fmla="val -61070"/>
              <a:gd name="adj2" fmla="val 86645"/>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Lower CAT Losses</a:t>
            </a:r>
          </a:p>
        </p:txBody>
      </p:sp>
      <p:sp>
        <p:nvSpPr>
          <p:cNvPr id="19" name="AutoShape 6"/>
          <p:cNvSpPr>
            <a:spLocks noChangeArrowheads="1"/>
          </p:cNvSpPr>
          <p:nvPr/>
        </p:nvSpPr>
        <p:spPr bwMode="blackWhite">
          <a:xfrm>
            <a:off x="3084203" y="3516620"/>
            <a:ext cx="1251488" cy="895350"/>
          </a:xfrm>
          <a:prstGeom prst="wedgeRectCallout">
            <a:avLst>
              <a:gd name="adj1" fmla="val -22644"/>
              <a:gd name="adj2" fmla="val 152034"/>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Best Combined Ratio Since 1949 (87.6)</a:t>
            </a:r>
          </a:p>
        </p:txBody>
      </p:sp>
      <p:sp>
        <p:nvSpPr>
          <p:cNvPr id="20" name="PPTShape_0"/>
          <p:cNvSpPr>
            <a:spLocks noChangeArrowheads="1"/>
          </p:cNvSpPr>
          <p:nvPr/>
        </p:nvSpPr>
        <p:spPr bwMode="blackWhite">
          <a:xfrm>
            <a:off x="5397257" y="2461139"/>
            <a:ext cx="1038225" cy="1119188"/>
          </a:xfrm>
          <a:prstGeom prst="wedgeRectCallout">
            <a:avLst>
              <a:gd name="adj1" fmla="val -51449"/>
              <a:gd name="adj2" fmla="val 139180"/>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Avg. CAT Losses, More Reserve Releases</a:t>
            </a:r>
          </a:p>
        </p:txBody>
      </p:sp>
      <p:sp>
        <p:nvSpPr>
          <p:cNvPr id="21" name="PPTShape_4"/>
          <p:cNvSpPr>
            <a:spLocks noChangeArrowheads="1"/>
          </p:cNvSpPr>
          <p:nvPr/>
        </p:nvSpPr>
        <p:spPr bwMode="blackWhite">
          <a:xfrm>
            <a:off x="7874454" y="2736234"/>
            <a:ext cx="1272879" cy="1239026"/>
          </a:xfrm>
          <a:prstGeom prst="wedgeRectCallout">
            <a:avLst>
              <a:gd name="adj1" fmla="val -39663"/>
              <a:gd name="adj2" fmla="val 119554"/>
            </a:avLst>
          </a:prstGeom>
          <a:solidFill>
            <a:schemeClr val="tx2">
              <a:lumMod val="75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3 Consecutive Years of U/W Profits: First Time Since 1971-73</a:t>
            </a:r>
          </a:p>
        </p:txBody>
      </p:sp>
      <p:sp>
        <p:nvSpPr>
          <p:cNvPr id="22" name="PPTShape_2"/>
          <p:cNvSpPr>
            <a:spLocks noChangeArrowheads="1"/>
          </p:cNvSpPr>
          <p:nvPr/>
        </p:nvSpPr>
        <p:spPr bwMode="blackWhite">
          <a:xfrm>
            <a:off x="434061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Cyclical Deterioration</a:t>
            </a:r>
          </a:p>
        </p:txBody>
      </p:sp>
      <p:sp>
        <p:nvSpPr>
          <p:cNvPr id="23" name="PPTShape_4"/>
          <p:cNvSpPr>
            <a:spLocks noChangeArrowheads="1"/>
          </p:cNvSpPr>
          <p:nvPr/>
        </p:nvSpPr>
        <p:spPr bwMode="blackWhite">
          <a:xfrm>
            <a:off x="8179198" y="4055871"/>
            <a:ext cx="920352" cy="419260"/>
          </a:xfrm>
          <a:prstGeom prst="wedgeRectCallout">
            <a:avLst>
              <a:gd name="adj1" fmla="val -15377"/>
              <a:gd name="adj2" fmla="val 102591"/>
            </a:avLst>
          </a:prstGeom>
          <a:solidFill>
            <a:srgbClr val="FF00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Elevated CATs</a:t>
            </a:r>
          </a:p>
        </p:txBody>
      </p:sp>
    </p:spTree>
    <p:custDataLst>
      <p:tags r:id="rId2"/>
    </p:custDataLst>
    <p:extLst>
      <p:ext uri="{BB962C8B-B14F-4D97-AF65-F5344CB8AC3E}">
        <p14:creationId xmlns:p14="http://schemas.microsoft.com/office/powerpoint/2010/main" val="37405897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par>
                          <p:cTn id="44" fill="hold">
                            <p:stCondLst>
                              <p:cond delay="10000"/>
                            </p:stCondLst>
                            <p:childTnLst>
                              <p:par>
                                <p:cTn id="45" presetID="22" presetClass="entr" presetSubtype="4" fill="hold" grpId="0" nodeType="afterEffect">
                                  <p:stCondLst>
                                    <p:cond delay="50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par>
                          <p:cTn id="48" fill="hold">
                            <p:stCondLst>
                              <p:cond delay="11000"/>
                            </p:stCondLst>
                            <p:childTnLst>
                              <p:par>
                                <p:cTn id="49" presetID="22" presetClass="entr" presetSubtype="4" fill="hold" grpId="0" nodeType="afterEffect">
                                  <p:stCondLst>
                                    <p:cond delay="50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7" grpId="0" animBg="1"/>
      <p:bldP spid="18" grpId="0" animBg="1"/>
      <p:bldP spid="19" grpId="0" animBg="1"/>
      <p:bldP spid="20" grpId="0" animBg="1"/>
      <p:bldP spid="21" grpId="0" animBg="1"/>
      <p:bldP spid="22" grpId="0" animBg="1"/>
      <p:bldP spid="2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4" y="73029"/>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Number of Registered Passenger Vehicles in US, 1999 – 2015E</a:t>
            </a:r>
          </a:p>
        </p:txBody>
      </p:sp>
      <p:sp>
        <p:nvSpPr>
          <p:cNvPr id="74758" name="Rectangle 6"/>
          <p:cNvSpPr>
            <a:spLocks noChangeArrowheads="1"/>
          </p:cNvSpPr>
          <p:nvPr/>
        </p:nvSpPr>
        <p:spPr bwMode="auto">
          <a:xfrm>
            <a:off x="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a:p>
          <a:p>
            <a:pPr eaLnBrk="0" hangingPunct="0">
              <a:lnSpc>
                <a:spcPct val="85000"/>
              </a:lnSpc>
              <a:spcBef>
                <a:spcPct val="25000"/>
              </a:spcBef>
              <a:buClr>
                <a:schemeClr val="accent2"/>
              </a:buClr>
              <a:buFont typeface="Wingdings" pitchFamily="2" charset="2"/>
              <a:buNone/>
              <a:defRPr/>
            </a:pPr>
            <a:r>
              <a:rPr lang="en-US" sz="1050" dirty="0"/>
              <a:t>Sources: Bureau of Transportation Statistics; Barclays Capital estimates, August 2015.</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60</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3"/>
          <a:stretch>
            <a:fillRect/>
          </a:stretch>
        </p:blipFill>
        <p:spPr>
          <a:xfrm>
            <a:off x="155575" y="1891451"/>
            <a:ext cx="6213694" cy="4439604"/>
          </a:xfrm>
          <a:prstGeom prst="rect">
            <a:avLst/>
          </a:prstGeom>
        </p:spPr>
      </p:pic>
      <p:sp>
        <p:nvSpPr>
          <p:cNvPr id="14" name="AutoShape 8"/>
          <p:cNvSpPr>
            <a:spLocks noChangeArrowheads="1"/>
          </p:cNvSpPr>
          <p:nvPr/>
        </p:nvSpPr>
        <p:spPr bwMode="blackWhite">
          <a:xfrm>
            <a:off x="6451053" y="1891451"/>
            <a:ext cx="2539144" cy="1529666"/>
          </a:xfrm>
          <a:prstGeom prst="wedgeRectCallout">
            <a:avLst>
              <a:gd name="adj1" fmla="val -72157"/>
              <a:gd name="adj2" fmla="val -172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Vehicle registrations are growing once again and now finally exceed pre-crisis peak</a:t>
            </a:r>
          </a:p>
        </p:txBody>
      </p:sp>
      <p:sp>
        <p:nvSpPr>
          <p:cNvPr id="12" name="AutoShape 8"/>
          <p:cNvSpPr>
            <a:spLocks noChangeArrowheads="1"/>
          </p:cNvSpPr>
          <p:nvPr/>
        </p:nvSpPr>
        <p:spPr bwMode="blackWhite">
          <a:xfrm>
            <a:off x="6474961" y="3784398"/>
            <a:ext cx="2491335" cy="1662689"/>
          </a:xfrm>
          <a:prstGeom prst="wedgeRectCallout">
            <a:avLst>
              <a:gd name="adj1" fmla="val -83476"/>
              <a:gd name="adj2" fmla="val -431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Vehicle registrations are expected to increase at an annual rate of about 1.5% per year in 2015 and 2016</a:t>
            </a:r>
          </a:p>
        </p:txBody>
      </p:sp>
    </p:spTree>
    <p:extLst>
      <p:ext uri="{BB962C8B-B14F-4D97-AF65-F5344CB8AC3E}">
        <p14:creationId xmlns:p14="http://schemas.microsoft.com/office/powerpoint/2010/main" val="3978250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61</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91"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a:solidFill>
                  <a:srgbClr val="FFFFFF"/>
                </a:solidFill>
              </a:rPr>
              <a:t>Insured Catastrophe Losses</a:t>
            </a:r>
          </a:p>
        </p:txBody>
      </p:sp>
      <p:sp>
        <p:nvSpPr>
          <p:cNvPr id="7" name="TextBox 5"/>
          <p:cNvSpPr txBox="1">
            <a:spLocks noChangeArrowheads="1"/>
          </p:cNvSpPr>
          <p:nvPr/>
        </p:nvSpPr>
        <p:spPr bwMode="auto">
          <a:xfrm>
            <a:off x="245301" y="4000248"/>
            <a:ext cx="8643879" cy="2554545"/>
          </a:xfrm>
          <a:prstGeom prst="rect">
            <a:avLst/>
          </a:prstGeom>
          <a:noFill/>
          <a:ln w="9525">
            <a:noFill/>
            <a:miter lim="800000"/>
            <a:headEnd/>
            <a:tailEnd/>
          </a:ln>
        </p:spPr>
        <p:txBody>
          <a:bodyPr wrap="square">
            <a:spAutoFit/>
          </a:bodyPr>
          <a:lstStyle/>
          <a:p>
            <a:pPr algn="ctr"/>
            <a:r>
              <a:rPr lang="en-US" sz="3200" b="1" dirty="0">
                <a:solidFill>
                  <a:srgbClr val="225A7A"/>
                </a:solidFill>
              </a:rPr>
              <a:t>2013/14 and YTD 2015 Experienced Below Average CAT Activity After Very High CAT Losses in 2011/12</a:t>
            </a:r>
          </a:p>
          <a:p>
            <a:pPr algn="ctr"/>
            <a:r>
              <a:rPr lang="en-US" sz="3200" b="1" i="1" dirty="0">
                <a:solidFill>
                  <a:srgbClr val="FF0000"/>
                </a:solidFill>
              </a:rPr>
              <a:t>Winter Storm Losses Far Above Average in 2014 and 2015</a:t>
            </a:r>
          </a:p>
        </p:txBody>
      </p:sp>
      <p:sp>
        <p:nvSpPr>
          <p:cNvPr id="8" name="Date Placeholder 7"/>
          <p:cNvSpPr>
            <a:spLocks noGrp="1"/>
          </p:cNvSpPr>
          <p:nvPr>
            <p:ph type="dt" sz="half"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61</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62</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1240598849"/>
              </p:ext>
            </p:extLst>
          </p:nvPr>
        </p:nvGraphicFramePr>
        <p:xfrm>
          <a:off x="215900" y="1355271"/>
          <a:ext cx="8661400" cy="3594100"/>
        </p:xfrm>
        <a:graphic>
          <a:graphicData uri="http://schemas.openxmlformats.org/presentationml/2006/ole">
            <mc:AlternateContent xmlns:mc="http://schemas.openxmlformats.org/markup-compatibility/2006">
              <mc:Choice xmlns:v="urn:schemas-microsoft-com:vml" Requires="v">
                <p:oleObj spid="_x0000_s28616770" name="Chart" r:id="rId4" imgW="8534400" imgH="3581539" progId="MSGraph.Chart.8">
                  <p:embed followColorScheme="full"/>
                </p:oleObj>
              </mc:Choice>
              <mc:Fallback>
                <p:oleObj name="Chart" r:id="rId4" imgW="8534400" imgH="3581539" progId="MSGraph.Chart.8">
                  <p:embed followColorScheme="full"/>
                  <p:pic>
                    <p:nvPicPr>
                      <p:cNvPr id="1929218" name="Object 2"/>
                      <p:cNvPicPr>
                        <a:picLocks noChangeAspect="1" noChangeArrowheads="1"/>
                      </p:cNvPicPr>
                      <p:nvPr/>
                    </p:nvPicPr>
                    <p:blipFill>
                      <a:blip r:embed="rId5"/>
                      <a:srcRect/>
                      <a:stretch>
                        <a:fillRect/>
                      </a:stretch>
                    </p:blipFill>
                    <p:spPr bwMode="gray">
                      <a:xfrm>
                        <a:off x="215900" y="1355271"/>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*Through  10/20/16.  2016 figure stated in 2016 dollars. Figure includes $17 in known loss plus an estimate of $4.4B for Hurricane Matthew.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  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2013/14/15 Were Welcome Respites from 2011/12, among the Costliest Years for Insured Disaster Losses in US History.  2016 Is Off to a Costlier Start.</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5903231"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 2012  was the 3</a:t>
            </a:r>
            <a:r>
              <a:rPr lang="en-US" sz="1400" b="1" baseline="30000" dirty="0">
                <a:solidFill>
                  <a:srgbClr val="FFFFFF"/>
                </a:solidFill>
                <a:latin typeface="Arial" pitchFamily="34" charset="0"/>
                <a:cs typeface="Arial" pitchFamily="34" charset="0"/>
              </a:rPr>
              <a:t>rd</a:t>
            </a:r>
            <a:r>
              <a:rPr lang="en-US" sz="1400" b="1" dirty="0">
                <a:solidFill>
                  <a:srgbClr val="FFFFFF"/>
                </a:solidFill>
                <a:latin typeface="Arial" pitchFamily="34" charset="0"/>
                <a:cs typeface="Arial" pitchFamily="34" charset="0"/>
              </a:rPr>
              <a:t> most expensive year ever for insured CAT losses</a:t>
            </a:r>
          </a:p>
        </p:txBody>
      </p:sp>
      <p:sp>
        <p:nvSpPr>
          <p:cNvPr id="2120712" name="AutoShape 8"/>
          <p:cNvSpPr>
            <a:spLocks noChangeArrowheads="1"/>
          </p:cNvSpPr>
          <p:nvPr/>
        </p:nvSpPr>
        <p:spPr bwMode="blackWhite">
          <a:xfrm>
            <a:off x="6802646" y="4998359"/>
            <a:ext cx="2210970" cy="1086086"/>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2016 will be the heaviest cat year since 2012.  Figure includes a $4.4B est. for Hurricane Matthew</a:t>
            </a: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$ 2015)</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62</a:t>
            </a:fld>
            <a:endParaRPr lang="en-US"/>
          </a:p>
        </p:txBody>
      </p:sp>
    </p:spTree>
    <p:extLst>
      <p:ext uri="{BB962C8B-B14F-4D97-AF65-F5344CB8AC3E}">
        <p14:creationId xmlns:p14="http://schemas.microsoft.com/office/powerpoint/2010/main" val="4247811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4" y="73029"/>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Top 5 Insured Catastrophe Losses of 2016*</a:t>
            </a:r>
          </a:p>
        </p:txBody>
      </p:sp>
      <p:sp>
        <p:nvSpPr>
          <p:cNvPr id="74758" name="Rectangle 6"/>
          <p:cNvSpPr>
            <a:spLocks noChangeArrowheads="1"/>
          </p:cNvSpPr>
          <p:nvPr/>
        </p:nvSpPr>
        <p:spPr bwMode="auto">
          <a:xfrm>
            <a:off x="0" y="6226673"/>
            <a:ext cx="8942388" cy="63132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a:p>
          <a:p>
            <a:pPr eaLnBrk="0" hangingPunct="0">
              <a:lnSpc>
                <a:spcPct val="85000"/>
              </a:lnSpc>
              <a:spcBef>
                <a:spcPct val="25000"/>
              </a:spcBef>
              <a:buClr>
                <a:schemeClr val="accent2"/>
              </a:buClr>
              <a:buFont typeface="Wingdings" pitchFamily="2" charset="2"/>
              <a:buNone/>
              <a:defRPr/>
            </a:pPr>
            <a:r>
              <a:rPr lang="en-US" sz="1050" dirty="0"/>
              <a:t>*As of Oct. 20.  No official estimate for Hurricane Matthew was yet available from PCS.</a:t>
            </a:r>
          </a:p>
          <a:p>
            <a:pPr eaLnBrk="0" hangingPunct="0">
              <a:lnSpc>
                <a:spcPct val="85000"/>
              </a:lnSpc>
              <a:spcBef>
                <a:spcPct val="25000"/>
              </a:spcBef>
              <a:buClr>
                <a:schemeClr val="accent2"/>
              </a:buClr>
              <a:buFont typeface="Wingdings" pitchFamily="2" charset="2"/>
              <a:buNone/>
              <a:defRPr/>
            </a:pPr>
            <a:r>
              <a:rPr lang="en-US" sz="1050" dirty="0"/>
              <a:t>Source: Property Claim Services division of Verisk Analytics as of  Oct. 20, 2015.</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63</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671299155"/>
              </p:ext>
            </p:extLst>
          </p:nvPr>
        </p:nvGraphicFramePr>
        <p:xfrm>
          <a:off x="460375" y="1648456"/>
          <a:ext cx="8340725" cy="3194445"/>
        </p:xfrm>
        <a:graphic>
          <a:graphicData uri="http://schemas.openxmlformats.org/drawingml/2006/table">
            <a:tbl>
              <a:tblPr firstRow="1" firstCol="1" bandRow="1">
                <a:tableStyleId>{5C22544A-7EE6-4342-B048-85BDC9FD1C3A}</a:tableStyleId>
              </a:tblPr>
              <a:tblGrid>
                <a:gridCol w="1907265">
                  <a:extLst>
                    <a:ext uri="{9D8B030D-6E8A-4147-A177-3AD203B41FA5}">
                      <a16:colId xmlns:a16="http://schemas.microsoft.com/office/drawing/2014/main" val="1155856018"/>
                    </a:ext>
                  </a:extLst>
                </a:gridCol>
                <a:gridCol w="1764932">
                  <a:extLst>
                    <a:ext uri="{9D8B030D-6E8A-4147-A177-3AD203B41FA5}">
                      <a16:colId xmlns:a16="http://schemas.microsoft.com/office/drawing/2014/main" val="975854818"/>
                    </a:ext>
                  </a:extLst>
                </a:gridCol>
                <a:gridCol w="1508732">
                  <a:extLst>
                    <a:ext uri="{9D8B030D-6E8A-4147-A177-3AD203B41FA5}">
                      <a16:colId xmlns:a16="http://schemas.microsoft.com/office/drawing/2014/main" val="1781190874"/>
                    </a:ext>
                  </a:extLst>
                </a:gridCol>
                <a:gridCol w="1309465">
                  <a:extLst>
                    <a:ext uri="{9D8B030D-6E8A-4147-A177-3AD203B41FA5}">
                      <a16:colId xmlns:a16="http://schemas.microsoft.com/office/drawing/2014/main" val="3978836041"/>
                    </a:ext>
                  </a:extLst>
                </a:gridCol>
                <a:gridCol w="1850331">
                  <a:extLst>
                    <a:ext uri="{9D8B030D-6E8A-4147-A177-3AD203B41FA5}">
                      <a16:colId xmlns:a16="http://schemas.microsoft.com/office/drawing/2014/main" val="2720543146"/>
                    </a:ext>
                  </a:extLst>
                </a:gridCol>
              </a:tblGrid>
              <a:tr h="347910">
                <a:tc>
                  <a:txBody>
                    <a:bodyPr/>
                    <a:lstStyle/>
                    <a:p>
                      <a:pPr marL="0" marR="0" algn="ctr">
                        <a:spcBef>
                          <a:spcPts val="0"/>
                        </a:spcBef>
                        <a:spcAft>
                          <a:spcPts val="0"/>
                        </a:spcAft>
                      </a:pPr>
                      <a:r>
                        <a:rPr lang="en-US" sz="1100">
                          <a:effectLst/>
                        </a:rPr>
                        <a:t>Cat No.</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Period</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States</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Storm Family</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Estimated Loss $</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154244263"/>
                  </a:ext>
                </a:extLst>
              </a:tr>
              <a:tr h="569307">
                <a:tc>
                  <a:txBody>
                    <a:bodyPr/>
                    <a:lstStyle/>
                    <a:p>
                      <a:pPr marL="0" marR="0" algn="ctr">
                        <a:spcBef>
                          <a:spcPts val="0"/>
                        </a:spcBef>
                        <a:spcAft>
                          <a:spcPts val="0"/>
                        </a:spcAft>
                      </a:pPr>
                      <a:r>
                        <a:rPr lang="en-US" sz="1100">
                          <a:effectLst/>
                        </a:rPr>
                        <a:t>1625</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Apr 10 - 15</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FL, TX</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Wind and Thunderstorm Event</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100">
                          <a:effectLst/>
                        </a:rPr>
                        <a:t>2,995,100,000</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166006040"/>
                  </a:ext>
                </a:extLst>
              </a:tr>
              <a:tr h="569307">
                <a:tc>
                  <a:txBody>
                    <a:bodyPr/>
                    <a:lstStyle/>
                    <a:p>
                      <a:pPr marL="0" marR="0" algn="ctr">
                        <a:spcBef>
                          <a:spcPts val="0"/>
                        </a:spcBef>
                        <a:spcAft>
                          <a:spcPts val="0"/>
                        </a:spcAft>
                      </a:pPr>
                      <a:r>
                        <a:rPr lang="en-US" sz="1100">
                          <a:effectLst/>
                        </a:rPr>
                        <a:t>1621</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100">
                          <a:effectLst/>
                        </a:rPr>
                        <a:t>23-Mar</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TX</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Wind and Thunderstorm Event</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100" dirty="0">
                          <a:effectLst/>
                        </a:rPr>
                        <a:t>1,688,500,000</a:t>
                      </a:r>
                      <a:endParaRPr lang="en-US" sz="11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952973315"/>
                  </a:ext>
                </a:extLst>
              </a:tr>
              <a:tr h="569307">
                <a:tc>
                  <a:txBody>
                    <a:bodyPr/>
                    <a:lstStyle/>
                    <a:p>
                      <a:pPr marL="0" marR="0" algn="ctr">
                        <a:spcBef>
                          <a:spcPts val="0"/>
                        </a:spcBef>
                        <a:spcAft>
                          <a:spcPts val="0"/>
                        </a:spcAft>
                      </a:pPr>
                      <a:r>
                        <a:rPr lang="en-US" sz="1100">
                          <a:effectLst/>
                        </a:rPr>
                        <a:t>1628</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dirty="0">
                          <a:effectLst/>
                        </a:rPr>
                        <a:t>Apr 29 / May 3</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AR, GA, IL, IN, MD, MO, NC, OK, TX, VA, WV</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Wind and Thunderstorm Event</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100">
                          <a:effectLst/>
                        </a:rPr>
                        <a:t>1,187,040,000</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8799640"/>
                  </a:ext>
                </a:extLst>
              </a:tr>
              <a:tr h="569307">
                <a:tc>
                  <a:txBody>
                    <a:bodyPr/>
                    <a:lstStyle/>
                    <a:p>
                      <a:pPr marL="0" marR="0" algn="ctr">
                        <a:spcBef>
                          <a:spcPts val="0"/>
                        </a:spcBef>
                        <a:spcAft>
                          <a:spcPts val="0"/>
                        </a:spcAft>
                      </a:pPr>
                      <a:r>
                        <a:rPr lang="en-US" sz="1100">
                          <a:effectLst/>
                        </a:rPr>
                        <a:t>1644</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Aug 11 - 15</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LA, MS</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Wind and Thunderstorm Event</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100">
                          <a:effectLst/>
                        </a:rPr>
                        <a:t>1,058,870,000</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859465396"/>
                  </a:ext>
                </a:extLst>
              </a:tr>
              <a:tr h="569307">
                <a:tc>
                  <a:txBody>
                    <a:bodyPr/>
                    <a:lstStyle/>
                    <a:p>
                      <a:pPr marL="0" marR="0" algn="ctr">
                        <a:spcBef>
                          <a:spcPts val="0"/>
                        </a:spcBef>
                        <a:spcAft>
                          <a:spcPts val="0"/>
                        </a:spcAft>
                      </a:pPr>
                      <a:r>
                        <a:rPr lang="en-US" sz="1100">
                          <a:effectLst/>
                        </a:rPr>
                        <a:t>1620</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Mar 17 - 18</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AL, AR, FL, LA, MS, TX</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Wind and Thunderstorm Event</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100" dirty="0">
                          <a:effectLst/>
                        </a:rPr>
                        <a:t>920,105,000</a:t>
                      </a:r>
                      <a:endParaRPr lang="en-US" sz="11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329201126"/>
                  </a:ext>
                </a:extLst>
              </a:tr>
            </a:tbl>
          </a:graphicData>
        </a:graphic>
      </p:graphicFrame>
      <p:sp>
        <p:nvSpPr>
          <p:cNvPr id="4" name="Rectangle 1"/>
          <p:cNvSpPr>
            <a:spLocks noChangeArrowheads="1"/>
          </p:cNvSpPr>
          <p:nvPr/>
        </p:nvSpPr>
        <p:spPr bwMode="auto">
          <a:xfrm>
            <a:off x="460375" y="17084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25683336"/>
      </p:ext>
    </p:extLst>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64</a:t>
            </a:fld>
            <a:endParaRPr lang="en-US"/>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4" y="90492"/>
            <a:ext cx="7699375" cy="860425"/>
          </a:xfrm>
        </p:spPr>
        <p:txBody>
          <a:bodyPr/>
          <a:lstStyle/>
          <a:p>
            <a:r>
              <a:rPr lang="en-US" dirty="0"/>
              <a:t>Inflation Adjusted U.S. Catastrophe Losses by Cause of Loss, 1996–2015</a:t>
            </a:r>
            <a:r>
              <a:rPr lang="en-US" baseline="30000" dirty="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584621423"/>
              </p:ext>
            </p:extLst>
          </p:nvPr>
        </p:nvGraphicFramePr>
        <p:xfrm>
          <a:off x="2159004" y="1584325"/>
          <a:ext cx="4486275" cy="3695700"/>
        </p:xfrm>
        <a:graphic>
          <a:graphicData uri="http://schemas.openxmlformats.org/presentationml/2006/ole">
            <mc:AlternateContent xmlns:mc="http://schemas.openxmlformats.org/markup-compatibility/2006">
              <mc:Choice xmlns:v="urn:schemas-microsoft-com:vml" Requires="v">
                <p:oleObj spid="_x0000_s28202567"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4"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9"/>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2015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$158.6</a:t>
            </a:r>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$7.3</a:t>
            </a:r>
          </a:p>
        </p:txBody>
      </p:sp>
      <p:sp>
        <p:nvSpPr>
          <p:cNvPr id="33803" name="Rectangle 11"/>
          <p:cNvSpPr>
            <a:spLocks noChangeArrowheads="1"/>
          </p:cNvSpPr>
          <p:nvPr/>
        </p:nvSpPr>
        <p:spPr bwMode="gray">
          <a:xfrm>
            <a:off x="1547817"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a:t>Events Involving Tornadoes (2), $158.6</a:t>
            </a:r>
          </a:p>
        </p:txBody>
      </p:sp>
      <p:sp>
        <p:nvSpPr>
          <p:cNvPr id="33804" name="Rectangle 13"/>
          <p:cNvSpPr>
            <a:spLocks noChangeArrowheads="1"/>
          </p:cNvSpPr>
          <p:nvPr/>
        </p:nvSpPr>
        <p:spPr bwMode="gray">
          <a:xfrm>
            <a:off x="875571" y="2693313"/>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$30.4</a:t>
            </a:r>
            <a:endParaRPr lang="en-US" sz="1400" i="1" dirty="0"/>
          </a:p>
        </p:txBody>
      </p:sp>
      <p:sp>
        <p:nvSpPr>
          <p:cNvPr id="33805" name="Rectangle 14"/>
          <p:cNvSpPr>
            <a:spLocks noChangeArrowheads="1"/>
          </p:cNvSpPr>
          <p:nvPr/>
        </p:nvSpPr>
        <p:spPr bwMode="gray">
          <a:xfrm>
            <a:off x="2135325" y="1758390"/>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$24.6</a:t>
            </a:r>
          </a:p>
        </p:txBody>
      </p:sp>
      <p:sp>
        <p:nvSpPr>
          <p:cNvPr id="33807" name="Rectangle 15"/>
          <p:cNvSpPr>
            <a:spLocks noChangeArrowheads="1"/>
          </p:cNvSpPr>
          <p:nvPr/>
        </p:nvSpPr>
        <p:spPr bwMode="gray">
          <a:xfrm>
            <a:off x="1317625" y="1063859"/>
            <a:ext cx="2203450"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a:t>Other Wind/Hail/Flood (3), $19.9</a:t>
            </a:r>
          </a:p>
        </p:txBody>
      </p:sp>
      <p:sp>
        <p:nvSpPr>
          <p:cNvPr id="33808" name="Freeform 2"/>
          <p:cNvSpPr>
            <a:spLocks/>
          </p:cNvSpPr>
          <p:nvPr/>
        </p:nvSpPr>
        <p:spPr bwMode="gray">
          <a:xfrm>
            <a:off x="4608767" y="1489746"/>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$0.8</a:t>
            </a:r>
          </a:p>
        </p:txBody>
      </p:sp>
      <p:sp>
        <p:nvSpPr>
          <p:cNvPr id="33810" name="Freeform 2"/>
          <p:cNvSpPr>
            <a:spLocks/>
          </p:cNvSpPr>
          <p:nvPr/>
        </p:nvSpPr>
        <p:spPr bwMode="gray">
          <a:xfrm rot="5400000">
            <a:off x="3577432" y="1141750"/>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7"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7" y="3479804"/>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6"/>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a:solidFill>
                  <a:srgbClr val="FFFFFF"/>
                </a:solidFill>
              </a:rPr>
              <a:t>Insured cat losses from 1996-2015 totaled $404.1B, an average of $20.2B per year or $1.68B per month</a:t>
            </a:r>
          </a:p>
        </p:txBody>
      </p:sp>
      <p:sp>
        <p:nvSpPr>
          <p:cNvPr id="23" name="AutoShape 17"/>
          <p:cNvSpPr>
            <a:spLocks noChangeArrowheads="1"/>
          </p:cNvSpPr>
          <p:nvPr/>
        </p:nvSpPr>
        <p:spPr bwMode="blackWhite">
          <a:xfrm>
            <a:off x="97820" y="1493726"/>
            <a:ext cx="1825501" cy="1105008"/>
          </a:xfrm>
          <a:prstGeom prst="wedgeRectCallout">
            <a:avLst>
              <a:gd name="adj1" fmla="val 116595"/>
              <a:gd name="adj2" fmla="val 417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Winter storm losses were much above average in 2014/15 pushing this share up</a:t>
            </a: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latin typeface="Arial" panose="020B0604020202020204" pitchFamily="34" charset="0"/>
              </a:rPr>
              <a:t>Top 3 States for Insured Catastrophe Losses, 1996-2015 (in 2015 Dollars)</a:t>
            </a:r>
          </a:p>
        </p:txBody>
      </p:sp>
      <p:sp>
        <p:nvSpPr>
          <p:cNvPr id="4" name="Date Placeholder 3"/>
          <p:cNvSpPr>
            <a:spLocks noGrp="1"/>
          </p:cNvSpPr>
          <p:nvPr>
            <p:ph type="dt" sz="quarter" idx="10"/>
          </p:nvPr>
        </p:nvSpPr>
        <p:spPr/>
        <p:txBody>
          <a:bodyPr/>
          <a:lstStyle/>
          <a:p>
            <a:pPr>
              <a:defRPr/>
            </a:pPr>
            <a:r>
              <a:rPr lang="en-US" dirty="0">
                <a:solidFill>
                  <a:srgbClr val="FFFFFF"/>
                </a:solidFill>
              </a:rPr>
              <a:t>12/01/09 - 9pm</a:t>
            </a:r>
          </a:p>
        </p:txBody>
      </p:sp>
      <p:sp>
        <p:nvSpPr>
          <p:cNvPr id="5" name="Footer Placeholder 4"/>
          <p:cNvSpPr>
            <a:spLocks noGrp="1"/>
          </p:cNvSpPr>
          <p:nvPr>
            <p:ph type="ftr" sz="quarter" idx="11"/>
          </p:nvPr>
        </p:nvSpPr>
        <p:spPr/>
        <p:txBody>
          <a:bodyPr/>
          <a:lstStyle/>
          <a:p>
            <a:pPr>
              <a:defRPr/>
            </a:pPr>
            <a:r>
              <a:rPr lang="en-US" dirty="0">
                <a:solidFill>
                  <a:srgbClr val="FFFFFF"/>
                </a:solidFill>
              </a:rPr>
              <a:t>eSlide – P6466 – The Financial Crisis and the Future of the P/C</a:t>
            </a: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65</a:t>
            </a:fld>
            <a:endParaRPr lang="en-US" dirty="0">
              <a:solidFill>
                <a:srgbClr val="000000"/>
              </a:solidFill>
            </a:endParaRPr>
          </a:p>
        </p:txBody>
      </p:sp>
      <p:sp>
        <p:nvSpPr>
          <p:cNvPr id="10" name="Rectangle 6"/>
          <p:cNvSpPr>
            <a:spLocks noChangeArrowheads="1"/>
          </p:cNvSpPr>
          <p:nvPr/>
        </p:nvSpPr>
        <p:spPr bwMode="blackWhite">
          <a:xfrm>
            <a:off x="415925" y="5491969"/>
            <a:ext cx="8312150" cy="79453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a:solidFill>
                  <a:srgbClr val="FFFFFF"/>
                </a:solidFill>
              </a:rPr>
              <a:t>Texas, Florida and New York lead the country in insured catastrophe losses over the past 20 years.  These 3 states accounted for nearly 1/3 of all insured catastrophe losses over the past two decades</a:t>
            </a:r>
          </a:p>
        </p:txBody>
      </p:sp>
      <p:sp>
        <p:nvSpPr>
          <p:cNvPr id="11272" name="Rectangle 4"/>
          <p:cNvSpPr>
            <a:spLocks noChangeArrowheads="1"/>
          </p:cNvSpPr>
          <p:nvPr/>
        </p:nvSpPr>
        <p:spPr bwMode="auto">
          <a:xfrm>
            <a:off x="0" y="6426394"/>
            <a:ext cx="7569200"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85000"/>
              </a:lnSpc>
              <a:spcBef>
                <a:spcPct val="25000"/>
              </a:spcBef>
              <a:buClr>
                <a:srgbClr val="FF6801"/>
              </a:buClr>
            </a:pPr>
            <a:r>
              <a:rPr lang="en-US" altLang="en-US" sz="1100" dirty="0">
                <a:solidFill>
                  <a:srgbClr val="000000"/>
                </a:solidFill>
              </a:rPr>
              <a:t>Source: PCS/Verisk for </a:t>
            </a:r>
            <a:r>
              <a:rPr lang="en-US" altLang="en-US" sz="1100" i="1" dirty="0">
                <a:solidFill>
                  <a:srgbClr val="000000"/>
                </a:solidFill>
              </a:rPr>
              <a:t>2016 Insurance Fact Book</a:t>
            </a:r>
            <a:r>
              <a:rPr lang="en-US" altLang="en-US" sz="1100" dirty="0">
                <a:solidFill>
                  <a:srgbClr val="000000"/>
                </a:solidFill>
              </a:rPr>
              <a:t>, Insurance Information Institute.</a:t>
            </a:r>
          </a:p>
        </p:txBody>
      </p:sp>
      <p:pic>
        <p:nvPicPr>
          <p:cNvPr id="2" name="Picture 1"/>
          <p:cNvPicPr>
            <a:picLocks noChangeAspect="1"/>
          </p:cNvPicPr>
          <p:nvPr/>
        </p:nvPicPr>
        <p:blipFill>
          <a:blip r:embed="rId2"/>
          <a:stretch>
            <a:fillRect/>
          </a:stretch>
        </p:blipFill>
        <p:spPr>
          <a:xfrm>
            <a:off x="1438274" y="1065578"/>
            <a:ext cx="5991225" cy="4173982"/>
          </a:xfrm>
          <a:prstGeom prst="rect">
            <a:avLst/>
          </a:prstGeom>
        </p:spPr>
      </p:pic>
    </p:spTree>
    <p:extLst>
      <p:ext uri="{BB962C8B-B14F-4D97-AF65-F5344CB8AC3E}">
        <p14:creationId xmlns:p14="http://schemas.microsoft.com/office/powerpoint/2010/main" val="3287636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66</a:t>
            </a:fld>
            <a:endParaRPr lang="en-US">
              <a:solidFill>
                <a:srgbClr val="000000"/>
              </a:solidFill>
            </a:endParaRPr>
          </a:p>
        </p:txBody>
      </p:sp>
      <p:sp>
        <p:nvSpPr>
          <p:cNvPr id="31750" name="Rectangle 2"/>
          <p:cNvSpPr>
            <a:spLocks noGrp="1" noChangeArrowheads="1"/>
          </p:cNvSpPr>
          <p:nvPr>
            <p:ph type="title"/>
          </p:nvPr>
        </p:nvSpPr>
        <p:spPr>
          <a:xfrm>
            <a:off x="228604" y="90492"/>
            <a:ext cx="7400925" cy="860425"/>
          </a:xfrm>
        </p:spPr>
        <p:txBody>
          <a:bodyPr/>
          <a:lstStyle/>
          <a:p>
            <a:r>
              <a:rPr lang="en-US" dirty="0"/>
              <a:t>Top 16 Most Costly Disasters</a:t>
            </a:r>
            <a:br>
              <a:rPr lang="en-US" dirty="0"/>
            </a:br>
            <a:r>
              <a:rPr lang="en-US" dirty="0"/>
              <a:t>in U.S. History—Katrina Still Ranks #1</a:t>
            </a:r>
          </a:p>
        </p:txBody>
      </p:sp>
      <p:sp>
        <p:nvSpPr>
          <p:cNvPr id="31751" name="Rectangle 3"/>
          <p:cNvSpPr>
            <a:spLocks noChangeArrowheads="1"/>
          </p:cNvSpPr>
          <p:nvPr/>
        </p:nvSpPr>
        <p:spPr bwMode="black">
          <a:xfrm>
            <a:off x="347663" y="136525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2014 Dollars, $ Billions)</a:t>
            </a: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5" y="2176467"/>
          <a:ext cx="8964613" cy="3348037"/>
        </p:xfrm>
        <a:graphic>
          <a:graphicData uri="http://schemas.openxmlformats.org/presentationml/2006/ole">
            <mc:AlternateContent xmlns:mc="http://schemas.openxmlformats.org/markup-compatibility/2006">
              <mc:Choice xmlns:v="urn:schemas-microsoft-com:vml" Requires="v">
                <p:oleObj spid="_x0000_s28354013"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5" y="2176467"/>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8"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Storm Sandy in 2012 was the last mega-CAT to hit the US</a:t>
            </a: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Includes Tuscaloosa, AL, tornado</a:t>
            </a: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a:solidFill>
                  <a:schemeClr val="bg1"/>
                </a:solidFill>
              </a:rPr>
              <a:t>Includes Joplin, MO, tornado</a:t>
            </a:r>
          </a:p>
        </p:txBody>
      </p:sp>
      <p:sp>
        <p:nvSpPr>
          <p:cNvPr id="14" name="Rectangle 5"/>
          <p:cNvSpPr>
            <a:spLocks noChangeArrowheads="1"/>
          </p:cNvSpPr>
          <p:nvPr/>
        </p:nvSpPr>
        <p:spPr bwMode="blackWhite">
          <a:xfrm>
            <a:off x="1249776" y="5380449"/>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rPr>
              <a:t>12 of the 16 Most Expensive Events in US History Have Occurred Since 2004</a:t>
            </a:r>
          </a:p>
        </p:txBody>
      </p:sp>
      <p:sp>
        <p:nvSpPr>
          <p:cNvPr id="13" name="Rectangle 4"/>
          <p:cNvSpPr>
            <a:spLocks noChangeArrowheads="1"/>
          </p:cNvSpPr>
          <p:nvPr/>
        </p:nvSpPr>
        <p:spPr bwMode="auto">
          <a:xfrm>
            <a:off x="-104931"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rPr>
              <a:t>Sources: PCS; Insurance Information Institute inflation adjustments to 2014 dollars using the CPI.</a:t>
            </a: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Loss Events </a:t>
            </a:r>
            <a:r>
              <a:rPr lang="en-US" dirty="0"/>
              <a:t>in the US</a:t>
            </a:r>
            <a:br>
              <a:rPr lang="de-DE" dirty="0">
                <a:solidFill>
                  <a:srgbClr val="FF00FF"/>
                </a:solidFill>
              </a:rPr>
            </a:br>
            <a:r>
              <a:rPr lang="de-DE" dirty="0"/>
              <a:t>O</a:t>
            </a:r>
            <a:r>
              <a:rPr lang="en-US" dirty="0" err="1"/>
              <a:t>verall</a:t>
            </a:r>
            <a:r>
              <a:rPr lang="en-US" dirty="0"/>
              <a:t> and insured losses, 1980 – 2015</a:t>
            </a:r>
            <a:endParaRPr lang="de-DE" dirty="0">
              <a:solidFill>
                <a:srgbClr val="4D4E53"/>
              </a:solidFill>
            </a:endParaRPr>
          </a:p>
        </p:txBody>
      </p:sp>
      <p:sp>
        <p:nvSpPr>
          <p:cNvPr id="14" name="TextBox 13"/>
          <p:cNvSpPr txBox="1"/>
          <p:nvPr/>
        </p:nvSpPr>
        <p:spPr>
          <a:xfrm>
            <a:off x="8364786" y="6354660"/>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67</a:t>
            </a:fld>
            <a:endParaRPr lang="en-US" sz="1000" dirty="0">
              <a:solidFill>
                <a:schemeClr val="accent4">
                  <a:lumMod val="75000"/>
                </a:schemeClr>
              </a:solidFill>
            </a:endParaRPr>
          </a:p>
        </p:txBody>
      </p:sp>
      <p:sp>
        <p:nvSpPr>
          <p:cNvPr id="44" name="Textfeld 9"/>
          <p:cNvSpPr txBox="1"/>
          <p:nvPr/>
        </p:nvSpPr>
        <p:spPr bwMode="auto">
          <a:xfrm>
            <a:off x="205034"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a:solidFill>
                  <a:srgbClr val="2B7299"/>
                </a:solidFill>
              </a:rPr>
              <a:t>$ Billions</a:t>
            </a:r>
          </a:p>
        </p:txBody>
      </p:sp>
      <p:sp>
        <p:nvSpPr>
          <p:cNvPr id="46" name="Text Box 34"/>
          <p:cNvSpPr txBox="1">
            <a:spLocks noChangeArrowheads="1"/>
          </p:cNvSpPr>
          <p:nvPr/>
        </p:nvSpPr>
        <p:spPr bwMode="auto">
          <a:xfrm>
            <a:off x="6474054"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sp>
        <p:nvSpPr>
          <p:cNvPr id="15" name="Textfeld 11"/>
          <p:cNvSpPr txBox="1"/>
          <p:nvPr/>
        </p:nvSpPr>
        <p:spPr>
          <a:xfrm>
            <a:off x="148052" y="6255573"/>
            <a:ext cx="2657329" cy="230828"/>
          </a:xfrm>
          <a:prstGeom prst="rect">
            <a:avLst/>
          </a:prstGeom>
          <a:noFill/>
          <a:effectLst/>
        </p:spPr>
        <p:txBody>
          <a:bodyPr wrap="square" lIns="91436" tIns="45718" rIns="91436" bIns="45718" rtlCol="0">
            <a:spAutoFit/>
          </a:bodyPr>
          <a:lstStyle/>
          <a:p>
            <a:r>
              <a:rPr lang="de-DE" sz="900" dirty="0"/>
              <a:t>*Losses adjusted to inflation based on CPI</a:t>
            </a:r>
            <a:endParaRPr lang="en-US" sz="900" dirty="0" err="1"/>
          </a:p>
        </p:txBody>
      </p:sp>
      <p:sp>
        <p:nvSpPr>
          <p:cNvPr id="22" name="Text Box 49"/>
          <p:cNvSpPr txBox="1">
            <a:spLocks noChangeArrowheads="1"/>
          </p:cNvSpPr>
          <p:nvPr/>
        </p:nvSpPr>
        <p:spPr bwMode="auto">
          <a:xfrm>
            <a:off x="205030" y="6539322"/>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9" y="1180127"/>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2015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2015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283967" y="1797978"/>
            <a:ext cx="3691878" cy="1712175"/>
          </a:xfrm>
          <a:prstGeom prst="wedgeRectCallout">
            <a:avLst>
              <a:gd name="adj1" fmla="val 90340"/>
              <a:gd name="adj2" fmla="val 62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The period from 2008-2015 has been the most expensive on record for insured losses from “Convective Events” (severe thunderstorms, tornado, hail, lightning and flash flood)</a:t>
            </a:r>
          </a:p>
        </p:txBody>
      </p:sp>
      <p:pic>
        <p:nvPicPr>
          <p:cNvPr id="17" name="Grafik 1"/>
          <p:cNvPicPr>
            <a:picLocks noChangeAspect="1"/>
          </p:cNvPicPr>
          <p:nvPr/>
        </p:nvPicPr>
        <p:blipFill>
          <a:blip r:embed="rId4"/>
          <a:stretch>
            <a:fillRect/>
          </a:stretch>
        </p:blipFill>
        <p:spPr>
          <a:xfrm>
            <a:off x="320604" y="1956804"/>
            <a:ext cx="8436954" cy="4139947"/>
          </a:xfrm>
          <a:prstGeom prst="rect">
            <a:avLst/>
          </a:prstGeom>
        </p:spPr>
      </p:pic>
    </p:spTree>
    <p:custDataLst>
      <p:tags r:id="rId1"/>
    </p:custDataLst>
    <p:extLst>
      <p:ext uri="{BB962C8B-B14F-4D97-AF65-F5344CB8AC3E}">
        <p14:creationId xmlns:p14="http://schemas.microsoft.com/office/powerpoint/2010/main" val="281843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Winter Storm Losses in the US</a:t>
            </a:r>
            <a:br>
              <a:rPr lang="de-DE" dirty="0">
                <a:solidFill>
                  <a:srgbClr val="2B7299"/>
                </a:solidFill>
              </a:rPr>
            </a:br>
            <a:r>
              <a:rPr lang="de-DE" dirty="0">
                <a:solidFill>
                  <a:srgbClr val="2B7299"/>
                </a:solidFill>
              </a:rPr>
              <a:t>1980 – 2015 (</a:t>
            </a:r>
            <a:r>
              <a:rPr lang="de-DE" sz="2000" dirty="0">
                <a:solidFill>
                  <a:srgbClr val="2B7299"/>
                </a:solidFill>
              </a:rPr>
              <a:t>Overall and Insured Losses)* </a:t>
            </a:r>
          </a:p>
        </p:txBody>
      </p:sp>
      <p:sp>
        <p:nvSpPr>
          <p:cNvPr id="17" name="TextBox 16"/>
          <p:cNvSpPr txBox="1"/>
          <p:nvPr/>
        </p:nvSpPr>
        <p:spPr>
          <a:xfrm>
            <a:off x="8368823" y="6340320"/>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68</a:t>
            </a:fld>
            <a:endParaRPr lang="en-US" sz="1000" dirty="0">
              <a:solidFill>
                <a:schemeClr val="accent4">
                  <a:lumMod val="75000"/>
                </a:schemeClr>
              </a:solidFill>
            </a:endParaRPr>
          </a:p>
        </p:txBody>
      </p:sp>
      <p:grpSp>
        <p:nvGrpSpPr>
          <p:cNvPr id="2" name="Gruppieren 18"/>
          <p:cNvGrpSpPr>
            <a:grpSpLocks/>
          </p:cNvGrpSpPr>
          <p:nvPr/>
        </p:nvGrpSpPr>
        <p:grpSpPr bwMode="auto">
          <a:xfrm>
            <a:off x="7660361"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2015 values)*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2015 values)*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7150988" y="6336892"/>
            <a:ext cx="1560739" cy="369328"/>
          </a:xfrm>
          <a:prstGeom prst="rect">
            <a:avLst/>
          </a:prstGeom>
          <a:noFill/>
          <a:effectLst/>
        </p:spPr>
        <p:txBody>
          <a:bodyPr wrap="square" lIns="91436" tIns="45718" rIns="91436" bIns="45718" rtlCol="0">
            <a:spAutoFit/>
          </a:bodyPr>
          <a:lstStyle/>
          <a:p>
            <a:r>
              <a:rPr lang="de-DE" sz="900" dirty="0"/>
              <a:t>*Losses adjusted to inflation based on CPI.</a:t>
            </a:r>
            <a:endParaRPr lang="en-US" sz="900" dirty="0" err="1"/>
          </a:p>
        </p:txBody>
      </p:sp>
      <p:sp>
        <p:nvSpPr>
          <p:cNvPr id="16" name="Text Box 49"/>
          <p:cNvSpPr txBox="1">
            <a:spLocks noChangeArrowheads="1"/>
          </p:cNvSpPr>
          <p:nvPr/>
        </p:nvSpPr>
        <p:spPr bwMode="auto">
          <a:xfrm>
            <a:off x="148048" y="6463429"/>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52" y="1891412"/>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a:solidFill>
                  <a:srgbClr val="2B7299"/>
                </a:solidFill>
              </a:rPr>
              <a:t>$ Billions</a:t>
            </a:r>
          </a:p>
        </p:txBody>
      </p:sp>
      <p:sp>
        <p:nvSpPr>
          <p:cNvPr id="18" name="AutoShape 7"/>
          <p:cNvSpPr>
            <a:spLocks noChangeArrowheads="1"/>
          </p:cNvSpPr>
          <p:nvPr/>
        </p:nvSpPr>
        <p:spPr bwMode="blackWhite">
          <a:xfrm>
            <a:off x="6134977" y="2563720"/>
            <a:ext cx="2576746" cy="835006"/>
          </a:xfrm>
          <a:prstGeom prst="wedgeRectCallout">
            <a:avLst>
              <a:gd name="adj1" fmla="val -10229"/>
              <a:gd name="adj2" fmla="val 1432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latin typeface="Arial" pitchFamily="34" charset="0"/>
                <a:cs typeface="Arial" pitchFamily="34" charset="0"/>
              </a:rPr>
              <a:t>Winter storm losses have been increasing rapidly in recent years</a:t>
            </a:r>
          </a:p>
        </p:txBody>
      </p:sp>
      <p:pic>
        <p:nvPicPr>
          <p:cNvPr id="19" name="Grafik 2"/>
          <p:cNvPicPr>
            <a:picLocks noChangeAspect="1"/>
          </p:cNvPicPr>
          <p:nvPr/>
        </p:nvPicPr>
        <p:blipFill>
          <a:blip r:embed="rId4"/>
          <a:stretch>
            <a:fillRect/>
          </a:stretch>
        </p:blipFill>
        <p:spPr>
          <a:xfrm>
            <a:off x="148048" y="2375388"/>
            <a:ext cx="7463418" cy="3738724"/>
          </a:xfrm>
          <a:prstGeom prst="rect">
            <a:avLst/>
          </a:prstGeom>
        </p:spPr>
      </p:pic>
      <p:sp>
        <p:nvSpPr>
          <p:cNvPr id="21" name="Textfeld 13"/>
          <p:cNvSpPr txBox="1">
            <a:spLocks noChangeArrowheads="1"/>
          </p:cNvSpPr>
          <p:nvPr/>
        </p:nvSpPr>
        <p:spPr bwMode="auto">
          <a:xfrm>
            <a:off x="7692467" y="5546860"/>
            <a:ext cx="1518699" cy="707886"/>
          </a:xfrm>
          <a:prstGeom prst="rect">
            <a:avLst/>
          </a:prstGeom>
          <a:noFill/>
          <a:ln w="9525">
            <a:noFill/>
            <a:miter lim="800000"/>
            <a:headEnd/>
            <a:tailEnd/>
          </a:ln>
        </p:spPr>
        <p:txBody>
          <a:bodyPr wrap="square">
            <a:spAutoFit/>
          </a:bodyPr>
          <a:lstStyle/>
          <a:p>
            <a:r>
              <a:rPr lang="de-DE" sz="1000" b="1" dirty="0"/>
              <a:t>*Winter </a:t>
            </a:r>
            <a:r>
              <a:rPr lang="de-DE" sz="1000" b="1" dirty="0" err="1"/>
              <a:t>storms</a:t>
            </a:r>
            <a:r>
              <a:rPr lang="de-DE" sz="1000" b="1" dirty="0"/>
              <a:t> </a:t>
            </a:r>
            <a:r>
              <a:rPr lang="de-DE" sz="1000" b="1" dirty="0" err="1"/>
              <a:t>include</a:t>
            </a:r>
            <a:r>
              <a:rPr lang="de-DE" sz="1000" b="1" dirty="0"/>
              <a:t> also winter </a:t>
            </a:r>
            <a:r>
              <a:rPr lang="de-DE" sz="1000" b="1" dirty="0" err="1"/>
              <a:t>damages</a:t>
            </a:r>
            <a:r>
              <a:rPr lang="de-DE" sz="1000" b="1" dirty="0"/>
              <a:t>, </a:t>
            </a:r>
            <a:r>
              <a:rPr lang="de-DE" sz="1000" b="1" dirty="0" err="1"/>
              <a:t>blizzards</a:t>
            </a:r>
            <a:r>
              <a:rPr lang="de-DE" sz="1000" b="1" dirty="0"/>
              <a:t> </a:t>
            </a:r>
            <a:r>
              <a:rPr lang="de-DE" sz="1000" b="1" dirty="0" err="1"/>
              <a:t>and</a:t>
            </a:r>
            <a:r>
              <a:rPr lang="de-DE" sz="1000" b="1" dirty="0"/>
              <a:t> </a:t>
            </a:r>
            <a:r>
              <a:rPr lang="de-DE" sz="1000" b="1" dirty="0" err="1"/>
              <a:t>cold</a:t>
            </a:r>
            <a:r>
              <a:rPr lang="de-DE" sz="1000" b="1" dirty="0"/>
              <a:t> </a:t>
            </a:r>
            <a:r>
              <a:rPr lang="de-DE" sz="1000" b="1" dirty="0" err="1"/>
              <a:t>waves</a:t>
            </a:r>
            <a:endParaRPr lang="de-DE" sz="1000" b="1" dirty="0"/>
          </a:p>
        </p:txBody>
      </p:sp>
    </p:spTree>
    <p:custDataLst>
      <p:tags r:id="rId1"/>
    </p:custDataLst>
    <p:extLst>
      <p:ext uri="{BB962C8B-B14F-4D97-AF65-F5344CB8AC3E}">
        <p14:creationId xmlns:p14="http://schemas.microsoft.com/office/powerpoint/2010/main" val="34374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latin typeface="Arial" panose="020B0604020202020204" pitchFamily="34" charset="0"/>
              </a:rPr>
              <a:t>Regional Property Catastrophe ROL Index: 1990 – 2016</a:t>
            </a:r>
          </a:p>
        </p:txBody>
      </p:sp>
      <p:sp>
        <p:nvSpPr>
          <p:cNvPr id="4" name="Date Placeholder 3"/>
          <p:cNvSpPr>
            <a:spLocks noGrp="1"/>
          </p:cNvSpPr>
          <p:nvPr>
            <p:ph type="dt" sz="quarter" idx="10"/>
          </p:nvPr>
        </p:nvSpPr>
        <p:spPr/>
        <p:txBody>
          <a:bodyPr/>
          <a:lstStyle/>
          <a:p>
            <a:pPr>
              <a:defRPr/>
            </a:pPr>
            <a:r>
              <a:rPr lang="en-US" dirty="0">
                <a:solidFill>
                  <a:srgbClr val="FFFFFF"/>
                </a:solidFill>
              </a:rPr>
              <a:t>12/01/09 - 9pm</a:t>
            </a:r>
          </a:p>
        </p:txBody>
      </p:sp>
      <p:sp>
        <p:nvSpPr>
          <p:cNvPr id="5" name="Footer Placeholder 4"/>
          <p:cNvSpPr>
            <a:spLocks noGrp="1"/>
          </p:cNvSpPr>
          <p:nvPr>
            <p:ph type="ftr" sz="quarter" idx="11"/>
          </p:nvPr>
        </p:nvSpPr>
        <p:spPr/>
        <p:txBody>
          <a:bodyPr/>
          <a:lstStyle/>
          <a:p>
            <a:pPr>
              <a:defRPr/>
            </a:pPr>
            <a:r>
              <a:rPr lang="en-US" dirty="0">
                <a:solidFill>
                  <a:srgbClr val="FFFFFF"/>
                </a:solidFill>
              </a:rPr>
              <a:t>eSlide – P6466 – The Financial Crisis and the Future of the P/C</a:t>
            </a: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69</a:t>
            </a:fld>
            <a:endParaRPr lang="en-US" dirty="0">
              <a:solidFill>
                <a:srgbClr val="000000"/>
              </a:solidFill>
            </a:endParaRPr>
          </a:p>
        </p:txBody>
      </p:sp>
      <p:sp>
        <p:nvSpPr>
          <p:cNvPr id="10" name="Rectangle 6"/>
          <p:cNvSpPr>
            <a:spLocks noChangeArrowheads="1"/>
          </p:cNvSpPr>
          <p:nvPr/>
        </p:nvSpPr>
        <p:spPr bwMode="blackWhite">
          <a:xfrm>
            <a:off x="415925" y="5656489"/>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a:solidFill>
                  <a:srgbClr val="FFFFFF"/>
                </a:solidFill>
              </a:rPr>
              <a:t>Record traditional capacity, alternative capital and low CAT activity have pressured reinsurance prices; ROEs are down only very modestly</a:t>
            </a:r>
          </a:p>
        </p:txBody>
      </p:sp>
      <p:sp>
        <p:nvSpPr>
          <p:cNvPr id="11272" name="Rectangle 4"/>
          <p:cNvSpPr>
            <a:spLocks noChangeArrowheads="1"/>
          </p:cNvSpPr>
          <p:nvPr/>
        </p:nvSpPr>
        <p:spPr bwMode="auto">
          <a:xfrm>
            <a:off x="0" y="648085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rPr>
              <a:t>Source: Guy Carpenter; Insurance Information Institute.</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8125" b="10837"/>
          <a:stretch/>
        </p:blipFill>
        <p:spPr>
          <a:xfrm>
            <a:off x="85725" y="1126899"/>
            <a:ext cx="8209189" cy="4434114"/>
          </a:xfrm>
          <a:prstGeom prst="rect">
            <a:avLst/>
          </a:prstGeom>
        </p:spPr>
      </p:pic>
    </p:spTree>
    <p:extLst>
      <p:ext uri="{BB962C8B-B14F-4D97-AF65-F5344CB8AC3E}">
        <p14:creationId xmlns:p14="http://schemas.microsoft.com/office/powerpoint/2010/main" val="2319978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rPr>
              <a:t>eSlide – P6466 – The Financial Crisis and the Future of the P/C</a:t>
            </a:r>
          </a:p>
        </p:txBody>
      </p:sp>
      <p:sp>
        <p:nvSpPr>
          <p:cNvPr id="47109"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rPr>
              <a:pPr algn="r" eaLnBrk="0" fontAlgn="base" hangingPunct="0">
                <a:lnSpc>
                  <a:spcPct val="85000"/>
                </a:lnSpc>
                <a:spcBef>
                  <a:spcPct val="20000"/>
                </a:spcBef>
                <a:spcAft>
                  <a:spcPct val="0"/>
                </a:spcAft>
              </a:pPr>
              <a:t>7</a:t>
            </a:fld>
            <a:endParaRPr lang="en-US" sz="900">
              <a:solidFill>
                <a:srgbClr val="000000"/>
              </a:solidFill>
            </a:endParaRPr>
          </a:p>
        </p:txBody>
      </p:sp>
      <p:sp>
        <p:nvSpPr>
          <p:cNvPr id="47110" name="Rectangle 2"/>
          <p:cNvSpPr>
            <a:spLocks noGrp="1" noChangeArrowheads="1"/>
          </p:cNvSpPr>
          <p:nvPr>
            <p:ph type="title" idx="4294967295"/>
          </p:nvPr>
        </p:nvSpPr>
        <p:spPr>
          <a:xfrm>
            <a:off x="259381" y="100120"/>
            <a:ext cx="4312623" cy="860425"/>
          </a:xfrm>
        </p:spPr>
        <p:txBody>
          <a:bodyPr/>
          <a:lstStyle/>
          <a:p>
            <a:r>
              <a:rPr lang="en-US" dirty="0"/>
              <a:t>Policyholder Surplus, </a:t>
            </a:r>
            <a:br>
              <a:rPr lang="en-US" dirty="0"/>
            </a:br>
            <a:r>
              <a:rPr lang="en-US" dirty="0"/>
              <a:t>2006:Q4–2016:Q2</a:t>
            </a:r>
          </a:p>
        </p:txBody>
      </p:sp>
      <p:sp>
        <p:nvSpPr>
          <p:cNvPr id="47111" name="Rectangle 4"/>
          <p:cNvSpPr>
            <a:spLocks noChangeArrowheads="1"/>
          </p:cNvSpPr>
          <p:nvPr/>
        </p:nvSpPr>
        <p:spPr bwMode="auto">
          <a:xfrm>
            <a:off x="-171450" y="6584952"/>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rPr>
              <a:t>Sources: ISO, A.M .Best.</a:t>
            </a:r>
          </a:p>
        </p:txBody>
      </p:sp>
      <p:sp>
        <p:nvSpPr>
          <p:cNvPr id="47112" name="PPTShape_0"/>
          <p:cNvSpPr>
            <a:spLocks noChangeArrowheads="1"/>
          </p:cNvSpPr>
          <p:nvPr/>
        </p:nvSpPr>
        <p:spPr bwMode="black">
          <a:xfrm>
            <a:off x="169554" y="1123263"/>
            <a:ext cx="8221663"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graphicFrame>
        <p:nvGraphicFramePr>
          <p:cNvPr id="47106" name="Object 3"/>
          <p:cNvGraphicFramePr>
            <a:graphicFrameLocks/>
          </p:cNvGraphicFramePr>
          <p:nvPr>
            <p:extLst/>
          </p:nvPr>
        </p:nvGraphicFramePr>
        <p:xfrm>
          <a:off x="228600" y="1299785"/>
          <a:ext cx="8736496" cy="3362325"/>
        </p:xfrm>
        <a:graphic>
          <a:graphicData uri="http://schemas.openxmlformats.org/presentationml/2006/ole">
            <mc:AlternateContent xmlns:mc="http://schemas.openxmlformats.org/markup-compatibility/2006">
              <mc:Choice xmlns:v="urn:schemas-microsoft-com:vml" Requires="v">
                <p:oleObj spid="_x0000_s28631074" name="Chart" r:id="rId5" imgW="8772414" imgH="3305140" progId="MSGraph.Chart.8">
                  <p:embed followColorScheme="full"/>
                </p:oleObj>
              </mc:Choice>
              <mc:Fallback>
                <p:oleObj name="Chart" r:id="rId5" imgW="8772414" imgH="3305140" progId="MSGraph.Chart.8">
                  <p:embed followColorScheme="full"/>
                  <p:pic>
                    <p:nvPicPr>
                      <p:cNvPr id="47106" name="Object 3"/>
                      <p:cNvPicPr>
                        <a:picLocks noChangeArrowheads="1"/>
                      </p:cNvPicPr>
                      <p:nvPr/>
                    </p:nvPicPr>
                    <p:blipFill>
                      <a:blip r:embed="rId6"/>
                      <a:srcRect/>
                      <a:stretch>
                        <a:fillRect/>
                      </a:stretch>
                    </p:blipFill>
                    <p:spPr bwMode="auto">
                      <a:xfrm>
                        <a:off x="228600" y="1299785"/>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40" y="1299785"/>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2007:Q3</a:t>
            </a:r>
            <a:br>
              <a:rPr lang="en-US" sz="1600" b="1" dirty="0">
                <a:solidFill>
                  <a:srgbClr val="FFFFFF"/>
                </a:solidFill>
              </a:rPr>
            </a:br>
            <a:r>
              <a:rPr lang="en-US" sz="1600" b="1" dirty="0">
                <a:solidFill>
                  <a:srgbClr val="FFFFFF"/>
                </a:solidFill>
              </a:rPr>
              <a:t>Pre-Crisis Peak</a:t>
            </a:r>
          </a:p>
        </p:txBody>
      </p:sp>
      <p:sp>
        <p:nvSpPr>
          <p:cNvPr id="47122" name="Text Box 5"/>
          <p:cNvSpPr txBox="1">
            <a:spLocks noChangeArrowheads="1"/>
          </p:cNvSpPr>
          <p:nvPr/>
        </p:nvSpPr>
        <p:spPr bwMode="auto">
          <a:xfrm>
            <a:off x="5799089" y="5440561"/>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endParaRPr>
          </a:p>
          <a:p>
            <a:pPr eaLnBrk="0" fontAlgn="base" hangingPunct="0">
              <a:lnSpc>
                <a:spcPct val="85000"/>
              </a:lnSpc>
              <a:spcBef>
                <a:spcPct val="25000"/>
              </a:spcBef>
              <a:spcAft>
                <a:spcPct val="0"/>
              </a:spcAft>
            </a:pPr>
            <a:endParaRPr lang="en-US" sz="1600" b="1" dirty="0">
              <a:solidFill>
                <a:srgbClr val="000000"/>
              </a:solidFill>
            </a:endParaRPr>
          </a:p>
          <a:p>
            <a:pPr eaLnBrk="0" fontAlgn="base" hangingPunct="0">
              <a:lnSpc>
                <a:spcPct val="85000"/>
              </a:lnSpc>
              <a:spcBef>
                <a:spcPct val="25000"/>
              </a:spcBef>
              <a:spcAft>
                <a:spcPct val="0"/>
              </a:spcAft>
            </a:pPr>
            <a:endParaRPr lang="en-US" sz="1600" b="1" i="1" dirty="0">
              <a:solidFill>
                <a:srgbClr val="339966"/>
              </a:solidFill>
            </a:endParaRPr>
          </a:p>
        </p:txBody>
      </p:sp>
      <p:sp>
        <p:nvSpPr>
          <p:cNvPr id="16" name="PPTShape_1"/>
          <p:cNvSpPr>
            <a:spLocks noChangeArrowheads="1"/>
          </p:cNvSpPr>
          <p:nvPr/>
        </p:nvSpPr>
        <p:spPr bwMode="blackWhite">
          <a:xfrm>
            <a:off x="5600701" y="3458822"/>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rPr>
              <a:t>Surplus as of 6/30/16 stood at a record high $680.64B</a:t>
            </a:r>
          </a:p>
        </p:txBody>
      </p:sp>
      <p:sp>
        <p:nvSpPr>
          <p:cNvPr id="47116" name="Text Box 18"/>
          <p:cNvSpPr txBox="1">
            <a:spLocks noChangeArrowheads="1"/>
          </p:cNvSpPr>
          <p:nvPr/>
        </p:nvSpPr>
        <p:spPr bwMode="auto">
          <a:xfrm>
            <a:off x="191127" y="5439220"/>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rPr>
              <a:t>2010:Q1 data includes $22.5B of paid-in capital from a holding company parent for one insurer’s investment in a non-insurance business .</a:t>
            </a: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The industry now has $1 of surplus for every $0.76 of NPW,</a:t>
            </a:r>
            <a:br>
              <a:rPr lang="en-US" sz="2000" b="1" dirty="0">
                <a:solidFill>
                  <a:srgbClr val="FFFFFF"/>
                </a:solidFill>
              </a:rPr>
            </a:br>
            <a:r>
              <a:rPr lang="en-US" sz="2000" b="1" dirty="0">
                <a:solidFill>
                  <a:srgbClr val="FFFFFF"/>
                </a:solidFill>
              </a:rPr>
              <a:t>close to the strongest claims-paying status in its history.</a:t>
            </a:r>
          </a:p>
        </p:txBody>
      </p:sp>
      <p:sp>
        <p:nvSpPr>
          <p:cNvPr id="19" name="PPTShape_2"/>
          <p:cNvSpPr>
            <a:spLocks noChangeArrowheads="1"/>
          </p:cNvSpPr>
          <p:nvPr/>
        </p:nvSpPr>
        <p:spPr bwMode="blackWhite">
          <a:xfrm>
            <a:off x="3577037" y="1343926"/>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Drop due to near-record 2011 CAT losses</a:t>
            </a:r>
          </a:p>
        </p:txBody>
      </p:sp>
      <p:sp>
        <p:nvSpPr>
          <p:cNvPr id="15" name="Rectangle 5"/>
          <p:cNvSpPr>
            <a:spLocks noChangeArrowheads="1"/>
          </p:cNvSpPr>
          <p:nvPr/>
        </p:nvSpPr>
        <p:spPr bwMode="blackWhite">
          <a:xfrm>
            <a:off x="3382301"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rPr>
              <a:t>The P/C insurance industry entered 2016</a:t>
            </a:r>
            <a:br>
              <a:rPr lang="en-US" sz="2000" b="1" dirty="0">
                <a:solidFill>
                  <a:srgbClr val="FFFFFF"/>
                </a:solidFill>
              </a:rPr>
            </a:br>
            <a:r>
              <a:rPr lang="en-US" sz="2000" b="1" dirty="0">
                <a:solidFill>
                  <a:srgbClr val="FFFFFF"/>
                </a:solidFill>
              </a:rPr>
              <a:t>in very strong financial condition.</a:t>
            </a:r>
          </a:p>
        </p:txBody>
      </p:sp>
    </p:spTree>
    <p:custDataLst>
      <p:tags r:id="rId2"/>
    </p:custDataLst>
    <p:extLst>
      <p:ext uri="{BB962C8B-B14F-4D97-AF65-F5344CB8AC3E}">
        <p14:creationId xmlns:p14="http://schemas.microsoft.com/office/powerpoint/2010/main" val="3060860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296" y="0"/>
            <a:ext cx="7939792" cy="1069848"/>
          </a:xfrm>
        </p:spPr>
        <p:txBody>
          <a:bodyPr/>
          <a:lstStyle/>
          <a:p>
            <a:r>
              <a:rPr lang="en-US" dirty="0">
                <a:latin typeface="Arial "/>
              </a:rPr>
              <a:t>Alternative Capital</a:t>
            </a:r>
            <a:br>
              <a:rPr lang="en-US" dirty="0">
                <a:latin typeface="Arial "/>
              </a:rPr>
            </a:br>
            <a:r>
              <a:rPr lang="en-US" dirty="0">
                <a:latin typeface="Arial "/>
              </a:rPr>
              <a:t>Potentially Disrupting the Bank Account</a:t>
            </a:r>
            <a:endParaRPr lang="en-US" b="1" dirty="0">
              <a:latin typeface="Arial "/>
            </a:endParaRPr>
          </a:p>
        </p:txBody>
      </p:sp>
      <p:sp>
        <p:nvSpPr>
          <p:cNvPr id="4" name="Rectangle 4"/>
          <p:cNvSpPr>
            <a:spLocks noChangeArrowheads="1"/>
          </p:cNvSpPr>
          <p:nvPr/>
        </p:nvSpPr>
        <p:spPr bwMode="auto">
          <a:xfrm>
            <a:off x="522514" y="6575615"/>
            <a:ext cx="7046686" cy="282385"/>
          </a:xfrm>
          <a:prstGeom prst="rect">
            <a:avLst/>
          </a:prstGeom>
          <a:noFill/>
          <a:ln w="9525">
            <a:noFill/>
            <a:miter lim="800000"/>
            <a:headEnd/>
            <a:tailEnd/>
          </a:ln>
          <a:effectLst/>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Aon Benfield Analytics; Insurance Information Institute.</a:t>
            </a:r>
          </a:p>
        </p:txBody>
      </p:sp>
      <p:graphicFrame>
        <p:nvGraphicFramePr>
          <p:cNvPr id="5" name="Object 3"/>
          <p:cNvGraphicFramePr>
            <a:graphicFrameLocks noChangeAspect="1"/>
          </p:cNvGraphicFramePr>
          <p:nvPr>
            <p:extLst/>
          </p:nvPr>
        </p:nvGraphicFramePr>
        <p:xfrm>
          <a:off x="297180" y="1257321"/>
          <a:ext cx="8275791"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a:solidFill>
                  <a:srgbClr val="FFFFFF"/>
                </a:solidFill>
              </a:rPr>
              <a:t>Alternative capacity has grown 263% since 2008. It has more than tripled in the past six years.</a:t>
            </a:r>
          </a:p>
        </p:txBody>
      </p:sp>
      <p:sp>
        <p:nvSpPr>
          <p:cNvPr id="3" name="Rectangle 2"/>
          <p:cNvSpPr/>
          <p:nvPr/>
        </p:nvSpPr>
        <p:spPr>
          <a:xfrm>
            <a:off x="6076709" y="5092861"/>
            <a:ext cx="694481" cy="30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48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82"/>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82" y="6656395"/>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71</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81"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31" y="2125665"/>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a:solidFill>
                  <a:schemeClr val="bg1"/>
                </a:solidFill>
              </a:rPr>
              <a:t>INDUSTRY DISRUPTORS</a:t>
            </a:r>
          </a:p>
        </p:txBody>
      </p:sp>
      <p:sp>
        <p:nvSpPr>
          <p:cNvPr id="2152456" name="Rectangle 8"/>
          <p:cNvSpPr>
            <a:spLocks noChangeArrowheads="1"/>
          </p:cNvSpPr>
          <p:nvPr/>
        </p:nvSpPr>
        <p:spPr bwMode="auto">
          <a:xfrm>
            <a:off x="1301550" y="3629796"/>
            <a:ext cx="6784259" cy="3016210"/>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a:solidFill>
                  <a:srgbClr val="FF0000"/>
                </a:solidFill>
              </a:rPr>
              <a:t>Reality vs. Drinking the Silicon Valley Kool Aid</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71</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12/01/09 - 9pm</a:t>
            </a:r>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72</a:t>
            </a:fld>
            <a:endParaRPr lang="en-US"/>
          </a:p>
        </p:txBody>
      </p:sp>
      <p:sp>
        <p:nvSpPr>
          <p:cNvPr id="5" name="Rectangle 2"/>
          <p:cNvSpPr txBox="1">
            <a:spLocks noChangeArrowheads="1"/>
          </p:cNvSpPr>
          <p:nvPr/>
        </p:nvSpPr>
        <p:spPr bwMode="black">
          <a:xfrm>
            <a:off x="120654" y="45888"/>
            <a:ext cx="795081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The Sharing Economy Has Grown—      And Attracted Political Scrutiny</a:t>
            </a:r>
          </a:p>
        </p:txBody>
      </p:sp>
      <p:pic>
        <p:nvPicPr>
          <p:cNvPr id="28624898" name="Picture 2" descr="https://image-store.slidesharecdn.com/5a90bab1-ce4c-46a4-b736-5ccdfa945e7f-origin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1" y="1128115"/>
            <a:ext cx="8492216" cy="558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4"/>
          <p:cNvSpPr>
            <a:spLocks noChangeArrowheads="1"/>
          </p:cNvSpPr>
          <p:nvPr/>
        </p:nvSpPr>
        <p:spPr bwMode="blackWhite">
          <a:xfrm>
            <a:off x="6169446" y="1069252"/>
            <a:ext cx="2431631" cy="939162"/>
          </a:xfrm>
          <a:prstGeom prst="wedgeRectCallout">
            <a:avLst>
              <a:gd name="adj1" fmla="val -118798"/>
              <a:gd name="adj2" fmla="val 87280"/>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
              </a:rPr>
              <a:t>There’s no question that the hype around autonomous vehicles far exceeds the reality</a:t>
            </a:r>
          </a:p>
        </p:txBody>
      </p:sp>
      <p:sp>
        <p:nvSpPr>
          <p:cNvPr id="4" name="Rectangle 3"/>
          <p:cNvSpPr/>
          <p:nvPr/>
        </p:nvSpPr>
        <p:spPr>
          <a:xfrm>
            <a:off x="2906483" y="2351313"/>
            <a:ext cx="1453243" cy="163286"/>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189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73</a:t>
            </a:fld>
            <a:endParaRPr lang="en-US" sz="900"/>
          </a:p>
        </p:txBody>
      </p:sp>
      <p:sp>
        <p:nvSpPr>
          <p:cNvPr id="65541" name="Rectangle 2"/>
          <p:cNvSpPr>
            <a:spLocks noGrp="1" noChangeArrowheads="1"/>
          </p:cNvSpPr>
          <p:nvPr>
            <p:ph type="title" idx="4294967295"/>
          </p:nvPr>
        </p:nvSpPr>
        <p:spPr>
          <a:xfrm>
            <a:off x="32985" y="129820"/>
            <a:ext cx="7950815" cy="860425"/>
          </a:xfrm>
        </p:spPr>
        <p:txBody>
          <a:bodyPr/>
          <a:lstStyle/>
          <a:p>
            <a:r>
              <a:rPr lang="en-US" dirty="0"/>
              <a:t>On-Demand/Sharing/Peer-to-Peer Economy Impacts Many Lines of Insurance</a:t>
            </a:r>
          </a:p>
        </p:txBody>
      </p:sp>
      <p:sp>
        <p:nvSpPr>
          <p:cNvPr id="1922051" name="Rectangle 3"/>
          <p:cNvSpPr>
            <a:spLocks noGrp="1" noChangeArrowheads="1"/>
          </p:cNvSpPr>
          <p:nvPr>
            <p:ph type="body" idx="4294967295"/>
          </p:nvPr>
        </p:nvSpPr>
        <p:spPr>
          <a:xfrm>
            <a:off x="160806" y="1103317"/>
            <a:ext cx="5088425" cy="4652963"/>
          </a:xfrm>
        </p:spPr>
        <p:txBody>
          <a:bodyPr/>
          <a:lstStyle/>
          <a:p>
            <a:pPr>
              <a:lnSpc>
                <a:spcPts val="2400"/>
              </a:lnSpc>
              <a:spcBef>
                <a:spcPct val="50000"/>
              </a:spcBef>
            </a:pPr>
            <a:r>
              <a:rPr lang="en-US" sz="2100" b="1" dirty="0"/>
              <a:t>The “On-Demand” Economy is or will impact many segments of the economy important to P/C insurers</a:t>
            </a:r>
          </a:p>
          <a:p>
            <a:pPr lvl="1">
              <a:lnSpc>
                <a:spcPts val="2400"/>
              </a:lnSpc>
            </a:pPr>
            <a:r>
              <a:rPr lang="en-US" sz="1900" b="1" dirty="0"/>
              <a:t>Auto (personal and commercial)</a:t>
            </a:r>
          </a:p>
          <a:p>
            <a:pPr lvl="1">
              <a:lnSpc>
                <a:spcPts val="2400"/>
              </a:lnSpc>
            </a:pPr>
            <a:r>
              <a:rPr lang="en-US" sz="1900" b="1" dirty="0"/>
              <a:t>Homeowners/Renters</a:t>
            </a:r>
          </a:p>
          <a:p>
            <a:pPr lvl="1">
              <a:lnSpc>
                <a:spcPts val="2400"/>
              </a:lnSpc>
            </a:pPr>
            <a:r>
              <a:rPr lang="en-US" sz="1900" b="1" dirty="0"/>
              <a:t>Many Liability Coverages</a:t>
            </a:r>
          </a:p>
          <a:p>
            <a:pPr lvl="1">
              <a:lnSpc>
                <a:spcPts val="2400"/>
              </a:lnSpc>
            </a:pPr>
            <a:r>
              <a:rPr lang="en-US" sz="1900" b="1" dirty="0"/>
              <a:t>Professional Liability</a:t>
            </a:r>
          </a:p>
          <a:p>
            <a:pPr lvl="1">
              <a:lnSpc>
                <a:spcPts val="2400"/>
              </a:lnSpc>
            </a:pPr>
            <a:r>
              <a:rPr lang="en-US" sz="2000" b="1" dirty="0"/>
              <a:t>Workers Comp</a:t>
            </a:r>
          </a:p>
          <a:p>
            <a:pPr>
              <a:lnSpc>
                <a:spcPts val="2400"/>
              </a:lnSpc>
              <a:spcBef>
                <a:spcPct val="50000"/>
              </a:spcBef>
            </a:pPr>
            <a:r>
              <a:rPr lang="en-US" sz="2100" b="1" dirty="0"/>
              <a:t>Many unanswered insurance questions</a:t>
            </a:r>
          </a:p>
          <a:p>
            <a:pPr>
              <a:lnSpc>
                <a:spcPts val="2400"/>
              </a:lnSpc>
              <a:spcBef>
                <a:spcPct val="50000"/>
              </a:spcBef>
            </a:pPr>
            <a:r>
              <a:rPr lang="en-US" sz="2100" b="1" dirty="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849"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1851" y="2745217"/>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92"/>
            <a:ext cx="7550150" cy="860425"/>
          </a:xfrm>
        </p:spPr>
        <p:txBody>
          <a:bodyPr/>
          <a:lstStyle/>
          <a:p>
            <a:r>
              <a:rPr lang="en-US" dirty="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3"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a:solidFill>
                  <a:srgbClr val="000000"/>
                </a:solidFill>
                <a:cs typeface="Arial" pitchFamily="34" charset="0"/>
              </a:rPr>
              <a:t>*Figures as of June 30, 2015, from the Identity Theft Resource Center,</a:t>
            </a:r>
          </a:p>
          <a:p>
            <a:pPr marL="133350" indent="-133350" eaLnBrk="0" hangingPunct="0">
              <a:lnSpc>
                <a:spcPct val="90000"/>
              </a:lnSpc>
              <a:buClr>
                <a:srgbClr val="FF6801"/>
              </a:buClr>
              <a:tabLst>
                <a:tab pos="112713" algn="r"/>
              </a:tabLst>
            </a:pPr>
            <a:r>
              <a:rPr lang="en-US" sz="1100" dirty="0">
                <a:solidFill>
                  <a:srgbClr val="000000"/>
                </a:solidFill>
                <a:cs typeface="Arial" pitchFamily="34" charset="0"/>
              </a:rPr>
              <a:t>http://www.idtheftcenter.org/images/breach/ITRCBreachReport2015.pdf</a:t>
            </a: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383663" name="Chart" r:id="rId4" imgW="8581836" imgH="4124360" progId="MSGraph.Chart.8">
                  <p:embed followColorScheme="full"/>
                </p:oleObj>
              </mc:Choice>
              <mc:Fallback>
                <p:oleObj name="Chart" r:id="rId4" imgW="8581836" imgH="4124360" progId="MSGraph.Chart.8">
                  <p:embed followColorScheme="full"/>
                  <p:pic>
                    <p:nvPicPr>
                      <p:cNvPr id="0" name=""/>
                      <p:cNvPicPr>
                        <a:picLocks noChangeArrowheads="1"/>
                      </p:cNvPicPr>
                      <p:nvPr/>
                    </p:nvPicPr>
                    <p:blipFill>
                      <a:blip r:embed="rId5"/>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total number of data breaches (+27.5%) hit a record high of 783 in 2014, exposing 85.6 million records. Through June 30, this year has seen 117.6 million records exposed in 400 breaches.*</a:t>
            </a:r>
          </a:p>
        </p:txBody>
      </p:sp>
      <p:sp>
        <p:nvSpPr>
          <p:cNvPr id="1031" name="Rectangle 3"/>
          <p:cNvSpPr>
            <a:spLocks noChangeArrowheads="1"/>
          </p:cNvSpPr>
          <p:nvPr/>
        </p:nvSpPr>
        <p:spPr bwMode="black">
          <a:xfrm>
            <a:off x="8031167"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5891" y="1123160"/>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 t="36631" r="-9371" b="38519"/>
          <a:stretch/>
        </p:blipFill>
        <p:spPr>
          <a:xfrm>
            <a:off x="5740859" y="1234180"/>
            <a:ext cx="1036052" cy="257453"/>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3111" y="1133884"/>
            <a:ext cx="1101852" cy="299917"/>
          </a:xfrm>
          <a:prstGeom prst="rect">
            <a:avLst/>
          </a:prstGeom>
        </p:spPr>
      </p:pic>
      <p:pic>
        <p:nvPicPr>
          <p:cNvPr id="11"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773517" y="1515766"/>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78871" y="2097885"/>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49"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4" y="15879"/>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71429" y="1549404"/>
            <a:ext cx="960120" cy="484061"/>
          </a:xfrm>
          <a:prstGeom prst="rect">
            <a:avLst/>
          </a:prstGeom>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37550" y="1755541"/>
            <a:ext cx="968228" cy="659605"/>
          </a:xfrm>
          <a:prstGeom prst="rect">
            <a:avLst/>
          </a:prstGeom>
        </p:spPr>
      </p:pic>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6703" y="2633460"/>
            <a:ext cx="1069316" cy="697729"/>
          </a:xfrm>
          <a:prstGeom prst="rect">
            <a:avLst/>
          </a:prstGeom>
        </p:spPr>
      </p:pic>
    </p:spTree>
    <p:extLst>
      <p:ext uri="{BB962C8B-B14F-4D97-AF65-F5344CB8AC3E}">
        <p14:creationId xmlns:p14="http://schemas.microsoft.com/office/powerpoint/2010/main" val="1515997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75</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Rectangle 6"/>
          <p:cNvSpPr>
            <a:spLocks noChangeArrowheads="1"/>
          </p:cNvSpPr>
          <p:nvPr/>
        </p:nvSpPr>
        <p:spPr bwMode="auto">
          <a:xfrm>
            <a:off x="1" y="4224191"/>
            <a:ext cx="9048750" cy="22252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latin typeface="Arial "/>
              </a:rPr>
              <a:t>The Road to Fully Autonomous Vehicles:  Long, Dark and Full of Potholes</a:t>
            </a:r>
          </a:p>
          <a:p>
            <a:pPr marL="292100" indent="-292100" algn="ctr" eaLnBrk="0" hangingPunct="0">
              <a:lnSpc>
                <a:spcPct val="90000"/>
              </a:lnSpc>
              <a:spcBef>
                <a:spcPct val="25000"/>
              </a:spcBef>
              <a:buClr>
                <a:schemeClr val="accent2"/>
              </a:buClr>
              <a:buFont typeface="Wingdings" pitchFamily="2" charset="2"/>
              <a:buNone/>
            </a:pPr>
            <a:r>
              <a:rPr lang="en-US" sz="3600" b="1" i="1" dirty="0">
                <a:solidFill>
                  <a:srgbClr val="C00000"/>
                </a:solidFill>
                <a:latin typeface="Arial "/>
              </a:rPr>
              <a:t>Tales of the Death of Auto Insurance Are Greatly Exaggerated</a:t>
            </a:r>
            <a:endParaRPr lang="en-US" sz="3200" b="1" i="1" dirty="0">
              <a:solidFill>
                <a:srgbClr val="C00000"/>
              </a:solidFill>
              <a:latin typeface="Arial "/>
            </a:endParaRPr>
          </a:p>
        </p:txBody>
      </p:sp>
      <p:sp>
        <p:nvSpPr>
          <p:cNvPr id="8"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pitchFamily="34" charset="0"/>
                <a:cs typeface="Arial" pitchFamily="34" charset="0"/>
              </a:rPr>
              <a:t>AUTO TECHNOLOGY &amp; </a:t>
            </a:r>
          </a:p>
          <a:p>
            <a:pPr algn="ctr">
              <a:lnSpc>
                <a:spcPct val="85000"/>
              </a:lnSpc>
              <a:spcBef>
                <a:spcPct val="25000"/>
              </a:spcBef>
              <a:defRPr/>
            </a:pPr>
            <a:r>
              <a:rPr lang="en-US" sz="3200" b="1" dirty="0">
                <a:solidFill>
                  <a:srgbClr val="FFFFFF"/>
                </a:solidFill>
                <a:latin typeface="Arial" pitchFamily="34" charset="0"/>
                <a:cs typeface="Arial" pitchFamily="34" charset="0"/>
              </a:rPr>
              <a:t>THE FUTURE OF AUTO INSURANCE</a:t>
            </a:r>
          </a:p>
        </p:txBody>
      </p:sp>
    </p:spTree>
    <p:extLst>
      <p:ext uri="{BB962C8B-B14F-4D97-AF65-F5344CB8AC3E}">
        <p14:creationId xmlns:p14="http://schemas.microsoft.com/office/powerpoint/2010/main" val="389110296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76</a:t>
            </a:fld>
            <a:endParaRPr lang="en-US" dirty="0"/>
          </a:p>
        </p:txBody>
      </p:sp>
      <p:sp>
        <p:nvSpPr>
          <p:cNvPr id="82949" name="Rectangle 2"/>
          <p:cNvSpPr>
            <a:spLocks noGrp="1" noChangeArrowheads="1"/>
          </p:cNvSpPr>
          <p:nvPr>
            <p:ph type="title"/>
          </p:nvPr>
        </p:nvSpPr>
        <p:spPr>
          <a:xfrm>
            <a:off x="85728" y="81731"/>
            <a:ext cx="8156575" cy="860425"/>
          </a:xfrm>
        </p:spPr>
        <p:txBody>
          <a:bodyPr/>
          <a:lstStyle/>
          <a:p>
            <a:r>
              <a:rPr lang="en-US" sz="2700" dirty="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7" y="1219106"/>
            <a:ext cx="4560095" cy="5104773"/>
          </a:xfrm>
          <a:prstGeom prst="rect">
            <a:avLst/>
          </a:prstGeom>
        </p:spPr>
      </p:pic>
      <p:sp>
        <p:nvSpPr>
          <p:cNvPr id="7" name="AutoShape 14"/>
          <p:cNvSpPr>
            <a:spLocks noChangeArrowheads="1"/>
          </p:cNvSpPr>
          <p:nvPr/>
        </p:nvSpPr>
        <p:spPr bwMode="blackWhite">
          <a:xfrm>
            <a:off x="5469067" y="1219106"/>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By 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Boston Consulting Group.</a:t>
            </a:r>
          </a:p>
        </p:txBody>
      </p:sp>
      <p:sp>
        <p:nvSpPr>
          <p:cNvPr id="9" name="Rectangle 3"/>
          <p:cNvSpPr txBox="1">
            <a:spLocks noChangeArrowheads="1"/>
          </p:cNvSpPr>
          <p:nvPr/>
        </p:nvSpPr>
        <p:spPr bwMode="auto">
          <a:xfrm>
            <a:off x="5241705" y="2681849"/>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a:t>Questions</a:t>
            </a:r>
          </a:p>
          <a:p>
            <a:pPr>
              <a:lnSpc>
                <a:spcPts val="2400"/>
              </a:lnSpc>
              <a:spcBef>
                <a:spcPct val="50000"/>
              </a:spcBef>
            </a:pPr>
            <a:r>
              <a:rPr lang="en-US" sz="2100" b="1" kern="0" dirty="0"/>
              <a:t>Are auto insurers monitoring these trends?</a:t>
            </a:r>
          </a:p>
          <a:p>
            <a:pPr>
              <a:lnSpc>
                <a:spcPts val="2400"/>
              </a:lnSpc>
              <a:spcBef>
                <a:spcPct val="50000"/>
              </a:spcBef>
            </a:pPr>
            <a:r>
              <a:rPr lang="en-US" sz="2100" b="1" kern="0" dirty="0"/>
              <a:t>How are they reacting?</a:t>
            </a:r>
          </a:p>
          <a:p>
            <a:pPr>
              <a:lnSpc>
                <a:spcPts val="2400"/>
              </a:lnSpc>
              <a:spcBef>
                <a:spcPct val="50000"/>
              </a:spcBef>
            </a:pPr>
            <a:r>
              <a:rPr lang="en-US" sz="2100" b="1" kern="0" dirty="0"/>
              <a:t>Will Google take over the industry? </a:t>
            </a:r>
          </a:p>
          <a:p>
            <a:pPr>
              <a:lnSpc>
                <a:spcPts val="2400"/>
              </a:lnSpc>
              <a:spcBef>
                <a:spcPct val="50000"/>
              </a:spcBef>
            </a:pPr>
            <a:r>
              <a:rPr lang="en-US" sz="2100" b="1" kern="0" dirty="0"/>
              <a:t>Will the number of auto insurers shrink?</a:t>
            </a:r>
          </a:p>
          <a:p>
            <a:pPr>
              <a:lnSpc>
                <a:spcPts val="2400"/>
              </a:lnSpc>
              <a:spcBef>
                <a:spcPct val="50000"/>
              </a:spcBef>
            </a:pPr>
            <a:r>
              <a:rPr lang="en-US" sz="2100" b="1" kern="0" dirty="0"/>
              <a:t>How will liability shift?</a:t>
            </a:r>
          </a:p>
        </p:txBody>
      </p:sp>
      <p:pic>
        <p:nvPicPr>
          <p:cNvPr id="10" name="Picture 9"/>
          <p:cNvPicPr>
            <a:picLocks noChangeAspect="1"/>
          </p:cNvPicPr>
          <p:nvPr/>
        </p:nvPicPr>
        <p:blipFill>
          <a:blip r:embed="rId4"/>
          <a:stretch>
            <a:fillRect/>
          </a:stretch>
        </p:blipFill>
        <p:spPr>
          <a:xfrm>
            <a:off x="144931"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77</a:t>
            </a:fld>
            <a:endParaRPr lang="en-US" dirty="0"/>
          </a:p>
        </p:txBody>
      </p:sp>
      <p:sp>
        <p:nvSpPr>
          <p:cNvPr id="82949" name="Rectangle 2"/>
          <p:cNvSpPr>
            <a:spLocks noGrp="1" noChangeArrowheads="1"/>
          </p:cNvSpPr>
          <p:nvPr>
            <p:ph type="title"/>
          </p:nvPr>
        </p:nvSpPr>
        <p:spPr>
          <a:xfrm>
            <a:off x="85724" y="81727"/>
            <a:ext cx="8156575" cy="860425"/>
          </a:xfrm>
        </p:spPr>
        <p:txBody>
          <a:bodyPr/>
          <a:lstStyle/>
          <a:p>
            <a:r>
              <a:rPr lang="en-US" sz="2700" dirty="0"/>
              <a:t>Media is Obsessed with Driverless Vehicles: Often Predicting the Demise of Auto Insurance</a:t>
            </a:r>
          </a:p>
        </p:txBody>
      </p:sp>
      <p:sp>
        <p:nvSpPr>
          <p:cNvPr id="8" name="Text Box 5"/>
          <p:cNvSpPr txBox="1">
            <a:spLocks noChangeArrowheads="1"/>
          </p:cNvSpPr>
          <p:nvPr/>
        </p:nvSpPr>
        <p:spPr bwMode="auto">
          <a:xfrm>
            <a:off x="0" y="6295712"/>
            <a:ext cx="8242300" cy="431529"/>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Autonomous Consulting as cited in the Financial Times: “Cost of Car Insurance to Plunge With Rise of Driverless Vehicles, June 28, 2016.</a:t>
            </a:r>
          </a:p>
        </p:txBody>
      </p:sp>
      <p:pic>
        <p:nvPicPr>
          <p:cNvPr id="2" name="Picture 1"/>
          <p:cNvPicPr>
            <a:picLocks noChangeAspect="1"/>
          </p:cNvPicPr>
          <p:nvPr/>
        </p:nvPicPr>
        <p:blipFill>
          <a:blip r:embed="rId3"/>
          <a:stretch>
            <a:fillRect/>
          </a:stretch>
        </p:blipFill>
        <p:spPr>
          <a:xfrm>
            <a:off x="343094" y="2553139"/>
            <a:ext cx="3971925" cy="3590925"/>
          </a:xfrm>
          <a:prstGeom prst="rect">
            <a:avLst/>
          </a:prstGeom>
        </p:spPr>
      </p:pic>
      <p:pic>
        <p:nvPicPr>
          <p:cNvPr id="5" name="Picture 4"/>
          <p:cNvPicPr>
            <a:picLocks noChangeAspect="1"/>
          </p:cNvPicPr>
          <p:nvPr/>
        </p:nvPicPr>
        <p:blipFill>
          <a:blip r:embed="rId4"/>
          <a:stretch>
            <a:fillRect/>
          </a:stretch>
        </p:blipFill>
        <p:spPr>
          <a:xfrm>
            <a:off x="4762500" y="2553139"/>
            <a:ext cx="3838575" cy="3543300"/>
          </a:xfrm>
          <a:prstGeom prst="rect">
            <a:avLst/>
          </a:prstGeom>
        </p:spPr>
      </p:pic>
      <p:sp>
        <p:nvSpPr>
          <p:cNvPr id="14" name="AutoShape 14"/>
          <p:cNvSpPr>
            <a:spLocks noChangeArrowheads="1"/>
          </p:cNvSpPr>
          <p:nvPr/>
        </p:nvSpPr>
        <p:spPr bwMode="blackWhite">
          <a:xfrm>
            <a:off x="343094" y="1067790"/>
            <a:ext cx="3132008" cy="1278593"/>
          </a:xfrm>
          <a:prstGeom prst="wedgeRectCallout">
            <a:avLst>
              <a:gd name="adj1" fmla="val 29173"/>
              <a:gd name="adj2" fmla="val 69335"/>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Some are predicting that the rise of autonomous vehicles will reduce claim frequency by 75% or more…</a:t>
            </a:r>
          </a:p>
        </p:txBody>
      </p:sp>
      <p:sp>
        <p:nvSpPr>
          <p:cNvPr id="15" name="AutoShape 14"/>
          <p:cNvSpPr>
            <a:spLocks noChangeArrowheads="1"/>
          </p:cNvSpPr>
          <p:nvPr/>
        </p:nvSpPr>
        <p:spPr bwMode="blackWhite">
          <a:xfrm>
            <a:off x="4936395" y="1199624"/>
            <a:ext cx="3490784" cy="982266"/>
          </a:xfrm>
          <a:prstGeom prst="wedgeRectCallout">
            <a:avLst>
              <a:gd name="adj1" fmla="val 7613"/>
              <a:gd name="adj2" fmla="val 78417"/>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,,,and that this technology will cause average auto insurance premiums to plunge</a:t>
            </a:r>
          </a:p>
        </p:txBody>
      </p:sp>
    </p:spTree>
    <p:extLst>
      <p:ext uri="{BB962C8B-B14F-4D97-AF65-F5344CB8AC3E}">
        <p14:creationId xmlns:p14="http://schemas.microsoft.com/office/powerpoint/2010/main" val="14726834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I.I.I. Poll: Driverless Cars</a:t>
            </a:r>
            <a:endParaRPr lang="en-US" dirty="0"/>
          </a:p>
        </p:txBody>
      </p:sp>
      <p:sp>
        <p:nvSpPr>
          <p:cNvPr id="9" name="Text Placeholder 8"/>
          <p:cNvSpPr>
            <a:spLocks noGrp="1"/>
          </p:cNvSpPr>
          <p:nvPr>
            <p:ph type="body" sz="quarter" idx="15"/>
          </p:nvPr>
        </p:nvSpPr>
        <p:spPr/>
        <p:txBody>
          <a:bodyPr/>
          <a:lstStyle/>
          <a:p>
            <a:r>
              <a:rPr lang="en-US"/>
              <a:t>Q. Would you be willing to ride in a driverless car?</a:t>
            </a:r>
            <a:endParaRPr lang="en-US" dirty="0"/>
          </a:p>
        </p:txBody>
      </p:sp>
      <p:sp>
        <p:nvSpPr>
          <p:cNvPr id="4" name="Text Placeholder 3"/>
          <p:cNvSpPr>
            <a:spLocks noGrp="1"/>
          </p:cNvSpPr>
          <p:nvPr>
            <p:ph type="body" sz="quarter" idx="16"/>
          </p:nvPr>
        </p:nvSpPr>
        <p:spPr/>
        <p:txBody>
          <a:bodyPr/>
          <a:lstStyle/>
          <a:p>
            <a:endParaRPr lang="en-US" dirty="0"/>
          </a:p>
          <a:p>
            <a:r>
              <a:rPr lang="en-US" dirty="0"/>
              <a:t>Source: Insurance Information Institute Annual </a:t>
            </a:r>
            <a:r>
              <a:rPr lang="en-US" i="1" dirty="0"/>
              <a:t>Pulse</a:t>
            </a:r>
            <a:r>
              <a:rPr lang="en-US" dirty="0"/>
              <a:t> Survey.</a:t>
            </a:r>
          </a:p>
        </p:txBody>
      </p:sp>
      <p:sp>
        <p:nvSpPr>
          <p:cNvPr id="11" name="Text Placeholder 4"/>
          <p:cNvSpPr txBox="1">
            <a:spLocks/>
          </p:cNvSpPr>
          <p:nvPr/>
        </p:nvSpPr>
        <p:spPr bwMode="gray">
          <a:xfrm>
            <a:off x="471486" y="5562601"/>
            <a:ext cx="8201028" cy="62864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The Percentage Willing to Ride in a Driverless Car Remains at 43%; </a:t>
            </a:r>
            <a:br>
              <a:rPr lang="en-US" sz="1600" dirty="0">
                <a:solidFill>
                  <a:schemeClr val="bg1"/>
                </a:solidFill>
              </a:rPr>
            </a:br>
            <a:r>
              <a:rPr lang="en-US" sz="1600" dirty="0">
                <a:solidFill>
                  <a:schemeClr val="bg1"/>
                </a:solidFill>
              </a:rPr>
              <a:t>71% of People Over 64 Were Unwilling to Ride.</a:t>
            </a:r>
          </a:p>
        </p:txBody>
      </p:sp>
      <p:graphicFrame>
        <p:nvGraphicFramePr>
          <p:cNvPr id="12" name="Object 2"/>
          <p:cNvGraphicFramePr>
            <a:graphicFrameLocks noChangeAspect="1"/>
          </p:cNvGraphicFramePr>
          <p:nvPr>
            <p:extLst/>
          </p:nvPr>
        </p:nvGraphicFramePr>
        <p:xfrm>
          <a:off x="52389" y="1657351"/>
          <a:ext cx="8972549" cy="39528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67533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en-US" altLang="en-US" dirty="0">
                <a:latin typeface="Arial" panose="020B0604020202020204" pitchFamily="34" charset="0"/>
              </a:rPr>
              <a:t>I.I.I. Poll: Driverless Cars</a:t>
            </a:r>
            <a:endParaRPr lang="en-US" altLang="en-US" baseline="30000" dirty="0">
              <a:latin typeface="Arial" panose="020B0604020202020204" pitchFamily="34" charset="0"/>
            </a:endParaRPr>
          </a:p>
        </p:txBody>
      </p:sp>
      <p:sp>
        <p:nvSpPr>
          <p:cNvPr id="3" name="Text Placeholder 2"/>
          <p:cNvSpPr>
            <a:spLocks noGrp="1"/>
          </p:cNvSpPr>
          <p:nvPr>
            <p:ph type="body" sz="quarter" idx="15"/>
          </p:nvPr>
        </p:nvSpPr>
        <p:spPr>
          <a:xfrm>
            <a:off x="356616" y="1188720"/>
            <a:ext cx="8668322" cy="396947"/>
          </a:xfrm>
        </p:spPr>
        <p:txBody>
          <a:bodyPr/>
          <a:lstStyle/>
          <a:p>
            <a:r>
              <a:rPr lang="en-US" dirty="0"/>
              <a:t>Why Americans Would Not Want to Ride in a Driverless Car, </a:t>
            </a:r>
          </a:p>
          <a:p>
            <a:r>
              <a:rPr lang="en-US" dirty="0"/>
              <a:t>May 2016</a:t>
            </a:r>
            <a:r>
              <a:rPr lang="en-US" baseline="30000" dirty="0"/>
              <a:t>1</a:t>
            </a:r>
            <a:r>
              <a:rPr lang="en-US" dirty="0"/>
              <a:t>  </a:t>
            </a:r>
          </a:p>
          <a:p>
            <a:endParaRPr lang="en-US" dirty="0"/>
          </a:p>
        </p:txBody>
      </p:sp>
      <p:sp>
        <p:nvSpPr>
          <p:cNvPr id="4" name="Text Placeholder 3"/>
          <p:cNvSpPr>
            <a:spLocks noGrp="1"/>
          </p:cNvSpPr>
          <p:nvPr>
            <p:ph type="body" sz="quarter" idx="16"/>
          </p:nvPr>
        </p:nvSpPr>
        <p:spPr/>
        <p:txBody>
          <a:bodyPr/>
          <a:lstStyle/>
          <a:p>
            <a:r>
              <a:rPr lang="en-US" baseline="30000" dirty="0"/>
              <a:t>1 </a:t>
            </a:r>
            <a:r>
              <a:rPr lang="en-US" dirty="0"/>
              <a:t>Based on those who would not ride in a driverless car. Respondents could give more than one answer. </a:t>
            </a:r>
          </a:p>
          <a:p>
            <a:r>
              <a:rPr lang="en-US" dirty="0"/>
              <a:t>Source: Insurance Information Institute Annual </a:t>
            </a:r>
            <a:r>
              <a:rPr lang="en-US" i="1" dirty="0"/>
              <a:t>Pulse</a:t>
            </a:r>
            <a:r>
              <a:rPr lang="en-US" dirty="0"/>
              <a:t> Survey.</a:t>
            </a:r>
          </a:p>
        </p:txBody>
      </p:sp>
      <p:graphicFrame>
        <p:nvGraphicFramePr>
          <p:cNvPr id="11" name="Object 2"/>
          <p:cNvGraphicFramePr>
            <a:graphicFrameLocks noChangeAspect="1"/>
          </p:cNvGraphicFramePr>
          <p:nvPr>
            <p:extLst/>
          </p:nvPr>
        </p:nvGraphicFramePr>
        <p:xfrm>
          <a:off x="52389" y="1657351"/>
          <a:ext cx="8972549" cy="409209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4"/>
          <p:cNvSpPr txBox="1">
            <a:spLocks/>
          </p:cNvSpPr>
          <p:nvPr/>
        </p:nvSpPr>
        <p:spPr bwMode="gray">
          <a:xfrm>
            <a:off x="471486" y="5688495"/>
            <a:ext cx="8201028" cy="502753"/>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Safety Concerns Are Paramount Among Those Who Would Avoid Driverless Cars.</a:t>
            </a:r>
          </a:p>
        </p:txBody>
      </p:sp>
    </p:spTree>
    <p:extLst>
      <p:ext uri="{BB962C8B-B14F-4D97-AF65-F5344CB8AC3E}">
        <p14:creationId xmlns:p14="http://schemas.microsoft.com/office/powerpoint/2010/main" val="1536281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0"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8</a:t>
            </a:fld>
            <a:endParaRPr lang="en-US" altLang="en-US">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635170" name="Chart" r:id="rId4" imgW="8591407" imgH="4533761" progId="MSGraph.Chart.8">
                  <p:embed followColorScheme="full"/>
                </p:oleObj>
              </mc:Choice>
              <mc:Fallback>
                <p:oleObj name="Chart" r:id="rId4" imgW="8591407" imgH="4533761" progId="MSGraph.Chart.8">
                  <p:embed followColorScheme="full"/>
                  <p:pic>
                    <p:nvPicPr>
                      <p:cNvPr id="140296" name="Object 2"/>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a:latin typeface="Arial" panose="020B0604020202020204" pitchFamily="34" charset="0"/>
              </a:rPr>
              <a:t>Net Premium Growth (All P/C Lines): Annual Change, 1971—2016:Q2</a:t>
            </a: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(2014-16).</a:t>
            </a:r>
          </a:p>
        </p:txBody>
      </p:sp>
      <p:sp>
        <p:nvSpPr>
          <p:cNvPr id="2034702" name="AutoShape 14"/>
          <p:cNvSpPr>
            <a:spLocks noChangeArrowheads="1"/>
          </p:cNvSpPr>
          <p:nvPr/>
        </p:nvSpPr>
        <p:spPr bwMode="blackWhite">
          <a:xfrm>
            <a:off x="4845027" y="1926432"/>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635874" y="2775857"/>
            <a:ext cx="1446213" cy="1523093"/>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2016 Q2: 3.0%</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2015: 3.4%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2014: 4.2</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
        <p:nvSpPr>
          <p:cNvPr id="17" name="Text Box 6"/>
          <p:cNvSpPr txBox="1">
            <a:spLocks noChangeArrowheads="1"/>
          </p:cNvSpPr>
          <p:nvPr/>
        </p:nvSpPr>
        <p:spPr bwMode="blackWhite">
          <a:xfrm>
            <a:off x="4194410" y="3171882"/>
            <a:ext cx="1671658"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a:solidFill>
                  <a:schemeClr val="bg1"/>
                </a:solidFill>
                <a:cs typeface="+mn-cs"/>
              </a:rPr>
              <a:t>Outlook</a:t>
            </a: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2016F: 3.0%</a:t>
            </a: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2017F: 2.9%</a:t>
            </a:r>
          </a:p>
        </p:txBody>
      </p:sp>
    </p:spTree>
    <p:extLst>
      <p:ext uri="{BB962C8B-B14F-4D97-AF65-F5344CB8AC3E}">
        <p14:creationId xmlns:p14="http://schemas.microsoft.com/office/powerpoint/2010/main" val="37748165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1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2"/>
          <p:cNvSpPr>
            <a:spLocks noGrp="1" noChangeArrowheads="1"/>
          </p:cNvSpPr>
          <p:nvPr>
            <p:ph type="title"/>
          </p:nvPr>
        </p:nvSpPr>
        <p:spPr>
          <a:xfrm>
            <a:off x="270541" y="98399"/>
            <a:ext cx="8458200" cy="950976"/>
          </a:xfrm>
        </p:spPr>
        <p:txBody>
          <a:bodyPr/>
          <a:lstStyle/>
          <a:p>
            <a:r>
              <a:rPr lang="en-US" dirty="0"/>
              <a:t>I.I.I. Poll: Telematics—</a:t>
            </a:r>
            <a:br>
              <a:rPr lang="en-US" dirty="0"/>
            </a:br>
            <a:r>
              <a:rPr lang="en-US" dirty="0"/>
              <a:t>Consumers Still Hesitant</a:t>
            </a:r>
          </a:p>
        </p:txBody>
      </p:sp>
      <p:sp>
        <p:nvSpPr>
          <p:cNvPr id="7" name="Text Placeholder 6"/>
          <p:cNvSpPr>
            <a:spLocks noGrp="1"/>
          </p:cNvSpPr>
          <p:nvPr>
            <p:ph type="body" sz="quarter" idx="16"/>
          </p:nvPr>
        </p:nvSpPr>
        <p:spPr/>
        <p:txBody>
          <a:bodyPr/>
          <a:lstStyle/>
          <a:p>
            <a:pPr eaLnBrk="0" hangingPunct="0">
              <a:lnSpc>
                <a:spcPct val="85000"/>
              </a:lnSpc>
              <a:spcBef>
                <a:spcPct val="25000"/>
              </a:spcBef>
              <a:buClr>
                <a:schemeClr val="accent2"/>
              </a:buClr>
            </a:pPr>
            <a:r>
              <a:rPr lang="en-US" baseline="30000" dirty="0"/>
              <a:t>1</a:t>
            </a:r>
            <a:r>
              <a:rPr lang="en-US" dirty="0"/>
              <a:t>Asked of those who have auto insurance.</a:t>
            </a:r>
          </a:p>
          <a:p>
            <a:pPr eaLnBrk="0" hangingPunct="0">
              <a:lnSpc>
                <a:spcPct val="85000"/>
              </a:lnSpc>
              <a:spcBef>
                <a:spcPct val="25000"/>
              </a:spcBef>
              <a:buClr>
                <a:schemeClr val="accent2"/>
              </a:buClr>
            </a:pPr>
            <a:r>
              <a:rPr lang="en-US" dirty="0"/>
              <a:t>Source: Insurance Information Institute Annual </a:t>
            </a:r>
            <a:r>
              <a:rPr lang="en-US" i="1" dirty="0"/>
              <a:t>Pulse</a:t>
            </a:r>
            <a:r>
              <a:rPr lang="en-US" dirty="0"/>
              <a:t> Survey.</a:t>
            </a:r>
          </a:p>
        </p:txBody>
      </p:sp>
      <p:sp>
        <p:nvSpPr>
          <p:cNvPr id="19" name="Text Placeholder 4"/>
          <p:cNvSpPr txBox="1">
            <a:spLocks/>
          </p:cNvSpPr>
          <p:nvPr/>
        </p:nvSpPr>
        <p:spPr bwMode="gray">
          <a:xfrm>
            <a:off x="415259" y="5648324"/>
            <a:ext cx="8313482" cy="64088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latin typeface="Arial" panose="020B0604020202020204" pitchFamily="34" charset="0"/>
                <a:cs typeface="Arial" panose="020B0604020202020204" pitchFamily="34" charset="0"/>
              </a:rPr>
              <a:t>More Than Half of Auto Policyholders Would Allow Their Insurer to</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Collect Their Driving Information in Order to Set Premiums.</a:t>
            </a:r>
          </a:p>
        </p:txBody>
      </p:sp>
      <p:sp>
        <p:nvSpPr>
          <p:cNvPr id="21" name="Text Placeholder 4"/>
          <p:cNvSpPr txBox="1">
            <a:spLocks/>
          </p:cNvSpPr>
          <p:nvPr/>
        </p:nvSpPr>
        <p:spPr bwMode="gray">
          <a:xfrm>
            <a:off x="415260" y="1292631"/>
            <a:ext cx="870929" cy="594937"/>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3600" dirty="0">
                <a:solidFill>
                  <a:schemeClr val="bg1"/>
                </a:solidFill>
              </a:rPr>
              <a:t>Q</a:t>
            </a:r>
          </a:p>
        </p:txBody>
      </p:sp>
      <p:sp>
        <p:nvSpPr>
          <p:cNvPr id="22" name="Rectangle 3"/>
          <p:cNvSpPr>
            <a:spLocks noChangeArrowheads="1"/>
          </p:cNvSpPr>
          <p:nvPr/>
        </p:nvSpPr>
        <p:spPr bwMode="black">
          <a:xfrm>
            <a:off x="1550667" y="1325533"/>
            <a:ext cx="7443786" cy="498598"/>
          </a:xfrm>
          <a:prstGeom prst="rect">
            <a:avLst/>
          </a:prstGeom>
          <a:noFill/>
          <a:ln w="9525" algn="ctr">
            <a:noFill/>
            <a:miter lim="800000"/>
            <a:headEnd/>
            <a:tailEnd/>
          </a:ln>
        </p:spPr>
        <p:txBody>
          <a:bodyPr wrap="square" lIns="0" tIns="0" rIns="0" bIns="0" anchor="ctr" anchorCtr="0">
            <a:spAutoFit/>
          </a:bodyPr>
          <a:lstStyle/>
          <a:p>
            <a:pPr>
              <a:lnSpc>
                <a:spcPct val="90000"/>
              </a:lnSpc>
            </a:pPr>
            <a:r>
              <a:rPr lang="en-US" b="1" dirty="0">
                <a:solidFill>
                  <a:schemeClr val="accent1"/>
                </a:solidFill>
              </a:rPr>
              <a:t>Would you allow your auto insurer to collect information about how and when you drive in order to set your auto insurance premium? </a:t>
            </a:r>
            <a:endParaRPr lang="en-US" b="1" baseline="30000" dirty="0">
              <a:solidFill>
                <a:schemeClr val="accent1"/>
              </a:solidFill>
            </a:endParaRPr>
          </a:p>
        </p:txBody>
      </p:sp>
      <p:graphicFrame>
        <p:nvGraphicFramePr>
          <p:cNvPr id="23" name="Content Placeholder 6"/>
          <p:cNvGraphicFramePr>
            <a:graphicFrameLocks/>
          </p:cNvGraphicFramePr>
          <p:nvPr>
            <p:extLst/>
          </p:nvPr>
        </p:nvGraphicFramePr>
        <p:xfrm>
          <a:off x="971551" y="2181011"/>
          <a:ext cx="7200900" cy="29808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 Box 9"/>
          <p:cNvSpPr txBox="1">
            <a:spLocks noChangeArrowheads="1"/>
          </p:cNvSpPr>
          <p:nvPr/>
        </p:nvSpPr>
        <p:spPr bwMode="auto">
          <a:xfrm>
            <a:off x="5980606" y="3093148"/>
            <a:ext cx="1839420" cy="664797"/>
          </a:xfrm>
          <a:prstGeom prst="rect">
            <a:avLst/>
          </a:prstGeom>
          <a:noFill/>
          <a:ln w="9525">
            <a:noFill/>
            <a:miter lim="800000"/>
            <a:headEnd/>
            <a:tailEnd/>
          </a:ln>
        </p:spPr>
        <p:txBody>
          <a:bodyPr wrap="square" lIns="0" tIns="0" rIns="0" bIns="0" anchor="ctr">
            <a:spAutoFit/>
          </a:bodyPr>
          <a:lstStyle/>
          <a:p>
            <a:pPr eaLnBrk="0" hangingPunct="0">
              <a:lnSpc>
                <a:spcPct val="90000"/>
              </a:lnSpc>
              <a:buSzPct val="90000"/>
              <a:buFont typeface="Wingdings" pitchFamily="2" charset="2"/>
              <a:buNone/>
            </a:pPr>
            <a:r>
              <a:rPr lang="en-US" sz="1600" dirty="0"/>
              <a:t>Allow if Premium Went Down</a:t>
            </a:r>
          </a:p>
          <a:p>
            <a:pPr eaLnBrk="0" hangingPunct="0">
              <a:lnSpc>
                <a:spcPct val="90000"/>
              </a:lnSpc>
              <a:buSzPct val="90000"/>
              <a:buFont typeface="Wingdings" pitchFamily="2" charset="2"/>
              <a:buNone/>
            </a:pPr>
            <a:endParaRPr lang="en-US" sz="1600" dirty="0"/>
          </a:p>
        </p:txBody>
      </p:sp>
      <p:sp>
        <p:nvSpPr>
          <p:cNvPr id="25" name="Text Box 9"/>
          <p:cNvSpPr txBox="1">
            <a:spLocks noChangeArrowheads="1"/>
          </p:cNvSpPr>
          <p:nvPr/>
        </p:nvSpPr>
        <p:spPr bwMode="auto">
          <a:xfrm>
            <a:off x="3456481" y="5045819"/>
            <a:ext cx="2658570" cy="4431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600" dirty="0"/>
              <a:t>Allow Whether or Not Premium Went Down</a:t>
            </a:r>
          </a:p>
        </p:txBody>
      </p:sp>
      <p:sp>
        <p:nvSpPr>
          <p:cNvPr id="26" name="Text Box 9"/>
          <p:cNvSpPr txBox="1">
            <a:spLocks noChangeArrowheads="1"/>
          </p:cNvSpPr>
          <p:nvPr/>
        </p:nvSpPr>
        <p:spPr bwMode="auto">
          <a:xfrm>
            <a:off x="2027071" y="3314747"/>
            <a:ext cx="1143001" cy="443198"/>
          </a:xfrm>
          <a:prstGeom prst="rect">
            <a:avLst/>
          </a:prstGeom>
          <a:noFill/>
          <a:ln w="9525">
            <a:noFill/>
            <a:miter lim="800000"/>
            <a:headEnd/>
            <a:tailEnd/>
          </a:ln>
        </p:spPr>
        <p:txBody>
          <a:bodyPr wrap="square" lIns="0" tIns="0" rIns="0" bIns="0" anchor="ctr">
            <a:spAutoFit/>
          </a:bodyPr>
          <a:lstStyle/>
          <a:p>
            <a:pPr algn="r" eaLnBrk="0" hangingPunct="0">
              <a:lnSpc>
                <a:spcPct val="90000"/>
              </a:lnSpc>
              <a:buSzPct val="90000"/>
              <a:buFont typeface="Wingdings" pitchFamily="2" charset="2"/>
              <a:buNone/>
            </a:pPr>
            <a:r>
              <a:rPr lang="en-US" sz="1600" dirty="0"/>
              <a:t>Not</a:t>
            </a:r>
            <a:br>
              <a:rPr lang="en-US" sz="1600" dirty="0"/>
            </a:br>
            <a:r>
              <a:rPr lang="en-US" sz="1600" dirty="0"/>
              <a:t>Allow</a:t>
            </a:r>
          </a:p>
        </p:txBody>
      </p:sp>
      <p:sp>
        <p:nvSpPr>
          <p:cNvPr id="27" name="Text Box 9"/>
          <p:cNvSpPr txBox="1">
            <a:spLocks noChangeArrowheads="1"/>
          </p:cNvSpPr>
          <p:nvPr/>
        </p:nvSpPr>
        <p:spPr bwMode="auto">
          <a:xfrm>
            <a:off x="3214140" y="2099786"/>
            <a:ext cx="2658570" cy="2215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600" dirty="0"/>
              <a:t>Don’t Know</a:t>
            </a:r>
          </a:p>
        </p:txBody>
      </p:sp>
    </p:spTree>
    <p:extLst>
      <p:ext uri="{BB962C8B-B14F-4D97-AF65-F5344CB8AC3E}">
        <p14:creationId xmlns:p14="http://schemas.microsoft.com/office/powerpoint/2010/main" val="8351201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81</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a:t>Telematics for Your Home:</a:t>
            </a:r>
            <a:br>
              <a:rPr lang="en-US" dirty="0"/>
            </a:br>
            <a:r>
              <a:rPr lang="en-US" dirty="0"/>
              <a:t>The Internet of Things</a:t>
            </a:r>
          </a:p>
        </p:txBody>
      </p:sp>
      <p:sp>
        <p:nvSpPr>
          <p:cNvPr id="1922051" name="Rectangle 3"/>
          <p:cNvSpPr>
            <a:spLocks noGrp="1" noChangeArrowheads="1"/>
          </p:cNvSpPr>
          <p:nvPr>
            <p:ph type="body" idx="4294967295"/>
          </p:nvPr>
        </p:nvSpPr>
        <p:spPr>
          <a:xfrm>
            <a:off x="120650" y="1103313"/>
            <a:ext cx="6753116" cy="4652963"/>
          </a:xfrm>
        </p:spPr>
        <p:txBody>
          <a:bodyPr/>
          <a:lstStyle/>
          <a:p>
            <a:pPr>
              <a:lnSpc>
                <a:spcPts val="2200"/>
              </a:lnSpc>
              <a:spcBef>
                <a:spcPct val="50000"/>
              </a:spcBef>
            </a:pPr>
            <a:r>
              <a:rPr lang="en-US" sz="2100" b="1" dirty="0"/>
              <a:t>The home is the next frontier for telematics</a:t>
            </a:r>
          </a:p>
          <a:p>
            <a:pPr>
              <a:lnSpc>
                <a:spcPts val="2200"/>
              </a:lnSpc>
              <a:spcBef>
                <a:spcPct val="50000"/>
              </a:spcBef>
            </a:pPr>
            <a:r>
              <a:rPr lang="en-US" sz="2100" b="1" dirty="0"/>
              <a:t>Rapidly becoming a crowded space</a:t>
            </a:r>
          </a:p>
          <a:p>
            <a:pPr>
              <a:lnSpc>
                <a:spcPts val="2200"/>
              </a:lnSpc>
              <a:spcBef>
                <a:spcPct val="50000"/>
              </a:spcBef>
            </a:pPr>
            <a:r>
              <a:rPr lang="en-US" sz="2100" b="1" dirty="0"/>
              <a:t>How and with whom will insurers partner?</a:t>
            </a:r>
          </a:p>
          <a:p>
            <a:pPr>
              <a:lnSpc>
                <a:spcPts val="2200"/>
              </a:lnSpc>
              <a:spcBef>
                <a:spcPct val="50000"/>
              </a:spcBef>
            </a:pPr>
            <a:r>
              <a:rPr lang="en-US" sz="2100" b="1" dirty="0"/>
              <a:t>Can control increasing array of household systems remotely</a:t>
            </a:r>
          </a:p>
          <a:p>
            <a:pPr lvl="1">
              <a:lnSpc>
                <a:spcPts val="2200"/>
              </a:lnSpc>
            </a:pPr>
            <a:r>
              <a:rPr lang="en-US" sz="1900" b="1" dirty="0"/>
              <a:t>Heat, A/C</a:t>
            </a:r>
          </a:p>
          <a:p>
            <a:pPr lvl="1">
              <a:lnSpc>
                <a:spcPts val="2200"/>
              </a:lnSpc>
            </a:pPr>
            <a:r>
              <a:rPr lang="en-US" sz="1900" b="1" dirty="0"/>
              <a:t>Fire, CO detection</a:t>
            </a:r>
          </a:p>
          <a:p>
            <a:pPr lvl="1">
              <a:lnSpc>
                <a:spcPts val="2200"/>
              </a:lnSpc>
            </a:pPr>
            <a:r>
              <a:rPr lang="en-US" sz="1900" b="1" dirty="0"/>
              <a:t>Security Systems</a:t>
            </a:r>
          </a:p>
          <a:p>
            <a:pPr lvl="1">
              <a:lnSpc>
                <a:spcPts val="2200"/>
              </a:lnSpc>
            </a:pPr>
            <a:r>
              <a:rPr lang="en-US" sz="1900" b="1" dirty="0"/>
              <a:t>Cameras/Monitors</a:t>
            </a:r>
          </a:p>
          <a:p>
            <a:pPr lvl="1">
              <a:lnSpc>
                <a:spcPts val="2200"/>
              </a:lnSpc>
            </a:pPr>
            <a:r>
              <a:rPr lang="en-US" sz="1900" b="1" dirty="0"/>
              <a:t>Appliances</a:t>
            </a:r>
          </a:p>
          <a:p>
            <a:pPr lvl="1">
              <a:lnSpc>
                <a:spcPts val="2200"/>
              </a:lnSpc>
            </a:pPr>
            <a:r>
              <a:rPr lang="en-US" sz="1900" b="1" dirty="0"/>
              <a:t>Lighting</a:t>
            </a:r>
          </a:p>
          <a:p>
            <a:pPr>
              <a:lnSpc>
                <a:spcPts val="2200"/>
              </a:lnSpc>
            </a:pPr>
            <a:r>
              <a:rPr lang="en-US" sz="2100" b="1" dirty="0"/>
              <a:t>Technology is adaptive</a:t>
            </a:r>
          </a:p>
          <a:p>
            <a:pPr lvl="1">
              <a:lnSpc>
                <a:spcPts val="2200"/>
              </a:lnSpc>
            </a:pPr>
            <a:r>
              <a:rPr lang="en-US" sz="1900" b="1" i="1" dirty="0">
                <a:solidFill>
                  <a:srgbClr val="C00000"/>
                </a:solidFill>
              </a:rPr>
              <a:t>Uses sensors and algorithms to learn about you</a:t>
            </a:r>
          </a:p>
          <a:p>
            <a:pPr>
              <a:lnSpc>
                <a:spcPts val="2200"/>
              </a:lnSpc>
              <a:spcBef>
                <a:spcPct val="50000"/>
              </a:spcBef>
            </a:pPr>
            <a:endParaRPr lang="en-US" sz="2100" b="1" dirty="0"/>
          </a:p>
          <a:p>
            <a:pPr>
              <a:lnSpc>
                <a:spcPts val="2200"/>
              </a:lnSpc>
              <a:spcBef>
                <a:spcPct val="50000"/>
              </a:spcBef>
            </a:pPr>
            <a:endParaRPr lang="en-US" sz="21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rotWithShape="1">
          <a:blip r:embed="rId3"/>
          <a:srcRect l="5259" t="8256" r="10301" b="-244"/>
          <a:stretch/>
        </p:blipFill>
        <p:spPr>
          <a:xfrm>
            <a:off x="3761423" y="3214025"/>
            <a:ext cx="5063489" cy="2930439"/>
          </a:xfrm>
          <a:prstGeom prst="rect">
            <a:avLst/>
          </a:prstGeom>
        </p:spPr>
      </p:pic>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5640" y="1235240"/>
            <a:ext cx="1429407" cy="1429407"/>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2875" y="1264144"/>
            <a:ext cx="838200" cy="1371600"/>
          </a:xfrm>
          <a:prstGeom prst="rect">
            <a:avLst/>
          </a:prstGeom>
        </p:spPr>
      </p:pic>
    </p:spTree>
    <p:extLst>
      <p:ext uri="{BB962C8B-B14F-4D97-AF65-F5344CB8AC3E}">
        <p14:creationId xmlns:p14="http://schemas.microsoft.com/office/powerpoint/2010/main" val="27771987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82</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9" y="233441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
              </a:rPr>
              <a:t>THE ‘INTERNET OF THINGS’</a:t>
            </a:r>
          </a:p>
        </p:txBody>
      </p:sp>
      <p:sp>
        <p:nvSpPr>
          <p:cNvPr id="6" name="TextBox 5"/>
          <p:cNvSpPr txBox="1">
            <a:spLocks noChangeArrowheads="1"/>
          </p:cNvSpPr>
          <p:nvPr/>
        </p:nvSpPr>
        <p:spPr bwMode="auto">
          <a:xfrm>
            <a:off x="356016" y="3721983"/>
            <a:ext cx="8353422" cy="1077218"/>
          </a:xfrm>
          <a:prstGeom prst="rect">
            <a:avLst/>
          </a:prstGeom>
          <a:noFill/>
          <a:ln w="9525">
            <a:noFill/>
            <a:miter lim="800000"/>
            <a:headEnd/>
            <a:tailEnd/>
          </a:ln>
        </p:spPr>
        <p:txBody>
          <a:bodyPr wrap="square">
            <a:spAutoFit/>
          </a:bodyPr>
          <a:lstStyle/>
          <a:p>
            <a:pPr algn="ctr"/>
            <a:r>
              <a:rPr lang="en-US" sz="3200" b="1" dirty="0">
                <a:solidFill>
                  <a:srgbClr val="225A7A"/>
                </a:solidFill>
                <a:latin typeface="Arial" panose="020B0604020202020204" pitchFamily="34" charset="0"/>
                <a:cs typeface="Arial" panose="020B0604020202020204" pitchFamily="34" charset="0"/>
              </a:rPr>
              <a:t>Capturing Economic Value Amid a Shifting Insurer Value Chain</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7842267"/>
      </p:ext>
    </p:extLst>
  </p:cSld>
  <p:clrMapOvr>
    <a:masterClrMapping/>
  </p:clrMapOvr>
  <p:transition>
    <p:zoom dir="in"/>
  </p:transition>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83</a:t>
            </a:fld>
            <a:endParaRPr lang="en-US" sz="900"/>
          </a:p>
        </p:txBody>
      </p:sp>
      <p:sp>
        <p:nvSpPr>
          <p:cNvPr id="84997" name="Rectangle 2"/>
          <p:cNvSpPr>
            <a:spLocks noGrp="1" noChangeArrowheads="1"/>
          </p:cNvSpPr>
          <p:nvPr>
            <p:ph type="title" idx="4294967295"/>
          </p:nvPr>
        </p:nvSpPr>
        <p:spPr/>
        <p:txBody>
          <a:bodyPr/>
          <a:lstStyle/>
          <a:p>
            <a:r>
              <a:rPr lang="en-US" dirty="0"/>
              <a:t>The Internet of Things and the Insurance Industry</a:t>
            </a:r>
          </a:p>
        </p:txBody>
      </p:sp>
      <p:pic>
        <p:nvPicPr>
          <p:cNvPr id="2" name="Picture 1"/>
          <p:cNvPicPr>
            <a:picLocks noChangeAspect="1"/>
          </p:cNvPicPr>
          <p:nvPr/>
        </p:nvPicPr>
        <p:blipFill>
          <a:blip r:embed="rId3"/>
          <a:stretch>
            <a:fillRect/>
          </a:stretch>
        </p:blipFill>
        <p:spPr>
          <a:xfrm>
            <a:off x="267947" y="1091419"/>
            <a:ext cx="6057900" cy="5219700"/>
          </a:xfrm>
          <a:prstGeom prst="rect">
            <a:avLst/>
          </a:prstGeom>
        </p:spPr>
      </p:pic>
      <p:sp>
        <p:nvSpPr>
          <p:cNvPr id="8" name="Rectangle 3"/>
          <p:cNvSpPr txBox="1">
            <a:spLocks noChangeArrowheads="1"/>
          </p:cNvSpPr>
          <p:nvPr/>
        </p:nvSpPr>
        <p:spPr bwMode="auto">
          <a:xfrm>
            <a:off x="6325852" y="1091423"/>
            <a:ext cx="2722901"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a:t>The “Internet of Things” will create trillions in economic value throughout the global economy by 2025</a:t>
            </a:r>
          </a:p>
          <a:p>
            <a:pPr>
              <a:lnSpc>
                <a:spcPts val="2400"/>
              </a:lnSpc>
              <a:spcBef>
                <a:spcPct val="50000"/>
              </a:spcBef>
            </a:pPr>
            <a:r>
              <a:rPr lang="en-US" sz="2100" b="1" kern="0" dirty="0"/>
              <a:t>What opportunities, challenges will this create for insurers?</a:t>
            </a:r>
          </a:p>
          <a:p>
            <a:pPr>
              <a:lnSpc>
                <a:spcPts val="2400"/>
              </a:lnSpc>
              <a:spcBef>
                <a:spcPct val="50000"/>
              </a:spcBef>
            </a:pPr>
            <a:r>
              <a:rPr lang="en-US" sz="2100" b="1" kern="0" dirty="0"/>
              <a:t>What are the impact on the insurance industry “value chain”?</a:t>
            </a:r>
          </a:p>
        </p:txBody>
      </p:sp>
      <p:sp>
        <p:nvSpPr>
          <p:cNvPr id="9" name="Rectangle 4"/>
          <p:cNvSpPr>
            <a:spLocks noChangeArrowheads="1"/>
          </p:cNvSpPr>
          <p:nvPr/>
        </p:nvSpPr>
        <p:spPr bwMode="auto">
          <a:xfrm>
            <a:off x="-61913" y="6203207"/>
            <a:ext cx="812165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McKinsey Global Institute, </a:t>
            </a:r>
            <a:r>
              <a:rPr lang="en-US" sz="1100" i="1" dirty="0">
                <a:latin typeface="Arial" panose="020B0604020202020204" pitchFamily="34" charset="0"/>
                <a:cs typeface="Arial" panose="020B0604020202020204" pitchFamily="34" charset="0"/>
              </a:rPr>
              <a:t>The Internet of Things: Mapping the Value Beyond the Hype</a:t>
            </a:r>
            <a:r>
              <a:rPr lang="en-US" sz="1100" dirty="0">
                <a:latin typeface="Arial" panose="020B0604020202020204" pitchFamily="34" charset="0"/>
                <a:cs typeface="Arial" panose="020B0604020202020204" pitchFamily="34" charset="0"/>
              </a:rPr>
              <a:t>,</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June 2015; Insurance Information Institute. </a:t>
            </a:r>
          </a:p>
        </p:txBody>
      </p:sp>
    </p:spTree>
    <p:extLst>
      <p:ext uri="{BB962C8B-B14F-4D97-AF65-F5344CB8AC3E}">
        <p14:creationId xmlns:p14="http://schemas.microsoft.com/office/powerpoint/2010/main" val="4039933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84</a:t>
            </a:fld>
            <a:endParaRPr lang="en-US" sz="900"/>
          </a:p>
        </p:txBody>
      </p:sp>
      <p:sp>
        <p:nvSpPr>
          <p:cNvPr id="84997" name="Rectangle 2"/>
          <p:cNvSpPr>
            <a:spLocks noGrp="1" noChangeArrowheads="1"/>
          </p:cNvSpPr>
          <p:nvPr>
            <p:ph type="title" idx="4294967295"/>
          </p:nvPr>
        </p:nvSpPr>
        <p:spPr/>
        <p:txBody>
          <a:bodyPr/>
          <a:lstStyle/>
          <a:p>
            <a:r>
              <a:rPr lang="en-US" dirty="0"/>
              <a:t>The Internet of Things and the Insurance Industry Value Chain</a:t>
            </a:r>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Willis Capital Markets &amp; Advisory; Insurance Information Institute. </a:t>
            </a:r>
          </a:p>
        </p:txBody>
      </p:sp>
      <p:sp>
        <p:nvSpPr>
          <p:cNvPr id="10" name="Text Box 5"/>
          <p:cNvSpPr txBox="1">
            <a:spLocks noChangeArrowheads="1"/>
          </p:cNvSpPr>
          <p:nvPr/>
        </p:nvSpPr>
        <p:spPr bwMode="blackWhite">
          <a:xfrm>
            <a:off x="298454" y="5945145"/>
            <a:ext cx="8518525" cy="608059"/>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a:solidFill>
                  <a:srgbClr val="FFFFFF"/>
                </a:solidFill>
                <a:cs typeface="Arial" panose="020B0604020202020204" pitchFamily="34" charset="0"/>
              </a:rPr>
              <a:t>Who owns the data? Where does It flow? Who does the analytics? Who is the capital provider?</a:t>
            </a:r>
          </a:p>
        </p:txBody>
      </p:sp>
      <p:pic>
        <p:nvPicPr>
          <p:cNvPr id="2" name="Picture 1"/>
          <p:cNvPicPr>
            <a:picLocks noChangeAspect="1"/>
          </p:cNvPicPr>
          <p:nvPr/>
        </p:nvPicPr>
        <p:blipFill>
          <a:blip r:embed="rId3"/>
          <a:stretch>
            <a:fillRect/>
          </a:stretch>
        </p:blipFill>
        <p:spPr>
          <a:xfrm>
            <a:off x="118272" y="1126094"/>
            <a:ext cx="7761287" cy="4715863"/>
          </a:xfrm>
          <a:prstGeom prst="rect">
            <a:avLst/>
          </a:prstGeom>
        </p:spPr>
      </p:pic>
    </p:spTree>
    <p:extLst>
      <p:ext uri="{BB962C8B-B14F-4D97-AF65-F5344CB8AC3E}">
        <p14:creationId xmlns:p14="http://schemas.microsoft.com/office/powerpoint/2010/main" val="11195623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(Re)Insurance Value Chain</a:t>
            </a:r>
          </a:p>
        </p:txBody>
      </p:sp>
      <p:sp>
        <p:nvSpPr>
          <p:cNvPr id="4" name="Text Placeholder 3"/>
          <p:cNvSpPr>
            <a:spLocks noGrp="1"/>
          </p:cNvSpPr>
          <p:nvPr>
            <p:ph type="body" sz="quarter" idx="15"/>
          </p:nvPr>
        </p:nvSpPr>
        <p:spPr/>
        <p:txBody>
          <a:bodyPr/>
          <a:lstStyle/>
          <a:p>
            <a:r>
              <a:rPr lang="en-US" sz="2400" b="1" dirty="0">
                <a:latin typeface="Arial "/>
              </a:rPr>
              <a:t>Where Could Disruption Lie?</a:t>
            </a:r>
          </a:p>
        </p:txBody>
      </p:sp>
      <p:sp>
        <p:nvSpPr>
          <p:cNvPr id="5" name="Text Placeholder 4"/>
          <p:cNvSpPr>
            <a:spLocks noGrp="1"/>
          </p:cNvSpPr>
          <p:nvPr>
            <p:ph type="body" sz="quarter" idx="16"/>
          </p:nvPr>
        </p:nvSpPr>
        <p:spPr/>
        <p:txBody>
          <a:bodyPr/>
          <a:lstStyle/>
          <a:p>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84719152"/>
              </p:ext>
            </p:extLst>
          </p:nvPr>
        </p:nvGraphicFramePr>
        <p:xfrm>
          <a:off x="425768" y="1884363"/>
          <a:ext cx="8458200" cy="4040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1348930" y="2530928"/>
            <a:ext cx="4741627" cy="349431"/>
          </a:xfrm>
          <a:prstGeom prst="rect">
            <a:avLst/>
          </a:prstGeom>
          <a:solidFill>
            <a:schemeClr val="accent1"/>
          </a:solidFill>
        </p:spPr>
        <p:txBody>
          <a:bodyPr wrap="square" rtlCol="0">
            <a:noAutofit/>
          </a:bodyPr>
          <a:lstStyle/>
          <a:p>
            <a:pPr algn="ctr">
              <a:lnSpc>
                <a:spcPct val="90000"/>
              </a:lnSpc>
              <a:spcBef>
                <a:spcPts val="1200"/>
              </a:spcBef>
              <a:buClr>
                <a:srgbClr val="337DBE"/>
              </a:buClr>
              <a:buSzPct val="77000"/>
            </a:pPr>
            <a:r>
              <a:rPr lang="en-US" sz="2000" b="1" dirty="0">
                <a:solidFill>
                  <a:schemeClr val="bg1"/>
                </a:solidFill>
              </a:rPr>
              <a:t>Protecting People &amp; Organizations</a:t>
            </a:r>
          </a:p>
          <a:p>
            <a:pPr marL="292608" indent="-292608">
              <a:lnSpc>
                <a:spcPct val="90000"/>
              </a:lnSpc>
              <a:spcBef>
                <a:spcPts val="1200"/>
              </a:spcBef>
              <a:buClr>
                <a:srgbClr val="337DBE"/>
              </a:buClr>
              <a:buSzPct val="77000"/>
              <a:buFont typeface="Wingdings 3" panose="05040102010807070707" pitchFamily="18" charset="2"/>
              <a:buChar char=""/>
            </a:pPr>
            <a:endParaRPr lang="en-US" sz="2000" b="1" dirty="0">
              <a:solidFill>
                <a:schemeClr val="bg1"/>
              </a:solidFill>
            </a:endParaRPr>
          </a:p>
        </p:txBody>
      </p:sp>
      <p:sp>
        <p:nvSpPr>
          <p:cNvPr id="11" name="Text Placeholder 4"/>
          <p:cNvSpPr txBox="1">
            <a:spLocks/>
          </p:cNvSpPr>
          <p:nvPr/>
        </p:nvSpPr>
        <p:spPr bwMode="gray">
          <a:xfrm>
            <a:off x="425768" y="6020283"/>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Most Links in the Value Chain Have the Potential </a:t>
            </a:r>
          </a:p>
          <a:p>
            <a:pPr eaLnBrk="1" hangingPunct="1">
              <a:spcBef>
                <a:spcPts val="0"/>
              </a:spcBef>
              <a:buClr>
                <a:schemeClr val="accent2"/>
              </a:buClr>
              <a:buSzPct val="90000"/>
            </a:pPr>
            <a:r>
              <a:rPr lang="en-US" dirty="0">
                <a:solidFill>
                  <a:schemeClr val="bg1"/>
                </a:solidFill>
                <a:latin typeface="Arial "/>
              </a:rPr>
              <a:t>to Be Disrupted in Next 10 Years.</a:t>
            </a:r>
          </a:p>
        </p:txBody>
      </p:sp>
    </p:spTree>
    <p:extLst>
      <p:ext uri="{BB962C8B-B14F-4D97-AF65-F5344CB8AC3E}">
        <p14:creationId xmlns:p14="http://schemas.microsoft.com/office/powerpoint/2010/main" val="376160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graphicEl>
                                              <a:dgm id="{70A62A1C-F154-4910-9C4E-62E600A80DD4}"/>
                                            </p:graphic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graphicEl>
                                              <a:dgm id="{94A54FA7-0450-445A-8026-0207A2847018}"/>
                                            </p:graphic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500"/>
                                  </p:stCondLst>
                                  <p:childTnLst>
                                    <p:set>
                                      <p:cBhvr>
                                        <p:cTn id="18" dur="1" fill="hold">
                                          <p:stCondLst>
                                            <p:cond delay="0"/>
                                          </p:stCondLst>
                                        </p:cTn>
                                        <p:tgtEl>
                                          <p:spTgt spid="9">
                                            <p:graphicEl>
                                              <a:dgm id="{7E743432-CC7F-4390-8FC6-15CFA3D6582B}"/>
                                            </p:graphicEl>
                                          </p:spTgt>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500"/>
                                  </p:stCondLst>
                                  <p:childTnLst>
                                    <p:set>
                                      <p:cBhvr>
                                        <p:cTn id="21" dur="1" fill="hold">
                                          <p:stCondLst>
                                            <p:cond delay="0"/>
                                          </p:stCondLst>
                                        </p:cTn>
                                        <p:tgtEl>
                                          <p:spTgt spid="9">
                                            <p:graphicEl>
                                              <a:dgm id="{2EA539DF-C130-472D-9E00-B45561132935}"/>
                                            </p:graphic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500"/>
                                  </p:stCondLst>
                                  <p:childTnLst>
                                    <p:set>
                                      <p:cBhvr>
                                        <p:cTn id="24" dur="1" fill="hold">
                                          <p:stCondLst>
                                            <p:cond delay="0"/>
                                          </p:stCondLst>
                                        </p:cTn>
                                        <p:tgtEl>
                                          <p:spTgt spid="9">
                                            <p:graphicEl>
                                              <a:dgm id="{8430E4D2-4BE5-4033-A40B-7D01DC320A25}"/>
                                            </p:graphicEl>
                                          </p:spTgt>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500"/>
                                  </p:stCondLst>
                                  <p:childTnLst>
                                    <p:set>
                                      <p:cBhvr>
                                        <p:cTn id="27" dur="1" fill="hold">
                                          <p:stCondLst>
                                            <p:cond delay="0"/>
                                          </p:stCondLst>
                                        </p:cTn>
                                        <p:tgtEl>
                                          <p:spTgt spid="9">
                                            <p:graphicEl>
                                              <a:dgm id="{DA227052-28CD-48CA-B212-6CE9437E2590}"/>
                                            </p:graphic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1" presetClass="emph" presetSubtype="0" fill="hold" grpId="1" nodeType="clickEffect">
                                  <p:stCondLst>
                                    <p:cond delay="0"/>
                                  </p:stCondLst>
                                  <p:childTnLst>
                                    <p:animClr clrSpc="hsl" dir="cw">
                                      <p:cBhvr override="childStyle">
                                        <p:cTn id="31" dur="500" fill="hold"/>
                                        <p:tgtEl>
                                          <p:spTgt spid="9">
                                            <p:graphicEl>
                                              <a:dgm id="{A152B669-C2C7-459C-A64B-5D2800C9DC64}"/>
                                            </p:graphicEl>
                                          </p:spTgt>
                                        </p:tgtEl>
                                        <p:attrNameLst>
                                          <p:attrName>style.color</p:attrName>
                                        </p:attrNameLst>
                                      </p:cBhvr>
                                      <p:by>
                                        <p:hsl h="7200000" s="0" l="0"/>
                                      </p:by>
                                    </p:animClr>
                                    <p:animClr clrSpc="hsl" dir="cw">
                                      <p:cBhvr>
                                        <p:cTn id="32" dur="500" fill="hold"/>
                                        <p:tgtEl>
                                          <p:spTgt spid="9">
                                            <p:graphicEl>
                                              <a:dgm id="{A152B669-C2C7-459C-A64B-5D2800C9DC64}"/>
                                            </p:graphicEl>
                                          </p:spTgt>
                                        </p:tgtEl>
                                        <p:attrNameLst>
                                          <p:attrName>fillcolor</p:attrName>
                                        </p:attrNameLst>
                                      </p:cBhvr>
                                      <p:by>
                                        <p:hsl h="7200000" s="0" l="0"/>
                                      </p:by>
                                    </p:animClr>
                                    <p:animClr clrSpc="hsl" dir="cw">
                                      <p:cBhvr>
                                        <p:cTn id="33" dur="500" fill="hold"/>
                                        <p:tgtEl>
                                          <p:spTgt spid="9">
                                            <p:graphicEl>
                                              <a:dgm id="{A152B669-C2C7-459C-A64B-5D2800C9DC64}"/>
                                            </p:graphicEl>
                                          </p:spTgt>
                                        </p:tgtEl>
                                        <p:attrNameLst>
                                          <p:attrName>stroke.color</p:attrName>
                                        </p:attrNameLst>
                                      </p:cBhvr>
                                      <p:by>
                                        <p:hsl h="7200000" s="0" l="0"/>
                                      </p:by>
                                    </p:animClr>
                                    <p:set>
                                      <p:cBhvr>
                                        <p:cTn id="34" dur="500" fill="hold"/>
                                        <p:tgtEl>
                                          <p:spTgt spid="9">
                                            <p:graphicEl>
                                              <a:dgm id="{A152B669-C2C7-459C-A64B-5D2800C9DC64}"/>
                                            </p:graphicEl>
                                          </p:spTgt>
                                        </p:tgtEl>
                                        <p:attrNameLst>
                                          <p:attrName>fill.type</p:attrName>
                                        </p:attrNameLst>
                                      </p:cBhvr>
                                      <p:to>
                                        <p:strVal val="solid"/>
                                      </p:to>
                                    </p:set>
                                  </p:childTnLst>
                                </p:cTn>
                              </p:par>
                              <p:par>
                                <p:cTn id="35" presetID="21" presetClass="emph" presetSubtype="0" fill="hold" grpId="1" nodeType="withEffect">
                                  <p:stCondLst>
                                    <p:cond delay="0"/>
                                  </p:stCondLst>
                                  <p:childTnLst>
                                    <p:animClr clrSpc="hsl" dir="cw">
                                      <p:cBhvr override="childStyle">
                                        <p:cTn id="36" dur="500" fill="hold"/>
                                        <p:tgtEl>
                                          <p:spTgt spid="9">
                                            <p:graphicEl>
                                              <a:dgm id="{70A62A1C-F154-4910-9C4E-62E600A80DD4}"/>
                                            </p:graphicEl>
                                          </p:spTgt>
                                        </p:tgtEl>
                                        <p:attrNameLst>
                                          <p:attrName>style.color</p:attrName>
                                        </p:attrNameLst>
                                      </p:cBhvr>
                                      <p:by>
                                        <p:hsl h="7200000" s="0" l="0"/>
                                      </p:by>
                                    </p:animClr>
                                    <p:animClr clrSpc="hsl" dir="cw">
                                      <p:cBhvr>
                                        <p:cTn id="37" dur="500" fill="hold"/>
                                        <p:tgtEl>
                                          <p:spTgt spid="9">
                                            <p:graphicEl>
                                              <a:dgm id="{70A62A1C-F154-4910-9C4E-62E600A80DD4}"/>
                                            </p:graphicEl>
                                          </p:spTgt>
                                        </p:tgtEl>
                                        <p:attrNameLst>
                                          <p:attrName>fillcolor</p:attrName>
                                        </p:attrNameLst>
                                      </p:cBhvr>
                                      <p:by>
                                        <p:hsl h="7200000" s="0" l="0"/>
                                      </p:by>
                                    </p:animClr>
                                    <p:animClr clrSpc="hsl" dir="cw">
                                      <p:cBhvr>
                                        <p:cTn id="38" dur="500" fill="hold"/>
                                        <p:tgtEl>
                                          <p:spTgt spid="9">
                                            <p:graphicEl>
                                              <a:dgm id="{70A62A1C-F154-4910-9C4E-62E600A80DD4}"/>
                                            </p:graphicEl>
                                          </p:spTgt>
                                        </p:tgtEl>
                                        <p:attrNameLst>
                                          <p:attrName>stroke.color</p:attrName>
                                        </p:attrNameLst>
                                      </p:cBhvr>
                                      <p:by>
                                        <p:hsl h="7200000" s="0" l="0"/>
                                      </p:by>
                                    </p:animClr>
                                    <p:set>
                                      <p:cBhvr>
                                        <p:cTn id="39" dur="500" fill="hold"/>
                                        <p:tgtEl>
                                          <p:spTgt spid="9">
                                            <p:graphicEl>
                                              <a:dgm id="{70A62A1C-F154-4910-9C4E-62E600A80DD4}"/>
                                            </p:graphicEl>
                                          </p:spTgt>
                                        </p:tgtEl>
                                        <p:attrNameLst>
                                          <p:attrName>fill.type</p:attrName>
                                        </p:attrNameLst>
                                      </p:cBhvr>
                                      <p:to>
                                        <p:strVal val="solid"/>
                                      </p:to>
                                    </p:set>
                                  </p:childTnLst>
                                </p:cTn>
                              </p:par>
                              <p:par>
                                <p:cTn id="40" presetID="21" presetClass="emph" presetSubtype="0" fill="hold" grpId="1" nodeType="withEffect">
                                  <p:stCondLst>
                                    <p:cond delay="0"/>
                                  </p:stCondLst>
                                  <p:childTnLst>
                                    <p:animClr clrSpc="hsl" dir="cw">
                                      <p:cBhvr override="childStyle">
                                        <p:cTn id="41" dur="500" fill="hold"/>
                                        <p:tgtEl>
                                          <p:spTgt spid="9">
                                            <p:graphicEl>
                                              <a:dgm id="{7E743432-CC7F-4390-8FC6-15CFA3D6582B}"/>
                                            </p:graphicEl>
                                          </p:spTgt>
                                        </p:tgtEl>
                                        <p:attrNameLst>
                                          <p:attrName>style.color</p:attrName>
                                        </p:attrNameLst>
                                      </p:cBhvr>
                                      <p:by>
                                        <p:hsl h="7200000" s="0" l="0"/>
                                      </p:by>
                                    </p:animClr>
                                    <p:animClr clrSpc="hsl" dir="cw">
                                      <p:cBhvr>
                                        <p:cTn id="42" dur="500" fill="hold"/>
                                        <p:tgtEl>
                                          <p:spTgt spid="9">
                                            <p:graphicEl>
                                              <a:dgm id="{7E743432-CC7F-4390-8FC6-15CFA3D6582B}"/>
                                            </p:graphicEl>
                                          </p:spTgt>
                                        </p:tgtEl>
                                        <p:attrNameLst>
                                          <p:attrName>fillcolor</p:attrName>
                                        </p:attrNameLst>
                                      </p:cBhvr>
                                      <p:by>
                                        <p:hsl h="7200000" s="0" l="0"/>
                                      </p:by>
                                    </p:animClr>
                                    <p:animClr clrSpc="hsl" dir="cw">
                                      <p:cBhvr>
                                        <p:cTn id="43" dur="500" fill="hold"/>
                                        <p:tgtEl>
                                          <p:spTgt spid="9">
                                            <p:graphicEl>
                                              <a:dgm id="{7E743432-CC7F-4390-8FC6-15CFA3D6582B}"/>
                                            </p:graphicEl>
                                          </p:spTgt>
                                        </p:tgtEl>
                                        <p:attrNameLst>
                                          <p:attrName>stroke.color</p:attrName>
                                        </p:attrNameLst>
                                      </p:cBhvr>
                                      <p:by>
                                        <p:hsl h="7200000" s="0" l="0"/>
                                      </p:by>
                                    </p:animClr>
                                    <p:set>
                                      <p:cBhvr>
                                        <p:cTn id="44" dur="500" fill="hold"/>
                                        <p:tgtEl>
                                          <p:spTgt spid="9">
                                            <p:graphicEl>
                                              <a:dgm id="{7E743432-CC7F-4390-8FC6-15CFA3D6582B}"/>
                                            </p:graphicEl>
                                          </p:spTgt>
                                        </p:tgtEl>
                                        <p:attrNameLst>
                                          <p:attrName>fill.type</p:attrName>
                                        </p:attrNameLst>
                                      </p:cBhvr>
                                      <p:to>
                                        <p:strVal val="solid"/>
                                      </p:to>
                                    </p:set>
                                  </p:childTnLst>
                                </p:cTn>
                              </p:par>
                              <p:par>
                                <p:cTn id="45" presetID="21" presetClass="emph" presetSubtype="0" fill="hold" grpId="1" nodeType="withEffect">
                                  <p:stCondLst>
                                    <p:cond delay="0"/>
                                  </p:stCondLst>
                                  <p:childTnLst>
                                    <p:animClr clrSpc="hsl" dir="cw">
                                      <p:cBhvr override="childStyle">
                                        <p:cTn id="46" dur="500" fill="hold"/>
                                        <p:tgtEl>
                                          <p:spTgt spid="9">
                                            <p:graphicEl>
                                              <a:dgm id="{2EA539DF-C130-472D-9E00-B45561132935}"/>
                                            </p:graphicEl>
                                          </p:spTgt>
                                        </p:tgtEl>
                                        <p:attrNameLst>
                                          <p:attrName>style.color</p:attrName>
                                        </p:attrNameLst>
                                      </p:cBhvr>
                                      <p:by>
                                        <p:hsl h="7200000" s="0" l="0"/>
                                      </p:by>
                                    </p:animClr>
                                    <p:animClr clrSpc="hsl" dir="cw">
                                      <p:cBhvr>
                                        <p:cTn id="47" dur="500" fill="hold"/>
                                        <p:tgtEl>
                                          <p:spTgt spid="9">
                                            <p:graphicEl>
                                              <a:dgm id="{2EA539DF-C130-472D-9E00-B45561132935}"/>
                                            </p:graphicEl>
                                          </p:spTgt>
                                        </p:tgtEl>
                                        <p:attrNameLst>
                                          <p:attrName>fillcolor</p:attrName>
                                        </p:attrNameLst>
                                      </p:cBhvr>
                                      <p:by>
                                        <p:hsl h="7200000" s="0" l="0"/>
                                      </p:by>
                                    </p:animClr>
                                    <p:animClr clrSpc="hsl" dir="cw">
                                      <p:cBhvr>
                                        <p:cTn id="48" dur="500" fill="hold"/>
                                        <p:tgtEl>
                                          <p:spTgt spid="9">
                                            <p:graphicEl>
                                              <a:dgm id="{2EA539DF-C130-472D-9E00-B45561132935}"/>
                                            </p:graphicEl>
                                          </p:spTgt>
                                        </p:tgtEl>
                                        <p:attrNameLst>
                                          <p:attrName>stroke.color</p:attrName>
                                        </p:attrNameLst>
                                      </p:cBhvr>
                                      <p:by>
                                        <p:hsl h="7200000" s="0" l="0"/>
                                      </p:by>
                                    </p:animClr>
                                    <p:set>
                                      <p:cBhvr>
                                        <p:cTn id="49" dur="500" fill="hold"/>
                                        <p:tgtEl>
                                          <p:spTgt spid="9">
                                            <p:graphicEl>
                                              <a:dgm id="{2EA539DF-C130-472D-9E00-B45561132935}"/>
                                            </p:graphicEl>
                                          </p:spTgt>
                                        </p:tgtEl>
                                        <p:attrNameLst>
                                          <p:attrName>fill.type</p:attrName>
                                        </p:attrNameLst>
                                      </p:cBhvr>
                                      <p:to>
                                        <p:strVal val="solid"/>
                                      </p:to>
                                    </p:set>
                                  </p:childTnLst>
                                </p:cTn>
                              </p:par>
                              <p:par>
                                <p:cTn id="50" presetID="21" presetClass="emph" presetSubtype="0" fill="hold" grpId="1" nodeType="withEffect">
                                  <p:stCondLst>
                                    <p:cond delay="0"/>
                                  </p:stCondLst>
                                  <p:childTnLst>
                                    <p:animClr clrSpc="hsl" dir="cw">
                                      <p:cBhvr override="childStyle">
                                        <p:cTn id="51" dur="500" fill="hold"/>
                                        <p:tgtEl>
                                          <p:spTgt spid="9">
                                            <p:graphicEl>
                                              <a:dgm id="{8430E4D2-4BE5-4033-A40B-7D01DC320A25}"/>
                                            </p:graphicEl>
                                          </p:spTgt>
                                        </p:tgtEl>
                                        <p:attrNameLst>
                                          <p:attrName>style.color</p:attrName>
                                        </p:attrNameLst>
                                      </p:cBhvr>
                                      <p:by>
                                        <p:hsl h="7200000" s="0" l="0"/>
                                      </p:by>
                                    </p:animClr>
                                    <p:animClr clrSpc="hsl" dir="cw">
                                      <p:cBhvr>
                                        <p:cTn id="52" dur="500" fill="hold"/>
                                        <p:tgtEl>
                                          <p:spTgt spid="9">
                                            <p:graphicEl>
                                              <a:dgm id="{8430E4D2-4BE5-4033-A40B-7D01DC320A25}"/>
                                            </p:graphicEl>
                                          </p:spTgt>
                                        </p:tgtEl>
                                        <p:attrNameLst>
                                          <p:attrName>fillcolor</p:attrName>
                                        </p:attrNameLst>
                                      </p:cBhvr>
                                      <p:by>
                                        <p:hsl h="7200000" s="0" l="0"/>
                                      </p:by>
                                    </p:animClr>
                                    <p:animClr clrSpc="hsl" dir="cw">
                                      <p:cBhvr>
                                        <p:cTn id="53" dur="500" fill="hold"/>
                                        <p:tgtEl>
                                          <p:spTgt spid="9">
                                            <p:graphicEl>
                                              <a:dgm id="{8430E4D2-4BE5-4033-A40B-7D01DC320A25}"/>
                                            </p:graphicEl>
                                          </p:spTgt>
                                        </p:tgtEl>
                                        <p:attrNameLst>
                                          <p:attrName>stroke.color</p:attrName>
                                        </p:attrNameLst>
                                      </p:cBhvr>
                                      <p:by>
                                        <p:hsl h="7200000" s="0" l="0"/>
                                      </p:by>
                                    </p:animClr>
                                    <p:set>
                                      <p:cBhvr>
                                        <p:cTn id="54" dur="500" fill="hold"/>
                                        <p:tgtEl>
                                          <p:spTgt spid="9">
                                            <p:graphicEl>
                                              <a:dgm id="{8430E4D2-4BE5-4033-A40B-7D01DC320A25}"/>
                                            </p:graphicEl>
                                          </p:spTgt>
                                        </p:tgtEl>
                                        <p:attrNameLst>
                                          <p:attrName>fill.type</p:attrName>
                                        </p:attrNameLst>
                                      </p:cBhvr>
                                      <p:to>
                                        <p:strVal val="solid"/>
                                      </p:to>
                                    </p:set>
                                  </p:childTnLst>
                                </p:cTn>
                              </p:par>
                              <p:par>
                                <p:cTn id="55" presetID="21" presetClass="emph" presetSubtype="0" fill="hold" grpId="1" nodeType="withEffect">
                                  <p:stCondLst>
                                    <p:cond delay="0"/>
                                  </p:stCondLst>
                                  <p:childTnLst>
                                    <p:animClr clrSpc="hsl" dir="cw">
                                      <p:cBhvr override="childStyle">
                                        <p:cTn id="56" dur="500" fill="hold"/>
                                        <p:tgtEl>
                                          <p:spTgt spid="9">
                                            <p:graphicEl>
                                              <a:dgm id="{DA227052-28CD-48CA-B212-6CE9437E2590}"/>
                                            </p:graphicEl>
                                          </p:spTgt>
                                        </p:tgtEl>
                                        <p:attrNameLst>
                                          <p:attrName>style.color</p:attrName>
                                        </p:attrNameLst>
                                      </p:cBhvr>
                                      <p:by>
                                        <p:hsl h="7200000" s="0" l="0"/>
                                      </p:by>
                                    </p:animClr>
                                    <p:animClr clrSpc="hsl" dir="cw">
                                      <p:cBhvr>
                                        <p:cTn id="57" dur="500" fill="hold"/>
                                        <p:tgtEl>
                                          <p:spTgt spid="9">
                                            <p:graphicEl>
                                              <a:dgm id="{DA227052-28CD-48CA-B212-6CE9437E2590}"/>
                                            </p:graphicEl>
                                          </p:spTgt>
                                        </p:tgtEl>
                                        <p:attrNameLst>
                                          <p:attrName>fillcolor</p:attrName>
                                        </p:attrNameLst>
                                      </p:cBhvr>
                                      <p:by>
                                        <p:hsl h="7200000" s="0" l="0"/>
                                      </p:by>
                                    </p:animClr>
                                    <p:animClr clrSpc="hsl" dir="cw">
                                      <p:cBhvr>
                                        <p:cTn id="58" dur="500" fill="hold"/>
                                        <p:tgtEl>
                                          <p:spTgt spid="9">
                                            <p:graphicEl>
                                              <a:dgm id="{DA227052-28CD-48CA-B212-6CE9437E2590}"/>
                                            </p:graphicEl>
                                          </p:spTgt>
                                        </p:tgtEl>
                                        <p:attrNameLst>
                                          <p:attrName>stroke.color</p:attrName>
                                        </p:attrNameLst>
                                      </p:cBhvr>
                                      <p:by>
                                        <p:hsl h="7200000" s="0" l="0"/>
                                      </p:by>
                                    </p:animClr>
                                    <p:set>
                                      <p:cBhvr>
                                        <p:cTn id="59" dur="500" fill="hold"/>
                                        <p:tgtEl>
                                          <p:spTgt spid="9">
                                            <p:graphicEl>
                                              <a:dgm id="{DA227052-28CD-48CA-B212-6CE9437E2590}"/>
                                            </p:graphicEl>
                                          </p:spTgt>
                                        </p:tgtEl>
                                        <p:attrNameLst>
                                          <p:attrName>fill.type</p:attrName>
                                        </p:attrNameLst>
                                      </p:cBhvr>
                                      <p:to>
                                        <p:strVal val="solid"/>
                                      </p:to>
                                    </p:set>
                                  </p:childTnLst>
                                </p:cTn>
                              </p:par>
                            </p:childTnLst>
                          </p:cTn>
                        </p:par>
                        <p:par>
                          <p:cTn id="60" fill="hold">
                            <p:stCondLst>
                              <p:cond delay="500"/>
                            </p:stCondLst>
                            <p:childTnLst>
                              <p:par>
                                <p:cTn id="61" presetID="10" presetClass="entr" presetSubtype="0" fill="hold" grpId="0" nodeType="afterEffect">
                                  <p:stCondLst>
                                    <p:cond delay="50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Graphic spid="9" grpId="1" uiExpand="1">
        <p:bldSub>
          <a:bldDgm/>
        </p:bldSub>
      </p:bldGraphic>
      <p:bldP spid="10" grpId="0" animBg="1"/>
      <p:bldP spid="11"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86</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9" y="233441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
              </a:rPr>
              <a:t>INSURANCE TECHNOLOGY:</a:t>
            </a:r>
          </a:p>
          <a:p>
            <a:pPr algn="ctr">
              <a:lnSpc>
                <a:spcPct val="85000"/>
              </a:lnSpc>
              <a:spcBef>
                <a:spcPct val="25000"/>
              </a:spcBef>
              <a:defRPr/>
            </a:pPr>
            <a:r>
              <a:rPr lang="en-US" sz="3200" b="1" i="1" dirty="0">
                <a:solidFill>
                  <a:srgbClr val="FFFFFF"/>
                </a:solidFill>
                <a:latin typeface="Arial "/>
              </a:rPr>
              <a:t>FIN TECH ZEROES IN</a:t>
            </a:r>
          </a:p>
        </p:txBody>
      </p:sp>
      <p:sp>
        <p:nvSpPr>
          <p:cNvPr id="6" name="TextBox 5"/>
          <p:cNvSpPr txBox="1">
            <a:spLocks noChangeArrowheads="1"/>
          </p:cNvSpPr>
          <p:nvPr/>
        </p:nvSpPr>
        <p:spPr bwMode="auto">
          <a:xfrm>
            <a:off x="220721" y="4125887"/>
            <a:ext cx="8828033" cy="1569660"/>
          </a:xfrm>
          <a:prstGeom prst="rect">
            <a:avLst/>
          </a:prstGeom>
          <a:noFill/>
          <a:ln w="9525">
            <a:noFill/>
            <a:miter lim="800000"/>
            <a:headEnd/>
            <a:tailEnd/>
          </a:ln>
        </p:spPr>
        <p:txBody>
          <a:bodyPr wrap="square">
            <a:spAutoFit/>
          </a:bodyPr>
          <a:lstStyle/>
          <a:p>
            <a:pPr algn="ctr"/>
            <a:r>
              <a:rPr lang="en-US" sz="3200" b="1" dirty="0">
                <a:solidFill>
                  <a:srgbClr val="225A7A"/>
                </a:solidFill>
                <a:latin typeface="Arial" panose="020B0604020202020204" pitchFamily="34" charset="0"/>
                <a:cs typeface="Arial" panose="020B0604020202020204" pitchFamily="34" charset="0"/>
              </a:rPr>
              <a:t>Number and Value of Deals Is Increasing</a:t>
            </a:r>
          </a:p>
          <a:p>
            <a:pPr algn="ctr"/>
            <a:endParaRPr lang="en-US" sz="3200" b="1" dirty="0">
              <a:solidFill>
                <a:srgbClr val="225A7A"/>
              </a:solidFill>
              <a:latin typeface="Arial" panose="020B0604020202020204" pitchFamily="34" charset="0"/>
              <a:cs typeface="Arial" panose="020B0604020202020204" pitchFamily="34" charset="0"/>
            </a:endParaRPr>
          </a:p>
          <a:p>
            <a:pPr algn="ctr"/>
            <a:r>
              <a:rPr lang="en-US" sz="3200" b="1" i="1" dirty="0">
                <a:solidFill>
                  <a:srgbClr val="FF0000"/>
                </a:solidFill>
                <a:latin typeface="Arial" panose="020B0604020202020204" pitchFamily="34" charset="0"/>
                <a:cs typeface="Arial" panose="020B0604020202020204" pitchFamily="34" charset="0"/>
              </a:rPr>
              <a:t>In Search of the Elusive Insurance ‘Unicorn’</a:t>
            </a:r>
          </a:p>
        </p:txBody>
      </p:sp>
    </p:spTree>
    <p:extLst>
      <p:ext uri="{BB962C8B-B14F-4D97-AF65-F5344CB8AC3E}">
        <p14:creationId xmlns:p14="http://schemas.microsoft.com/office/powerpoint/2010/main" val="3544755848"/>
      </p:ext>
    </p:extLst>
  </p:cSld>
  <p:clrMapOvr>
    <a:masterClrMapping/>
  </p:clrMapOvr>
  <p:transition>
    <p:zoom dir="in"/>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87</a:t>
            </a:fld>
            <a:endParaRPr lang="en-US" altLang="en-US"/>
          </a:p>
        </p:txBody>
      </p:sp>
      <p:graphicFrame>
        <p:nvGraphicFramePr>
          <p:cNvPr id="58374" name="Object 3"/>
          <p:cNvGraphicFramePr>
            <a:graphicFrameLocks noGrp="1"/>
          </p:cNvGraphicFramePr>
          <p:nvPr>
            <p:ph type="chart" idx="4294967295"/>
            <p:extLst>
              <p:ext uri="{D42A27DB-BD31-4B8C-83A1-F6EECF244321}">
                <p14:modId xmlns:p14="http://schemas.microsoft.com/office/powerpoint/2010/main" val="4131521247"/>
              </p:ext>
            </p:extLst>
          </p:nvPr>
        </p:nvGraphicFramePr>
        <p:xfrm>
          <a:off x="285750" y="1690688"/>
          <a:ext cx="8534400" cy="4513262"/>
        </p:xfrm>
        <a:graphic>
          <a:graphicData uri="http://schemas.openxmlformats.org/presentationml/2006/ole">
            <mc:AlternateContent xmlns:mc="http://schemas.openxmlformats.org/markup-compatibility/2006">
              <mc:Choice xmlns:v="urn:schemas-microsoft-com:vml" Requires="v">
                <p:oleObj spid="_x0000_s28608635" name="Chart" r:id="rId4" imgW="8591407" imgH="4543321" progId="MSGraph.Chart.8">
                  <p:embed followColorScheme="full"/>
                </p:oleObj>
              </mc:Choice>
              <mc:Fallback>
                <p:oleObj name="Chart" r:id="rId4" imgW="8591407" imgH="4543321" progId="MSGraph.Chart.8">
                  <p:embed followColorScheme="full"/>
                  <p:pic>
                    <p:nvPicPr>
                      <p:cNvPr id="58374" name="Object 3"/>
                      <p:cNvPicPr>
                        <a:picLocks noGrp="1" noChangeArrowheads="1"/>
                      </p:cNvPicPr>
                      <p:nvPr/>
                    </p:nvPicPr>
                    <p:blipFill>
                      <a:blip r:embed="rId5"/>
                      <a:srcRect/>
                      <a:stretch>
                        <a:fillRect/>
                      </a:stretch>
                    </p:blipFill>
                    <p:spPr bwMode="gray">
                      <a:xfrm>
                        <a:off x="285750" y="1690688"/>
                        <a:ext cx="8534400"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8"/>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a:solidFill>
                  <a:srgbClr val="225A7A"/>
                </a:solidFill>
              </a:rPr>
              <a:t>($ Millions)</a:t>
            </a:r>
          </a:p>
        </p:txBody>
      </p:sp>
      <p:sp>
        <p:nvSpPr>
          <p:cNvPr id="1989639" name="AutoShape 7"/>
          <p:cNvSpPr>
            <a:spLocks noChangeArrowheads="1"/>
          </p:cNvSpPr>
          <p:nvPr/>
        </p:nvSpPr>
        <p:spPr bwMode="blackWhite">
          <a:xfrm>
            <a:off x="2695575" y="2606556"/>
            <a:ext cx="2206427" cy="1044084"/>
          </a:xfrm>
          <a:prstGeom prst="wedgeRectCallout">
            <a:avLst>
              <a:gd name="adj1" fmla="val 162044"/>
              <a:gd name="adj2" fmla="val -4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Investment in insurance tech is  generally rising</a:t>
            </a:r>
          </a:p>
        </p:txBody>
      </p:sp>
      <p:sp>
        <p:nvSpPr>
          <p:cNvPr id="10" name="AutoShape 8"/>
          <p:cNvSpPr>
            <a:spLocks noChangeArrowheads="1"/>
          </p:cNvSpPr>
          <p:nvPr/>
        </p:nvSpPr>
        <p:spPr bwMode="blackWhite">
          <a:xfrm>
            <a:off x="4205771" y="1108135"/>
            <a:ext cx="1813035" cy="1165105"/>
          </a:xfrm>
          <a:prstGeom prst="wedgeRectCallout">
            <a:avLst>
              <a:gd name="adj1" fmla="val 114476"/>
              <a:gd name="adj2" fmla="val -14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latin typeface="Arial" panose="020B0604020202020204" pitchFamily="34" charset="0"/>
                <a:cs typeface="Arial" panose="020B0604020202020204" pitchFamily="34" charset="0"/>
              </a:rPr>
              <a:t>Insurance tech deals reached a new record in 2016:Q1</a:t>
            </a:r>
          </a:p>
        </p:txBody>
      </p:sp>
      <p:sp>
        <p:nvSpPr>
          <p:cNvPr id="11"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CB Insights at </a:t>
            </a:r>
            <a:r>
              <a:rPr lang="en-US" sz="1100" dirty="0">
                <a:latin typeface="Arial" panose="020B0604020202020204" pitchFamily="34" charset="0"/>
                <a:cs typeface="Arial" panose="020B0604020202020204" pitchFamily="34" charset="0"/>
                <a:hlinkClick r:id="rId6"/>
              </a:rPr>
              <a:t>https://www.cbinsights.com/blog/insurance-tech-overview-q1-2016/</a:t>
            </a:r>
            <a:r>
              <a:rPr lang="en-US" sz="1100" dirty="0">
                <a:latin typeface="Arial" panose="020B0604020202020204" pitchFamily="34" charset="0"/>
                <a:cs typeface="Arial" panose="020B0604020202020204" pitchFamily="34" charset="0"/>
              </a:rPr>
              <a:t>; Insurance Information Institute. </a:t>
            </a:r>
          </a:p>
        </p:txBody>
      </p:sp>
      <p:sp>
        <p:nvSpPr>
          <p:cNvPr id="13" name="Rectangle 2"/>
          <p:cNvSpPr txBox="1">
            <a:spLocks noChangeArrowheads="1"/>
          </p:cNvSpPr>
          <p:nvPr/>
        </p:nvSpPr>
        <p:spPr bwMode="black">
          <a:xfrm>
            <a:off x="85729" y="74299"/>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Insurance Technology Financing Trend: Change Is Coming</a:t>
            </a:r>
          </a:p>
        </p:txBody>
      </p:sp>
    </p:spTree>
    <p:extLst>
      <p:ext uri="{BB962C8B-B14F-4D97-AF65-F5344CB8AC3E}">
        <p14:creationId xmlns:p14="http://schemas.microsoft.com/office/powerpoint/2010/main" val="16130063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a:t>
            </a:r>
          </a:p>
        </p:txBody>
      </p:sp>
      <p:sp>
        <p:nvSpPr>
          <p:cNvPr id="4" name="Text Placeholder 3"/>
          <p:cNvSpPr>
            <a:spLocks noGrp="1"/>
          </p:cNvSpPr>
          <p:nvPr>
            <p:ph type="body" sz="quarter" idx="15"/>
          </p:nvPr>
        </p:nvSpPr>
        <p:spPr/>
        <p:txBody>
          <a:bodyPr/>
          <a:lstStyle/>
          <a:p>
            <a:r>
              <a:rPr lang="en-US" dirty="0">
                <a:latin typeface="Arial "/>
              </a:rPr>
              <a:t>Will It Disrupt Marketing?</a:t>
            </a:r>
          </a:p>
        </p:txBody>
      </p:sp>
      <p:sp>
        <p:nvSpPr>
          <p:cNvPr id="6" name="Text Placeholder 5"/>
          <p:cNvSpPr>
            <a:spLocks noGrp="1"/>
          </p:cNvSpPr>
          <p:nvPr>
            <p:ph type="body" sz="quarter" idx="16"/>
          </p:nvPr>
        </p:nvSpPr>
        <p:spPr>
          <a:xfrm>
            <a:off x="356616" y="6294779"/>
            <a:ext cx="7680960" cy="415018"/>
          </a:xfrm>
        </p:spPr>
        <p:txBody>
          <a:bodyPr/>
          <a:lstStyle/>
          <a:p>
            <a:r>
              <a:rPr lang="en-US" sz="1100" dirty="0">
                <a:latin typeface="Arial "/>
              </a:rPr>
              <a:t>SOURCES: The New Age of Insurance Aggregators, </a:t>
            </a:r>
            <a:r>
              <a:rPr lang="en-US" sz="1100" dirty="0">
                <a:latin typeface="Arial "/>
                <a:hlinkClick r:id="rId2"/>
              </a:rPr>
              <a:t>http://insurancethoughtleadership.com/the-new-age-of-insurance-aggregators/</a:t>
            </a:r>
            <a:r>
              <a:rPr lang="en-US" sz="1100" dirty="0">
                <a:latin typeface="Arial "/>
              </a:rPr>
              <a:t>; Insurance Information Institute November 2015 Pulse Survey. </a:t>
            </a:r>
          </a:p>
        </p:txBody>
      </p:sp>
      <p:sp>
        <p:nvSpPr>
          <p:cNvPr id="8" name="Text Placeholder 7"/>
          <p:cNvSpPr>
            <a:spLocks noGrp="1"/>
          </p:cNvSpPr>
          <p:nvPr>
            <p:ph type="body" sz="quarter" idx="32"/>
          </p:nvPr>
        </p:nvSpPr>
        <p:spPr/>
        <p:txBody>
          <a:bodyPr/>
          <a:lstStyle/>
          <a:p>
            <a:r>
              <a:rPr lang="en-US" dirty="0">
                <a:latin typeface="Arial "/>
              </a:rPr>
              <a:t>But Customers Still Like Agents</a:t>
            </a:r>
          </a:p>
        </p:txBody>
      </p:sp>
      <p:sp>
        <p:nvSpPr>
          <p:cNvPr id="9" name="Content Placeholder 8"/>
          <p:cNvSpPr>
            <a:spLocks noGrp="1"/>
          </p:cNvSpPr>
          <p:nvPr>
            <p:ph sz="quarter" idx="33"/>
          </p:nvPr>
        </p:nvSpPr>
        <p:spPr>
          <a:xfrm>
            <a:off x="356616" y="1657349"/>
            <a:ext cx="4148137" cy="4468814"/>
          </a:xfrm>
        </p:spPr>
        <p:txBody>
          <a:bodyPr/>
          <a:lstStyle/>
          <a:p>
            <a:r>
              <a:rPr lang="en-US" dirty="0"/>
              <a:t>Lead Generators</a:t>
            </a:r>
          </a:p>
          <a:p>
            <a:pPr lvl="1"/>
            <a:r>
              <a:rPr lang="en-US" dirty="0" err="1"/>
              <a:t>InsWeb</a:t>
            </a:r>
            <a:r>
              <a:rPr lang="en-US" dirty="0"/>
              <a:t>, </a:t>
            </a:r>
            <a:r>
              <a:rPr lang="en-US" dirty="0" err="1"/>
              <a:t>NetQuote</a:t>
            </a:r>
            <a:r>
              <a:rPr lang="en-US" dirty="0"/>
              <a:t>, Insurance.com</a:t>
            </a:r>
          </a:p>
          <a:p>
            <a:pPr lvl="1"/>
            <a:r>
              <a:rPr lang="en-US" dirty="0"/>
              <a:t>Site allows comparison shopping, sells lead to insurer</a:t>
            </a:r>
          </a:p>
          <a:p>
            <a:r>
              <a:rPr lang="en-US" dirty="0"/>
              <a:t>Call Center Agencies</a:t>
            </a:r>
          </a:p>
          <a:p>
            <a:pPr lvl="1"/>
            <a:r>
              <a:rPr lang="en-US" dirty="0" err="1"/>
              <a:t>SelectQuote</a:t>
            </a:r>
            <a:r>
              <a:rPr lang="en-US" dirty="0"/>
              <a:t>, Goji</a:t>
            </a:r>
          </a:p>
          <a:p>
            <a:pPr lvl="1"/>
            <a:r>
              <a:rPr lang="en-US" dirty="0"/>
              <a:t>Call center employs agents</a:t>
            </a:r>
          </a:p>
          <a:p>
            <a:r>
              <a:rPr lang="en-US" dirty="0"/>
              <a:t>Digital agencies</a:t>
            </a:r>
          </a:p>
          <a:p>
            <a:pPr lvl="1"/>
            <a:r>
              <a:rPr lang="en-US" dirty="0" err="1"/>
              <a:t>Esurance</a:t>
            </a:r>
            <a:r>
              <a:rPr lang="en-US" dirty="0"/>
              <a:t>, Policy Genius</a:t>
            </a:r>
          </a:p>
          <a:p>
            <a:pPr lvl="1"/>
            <a:r>
              <a:rPr lang="en-US" dirty="0"/>
              <a:t>Quote and buy online</a:t>
            </a:r>
          </a:p>
        </p:txBody>
      </p:sp>
      <p:sp>
        <p:nvSpPr>
          <p:cNvPr id="10" name="Content Placeholder 9"/>
          <p:cNvSpPr>
            <a:spLocks noGrp="1"/>
          </p:cNvSpPr>
          <p:nvPr>
            <p:ph sz="quarter" idx="34"/>
          </p:nvPr>
        </p:nvSpPr>
        <p:spPr>
          <a:xfrm>
            <a:off x="4668837" y="2378075"/>
            <a:ext cx="4151376" cy="730885"/>
          </a:xfrm>
        </p:spPr>
        <p:txBody>
          <a:bodyPr/>
          <a:lstStyle/>
          <a:p>
            <a:r>
              <a:rPr lang="en-US" dirty="0"/>
              <a:t>Did You Compare Prices When Your Auto Policy Was Up for Renewal?</a:t>
            </a:r>
          </a:p>
        </p:txBody>
      </p:sp>
      <p:graphicFrame>
        <p:nvGraphicFramePr>
          <p:cNvPr id="14" name="Object 2"/>
          <p:cNvGraphicFramePr>
            <a:graphicFrameLocks noChangeAspect="1"/>
          </p:cNvGraphicFramePr>
          <p:nvPr>
            <p:extLst/>
          </p:nvPr>
        </p:nvGraphicFramePr>
        <p:xfrm>
          <a:off x="4483226" y="3022947"/>
          <a:ext cx="4588447" cy="34793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95242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89</a:t>
            </a:fld>
            <a:endParaRPr lang="en-US" sz="900"/>
          </a:p>
        </p:txBody>
      </p:sp>
      <p:sp>
        <p:nvSpPr>
          <p:cNvPr id="65541" name="Rectangle 2"/>
          <p:cNvSpPr>
            <a:spLocks noGrp="1" noChangeArrowheads="1"/>
          </p:cNvSpPr>
          <p:nvPr>
            <p:ph type="title" idx="4294967295"/>
          </p:nvPr>
        </p:nvSpPr>
        <p:spPr>
          <a:xfrm>
            <a:off x="577850" y="129816"/>
            <a:ext cx="7405946" cy="860425"/>
          </a:xfrm>
        </p:spPr>
        <p:txBody>
          <a:bodyPr/>
          <a:lstStyle/>
          <a:p>
            <a:r>
              <a:rPr lang="en-US" dirty="0"/>
              <a:t>Pricing Disruptor: The Fragmented Risk</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000" dirty="0"/>
              <a:t>The Insurance Contract Is Being Split into Tiny Pieces.</a:t>
            </a:r>
          </a:p>
          <a:p>
            <a:pPr lvl="1">
              <a:lnSpc>
                <a:spcPts val="2400"/>
              </a:lnSpc>
              <a:spcBef>
                <a:spcPct val="50000"/>
              </a:spcBef>
            </a:pPr>
            <a:r>
              <a:rPr lang="en-US" sz="1800" dirty="0"/>
              <a:t>By-peril HO insurance – Rate Water, Theft, Liability Risk Separately</a:t>
            </a:r>
            <a:endParaRPr lang="en-US" sz="1600" dirty="0"/>
          </a:p>
          <a:p>
            <a:pPr lvl="1">
              <a:lnSpc>
                <a:spcPts val="2400"/>
              </a:lnSpc>
              <a:spcBef>
                <a:spcPct val="50000"/>
              </a:spcBef>
            </a:pPr>
            <a:r>
              <a:rPr lang="en-US" sz="1800" dirty="0"/>
              <a:t>The Sharing/“On-Demand” Economy – Personal Exposures Become Commercial Exposures, Then Switch Back</a:t>
            </a:r>
          </a:p>
          <a:p>
            <a:pPr lvl="1">
              <a:lnSpc>
                <a:spcPts val="2400"/>
              </a:lnSpc>
              <a:spcBef>
                <a:spcPct val="50000"/>
              </a:spcBef>
            </a:pPr>
            <a:r>
              <a:rPr lang="en-US" sz="1800" dirty="0"/>
              <a:t>Pay By Mile Insurance – Exposure Basis for Auto – Vehicle-Mile Replaces Vehicle-Year</a:t>
            </a:r>
          </a:p>
          <a:p>
            <a:pPr>
              <a:lnSpc>
                <a:spcPts val="2400"/>
              </a:lnSpc>
              <a:spcBef>
                <a:spcPct val="50000"/>
              </a:spcBef>
            </a:pPr>
            <a:r>
              <a:rPr lang="en-US" sz="2000" dirty="0"/>
              <a:t>Expect More As</a:t>
            </a:r>
          </a:p>
          <a:p>
            <a:pPr lvl="1">
              <a:lnSpc>
                <a:spcPts val="2400"/>
              </a:lnSpc>
              <a:spcBef>
                <a:spcPct val="50000"/>
              </a:spcBef>
            </a:pPr>
            <a:r>
              <a:rPr lang="en-US" sz="1800" dirty="0"/>
              <a:t>Computers Get Stronger</a:t>
            </a:r>
          </a:p>
          <a:p>
            <a:pPr lvl="1">
              <a:lnSpc>
                <a:spcPts val="2400"/>
              </a:lnSpc>
              <a:spcBef>
                <a:spcPct val="50000"/>
              </a:spcBef>
            </a:pPr>
            <a:r>
              <a:rPr lang="en-US" sz="1800" dirty="0"/>
              <a:t>Data Storage Gets Cheaper</a:t>
            </a:r>
          </a:p>
          <a:p>
            <a:pPr lvl="1">
              <a:lnSpc>
                <a:spcPts val="2400"/>
              </a:lnSpc>
              <a:spcBef>
                <a:spcPct val="50000"/>
              </a:spcBef>
            </a:pPr>
            <a:r>
              <a:rPr lang="en-US" sz="1800" dirty="0"/>
              <a:t>Information Collection Grows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22562" y="2206554"/>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47314" y="5244298"/>
            <a:ext cx="3048000" cy="723900"/>
          </a:xfrm>
          <a:prstGeom prst="rect">
            <a:avLst/>
          </a:prstGeom>
        </p:spPr>
      </p:pic>
      <p:pic>
        <p:nvPicPr>
          <p:cNvPr id="9" name="Picture 8"/>
          <p:cNvPicPr>
            <a:picLocks noChangeAspect="1"/>
          </p:cNvPicPr>
          <p:nvPr/>
        </p:nvPicPr>
        <p:blipFill>
          <a:blip r:embed="rId6"/>
          <a:stretch>
            <a:fillRect/>
          </a:stretch>
        </p:blipFill>
        <p:spPr>
          <a:xfrm>
            <a:off x="5884537" y="4685176"/>
            <a:ext cx="1924050" cy="381000"/>
          </a:xfrm>
          <a:prstGeom prst="rect">
            <a:avLst/>
          </a:prstGeom>
        </p:spPr>
      </p:pic>
    </p:spTree>
    <p:extLst>
      <p:ext uri="{BB962C8B-B14F-4D97-AF65-F5344CB8AC3E}">
        <p14:creationId xmlns:p14="http://schemas.microsoft.com/office/powerpoint/2010/main" val="470040002"/>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9</a:t>
            </a:fld>
            <a:endParaRPr lang="en-US" altLang="en-US"/>
          </a:p>
        </p:txBody>
      </p:sp>
      <p:sp>
        <p:nvSpPr>
          <p:cNvPr id="58373" name="Rectangle 2"/>
          <p:cNvSpPr>
            <a:spLocks noGrp="1" noChangeArrowheads="1"/>
          </p:cNvSpPr>
          <p:nvPr>
            <p:ph type="title"/>
          </p:nvPr>
        </p:nvSpPr>
        <p:spPr/>
        <p:txBody>
          <a:bodyPr/>
          <a:lstStyle/>
          <a:p>
            <a:r>
              <a:rPr lang="en-US" altLang="en-US" sz="2400" dirty="0">
                <a:latin typeface="Arial" panose="020B0604020202020204" pitchFamily="34" charset="0"/>
              </a:rPr>
              <a:t>U.S. INSURANCE MERGERS AND ACQUISITIONS,</a:t>
            </a:r>
            <a:br>
              <a:rPr lang="en-US" altLang="en-US" sz="2400" dirty="0">
                <a:latin typeface="Arial" panose="020B0604020202020204" pitchFamily="34" charset="0"/>
              </a:rPr>
            </a:br>
            <a:r>
              <a:rPr lang="en-US" altLang="en-US" sz="2400" dirty="0">
                <a:latin typeface="Arial" panose="020B0604020202020204" pitchFamily="34" charset="0"/>
              </a:rPr>
              <a:t>P/C SECTOR, 1994-2015 (1)</a:t>
            </a:r>
          </a:p>
        </p:txBody>
      </p:sp>
      <p:graphicFrame>
        <p:nvGraphicFramePr>
          <p:cNvPr id="58374" name="Object 3"/>
          <p:cNvGraphicFramePr>
            <a:graphicFrameLocks noGrp="1"/>
          </p:cNvGraphicFramePr>
          <p:nvPr>
            <p:ph type="chart" idx="4294967295"/>
            <p:extLst/>
          </p:nvPr>
        </p:nvGraphicFramePr>
        <p:xfrm>
          <a:off x="301625" y="1635125"/>
          <a:ext cx="8534400" cy="4513263"/>
        </p:xfrm>
        <a:graphic>
          <a:graphicData uri="http://schemas.openxmlformats.org/presentationml/2006/ole">
            <mc:AlternateContent xmlns:mc="http://schemas.openxmlformats.org/markup-compatibility/2006">
              <mc:Choice xmlns:v="urn:schemas-microsoft-com:vml" Requires="v">
                <p:oleObj spid="_x0000_s28638242" name="Chart" r:id="rId4" imgW="8591407" imgH="4543321" progId="MSGraph.Chart.8">
                  <p:embed followColorScheme="full"/>
                </p:oleObj>
              </mc:Choice>
              <mc:Fallback>
                <p:oleObj name="Chart" r:id="rId4" imgW="8591407" imgH="4543321" progId="MSGraph.Chart.8">
                  <p:embed followColorScheme="full"/>
                  <p:pic>
                    <p:nvPicPr>
                      <p:cNvPr id="58374" name="Object 3"/>
                      <p:cNvPicPr>
                        <a:picLocks noGrp="1" noChangeArrowheads="1"/>
                      </p:cNvPicPr>
                      <p:nvPr/>
                    </p:nvPicPr>
                    <p:blipFill>
                      <a:blip r:embed="rId5"/>
                      <a:srcRect/>
                      <a:stretch>
                        <a:fillRect/>
                      </a:stretch>
                    </p:blipFill>
                    <p:spPr bwMode="gray">
                      <a:xfrm>
                        <a:off x="301625" y="1635125"/>
                        <a:ext cx="8534400" cy="451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database.</a:t>
            </a:r>
          </a:p>
        </p:txBody>
      </p:sp>
      <p:sp>
        <p:nvSpPr>
          <p:cNvPr id="1989639" name="AutoShape 7"/>
          <p:cNvSpPr>
            <a:spLocks noChangeArrowheads="1"/>
          </p:cNvSpPr>
          <p:nvPr/>
        </p:nvSpPr>
        <p:spPr bwMode="blackWhite">
          <a:xfrm>
            <a:off x="5312416" y="1211034"/>
            <a:ext cx="1993599" cy="1333024"/>
          </a:xfrm>
          <a:prstGeom prst="wedgeRectCallout">
            <a:avLst>
              <a:gd name="adj1" fmla="val 67370"/>
              <a:gd name="adj2" fmla="val 1195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M&amp;A activity in the P/C sector in 2015 totaled $39.6B, its highest level since 2000</a:t>
            </a:r>
          </a:p>
        </p:txBody>
      </p:sp>
    </p:spTree>
    <p:extLst>
      <p:ext uri="{BB962C8B-B14F-4D97-AF65-F5344CB8AC3E}">
        <p14:creationId xmlns:p14="http://schemas.microsoft.com/office/powerpoint/2010/main" val="17891650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90</a:t>
            </a:fld>
            <a:endParaRPr lang="en-US" sz="900"/>
          </a:p>
        </p:txBody>
      </p:sp>
      <p:sp>
        <p:nvSpPr>
          <p:cNvPr id="65541" name="Rectangle 2"/>
          <p:cNvSpPr>
            <a:spLocks noGrp="1" noChangeArrowheads="1"/>
          </p:cNvSpPr>
          <p:nvPr>
            <p:ph type="title" idx="4294967295"/>
          </p:nvPr>
        </p:nvSpPr>
        <p:spPr>
          <a:xfrm>
            <a:off x="577850" y="129816"/>
            <a:ext cx="7405946" cy="860425"/>
          </a:xfrm>
        </p:spPr>
        <p:txBody>
          <a:bodyPr/>
          <a:lstStyle/>
          <a:p>
            <a:r>
              <a:rPr lang="en-US" dirty="0"/>
              <a:t>The Internet of Things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t="53908"/>
          <a:stretch/>
        </p:blipFill>
        <p:spPr>
          <a:xfrm>
            <a:off x="3053033" y="5612863"/>
            <a:ext cx="1039770" cy="333594"/>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5773" y="4463916"/>
            <a:ext cx="1050055" cy="1399646"/>
          </a:xfrm>
          <a:prstGeom prst="rect">
            <a:avLst/>
          </a:prstGeom>
        </p:spPr>
      </p:pic>
      <p:pic>
        <p:nvPicPr>
          <p:cNvPr id="22" name="Picture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53713" y="3973198"/>
            <a:ext cx="1179184" cy="1654468"/>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02007" y="5753156"/>
            <a:ext cx="1693568" cy="417747"/>
          </a:xfrm>
          <a:prstGeom prst="rect">
            <a:avLst/>
          </a:prstGeom>
        </p:spPr>
      </p:pic>
      <p:sp>
        <p:nvSpPr>
          <p:cNvPr id="19" name="Content Placeholder 2"/>
          <p:cNvSpPr txBox="1">
            <a:spLocks/>
          </p:cNvSpPr>
          <p:nvPr/>
        </p:nvSpPr>
        <p:spPr>
          <a:xfrm>
            <a:off x="120650" y="1097858"/>
            <a:ext cx="4103073" cy="4041648"/>
          </a:xfrm>
          <a:prstGeom prst="rect">
            <a:avLst/>
          </a:prstGeom>
        </p:spPr>
        <p:txBody>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Arial "/>
              </a:rPr>
              <a:t>Gathering Big Data Affects</a:t>
            </a:r>
          </a:p>
          <a:p>
            <a:pPr lvl="1"/>
            <a:r>
              <a:rPr lang="en-US" sz="2400" dirty="0">
                <a:latin typeface="Arial "/>
              </a:rPr>
              <a:t>Underwriting</a:t>
            </a:r>
          </a:p>
          <a:p>
            <a:pPr lvl="1"/>
            <a:r>
              <a:rPr lang="en-US" sz="2400" dirty="0">
                <a:latin typeface="Arial "/>
              </a:rPr>
              <a:t>Pricing</a:t>
            </a:r>
          </a:p>
          <a:p>
            <a:pPr lvl="1"/>
            <a:r>
              <a:rPr lang="en-US" sz="2400" dirty="0">
                <a:latin typeface="Arial "/>
              </a:rPr>
              <a:t>Claims</a:t>
            </a:r>
          </a:p>
          <a:p>
            <a:r>
              <a:rPr lang="en-US" sz="2400" dirty="0">
                <a:latin typeface="Arial "/>
              </a:rPr>
              <a:t>Monitoring Could Affect</a:t>
            </a:r>
          </a:p>
          <a:p>
            <a:pPr lvl="1"/>
            <a:r>
              <a:rPr lang="en-US" sz="2400" dirty="0">
                <a:latin typeface="Arial "/>
              </a:rPr>
              <a:t>Loss Control</a:t>
            </a:r>
          </a:p>
          <a:p>
            <a:pPr lvl="1"/>
            <a:r>
              <a:rPr lang="en-US" sz="2400" dirty="0">
                <a:latin typeface="Arial "/>
              </a:rPr>
              <a:t>Pricing?</a:t>
            </a:r>
          </a:p>
        </p:txBody>
      </p:sp>
      <p:pic>
        <p:nvPicPr>
          <p:cNvPr id="2" name="Picture 1"/>
          <p:cNvPicPr>
            <a:picLocks noChangeAspect="1"/>
          </p:cNvPicPr>
          <p:nvPr/>
        </p:nvPicPr>
        <p:blipFill>
          <a:blip r:embed="rId7"/>
          <a:stretch>
            <a:fillRect/>
          </a:stretch>
        </p:blipFill>
        <p:spPr>
          <a:xfrm>
            <a:off x="4275887" y="2228479"/>
            <a:ext cx="4576736" cy="4367943"/>
          </a:xfrm>
          <a:prstGeom prst="rect">
            <a:avLst/>
          </a:prstGeom>
        </p:spPr>
      </p:pic>
      <p:sp>
        <p:nvSpPr>
          <p:cNvPr id="20" name="Text Placeholder 5"/>
          <p:cNvSpPr txBox="1">
            <a:spLocks/>
          </p:cNvSpPr>
          <p:nvPr/>
        </p:nvSpPr>
        <p:spPr>
          <a:xfrm>
            <a:off x="683224" y="6505661"/>
            <a:ext cx="4024702" cy="181522"/>
          </a:xfrm>
          <a:prstGeom prst="rect">
            <a:avLst/>
          </a:prstGeom>
        </p:spPr>
        <p:txBody>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t>SOURCE: F6S.com, CB Insights. </a:t>
            </a:r>
          </a:p>
        </p:txBody>
      </p:sp>
      <p:pic>
        <p:nvPicPr>
          <p:cNvPr id="9" name="Picture 8"/>
          <p:cNvPicPr>
            <a:picLocks noChangeAspect="1"/>
          </p:cNvPicPr>
          <p:nvPr/>
        </p:nvPicPr>
        <p:blipFill>
          <a:blip r:embed="rId8"/>
          <a:stretch>
            <a:fillRect/>
          </a:stretch>
        </p:blipFill>
        <p:spPr>
          <a:xfrm>
            <a:off x="4495692" y="1082675"/>
            <a:ext cx="4409094" cy="1156212"/>
          </a:xfrm>
          <a:prstGeom prst="rect">
            <a:avLst/>
          </a:prstGeom>
        </p:spPr>
      </p:pic>
    </p:spTree>
    <p:extLst>
      <p:ext uri="{BB962C8B-B14F-4D97-AF65-F5344CB8AC3E}">
        <p14:creationId xmlns:p14="http://schemas.microsoft.com/office/powerpoint/2010/main" val="3031915536"/>
      </p:ext>
    </p:extLst>
  </p:cSld>
  <p:clrMapOvr>
    <a:masterClrMapping/>
  </p:clrMapOvr>
  <p:transition>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As For The Future…</a:t>
            </a:r>
          </a:p>
        </p:txBody>
      </p:sp>
      <p:sp>
        <p:nvSpPr>
          <p:cNvPr id="4" name="Text Placeholder 3"/>
          <p:cNvSpPr>
            <a:spLocks noGrp="1"/>
          </p:cNvSpPr>
          <p:nvPr>
            <p:ph type="body" sz="quarter" idx="16"/>
          </p:nvPr>
        </p:nvSpPr>
        <p:spPr>
          <a:xfrm>
            <a:off x="219456" y="6308150"/>
            <a:ext cx="7680960" cy="311264"/>
          </a:xfrm>
        </p:spPr>
        <p:txBody>
          <a:bodyPr/>
          <a:lstStyle/>
          <a:p>
            <a:r>
              <a:rPr lang="en-US" dirty="0"/>
              <a:t>Image sources, clockwise: </a:t>
            </a:r>
            <a:r>
              <a:rPr lang="en-US" dirty="0">
                <a:hlinkClick r:id="rId3"/>
              </a:rPr>
              <a:t>Nest</a:t>
            </a:r>
            <a:r>
              <a:rPr lang="en-US" dirty="0"/>
              <a:t>, </a:t>
            </a:r>
            <a:r>
              <a:rPr lang="en-US" dirty="0">
                <a:hlinkClick r:id="rId4"/>
              </a:rPr>
              <a:t>Jawbone</a:t>
            </a:r>
            <a:r>
              <a:rPr lang="en-US" dirty="0"/>
              <a:t>, </a:t>
            </a:r>
            <a:r>
              <a:rPr lang="en-US" dirty="0">
                <a:hlinkClick r:id="rId5"/>
              </a:rPr>
              <a:t>Automatic</a:t>
            </a:r>
            <a:r>
              <a:rPr lang="en-US" dirty="0"/>
              <a:t>, </a:t>
            </a:r>
            <a:r>
              <a:rPr lang="en-US" dirty="0">
                <a:hlinkClick r:id="rId6"/>
              </a:rPr>
              <a:t>Lumo</a:t>
            </a:r>
            <a:r>
              <a:rPr lang="en-US" dirty="0"/>
              <a:t>, </a:t>
            </a:r>
            <a:r>
              <a:rPr lang="en-US" dirty="0">
                <a:hlinkClick r:id="rId7"/>
              </a:rPr>
              <a:t>Apple</a:t>
            </a:r>
            <a:r>
              <a:rPr lang="en-US" dirty="0"/>
              <a:t>, </a:t>
            </a:r>
            <a:r>
              <a:rPr lang="en-US" dirty="0">
                <a:hlinkClick r:id="rId8"/>
              </a:rPr>
              <a:t>PSFK</a:t>
            </a:r>
            <a:endParaRPr lang="en-US" dirty="0"/>
          </a:p>
        </p:txBody>
      </p:sp>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9730" t="14162" r="23058" b="23150"/>
          <a:stretch/>
        </p:blipFill>
        <p:spPr>
          <a:xfrm>
            <a:off x="3265715" y="1557982"/>
            <a:ext cx="2851751" cy="1773214"/>
          </a:xfrm>
          <a:prstGeom prst="rect">
            <a:avLst/>
          </a:prstGeom>
        </p:spPr>
      </p:pic>
      <p:pic>
        <p:nvPicPr>
          <p:cNvPr id="10" name="Picture 9"/>
          <p:cNvPicPr>
            <a:picLocks noChangeAspect="1"/>
          </p:cNvPicPr>
          <p:nvPr/>
        </p:nvPicPr>
        <p:blipFill rotWithShape="1">
          <a:blip r:embed="rId10" cstate="print">
            <a:extLst>
              <a:ext uri="{28A0092B-C50C-407E-A947-70E740481C1C}">
                <a14:useLocalDpi xmlns:a14="http://schemas.microsoft.com/office/drawing/2010/main" val="0"/>
              </a:ext>
            </a:extLst>
          </a:blip>
          <a:srcRect l="516" t="38661" r="58026" b="23317"/>
          <a:stretch/>
        </p:blipFill>
        <p:spPr>
          <a:xfrm>
            <a:off x="5780117" y="3764107"/>
            <a:ext cx="2906683" cy="1776913"/>
          </a:xfrm>
          <a:prstGeom prst="rect">
            <a:avLst/>
          </a:prstGeom>
        </p:spPr>
      </p:pic>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l="8200" t="5927" r="9785" b="3263"/>
          <a:stretch/>
        </p:blipFill>
        <p:spPr>
          <a:xfrm>
            <a:off x="419100" y="1557982"/>
            <a:ext cx="2846615" cy="1773045"/>
          </a:xfrm>
          <a:prstGeom prst="rect">
            <a:avLst/>
          </a:prstGeom>
        </p:spPr>
      </p:pic>
      <p:pic>
        <p:nvPicPr>
          <p:cNvPr id="13" name="Picture 12"/>
          <p:cNvPicPr>
            <a:picLocks noChangeAspect="1"/>
          </p:cNvPicPr>
          <p:nvPr/>
        </p:nvPicPr>
        <p:blipFill rotWithShape="1">
          <a:blip r:embed="rId12" cstate="print">
            <a:extLst>
              <a:ext uri="{28A0092B-C50C-407E-A947-70E740481C1C}">
                <a14:useLocalDpi xmlns:a14="http://schemas.microsoft.com/office/drawing/2010/main" val="0"/>
              </a:ext>
            </a:extLst>
          </a:blip>
          <a:srcRect t="4097" r="3820" b="5986"/>
          <a:stretch/>
        </p:blipFill>
        <p:spPr>
          <a:xfrm>
            <a:off x="419100" y="3764107"/>
            <a:ext cx="2841063" cy="1776913"/>
          </a:xfrm>
          <a:prstGeom prst="rect">
            <a:avLst/>
          </a:prstGeom>
        </p:spPr>
      </p:pic>
      <p:pic>
        <p:nvPicPr>
          <p:cNvPr id="18" name="Picture 17"/>
          <p:cNvPicPr>
            <a:picLocks noChangeAspect="1"/>
          </p:cNvPicPr>
          <p:nvPr/>
        </p:nvPicPr>
        <p:blipFill rotWithShape="1">
          <a:blip r:embed="rId13">
            <a:extLst>
              <a:ext uri="{28A0092B-C50C-407E-A947-70E740481C1C}">
                <a14:useLocalDpi xmlns:a14="http://schemas.microsoft.com/office/drawing/2010/main" val="0"/>
              </a:ext>
            </a:extLst>
          </a:blip>
          <a:srcRect l="36078" t="2621" r="4935" b="173"/>
          <a:stretch/>
        </p:blipFill>
        <p:spPr>
          <a:xfrm>
            <a:off x="5780117" y="1557982"/>
            <a:ext cx="2906683" cy="1773045"/>
          </a:xfrm>
          <a:prstGeom prst="rect">
            <a:avLst/>
          </a:prstGeom>
        </p:spPr>
      </p:pic>
      <p:grpSp>
        <p:nvGrpSpPr>
          <p:cNvPr id="3" name="Group 2"/>
          <p:cNvGrpSpPr/>
          <p:nvPr/>
        </p:nvGrpSpPr>
        <p:grpSpPr>
          <a:xfrm>
            <a:off x="3364174" y="3813565"/>
            <a:ext cx="2214214" cy="1818056"/>
            <a:chOff x="4485565" y="3941754"/>
            <a:chExt cx="2952285" cy="2424074"/>
          </a:xfrm>
        </p:grpSpPr>
        <p:pic>
          <p:nvPicPr>
            <p:cNvPr id="17" name="Picture 16"/>
            <p:cNvPicPr>
              <a:picLocks noChangeAspect="1"/>
            </p:cNvPicPr>
            <p:nvPr/>
          </p:nvPicPr>
          <p:blipFill rotWithShape="1">
            <a:blip r:embed="rId14" cstate="print">
              <a:extLst>
                <a:ext uri="{28A0092B-C50C-407E-A947-70E740481C1C}">
                  <a14:useLocalDpi xmlns:a14="http://schemas.microsoft.com/office/drawing/2010/main" val="0"/>
                </a:ext>
              </a:extLst>
            </a:blip>
            <a:srcRect r="66430"/>
            <a:stretch/>
          </p:blipFill>
          <p:spPr>
            <a:xfrm>
              <a:off x="4485565" y="3971734"/>
              <a:ext cx="1514024" cy="2394094"/>
            </a:xfrm>
            <a:prstGeom prst="rect">
              <a:avLst/>
            </a:prstGeom>
          </p:spPr>
        </p:pic>
        <p:pic>
          <p:nvPicPr>
            <p:cNvPr id="19" name="Picture 18"/>
            <p:cNvPicPr>
              <a:picLocks noChangeAspect="1"/>
            </p:cNvPicPr>
            <p:nvPr/>
          </p:nvPicPr>
          <p:blipFill rotWithShape="1">
            <a:blip r:embed="rId15" cstate="print">
              <a:extLst>
                <a:ext uri="{28A0092B-C50C-407E-A947-70E740481C1C}">
                  <a14:useLocalDpi xmlns:a14="http://schemas.microsoft.com/office/drawing/2010/main" val="0"/>
                </a:ext>
              </a:extLst>
            </a:blip>
            <a:srcRect l="65472" r="958"/>
            <a:stretch/>
          </p:blipFill>
          <p:spPr>
            <a:xfrm>
              <a:off x="5923826" y="3941754"/>
              <a:ext cx="1514024" cy="2394094"/>
            </a:xfrm>
            <a:prstGeom prst="rect">
              <a:avLst/>
            </a:prstGeom>
          </p:spPr>
        </p:pic>
      </p:grpSp>
      <p:sp>
        <p:nvSpPr>
          <p:cNvPr id="20" name="Rectangle 8"/>
          <p:cNvSpPr>
            <a:spLocks noChangeArrowheads="1"/>
          </p:cNvSpPr>
          <p:nvPr/>
        </p:nvSpPr>
        <p:spPr bwMode="gray">
          <a:xfrm>
            <a:off x="419100" y="3289770"/>
            <a:ext cx="8267700" cy="516667"/>
          </a:xfrm>
          <a:prstGeom prst="rect">
            <a:avLst/>
          </a:prstGeom>
          <a:solidFill>
            <a:schemeClr val="accent2"/>
          </a:solidFill>
          <a:ln w="25400">
            <a:noFill/>
            <a:miter lim="800000"/>
            <a:headEnd/>
            <a:tailEnd/>
          </a:ln>
        </p:spPr>
        <p:txBody>
          <a:bodyPr lIns="102870" r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b="1" dirty="0" err="1">
                <a:solidFill>
                  <a:schemeClr val="bg2"/>
                </a:solidFill>
                <a:latin typeface="Arial" charset="0"/>
                <a:ea typeface="Arial" charset="0"/>
                <a:cs typeface="Arial" charset="0"/>
              </a:rPr>
              <a:t>IoT</a:t>
            </a:r>
            <a:r>
              <a:rPr lang="en-US" b="1" dirty="0">
                <a:solidFill>
                  <a:schemeClr val="bg2"/>
                </a:solidFill>
                <a:latin typeface="Arial" charset="0"/>
                <a:ea typeface="Arial" charset="0"/>
                <a:cs typeface="Arial" charset="0"/>
              </a:rPr>
              <a:t> Could (</a:t>
            </a:r>
            <a:r>
              <a:rPr lang="en-US" b="1" dirty="0">
                <a:solidFill>
                  <a:schemeClr val="bg2"/>
                </a:solidFill>
                <a:latin typeface="Arial" charset="0"/>
                <a:ea typeface="Arial" charset="0"/>
              </a:rPr>
              <a:t>Will) </a:t>
            </a:r>
            <a:r>
              <a:rPr lang="en-US" b="1" dirty="0">
                <a:solidFill>
                  <a:schemeClr val="bg2"/>
                </a:solidFill>
                <a:latin typeface="Arial" charset="0"/>
                <a:ea typeface="Arial" charset="0"/>
                <a:cs typeface="Arial" charset="0"/>
              </a:rPr>
              <a:t>Disrupt UW, Claims, Loss Control </a:t>
            </a:r>
          </a:p>
        </p:txBody>
      </p:sp>
    </p:spTree>
    <p:extLst>
      <p:ext uri="{BB962C8B-B14F-4D97-AF65-F5344CB8AC3E}">
        <p14:creationId xmlns:p14="http://schemas.microsoft.com/office/powerpoint/2010/main" val="3605418815"/>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rPr>
              <a:t>Peer-to-Peer (P2P) Insurance</a:t>
            </a:r>
          </a:p>
        </p:txBody>
      </p:sp>
      <p:sp>
        <p:nvSpPr>
          <p:cNvPr id="3" name="Text Placeholder 2"/>
          <p:cNvSpPr>
            <a:spLocks noGrp="1"/>
          </p:cNvSpPr>
          <p:nvPr>
            <p:ph type="body" sz="quarter" idx="15"/>
          </p:nvPr>
        </p:nvSpPr>
        <p:spPr/>
        <p:txBody>
          <a:bodyPr/>
          <a:lstStyle/>
          <a:p>
            <a:r>
              <a:rPr lang="en-US" dirty="0">
                <a:latin typeface="Arial "/>
              </a:rPr>
              <a:t>Taking on the </a:t>
            </a:r>
            <a:r>
              <a:rPr lang="en-US" i="1" u="sng" dirty="0">
                <a:latin typeface="Arial "/>
              </a:rPr>
              <a:t>Entire</a:t>
            </a:r>
            <a:r>
              <a:rPr lang="en-US" dirty="0">
                <a:latin typeface="Arial "/>
              </a:rPr>
              <a:t> Value Chain</a:t>
            </a:r>
          </a:p>
        </p:txBody>
      </p:sp>
      <p:sp>
        <p:nvSpPr>
          <p:cNvPr id="7" name="Text Placeholder 6"/>
          <p:cNvSpPr>
            <a:spLocks noGrp="1"/>
          </p:cNvSpPr>
          <p:nvPr>
            <p:ph type="body" sz="quarter" idx="36"/>
          </p:nvPr>
        </p:nvSpPr>
        <p:spPr>
          <a:xfrm>
            <a:off x="4505325" y="3987570"/>
            <a:ext cx="4479445" cy="640080"/>
          </a:xfrm>
        </p:spPr>
        <p:txBody>
          <a:bodyPr/>
          <a:lstStyle/>
          <a:p>
            <a:r>
              <a:rPr lang="en-US" dirty="0">
                <a:latin typeface="Arial "/>
              </a:rPr>
              <a:t>Lemonade Chief Behavioral Officer</a:t>
            </a:r>
          </a:p>
        </p:txBody>
      </p:sp>
      <p:sp>
        <p:nvSpPr>
          <p:cNvPr id="5" name="Text Placeholder 4"/>
          <p:cNvSpPr>
            <a:spLocks noGrp="1"/>
          </p:cNvSpPr>
          <p:nvPr>
            <p:ph type="body" sz="quarter" idx="30"/>
          </p:nvPr>
        </p:nvSpPr>
        <p:spPr>
          <a:xfrm>
            <a:off x="352426" y="1657349"/>
            <a:ext cx="3061893" cy="640080"/>
          </a:xfrm>
        </p:spPr>
        <p:txBody>
          <a:bodyPr/>
          <a:lstStyle/>
          <a:p>
            <a:pPr algn="l"/>
            <a:r>
              <a:rPr lang="en-US" dirty="0">
                <a:latin typeface="Arial "/>
              </a:rPr>
              <a:t>The Business Model</a:t>
            </a:r>
          </a:p>
        </p:txBody>
      </p:sp>
      <p:sp>
        <p:nvSpPr>
          <p:cNvPr id="8" name="Content Placeholder 7"/>
          <p:cNvSpPr>
            <a:spLocks noGrp="1"/>
          </p:cNvSpPr>
          <p:nvPr>
            <p:ph sz="quarter" idx="37"/>
          </p:nvPr>
        </p:nvSpPr>
        <p:spPr/>
        <p:txBody>
          <a:bodyPr/>
          <a:lstStyle/>
          <a:p>
            <a:r>
              <a:rPr lang="en-US" dirty="0"/>
              <a:t>Resembles </a:t>
            </a:r>
            <a:r>
              <a:rPr lang="en-US" dirty="0" err="1"/>
              <a:t>Mutuals</a:t>
            </a:r>
            <a:r>
              <a:rPr lang="en-US" dirty="0"/>
              <a:t>/</a:t>
            </a:r>
            <a:br>
              <a:rPr lang="en-US" dirty="0"/>
            </a:br>
            <a:r>
              <a:rPr lang="en-US" dirty="0"/>
              <a:t>Reciprocals</a:t>
            </a:r>
          </a:p>
          <a:p>
            <a:r>
              <a:rPr lang="en-US" dirty="0"/>
              <a:t>20% of Premium to </a:t>
            </a:r>
            <a:br>
              <a:rPr lang="en-US" dirty="0"/>
            </a:br>
            <a:r>
              <a:rPr lang="en-US" dirty="0"/>
              <a:t>Expenses, 80% to </a:t>
            </a:r>
            <a:br>
              <a:rPr lang="en-US" dirty="0"/>
            </a:br>
            <a:r>
              <a:rPr lang="en-US" dirty="0"/>
              <a:t>Cover Risk.</a:t>
            </a:r>
          </a:p>
          <a:p>
            <a:r>
              <a:rPr lang="en-US" dirty="0"/>
              <a:t>Risk Pool for Each Charity</a:t>
            </a:r>
          </a:p>
          <a:p>
            <a:r>
              <a:rPr lang="en-US" dirty="0"/>
              <a:t>Leftover Pool Money Goes to Charity.</a:t>
            </a:r>
          </a:p>
          <a:p>
            <a:r>
              <a:rPr lang="en-US" dirty="0"/>
              <a:t>May Deter Fraud – You Wouldn’t Cheat Your Favorite Charity!</a:t>
            </a:r>
          </a:p>
        </p:txBody>
      </p:sp>
      <p:sp>
        <p:nvSpPr>
          <p:cNvPr id="10" name="Content Placeholder 9"/>
          <p:cNvSpPr>
            <a:spLocks noGrp="1"/>
          </p:cNvSpPr>
          <p:nvPr>
            <p:ph sz="quarter" idx="39"/>
          </p:nvPr>
        </p:nvSpPr>
        <p:spPr/>
        <p:txBody>
          <a:bodyPr/>
          <a:lstStyle/>
          <a:p>
            <a:r>
              <a:rPr lang="en-US" dirty="0">
                <a:ea typeface="Calibri" panose="020F0502020204030204" pitchFamily="34" charset="0"/>
              </a:rPr>
              <a:t>Dan </a:t>
            </a:r>
            <a:r>
              <a:rPr lang="en-US" dirty="0" err="1">
                <a:ea typeface="Calibri" panose="020F0502020204030204" pitchFamily="34" charset="0"/>
              </a:rPr>
              <a:t>Ariely</a:t>
            </a:r>
            <a:r>
              <a:rPr lang="en-US" dirty="0">
                <a:ea typeface="Calibri" panose="020F0502020204030204" pitchFamily="34" charset="0"/>
              </a:rPr>
              <a:t>: “If you tried to create a system to bring out the worst in humans, it would look a lot like the insurance of today.”</a:t>
            </a:r>
            <a:endParaRPr lang="en-US" dirty="0"/>
          </a:p>
          <a:p>
            <a:endParaRPr lang="en-US" dirty="0"/>
          </a:p>
          <a:p>
            <a:endParaRPr lang="en-US" dirty="0"/>
          </a:p>
        </p:txBody>
      </p:sp>
      <p:sp>
        <p:nvSpPr>
          <p:cNvPr id="18" name="Rectangle 3"/>
          <p:cNvSpPr>
            <a:spLocks noChangeArrowheads="1"/>
          </p:cNvSpPr>
          <p:nvPr/>
        </p:nvSpPr>
        <p:spPr bwMode="auto">
          <a:xfrm>
            <a:off x="200569" y="6261087"/>
            <a:ext cx="7769030" cy="507831"/>
          </a:xfrm>
          <a:prstGeom prst="rect">
            <a:avLst/>
          </a:prstGeom>
          <a:noFill/>
          <a:ln w="9525" algn="ctr">
            <a:noFill/>
            <a:miter lim="800000"/>
            <a:headEnd/>
            <a:tailEnd/>
          </a:ln>
        </p:spPr>
        <p:txBody>
          <a:bodyPr wrap="square" anchor="ctr">
            <a:spAutoFit/>
          </a:bodyPr>
          <a:lstStyle/>
          <a:p>
            <a:pPr eaLnBrk="1" hangingPunct="1">
              <a:defRPr/>
            </a:pPr>
            <a:endParaRPr lang="en-US" sz="900" dirty="0">
              <a:solidFill>
                <a:srgbClr val="000000">
                  <a:lumMod val="75000"/>
                </a:srgbClr>
              </a:solidFill>
            </a:endParaRPr>
          </a:p>
          <a:p>
            <a:pPr eaLnBrk="1" hangingPunct="1">
              <a:defRPr/>
            </a:pPr>
            <a:r>
              <a:rPr lang="en-US" sz="900" dirty="0">
                <a:solidFill>
                  <a:srgbClr val="000000">
                    <a:lumMod val="75000"/>
                  </a:srgbClr>
                </a:solidFill>
              </a:rPr>
              <a:t>Source: “</a:t>
            </a:r>
            <a:r>
              <a:rPr lang="en-US" sz="900" dirty="0" err="1">
                <a:solidFill>
                  <a:srgbClr val="000000">
                    <a:lumMod val="75000"/>
                  </a:srgbClr>
                </a:solidFill>
              </a:rPr>
              <a:t>UberX-ing</a:t>
            </a:r>
            <a:r>
              <a:rPr lang="en-US" sz="900" dirty="0">
                <a:solidFill>
                  <a:srgbClr val="000000">
                    <a:lumMod val="75000"/>
                  </a:srgbClr>
                </a:solidFill>
              </a:rPr>
              <a:t> Insurance : Is Peer-to-Peer Insurance Viable?”, presentation by Jay </a:t>
            </a:r>
            <a:r>
              <a:rPr lang="en-US" sz="900" dirty="0" err="1">
                <a:solidFill>
                  <a:srgbClr val="000000">
                    <a:lumMod val="75000"/>
                  </a:srgbClr>
                </a:solidFill>
              </a:rPr>
              <a:t>Sarzen</a:t>
            </a:r>
            <a:r>
              <a:rPr lang="en-US" sz="900" dirty="0">
                <a:solidFill>
                  <a:srgbClr val="000000">
                    <a:lumMod val="75000"/>
                  </a:srgbClr>
                </a:solidFill>
              </a:rPr>
              <a:t>, </a:t>
            </a:r>
            <a:r>
              <a:rPr lang="en-US" sz="900" dirty="0" err="1">
                <a:solidFill>
                  <a:srgbClr val="000000">
                    <a:lumMod val="75000"/>
                  </a:srgbClr>
                </a:solidFill>
              </a:rPr>
              <a:t>Aite</a:t>
            </a:r>
            <a:r>
              <a:rPr lang="en-US" sz="900" dirty="0">
                <a:solidFill>
                  <a:srgbClr val="000000">
                    <a:lumMod val="75000"/>
                  </a:srgbClr>
                </a:solidFill>
              </a:rPr>
              <a:t> Group at Drinker Biddle Insurance Conference, June 21, 2016;  Financial Times; </a:t>
            </a:r>
            <a:r>
              <a:rPr lang="en-US" sz="900" dirty="0">
                <a:solidFill>
                  <a:srgbClr val="000000">
                    <a:lumMod val="75000"/>
                  </a:srgbClr>
                </a:solidFill>
                <a:hlinkClick r:id="rId4"/>
              </a:rPr>
              <a:t>www.lemonade.com</a:t>
            </a:r>
            <a:r>
              <a:rPr lang="en-US" sz="900" dirty="0">
                <a:solidFill>
                  <a:srgbClr val="000000">
                    <a:lumMod val="75000"/>
                  </a:srgbClr>
                </a:solidFill>
              </a:rPr>
              <a:t>. </a:t>
            </a:r>
            <a:endParaRPr lang="en-US" sz="900" i="1" dirty="0">
              <a:solidFill>
                <a:srgbClr val="000000">
                  <a:lumMod val="75000"/>
                </a:srgbClr>
              </a:solidFill>
            </a:endParaRPr>
          </a:p>
        </p:txBody>
      </p:sp>
      <p:pic>
        <p:nvPicPr>
          <p:cNvPr id="2" name="Picture 1"/>
          <p:cNvPicPr>
            <a:picLocks noChangeAspect="1"/>
          </p:cNvPicPr>
          <p:nvPr/>
        </p:nvPicPr>
        <p:blipFill>
          <a:blip r:embed="rId5"/>
          <a:stretch>
            <a:fillRect/>
          </a:stretch>
        </p:blipFill>
        <p:spPr>
          <a:xfrm>
            <a:off x="3476625" y="1600912"/>
            <a:ext cx="5427809" cy="2164179"/>
          </a:xfrm>
          <a:prstGeom prst="rect">
            <a:avLst/>
          </a:prstGeom>
          <a:ln>
            <a:solidFill>
              <a:schemeClr val="tx1"/>
            </a:solidFill>
          </a:ln>
        </p:spPr>
      </p:pic>
    </p:spTree>
    <p:custDataLst>
      <p:tags r:id="rId1"/>
    </p:custDataLst>
    <p:extLst>
      <p:ext uri="{BB962C8B-B14F-4D97-AF65-F5344CB8AC3E}">
        <p14:creationId xmlns:p14="http://schemas.microsoft.com/office/powerpoint/2010/main" val="2558038148"/>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Lemonade’s P2P Model</a:t>
            </a:r>
          </a:p>
        </p:txBody>
      </p:sp>
      <p:sp>
        <p:nvSpPr>
          <p:cNvPr id="3" name="Text Placeholder 2"/>
          <p:cNvSpPr>
            <a:spLocks noGrp="1"/>
          </p:cNvSpPr>
          <p:nvPr>
            <p:ph type="body" sz="quarter" idx="15"/>
          </p:nvPr>
        </p:nvSpPr>
        <p:spPr/>
        <p:txBody>
          <a:bodyPr/>
          <a:lstStyle/>
          <a:p>
            <a:r>
              <a:rPr lang="en-US" dirty="0"/>
              <a:t>Example: Renters’ Insurance (HO-4)</a:t>
            </a:r>
          </a:p>
        </p:txBody>
      </p:sp>
      <p:sp>
        <p:nvSpPr>
          <p:cNvPr id="11" name="Text Placeholder 10"/>
          <p:cNvSpPr>
            <a:spLocks noGrp="1"/>
          </p:cNvSpPr>
          <p:nvPr>
            <p:ph type="body" sz="quarter" idx="16"/>
          </p:nvPr>
        </p:nvSpPr>
        <p:spPr/>
        <p:txBody>
          <a:bodyPr/>
          <a:lstStyle/>
          <a:p>
            <a:r>
              <a:rPr lang="en-US" dirty="0"/>
              <a:t>SOURCE: Lemonade.com, Insurance Information Institute.</a:t>
            </a:r>
          </a:p>
        </p:txBody>
      </p:sp>
      <p:pic>
        <p:nvPicPr>
          <p:cNvPr id="6" name="Picture 5"/>
          <p:cNvPicPr>
            <a:picLocks noChangeAspect="1"/>
          </p:cNvPicPr>
          <p:nvPr/>
        </p:nvPicPr>
        <p:blipFill>
          <a:blip r:embed="rId2"/>
          <a:stretch>
            <a:fillRect/>
          </a:stretch>
        </p:blipFill>
        <p:spPr>
          <a:xfrm>
            <a:off x="3108081" y="1590012"/>
            <a:ext cx="5814402" cy="312867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896913" y="4362275"/>
            <a:ext cx="4586541" cy="1830789"/>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356616" y="3399837"/>
            <a:ext cx="3602291" cy="2367220"/>
          </a:xfrm>
          <a:prstGeom prst="rect">
            <a:avLst/>
          </a:prstGeom>
          <a:ln>
            <a:solidFill>
              <a:schemeClr val="tx1"/>
            </a:solidFill>
          </a:ln>
        </p:spPr>
      </p:pic>
      <p:sp>
        <p:nvSpPr>
          <p:cNvPr id="5" name="TextBox 4"/>
          <p:cNvSpPr txBox="1"/>
          <p:nvPr/>
        </p:nvSpPr>
        <p:spPr>
          <a:xfrm>
            <a:off x="465992" y="1688123"/>
            <a:ext cx="2642089" cy="1345223"/>
          </a:xfrm>
          <a:prstGeom prst="rect">
            <a:avLst/>
          </a:prstGeom>
          <a:noFill/>
        </p:spPr>
        <p:txBody>
          <a:bodyPr wrap="square" rtlCol="0">
            <a:noAutofit/>
          </a:bodyPr>
          <a:lstStyle/>
          <a:p>
            <a:pPr marL="292608" indent="-292608">
              <a:lnSpc>
                <a:spcPct val="90000"/>
              </a:lnSpc>
              <a:spcBef>
                <a:spcPts val="1200"/>
              </a:spcBef>
              <a:buClr>
                <a:srgbClr val="337DBE"/>
              </a:buClr>
              <a:buSzPct val="77000"/>
              <a:buFont typeface="Wingdings 3" panose="05040102010807070707" pitchFamily="18" charset="2"/>
              <a:buChar char=""/>
            </a:pPr>
            <a:r>
              <a:rPr lang="en-US" sz="2000" dirty="0"/>
              <a:t>Attractive Graphics, Simple Explanations of a Basic ISO Form</a:t>
            </a:r>
          </a:p>
        </p:txBody>
      </p:sp>
    </p:spTree>
    <p:extLst>
      <p:ext uri="{BB962C8B-B14F-4D97-AF65-F5344CB8AC3E}">
        <p14:creationId xmlns:p14="http://schemas.microsoft.com/office/powerpoint/2010/main" val="32819736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Lemonade’s P2P Model</a:t>
            </a:r>
          </a:p>
        </p:txBody>
      </p:sp>
      <p:sp>
        <p:nvSpPr>
          <p:cNvPr id="4" name="Text Placeholder 3"/>
          <p:cNvSpPr>
            <a:spLocks noGrp="1"/>
          </p:cNvSpPr>
          <p:nvPr>
            <p:ph type="body" sz="quarter" idx="15"/>
          </p:nvPr>
        </p:nvSpPr>
        <p:spPr>
          <a:xfrm>
            <a:off x="352426" y="1149718"/>
            <a:ext cx="8454009" cy="396947"/>
          </a:xfrm>
        </p:spPr>
        <p:txBody>
          <a:bodyPr/>
          <a:lstStyle/>
          <a:p>
            <a:r>
              <a:rPr lang="en-US" b="1" dirty="0">
                <a:latin typeface="Arial "/>
              </a:rPr>
              <a:t>Questions…</a:t>
            </a:r>
          </a:p>
        </p:txBody>
      </p:sp>
      <p:sp>
        <p:nvSpPr>
          <p:cNvPr id="6" name="Text Placeholder 5"/>
          <p:cNvSpPr>
            <a:spLocks noGrp="1"/>
          </p:cNvSpPr>
          <p:nvPr>
            <p:ph type="body" sz="quarter" idx="16"/>
          </p:nvPr>
        </p:nvSpPr>
        <p:spPr/>
        <p:txBody>
          <a:bodyPr/>
          <a:lstStyle/>
          <a:p>
            <a:r>
              <a:rPr lang="en-US" dirty="0"/>
              <a:t>SOURCE: Lemonade.com, Insurance Information Institute.</a:t>
            </a:r>
          </a:p>
        </p:txBody>
      </p:sp>
      <p:sp>
        <p:nvSpPr>
          <p:cNvPr id="7" name="Text Placeholder 6"/>
          <p:cNvSpPr>
            <a:spLocks noGrp="1"/>
          </p:cNvSpPr>
          <p:nvPr>
            <p:ph type="body" sz="quarter" idx="30"/>
          </p:nvPr>
        </p:nvSpPr>
        <p:spPr/>
        <p:txBody>
          <a:bodyPr/>
          <a:lstStyle/>
          <a:p>
            <a:r>
              <a:rPr lang="en-US" dirty="0">
                <a:latin typeface="Arial "/>
              </a:rPr>
              <a:t>Who Holds the Risk?</a:t>
            </a:r>
          </a:p>
        </p:txBody>
      </p:sp>
      <p:sp>
        <p:nvSpPr>
          <p:cNvPr id="8" name="Text Placeholder 7"/>
          <p:cNvSpPr>
            <a:spLocks noGrp="1"/>
          </p:cNvSpPr>
          <p:nvPr>
            <p:ph type="body" sz="quarter" idx="32"/>
          </p:nvPr>
        </p:nvSpPr>
        <p:spPr/>
        <p:txBody>
          <a:bodyPr/>
          <a:lstStyle/>
          <a:p>
            <a:r>
              <a:rPr lang="en-US" dirty="0">
                <a:latin typeface="Arial "/>
              </a:rPr>
              <a:t>Other Questions</a:t>
            </a:r>
          </a:p>
        </p:txBody>
      </p:sp>
      <p:graphicFrame>
        <p:nvGraphicFramePr>
          <p:cNvPr id="12" name="Content Placeholder 11"/>
          <p:cNvGraphicFramePr>
            <a:graphicFrameLocks noGrp="1"/>
          </p:cNvGraphicFramePr>
          <p:nvPr>
            <p:ph sz="quarter" idx="33"/>
            <p:extLst>
              <p:ext uri="{D42A27DB-BD31-4B8C-83A1-F6EECF244321}">
                <p14:modId xmlns:p14="http://schemas.microsoft.com/office/powerpoint/2010/main" val="787846742"/>
              </p:ext>
            </p:extLst>
          </p:nvPr>
        </p:nvGraphicFramePr>
        <p:xfrm>
          <a:off x="357188" y="2378075"/>
          <a:ext cx="4148137" cy="3748088"/>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8"/>
          <p:cNvSpPr>
            <a:spLocks noGrp="1"/>
          </p:cNvSpPr>
          <p:nvPr>
            <p:ph sz="quarter" idx="34"/>
          </p:nvPr>
        </p:nvSpPr>
        <p:spPr/>
        <p:txBody>
          <a:bodyPr/>
          <a:lstStyle/>
          <a:p>
            <a:r>
              <a:rPr lang="en-US" dirty="0"/>
              <a:t>How Are Charitable Pools Separated?</a:t>
            </a:r>
          </a:p>
          <a:p>
            <a:r>
              <a:rPr lang="en-US"/>
              <a:t>Who </a:t>
            </a:r>
            <a:r>
              <a:rPr lang="en-US" dirty="0"/>
              <a:t>Gets the Float?</a:t>
            </a:r>
          </a:p>
          <a:p>
            <a:pPr lvl="1"/>
            <a:r>
              <a:rPr lang="en-US" dirty="0"/>
              <a:t>Insurer, Reinsurer or Charity?</a:t>
            </a:r>
          </a:p>
          <a:p>
            <a:r>
              <a:rPr lang="en-US" dirty="0"/>
              <a:t>Who Gets the Tax Deduction (Worth More Than the Float)?</a:t>
            </a:r>
          </a:p>
          <a:p>
            <a:r>
              <a:rPr lang="en-US" dirty="0"/>
              <a:t>The Giveback Occurs on June 20 – 4 Equal Payments Over 4 Years – (Active Policies Only)</a:t>
            </a:r>
          </a:p>
          <a:p>
            <a:endParaRPr lang="en-US" dirty="0"/>
          </a:p>
        </p:txBody>
      </p:sp>
    </p:spTree>
    <p:extLst>
      <p:ext uri="{BB962C8B-B14F-4D97-AF65-F5344CB8AC3E}">
        <p14:creationId xmlns:p14="http://schemas.microsoft.com/office/powerpoint/2010/main" val="28901141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9"/>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9" y="4232276"/>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a:solidFill>
                  <a:srgbClr val="00B050"/>
                </a:solidFill>
              </a:rPr>
              <a:t>twitter.com/</a:t>
            </a:r>
            <a:r>
              <a:rPr lang="en-US" sz="3600" b="1" i="1" dirty="0" err="1">
                <a:solidFill>
                  <a:srgbClr val="00B050"/>
                </a:solidFill>
              </a:rPr>
              <a:t>bob_Hartwig</a:t>
            </a:r>
            <a:endParaRPr lang="en-US" sz="3600" b="1" i="1" dirty="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00B050"/>
                </a:solidFill>
              </a:rPr>
              <a:t>Download at </a:t>
            </a:r>
            <a:r>
              <a:rPr lang="en-US" sz="3600" b="1" i="1" dirty="0">
                <a:solidFill>
                  <a:srgbClr val="00B050"/>
                </a:solidFill>
                <a:hlinkClick r:id="rId3"/>
              </a:rPr>
              <a:t>www.iii.org/presentations</a:t>
            </a:r>
            <a:r>
              <a:rPr lang="en-US" sz="3600" b="1" i="1" dirty="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42"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a:t>12/01/09 - 9pm</a:t>
            </a:r>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95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227829</TotalTime>
  <Words>6439</Words>
  <Application>Microsoft Office PowerPoint</Application>
  <PresentationFormat>On-screen Show (4:3)</PresentationFormat>
  <Paragraphs>923</Paragraphs>
  <Slides>95</Slides>
  <Notes>85</Notes>
  <HiddenSlides>1</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95</vt:i4>
      </vt:variant>
    </vt:vector>
  </HeadingPairs>
  <TitlesOfParts>
    <vt:vector size="107" baseType="lpstr">
      <vt:lpstr>ＭＳ Ｐゴシック</vt:lpstr>
      <vt:lpstr>Arial</vt:lpstr>
      <vt:lpstr>Arial </vt:lpstr>
      <vt:lpstr>Arial Narrow</vt:lpstr>
      <vt:lpstr>Calibri</vt:lpstr>
      <vt:lpstr>Symbol</vt:lpstr>
      <vt:lpstr>Times New Roman</vt:lpstr>
      <vt:lpstr>Verdana</vt:lpstr>
      <vt:lpstr>Wingdings</vt:lpstr>
      <vt:lpstr>Wingdings 3</vt:lpstr>
      <vt:lpstr>Default Design</vt:lpstr>
      <vt:lpstr>Chart</vt:lpstr>
      <vt:lpstr>Claims, Concerns and Kool Aid: Personal Lines Insurance in        2017 &amp; Beyond</vt:lpstr>
      <vt:lpstr>Presentation Overview</vt:lpstr>
      <vt:lpstr>P/C Industry Net Income After Taxes 1991–2016:Q2</vt:lpstr>
      <vt:lpstr>Profitability Peaks &amp; Troughs in the P/C Insurance Industry, 1975 – 2016:H1</vt:lpstr>
      <vt:lpstr>ROE: Property/Casualty Insurance by Major Event, 1987–2016:H1</vt:lpstr>
      <vt:lpstr>P/C Insurance Industry  Combined Ratio, 2001–2016:Q2*</vt:lpstr>
      <vt:lpstr>Policyholder Surplus,  2006:Q4–2016:Q2</vt:lpstr>
      <vt:lpstr>Net Premium Growth (All P/C Lines): Annual Change, 1971—2016:Q2</vt:lpstr>
      <vt:lpstr>U.S. INSURANCE MERGERS AND ACQUISITIONS, P/C SECTOR, 1994-2015 (1)</vt:lpstr>
      <vt:lpstr>INVESTMENTS:  THE NEW REALITY</vt:lpstr>
      <vt:lpstr>Property/Casualty Insurance Industry Investment Income: 2000–2016:Q21</vt:lpstr>
      <vt:lpstr>U.S. Treasury Security Yields: A Long Downward Trend, 1990–2016*</vt:lpstr>
      <vt:lpstr>Net Investment Yield on Property/ Casualty Insurance Invested Assets, 2007–2016P*</vt:lpstr>
      <vt:lpstr>Annual Inflation Rates, (CPI-U, %), 1990–2017F</vt:lpstr>
      <vt:lpstr>PowerPoint Presentation</vt:lpstr>
      <vt:lpstr>THE ECONOMY</vt:lpstr>
      <vt:lpstr>US Real GDP Growth*</vt:lpstr>
      <vt:lpstr>US Unemployment Rate Forecast</vt:lpstr>
      <vt:lpstr>Profitability &amp; Politics</vt:lpstr>
      <vt:lpstr>PowerPoint Presentation</vt:lpstr>
      <vt:lpstr>PowerPoint Presentation</vt:lpstr>
      <vt:lpstr>Return on Net Worth: All P-C Lines vs. Homeowners &amp; Pvt. Pass. Auto, 1990-2014*</vt:lpstr>
      <vt:lpstr>PowerPoint Presentation</vt:lpstr>
      <vt:lpstr>PowerPoint Presentation</vt:lpstr>
      <vt:lpstr>PowerPoint Presentation</vt:lpstr>
      <vt:lpstr>PowerPoint Presentation</vt:lpstr>
      <vt:lpstr>Personal Lines      Underwriting Performance</vt:lpstr>
      <vt:lpstr>Private Passenger Auto Combined Ratio: 1993–2017F</vt:lpstr>
      <vt:lpstr>Homeowners Insurance Combined Ratio: 1990–2017F</vt:lpstr>
      <vt:lpstr>PowerPoint Presentation</vt:lpstr>
      <vt:lpstr>Auto Insurance Net Combined Ratios, Yearly, 2005-2015</vt:lpstr>
      <vt:lpstr>Return on Net Worth:  Personal Auto, 2005–2014</vt:lpstr>
      <vt:lpstr>A Half Century of Auto Insurance: Frequency vs. Severity</vt:lpstr>
      <vt:lpstr>Collision Claims: Frequency Trending Higher in 2015</vt:lpstr>
      <vt:lpstr>Collision Claims: Severity Trending Higher in 2009-2015</vt:lpstr>
      <vt:lpstr>Some Comments on Frequency and Severity Trends and Insurance Markets</vt:lpstr>
      <vt:lpstr>Why Personal Auto Loss Ratios are Rising: Severity &amp; Frequency by Coverage, 2016* vs. 2015</vt:lpstr>
      <vt:lpstr>Collision Coverage: Severity &amp; Frequency Trends Are Both Higher in 2016</vt:lpstr>
      <vt:lpstr>Collision Loss Ratio Trending Upward: Private Passenger Auto, 2010 – 2016*</vt:lpstr>
      <vt:lpstr>Bodily Injury: Severity Trend Is Up, Frequency Decline Has Ended—Rising?</vt:lpstr>
      <vt:lpstr>Property Damage Liability: Severity and Frequency Are Up</vt:lpstr>
      <vt:lpstr>Comprehensive Coverage: Frequency and Severity Trends Are Volatile</vt:lpstr>
      <vt:lpstr>PowerPoint Presentation</vt:lpstr>
      <vt:lpstr>America is Driving More Again: 2000-2016</vt:lpstr>
      <vt:lpstr>Why Are People Driving More Miles? Is it Jobs?  2006-2016:Q2</vt:lpstr>
      <vt:lpstr>More Miles Driven  More Collisions, 2006-2016:Q2</vt:lpstr>
      <vt:lpstr>More People Working and Driving =&gt; More Collisions, 2006-2016</vt:lpstr>
      <vt:lpstr>Comparing Gas Prices, Employment on Collision Frequency Through 2015</vt:lpstr>
      <vt:lpstr>Severity: Driving Fatalities are Rising</vt:lpstr>
      <vt:lpstr>What About Distractions?</vt:lpstr>
      <vt:lpstr>Change in Auto Fatalities by State: Especially Severe in Georgia</vt:lpstr>
      <vt:lpstr>PowerPoint Presentation</vt:lpstr>
      <vt:lpstr>Monthly Change in Auto Insurance Prices, 1991–2016*</vt:lpstr>
      <vt:lpstr>Average Expenditures* on Auto Insurance, 1994-2015E</vt:lpstr>
      <vt:lpstr>Private Passenger Auto Insurance Net Written Premium, 2000–2017F</vt:lpstr>
      <vt:lpstr>Homeowners Insurance Net Written Premium, 2000–2016F</vt:lpstr>
      <vt:lpstr>Personal Lines: Economic and Demographic Considerations</vt:lpstr>
      <vt:lpstr>New Private Housing Starts, 1990-2021F</vt:lpstr>
      <vt:lpstr>Auto/Light Truck Sales, 1999-2021F</vt:lpstr>
      <vt:lpstr>PowerPoint Presentation</vt:lpstr>
      <vt:lpstr>PowerPoint Presentation</vt:lpstr>
      <vt:lpstr>U.S. Insured Catastrophe Losses</vt:lpstr>
      <vt:lpstr>PowerPoint Presentation</vt:lpstr>
      <vt:lpstr>Inflation Adjusted U.S. Catastrophe Losses by Cause of Loss, 1996–20151</vt:lpstr>
      <vt:lpstr>Top 3 States for Insured Catastrophe Losses, 1996-2015 (in 2015 Dollars)</vt:lpstr>
      <vt:lpstr>Top 16 Most Costly Disasters in U.S. History—Katrina Still Ranks #1</vt:lpstr>
      <vt:lpstr>Convective Loss Events in the US Overall and insured losses, 1980 – 2015</vt:lpstr>
      <vt:lpstr>Winter Storm Losses in the US 1980 – 2015 (Overall and Insured Losses)* </vt:lpstr>
      <vt:lpstr>Regional Property Catastrophe ROL Index: 1990 – 2016</vt:lpstr>
      <vt:lpstr>Alternative Capital Potentially Disrupting the Bank Account</vt:lpstr>
      <vt:lpstr>PowerPoint Presentation</vt:lpstr>
      <vt:lpstr>PowerPoint Presentation</vt:lpstr>
      <vt:lpstr>On-Demand/Sharing/Peer-to-Peer Economy Impacts Many Lines of Insurance</vt:lpstr>
      <vt:lpstr>Data Breaches 2005-2015, by Number of Breaches and Records Exposed</vt:lpstr>
      <vt:lpstr>PowerPoint Presentation</vt:lpstr>
      <vt:lpstr>Media is Obsessed with Driverless Vehicles: Often Predicting the Demise of Auto Insurance</vt:lpstr>
      <vt:lpstr>Media is Obsessed with Driverless Vehicles: Often Predicting the Demise of Auto Insurance</vt:lpstr>
      <vt:lpstr>I.I.I. Poll: Driverless Cars</vt:lpstr>
      <vt:lpstr>I.I.I. Poll: Driverless Cars</vt:lpstr>
      <vt:lpstr>I.I.I. Poll: Telematics— Consumers Still Hesitant</vt:lpstr>
      <vt:lpstr>Telematics for Your Home: The Internet of Things</vt:lpstr>
      <vt:lpstr>PowerPoint Presentation</vt:lpstr>
      <vt:lpstr>The Internet of Things and the Insurance Industry</vt:lpstr>
      <vt:lpstr>The Internet of Things and the Insurance Industry Value Chain</vt:lpstr>
      <vt:lpstr>The (Re)Insurance Value Chain</vt:lpstr>
      <vt:lpstr>PowerPoint Presentation</vt:lpstr>
      <vt:lpstr>PowerPoint Presentation</vt:lpstr>
      <vt:lpstr>The Internet</vt:lpstr>
      <vt:lpstr>Pricing Disruptor: The Fragmented Risk</vt:lpstr>
      <vt:lpstr>The Internet of Things</vt:lpstr>
      <vt:lpstr>As For The Future…</vt:lpstr>
      <vt:lpstr>Peer-to-Peer (P2P) Insurance</vt:lpstr>
      <vt:lpstr>Lemonade’s P2P Model</vt:lpstr>
      <vt:lpstr>Lemonade’s P2P Model</vt:lpstr>
      <vt:lpstr>PowerPoint Presentation</vt:lpstr>
    </vt:vector>
  </TitlesOfParts>
  <Company>insurance information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4751</cp:revision>
  <cp:lastPrinted>2016-04-12T19:39:56Z</cp:lastPrinted>
  <dcterms:modified xsi:type="dcterms:W3CDTF">2016-10-25T14:18:41Z</dcterms:modified>
</cp:coreProperties>
</file>