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tags/tag7.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tags/tag8.xml" ContentType="application/vnd.openxmlformats-officedocument.presentationml.tags+xml"/>
  <Override PartName="/ppt/notesSlides/notesSlide21.xml" ContentType="application/vnd.openxmlformats-officedocument.presentationml.notesSlide+xml"/>
  <Override PartName="/ppt/charts/chart3.xml" ContentType="application/vnd.openxmlformats-officedocument.drawingml.chart+xml"/>
  <Override PartName="/ppt/tags/tag9.xml" ContentType="application/vnd.openxmlformats-officedocument.presentationml.tags+xml"/>
  <Override PartName="/ppt/notesSlides/notesSlide22.xml" ContentType="application/vnd.openxmlformats-officedocument.presentationml.notesSlide+xml"/>
  <Override PartName="/ppt/charts/chart4.xml" ContentType="application/vnd.openxmlformats-officedocument.drawingml.chart+xml"/>
  <Override PartName="/ppt/tags/tag10.xml" ContentType="application/vnd.openxmlformats-officedocument.presentationml.tags+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charts/chart7.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notesSlides/notesSlide28.xml" ContentType="application/vnd.openxmlformats-officedocument.presentationml.notesSlide+xml"/>
  <Override PartName="/ppt/charts/chart9.xml" ContentType="application/vnd.openxmlformats-officedocument.drawingml.chart+xml"/>
  <Override PartName="/ppt/notesSlides/notesSlide29.xml" ContentType="application/vnd.openxmlformats-officedocument.presentationml.notesSlide+xml"/>
  <Override PartName="/ppt/charts/chart10.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4.xml" ContentType="application/vnd.openxmlformats-officedocument.presentationml.notesSl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5.xml" ContentType="application/vnd.openxmlformats-officedocument.presentationml.notesSl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6.xml" ContentType="application/vnd.openxmlformats-officedocument.presentationml.notesSlide+xml"/>
  <Override PartName="/ppt/tags/tag1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6.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17.xml" ContentType="application/vnd.openxmlformats-officedocument.drawingml.chart+xml"/>
  <Override PartName="/ppt/drawings/drawing1.xml" ContentType="application/vnd.openxmlformats-officedocument.drawingml.chartshape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18.xml" ContentType="application/vnd.openxmlformats-officedocument.drawingml.chart+xml"/>
  <Override PartName="/ppt/tags/tag12.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19.xml" ContentType="application/vnd.openxmlformats-officedocument.drawingml.chart+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13.xml" ContentType="application/vnd.openxmlformats-officedocument.presentationml.tags+xml"/>
  <Override PartName="/ppt/notesSlides/notesSlide94.xml" ContentType="application/vnd.openxmlformats-officedocument.presentationml.notesSlide+xml"/>
  <Override PartName="/ppt/charts/chart20.xml" ContentType="application/vnd.openxmlformats-officedocument.drawingml.chart+xml"/>
  <Override PartName="/ppt/tags/tag14.xml" ContentType="application/vnd.openxmlformats-officedocument.presentationml.tags+xml"/>
  <Override PartName="/ppt/notesSlides/notesSlide95.xml" ContentType="application/vnd.openxmlformats-officedocument.presentationml.notesSlide+xml"/>
  <Override PartName="/ppt/charts/chart21.xml" ContentType="application/vnd.openxmlformats-officedocument.drawingml.chart+xml"/>
  <Override PartName="/ppt/tags/tag15.xml" ContentType="application/vnd.openxmlformats-officedocument.presentationml.tags+xml"/>
  <Override PartName="/ppt/notesSlides/notesSlide96.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97.xml" ContentType="application/vnd.openxmlformats-officedocument.presentationml.notesSlide+xml"/>
  <Override PartName="/ppt/charts/chart24.xml" ContentType="application/vnd.openxmlformats-officedocument.drawingml.chart+xml"/>
  <Override PartName="/ppt/notesSlides/notesSlide98.xml" ContentType="application/vnd.openxmlformats-officedocument.presentationml.notesSlide+xml"/>
  <Override PartName="/ppt/charts/chart25.xml" ContentType="application/vnd.openxmlformats-officedocument.drawingml.chart+xml"/>
  <Override PartName="/ppt/notesSlides/notesSlide99.xml" ContentType="application/vnd.openxmlformats-officedocument.presentationml.notesSlide+xml"/>
  <Override PartName="/ppt/tags/tag16.xml" ContentType="application/vnd.openxmlformats-officedocument.presentationml.tags+xml"/>
  <Override PartName="/ppt/notesSlides/notesSlide100.xml" ContentType="application/vnd.openxmlformats-officedocument.presentationml.notesSlide+xml"/>
  <Override PartName="/ppt/charts/chart26.xml" ContentType="application/vnd.openxmlformats-officedocument.drawingml.chart+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27.xml" ContentType="application/vnd.openxmlformats-officedocument.drawingml.chart+xml"/>
  <Override PartName="/ppt/notesSlides/notesSlide108.xml" ContentType="application/vnd.openxmlformats-officedocument.presentationml.notesSlide+xml"/>
  <Override PartName="/ppt/charts/chart28.xml" ContentType="application/vnd.openxmlformats-officedocument.drawingml.chart+xml"/>
  <Override PartName="/ppt/notesSlides/notesSlide109.xml" ContentType="application/vnd.openxmlformats-officedocument.presentationml.notesSlide+xml"/>
  <Override PartName="/ppt/charts/chart29.xml" ContentType="application/vnd.openxmlformats-officedocument.drawingml.chart+xml"/>
  <Override PartName="/ppt/notesSlides/notesSlide110.xml" ContentType="application/vnd.openxmlformats-officedocument.presentationml.notesSlide+xml"/>
  <Override PartName="/ppt/tags/tag17.xml" ContentType="application/vnd.openxmlformats-officedocument.presentationml.tags+xml"/>
  <Override PartName="/ppt/notesSlides/notesSlide111.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112.xml" ContentType="application/vnd.openxmlformats-officedocument.presentationml.notesSlide+xml"/>
  <Override PartName="/ppt/charts/chart32.xml" ContentType="application/vnd.openxmlformats-officedocument.drawingml.chart+xml"/>
  <Override PartName="/ppt/drawings/drawing2.xml" ContentType="application/vnd.openxmlformats-officedocument.drawingml.chartshapes+xml"/>
  <Override PartName="/ppt/charts/chart33.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34.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tags/tag18.xml" ContentType="application/vnd.openxmlformats-officedocument.presentationml.tags+xml"/>
  <Override PartName="/ppt/notesSlides/notesSlide128.xml" ContentType="application/vnd.openxmlformats-officedocument.presentationml.notesSlide+xml"/>
  <Override PartName="/ppt/tags/tag19.xml" ContentType="application/vnd.openxmlformats-officedocument.presentationml.tags+xml"/>
  <Override PartName="/ppt/notesSlides/notesSlide129.xml" ContentType="application/vnd.openxmlformats-officedocument.presentationml.notesSlide+xml"/>
  <Override PartName="/ppt/charts/chart35.xml" ContentType="application/vnd.openxmlformats-officedocument.drawingml.chart+xml"/>
  <Override PartName="/ppt/drawings/drawing5.xml" ContentType="application/vnd.openxmlformats-officedocument.drawingml.chartshapes+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charts/chart36.xml" ContentType="application/vnd.openxmlformats-officedocument.drawingml.chart+xml"/>
  <Override PartName="/ppt/notesSlides/notesSlide136.xml" ContentType="application/vnd.openxmlformats-officedocument.presentationml.notesSlide+xml"/>
  <Override PartName="/ppt/charts/chart37.xml" ContentType="application/vnd.openxmlformats-officedocument.drawingml.chart+xml"/>
  <Override PartName="/ppt/notesSlides/notesSlide137.xml" ContentType="application/vnd.openxmlformats-officedocument.presentationml.notesSlide+xml"/>
  <Override PartName="/ppt/charts/chart38.xml" ContentType="application/vnd.openxmlformats-officedocument.drawingml.chart+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charts/chart39.xml" ContentType="application/vnd.openxmlformats-officedocument.drawingml.chart+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tags/tag20.xml" ContentType="application/vnd.openxmlformats-officedocument.presentationml.tags+xml"/>
  <Override PartName="/ppt/notesSlides/notesSlide147.xml" ContentType="application/vnd.openxmlformats-officedocument.presentationml.notesSlide+xml"/>
  <Override PartName="/ppt/charts/chart4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75"/>
  </p:notesMasterIdLst>
  <p:handoutMasterIdLst>
    <p:handoutMasterId r:id="rId176"/>
  </p:handoutMasterIdLst>
  <p:sldIdLst>
    <p:sldId id="5174" r:id="rId2"/>
    <p:sldId id="5339" r:id="rId3"/>
    <p:sldId id="5340" r:id="rId4"/>
    <p:sldId id="5341" r:id="rId5"/>
    <p:sldId id="5343" r:id="rId6"/>
    <p:sldId id="5346" r:id="rId7"/>
    <p:sldId id="5444" r:id="rId8"/>
    <p:sldId id="5445" r:id="rId9"/>
    <p:sldId id="5446" r:id="rId10"/>
    <p:sldId id="5350" r:id="rId11"/>
    <p:sldId id="5410" r:id="rId12"/>
    <p:sldId id="5416" r:id="rId13"/>
    <p:sldId id="5417" r:id="rId14"/>
    <p:sldId id="5418" r:id="rId15"/>
    <p:sldId id="5419" r:id="rId16"/>
    <p:sldId id="5420" r:id="rId17"/>
    <p:sldId id="5421" r:id="rId18"/>
    <p:sldId id="5466" r:id="rId19"/>
    <p:sldId id="5448" r:id="rId20"/>
    <p:sldId id="5449" r:id="rId21"/>
    <p:sldId id="5450" r:id="rId22"/>
    <p:sldId id="5451" r:id="rId23"/>
    <p:sldId id="5452" r:id="rId24"/>
    <p:sldId id="5453" r:id="rId25"/>
    <p:sldId id="5454" r:id="rId26"/>
    <p:sldId id="5455" r:id="rId27"/>
    <p:sldId id="5456" r:id="rId28"/>
    <p:sldId id="5457" r:id="rId29"/>
    <p:sldId id="5458" r:id="rId30"/>
    <p:sldId id="5459" r:id="rId31"/>
    <p:sldId id="5460" r:id="rId32"/>
    <p:sldId id="5461" r:id="rId33"/>
    <p:sldId id="5462" r:id="rId34"/>
    <p:sldId id="5463" r:id="rId35"/>
    <p:sldId id="5464" r:id="rId36"/>
    <p:sldId id="5094" r:id="rId37"/>
    <p:sldId id="5439" r:id="rId38"/>
    <p:sldId id="5355" r:id="rId39"/>
    <p:sldId id="5440" r:id="rId40"/>
    <p:sldId id="5441" r:id="rId41"/>
    <p:sldId id="5442" r:id="rId42"/>
    <p:sldId id="5358" r:id="rId43"/>
    <p:sldId id="5360" r:id="rId44"/>
    <p:sldId id="5363" r:id="rId45"/>
    <p:sldId id="5399" r:id="rId46"/>
    <p:sldId id="5400" r:id="rId47"/>
    <p:sldId id="5401" r:id="rId48"/>
    <p:sldId id="5402" r:id="rId49"/>
    <p:sldId id="5266" r:id="rId50"/>
    <p:sldId id="5467" r:id="rId51"/>
    <p:sldId id="5468" r:id="rId52"/>
    <p:sldId id="5393" r:id="rId53"/>
    <p:sldId id="5394" r:id="rId54"/>
    <p:sldId id="5395" r:id="rId55"/>
    <p:sldId id="5396" r:id="rId56"/>
    <p:sldId id="5437" r:id="rId57"/>
    <p:sldId id="5108" r:id="rId58"/>
    <p:sldId id="4852" r:id="rId59"/>
    <p:sldId id="5403" r:id="rId60"/>
    <p:sldId id="5404" r:id="rId61"/>
    <p:sldId id="5407" r:id="rId62"/>
    <p:sldId id="5406" r:id="rId63"/>
    <p:sldId id="5408" r:id="rId64"/>
    <p:sldId id="5422" r:id="rId65"/>
    <p:sldId id="5409" r:id="rId66"/>
    <p:sldId id="5469" r:id="rId67"/>
    <p:sldId id="5470" r:id="rId68"/>
    <p:sldId id="5471" r:id="rId69"/>
    <p:sldId id="5472" r:id="rId70"/>
    <p:sldId id="5473" r:id="rId71"/>
    <p:sldId id="5474" r:id="rId72"/>
    <p:sldId id="5475" r:id="rId73"/>
    <p:sldId id="5476" r:id="rId74"/>
    <p:sldId id="5477" r:id="rId75"/>
    <p:sldId id="5478" r:id="rId76"/>
    <p:sldId id="5479" r:id="rId77"/>
    <p:sldId id="5480" r:id="rId78"/>
    <p:sldId id="5481" r:id="rId79"/>
    <p:sldId id="5482" r:id="rId80"/>
    <p:sldId id="5483" r:id="rId81"/>
    <p:sldId id="5484" r:id="rId82"/>
    <p:sldId id="5485" r:id="rId83"/>
    <p:sldId id="5486" r:id="rId84"/>
    <p:sldId id="5487" r:id="rId85"/>
    <p:sldId id="5488" r:id="rId86"/>
    <p:sldId id="4635" r:id="rId87"/>
    <p:sldId id="5003" r:id="rId88"/>
    <p:sldId id="5090" r:id="rId89"/>
    <p:sldId id="5091" r:id="rId90"/>
    <p:sldId id="5092" r:id="rId91"/>
    <p:sldId id="5093" r:id="rId92"/>
    <p:sldId id="5427" r:id="rId93"/>
    <p:sldId id="5433" r:id="rId94"/>
    <p:sldId id="5435" r:id="rId95"/>
    <p:sldId id="5429" r:id="rId96"/>
    <p:sldId id="5428" r:id="rId97"/>
    <p:sldId id="5431" r:id="rId98"/>
    <p:sldId id="5432" r:id="rId99"/>
    <p:sldId id="5430" r:id="rId100"/>
    <p:sldId id="5424" r:id="rId101"/>
    <p:sldId id="5425" r:id="rId102"/>
    <p:sldId id="5426" r:id="rId103"/>
    <p:sldId id="5438" r:id="rId104"/>
    <p:sldId id="5037" r:id="rId105"/>
    <p:sldId id="5196" r:id="rId106"/>
    <p:sldId id="5197" r:id="rId107"/>
    <p:sldId id="5413" r:id="rId108"/>
    <p:sldId id="5016" r:id="rId109"/>
    <p:sldId id="5273" r:id="rId110"/>
    <p:sldId id="5272" r:id="rId111"/>
    <p:sldId id="5274" r:id="rId112"/>
    <p:sldId id="5374" r:id="rId113"/>
    <p:sldId id="5375" r:id="rId114"/>
    <p:sldId id="5366" r:id="rId115"/>
    <p:sldId id="5275" r:id="rId116"/>
    <p:sldId id="5114" r:id="rId117"/>
    <p:sldId id="5115" r:id="rId118"/>
    <p:sldId id="5019" r:id="rId119"/>
    <p:sldId id="5020" r:id="rId120"/>
    <p:sldId id="5023" r:id="rId121"/>
    <p:sldId id="5200" r:id="rId122"/>
    <p:sldId id="5376" r:id="rId123"/>
    <p:sldId id="5377" r:id="rId124"/>
    <p:sldId id="5378" r:id="rId125"/>
    <p:sldId id="5204" r:id="rId126"/>
    <p:sldId id="5379" r:id="rId127"/>
    <p:sldId id="5381" r:id="rId128"/>
    <p:sldId id="5382" r:id="rId129"/>
    <p:sldId id="5208" r:id="rId130"/>
    <p:sldId id="4990" r:id="rId131"/>
    <p:sldId id="5118" r:id="rId132"/>
    <p:sldId id="4997" r:id="rId133"/>
    <p:sldId id="4962" r:id="rId134"/>
    <p:sldId id="4958" r:id="rId135"/>
    <p:sldId id="5044" r:id="rId136"/>
    <p:sldId id="5411" r:id="rId137"/>
    <p:sldId id="5412" r:id="rId138"/>
    <p:sldId id="5049" r:id="rId139"/>
    <p:sldId id="4469" r:id="rId140"/>
    <p:sldId id="5276" r:id="rId141"/>
    <p:sldId id="5367" r:id="rId142"/>
    <p:sldId id="4623" r:id="rId143"/>
    <p:sldId id="5113" r:id="rId144"/>
    <p:sldId id="4817" r:id="rId145"/>
    <p:sldId id="5162" r:id="rId146"/>
    <p:sldId id="4948" r:id="rId147"/>
    <p:sldId id="5368" r:id="rId148"/>
    <p:sldId id="5383" r:id="rId149"/>
    <p:sldId id="4557" r:id="rId150"/>
    <p:sldId id="5338" r:id="rId151"/>
    <p:sldId id="4753" r:id="rId152"/>
    <p:sldId id="4858" r:id="rId153"/>
    <p:sldId id="5328" r:id="rId154"/>
    <p:sldId id="4752" r:id="rId155"/>
    <p:sldId id="5330" r:id="rId156"/>
    <p:sldId id="5333" r:id="rId157"/>
    <p:sldId id="5334" r:id="rId158"/>
    <p:sldId id="5335" r:id="rId159"/>
    <p:sldId id="5337" r:id="rId160"/>
    <p:sldId id="5167" r:id="rId161"/>
    <p:sldId id="5168" r:id="rId162"/>
    <p:sldId id="5170" r:id="rId163"/>
    <p:sldId id="5384" r:id="rId164"/>
    <p:sldId id="5242" r:id="rId165"/>
    <p:sldId id="5243" r:id="rId166"/>
    <p:sldId id="5385" r:id="rId167"/>
    <p:sldId id="5386" r:id="rId168"/>
    <p:sldId id="5387" r:id="rId169"/>
    <p:sldId id="5388" r:id="rId170"/>
    <p:sldId id="5389" r:id="rId171"/>
    <p:sldId id="5390" r:id="rId172"/>
    <p:sldId id="5391" r:id="rId173"/>
    <p:sldId id="1136" r:id="rId17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userDrawn="1">
          <p15:clr>
            <a:srgbClr val="A4A3A4"/>
          </p15:clr>
        </p15:guide>
        <p15:guide id="2" orient="horz" pos="3856" userDrawn="1">
          <p15:clr>
            <a:srgbClr val="A4A3A4"/>
          </p15:clr>
        </p15:guide>
        <p15:guide id="3" orient="horz" pos="3608" userDrawn="1">
          <p15:clr>
            <a:srgbClr val="A4A3A4"/>
          </p15:clr>
        </p15:guide>
        <p15:guide id="4" orient="horz" pos="1472" userDrawn="1">
          <p15:clr>
            <a:srgbClr val="A4A3A4"/>
          </p15:clr>
        </p15:guide>
        <p15:guide id="5" orient="horz" pos="798" userDrawn="1">
          <p15:clr>
            <a:srgbClr val="A4A3A4"/>
          </p15:clr>
        </p15:guide>
        <p15:guide id="6" pos="219" userDrawn="1">
          <p15:clr>
            <a:srgbClr val="A4A3A4"/>
          </p15:clr>
        </p15:guide>
        <p15:guide id="7" pos="5497" userDrawn="1">
          <p15:clr>
            <a:srgbClr val="A4A3A4"/>
          </p15:clr>
        </p15:guide>
        <p15:guide id="8" pos="46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3333CC"/>
    <a:srgbClr val="225A7A"/>
    <a:srgbClr val="3691C4"/>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p:scale>
          <a:sx n="59" d="100"/>
          <a:sy n="59" d="100"/>
        </p:scale>
        <p:origin x="2862" y="936"/>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notesMaster" Target="notesMasters/notes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4.xml"/><Relationship Id="rId1" Type="http://schemas.microsoft.com/office/2011/relationships/chartStyle" Target="style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8.xml"/><Relationship Id="rId1" Type="http://schemas.microsoft.com/office/2011/relationships/chartStyle" Target="style8.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 All Lines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5.2999999999999999E-2</c:v>
                </c:pt>
                <c:pt idx="1">
                  <c:v>0.14399999999999999</c:v>
                </c:pt>
                <c:pt idx="2">
                  <c:v>0.125</c:v>
                </c:pt>
                <c:pt idx="3">
                  <c:v>2.4E-2</c:v>
                </c:pt>
                <c:pt idx="4">
                  <c:v>6.3E-2</c:v>
                </c:pt>
                <c:pt idx="5">
                  <c:v>0.08</c:v>
                </c:pt>
                <c:pt idx="6">
                  <c:v>4.9000000000000002E-2</c:v>
                </c:pt>
                <c:pt idx="7">
                  <c:v>5.8000000000000003E-2</c:v>
                </c:pt>
                <c:pt idx="8">
                  <c:v>0.09</c:v>
                </c:pt>
                <c:pt idx="9">
                  <c:v>8.4000000000000005E-2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SC All Lines</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0.13300000000000001</c:v>
                </c:pt>
                <c:pt idx="1">
                  <c:v>0.153</c:v>
                </c:pt>
                <c:pt idx="2">
                  <c:v>0.154</c:v>
                </c:pt>
                <c:pt idx="3">
                  <c:v>0.111</c:v>
                </c:pt>
                <c:pt idx="4">
                  <c:v>0.10299999999999999</c:v>
                </c:pt>
                <c:pt idx="5">
                  <c:v>9.1999999999999998E-2</c:v>
                </c:pt>
                <c:pt idx="6">
                  <c:v>0.03</c:v>
                </c:pt>
                <c:pt idx="7">
                  <c:v>0.11</c:v>
                </c:pt>
                <c:pt idx="8">
                  <c:v>0.127</c:v>
                </c:pt>
                <c:pt idx="9">
                  <c:v>6.8000000000000005E-2</c:v>
                </c:pt>
              </c:numCache>
            </c:numRef>
          </c:val>
          <c:smooth val="1"/>
          <c:extLst>
            <c:ext xmlns:c16="http://schemas.microsoft.com/office/drawing/2014/chart" uri="{C3380CC4-5D6E-409C-BE32-E72D297353CC}">
              <c16:uniqueId val="{00000002-94EA-4ECA-9404-FA4363C782BD}"/>
            </c:ext>
          </c:extLst>
        </c:ser>
        <c:dLbls>
          <c:showLegendKey val="0"/>
          <c:showVal val="0"/>
          <c:showCatName val="0"/>
          <c:showSerName val="0"/>
          <c:showPercent val="0"/>
          <c:showBubbleSize val="0"/>
        </c:dLbls>
        <c:marker val="1"/>
        <c:smooth val="0"/>
        <c:axId val="469378728"/>
        <c:axId val="469385784"/>
      </c:lineChart>
      <c:catAx>
        <c:axId val="469378728"/>
        <c:scaling>
          <c:orientation val="minMax"/>
        </c:scaling>
        <c:delete val="0"/>
        <c:axPos val="b"/>
        <c:numFmt formatCode="0" sourceLinked="0"/>
        <c:majorTickMark val="out"/>
        <c:minorTickMark val="none"/>
        <c:tickLblPos val="nextTo"/>
        <c:txPr>
          <a:bodyPr rot="0" vert="horz"/>
          <a:lstStyle/>
          <a:p>
            <a:pPr>
              <a:defRPr sz="1400"/>
            </a:pPr>
            <a:endParaRPr lang="en-US"/>
          </a:p>
        </c:txPr>
        <c:crossAx val="469385784"/>
        <c:crossesAt val="-20"/>
        <c:auto val="1"/>
        <c:lblAlgn val="ctr"/>
        <c:lblOffset val="100"/>
        <c:tickLblSkip val="1"/>
        <c:tickMarkSkip val="1"/>
        <c:noMultiLvlLbl val="0"/>
      </c:catAx>
      <c:valAx>
        <c:axId val="469385784"/>
        <c:scaling>
          <c:orientation val="minMax"/>
        </c:scaling>
        <c:delete val="0"/>
        <c:axPos val="l"/>
        <c:numFmt formatCode="0%" sourceLinked="0"/>
        <c:majorTickMark val="out"/>
        <c:minorTickMark val="none"/>
        <c:tickLblPos val="nextTo"/>
        <c:txPr>
          <a:bodyPr/>
          <a:lstStyle/>
          <a:p>
            <a:pPr>
              <a:defRPr sz="1400"/>
            </a:pPr>
            <a:endParaRPr lang="en-US"/>
          </a:p>
        </c:txPr>
        <c:crossAx val="469378728"/>
        <c:crossesAt val="1"/>
        <c:crossBetween val="between"/>
      </c:valAx>
    </c:plotArea>
    <c:legend>
      <c:legendPos val="t"/>
      <c:layout>
        <c:manualLayout>
          <c:xMode val="edge"/>
          <c:yMode val="edge"/>
          <c:x val="0.1155892981681339"/>
          <c:y val="2.5595229031394127E-2"/>
          <c:w val="0.43183872072363899"/>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0"/>
            <c:invertIfNegative val="0"/>
            <c:bubble3D val="0"/>
            <c:spPr>
              <a:solidFill>
                <a:schemeClr val="bg2">
                  <a:lumMod val="65000"/>
                </a:schemeClr>
              </a:solidFill>
            </c:spPr>
            <c:extLst>
              <c:ext xmlns:c16="http://schemas.microsoft.com/office/drawing/2014/chart" uri="{C3380CC4-5D6E-409C-BE32-E72D297353CC}">
                <c16:uniqueId val="{00000001-CFA1-466B-985B-53594A11CCE1}"/>
              </c:ext>
            </c:extLst>
          </c:dPt>
          <c:dPt>
            <c:idx val="1"/>
            <c:invertIfNegative val="0"/>
            <c:bubble3D val="0"/>
            <c:spPr>
              <a:solidFill>
                <a:srgbClr val="2F72AD"/>
              </a:solidFill>
            </c:spPr>
            <c:extLst>
              <c:ext xmlns:c16="http://schemas.microsoft.com/office/drawing/2014/chart" uri="{C3380CC4-5D6E-409C-BE32-E72D297353CC}">
                <c16:uniqueId val="{00000001-D31A-4572-96AE-D15A3F4CE4CF}"/>
              </c:ext>
            </c:extLst>
          </c:dPt>
          <c:dPt>
            <c:idx val="2"/>
            <c:invertIfNegative val="0"/>
            <c:bubble3D val="0"/>
            <c:spPr>
              <a:solidFill>
                <a:schemeClr val="bg1">
                  <a:lumMod val="65000"/>
                </a:schemeClr>
              </a:solidFill>
            </c:spPr>
            <c:extLst>
              <c:ext xmlns:c16="http://schemas.microsoft.com/office/drawing/2014/chart" uri="{C3380CC4-5D6E-409C-BE32-E72D297353CC}">
                <c16:uniqueId val="{00000003-D31A-4572-96AE-D15A3F4CE4CF}"/>
              </c:ext>
            </c:extLst>
          </c:dPt>
          <c:dPt>
            <c:idx val="3"/>
            <c:invertIfNegative val="0"/>
            <c:bubble3D val="0"/>
            <c:spPr>
              <a:solidFill>
                <a:schemeClr val="accent2"/>
              </a:solidFill>
            </c:spPr>
            <c:extLst>
              <c:ext xmlns:c16="http://schemas.microsoft.com/office/drawing/2014/chart" uri="{C3380CC4-5D6E-409C-BE32-E72D297353CC}">
                <c16:uniqueId val="{00000005-D31A-4572-96AE-D15A3F4CE4CF}"/>
              </c:ext>
            </c:extLst>
          </c:dPt>
          <c:dPt>
            <c:idx val="4"/>
            <c:invertIfNegative val="0"/>
            <c:bubble3D val="0"/>
            <c:extLst>
              <c:ext xmlns:c16="http://schemas.microsoft.com/office/drawing/2014/chart" uri="{C3380CC4-5D6E-409C-BE32-E72D297353CC}">
                <c16:uniqueId val="{00000007-D31A-4572-96AE-D15A3F4CE4CF}"/>
              </c:ext>
            </c:extLst>
          </c:dPt>
          <c:dPt>
            <c:idx val="5"/>
            <c:invertIfNegative val="0"/>
            <c:bubble3D val="0"/>
            <c:extLst>
              <c:ext xmlns:c16="http://schemas.microsoft.com/office/drawing/2014/chart" uri="{C3380CC4-5D6E-409C-BE32-E72D297353CC}">
                <c16:uniqueId val="{00000009-D31A-4572-96AE-D15A3F4CE4CF}"/>
              </c:ext>
            </c:extLst>
          </c:dPt>
          <c:dPt>
            <c:idx val="6"/>
            <c:invertIfNegative val="0"/>
            <c:bubble3D val="0"/>
            <c:spPr>
              <a:solidFill>
                <a:schemeClr val="accent2"/>
              </a:solidFill>
            </c:spPr>
            <c:extLst>
              <c:ext xmlns:c16="http://schemas.microsoft.com/office/drawing/2014/chart" uri="{C3380CC4-5D6E-409C-BE32-E72D297353CC}">
                <c16:uniqueId val="{00000008-CFA1-466B-985B-53594A11CCE1}"/>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Georgia</c:v>
                </c:pt>
                <c:pt idx="1">
                  <c:v>U.S.</c:v>
                </c:pt>
                <c:pt idx="2">
                  <c:v>North Carolina</c:v>
                </c:pt>
                <c:pt idx="3">
                  <c:v>South Carolina</c:v>
                </c:pt>
                <c:pt idx="4">
                  <c:v>Virginia</c:v>
                </c:pt>
                <c:pt idx="5">
                  <c:v>Florida</c:v>
                </c:pt>
              </c:strCache>
            </c:strRef>
          </c:cat>
          <c:val>
            <c:numRef>
              <c:f>Sheet1!$B$2:$B$7</c:f>
              <c:numCache>
                <c:formatCode>0.0%</c:formatCode>
                <c:ptCount val="6"/>
                <c:pt idx="0">
                  <c:v>-8.4000000000000005E-2</c:v>
                </c:pt>
                <c:pt idx="1">
                  <c:v>7.5499999999999998E-2</c:v>
                </c:pt>
                <c:pt idx="2">
                  <c:v>0.115</c:v>
                </c:pt>
                <c:pt idx="3">
                  <c:v>0.18370000000000003</c:v>
                </c:pt>
                <c:pt idx="4">
                  <c:v>0.184</c:v>
                </c:pt>
                <c:pt idx="5">
                  <c:v>0.20899999999999999</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469391664"/>
        <c:axId val="469392056"/>
      </c:barChart>
      <c:catAx>
        <c:axId val="469391664"/>
        <c:scaling>
          <c:orientation val="minMax"/>
        </c:scaling>
        <c:delete val="0"/>
        <c:axPos val="l"/>
        <c:numFmt formatCode="General" sourceLinked="0"/>
        <c:majorTickMark val="out"/>
        <c:minorTickMark val="none"/>
        <c:tickLblPos val="nextTo"/>
        <c:crossAx val="469392056"/>
        <c:crosses val="autoZero"/>
        <c:auto val="1"/>
        <c:lblAlgn val="ctr"/>
        <c:lblOffset val="100"/>
        <c:noMultiLvlLbl val="0"/>
      </c:catAx>
      <c:valAx>
        <c:axId val="469392056"/>
        <c:scaling>
          <c:orientation val="minMax"/>
        </c:scaling>
        <c:delete val="0"/>
        <c:axPos val="b"/>
        <c:numFmt formatCode="0%" sourceLinked="0"/>
        <c:majorTickMark val="out"/>
        <c:minorTickMark val="none"/>
        <c:tickLblPos val="nextTo"/>
        <c:crossAx val="46939166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DWP: All Lines</c:v>
                </c:pt>
              </c:strCache>
            </c:strRef>
          </c:tx>
          <c:spPr>
            <a:solidFill>
              <a:schemeClr val="accent1"/>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3.3663198873028266E-2</c:v>
                </c:pt>
                <c:pt idx="1">
                  <c:v>5.3775832978570914E-3</c:v>
                </c:pt>
                <c:pt idx="2">
                  <c:v>-2.1376854352341934E-2</c:v>
                </c:pt>
                <c:pt idx="3">
                  <c:v>-3.3171427301802114E-2</c:v>
                </c:pt>
                <c:pt idx="4">
                  <c:v>5.2888620092783611E-5</c:v>
                </c:pt>
                <c:pt idx="5">
                  <c:v>3.6728822614489509E-2</c:v>
                </c:pt>
                <c:pt idx="6">
                  <c:v>4.6085110490839742E-2</c:v>
                </c:pt>
                <c:pt idx="7">
                  <c:v>5.513246014100992E-2</c:v>
                </c:pt>
                <c:pt idx="8">
                  <c:v>4.3935614092014408E-2</c:v>
                </c:pt>
                <c:pt idx="9">
                  <c:v>4.0190550261913094E-2</c:v>
                </c:pt>
              </c:numCache>
            </c:numRef>
          </c:val>
          <c:extLst>
            <c:ext xmlns:c16="http://schemas.microsoft.com/office/drawing/2014/chart" uri="{C3380CC4-5D6E-409C-BE32-E72D297353CC}">
              <c16:uniqueId val="{00000000-9623-4DD0-B9FD-F2B4F8844F76}"/>
            </c:ext>
          </c:extLst>
        </c:ser>
        <c:ser>
          <c:idx val="1"/>
          <c:order val="1"/>
          <c:tx>
            <c:strRef>
              <c:f>Sheet1!$C$1</c:f>
              <c:strCache>
                <c:ptCount val="1"/>
                <c:pt idx="0">
                  <c:v>SC DWP: All Lines</c:v>
                </c:pt>
              </c:strCache>
            </c:strRef>
          </c:tx>
          <c:spPr>
            <a:solidFill>
              <a:srgbClr val="43A892"/>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7.9384355921676697E-2</c:v>
                </c:pt>
                <c:pt idx="1">
                  <c:v>3.8399193631666328E-2</c:v>
                </c:pt>
                <c:pt idx="2">
                  <c:v>-1.9853971305175078E-2</c:v>
                </c:pt>
                <c:pt idx="3">
                  <c:v>-2.7419550745232613E-2</c:v>
                </c:pt>
                <c:pt idx="4">
                  <c:v>-8.3450945867524773E-4</c:v>
                </c:pt>
                <c:pt idx="5">
                  <c:v>3.2478320259214266E-2</c:v>
                </c:pt>
                <c:pt idx="6">
                  <c:v>5.9176591503991904E-2</c:v>
                </c:pt>
                <c:pt idx="7">
                  <c:v>5.4773231108584008E-2</c:v>
                </c:pt>
                <c:pt idx="8">
                  <c:v>4.7220528578392429E-2</c:v>
                </c:pt>
                <c:pt idx="9">
                  <c:v>5.8898961281548479E-2</c:v>
                </c:pt>
              </c:numCache>
            </c:numRef>
          </c:val>
          <c:extLst>
            <c:ext xmlns:c16="http://schemas.microsoft.com/office/drawing/2014/chart" uri="{C3380CC4-5D6E-409C-BE32-E72D297353CC}">
              <c16:uniqueId val="{00000001-9623-4DD0-B9FD-F2B4F8844F76}"/>
            </c:ext>
          </c:extLst>
        </c:ser>
        <c:dLbls>
          <c:showLegendKey val="0"/>
          <c:showVal val="0"/>
          <c:showCatName val="0"/>
          <c:showSerName val="0"/>
          <c:showPercent val="0"/>
          <c:showBubbleSize val="0"/>
        </c:dLbls>
        <c:gapWidth val="75"/>
        <c:overlap val="-10"/>
        <c:axId val="285075272"/>
        <c:axId val="285075664"/>
      </c:barChart>
      <c:catAx>
        <c:axId val="285075272"/>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285075664"/>
        <c:crosses val="autoZero"/>
        <c:auto val="1"/>
        <c:lblAlgn val="ctr"/>
        <c:lblOffset val="100"/>
        <c:noMultiLvlLbl val="0"/>
      </c:catAx>
      <c:valAx>
        <c:axId val="285075664"/>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285075272"/>
        <c:crosses val="autoZero"/>
        <c:crossBetween val="between"/>
      </c:valAx>
      <c:spPr>
        <a:noFill/>
        <a:ln>
          <a:noFill/>
        </a:ln>
        <a:effectLst/>
      </c:spPr>
    </c:plotArea>
    <c:legend>
      <c:legendPos val="t"/>
      <c:layout>
        <c:manualLayout>
          <c:xMode val="edge"/>
          <c:yMode val="edge"/>
          <c:x val="0.71114107211985278"/>
          <c:y val="1.1747469366009589E-2"/>
          <c:w val="0.221738335733661"/>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DWP: Comm. Lines</c:v>
                </c:pt>
              </c:strCache>
            </c:strRef>
          </c:tx>
          <c:spPr>
            <a:solidFill>
              <a:schemeClr val="accent1"/>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4.8606736703300735E-2</c:v>
                </c:pt>
                <c:pt idx="1">
                  <c:v>-2.9456269920381528E-3</c:v>
                </c:pt>
                <c:pt idx="2">
                  <c:v>-3.8474445787074263E-2</c:v>
                </c:pt>
                <c:pt idx="3">
                  <c:v>-7.3350158665023701E-2</c:v>
                </c:pt>
                <c:pt idx="4">
                  <c:v>-2.5496270252192699E-2</c:v>
                </c:pt>
                <c:pt idx="5">
                  <c:v>5.1138905562367665E-2</c:v>
                </c:pt>
                <c:pt idx="6">
                  <c:v>5.1154967693845643E-2</c:v>
                </c:pt>
                <c:pt idx="7">
                  <c:v>6.0743901056726335E-2</c:v>
                </c:pt>
                <c:pt idx="8">
                  <c:v>4.2597128974582565E-2</c:v>
                </c:pt>
                <c:pt idx="9">
                  <c:v>3.2581462601775524E-2</c:v>
                </c:pt>
              </c:numCache>
            </c:numRef>
          </c:val>
          <c:extLst>
            <c:ext xmlns:c16="http://schemas.microsoft.com/office/drawing/2014/chart" uri="{C3380CC4-5D6E-409C-BE32-E72D297353CC}">
              <c16:uniqueId val="{00000000-7747-4F14-9B37-BE7EFF9D7CD3}"/>
            </c:ext>
          </c:extLst>
        </c:ser>
        <c:ser>
          <c:idx val="1"/>
          <c:order val="1"/>
          <c:tx>
            <c:strRef>
              <c:f>Sheet1!$C$1</c:f>
              <c:strCache>
                <c:ptCount val="1"/>
                <c:pt idx="0">
                  <c:v>SC DWP: Comm. Lines</c:v>
                </c:pt>
              </c:strCache>
            </c:strRef>
          </c:tx>
          <c:spPr>
            <a:solidFill>
              <a:srgbClr val="43A892"/>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0.12070857106915578</c:v>
                </c:pt>
                <c:pt idx="1">
                  <c:v>2.4161859538985198E-2</c:v>
                </c:pt>
                <c:pt idx="2">
                  <c:v>-6.3798354604706953E-2</c:v>
                </c:pt>
                <c:pt idx="3">
                  <c:v>-6.3198975589736084E-2</c:v>
                </c:pt>
                <c:pt idx="4">
                  <c:v>-3.5895571844548058E-2</c:v>
                </c:pt>
                <c:pt idx="5">
                  <c:v>2.9680717538415058E-2</c:v>
                </c:pt>
                <c:pt idx="6">
                  <c:v>6.8824525800406766E-2</c:v>
                </c:pt>
                <c:pt idx="7">
                  <c:v>5.3735254301553459E-2</c:v>
                </c:pt>
                <c:pt idx="8">
                  <c:v>3.447864903276554E-2</c:v>
                </c:pt>
                <c:pt idx="9">
                  <c:v>4.1738121171187359E-2</c:v>
                </c:pt>
              </c:numCache>
            </c:numRef>
          </c:val>
          <c:extLst>
            <c:ext xmlns:c16="http://schemas.microsoft.com/office/drawing/2014/chart" uri="{C3380CC4-5D6E-409C-BE32-E72D297353CC}">
              <c16:uniqueId val="{00000001-7747-4F14-9B37-BE7EFF9D7CD3}"/>
            </c:ext>
          </c:extLst>
        </c:ser>
        <c:dLbls>
          <c:showLegendKey val="0"/>
          <c:showVal val="0"/>
          <c:showCatName val="0"/>
          <c:showSerName val="0"/>
          <c:showPercent val="0"/>
          <c:showBubbleSize val="0"/>
        </c:dLbls>
        <c:gapWidth val="75"/>
        <c:overlap val="-10"/>
        <c:axId val="546185136"/>
        <c:axId val="546186312"/>
      </c:barChart>
      <c:catAx>
        <c:axId val="546185136"/>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86312"/>
        <c:crosses val="autoZero"/>
        <c:auto val="1"/>
        <c:lblAlgn val="ctr"/>
        <c:lblOffset val="100"/>
        <c:noMultiLvlLbl val="0"/>
      </c:catAx>
      <c:valAx>
        <c:axId val="546186312"/>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85136"/>
        <c:crosses val="autoZero"/>
        <c:crossBetween val="between"/>
      </c:valAx>
      <c:spPr>
        <a:noFill/>
        <a:ln>
          <a:noFill/>
        </a:ln>
        <a:effectLst/>
      </c:spPr>
    </c:plotArea>
    <c:legend>
      <c:legendPos val="t"/>
      <c:layout>
        <c:manualLayout>
          <c:xMode val="edge"/>
          <c:yMode val="edge"/>
          <c:x val="0.69689983300496261"/>
          <c:y val="6.4198188598827829E-3"/>
          <c:w val="0.23914429465186027"/>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DWP: Personal Lines</c:v>
                </c:pt>
              </c:strCache>
            </c:strRef>
          </c:tx>
          <c:spPr>
            <a:solidFill>
              <a:schemeClr val="accent1"/>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2.3046341129410397E-2</c:v>
                </c:pt>
                <c:pt idx="1">
                  <c:v>1.1886531028851399E-2</c:v>
                </c:pt>
                <c:pt idx="2">
                  <c:v>-5.5867828080802262E-4</c:v>
                </c:pt>
                <c:pt idx="3">
                  <c:v>1.0619101531466724E-2</c:v>
                </c:pt>
                <c:pt idx="4">
                  <c:v>2.5353129173745437E-2</c:v>
                </c:pt>
                <c:pt idx="5">
                  <c:v>2.209751235378965E-2</c:v>
                </c:pt>
                <c:pt idx="6">
                  <c:v>4.189286794163305E-2</c:v>
                </c:pt>
                <c:pt idx="7">
                  <c:v>5.1217892937861942E-2</c:v>
                </c:pt>
                <c:pt idx="8">
                  <c:v>4.7518321085654458E-2</c:v>
                </c:pt>
                <c:pt idx="9">
                  <c:v>4.8052534140692771E-2</c:v>
                </c:pt>
              </c:numCache>
            </c:numRef>
          </c:val>
          <c:extLst>
            <c:ext xmlns:c16="http://schemas.microsoft.com/office/drawing/2014/chart" uri="{C3380CC4-5D6E-409C-BE32-E72D297353CC}">
              <c16:uniqueId val="{00000000-2375-4A53-B64E-8719ABDAFED6}"/>
            </c:ext>
          </c:extLst>
        </c:ser>
        <c:ser>
          <c:idx val="1"/>
          <c:order val="1"/>
          <c:tx>
            <c:strRef>
              <c:f>Sheet1!$C$1</c:f>
              <c:strCache>
                <c:ptCount val="1"/>
                <c:pt idx="0">
                  <c:v>SC DWP: Personal Lines</c:v>
                </c:pt>
              </c:strCache>
            </c:strRef>
          </c:tx>
          <c:spPr>
            <a:solidFill>
              <a:srgbClr val="43A892"/>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4.8849329315589829E-2</c:v>
                </c:pt>
                <c:pt idx="1">
                  <c:v>5.1937392071521371E-2</c:v>
                </c:pt>
                <c:pt idx="2">
                  <c:v>1.7814435276755969E-2</c:v>
                </c:pt>
                <c:pt idx="3">
                  <c:v>3.9378805002756589E-3</c:v>
                </c:pt>
                <c:pt idx="4">
                  <c:v>2.4333892566788418E-2</c:v>
                </c:pt>
                <c:pt idx="5">
                  <c:v>3.1561861671764779E-2</c:v>
                </c:pt>
                <c:pt idx="6">
                  <c:v>5.0189374955308175E-2</c:v>
                </c:pt>
                <c:pt idx="7">
                  <c:v>5.7409398606545814E-2</c:v>
                </c:pt>
                <c:pt idx="8">
                  <c:v>5.6561164321475621E-2</c:v>
                </c:pt>
                <c:pt idx="9">
                  <c:v>6.9920853278057082E-2</c:v>
                </c:pt>
              </c:numCache>
            </c:numRef>
          </c:val>
          <c:extLst>
            <c:ext xmlns:c16="http://schemas.microsoft.com/office/drawing/2014/chart" uri="{C3380CC4-5D6E-409C-BE32-E72D297353CC}">
              <c16:uniqueId val="{00000001-2375-4A53-B64E-8719ABDAFED6}"/>
            </c:ext>
          </c:extLst>
        </c:ser>
        <c:dLbls>
          <c:showLegendKey val="0"/>
          <c:showVal val="0"/>
          <c:showCatName val="0"/>
          <c:showSerName val="0"/>
          <c:showPercent val="0"/>
          <c:showBubbleSize val="0"/>
        </c:dLbls>
        <c:gapWidth val="75"/>
        <c:overlap val="-10"/>
        <c:axId val="546170240"/>
        <c:axId val="546175336"/>
      </c:barChart>
      <c:catAx>
        <c:axId val="546170240"/>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75336"/>
        <c:crosses val="autoZero"/>
        <c:auto val="1"/>
        <c:lblAlgn val="ctr"/>
        <c:lblOffset val="100"/>
        <c:noMultiLvlLbl val="0"/>
      </c:catAx>
      <c:valAx>
        <c:axId val="546175336"/>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70240"/>
        <c:crosses val="autoZero"/>
        <c:crossBetween val="between"/>
      </c:valAx>
      <c:spPr>
        <a:noFill/>
        <a:ln>
          <a:noFill/>
        </a:ln>
        <a:effectLst/>
      </c:spPr>
    </c:plotArea>
    <c:legend>
      <c:legendPos val="t"/>
      <c:layout>
        <c:manualLayout>
          <c:xMode val="edge"/>
          <c:yMode val="edge"/>
          <c:x val="0.65575847556194644"/>
          <c:y val="6.4198188598827829E-3"/>
          <c:w val="0.3040210506196932"/>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DWP: PP Auto</c:v>
                </c:pt>
              </c:strCache>
            </c:strRef>
          </c:tx>
          <c:spPr>
            <a:solidFill>
              <a:schemeClr val="accent1"/>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4.4787494412643625E-3</c:v>
                </c:pt>
                <c:pt idx="1">
                  <c:v>-1.4280040115222103E-4</c:v>
                </c:pt>
                <c:pt idx="2">
                  <c:v>-3.5308849242455809E-3</c:v>
                </c:pt>
                <c:pt idx="3">
                  <c:v>-8.3719771623946837E-4</c:v>
                </c:pt>
                <c:pt idx="4">
                  <c:v>1.5017926170122653E-2</c:v>
                </c:pt>
                <c:pt idx="5">
                  <c:v>1.4530382681309906E-2</c:v>
                </c:pt>
                <c:pt idx="6">
                  <c:v>3.4713596670797209E-2</c:v>
                </c:pt>
                <c:pt idx="7">
                  <c:v>4.5864474937661104E-2</c:v>
                </c:pt>
                <c:pt idx="8">
                  <c:v>4.8731565529851251E-2</c:v>
                </c:pt>
                <c:pt idx="9">
                  <c:v>5.5112675247948273E-2</c:v>
                </c:pt>
              </c:numCache>
            </c:numRef>
          </c:val>
          <c:extLst>
            <c:ext xmlns:c16="http://schemas.microsoft.com/office/drawing/2014/chart" uri="{C3380CC4-5D6E-409C-BE32-E72D297353CC}">
              <c16:uniqueId val="{00000000-B251-4335-86E1-A71D52CB7D1B}"/>
            </c:ext>
          </c:extLst>
        </c:ser>
        <c:ser>
          <c:idx val="1"/>
          <c:order val="1"/>
          <c:tx>
            <c:strRef>
              <c:f>Sheet1!$C$1</c:f>
              <c:strCache>
                <c:ptCount val="1"/>
                <c:pt idx="0">
                  <c:v>SC DWP: PP Auto</c:v>
                </c:pt>
              </c:strCache>
            </c:strRef>
          </c:tx>
          <c:spPr>
            <a:solidFill>
              <a:srgbClr val="43A892"/>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3.0782990162376622E-2</c:v>
                </c:pt>
                <c:pt idx="1">
                  <c:v>4.2753701448645876E-2</c:v>
                </c:pt>
                <c:pt idx="2">
                  <c:v>-5.1510856737816413E-3</c:v>
                </c:pt>
                <c:pt idx="3">
                  <c:v>-1.0624000270423983E-2</c:v>
                </c:pt>
                <c:pt idx="4">
                  <c:v>1.7090926944804519E-2</c:v>
                </c:pt>
                <c:pt idx="5">
                  <c:v>3.0909080983787307E-2</c:v>
                </c:pt>
                <c:pt idx="6">
                  <c:v>4.2177854917869295E-2</c:v>
                </c:pt>
                <c:pt idx="7">
                  <c:v>5.4993556180679359E-2</c:v>
                </c:pt>
                <c:pt idx="8">
                  <c:v>6.1138116256210795E-2</c:v>
                </c:pt>
                <c:pt idx="9">
                  <c:v>8.3956198510241054E-2</c:v>
                </c:pt>
              </c:numCache>
            </c:numRef>
          </c:val>
          <c:extLst>
            <c:ext xmlns:c16="http://schemas.microsoft.com/office/drawing/2014/chart" uri="{C3380CC4-5D6E-409C-BE32-E72D297353CC}">
              <c16:uniqueId val="{00000001-B251-4335-86E1-A71D52CB7D1B}"/>
            </c:ext>
          </c:extLst>
        </c:ser>
        <c:dLbls>
          <c:showLegendKey val="0"/>
          <c:showVal val="0"/>
          <c:showCatName val="0"/>
          <c:showSerName val="0"/>
          <c:showPercent val="0"/>
          <c:showBubbleSize val="0"/>
        </c:dLbls>
        <c:gapWidth val="75"/>
        <c:overlap val="-10"/>
        <c:axId val="546192976"/>
        <c:axId val="546188272"/>
      </c:barChart>
      <c:catAx>
        <c:axId val="546192976"/>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88272"/>
        <c:crosses val="autoZero"/>
        <c:auto val="1"/>
        <c:lblAlgn val="ctr"/>
        <c:lblOffset val="100"/>
        <c:noMultiLvlLbl val="0"/>
      </c:catAx>
      <c:valAx>
        <c:axId val="546188272"/>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192976"/>
        <c:crosses val="autoZero"/>
        <c:crossBetween val="between"/>
      </c:valAx>
      <c:spPr>
        <a:noFill/>
        <a:ln>
          <a:noFill/>
        </a:ln>
        <a:effectLst/>
      </c:spPr>
    </c:plotArea>
    <c:legend>
      <c:legendPos val="t"/>
      <c:layout>
        <c:manualLayout>
          <c:xMode val="edge"/>
          <c:yMode val="edge"/>
          <c:x val="0.53549912303620728"/>
          <c:y val="3.3058071390516773E-2"/>
          <c:w val="0.221738335733661"/>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 DWP: Homeowners</c:v>
                </c:pt>
              </c:strCache>
            </c:strRef>
          </c:tx>
          <c:spPr>
            <a:solidFill>
              <a:schemeClr val="accent1"/>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7.4124126873202023E-2</c:v>
                </c:pt>
                <c:pt idx="1">
                  <c:v>4.2037760319626916E-2</c:v>
                </c:pt>
                <c:pt idx="2">
                  <c:v>5.3226801661321321E-3</c:v>
                </c:pt>
                <c:pt idx="3">
                  <c:v>3.7731159561494643E-2</c:v>
                </c:pt>
                <c:pt idx="4">
                  <c:v>4.8728324511335019E-2</c:v>
                </c:pt>
                <c:pt idx="5">
                  <c:v>3.7895825245325643E-2</c:v>
                </c:pt>
                <c:pt idx="6">
                  <c:v>5.6802012076476505E-2</c:v>
                </c:pt>
                <c:pt idx="7">
                  <c:v>6.1825558071254116E-2</c:v>
                </c:pt>
                <c:pt idx="8">
                  <c:v>4.4162135412726844E-2</c:v>
                </c:pt>
                <c:pt idx="9">
                  <c:v>3.277798144147348E-2</c:v>
                </c:pt>
              </c:numCache>
            </c:numRef>
          </c:val>
          <c:extLst>
            <c:ext xmlns:c16="http://schemas.microsoft.com/office/drawing/2014/chart" uri="{C3380CC4-5D6E-409C-BE32-E72D297353CC}">
              <c16:uniqueId val="{00000000-F8AD-45A9-92CC-533E98A9ADF2}"/>
            </c:ext>
          </c:extLst>
        </c:ser>
        <c:ser>
          <c:idx val="1"/>
          <c:order val="1"/>
          <c:tx>
            <c:strRef>
              <c:f>Sheet1!$C$1</c:f>
              <c:strCache>
                <c:ptCount val="1"/>
                <c:pt idx="0">
                  <c:v>SC DWP: Homeowners</c:v>
                </c:pt>
              </c:strCache>
            </c:strRef>
          </c:tx>
          <c:spPr>
            <a:solidFill>
              <a:srgbClr val="43A892"/>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9.4058010148860616E-2</c:v>
                </c:pt>
                <c:pt idx="1">
                  <c:v>7.3899481417282864E-2</c:v>
                </c:pt>
                <c:pt idx="2">
                  <c:v>7.051162575867731E-2</c:v>
                </c:pt>
                <c:pt idx="3">
                  <c:v>3.4603387332629909E-2</c:v>
                </c:pt>
                <c:pt idx="4">
                  <c:v>3.8515987331004364E-2</c:v>
                </c:pt>
                <c:pt idx="5">
                  <c:v>3.2249202234601038E-2</c:v>
                </c:pt>
                <c:pt idx="6">
                  <c:v>6.5199953236441122E-2</c:v>
                </c:pt>
                <c:pt idx="7">
                  <c:v>6.1373842731050177E-2</c:v>
                </c:pt>
                <c:pt idx="8">
                  <c:v>4.7171902384127717E-2</c:v>
                </c:pt>
                <c:pt idx="9">
                  <c:v>4.2110466852381068E-2</c:v>
                </c:pt>
              </c:numCache>
            </c:numRef>
          </c:val>
          <c:extLst>
            <c:ext xmlns:c16="http://schemas.microsoft.com/office/drawing/2014/chart" uri="{C3380CC4-5D6E-409C-BE32-E72D297353CC}">
              <c16:uniqueId val="{00000001-F8AD-45A9-92CC-533E98A9ADF2}"/>
            </c:ext>
          </c:extLst>
        </c:ser>
        <c:dLbls>
          <c:showLegendKey val="0"/>
          <c:showVal val="0"/>
          <c:showCatName val="0"/>
          <c:showSerName val="0"/>
          <c:showPercent val="0"/>
          <c:showBubbleSize val="0"/>
        </c:dLbls>
        <c:gapWidth val="75"/>
        <c:overlap val="-10"/>
        <c:axId val="546201600"/>
        <c:axId val="546203168"/>
      </c:barChart>
      <c:catAx>
        <c:axId val="546201600"/>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3168"/>
        <c:crosses val="autoZero"/>
        <c:auto val="1"/>
        <c:lblAlgn val="ctr"/>
        <c:lblOffset val="100"/>
        <c:noMultiLvlLbl val="0"/>
      </c:catAx>
      <c:valAx>
        <c:axId val="546203168"/>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1600"/>
        <c:crosses val="autoZero"/>
        <c:crossBetween val="between"/>
      </c:valAx>
      <c:spPr>
        <a:noFill/>
        <a:ln>
          <a:noFill/>
        </a:ln>
        <a:effectLst/>
      </c:spPr>
    </c:plotArea>
    <c:legend>
      <c:legendPos val="t"/>
      <c:layout>
        <c:manualLayout>
          <c:xMode val="edge"/>
          <c:yMode val="edge"/>
          <c:x val="0.68265859389007244"/>
          <c:y val="3.838572189664357E-2"/>
          <c:w val="0.25180317386509599"/>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0D72-4EB0-94E1-4C9CFF11689D}"/>
                </c:ext>
              </c:extLst>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0D72-4EB0-94E1-4C9CFF11689D}"/>
                </c:ext>
              </c:extLst>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0D72-4EB0-94E1-4C9CFF11689D}"/>
                </c:ext>
              </c:extLst>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D72-4EB0-94E1-4C9CFF11689D}"/>
                </c:ext>
              </c:extLst>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D72-4EB0-94E1-4C9CFF11689D}"/>
                </c:ext>
              </c:extLst>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Sheet1!$B$2:$K$2</c:f>
              <c:numCache>
                <c:formatCode>0.0%</c:formatCode>
                <c:ptCount val="10"/>
                <c:pt idx="0">
                  <c:v>0.16</c:v>
                </c:pt>
                <c:pt idx="1">
                  <c:v>0.152</c:v>
                </c:pt>
                <c:pt idx="2">
                  <c:v>0.157</c:v>
                </c:pt>
                <c:pt idx="3">
                  <c:v>0.15620000000000001</c:v>
                </c:pt>
                <c:pt idx="4">
                  <c:v>0.15959999999999999</c:v>
                </c:pt>
                <c:pt idx="5">
                  <c:v>0.1489</c:v>
                </c:pt>
                <c:pt idx="6">
                  <c:v>0.16569999999999999</c:v>
                </c:pt>
                <c:pt idx="7">
                  <c:v>0.16520000000000001</c:v>
                </c:pt>
                <c:pt idx="8">
                  <c:v>0.16800000000000001</c:v>
                </c:pt>
                <c:pt idx="9">
                  <c:v>0.16300000000000001</c:v>
                </c:pt>
              </c:numCache>
            </c:numRef>
          </c:val>
          <c:extLst>
            <c:ext xmlns:c16="http://schemas.microsoft.com/office/drawing/2014/chart" uri="{C3380CC4-5D6E-409C-BE32-E72D297353CC}">
              <c16:uniqueId val="{00000005-0D72-4EB0-94E1-4C9CFF11689D}"/>
            </c:ext>
          </c:extLst>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Sheet1!$B$3:$K$3</c:f>
              <c:numCache>
                <c:formatCode>0.0%</c:formatCode>
                <c:ptCount val="10"/>
                <c:pt idx="0">
                  <c:v>0.29499999999999998</c:v>
                </c:pt>
                <c:pt idx="1">
                  <c:v>0.3</c:v>
                </c:pt>
                <c:pt idx="2">
                  <c:v>0.32400000000000001</c:v>
                </c:pt>
                <c:pt idx="3">
                  <c:v>0.36370000000000002</c:v>
                </c:pt>
                <c:pt idx="4">
                  <c:v>0.39500000000000002</c:v>
                </c:pt>
                <c:pt idx="5">
                  <c:v>0.41220000000000001</c:v>
                </c:pt>
                <c:pt idx="6">
                  <c:v>0.4042</c:v>
                </c:pt>
                <c:pt idx="7">
                  <c:v>0.3876</c:v>
                </c:pt>
                <c:pt idx="8">
                  <c:v>0.371</c:v>
                </c:pt>
                <c:pt idx="9">
                  <c:v>0.35799999999999998</c:v>
                </c:pt>
              </c:numCache>
            </c:numRef>
          </c:val>
          <c:extLst>
            <c:ext xmlns:c16="http://schemas.microsoft.com/office/drawing/2014/chart" uri="{C3380CC4-5D6E-409C-BE32-E72D297353CC}">
              <c16:uniqueId val="{00000006-0D72-4EB0-94E1-4C9CFF11689D}"/>
            </c:ext>
          </c:extLst>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Sheet1!$B$4:$K$4</c:f>
              <c:numCache>
                <c:formatCode>0.0%</c:formatCode>
                <c:ptCount val="10"/>
                <c:pt idx="0">
                  <c:v>0.34100000000000003</c:v>
                </c:pt>
                <c:pt idx="1">
                  <c:v>0.33800000000000002</c:v>
                </c:pt>
                <c:pt idx="2">
                  <c:v>0.312</c:v>
                </c:pt>
                <c:pt idx="3">
                  <c:v>0.2903</c:v>
                </c:pt>
                <c:pt idx="4">
                  <c:v>0.27110000000000001</c:v>
                </c:pt>
                <c:pt idx="5">
                  <c:v>0.2732</c:v>
                </c:pt>
                <c:pt idx="6">
                  <c:v>0.27589999999999998</c:v>
                </c:pt>
                <c:pt idx="7">
                  <c:v>0.2928</c:v>
                </c:pt>
                <c:pt idx="8">
                  <c:v>0.308</c:v>
                </c:pt>
                <c:pt idx="9">
                  <c:v>0.33700000000000002</c:v>
                </c:pt>
              </c:numCache>
            </c:numRef>
          </c:val>
          <c:extLst>
            <c:ext xmlns:c16="http://schemas.microsoft.com/office/drawing/2014/chart" uri="{C3380CC4-5D6E-409C-BE32-E72D297353CC}">
              <c16:uniqueId val="{00000007-0D72-4EB0-94E1-4C9CFF11689D}"/>
            </c:ext>
          </c:extLst>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Sheet1!$B$5:$K$5</c:f>
              <c:numCache>
                <c:formatCode>0.0%</c:formatCode>
                <c:ptCount val="10"/>
                <c:pt idx="0">
                  <c:v>0.13100000000000001</c:v>
                </c:pt>
                <c:pt idx="1">
                  <c:v>0.129</c:v>
                </c:pt>
                <c:pt idx="2">
                  <c:v>0.127</c:v>
                </c:pt>
                <c:pt idx="3">
                  <c:v>0.1186</c:v>
                </c:pt>
                <c:pt idx="4">
                  <c:v>0.1124</c:v>
                </c:pt>
                <c:pt idx="5">
                  <c:v>0.1037</c:v>
                </c:pt>
                <c:pt idx="6">
                  <c:v>9.7799999999999998E-2</c:v>
                </c:pt>
                <c:pt idx="7">
                  <c:v>9.7799999999999998E-2</c:v>
                </c:pt>
                <c:pt idx="8">
                  <c:v>9.6000000000000002E-2</c:v>
                </c:pt>
                <c:pt idx="9">
                  <c:v>0.09</c:v>
                </c:pt>
              </c:numCache>
            </c:numRef>
          </c:val>
          <c:extLst>
            <c:ext xmlns:c16="http://schemas.microsoft.com/office/drawing/2014/chart" uri="{C3380CC4-5D6E-409C-BE32-E72D297353CC}">
              <c16:uniqueId val="{00000008-0D72-4EB0-94E1-4C9CFF11689D}"/>
            </c:ext>
          </c:extLst>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Sheet1!$B$6:$K$6</c:f>
              <c:numCache>
                <c:formatCode>0.0%</c:formatCode>
                <c:ptCount val="10"/>
                <c:pt idx="0">
                  <c:v>7.3999999999999996E-2</c:v>
                </c:pt>
                <c:pt idx="1">
                  <c:v>8.1000000000000003E-2</c:v>
                </c:pt>
                <c:pt idx="2">
                  <c:v>8.1000000000000003E-2</c:v>
                </c:pt>
                <c:pt idx="3">
                  <c:v>7.1199999999999999E-2</c:v>
                </c:pt>
                <c:pt idx="4">
                  <c:v>6.2199999999999998E-2</c:v>
                </c:pt>
                <c:pt idx="5">
                  <c:v>6.2E-2</c:v>
                </c:pt>
                <c:pt idx="6">
                  <c:v>5.6899999999999999E-2</c:v>
                </c:pt>
                <c:pt idx="7">
                  <c:v>5.6899999999999999E-2</c:v>
                </c:pt>
                <c:pt idx="8">
                  <c:v>5.7000000000000002E-2</c:v>
                </c:pt>
                <c:pt idx="9">
                  <c:v>5.0999999999999997E-2</c:v>
                </c:pt>
              </c:numCache>
            </c:numRef>
          </c:val>
          <c:extLst>
            <c:ext xmlns:c16="http://schemas.microsoft.com/office/drawing/2014/chart" uri="{C3380CC4-5D6E-409C-BE32-E72D297353CC}">
              <c16:uniqueId val="{00000009-0D72-4EB0-94E1-4C9CFF11689D}"/>
            </c:ext>
          </c:extLst>
        </c:ser>
        <c:dLbls>
          <c:showLegendKey val="0"/>
          <c:showVal val="0"/>
          <c:showCatName val="0"/>
          <c:showSerName val="0"/>
          <c:showPercent val="0"/>
          <c:showBubbleSize val="0"/>
        </c:dLbls>
        <c:gapWidth val="150"/>
        <c:overlap val="100"/>
        <c:axId val="450888520"/>
        <c:axId val="450883032"/>
      </c:barChart>
      <c:catAx>
        <c:axId val="450888520"/>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450883032"/>
        <c:crossesAt val="0"/>
        <c:auto val="1"/>
        <c:lblAlgn val="ctr"/>
        <c:lblOffset val="20"/>
        <c:tickLblSkip val="1"/>
        <c:tickMarkSkip val="1"/>
        <c:noMultiLvlLbl val="0"/>
      </c:catAx>
      <c:valAx>
        <c:axId val="450883032"/>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450888520"/>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99769527391644E-2"/>
          <c:y val="0.1254707926363029"/>
          <c:w val="0.89749002494461405"/>
          <c:h val="0.7733111066915862"/>
        </c:manualLayout>
      </c:layout>
      <c:lineChart>
        <c:grouping val="standard"/>
        <c:varyColors val="0"/>
        <c:ser>
          <c:idx val="0"/>
          <c:order val="0"/>
          <c:tx>
            <c:strRef>
              <c:f>Sheet1!$B$1</c:f>
              <c:strCache>
                <c:ptCount val="1"/>
                <c:pt idx="0">
                  <c:v>Uninsured</c:v>
                </c:pt>
              </c:strCache>
            </c:strRef>
          </c:tx>
          <c:dLbls>
            <c:dLbl>
              <c:idx val="0"/>
              <c:layout>
                <c:manualLayout>
                  <c:x val="-3.1835577604535793E-2"/>
                  <c:y val="-3.2859699355762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01-42BE-AF5E-450954A805C4}"/>
                </c:ext>
              </c:extLst>
            </c:dLbl>
            <c:dLbl>
              <c:idx val="1"/>
              <c:delete val="1"/>
              <c:extLst>
                <c:ext xmlns:c15="http://schemas.microsoft.com/office/drawing/2012/chart" uri="{CE6537A1-D6FC-4f65-9D91-7224C49458BB}"/>
                <c:ext xmlns:c16="http://schemas.microsoft.com/office/drawing/2014/chart" uri="{C3380CC4-5D6E-409C-BE32-E72D297353CC}">
                  <c16:uniqueId val="{00000001-6301-42BE-AF5E-450954A805C4}"/>
                </c:ext>
              </c:extLst>
            </c:dLbl>
            <c:dLbl>
              <c:idx val="2"/>
              <c:delete val="1"/>
              <c:extLst>
                <c:ext xmlns:c15="http://schemas.microsoft.com/office/drawing/2012/chart" uri="{CE6537A1-D6FC-4f65-9D91-7224C49458BB}"/>
                <c:ext xmlns:c16="http://schemas.microsoft.com/office/drawing/2014/chart" uri="{C3380CC4-5D6E-409C-BE32-E72D297353CC}">
                  <c16:uniqueId val="{00000002-6301-42BE-AF5E-450954A805C4}"/>
                </c:ext>
              </c:extLst>
            </c:dLbl>
            <c:dLbl>
              <c:idx val="4"/>
              <c:delete val="1"/>
              <c:extLst>
                <c:ext xmlns:c15="http://schemas.microsoft.com/office/drawing/2012/chart" uri="{CE6537A1-D6FC-4f65-9D91-7224C49458BB}"/>
                <c:ext xmlns:c16="http://schemas.microsoft.com/office/drawing/2014/chart" uri="{C3380CC4-5D6E-409C-BE32-E72D297353CC}">
                  <c16:uniqueId val="{00000003-6301-42BE-AF5E-450954A805C4}"/>
                </c:ext>
              </c:extLst>
            </c:dLbl>
            <c:dLbl>
              <c:idx val="5"/>
              <c:delete val="1"/>
              <c:extLst>
                <c:ext xmlns:c15="http://schemas.microsoft.com/office/drawing/2012/chart" uri="{CE6537A1-D6FC-4f65-9D91-7224C49458BB}"/>
                <c:ext xmlns:c16="http://schemas.microsoft.com/office/drawing/2014/chart" uri="{C3380CC4-5D6E-409C-BE32-E72D297353CC}">
                  <c16:uniqueId val="{00000004-6301-42BE-AF5E-450954A805C4}"/>
                </c:ext>
              </c:extLst>
            </c:dLbl>
            <c:dLbl>
              <c:idx val="6"/>
              <c:delete val="1"/>
              <c:extLst>
                <c:ext xmlns:c15="http://schemas.microsoft.com/office/drawing/2012/chart" uri="{CE6537A1-D6FC-4f65-9D91-7224C49458BB}"/>
                <c:ext xmlns:c16="http://schemas.microsoft.com/office/drawing/2014/chart" uri="{C3380CC4-5D6E-409C-BE32-E72D297353CC}">
                  <c16:uniqueId val="{00000005-6301-42BE-AF5E-450954A805C4}"/>
                </c:ext>
              </c:extLst>
            </c:dLbl>
            <c:dLbl>
              <c:idx val="7"/>
              <c:delete val="1"/>
              <c:extLst>
                <c:ext xmlns:c15="http://schemas.microsoft.com/office/drawing/2012/chart" uri="{CE6537A1-D6FC-4f65-9D91-7224C49458BB}"/>
                <c:ext xmlns:c16="http://schemas.microsoft.com/office/drawing/2014/chart" uri="{C3380CC4-5D6E-409C-BE32-E72D297353CC}">
                  <c16:uniqueId val="{00000006-6301-42BE-AF5E-450954A805C4}"/>
                </c:ext>
              </c:extLst>
            </c:dLbl>
            <c:dLbl>
              <c:idx val="8"/>
              <c:delete val="1"/>
              <c:extLst>
                <c:ext xmlns:c15="http://schemas.microsoft.com/office/drawing/2012/chart" uri="{CE6537A1-D6FC-4f65-9D91-7224C49458BB}"/>
                <c:ext xmlns:c16="http://schemas.microsoft.com/office/drawing/2014/chart" uri="{C3380CC4-5D6E-409C-BE32-E72D297353CC}">
                  <c16:uniqueId val="{00000007-6301-42BE-AF5E-450954A805C4}"/>
                </c:ext>
              </c:extLst>
            </c:dLbl>
            <c:dLbl>
              <c:idx val="9"/>
              <c:delete val="1"/>
              <c:extLst>
                <c:ext xmlns:c15="http://schemas.microsoft.com/office/drawing/2012/chart" uri="{CE6537A1-D6FC-4f65-9D91-7224C49458BB}"/>
                <c:ext xmlns:c16="http://schemas.microsoft.com/office/drawing/2014/chart" uri="{C3380CC4-5D6E-409C-BE32-E72D297353CC}">
                  <c16:uniqueId val="{00000008-6301-42BE-AF5E-450954A805C4}"/>
                </c:ext>
              </c:extLst>
            </c:dLbl>
            <c:dLbl>
              <c:idx val="10"/>
              <c:layout>
                <c:manualLayout>
                  <c:x val="-3.608788093550673E-2"/>
                  <c:y val="-2.52839417800047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01-42BE-AF5E-450954A805C4}"/>
                </c:ext>
              </c:extLst>
            </c:dLbl>
            <c:dLbl>
              <c:idx val="11"/>
              <c:delete val="1"/>
              <c:extLst>
                <c:ext xmlns:c15="http://schemas.microsoft.com/office/drawing/2012/chart" uri="{CE6537A1-D6FC-4f65-9D91-7224C49458BB}"/>
                <c:ext xmlns:c16="http://schemas.microsoft.com/office/drawing/2014/chart" uri="{C3380CC4-5D6E-409C-BE32-E72D297353CC}">
                  <c16:uniqueId val="{0000000A-6301-42BE-AF5E-450954A805C4}"/>
                </c:ext>
              </c:extLst>
            </c:dLbl>
            <c:dLbl>
              <c:idx val="12"/>
              <c:delete val="1"/>
              <c:extLst>
                <c:ext xmlns:c15="http://schemas.microsoft.com/office/drawing/2012/chart" uri="{CE6537A1-D6FC-4f65-9D91-7224C49458BB}"/>
                <c:ext xmlns:c16="http://schemas.microsoft.com/office/drawing/2014/chart" uri="{C3380CC4-5D6E-409C-BE32-E72D297353CC}">
                  <c16:uniqueId val="{0000000B-6301-42BE-AF5E-450954A805C4}"/>
                </c:ext>
              </c:extLst>
            </c:dLbl>
            <c:dLbl>
              <c:idx val="13"/>
              <c:delete val="1"/>
              <c:extLst>
                <c:ext xmlns:c15="http://schemas.microsoft.com/office/drawing/2012/chart" uri="{CE6537A1-D6FC-4f65-9D91-7224C49458BB}"/>
                <c:ext xmlns:c16="http://schemas.microsoft.com/office/drawing/2014/chart" uri="{C3380CC4-5D6E-409C-BE32-E72D297353CC}">
                  <c16:uniqueId val="{0000000C-6301-42BE-AF5E-450954A805C4}"/>
                </c:ext>
              </c:extLst>
            </c:dLbl>
            <c:dLbl>
              <c:idx val="14"/>
              <c:delete val="1"/>
              <c:extLst>
                <c:ext xmlns:c15="http://schemas.microsoft.com/office/drawing/2012/chart" uri="{CE6537A1-D6FC-4f65-9D91-7224C49458BB}"/>
                <c:ext xmlns:c16="http://schemas.microsoft.com/office/drawing/2014/chart" uri="{C3380CC4-5D6E-409C-BE32-E72D297353CC}">
                  <c16:uniqueId val="{0000000D-6301-42BE-AF5E-450954A805C4}"/>
                </c:ext>
              </c:extLst>
            </c:dLbl>
            <c:dLbl>
              <c:idx val="16"/>
              <c:delete val="1"/>
              <c:extLst>
                <c:ext xmlns:c15="http://schemas.microsoft.com/office/drawing/2012/chart" uri="{CE6537A1-D6FC-4f65-9D91-7224C49458BB}"/>
                <c:ext xmlns:c16="http://schemas.microsoft.com/office/drawing/2014/chart" uri="{C3380CC4-5D6E-409C-BE32-E72D297353CC}">
                  <c16:uniqueId val="{0000000E-6301-42BE-AF5E-450954A805C4}"/>
                </c:ext>
              </c:extLst>
            </c:dLbl>
            <c:dLbl>
              <c:idx val="17"/>
              <c:layout>
                <c:manualLayout>
                  <c:x val="-3.608788093550673E-2"/>
                  <c:y val="-2.52839417800047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301-42BE-AF5E-450954A805C4}"/>
                </c:ext>
              </c:extLst>
            </c:dLbl>
            <c:dLbl>
              <c:idx val="18"/>
              <c:delete val="1"/>
              <c:extLst>
                <c:ext xmlns:c15="http://schemas.microsoft.com/office/drawing/2012/chart" uri="{CE6537A1-D6FC-4f65-9D91-7224C49458BB}"/>
                <c:ext xmlns:c16="http://schemas.microsoft.com/office/drawing/2014/chart" uri="{C3380CC4-5D6E-409C-BE32-E72D297353CC}">
                  <c16:uniqueId val="{00000010-6301-42BE-AF5E-450954A805C4}"/>
                </c:ext>
              </c:extLst>
            </c:dLbl>
            <c:dLbl>
              <c:idx val="20"/>
              <c:delete val="1"/>
              <c:extLst>
                <c:ext xmlns:c15="http://schemas.microsoft.com/office/drawing/2012/chart" uri="{CE6537A1-D6FC-4f65-9D91-7224C49458BB}"/>
                <c:ext xmlns:c16="http://schemas.microsoft.com/office/drawing/2014/chart" uri="{C3380CC4-5D6E-409C-BE32-E72D297353CC}">
                  <c16:uniqueId val="{00000011-6301-42BE-AF5E-450954A805C4}"/>
                </c:ext>
              </c:extLst>
            </c:dLbl>
            <c:dLbl>
              <c:idx val="21"/>
              <c:delete val="1"/>
              <c:extLst>
                <c:ext xmlns:c15="http://schemas.microsoft.com/office/drawing/2012/chart" uri="{CE6537A1-D6FC-4f65-9D91-7224C49458BB}"/>
                <c:ext xmlns:c16="http://schemas.microsoft.com/office/drawing/2014/chart" uri="{C3380CC4-5D6E-409C-BE32-E72D297353CC}">
                  <c16:uniqueId val="{00000012-6301-42BE-AF5E-450954A805C4}"/>
                </c:ext>
              </c:extLst>
            </c:dLbl>
            <c:dLbl>
              <c:idx val="22"/>
              <c:delete val="1"/>
              <c:extLst>
                <c:ext xmlns:c15="http://schemas.microsoft.com/office/drawing/2012/chart" uri="{CE6537A1-D6FC-4f65-9D91-7224C49458BB}"/>
                <c:ext xmlns:c16="http://schemas.microsoft.com/office/drawing/2014/chart" uri="{C3380CC4-5D6E-409C-BE32-E72D297353CC}">
                  <c16:uniqueId val="{00000013-6301-42BE-AF5E-450954A805C4}"/>
                </c:ext>
              </c:extLst>
            </c:dLbl>
            <c:dLbl>
              <c:idx val="23"/>
              <c:delete val="1"/>
              <c:extLst>
                <c:ext xmlns:c15="http://schemas.microsoft.com/office/drawing/2012/chart" uri="{CE6537A1-D6FC-4f65-9D91-7224C49458BB}"/>
                <c:ext xmlns:c16="http://schemas.microsoft.com/office/drawing/2014/chart" uri="{C3380CC4-5D6E-409C-BE32-E72D297353CC}">
                  <c16:uniqueId val="{00000014-6301-42BE-AF5E-450954A805C4}"/>
                </c:ext>
              </c:extLst>
            </c:dLbl>
            <c:dLbl>
              <c:idx val="24"/>
              <c:delete val="1"/>
              <c:extLst>
                <c:ext xmlns:c15="http://schemas.microsoft.com/office/drawing/2012/chart" uri="{CE6537A1-D6FC-4f65-9D91-7224C49458BB}"/>
                <c:ext xmlns:c16="http://schemas.microsoft.com/office/drawing/2014/chart" uri="{C3380CC4-5D6E-409C-BE32-E72D297353CC}">
                  <c16:uniqueId val="{00000015-6301-42BE-AF5E-450954A805C4}"/>
                </c:ext>
              </c:extLst>
            </c:dLbl>
            <c:dLbl>
              <c:idx val="25"/>
              <c:delete val="1"/>
              <c:extLst>
                <c:ext xmlns:c15="http://schemas.microsoft.com/office/drawing/2012/chart" uri="{CE6537A1-D6FC-4f65-9D91-7224C49458BB}"/>
                <c:ext xmlns:c16="http://schemas.microsoft.com/office/drawing/2014/chart" uri="{C3380CC4-5D6E-409C-BE32-E72D297353CC}">
                  <c16:uniqueId val="{00000016-6301-42BE-AF5E-450954A805C4}"/>
                </c:ext>
              </c:extLst>
            </c:dLbl>
            <c:dLbl>
              <c:idx val="26"/>
              <c:delete val="1"/>
              <c:extLst>
                <c:ext xmlns:c15="http://schemas.microsoft.com/office/drawing/2012/chart" uri="{CE6537A1-D6FC-4f65-9D91-7224C49458BB}"/>
                <c:ext xmlns:c16="http://schemas.microsoft.com/office/drawing/2014/chart" uri="{C3380CC4-5D6E-409C-BE32-E72D297353CC}">
                  <c16:uniqueId val="{00000017-6301-42BE-AF5E-450954A805C4}"/>
                </c:ext>
              </c:extLst>
            </c:dLbl>
            <c:dLbl>
              <c:idx val="27"/>
              <c:delete val="1"/>
              <c:extLst>
                <c:ext xmlns:c15="http://schemas.microsoft.com/office/drawing/2012/chart" uri="{CE6537A1-D6FC-4f65-9D91-7224C49458BB}"/>
                <c:ext xmlns:c16="http://schemas.microsoft.com/office/drawing/2014/chart" uri="{C3380CC4-5D6E-409C-BE32-E72D297353CC}">
                  <c16:uniqueId val="{00000018-6301-42BE-AF5E-450954A805C4}"/>
                </c:ext>
              </c:extLst>
            </c:dLbl>
            <c:dLbl>
              <c:idx val="28"/>
              <c:delete val="1"/>
              <c:extLst>
                <c:ext xmlns:c15="http://schemas.microsoft.com/office/drawing/2012/chart" uri="{CE6537A1-D6FC-4f65-9D91-7224C49458BB}"/>
                <c:ext xmlns:c16="http://schemas.microsoft.com/office/drawing/2014/chart" uri="{C3380CC4-5D6E-409C-BE32-E72D297353CC}">
                  <c16:uniqueId val="{00000019-6301-42BE-AF5E-450954A805C4}"/>
                </c:ext>
              </c:extLst>
            </c:dLbl>
            <c:dLbl>
              <c:idx val="29"/>
              <c:delete val="1"/>
              <c:extLst>
                <c:ext xmlns:c15="http://schemas.microsoft.com/office/drawing/2012/chart" uri="{CE6537A1-D6FC-4f65-9D91-7224C49458BB}"/>
                <c:ext xmlns:c16="http://schemas.microsoft.com/office/drawing/2014/chart" uri="{C3380CC4-5D6E-409C-BE32-E72D297353CC}">
                  <c16:uniqueId val="{0000001A-6301-42BE-AF5E-450954A805C4}"/>
                </c:ext>
              </c:extLst>
            </c:dLbl>
            <c:dLbl>
              <c:idx val="30"/>
              <c:layout>
                <c:manualLayout>
                  <c:x val="-3.1835577604535793E-2"/>
                  <c:y val="-4.54859619820249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301-42BE-AF5E-450954A805C4}"/>
                </c:ext>
              </c:extLst>
            </c:dLbl>
            <c:dLbl>
              <c:idx val="31"/>
              <c:delete val="1"/>
              <c:extLst>
                <c:ext xmlns:c15="http://schemas.microsoft.com/office/drawing/2012/chart" uri="{CE6537A1-D6FC-4f65-9D91-7224C49458BB}"/>
                <c:ext xmlns:c16="http://schemas.microsoft.com/office/drawing/2014/chart" uri="{C3380CC4-5D6E-409C-BE32-E72D297353CC}">
                  <c16:uniqueId val="{0000001C-6301-42BE-AF5E-450954A805C4}"/>
                </c:ext>
              </c:extLst>
            </c:dLbl>
            <c:dLbl>
              <c:idx val="32"/>
              <c:delete val="1"/>
              <c:extLst>
                <c:ext xmlns:c15="http://schemas.microsoft.com/office/drawing/2012/chart" uri="{CE6537A1-D6FC-4f65-9D91-7224C49458BB}"/>
                <c:ext xmlns:c16="http://schemas.microsoft.com/office/drawing/2014/chart" uri="{C3380CC4-5D6E-409C-BE32-E72D297353CC}">
                  <c16:uniqueId val="{0000001D-6301-42BE-AF5E-450954A805C4}"/>
                </c:ext>
              </c:extLst>
            </c:dLbl>
            <c:dLbl>
              <c:idx val="33"/>
              <c:delete val="1"/>
              <c:extLst>
                <c:ext xmlns:c15="http://schemas.microsoft.com/office/drawing/2012/chart" uri="{CE6537A1-D6FC-4f65-9D91-7224C49458BB}"/>
                <c:ext xmlns:c16="http://schemas.microsoft.com/office/drawing/2014/chart" uri="{C3380CC4-5D6E-409C-BE32-E72D297353CC}">
                  <c16:uniqueId val="{0000001E-6301-42BE-AF5E-450954A805C4}"/>
                </c:ext>
              </c:extLst>
            </c:dLbl>
            <c:dLbl>
              <c:idx val="34"/>
              <c:layout>
                <c:manualLayout>
                  <c:x val="-4.7130253296651173E-2"/>
                  <c:y val="3.78473713513083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301-42BE-AF5E-450954A805C4}"/>
                </c:ext>
              </c:extLst>
            </c:dLbl>
            <c:numFmt formatCode="#,##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Sheet1!$A$2:$A$37</c:f>
              <c:numCache>
                <c:formatCode>General</c:formatCode>
                <c:ptCount val="36"/>
                <c:pt idx="0">
                  <c:v>1972</c:v>
                </c:pt>
                <c:pt idx="1">
                  <c:v>1974</c:v>
                </c:pt>
                <c:pt idx="2">
                  <c:v>1976</c:v>
                </c:pt>
                <c:pt idx="3">
                  <c:v>1978</c:v>
                </c:pt>
                <c:pt idx="4">
                  <c:v>1980</c:v>
                </c:pt>
                <c:pt idx="5">
                  <c:v>1982</c:v>
                </c:pt>
                <c:pt idx="6">
                  <c:v>1983</c:v>
                </c:pt>
                <c:pt idx="7">
                  <c:v>1984</c:v>
                </c:pt>
                <c:pt idx="8">
                  <c:v>1986</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Sheet1!$B$2:$B$37</c:f>
              <c:numCache>
                <c:formatCode>General</c:formatCode>
                <c:ptCount val="36"/>
                <c:pt idx="0">
                  <c:v>16.7</c:v>
                </c:pt>
                <c:pt idx="1">
                  <c:v>13.1</c:v>
                </c:pt>
                <c:pt idx="2">
                  <c:v>14.1</c:v>
                </c:pt>
                <c:pt idx="3">
                  <c:v>12</c:v>
                </c:pt>
                <c:pt idx="4">
                  <c:v>12</c:v>
                </c:pt>
                <c:pt idx="5">
                  <c:v>13.9</c:v>
                </c:pt>
                <c:pt idx="6">
                  <c:v>14.6</c:v>
                </c:pt>
                <c:pt idx="7">
                  <c:v>14.5</c:v>
                </c:pt>
                <c:pt idx="8">
                  <c:v>15</c:v>
                </c:pt>
                <c:pt idx="9">
                  <c:v>15.6</c:v>
                </c:pt>
                <c:pt idx="10">
                  <c:v>17.2</c:v>
                </c:pt>
                <c:pt idx="11">
                  <c:v>16.399999999999999</c:v>
                </c:pt>
                <c:pt idx="12">
                  <c:v>16.8</c:v>
                </c:pt>
                <c:pt idx="13">
                  <c:v>17.399999999999999</c:v>
                </c:pt>
                <c:pt idx="14">
                  <c:v>17.8</c:v>
                </c:pt>
                <c:pt idx="15">
                  <c:v>16.3</c:v>
                </c:pt>
                <c:pt idx="16">
                  <c:v>16.7</c:v>
                </c:pt>
                <c:pt idx="17">
                  <c:v>17.5</c:v>
                </c:pt>
                <c:pt idx="18">
                  <c:v>16.600000000000001</c:v>
                </c:pt>
                <c:pt idx="19">
                  <c:v>16.100000000000001</c:v>
                </c:pt>
                <c:pt idx="20">
                  <c:v>16.8</c:v>
                </c:pt>
                <c:pt idx="21">
                  <c:v>16.100000000000001</c:v>
                </c:pt>
                <c:pt idx="22">
                  <c:v>16.5</c:v>
                </c:pt>
                <c:pt idx="23">
                  <c:v>16.5</c:v>
                </c:pt>
                <c:pt idx="24">
                  <c:v>16.399999999999999</c:v>
                </c:pt>
                <c:pt idx="25">
                  <c:v>16.399999999999999</c:v>
                </c:pt>
                <c:pt idx="26">
                  <c:v>17</c:v>
                </c:pt>
                <c:pt idx="27">
                  <c:v>16.600000000000001</c:v>
                </c:pt>
                <c:pt idx="28">
                  <c:v>16.8</c:v>
                </c:pt>
                <c:pt idx="29">
                  <c:v>17.5</c:v>
                </c:pt>
                <c:pt idx="30">
                  <c:v>18.2</c:v>
                </c:pt>
                <c:pt idx="31">
                  <c:v>17.2</c:v>
                </c:pt>
                <c:pt idx="32">
                  <c:v>16.899999999999999</c:v>
                </c:pt>
                <c:pt idx="33">
                  <c:v>16.600000000000001</c:v>
                </c:pt>
                <c:pt idx="34">
                  <c:v>13.3</c:v>
                </c:pt>
                <c:pt idx="35">
                  <c:v>10.5</c:v>
                </c:pt>
              </c:numCache>
            </c:numRef>
          </c:val>
          <c:smooth val="0"/>
          <c:extLst>
            <c:ext xmlns:c16="http://schemas.microsoft.com/office/drawing/2014/chart" uri="{C3380CC4-5D6E-409C-BE32-E72D297353CC}">
              <c16:uniqueId val="{00000020-6301-42BE-AF5E-450954A805C4}"/>
            </c:ext>
          </c:extLst>
        </c:ser>
        <c:dLbls>
          <c:showLegendKey val="0"/>
          <c:showVal val="0"/>
          <c:showCatName val="0"/>
          <c:showSerName val="0"/>
          <c:showPercent val="0"/>
          <c:showBubbleSize val="0"/>
        </c:dLbls>
        <c:marker val="1"/>
        <c:smooth val="0"/>
        <c:axId val="-816369664"/>
        <c:axId val="-816368576"/>
      </c:lineChart>
      <c:catAx>
        <c:axId val="-816369664"/>
        <c:scaling>
          <c:orientation val="minMax"/>
        </c:scaling>
        <c:delete val="0"/>
        <c:axPos val="b"/>
        <c:numFmt formatCode="General" sourceLinked="1"/>
        <c:majorTickMark val="out"/>
        <c:minorTickMark val="none"/>
        <c:tickLblPos val="nextTo"/>
        <c:txPr>
          <a:bodyPr/>
          <a:lstStyle/>
          <a:p>
            <a:pPr>
              <a:defRPr sz="1200" b="1"/>
            </a:pPr>
            <a:endParaRPr lang="en-US"/>
          </a:p>
        </c:txPr>
        <c:crossAx val="-816368576"/>
        <c:crosses val="autoZero"/>
        <c:auto val="1"/>
        <c:lblAlgn val="ctr"/>
        <c:lblOffset val="100"/>
        <c:noMultiLvlLbl val="0"/>
      </c:catAx>
      <c:valAx>
        <c:axId val="-816368576"/>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81636966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extLst>
              <c:ext xmlns:c16="http://schemas.microsoft.com/office/drawing/2014/chart" uri="{C3380CC4-5D6E-409C-BE32-E72D297353CC}">
                <c16:uniqueId val="{00000000-F9CE-432F-9E17-E5AF3752B071}"/>
              </c:ext>
            </c:extLst>
          </c:dPt>
          <c:dPt>
            <c:idx val="48"/>
            <c:invertIfNegative val="0"/>
            <c:bubble3D val="0"/>
            <c:spPr>
              <a:solidFill>
                <a:srgbClr val="2B7299"/>
              </a:solidFill>
              <a:ln w="25351">
                <a:noFill/>
              </a:ln>
            </c:spPr>
            <c:extLst>
              <c:ext xmlns:c16="http://schemas.microsoft.com/office/drawing/2014/chart" uri="{C3380CC4-5D6E-409C-BE32-E72D297353CC}">
                <c16:uniqueId val="{00000002-F9CE-432F-9E17-E5AF3752B071}"/>
              </c:ext>
            </c:extLst>
          </c:dPt>
          <c:dPt>
            <c:idx val="51"/>
            <c:invertIfNegative val="0"/>
            <c:bubble3D val="0"/>
            <c:spPr>
              <a:solidFill>
                <a:srgbClr val="FFC000"/>
              </a:solidFill>
              <a:ln w="25351">
                <a:noFill/>
              </a:ln>
            </c:spPr>
            <c:extLst>
              <c:ext xmlns:c16="http://schemas.microsoft.com/office/drawing/2014/chart" uri="{C3380CC4-5D6E-409C-BE32-E72D297353CC}">
                <c16:uniqueId val="{00000004-CAA9-4BED-9F4E-87DD4BF95914}"/>
              </c:ext>
            </c:extLst>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9CE-432F-9E17-E5AF3752B071}"/>
                </c:ext>
              </c:extLst>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extLst>
            <c:ext xmlns:c16="http://schemas.microsoft.com/office/drawing/2014/chart" uri="{C3380CC4-5D6E-409C-BE32-E72D297353CC}">
              <c16:uniqueId val="{00000003-F9CE-432F-9E17-E5AF3752B071}"/>
            </c:ext>
          </c:extLst>
        </c:ser>
        <c:dLbls>
          <c:showLegendKey val="0"/>
          <c:showVal val="0"/>
          <c:showCatName val="0"/>
          <c:showSerName val="0"/>
          <c:showPercent val="0"/>
          <c:showBubbleSize val="0"/>
        </c:dLbls>
        <c:gapWidth val="60"/>
        <c:axId val="-816372384"/>
        <c:axId val="-816371840"/>
      </c:barChart>
      <c:catAx>
        <c:axId val="-816372384"/>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816371840"/>
        <c:crosses val="autoZero"/>
        <c:auto val="0"/>
        <c:lblAlgn val="ctr"/>
        <c:lblOffset val="0"/>
        <c:tickLblSkip val="1"/>
        <c:tickMarkSkip val="1"/>
        <c:noMultiLvlLbl val="0"/>
      </c:catAx>
      <c:valAx>
        <c:axId val="-816371840"/>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816372384"/>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6.8335199999999999E-2"/>
          <c:y val="4.6862899999999999E-2"/>
          <c:w val="0.92666499999999996"/>
          <c:h val="0.86721000000000004"/>
        </c:manualLayout>
      </c:layout>
      <c:barChart>
        <c:barDir val="col"/>
        <c:grouping val="clustered"/>
        <c:varyColors val="0"/>
        <c:ser>
          <c:idx val="0"/>
          <c:order val="0"/>
          <c:tx>
            <c:strRef>
              <c:f>Sheet1!$A$2</c:f>
              <c:strCache>
                <c:ptCount val="1"/>
                <c:pt idx="0">
                  <c:v>Exposure to Loss</c:v>
                </c:pt>
              </c:strCache>
            </c:strRef>
          </c:tx>
          <c:spPr>
            <a:solidFill>
              <a:schemeClr val="accent1"/>
            </a:solidFill>
            <a:ln w="12700" cap="flat">
              <a:noFill/>
              <a:miter lim="400000"/>
            </a:ln>
            <a:effectLst/>
          </c:spPr>
          <c:invertIfNegative val="0"/>
          <c:dLbls>
            <c:numFmt formatCode="&quot;$&quot;#,##0.0_);[Red]\(&quot;$&quot;#,##0.0\)" sourceLinked="0"/>
            <c:spPr>
              <a:noFill/>
              <a:ln>
                <a:noFill/>
              </a:ln>
              <a:effectLst/>
            </c:spPr>
            <c:txPr>
              <a:bodyPr rot="-5400000" vert="horz"/>
              <a:lstStyle/>
              <a:p>
                <a:pPr>
                  <a:defRPr sz="1300" b="1" i="0" u="none" strike="noStrike">
                    <a:solidFill>
                      <a:srgbClr val="000000"/>
                    </a:solidFill>
                    <a:latin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1990</c:v>
                </c:pt>
                <c:pt idx="1">
                  <c:v>1995</c:v>
                </c:pt>
                <c:pt idx="2">
                  <c:v>1999</c:v>
                </c:pt>
                <c:pt idx="3">
                  <c:v>2000</c:v>
                </c:pt>
                <c:pt idx="4">
                  <c:v>2003</c:v>
                </c:pt>
                <c:pt idx="5">
                  <c:v>2004</c:v>
                </c:pt>
                <c:pt idx="6">
                  <c:v>2005</c:v>
                </c:pt>
                <c:pt idx="7">
                  <c:v>2006</c:v>
                </c:pt>
                <c:pt idx="8">
                  <c:v>2007</c:v>
                </c:pt>
                <c:pt idx="9">
                  <c:v>2008</c:v>
                </c:pt>
                <c:pt idx="10">
                  <c:v>2009</c:v>
                </c:pt>
                <c:pt idx="11">
                  <c:v>2010</c:v>
                </c:pt>
                <c:pt idx="12">
                  <c:v>2011</c:v>
                </c:pt>
                <c:pt idx="13">
                  <c:v>2012</c:v>
                </c:pt>
                <c:pt idx="14">
                  <c:v>2013</c:v>
                </c:pt>
                <c:pt idx="15">
                  <c:v>2014</c:v>
                </c:pt>
              </c:strCache>
            </c:strRef>
          </c:cat>
          <c:val>
            <c:numRef>
              <c:f>Sheet1!$B$2:$Q$2</c:f>
              <c:numCache>
                <c:formatCode>General</c:formatCode>
                <c:ptCount val="16"/>
                <c:pt idx="0">
                  <c:v>54.7</c:v>
                </c:pt>
                <c:pt idx="1">
                  <c:v>150</c:v>
                </c:pt>
                <c:pt idx="2">
                  <c:v>281.8</c:v>
                </c:pt>
                <c:pt idx="3">
                  <c:v>221.3</c:v>
                </c:pt>
                <c:pt idx="4">
                  <c:v>372.3</c:v>
                </c:pt>
                <c:pt idx="5">
                  <c:v>430.5</c:v>
                </c:pt>
                <c:pt idx="6">
                  <c:v>419.5</c:v>
                </c:pt>
                <c:pt idx="7">
                  <c:v>656.7</c:v>
                </c:pt>
                <c:pt idx="8">
                  <c:v>771.9</c:v>
                </c:pt>
                <c:pt idx="9">
                  <c:v>696.4</c:v>
                </c:pt>
                <c:pt idx="10">
                  <c:v>703</c:v>
                </c:pt>
                <c:pt idx="11">
                  <c:v>757.9</c:v>
                </c:pt>
                <c:pt idx="12">
                  <c:v>884.7</c:v>
                </c:pt>
                <c:pt idx="13">
                  <c:v>818.1</c:v>
                </c:pt>
                <c:pt idx="14">
                  <c:v>639.4</c:v>
                </c:pt>
                <c:pt idx="15">
                  <c:v>620.4</c:v>
                </c:pt>
              </c:numCache>
            </c:numRef>
          </c:val>
          <c:extLst>
            <c:ext xmlns:c16="http://schemas.microsoft.com/office/drawing/2014/chart" uri="{C3380CC4-5D6E-409C-BE32-E72D297353CC}">
              <c16:uniqueId val="{00000000-A4E6-4E65-BBF7-F1A035B377AC}"/>
            </c:ext>
          </c:extLst>
        </c:ser>
        <c:dLbls>
          <c:showLegendKey val="0"/>
          <c:showVal val="0"/>
          <c:showCatName val="0"/>
          <c:showSerName val="0"/>
          <c:showPercent val="0"/>
          <c:showBubbleSize val="0"/>
        </c:dLbls>
        <c:gapWidth val="40"/>
        <c:axId val="-2125641504"/>
        <c:axId val="-2125638720"/>
      </c:barChart>
      <c:catAx>
        <c:axId val="-2125641504"/>
        <c:scaling>
          <c:orientation val="minMax"/>
        </c:scaling>
        <c:delete val="0"/>
        <c:axPos val="b"/>
        <c:numFmt formatCode="General" sourceLinked="0"/>
        <c:majorTickMark val="out"/>
        <c:minorTickMark val="none"/>
        <c:tickLblPos val="low"/>
        <c:spPr>
          <a:ln w="12700" cap="flat">
            <a:solidFill>
              <a:srgbClr val="000000"/>
            </a:solidFill>
            <a:prstDash val="solid"/>
            <a:round/>
          </a:ln>
        </c:spPr>
        <c:txPr>
          <a:bodyPr rot="0"/>
          <a:lstStyle/>
          <a:p>
            <a:pPr>
              <a:defRPr sz="1300" b="0" i="0" u="none" strike="noStrike">
                <a:solidFill>
                  <a:srgbClr val="000000"/>
                </a:solidFill>
                <a:latin typeface="Arial"/>
              </a:defRPr>
            </a:pPr>
            <a:endParaRPr lang="en-US"/>
          </a:p>
        </c:txPr>
        <c:crossAx val="-2125638720"/>
        <c:crosses val="autoZero"/>
        <c:auto val="1"/>
        <c:lblAlgn val="ctr"/>
        <c:lblOffset val="100"/>
        <c:noMultiLvlLbl val="1"/>
      </c:catAx>
      <c:valAx>
        <c:axId val="-2125638720"/>
        <c:scaling>
          <c:orientation val="minMax"/>
        </c:scaling>
        <c:delete val="0"/>
        <c:axPos val="l"/>
        <c:numFmt formatCode="&quot;$&quot;#,##0_);[Red]\(&quot;$&quot;#,##0\)" sourceLinked="0"/>
        <c:majorTickMark val="out"/>
        <c:minorTickMark val="none"/>
        <c:tickLblPos val="nextTo"/>
        <c:spPr>
          <a:ln w="12700" cap="flat">
            <a:solidFill>
              <a:srgbClr val="000000"/>
            </a:solidFill>
            <a:prstDash val="solid"/>
            <a:round/>
          </a:ln>
        </c:spPr>
        <c:txPr>
          <a:bodyPr rot="0"/>
          <a:lstStyle/>
          <a:p>
            <a:pPr>
              <a:defRPr sz="1300" b="0" i="0" u="none" strike="noStrike">
                <a:solidFill>
                  <a:srgbClr val="000000"/>
                </a:solidFill>
                <a:latin typeface="Arial"/>
              </a:defRPr>
            </a:pPr>
            <a:endParaRPr lang="en-US"/>
          </a:p>
        </c:txPr>
        <c:crossAx val="-2125641504"/>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 PP Auto</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0.11</c:v>
                </c:pt>
                <c:pt idx="1">
                  <c:v>0.121</c:v>
                </c:pt>
                <c:pt idx="2">
                  <c:v>8.7999999999999995E-2</c:v>
                </c:pt>
                <c:pt idx="3">
                  <c:v>4.4999999999999998E-2</c:v>
                </c:pt>
                <c:pt idx="4">
                  <c:v>4.8000000000000001E-2</c:v>
                </c:pt>
                <c:pt idx="5">
                  <c:v>6.0999999999999999E-2</c:v>
                </c:pt>
                <c:pt idx="6">
                  <c:v>2.5999999999999999E-2</c:v>
                </c:pt>
                <c:pt idx="7">
                  <c:v>3.7999999999999999E-2</c:v>
                </c:pt>
                <c:pt idx="8">
                  <c:v>4.2000000000000003E-2</c:v>
                </c:pt>
                <c:pt idx="9">
                  <c:v>4.2999999999999997E-2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SC PP Auto</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0.126</c:v>
                </c:pt>
                <c:pt idx="1">
                  <c:v>0.121</c:v>
                </c:pt>
                <c:pt idx="2">
                  <c:v>7.8E-2</c:v>
                </c:pt>
                <c:pt idx="3">
                  <c:v>7.3999999999999996E-2</c:v>
                </c:pt>
                <c:pt idx="4">
                  <c:v>6.8000000000000005E-2</c:v>
                </c:pt>
                <c:pt idx="5">
                  <c:v>4.2000000000000003E-2</c:v>
                </c:pt>
                <c:pt idx="6">
                  <c:v>-5.0000000000000001E-3</c:v>
                </c:pt>
                <c:pt idx="7">
                  <c:v>4.9000000000000002E-2</c:v>
                </c:pt>
                <c:pt idx="8">
                  <c:v>3.2000000000000001E-2</c:v>
                </c:pt>
                <c:pt idx="9">
                  <c:v>-3.0000000000000001E-3</c:v>
                </c:pt>
              </c:numCache>
            </c:numRef>
          </c:val>
          <c:smooth val="1"/>
          <c:extLst>
            <c:ext xmlns:c16="http://schemas.microsoft.com/office/drawing/2014/chart" uri="{C3380CC4-5D6E-409C-BE32-E72D297353CC}">
              <c16:uniqueId val="{00000002-0DFF-4E1C-B334-BE35F9A89EC3}"/>
            </c:ext>
          </c:extLst>
        </c:ser>
        <c:dLbls>
          <c:showLegendKey val="0"/>
          <c:showVal val="0"/>
          <c:showCatName val="0"/>
          <c:showSerName val="0"/>
          <c:showPercent val="0"/>
          <c:showBubbleSize val="0"/>
        </c:dLbls>
        <c:marker val="1"/>
        <c:smooth val="0"/>
        <c:axId val="469388136"/>
        <c:axId val="469386568"/>
      </c:lineChart>
      <c:catAx>
        <c:axId val="469388136"/>
        <c:scaling>
          <c:orientation val="minMax"/>
        </c:scaling>
        <c:delete val="0"/>
        <c:axPos val="b"/>
        <c:numFmt formatCode="0" sourceLinked="0"/>
        <c:majorTickMark val="out"/>
        <c:minorTickMark val="none"/>
        <c:tickLblPos val="nextTo"/>
        <c:txPr>
          <a:bodyPr rot="0" vert="horz"/>
          <a:lstStyle/>
          <a:p>
            <a:pPr>
              <a:defRPr sz="1400"/>
            </a:pPr>
            <a:endParaRPr lang="en-US"/>
          </a:p>
        </c:txPr>
        <c:crossAx val="469386568"/>
        <c:crossesAt val="-20"/>
        <c:auto val="1"/>
        <c:lblAlgn val="ctr"/>
        <c:lblOffset val="100"/>
        <c:tickLblSkip val="1"/>
        <c:tickMarkSkip val="1"/>
        <c:noMultiLvlLbl val="0"/>
      </c:catAx>
      <c:valAx>
        <c:axId val="469386568"/>
        <c:scaling>
          <c:orientation val="minMax"/>
        </c:scaling>
        <c:delete val="0"/>
        <c:axPos val="l"/>
        <c:numFmt formatCode="0%" sourceLinked="0"/>
        <c:majorTickMark val="out"/>
        <c:minorTickMark val="none"/>
        <c:tickLblPos val="nextTo"/>
        <c:txPr>
          <a:bodyPr/>
          <a:lstStyle/>
          <a:p>
            <a:pPr>
              <a:defRPr sz="1400"/>
            </a:pPr>
            <a:endParaRPr lang="en-US"/>
          </a:p>
        </c:txPr>
        <c:crossAx val="469388136"/>
        <c:crossesAt val="1"/>
        <c:crossBetween val="between"/>
      </c:valAx>
    </c:plotArea>
    <c:legend>
      <c:legendPos val="t"/>
      <c:layout>
        <c:manualLayout>
          <c:xMode val="edge"/>
          <c:yMode val="edge"/>
          <c:x val="0.29470615620075302"/>
          <c:y val="4.2658715052323597E-2"/>
          <c:w val="0.43183872072363899"/>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57443520494494E-2"/>
          <c:y val="3.9698125131970297E-2"/>
          <c:w val="0.89820860009321302"/>
          <c:h val="0.82316615552817096"/>
        </c:manualLayout>
      </c:layout>
      <c:barChart>
        <c:barDir val="col"/>
        <c:grouping val="clustered"/>
        <c:varyColors val="0"/>
        <c:ser>
          <c:idx val="0"/>
          <c:order val="0"/>
          <c:tx>
            <c:strRef>
              <c:f>Sheet1!$B$1</c:f>
              <c:strCache>
                <c:ptCount val="1"/>
                <c:pt idx="0">
                  <c:v>Commercial </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0.0%</c:formatCode>
                <c:ptCount val="11"/>
                <c:pt idx="0">
                  <c:v>0.92099867382336298</c:v>
                </c:pt>
                <c:pt idx="1">
                  <c:v>0.92495921076374799</c:v>
                </c:pt>
                <c:pt idx="2">
                  <c:v>0.94336154300249297</c:v>
                </c:pt>
                <c:pt idx="3">
                  <c:v>0.96786549726092497</c:v>
                </c:pt>
                <c:pt idx="4">
                  <c:v>0.99451671442151601</c:v>
                </c:pt>
                <c:pt idx="5">
                  <c:v>0.98141123128612795</c:v>
                </c:pt>
                <c:pt idx="6">
                  <c:v>1.0359264817618561</c:v>
                </c:pt>
                <c:pt idx="7">
                  <c:v>1.0697820479145601</c:v>
                </c:pt>
                <c:pt idx="8">
                  <c:v>1.069219187470926</c:v>
                </c:pt>
                <c:pt idx="9">
                  <c:v>1.034303342316752</c:v>
                </c:pt>
                <c:pt idx="10">
                  <c:v>1.0879190725823511</c:v>
                </c:pt>
              </c:numCache>
            </c:numRef>
          </c:val>
          <c:extLst>
            <c:ext xmlns:c16="http://schemas.microsoft.com/office/drawing/2014/chart" uri="{C3380CC4-5D6E-409C-BE32-E72D297353CC}">
              <c16:uniqueId val="{00000000-9A00-46F4-A0FE-EFD3385CA1B3}"/>
            </c:ext>
          </c:extLst>
        </c:ser>
        <c:ser>
          <c:idx val="1"/>
          <c:order val="1"/>
          <c:tx>
            <c:strRef>
              <c:f>Sheet1!$C$1</c:f>
              <c:strCache>
                <c:ptCount val="1"/>
                <c:pt idx="0">
                  <c:v>Personal</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0.0%</c:formatCode>
                <c:ptCount val="11"/>
                <c:pt idx="0">
                  <c:v>0.95081548437726704</c:v>
                </c:pt>
                <c:pt idx="1">
                  <c:v>0.95628989149955101</c:v>
                </c:pt>
                <c:pt idx="2">
                  <c:v>0.98317768915716097</c:v>
                </c:pt>
                <c:pt idx="3">
                  <c:v>1.001904683000914</c:v>
                </c:pt>
                <c:pt idx="4">
                  <c:v>1.0131609564977939</c:v>
                </c:pt>
                <c:pt idx="5">
                  <c:v>1.009730966746603</c:v>
                </c:pt>
                <c:pt idx="6">
                  <c:v>1.0199829159436</c:v>
                </c:pt>
                <c:pt idx="7">
                  <c:v>1.020587127018072</c:v>
                </c:pt>
                <c:pt idx="8">
                  <c:v>1.015526046337424</c:v>
                </c:pt>
                <c:pt idx="9">
                  <c:v>1.02463479563102</c:v>
                </c:pt>
                <c:pt idx="10">
                  <c:v>1.046020736182409</c:v>
                </c:pt>
              </c:numCache>
            </c:numRef>
          </c:val>
          <c:extLst>
            <c:ext xmlns:c16="http://schemas.microsoft.com/office/drawing/2014/chart" uri="{C3380CC4-5D6E-409C-BE32-E72D297353CC}">
              <c16:uniqueId val="{00000001-9A00-46F4-A0FE-EFD3385CA1B3}"/>
            </c:ext>
          </c:extLst>
        </c:ser>
        <c:dLbls>
          <c:showLegendKey val="0"/>
          <c:showVal val="0"/>
          <c:showCatName val="0"/>
          <c:showSerName val="0"/>
          <c:showPercent val="0"/>
          <c:showBubbleSize val="0"/>
        </c:dLbls>
        <c:gapWidth val="100"/>
        <c:axId val="664612096"/>
        <c:axId val="664610464"/>
      </c:barChart>
      <c:catAx>
        <c:axId val="6646120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4610464"/>
        <c:crossesAt val="1"/>
        <c:auto val="1"/>
        <c:lblAlgn val="ctr"/>
        <c:lblOffset val="100"/>
        <c:noMultiLvlLbl val="0"/>
      </c:catAx>
      <c:valAx>
        <c:axId val="664610464"/>
        <c:scaling>
          <c:orientation val="minMax"/>
          <c:max val="1.1499999999999999"/>
          <c:min val="0.8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4612096"/>
        <c:crosses val="autoZero"/>
        <c:crossBetween val="between"/>
      </c:valAx>
      <c:spPr>
        <a:noFill/>
        <a:ln>
          <a:noFill/>
        </a:ln>
        <a:effectLst/>
      </c:spPr>
    </c:plotArea>
    <c:legend>
      <c:legendPos val="b"/>
      <c:layout>
        <c:manualLayout>
          <c:xMode val="edge"/>
          <c:yMode val="edge"/>
          <c:x val="0.57864545165772197"/>
          <c:y val="0.76058407793427596"/>
          <c:w val="0.346037603944367"/>
          <c:h val="6.8623270462911001E-2"/>
        </c:manualLayout>
      </c:layout>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20994060587501E-2"/>
          <c:y val="4.5373139797456101E-2"/>
          <c:w val="0.88891689342506097"/>
          <c:h val="0.78907422777984404"/>
        </c:manualLayout>
      </c:layout>
      <c:barChart>
        <c:barDir val="col"/>
        <c:grouping val="clustered"/>
        <c:varyColors val="0"/>
        <c:ser>
          <c:idx val="1"/>
          <c:order val="1"/>
          <c:tx>
            <c:strRef>
              <c:f>Sheet1!$C$1</c:f>
              <c:strCache>
                <c:ptCount val="1"/>
                <c:pt idx="0">
                  <c:v>Personal Auto</c:v>
                </c:pt>
              </c:strCache>
            </c:strRef>
          </c:tx>
          <c:spPr>
            <a:ln w="19050">
              <a:noFill/>
              <a:miter lim="800000"/>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0.0%</c:formatCode>
                <c:ptCount val="10"/>
                <c:pt idx="0">
                  <c:v>0.11</c:v>
                </c:pt>
                <c:pt idx="1">
                  <c:v>0.121</c:v>
                </c:pt>
                <c:pt idx="2">
                  <c:v>8.7999999999999995E-2</c:v>
                </c:pt>
                <c:pt idx="3">
                  <c:v>4.4999999999999998E-2</c:v>
                </c:pt>
                <c:pt idx="4">
                  <c:v>4.8000000000000001E-2</c:v>
                </c:pt>
                <c:pt idx="5">
                  <c:v>6.0999999999999999E-2</c:v>
                </c:pt>
                <c:pt idx="6">
                  <c:v>2.5999999999999999E-2</c:v>
                </c:pt>
                <c:pt idx="7">
                  <c:v>3.7999999999999999E-2</c:v>
                </c:pt>
                <c:pt idx="8">
                  <c:v>4.2000000000000003E-2</c:v>
                </c:pt>
                <c:pt idx="9">
                  <c:v>4.2999999999999997E-2</c:v>
                </c:pt>
              </c:numCache>
            </c:numRef>
          </c:val>
          <c:extLst>
            <c:ext xmlns:c16="http://schemas.microsoft.com/office/drawing/2014/chart" uri="{C3380CC4-5D6E-409C-BE32-E72D297353CC}">
              <c16:uniqueId val="{00000000-C368-4D32-BA05-F096D105E823}"/>
            </c:ext>
          </c:extLst>
        </c:ser>
        <c:dLbls>
          <c:showLegendKey val="0"/>
          <c:showVal val="0"/>
          <c:showCatName val="0"/>
          <c:showSerName val="0"/>
          <c:showPercent val="0"/>
          <c:showBubbleSize val="0"/>
        </c:dLbls>
        <c:gapWidth val="60"/>
        <c:axId val="664613184"/>
        <c:axId val="6646044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Commercial Auto</c:v>
                      </c:pt>
                    </c:strCache>
                  </c:strRef>
                </c:tx>
                <c:spPr>
                  <a:ln w="19050">
                    <a:solidFill>
                      <a:schemeClr val="bg1"/>
                    </a:solidFill>
                    <a:miter lim="800000"/>
                  </a:ln>
                </c:spPr>
                <c:invertIfNegative val="0"/>
                <c:dLbls>
                  <c:dLbl>
                    <c:idx val="9"/>
                    <c:layout>
                      <c:manualLayout>
                        <c:x val="0"/>
                        <c:y val="9.1848461128452401E-3"/>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3-C368-4D32-BA05-F096D105E823}"/>
                      </c:ext>
                    </c:extLst>
                  </c:dLbl>
                  <c:spPr>
                    <a:noFill/>
                    <a:ln>
                      <a:noFill/>
                    </a:ln>
                    <a:effectLst/>
                  </c:spPr>
                  <c:txPr>
                    <a:bodyPr rot="0" vert="horz"/>
                    <a:lstStyle/>
                    <a:p>
                      <a:pPr>
                        <a:defRPr b="1"/>
                      </a:pPr>
                      <a:endParaRPr lang="en-US"/>
                    </a:p>
                  </c:txPr>
                  <c:dLblPos val="outEnd"/>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Sheet1!$A$2:$A$11</c15:sqref>
                        </c15:formulaRef>
                      </c:ext>
                    </c:extLst>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extLst>
                      <c:ext uri="{02D57815-91ED-43cb-92C2-25804820EDAC}">
                        <c15:formulaRef>
                          <c15:sqref>Sheet1!$B$2:$B$11</c15:sqref>
                        </c15:formulaRef>
                      </c:ext>
                    </c:extLst>
                    <c:numCache>
                      <c:formatCode>0.0%</c:formatCode>
                      <c:ptCount val="10"/>
                      <c:pt idx="0">
                        <c:v>0.13700000000000001</c:v>
                      </c:pt>
                      <c:pt idx="1">
                        <c:v>0.14000000000000001</c:v>
                      </c:pt>
                      <c:pt idx="2">
                        <c:v>0.12</c:v>
                      </c:pt>
                      <c:pt idx="3">
                        <c:v>8.5999999999999993E-2</c:v>
                      </c:pt>
                      <c:pt idx="4">
                        <c:v>6.4000000000000001E-2</c:v>
                      </c:pt>
                      <c:pt idx="5">
                        <c:v>9.0999999999999998E-2</c:v>
                      </c:pt>
                      <c:pt idx="6">
                        <c:v>6.4000000000000001E-2</c:v>
                      </c:pt>
                      <c:pt idx="7">
                        <c:v>3.4000000000000002E-2</c:v>
                      </c:pt>
                      <c:pt idx="8">
                        <c:v>0.04</c:v>
                      </c:pt>
                      <c:pt idx="9">
                        <c:v>3.1E-2</c:v>
                      </c:pt>
                    </c:numCache>
                  </c:numRef>
                </c:val>
                <c:extLst>
                  <c:ext xmlns:c16="http://schemas.microsoft.com/office/drawing/2014/chart" uri="{C3380CC4-5D6E-409C-BE32-E72D297353CC}">
                    <c16:uniqueId val="{00000004-C368-4D32-BA05-F096D105E823}"/>
                  </c:ext>
                </c:extLst>
              </c15:ser>
            </c15:filteredBarSeries>
          </c:ext>
        </c:extLst>
      </c:barChart>
      <c:lineChart>
        <c:grouping val="standard"/>
        <c:varyColors val="0"/>
        <c:ser>
          <c:idx val="2"/>
          <c:order val="2"/>
          <c:tx>
            <c:strRef>
              <c:f>Sheet1!$D$1</c:f>
              <c:strCache>
                <c:ptCount val="1"/>
                <c:pt idx="0">
                  <c:v>Fortune 500</c:v>
                </c:pt>
              </c:strCache>
            </c:strRef>
          </c:tx>
          <c:spPr>
            <a:ln w="38100">
              <a:solidFill>
                <a:srgbClr val="225A7A"/>
              </a:solidFill>
            </a:ln>
          </c:spPr>
          <c:marker>
            <c:symbol val="circle"/>
            <c:size val="10"/>
            <c:spPr>
              <a:solidFill>
                <a:srgbClr val="225A7A"/>
              </a:solidFill>
              <a:ln>
                <a:noFill/>
              </a:ln>
            </c:spPr>
          </c:marker>
          <c:dPt>
            <c:idx val="9"/>
            <c:bubble3D val="0"/>
            <c:extLst>
              <c:ext xmlns:c16="http://schemas.microsoft.com/office/drawing/2014/chart" uri="{C3380CC4-5D6E-409C-BE32-E72D297353CC}">
                <c16:uniqueId val="{00000001-C368-4D32-BA05-F096D105E823}"/>
              </c:ext>
            </c:extLst>
          </c:dPt>
          <c:dLbls>
            <c:dLbl>
              <c:idx val="9"/>
              <c:layout>
                <c:manualLayout>
                  <c:x val="-2.4778831463518301E-2"/>
                  <c:y val="-7.3631849671310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68-4D32-BA05-F096D105E823}"/>
                </c:ext>
              </c:extLst>
            </c:dLbl>
            <c:spPr>
              <a:noFill/>
              <a:ln>
                <a:noFill/>
              </a:ln>
              <a:effectLst/>
            </c:spPr>
            <c:txPr>
              <a:bodyPr rot="0" vert="horz"/>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0.0%</c:formatCode>
                <c:ptCount val="10"/>
                <c:pt idx="0">
                  <c:v>0.14899999999999999</c:v>
                </c:pt>
                <c:pt idx="1">
                  <c:v>0.154</c:v>
                </c:pt>
                <c:pt idx="2">
                  <c:v>0.152</c:v>
                </c:pt>
                <c:pt idx="3">
                  <c:v>0.13100000000000001</c:v>
                </c:pt>
                <c:pt idx="4">
                  <c:v>0.105</c:v>
                </c:pt>
                <c:pt idx="5">
                  <c:v>0.127</c:v>
                </c:pt>
                <c:pt idx="6">
                  <c:v>0.14299999999999999</c:v>
                </c:pt>
                <c:pt idx="7">
                  <c:v>0.13400000000000001</c:v>
                </c:pt>
                <c:pt idx="8">
                  <c:v>0.16600000000000001</c:v>
                </c:pt>
                <c:pt idx="9">
                  <c:v>0.14299999999999999</c:v>
                </c:pt>
              </c:numCache>
            </c:numRef>
          </c:val>
          <c:smooth val="0"/>
          <c:extLst>
            <c:ext xmlns:c16="http://schemas.microsoft.com/office/drawing/2014/chart" uri="{C3380CC4-5D6E-409C-BE32-E72D297353CC}">
              <c16:uniqueId val="{00000002-C368-4D32-BA05-F096D105E823}"/>
            </c:ext>
          </c:extLst>
        </c:ser>
        <c:dLbls>
          <c:showLegendKey val="0"/>
          <c:showVal val="0"/>
          <c:showCatName val="0"/>
          <c:showSerName val="0"/>
          <c:showPercent val="0"/>
          <c:showBubbleSize val="0"/>
        </c:dLbls>
        <c:marker val="1"/>
        <c:smooth val="0"/>
        <c:axId val="664613184"/>
        <c:axId val="664604480"/>
      </c:lineChart>
      <c:catAx>
        <c:axId val="664613184"/>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664604480"/>
        <c:crosses val="autoZero"/>
        <c:auto val="1"/>
        <c:lblAlgn val="ctr"/>
        <c:lblOffset val="100"/>
        <c:noMultiLvlLbl val="0"/>
      </c:catAx>
      <c:valAx>
        <c:axId val="664604480"/>
        <c:scaling>
          <c:orientation val="minMax"/>
        </c:scaling>
        <c:delete val="0"/>
        <c:axPos val="l"/>
        <c:numFmt formatCode="0%" sourceLinked="0"/>
        <c:majorTickMark val="out"/>
        <c:minorTickMark val="none"/>
        <c:tickLblPos val="nextTo"/>
        <c:txPr>
          <a:bodyPr rot="-60000000" vert="horz"/>
          <a:lstStyle/>
          <a:p>
            <a:pPr>
              <a:defRPr/>
            </a:pPr>
            <a:endParaRPr lang="en-US"/>
          </a:p>
        </c:txPr>
        <c:crossAx val="664613184"/>
        <c:crosses val="autoZero"/>
        <c:crossBetween val="between"/>
      </c:valAx>
    </c:plotArea>
    <c:legend>
      <c:legendPos val="b"/>
      <c:layout>
        <c:manualLayout>
          <c:xMode val="edge"/>
          <c:yMode val="edge"/>
          <c:x val="0.241634830089408"/>
          <c:y val="2.18640319738716E-2"/>
          <c:w val="0.51673021928516105"/>
          <c:h val="7.1897818225386503E-2"/>
        </c:manualLayout>
      </c:layout>
      <c:overlay val="0"/>
      <c:txPr>
        <a:bodyPr rot="0" vert="horz"/>
        <a:lstStyle/>
        <a:p>
          <a:pP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85843632176499"/>
          <c:y val="4.6854783073173603E-2"/>
          <c:w val="0.80124392119633503"/>
          <c:h val="0.75653457311219496"/>
        </c:manualLayout>
      </c:layout>
      <c:barChart>
        <c:barDir val="col"/>
        <c:grouping val="clustered"/>
        <c:varyColors val="0"/>
        <c:ser>
          <c:idx val="0"/>
          <c:order val="0"/>
          <c:tx>
            <c:strRef>
              <c:f>Sheet1!$B$1</c:f>
              <c:strCache>
                <c:ptCount val="1"/>
                <c:pt idx="0">
                  <c:v>1963</c:v>
                </c:pt>
              </c:strCache>
            </c:strRef>
          </c:tx>
          <c:spPr>
            <a:ln w="19050">
              <a:noFill/>
              <a:miter lim="800000"/>
            </a:ln>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General</c:formatCode>
                <c:ptCount val="2"/>
                <c:pt idx="0">
                  <c:v>7.92</c:v>
                </c:pt>
                <c:pt idx="1">
                  <c:v>2.61</c:v>
                </c:pt>
              </c:numCache>
            </c:numRef>
          </c:val>
          <c:extLst>
            <c:ext xmlns:c16="http://schemas.microsoft.com/office/drawing/2014/chart" uri="{C3380CC4-5D6E-409C-BE32-E72D297353CC}">
              <c16:uniqueId val="{00000000-261B-45E8-82E1-68652BDA2437}"/>
            </c:ext>
          </c:extLst>
        </c:ser>
        <c:ser>
          <c:idx val="1"/>
          <c:order val="1"/>
          <c:tx>
            <c:strRef>
              <c:f>Sheet1!$C$1</c:f>
              <c:strCache>
                <c:ptCount val="1"/>
                <c:pt idx="0">
                  <c:v>1988</c:v>
                </c:pt>
              </c:strCache>
            </c:strRef>
          </c:tx>
          <c:spPr>
            <a:ln w="19050">
              <a:noFill/>
              <a:miter lim="800000"/>
            </a:ln>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General</c:formatCode>
                <c:ptCount val="2"/>
                <c:pt idx="0">
                  <c:v>4.22</c:v>
                </c:pt>
                <c:pt idx="1">
                  <c:v>1.23</c:v>
                </c:pt>
              </c:numCache>
            </c:numRef>
          </c:val>
          <c:extLst>
            <c:ext xmlns:c16="http://schemas.microsoft.com/office/drawing/2014/chart" uri="{C3380CC4-5D6E-409C-BE32-E72D297353CC}">
              <c16:uniqueId val="{00000001-261B-45E8-82E1-68652BDA2437}"/>
            </c:ext>
          </c:extLst>
        </c:ser>
        <c:ser>
          <c:idx val="2"/>
          <c:order val="2"/>
          <c:tx>
            <c:strRef>
              <c:f>Sheet1!$D$1</c:f>
              <c:strCache>
                <c:ptCount val="1"/>
                <c:pt idx="0">
                  <c:v>2013</c:v>
                </c:pt>
              </c:strCache>
            </c:strRef>
          </c:tx>
          <c:spPr>
            <a:solidFill>
              <a:srgbClr val="00B050"/>
            </a:solidFill>
            <a:ln w="19050">
              <a:noFill/>
              <a:miter lim="800000"/>
            </a:ln>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General</c:formatCode>
                <c:ptCount val="2"/>
                <c:pt idx="0">
                  <c:v>3.55</c:v>
                </c:pt>
                <c:pt idx="1">
                  <c:v>0.95</c:v>
                </c:pt>
              </c:numCache>
            </c:numRef>
          </c:val>
          <c:extLst>
            <c:ext xmlns:c16="http://schemas.microsoft.com/office/drawing/2014/chart" uri="{C3380CC4-5D6E-409C-BE32-E72D297353CC}">
              <c16:uniqueId val="{00000002-261B-45E8-82E1-68652BDA2437}"/>
            </c:ext>
          </c:extLst>
        </c:ser>
        <c:dLbls>
          <c:dLblPos val="outEnd"/>
          <c:showLegendKey val="0"/>
          <c:showVal val="1"/>
          <c:showCatName val="0"/>
          <c:showSerName val="0"/>
          <c:showPercent val="0"/>
          <c:showBubbleSize val="0"/>
        </c:dLbls>
        <c:gapWidth val="60"/>
        <c:axId val="664616992"/>
        <c:axId val="664602848"/>
      </c:barChart>
      <c:catAx>
        <c:axId val="664616992"/>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664602848"/>
        <c:crosses val="autoZero"/>
        <c:auto val="1"/>
        <c:lblAlgn val="ctr"/>
        <c:lblOffset val="100"/>
        <c:noMultiLvlLbl val="0"/>
      </c:catAx>
      <c:valAx>
        <c:axId val="664602848"/>
        <c:scaling>
          <c:orientation val="minMax"/>
        </c:scaling>
        <c:delete val="0"/>
        <c:axPos val="l"/>
        <c:title>
          <c:tx>
            <c:rich>
              <a:bodyPr rot="-5400000" vert="horz"/>
              <a:lstStyle/>
              <a:p>
                <a:pPr>
                  <a:defRPr/>
                </a:pPr>
                <a:r>
                  <a:rPr lang="en-US"/>
                  <a:t>Claims per 100 Insured Vehicles</a:t>
                </a:r>
              </a:p>
            </c:rich>
          </c:tx>
          <c:overlay val="0"/>
        </c:title>
        <c:numFmt formatCode="#,##0.0" sourceLinked="0"/>
        <c:majorTickMark val="out"/>
        <c:minorTickMark val="none"/>
        <c:tickLblPos val="nextTo"/>
        <c:txPr>
          <a:bodyPr rot="-60000000" vert="horz"/>
          <a:lstStyle/>
          <a:p>
            <a:pPr>
              <a:defRPr/>
            </a:pPr>
            <a:endParaRPr lang="en-US"/>
          </a:p>
        </c:txPr>
        <c:crossAx val="664616992"/>
        <c:crosses val="autoZero"/>
        <c:crossBetween val="between"/>
      </c:valAx>
    </c:plotArea>
    <c:plotVisOnly val="1"/>
    <c:dispBlanksAs val="gap"/>
    <c:showDLblsOverMax val="0"/>
  </c:chart>
  <c:txPr>
    <a:bodyPr/>
    <a:lstStyle/>
    <a:p>
      <a:pPr>
        <a:defRPr sz="1400">
          <a:latin typeface="Arial "/>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56024364878901"/>
          <c:y val="4.5801571300465901E-2"/>
          <c:w val="0.70295547962165095"/>
          <c:h val="0.75926786207500696"/>
        </c:manualLayout>
      </c:layout>
      <c:barChart>
        <c:barDir val="col"/>
        <c:grouping val="clustered"/>
        <c:varyColors val="0"/>
        <c:ser>
          <c:idx val="0"/>
          <c:order val="0"/>
          <c:tx>
            <c:strRef>
              <c:f>Sheet1!$B$1</c:f>
              <c:strCache>
                <c:ptCount val="1"/>
                <c:pt idx="0">
                  <c:v>1963</c:v>
                </c:pt>
              </c:strCache>
            </c:strRef>
          </c:tx>
          <c:spPr>
            <a:ln w="19050">
              <a:noFill/>
              <a:miter lim="800000"/>
            </a:ln>
          </c:spPr>
          <c:invertIfNegative val="0"/>
          <c:dLbls>
            <c:dLbl>
              <c:idx val="0"/>
              <c:layout>
                <c:manualLayout>
                  <c:x val="-6.28930817610063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FE-42F9-BFE4-2588BCCCA093}"/>
                </c:ext>
              </c:extLst>
            </c:dLbl>
            <c:dLbl>
              <c:idx val="1"/>
              <c:layout>
                <c:manualLayout>
                  <c:x val="-1.8867924528301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FE-42F9-BFE4-2588BCCCA093}"/>
                </c:ext>
              </c:extLst>
            </c:dLbl>
            <c:numFmt formatCode="&quot;$&quot;#,##0" sourceLinked="0"/>
            <c:spPr>
              <a:noFill/>
              <a:ln>
                <a:noFill/>
              </a:ln>
              <a:effectLst/>
            </c:spPr>
            <c:txPr>
              <a:bodyPr rot="0" vert="horz"/>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#,##0</c:formatCode>
                <c:ptCount val="2"/>
                <c:pt idx="0">
                  <c:v>183</c:v>
                </c:pt>
                <c:pt idx="1">
                  <c:v>1143</c:v>
                </c:pt>
              </c:numCache>
            </c:numRef>
          </c:val>
          <c:extLst>
            <c:ext xmlns:c16="http://schemas.microsoft.com/office/drawing/2014/chart" uri="{C3380CC4-5D6E-409C-BE32-E72D297353CC}">
              <c16:uniqueId val="{00000002-B8FE-42F9-BFE4-2588BCCCA093}"/>
            </c:ext>
          </c:extLst>
        </c:ser>
        <c:ser>
          <c:idx val="1"/>
          <c:order val="1"/>
          <c:tx>
            <c:strRef>
              <c:f>Sheet1!$C$1</c:f>
              <c:strCache>
                <c:ptCount val="1"/>
                <c:pt idx="0">
                  <c:v>1988</c:v>
                </c:pt>
              </c:strCache>
            </c:strRef>
          </c:tx>
          <c:spPr>
            <a:ln w="19050">
              <a:noFill/>
              <a:miter lim="800000"/>
            </a:ln>
          </c:spPr>
          <c:invertIfNegative val="0"/>
          <c:dLbls>
            <c:dLbl>
              <c:idx val="0"/>
              <c:layout>
                <c:manualLayout>
                  <c:x val="-1.257861635220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FE-42F9-BFE4-2588BCCCA093}"/>
                </c:ext>
              </c:extLst>
            </c:dLbl>
            <c:dLbl>
              <c:idx val="1"/>
              <c:layout>
                <c:manualLayout>
                  <c:x val="-1.8867924528301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FE-42F9-BFE4-2588BCCCA093}"/>
                </c:ext>
              </c:extLst>
            </c:dLbl>
            <c:numFmt formatCode="&quot;$&quot;#,##0" sourceLinked="0"/>
            <c:spPr>
              <a:noFill/>
              <a:ln>
                <a:noFill/>
              </a:ln>
              <a:effectLst/>
            </c:spPr>
            <c:txPr>
              <a:bodyPr rot="0" vert="horz" anchorCtr="0"/>
              <a:lstStyle/>
              <a:p>
                <a:pPr algn="ctr">
                  <a:defRPr lang="en-US" sz="1200" b="0"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#,##0</c:formatCode>
                <c:ptCount val="2"/>
                <c:pt idx="0">
                  <c:v>1288</c:v>
                </c:pt>
                <c:pt idx="1">
                  <c:v>7553</c:v>
                </c:pt>
              </c:numCache>
            </c:numRef>
          </c:val>
          <c:extLst>
            <c:ext xmlns:c16="http://schemas.microsoft.com/office/drawing/2014/chart" uri="{C3380CC4-5D6E-409C-BE32-E72D297353CC}">
              <c16:uniqueId val="{00000005-B8FE-42F9-BFE4-2588BCCCA093}"/>
            </c:ext>
          </c:extLst>
        </c:ser>
        <c:ser>
          <c:idx val="2"/>
          <c:order val="2"/>
          <c:tx>
            <c:strRef>
              <c:f>Sheet1!$D$1</c:f>
              <c:strCache>
                <c:ptCount val="1"/>
                <c:pt idx="0">
                  <c:v>2013</c:v>
                </c:pt>
              </c:strCache>
            </c:strRef>
          </c:tx>
          <c:spPr>
            <a:solidFill>
              <a:srgbClr val="00B050"/>
            </a:solidFill>
            <a:ln w="19050">
              <a:noFill/>
              <a:miter lim="800000"/>
            </a:ln>
          </c:spPr>
          <c:invertIfNegative val="0"/>
          <c:dLbls>
            <c:numFmt formatCode="&quot;$&quot;#,##0" sourceLinked="0"/>
            <c:spPr>
              <a:noFill/>
              <a:ln>
                <a:noFill/>
              </a:ln>
              <a:effectLst/>
            </c:spPr>
            <c:txPr>
              <a:bodyPr rot="0" vertOverflow="overflow" horzOverflow="overflow" vert="horz">
                <a:normAutofit/>
              </a:bodyPr>
              <a:lstStyle/>
              <a:p>
                <a:pPr>
                  <a:defRPr sz="1200" b="0">
                    <a:effectLs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#,##0</c:formatCode>
                <c:ptCount val="2"/>
                <c:pt idx="0">
                  <c:v>3231</c:v>
                </c:pt>
                <c:pt idx="1">
                  <c:v>15443</c:v>
                </c:pt>
              </c:numCache>
            </c:numRef>
          </c:val>
          <c:extLst>
            <c:ext xmlns:c16="http://schemas.microsoft.com/office/drawing/2014/chart" uri="{C3380CC4-5D6E-409C-BE32-E72D297353CC}">
              <c16:uniqueId val="{00000006-B8FE-42F9-BFE4-2588BCCCA093}"/>
            </c:ext>
          </c:extLst>
        </c:ser>
        <c:dLbls>
          <c:showLegendKey val="0"/>
          <c:showVal val="0"/>
          <c:showCatName val="0"/>
          <c:showSerName val="0"/>
          <c:showPercent val="0"/>
          <c:showBubbleSize val="0"/>
        </c:dLbls>
        <c:gapWidth val="60"/>
        <c:axId val="664607744"/>
        <c:axId val="664614272"/>
      </c:barChart>
      <c:catAx>
        <c:axId val="664607744"/>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664614272"/>
        <c:crosses val="autoZero"/>
        <c:auto val="1"/>
        <c:lblAlgn val="ctr"/>
        <c:lblOffset val="100"/>
        <c:noMultiLvlLbl val="0"/>
      </c:catAx>
      <c:valAx>
        <c:axId val="664614272"/>
        <c:scaling>
          <c:orientation val="minMax"/>
        </c:scaling>
        <c:delete val="0"/>
        <c:axPos val="l"/>
        <c:title>
          <c:tx>
            <c:rich>
              <a:bodyPr rot="-5400000" vert="horz"/>
              <a:lstStyle/>
              <a:p>
                <a:pPr>
                  <a:defRPr/>
                </a:pPr>
                <a:r>
                  <a:rPr lang="en-US" dirty="0"/>
                  <a:t>Claim Severity</a:t>
                </a:r>
              </a:p>
            </c:rich>
          </c:tx>
          <c:overlay val="0"/>
        </c:title>
        <c:numFmt formatCode="#,##0" sourceLinked="1"/>
        <c:majorTickMark val="out"/>
        <c:minorTickMark val="none"/>
        <c:tickLblPos val="nextTo"/>
        <c:txPr>
          <a:bodyPr rot="-60000000" vert="horz"/>
          <a:lstStyle/>
          <a:p>
            <a:pPr>
              <a:defRPr/>
            </a:pPr>
            <a:endParaRPr lang="en-US"/>
          </a:p>
        </c:txPr>
        <c:crossAx val="66460774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321306851569E-2"/>
          <c:y val="6.8229926315390294E-2"/>
          <c:w val="0.88897607661269695"/>
          <c:h val="0.79594646174846095"/>
        </c:manualLayout>
      </c:layout>
      <c:barChart>
        <c:barDir val="col"/>
        <c:grouping val="clustered"/>
        <c:varyColors val="0"/>
        <c:ser>
          <c:idx val="0"/>
          <c:order val="0"/>
          <c:tx>
            <c:strRef>
              <c:f>Sheet1!$A$2</c:f>
              <c:strCache>
                <c:ptCount val="1"/>
                <c:pt idx="0">
                  <c:v>Severity</c:v>
                </c:pt>
              </c:strCache>
            </c:strRef>
          </c:tx>
          <c:invertIfNegative val="0"/>
          <c:dLbls>
            <c:dLbl>
              <c:idx val="2"/>
              <c:layout>
                <c:manualLayout>
                  <c:x val="-9.8256669516114201E-3"/>
                  <c:y val="-1.6809385541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E-47EF-82E7-EA2483D07525}"/>
                </c:ext>
              </c:extLst>
            </c:dLbl>
            <c:dLbl>
              <c:idx val="4"/>
              <c:layout>
                <c:manualLayout>
                  <c:x val="3.0616150019135099E-3"/>
                  <c:y val="-3.2102728731942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E-47EF-82E7-EA2483D07525}"/>
                </c:ext>
              </c:extLst>
            </c:dLbl>
            <c:dLbl>
              <c:idx val="5"/>
              <c:layout>
                <c:manualLayout>
                  <c:x val="-6.1907301770975504E-4"/>
                  <c:y val="-5.7666106343448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E-47EF-82E7-EA2483D07525}"/>
                </c:ext>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Sheet1!$B$2:$L$2</c:f>
              <c:numCache>
                <c:formatCode>0.0%</c:formatCode>
                <c:ptCount val="11"/>
                <c:pt idx="0">
                  <c:v>-1.7999999999999999E-2</c:v>
                </c:pt>
                <c:pt idx="1">
                  <c:v>-3.5999999999999997E-2</c:v>
                </c:pt>
                <c:pt idx="2">
                  <c:v>2.5000000000000001E-2</c:v>
                </c:pt>
                <c:pt idx="3">
                  <c:v>-2.4E-2</c:v>
                </c:pt>
                <c:pt idx="4">
                  <c:v>-1.4E-2</c:v>
                </c:pt>
                <c:pt idx="5">
                  <c:v>-5.0000000000000001E-3</c:v>
                </c:pt>
                <c:pt idx="6">
                  <c:v>8.9999999999999993E-3</c:v>
                </c:pt>
                <c:pt idx="7">
                  <c:v>-1.7999999999999999E-2</c:v>
                </c:pt>
                <c:pt idx="8">
                  <c:v>2.4E-2</c:v>
                </c:pt>
                <c:pt idx="9">
                  <c:v>4.3999999999999997E-2</c:v>
                </c:pt>
                <c:pt idx="10">
                  <c:v>8.0000000000000002E-3</c:v>
                </c:pt>
              </c:numCache>
            </c:numRef>
          </c:val>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664608288"/>
        <c:axId val="664607200"/>
      </c:barChart>
      <c:catAx>
        <c:axId val="664608288"/>
        <c:scaling>
          <c:orientation val="minMax"/>
        </c:scaling>
        <c:delete val="0"/>
        <c:axPos val="b"/>
        <c:numFmt formatCode="General" sourceLinked="1"/>
        <c:majorTickMark val="out"/>
        <c:minorTickMark val="none"/>
        <c:tickLblPos val="low"/>
        <c:txPr>
          <a:bodyPr rot="0" vert="horz"/>
          <a:lstStyle/>
          <a:p>
            <a:pPr>
              <a:defRPr/>
            </a:pPr>
            <a:endParaRPr lang="en-US"/>
          </a:p>
        </c:txPr>
        <c:crossAx val="664607200"/>
        <c:crosses val="autoZero"/>
        <c:auto val="1"/>
        <c:lblAlgn val="ctr"/>
        <c:lblOffset val="200"/>
        <c:tickLblSkip val="1"/>
        <c:tickMarkSkip val="1"/>
        <c:noMultiLvlLbl val="0"/>
      </c:catAx>
      <c:valAx>
        <c:axId val="664607200"/>
        <c:scaling>
          <c:orientation val="minMax"/>
          <c:max val="0.06"/>
          <c:min val="-0.04"/>
        </c:scaling>
        <c:delete val="0"/>
        <c:axPos val="l"/>
        <c:numFmt formatCode="0.0%" sourceLinked="0"/>
        <c:majorTickMark val="out"/>
        <c:minorTickMark val="none"/>
        <c:tickLblPos val="nextTo"/>
        <c:txPr>
          <a:bodyPr rot="0" vert="horz"/>
          <a:lstStyle/>
          <a:p>
            <a:pPr>
              <a:defRPr/>
            </a:pPr>
            <a:endParaRPr lang="en-US"/>
          </a:p>
        </c:txPr>
        <c:crossAx val="664608288"/>
        <c:crosses val="autoZero"/>
        <c:crossBetween val="between"/>
        <c:majorUnit val="0.02"/>
      </c:valAx>
    </c:plotArea>
    <c:plotVisOnly val="1"/>
    <c:dispBlanksAs val="gap"/>
    <c:showDLblsOverMax val="0"/>
  </c:chart>
  <c:txPr>
    <a:bodyPr/>
    <a:lstStyle/>
    <a:p>
      <a:pPr>
        <a:defRPr sz="14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321306851569E-2"/>
          <c:y val="6.8229926315390294E-2"/>
          <c:w val="0.88897607661269695"/>
          <c:h val="0.79594646174846095"/>
        </c:manualLayout>
      </c:layout>
      <c:barChart>
        <c:barDir val="col"/>
        <c:grouping val="clustered"/>
        <c:varyColors val="0"/>
        <c:ser>
          <c:idx val="0"/>
          <c:order val="0"/>
          <c:tx>
            <c:strRef>
              <c:f>Sheet1!$A$2</c:f>
              <c:strCache>
                <c:ptCount val="1"/>
                <c:pt idx="0">
                  <c:v>Severity</c:v>
                </c:pt>
              </c:strCache>
            </c:strRef>
          </c:tx>
          <c:invertIfNegative val="0"/>
          <c:dLbls>
            <c:dLbl>
              <c:idx val="2"/>
              <c:layout>
                <c:manualLayout>
                  <c:x val="-9.8256669516114201E-3"/>
                  <c:y val="-1.6809385541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E-47EF-82E7-EA2483D07525}"/>
                </c:ext>
              </c:extLst>
            </c:dLbl>
            <c:dLbl>
              <c:idx val="4"/>
              <c:layout>
                <c:manualLayout>
                  <c:x val="3.0616150019135099E-3"/>
                  <c:y val="-3.2102728731942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E-47EF-82E7-EA2483D07525}"/>
                </c:ext>
              </c:extLst>
            </c:dLbl>
            <c:dLbl>
              <c:idx val="5"/>
              <c:layout>
                <c:manualLayout>
                  <c:x val="-6.1907301770975504E-4"/>
                  <c:y val="-5.7666106343448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E-47EF-82E7-EA2483D07525}"/>
                </c:ext>
              </c:extLst>
            </c:dLbl>
            <c:dLbl>
              <c:idx val="7"/>
              <c:layout>
                <c:manualLayout>
                  <c:x val="-1.5308075009567599E-3"/>
                  <c:y val="-1.926163723916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B1-4075-8C92-D974FECE3D62}"/>
                </c:ext>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Sheet1!$B$2:$L$2</c:f>
              <c:numCache>
                <c:formatCode>0.0%</c:formatCode>
                <c:ptCount val="11"/>
                <c:pt idx="0">
                  <c:v>3.9E-2</c:v>
                </c:pt>
                <c:pt idx="1">
                  <c:v>3.1E-2</c:v>
                </c:pt>
                <c:pt idx="2">
                  <c:v>1E-3</c:v>
                </c:pt>
                <c:pt idx="3">
                  <c:v>5.0000000000000001E-3</c:v>
                </c:pt>
                <c:pt idx="4">
                  <c:v>-2.3E-2</c:v>
                </c:pt>
                <c:pt idx="5">
                  <c:v>-1E-3</c:v>
                </c:pt>
                <c:pt idx="6">
                  <c:v>2.8000000000000001E-2</c:v>
                </c:pt>
                <c:pt idx="7">
                  <c:v>1.2999999999999999E-2</c:v>
                </c:pt>
                <c:pt idx="8">
                  <c:v>4.1000000000000002E-2</c:v>
                </c:pt>
                <c:pt idx="9">
                  <c:v>1.2999999999999999E-2</c:v>
                </c:pt>
                <c:pt idx="10">
                  <c:v>5.7000000000000002E-2</c:v>
                </c:pt>
              </c:numCache>
            </c:numRef>
          </c:val>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664608832"/>
        <c:axId val="664611008"/>
      </c:barChart>
      <c:catAx>
        <c:axId val="664608832"/>
        <c:scaling>
          <c:orientation val="minMax"/>
        </c:scaling>
        <c:delete val="0"/>
        <c:axPos val="b"/>
        <c:numFmt formatCode="General" sourceLinked="1"/>
        <c:majorTickMark val="out"/>
        <c:minorTickMark val="none"/>
        <c:tickLblPos val="low"/>
        <c:txPr>
          <a:bodyPr rot="0" vert="horz"/>
          <a:lstStyle/>
          <a:p>
            <a:pPr>
              <a:defRPr/>
            </a:pPr>
            <a:endParaRPr lang="en-US"/>
          </a:p>
        </c:txPr>
        <c:crossAx val="664611008"/>
        <c:crosses val="autoZero"/>
        <c:auto val="1"/>
        <c:lblAlgn val="ctr"/>
        <c:lblOffset val="200"/>
        <c:tickLblSkip val="1"/>
        <c:tickMarkSkip val="1"/>
        <c:noMultiLvlLbl val="0"/>
      </c:catAx>
      <c:valAx>
        <c:axId val="664611008"/>
        <c:scaling>
          <c:orientation val="minMax"/>
          <c:max val="0.06"/>
          <c:min val="-0.04"/>
        </c:scaling>
        <c:delete val="0"/>
        <c:axPos val="l"/>
        <c:numFmt formatCode="0.0%" sourceLinked="0"/>
        <c:majorTickMark val="out"/>
        <c:minorTickMark val="none"/>
        <c:tickLblPos val="nextTo"/>
        <c:txPr>
          <a:bodyPr rot="0" vert="horz"/>
          <a:lstStyle/>
          <a:p>
            <a:pPr>
              <a:defRPr/>
            </a:pPr>
            <a:endParaRPr lang="en-US"/>
          </a:p>
        </c:txPr>
        <c:crossAx val="664608832"/>
        <c:crosses val="autoZero"/>
        <c:crossBetween val="between"/>
        <c:majorUnit val="0.02"/>
      </c:valAx>
    </c:plotArea>
    <c:plotVisOnly val="1"/>
    <c:dispBlanksAs val="gap"/>
    <c:showDLblsOverMax val="0"/>
  </c:chart>
  <c:txPr>
    <a:bodyPr/>
    <a:lstStyle/>
    <a:p>
      <a:pPr>
        <a:defRPr sz="14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120994060587501E-2"/>
          <c:y val="0.109789286130135"/>
          <c:w val="0.89504012342888895"/>
          <c:h val="0.68575579832585098"/>
        </c:manualLayout>
      </c:layout>
      <c:barChart>
        <c:barDir val="col"/>
        <c:grouping val="clustered"/>
        <c:varyColors val="0"/>
        <c:ser>
          <c:idx val="0"/>
          <c:order val="0"/>
          <c:tx>
            <c:strRef>
              <c:f>Sheet1!$B$1</c:f>
              <c:strCache>
                <c:ptCount val="1"/>
                <c:pt idx="0">
                  <c:v>Severity</c:v>
                </c:pt>
              </c:strCache>
            </c:strRef>
          </c:tx>
          <c:spPr>
            <a:ln w="19050">
              <a:noFill/>
              <a:miter lim="800000"/>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Bodily Injury</c:v>
                </c:pt>
                <c:pt idx="1">
                  <c:v>Property Damage Liability</c:v>
                </c:pt>
                <c:pt idx="2">
                  <c:v>PIP</c:v>
                </c:pt>
                <c:pt idx="3">
                  <c:v>Collision </c:v>
                </c:pt>
                <c:pt idx="4">
                  <c:v>Comprehensive</c:v>
                </c:pt>
              </c:strCache>
            </c:strRef>
          </c:cat>
          <c:val>
            <c:numRef>
              <c:f>Sheet1!$B$2:$B$6</c:f>
              <c:numCache>
                <c:formatCode>0.0%</c:formatCode>
                <c:ptCount val="5"/>
                <c:pt idx="0">
                  <c:v>3.5000000000000003E-2</c:v>
                </c:pt>
                <c:pt idx="1">
                  <c:v>7.1999999999999995E-2</c:v>
                </c:pt>
                <c:pt idx="2">
                  <c:v>0.02</c:v>
                </c:pt>
                <c:pt idx="3">
                  <c:v>5.8999999999999997E-2</c:v>
                </c:pt>
                <c:pt idx="4">
                  <c:v>9.8000000000000004E-2</c:v>
                </c:pt>
              </c:numCache>
            </c:numRef>
          </c:val>
          <c:extLst>
            <c:ext xmlns:c16="http://schemas.microsoft.com/office/drawing/2014/chart" uri="{C3380CC4-5D6E-409C-BE32-E72D297353CC}">
              <c16:uniqueId val="{00000000-4497-4A74-9750-21DB88A1A388}"/>
            </c:ext>
          </c:extLst>
        </c:ser>
        <c:ser>
          <c:idx val="1"/>
          <c:order val="1"/>
          <c:tx>
            <c:strRef>
              <c:f>Sheet1!$C$1</c:f>
              <c:strCache>
                <c:ptCount val="1"/>
                <c:pt idx="0">
                  <c:v>Frequency</c:v>
                </c:pt>
              </c:strCache>
            </c:strRef>
          </c:tx>
          <c:spPr>
            <a:ln w="19050">
              <a:noFill/>
              <a:miter lim="800000"/>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Bodily Injury</c:v>
                </c:pt>
                <c:pt idx="1">
                  <c:v>Property Damage Liability</c:v>
                </c:pt>
                <c:pt idx="2">
                  <c:v>PIP</c:v>
                </c:pt>
                <c:pt idx="3">
                  <c:v>Collision </c:v>
                </c:pt>
                <c:pt idx="4">
                  <c:v>Comprehensive</c:v>
                </c:pt>
              </c:strCache>
            </c:strRef>
          </c:cat>
          <c:val>
            <c:numRef>
              <c:f>Sheet1!$C$2:$C$6</c:f>
              <c:numCache>
                <c:formatCode>0.0%</c:formatCode>
                <c:ptCount val="5"/>
                <c:pt idx="0">
                  <c:v>2.1999999999999999E-2</c:v>
                </c:pt>
                <c:pt idx="1">
                  <c:v>1.4E-2</c:v>
                </c:pt>
                <c:pt idx="2">
                  <c:v>0.1</c:v>
                </c:pt>
                <c:pt idx="3">
                  <c:v>7.0000000000000001E-3</c:v>
                </c:pt>
                <c:pt idx="4">
                  <c:v>4.1000000000000002E-2</c:v>
                </c:pt>
              </c:numCache>
            </c:numRef>
          </c:val>
          <c:extLst>
            <c:ext xmlns:c16="http://schemas.microsoft.com/office/drawing/2014/chart" uri="{C3380CC4-5D6E-409C-BE32-E72D297353CC}">
              <c16:uniqueId val="{00000001-4497-4A74-9750-21DB88A1A388}"/>
            </c:ext>
          </c:extLst>
        </c:ser>
        <c:dLbls>
          <c:showLegendKey val="0"/>
          <c:showVal val="0"/>
          <c:showCatName val="0"/>
          <c:showSerName val="0"/>
          <c:showPercent val="0"/>
          <c:showBubbleSize val="0"/>
        </c:dLbls>
        <c:gapWidth val="80"/>
        <c:axId val="664377888"/>
        <c:axId val="664378432"/>
      </c:barChart>
      <c:catAx>
        <c:axId val="664377888"/>
        <c:scaling>
          <c:orientation val="minMax"/>
        </c:scaling>
        <c:delete val="0"/>
        <c:axPos val="b"/>
        <c:numFmt formatCode="General" sourceLinked="0"/>
        <c:majorTickMark val="out"/>
        <c:minorTickMark val="none"/>
        <c:tickLblPos val="low"/>
        <c:crossAx val="664378432"/>
        <c:crosses val="autoZero"/>
        <c:auto val="1"/>
        <c:lblAlgn val="ctr"/>
        <c:lblOffset val="0"/>
        <c:noMultiLvlLbl val="0"/>
      </c:catAx>
      <c:valAx>
        <c:axId val="664378432"/>
        <c:scaling>
          <c:orientation val="minMax"/>
        </c:scaling>
        <c:delete val="0"/>
        <c:axPos val="l"/>
        <c:numFmt formatCode="0%" sourceLinked="0"/>
        <c:majorTickMark val="out"/>
        <c:minorTickMark val="none"/>
        <c:tickLblPos val="nextTo"/>
        <c:crossAx val="664377888"/>
        <c:crosses val="autoZero"/>
        <c:crossBetween val="between"/>
      </c:valAx>
    </c:plotArea>
    <c:legend>
      <c:legendPos val="t"/>
      <c:layout>
        <c:manualLayout>
          <c:xMode val="edge"/>
          <c:yMode val="edge"/>
          <c:x val="0.679235681073735"/>
          <c:y val="0.113279768725093"/>
          <c:w val="0.26609809824288599"/>
          <c:h val="7.1897818225386503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 Chg, Miles Driven</c:v>
                </c:pt>
              </c:strCache>
            </c:strRef>
          </c:tx>
          <c:spPr>
            <a:solidFill>
              <a:schemeClr val="accent1"/>
            </a:solidFill>
            <a:ln>
              <a:solidFill>
                <a:schemeClr val="accent1"/>
              </a:solidFill>
            </a:ln>
          </c:spPr>
          <c:invertIfNegative val="0"/>
          <c:dLbls>
            <c:dLbl>
              <c:idx val="0"/>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FFB-4976-A9B6-7683964B18C0}"/>
                </c:ext>
              </c:extLst>
            </c:dLbl>
            <c:dLbl>
              <c:idx val="4"/>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FFB-4976-A9B6-7683964B18C0}"/>
                </c:ext>
              </c:extLst>
            </c:dLbl>
            <c:spPr>
              <a:noFill/>
              <a:ln>
                <a:noFill/>
              </a:ln>
              <a:effectLst/>
            </c:spPr>
            <c:txPr>
              <a:bodyPr wrap="square" lIns="38100" tIns="19050" rIns="38100" bIns="19050" anchor="ctr">
                <a:spAutoFit/>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formatCode="0">
                  <c:v>2000</c:v>
                </c:pt>
                <c:pt idx="2" formatCode="0">
                  <c:v>2002</c:v>
                </c:pt>
                <c:pt idx="4" formatCode="0">
                  <c:v>2004</c:v>
                </c:pt>
                <c:pt idx="6" formatCode="0">
                  <c:v>2006</c:v>
                </c:pt>
                <c:pt idx="8" formatCode="0">
                  <c:v>2008</c:v>
                </c:pt>
                <c:pt idx="10" formatCode="0">
                  <c:v>2010</c:v>
                </c:pt>
                <c:pt idx="12" formatCode="0">
                  <c:v>2012</c:v>
                </c:pt>
                <c:pt idx="14" formatCode="0">
                  <c:v>2014</c:v>
                </c:pt>
                <c:pt idx="16" formatCode="0">
                  <c:v>2016</c:v>
                </c:pt>
              </c:numCache>
            </c:numRef>
          </c:cat>
          <c:val>
            <c:numRef>
              <c:f>Sheet1!$B$2:$B$18</c:f>
              <c:numCache>
                <c:formatCode>0.0%</c:formatCode>
                <c:ptCount val="17"/>
                <c:pt idx="0">
                  <c:v>2.462686567164174E-2</c:v>
                </c:pt>
                <c:pt idx="1">
                  <c:v>1.8208302986161717E-2</c:v>
                </c:pt>
                <c:pt idx="2">
                  <c:v>2.1459227467811148E-2</c:v>
                </c:pt>
                <c:pt idx="3">
                  <c:v>1.225490196078427E-2</c:v>
                </c:pt>
                <c:pt idx="4">
                  <c:v>2.5250778277412733E-2</c:v>
                </c:pt>
                <c:pt idx="5">
                  <c:v>8.4345479082321706E-3</c:v>
                </c:pt>
                <c:pt idx="6">
                  <c:v>8.3640013382402234E-3</c:v>
                </c:pt>
                <c:pt idx="7">
                  <c:v>5.6403450564035396E-3</c:v>
                </c:pt>
                <c:pt idx="8">
                  <c:v>-1.8145826459914249E-2</c:v>
                </c:pt>
                <c:pt idx="9">
                  <c:v>-6.7204301075268758E-3</c:v>
                </c:pt>
                <c:pt idx="10">
                  <c:v>3.721244925575018E-3</c:v>
                </c:pt>
                <c:pt idx="11">
                  <c:v>-5.3926525109537771E-3</c:v>
                </c:pt>
                <c:pt idx="12">
                  <c:v>6.4384954252796334E-3</c:v>
                </c:pt>
                <c:pt idx="13">
                  <c:v>6.3973063973064015E-3</c:v>
                </c:pt>
                <c:pt idx="14">
                  <c:v>1.271328203412514E-2</c:v>
                </c:pt>
                <c:pt idx="15">
                  <c:v>3.4027089527585153E-2</c:v>
                </c:pt>
                <c:pt idx="16">
                  <c:v>3.1E-2</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25"/>
        <c:axId val="664367552"/>
        <c:axId val="664377344"/>
      </c:barChart>
      <c:valAx>
        <c:axId val="664377344"/>
        <c:scaling>
          <c:orientation val="minMax"/>
          <c:max val="4.0000000000000008E-2"/>
          <c:min val="-2.5000000000000005E-2"/>
        </c:scaling>
        <c:delete val="0"/>
        <c:axPos val="r"/>
        <c:numFmt formatCode="0.0%" sourceLinked="1"/>
        <c:majorTickMark val="out"/>
        <c:minorTickMark val="none"/>
        <c:tickLblPos val="low"/>
        <c:spPr>
          <a:ln>
            <a:noFill/>
          </a:ln>
        </c:spPr>
        <c:crossAx val="664367552"/>
        <c:crosses val="max"/>
        <c:crossBetween val="between"/>
      </c:valAx>
      <c:catAx>
        <c:axId val="664367552"/>
        <c:scaling>
          <c:orientation val="minMax"/>
        </c:scaling>
        <c:delete val="0"/>
        <c:axPos val="b"/>
        <c:numFmt formatCode="0" sourceLinked="1"/>
        <c:majorTickMark val="none"/>
        <c:minorTickMark val="none"/>
        <c:tickLblPos val="low"/>
        <c:crossAx val="664377344"/>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196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Sheet1!$B$2:$B$43</c:f>
              <c:numCache>
                <c:formatCode>#,##0</c:formatCode>
                <c:ptCount val="42"/>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pt idx="40">
                  <c:v>3159</c:v>
                </c:pt>
                <c:pt idx="41">
                  <c:v>3179</c:v>
                </c:pt>
              </c:numCache>
            </c:numRef>
          </c:val>
          <c:smooth val="0"/>
          <c:extLst>
            <c:ext xmlns:c16="http://schemas.microsoft.com/office/drawing/2014/chart" uri="{C3380CC4-5D6E-409C-BE32-E72D297353CC}">
              <c16:uniqueId val="{00000000-9920-444E-BFAE-3BE8FB3529B9}"/>
            </c:ext>
          </c:extLst>
        </c:ser>
        <c:dLbls>
          <c:showLegendKey val="0"/>
          <c:showVal val="0"/>
          <c:showCatName val="0"/>
          <c:showSerName val="0"/>
          <c:showPercent val="0"/>
          <c:showBubbleSize val="0"/>
        </c:dLbls>
        <c:marker val="1"/>
        <c:smooth val="0"/>
        <c:axId val="664381152"/>
        <c:axId val="664375168"/>
      </c:lineChart>
      <c:lineChart>
        <c:grouping val="standard"/>
        <c:varyColors val="0"/>
        <c:ser>
          <c:idx val="0"/>
          <c:order val="1"/>
          <c:tx>
            <c:strRef>
              <c:f>Sheet1!$C$1</c:f>
              <c:strCache>
                <c:ptCount val="1"/>
                <c:pt idx="0">
                  <c:v># Employed (right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Sheet1!$C$2:$C$43</c:f>
              <c:numCache>
                <c:formatCode>_(* #,##0.0_);_(* \(#,##0.0\);_(* "-"??_);_(@_)</c:formatCode>
                <c:ptCount val="42"/>
                <c:pt idx="0">
                  <c:v>136.04900000000001</c:v>
                </c:pt>
                <c:pt idx="1">
                  <c:v>136.33699999999999</c:v>
                </c:pt>
                <c:pt idx="2">
                  <c:v>136.88300000000001</c:v>
                </c:pt>
                <c:pt idx="3">
                  <c:v>137.26599999999999</c:v>
                </c:pt>
                <c:pt idx="4">
                  <c:v>137.785</c:v>
                </c:pt>
                <c:pt idx="5">
                  <c:v>138.08500000000001</c:v>
                </c:pt>
                <c:pt idx="6">
                  <c:v>138.11600000000001</c:v>
                </c:pt>
                <c:pt idx="7">
                  <c:v>138.41300000000001</c:v>
                </c:pt>
                <c:pt idx="8">
                  <c:v>138.268</c:v>
                </c:pt>
                <c:pt idx="9">
                  <c:v>137.708</c:v>
                </c:pt>
                <c:pt idx="10">
                  <c:v>136.78100000000001</c:v>
                </c:pt>
                <c:pt idx="11">
                  <c:v>134.84399999999999</c:v>
                </c:pt>
                <c:pt idx="12">
                  <c:v>132.52699999999999</c:v>
                </c:pt>
                <c:pt idx="13">
                  <c:v>131.02000000000001</c:v>
                </c:pt>
                <c:pt idx="14">
                  <c:v>130.26</c:v>
                </c:pt>
                <c:pt idx="15">
                  <c:v>129.774</c:v>
                </c:pt>
                <c:pt idx="16">
                  <c:v>129.89599999999999</c:v>
                </c:pt>
                <c:pt idx="17">
                  <c:v>130.52799999999999</c:v>
                </c:pt>
                <c:pt idx="18">
                  <c:v>130.37200000000001</c:v>
                </c:pt>
                <c:pt idx="19">
                  <c:v>130.84</c:v>
                </c:pt>
                <c:pt idx="20">
                  <c:v>131.29499999999999</c:v>
                </c:pt>
                <c:pt idx="21">
                  <c:v>131.94900000000001</c:v>
                </c:pt>
                <c:pt idx="22">
                  <c:v>132.37200000000001</c:v>
                </c:pt>
                <c:pt idx="23">
                  <c:v>132.92699999999999</c:v>
                </c:pt>
                <c:pt idx="24">
                  <c:v>133.761</c:v>
                </c:pt>
                <c:pt idx="25">
                  <c:v>134.03800000000001</c:v>
                </c:pt>
                <c:pt idx="26">
                  <c:v>134.55199999999999</c:v>
                </c:pt>
                <c:pt idx="27">
                  <c:v>135.07599999999999</c:v>
                </c:pt>
                <c:pt idx="28">
                  <c:v>135.71199999999999</c:v>
                </c:pt>
                <c:pt idx="29">
                  <c:v>136.268</c:v>
                </c:pt>
                <c:pt idx="30">
                  <c:v>136.86199999999999</c:v>
                </c:pt>
                <c:pt idx="31">
                  <c:v>137.387</c:v>
                </c:pt>
                <c:pt idx="32">
                  <c:v>138.01400000000001</c:v>
                </c:pt>
                <c:pt idx="33">
                  <c:v>138.84299999999999</c:v>
                </c:pt>
                <c:pt idx="34">
                  <c:v>139.57900000000001</c:v>
                </c:pt>
                <c:pt idx="35">
                  <c:v>140.40199999999999</c:v>
                </c:pt>
                <c:pt idx="36">
                  <c:v>140.97200000000001</c:v>
                </c:pt>
                <c:pt idx="37">
                  <c:v>141.72399999999999</c:v>
                </c:pt>
                <c:pt idx="38">
                  <c:v>142.30000000000001</c:v>
                </c:pt>
                <c:pt idx="39">
                  <c:v>143.14599999999999</c:v>
                </c:pt>
                <c:pt idx="40">
                  <c:v>143.733</c:v>
                </c:pt>
                <c:pt idx="41">
                  <c:v>144.172</c:v>
                </c:pt>
              </c:numCache>
            </c:numRef>
          </c:val>
          <c:smooth val="0"/>
          <c:extLst>
            <c:ext xmlns:c16="http://schemas.microsoft.com/office/drawing/2014/chart" uri="{C3380CC4-5D6E-409C-BE32-E72D297353CC}">
              <c16:uniqueId val="{00000001-9920-444E-BFAE-3BE8FB3529B9}"/>
            </c:ext>
          </c:extLst>
        </c:ser>
        <c:dLbls>
          <c:showLegendKey val="0"/>
          <c:showVal val="0"/>
          <c:showCatName val="0"/>
          <c:showSerName val="0"/>
          <c:showPercent val="0"/>
          <c:showBubbleSize val="0"/>
        </c:dLbls>
        <c:marker val="1"/>
        <c:smooth val="0"/>
        <c:axId val="664368096"/>
        <c:axId val="664368640"/>
      </c:lineChart>
      <c:catAx>
        <c:axId val="66438115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664375168"/>
        <c:crossesAt val="0"/>
        <c:auto val="0"/>
        <c:lblAlgn val="ctr"/>
        <c:lblOffset val="100"/>
        <c:tickLblSkip val="2"/>
        <c:tickMarkSkip val="1"/>
        <c:noMultiLvlLbl val="0"/>
      </c:catAx>
      <c:valAx>
        <c:axId val="664375168"/>
        <c:scaling>
          <c:orientation val="minMax"/>
        </c:scaling>
        <c:delete val="0"/>
        <c:axPos val="l"/>
        <c:numFmt formatCode="#,##0" sourceLinked="0"/>
        <c:majorTickMark val="out"/>
        <c:minorTickMark val="none"/>
        <c:tickLblPos val="nextTo"/>
        <c:txPr>
          <a:bodyPr rot="0" vert="horz"/>
          <a:lstStyle/>
          <a:p>
            <a:pPr>
              <a:defRPr/>
            </a:pPr>
            <a:endParaRPr lang="en-US"/>
          </a:p>
        </c:txPr>
        <c:crossAx val="664381152"/>
        <c:crosses val="autoZero"/>
        <c:crossBetween val="between"/>
        <c:minorUnit val="1"/>
      </c:valAx>
      <c:catAx>
        <c:axId val="664368096"/>
        <c:scaling>
          <c:orientation val="minMax"/>
        </c:scaling>
        <c:delete val="1"/>
        <c:axPos val="b"/>
        <c:numFmt formatCode="General" sourceLinked="1"/>
        <c:majorTickMark val="out"/>
        <c:minorTickMark val="none"/>
        <c:tickLblPos val="nextTo"/>
        <c:crossAx val="664368640"/>
        <c:crossesAt val="5.5"/>
        <c:auto val="0"/>
        <c:lblAlgn val="ctr"/>
        <c:lblOffset val="100"/>
        <c:noMultiLvlLbl val="0"/>
      </c:catAx>
      <c:valAx>
        <c:axId val="664368640"/>
        <c:scaling>
          <c:orientation val="minMax"/>
        </c:scaling>
        <c:delete val="0"/>
        <c:axPos val="r"/>
        <c:numFmt formatCode="0" sourceLinked="0"/>
        <c:majorTickMark val="out"/>
        <c:minorTickMark val="none"/>
        <c:tickLblPos val="nextTo"/>
        <c:txPr>
          <a:bodyPr rot="0" vert="horz"/>
          <a:lstStyle/>
          <a:p>
            <a:pPr>
              <a:defRPr/>
            </a:pPr>
            <a:endParaRPr lang="en-US"/>
          </a:p>
        </c:txPr>
        <c:crossAx val="664368096"/>
        <c:crosses val="max"/>
        <c:crossBetween val="between"/>
      </c:valAx>
    </c:plotArea>
    <c:legend>
      <c:legendPos val="b"/>
      <c:layout>
        <c:manualLayout>
          <c:xMode val="edge"/>
          <c:yMode val="edge"/>
          <c:x val="0.36798829760311202"/>
          <c:y val="5.5036526829100499E-2"/>
          <c:w val="0.52867401623895505"/>
          <c:h val="9.2479691790098906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40472921283339E-2"/>
          <c:y val="5.9753172179890394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Sheet1!$B$2:$B$43</c:f>
              <c:numCache>
                <c:formatCode>#,##0</c:formatCode>
                <c:ptCount val="42"/>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pt idx="40">
                  <c:v>3159</c:v>
                </c:pt>
                <c:pt idx="41">
                  <c:v>3179</c:v>
                </c:pt>
              </c:numCache>
            </c:numRef>
          </c:val>
          <c:smooth val="0"/>
          <c:extLst>
            <c:ext xmlns:c16="http://schemas.microsoft.com/office/drawing/2014/chart" uri="{C3380CC4-5D6E-409C-BE32-E72D297353CC}">
              <c16:uniqueId val="{00000000-B598-444F-B40F-5560093E5937}"/>
            </c:ext>
          </c:extLst>
        </c:ser>
        <c:dLbls>
          <c:showLegendKey val="0"/>
          <c:showVal val="0"/>
          <c:showCatName val="0"/>
          <c:showSerName val="0"/>
          <c:showPercent val="0"/>
          <c:showBubbleSize val="0"/>
        </c:dLbls>
        <c:marker val="1"/>
        <c:smooth val="0"/>
        <c:axId val="664370816"/>
        <c:axId val="664371360"/>
      </c:lineChart>
      <c:lineChart>
        <c:grouping val="standard"/>
        <c:varyColors val="0"/>
        <c:ser>
          <c:idx val="0"/>
          <c:order val="1"/>
          <c:tx>
            <c:strRef>
              <c:f>Sheet1!$C$1</c:f>
              <c:strCache>
                <c:ptCount val="1"/>
                <c:pt idx="0">
                  <c:v>Collision Claim Frequency (right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Sheet1!$C$2:$C$43</c:f>
              <c:numCache>
                <c:formatCode>General</c:formatCode>
                <c:ptCount val="42"/>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5.56</c:v>
                </c:pt>
                <c:pt idx="29">
                  <c:v>5.59</c:v>
                </c:pt>
                <c:pt idx="30">
                  <c:v>5.62</c:v>
                </c:pt>
                <c:pt idx="31">
                  <c:v>5.66</c:v>
                </c:pt>
                <c:pt idx="32">
                  <c:v>5.79</c:v>
                </c:pt>
                <c:pt idx="33">
                  <c:v>5.85</c:v>
                </c:pt>
                <c:pt idx="34">
                  <c:v>5.88</c:v>
                </c:pt>
                <c:pt idx="35">
                  <c:v>5.91</c:v>
                </c:pt>
                <c:pt idx="36">
                  <c:v>5.89</c:v>
                </c:pt>
                <c:pt idx="37">
                  <c:v>5.92</c:v>
                </c:pt>
                <c:pt idx="38">
                  <c:v>5.94</c:v>
                </c:pt>
                <c:pt idx="39">
                  <c:v>5.96</c:v>
                </c:pt>
                <c:pt idx="40">
                  <c:v>5.95</c:v>
                </c:pt>
              </c:numCache>
            </c:numRef>
          </c:val>
          <c:smooth val="0"/>
          <c:extLst>
            <c:ext xmlns:c16="http://schemas.microsoft.com/office/drawing/2014/chart" uri="{C3380CC4-5D6E-409C-BE32-E72D297353CC}">
              <c16:uniqueId val="{00000001-B598-444F-B40F-5560093E5937}"/>
            </c:ext>
          </c:extLst>
        </c:ser>
        <c:dLbls>
          <c:showLegendKey val="0"/>
          <c:showVal val="0"/>
          <c:showCatName val="0"/>
          <c:showSerName val="0"/>
          <c:showPercent val="0"/>
          <c:showBubbleSize val="0"/>
        </c:dLbls>
        <c:marker val="1"/>
        <c:smooth val="0"/>
        <c:axId val="664372992"/>
        <c:axId val="582631216"/>
      </c:lineChart>
      <c:catAx>
        <c:axId val="664370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664371360"/>
        <c:crossesAt val="0"/>
        <c:auto val="0"/>
        <c:lblAlgn val="ctr"/>
        <c:lblOffset val="100"/>
        <c:tickLblSkip val="2"/>
        <c:tickMarkSkip val="1"/>
        <c:noMultiLvlLbl val="0"/>
      </c:catAx>
      <c:valAx>
        <c:axId val="664371360"/>
        <c:scaling>
          <c:orientation val="minMax"/>
        </c:scaling>
        <c:delete val="0"/>
        <c:axPos val="l"/>
        <c:numFmt formatCode="#,##0" sourceLinked="0"/>
        <c:majorTickMark val="out"/>
        <c:minorTickMark val="none"/>
        <c:tickLblPos val="nextTo"/>
        <c:txPr>
          <a:bodyPr rot="0" vert="horz"/>
          <a:lstStyle/>
          <a:p>
            <a:pPr>
              <a:defRPr/>
            </a:pPr>
            <a:endParaRPr lang="en-US"/>
          </a:p>
        </c:txPr>
        <c:crossAx val="664370816"/>
        <c:crosses val="autoZero"/>
        <c:crossBetween val="between"/>
        <c:minorUnit val="1"/>
      </c:valAx>
      <c:catAx>
        <c:axId val="664372992"/>
        <c:scaling>
          <c:orientation val="minMax"/>
        </c:scaling>
        <c:delete val="1"/>
        <c:axPos val="b"/>
        <c:numFmt formatCode="General" sourceLinked="1"/>
        <c:majorTickMark val="out"/>
        <c:minorTickMark val="none"/>
        <c:tickLblPos val="nextTo"/>
        <c:crossAx val="582631216"/>
        <c:crossesAt val="5.5"/>
        <c:auto val="0"/>
        <c:lblAlgn val="ctr"/>
        <c:lblOffset val="100"/>
        <c:noMultiLvlLbl val="0"/>
      </c:catAx>
      <c:valAx>
        <c:axId val="582631216"/>
        <c:scaling>
          <c:orientation val="minMax"/>
          <c:max val="6"/>
          <c:min val="5.5"/>
        </c:scaling>
        <c:delete val="0"/>
        <c:axPos val="r"/>
        <c:numFmt formatCode="0.0" sourceLinked="0"/>
        <c:majorTickMark val="out"/>
        <c:minorTickMark val="none"/>
        <c:tickLblPos val="nextTo"/>
        <c:txPr>
          <a:bodyPr rot="0" vert="horz"/>
          <a:lstStyle/>
          <a:p>
            <a:pPr>
              <a:defRPr/>
            </a:pPr>
            <a:endParaRPr lang="en-US"/>
          </a:p>
        </c:txPr>
        <c:crossAx val="664372992"/>
        <c:crosses val="max"/>
        <c:crossBetween val="between"/>
        <c:majorUnit val="0.1"/>
      </c:valAx>
    </c:plotArea>
    <c:legend>
      <c:legendPos val="b"/>
      <c:layout>
        <c:manualLayout>
          <c:xMode val="edge"/>
          <c:yMode val="edge"/>
          <c:x val="0.38450670684707999"/>
          <c:y val="3.6834026159047802E-2"/>
          <c:w val="0.45792674414220702"/>
          <c:h val="0.12888469313020401"/>
        </c:manualLayout>
      </c:layout>
      <c:overlay val="0"/>
    </c:legend>
    <c:plotVisOnly val="1"/>
    <c:dispBlanksAs val="gap"/>
    <c:showDLblsOverMax val="0"/>
  </c:chart>
  <c:txPr>
    <a:bodyPr/>
    <a:lstStyle/>
    <a:p>
      <a:pPr>
        <a:defRPr sz="1400">
          <a:latin typeface="Arial "/>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0.13700000000000001</c:v>
                </c:pt>
                <c:pt idx="1">
                  <c:v>0.14000000000000001</c:v>
                </c:pt>
                <c:pt idx="2">
                  <c:v>0.12</c:v>
                </c:pt>
                <c:pt idx="3">
                  <c:v>8.5999999999999993E-2</c:v>
                </c:pt>
                <c:pt idx="4">
                  <c:v>6.4000000000000001E-2</c:v>
                </c:pt>
                <c:pt idx="5">
                  <c:v>9.0999999999999998E-2</c:v>
                </c:pt>
                <c:pt idx="6">
                  <c:v>6.4000000000000001E-2</c:v>
                </c:pt>
                <c:pt idx="7">
                  <c:v>3.4000000000000002E-2</c:v>
                </c:pt>
                <c:pt idx="8">
                  <c:v>0.04</c:v>
                </c:pt>
                <c:pt idx="9">
                  <c:v>3.1E-2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SC</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0.13100000000000001</c:v>
                </c:pt>
                <c:pt idx="1">
                  <c:v>0.13</c:v>
                </c:pt>
                <c:pt idx="2">
                  <c:v>0.128</c:v>
                </c:pt>
                <c:pt idx="3">
                  <c:v>9.8000000000000004E-2</c:v>
                </c:pt>
                <c:pt idx="4">
                  <c:v>9.2999999999999999E-2</c:v>
                </c:pt>
                <c:pt idx="5">
                  <c:v>0.108</c:v>
                </c:pt>
                <c:pt idx="6">
                  <c:v>7.0000000000000007E-2</c:v>
                </c:pt>
                <c:pt idx="7">
                  <c:v>5.1999999999999998E-2</c:v>
                </c:pt>
                <c:pt idx="8">
                  <c:v>5.2999999999999999E-2</c:v>
                </c:pt>
                <c:pt idx="9">
                  <c:v>2.1999999999999999E-2</c:v>
                </c:pt>
              </c:numCache>
            </c:numRef>
          </c:val>
          <c:smooth val="1"/>
          <c:extLst>
            <c:ext xmlns:c16="http://schemas.microsoft.com/office/drawing/2014/chart" uri="{C3380CC4-5D6E-409C-BE32-E72D297353CC}">
              <c16:uniqueId val="{00000002-780A-4729-AABC-C8E6AD0E7016}"/>
            </c:ext>
          </c:extLst>
        </c:ser>
        <c:dLbls>
          <c:showLegendKey val="0"/>
          <c:showVal val="0"/>
          <c:showCatName val="0"/>
          <c:showSerName val="0"/>
          <c:showPercent val="0"/>
          <c:showBubbleSize val="0"/>
        </c:dLbls>
        <c:marker val="1"/>
        <c:smooth val="0"/>
        <c:axId val="469382256"/>
        <c:axId val="469384216"/>
      </c:lineChart>
      <c:catAx>
        <c:axId val="469382256"/>
        <c:scaling>
          <c:orientation val="minMax"/>
        </c:scaling>
        <c:delete val="0"/>
        <c:axPos val="b"/>
        <c:numFmt formatCode="0" sourceLinked="0"/>
        <c:majorTickMark val="out"/>
        <c:minorTickMark val="none"/>
        <c:tickLblPos val="nextTo"/>
        <c:txPr>
          <a:bodyPr rot="0" vert="horz"/>
          <a:lstStyle/>
          <a:p>
            <a:pPr>
              <a:defRPr sz="1400"/>
            </a:pPr>
            <a:endParaRPr lang="en-US"/>
          </a:p>
        </c:txPr>
        <c:crossAx val="469384216"/>
        <c:crossesAt val="-20"/>
        <c:auto val="1"/>
        <c:lblAlgn val="ctr"/>
        <c:lblOffset val="100"/>
        <c:tickLblSkip val="1"/>
        <c:tickMarkSkip val="1"/>
        <c:noMultiLvlLbl val="0"/>
      </c:catAx>
      <c:valAx>
        <c:axId val="469384216"/>
        <c:scaling>
          <c:orientation val="minMax"/>
        </c:scaling>
        <c:delete val="0"/>
        <c:axPos val="l"/>
        <c:numFmt formatCode="0%" sourceLinked="0"/>
        <c:majorTickMark val="out"/>
        <c:minorTickMark val="none"/>
        <c:tickLblPos val="nextTo"/>
        <c:txPr>
          <a:bodyPr/>
          <a:lstStyle/>
          <a:p>
            <a:pPr>
              <a:defRPr sz="1400"/>
            </a:pPr>
            <a:endParaRPr lang="en-US"/>
          </a:p>
        </c:txPr>
        <c:crossAx val="469382256"/>
        <c:crossesAt val="1"/>
        <c:crossBetween val="between"/>
      </c:valAx>
    </c:plotArea>
    <c:legend>
      <c:legendPos val="t"/>
      <c:layout>
        <c:manualLayout>
          <c:xMode val="edge"/>
          <c:yMode val="edge"/>
          <c:x val="0.29470615620075302"/>
          <c:y val="4.2658715052323597E-2"/>
          <c:w val="0.43183872072363899"/>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6"/>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Freq'!$C$4:$C$43</c:f>
              <c:numCache>
                <c:formatCode>_(* #,##0.00_);_(* \(#,##0.00\);_(* "-"??_);_(@_)</c:formatCode>
                <c:ptCount val="40"/>
                <c:pt idx="0">
                  <c:v>2.384666666666666</c:v>
                </c:pt>
                <c:pt idx="1">
                  <c:v>2.89</c:v>
                </c:pt>
                <c:pt idx="2">
                  <c:v>2.876666666666666</c:v>
                </c:pt>
                <c:pt idx="3">
                  <c:v>2.3090000000000002</c:v>
                </c:pt>
                <c:pt idx="4">
                  <c:v>2.407</c:v>
                </c:pt>
                <c:pt idx="5">
                  <c:v>3.06</c:v>
                </c:pt>
                <c:pt idx="6">
                  <c:v>2.8980000000000001</c:v>
                </c:pt>
                <c:pt idx="7">
                  <c:v>3.016999999999999</c:v>
                </c:pt>
                <c:pt idx="8">
                  <c:v>3.155333333333334</c:v>
                </c:pt>
                <c:pt idx="9">
                  <c:v>3.8090000000000002</c:v>
                </c:pt>
                <c:pt idx="10">
                  <c:v>3.9009999999999998</c:v>
                </c:pt>
                <c:pt idx="11">
                  <c:v>2.3549999999999991</c:v>
                </c:pt>
                <c:pt idx="12">
                  <c:v>1.9419999999999991</c:v>
                </c:pt>
                <c:pt idx="13">
                  <c:v>2.366333333333333</c:v>
                </c:pt>
                <c:pt idx="14">
                  <c:v>2.6203333333333338</c:v>
                </c:pt>
                <c:pt idx="15">
                  <c:v>2.6579999999999999</c:v>
                </c:pt>
                <c:pt idx="16">
                  <c:v>2.7639999999999998</c:v>
                </c:pt>
                <c:pt idx="17">
                  <c:v>2.8583333333333329</c:v>
                </c:pt>
                <c:pt idx="18">
                  <c:v>2.774</c:v>
                </c:pt>
                <c:pt idx="19">
                  <c:v>2.9380000000000002</c:v>
                </c:pt>
                <c:pt idx="20">
                  <c:v>3.3423333333333338</c:v>
                </c:pt>
                <c:pt idx="21">
                  <c:v>3.8490000000000002</c:v>
                </c:pt>
                <c:pt idx="22">
                  <c:v>3.6893333333333338</c:v>
                </c:pt>
                <c:pt idx="23">
                  <c:v>3.4249999999999998</c:v>
                </c:pt>
                <c:pt idx="24">
                  <c:v>3.6623333333333332</c:v>
                </c:pt>
                <c:pt idx="25">
                  <c:v>3.7816666666666672</c:v>
                </c:pt>
                <c:pt idx="26">
                  <c:v>3.7293333333333338</c:v>
                </c:pt>
                <c:pt idx="27">
                  <c:v>3.571333333333333</c:v>
                </c:pt>
                <c:pt idx="28">
                  <c:v>3.6353333333333331</c:v>
                </c:pt>
                <c:pt idx="29">
                  <c:v>3.6673333333333331</c:v>
                </c:pt>
                <c:pt idx="30">
                  <c:v>3.6366666666666672</c:v>
                </c:pt>
                <c:pt idx="31">
                  <c:v>3.366333333333333</c:v>
                </c:pt>
                <c:pt idx="32">
                  <c:v>3.4773333333333341</c:v>
                </c:pt>
                <c:pt idx="33">
                  <c:v>3.7503333333333342</c:v>
                </c:pt>
                <c:pt idx="34">
                  <c:v>3.5790000000000002</c:v>
                </c:pt>
                <c:pt idx="35">
                  <c:v>2.961333333333334</c:v>
                </c:pt>
                <c:pt idx="36">
                  <c:v>2.3516666666666661</c:v>
                </c:pt>
                <c:pt idx="37">
                  <c:v>2.7473333333333341</c:v>
                </c:pt>
                <c:pt idx="38">
                  <c:v>2.6893333333333338</c:v>
                </c:pt>
                <c:pt idx="39">
                  <c:v>2.2636666666666669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5.8199999999999976</c:v>
                </c:pt>
                <c:pt idx="10">
                  <c:v>5.77</c:v>
                </c:pt>
                <c:pt idx="11">
                  <c:v>5.7</c:v>
                </c:pt>
                <c:pt idx="12">
                  <c:v>5.67</c:v>
                </c:pt>
                <c:pt idx="13">
                  <c:v>5.63</c:v>
                </c:pt>
                <c:pt idx="14">
                  <c:v>5.6199999999999974</c:v>
                </c:pt>
                <c:pt idx="15">
                  <c:v>5.57</c:v>
                </c:pt>
                <c:pt idx="16">
                  <c:v>5.56</c:v>
                </c:pt>
                <c:pt idx="17">
                  <c:v>5.58</c:v>
                </c:pt>
                <c:pt idx="18">
                  <c:v>5.6</c:v>
                </c:pt>
                <c:pt idx="19">
                  <c:v>5.63</c:v>
                </c:pt>
                <c:pt idx="20">
                  <c:v>5.6199999999999974</c:v>
                </c:pt>
                <c:pt idx="21">
                  <c:v>5.6099999999999977</c:v>
                </c:pt>
                <c:pt idx="22">
                  <c:v>5.6099999999999977</c:v>
                </c:pt>
                <c:pt idx="23">
                  <c:v>5.63</c:v>
                </c:pt>
                <c:pt idx="24">
                  <c:v>5.55</c:v>
                </c:pt>
                <c:pt idx="25">
                  <c:v>5.57</c:v>
                </c:pt>
                <c:pt idx="26">
                  <c:v>5.58</c:v>
                </c:pt>
                <c:pt idx="27">
                  <c:v>5.53</c:v>
                </c:pt>
                <c:pt idx="28">
                  <c:v>5.58</c:v>
                </c:pt>
                <c:pt idx="29">
                  <c:v>5.59</c:v>
                </c:pt>
                <c:pt idx="30">
                  <c:v>5.6199999999999974</c:v>
                </c:pt>
                <c:pt idx="31">
                  <c:v>5.6599999999999966</c:v>
                </c:pt>
                <c:pt idx="32">
                  <c:v>5.79</c:v>
                </c:pt>
                <c:pt idx="33">
                  <c:v>5.85</c:v>
                </c:pt>
                <c:pt idx="34">
                  <c:v>5.88</c:v>
                </c:pt>
                <c:pt idx="35">
                  <c:v>5.91</c:v>
                </c:pt>
                <c:pt idx="36">
                  <c:v>5.89</c:v>
                </c:pt>
                <c:pt idx="37">
                  <c:v>5.92</c:v>
                </c:pt>
                <c:pt idx="38">
                  <c:v>5.94</c:v>
                </c:pt>
                <c:pt idx="39">
                  <c:v>5.96</c:v>
                </c:pt>
              </c:numCache>
            </c:numRef>
          </c:yVal>
          <c:smooth val="0"/>
          <c:extLst>
            <c:ext xmlns:c16="http://schemas.microsoft.com/office/drawing/2014/chart" uri="{C3380CC4-5D6E-409C-BE32-E72D297353CC}">
              <c16:uniqueId val="{00000000-44C6-4FCF-99E3-1DB63600C6CF}"/>
            </c:ext>
          </c:extLst>
        </c:ser>
        <c:dLbls>
          <c:showLegendKey val="0"/>
          <c:showVal val="0"/>
          <c:showCatName val="0"/>
          <c:showSerName val="0"/>
          <c:showPercent val="0"/>
          <c:showBubbleSize val="0"/>
        </c:dLbls>
        <c:axId val="582617616"/>
        <c:axId val="582626320"/>
      </c:scatterChart>
      <c:valAx>
        <c:axId val="582617616"/>
        <c:scaling>
          <c:orientation val="minMax"/>
          <c:max val="4"/>
          <c:min val="1.75"/>
        </c:scaling>
        <c:delete val="0"/>
        <c:axPos val="b"/>
        <c:majorGridlines>
          <c:spPr>
            <a:ln w="9525" cap="flat" cmpd="sng" algn="ctr">
              <a:solidFill>
                <a:schemeClr val="tx1">
                  <a:lumMod val="15000"/>
                  <a:lumOff val="85000"/>
                </a:schemeClr>
              </a:solidFill>
              <a:round/>
            </a:ln>
            <a:effectLst/>
          </c:spPr>
        </c:majorGridlines>
        <c:title>
          <c:tx>
            <c:rich>
              <a:bodyPr/>
              <a:lstStyle/>
              <a:p>
                <a:pPr algn="ctr" rtl="0">
                  <a:def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defRPr>
                </a:pPr>
                <a:r>
                  <a: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rPr>
                  <a:t>Gasoline Price per Gallon</a:t>
                </a:r>
              </a:p>
            </c:rich>
          </c:tx>
          <c:overlay val="0"/>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2626320"/>
        <c:crosses val="autoZero"/>
        <c:crossBetween val="midCat"/>
      </c:valAx>
      <c:valAx>
        <c:axId val="582626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lgn="ctr" rtl="0">
                  <a:def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defRPr>
                </a:pPr>
                <a:r>
                  <a: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rPr>
                  <a:t>Collision Frequency</a:t>
                </a:r>
              </a:p>
            </c:rich>
          </c:tx>
          <c:overlay val="0"/>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26176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6"/>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Freq'!$D$4:$D$43</c:f>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5.8199999999999976</c:v>
                </c:pt>
                <c:pt idx="10">
                  <c:v>5.77</c:v>
                </c:pt>
                <c:pt idx="11">
                  <c:v>5.7</c:v>
                </c:pt>
                <c:pt idx="12">
                  <c:v>5.67</c:v>
                </c:pt>
                <c:pt idx="13">
                  <c:v>5.63</c:v>
                </c:pt>
                <c:pt idx="14">
                  <c:v>5.6199999999999974</c:v>
                </c:pt>
                <c:pt idx="15">
                  <c:v>5.57</c:v>
                </c:pt>
                <c:pt idx="16">
                  <c:v>5.56</c:v>
                </c:pt>
                <c:pt idx="17">
                  <c:v>5.58</c:v>
                </c:pt>
                <c:pt idx="18">
                  <c:v>5.6</c:v>
                </c:pt>
                <c:pt idx="19">
                  <c:v>5.63</c:v>
                </c:pt>
                <c:pt idx="20">
                  <c:v>5.6199999999999974</c:v>
                </c:pt>
                <c:pt idx="21">
                  <c:v>5.6099999999999977</c:v>
                </c:pt>
                <c:pt idx="22">
                  <c:v>5.6099999999999977</c:v>
                </c:pt>
                <c:pt idx="23">
                  <c:v>5.63</c:v>
                </c:pt>
                <c:pt idx="24">
                  <c:v>5.55</c:v>
                </c:pt>
                <c:pt idx="25">
                  <c:v>5.57</c:v>
                </c:pt>
                <c:pt idx="26">
                  <c:v>5.58</c:v>
                </c:pt>
                <c:pt idx="27">
                  <c:v>5.53</c:v>
                </c:pt>
                <c:pt idx="28">
                  <c:v>5.58</c:v>
                </c:pt>
                <c:pt idx="29">
                  <c:v>5.59</c:v>
                </c:pt>
                <c:pt idx="30">
                  <c:v>5.6199999999999974</c:v>
                </c:pt>
                <c:pt idx="31">
                  <c:v>5.6599999999999966</c:v>
                </c:pt>
                <c:pt idx="32">
                  <c:v>5.79</c:v>
                </c:pt>
                <c:pt idx="33">
                  <c:v>5.85</c:v>
                </c:pt>
                <c:pt idx="34">
                  <c:v>5.88</c:v>
                </c:pt>
                <c:pt idx="35">
                  <c:v>5.91</c:v>
                </c:pt>
                <c:pt idx="36">
                  <c:v>5.89</c:v>
                </c:pt>
                <c:pt idx="37">
                  <c:v>5.92</c:v>
                </c:pt>
                <c:pt idx="38">
                  <c:v>5.94</c:v>
                </c:pt>
                <c:pt idx="39">
                  <c:v>5.96</c:v>
                </c:pt>
              </c:numCache>
            </c:numRef>
          </c:yVal>
          <c:smooth val="0"/>
          <c:extLst>
            <c:ext xmlns:c16="http://schemas.microsoft.com/office/drawing/2014/chart" uri="{C3380CC4-5D6E-409C-BE32-E72D297353CC}">
              <c16:uniqueId val="{00000000-AB8A-404C-9620-6A356451DDDC}"/>
            </c:ext>
          </c:extLst>
        </c:ser>
        <c:dLbls>
          <c:showLegendKey val="0"/>
          <c:showVal val="0"/>
          <c:showCatName val="0"/>
          <c:showSerName val="0"/>
          <c:showPercent val="0"/>
          <c:showBubbleSize val="0"/>
        </c:dLbls>
        <c:axId val="582627408"/>
        <c:axId val="384724336"/>
      </c:scatterChart>
      <c:valAx>
        <c:axId val="582627408"/>
        <c:scaling>
          <c:orientation val="minMax"/>
          <c:max val="155"/>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dirty="0"/>
                  <a:t>Millions Employed</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84724336"/>
        <c:crosses val="autoZero"/>
        <c:crossBetween val="midCat"/>
      </c:valAx>
      <c:valAx>
        <c:axId val="38472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dirty="0"/>
                  <a:t>Collison Frequency</a:t>
                </a:r>
              </a:p>
            </c:rich>
          </c:tx>
          <c:overlay val="0"/>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2627408"/>
        <c:crosses val="autoZero"/>
        <c:crossBetween val="midCat"/>
      </c:valAx>
      <c:spPr>
        <a:noFill/>
        <a:ln>
          <a:noFill/>
        </a:ln>
        <a:effectLst/>
      </c:spPr>
    </c:plotArea>
    <c:plotVisOnly val="1"/>
    <c:dispBlanksAs val="gap"/>
    <c:showDLblsOverMax val="0"/>
  </c:chart>
  <c:spPr>
    <a:noFill/>
    <a:ln>
      <a:noFill/>
    </a:ln>
    <a:effectLst/>
  </c:spPr>
  <c:txPr>
    <a:bodyPr/>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331889914449494E-2"/>
          <c:y val="7.4629536113331396E-2"/>
          <c:w val="0.894243018704177"/>
          <c:h val="0.79648959280384901"/>
        </c:manualLayout>
      </c:layout>
      <c:barChart>
        <c:barDir val="col"/>
        <c:grouping val="clustered"/>
        <c:varyColors val="0"/>
        <c:ser>
          <c:idx val="1"/>
          <c:order val="0"/>
          <c:invertIfNegative val="0"/>
          <c:dPt>
            <c:idx val="24"/>
            <c:invertIfNegative val="0"/>
            <c:bubble3D val="0"/>
            <c:spPr>
              <a:solidFill>
                <a:schemeClr val="accent6"/>
              </a:solidFill>
            </c:spPr>
            <c:extLst>
              <c:ext xmlns:c16="http://schemas.microsoft.com/office/drawing/2014/chart" uri="{C3380CC4-5D6E-409C-BE32-E72D297353CC}">
                <c16:uniqueId val="{00000002-DC3A-4D86-94A8-E3280514CB68}"/>
              </c:ext>
            </c:extLst>
          </c:dPt>
          <c:dPt>
            <c:idx val="25"/>
            <c:invertIfNegative val="0"/>
            <c:bubble3D val="0"/>
            <c:spPr>
              <a:solidFill>
                <a:schemeClr val="accent6"/>
              </a:solidFill>
            </c:spPr>
            <c:extLst>
              <c:ext xmlns:c16="http://schemas.microsoft.com/office/drawing/2014/chart" uri="{C3380CC4-5D6E-409C-BE32-E72D297353CC}">
                <c16:uniqueId val="{00000003-DC3A-4D86-94A8-E3280514CB68}"/>
              </c:ext>
            </c:extLst>
          </c:dPt>
          <c:dLbls>
            <c:numFmt formatCode="0.0%" sourceLinked="0"/>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Sheet1!$B$1:$AA$1</c:f>
              <c:strCach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strCache>
            </c:strRef>
          </c:cat>
          <c:val>
            <c:numRef>
              <c:f>Sheet1!$B$2:$AA$2</c:f>
              <c:numCache>
                <c:formatCode>0.0%</c:formatCode>
                <c:ptCount val="26"/>
                <c:pt idx="0">
                  <c:v>-7.0021788353911263E-2</c:v>
                </c:pt>
                <c:pt idx="1">
                  <c:v>-5.8664094083057727E-2</c:v>
                </c:pt>
                <c:pt idx="2">
                  <c:v>2.2229271387438354E-2</c:v>
                </c:pt>
                <c:pt idx="3">
                  <c:v>1.5062182226147636E-2</c:v>
                </c:pt>
                <c:pt idx="4">
                  <c:v>1.9730034803875363E-2</c:v>
                </c:pt>
                <c:pt idx="5">
                  <c:v>6.5954846297535674E-3</c:v>
                </c:pt>
                <c:pt idx="6">
                  <c:v>-4.3758161699007925E-3</c:v>
                </c:pt>
                <c:pt idx="7">
                  <c:v>9.8946108886743822E-4</c:v>
                </c:pt>
                <c:pt idx="8">
                  <c:v>-2.5286775016666319E-2</c:v>
                </c:pt>
                <c:pt idx="9">
                  <c:v>2.2475885002712248E-2</c:v>
                </c:pt>
                <c:pt idx="10">
                  <c:v>1.0010610324306946E-2</c:v>
                </c:pt>
                <c:pt idx="11">
                  <c:v>3.6356992783411091E-2</c:v>
                </c:pt>
                <c:pt idx="12">
                  <c:v>-1.3728514764213329E-2</c:v>
                </c:pt>
                <c:pt idx="13">
                  <c:v>3.9323457783140281E-3</c:v>
                </c:pt>
                <c:pt idx="14">
                  <c:v>9.1246967707474536E-3</c:v>
                </c:pt>
                <c:pt idx="15">
                  <c:v>-5.954612619367694E-4</c:v>
                </c:pt>
                <c:pt idx="16">
                  <c:v>-3.02542148468532E-2</c:v>
                </c:pt>
                <c:pt idx="17">
                  <c:v>-9.4550005688929351E-2</c:v>
                </c:pt>
                <c:pt idx="18">
                  <c:v>-8.9821563206835875E-2</c:v>
                </c:pt>
                <c:pt idx="19">
                  <c:v>-2.4409100949856377E-2</c:v>
                </c:pt>
                <c:pt idx="20">
                  <c:v>-8.2078569002608237E-4</c:v>
                </c:pt>
                <c:pt idx="21">
                  <c:v>3.1498739483896587E-2</c:v>
                </c:pt>
                <c:pt idx="22">
                  <c:v>-2.8724426747219534E-2</c:v>
                </c:pt>
                <c:pt idx="23">
                  <c:v>8.7647374819765922E-4</c:v>
                </c:pt>
                <c:pt idx="24">
                  <c:v>0.08</c:v>
                </c:pt>
                <c:pt idx="25">
                  <c:v>0.09</c:v>
                </c:pt>
              </c:numCache>
            </c:numRef>
          </c:val>
          <c:extLst>
            <c:ext xmlns:c16="http://schemas.microsoft.com/office/drawing/2014/chart" uri="{C3380CC4-5D6E-409C-BE32-E72D297353CC}">
              <c16:uniqueId val="{00000002-2E5C-4E2F-9CBB-A55FBBA935C7}"/>
            </c:ext>
          </c:extLst>
        </c:ser>
        <c:dLbls>
          <c:dLblPos val="outEnd"/>
          <c:showLegendKey val="0"/>
          <c:showVal val="1"/>
          <c:showCatName val="0"/>
          <c:showSerName val="0"/>
          <c:showPercent val="0"/>
          <c:showBubbleSize val="0"/>
        </c:dLbls>
        <c:gapWidth val="40"/>
        <c:axId val="384790816"/>
        <c:axId val="748787648"/>
      </c:barChart>
      <c:catAx>
        <c:axId val="384790816"/>
        <c:scaling>
          <c:orientation val="minMax"/>
        </c:scaling>
        <c:delete val="0"/>
        <c:axPos val="b"/>
        <c:numFmt formatCode="General" sourceLinked="1"/>
        <c:majorTickMark val="out"/>
        <c:minorTickMark val="none"/>
        <c:tickLblPos val="low"/>
        <c:txPr>
          <a:bodyPr rot="-2640000" vert="horz"/>
          <a:lstStyle/>
          <a:p>
            <a:pPr>
              <a:defRPr/>
            </a:pPr>
            <a:endParaRPr lang="en-US"/>
          </a:p>
        </c:txPr>
        <c:crossAx val="748787648"/>
        <c:crosses val="autoZero"/>
        <c:auto val="1"/>
        <c:lblAlgn val="ctr"/>
        <c:lblOffset val="0"/>
        <c:noMultiLvlLbl val="0"/>
      </c:catAx>
      <c:valAx>
        <c:axId val="748787648"/>
        <c:scaling>
          <c:orientation val="minMax"/>
          <c:min val="-0.1"/>
        </c:scaling>
        <c:delete val="0"/>
        <c:axPos val="l"/>
        <c:numFmt formatCode="0%" sourceLinked="0"/>
        <c:majorTickMark val="out"/>
        <c:minorTickMark val="none"/>
        <c:tickLblPos val="nextTo"/>
        <c:txPr>
          <a:bodyPr rot="0" vert="horz"/>
          <a:lstStyle/>
          <a:p>
            <a:pPr>
              <a:defRPr/>
            </a:pPr>
            <a:endParaRPr lang="en-US"/>
          </a:p>
        </c:txPr>
        <c:crossAx val="384790816"/>
        <c:crosses val="autoZero"/>
        <c:crossBetween val="between"/>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6637102390783"/>
          <c:y val="0.16496410970073275"/>
          <c:w val="0.84155585989565918"/>
          <c:h val="0.65772201719916923"/>
        </c:manualLayout>
      </c:layout>
      <c:barChart>
        <c:barDir val="col"/>
        <c:grouping val="clustered"/>
        <c:varyColors val="0"/>
        <c:ser>
          <c:idx val="0"/>
          <c:order val="0"/>
          <c:tx>
            <c:strRef>
              <c:f>Sheet1!$B$1</c:f>
              <c:strCache>
                <c:ptCount val="1"/>
                <c:pt idx="0">
                  <c:v>2009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Talk on Phone</c:v>
                </c:pt>
                <c:pt idx="1">
                  <c:v>Text</c:v>
                </c:pt>
                <c:pt idx="2">
                  <c:v>Surf the Net</c:v>
                </c:pt>
              </c:strCache>
            </c:strRef>
          </c:cat>
          <c:val>
            <c:numRef>
              <c:f>Sheet1!$B$2:$B$4</c:f>
              <c:numCache>
                <c:formatCode>0%</c:formatCode>
                <c:ptCount val="3"/>
                <c:pt idx="0">
                  <c:v>0.65</c:v>
                </c:pt>
                <c:pt idx="1">
                  <c:v>0.31</c:v>
                </c:pt>
                <c:pt idx="2">
                  <c:v>0.13</c:v>
                </c:pt>
              </c:numCache>
            </c:numRef>
          </c:val>
          <c:extLst>
            <c:ext xmlns:c16="http://schemas.microsoft.com/office/drawing/2014/chart" uri="{C3380CC4-5D6E-409C-BE32-E72D297353CC}">
              <c16:uniqueId val="{00000000-C95A-4710-97E0-77664A8F2A3F}"/>
            </c:ext>
          </c:extLst>
        </c:ser>
        <c:ser>
          <c:idx val="1"/>
          <c:order val="1"/>
          <c:tx>
            <c:strRef>
              <c:f>Sheet1!$C$1</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Talk on Phone</c:v>
                </c:pt>
                <c:pt idx="1">
                  <c:v>Text</c:v>
                </c:pt>
                <c:pt idx="2">
                  <c:v>Surf the Net</c:v>
                </c:pt>
              </c:strCache>
            </c:strRef>
          </c:cat>
          <c:val>
            <c:numRef>
              <c:f>Sheet1!$C$2:$C$4</c:f>
              <c:numCache>
                <c:formatCode>0%</c:formatCode>
                <c:ptCount val="3"/>
                <c:pt idx="0">
                  <c:v>0.51</c:v>
                </c:pt>
                <c:pt idx="1">
                  <c:v>0.36</c:v>
                </c:pt>
                <c:pt idx="2">
                  <c:v>0.28999999999999998</c:v>
                </c:pt>
              </c:numCache>
            </c:numRef>
          </c:val>
          <c:extLst>
            <c:ext xmlns:c16="http://schemas.microsoft.com/office/drawing/2014/chart" uri="{C3380CC4-5D6E-409C-BE32-E72D297353CC}">
              <c16:uniqueId val="{00000001-C95A-4710-97E0-77664A8F2A3F}"/>
            </c:ext>
          </c:extLst>
        </c:ser>
        <c:dLbls>
          <c:showLegendKey val="0"/>
          <c:showVal val="0"/>
          <c:showCatName val="0"/>
          <c:showSerName val="0"/>
          <c:showPercent val="0"/>
          <c:showBubbleSize val="0"/>
        </c:dLbls>
        <c:gapWidth val="219"/>
        <c:overlap val="-27"/>
        <c:axId val="748791456"/>
        <c:axId val="748801792"/>
      </c:barChart>
      <c:catAx>
        <c:axId val="74879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crossAx val="748801792"/>
        <c:crosses val="autoZero"/>
        <c:auto val="1"/>
        <c:lblAlgn val="ctr"/>
        <c:lblOffset val="100"/>
        <c:noMultiLvlLbl val="0"/>
      </c:catAx>
      <c:valAx>
        <c:axId val="748801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crossAx val="748791456"/>
        <c:crosses val="autoZero"/>
        <c:crossBetween val="between"/>
      </c:valAx>
      <c:spPr>
        <a:noFill/>
        <a:ln>
          <a:noFill/>
        </a:ln>
        <a:effectLst/>
      </c:spPr>
    </c:plotArea>
    <c:legend>
      <c:legendPos val="b"/>
      <c:layout>
        <c:manualLayout>
          <c:xMode val="edge"/>
          <c:yMode val="edge"/>
          <c:x val="0.37111768487877816"/>
          <c:y val="0.89887403924347564"/>
          <c:w val="0.37410577326640854"/>
          <c:h val="7.7407200684722455E-2"/>
        </c:manualLayout>
      </c:layout>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1"/>
          </a:solidFill>
          <a:latin typeface="+mn-lt"/>
          <a:ea typeface="+mn-ea"/>
          <a:cs typeface="+mn-cs"/>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7094740168891"/>
          <c:y val="0.14124534962893082"/>
          <c:w val="0.84167704089695017"/>
          <c:h val="0.637391651423339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cat>
            <c:strRef>
              <c:f>Sheet1!$A$2:$A$5</c:f>
              <c:strCache>
                <c:ptCount val="4"/>
                <c:pt idx="0">
                  <c:v>Total Crash</c:v>
                </c:pt>
                <c:pt idx="1">
                  <c:v>Fatal Crash</c:v>
                </c:pt>
                <c:pt idx="2">
                  <c:v>Injury Crash</c:v>
                </c:pt>
                <c:pt idx="3">
                  <c:v>PDO* Crash</c:v>
                </c:pt>
              </c:strCache>
            </c:strRef>
          </c:cat>
          <c:val>
            <c:numRef>
              <c:f>Sheet1!$B$2:$B$5</c:f>
              <c:numCache>
                <c:formatCode>0%</c:formatCode>
                <c:ptCount val="4"/>
                <c:pt idx="0">
                  <c:v>0.17</c:v>
                </c:pt>
                <c:pt idx="1">
                  <c:v>0.1</c:v>
                </c:pt>
                <c:pt idx="2">
                  <c:v>0.18</c:v>
                </c:pt>
                <c:pt idx="3">
                  <c:v>0.16</c:v>
                </c:pt>
              </c:numCache>
            </c:numRef>
          </c:val>
          <c:extLst>
            <c:ext xmlns:c16="http://schemas.microsoft.com/office/drawing/2014/chart" uri="{C3380CC4-5D6E-409C-BE32-E72D297353CC}">
              <c16:uniqueId val="{00000000-F7F4-44F2-915F-8AFDAE7E7766}"/>
            </c:ext>
          </c:extLst>
        </c:ser>
        <c:ser>
          <c:idx val="1"/>
          <c:order val="1"/>
          <c:tx>
            <c:strRef>
              <c:f>Sheet1!$C$1</c:f>
              <c:strCache>
                <c:ptCount val="1"/>
                <c:pt idx="0">
                  <c:v>2011</c:v>
                </c:pt>
              </c:strCache>
            </c:strRef>
          </c:tx>
          <c:spPr>
            <a:solidFill>
              <a:schemeClr val="accent2"/>
            </a:solidFill>
            <a:ln>
              <a:noFill/>
            </a:ln>
            <a:effectLst/>
          </c:spPr>
          <c:invertIfNegative val="0"/>
          <c:cat>
            <c:strRef>
              <c:f>Sheet1!$A$2:$A$5</c:f>
              <c:strCache>
                <c:ptCount val="4"/>
                <c:pt idx="0">
                  <c:v>Total Crash</c:v>
                </c:pt>
                <c:pt idx="1">
                  <c:v>Fatal Crash</c:v>
                </c:pt>
                <c:pt idx="2">
                  <c:v>Injury Crash</c:v>
                </c:pt>
                <c:pt idx="3">
                  <c:v>PDO* Crash</c:v>
                </c:pt>
              </c:strCache>
            </c:strRef>
          </c:cat>
          <c:val>
            <c:numRef>
              <c:f>Sheet1!$C$2:$C$5</c:f>
              <c:numCache>
                <c:formatCode>0%</c:formatCode>
                <c:ptCount val="4"/>
                <c:pt idx="0">
                  <c:v>0.15</c:v>
                </c:pt>
                <c:pt idx="1">
                  <c:v>0.1</c:v>
                </c:pt>
                <c:pt idx="2">
                  <c:v>0.17</c:v>
                </c:pt>
                <c:pt idx="3">
                  <c:v>0.15</c:v>
                </c:pt>
              </c:numCache>
            </c:numRef>
          </c:val>
          <c:extLst>
            <c:ext xmlns:c16="http://schemas.microsoft.com/office/drawing/2014/chart" uri="{C3380CC4-5D6E-409C-BE32-E72D297353CC}">
              <c16:uniqueId val="{00000001-F7F4-44F2-915F-8AFDAE7E7766}"/>
            </c:ext>
          </c:extLst>
        </c:ser>
        <c:ser>
          <c:idx val="2"/>
          <c:order val="2"/>
          <c:tx>
            <c:strRef>
              <c:f>Sheet1!$D$1</c:f>
              <c:strCache>
                <c:ptCount val="1"/>
                <c:pt idx="0">
                  <c:v>2012</c:v>
                </c:pt>
              </c:strCache>
            </c:strRef>
          </c:tx>
          <c:spPr>
            <a:solidFill>
              <a:schemeClr val="accent3"/>
            </a:solidFill>
            <a:ln>
              <a:noFill/>
            </a:ln>
            <a:effectLst/>
          </c:spPr>
          <c:invertIfNegative val="0"/>
          <c:cat>
            <c:strRef>
              <c:f>Sheet1!$A$2:$A$5</c:f>
              <c:strCache>
                <c:ptCount val="4"/>
                <c:pt idx="0">
                  <c:v>Total Crash</c:v>
                </c:pt>
                <c:pt idx="1">
                  <c:v>Fatal Crash</c:v>
                </c:pt>
                <c:pt idx="2">
                  <c:v>Injury Crash</c:v>
                </c:pt>
                <c:pt idx="3">
                  <c:v>PDO* Crash</c:v>
                </c:pt>
              </c:strCache>
            </c:strRef>
          </c:cat>
          <c:val>
            <c:numRef>
              <c:f>Sheet1!$D$2:$D$5</c:f>
              <c:numCache>
                <c:formatCode>0%</c:formatCode>
                <c:ptCount val="4"/>
                <c:pt idx="0">
                  <c:v>0.16</c:v>
                </c:pt>
                <c:pt idx="1">
                  <c:v>0.1</c:v>
                </c:pt>
                <c:pt idx="2">
                  <c:v>0.18</c:v>
                </c:pt>
                <c:pt idx="3">
                  <c:v>0.16</c:v>
                </c:pt>
              </c:numCache>
            </c:numRef>
          </c:val>
          <c:extLst>
            <c:ext xmlns:c16="http://schemas.microsoft.com/office/drawing/2014/chart" uri="{C3380CC4-5D6E-409C-BE32-E72D297353CC}">
              <c16:uniqueId val="{00000002-F7F4-44F2-915F-8AFDAE7E7766}"/>
            </c:ext>
          </c:extLst>
        </c:ser>
        <c:ser>
          <c:idx val="3"/>
          <c:order val="3"/>
          <c:tx>
            <c:strRef>
              <c:f>Sheet1!$E$1</c:f>
              <c:strCache>
                <c:ptCount val="1"/>
                <c:pt idx="0">
                  <c:v>2013</c:v>
                </c:pt>
              </c:strCache>
            </c:strRef>
          </c:tx>
          <c:spPr>
            <a:solidFill>
              <a:schemeClr val="accent4"/>
            </a:solidFill>
            <a:ln>
              <a:noFill/>
            </a:ln>
            <a:effectLst/>
          </c:spPr>
          <c:invertIfNegative val="0"/>
          <c:cat>
            <c:strRef>
              <c:f>Sheet1!$A$2:$A$5</c:f>
              <c:strCache>
                <c:ptCount val="4"/>
                <c:pt idx="0">
                  <c:v>Total Crash</c:v>
                </c:pt>
                <c:pt idx="1">
                  <c:v>Fatal Crash</c:v>
                </c:pt>
                <c:pt idx="2">
                  <c:v>Injury Crash</c:v>
                </c:pt>
                <c:pt idx="3">
                  <c:v>PDO* Crash</c:v>
                </c:pt>
              </c:strCache>
            </c:strRef>
          </c:cat>
          <c:val>
            <c:numRef>
              <c:f>Sheet1!$E$2:$E$5</c:f>
              <c:numCache>
                <c:formatCode>0%</c:formatCode>
                <c:ptCount val="4"/>
                <c:pt idx="0">
                  <c:v>0.16</c:v>
                </c:pt>
                <c:pt idx="1">
                  <c:v>0.1</c:v>
                </c:pt>
                <c:pt idx="2">
                  <c:v>0.18</c:v>
                </c:pt>
                <c:pt idx="3">
                  <c:v>0.15</c:v>
                </c:pt>
              </c:numCache>
            </c:numRef>
          </c:val>
          <c:extLst>
            <c:ext xmlns:c16="http://schemas.microsoft.com/office/drawing/2014/chart" uri="{C3380CC4-5D6E-409C-BE32-E72D297353CC}">
              <c16:uniqueId val="{00000003-F7F4-44F2-915F-8AFDAE7E7766}"/>
            </c:ext>
          </c:extLst>
        </c:ser>
        <c:ser>
          <c:idx val="4"/>
          <c:order val="4"/>
          <c:tx>
            <c:strRef>
              <c:f>Sheet1!$F$1</c:f>
              <c:strCache>
                <c:ptCount val="1"/>
                <c:pt idx="0">
                  <c:v>2014</c:v>
                </c:pt>
              </c:strCache>
            </c:strRef>
          </c:tx>
          <c:spPr>
            <a:solidFill>
              <a:schemeClr val="accent5"/>
            </a:solidFill>
            <a:ln>
              <a:noFill/>
            </a:ln>
            <a:effectLst/>
          </c:spPr>
          <c:invertIfNegative val="0"/>
          <c:cat>
            <c:strRef>
              <c:f>Sheet1!$A$2:$A$5</c:f>
              <c:strCache>
                <c:ptCount val="4"/>
                <c:pt idx="0">
                  <c:v>Total Crash</c:v>
                </c:pt>
                <c:pt idx="1">
                  <c:v>Fatal Crash</c:v>
                </c:pt>
                <c:pt idx="2">
                  <c:v>Injury Crash</c:v>
                </c:pt>
                <c:pt idx="3">
                  <c:v>PDO* Crash</c:v>
                </c:pt>
              </c:strCache>
            </c:strRef>
          </c:cat>
          <c:val>
            <c:numRef>
              <c:f>Sheet1!$F$2:$F$5</c:f>
              <c:numCache>
                <c:formatCode>0%</c:formatCode>
                <c:ptCount val="4"/>
                <c:pt idx="0">
                  <c:v>0.16</c:v>
                </c:pt>
                <c:pt idx="1">
                  <c:v>0.1</c:v>
                </c:pt>
                <c:pt idx="2">
                  <c:v>0.18</c:v>
                </c:pt>
                <c:pt idx="3">
                  <c:v>0.15</c:v>
                </c:pt>
              </c:numCache>
            </c:numRef>
          </c:val>
          <c:extLst>
            <c:ext xmlns:c16="http://schemas.microsoft.com/office/drawing/2014/chart" uri="{C3380CC4-5D6E-409C-BE32-E72D297353CC}">
              <c16:uniqueId val="{00000004-F7F4-44F2-915F-8AFDAE7E7766}"/>
            </c:ext>
          </c:extLst>
        </c:ser>
        <c:dLbls>
          <c:showLegendKey val="0"/>
          <c:showVal val="0"/>
          <c:showCatName val="0"/>
          <c:showSerName val="0"/>
          <c:showPercent val="0"/>
          <c:showBubbleSize val="0"/>
        </c:dLbls>
        <c:gapWidth val="219"/>
        <c:overlap val="-27"/>
        <c:axId val="748796896"/>
        <c:axId val="748789280"/>
      </c:barChart>
      <c:catAx>
        <c:axId val="74879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197" b="0" i="0" u="none" strike="noStrike" kern="1200" baseline="0">
                <a:solidFill>
                  <a:schemeClr val="tx1">
                    <a:lumMod val="65000"/>
                    <a:lumOff val="35000"/>
                  </a:schemeClr>
                </a:solidFill>
                <a:latin typeface="Arial "/>
                <a:ea typeface="+mn-ea"/>
                <a:cs typeface="+mn-cs"/>
              </a:defRPr>
            </a:pPr>
            <a:endParaRPr lang="en-US"/>
          </a:p>
        </c:txPr>
        <c:crossAx val="748789280"/>
        <c:crosses val="autoZero"/>
        <c:auto val="1"/>
        <c:lblAlgn val="ctr"/>
        <c:lblOffset val="100"/>
        <c:noMultiLvlLbl val="0"/>
      </c:catAx>
      <c:valAx>
        <c:axId val="748789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sz="1197" b="0" i="0" u="none" strike="noStrike" kern="1200" baseline="0">
                <a:solidFill>
                  <a:schemeClr val="tx1">
                    <a:lumMod val="65000"/>
                    <a:lumOff val="35000"/>
                  </a:schemeClr>
                </a:solidFill>
                <a:latin typeface="Arial "/>
                <a:ea typeface="+mn-ea"/>
                <a:cs typeface="+mn-cs"/>
              </a:defRPr>
            </a:pPr>
            <a:endParaRPr lang="en-US"/>
          </a:p>
        </c:txPr>
        <c:crossAx val="748796896"/>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
              <a:ea typeface="+mn-ea"/>
              <a:cs typeface="+mn-cs"/>
            </a:defRPr>
          </a:pPr>
          <a:endParaRPr lang="en-US"/>
        </a:p>
      </c:txPr>
    </c:legend>
    <c:plotVisOnly val="1"/>
    <c:dispBlanksAs val="gap"/>
    <c:showDLblsOverMax val="0"/>
  </c:chart>
  <c:spPr>
    <a:noFill/>
    <a:ln>
      <a:noFill/>
    </a:ln>
    <a:effectLst/>
  </c:spPr>
  <c:txPr>
    <a:bodyPr/>
    <a:lstStyle/>
    <a:p>
      <a:pPr>
        <a:defRPr>
          <a:latin typeface="Arial "/>
        </a:defRPr>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7083105797362"/>
          <c:y val="0.17152507566576922"/>
          <c:w val="0.8924291689420264"/>
          <c:h val="0.67215416116958082"/>
        </c:manualLayout>
      </c:layout>
      <c:barChart>
        <c:barDir val="col"/>
        <c:grouping val="stacked"/>
        <c:varyColors val="0"/>
        <c:ser>
          <c:idx val="1"/>
          <c:order val="0"/>
          <c:tx>
            <c:strRef>
              <c:f>Sheet1!$A$2</c:f>
              <c:strCache>
                <c:ptCount val="1"/>
                <c:pt idx="0">
                  <c:v>Alternative Capital</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Arial"/>
                    <a:ea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Sheet1!$B$1:$L$1</c:f>
              <c:strCache>
                <c:ptCount val="11"/>
                <c:pt idx="0">
                  <c:v>2006</c:v>
                </c:pt>
                <c:pt idx="1">
                  <c:v>2007</c:v>
                </c:pt>
                <c:pt idx="2">
                  <c:v>2008</c:v>
                </c:pt>
                <c:pt idx="3">
                  <c:v>2009</c:v>
                </c:pt>
                <c:pt idx="4">
                  <c:v>2010</c:v>
                </c:pt>
                <c:pt idx="5">
                  <c:v>2011</c:v>
                </c:pt>
                <c:pt idx="6">
                  <c:v>2012</c:v>
                </c:pt>
                <c:pt idx="7">
                  <c:v>2013</c:v>
                </c:pt>
                <c:pt idx="8">
                  <c:v>2014</c:v>
                </c:pt>
                <c:pt idx="9">
                  <c:v>2015</c:v>
                </c:pt>
                <c:pt idx="10">
                  <c:v>Q2:16</c:v>
                </c:pt>
              </c:strCache>
            </c:strRef>
          </c:cat>
          <c:val>
            <c:numRef>
              <c:f>Sheet1!$B$2:$L$2</c:f>
              <c:numCache>
                <c:formatCode>_(* #,##0_);_(* \(#,##0\);_(* "-"??_);_(@_)</c:formatCode>
                <c:ptCount val="11"/>
                <c:pt idx="0" formatCode="General">
                  <c:v>17</c:v>
                </c:pt>
                <c:pt idx="1">
                  <c:v>22</c:v>
                </c:pt>
                <c:pt idx="2">
                  <c:v>19</c:v>
                </c:pt>
                <c:pt idx="3">
                  <c:v>22</c:v>
                </c:pt>
                <c:pt idx="4">
                  <c:v>24</c:v>
                </c:pt>
                <c:pt idx="5">
                  <c:v>28</c:v>
                </c:pt>
                <c:pt idx="6">
                  <c:v>39</c:v>
                </c:pt>
                <c:pt idx="7">
                  <c:v>50</c:v>
                </c:pt>
                <c:pt idx="8">
                  <c:v>64</c:v>
                </c:pt>
                <c:pt idx="9">
                  <c:v>72</c:v>
                </c:pt>
                <c:pt idx="10">
                  <c:v>75</c:v>
                </c:pt>
              </c:numCache>
            </c:numRef>
          </c:val>
          <c:extLst>
            <c:ext xmlns:c16="http://schemas.microsoft.com/office/drawing/2014/chart" uri="{C3380CC4-5D6E-409C-BE32-E72D297353CC}">
              <c16:uniqueId val="{00000000-873B-454B-93C2-10EAE6C4DDDA}"/>
            </c:ext>
          </c:extLst>
        </c:ser>
        <c:ser>
          <c:idx val="0"/>
          <c:order val="1"/>
          <c:tx>
            <c:strRef>
              <c:f>Sheet1!$A$3</c:f>
              <c:strCache>
                <c:ptCount val="1"/>
                <c:pt idx="0">
                  <c:v>Traditional Capital</c:v>
                </c:pt>
              </c:strCache>
            </c:strRef>
          </c:tx>
          <c:spPr>
            <a:solidFill>
              <a:schemeClr val="accent1"/>
            </a:solidFill>
            <a:ln w="25336">
              <a:noFill/>
            </a:ln>
          </c:spPr>
          <c:invertIfNegative val="0"/>
          <c:dLbls>
            <c:dLbl>
              <c:idx val="0"/>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3F7-4DAA-9408-B1DC995B74EA}"/>
                </c:ext>
              </c:extLst>
            </c:dLbl>
            <c:dLbl>
              <c:idx val="1"/>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3F7-4DAA-9408-B1DC995B74EA}"/>
                </c:ext>
              </c:extLst>
            </c:dLbl>
            <c:dLbl>
              <c:idx val="2"/>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3F7-4DAA-9408-B1DC995B74EA}"/>
                </c:ext>
              </c:extLst>
            </c:dLbl>
            <c:dLbl>
              <c:idx val="3"/>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3F7-4DAA-9408-B1DC995B74EA}"/>
                </c:ext>
              </c:extLst>
            </c:dLbl>
            <c:dLbl>
              <c:idx val="4"/>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3F7-4DAA-9408-B1DC995B74EA}"/>
                </c:ext>
              </c:extLst>
            </c:dLbl>
            <c:dLbl>
              <c:idx val="5"/>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73F7-4DAA-9408-B1DC995B74EA}"/>
                </c:ext>
              </c:extLst>
            </c:dLbl>
            <c:numFmt formatCode="General" sourceLinked="0"/>
            <c:spPr>
              <a:noFill/>
              <a:ln w="25336">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2006</c:v>
                </c:pt>
                <c:pt idx="1">
                  <c:v>2007</c:v>
                </c:pt>
                <c:pt idx="2">
                  <c:v>2008</c:v>
                </c:pt>
                <c:pt idx="3">
                  <c:v>2009</c:v>
                </c:pt>
                <c:pt idx="4">
                  <c:v>2010</c:v>
                </c:pt>
                <c:pt idx="5">
                  <c:v>2011</c:v>
                </c:pt>
                <c:pt idx="6">
                  <c:v>2012</c:v>
                </c:pt>
                <c:pt idx="7">
                  <c:v>2013</c:v>
                </c:pt>
                <c:pt idx="8">
                  <c:v>2014</c:v>
                </c:pt>
                <c:pt idx="9">
                  <c:v>2015</c:v>
                </c:pt>
                <c:pt idx="10">
                  <c:v>Q2:16</c:v>
                </c:pt>
              </c:strCache>
            </c:strRef>
          </c:cat>
          <c:val>
            <c:numRef>
              <c:f>Sheet1!$B$3:$L$3</c:f>
              <c:numCache>
                <c:formatCode>_(* #,##0_);_(* \(#,##0\);_(* "-"??_);_(@_)</c:formatCode>
                <c:ptCount val="11"/>
                <c:pt idx="0" formatCode="#,##0">
                  <c:v>368</c:v>
                </c:pt>
                <c:pt idx="1">
                  <c:v>388</c:v>
                </c:pt>
                <c:pt idx="2">
                  <c:v>321</c:v>
                </c:pt>
                <c:pt idx="3">
                  <c:v>378</c:v>
                </c:pt>
                <c:pt idx="4">
                  <c:v>447</c:v>
                </c:pt>
                <c:pt idx="5">
                  <c:v>428</c:v>
                </c:pt>
                <c:pt idx="6">
                  <c:v>466</c:v>
                </c:pt>
                <c:pt idx="7">
                  <c:v>490</c:v>
                </c:pt>
                <c:pt idx="8">
                  <c:v>511</c:v>
                </c:pt>
                <c:pt idx="9">
                  <c:v>493</c:v>
                </c:pt>
                <c:pt idx="10">
                  <c:v>510</c:v>
                </c:pt>
              </c:numCache>
            </c:numRef>
          </c:val>
          <c:extLst>
            <c:ext xmlns:c16="http://schemas.microsoft.com/office/drawing/2014/chart" uri="{C3380CC4-5D6E-409C-BE32-E72D297353CC}">
              <c16:uniqueId val="{00000007-873B-454B-93C2-10EAE6C4DDDA}"/>
            </c:ext>
          </c:extLst>
        </c:ser>
        <c:dLbls>
          <c:showLegendKey val="0"/>
          <c:showVal val="0"/>
          <c:showCatName val="0"/>
          <c:showSerName val="0"/>
          <c:showPercent val="0"/>
          <c:showBubbleSize val="0"/>
        </c:dLbls>
        <c:gapWidth val="100"/>
        <c:overlap val="100"/>
        <c:axId val="748794176"/>
        <c:axId val="748787104"/>
      </c:barChart>
      <c:lineChart>
        <c:grouping val="standard"/>
        <c:varyColors val="0"/>
        <c:ser>
          <c:idx val="2"/>
          <c:order val="2"/>
          <c:tx>
            <c:strRef>
              <c:f>Sheet1!$A$4</c:f>
              <c:strCache>
                <c:ptCount val="1"/>
                <c:pt idx="0">
                  <c:v>Total</c:v>
                </c:pt>
              </c:strCache>
            </c:strRef>
          </c:tx>
          <c:spPr>
            <a:ln>
              <a:noFill/>
            </a:ln>
          </c:spPr>
          <c:marker>
            <c:symbol val="none"/>
          </c:marker>
          <c:dLbls>
            <c:spPr>
              <a:noFill/>
              <a:ln>
                <a:noFill/>
              </a:ln>
              <a:effectLst/>
            </c:spPr>
            <c:txPr>
              <a:bodyPr wrap="square" lIns="38100" tIns="19050" rIns="38100" bIns="19050" anchor="ctr">
                <a:spAutoFit/>
              </a:bodyPr>
              <a:lstStyle/>
              <a:p>
                <a:pPr>
                  <a:defRPr sz="1200" b="1" i="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Sheet1!$B$1:$L$1</c:f>
              <c:strCache>
                <c:ptCount val="11"/>
                <c:pt idx="0">
                  <c:v>2006</c:v>
                </c:pt>
                <c:pt idx="1">
                  <c:v>2007</c:v>
                </c:pt>
                <c:pt idx="2">
                  <c:v>2008</c:v>
                </c:pt>
                <c:pt idx="3">
                  <c:v>2009</c:v>
                </c:pt>
                <c:pt idx="4">
                  <c:v>2010</c:v>
                </c:pt>
                <c:pt idx="5">
                  <c:v>2011</c:v>
                </c:pt>
                <c:pt idx="6">
                  <c:v>2012</c:v>
                </c:pt>
                <c:pt idx="7">
                  <c:v>2013</c:v>
                </c:pt>
                <c:pt idx="8">
                  <c:v>2014</c:v>
                </c:pt>
                <c:pt idx="9">
                  <c:v>2015</c:v>
                </c:pt>
                <c:pt idx="10">
                  <c:v>Q2:16</c:v>
                </c:pt>
              </c:strCache>
            </c:strRef>
          </c:cat>
          <c:val>
            <c:numRef>
              <c:f>Sheet1!$B$4:$L$4</c:f>
              <c:numCache>
                <c:formatCode>#,##0</c:formatCode>
                <c:ptCount val="11"/>
                <c:pt idx="0">
                  <c:v>385</c:v>
                </c:pt>
                <c:pt idx="1">
                  <c:v>410</c:v>
                </c:pt>
                <c:pt idx="2">
                  <c:v>340</c:v>
                </c:pt>
                <c:pt idx="3">
                  <c:v>400</c:v>
                </c:pt>
                <c:pt idx="4">
                  <c:v>470</c:v>
                </c:pt>
                <c:pt idx="5">
                  <c:v>455</c:v>
                </c:pt>
                <c:pt idx="6">
                  <c:v>505</c:v>
                </c:pt>
                <c:pt idx="7">
                  <c:v>540</c:v>
                </c:pt>
                <c:pt idx="8">
                  <c:v>575</c:v>
                </c:pt>
                <c:pt idx="9" formatCode="General">
                  <c:v>565</c:v>
                </c:pt>
                <c:pt idx="10" formatCode="General">
                  <c:v>585</c:v>
                </c:pt>
              </c:numCache>
            </c:numRef>
          </c:val>
          <c:smooth val="0"/>
          <c:extLst>
            <c:ext xmlns:c16="http://schemas.microsoft.com/office/drawing/2014/chart" uri="{C3380CC4-5D6E-409C-BE32-E72D297353CC}">
              <c16:uniqueId val="{00000008-873B-454B-93C2-10EAE6C4DDDA}"/>
            </c:ext>
          </c:extLst>
        </c:ser>
        <c:dLbls>
          <c:showLegendKey val="0"/>
          <c:showVal val="0"/>
          <c:showCatName val="0"/>
          <c:showSerName val="0"/>
          <c:showPercent val="0"/>
          <c:showBubbleSize val="0"/>
        </c:dLbls>
        <c:marker val="1"/>
        <c:smooth val="0"/>
        <c:axId val="748794176"/>
        <c:axId val="748787104"/>
      </c:lineChart>
      <c:catAx>
        <c:axId val="748794176"/>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lgn="ctr">
              <a:defRPr lang="en-US" sz="1200" b="0" i="0" u="none" strike="noStrike" kern="1200" baseline="0">
                <a:solidFill>
                  <a:schemeClr val="tx1"/>
                </a:solidFill>
                <a:latin typeface="Arial"/>
                <a:ea typeface="Arial"/>
                <a:cs typeface="Arial"/>
              </a:defRPr>
            </a:pPr>
            <a:endParaRPr lang="en-US"/>
          </a:p>
        </c:txPr>
        <c:crossAx val="748787104"/>
        <c:crosses val="autoZero"/>
        <c:auto val="1"/>
        <c:lblAlgn val="ctr"/>
        <c:lblOffset val="20"/>
        <c:noMultiLvlLbl val="0"/>
      </c:catAx>
      <c:valAx>
        <c:axId val="748787104"/>
        <c:scaling>
          <c:orientation val="minMax"/>
        </c:scaling>
        <c:delete val="0"/>
        <c:axPos val="l"/>
        <c:title>
          <c:tx>
            <c:rich>
              <a:bodyPr/>
              <a:lstStyle/>
              <a:p>
                <a:pPr>
                  <a:defRPr/>
                </a:pPr>
                <a:r>
                  <a:rPr lang="en-US" dirty="0"/>
                  <a:t>Global Reinsurance Capital</a:t>
                </a:r>
              </a:p>
            </c:rich>
          </c:tx>
          <c:layout>
            <c:manualLayout>
              <c:xMode val="edge"/>
              <c:yMode val="edge"/>
              <c:x val="1.3067512217261164E-2"/>
              <c:y val="0.23777641138299713"/>
            </c:manualLayout>
          </c:layout>
          <c:overlay val="0"/>
        </c:title>
        <c:numFmt formatCode="General" sourceLinked="0"/>
        <c:majorTickMark val="out"/>
        <c:minorTickMark val="none"/>
        <c:tickLblPos val="nextTo"/>
        <c:spPr>
          <a:ln w="3167">
            <a:solidFill>
              <a:schemeClr val="tx1"/>
            </a:solid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748794176"/>
        <c:crosses val="autoZero"/>
        <c:crossBetween val="between"/>
      </c:valAx>
      <c:spPr>
        <a:noFill/>
        <a:ln w="25336">
          <a:noFill/>
        </a:ln>
      </c:spPr>
    </c:plotArea>
    <c:legend>
      <c:legendPos val="b"/>
      <c:layout>
        <c:manualLayout>
          <c:xMode val="edge"/>
          <c:yMode val="edge"/>
          <c:x val="0.26102401864625502"/>
          <c:y val="0.92334827744712356"/>
          <c:w val="0.38967477549880125"/>
          <c:h val="5.845611982353608E-2"/>
        </c:manualLayout>
      </c:layout>
      <c:overlay val="0"/>
      <c:txPr>
        <a:bodyPr/>
        <a:lstStyle/>
        <a:p>
          <a:pPr algn="ctr">
            <a:defRPr lang="en-US" sz="1200" b="0" i="0" u="none" strike="noStrike" kern="1200"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0.102008816876025"/>
          <c:w val="0.85843576892140705"/>
          <c:h val="0.75942668549516101"/>
        </c:manualLayout>
      </c:layout>
      <c:barChart>
        <c:barDir val="col"/>
        <c:grouping val="clustered"/>
        <c:varyColors val="0"/>
        <c:ser>
          <c:idx val="0"/>
          <c:order val="0"/>
          <c:tx>
            <c:strRef>
              <c:f>Sheet1!$B$1</c:f>
              <c:strCache>
                <c:ptCount val="1"/>
                <c:pt idx="0">
                  <c:v>Yes</c:v>
                </c:pt>
              </c:strCache>
            </c:strRef>
          </c:tx>
          <c:spPr>
            <a:solidFill>
              <a:schemeClr val="accent1"/>
            </a:solidFill>
            <a:ln w="24066">
              <a:noFill/>
            </a:ln>
          </c:spPr>
          <c:invertIfNegative val="0"/>
          <c:dPt>
            <c:idx val="7"/>
            <c:invertIfNegative val="0"/>
            <c:bubble3D val="0"/>
            <c:spPr>
              <a:solidFill>
                <a:schemeClr val="accent2"/>
              </a:solidFill>
              <a:ln w="24066">
                <a:noFill/>
              </a:ln>
            </c:spPr>
            <c:extLst>
              <c:ext xmlns:c16="http://schemas.microsoft.com/office/drawing/2014/chart" uri="{C3380CC4-5D6E-409C-BE32-E72D297353CC}">
                <c16:uniqueId val="{00000001-024F-4588-A297-121FB60654DB}"/>
              </c:ext>
            </c:extLst>
          </c:dPt>
          <c:dLbls>
            <c:dLbl>
              <c:idx val="0"/>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202F-4F65-89D2-96692E208704}"/>
                </c:ext>
              </c:extLst>
            </c:dLbl>
            <c:dLbl>
              <c:idx val="1"/>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02F-4F65-89D2-96692E208704}"/>
                </c:ext>
              </c:extLst>
            </c:dLbl>
            <c:dLbl>
              <c:idx val="2"/>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202F-4F65-89D2-96692E208704}"/>
                </c:ext>
              </c:extLst>
            </c:dLbl>
            <c:dLbl>
              <c:idx val="3"/>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202F-4F65-89D2-96692E208704}"/>
                </c:ext>
              </c:extLst>
            </c:dLbl>
            <c:dLbl>
              <c:idx val="4"/>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202F-4F65-89D2-96692E208704}"/>
                </c:ext>
              </c:extLst>
            </c:dLbl>
            <c:dLbl>
              <c:idx val="5"/>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202F-4F65-89D2-96692E208704}"/>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May 2014</c:v>
                </c:pt>
                <c:pt idx="1">
                  <c:v>May 2015</c:v>
                </c:pt>
                <c:pt idx="2">
                  <c:v>November 2015</c:v>
                </c:pt>
                <c:pt idx="3">
                  <c:v>May 2016</c:v>
                </c:pt>
              </c:strCache>
            </c:strRef>
          </c:cat>
          <c:val>
            <c:numRef>
              <c:f>Sheet1!$B$2:$B$5</c:f>
              <c:numCache>
                <c:formatCode>0%</c:formatCode>
                <c:ptCount val="4"/>
                <c:pt idx="0">
                  <c:v>0.4</c:v>
                </c:pt>
                <c:pt idx="1">
                  <c:v>0.4</c:v>
                </c:pt>
                <c:pt idx="2">
                  <c:v>0.43</c:v>
                </c:pt>
                <c:pt idx="3">
                  <c:v>0.43</c:v>
                </c:pt>
              </c:numCache>
            </c:numRef>
          </c:val>
          <c:extLst>
            <c:ext xmlns:c16="http://schemas.microsoft.com/office/drawing/2014/chart" uri="{C3380CC4-5D6E-409C-BE32-E72D297353CC}">
              <c16:uniqueId val="{00000008-024F-4588-A297-121FB60654DB}"/>
            </c:ext>
          </c:extLst>
        </c:ser>
        <c:ser>
          <c:idx val="1"/>
          <c:order val="1"/>
          <c:tx>
            <c:strRef>
              <c:f>Sheet1!$C$1</c:f>
              <c:strCache>
                <c:ptCount val="1"/>
                <c:pt idx="0">
                  <c:v>No</c:v>
                </c:pt>
              </c:strCache>
            </c:strRef>
          </c:tx>
          <c:invertIfNegative val="0"/>
          <c:dLbls>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May 2014</c:v>
                </c:pt>
                <c:pt idx="1">
                  <c:v>May 2015</c:v>
                </c:pt>
                <c:pt idx="2">
                  <c:v>November 2015</c:v>
                </c:pt>
                <c:pt idx="3">
                  <c:v>May 2016</c:v>
                </c:pt>
              </c:strCache>
            </c:strRef>
          </c:cat>
          <c:val>
            <c:numRef>
              <c:f>Sheet1!$C$2:$C$5</c:f>
              <c:numCache>
                <c:formatCode>0%</c:formatCode>
                <c:ptCount val="4"/>
                <c:pt idx="0">
                  <c:v>0.59</c:v>
                </c:pt>
                <c:pt idx="1">
                  <c:v>0.57999999999999996</c:v>
                </c:pt>
                <c:pt idx="2">
                  <c:v>0.56000000000000005</c:v>
                </c:pt>
                <c:pt idx="3">
                  <c:v>0.55000000000000004</c:v>
                </c:pt>
              </c:numCache>
            </c:numRef>
          </c:val>
          <c:extLst>
            <c:ext xmlns:c16="http://schemas.microsoft.com/office/drawing/2014/chart" uri="{C3380CC4-5D6E-409C-BE32-E72D297353CC}">
              <c16:uniqueId val="{00000008-DFCB-44A2-A96E-269F764D200D}"/>
            </c:ext>
          </c:extLst>
        </c:ser>
        <c:ser>
          <c:idx val="2"/>
          <c:order val="2"/>
          <c:tx>
            <c:strRef>
              <c:f>Sheet1!$D$1</c:f>
              <c:strCache>
                <c:ptCount val="1"/>
                <c:pt idx="0">
                  <c:v>Don't Know</c:v>
                </c:pt>
              </c:strCache>
            </c:strRef>
          </c:tx>
          <c:invertIfNegative val="0"/>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May 2014</c:v>
                </c:pt>
                <c:pt idx="1">
                  <c:v>May 2015</c:v>
                </c:pt>
                <c:pt idx="2">
                  <c:v>November 2015</c:v>
                </c:pt>
                <c:pt idx="3">
                  <c:v>May 2016</c:v>
                </c:pt>
              </c:strCache>
            </c:strRef>
          </c:cat>
          <c:val>
            <c:numRef>
              <c:f>Sheet1!$D$2:$D$5</c:f>
              <c:numCache>
                <c:formatCode>0%</c:formatCode>
                <c:ptCount val="4"/>
                <c:pt idx="0">
                  <c:v>0.01</c:v>
                </c:pt>
                <c:pt idx="1">
                  <c:v>0.02</c:v>
                </c:pt>
                <c:pt idx="2">
                  <c:v>0.02</c:v>
                </c:pt>
                <c:pt idx="3">
                  <c:v>0.02</c:v>
                </c:pt>
              </c:numCache>
            </c:numRef>
          </c:val>
          <c:extLst>
            <c:ext xmlns:c16="http://schemas.microsoft.com/office/drawing/2014/chart" uri="{C3380CC4-5D6E-409C-BE32-E72D297353CC}">
              <c16:uniqueId val="{00000008-02C3-4CCC-8E84-E2A652F1CF5C}"/>
            </c:ext>
          </c:extLst>
        </c:ser>
        <c:dLbls>
          <c:dLblPos val="outEnd"/>
          <c:showLegendKey val="0"/>
          <c:showVal val="1"/>
          <c:showCatName val="0"/>
          <c:showSerName val="0"/>
          <c:showPercent val="0"/>
          <c:showBubbleSize val="0"/>
        </c:dLbls>
        <c:gapWidth val="60"/>
        <c:axId val="748790912"/>
        <c:axId val="748792000"/>
      </c:barChart>
      <c:catAx>
        <c:axId val="748790912"/>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400" b="0" i="0" u="none" strike="noStrike" baseline="0">
                <a:solidFill>
                  <a:schemeClr val="tx1"/>
                </a:solidFill>
                <a:latin typeface="Arial"/>
                <a:ea typeface="Arial"/>
                <a:cs typeface="Arial"/>
              </a:defRPr>
            </a:pPr>
            <a:endParaRPr lang="en-US"/>
          </a:p>
        </c:txPr>
        <c:crossAx val="748792000"/>
        <c:crossesAt val="0"/>
        <c:auto val="1"/>
        <c:lblAlgn val="ctr"/>
        <c:lblOffset val="0"/>
        <c:tickMarkSkip val="1"/>
        <c:noMultiLvlLbl val="0"/>
      </c:catAx>
      <c:valAx>
        <c:axId val="748792000"/>
        <c:scaling>
          <c:orientation val="minMax"/>
          <c:max val="0.7"/>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748790912"/>
        <c:crossesAt val="1"/>
        <c:crossBetween val="between"/>
        <c:majorUnit val="0.1"/>
        <c:minorUnit val="0.1"/>
      </c:valAx>
      <c:spPr>
        <a:noFill/>
        <a:ln w="25334">
          <a:noFill/>
        </a:ln>
      </c:spPr>
    </c:plotArea>
    <c:legend>
      <c:legendPos val="t"/>
      <c:legendEntry>
        <c:idx val="0"/>
        <c:txPr>
          <a:bodyPr/>
          <a:lstStyle/>
          <a:p>
            <a:pPr>
              <a:defRPr sz="1400"/>
            </a:pPr>
            <a:endParaRPr lang="en-US"/>
          </a:p>
        </c:txPr>
      </c:legendEntry>
      <c:legendEntry>
        <c:idx val="1"/>
        <c:txPr>
          <a:bodyPr/>
          <a:lstStyle/>
          <a:p>
            <a:pPr>
              <a:defRPr sz="1400"/>
            </a:pPr>
            <a:endParaRPr lang="en-US"/>
          </a:p>
        </c:txPr>
      </c:legendEntry>
      <c:layout>
        <c:manualLayout>
          <c:xMode val="edge"/>
          <c:yMode val="edge"/>
          <c:x val="0.33714198718781002"/>
          <c:y val="3.8554226620934502E-2"/>
          <c:w val="0.34824083992185501"/>
          <c:h val="6.9023702753996205E-2"/>
        </c:manualLayout>
      </c:layout>
      <c:overlay val="0"/>
    </c:legend>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9.8905304274386499E-2"/>
          <c:w val="0.85843576892140705"/>
          <c:h val="0.68494165337274604"/>
        </c:manualLayout>
      </c:layout>
      <c:barChart>
        <c:barDir val="col"/>
        <c:grouping val="clustered"/>
        <c:varyColors val="0"/>
        <c:ser>
          <c:idx val="0"/>
          <c:order val="0"/>
          <c:tx>
            <c:strRef>
              <c:f>Sheet1!$A$2</c:f>
              <c:strCache>
                <c:ptCount val="1"/>
              </c:strCache>
            </c:strRef>
          </c:tx>
          <c:spPr>
            <a:solidFill>
              <a:schemeClr val="accent1"/>
            </a:solidFill>
            <a:ln w="24066">
              <a:noFill/>
            </a:ln>
          </c:spPr>
          <c:invertIfNegative val="0"/>
          <c:dPt>
            <c:idx val="7"/>
            <c:invertIfNegative val="0"/>
            <c:bubble3D val="0"/>
            <c:extLst>
              <c:ext xmlns:c16="http://schemas.microsoft.com/office/drawing/2014/chart" uri="{C3380CC4-5D6E-409C-BE32-E72D297353CC}">
                <c16:uniqueId val="{00000001-024F-4588-A297-121FB60654DB}"/>
              </c:ext>
            </c:extLst>
          </c:dPt>
          <c:dLbls>
            <c:dLbl>
              <c:idx val="0"/>
              <c:layout>
                <c:manualLayout>
                  <c:x val="6.9468350071359198E-4"/>
                  <c:y val="-4.3766691852266696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4F-4588-A297-121FB60654DB}"/>
                </c:ext>
              </c:extLst>
            </c:dLbl>
            <c:dLbl>
              <c:idx val="1"/>
              <c:layout>
                <c:manualLayout>
                  <c:x val="-1.64277509095758E-3"/>
                  <c:y val="-1.42113263606297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4F-4588-A297-121FB60654DB}"/>
                </c:ext>
              </c:extLst>
            </c:dLbl>
            <c:dLbl>
              <c:idx val="2"/>
              <c:layout>
                <c:manualLayout>
                  <c:x val="-1.5406336345249801E-3"/>
                  <c:y val="-3.9069641380062598E-4"/>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4F-4588-A297-121FB60654DB}"/>
                </c:ext>
              </c:extLst>
            </c:dLbl>
            <c:dLbl>
              <c:idx val="3"/>
              <c:layout>
                <c:manualLayout>
                  <c:x val="-1.19627100998074E-3"/>
                  <c:y val="-1.2526320230429101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4F-4588-A297-121FB60654DB}"/>
                </c:ext>
              </c:extLst>
            </c:dLbl>
            <c:dLbl>
              <c:idx val="4"/>
              <c:layout>
                <c:manualLayout>
                  <c:x val="-7.6958723543082801E-4"/>
                  <c:y val="-8.8315799297615798E-4"/>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4F-4588-A297-121FB60654DB}"/>
                </c:ext>
              </c:extLst>
            </c:dLbl>
            <c:dLbl>
              <c:idx val="5"/>
              <c:layout>
                <c:manualLayout>
                  <c:x val="-3.7560088663648101E-3"/>
                  <c:y val="-4.4999124257056799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4F-4588-A297-121FB60654DB}"/>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Would Not
Feel Safe</c:v>
                </c:pt>
                <c:pt idx="1">
                  <c:v>Don't Want
to Give Up
Control</c:v>
                </c:pt>
                <c:pt idx="2">
                  <c:v>Computer
Could Be
Hacked</c:v>
                </c:pt>
                <c:pt idx="3">
                  <c:v>Cars Would
Be Too
Expensive</c:v>
                </c:pt>
                <c:pt idx="4">
                  <c:v>Would Be
Liable for
Any Accident</c:v>
                </c:pt>
                <c:pt idx="5">
                  <c:v>Would
Collect
Personal
Data</c:v>
                </c:pt>
                <c:pt idx="6">
                  <c:v>Would Be
Boring</c:v>
                </c:pt>
                <c:pt idx="7">
                  <c:v>None of
These </c:v>
                </c:pt>
                <c:pt idx="8">
                  <c:v>Don’t Know</c:v>
                </c:pt>
              </c:strCache>
            </c:strRef>
          </c:cat>
          <c:val>
            <c:numRef>
              <c:f>Sheet1!$B$2:$J$2</c:f>
              <c:numCache>
                <c:formatCode>0%</c:formatCode>
                <c:ptCount val="9"/>
                <c:pt idx="0">
                  <c:v>0.84</c:v>
                </c:pt>
                <c:pt idx="1">
                  <c:v>0.74</c:v>
                </c:pt>
                <c:pt idx="2">
                  <c:v>0.72</c:v>
                </c:pt>
                <c:pt idx="3">
                  <c:v>0.62</c:v>
                </c:pt>
                <c:pt idx="4">
                  <c:v>0.59</c:v>
                </c:pt>
                <c:pt idx="5">
                  <c:v>0.42</c:v>
                </c:pt>
                <c:pt idx="6">
                  <c:v>0.36</c:v>
                </c:pt>
                <c:pt idx="7">
                  <c:v>0.01</c:v>
                </c:pt>
                <c:pt idx="8">
                  <c:v>0.01</c:v>
                </c:pt>
              </c:numCache>
            </c:numRef>
          </c:val>
          <c:extLst>
            <c:ext xmlns:c16="http://schemas.microsoft.com/office/drawing/2014/chart" uri="{C3380CC4-5D6E-409C-BE32-E72D297353CC}">
              <c16:uniqueId val="{00000008-024F-4588-A297-121FB60654DB}"/>
            </c:ext>
          </c:extLst>
        </c:ser>
        <c:dLbls>
          <c:showLegendKey val="0"/>
          <c:showVal val="0"/>
          <c:showCatName val="0"/>
          <c:showSerName val="0"/>
          <c:showPercent val="0"/>
          <c:showBubbleSize val="0"/>
        </c:dLbls>
        <c:gapWidth val="60"/>
        <c:axId val="748793088"/>
        <c:axId val="748795808"/>
      </c:barChart>
      <c:catAx>
        <c:axId val="748793088"/>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200" b="0" i="0" u="none" strike="noStrike" baseline="0">
                <a:solidFill>
                  <a:schemeClr val="tx1"/>
                </a:solidFill>
                <a:latin typeface="Arial"/>
                <a:ea typeface="Arial"/>
                <a:cs typeface="Arial"/>
              </a:defRPr>
            </a:pPr>
            <a:endParaRPr lang="en-US"/>
          </a:p>
        </c:txPr>
        <c:crossAx val="748795808"/>
        <c:crossesAt val="0"/>
        <c:auto val="1"/>
        <c:lblAlgn val="ctr"/>
        <c:lblOffset val="0"/>
        <c:tickMarkSkip val="1"/>
        <c:noMultiLvlLbl val="0"/>
      </c:catAx>
      <c:valAx>
        <c:axId val="748795808"/>
        <c:scaling>
          <c:orientation val="minMax"/>
          <c:max val="1"/>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748793088"/>
        <c:crossesAt val="1"/>
        <c:crossBetween val="between"/>
        <c:majorUnit val="0.1"/>
        <c:minorUnit val="0.1"/>
      </c:valAx>
      <c:spPr>
        <a:noFill/>
        <a:ln w="25334">
          <a:noFill/>
        </a:ln>
      </c:spPr>
    </c:plotArea>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370300934606"/>
          <c:y val="5.3978797638217897E-2"/>
          <c:w val="0.36925939813078901"/>
          <c:h val="0.892042404723564"/>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AC85-4478-882C-0DD62B1C9F73}"/>
              </c:ext>
            </c:extLst>
          </c:dPt>
          <c:dPt>
            <c:idx val="1"/>
            <c:bubble3D val="0"/>
            <c:spPr>
              <a:solidFill>
                <a:srgbClr val="FF0000"/>
              </a:solidFill>
              <a:ln>
                <a:solidFill>
                  <a:schemeClr val="bg1"/>
                </a:solidFill>
              </a:ln>
            </c:spPr>
            <c:extLst>
              <c:ext xmlns:c16="http://schemas.microsoft.com/office/drawing/2014/chart" uri="{C3380CC4-5D6E-409C-BE32-E72D297353CC}">
                <c16:uniqueId val="{00000003-AC85-4478-882C-0DD62B1C9F73}"/>
              </c:ext>
            </c:extLst>
          </c:dPt>
          <c:dPt>
            <c:idx val="2"/>
            <c:bubble3D val="0"/>
            <c:spPr>
              <a:solidFill>
                <a:schemeClr val="accent6"/>
              </a:solidFill>
              <a:ln>
                <a:solidFill>
                  <a:schemeClr val="bg1"/>
                </a:solidFill>
              </a:ln>
            </c:spPr>
            <c:extLst>
              <c:ext xmlns:c16="http://schemas.microsoft.com/office/drawing/2014/chart" uri="{C3380CC4-5D6E-409C-BE32-E72D297353CC}">
                <c16:uniqueId val="{00000005-AC85-4478-882C-0DD62B1C9F73}"/>
              </c:ext>
            </c:extLst>
          </c:dPt>
          <c:dPt>
            <c:idx val="3"/>
            <c:bubble3D val="0"/>
            <c:spPr>
              <a:solidFill>
                <a:schemeClr val="accent4"/>
              </a:solidFill>
              <a:ln>
                <a:solidFill>
                  <a:schemeClr val="bg1"/>
                </a:solidFill>
              </a:ln>
            </c:spPr>
            <c:extLst>
              <c:ext xmlns:c16="http://schemas.microsoft.com/office/drawing/2014/chart" uri="{C3380CC4-5D6E-409C-BE32-E72D297353CC}">
                <c16:uniqueId val="{00000007-AC85-4478-882C-0DD62B1C9F73}"/>
              </c:ext>
            </c:extLst>
          </c:dPt>
          <c:dPt>
            <c:idx val="4"/>
            <c:bubble3D val="0"/>
            <c:spPr>
              <a:solidFill>
                <a:schemeClr val="accent5"/>
              </a:solidFill>
              <a:ln>
                <a:solidFill>
                  <a:schemeClr val="bg1"/>
                </a:solidFill>
              </a:ln>
            </c:spPr>
            <c:extLst>
              <c:ext xmlns:c16="http://schemas.microsoft.com/office/drawing/2014/chart" uri="{C3380CC4-5D6E-409C-BE32-E72D297353CC}">
                <c16:uniqueId val="{00000009-AC85-4478-882C-0DD62B1C9F73}"/>
              </c:ext>
            </c:extLst>
          </c:dPt>
          <c:dPt>
            <c:idx val="5"/>
            <c:bubble3D val="0"/>
            <c:spPr>
              <a:solidFill>
                <a:schemeClr val="accent6"/>
              </a:solidFill>
              <a:ln>
                <a:solidFill>
                  <a:schemeClr val="bg1"/>
                </a:solidFill>
              </a:ln>
            </c:spPr>
            <c:extLst>
              <c:ext xmlns:c16="http://schemas.microsoft.com/office/drawing/2014/chart" uri="{C3380CC4-5D6E-409C-BE32-E72D297353CC}">
                <c16:uniqueId val="{0000000B-AC85-4478-882C-0DD62B1C9F73}"/>
              </c:ext>
            </c:extLst>
          </c:dPt>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Allow if Premium Went down</c:v>
                </c:pt>
                <c:pt idx="1">
                  <c:v>Allow Whether orNot Premium Went Down</c:v>
                </c:pt>
                <c:pt idx="2">
                  <c:v>Would Not Allow</c:v>
                </c:pt>
                <c:pt idx="3">
                  <c:v>Don't Know</c:v>
                </c:pt>
              </c:strCache>
            </c:strRef>
          </c:cat>
          <c:val>
            <c:numRef>
              <c:f>Sheet1!$B$2:$B$5</c:f>
              <c:numCache>
                <c:formatCode>0%</c:formatCode>
                <c:ptCount val="4"/>
                <c:pt idx="0">
                  <c:v>0.39</c:v>
                </c:pt>
                <c:pt idx="1">
                  <c:v>0.18</c:v>
                </c:pt>
                <c:pt idx="2">
                  <c:v>0.42</c:v>
                </c:pt>
                <c:pt idx="3">
                  <c:v>0.01</c:v>
                </c:pt>
              </c:numCache>
            </c:numRef>
          </c:val>
          <c:extLst>
            <c:ext xmlns:c16="http://schemas.microsoft.com/office/drawing/2014/chart" uri="{C3380CC4-5D6E-409C-BE32-E72D297353CC}">
              <c16:uniqueId val="{0000000C-AC85-4478-882C-0DD62B1C9F73}"/>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382E-2"/>
          <c:y val="9.3596059113300489E-2"/>
          <c:w val="0.9340159271899886"/>
          <c:h val="0.66256157635467983"/>
        </c:manualLayout>
      </c:layout>
      <c:barChart>
        <c:barDir val="bar"/>
        <c:grouping val="clustered"/>
        <c:varyColors val="0"/>
        <c:ser>
          <c:idx val="2"/>
          <c:order val="0"/>
          <c:tx>
            <c:strRef>
              <c:f>Sheet1!$A$3</c:f>
              <c:strCache>
                <c:ptCount val="1"/>
                <c:pt idx="0">
                  <c:v>2015</c:v>
                </c:pt>
              </c:strCache>
            </c:strRef>
          </c:tx>
          <c:spPr>
            <a:solidFill>
              <a:schemeClr val="accent1"/>
            </a:solidFill>
            <a:ln w="12040">
              <a:noFill/>
              <a:prstDash val="solid"/>
            </a:ln>
          </c:spPr>
          <c:invertIfNegative val="0"/>
          <c:dPt>
            <c:idx val="0"/>
            <c:invertIfNegative val="0"/>
            <c:bubble3D val="0"/>
            <c:spPr>
              <a:solidFill>
                <a:schemeClr val="accent2"/>
              </a:solidFill>
              <a:ln w="12040">
                <a:noFill/>
                <a:prstDash val="solid"/>
              </a:ln>
            </c:spPr>
            <c:extLst>
              <c:ext xmlns:c16="http://schemas.microsoft.com/office/drawing/2014/chart" uri="{C3380CC4-5D6E-409C-BE32-E72D297353CC}">
                <c16:uniqueId val="{0000000A-2E6E-4ABB-AC90-7BCB85B63CA7}"/>
              </c:ext>
            </c:extLst>
          </c:dPt>
          <c:dPt>
            <c:idx val="1"/>
            <c:invertIfNegative val="0"/>
            <c:bubble3D val="0"/>
            <c:extLst>
              <c:ext xmlns:c16="http://schemas.microsoft.com/office/drawing/2014/chart" uri="{C3380CC4-5D6E-409C-BE32-E72D297353CC}">
                <c16:uniqueId val="{00000008-2E6E-4ABB-AC90-7BCB85B63CA7}"/>
              </c:ext>
            </c:extLst>
          </c:dPt>
          <c:dLbls>
            <c:spPr>
              <a:noFill/>
              <a:ln>
                <a:noFill/>
              </a:ln>
              <a:effectLst/>
            </c:spPr>
            <c:txPr>
              <a:bodyPr wrap="square" lIns="38100" tIns="19050" rIns="38100" bIns="19050" anchor="ctr" anchorCtr="0">
                <a:spAutoFit/>
              </a:bodyPr>
              <a:lstStyle/>
              <a:p>
                <a:pPr algn="ctr">
                  <a:defRPr lang="en-US" sz="1328"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Talk to Agent</c:v>
                </c:pt>
                <c:pt idx="1">
                  <c:v>Online</c:v>
                </c:pt>
                <c:pt idx="2">
                  <c:v>By Phone</c:v>
                </c:pt>
                <c:pt idx="3">
                  <c:v>Any Method</c:v>
                </c:pt>
                <c:pt idx="4">
                  <c:v>None of These</c:v>
                </c:pt>
                <c:pt idx="5">
                  <c:v>Don't Know</c:v>
                </c:pt>
              </c:strCache>
            </c:strRef>
          </c:cat>
          <c:val>
            <c:numRef>
              <c:f>Sheet1!$B$3:$G$3</c:f>
              <c:numCache>
                <c:formatCode>0%</c:formatCode>
                <c:ptCount val="6"/>
                <c:pt idx="0">
                  <c:v>0.5</c:v>
                </c:pt>
                <c:pt idx="1">
                  <c:v>0.39</c:v>
                </c:pt>
                <c:pt idx="2">
                  <c:v>0.37</c:v>
                </c:pt>
                <c:pt idx="3">
                  <c:v>0.69</c:v>
                </c:pt>
                <c:pt idx="4">
                  <c:v>0.28999999999999998</c:v>
                </c:pt>
                <c:pt idx="5">
                  <c:v>0.01</c:v>
                </c:pt>
              </c:numCache>
            </c:numRef>
          </c:val>
          <c:extLst>
            <c:ext xmlns:c16="http://schemas.microsoft.com/office/drawing/2014/chart" uri="{C3380CC4-5D6E-409C-BE32-E72D297353CC}">
              <c16:uniqueId val="{00000009-2E6E-4ABB-AC90-7BCB85B63CA7}"/>
            </c:ext>
          </c:extLst>
        </c:ser>
        <c:dLbls>
          <c:dLblPos val="outEnd"/>
          <c:showLegendKey val="0"/>
          <c:showVal val="1"/>
          <c:showCatName val="0"/>
          <c:showSerName val="0"/>
          <c:showPercent val="0"/>
          <c:showBubbleSize val="0"/>
        </c:dLbls>
        <c:gapWidth val="60"/>
        <c:axId val="748801248"/>
        <c:axId val="748786560"/>
      </c:barChart>
      <c:catAx>
        <c:axId val="748801248"/>
        <c:scaling>
          <c:orientation val="minMax"/>
        </c:scaling>
        <c:delete val="0"/>
        <c:axPos val="l"/>
        <c:numFmt formatCode="General" sourceLinked="1"/>
        <c:majorTickMark val="out"/>
        <c:minorTickMark val="none"/>
        <c:tickLblPos val="nextTo"/>
        <c:spPr>
          <a:ln w="1204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748786560"/>
        <c:crossesAt val="0"/>
        <c:auto val="1"/>
        <c:lblAlgn val="ctr"/>
        <c:lblOffset val="0"/>
        <c:noMultiLvlLbl val="0"/>
      </c:catAx>
      <c:valAx>
        <c:axId val="748786560"/>
        <c:scaling>
          <c:orientation val="minMax"/>
        </c:scaling>
        <c:delete val="0"/>
        <c:axPos val="b"/>
        <c:numFmt formatCode="0%" sourceLinked="0"/>
        <c:majorTickMark val="out"/>
        <c:minorTickMark val="none"/>
        <c:tickLblPos val="nextTo"/>
        <c:spPr>
          <a:ln w="301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748801248"/>
        <c:crossesAt val="1"/>
        <c:crossBetween val="between"/>
        <c:majorUnit val="0.1"/>
        <c:minorUnit val="0.1"/>
      </c:valAx>
      <c:spPr>
        <a:noFill/>
        <a:ln w="25375">
          <a:noFill/>
        </a:ln>
      </c:spPr>
    </c:plotArea>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 Comm M-P</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5.7000000000000002E-2</c:v>
                </c:pt>
                <c:pt idx="1">
                  <c:v>0.156</c:v>
                </c:pt>
                <c:pt idx="2">
                  <c:v>0.151</c:v>
                </c:pt>
                <c:pt idx="3">
                  <c:v>7.0999999999999994E-2</c:v>
                </c:pt>
                <c:pt idx="4">
                  <c:v>8.4000000000000005E-2</c:v>
                </c:pt>
                <c:pt idx="5">
                  <c:v>9.2999999999999999E-2</c:v>
                </c:pt>
                <c:pt idx="6">
                  <c:v>2.9000000000000001E-2</c:v>
                </c:pt>
                <c:pt idx="7">
                  <c:v>6.4000000000000001E-2</c:v>
                </c:pt>
                <c:pt idx="8">
                  <c:v>0.10299999999999999</c:v>
                </c:pt>
                <c:pt idx="9">
                  <c:v>8.5000000000000006E-2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SC Comm M-P</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0.115</c:v>
                </c:pt>
                <c:pt idx="1">
                  <c:v>0.16800000000000001</c:v>
                </c:pt>
                <c:pt idx="2">
                  <c:v>0.17199999999999999</c:v>
                </c:pt>
                <c:pt idx="3">
                  <c:v>9.4E-2</c:v>
                </c:pt>
                <c:pt idx="4">
                  <c:v>9.0999999999999998E-2</c:v>
                </c:pt>
                <c:pt idx="5">
                  <c:v>4.7E-2</c:v>
                </c:pt>
                <c:pt idx="6">
                  <c:v>6.5000000000000002E-2</c:v>
                </c:pt>
                <c:pt idx="7">
                  <c:v>8.5000000000000006E-2</c:v>
                </c:pt>
                <c:pt idx="8">
                  <c:v>0.16</c:v>
                </c:pt>
                <c:pt idx="9">
                  <c:v>0.08</c:v>
                </c:pt>
              </c:numCache>
            </c:numRef>
          </c:val>
          <c:smooth val="1"/>
          <c:extLst>
            <c:ext xmlns:c16="http://schemas.microsoft.com/office/drawing/2014/chart" uri="{C3380CC4-5D6E-409C-BE32-E72D297353CC}">
              <c16:uniqueId val="{00000002-8D91-469C-AB2A-A1940F23A255}"/>
            </c:ext>
          </c:extLst>
        </c:ser>
        <c:dLbls>
          <c:showLegendKey val="0"/>
          <c:showVal val="0"/>
          <c:showCatName val="0"/>
          <c:showSerName val="0"/>
          <c:showPercent val="0"/>
          <c:showBubbleSize val="0"/>
        </c:dLbls>
        <c:marker val="1"/>
        <c:smooth val="0"/>
        <c:axId val="469385392"/>
        <c:axId val="469379512"/>
      </c:lineChart>
      <c:catAx>
        <c:axId val="469385392"/>
        <c:scaling>
          <c:orientation val="minMax"/>
        </c:scaling>
        <c:delete val="0"/>
        <c:axPos val="b"/>
        <c:numFmt formatCode="0" sourceLinked="0"/>
        <c:majorTickMark val="out"/>
        <c:minorTickMark val="none"/>
        <c:tickLblPos val="nextTo"/>
        <c:txPr>
          <a:bodyPr rot="0" vert="horz"/>
          <a:lstStyle/>
          <a:p>
            <a:pPr>
              <a:defRPr sz="1400"/>
            </a:pPr>
            <a:endParaRPr lang="en-US"/>
          </a:p>
        </c:txPr>
        <c:crossAx val="469379512"/>
        <c:crossesAt val="-20"/>
        <c:auto val="1"/>
        <c:lblAlgn val="ctr"/>
        <c:lblOffset val="100"/>
        <c:tickLblSkip val="1"/>
        <c:tickMarkSkip val="1"/>
        <c:noMultiLvlLbl val="0"/>
      </c:catAx>
      <c:valAx>
        <c:axId val="469379512"/>
        <c:scaling>
          <c:orientation val="minMax"/>
        </c:scaling>
        <c:delete val="0"/>
        <c:axPos val="l"/>
        <c:numFmt formatCode="0%" sourceLinked="0"/>
        <c:majorTickMark val="out"/>
        <c:minorTickMark val="none"/>
        <c:tickLblPos val="nextTo"/>
        <c:txPr>
          <a:bodyPr/>
          <a:lstStyle/>
          <a:p>
            <a:pPr>
              <a:defRPr sz="1400"/>
            </a:pPr>
            <a:endParaRPr lang="en-US"/>
          </a:p>
        </c:txPr>
        <c:crossAx val="469385392"/>
        <c:crossesAt val="1"/>
        <c:crossBetween val="between"/>
      </c:valAx>
    </c:plotArea>
    <c:legend>
      <c:legendPos val="t"/>
      <c:layout>
        <c:manualLayout>
          <c:xMode val="edge"/>
          <c:yMode val="edge"/>
          <c:x val="0.22336300088267599"/>
          <c:y val="4.2658715052323597E-2"/>
          <c:w val="0.57452503135979305"/>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48-4088-ADEA-B2F157C0CD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BEE4-42CD-B649-BBF18AD27606}"/>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A148-4088-ADEA-B2F157C0CD6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148-4088-ADEA-B2F157C0CD67}"/>
              </c:ext>
            </c:extLst>
          </c:dPt>
          <c:dLbls>
            <c:dLbl>
              <c:idx val="0"/>
              <c:layout>
                <c:manualLayout>
                  <c:x val="0.20612361645721922"/>
                  <c:y val="-0.1219821946549814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490304201621112"/>
                      <c:h val="0.15806859390708008"/>
                    </c:manualLayout>
                  </c15:layout>
                </c:ext>
                <c:ext xmlns:c16="http://schemas.microsoft.com/office/drawing/2014/chart" uri="{C3380CC4-5D6E-409C-BE32-E72D297353CC}">
                  <c16:uniqueId val="{00000001-A148-4088-ADEA-B2F157C0CD67}"/>
                </c:ext>
              </c:extLst>
            </c:dLbl>
            <c:dLbl>
              <c:idx val="1"/>
              <c:layout>
                <c:manualLayout>
                  <c:x val="8.2663615015608094E-2"/>
                  <c:y val="0.2202456292381609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EE4-42CD-B649-BBF18AD27606}"/>
                </c:ext>
              </c:extLst>
            </c:dLbl>
            <c:dLbl>
              <c:idx val="3"/>
              <c:layout>
                <c:manualLayout>
                  <c:x val="-9.4910076499402016E-2"/>
                  <c:y val="-0.2168571015408389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556068664077395"/>
                      <c:h val="0.25667086791985672"/>
                    </c:manualLayout>
                  </c15:layout>
                </c:ext>
                <c:ext xmlns:c16="http://schemas.microsoft.com/office/drawing/2014/chart" uri="{C3380CC4-5D6E-409C-BE32-E72D297353CC}">
                  <c16:uniqueId val="{00000007-A148-4088-ADEA-B2F157C0CD6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Expenses</c:v>
                </c:pt>
                <c:pt idx="1">
                  <c:v>Reinsurance</c:v>
                </c:pt>
                <c:pt idx="2">
                  <c:v>'Rainy Day Fund'</c:v>
                </c:pt>
                <c:pt idx="3">
                  <c:v>Subject to Giveback</c:v>
                </c:pt>
              </c:strCache>
            </c:strRef>
          </c:cat>
          <c:val>
            <c:numRef>
              <c:f>Sheet1!$B$2:$B$5</c:f>
              <c:numCache>
                <c:formatCode>0%</c:formatCode>
                <c:ptCount val="4"/>
                <c:pt idx="0">
                  <c:v>0.2</c:v>
                </c:pt>
                <c:pt idx="1">
                  <c:v>0.2</c:v>
                </c:pt>
                <c:pt idx="2">
                  <c:v>0.2</c:v>
                </c:pt>
                <c:pt idx="3">
                  <c:v>0.4</c:v>
                </c:pt>
              </c:numCache>
            </c:numRef>
          </c:val>
          <c:extLst>
            <c:ext xmlns:c16="http://schemas.microsoft.com/office/drawing/2014/chart" uri="{C3380CC4-5D6E-409C-BE32-E72D297353CC}">
              <c16:uniqueId val="{00000000-BEE4-42CD-B649-BBF18AD27606}"/>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 Homeowners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-2.8000000000000001E-2</c:v>
                </c:pt>
                <c:pt idx="1">
                  <c:v>0.185</c:v>
                </c:pt>
                <c:pt idx="2">
                  <c:v>0.16</c:v>
                </c:pt>
                <c:pt idx="3">
                  <c:v>-2.5999999999999999E-2</c:v>
                </c:pt>
                <c:pt idx="4">
                  <c:v>6.2E-2</c:v>
                </c:pt>
                <c:pt idx="5">
                  <c:v>7.1999999999999995E-2</c:v>
                </c:pt>
                <c:pt idx="6">
                  <c:v>-3.7999999999999999E-2</c:v>
                </c:pt>
                <c:pt idx="7">
                  <c:v>8.1000000000000003E-2</c:v>
                </c:pt>
                <c:pt idx="8">
                  <c:v>0.157</c:v>
                </c:pt>
                <c:pt idx="9">
                  <c:v>0.13</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SC Homeowners</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0.32800000000000001</c:v>
                </c:pt>
                <c:pt idx="1">
                  <c:v>0.314</c:v>
                </c:pt>
                <c:pt idx="2">
                  <c:v>0.316</c:v>
                </c:pt>
                <c:pt idx="3">
                  <c:v>0.159</c:v>
                </c:pt>
                <c:pt idx="4">
                  <c:v>0.16500000000000001</c:v>
                </c:pt>
                <c:pt idx="5">
                  <c:v>8.2000000000000003E-2</c:v>
                </c:pt>
                <c:pt idx="6">
                  <c:v>-8.1000000000000003E-2</c:v>
                </c:pt>
                <c:pt idx="7">
                  <c:v>0.184</c:v>
                </c:pt>
                <c:pt idx="8">
                  <c:v>0.26</c:v>
                </c:pt>
                <c:pt idx="9">
                  <c:v>0.11</c:v>
                </c:pt>
              </c:numCache>
            </c:numRef>
          </c:val>
          <c:smooth val="1"/>
          <c:extLst>
            <c:ext xmlns:c16="http://schemas.microsoft.com/office/drawing/2014/chart" uri="{C3380CC4-5D6E-409C-BE32-E72D297353CC}">
              <c16:uniqueId val="{00000002-83A4-4E35-B346-A51D858EEF33}"/>
            </c:ext>
          </c:extLst>
        </c:ser>
        <c:dLbls>
          <c:showLegendKey val="0"/>
          <c:showVal val="0"/>
          <c:showCatName val="0"/>
          <c:showSerName val="0"/>
          <c:showPercent val="0"/>
          <c:showBubbleSize val="0"/>
        </c:dLbls>
        <c:marker val="1"/>
        <c:smooth val="0"/>
        <c:axId val="469379120"/>
        <c:axId val="469388528"/>
      </c:lineChart>
      <c:catAx>
        <c:axId val="469379120"/>
        <c:scaling>
          <c:orientation val="minMax"/>
        </c:scaling>
        <c:delete val="0"/>
        <c:axPos val="b"/>
        <c:numFmt formatCode="0" sourceLinked="0"/>
        <c:majorTickMark val="out"/>
        <c:minorTickMark val="none"/>
        <c:tickLblPos val="nextTo"/>
        <c:txPr>
          <a:bodyPr rot="0" vert="horz"/>
          <a:lstStyle/>
          <a:p>
            <a:pPr>
              <a:defRPr sz="1400"/>
            </a:pPr>
            <a:endParaRPr lang="en-US"/>
          </a:p>
        </c:txPr>
        <c:crossAx val="469388528"/>
        <c:crossesAt val="-20"/>
        <c:auto val="1"/>
        <c:lblAlgn val="ctr"/>
        <c:lblOffset val="100"/>
        <c:tickLblSkip val="1"/>
        <c:tickMarkSkip val="1"/>
        <c:noMultiLvlLbl val="0"/>
      </c:catAx>
      <c:valAx>
        <c:axId val="469388528"/>
        <c:scaling>
          <c:orientation val="minMax"/>
        </c:scaling>
        <c:delete val="0"/>
        <c:axPos val="l"/>
        <c:numFmt formatCode="0%" sourceLinked="0"/>
        <c:majorTickMark val="out"/>
        <c:minorTickMark val="none"/>
        <c:tickLblPos val="nextTo"/>
        <c:txPr>
          <a:bodyPr/>
          <a:lstStyle/>
          <a:p>
            <a:pPr>
              <a:defRPr sz="1400"/>
            </a:pPr>
            <a:endParaRPr lang="en-US"/>
          </a:p>
        </c:txPr>
        <c:crossAx val="469379120"/>
        <c:crossesAt val="1"/>
        <c:crossBetween val="between"/>
      </c:valAx>
    </c:plotArea>
    <c:legend>
      <c:legendPos val="t"/>
      <c:layout>
        <c:manualLayout>
          <c:xMode val="edge"/>
          <c:yMode val="edge"/>
          <c:x val="0.28863439830134208"/>
          <c:y val="2.8439143368215697E-3"/>
          <c:w val="0.43183872072363899"/>
          <c:h val="0.16184402988483718"/>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1"/>
            <c:invertIfNegative val="0"/>
            <c:bubble3D val="0"/>
            <c:spPr>
              <a:solidFill>
                <a:srgbClr val="2F72AD"/>
              </a:solidFill>
            </c:spPr>
            <c:extLst>
              <c:ext xmlns:c16="http://schemas.microsoft.com/office/drawing/2014/chart" uri="{C3380CC4-5D6E-409C-BE32-E72D297353CC}">
                <c16:uniqueId val="{00000001-D31A-4572-96AE-D15A3F4CE4CF}"/>
              </c:ext>
            </c:extLst>
          </c:dPt>
          <c:dPt>
            <c:idx val="2"/>
            <c:invertIfNegative val="0"/>
            <c:bubble3D val="0"/>
            <c:spPr>
              <a:solidFill>
                <a:schemeClr val="accent2"/>
              </a:solidFill>
            </c:spPr>
            <c:extLst>
              <c:ext xmlns:c16="http://schemas.microsoft.com/office/drawing/2014/chart" uri="{C3380CC4-5D6E-409C-BE32-E72D297353CC}">
                <c16:uniqueId val="{00000003-D31A-4572-96AE-D15A3F4CE4CF}"/>
              </c:ext>
            </c:extLst>
          </c:dPt>
          <c:dPt>
            <c:idx val="3"/>
            <c:invertIfNegative val="0"/>
            <c:bubble3D val="0"/>
            <c:extLst>
              <c:ext xmlns:c16="http://schemas.microsoft.com/office/drawing/2014/chart" uri="{C3380CC4-5D6E-409C-BE32-E72D297353CC}">
                <c16:uniqueId val="{00000005-D31A-4572-96AE-D15A3F4CE4CF}"/>
              </c:ext>
            </c:extLst>
          </c:dPt>
          <c:dPt>
            <c:idx val="4"/>
            <c:invertIfNegative val="0"/>
            <c:bubble3D val="0"/>
            <c:spPr>
              <a:solidFill>
                <a:schemeClr val="bg1">
                  <a:lumMod val="65000"/>
                </a:schemeClr>
              </a:solidFill>
              <a:ln>
                <a:solidFill>
                  <a:schemeClr val="bg1">
                    <a:lumMod val="65000"/>
                  </a:schemeClr>
                </a:solidFill>
              </a:ln>
            </c:spPr>
            <c:extLst>
              <c:ext xmlns:c16="http://schemas.microsoft.com/office/drawing/2014/chart" uri="{C3380CC4-5D6E-409C-BE32-E72D297353CC}">
                <c16:uniqueId val="{00000007-D31A-4572-96AE-D15A3F4CE4CF}"/>
              </c:ext>
            </c:extLst>
          </c:dPt>
          <c:dPt>
            <c:idx val="5"/>
            <c:invertIfNegative val="0"/>
            <c:bubble3D val="0"/>
            <c:extLst>
              <c:ext xmlns:c16="http://schemas.microsoft.com/office/drawing/2014/chart" uri="{C3380CC4-5D6E-409C-BE32-E72D297353CC}">
                <c16:uniqueId val="{00000009-D31A-4572-96AE-D15A3F4CE4CF}"/>
              </c:ext>
            </c:extLst>
          </c:dPt>
          <c:dPt>
            <c:idx val="6"/>
            <c:invertIfNegative val="0"/>
            <c:bubble3D val="0"/>
            <c:spPr>
              <a:solidFill>
                <a:schemeClr val="accent2"/>
              </a:solidFill>
            </c:spPr>
            <c:extLst>
              <c:ext xmlns:c16="http://schemas.microsoft.com/office/drawing/2014/chart" uri="{C3380CC4-5D6E-409C-BE32-E72D297353CC}">
                <c16:uniqueId val="{00000007-C570-4060-8127-5D7C7B0EB2C3}"/>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Georgia</c:v>
                </c:pt>
                <c:pt idx="1">
                  <c:v>U.S.</c:v>
                </c:pt>
                <c:pt idx="2">
                  <c:v>South Carolina</c:v>
                </c:pt>
                <c:pt idx="3">
                  <c:v>North Carolina</c:v>
                </c:pt>
                <c:pt idx="4">
                  <c:v>Virginia</c:v>
                </c:pt>
                <c:pt idx="5">
                  <c:v>Florida</c:v>
                </c:pt>
              </c:strCache>
            </c:strRef>
          </c:cat>
          <c:val>
            <c:numRef>
              <c:f>Sheet1!$B$2:$B$7</c:f>
              <c:numCache>
                <c:formatCode>0.0%</c:formatCode>
                <c:ptCount val="6"/>
                <c:pt idx="0">
                  <c:v>5.0999999999999997E-2</c:v>
                </c:pt>
                <c:pt idx="1">
                  <c:v>7.6999999999999999E-2</c:v>
                </c:pt>
                <c:pt idx="2">
                  <c:v>0.1081</c:v>
                </c:pt>
                <c:pt idx="3">
                  <c:v>0.111</c:v>
                </c:pt>
                <c:pt idx="4">
                  <c:v>0.11700000000000001</c:v>
                </c:pt>
                <c:pt idx="5">
                  <c:v>0.13</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469382648"/>
        <c:axId val="469389704"/>
      </c:barChart>
      <c:catAx>
        <c:axId val="469382648"/>
        <c:scaling>
          <c:orientation val="minMax"/>
        </c:scaling>
        <c:delete val="0"/>
        <c:axPos val="l"/>
        <c:numFmt formatCode="General" sourceLinked="0"/>
        <c:majorTickMark val="out"/>
        <c:minorTickMark val="none"/>
        <c:tickLblPos val="nextTo"/>
        <c:crossAx val="469389704"/>
        <c:crosses val="autoZero"/>
        <c:auto val="1"/>
        <c:lblAlgn val="ctr"/>
        <c:lblOffset val="100"/>
        <c:noMultiLvlLbl val="0"/>
      </c:catAx>
      <c:valAx>
        <c:axId val="469389704"/>
        <c:scaling>
          <c:orientation val="minMax"/>
        </c:scaling>
        <c:delete val="0"/>
        <c:axPos val="b"/>
        <c:numFmt formatCode="0%" sourceLinked="0"/>
        <c:majorTickMark val="out"/>
        <c:minorTickMark val="none"/>
        <c:tickLblPos val="nextTo"/>
        <c:crossAx val="46938264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1"/>
            <c:invertIfNegative val="0"/>
            <c:bubble3D val="0"/>
            <c:spPr>
              <a:solidFill>
                <a:schemeClr val="bg1">
                  <a:lumMod val="65000"/>
                </a:schemeClr>
              </a:solidFill>
            </c:spPr>
            <c:extLst>
              <c:ext xmlns:c16="http://schemas.microsoft.com/office/drawing/2014/chart" uri="{C3380CC4-5D6E-409C-BE32-E72D297353CC}">
                <c16:uniqueId val="{00000001-D31A-4572-96AE-D15A3F4CE4CF}"/>
              </c:ext>
            </c:extLst>
          </c:dPt>
          <c:dPt>
            <c:idx val="2"/>
            <c:invertIfNegative val="0"/>
            <c:bubble3D val="0"/>
            <c:spPr>
              <a:solidFill>
                <a:schemeClr val="accent2"/>
              </a:solidFill>
            </c:spPr>
            <c:extLst>
              <c:ext xmlns:c16="http://schemas.microsoft.com/office/drawing/2014/chart" uri="{C3380CC4-5D6E-409C-BE32-E72D297353CC}">
                <c16:uniqueId val="{00000003-D31A-4572-96AE-D15A3F4CE4CF}"/>
              </c:ext>
            </c:extLst>
          </c:dPt>
          <c:dPt>
            <c:idx val="3"/>
            <c:invertIfNegative val="0"/>
            <c:bubble3D val="0"/>
            <c:spPr>
              <a:solidFill>
                <a:srgbClr val="2F72AD"/>
              </a:solidFill>
            </c:spPr>
            <c:extLst>
              <c:ext xmlns:c16="http://schemas.microsoft.com/office/drawing/2014/chart" uri="{C3380CC4-5D6E-409C-BE32-E72D297353CC}">
                <c16:uniqueId val="{00000005-D31A-4572-96AE-D15A3F4CE4CF}"/>
              </c:ext>
            </c:extLst>
          </c:dPt>
          <c:dPt>
            <c:idx val="4"/>
            <c:invertIfNegative val="0"/>
            <c:bubble3D val="0"/>
            <c:spPr>
              <a:solidFill>
                <a:schemeClr val="bg1">
                  <a:lumMod val="65000"/>
                </a:schemeClr>
              </a:solidFill>
            </c:spPr>
            <c:extLst>
              <c:ext xmlns:c16="http://schemas.microsoft.com/office/drawing/2014/chart" uri="{C3380CC4-5D6E-409C-BE32-E72D297353CC}">
                <c16:uniqueId val="{00000007-D31A-4572-96AE-D15A3F4CE4CF}"/>
              </c:ext>
            </c:extLst>
          </c:dPt>
          <c:dPt>
            <c:idx val="5"/>
            <c:invertIfNegative val="0"/>
            <c:bubble3D val="0"/>
            <c:extLst>
              <c:ext xmlns:c16="http://schemas.microsoft.com/office/drawing/2014/chart" uri="{C3380CC4-5D6E-409C-BE32-E72D297353CC}">
                <c16:uniqueId val="{00000009-D31A-4572-96AE-D15A3F4CE4CF}"/>
              </c:ext>
            </c:extLst>
          </c:dPt>
          <c:dPt>
            <c:idx val="6"/>
            <c:invertIfNegative val="0"/>
            <c:bubble3D val="0"/>
            <c:spPr>
              <a:solidFill>
                <a:schemeClr val="accent2"/>
              </a:solidFill>
            </c:spPr>
            <c:extLst>
              <c:ext xmlns:c16="http://schemas.microsoft.com/office/drawing/2014/chart" uri="{C3380CC4-5D6E-409C-BE32-E72D297353CC}">
                <c16:uniqueId val="{00000007-DC92-4D3A-9F22-1D4E0CF965CE}"/>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Florida</c:v>
                </c:pt>
                <c:pt idx="1">
                  <c:v>Georgia</c:v>
                </c:pt>
                <c:pt idx="2">
                  <c:v>South Carolina</c:v>
                </c:pt>
                <c:pt idx="3">
                  <c:v>U.S.</c:v>
                </c:pt>
                <c:pt idx="4">
                  <c:v>North Carolina</c:v>
                </c:pt>
                <c:pt idx="5">
                  <c:v>Virginia</c:v>
                </c:pt>
              </c:strCache>
            </c:strRef>
          </c:cat>
          <c:val>
            <c:numRef>
              <c:f>Sheet1!$B$2:$B$7</c:f>
              <c:numCache>
                <c:formatCode>0.0%</c:formatCode>
                <c:ptCount val="6"/>
                <c:pt idx="0">
                  <c:v>3.9E-2</c:v>
                </c:pt>
                <c:pt idx="1">
                  <c:v>4.7E-2</c:v>
                </c:pt>
                <c:pt idx="2">
                  <c:v>5.8200000000000009E-2</c:v>
                </c:pt>
                <c:pt idx="3">
                  <c:v>6.2E-2</c:v>
                </c:pt>
                <c:pt idx="4">
                  <c:v>6.4000000000000001E-2</c:v>
                </c:pt>
                <c:pt idx="5">
                  <c:v>0.09</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469381864"/>
        <c:axId val="469383432"/>
      </c:barChart>
      <c:catAx>
        <c:axId val="469381864"/>
        <c:scaling>
          <c:orientation val="minMax"/>
        </c:scaling>
        <c:delete val="0"/>
        <c:axPos val="l"/>
        <c:numFmt formatCode="General" sourceLinked="0"/>
        <c:majorTickMark val="out"/>
        <c:minorTickMark val="none"/>
        <c:tickLblPos val="nextTo"/>
        <c:crossAx val="469383432"/>
        <c:crosses val="autoZero"/>
        <c:auto val="1"/>
        <c:lblAlgn val="ctr"/>
        <c:lblOffset val="100"/>
        <c:noMultiLvlLbl val="0"/>
      </c:catAx>
      <c:valAx>
        <c:axId val="469383432"/>
        <c:scaling>
          <c:orientation val="minMax"/>
        </c:scaling>
        <c:delete val="0"/>
        <c:axPos val="b"/>
        <c:numFmt formatCode="0%" sourceLinked="0"/>
        <c:majorTickMark val="out"/>
        <c:minorTickMark val="none"/>
        <c:tickLblPos val="nextTo"/>
        <c:crossAx val="46938186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1"/>
            <c:invertIfNegative val="0"/>
            <c:bubble3D val="0"/>
            <c:spPr>
              <a:solidFill>
                <a:schemeClr val="bg1">
                  <a:lumMod val="65000"/>
                </a:schemeClr>
              </a:solidFill>
            </c:spPr>
            <c:extLst>
              <c:ext xmlns:c16="http://schemas.microsoft.com/office/drawing/2014/chart" uri="{C3380CC4-5D6E-409C-BE32-E72D297353CC}">
                <c16:uniqueId val="{00000001-D31A-4572-96AE-D15A3F4CE4CF}"/>
              </c:ext>
            </c:extLst>
          </c:dPt>
          <c:dPt>
            <c:idx val="2"/>
            <c:invertIfNegative val="0"/>
            <c:bubble3D val="0"/>
            <c:spPr>
              <a:solidFill>
                <a:schemeClr val="accent1"/>
              </a:solidFill>
            </c:spPr>
            <c:extLst>
              <c:ext xmlns:c16="http://schemas.microsoft.com/office/drawing/2014/chart" uri="{C3380CC4-5D6E-409C-BE32-E72D297353CC}">
                <c16:uniqueId val="{00000003-D31A-4572-96AE-D15A3F4CE4CF}"/>
              </c:ext>
            </c:extLst>
          </c:dPt>
          <c:dPt>
            <c:idx val="3"/>
            <c:invertIfNegative val="0"/>
            <c:bubble3D val="0"/>
            <c:spPr>
              <a:solidFill>
                <a:schemeClr val="accent2"/>
              </a:solidFill>
            </c:spPr>
            <c:extLst>
              <c:ext xmlns:c16="http://schemas.microsoft.com/office/drawing/2014/chart" uri="{C3380CC4-5D6E-409C-BE32-E72D297353CC}">
                <c16:uniqueId val="{00000005-D31A-4572-96AE-D15A3F4CE4CF}"/>
              </c:ext>
            </c:extLst>
          </c:dPt>
          <c:dPt>
            <c:idx val="4"/>
            <c:invertIfNegative val="0"/>
            <c:bubble3D val="0"/>
            <c:extLst>
              <c:ext xmlns:c16="http://schemas.microsoft.com/office/drawing/2014/chart" uri="{C3380CC4-5D6E-409C-BE32-E72D297353CC}">
                <c16:uniqueId val="{00000007-D31A-4572-96AE-D15A3F4CE4CF}"/>
              </c:ext>
            </c:extLst>
          </c:dPt>
          <c:dPt>
            <c:idx val="5"/>
            <c:invertIfNegative val="0"/>
            <c:bubble3D val="0"/>
            <c:spPr>
              <a:solidFill>
                <a:schemeClr val="bg1">
                  <a:lumMod val="65000"/>
                </a:schemeClr>
              </a:solidFill>
            </c:spPr>
            <c:extLst>
              <c:ext xmlns:c16="http://schemas.microsoft.com/office/drawing/2014/chart" uri="{C3380CC4-5D6E-409C-BE32-E72D297353CC}">
                <c16:uniqueId val="{00000009-D31A-4572-96AE-D15A3F4CE4CF}"/>
              </c:ext>
            </c:extLst>
          </c:dPt>
          <c:dPt>
            <c:idx val="6"/>
            <c:invertIfNegative val="0"/>
            <c:bubble3D val="0"/>
            <c:spPr>
              <a:solidFill>
                <a:schemeClr val="accent2"/>
              </a:solidFill>
            </c:spPr>
            <c:extLst>
              <c:ext xmlns:c16="http://schemas.microsoft.com/office/drawing/2014/chart" uri="{C3380CC4-5D6E-409C-BE32-E72D297353CC}">
                <c16:uniqueId val="{00000007-7C04-41FA-8FA7-69ED721A0E15}"/>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Florida</c:v>
                </c:pt>
                <c:pt idx="1">
                  <c:v>Georgia</c:v>
                </c:pt>
                <c:pt idx="2">
                  <c:v>U.S.</c:v>
                </c:pt>
                <c:pt idx="3">
                  <c:v>South Carolina</c:v>
                </c:pt>
                <c:pt idx="4">
                  <c:v>Virginia</c:v>
                </c:pt>
                <c:pt idx="5">
                  <c:v>North Carolina</c:v>
                </c:pt>
              </c:strCache>
            </c:strRef>
          </c:cat>
          <c:val>
            <c:numRef>
              <c:f>Sheet1!$B$2:$B$7</c:f>
              <c:numCache>
                <c:formatCode>0.0%</c:formatCode>
                <c:ptCount val="6"/>
                <c:pt idx="0">
                  <c:v>3.9E-2</c:v>
                </c:pt>
                <c:pt idx="1">
                  <c:v>5.1999999999999998E-2</c:v>
                </c:pt>
                <c:pt idx="2">
                  <c:v>8.0700000000000008E-2</c:v>
                </c:pt>
                <c:pt idx="3">
                  <c:v>8.7999999999999995E-2</c:v>
                </c:pt>
                <c:pt idx="4">
                  <c:v>0.108</c:v>
                </c:pt>
                <c:pt idx="5">
                  <c:v>0.114</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469394408"/>
        <c:axId val="469395584"/>
      </c:barChart>
      <c:catAx>
        <c:axId val="469394408"/>
        <c:scaling>
          <c:orientation val="minMax"/>
        </c:scaling>
        <c:delete val="0"/>
        <c:axPos val="l"/>
        <c:numFmt formatCode="General" sourceLinked="0"/>
        <c:majorTickMark val="out"/>
        <c:minorTickMark val="none"/>
        <c:tickLblPos val="nextTo"/>
        <c:crossAx val="469395584"/>
        <c:crosses val="autoZero"/>
        <c:auto val="1"/>
        <c:lblAlgn val="ctr"/>
        <c:lblOffset val="100"/>
        <c:noMultiLvlLbl val="0"/>
      </c:catAx>
      <c:valAx>
        <c:axId val="469395584"/>
        <c:scaling>
          <c:orientation val="minMax"/>
        </c:scaling>
        <c:delete val="0"/>
        <c:axPos val="b"/>
        <c:numFmt formatCode="0%" sourceLinked="0"/>
        <c:majorTickMark val="out"/>
        <c:minorTickMark val="none"/>
        <c:tickLblPos val="nextTo"/>
        <c:crossAx val="46939440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1"/>
            <c:invertIfNegative val="0"/>
            <c:bubble3D val="0"/>
            <c:spPr>
              <a:solidFill>
                <a:srgbClr val="2F72AD"/>
              </a:solidFill>
            </c:spPr>
            <c:extLst>
              <c:ext xmlns:c16="http://schemas.microsoft.com/office/drawing/2014/chart" uri="{C3380CC4-5D6E-409C-BE32-E72D297353CC}">
                <c16:uniqueId val="{00000001-D31A-4572-96AE-D15A3F4CE4CF}"/>
              </c:ext>
            </c:extLst>
          </c:dPt>
          <c:dPt>
            <c:idx val="2"/>
            <c:invertIfNegative val="0"/>
            <c:bubble3D val="0"/>
            <c:spPr>
              <a:solidFill>
                <a:schemeClr val="accent2"/>
              </a:solidFill>
            </c:spPr>
            <c:extLst>
              <c:ext xmlns:c16="http://schemas.microsoft.com/office/drawing/2014/chart" uri="{C3380CC4-5D6E-409C-BE32-E72D297353CC}">
                <c16:uniqueId val="{00000003-D31A-4572-96AE-D15A3F4CE4CF}"/>
              </c:ext>
            </c:extLst>
          </c:dPt>
          <c:dPt>
            <c:idx val="3"/>
            <c:invertIfNegative val="0"/>
            <c:bubble3D val="0"/>
            <c:extLst>
              <c:ext xmlns:c16="http://schemas.microsoft.com/office/drawing/2014/chart" uri="{C3380CC4-5D6E-409C-BE32-E72D297353CC}">
                <c16:uniqueId val="{00000005-D31A-4572-96AE-D15A3F4CE4CF}"/>
              </c:ext>
            </c:extLst>
          </c:dPt>
          <c:dPt>
            <c:idx val="4"/>
            <c:invertIfNegative val="0"/>
            <c:bubble3D val="0"/>
            <c:spPr>
              <a:solidFill>
                <a:schemeClr val="bg1">
                  <a:lumMod val="65000"/>
                </a:schemeClr>
              </a:solidFill>
            </c:spPr>
            <c:extLst>
              <c:ext xmlns:c16="http://schemas.microsoft.com/office/drawing/2014/chart" uri="{C3380CC4-5D6E-409C-BE32-E72D297353CC}">
                <c16:uniqueId val="{00000007-D31A-4572-96AE-D15A3F4CE4CF}"/>
              </c:ext>
            </c:extLst>
          </c:dPt>
          <c:dPt>
            <c:idx val="5"/>
            <c:invertIfNegative val="0"/>
            <c:bubble3D val="0"/>
            <c:spPr>
              <a:solidFill>
                <a:schemeClr val="bg1">
                  <a:lumMod val="65000"/>
                </a:schemeClr>
              </a:solidFill>
            </c:spPr>
            <c:extLst>
              <c:ext xmlns:c16="http://schemas.microsoft.com/office/drawing/2014/chart" uri="{C3380CC4-5D6E-409C-BE32-E72D297353CC}">
                <c16:uniqueId val="{00000009-D31A-4572-96AE-D15A3F4CE4CF}"/>
              </c:ext>
            </c:extLst>
          </c:dPt>
          <c:dPt>
            <c:idx val="6"/>
            <c:invertIfNegative val="0"/>
            <c:bubble3D val="0"/>
            <c:spPr>
              <a:solidFill>
                <a:schemeClr val="accent2"/>
              </a:solidFill>
            </c:spPr>
            <c:extLst>
              <c:ext xmlns:c16="http://schemas.microsoft.com/office/drawing/2014/chart" uri="{C3380CC4-5D6E-409C-BE32-E72D297353CC}">
                <c16:uniqueId val="{00000007-310D-42E7-914A-C745879704EC}"/>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Georgia</c:v>
                </c:pt>
                <c:pt idx="1">
                  <c:v>U.S.</c:v>
                </c:pt>
                <c:pt idx="2">
                  <c:v>South Carolina</c:v>
                </c:pt>
                <c:pt idx="3">
                  <c:v>North Carolina</c:v>
                </c:pt>
                <c:pt idx="4">
                  <c:v>Florida</c:v>
                </c:pt>
                <c:pt idx="5">
                  <c:v>Virginia</c:v>
                </c:pt>
              </c:strCache>
            </c:strRef>
          </c:cat>
          <c:val>
            <c:numRef>
              <c:f>Sheet1!$B$2:$B$7</c:f>
              <c:numCache>
                <c:formatCode>0.0%</c:formatCode>
                <c:ptCount val="6"/>
                <c:pt idx="0">
                  <c:v>4.7E-2</c:v>
                </c:pt>
                <c:pt idx="1">
                  <c:v>8.9300000000000004E-2</c:v>
                </c:pt>
                <c:pt idx="2">
                  <c:v>0.10769999999999999</c:v>
                </c:pt>
                <c:pt idx="3">
                  <c:v>0.154</c:v>
                </c:pt>
                <c:pt idx="4">
                  <c:v>0.17599999999999999</c:v>
                </c:pt>
                <c:pt idx="5">
                  <c:v>0.19</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469392840"/>
        <c:axId val="469390880"/>
      </c:barChart>
      <c:catAx>
        <c:axId val="469392840"/>
        <c:scaling>
          <c:orientation val="minMax"/>
        </c:scaling>
        <c:delete val="0"/>
        <c:axPos val="l"/>
        <c:numFmt formatCode="General" sourceLinked="0"/>
        <c:majorTickMark val="out"/>
        <c:minorTickMark val="none"/>
        <c:tickLblPos val="nextTo"/>
        <c:crossAx val="469390880"/>
        <c:crosses val="autoZero"/>
        <c:auto val="1"/>
        <c:lblAlgn val="ctr"/>
        <c:lblOffset val="100"/>
        <c:noMultiLvlLbl val="0"/>
      </c:catAx>
      <c:valAx>
        <c:axId val="469390880"/>
        <c:scaling>
          <c:orientation val="minMax"/>
        </c:scaling>
        <c:delete val="0"/>
        <c:axPos val="b"/>
        <c:numFmt formatCode="0%" sourceLinked="0"/>
        <c:majorTickMark val="out"/>
        <c:minorTickMark val="none"/>
        <c:tickLblPos val="nextTo"/>
        <c:crossAx val="46939284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FAB4D-3FE8-46D4-921D-3DAAFD45193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1E70C20-E506-4FF7-9F1C-765AA78E70C1}">
      <dgm:prSet phldrT="[Text]" custT="1"/>
      <dgm:spPr/>
      <dgm:t>
        <a:bodyPr/>
        <a:lstStyle/>
        <a:p>
          <a:r>
            <a:rPr lang="en-US" sz="1600" b="1" dirty="0">
              <a:latin typeface="Arial "/>
            </a:rPr>
            <a:t>Create Policy/ Treaty</a:t>
          </a:r>
        </a:p>
      </dgm:t>
    </dgm:pt>
    <dgm:pt modelId="{9453320E-08F2-4A9D-8D02-C93B8993606B}" type="parTrans" cxnId="{1338CEE4-50EB-4CF5-AF76-B68B3DC57411}">
      <dgm:prSet/>
      <dgm:spPr/>
      <dgm:t>
        <a:bodyPr/>
        <a:lstStyle/>
        <a:p>
          <a:endParaRPr lang="en-US" sz="1600">
            <a:latin typeface="Arial "/>
          </a:endParaRPr>
        </a:p>
      </dgm:t>
    </dgm:pt>
    <dgm:pt modelId="{473D3182-B31B-4F17-BE88-DD6E1BE86813}" type="sibTrans" cxnId="{1338CEE4-50EB-4CF5-AF76-B68B3DC57411}">
      <dgm:prSet/>
      <dgm:spPr/>
      <dgm:t>
        <a:bodyPr/>
        <a:lstStyle/>
        <a:p>
          <a:endParaRPr lang="en-US" sz="1600">
            <a:latin typeface="Arial "/>
          </a:endParaRPr>
        </a:p>
      </dgm:t>
    </dgm:pt>
    <dgm:pt modelId="{92545DD2-D102-4073-81E4-5DB851FB631B}">
      <dgm:prSet custT="1"/>
      <dgm:spPr/>
      <dgm:t>
        <a:bodyPr/>
        <a:lstStyle/>
        <a:p>
          <a:r>
            <a:rPr lang="en-US" sz="1600" b="1" dirty="0">
              <a:latin typeface="Arial "/>
            </a:rPr>
            <a:t>Brains + Bank Account</a:t>
          </a:r>
        </a:p>
      </dgm:t>
    </dgm:pt>
    <dgm:pt modelId="{28992293-AD1D-4A88-A481-D7A6A63ED112}" type="parTrans" cxnId="{7CD23DBF-388C-441C-949E-CB6361D32CE9}">
      <dgm:prSet/>
      <dgm:spPr/>
      <dgm:t>
        <a:bodyPr/>
        <a:lstStyle/>
        <a:p>
          <a:endParaRPr lang="en-US" sz="1600">
            <a:latin typeface="Arial "/>
          </a:endParaRPr>
        </a:p>
      </dgm:t>
    </dgm:pt>
    <dgm:pt modelId="{93FDA5C6-8DC8-4A52-A474-9944C73D702B}" type="sibTrans" cxnId="{7CD23DBF-388C-441C-949E-CB6361D32CE9}">
      <dgm:prSet/>
      <dgm:spPr/>
      <dgm:t>
        <a:bodyPr/>
        <a:lstStyle/>
        <a:p>
          <a:endParaRPr lang="en-US" sz="1600">
            <a:latin typeface="Arial "/>
          </a:endParaRPr>
        </a:p>
      </dgm:t>
    </dgm:pt>
    <dgm:pt modelId="{7F3E23DC-0D50-4D94-89BF-21E67C91798F}">
      <dgm:prSet phldrT="[Text]" custT="1"/>
      <dgm:spPr/>
      <dgm:t>
        <a:bodyPr/>
        <a:lstStyle/>
        <a:p>
          <a:r>
            <a:rPr lang="en-US" sz="1600" b="1" dirty="0">
              <a:latin typeface="Arial "/>
            </a:rPr>
            <a:t>Under-write, Price Risk</a:t>
          </a:r>
        </a:p>
      </dgm:t>
    </dgm:pt>
    <dgm:pt modelId="{AEE6EF17-C48D-471A-A724-FEBC5BF07BCE}" type="parTrans" cxnId="{B5F7E31A-FB3F-4B1F-9280-006465FD1418}">
      <dgm:prSet/>
      <dgm:spPr/>
      <dgm:t>
        <a:bodyPr/>
        <a:lstStyle/>
        <a:p>
          <a:endParaRPr lang="en-US" sz="1600">
            <a:latin typeface="Arial "/>
          </a:endParaRPr>
        </a:p>
      </dgm:t>
    </dgm:pt>
    <dgm:pt modelId="{7E9FD778-33D0-4AD3-A7CB-6572AF88F984}" type="sibTrans" cxnId="{B5F7E31A-FB3F-4B1F-9280-006465FD1418}">
      <dgm:prSet/>
      <dgm:spPr/>
      <dgm:t>
        <a:bodyPr/>
        <a:lstStyle/>
        <a:p>
          <a:endParaRPr lang="en-US" sz="1600">
            <a:latin typeface="Arial "/>
          </a:endParaRPr>
        </a:p>
      </dgm:t>
    </dgm:pt>
    <dgm:pt modelId="{1EC0E9DE-65AE-44E9-8B2E-3A0D2D7C2891}">
      <dgm:prSet phldrT="[Text]" custT="1"/>
      <dgm:spPr/>
      <dgm:t>
        <a:bodyPr/>
        <a:lstStyle/>
        <a:p>
          <a:r>
            <a:rPr lang="en-US" sz="1600" b="1" dirty="0">
              <a:latin typeface="Arial "/>
            </a:rPr>
            <a:t>Perform Loss Control</a:t>
          </a:r>
        </a:p>
      </dgm:t>
    </dgm:pt>
    <dgm:pt modelId="{3EF247FC-0154-4D91-ADC4-01EC4CBB9EBF}" type="parTrans" cxnId="{C94F532F-6957-4F27-80BA-0BA266982310}">
      <dgm:prSet/>
      <dgm:spPr/>
      <dgm:t>
        <a:bodyPr/>
        <a:lstStyle/>
        <a:p>
          <a:endParaRPr lang="en-US" sz="1600">
            <a:latin typeface="Arial "/>
          </a:endParaRPr>
        </a:p>
      </dgm:t>
    </dgm:pt>
    <dgm:pt modelId="{0744D38E-BDE4-43B1-BE4D-1F2269C53D68}" type="sibTrans" cxnId="{C94F532F-6957-4F27-80BA-0BA266982310}">
      <dgm:prSet/>
      <dgm:spPr/>
      <dgm:t>
        <a:bodyPr/>
        <a:lstStyle/>
        <a:p>
          <a:endParaRPr lang="en-US" sz="1600">
            <a:latin typeface="Arial "/>
          </a:endParaRPr>
        </a:p>
      </dgm:t>
    </dgm:pt>
    <dgm:pt modelId="{0DF18A4E-2471-42A4-A709-06BF829EF0A1}">
      <dgm:prSet phldrT="[Text]" custT="1"/>
      <dgm:spPr/>
      <dgm:t>
        <a:bodyPr/>
        <a:lstStyle/>
        <a:p>
          <a:r>
            <a:rPr lang="en-US" sz="1600" b="1" dirty="0">
              <a:latin typeface="Arial "/>
            </a:rPr>
            <a:t>Settle Claims</a:t>
          </a:r>
        </a:p>
      </dgm:t>
    </dgm:pt>
    <dgm:pt modelId="{D991F317-9FDB-4F2C-B9A6-15A9BC6C8A1F}" type="parTrans" cxnId="{CC1BA577-5DFE-4AE7-8BE8-BCB1DA4DA14A}">
      <dgm:prSet/>
      <dgm:spPr/>
      <dgm:t>
        <a:bodyPr/>
        <a:lstStyle/>
        <a:p>
          <a:endParaRPr lang="en-US" sz="1600">
            <a:latin typeface="Arial "/>
          </a:endParaRPr>
        </a:p>
      </dgm:t>
    </dgm:pt>
    <dgm:pt modelId="{A3F197BE-3C0D-4148-B8A0-04A135A93812}" type="sibTrans" cxnId="{CC1BA577-5DFE-4AE7-8BE8-BCB1DA4DA14A}">
      <dgm:prSet/>
      <dgm:spPr/>
      <dgm:t>
        <a:bodyPr/>
        <a:lstStyle/>
        <a:p>
          <a:endParaRPr lang="en-US" sz="1600">
            <a:latin typeface="Arial "/>
          </a:endParaRPr>
        </a:p>
      </dgm:t>
    </dgm:pt>
    <dgm:pt modelId="{C105252B-CB6E-42AC-A480-84404B6436FC}">
      <dgm:prSet custT="1"/>
      <dgm:spPr/>
      <dgm:t>
        <a:bodyPr/>
        <a:lstStyle/>
        <a:p>
          <a:r>
            <a:rPr lang="en-US" sz="1600" b="1" dirty="0">
              <a:latin typeface="Arial "/>
            </a:rPr>
            <a:t>Market Policy/ Treaty</a:t>
          </a:r>
        </a:p>
      </dgm:t>
    </dgm:pt>
    <dgm:pt modelId="{0719EF53-D4F9-42B3-979E-6155580564BC}" type="parTrans" cxnId="{44CE299F-EC6B-4D24-A9E3-6DDD273EA76B}">
      <dgm:prSet/>
      <dgm:spPr/>
      <dgm:t>
        <a:bodyPr/>
        <a:lstStyle/>
        <a:p>
          <a:endParaRPr lang="en-US" sz="1600">
            <a:latin typeface="Arial "/>
          </a:endParaRPr>
        </a:p>
      </dgm:t>
    </dgm:pt>
    <dgm:pt modelId="{72A4AA6C-9D90-4FF9-AD71-D409F859D665}" type="sibTrans" cxnId="{44CE299F-EC6B-4D24-A9E3-6DDD273EA76B}">
      <dgm:prSet/>
      <dgm:spPr/>
      <dgm:t>
        <a:bodyPr/>
        <a:lstStyle/>
        <a:p>
          <a:endParaRPr lang="en-US" sz="1600">
            <a:latin typeface="Arial "/>
          </a:endParaRPr>
        </a:p>
      </dgm:t>
    </dgm:pt>
    <dgm:pt modelId="{A9C6EBDA-93C5-42FE-96CD-1EAA2DAC5AF7}">
      <dgm:prSet phldrT="[Text]" custT="1"/>
      <dgm:spPr/>
      <dgm:t>
        <a:bodyPr/>
        <a:lstStyle/>
        <a:p>
          <a:r>
            <a:rPr lang="en-US" sz="1600" b="1" dirty="0">
              <a:latin typeface="Arial "/>
            </a:rPr>
            <a:t>Improve World </a:t>
          </a:r>
        </a:p>
      </dgm:t>
    </dgm:pt>
    <dgm:pt modelId="{65C6B2F2-5192-41F5-8B94-7B66CB34FFA9}" type="parTrans" cxnId="{3D351A5C-E5E2-483F-A60A-4FCD696F511D}">
      <dgm:prSet/>
      <dgm:spPr/>
      <dgm:t>
        <a:bodyPr/>
        <a:lstStyle/>
        <a:p>
          <a:endParaRPr lang="en-US" sz="1600">
            <a:latin typeface="Arial "/>
          </a:endParaRPr>
        </a:p>
      </dgm:t>
    </dgm:pt>
    <dgm:pt modelId="{A872446A-C876-4C34-8318-FD76BFE087CF}" type="sibTrans" cxnId="{3D351A5C-E5E2-483F-A60A-4FCD696F511D}">
      <dgm:prSet/>
      <dgm:spPr/>
      <dgm:t>
        <a:bodyPr/>
        <a:lstStyle/>
        <a:p>
          <a:endParaRPr lang="en-US" sz="1600">
            <a:latin typeface="Arial "/>
          </a:endParaRPr>
        </a:p>
      </dgm:t>
    </dgm:pt>
    <dgm:pt modelId="{4E4B4067-D128-4B7B-97B6-B098539D68CC}" type="pres">
      <dgm:prSet presAssocID="{55FFAB4D-3FE8-46D4-921D-3DAAFD45193A}" presName="CompostProcess" presStyleCnt="0">
        <dgm:presLayoutVars>
          <dgm:dir/>
          <dgm:resizeHandles val="exact"/>
        </dgm:presLayoutVars>
      </dgm:prSet>
      <dgm:spPr/>
    </dgm:pt>
    <dgm:pt modelId="{A152B669-C2C7-459C-A64B-5D2800C9DC64}" type="pres">
      <dgm:prSet presAssocID="{55FFAB4D-3FE8-46D4-921D-3DAAFD45193A}" presName="arrow" presStyleLbl="bgShp" presStyleIdx="0" presStyleCnt="1" custLinFactNeighborX="-991" custLinFactNeighborY="-821"/>
      <dgm:spPr/>
    </dgm:pt>
    <dgm:pt modelId="{20A31AA8-B183-4F29-BC32-7AE7D2F588F3}" type="pres">
      <dgm:prSet presAssocID="{55FFAB4D-3FE8-46D4-921D-3DAAFD45193A}" presName="linearProcess" presStyleCnt="0"/>
      <dgm:spPr/>
    </dgm:pt>
    <dgm:pt modelId="{70A62A1C-F154-4910-9C4E-62E600A80DD4}" type="pres">
      <dgm:prSet presAssocID="{92545DD2-D102-4073-81E4-5DB851FB631B}" presName="textNode" presStyleLbl="node1" presStyleIdx="0" presStyleCnt="7">
        <dgm:presLayoutVars>
          <dgm:bulletEnabled val="1"/>
        </dgm:presLayoutVars>
      </dgm:prSet>
      <dgm:spPr/>
    </dgm:pt>
    <dgm:pt modelId="{7FCF817D-5F5B-436F-9517-BC4BB1F8045C}" type="pres">
      <dgm:prSet presAssocID="{93FDA5C6-8DC8-4A52-A474-9944C73D702B}" presName="sibTrans" presStyleCnt="0"/>
      <dgm:spPr/>
    </dgm:pt>
    <dgm:pt modelId="{94A54FA7-0450-445A-8026-0207A2847018}" type="pres">
      <dgm:prSet presAssocID="{51E70C20-E506-4FF7-9F1C-765AA78E70C1}" presName="textNode" presStyleLbl="node1" presStyleIdx="1" presStyleCnt="7">
        <dgm:presLayoutVars>
          <dgm:bulletEnabled val="1"/>
        </dgm:presLayoutVars>
      </dgm:prSet>
      <dgm:spPr/>
    </dgm:pt>
    <dgm:pt modelId="{48BF1143-71F3-4CD7-A945-30313464EEB9}" type="pres">
      <dgm:prSet presAssocID="{473D3182-B31B-4F17-BE88-DD6E1BE86813}" presName="sibTrans" presStyleCnt="0"/>
      <dgm:spPr/>
    </dgm:pt>
    <dgm:pt modelId="{7E743432-CC7F-4390-8FC6-15CFA3D6582B}" type="pres">
      <dgm:prSet presAssocID="{C105252B-CB6E-42AC-A480-84404B6436FC}" presName="textNode" presStyleLbl="node1" presStyleIdx="2" presStyleCnt="7">
        <dgm:presLayoutVars>
          <dgm:bulletEnabled val="1"/>
        </dgm:presLayoutVars>
      </dgm:prSet>
      <dgm:spPr/>
    </dgm:pt>
    <dgm:pt modelId="{AB308EE6-A83A-4D1E-A643-6E07177AA05E}" type="pres">
      <dgm:prSet presAssocID="{72A4AA6C-9D90-4FF9-AD71-D409F859D665}" presName="sibTrans" presStyleCnt="0"/>
      <dgm:spPr/>
    </dgm:pt>
    <dgm:pt modelId="{2EA539DF-C130-472D-9E00-B45561132935}" type="pres">
      <dgm:prSet presAssocID="{7F3E23DC-0D50-4D94-89BF-21E67C91798F}" presName="textNode" presStyleLbl="node1" presStyleIdx="3" presStyleCnt="7">
        <dgm:presLayoutVars>
          <dgm:bulletEnabled val="1"/>
        </dgm:presLayoutVars>
      </dgm:prSet>
      <dgm:spPr/>
    </dgm:pt>
    <dgm:pt modelId="{2666BD86-5DE5-4BA8-96E9-30BC49B30967}" type="pres">
      <dgm:prSet presAssocID="{7E9FD778-33D0-4AD3-A7CB-6572AF88F984}" presName="sibTrans" presStyleCnt="0"/>
      <dgm:spPr/>
    </dgm:pt>
    <dgm:pt modelId="{8430E4D2-4BE5-4033-A40B-7D01DC320A25}" type="pres">
      <dgm:prSet presAssocID="{1EC0E9DE-65AE-44E9-8B2E-3A0D2D7C2891}" presName="textNode" presStyleLbl="node1" presStyleIdx="4" presStyleCnt="7">
        <dgm:presLayoutVars>
          <dgm:bulletEnabled val="1"/>
        </dgm:presLayoutVars>
      </dgm:prSet>
      <dgm:spPr/>
    </dgm:pt>
    <dgm:pt modelId="{90F9E2C3-A749-47EA-9ACE-BCB8AB3EA74A}" type="pres">
      <dgm:prSet presAssocID="{0744D38E-BDE4-43B1-BE4D-1F2269C53D68}" presName="sibTrans" presStyleCnt="0"/>
      <dgm:spPr/>
    </dgm:pt>
    <dgm:pt modelId="{DA227052-28CD-48CA-B212-6CE9437E2590}" type="pres">
      <dgm:prSet presAssocID="{0DF18A4E-2471-42A4-A709-06BF829EF0A1}" presName="textNode" presStyleLbl="node1" presStyleIdx="5" presStyleCnt="7">
        <dgm:presLayoutVars>
          <dgm:bulletEnabled val="1"/>
        </dgm:presLayoutVars>
      </dgm:prSet>
      <dgm:spPr/>
    </dgm:pt>
    <dgm:pt modelId="{5F50013E-F129-4FC1-9BFD-B49D23E33F90}" type="pres">
      <dgm:prSet presAssocID="{A3F197BE-3C0D-4148-B8A0-04A135A93812}" presName="sibTrans" presStyleCnt="0"/>
      <dgm:spPr/>
    </dgm:pt>
    <dgm:pt modelId="{6310D234-C0C6-44A1-98F4-7DB8A98AB0CC}" type="pres">
      <dgm:prSet presAssocID="{A9C6EBDA-93C5-42FE-96CD-1EAA2DAC5AF7}" presName="textNode" presStyleLbl="node1" presStyleIdx="6" presStyleCnt="7">
        <dgm:presLayoutVars>
          <dgm:bulletEnabled val="1"/>
        </dgm:presLayoutVars>
      </dgm:prSet>
      <dgm:spPr/>
    </dgm:pt>
  </dgm:ptLst>
  <dgm:cxnLst>
    <dgm:cxn modelId="{7CD23DBF-388C-441C-949E-CB6361D32CE9}" srcId="{55FFAB4D-3FE8-46D4-921D-3DAAFD45193A}" destId="{92545DD2-D102-4073-81E4-5DB851FB631B}" srcOrd="0" destOrd="0" parTransId="{28992293-AD1D-4A88-A481-D7A6A63ED112}" sibTransId="{93FDA5C6-8DC8-4A52-A474-9944C73D702B}"/>
    <dgm:cxn modelId="{0B44ECCF-5EC3-4A54-A9D6-8244B33561C2}" type="presOf" srcId="{55FFAB4D-3FE8-46D4-921D-3DAAFD45193A}" destId="{4E4B4067-D128-4B7B-97B6-B098539D68CC}" srcOrd="0" destOrd="0" presId="urn:microsoft.com/office/officeart/2005/8/layout/hProcess9"/>
    <dgm:cxn modelId="{C94F532F-6957-4F27-80BA-0BA266982310}" srcId="{55FFAB4D-3FE8-46D4-921D-3DAAFD45193A}" destId="{1EC0E9DE-65AE-44E9-8B2E-3A0D2D7C2891}" srcOrd="4" destOrd="0" parTransId="{3EF247FC-0154-4D91-ADC4-01EC4CBB9EBF}" sibTransId="{0744D38E-BDE4-43B1-BE4D-1F2269C53D68}"/>
    <dgm:cxn modelId="{44CE299F-EC6B-4D24-A9E3-6DDD273EA76B}" srcId="{55FFAB4D-3FE8-46D4-921D-3DAAFD45193A}" destId="{C105252B-CB6E-42AC-A480-84404B6436FC}" srcOrd="2" destOrd="0" parTransId="{0719EF53-D4F9-42B3-979E-6155580564BC}" sibTransId="{72A4AA6C-9D90-4FF9-AD71-D409F859D665}"/>
    <dgm:cxn modelId="{B5F7E31A-FB3F-4B1F-9280-006465FD1418}" srcId="{55FFAB4D-3FE8-46D4-921D-3DAAFD45193A}" destId="{7F3E23DC-0D50-4D94-89BF-21E67C91798F}" srcOrd="3" destOrd="0" parTransId="{AEE6EF17-C48D-471A-A724-FEBC5BF07BCE}" sibTransId="{7E9FD778-33D0-4AD3-A7CB-6572AF88F984}"/>
    <dgm:cxn modelId="{1338CEE4-50EB-4CF5-AF76-B68B3DC57411}" srcId="{55FFAB4D-3FE8-46D4-921D-3DAAFD45193A}" destId="{51E70C20-E506-4FF7-9F1C-765AA78E70C1}" srcOrd="1" destOrd="0" parTransId="{9453320E-08F2-4A9D-8D02-C93B8993606B}" sibTransId="{473D3182-B31B-4F17-BE88-DD6E1BE86813}"/>
    <dgm:cxn modelId="{11569A78-704D-4B62-9DCB-4EF08A5B2513}" type="presOf" srcId="{1EC0E9DE-65AE-44E9-8B2E-3A0D2D7C2891}" destId="{8430E4D2-4BE5-4033-A40B-7D01DC320A25}" srcOrd="0" destOrd="0" presId="urn:microsoft.com/office/officeart/2005/8/layout/hProcess9"/>
    <dgm:cxn modelId="{3D351A5C-E5E2-483F-A60A-4FCD696F511D}" srcId="{55FFAB4D-3FE8-46D4-921D-3DAAFD45193A}" destId="{A9C6EBDA-93C5-42FE-96CD-1EAA2DAC5AF7}" srcOrd="6" destOrd="0" parTransId="{65C6B2F2-5192-41F5-8B94-7B66CB34FFA9}" sibTransId="{A872446A-C876-4C34-8318-FD76BFE087CF}"/>
    <dgm:cxn modelId="{C4431D87-6480-45BE-9A51-454C75082B9A}" type="presOf" srcId="{0DF18A4E-2471-42A4-A709-06BF829EF0A1}" destId="{DA227052-28CD-48CA-B212-6CE9437E2590}" srcOrd="0" destOrd="0" presId="urn:microsoft.com/office/officeart/2005/8/layout/hProcess9"/>
    <dgm:cxn modelId="{DCF76BC5-FDA3-4B63-A3A6-0DA1C93EABA6}" type="presOf" srcId="{A9C6EBDA-93C5-42FE-96CD-1EAA2DAC5AF7}" destId="{6310D234-C0C6-44A1-98F4-7DB8A98AB0CC}" srcOrd="0" destOrd="0" presId="urn:microsoft.com/office/officeart/2005/8/layout/hProcess9"/>
    <dgm:cxn modelId="{CC1BA577-5DFE-4AE7-8BE8-BCB1DA4DA14A}" srcId="{55FFAB4D-3FE8-46D4-921D-3DAAFD45193A}" destId="{0DF18A4E-2471-42A4-A709-06BF829EF0A1}" srcOrd="5" destOrd="0" parTransId="{D991F317-9FDB-4F2C-B9A6-15A9BC6C8A1F}" sibTransId="{A3F197BE-3C0D-4148-B8A0-04A135A93812}"/>
    <dgm:cxn modelId="{8F85756A-FD3E-4704-BBDD-BFB09542D4CB}" type="presOf" srcId="{7F3E23DC-0D50-4D94-89BF-21E67C91798F}" destId="{2EA539DF-C130-472D-9E00-B45561132935}" srcOrd="0" destOrd="0" presId="urn:microsoft.com/office/officeart/2005/8/layout/hProcess9"/>
    <dgm:cxn modelId="{A0C3861F-68CE-43F2-ADAA-8AAB82BF350C}" type="presOf" srcId="{51E70C20-E506-4FF7-9F1C-765AA78E70C1}" destId="{94A54FA7-0450-445A-8026-0207A2847018}" srcOrd="0" destOrd="0" presId="urn:microsoft.com/office/officeart/2005/8/layout/hProcess9"/>
    <dgm:cxn modelId="{8902E981-52FB-4284-BB6C-E4AA65CD59A9}" type="presOf" srcId="{92545DD2-D102-4073-81E4-5DB851FB631B}" destId="{70A62A1C-F154-4910-9C4E-62E600A80DD4}" srcOrd="0" destOrd="0" presId="urn:microsoft.com/office/officeart/2005/8/layout/hProcess9"/>
    <dgm:cxn modelId="{67AEE9A1-2F19-4946-83D3-3806D5F9472E}" type="presOf" srcId="{C105252B-CB6E-42AC-A480-84404B6436FC}" destId="{7E743432-CC7F-4390-8FC6-15CFA3D6582B}" srcOrd="0" destOrd="0" presId="urn:microsoft.com/office/officeart/2005/8/layout/hProcess9"/>
    <dgm:cxn modelId="{9149D06A-F4ED-4649-B9E4-168162798115}" type="presParOf" srcId="{4E4B4067-D128-4B7B-97B6-B098539D68CC}" destId="{A152B669-C2C7-459C-A64B-5D2800C9DC64}" srcOrd="0" destOrd="0" presId="urn:microsoft.com/office/officeart/2005/8/layout/hProcess9"/>
    <dgm:cxn modelId="{4B81BE72-8E85-4E70-9E64-398300B0C9AA}" type="presParOf" srcId="{4E4B4067-D128-4B7B-97B6-B098539D68CC}" destId="{20A31AA8-B183-4F29-BC32-7AE7D2F588F3}" srcOrd="1" destOrd="0" presId="urn:microsoft.com/office/officeart/2005/8/layout/hProcess9"/>
    <dgm:cxn modelId="{7286A81C-A60E-4705-B55C-270E423DAB7D}" type="presParOf" srcId="{20A31AA8-B183-4F29-BC32-7AE7D2F588F3}" destId="{70A62A1C-F154-4910-9C4E-62E600A80DD4}" srcOrd="0" destOrd="0" presId="urn:microsoft.com/office/officeart/2005/8/layout/hProcess9"/>
    <dgm:cxn modelId="{DD85285A-9CE3-483C-946A-C82B956572A5}" type="presParOf" srcId="{20A31AA8-B183-4F29-BC32-7AE7D2F588F3}" destId="{7FCF817D-5F5B-436F-9517-BC4BB1F8045C}" srcOrd="1" destOrd="0" presId="urn:microsoft.com/office/officeart/2005/8/layout/hProcess9"/>
    <dgm:cxn modelId="{231D9347-00B6-41D8-B260-D406FF938F51}" type="presParOf" srcId="{20A31AA8-B183-4F29-BC32-7AE7D2F588F3}" destId="{94A54FA7-0450-445A-8026-0207A2847018}" srcOrd="2" destOrd="0" presId="urn:microsoft.com/office/officeart/2005/8/layout/hProcess9"/>
    <dgm:cxn modelId="{9777739D-48E2-45EE-9260-DCCBFDD06468}" type="presParOf" srcId="{20A31AA8-B183-4F29-BC32-7AE7D2F588F3}" destId="{48BF1143-71F3-4CD7-A945-30313464EEB9}" srcOrd="3" destOrd="0" presId="urn:microsoft.com/office/officeart/2005/8/layout/hProcess9"/>
    <dgm:cxn modelId="{650D1A7F-A8CE-418C-8BAC-57CBDF642204}" type="presParOf" srcId="{20A31AA8-B183-4F29-BC32-7AE7D2F588F3}" destId="{7E743432-CC7F-4390-8FC6-15CFA3D6582B}" srcOrd="4" destOrd="0" presId="urn:microsoft.com/office/officeart/2005/8/layout/hProcess9"/>
    <dgm:cxn modelId="{60DEC2C6-9643-4128-96DC-161971CDB857}" type="presParOf" srcId="{20A31AA8-B183-4F29-BC32-7AE7D2F588F3}" destId="{AB308EE6-A83A-4D1E-A643-6E07177AA05E}" srcOrd="5" destOrd="0" presId="urn:microsoft.com/office/officeart/2005/8/layout/hProcess9"/>
    <dgm:cxn modelId="{C5611A2B-36EC-4C66-BCBA-07D3BAD376F8}" type="presParOf" srcId="{20A31AA8-B183-4F29-BC32-7AE7D2F588F3}" destId="{2EA539DF-C130-472D-9E00-B45561132935}" srcOrd="6" destOrd="0" presId="urn:microsoft.com/office/officeart/2005/8/layout/hProcess9"/>
    <dgm:cxn modelId="{922F67F3-3ABF-4200-8584-CBE0E452D585}" type="presParOf" srcId="{20A31AA8-B183-4F29-BC32-7AE7D2F588F3}" destId="{2666BD86-5DE5-4BA8-96E9-30BC49B30967}" srcOrd="7" destOrd="0" presId="urn:microsoft.com/office/officeart/2005/8/layout/hProcess9"/>
    <dgm:cxn modelId="{A6CD04A1-1312-4DA0-9E4C-CD2314997F87}" type="presParOf" srcId="{20A31AA8-B183-4F29-BC32-7AE7D2F588F3}" destId="{8430E4D2-4BE5-4033-A40B-7D01DC320A25}" srcOrd="8" destOrd="0" presId="urn:microsoft.com/office/officeart/2005/8/layout/hProcess9"/>
    <dgm:cxn modelId="{DDC072CE-4176-4610-AA27-3065598A39A0}" type="presParOf" srcId="{20A31AA8-B183-4F29-BC32-7AE7D2F588F3}" destId="{90F9E2C3-A749-47EA-9ACE-BCB8AB3EA74A}" srcOrd="9" destOrd="0" presId="urn:microsoft.com/office/officeart/2005/8/layout/hProcess9"/>
    <dgm:cxn modelId="{DBA5198D-D6D2-4000-A864-173F2683B2AE}" type="presParOf" srcId="{20A31AA8-B183-4F29-BC32-7AE7D2F588F3}" destId="{DA227052-28CD-48CA-B212-6CE9437E2590}" srcOrd="10" destOrd="0" presId="urn:microsoft.com/office/officeart/2005/8/layout/hProcess9"/>
    <dgm:cxn modelId="{9289D667-7FA3-44D5-BF31-9BD4BEEF9DC5}" type="presParOf" srcId="{20A31AA8-B183-4F29-BC32-7AE7D2F588F3}" destId="{5F50013E-F129-4FC1-9BFD-B49D23E33F90}" srcOrd="11" destOrd="0" presId="urn:microsoft.com/office/officeart/2005/8/layout/hProcess9"/>
    <dgm:cxn modelId="{42F626D7-FB20-4310-AE90-FB2C3ECEBF76}" type="presParOf" srcId="{20A31AA8-B183-4F29-BC32-7AE7D2F588F3}" destId="{6310D234-C0C6-44A1-98F4-7DB8A98AB0CC}"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2B669-C2C7-459C-A64B-5D2800C9DC64}">
      <dsp:nvSpPr>
        <dsp:cNvPr id="0" name=""/>
        <dsp:cNvSpPr/>
      </dsp:nvSpPr>
      <dsp:spPr>
        <a:xfrm>
          <a:off x="563117" y="0"/>
          <a:ext cx="7189470" cy="40401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62A1C-F154-4910-9C4E-62E600A80DD4}">
      <dsp:nvSpPr>
        <dsp:cNvPr id="0" name=""/>
        <dsp:cNvSpPr/>
      </dsp:nvSpPr>
      <dsp:spPr>
        <a:xfrm>
          <a:off x="1651"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Brains + Bank Account</a:t>
          </a:r>
        </a:p>
      </dsp:txBody>
      <dsp:txXfrm>
        <a:off x="53243" y="1263648"/>
        <a:ext cx="953678" cy="1512890"/>
      </dsp:txXfrm>
    </dsp:sp>
    <dsp:sp modelId="{94A54FA7-0450-445A-8026-0207A2847018}">
      <dsp:nvSpPr>
        <dsp:cNvPr id="0" name=""/>
        <dsp:cNvSpPr/>
      </dsp:nvSpPr>
      <dsp:spPr>
        <a:xfrm>
          <a:off x="1234657"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Create Policy/ Treaty</a:t>
          </a:r>
        </a:p>
      </dsp:txBody>
      <dsp:txXfrm>
        <a:off x="1286249" y="1263648"/>
        <a:ext cx="953678" cy="1512890"/>
      </dsp:txXfrm>
    </dsp:sp>
    <dsp:sp modelId="{7E743432-CC7F-4390-8FC6-15CFA3D6582B}">
      <dsp:nvSpPr>
        <dsp:cNvPr id="0" name=""/>
        <dsp:cNvSpPr/>
      </dsp:nvSpPr>
      <dsp:spPr>
        <a:xfrm>
          <a:off x="2467663"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Market Policy/ Treaty</a:t>
          </a:r>
        </a:p>
      </dsp:txBody>
      <dsp:txXfrm>
        <a:off x="2519255" y="1263648"/>
        <a:ext cx="953678" cy="1512890"/>
      </dsp:txXfrm>
    </dsp:sp>
    <dsp:sp modelId="{2EA539DF-C130-472D-9E00-B45561132935}">
      <dsp:nvSpPr>
        <dsp:cNvPr id="0" name=""/>
        <dsp:cNvSpPr/>
      </dsp:nvSpPr>
      <dsp:spPr>
        <a:xfrm>
          <a:off x="3700668"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Under-write, Price Risk</a:t>
          </a:r>
        </a:p>
      </dsp:txBody>
      <dsp:txXfrm>
        <a:off x="3752260" y="1263648"/>
        <a:ext cx="953678" cy="1512890"/>
      </dsp:txXfrm>
    </dsp:sp>
    <dsp:sp modelId="{8430E4D2-4BE5-4033-A40B-7D01DC320A25}">
      <dsp:nvSpPr>
        <dsp:cNvPr id="0" name=""/>
        <dsp:cNvSpPr/>
      </dsp:nvSpPr>
      <dsp:spPr>
        <a:xfrm>
          <a:off x="4933674"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Perform Loss Control</a:t>
          </a:r>
        </a:p>
      </dsp:txBody>
      <dsp:txXfrm>
        <a:off x="4985266" y="1263648"/>
        <a:ext cx="953678" cy="1512890"/>
      </dsp:txXfrm>
    </dsp:sp>
    <dsp:sp modelId="{DA227052-28CD-48CA-B212-6CE9437E2590}">
      <dsp:nvSpPr>
        <dsp:cNvPr id="0" name=""/>
        <dsp:cNvSpPr/>
      </dsp:nvSpPr>
      <dsp:spPr>
        <a:xfrm>
          <a:off x="6166680"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Settle Claims</a:t>
          </a:r>
        </a:p>
      </dsp:txBody>
      <dsp:txXfrm>
        <a:off x="6218272" y="1263648"/>
        <a:ext cx="953678" cy="1512890"/>
      </dsp:txXfrm>
    </dsp:sp>
    <dsp:sp modelId="{6310D234-C0C6-44A1-98F4-7DB8A98AB0CC}">
      <dsp:nvSpPr>
        <dsp:cNvPr id="0" name=""/>
        <dsp:cNvSpPr/>
      </dsp:nvSpPr>
      <dsp:spPr>
        <a:xfrm>
          <a:off x="7399686"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Improve World </a:t>
          </a:r>
        </a:p>
      </dsp:txBody>
      <dsp:txXfrm>
        <a:off x="7451278" y="1263648"/>
        <a:ext cx="953678" cy="1512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0.34029</cdr:x>
      <cdr:y>0.38183</cdr:y>
    </cdr:from>
    <cdr:to>
      <cdr:x>0.81047</cdr:x>
      <cdr:y>0.82895</cdr:y>
    </cdr:to>
    <cdr:sp macro="" textlink="">
      <cdr:nvSpPr>
        <cdr:cNvPr id="2" name="AutoShape 8"/>
        <cdr:cNvSpPr>
          <a:spLocks xmlns:a="http://schemas.openxmlformats.org/drawingml/2006/main" noChangeArrowheads="1"/>
        </cdr:cNvSpPr>
      </cdr:nvSpPr>
      <cdr:spPr bwMode="blackWhite">
        <a:xfrm xmlns:a="http://schemas.openxmlformats.org/drawingml/2006/main">
          <a:off x="3048907" y="1854657"/>
          <a:ext cx="4212777" cy="2171764"/>
        </a:xfrm>
        <a:prstGeom xmlns:a="http://schemas.openxmlformats.org/drawingml/2006/main" prst="wedgeRectCallout">
          <a:avLst>
            <a:gd name="adj1" fmla="val 73606"/>
            <a:gd name="adj2" fmla="val -22757"/>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pitchFamily="34" charset="0"/>
              <a:cs typeface="Arial" pitchFamily="34" charset="0"/>
            </a:rPr>
            <a:t>Despite all of the ACA’s problems and criticism, the Act has brought down the proportion of Americans without health coverage, </a:t>
          </a:r>
          <a:r>
            <a:rPr lang="en-US" sz="2000" b="1" i="1" dirty="0">
              <a:solidFill>
                <a:srgbClr val="FF0000"/>
              </a:solidFill>
              <a:latin typeface="Arial" pitchFamily="34" charset="0"/>
              <a:cs typeface="Arial" pitchFamily="34" charset="0"/>
            </a:rPr>
            <a:t>but seems to be caught in a slow motion adverse selection death spiral</a:t>
          </a: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0.55843</cdr:x>
      <cdr:y>0.11304</cdr:y>
    </cdr:from>
    <cdr:to>
      <cdr:x>0.93802</cdr:x>
      <cdr:y>0.39125</cdr:y>
    </cdr:to>
    <cdr:grpSp>
      <cdr:nvGrpSpPr>
        <cdr:cNvPr id="2" name="Group 1"/>
        <cdr:cNvGrpSpPr/>
      </cdr:nvGrpSpPr>
      <cdr:grpSpPr>
        <a:xfrm xmlns:a="http://schemas.openxmlformats.org/drawingml/2006/main">
          <a:off x="2316444" y="423684"/>
          <a:ext cx="1574591" cy="1042755"/>
          <a:chOff x="501324" y="1020059"/>
          <a:chExt cx="3325809" cy="1042748"/>
        </a:xfrm>
      </cdr:grpSpPr>
      <cdr:sp macro="" textlink="">
        <cdr:nvSpPr>
          <cdr:cNvPr id="3" name="AutoShape 5"/>
          <cdr:cNvSpPr>
            <a:spLocks xmlns:a="http://schemas.openxmlformats.org/drawingml/2006/main" noChangeArrowheads="1"/>
          </cdr:cNvSpPr>
        </cdr:nvSpPr>
        <cdr:spPr bwMode="gray">
          <a:xfrm xmlns:a="http://schemas.openxmlformats.org/drawingml/2006/main">
            <a:off x="501324" y="1020059"/>
            <a:ext cx="3325809" cy="347563"/>
          </a:xfrm>
          <a:prstGeom xmlns:a="http://schemas.openxmlformats.org/drawingml/2006/main" prst="rect">
            <a:avLst/>
          </a:prstGeom>
          <a:solidFill xmlns:a="http://schemas.openxmlformats.org/drawingml/2006/main">
            <a:schemeClr val="accent2"/>
          </a:solidFill>
          <a:ln xmlns:a="http://schemas.openxmlformats.org/drawingml/2006/main" w="28575" algn="ctr">
            <a:noFill/>
            <a:miter lim="800000"/>
            <a:headEnd/>
            <a:tailEnd/>
          </a:ln>
        </cdr:spPr>
        <cdr:txBody>
          <a:bodyPr xmlns:a="http://schemas.openxmlformats.org/drawingml/2006/main" lIns="45720" tIns="0" rIns="45720" bIns="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 . .Typing More</a:t>
            </a:r>
          </a:p>
        </cdr:txBody>
      </cdr:sp>
      <cdr:cxnSp macro="">
        <cdr:nvCxnSpPr>
          <cdr:cNvPr id="4" name="Straight Arrow Connector 3"/>
          <cdr:cNvCxnSpPr/>
        </cdr:nvCxnSpPr>
        <cdr:spPr bwMode="gray">
          <a:xfrm xmlns:a="http://schemas.openxmlformats.org/drawingml/2006/main">
            <a:off x="799621" y="1367622"/>
            <a:ext cx="0" cy="695185"/>
          </a:xfrm>
          <a:prstGeom xmlns:a="http://schemas.openxmlformats.org/drawingml/2006/main" prst="straightConnector1">
            <a:avLst/>
          </a:prstGeom>
          <a:ln xmlns:a="http://schemas.openxmlformats.org/drawingml/2006/main" w="28575">
            <a:solidFill>
              <a:schemeClr val="accent2"/>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0.86642</cdr:x>
      <cdr:y>0.18694</cdr:y>
    </cdr:from>
    <cdr:to>
      <cdr:x>0.86844</cdr:x>
      <cdr:y>0.40405</cdr:y>
    </cdr:to>
    <cdr:cxnSp macro="">
      <cdr:nvCxnSpPr>
        <cdr:cNvPr id="8" name="Straight Arrow Connector 7"/>
        <cdr:cNvCxnSpPr/>
      </cdr:nvCxnSpPr>
      <cdr:spPr bwMode="gray">
        <a:xfrm xmlns:a="http://schemas.openxmlformats.org/drawingml/2006/main">
          <a:off x="3594027" y="700685"/>
          <a:ext cx="8389" cy="813732"/>
        </a:xfrm>
        <a:prstGeom xmlns:a="http://schemas.openxmlformats.org/drawingml/2006/main" prst="straightConnector1">
          <a:avLst/>
        </a:prstGeom>
        <a:ln xmlns:a="http://schemas.openxmlformats.org/drawingml/2006/main" w="28575">
          <a:solidFill>
            <a:schemeClr val="accent2"/>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0.01396</cdr:y>
    </cdr:from>
    <cdr:to>
      <cdr:x>1</cdr:x>
      <cdr:y>0.11987</cdr:y>
    </cdr:to>
    <cdr:sp macro="" textlink="">
      <cdr:nvSpPr>
        <cdr:cNvPr id="10" name="Text Placeholder 8"/>
        <cdr:cNvSpPr>
          <a:spLocks xmlns:a="http://schemas.openxmlformats.org/drawingml/2006/main" noGrp="1"/>
        </cdr:cNvSpPr>
      </cdr:nvSpPr>
      <cdr:spPr bwMode="gray">
        <a:xfrm xmlns:a="http://schemas.openxmlformats.org/drawingml/2006/main">
          <a:off x="-357188" y="52333"/>
          <a:ext cx="4148137" cy="396947"/>
        </a:xfrm>
        <a:prstGeom xmlns:a="http://schemas.openxmlformats.org/drawingml/2006/main" prst="rect">
          <a:avLst/>
        </a:prstGeom>
        <a:noFill xmlns:a="http://schemas.openxmlformats.org/drawingml/2006/main"/>
      </cdr:spPr>
      <cdr:txBody>
        <a:bodyPr xmlns:a="http://schemas.openxmlformats.org/drawingml/2006/main" vert="horz" wrap="square" lIns="91440" tIns="45720" rIns="91440" bIns="45720" rtlCol="0">
          <a:noAutofit/>
        </a:bodyPr>
        <a:lstStyle xmlns:a="http://schemas.openxmlformats.org/drawingml/2006/main">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r>
            <a:rPr lang="en-US" sz="1600" dirty="0">
              <a:solidFill>
                <a:schemeClr val="tx1"/>
              </a:solidFill>
            </a:rPr>
            <a:t>Percentage of Drivers Who . .</a:t>
          </a:r>
        </a:p>
      </cdr:txBody>
    </cdr:sp>
  </cdr:relSizeAnchor>
</c:userShapes>
</file>

<file path=ppt/drawings/drawing4.xml><?xml version="1.0" encoding="utf-8"?>
<c:userShapes xmlns:c="http://schemas.openxmlformats.org/drawingml/2006/chart">
  <cdr:relSizeAnchor xmlns:cdr="http://schemas.openxmlformats.org/drawingml/2006/chartDrawing">
    <cdr:from>
      <cdr:x>0.00076</cdr:x>
      <cdr:y>0</cdr:y>
    </cdr:from>
    <cdr:to>
      <cdr:x>1</cdr:x>
      <cdr:y>0.1059</cdr:y>
    </cdr:to>
    <cdr:sp macro="" textlink="">
      <cdr:nvSpPr>
        <cdr:cNvPr id="2" name="Text Placeholder 8"/>
        <cdr:cNvSpPr>
          <a:spLocks xmlns:a="http://schemas.openxmlformats.org/drawingml/2006/main" noGrp="1"/>
        </cdr:cNvSpPr>
      </cdr:nvSpPr>
      <cdr:spPr bwMode="gray">
        <a:xfrm xmlns:a="http://schemas.openxmlformats.org/drawingml/2006/main">
          <a:off x="3155" y="-2378075"/>
          <a:ext cx="4148157" cy="396923"/>
        </a:xfrm>
        <a:prstGeom xmlns:a="http://schemas.openxmlformats.org/drawingml/2006/main" prst="rect">
          <a:avLst/>
        </a:prstGeom>
        <a:noFill xmlns:a="http://schemas.openxmlformats.org/drawingml/2006/main"/>
      </cdr:spPr>
      <cdr:txBody>
        <a:bodyPr xmlns:a="http://schemas.openxmlformats.org/drawingml/2006/main" vert="horz" wrap="square" lIns="91440" tIns="45720" rIns="91440" bIns="4572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tx1"/>
              </a:solidFill>
            </a:rPr>
            <a:t>Percentage of Crashes Involving Distraction</a:t>
          </a:r>
        </a:p>
      </cdr:txBody>
    </cdr:sp>
  </cdr:relSizeAnchor>
  <cdr:relSizeAnchor xmlns:cdr="http://schemas.openxmlformats.org/drawingml/2006/chartDrawing">
    <cdr:from>
      <cdr:x>1</cdr:x>
      <cdr:y>0.98989</cdr:y>
    </cdr:from>
    <cdr:to>
      <cdr:x>1</cdr:x>
      <cdr:y>1</cdr:y>
    </cdr:to>
    <cdr:cxnSp macro="">
      <cdr:nvCxnSpPr>
        <cdr:cNvPr id="3" name="Straight Arrow Connector 2"/>
        <cdr:cNvCxnSpPr/>
      </cdr:nvCxnSpPr>
      <cdr:spPr bwMode="gray">
        <a:xfrm xmlns:a="http://schemas.openxmlformats.org/drawingml/2006/main">
          <a:off x="7203906" y="6546252"/>
          <a:ext cx="0" cy="37882"/>
        </a:xfrm>
        <a:prstGeom xmlns:a="http://schemas.openxmlformats.org/drawingml/2006/main" prst="straightConnector1">
          <a:avLst/>
        </a:prstGeom>
        <a:ln xmlns:a="http://schemas.openxmlformats.org/drawingml/2006/main" w="28575">
          <a:solidFill>
            <a:schemeClr val="accent1"/>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0.0176</cdr:x>
      <cdr:y>0.02005</cdr:y>
    </cdr:from>
    <cdr:to>
      <cdr:x>0.27564</cdr:x>
      <cdr:y>0.12509</cdr:y>
    </cdr:to>
    <cdr:sp macro="" textlink="">
      <cdr:nvSpPr>
        <cdr:cNvPr id="3" name="TextBox 2"/>
        <cdr:cNvSpPr txBox="1"/>
      </cdr:nvSpPr>
      <cdr:spPr>
        <a:xfrm xmlns:a="http://schemas.openxmlformats.org/drawingml/2006/main">
          <a:off x="144218" y="83973"/>
          <a:ext cx="2114554"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solidFill>
              <a:latin typeface="Arial" panose="020B0604020202020204" pitchFamily="34" charset="0"/>
              <a:cs typeface="Arial" panose="020B0604020202020204" pitchFamily="34" charset="0"/>
            </a:rPr>
            <a:t>(Billions of USD)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12/13/2016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398588" y="582613"/>
            <a:ext cx="4060825"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a:p>
        </p:txBody>
      </p:sp>
      <p:sp>
        <p:nvSpPr>
          <p:cNvPr id="139267" name="Rectangle 2"/>
          <p:cNvSpPr>
            <a:spLocks noGrp="1" noRot="1" noChangeAspect="1" noChangeArrowheads="1" noTextEdit="1"/>
          </p:cNvSpPr>
          <p:nvPr>
            <p:ph type="sldImg"/>
          </p:nvPr>
        </p:nvSpPr>
        <p:spPr>
          <a:xfrm>
            <a:off x="1487488" y="579438"/>
            <a:ext cx="4033837" cy="3024187"/>
          </a:xfrm>
          <a:ln/>
        </p:spPr>
      </p:sp>
      <p:sp>
        <p:nvSpPr>
          <p:cNvPr id="1392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9143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10</a:t>
            </a:fld>
            <a:endParaRPr lang="en-US" altLang="en-US">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a:p>
        </p:txBody>
      </p:sp>
    </p:spTree>
    <p:extLst>
      <p:ext uri="{BB962C8B-B14F-4D97-AF65-F5344CB8AC3E}">
        <p14:creationId xmlns:p14="http://schemas.microsoft.com/office/powerpoint/2010/main" val="22533748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115</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9044690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116</a:t>
            </a:fld>
            <a:endParaRPr lang="en-US"/>
          </a:p>
        </p:txBody>
      </p:sp>
      <p:sp>
        <p:nvSpPr>
          <p:cNvPr id="189443" name="Rectangle 2"/>
          <p:cNvSpPr>
            <a:spLocks noGrp="1" noRot="1" noChangeAspect="1" noChangeArrowheads="1" noTextEdit="1"/>
          </p:cNvSpPr>
          <p:nvPr>
            <p:ph type="sldImg"/>
          </p:nvPr>
        </p:nvSpPr>
        <p:spPr>
          <a:xfrm>
            <a:off x="1398588" y="582613"/>
            <a:ext cx="4060825" cy="3044825"/>
          </a:xfrm>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155404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117</a:t>
            </a:fld>
            <a:endParaRPr lang="en-US"/>
          </a:p>
        </p:txBody>
      </p:sp>
      <p:sp>
        <p:nvSpPr>
          <p:cNvPr id="189443" name="Rectangle 2"/>
          <p:cNvSpPr>
            <a:spLocks noGrp="1" noRot="1" noChangeAspect="1" noChangeArrowheads="1" noTextEdit="1"/>
          </p:cNvSpPr>
          <p:nvPr>
            <p:ph type="sldImg"/>
          </p:nvPr>
        </p:nvSpPr>
        <p:spPr>
          <a:xfrm>
            <a:off x="1398588" y="582613"/>
            <a:ext cx="4060825" cy="3044825"/>
          </a:xfrm>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5062690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118</a:t>
            </a:fld>
            <a:endParaRPr lang="en-US"/>
          </a:p>
        </p:txBody>
      </p:sp>
      <p:sp>
        <p:nvSpPr>
          <p:cNvPr id="186371" name="Rectangle 2"/>
          <p:cNvSpPr>
            <a:spLocks noGrp="1" noRot="1" noChangeAspect="1" noChangeArrowheads="1" noTextEdit="1"/>
          </p:cNvSpPr>
          <p:nvPr>
            <p:ph type="sldImg"/>
          </p:nvPr>
        </p:nvSpPr>
        <p:spPr>
          <a:xfrm>
            <a:off x="1398588" y="582613"/>
            <a:ext cx="4060825" cy="3044825"/>
          </a:xfrm>
          <a:ln/>
        </p:spPr>
      </p:sp>
      <p:sp>
        <p:nvSpPr>
          <p:cNvPr id="1863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394688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119</a:t>
            </a:fld>
            <a:endParaRPr lang="en-US"/>
          </a:p>
        </p:txBody>
      </p:sp>
      <p:sp>
        <p:nvSpPr>
          <p:cNvPr id="187395" name="Rectangle 2"/>
          <p:cNvSpPr>
            <a:spLocks noGrp="1" noRot="1" noChangeAspect="1" noChangeArrowheads="1" noTextEdit="1"/>
          </p:cNvSpPr>
          <p:nvPr>
            <p:ph type="sldImg"/>
          </p:nvPr>
        </p:nvSpPr>
        <p:spPr>
          <a:xfrm>
            <a:off x="1398588" y="582613"/>
            <a:ext cx="4060825" cy="3044825"/>
          </a:xfrm>
          <a:ln/>
        </p:spPr>
      </p:sp>
      <p:sp>
        <p:nvSpPr>
          <p:cNvPr id="1873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3874368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120</a:t>
            </a:fld>
            <a:endParaRPr lang="en-US"/>
          </a:p>
        </p:txBody>
      </p:sp>
      <p:sp>
        <p:nvSpPr>
          <p:cNvPr id="190467" name="Rectangle 2"/>
          <p:cNvSpPr>
            <a:spLocks noGrp="1" noRot="1" noChangeAspect="1" noChangeArrowheads="1" noTextEdit="1"/>
          </p:cNvSpPr>
          <p:nvPr>
            <p:ph type="sldImg"/>
          </p:nvPr>
        </p:nvSpPr>
        <p:spPr>
          <a:xfrm>
            <a:off x="1398588" y="582613"/>
            <a:ext cx="4060825" cy="3044825"/>
          </a:xfrm>
          <a:ln/>
        </p:spPr>
      </p:sp>
      <p:sp>
        <p:nvSpPr>
          <p:cNvPr id="190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648957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121</a:t>
            </a:fld>
            <a:endParaRPr lang="en-US" altLang="en-US" sz="1000"/>
          </a:p>
        </p:txBody>
      </p:sp>
      <p:sp>
        <p:nvSpPr>
          <p:cNvPr id="10243" name="Rectangle 2"/>
          <p:cNvSpPr>
            <a:spLocks noGrp="1" noRot="1" noChangeAspect="1" noChangeArrowheads="1" noTextEdit="1"/>
          </p:cNvSpPr>
          <p:nvPr>
            <p:ph type="sldImg"/>
          </p:nvPr>
        </p:nvSpPr>
        <p:spPr>
          <a:xfrm>
            <a:off x="1398588" y="582613"/>
            <a:ext cx="4060825" cy="304482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834590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122</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879323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123</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07859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124</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941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11</a:t>
            </a:fld>
            <a:endParaRPr lang="en-US">
              <a:solidFill>
                <a:srgbClr val="000000"/>
              </a:solidFill>
            </a:endParaRPr>
          </a:p>
        </p:txBody>
      </p:sp>
      <p:sp>
        <p:nvSpPr>
          <p:cNvPr id="56323" name="Rectangle 2"/>
          <p:cNvSpPr>
            <a:spLocks noGrp="1" noRot="1" noChangeAspect="1" noChangeArrowheads="1" noTextEdit="1"/>
          </p:cNvSpPr>
          <p:nvPr>
            <p:ph type="sldImg"/>
          </p:nvPr>
        </p:nvSpPr>
        <p:spPr>
          <a:xfrm>
            <a:off x="1371600" y="320675"/>
            <a:ext cx="4114800" cy="3086100"/>
          </a:xfrm>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5220087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125</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1398588" y="582613"/>
            <a:ext cx="4060825" cy="30448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24734484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126</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27331130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127</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6494643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16013" y="698500"/>
            <a:ext cx="4649787" cy="3486150"/>
          </a:xfrm>
          <a:ln/>
        </p:spPr>
      </p:sp>
      <p:sp>
        <p:nvSpPr>
          <p:cNvPr id="69635" name="Rectangle 3"/>
          <p:cNvSpPr>
            <a:spLocks noGrp="1" noChangeArrowheads="1"/>
          </p:cNvSpPr>
          <p:nvPr>
            <p:ph type="body" idx="1"/>
          </p:nvPr>
        </p:nvSpPr>
        <p:spPr>
          <a:xfrm>
            <a:off x="688494" y="4416108"/>
            <a:ext cx="5504826" cy="4182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23546780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130</a:t>
            </a:fld>
            <a:endParaRPr lang="en-US"/>
          </a:p>
        </p:txBody>
      </p:sp>
      <p:sp>
        <p:nvSpPr>
          <p:cNvPr id="151555" name="Rectangle 2"/>
          <p:cNvSpPr>
            <a:spLocks noGrp="1" noRot="1" noChangeAspect="1" noChangeArrowheads="1" noTextEdit="1"/>
          </p:cNvSpPr>
          <p:nvPr>
            <p:ph type="sldImg"/>
          </p:nvPr>
        </p:nvSpPr>
        <p:spPr>
          <a:xfrm>
            <a:off x="1398588" y="582613"/>
            <a:ext cx="4060825" cy="3044825"/>
          </a:xfrm>
          <a:ln/>
        </p:spPr>
      </p:sp>
      <p:sp>
        <p:nvSpPr>
          <p:cNvPr id="1515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2814775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131</a:t>
            </a:fld>
            <a:endParaRPr lang="en-US" sz="1000"/>
          </a:p>
        </p:txBody>
      </p:sp>
      <p:sp>
        <p:nvSpPr>
          <p:cNvPr id="153603" name="Rectangle 2"/>
          <p:cNvSpPr>
            <a:spLocks noGrp="1" noRot="1" noChangeAspect="1" noChangeArrowheads="1" noTextEdit="1"/>
          </p:cNvSpPr>
          <p:nvPr>
            <p:ph type="sldImg"/>
          </p:nvPr>
        </p:nvSpPr>
        <p:spPr>
          <a:xfrm>
            <a:off x="1398588" y="582613"/>
            <a:ext cx="4060825" cy="3044825"/>
          </a:xfrm>
          <a:ln/>
        </p:spPr>
      </p:sp>
      <p:sp>
        <p:nvSpPr>
          <p:cNvPr id="153604" name="Rectangle 3"/>
          <p:cNvSpPr>
            <a:spLocks noGrp="1" noChangeArrowheads="1"/>
          </p:cNvSpPr>
          <p:nvPr>
            <p:ph type="body" idx="1"/>
          </p:nvPr>
        </p:nvSpPr>
        <p:spPr>
          <a:noFill/>
          <a:ln/>
        </p:spPr>
        <p:txBody>
          <a:bodyPr lIns="46056" tIns="46056" rIns="46056" bIns="46056"/>
          <a:lstStyle/>
          <a:p>
            <a:endParaRPr lang="en-US"/>
          </a:p>
        </p:txBody>
      </p:sp>
    </p:spTree>
    <p:extLst>
      <p:ext uri="{BB962C8B-B14F-4D97-AF65-F5344CB8AC3E}">
        <p14:creationId xmlns:p14="http://schemas.microsoft.com/office/powerpoint/2010/main" val="222443927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132</a:t>
            </a:fld>
            <a:endParaRPr lang="en-US"/>
          </a:p>
        </p:txBody>
      </p:sp>
      <p:sp>
        <p:nvSpPr>
          <p:cNvPr id="154627" name="Rectangle 2"/>
          <p:cNvSpPr>
            <a:spLocks noGrp="1" noRot="1" noChangeAspect="1" noChangeArrowheads="1" noTextEdit="1"/>
          </p:cNvSpPr>
          <p:nvPr>
            <p:ph type="sldImg"/>
          </p:nvPr>
        </p:nvSpPr>
        <p:spPr>
          <a:xfrm>
            <a:off x="1398588" y="582613"/>
            <a:ext cx="4060825" cy="3044825"/>
          </a:xfrm>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652623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133</a:t>
            </a:fld>
            <a:endParaRPr lang="en-US"/>
          </a:p>
        </p:txBody>
      </p:sp>
      <p:sp>
        <p:nvSpPr>
          <p:cNvPr id="154627" name="Rectangle 2"/>
          <p:cNvSpPr>
            <a:spLocks noGrp="1" noRot="1" noChangeAspect="1" noChangeArrowheads="1" noTextEdit="1"/>
          </p:cNvSpPr>
          <p:nvPr>
            <p:ph type="sldImg"/>
          </p:nvPr>
        </p:nvSpPr>
        <p:spPr>
          <a:xfrm>
            <a:off x="1398588" y="582613"/>
            <a:ext cx="4060825" cy="3044825"/>
          </a:xfrm>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5196389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212654" y="8988117"/>
            <a:ext cx="719323" cy="246380"/>
          </a:xfrm>
          <a:noFill/>
        </p:spPr>
        <p:txBody>
          <a:bodyPr/>
          <a:lstStyle/>
          <a:p>
            <a:fld id="{D0D84C73-9606-46E6-9550-423BDB710760}" type="slidenum">
              <a:rPr lang="en-US" smtClean="0"/>
              <a:pPr/>
              <a:t>134</a:t>
            </a:fld>
            <a:endParaRPr lang="en-US"/>
          </a:p>
        </p:txBody>
      </p:sp>
      <p:sp>
        <p:nvSpPr>
          <p:cNvPr id="148483" name="Rectangle 2"/>
          <p:cNvSpPr>
            <a:spLocks noGrp="1" noRot="1" noChangeAspect="1" noChangeArrowheads="1" noTextEdit="1"/>
          </p:cNvSpPr>
          <p:nvPr>
            <p:ph type="sldImg"/>
          </p:nvPr>
        </p:nvSpPr>
        <p:spPr>
          <a:xfrm>
            <a:off x="1398588" y="582613"/>
            <a:ext cx="4060825" cy="3044825"/>
          </a:xfrm>
          <a:ln/>
        </p:spPr>
      </p:sp>
      <p:sp>
        <p:nvSpPr>
          <p:cNvPr id="1484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6892948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135</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0238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12</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334226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136</a:t>
            </a:fld>
            <a:endParaRPr lang="en-US"/>
          </a:p>
        </p:txBody>
      </p:sp>
      <p:sp>
        <p:nvSpPr>
          <p:cNvPr id="161795" name="Rectangle 2"/>
          <p:cNvSpPr>
            <a:spLocks noGrp="1" noRot="1" noChangeAspect="1" noChangeArrowheads="1" noTextEdit="1"/>
          </p:cNvSpPr>
          <p:nvPr>
            <p:ph type="sldImg"/>
          </p:nvPr>
        </p:nvSpPr>
        <p:spPr>
          <a:xfrm>
            <a:off x="1398588" y="582613"/>
            <a:ext cx="4060825" cy="3044825"/>
          </a:xfrm>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2897333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137</a:t>
            </a:fld>
            <a:endParaRPr lang="en-US"/>
          </a:p>
        </p:txBody>
      </p:sp>
      <p:sp>
        <p:nvSpPr>
          <p:cNvPr id="162819" name="Rectangle 2"/>
          <p:cNvSpPr>
            <a:spLocks noGrp="1" noRot="1" noChangeAspect="1" noChangeArrowheads="1" noTextEdit="1"/>
          </p:cNvSpPr>
          <p:nvPr>
            <p:ph type="sldImg"/>
          </p:nvPr>
        </p:nvSpPr>
        <p:spPr>
          <a:xfrm>
            <a:off x="1398588" y="582613"/>
            <a:ext cx="4060825" cy="3044825"/>
          </a:xfrm>
          <a:ln/>
        </p:spPr>
      </p:sp>
      <p:sp>
        <p:nvSpPr>
          <p:cNvPr id="1628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8004623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398588" y="582613"/>
            <a:ext cx="4060825" cy="3044825"/>
          </a:xfrm>
          <a:ln/>
        </p:spPr>
      </p:sp>
      <p:sp>
        <p:nvSpPr>
          <p:cNvPr id="583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5239106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139</a:t>
            </a:fld>
            <a:endParaRPr lang="en-US"/>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3590705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140</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a:p>
        </p:txBody>
      </p:sp>
    </p:spTree>
    <p:extLst>
      <p:ext uri="{BB962C8B-B14F-4D97-AF65-F5344CB8AC3E}">
        <p14:creationId xmlns:p14="http://schemas.microsoft.com/office/powerpoint/2010/main" val="142791104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398588" y="582613"/>
            <a:ext cx="4060825" cy="3044825"/>
          </a:xfrm>
          <a:ln/>
        </p:spPr>
      </p:sp>
      <p:sp>
        <p:nvSpPr>
          <p:cNvPr id="583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7457750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142</a:t>
            </a:fld>
            <a:endParaRPr lang="en-US"/>
          </a:p>
        </p:txBody>
      </p:sp>
      <p:sp>
        <p:nvSpPr>
          <p:cNvPr id="215043" name="Rectangle 2"/>
          <p:cNvSpPr>
            <a:spLocks noGrp="1" noRot="1" noChangeAspect="1" noChangeArrowheads="1" noTextEdit="1"/>
          </p:cNvSpPr>
          <p:nvPr>
            <p:ph type="sldImg"/>
          </p:nvPr>
        </p:nvSpPr>
        <p:spPr>
          <a:xfrm>
            <a:off x="1398588" y="582613"/>
            <a:ext cx="4060825" cy="3044825"/>
          </a:xfrm>
          <a:ln/>
        </p:spPr>
      </p:sp>
      <p:sp>
        <p:nvSpPr>
          <p:cNvPr id="2150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23611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144</a:t>
            </a:fld>
            <a:endParaRPr lang="en-US">
              <a:solidFill>
                <a:srgbClr val="000000"/>
              </a:solidFill>
            </a:endParaRPr>
          </a:p>
        </p:txBody>
      </p:sp>
      <p:sp>
        <p:nvSpPr>
          <p:cNvPr id="208899" name="Rectangle 4"/>
          <p:cNvSpPr>
            <a:spLocks noGrp="1" noRot="1" noChangeAspect="1" noChangeArrowheads="1" noTextEdit="1"/>
          </p:cNvSpPr>
          <p:nvPr>
            <p:ph type="sldImg"/>
          </p:nvPr>
        </p:nvSpPr>
        <p:spPr>
          <a:xfrm>
            <a:off x="1398588" y="582613"/>
            <a:ext cx="4060825" cy="3044825"/>
          </a:xfrm>
          <a:ln/>
        </p:spPr>
      </p:sp>
      <p:sp>
        <p:nvSpPr>
          <p:cNvPr id="208900"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1318603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145</a:t>
            </a:fld>
            <a:endParaRPr lang="en-US" noProof="0" dirty="0"/>
          </a:p>
        </p:txBody>
      </p:sp>
    </p:spTree>
    <p:extLst>
      <p:ext uri="{BB962C8B-B14F-4D97-AF65-F5344CB8AC3E}">
        <p14:creationId xmlns:p14="http://schemas.microsoft.com/office/powerpoint/2010/main" val="208214437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146</a:t>
            </a:fld>
            <a:endParaRPr lang="en-US" noProof="0" dirty="0"/>
          </a:p>
        </p:txBody>
      </p:sp>
    </p:spTree>
    <p:extLst>
      <p:ext uri="{BB962C8B-B14F-4D97-AF65-F5344CB8AC3E}">
        <p14:creationId xmlns:p14="http://schemas.microsoft.com/office/powerpoint/2010/main" val="631850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13</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0879944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149</a:t>
            </a:fld>
            <a:endParaRPr lang="en-US"/>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87567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151</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2673694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398588" y="582613"/>
            <a:ext cx="4060825" cy="3044825"/>
          </a:xfrm>
          <a:ln/>
        </p:spPr>
      </p:sp>
      <p:sp>
        <p:nvSpPr>
          <p:cNvPr id="16387"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153</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5808726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154</a:t>
            </a:fld>
            <a:endParaRPr lang="en-US" dirty="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0560923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155</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7551453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42">
              <a:defRPr/>
            </a:pPr>
            <a:fld id="{0A90206F-1E34-43B5-9377-D01A35913966}" type="slidenum">
              <a:rPr lang="en-US" smtClean="0">
                <a:solidFill>
                  <a:srgbClr val="000000"/>
                </a:solidFill>
              </a:rPr>
              <a:pPr defTabSz="930142">
                <a:defRPr/>
              </a:pPr>
              <a:t>157</a:t>
            </a:fld>
            <a:endParaRPr lang="en-US" dirty="0">
              <a:solidFill>
                <a:srgbClr val="000000"/>
              </a:solidFill>
            </a:endParaRPr>
          </a:p>
        </p:txBody>
      </p:sp>
      <p:sp>
        <p:nvSpPr>
          <p:cNvPr id="16387" name="Rectangle 2"/>
          <p:cNvSpPr>
            <a:spLocks noGrp="1" noRot="1" noChangeAspect="1" noChangeArrowheads="1" noTextEdit="1"/>
          </p:cNvSpPr>
          <p:nvPr>
            <p:ph type="sldImg"/>
          </p:nvPr>
        </p:nvSpPr>
        <p:spPr>
          <a:xfrm>
            <a:off x="1371600" y="320675"/>
            <a:ext cx="4114800" cy="30861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31978005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47867"/>
            <a:fld id="{5A2A7BB4-00DB-4919-A7C7-558F09B8FCA9}" type="slidenum">
              <a:rPr lang="en-US" smtClean="0"/>
              <a:pPr defTabSz="947867"/>
              <a:t>158</a:t>
            </a:fld>
            <a:endParaRPr lang="en-US" dirty="0"/>
          </a:p>
        </p:txBody>
      </p:sp>
      <p:sp>
        <p:nvSpPr>
          <p:cNvPr id="40963" name="Rectangle 2"/>
          <p:cNvSpPr>
            <a:spLocks noGrp="1" noRot="1" noChangeAspect="1" noChangeArrowheads="1" noTextEdit="1"/>
          </p:cNvSpPr>
          <p:nvPr>
            <p:ph type="sldImg"/>
          </p:nvPr>
        </p:nvSpPr>
        <p:spPr>
          <a:xfrm>
            <a:off x="1412875" y="325438"/>
            <a:ext cx="4184650" cy="3138487"/>
          </a:xfrm>
          <a:ln/>
        </p:spPr>
      </p:sp>
      <p:sp>
        <p:nvSpPr>
          <p:cNvPr id="4096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1130339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159</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9114276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160</a:t>
            </a:fld>
            <a:endParaRPr lang="en-US">
              <a:solidFill>
                <a:prstClr val="black"/>
              </a:solidFill>
            </a:endParaRPr>
          </a:p>
        </p:txBody>
      </p:sp>
      <p:sp>
        <p:nvSpPr>
          <p:cNvPr id="5123" name="Rectangle 2"/>
          <p:cNvSpPr>
            <a:spLocks noGrp="1" noRot="1" noChangeAspect="1" noChangeArrowheads="1" noTextEdit="1"/>
          </p:cNvSpPr>
          <p:nvPr>
            <p:ph type="sldImg"/>
          </p:nvPr>
        </p:nvSpPr>
        <p:spPr>
          <a:xfrm>
            <a:off x="1398588" y="582613"/>
            <a:ext cx="4060825" cy="3044825"/>
          </a:xfrm>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85773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14</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12480153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161</a:t>
            </a:fld>
            <a:endParaRPr lang="en-US" sz="1000" dirty="0"/>
          </a:p>
        </p:txBody>
      </p:sp>
      <p:sp>
        <p:nvSpPr>
          <p:cNvPr id="164867" name="Rectangle 2"/>
          <p:cNvSpPr>
            <a:spLocks noGrp="1" noRot="1" noChangeAspect="1" noChangeArrowheads="1" noTextEdit="1"/>
          </p:cNvSpPr>
          <p:nvPr>
            <p:ph type="sldImg"/>
          </p:nvPr>
        </p:nvSpPr>
        <p:spPr>
          <a:xfrm>
            <a:off x="1398588" y="582613"/>
            <a:ext cx="4060825" cy="3044825"/>
          </a:xfrm>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6038940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162</a:t>
            </a:fld>
            <a:endParaRPr lang="en-US" sz="1000" dirty="0"/>
          </a:p>
        </p:txBody>
      </p:sp>
      <p:sp>
        <p:nvSpPr>
          <p:cNvPr id="164867" name="Rectangle 2"/>
          <p:cNvSpPr>
            <a:spLocks noGrp="1" noRot="1" noChangeAspect="1" noChangeArrowheads="1" noTextEdit="1"/>
          </p:cNvSpPr>
          <p:nvPr>
            <p:ph type="sldImg"/>
          </p:nvPr>
        </p:nvSpPr>
        <p:spPr>
          <a:xfrm>
            <a:off x="1398588" y="582613"/>
            <a:ext cx="4060825" cy="3044825"/>
          </a:xfrm>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3120879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164</a:t>
            </a:fld>
            <a:endParaRPr lang="en-US">
              <a:solidFill>
                <a:prstClr val="black"/>
              </a:solidFill>
            </a:endParaRPr>
          </a:p>
        </p:txBody>
      </p:sp>
      <p:sp>
        <p:nvSpPr>
          <p:cNvPr id="5123" name="Rectangle 2"/>
          <p:cNvSpPr>
            <a:spLocks noGrp="1" noRot="1" noChangeAspect="1" noChangeArrowheads="1" noTextEdit="1"/>
          </p:cNvSpPr>
          <p:nvPr>
            <p:ph type="sldImg"/>
          </p:nvPr>
        </p:nvSpPr>
        <p:spPr>
          <a:xfrm>
            <a:off x="1398588" y="582613"/>
            <a:ext cx="4060825" cy="3044825"/>
          </a:xfrm>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1836595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165</a:t>
            </a:fld>
            <a:endParaRPr lang="en-US" altLang="en-US"/>
          </a:p>
        </p:txBody>
      </p:sp>
      <p:sp>
        <p:nvSpPr>
          <p:cNvPr id="59395" name="Rectangle 2"/>
          <p:cNvSpPr>
            <a:spLocks noGrp="1" noRot="1" noChangeAspect="1" noChangeArrowheads="1" noTextEdit="1"/>
          </p:cNvSpPr>
          <p:nvPr>
            <p:ph type="sldImg"/>
          </p:nvPr>
        </p:nvSpPr>
        <p:spPr>
          <a:xfrm>
            <a:off x="1398588" y="582613"/>
            <a:ext cx="4060825" cy="3044825"/>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8649825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167</a:t>
            </a:fld>
            <a:endParaRPr lang="en-US" sz="1000"/>
          </a:p>
        </p:txBody>
      </p:sp>
      <p:sp>
        <p:nvSpPr>
          <p:cNvPr id="135171" name="Rectangle 2"/>
          <p:cNvSpPr>
            <a:spLocks noGrp="1" noRot="1" noChangeAspect="1" noChangeArrowheads="1" noTextEdit="1"/>
          </p:cNvSpPr>
          <p:nvPr>
            <p:ph type="sldImg"/>
          </p:nvPr>
        </p:nvSpPr>
        <p:spPr>
          <a:xfrm>
            <a:off x="1371600" y="320675"/>
            <a:ext cx="4114800" cy="3086100"/>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98918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168</a:t>
            </a:fld>
            <a:endParaRPr lang="en-US" sz="1000"/>
          </a:p>
        </p:txBody>
      </p:sp>
      <p:sp>
        <p:nvSpPr>
          <p:cNvPr id="135171" name="Rectangle 2"/>
          <p:cNvSpPr>
            <a:spLocks noGrp="1" noRot="1" noChangeAspect="1" noChangeArrowheads="1" noTextEdit="1"/>
          </p:cNvSpPr>
          <p:nvPr>
            <p:ph type="sldImg"/>
          </p:nvPr>
        </p:nvSpPr>
        <p:spPr>
          <a:xfrm>
            <a:off x="1371600" y="320675"/>
            <a:ext cx="4114800" cy="3086100"/>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0048132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169</a:t>
            </a:fld>
            <a:endParaRPr lang="en-US" dirty="0"/>
          </a:p>
        </p:txBody>
      </p:sp>
      <p:sp>
        <p:nvSpPr>
          <p:cNvPr id="8" name="Slide Image Placeholder 7"/>
          <p:cNvSpPr>
            <a:spLocks noGrp="1" noRot="1" noChangeAspect="1"/>
          </p:cNvSpPr>
          <p:nvPr>
            <p:ph type="sldImg"/>
          </p:nvPr>
        </p:nvSpPr>
        <p:spPr>
          <a:xfrm>
            <a:off x="1371600" y="320675"/>
            <a:ext cx="4114800" cy="308610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315923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170</a:t>
            </a:fld>
            <a:endParaRPr lang="en-US" altLang="en-US" sz="1200">
              <a:solidFill>
                <a:srgbClr val="000000"/>
              </a:solidFill>
            </a:endParaRPr>
          </a:p>
        </p:txBody>
      </p:sp>
    </p:spTree>
    <p:extLst>
      <p:ext uri="{BB962C8B-B14F-4D97-AF65-F5344CB8AC3E}">
        <p14:creationId xmlns:p14="http://schemas.microsoft.com/office/powerpoint/2010/main" val="39498523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173</a:t>
            </a:fld>
            <a:endParaRPr lang="en-US"/>
          </a:p>
        </p:txBody>
      </p:sp>
      <p:sp>
        <p:nvSpPr>
          <p:cNvPr id="292867" name="Rectangle 2"/>
          <p:cNvSpPr>
            <a:spLocks noGrp="1" noRot="1" noChangeAspect="1" noChangeArrowheads="1" noTextEdit="1"/>
          </p:cNvSpPr>
          <p:nvPr>
            <p:ph type="sldImg"/>
          </p:nvPr>
        </p:nvSpPr>
        <p:spPr>
          <a:xfrm>
            <a:off x="1398588" y="582613"/>
            <a:ext cx="4060825" cy="3044825"/>
          </a:xfrm>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3891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2719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16</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56733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17</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79387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18</a:t>
            </a:fld>
            <a:endParaRPr lang="en-US"/>
          </a:p>
        </p:txBody>
      </p:sp>
      <p:sp>
        <p:nvSpPr>
          <p:cNvPr id="251907" name="Rectangle 2"/>
          <p:cNvSpPr>
            <a:spLocks noGrp="1" noRot="1" noChangeAspect="1" noChangeArrowheads="1" noTextEdit="1"/>
          </p:cNvSpPr>
          <p:nvPr>
            <p:ph type="sldImg"/>
          </p:nvPr>
        </p:nvSpPr>
        <p:spPr>
          <a:xfrm>
            <a:off x="1398588" y="582613"/>
            <a:ext cx="4060825" cy="3044825"/>
          </a:xfrm>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05196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19</a:t>
            </a:fld>
            <a:endParaRPr lang="en-US" dirty="0"/>
          </a:p>
        </p:txBody>
      </p:sp>
    </p:spTree>
    <p:extLst>
      <p:ext uri="{BB962C8B-B14F-4D97-AF65-F5344CB8AC3E}">
        <p14:creationId xmlns:p14="http://schemas.microsoft.com/office/powerpoint/2010/main" val="260415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398588" y="582613"/>
            <a:ext cx="4060825"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178303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20</a:t>
            </a:fld>
            <a:endParaRPr lang="en-US" dirty="0"/>
          </a:p>
        </p:txBody>
      </p:sp>
    </p:spTree>
    <p:extLst>
      <p:ext uri="{BB962C8B-B14F-4D97-AF65-F5344CB8AC3E}">
        <p14:creationId xmlns:p14="http://schemas.microsoft.com/office/powerpoint/2010/main" val="3431167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21</a:t>
            </a:fld>
            <a:endParaRPr lang="en-US" dirty="0"/>
          </a:p>
        </p:txBody>
      </p:sp>
    </p:spTree>
    <p:extLst>
      <p:ext uri="{BB962C8B-B14F-4D97-AF65-F5344CB8AC3E}">
        <p14:creationId xmlns:p14="http://schemas.microsoft.com/office/powerpoint/2010/main" val="85642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22</a:t>
            </a:fld>
            <a:endParaRPr lang="en-US" dirty="0"/>
          </a:p>
        </p:txBody>
      </p:sp>
    </p:spTree>
    <p:extLst>
      <p:ext uri="{BB962C8B-B14F-4D97-AF65-F5344CB8AC3E}">
        <p14:creationId xmlns:p14="http://schemas.microsoft.com/office/powerpoint/2010/main" val="1580545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23</a:t>
            </a:fld>
            <a:endParaRPr lang="en-US" dirty="0"/>
          </a:p>
        </p:txBody>
      </p:sp>
    </p:spTree>
    <p:extLst>
      <p:ext uri="{BB962C8B-B14F-4D97-AF65-F5344CB8AC3E}">
        <p14:creationId xmlns:p14="http://schemas.microsoft.com/office/powerpoint/2010/main" val="3273540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24</a:t>
            </a:fld>
            <a:endParaRPr lang="en-US" dirty="0"/>
          </a:p>
        </p:txBody>
      </p:sp>
    </p:spTree>
    <p:extLst>
      <p:ext uri="{BB962C8B-B14F-4D97-AF65-F5344CB8AC3E}">
        <p14:creationId xmlns:p14="http://schemas.microsoft.com/office/powerpoint/2010/main" val="3711521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25</a:t>
            </a:fld>
            <a:endParaRPr lang="en-US" dirty="0"/>
          </a:p>
        </p:txBody>
      </p:sp>
    </p:spTree>
    <p:extLst>
      <p:ext uri="{BB962C8B-B14F-4D97-AF65-F5344CB8AC3E}">
        <p14:creationId xmlns:p14="http://schemas.microsoft.com/office/powerpoint/2010/main" val="1186506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xfrm>
            <a:off x="3085167" y="8898514"/>
            <a:ext cx="690779" cy="2439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lnSpc>
                <a:spcPct val="90000"/>
              </a:lnSpc>
              <a:spcBef>
                <a:spcPct val="100000"/>
              </a:spcBef>
              <a:buClr>
                <a:srgbClr val="008080"/>
              </a:buClr>
              <a:buSzPct val="85000"/>
              <a:buFont typeface="Wingdings" pitchFamily="2" charset="2"/>
              <a:buChar char="n"/>
              <a:defRPr sz="1400">
                <a:solidFill>
                  <a:schemeClr val="tx1"/>
                </a:solidFill>
                <a:latin typeface="Arial" charset="0"/>
              </a:defRPr>
            </a:lvl1pPr>
            <a:lvl2pPr marL="730171" indent="-280835" defTabSz="914274">
              <a:lnSpc>
                <a:spcPct val="90000"/>
              </a:lnSpc>
              <a:spcBef>
                <a:spcPct val="50000"/>
              </a:spcBef>
              <a:buClr>
                <a:srgbClr val="008080"/>
              </a:buClr>
              <a:buFont typeface="Wingdings" pitchFamily="2" charset="2"/>
              <a:buChar char="w"/>
              <a:defRPr sz="1200">
                <a:solidFill>
                  <a:schemeClr val="tx1"/>
                </a:solidFill>
                <a:latin typeface="Arial" charset="0"/>
              </a:defRPr>
            </a:lvl2pPr>
            <a:lvl3pPr marL="1123340" indent="-224668" defTabSz="914274">
              <a:lnSpc>
                <a:spcPct val="90000"/>
              </a:lnSpc>
              <a:spcBef>
                <a:spcPct val="25000"/>
              </a:spcBef>
              <a:buClr>
                <a:srgbClr val="008080"/>
              </a:buClr>
              <a:buFont typeface="Arial" charset="0"/>
              <a:buChar char="–"/>
              <a:defRPr sz="1200">
                <a:solidFill>
                  <a:schemeClr val="tx1"/>
                </a:solidFill>
                <a:latin typeface="Arial" charset="0"/>
              </a:defRPr>
            </a:lvl3pPr>
            <a:lvl4pPr marL="1572677" indent="-224668" defTabSz="914274">
              <a:lnSpc>
                <a:spcPct val="90000"/>
              </a:lnSpc>
              <a:spcBef>
                <a:spcPct val="15000"/>
              </a:spcBef>
              <a:buClr>
                <a:srgbClr val="008080"/>
              </a:buClr>
              <a:buFont typeface="Wingdings" pitchFamily="2" charset="2"/>
              <a:buChar char="§"/>
              <a:defRPr sz="1200">
                <a:solidFill>
                  <a:schemeClr val="tx1"/>
                </a:solidFill>
                <a:latin typeface="Arial" charset="0"/>
              </a:defRPr>
            </a:lvl4pPr>
            <a:lvl5pPr marL="2022013" indent="-224668" defTabSz="914274">
              <a:lnSpc>
                <a:spcPct val="90000"/>
              </a:lnSpc>
              <a:spcBef>
                <a:spcPct val="15000"/>
              </a:spcBef>
              <a:buClr>
                <a:srgbClr val="008080"/>
              </a:buClr>
              <a:buChar char="–"/>
              <a:defRPr sz="1200">
                <a:solidFill>
                  <a:schemeClr val="tx1"/>
                </a:solidFill>
                <a:latin typeface="Arial" charset="0"/>
              </a:defRPr>
            </a:lvl5pPr>
            <a:lvl6pPr marL="2471349"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6pPr>
            <a:lvl7pPr marL="2920685"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7pPr>
            <a:lvl8pPr marL="3370021"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8pPr>
            <a:lvl9pPr marL="3819357"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9pPr>
          </a:lstStyle>
          <a:p>
            <a:pPr>
              <a:lnSpc>
                <a:spcPct val="100000"/>
              </a:lnSpc>
              <a:spcBef>
                <a:spcPct val="0"/>
              </a:spcBef>
              <a:buClrTx/>
              <a:buSzTx/>
              <a:buFontTx/>
              <a:buNone/>
            </a:pPr>
            <a:fld id="{A069FC5E-195E-406A-A922-6392E8C7DA40}" type="slidenum">
              <a:rPr lang="en-US" altLang="en-US" sz="1000">
                <a:solidFill>
                  <a:srgbClr val="000000"/>
                </a:solidFill>
              </a:rPr>
              <a:pPr>
                <a:lnSpc>
                  <a:spcPct val="100000"/>
                </a:lnSpc>
                <a:spcBef>
                  <a:spcPct val="0"/>
                </a:spcBef>
                <a:buClrTx/>
                <a:buSzTx/>
                <a:buFontTx/>
                <a:buNone/>
              </a:pPr>
              <a:t>26</a:t>
            </a:fld>
            <a:endParaRPr lang="en-US" altLang="en-US" sz="1000" dirty="0">
              <a:solidFill>
                <a:srgbClr val="000000"/>
              </a:solidFill>
            </a:endParaRPr>
          </a:p>
        </p:txBody>
      </p:sp>
      <p:sp>
        <p:nvSpPr>
          <p:cNvPr id="28675" name="Rectangle 2"/>
          <p:cNvSpPr>
            <a:spLocks noGrp="1" noRot="1" noChangeAspect="1" noChangeArrowheads="1" noTextEdit="1"/>
          </p:cNvSpPr>
          <p:nvPr>
            <p:ph type="sldImg"/>
          </p:nvPr>
        </p:nvSpPr>
        <p:spPr>
          <a:xfrm>
            <a:off x="1371600" y="320675"/>
            <a:ext cx="4114800" cy="30861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07172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27</a:t>
            </a:fld>
            <a:endParaRPr lang="en-US" dirty="0"/>
          </a:p>
        </p:txBody>
      </p:sp>
    </p:spTree>
    <p:extLst>
      <p:ext uri="{BB962C8B-B14F-4D97-AF65-F5344CB8AC3E}">
        <p14:creationId xmlns:p14="http://schemas.microsoft.com/office/powerpoint/2010/main" val="4264739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28</a:t>
            </a:fld>
            <a:endParaRPr lang="en-US" dirty="0"/>
          </a:p>
        </p:txBody>
      </p:sp>
    </p:spTree>
    <p:extLst>
      <p:ext uri="{BB962C8B-B14F-4D97-AF65-F5344CB8AC3E}">
        <p14:creationId xmlns:p14="http://schemas.microsoft.com/office/powerpoint/2010/main" val="2224137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29</a:t>
            </a:fld>
            <a:endParaRPr lang="en-US" dirty="0"/>
          </a:p>
        </p:txBody>
      </p:sp>
    </p:spTree>
    <p:extLst>
      <p:ext uri="{BB962C8B-B14F-4D97-AF65-F5344CB8AC3E}">
        <p14:creationId xmlns:p14="http://schemas.microsoft.com/office/powerpoint/2010/main" val="203576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98588" y="582613"/>
            <a:ext cx="4060825" cy="3044825"/>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a:t>
            </a:fld>
            <a:endParaRPr lang="en-US"/>
          </a:p>
        </p:txBody>
      </p:sp>
    </p:spTree>
    <p:extLst>
      <p:ext uri="{BB962C8B-B14F-4D97-AF65-F5344CB8AC3E}">
        <p14:creationId xmlns:p14="http://schemas.microsoft.com/office/powerpoint/2010/main" val="3449847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ldNum" sz="quarter" idx="5"/>
          </p:nvPr>
        </p:nvSpPr>
        <p:spPr>
          <a:xfrm>
            <a:off x="3085167" y="8898514"/>
            <a:ext cx="690779" cy="2439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lnSpc>
                <a:spcPct val="90000"/>
              </a:lnSpc>
              <a:spcBef>
                <a:spcPct val="100000"/>
              </a:spcBef>
              <a:buClr>
                <a:srgbClr val="008080"/>
              </a:buClr>
              <a:buSzPct val="85000"/>
              <a:buFont typeface="Wingdings" pitchFamily="2" charset="2"/>
              <a:buChar char="n"/>
              <a:defRPr sz="1400">
                <a:solidFill>
                  <a:schemeClr val="tx1"/>
                </a:solidFill>
                <a:latin typeface="Arial" charset="0"/>
              </a:defRPr>
            </a:lvl1pPr>
            <a:lvl2pPr marL="730171" indent="-280835" defTabSz="914274">
              <a:lnSpc>
                <a:spcPct val="90000"/>
              </a:lnSpc>
              <a:spcBef>
                <a:spcPct val="50000"/>
              </a:spcBef>
              <a:buClr>
                <a:srgbClr val="008080"/>
              </a:buClr>
              <a:buFont typeface="Wingdings" pitchFamily="2" charset="2"/>
              <a:buChar char="w"/>
              <a:defRPr sz="1200">
                <a:solidFill>
                  <a:schemeClr val="tx1"/>
                </a:solidFill>
                <a:latin typeface="Arial" charset="0"/>
              </a:defRPr>
            </a:lvl2pPr>
            <a:lvl3pPr marL="1123340" indent="-224668" defTabSz="914274">
              <a:lnSpc>
                <a:spcPct val="90000"/>
              </a:lnSpc>
              <a:spcBef>
                <a:spcPct val="25000"/>
              </a:spcBef>
              <a:buClr>
                <a:srgbClr val="008080"/>
              </a:buClr>
              <a:buFont typeface="Arial" charset="0"/>
              <a:buChar char="–"/>
              <a:defRPr sz="1200">
                <a:solidFill>
                  <a:schemeClr val="tx1"/>
                </a:solidFill>
                <a:latin typeface="Arial" charset="0"/>
              </a:defRPr>
            </a:lvl3pPr>
            <a:lvl4pPr marL="1572677" indent="-224668" defTabSz="914274">
              <a:lnSpc>
                <a:spcPct val="90000"/>
              </a:lnSpc>
              <a:spcBef>
                <a:spcPct val="15000"/>
              </a:spcBef>
              <a:buClr>
                <a:srgbClr val="008080"/>
              </a:buClr>
              <a:buFont typeface="Wingdings" pitchFamily="2" charset="2"/>
              <a:buChar char="§"/>
              <a:defRPr sz="1200">
                <a:solidFill>
                  <a:schemeClr val="tx1"/>
                </a:solidFill>
                <a:latin typeface="Arial" charset="0"/>
              </a:defRPr>
            </a:lvl4pPr>
            <a:lvl5pPr marL="2022013" indent="-224668" defTabSz="914274">
              <a:lnSpc>
                <a:spcPct val="90000"/>
              </a:lnSpc>
              <a:spcBef>
                <a:spcPct val="15000"/>
              </a:spcBef>
              <a:buClr>
                <a:srgbClr val="008080"/>
              </a:buClr>
              <a:buChar char="–"/>
              <a:defRPr sz="1200">
                <a:solidFill>
                  <a:schemeClr val="tx1"/>
                </a:solidFill>
                <a:latin typeface="Arial" charset="0"/>
              </a:defRPr>
            </a:lvl5pPr>
            <a:lvl6pPr marL="2471349"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6pPr>
            <a:lvl7pPr marL="2920685"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7pPr>
            <a:lvl8pPr marL="3370021"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8pPr>
            <a:lvl9pPr marL="3819357"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9pPr>
          </a:lstStyle>
          <a:p>
            <a:pPr>
              <a:lnSpc>
                <a:spcPct val="100000"/>
              </a:lnSpc>
              <a:spcBef>
                <a:spcPct val="0"/>
              </a:spcBef>
              <a:buClrTx/>
              <a:buSzTx/>
              <a:buFontTx/>
              <a:buNone/>
            </a:pPr>
            <a:fld id="{4FC7B4B8-5BAE-4BB1-857B-1444398505C3}" type="slidenum">
              <a:rPr lang="en-US" altLang="en-US" sz="1000">
                <a:solidFill>
                  <a:srgbClr val="000000"/>
                </a:solidFill>
              </a:rPr>
              <a:pPr>
                <a:lnSpc>
                  <a:spcPct val="100000"/>
                </a:lnSpc>
                <a:spcBef>
                  <a:spcPct val="0"/>
                </a:spcBef>
                <a:buClrTx/>
                <a:buSzTx/>
                <a:buFontTx/>
                <a:buNone/>
              </a:pPr>
              <a:t>30</a:t>
            </a:fld>
            <a:endParaRPr lang="en-US" altLang="en-US" sz="1000" dirty="0">
              <a:solidFill>
                <a:srgbClr val="000000"/>
              </a:solidFill>
            </a:endParaRPr>
          </a:p>
        </p:txBody>
      </p:sp>
      <p:sp>
        <p:nvSpPr>
          <p:cNvPr id="36867" name="Rectangle 2"/>
          <p:cNvSpPr>
            <a:spLocks noGrp="1" noRot="1" noChangeAspect="1" noChangeArrowheads="1" noTextEdit="1"/>
          </p:cNvSpPr>
          <p:nvPr>
            <p:ph type="sldImg"/>
          </p:nvPr>
        </p:nvSpPr>
        <p:spPr>
          <a:xfrm>
            <a:off x="1371600" y="320675"/>
            <a:ext cx="4114800" cy="308610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92313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31</a:t>
            </a:fld>
            <a:endParaRPr lang="en-US" dirty="0"/>
          </a:p>
        </p:txBody>
      </p:sp>
    </p:spTree>
    <p:extLst>
      <p:ext uri="{BB962C8B-B14F-4D97-AF65-F5344CB8AC3E}">
        <p14:creationId xmlns:p14="http://schemas.microsoft.com/office/powerpoint/2010/main" val="3946380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32</a:t>
            </a:fld>
            <a:endParaRPr lang="en-US" dirty="0"/>
          </a:p>
        </p:txBody>
      </p:sp>
    </p:spTree>
    <p:extLst>
      <p:ext uri="{BB962C8B-B14F-4D97-AF65-F5344CB8AC3E}">
        <p14:creationId xmlns:p14="http://schemas.microsoft.com/office/powerpoint/2010/main" val="1065088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33</a:t>
            </a:fld>
            <a:endParaRPr lang="en-US" dirty="0"/>
          </a:p>
        </p:txBody>
      </p:sp>
    </p:spTree>
    <p:extLst>
      <p:ext uri="{BB962C8B-B14F-4D97-AF65-F5344CB8AC3E}">
        <p14:creationId xmlns:p14="http://schemas.microsoft.com/office/powerpoint/2010/main" val="3677186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34</a:t>
            </a:fld>
            <a:endParaRPr lang="en-US" dirty="0"/>
          </a:p>
        </p:txBody>
      </p:sp>
    </p:spTree>
    <p:extLst>
      <p:ext uri="{BB962C8B-B14F-4D97-AF65-F5344CB8AC3E}">
        <p14:creationId xmlns:p14="http://schemas.microsoft.com/office/powerpoint/2010/main" val="1357199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35</a:t>
            </a:fld>
            <a:endParaRPr lang="en-US" dirty="0"/>
          </a:p>
        </p:txBody>
      </p:sp>
    </p:spTree>
    <p:extLst>
      <p:ext uri="{BB962C8B-B14F-4D97-AF65-F5344CB8AC3E}">
        <p14:creationId xmlns:p14="http://schemas.microsoft.com/office/powerpoint/2010/main" val="2546965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36</a:t>
            </a:fld>
            <a:endParaRPr lang="en-US"/>
          </a:p>
        </p:txBody>
      </p:sp>
      <p:sp>
        <p:nvSpPr>
          <p:cNvPr id="251907" name="Rectangle 2"/>
          <p:cNvSpPr>
            <a:spLocks noGrp="1" noRot="1" noChangeAspect="1" noChangeArrowheads="1" noTextEdit="1"/>
          </p:cNvSpPr>
          <p:nvPr>
            <p:ph type="sldImg"/>
          </p:nvPr>
        </p:nvSpPr>
        <p:spPr>
          <a:xfrm>
            <a:off x="1398588" y="582613"/>
            <a:ext cx="4060825" cy="3044825"/>
          </a:xfrm>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2617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37</a:t>
            </a:fld>
            <a:endParaRPr lang="en-US"/>
          </a:p>
        </p:txBody>
      </p:sp>
    </p:spTree>
    <p:extLst>
      <p:ext uri="{BB962C8B-B14F-4D97-AF65-F5344CB8AC3E}">
        <p14:creationId xmlns:p14="http://schemas.microsoft.com/office/powerpoint/2010/main" val="2986159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893317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39</a:t>
            </a:fld>
            <a:endParaRPr lang="en-US" sz="1000" dirty="0"/>
          </a:p>
        </p:txBody>
      </p:sp>
      <p:sp>
        <p:nvSpPr>
          <p:cNvPr id="44035" name="Rectangle 2"/>
          <p:cNvSpPr>
            <a:spLocks noGrp="1" noRot="1" noChangeAspect="1" noChangeArrowheads="1" noTextEdit="1"/>
          </p:cNvSpPr>
          <p:nvPr>
            <p:ph type="sldImg"/>
          </p:nvPr>
        </p:nvSpPr>
        <p:spPr>
          <a:xfrm>
            <a:off x="1398588" y="582613"/>
            <a:ext cx="4060825" cy="3044825"/>
          </a:xfrm>
          <a:ln/>
        </p:spPr>
      </p:sp>
      <p:sp>
        <p:nvSpPr>
          <p:cNvPr id="44036" name="Rectangle 3"/>
          <p:cNvSpPr>
            <a:spLocks noGrp="1" noChangeArrowheads="1"/>
          </p:cNvSpPr>
          <p:nvPr>
            <p:ph type="body" idx="1"/>
          </p:nvPr>
        </p:nvSpPr>
        <p:spPr>
          <a:noFill/>
          <a:ln/>
        </p:spPr>
        <p:txBody>
          <a:bodyPr lIns="45161" tIns="45161" rIns="45161" bIns="45161"/>
          <a:lstStyle/>
          <a:p>
            <a:endParaRPr lang="en-US">
              <a:latin typeface="Arial" pitchFamily="34" charset="0"/>
            </a:endParaRPr>
          </a:p>
        </p:txBody>
      </p:sp>
    </p:spTree>
    <p:extLst>
      <p:ext uri="{BB962C8B-B14F-4D97-AF65-F5344CB8AC3E}">
        <p14:creationId xmlns:p14="http://schemas.microsoft.com/office/powerpoint/2010/main" val="270010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4</a:t>
            </a:fld>
            <a:endParaRPr lang="en-US"/>
          </a:p>
        </p:txBody>
      </p:sp>
      <p:sp>
        <p:nvSpPr>
          <p:cNvPr id="214019" name="Rectangle 2"/>
          <p:cNvSpPr>
            <a:spLocks noGrp="1" noRot="1" noChangeAspect="1" noChangeArrowheads="1" noTextEdit="1"/>
          </p:cNvSpPr>
          <p:nvPr>
            <p:ph type="sldImg"/>
          </p:nvPr>
        </p:nvSpPr>
        <p:spPr>
          <a:xfrm>
            <a:off x="1398588" y="582613"/>
            <a:ext cx="4060825" cy="3044825"/>
          </a:xfrm>
          <a:ln/>
        </p:spPr>
      </p:sp>
      <p:sp>
        <p:nvSpPr>
          <p:cNvPr id="2140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08198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40</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68250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41</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820522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4004439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43</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28414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44</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3423833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45</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55791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46</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a:p>
        </p:txBody>
      </p:sp>
    </p:spTree>
    <p:extLst>
      <p:ext uri="{BB962C8B-B14F-4D97-AF65-F5344CB8AC3E}">
        <p14:creationId xmlns:p14="http://schemas.microsoft.com/office/powerpoint/2010/main" val="882071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7479373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48</a:t>
            </a:fld>
            <a:endParaRPr lang="en-US"/>
          </a:p>
        </p:txBody>
      </p:sp>
      <p:sp>
        <p:nvSpPr>
          <p:cNvPr id="114691" name="Rectangle 2"/>
          <p:cNvSpPr>
            <a:spLocks noGrp="1" noRot="1" noChangeAspect="1" noChangeArrowheads="1" noTextEdit="1"/>
          </p:cNvSpPr>
          <p:nvPr>
            <p:ph type="sldImg"/>
          </p:nvPr>
        </p:nvSpPr>
        <p:spPr>
          <a:xfrm>
            <a:off x="1371600" y="320675"/>
            <a:ext cx="4114800" cy="3086100"/>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0340735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49</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4378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5</a:t>
            </a:fld>
            <a:endParaRPr lang="en-US" dirty="0">
              <a:solidFill>
                <a:srgbClr val="000000"/>
              </a:solidFill>
            </a:endParaRPr>
          </a:p>
        </p:txBody>
      </p:sp>
      <p:sp>
        <p:nvSpPr>
          <p:cNvPr id="223235" name="Rectangle 2"/>
          <p:cNvSpPr>
            <a:spLocks noGrp="1" noRot="1" noChangeAspect="1" noChangeArrowheads="1" noTextEdit="1"/>
          </p:cNvSpPr>
          <p:nvPr>
            <p:ph type="sldImg"/>
          </p:nvPr>
        </p:nvSpPr>
        <p:spPr>
          <a:xfrm>
            <a:off x="1398588" y="582613"/>
            <a:ext cx="4060825" cy="3044825"/>
          </a:xfrm>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8132477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50</a:t>
            </a:fld>
            <a:endParaRPr lang="en-US"/>
          </a:p>
        </p:txBody>
      </p:sp>
      <p:sp>
        <p:nvSpPr>
          <p:cNvPr id="267267" name="Rectangle 2"/>
          <p:cNvSpPr>
            <a:spLocks noGrp="1" noRot="1" noChangeAspect="1" noChangeArrowheads="1" noTextEdit="1"/>
          </p:cNvSpPr>
          <p:nvPr>
            <p:ph type="sldImg"/>
          </p:nvPr>
        </p:nvSpPr>
        <p:spPr>
          <a:xfrm>
            <a:off x="1398588" y="582613"/>
            <a:ext cx="4060825" cy="3044825"/>
          </a:xfrm>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3506291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51</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47889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913797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2348577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54</a:t>
            </a:fld>
            <a:endParaRPr lang="en-US"/>
          </a:p>
        </p:txBody>
      </p:sp>
      <p:sp>
        <p:nvSpPr>
          <p:cNvPr id="189443" name="Rectangle 2"/>
          <p:cNvSpPr>
            <a:spLocks noGrp="1" noRot="1" noChangeAspect="1" noChangeArrowheads="1" noTextEdit="1"/>
          </p:cNvSpPr>
          <p:nvPr>
            <p:ph type="sldImg"/>
          </p:nvPr>
        </p:nvSpPr>
        <p:spPr>
          <a:xfrm>
            <a:off x="1398588" y="582613"/>
            <a:ext cx="4060825" cy="3044825"/>
          </a:xfrm>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627477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3491222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56</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36179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7438" y="701675"/>
            <a:ext cx="4672012"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11511810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58</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750067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59</a:t>
            </a:fld>
            <a:endParaRPr lang="en-US" dirty="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08580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6</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xfrm>
            <a:off x="1398588" y="582613"/>
            <a:ext cx="4060825" cy="3044825"/>
          </a:xfrm>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4822337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60</a:t>
            </a:fld>
            <a:endParaRPr lang="en-US" dirty="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70520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61</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636985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62</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864618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63</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978842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64</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34156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65</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515938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66</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024457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68</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99541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69</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140211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70</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4833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382845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906044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72</a:t>
            </a:fld>
            <a:endParaRPr lang="en-US" noProof="0" dirty="0"/>
          </a:p>
        </p:txBody>
      </p:sp>
    </p:spTree>
    <p:extLst>
      <p:ext uri="{BB962C8B-B14F-4D97-AF65-F5344CB8AC3E}">
        <p14:creationId xmlns:p14="http://schemas.microsoft.com/office/powerpoint/2010/main" val="4514696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FBBA80-4D0C-4A08-ADA9-2350558F0FB4}" type="slidenum">
              <a:rPr lang="en-US" smtClean="0"/>
              <a:pPr/>
              <a:t>73</a:t>
            </a:fld>
            <a:endParaRPr lang="en-US"/>
          </a:p>
        </p:txBody>
      </p:sp>
    </p:spTree>
    <p:extLst>
      <p:ext uri="{BB962C8B-B14F-4D97-AF65-F5344CB8AC3E}">
        <p14:creationId xmlns:p14="http://schemas.microsoft.com/office/powerpoint/2010/main" val="31614495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81</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730178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82</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111157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83</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822390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84</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349664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85</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091877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86</a:t>
            </a:fld>
            <a:endParaRPr lang="en-US"/>
          </a:p>
        </p:txBody>
      </p:sp>
      <p:sp>
        <p:nvSpPr>
          <p:cNvPr id="62467" name="Rectangle 2"/>
          <p:cNvSpPr>
            <a:spLocks noGrp="1" noRot="1" noChangeAspect="1" noChangeArrowheads="1" noTextEdit="1"/>
          </p:cNvSpPr>
          <p:nvPr>
            <p:ph type="sldImg"/>
          </p:nvPr>
        </p:nvSpPr>
        <p:spPr>
          <a:xfrm>
            <a:off x="1398588" y="582613"/>
            <a:ext cx="4060825" cy="3044825"/>
          </a:xfrm>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41114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87</a:t>
            </a:fld>
            <a:endParaRPr lang="en-US" sz="1000"/>
          </a:p>
        </p:txBody>
      </p:sp>
      <p:sp>
        <p:nvSpPr>
          <p:cNvPr id="171011" name="Rectangle 2"/>
          <p:cNvSpPr>
            <a:spLocks noGrp="1" noRot="1" noChangeAspect="1" noChangeArrowheads="1" noTextEdit="1"/>
          </p:cNvSpPr>
          <p:nvPr>
            <p:ph type="sldImg"/>
          </p:nvPr>
        </p:nvSpPr>
        <p:spPr>
          <a:xfrm>
            <a:off x="1398588" y="582613"/>
            <a:ext cx="4060825" cy="3044825"/>
          </a:xfrm>
          <a:ln/>
        </p:spPr>
      </p:sp>
      <p:sp>
        <p:nvSpPr>
          <p:cNvPr id="171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5137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8</a:t>
            </a:fld>
            <a:endParaRPr lang="en-US" dirty="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a:p>
        </p:txBody>
      </p:sp>
    </p:spTree>
    <p:extLst>
      <p:ext uri="{BB962C8B-B14F-4D97-AF65-F5344CB8AC3E}">
        <p14:creationId xmlns:p14="http://schemas.microsoft.com/office/powerpoint/2010/main" val="6766047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88</a:t>
            </a:fld>
            <a:endParaRPr lang="en-US"/>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31898933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89</a:t>
            </a:fld>
            <a:endParaRPr lang="en-US"/>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a:p>
        </p:txBody>
      </p:sp>
    </p:spTree>
    <p:extLst>
      <p:ext uri="{BB962C8B-B14F-4D97-AF65-F5344CB8AC3E}">
        <p14:creationId xmlns:p14="http://schemas.microsoft.com/office/powerpoint/2010/main" val="38008846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90</a:t>
            </a:fld>
            <a:endParaRPr lang="en-US"/>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1115803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91</a:t>
            </a:fld>
            <a:endParaRPr lang="en-US"/>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27878053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92</a:t>
            </a:fld>
            <a:endParaRPr lang="en-US"/>
          </a:p>
        </p:txBody>
      </p:sp>
      <p:sp>
        <p:nvSpPr>
          <p:cNvPr id="62467" name="Rectangle 2"/>
          <p:cNvSpPr>
            <a:spLocks noGrp="1" noRot="1" noChangeAspect="1" noChangeArrowheads="1" noTextEdit="1"/>
          </p:cNvSpPr>
          <p:nvPr>
            <p:ph type="sldImg"/>
          </p:nvPr>
        </p:nvSpPr>
        <p:spPr>
          <a:xfrm>
            <a:off x="1398588" y="582613"/>
            <a:ext cx="4060825" cy="3044825"/>
          </a:xfrm>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127993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77925" y="696913"/>
            <a:ext cx="4641850" cy="3481387"/>
          </a:xfrm>
          <a:ln/>
        </p:spPr>
      </p:sp>
      <p:sp>
        <p:nvSpPr>
          <p:cNvPr id="30723"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6583495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8881CC13-6FD7-41D1-A4F1-5C6A2D0EAFBE}" type="slidenum">
              <a:rPr lang="en-US" altLang="en-US" sz="1000"/>
              <a:pPr algn="ctr" eaLnBrk="1" hangingPunct="1"/>
              <a:t>95</a:t>
            </a:fld>
            <a:endParaRPr lang="en-US" altLang="en-US" sz="10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8844986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96</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862783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97</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35749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103</a:t>
            </a:fld>
            <a:endParaRPr lang="en-US" altLang="en-US" sz="100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a:latin typeface="Arial" panose="020B0604020202020204" pitchFamily="34" charset="0"/>
            </a:endParaRPr>
          </a:p>
        </p:txBody>
      </p:sp>
    </p:spTree>
    <p:extLst>
      <p:ext uri="{BB962C8B-B14F-4D97-AF65-F5344CB8AC3E}">
        <p14:creationId xmlns:p14="http://schemas.microsoft.com/office/powerpoint/2010/main" val="3606386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9</a:t>
            </a:fld>
            <a:endParaRPr lang="en-US" dirty="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a:p>
        </p:txBody>
      </p:sp>
    </p:spTree>
    <p:extLst>
      <p:ext uri="{BB962C8B-B14F-4D97-AF65-F5344CB8AC3E}">
        <p14:creationId xmlns:p14="http://schemas.microsoft.com/office/powerpoint/2010/main" val="959798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104</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748100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398588" y="582613"/>
            <a:ext cx="4060825" cy="3044825"/>
          </a:xfrm>
          <a:ln/>
        </p:spPr>
      </p:sp>
      <p:sp>
        <p:nvSpPr>
          <p:cNvPr id="140291"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14470578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xfrm>
            <a:off x="1398588" y="582613"/>
            <a:ext cx="4060825" cy="3044825"/>
          </a:xfrm>
          <a:ln/>
        </p:spPr>
      </p:sp>
      <p:sp>
        <p:nvSpPr>
          <p:cNvPr id="2631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503462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108</a:t>
            </a:fld>
            <a:endParaRPr lang="en-US"/>
          </a:p>
        </p:txBody>
      </p:sp>
      <p:sp>
        <p:nvSpPr>
          <p:cNvPr id="169987" name="Rectangle 2"/>
          <p:cNvSpPr>
            <a:spLocks noGrp="1" noRot="1" noChangeAspect="1" noChangeArrowheads="1" noTextEdit="1"/>
          </p:cNvSpPr>
          <p:nvPr>
            <p:ph type="sldImg"/>
          </p:nvPr>
        </p:nvSpPr>
        <p:spPr>
          <a:xfrm>
            <a:off x="1398588" y="582613"/>
            <a:ext cx="4060825" cy="3044825"/>
          </a:xfrm>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216570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109</a:t>
            </a:fld>
            <a:endParaRPr lang="en-US" dirty="0"/>
          </a:p>
        </p:txBody>
      </p:sp>
    </p:spTree>
    <p:extLst>
      <p:ext uri="{BB962C8B-B14F-4D97-AF65-F5344CB8AC3E}">
        <p14:creationId xmlns:p14="http://schemas.microsoft.com/office/powerpoint/2010/main" val="39332417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110</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91368780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111</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5106992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112</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9517138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113</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14534952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114</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09768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9"/>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42"/>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668340" y="4867279"/>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1" y="90491"/>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9"/>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055187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8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353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781274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1613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5" name="Shape 15"/>
          <p:cNvSpPr/>
          <p:nvPr/>
        </p:nvSpPr>
        <p:spPr>
          <a:xfrm>
            <a:off x="-2" y="0"/>
            <a:ext cx="9144004" cy="6858000"/>
          </a:xfrm>
          <a:prstGeom prst="rect">
            <a:avLst/>
          </a:prstGeom>
          <a:solidFill>
            <a:srgbClr val="FFFFFF"/>
          </a:solidFill>
          <a:ln w="12700">
            <a:miter lim="400000"/>
          </a:ln>
        </p:spPr>
        <p:txBody>
          <a:bodyPr lIns="45718" tIns="45718" rIns="45718" bIns="45718" anchor="ctr"/>
          <a:lstStyle/>
          <a:p>
            <a:pPr>
              <a:defRPr>
                <a:latin typeface="+mn-lt"/>
                <a:ea typeface="+mn-ea"/>
                <a:cs typeface="+mn-cs"/>
                <a:sym typeface="Arial"/>
              </a:defRPr>
            </a:pPr>
            <a:endParaRPr/>
          </a:p>
        </p:txBody>
      </p:sp>
      <p:pic>
        <p:nvPicPr>
          <p:cNvPr id="16" name="image1.jpeg" descr="Text Page"/>
          <p:cNvPicPr>
            <a:picLocks noChangeAspect="1"/>
          </p:cNvPicPr>
          <p:nvPr/>
        </p:nvPicPr>
        <p:blipFill>
          <a:blip r:embed="rId2">
            <a:extLst/>
          </a:blip>
          <a:srcRect t="4605"/>
          <a:stretch>
            <a:fillRect/>
          </a:stretch>
        </p:blipFill>
        <p:spPr>
          <a:xfrm>
            <a:off x="0" y="0"/>
            <a:ext cx="9144000" cy="1150938"/>
          </a:xfrm>
          <a:prstGeom prst="rect">
            <a:avLst/>
          </a:prstGeom>
          <a:ln w="12700">
            <a:miter lim="400000"/>
          </a:ln>
        </p:spPr>
      </p:pic>
      <p:sp>
        <p:nvSpPr>
          <p:cNvPr id="17" name="Shape 17"/>
          <p:cNvSpPr/>
          <p:nvPr/>
        </p:nvSpPr>
        <p:spPr>
          <a:xfrm>
            <a:off x="-2" y="6807200"/>
            <a:ext cx="9144004" cy="50800"/>
          </a:xfrm>
          <a:prstGeom prst="rect">
            <a:avLst/>
          </a:prstGeom>
          <a:solidFill>
            <a:schemeClr val="accent1"/>
          </a:solidFill>
          <a:ln w="12700">
            <a:miter lim="400000"/>
          </a:ln>
        </p:spPr>
        <p:txBody>
          <a:bodyPr lIns="45718" tIns="45718" rIns="45718" bIns="45718" anchor="ctr"/>
          <a:lstStyle/>
          <a:p>
            <a:pPr>
              <a:defRPr>
                <a:latin typeface="+mn-lt"/>
                <a:ea typeface="+mn-ea"/>
                <a:cs typeface="+mn-cs"/>
                <a:sym typeface="Arial"/>
              </a:defRPr>
            </a:pPr>
            <a:endParaRPr/>
          </a:p>
        </p:txBody>
      </p:sp>
      <p:pic>
        <p:nvPicPr>
          <p:cNvPr id="18" name="image2.png"/>
          <p:cNvPicPr>
            <a:picLocks noChangeAspect="1"/>
          </p:cNvPicPr>
          <p:nvPr/>
        </p:nvPicPr>
        <p:blipFill>
          <a:blip r:embed="rId3">
            <a:extLst/>
          </a:blip>
          <a:stretch>
            <a:fillRect/>
          </a:stretch>
        </p:blipFill>
        <p:spPr>
          <a:xfrm>
            <a:off x="7761286" y="349250"/>
            <a:ext cx="1228727" cy="341314"/>
          </a:xfrm>
          <a:prstGeom prst="rect">
            <a:avLst/>
          </a:prstGeom>
          <a:ln w="12700">
            <a:miter lim="400000"/>
          </a:ln>
        </p:spPr>
      </p:pic>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194285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97280"/>
            <a:ext cx="896112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388534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21" cstate="print"/>
          <a:srcRect t="4605"/>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9"/>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298451" y="90491"/>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22" cstate="print"/>
          <a:srcRect/>
          <a:stretch>
            <a:fillRect/>
          </a:stretch>
        </p:blipFill>
        <p:spPr bwMode="auto">
          <a:xfrm>
            <a:off x="7761289"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92"/>
            <a:ext cx="1352550"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7" y="6656392"/>
            <a:ext cx="447675"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 id="2147485445" r:id="rId14"/>
    <p:sldLayoutId id="2147485446" r:id="rId15"/>
    <p:sldLayoutId id="2147485447" r:id="rId16"/>
    <p:sldLayoutId id="2147485448" r:id="rId17"/>
    <p:sldLayoutId id="2147485449" r:id="rId18"/>
    <p:sldLayoutId id="2147485450" r:id="rId19"/>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vmlDrawing" Target="../drawings/vmlDrawing40.vml"/><Relationship Id="rId4" Type="http://schemas.openxmlformats.org/officeDocument/2006/relationships/image" Target="../media/image54.e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2.xml"/><Relationship Id="rId1" Type="http://schemas.openxmlformats.org/officeDocument/2006/relationships/vmlDrawing" Target="../drawings/vmlDrawing41.vml"/><Relationship Id="rId4" Type="http://schemas.openxmlformats.org/officeDocument/2006/relationships/image" Target="../media/image55.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2.xml"/><Relationship Id="rId1" Type="http://schemas.openxmlformats.org/officeDocument/2006/relationships/vmlDrawing" Target="../drawings/vmlDrawing42.vml"/><Relationship Id="rId4" Type="http://schemas.openxmlformats.org/officeDocument/2006/relationships/image" Target="../media/image56.emf"/></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57.emf"/><Relationship Id="rId4" Type="http://schemas.openxmlformats.org/officeDocument/2006/relationships/oleObject" Target="../embeddings/oleObject43.bin"/></Relationships>
</file>

<file path=ppt/slides/_rels/slide1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8.emf"/><Relationship Id="rId4" Type="http://schemas.openxmlformats.org/officeDocument/2006/relationships/oleObject" Target="../embeddings/oleObject44.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9.emf"/><Relationship Id="rId4" Type="http://schemas.openxmlformats.org/officeDocument/2006/relationships/oleObject" Target="../embeddings/oleObject45.bin"/></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2.xml"/><Relationship Id="rId1" Type="http://schemas.openxmlformats.org/officeDocument/2006/relationships/vmlDrawing" Target="../drawings/vmlDrawing46.vml"/><Relationship Id="rId4" Type="http://schemas.openxmlformats.org/officeDocument/2006/relationships/image" Target="../media/image60.emf"/></Relationships>
</file>

<file path=ppt/slides/_rels/slide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chart" Target="../charts/chart2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chart" Target="../charts/chart21.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4.xml"/><Relationship Id="rId1" Type="http://schemas.openxmlformats.org/officeDocument/2006/relationships/tags" Target="../tags/tag15.xml"/><Relationship Id="rId5" Type="http://schemas.openxmlformats.org/officeDocument/2006/relationships/chart" Target="../charts/chart23.xml"/><Relationship Id="rId4" Type="http://schemas.openxmlformats.org/officeDocument/2006/relationships/chart" Target="../charts/chart22.xml"/></Relationships>
</file>

<file path=ppt/slides/_rels/slide11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chart" Target="../charts/chart26.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61.emf"/><Relationship Id="rId4" Type="http://schemas.openxmlformats.org/officeDocument/2006/relationships/oleObject" Target="../embeddings/oleObject47.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62.emf"/><Relationship Id="rId4" Type="http://schemas.openxmlformats.org/officeDocument/2006/relationships/oleObject" Target="../embeddings/oleObject48.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63.emf"/><Relationship Id="rId4" Type="http://schemas.openxmlformats.org/officeDocument/2006/relationships/oleObject" Target="../embeddings/oleObject49.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64.emf"/><Relationship Id="rId4" Type="http://schemas.openxmlformats.org/officeDocument/2006/relationships/oleObject" Target="../embeddings/oleObject50.bin"/></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5.emf"/><Relationship Id="rId4" Type="http://schemas.openxmlformats.org/officeDocument/2006/relationships/oleObject" Target="../embeddings/oleObject51.bin"/></Relationships>
</file>

<file path=ppt/slides/_rels/slide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hyperlink" Target="http://www.fhwa.dot.gov/policyinformation/travel_monitoring/16maytvt/figure1.cfm" TargetMode="External"/><Relationship Id="rId2" Type="http://schemas.openxmlformats.org/officeDocument/2006/relationships/notesSlide" Target="../notesSlides/notesSlide107.xml"/><Relationship Id="rId1" Type="http://schemas.openxmlformats.org/officeDocument/2006/relationships/slideLayout" Target="../slideLayouts/slideLayout14.xml"/><Relationship Id="rId4" Type="http://schemas.openxmlformats.org/officeDocument/2006/relationships/chart" Target="../charts/chart27.xml"/></Relationships>
</file>

<file path=ppt/slides/_rels/slide123.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108.xml"/><Relationship Id="rId1" Type="http://schemas.openxmlformats.org/officeDocument/2006/relationships/slideLayout" Target="../slideLayouts/slideLayout14.xml"/><Relationship Id="rId4" Type="http://schemas.openxmlformats.org/officeDocument/2006/relationships/chart" Target="../charts/chart28.xml"/></Relationships>
</file>

<file path=ppt/slides/_rels/slide124.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109.xml"/><Relationship Id="rId1" Type="http://schemas.openxmlformats.org/officeDocument/2006/relationships/slideLayout" Target="../slideLayouts/slideLayout14.xml"/><Relationship Id="rId4" Type="http://schemas.openxmlformats.org/officeDocument/2006/relationships/chart" Target="../charts/chart29.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66.emf"/><Relationship Id="rId4" Type="http://schemas.openxmlformats.org/officeDocument/2006/relationships/oleObject" Target="../embeddings/oleObject52.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14.xml"/><Relationship Id="rId1" Type="http://schemas.openxmlformats.org/officeDocument/2006/relationships/tags" Target="../tags/tag17.xml"/><Relationship Id="rId5" Type="http://schemas.openxmlformats.org/officeDocument/2006/relationships/chart" Target="../charts/chart31.xml"/><Relationship Id="rId4" Type="http://schemas.openxmlformats.org/officeDocument/2006/relationships/chart" Target="../charts/chart30.xml"/></Relationships>
</file>

<file path=ppt/slides/_rels/slide1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2.xml"/><Relationship Id="rId1" Type="http://schemas.openxmlformats.org/officeDocument/2006/relationships/vmlDrawing" Target="../drawings/vmlDrawing53.vml"/><Relationship Id="rId5" Type="http://schemas.openxmlformats.org/officeDocument/2006/relationships/image" Target="../media/image67.emf"/><Relationship Id="rId4" Type="http://schemas.openxmlformats.org/officeDocument/2006/relationships/oleObject" Target="../embeddings/oleObject5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68.emf"/><Relationship Id="rId4" Type="http://schemas.openxmlformats.org/officeDocument/2006/relationships/oleObject" Target="../embeddings/oleObject54.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9.emf"/><Relationship Id="rId4" Type="http://schemas.openxmlformats.org/officeDocument/2006/relationships/oleObject" Target="../embeddings/oleObject55.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70.emf"/><Relationship Id="rId4" Type="http://schemas.openxmlformats.org/officeDocument/2006/relationships/oleObject" Target="../embeddings/oleObject56.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71.emf"/><Relationship Id="rId4" Type="http://schemas.openxmlformats.org/officeDocument/2006/relationships/oleObject" Target="../embeddings/oleObject57.bin"/></Relationships>
</file>

<file path=ppt/slides/_rels/slide1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72.emf"/><Relationship Id="rId4" Type="http://schemas.openxmlformats.org/officeDocument/2006/relationships/oleObject" Target="../embeddings/oleObject58.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73.emf"/><Relationship Id="rId4" Type="http://schemas.openxmlformats.org/officeDocument/2006/relationships/oleObject" Target="../embeddings/oleObject59.bin"/></Relationships>
</file>

<file path=ppt/slides/_rels/slide138.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75.emf"/><Relationship Id="rId4" Type="http://schemas.openxmlformats.org/officeDocument/2006/relationships/oleObject" Target="../embeddings/oleObject60.bin"/></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6.emf"/><Relationship Id="rId4" Type="http://schemas.openxmlformats.org/officeDocument/2006/relationships/oleObject" Target="../embeddings/oleObject61.bin"/></Relationships>
</file>

<file path=ppt/slides/_rels/slide1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78.emf"/><Relationship Id="rId4" Type="http://schemas.openxmlformats.org/officeDocument/2006/relationships/oleObject" Target="../embeddings/oleObject62.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79.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80.png"/></Relationships>
</file>

<file path=ppt/slides/_rels/slide14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131.xml"/><Relationship Id="rId1" Type="http://schemas.openxmlformats.org/officeDocument/2006/relationships/slideLayout" Target="../slideLayouts/slideLayout7.xml"/><Relationship Id="rId6" Type="http://schemas.openxmlformats.org/officeDocument/2006/relationships/image" Target="../media/image86.jpg"/><Relationship Id="rId5" Type="http://schemas.openxmlformats.org/officeDocument/2006/relationships/image" Target="../media/image85.png"/><Relationship Id="rId4" Type="http://schemas.openxmlformats.org/officeDocument/2006/relationships/image" Target="../media/image84.png"/></Relationships>
</file>

<file path=ppt/slides/_rels/slide152.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5.png"/><Relationship Id="rId3" Type="http://schemas.openxmlformats.org/officeDocument/2006/relationships/notesSlide" Target="../notesSlides/notesSlide132.xml"/><Relationship Id="rId7" Type="http://schemas.openxmlformats.org/officeDocument/2006/relationships/image" Target="../media/image89.png"/><Relationship Id="rId12" Type="http://schemas.openxmlformats.org/officeDocument/2006/relationships/image" Target="../media/image94.jpg"/><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image" Target="../media/image88.jpeg"/><Relationship Id="rId11" Type="http://schemas.openxmlformats.org/officeDocument/2006/relationships/image" Target="../media/image93.png"/><Relationship Id="rId5" Type="http://schemas.openxmlformats.org/officeDocument/2006/relationships/image" Target="../media/image87.emf"/><Relationship Id="rId10" Type="http://schemas.openxmlformats.org/officeDocument/2006/relationships/image" Target="../media/image92.jpeg"/><Relationship Id="rId4" Type="http://schemas.openxmlformats.org/officeDocument/2006/relationships/oleObject" Target="../embeddings/oleObject63.bin"/><Relationship Id="rId9" Type="http://schemas.openxmlformats.org/officeDocument/2006/relationships/image" Target="../media/image91.png"/><Relationship Id="rId14" Type="http://schemas.openxmlformats.org/officeDocument/2006/relationships/image" Target="../media/image96.jpeg"/></Relationships>
</file>

<file path=ppt/slides/_rels/slide1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15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5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36.xml"/><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37.xml"/><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38.xml"/><Relationship Id="rId1" Type="http://schemas.openxmlformats.org/officeDocument/2006/relationships/slideLayout" Target="../slideLayouts/slideLayout7.xml"/><Relationship Id="rId5" Type="http://schemas.openxmlformats.org/officeDocument/2006/relationships/image" Target="../media/image103.jpeg"/><Relationship Id="rId4" Type="http://schemas.openxmlformats.org/officeDocument/2006/relationships/image" Target="../media/image10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64.vml"/><Relationship Id="rId6" Type="http://schemas.openxmlformats.org/officeDocument/2006/relationships/hyperlink" Target="https://www.cbinsights.com/blog/insurance-tech-overview-q1-2016/" TargetMode="External"/><Relationship Id="rId5" Type="http://schemas.openxmlformats.org/officeDocument/2006/relationships/image" Target="../media/image106.emf"/><Relationship Id="rId4" Type="http://schemas.openxmlformats.org/officeDocument/2006/relationships/oleObject" Target="../embeddings/oleObject64.bin"/></Relationships>
</file>

<file path=ppt/slides/_rels/slide16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hyperlink" Target="http://insurancethoughtleadership.com/the-new-age-of-insurance-aggregators/" TargetMode="External"/><Relationship Id="rId1" Type="http://schemas.openxmlformats.org/officeDocument/2006/relationships/slideLayout" Target="../slideLayouts/slideLayout15.xml"/></Relationships>
</file>

<file path=ppt/slides/_rels/slide167.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144.xml"/><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86.jpg"/><Relationship Id="rId4" Type="http://schemas.openxmlformats.org/officeDocument/2006/relationships/image" Target="../media/image85.png"/></Relationships>
</file>

<file path=ppt/slides/_rels/slide16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145.xml"/><Relationship Id="rId1" Type="http://schemas.openxmlformats.org/officeDocument/2006/relationships/slideLayout" Target="../slideLayouts/slideLayout7.xml"/><Relationship Id="rId6" Type="http://schemas.openxmlformats.org/officeDocument/2006/relationships/image" Target="../media/image111.jpg"/><Relationship Id="rId5" Type="http://schemas.openxmlformats.org/officeDocument/2006/relationships/image" Target="../media/image110.png"/><Relationship Id="rId4" Type="http://schemas.openxmlformats.org/officeDocument/2006/relationships/image" Target="../media/image109.jpeg"/></Relationships>
</file>

<file path=ppt/slides/_rels/slide169.xml.rels><?xml version="1.0" encoding="UTF-8" standalone="yes"?>
<Relationships xmlns="http://schemas.openxmlformats.org/package/2006/relationships"><Relationship Id="rId8" Type="http://schemas.openxmlformats.org/officeDocument/2006/relationships/hyperlink" Target="http://www.psfk.com/2015/08/google-shrink-diabetes-meters-gcm-dexcom.html" TargetMode="External"/><Relationship Id="rId13" Type="http://schemas.openxmlformats.org/officeDocument/2006/relationships/image" Target="../media/image118.jpg"/><Relationship Id="rId3" Type="http://schemas.openxmlformats.org/officeDocument/2006/relationships/hyperlink" Target="http://nest.com/press/" TargetMode="External"/><Relationship Id="rId7" Type="http://schemas.openxmlformats.org/officeDocument/2006/relationships/hyperlink" Target="http://www.apple.com/pr/products/apple-watch/apple-watch.html" TargetMode="External"/><Relationship Id="rId12" Type="http://schemas.openxmlformats.org/officeDocument/2006/relationships/image" Target="../media/image117.jpeg"/><Relationship Id="rId2" Type="http://schemas.openxmlformats.org/officeDocument/2006/relationships/notesSlide" Target="../notesSlides/notesSlide146.xml"/><Relationship Id="rId1" Type="http://schemas.openxmlformats.org/officeDocument/2006/relationships/slideLayout" Target="../slideLayouts/slideLayout14.xml"/><Relationship Id="rId6" Type="http://schemas.openxmlformats.org/officeDocument/2006/relationships/hyperlink" Target="http://www.lumobodytech.com/newsroom/" TargetMode="External"/><Relationship Id="rId11" Type="http://schemas.openxmlformats.org/officeDocument/2006/relationships/image" Target="../media/image116.png"/><Relationship Id="rId5" Type="http://schemas.openxmlformats.org/officeDocument/2006/relationships/hyperlink" Target="https://www.facebook.com/automatic/photos/?tab=album&amp;album_id=497338333650156" TargetMode="External"/><Relationship Id="rId15" Type="http://schemas.openxmlformats.org/officeDocument/2006/relationships/image" Target="../media/image120.jpeg"/><Relationship Id="rId10" Type="http://schemas.openxmlformats.org/officeDocument/2006/relationships/image" Target="../media/image115.jpeg"/><Relationship Id="rId4" Type="http://schemas.openxmlformats.org/officeDocument/2006/relationships/hyperlink" Target="https://jawbone.com/productshots/up24" TargetMode="External"/><Relationship Id="rId9" Type="http://schemas.openxmlformats.org/officeDocument/2006/relationships/image" Target="../media/image114.jpeg"/><Relationship Id="rId14" Type="http://schemas.openxmlformats.org/officeDocument/2006/relationships/image" Target="../media/image1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17.xml"/><Relationship Id="rId1" Type="http://schemas.openxmlformats.org/officeDocument/2006/relationships/tags" Target="../tags/tag20.xml"/><Relationship Id="rId5" Type="http://schemas.openxmlformats.org/officeDocument/2006/relationships/image" Target="../media/image121.png"/><Relationship Id="rId4" Type="http://schemas.openxmlformats.org/officeDocument/2006/relationships/hyperlink" Target="http://www.lemonade.com/" TargetMode="External"/></Relationships>
</file>

<file path=ppt/slides/_rels/slide17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16.xml"/><Relationship Id="rId4" Type="http://schemas.openxmlformats.org/officeDocument/2006/relationships/image" Target="../media/image124.png"/></Relationships>
</file>

<file path=ppt/slides/_rels/slide172.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5.xml"/></Relationships>
</file>

<file path=ppt/slides/_rels/slide173.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11.xml"/><Relationship Id="rId1" Type="http://schemas.openxmlformats.org/officeDocument/2006/relationships/vmlDrawing" Target="../drawings/vmlDrawing12.vml"/><Relationship Id="rId6" Type="http://schemas.openxmlformats.org/officeDocument/2006/relationships/image" Target="../media/image21.emf"/><Relationship Id="rId5" Type="http://schemas.openxmlformats.org/officeDocument/2006/relationships/oleObject" Target="../embeddings/oleObject12.bin"/><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2.emf"/><Relationship Id="rId4"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3.emf"/><Relationship Id="rId5" Type="http://schemas.openxmlformats.org/officeDocument/2006/relationships/oleObject" Target="../embeddings/oleObject14.bin"/><Relationship Id="rId4" Type="http://schemas.openxmlformats.org/officeDocument/2006/relationships/hyperlink" Target="http://www.federalreserve.gov/releases/h15/data.ht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hyperlink" Target="http://www.federalreserve.gov/releases/h15/data.ht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5.emf"/><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6.emf"/><Relationship Id="rId4" Type="http://schemas.openxmlformats.org/officeDocument/2006/relationships/oleObject" Target="../embeddings/oleObject1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7.emf"/><Relationship Id="rId4" Type="http://schemas.openxmlformats.org/officeDocument/2006/relationships/oleObject" Target="../embeddings/oleObject1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8.emf"/><Relationship Id="rId4" Type="http://schemas.openxmlformats.org/officeDocument/2006/relationships/oleObject" Target="../embeddings/oleObject18.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9.emf"/><Relationship Id="rId4" Type="http://schemas.openxmlformats.org/officeDocument/2006/relationships/oleObject" Target="../embeddings/oleObject19.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30.emf"/><Relationship Id="rId4" Type="http://schemas.openxmlformats.org/officeDocument/2006/relationships/oleObject" Target="../embeddings/oleObject20.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1.emf"/><Relationship Id="rId4" Type="http://schemas.openxmlformats.org/officeDocument/2006/relationships/oleObject" Target="../embeddings/oleObject21.bin"/></Relationships>
</file>

<file path=ppt/slides/_rels/slide4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32.emf"/><Relationship Id="rId4" Type="http://schemas.openxmlformats.org/officeDocument/2006/relationships/oleObject" Target="../embeddings/oleObject2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33.emf"/><Relationship Id="rId4" Type="http://schemas.openxmlformats.org/officeDocument/2006/relationships/oleObject" Target="../embeddings/oleObject2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34.emf"/><Relationship Id="rId4" Type="http://schemas.openxmlformats.org/officeDocument/2006/relationships/oleObject" Target="../embeddings/oleObject24.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5.emf"/><Relationship Id="rId4" Type="http://schemas.openxmlformats.org/officeDocument/2006/relationships/oleObject" Target="../embeddings/oleObject25.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6.emf"/><Relationship Id="rId4" Type="http://schemas.openxmlformats.org/officeDocument/2006/relationships/oleObject" Target="../embeddings/oleObject26.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7.emf"/><Relationship Id="rId4" Type="http://schemas.openxmlformats.org/officeDocument/2006/relationships/oleObject" Target="../embeddings/oleObject27.bin"/></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8.emf"/><Relationship Id="rId4" Type="http://schemas.openxmlformats.org/officeDocument/2006/relationships/oleObject" Target="../embeddings/oleObject28.bin"/></Relationships>
</file>

<file path=ppt/slides/_rels/slide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www.cdc.gov/nchs/health_policy/trends_hc_1968_2011.htm#table01" TargetMode="External"/><Relationship Id="rId2" Type="http://schemas.openxmlformats.org/officeDocument/2006/relationships/chart" Target="../charts/chart17.xml"/><Relationship Id="rId1" Type="http://schemas.openxmlformats.org/officeDocument/2006/relationships/slideLayout" Target="../slideLayouts/slideLayout19.xml"/><Relationship Id="rId5" Type="http://schemas.openxmlformats.org/officeDocument/2006/relationships/hyperlink" Target="http://www.kff.org/" TargetMode="External"/><Relationship Id="rId4" Type="http://schemas.openxmlformats.org/officeDocument/2006/relationships/hyperlink" Target="http://www.cdc.gov/nchs/data/nhis/earlyrelease/insur201605.pdf"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hyperlink" Target="https://abetterway.speaker.gov/_assets/pdf/ABetterWay-HealthCare-PolicyPaper.pdf" TargetMode="External"/></Relationships>
</file>

<file path=ppt/slides/_rels/slide7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2.xml"/><Relationship Id="rId1" Type="http://schemas.openxmlformats.org/officeDocument/2006/relationships/vmlDrawing" Target="../drawings/vmlDrawing29.vml"/><Relationship Id="rId6" Type="http://schemas.openxmlformats.org/officeDocument/2006/relationships/image" Target="../media/image40.emf"/><Relationship Id="rId5" Type="http://schemas.openxmlformats.org/officeDocument/2006/relationships/oleObject" Target="../embeddings/oleObject29.bin"/><Relationship Id="rId4"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43.emf"/><Relationship Id="rId4" Type="http://schemas.openxmlformats.org/officeDocument/2006/relationships/oleObject" Target="../embeddings/oleObject30.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44.emf"/><Relationship Id="rId4" Type="http://schemas.openxmlformats.org/officeDocument/2006/relationships/oleObject" Target="../embeddings/oleObject31.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45.emf"/><Relationship Id="rId4" Type="http://schemas.openxmlformats.org/officeDocument/2006/relationships/oleObject" Target="../embeddings/oleObject3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46.emf"/><Relationship Id="rId4" Type="http://schemas.openxmlformats.org/officeDocument/2006/relationships/oleObject" Target="../embeddings/oleObject33.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47.emf"/><Relationship Id="rId4" Type="http://schemas.openxmlformats.org/officeDocument/2006/relationships/oleObject" Target="../embeddings/oleObject34.bin"/></Relationships>
</file>

<file path=ppt/slides/_rels/slide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2.xml"/><Relationship Id="rId1" Type="http://schemas.openxmlformats.org/officeDocument/2006/relationships/vmlDrawing" Target="../drawings/vmlDrawing35.vml"/><Relationship Id="rId5" Type="http://schemas.openxmlformats.org/officeDocument/2006/relationships/image" Target="../media/image48.emf"/><Relationship Id="rId4" Type="http://schemas.openxmlformats.org/officeDocument/2006/relationships/oleObject" Target="../embeddings/oleObject35.bin"/></Relationships>
</file>

<file path=ppt/slides/_rels/slide9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9.emf"/><Relationship Id="rId4" Type="http://schemas.openxmlformats.org/officeDocument/2006/relationships/oleObject" Target="../embeddings/oleObject36.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50.emf"/><Relationship Id="rId4" Type="http://schemas.openxmlformats.org/officeDocument/2006/relationships/oleObject" Target="../embeddings/oleObject37.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51.emf"/><Relationship Id="rId4" Type="http://schemas.openxmlformats.org/officeDocument/2006/relationships/oleObject" Target="../embeddings/oleObject38.bin"/></Relationships>
</file>

<file path=ppt/slides/_rels/slide9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citizensfla.com/documents/20702/93160/20160331+Market+Share+Report/ab841adc-d5fb-45ca-bff6-8dbd15d5cac5" TargetMode="Externa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vmlDrawing" Target="../drawings/vmlDrawing39.vml"/><Relationship Id="rId4" Type="http://schemas.openxmlformats.org/officeDocument/2006/relationships/image" Target="../media/image5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112194" y="2187944"/>
            <a:ext cx="9418320" cy="1740476"/>
          </a:xfrm>
          <a:ln/>
        </p:spPr>
        <p:txBody>
          <a:bodyPr/>
          <a:lstStyle/>
          <a:p>
            <a:r>
              <a:rPr lang="en-US" sz="4200" dirty="0"/>
              <a:t>2017 &amp; Beyond:</a:t>
            </a:r>
            <a:br>
              <a:rPr lang="en-US" sz="4200" dirty="0"/>
            </a:br>
            <a:r>
              <a:rPr lang="en-US" sz="4200" dirty="0"/>
              <a:t>Trends, Challenges &amp; Opportunities</a:t>
            </a:r>
            <a:br>
              <a:rPr lang="en-US" sz="4200" dirty="0"/>
            </a:br>
            <a:r>
              <a:rPr lang="en-US" sz="4200" i="1" dirty="0"/>
              <a:t>Focus on South Carolina Markets</a:t>
            </a:r>
            <a:endParaRPr lang="en-US" i="1" dirty="0">
              <a:solidFill>
                <a:srgbClr val="C00000"/>
              </a:solidFill>
            </a:endParaRPr>
          </a:p>
        </p:txBody>
      </p:sp>
      <p:sp>
        <p:nvSpPr>
          <p:cNvPr id="106500" name="Rectangle 3"/>
          <p:cNvSpPr txBox="1">
            <a:spLocks noChangeArrowheads="1"/>
          </p:cNvSpPr>
          <p:nvPr/>
        </p:nvSpPr>
        <p:spPr bwMode="gray">
          <a:xfrm>
            <a:off x="-63207" y="5331797"/>
            <a:ext cx="9144000" cy="154657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a:t>
            </a:r>
            <a:r>
              <a:rPr lang="en-US" b="1" dirty="0">
                <a:solidFill>
                  <a:schemeClr val="bg2"/>
                </a:solidFill>
                <a:sym typeface="Symbol" pitchFamily="18" charset="2"/>
              </a:rPr>
              <a:t></a:t>
            </a:r>
            <a:r>
              <a:rPr lang="en-US" b="1" dirty="0">
                <a:solidFill>
                  <a:schemeClr val="bg2"/>
                </a:solidFill>
              </a:rPr>
              <a:t> Special Consultant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and </a:t>
            </a:r>
          </a:p>
          <a:p>
            <a:pPr algn="ctr" eaLnBrk="0" hangingPunct="0">
              <a:lnSpc>
                <a:spcPct val="90000"/>
              </a:lnSpc>
              <a:spcBef>
                <a:spcPct val="25000"/>
              </a:spcBef>
              <a:buClr>
                <a:schemeClr val="accent1"/>
              </a:buClr>
            </a:pPr>
            <a:r>
              <a:rPr lang="en-US" b="1" dirty="0">
                <a:solidFill>
                  <a:schemeClr val="bg2"/>
                </a:solidFill>
                <a:sym typeface="Symbol" pitchFamily="18" charset="2"/>
              </a:rPr>
              <a:t>Clinical Associate Professor of Finance  Darla Moore School of Business University of South Carolina</a:t>
            </a:r>
          </a:p>
          <a:p>
            <a:pPr algn="ctr" eaLnBrk="0" hangingPunct="0">
              <a:lnSpc>
                <a:spcPct val="90000"/>
              </a:lnSpc>
              <a:spcBef>
                <a:spcPct val="25000"/>
              </a:spcBef>
              <a:buClr>
                <a:schemeClr val="accent1"/>
              </a:buClr>
            </a:pPr>
            <a:r>
              <a:rPr lang="en-US" b="1" dirty="0">
                <a:solidFill>
                  <a:schemeClr val="bg1"/>
                </a:solidFill>
                <a:sym typeface="Symbol" pitchFamily="18" charset="2"/>
              </a:rPr>
              <a:t>Tel: 917.453.1885  bobh@iii.org  www.iii.org</a:t>
            </a:r>
          </a:p>
        </p:txBody>
      </p:sp>
      <p:sp>
        <p:nvSpPr>
          <p:cNvPr id="6" name="Rectangle 3"/>
          <p:cNvSpPr txBox="1">
            <a:spLocks noChangeArrowheads="1"/>
          </p:cNvSpPr>
          <p:nvPr/>
        </p:nvSpPr>
        <p:spPr bwMode="auto">
          <a:xfrm>
            <a:off x="95864" y="3872668"/>
            <a:ext cx="8952271" cy="1809726"/>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sz="2400" kern="0" dirty="0"/>
              <a:t>PIA of South Carolina Board of Directors Meeting</a:t>
            </a:r>
          </a:p>
          <a:p>
            <a:pPr>
              <a:lnSpc>
                <a:spcPct val="80000"/>
              </a:lnSpc>
            </a:pPr>
            <a:r>
              <a:rPr lang="en-US" sz="2400" kern="0" dirty="0"/>
              <a:t>Columbia, SC</a:t>
            </a:r>
          </a:p>
          <a:p>
            <a:pPr>
              <a:lnSpc>
                <a:spcPct val="80000"/>
              </a:lnSpc>
            </a:pPr>
            <a:r>
              <a:rPr lang="en-US" sz="2400" kern="0" dirty="0"/>
              <a:t>  December 12, 2016</a:t>
            </a:r>
          </a:p>
          <a:p>
            <a:pPr>
              <a:lnSpc>
                <a:spcPct val="80000"/>
              </a:lnSpc>
            </a:pPr>
            <a:r>
              <a:rPr lang="en-US" sz="2000" i="1" dirty="0">
                <a:solidFill>
                  <a:srgbClr val="FF0000"/>
                </a:solidFill>
              </a:rPr>
              <a:t>Download at </a:t>
            </a:r>
            <a:r>
              <a:rPr lang="en-US" sz="2000" i="1" dirty="0">
                <a:solidFill>
                  <a:srgbClr val="FF0000"/>
                </a:solidFill>
                <a:hlinkClick r:id="rId3"/>
              </a:rPr>
              <a:t>www.iii.org/presentations</a:t>
            </a:r>
            <a:r>
              <a:rPr lang="en-US" sz="2000" i="1" dirty="0">
                <a:solidFill>
                  <a:srgbClr val="FF0000"/>
                </a:solidFill>
              </a:rPr>
              <a:t> </a:t>
            </a:r>
          </a:p>
          <a:p>
            <a:pPr>
              <a:lnSpc>
                <a:spcPct val="80000"/>
              </a:lnSpc>
            </a:pPr>
            <a:endParaRPr lang="en-US" sz="2000" i="1" kern="0" dirty="0">
              <a:solidFill>
                <a:srgbClr val="C00000"/>
              </a:solidFill>
            </a:endParaRPr>
          </a:p>
        </p:txBody>
      </p:sp>
    </p:spTree>
    <p:extLst>
      <p:ext uri="{BB962C8B-B14F-4D97-AF65-F5344CB8AC3E}">
        <p14:creationId xmlns:p14="http://schemas.microsoft.com/office/powerpoint/2010/main" val="16046740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0"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10</a:t>
            </a:fld>
            <a:endParaRPr lang="en-US" altLang="en-US">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635223" name="Chart" r:id="rId4" imgW="8591407" imgH="4533761" progId="MSGraph.Chart.8">
                  <p:embed followColorScheme="full"/>
                </p:oleObj>
              </mc:Choice>
              <mc:Fallback>
                <p:oleObj name="Chart" r:id="rId4" imgW="8591407" imgH="4533761" progId="MSGraph.Chart.8">
                  <p:embed followColorScheme="full"/>
                  <p:pic>
                    <p:nvPicPr>
                      <p:cNvPr id="140296" name="Object 2"/>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a:latin typeface="Arial" panose="020B0604020202020204" pitchFamily="34" charset="0"/>
              </a:rPr>
              <a:t>Net Premium Growth (All P/C Lines): Annual Change, 1971—2016:Q2</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(2014-16).</a:t>
            </a:r>
          </a:p>
        </p:txBody>
      </p:sp>
      <p:sp>
        <p:nvSpPr>
          <p:cNvPr id="2034702" name="AutoShape 14"/>
          <p:cNvSpPr>
            <a:spLocks noChangeArrowheads="1"/>
          </p:cNvSpPr>
          <p:nvPr/>
        </p:nvSpPr>
        <p:spPr bwMode="blackWhite">
          <a:xfrm>
            <a:off x="4845027" y="1926432"/>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635874" y="2775857"/>
            <a:ext cx="1446213" cy="1523093"/>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2016 Q2: 3.0%</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2015: 3.4%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2014: 4.2</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2016F: 3.0%</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2017F: 2.9%</a:t>
            </a:r>
          </a:p>
        </p:txBody>
      </p:sp>
    </p:spTree>
    <p:extLst>
      <p:ext uri="{BB962C8B-B14F-4D97-AF65-F5344CB8AC3E}">
        <p14:creationId xmlns:p14="http://schemas.microsoft.com/office/powerpoint/2010/main" val="37748165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7620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6" name="Rectangle 3"/>
          <p:cNvSpPr>
            <a:spLocks noChangeArrowheads="1"/>
          </p:cNvSpPr>
          <p:nvPr/>
        </p:nvSpPr>
        <p:spPr bwMode="auto">
          <a:xfrm>
            <a:off x="774700" y="990600"/>
            <a:ext cx="74612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8194" name="Object 2"/>
          <p:cNvGraphicFramePr>
            <a:graphicFrameLocks noGrp="1" noChangeAspect="1"/>
          </p:cNvGraphicFramePr>
          <p:nvPr>
            <p:ph type="chart" idx="1"/>
            <p:extLst>
              <p:ext uri="{D42A27DB-BD31-4B8C-83A1-F6EECF244321}">
                <p14:modId xmlns:p14="http://schemas.microsoft.com/office/powerpoint/2010/main" val="3934589754"/>
              </p:ext>
            </p:extLst>
          </p:nvPr>
        </p:nvGraphicFramePr>
        <p:xfrm>
          <a:off x="444500" y="1397000"/>
          <a:ext cx="8382000" cy="4686300"/>
        </p:xfrm>
        <a:graphic>
          <a:graphicData uri="http://schemas.openxmlformats.org/presentationml/2006/ole">
            <mc:AlternateContent xmlns:mc="http://schemas.openxmlformats.org/markup-compatibility/2006">
              <mc:Choice xmlns:v="urn:schemas-microsoft-com:vml" Requires="v">
                <p:oleObj spid="_x0000_s28671014" name="Chart" r:id="rId3" imgW="8382104" imgH="4686300" progId="MSGraph.Chart.8">
                  <p:embed followColorScheme="full"/>
                </p:oleObj>
              </mc:Choice>
              <mc:Fallback>
                <p:oleObj name="Chart" r:id="rId3" imgW="8382104" imgH="4686300" progId="MSGraph.Chart.8">
                  <p:embed followColorScheme="full"/>
                  <p:pic>
                    <p:nvPicPr>
                      <p:cNvPr id="8194" name="Object 2"/>
                      <p:cNvPicPr>
                        <a:picLocks noChangeAspect="1" noChangeArrowheads="1"/>
                      </p:cNvPicPr>
                      <p:nvPr/>
                    </p:nvPicPr>
                    <p:blipFill>
                      <a:blip r:embed="rId4"/>
                      <a:srcRect/>
                      <a:stretch>
                        <a:fillRect/>
                      </a:stretch>
                    </p:blipFill>
                    <p:spPr bwMode="auto">
                      <a:xfrm>
                        <a:off x="444500" y="1397000"/>
                        <a:ext cx="83820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Rectangle 6"/>
          <p:cNvSpPr>
            <a:spLocks noGrp="1" noChangeArrowheads="1"/>
          </p:cNvSpPr>
          <p:nvPr>
            <p:ph type="title"/>
          </p:nvPr>
        </p:nvSpPr>
        <p:spPr>
          <a:xfrm>
            <a:off x="279400" y="304800"/>
            <a:ext cx="7696200" cy="396875"/>
          </a:xfrm>
        </p:spPr>
        <p:txBody>
          <a:bodyPr/>
          <a:lstStyle/>
          <a:p>
            <a:r>
              <a:rPr lang="en-US" altLang="en-US" sz="2600">
                <a:latin typeface="Arial" panose="020B0604020202020204" pitchFamily="34" charset="0"/>
              </a:rPr>
              <a:t>Insured Coastal Exposure As a % Of Statewide Insured Exposure In 2012</a:t>
            </a:r>
          </a:p>
        </p:txBody>
      </p:sp>
      <p:sp>
        <p:nvSpPr>
          <p:cNvPr id="8" name="Rectangle 3"/>
          <p:cNvSpPr>
            <a:spLocks noChangeArrowheads="1"/>
          </p:cNvSpPr>
          <p:nvPr/>
        </p:nvSpPr>
        <p:spPr bwMode="auto">
          <a:xfrm>
            <a:off x="152400" y="6402388"/>
            <a:ext cx="8686800" cy="285750"/>
          </a:xfrm>
          <a:prstGeom prst="rect">
            <a:avLst/>
          </a:prstGeom>
          <a:noFill/>
          <a:ln w="9525">
            <a:noFill/>
            <a:miter lim="800000"/>
            <a:headEnd/>
            <a:tailEnd/>
          </a:ln>
          <a:effectLst/>
        </p:spPr>
        <p:txBody>
          <a:bodyPr lIns="92075" tIns="46038" rIns="92075" bIns="46038">
            <a:spAutoFit/>
          </a:bodyPr>
          <a:lstStyle/>
          <a:p>
            <a:pPr>
              <a:defRPr/>
            </a:pPr>
            <a:r>
              <a:rPr lang="en-US" sz="1250" dirty="0">
                <a:latin typeface="Arial" charset="0"/>
              </a:rPr>
              <a:t>Source: AIR Worldwide</a:t>
            </a:r>
          </a:p>
        </p:txBody>
      </p:sp>
    </p:spTree>
    <p:extLst>
      <p:ext uri="{BB962C8B-B14F-4D97-AF65-F5344CB8AC3E}">
        <p14:creationId xmlns:p14="http://schemas.microsoft.com/office/powerpoint/2010/main" val="2734067693"/>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84130" name="Rectangle 2"/>
          <p:cNvSpPr>
            <a:spLocks noGrp="1" noChangeArrowheads="1"/>
          </p:cNvSpPr>
          <p:nvPr>
            <p:ph type="title"/>
          </p:nvPr>
        </p:nvSpPr>
        <p:spPr>
          <a:xfrm>
            <a:off x="165100" y="152400"/>
            <a:ext cx="7708900" cy="785813"/>
          </a:xfrm>
        </p:spPr>
        <p:txBody>
          <a:bodyPr/>
          <a:lstStyle/>
          <a:p>
            <a:r>
              <a:rPr lang="en-US" altLang="en-US" sz="2600">
                <a:latin typeface="Arial" panose="020B0604020202020204" pitchFamily="34" charset="0"/>
              </a:rPr>
              <a:t>Value of Insured Residential Coastal Exposure In 2012 ($ Billions)</a:t>
            </a:r>
          </a:p>
        </p:txBody>
      </p:sp>
      <p:graphicFrame>
        <p:nvGraphicFramePr>
          <p:cNvPr id="9218" name="Object 2"/>
          <p:cNvGraphicFramePr>
            <a:graphicFrameLocks noGrp="1" noChangeAspect="1"/>
          </p:cNvGraphicFramePr>
          <p:nvPr>
            <p:ph type="chart" idx="1"/>
            <p:extLst>
              <p:ext uri="{D42A27DB-BD31-4B8C-83A1-F6EECF244321}">
                <p14:modId xmlns:p14="http://schemas.microsoft.com/office/powerpoint/2010/main" val="2088195789"/>
              </p:ext>
            </p:extLst>
          </p:nvPr>
        </p:nvGraphicFramePr>
        <p:xfrm>
          <a:off x="368300" y="1581150"/>
          <a:ext cx="7543800" cy="4584700"/>
        </p:xfrm>
        <a:graphic>
          <a:graphicData uri="http://schemas.openxmlformats.org/presentationml/2006/ole">
            <mc:AlternateContent xmlns:mc="http://schemas.openxmlformats.org/markup-compatibility/2006">
              <mc:Choice xmlns:v="urn:schemas-microsoft-com:vml" Requires="v">
                <p:oleObj spid="_x0000_s28672038" name="Chart" r:id="rId3" imgW="8667555" imgH="5267360" progId="MSGraph.Chart.8">
                  <p:embed followColorScheme="full"/>
                </p:oleObj>
              </mc:Choice>
              <mc:Fallback>
                <p:oleObj name="Chart" r:id="rId3" imgW="8667555" imgH="5267360" progId="MSGraph.Chart.8">
                  <p:embed followColorScheme="full"/>
                  <p:pic>
                    <p:nvPicPr>
                      <p:cNvPr id="9218" name="Object 2"/>
                      <p:cNvPicPr>
                        <a:picLocks noChangeAspect="1" noChangeArrowheads="1"/>
                      </p:cNvPicPr>
                      <p:nvPr/>
                    </p:nvPicPr>
                    <p:blipFill>
                      <a:blip r:embed="rId4"/>
                      <a:srcRect/>
                      <a:stretch>
                        <a:fillRect/>
                      </a:stretch>
                    </p:blipFill>
                    <p:spPr bwMode="auto">
                      <a:xfrm>
                        <a:off x="368300" y="1581150"/>
                        <a:ext cx="7543800" cy="4584700"/>
                      </a:xfrm>
                      <a:prstGeom prst="rect">
                        <a:avLst/>
                      </a:prstGeom>
                    </p:spPr>
                  </p:pic>
                </p:oleObj>
              </mc:Fallback>
            </mc:AlternateContent>
          </a:graphicData>
        </a:graphic>
      </p:graphicFrame>
      <p:sp>
        <p:nvSpPr>
          <p:cNvPr id="6" name="Rectangle 3"/>
          <p:cNvSpPr>
            <a:spLocks noChangeArrowheads="1"/>
          </p:cNvSpPr>
          <p:nvPr/>
        </p:nvSpPr>
        <p:spPr bwMode="auto">
          <a:xfrm>
            <a:off x="0" y="6415088"/>
            <a:ext cx="8686800" cy="285750"/>
          </a:xfrm>
          <a:prstGeom prst="rect">
            <a:avLst/>
          </a:prstGeom>
          <a:noFill/>
          <a:ln w="9525">
            <a:noFill/>
            <a:miter lim="800000"/>
            <a:headEnd/>
            <a:tailEnd/>
          </a:ln>
          <a:effectLst/>
        </p:spPr>
        <p:txBody>
          <a:bodyPr lIns="92075" tIns="46038" rIns="92075" bIns="46038">
            <a:spAutoFit/>
          </a:bodyPr>
          <a:lstStyle/>
          <a:p>
            <a:pPr>
              <a:defRPr/>
            </a:pPr>
            <a:r>
              <a:rPr lang="en-US" sz="1250" dirty="0">
                <a:latin typeface="Arial" charset="0"/>
              </a:rPr>
              <a:t>Source: AIR Worldwide</a:t>
            </a:r>
          </a:p>
        </p:txBody>
      </p:sp>
    </p:spTree>
    <p:extLst>
      <p:ext uri="{BB962C8B-B14F-4D97-AF65-F5344CB8AC3E}">
        <p14:creationId xmlns:p14="http://schemas.microsoft.com/office/powerpoint/2010/main" val="348892771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784130"/>
                                        </p:tgtEl>
                                        <p:attrNameLst>
                                          <p:attrName>style.visibility</p:attrName>
                                        </p:attrNameLst>
                                      </p:cBhvr>
                                      <p:to>
                                        <p:strVal val="visible"/>
                                      </p:to>
                                    </p:set>
                                    <p:animEffect transition="in" filter="box(out)">
                                      <p:cBhvr>
                                        <p:cTn id="7" dur="500"/>
                                        <p:tgtEl>
                                          <p:spTgt spid="4784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4130"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85154" name="Rectangle 2"/>
          <p:cNvSpPr>
            <a:spLocks noGrp="1" noChangeArrowheads="1"/>
          </p:cNvSpPr>
          <p:nvPr>
            <p:ph type="title"/>
          </p:nvPr>
        </p:nvSpPr>
        <p:spPr>
          <a:xfrm>
            <a:off x="215900" y="165100"/>
            <a:ext cx="8293100" cy="760413"/>
          </a:xfrm>
        </p:spPr>
        <p:txBody>
          <a:bodyPr/>
          <a:lstStyle/>
          <a:p>
            <a:r>
              <a:rPr lang="en-US" altLang="en-US" sz="2600">
                <a:latin typeface="Arial" panose="020B0604020202020204" pitchFamily="34" charset="0"/>
              </a:rPr>
              <a:t>Value Of Insured Commercial Coastal Exposure 2012 ($ Billions)</a:t>
            </a:r>
          </a:p>
        </p:txBody>
      </p:sp>
      <p:graphicFrame>
        <p:nvGraphicFramePr>
          <p:cNvPr id="10242" name="Object 2"/>
          <p:cNvGraphicFramePr>
            <a:graphicFrameLocks noGrp="1" noChangeAspect="1"/>
          </p:cNvGraphicFramePr>
          <p:nvPr>
            <p:ph type="chart" idx="1"/>
          </p:nvPr>
        </p:nvGraphicFramePr>
        <p:xfrm>
          <a:off x="520700" y="1117600"/>
          <a:ext cx="7467600" cy="4800600"/>
        </p:xfrm>
        <a:graphic>
          <a:graphicData uri="http://schemas.openxmlformats.org/presentationml/2006/ole">
            <mc:AlternateContent xmlns:mc="http://schemas.openxmlformats.org/markup-compatibility/2006">
              <mc:Choice xmlns:v="urn:schemas-microsoft-com:vml" Requires="v">
                <p:oleObj spid="_x0000_s28673062" name="Chart" r:id="rId3" imgW="8658401" imgH="5248240" progId="MSGraph.Chart.8">
                  <p:embed followColorScheme="full"/>
                </p:oleObj>
              </mc:Choice>
              <mc:Fallback>
                <p:oleObj name="Chart" r:id="rId3" imgW="8658401" imgH="5248240" progId="MSGraph.Chart.8">
                  <p:embed followColorScheme="full"/>
                  <p:pic>
                    <p:nvPicPr>
                      <p:cNvPr id="10242" name="Object 2"/>
                      <p:cNvPicPr>
                        <a:picLocks noChangeAspect="1" noChangeArrowheads="1"/>
                      </p:cNvPicPr>
                      <p:nvPr/>
                    </p:nvPicPr>
                    <p:blipFill>
                      <a:blip r:embed="rId4"/>
                      <a:srcRect/>
                      <a:stretch>
                        <a:fillRect/>
                      </a:stretch>
                    </p:blipFill>
                    <p:spPr bwMode="auto">
                      <a:xfrm>
                        <a:off x="520700" y="1117600"/>
                        <a:ext cx="7467600" cy="4800600"/>
                      </a:xfrm>
                      <a:prstGeom prst="rect">
                        <a:avLst/>
                      </a:prstGeom>
                    </p:spPr>
                  </p:pic>
                </p:oleObj>
              </mc:Fallback>
            </mc:AlternateContent>
          </a:graphicData>
        </a:graphic>
      </p:graphicFrame>
      <p:sp>
        <p:nvSpPr>
          <p:cNvPr id="6" name="Rectangle 3"/>
          <p:cNvSpPr>
            <a:spLocks noChangeArrowheads="1"/>
          </p:cNvSpPr>
          <p:nvPr/>
        </p:nvSpPr>
        <p:spPr bwMode="auto">
          <a:xfrm>
            <a:off x="152400" y="6402388"/>
            <a:ext cx="8686800" cy="285750"/>
          </a:xfrm>
          <a:prstGeom prst="rect">
            <a:avLst/>
          </a:prstGeom>
          <a:noFill/>
          <a:ln w="9525">
            <a:noFill/>
            <a:miter lim="800000"/>
            <a:headEnd/>
            <a:tailEnd/>
          </a:ln>
          <a:effectLst/>
        </p:spPr>
        <p:txBody>
          <a:bodyPr lIns="92075" tIns="46038" rIns="92075" bIns="46038">
            <a:spAutoFit/>
          </a:bodyPr>
          <a:lstStyle/>
          <a:p>
            <a:pPr>
              <a:defRPr/>
            </a:pPr>
            <a:r>
              <a:rPr lang="en-US" sz="1250" dirty="0">
                <a:latin typeface="Arial" charset="0"/>
              </a:rPr>
              <a:t>Source: AIR Worldwide</a:t>
            </a:r>
          </a:p>
        </p:txBody>
      </p:sp>
    </p:spTree>
    <p:extLst>
      <p:ext uri="{BB962C8B-B14F-4D97-AF65-F5344CB8AC3E}">
        <p14:creationId xmlns:p14="http://schemas.microsoft.com/office/powerpoint/2010/main" val="351169195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785154"/>
                                        </p:tgtEl>
                                        <p:attrNameLst>
                                          <p:attrName>style.visibility</p:attrName>
                                        </p:attrNameLst>
                                      </p:cBhvr>
                                      <p:to>
                                        <p:strVal val="visible"/>
                                      </p:to>
                                    </p:set>
                                    <p:animEffect transition="in" filter="box(out)">
                                      <p:cBhvr>
                                        <p:cTn id="7" dur="500"/>
                                        <p:tgtEl>
                                          <p:spTgt spid="4785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5154"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103</a:t>
            </a:fld>
            <a:endParaRPr lang="en-US" altLang="en-US" sz="90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681244" name="Chart" r:id="rId4" imgW="8810697" imgH="4552881" progId="MSGraph.Chart.8">
                  <p:embed followColorScheme="full"/>
                </p:oleObj>
              </mc:Choice>
              <mc:Fallback>
                <p:oleObj name="Chart" r:id="rId4" imgW="8810697" imgH="4552881" progId="MSGraph.Chart.8">
                  <p:embed followColorScheme="full"/>
                  <p:pic>
                    <p:nvPicPr>
                      <p:cNvPr id="5125" name="Object 3"/>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5945992" y="3001281"/>
            <a:ext cx="2897165" cy="2105806"/>
          </a:xfrm>
          <a:prstGeom prst="wedgeRectCallout">
            <a:avLst>
              <a:gd name="adj1" fmla="val 32524"/>
              <a:gd name="adj2" fmla="val -783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 The number of NFIP policies in force has plunged by 549,000 or 9.6% since 2009, even as coastal development surges and sea levels rise</a:t>
            </a:r>
          </a:p>
        </p:txBody>
      </p:sp>
      <p:sp>
        <p:nvSpPr>
          <p:cNvPr id="8" name="Text Box 17"/>
          <p:cNvSpPr txBox="1">
            <a:spLocks noChangeArrowheads="1"/>
          </p:cNvSpPr>
          <p:nvPr/>
        </p:nvSpPr>
        <p:spPr bwMode="auto">
          <a:xfrm>
            <a:off x="2570388" y="3613200"/>
            <a:ext cx="3254375" cy="1477328"/>
          </a:xfrm>
          <a:prstGeom prst="rect">
            <a:avLst/>
          </a:prstGeom>
          <a:solidFill>
            <a:srgbClr val="28688C"/>
          </a:solidFill>
          <a:ln w="9525" algn="ctr">
            <a:solidFill>
              <a:srgbClr val="000000"/>
            </a:solidFill>
            <a:miter lim="800000"/>
            <a:headEnd/>
            <a:tailEnd/>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Private insurers are showing an increased interest in covering flood risk.  NFIP’s 2017 reauthorization should help.</a:t>
            </a:r>
          </a:p>
        </p:txBody>
      </p:sp>
    </p:spTree>
    <p:extLst>
      <p:ext uri="{BB962C8B-B14F-4D97-AF65-F5344CB8AC3E}">
        <p14:creationId xmlns:p14="http://schemas.microsoft.com/office/powerpoint/2010/main" val="2893814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Personal Lines      Underwriting Performance</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104</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104</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Auto, Home Underwriting Performance Exhibit Periods of Both Stability and Volatility</a:t>
            </a:r>
          </a:p>
        </p:txBody>
      </p:sp>
    </p:spTree>
    <p:extLst>
      <p:ext uri="{BB962C8B-B14F-4D97-AF65-F5344CB8AC3E}">
        <p14:creationId xmlns:p14="http://schemas.microsoft.com/office/powerpoint/2010/main" val="29168448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a:latin typeface="Arial" pitchFamily="34" charset="0"/>
              </a:rPr>
              <a:t>Private Passenger Auto Combined Ratio: 1993–2017F</a:t>
            </a:r>
            <a:endParaRPr lang="en-US" baseline="30000" dirty="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2165257449"/>
              </p:ext>
            </p:extLst>
          </p:nvPr>
        </p:nvGraphicFramePr>
        <p:xfrm>
          <a:off x="129848" y="1487492"/>
          <a:ext cx="8705850" cy="3794125"/>
        </p:xfrm>
        <a:graphic>
          <a:graphicData uri="http://schemas.openxmlformats.org/presentationml/2006/ole">
            <mc:AlternateContent xmlns:mc="http://schemas.openxmlformats.org/markup-compatibility/2006">
              <mc:Choice xmlns:v="urn:schemas-microsoft-com:vml" Requires="v">
                <p:oleObj spid="_x0000_s28587206"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92"/>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Underwriting Performance Is Showing the Strains of Rising Frequency (and Severity) Trends in Many States</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105</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(1990-2014); Conning (2015E-17F); Insurance Information Institute.</a:t>
            </a:r>
          </a:p>
        </p:txBody>
      </p:sp>
    </p:spTree>
    <p:extLst>
      <p:ext uri="{BB962C8B-B14F-4D97-AF65-F5344CB8AC3E}">
        <p14:creationId xmlns:p14="http://schemas.microsoft.com/office/powerpoint/2010/main" val="3273923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a:t>Homeowners Insurance Combined Ratio: 1990–2017F</a:t>
            </a:r>
            <a:endParaRPr lang="en-US" baseline="30000" dirty="0"/>
          </a:p>
        </p:txBody>
      </p:sp>
      <p:graphicFrame>
        <p:nvGraphicFramePr>
          <p:cNvPr id="54274" name="Object 3"/>
          <p:cNvGraphicFramePr>
            <a:graphicFrameLocks/>
          </p:cNvGraphicFramePr>
          <p:nvPr>
            <p:extLst>
              <p:ext uri="{D42A27DB-BD31-4B8C-83A1-F6EECF244321}">
                <p14:modId xmlns:p14="http://schemas.microsoft.com/office/powerpoint/2010/main" val="2995650350"/>
              </p:ext>
            </p:extLst>
          </p:nvPr>
        </p:nvGraphicFramePr>
        <p:xfrm>
          <a:off x="250727" y="1587500"/>
          <a:ext cx="8686799" cy="3663950"/>
        </p:xfrm>
        <a:graphic>
          <a:graphicData uri="http://schemas.openxmlformats.org/presentationml/2006/ole">
            <mc:AlternateContent xmlns:mc="http://schemas.openxmlformats.org/markup-compatibility/2006">
              <mc:Choice xmlns:v="urn:schemas-microsoft-com:vml" Requires="v">
                <p:oleObj spid="_x0000_s28588230" name="Chart" r:id="rId4" imgW="8410399" imgH="3648040" progId="MSGraph.Chart.8">
                  <p:embed followColorScheme="full"/>
                </p:oleObj>
              </mc:Choice>
              <mc:Fallback>
                <p:oleObj name="Chart" r:id="rId4" imgW="8410399" imgH="3648040" progId="MSGraph.Chart.8">
                  <p:embed followColorScheme="full"/>
                  <p:pic>
                    <p:nvPicPr>
                      <p:cNvPr id="0" name=""/>
                      <p:cNvPicPr>
                        <a:picLocks noChangeArrowheads="1"/>
                      </p:cNvPicPr>
                      <p:nvPr/>
                    </p:nvPicPr>
                    <p:blipFill>
                      <a:blip r:embed="rId5"/>
                      <a:srcRect/>
                      <a:stretch>
                        <a:fillRect/>
                      </a:stretch>
                    </p:blipFill>
                    <p:spPr bwMode="auto">
                      <a:xfrm>
                        <a:off x="250727"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9"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Performance Has Improved Markedly Since the 2011/12’s Large Cat Losses.  Extreme Regional Variation Can Be Expected Due to Local Catastrophe Loss Activity.  Results in 2016 Will Be Impacted by Severe Spring Weather</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106</a:t>
            </a:fld>
            <a:endParaRPr lang="en-US"/>
          </a:p>
        </p:txBody>
      </p:sp>
      <p:sp>
        <p:nvSpPr>
          <p:cNvPr id="8" name="AutoShape 13"/>
          <p:cNvSpPr>
            <a:spLocks noChangeArrowheads="1"/>
          </p:cNvSpPr>
          <p:nvPr/>
        </p:nvSpPr>
        <p:spPr bwMode="blackWhite">
          <a:xfrm>
            <a:off x="4446804" y="2442474"/>
            <a:ext cx="1165122" cy="636784"/>
          </a:xfrm>
          <a:prstGeom prst="wedgeRectCallout">
            <a:avLst>
              <a:gd name="adj1" fmla="val 83183"/>
              <a:gd name="adj2" fmla="val 614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Ike</a:t>
            </a:r>
          </a:p>
        </p:txBody>
      </p:sp>
      <p:sp>
        <p:nvSpPr>
          <p:cNvPr id="9" name="AutoShape 13"/>
          <p:cNvSpPr>
            <a:spLocks noChangeArrowheads="1"/>
          </p:cNvSpPr>
          <p:nvPr/>
        </p:nvSpPr>
        <p:spPr bwMode="blackWhite">
          <a:xfrm>
            <a:off x="7347466" y="2340387"/>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Sandy</a:t>
            </a:r>
          </a:p>
        </p:txBody>
      </p:sp>
      <p:sp>
        <p:nvSpPr>
          <p:cNvPr id="10" name="AutoShape 13"/>
          <p:cNvSpPr>
            <a:spLocks noChangeArrowheads="1"/>
          </p:cNvSpPr>
          <p:nvPr/>
        </p:nvSpPr>
        <p:spPr bwMode="blackWhite">
          <a:xfrm>
            <a:off x="5611930" y="1432779"/>
            <a:ext cx="1366683" cy="846229"/>
          </a:xfrm>
          <a:prstGeom prst="wedgeRectCallout">
            <a:avLst>
              <a:gd name="adj1" fmla="val 43886"/>
              <a:gd name="adj2" fmla="val 1187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Record tornado activity</a:t>
            </a:r>
          </a:p>
        </p:txBody>
      </p:sp>
      <p:sp>
        <p:nvSpPr>
          <p:cNvPr id="11" name="AutoShape 13"/>
          <p:cNvSpPr>
            <a:spLocks noChangeArrowheads="1"/>
          </p:cNvSpPr>
          <p:nvPr/>
        </p:nvSpPr>
        <p:spPr bwMode="blackWhite">
          <a:xfrm>
            <a:off x="2058548" y="143277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Andrew</a:t>
            </a: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(1990-2014); Insurance Information Institute (2015E-17F).</a:t>
            </a:r>
          </a:p>
        </p:txBody>
      </p:sp>
    </p:spTree>
    <p:extLst>
      <p:ext uri="{BB962C8B-B14F-4D97-AF65-F5344CB8AC3E}">
        <p14:creationId xmlns:p14="http://schemas.microsoft.com/office/powerpoint/2010/main" val="3424877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2111777416"/>
              </p:ext>
            </p:extLst>
          </p:nvPr>
        </p:nvGraphicFramePr>
        <p:xfrm>
          <a:off x="206379" y="1627188"/>
          <a:ext cx="8766175" cy="4876800"/>
        </p:xfrm>
        <a:graphic>
          <a:graphicData uri="http://schemas.openxmlformats.org/presentationml/2006/ole">
            <mc:AlternateContent xmlns:mc="http://schemas.openxmlformats.org/markup-compatibility/2006">
              <mc:Choice xmlns:v="urn:schemas-microsoft-com:vml" Requires="v">
                <p:oleObj spid="_x0000_s28666925" name="Chart" r:id="rId3" imgW="8372534" imgH="4657621" progId="MSGraph.Chart.8">
                  <p:embed followColorScheme="full"/>
                </p:oleObj>
              </mc:Choice>
              <mc:Fallback>
                <p:oleObj name="Chart" r:id="rId3" imgW="8372534" imgH="4657621" progId="MSGraph.Chart.8">
                  <p:embed followColorScheme="full"/>
                  <p:pic>
                    <p:nvPicPr>
                      <p:cNvPr id="7208962" name="Object 2"/>
                      <p:cNvPicPr>
                        <a:picLocks noChangeAspect="1" noChangeArrowheads="1"/>
                      </p:cNvPicPr>
                      <p:nvPr/>
                    </p:nvPicPr>
                    <p:blipFill>
                      <a:blip r:embed="rId4"/>
                      <a:srcRect/>
                      <a:stretch>
                        <a:fillRect/>
                      </a:stretch>
                    </p:blipFill>
                    <p:spPr bwMode="auto">
                      <a:xfrm>
                        <a:off x="206379"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43"/>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a:t>*2007-2012 figures exclude mortgage and financial guaranty segments.</a:t>
            </a:r>
          </a:p>
          <a:p>
            <a:pPr eaLnBrk="1" hangingPunct="1">
              <a:buClrTx/>
              <a:buFontTx/>
              <a:buNone/>
            </a:pPr>
            <a:r>
              <a:rPr lang="en-US" sz="1200" dirty="0"/>
              <a:t>Source: A.M. Best (1990-2015); Conning (2016E-17F) Insurance Information Institute.</a:t>
            </a:r>
          </a:p>
        </p:txBody>
      </p:sp>
      <p:sp>
        <p:nvSpPr>
          <p:cNvPr id="7208964" name="Rectangle 4"/>
          <p:cNvSpPr>
            <a:spLocks noGrp="1" noChangeArrowheads="1"/>
          </p:cNvSpPr>
          <p:nvPr>
            <p:ph type="title"/>
          </p:nvPr>
        </p:nvSpPr>
        <p:spPr/>
        <p:txBody>
          <a:bodyPr/>
          <a:lstStyle/>
          <a:p>
            <a:r>
              <a:rPr lang="en-US" dirty="0"/>
              <a:t>Commercial Lines Combined Ratio, 1990-2017F*</a:t>
            </a:r>
          </a:p>
        </p:txBody>
      </p:sp>
      <p:sp>
        <p:nvSpPr>
          <p:cNvPr id="5" name="AutoShape 13"/>
          <p:cNvSpPr>
            <a:spLocks noChangeArrowheads="1"/>
          </p:cNvSpPr>
          <p:nvPr/>
        </p:nvSpPr>
        <p:spPr bwMode="blackWhite">
          <a:xfrm>
            <a:off x="4700589" y="1184024"/>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Commercial lines underwriting performance improved in 2013/14 but higher cats, diminishing prior year reserves and rising loss cost trends in some lines could push combined ratios higher</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107</a:t>
            </a:fld>
            <a:endParaRPr lang="en-US"/>
          </a:p>
        </p:txBody>
      </p:sp>
    </p:spTree>
    <p:extLst>
      <p:ext uri="{BB962C8B-B14F-4D97-AF65-F5344CB8AC3E}">
        <p14:creationId xmlns:p14="http://schemas.microsoft.com/office/powerpoint/2010/main" val="1502687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108</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42"/>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Claim Trends in Private Passenger Auto Insurance</a:t>
            </a:r>
          </a:p>
        </p:txBody>
      </p:sp>
      <p:sp>
        <p:nvSpPr>
          <p:cNvPr id="7" name="Rectangle 7"/>
          <p:cNvSpPr>
            <a:spLocks noChangeArrowheads="1"/>
          </p:cNvSpPr>
          <p:nvPr/>
        </p:nvSpPr>
        <p:spPr bwMode="auto">
          <a:xfrm>
            <a:off x="773112" y="4378767"/>
            <a:ext cx="75882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pPr>
            <a:r>
              <a:rPr lang="en-US" sz="3600" b="1" dirty="0">
                <a:solidFill>
                  <a:srgbClr val="225A7A"/>
                </a:solidFill>
              </a:rPr>
              <a:t>Rising Frequencies and Severities in Many Coverages</a:t>
            </a:r>
          </a:p>
          <a:p>
            <a:pPr marL="292100" indent="-292100" algn="ctr" eaLnBrk="0" hangingPunct="0">
              <a:lnSpc>
                <a:spcPct val="90000"/>
              </a:lnSpc>
              <a:spcBef>
                <a:spcPct val="25000"/>
              </a:spcBef>
              <a:buClr>
                <a:schemeClr val="accent2"/>
              </a:buClr>
            </a:pPr>
            <a:r>
              <a:rPr lang="en-US" sz="3600" b="1" dirty="0">
                <a:solidFill>
                  <a:srgbClr val="225A7A"/>
                </a:solidFill>
              </a:rPr>
              <a:t>Will that Pattern Be Sustained?</a:t>
            </a:r>
            <a:endParaRPr lang="en-US" sz="3600" b="1" dirty="0">
              <a:solidFill>
                <a:schemeClr val="folHlink"/>
              </a:solidFill>
            </a:endParaRPr>
          </a:p>
        </p:txBody>
      </p:sp>
    </p:spTree>
    <p:extLst>
      <p:ext uri="{BB962C8B-B14F-4D97-AF65-F5344CB8AC3E}">
        <p14:creationId xmlns:p14="http://schemas.microsoft.com/office/powerpoint/2010/main" val="8204640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30473" y="111614"/>
            <a:ext cx="7178158" cy="950976"/>
          </a:xfrm>
        </p:spPr>
        <p:txBody>
          <a:bodyPr/>
          <a:lstStyle/>
          <a:p>
            <a:r>
              <a:rPr lang="en-US" altLang="en-US" dirty="0">
                <a:latin typeface="Arial" panose="020B0604020202020204" pitchFamily="34" charset="0"/>
              </a:rPr>
              <a:t>Auto Insurance Net Combined Ratios,</a:t>
            </a:r>
            <a:br>
              <a:rPr lang="en-US" altLang="en-US" dirty="0">
                <a:latin typeface="Arial" panose="020B0604020202020204" pitchFamily="34" charset="0"/>
              </a:rPr>
            </a:br>
            <a:r>
              <a:rPr lang="en-US" altLang="en-US" dirty="0">
                <a:latin typeface="Arial" panose="020B0604020202020204" pitchFamily="34" charset="0"/>
              </a:rPr>
              <a:t>Yearly, 2005-2015</a:t>
            </a:r>
            <a:endParaRPr lang="en-US" dirty="0"/>
          </a:p>
        </p:txBody>
      </p:sp>
      <p:sp>
        <p:nvSpPr>
          <p:cNvPr id="5" name="Text Placeholder 4"/>
          <p:cNvSpPr>
            <a:spLocks noGrp="1"/>
          </p:cNvSpPr>
          <p:nvPr>
            <p:ph type="body" sz="quarter" idx="16"/>
          </p:nvPr>
        </p:nvSpPr>
        <p:spPr>
          <a:xfrm>
            <a:off x="518394" y="6294780"/>
            <a:ext cx="7166083" cy="415018"/>
          </a:xfrm>
        </p:spPr>
        <p:txBody>
          <a:bodyPr/>
          <a:lstStyle/>
          <a:p>
            <a:r>
              <a:rPr lang="en-US" dirty="0"/>
              <a:t>S</a:t>
            </a:r>
            <a:r>
              <a:rPr lang="en-US" dirty="0">
                <a:latin typeface="Arial" panose="020B0604020202020204" pitchFamily="34" charset="0"/>
              </a:rPr>
              <a:t>ources: National Association of Insurance Commissioners data, sourced from S&amp;P Global Market Intelligence; </a:t>
            </a:r>
            <a:br>
              <a:rPr lang="en-US" dirty="0">
                <a:latin typeface="Arial" panose="020B0604020202020204" pitchFamily="34" charset="0"/>
              </a:rPr>
            </a:br>
            <a:r>
              <a:rPr lang="en-US" dirty="0">
                <a:latin typeface="Arial" panose="020B0604020202020204" pitchFamily="34" charset="0"/>
              </a:rPr>
              <a:t>Insurance Information Institute.</a:t>
            </a:r>
          </a:p>
        </p:txBody>
      </p:sp>
      <p:sp>
        <p:nvSpPr>
          <p:cNvPr id="6" name="Text Placeholder 4"/>
          <p:cNvSpPr txBox="1">
            <a:spLocks/>
          </p:cNvSpPr>
          <p:nvPr/>
        </p:nvSpPr>
        <p:spPr bwMode="gray">
          <a:xfrm>
            <a:off x="416657" y="5609492"/>
            <a:ext cx="8303481" cy="68528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panose="020B0604020202020204" pitchFamily="34" charset="0"/>
                <a:cs typeface="Arial" panose="020B0604020202020204" pitchFamily="34" charset="0"/>
              </a:rPr>
              <a:t>Loss Ratios Have Been Rising for A Decade. </a:t>
            </a:r>
          </a:p>
          <a:p>
            <a:pPr eaLnBrk="1" hangingPunct="1">
              <a:spcBef>
                <a:spcPts val="0"/>
              </a:spcBef>
              <a:buClr>
                <a:schemeClr val="accent2"/>
              </a:buClr>
              <a:buSzPct val="90000"/>
            </a:pPr>
            <a:r>
              <a:rPr lang="en-US" dirty="0">
                <a:solidFill>
                  <a:schemeClr val="bg1"/>
                </a:solidFill>
                <a:latin typeface="Arial" panose="020B0604020202020204" pitchFamily="34" charset="0"/>
                <a:cs typeface="Arial" panose="020B0604020202020204" pitchFamily="34" charset="0"/>
              </a:rPr>
              <a:t>2015 Return on Net Worth Is Likely Close to Zero</a:t>
            </a:r>
          </a:p>
        </p:txBody>
      </p:sp>
      <p:graphicFrame>
        <p:nvGraphicFramePr>
          <p:cNvPr id="10" name="Content Placeholder 8"/>
          <p:cNvGraphicFramePr>
            <a:graphicFrameLocks/>
          </p:cNvGraphicFramePr>
          <p:nvPr>
            <p:extLst/>
          </p:nvPr>
        </p:nvGraphicFramePr>
        <p:xfrm>
          <a:off x="416657" y="1190626"/>
          <a:ext cx="8285832" cy="441886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97415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
          <p:cNvSpPr>
            <a:spLocks noGrp="1" noChangeArrowheads="1"/>
          </p:cNvSpPr>
          <p:nvPr>
            <p:ph type="title"/>
          </p:nvPr>
        </p:nvSpPr>
        <p:spPr>
          <a:xfrm>
            <a:off x="268771" y="188669"/>
            <a:ext cx="7195039" cy="860425"/>
          </a:xfrm>
        </p:spPr>
        <p:txBody>
          <a:bodyPr/>
          <a:lstStyle/>
          <a:p>
            <a:r>
              <a:rPr lang="en-US" sz="2800" dirty="0"/>
              <a:t>Y-o-Y Growth Rates, Direct Premiums Written, Commercial vs. Personal Lines, 2013:Q4 - 2016:Q2</a:t>
            </a:r>
          </a:p>
        </p:txBody>
      </p:sp>
      <p:graphicFrame>
        <p:nvGraphicFramePr>
          <p:cNvPr id="11266" name="Object 4"/>
          <p:cNvGraphicFramePr>
            <a:graphicFrameLocks noChangeAspect="1"/>
          </p:cNvGraphicFramePr>
          <p:nvPr>
            <p:extLst/>
          </p:nvPr>
        </p:nvGraphicFramePr>
        <p:xfrm>
          <a:off x="268771" y="1334844"/>
          <a:ext cx="8656637" cy="4314825"/>
        </p:xfrm>
        <a:graphic>
          <a:graphicData uri="http://schemas.openxmlformats.org/presentationml/2006/ole">
            <mc:AlternateContent xmlns:mc="http://schemas.openxmlformats.org/markup-compatibility/2006">
              <mc:Choice xmlns:v="urn:schemas-microsoft-com:vml" Requires="v">
                <p:oleObj spid="_x0000_s28663856" name="Chart" r:id="rId4" imgW="7829511" imgH="4105240" progId="MSGraph.Chart.8">
                  <p:embed followColorScheme="full"/>
                </p:oleObj>
              </mc:Choice>
              <mc:Fallback>
                <p:oleObj name="Chart" r:id="rId4" imgW="7829511" imgH="4105240" progId="MSGraph.Chart.8">
                  <p:embed followColorScheme="full"/>
                  <p:pic>
                    <p:nvPicPr>
                      <p:cNvPr id="11266" name="Object 4"/>
                      <p:cNvPicPr>
                        <a:picLocks noChangeAspect="1" noChangeArrowheads="1"/>
                      </p:cNvPicPr>
                      <p:nvPr/>
                    </p:nvPicPr>
                    <p:blipFill>
                      <a:blip r:embed="rId5"/>
                      <a:srcRect/>
                      <a:stretch>
                        <a:fillRect/>
                      </a:stretch>
                    </p:blipFill>
                    <p:spPr bwMode="gray">
                      <a:xfrm>
                        <a:off x="268771" y="133484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615461" y="6575615"/>
            <a:ext cx="537210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NAIC, via SNL Financial; Insurance Information Institute calculations.</a:t>
            </a:r>
          </a:p>
        </p:txBody>
      </p:sp>
      <p:sp>
        <p:nvSpPr>
          <p:cNvPr id="1915910" name="Rectangle 6"/>
          <p:cNvSpPr>
            <a:spLocks noChangeArrowheads="1"/>
          </p:cNvSpPr>
          <p:nvPr/>
        </p:nvSpPr>
        <p:spPr bwMode="blackWhite">
          <a:xfrm>
            <a:off x="448408" y="5583114"/>
            <a:ext cx="8477000" cy="7825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Since 2013, personal lines Direct Premiums Written have generally grown faster than commercial lines DPW, and that growth has been less volatile.</a:t>
            </a:r>
          </a:p>
        </p:txBody>
      </p:sp>
    </p:spTree>
    <p:extLst>
      <p:ext uri="{BB962C8B-B14F-4D97-AF65-F5344CB8AC3E}">
        <p14:creationId xmlns:p14="http://schemas.microsoft.com/office/powerpoint/2010/main" val="2186612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56616" y="83758"/>
            <a:ext cx="8458200" cy="950976"/>
          </a:xfrm>
        </p:spPr>
        <p:txBody>
          <a:bodyPr/>
          <a:lstStyle/>
          <a:p>
            <a:r>
              <a:rPr lang="en-US" altLang="en-US" dirty="0"/>
              <a:t>Return on Net Worth: </a:t>
            </a:r>
            <a:br>
              <a:rPr lang="en-US" altLang="en-US" dirty="0"/>
            </a:br>
            <a:r>
              <a:rPr lang="en-US" altLang="en-US" dirty="0"/>
              <a:t>Personal Auto, 2005–2014</a:t>
            </a:r>
            <a:endParaRPr lang="en-US" dirty="0"/>
          </a:p>
        </p:txBody>
      </p:sp>
      <p:sp>
        <p:nvSpPr>
          <p:cNvPr id="16" name="Text Placeholder 15"/>
          <p:cNvSpPr>
            <a:spLocks noGrp="1"/>
          </p:cNvSpPr>
          <p:nvPr>
            <p:ph type="body" sz="quarter" idx="16"/>
          </p:nvPr>
        </p:nvSpPr>
        <p:spPr/>
        <p:txBody>
          <a:bodyPr/>
          <a:lstStyle/>
          <a:p>
            <a:r>
              <a:rPr lang="en-US" dirty="0"/>
              <a:t>Source: National Association of Insurance Commissioners.</a:t>
            </a:r>
          </a:p>
        </p:txBody>
      </p:sp>
      <p:sp>
        <p:nvSpPr>
          <p:cNvPr id="17" name="Text Placeholder 4"/>
          <p:cNvSpPr txBox="1">
            <a:spLocks/>
          </p:cNvSpPr>
          <p:nvPr/>
        </p:nvSpPr>
        <p:spPr bwMode="gray">
          <a:xfrm>
            <a:off x="416657" y="5422392"/>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Auto Insurance Profitability Has Been Stuck at Low Levels.</a:t>
            </a:r>
          </a:p>
        </p:txBody>
      </p:sp>
      <p:graphicFrame>
        <p:nvGraphicFramePr>
          <p:cNvPr id="18" name="Content Placeholder 8"/>
          <p:cNvGraphicFramePr>
            <a:graphicFrameLocks/>
          </p:cNvGraphicFramePr>
          <p:nvPr>
            <p:extLst/>
          </p:nvPr>
        </p:nvGraphicFramePr>
        <p:xfrm>
          <a:off x="423862" y="1277938"/>
          <a:ext cx="8296275" cy="414813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7913235" y="3585152"/>
            <a:ext cx="593432" cy="307777"/>
          </a:xfrm>
          <a:prstGeom prst="rect">
            <a:avLst/>
          </a:prstGeom>
        </p:spPr>
        <p:txBody>
          <a:bodyPr wrap="none">
            <a:spAutoFit/>
          </a:bodyPr>
          <a:lstStyle/>
          <a:p>
            <a:fld id="{773305F1-DD71-EB44-ADD9-79422978E420}" type="VALUE">
              <a:rPr lang="hr-HR" sz="1400" b="1">
                <a:latin typeface="Arial" charset="0"/>
                <a:ea typeface="Arial" charset="0"/>
                <a:cs typeface="Arial" charset="0"/>
              </a:rPr>
              <a:pPr/>
              <a:t>4.3%</a:t>
            </a:fld>
            <a:endParaRPr lang="en-US" sz="1400"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387401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74065"/>
            <a:ext cx="8458200" cy="950976"/>
          </a:xfrm>
        </p:spPr>
        <p:txBody>
          <a:bodyPr/>
          <a:lstStyle/>
          <a:p>
            <a:r>
              <a:rPr lang="en-US" dirty="0"/>
              <a:t>A Half Century of Auto Insurance:</a:t>
            </a:r>
            <a:br>
              <a:rPr lang="en-US" dirty="0"/>
            </a:br>
            <a:r>
              <a:rPr lang="en-US" dirty="0"/>
              <a:t>Frequency vs. Severity</a:t>
            </a:r>
          </a:p>
        </p:txBody>
      </p:sp>
      <p:sp>
        <p:nvSpPr>
          <p:cNvPr id="7" name="Text Placeholder 6"/>
          <p:cNvSpPr>
            <a:spLocks noGrp="1"/>
          </p:cNvSpPr>
          <p:nvPr>
            <p:ph type="body" sz="quarter" idx="15"/>
          </p:nvPr>
        </p:nvSpPr>
        <p:spPr/>
        <p:txBody>
          <a:bodyPr/>
          <a:lstStyle/>
          <a:p>
            <a:r>
              <a:rPr lang="en-US" dirty="0">
                <a:latin typeface="Arial "/>
              </a:rPr>
              <a:t>In the Long Run, Frequency Falls. Severity Increases.</a:t>
            </a:r>
          </a:p>
        </p:txBody>
      </p:sp>
      <p:sp>
        <p:nvSpPr>
          <p:cNvPr id="10" name="Text Placeholder 9"/>
          <p:cNvSpPr>
            <a:spLocks noGrp="1"/>
          </p:cNvSpPr>
          <p:nvPr>
            <p:ph type="body" sz="quarter" idx="16"/>
          </p:nvPr>
        </p:nvSpPr>
        <p:spPr>
          <a:xfrm>
            <a:off x="125764" y="6278406"/>
            <a:ext cx="7680960" cy="415018"/>
          </a:xfrm>
        </p:spPr>
        <p:txBody>
          <a:bodyPr/>
          <a:lstStyle/>
          <a:p>
            <a:r>
              <a:rPr lang="en-US" dirty="0"/>
              <a:t>Sources: Insurance Institute for Highway Safety, Insurance Services Office, Insurance Information Institute.</a:t>
            </a:r>
          </a:p>
        </p:txBody>
      </p:sp>
      <p:sp>
        <p:nvSpPr>
          <p:cNvPr id="14" name="Text Placeholder 4"/>
          <p:cNvSpPr txBox="1">
            <a:spLocks/>
          </p:cNvSpPr>
          <p:nvPr/>
        </p:nvSpPr>
        <p:spPr bwMode="gray">
          <a:xfrm>
            <a:off x="421737" y="1662370"/>
            <a:ext cx="4034376" cy="46086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latin typeface="Arial "/>
              </a:rPr>
              <a:t>Frequency</a:t>
            </a:r>
          </a:p>
        </p:txBody>
      </p:sp>
      <p:sp>
        <p:nvSpPr>
          <p:cNvPr id="15" name="Text Placeholder 4"/>
          <p:cNvSpPr txBox="1">
            <a:spLocks/>
          </p:cNvSpPr>
          <p:nvPr/>
        </p:nvSpPr>
        <p:spPr bwMode="gray">
          <a:xfrm>
            <a:off x="4685762" y="1662370"/>
            <a:ext cx="4034376" cy="46086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latin typeface="Arial "/>
              </a:rPr>
              <a:t>Severity</a:t>
            </a:r>
          </a:p>
        </p:txBody>
      </p:sp>
      <p:graphicFrame>
        <p:nvGraphicFramePr>
          <p:cNvPr id="16" name="Content Placeholder 8"/>
          <p:cNvGraphicFramePr>
            <a:graphicFrameLocks/>
          </p:cNvGraphicFramePr>
          <p:nvPr>
            <p:extLst>
              <p:ext uri="{D42A27DB-BD31-4B8C-83A1-F6EECF244321}">
                <p14:modId xmlns:p14="http://schemas.microsoft.com/office/powerpoint/2010/main" val="1067569017"/>
              </p:ext>
            </p:extLst>
          </p:nvPr>
        </p:nvGraphicFramePr>
        <p:xfrm>
          <a:off x="423863" y="2123230"/>
          <a:ext cx="4032249" cy="4109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nvPr>
        </p:nvGraphicFramePr>
        <p:xfrm>
          <a:off x="4681538" y="2123229"/>
          <a:ext cx="4038600" cy="4109335"/>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p:cNvGrpSpPr/>
          <p:nvPr/>
        </p:nvGrpSpPr>
        <p:grpSpPr>
          <a:xfrm>
            <a:off x="3394074" y="6039079"/>
            <a:ext cx="2337470" cy="193899"/>
            <a:chOff x="3394074" y="6039079"/>
            <a:chExt cx="2337470" cy="193899"/>
          </a:xfrm>
        </p:grpSpPr>
        <p:sp>
          <p:nvSpPr>
            <p:cNvPr id="11" name="Rectangle 34"/>
            <p:cNvSpPr>
              <a:spLocks noChangeArrowheads="1"/>
            </p:cNvSpPr>
            <p:nvPr/>
          </p:nvSpPr>
          <p:spPr bwMode="auto">
            <a:xfrm>
              <a:off x="3394074" y="6055066"/>
              <a:ext cx="114300" cy="115888"/>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2" name="Rectangle 35"/>
            <p:cNvSpPr>
              <a:spLocks noChangeArrowheads="1"/>
            </p:cNvSpPr>
            <p:nvPr/>
          </p:nvSpPr>
          <p:spPr bwMode="auto">
            <a:xfrm>
              <a:off x="3394074" y="6055066"/>
              <a:ext cx="1143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3" name="Rectangle 36"/>
            <p:cNvSpPr>
              <a:spLocks noChangeArrowheads="1"/>
            </p:cNvSpPr>
            <p:nvPr/>
          </p:nvSpPr>
          <p:spPr bwMode="auto">
            <a:xfrm>
              <a:off x="356869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1963</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8" name="Rectangle 37"/>
            <p:cNvSpPr>
              <a:spLocks noChangeArrowheads="1"/>
            </p:cNvSpPr>
            <p:nvPr/>
          </p:nvSpPr>
          <p:spPr bwMode="auto">
            <a:xfrm>
              <a:off x="4271961" y="6055066"/>
              <a:ext cx="114300" cy="115888"/>
            </a:xfrm>
            <a:prstGeom prst="rect">
              <a:avLst/>
            </a:prstGeom>
            <a:solidFill>
              <a:srgbClr val="F693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9" name="Rectangle 38"/>
            <p:cNvSpPr>
              <a:spLocks noChangeArrowheads="1"/>
            </p:cNvSpPr>
            <p:nvPr/>
          </p:nvSpPr>
          <p:spPr bwMode="auto">
            <a:xfrm>
              <a:off x="4271961" y="6055066"/>
              <a:ext cx="1143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0" name="Rectangle 39"/>
            <p:cNvSpPr>
              <a:spLocks noChangeArrowheads="1"/>
            </p:cNvSpPr>
            <p:nvPr/>
          </p:nvSpPr>
          <p:spPr bwMode="auto">
            <a:xfrm>
              <a:off x="445134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1988</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21" name="Rectangle 40"/>
            <p:cNvSpPr>
              <a:spLocks noChangeArrowheads="1"/>
            </p:cNvSpPr>
            <p:nvPr/>
          </p:nvSpPr>
          <p:spPr bwMode="auto">
            <a:xfrm>
              <a:off x="5149849" y="6055066"/>
              <a:ext cx="127000" cy="115888"/>
            </a:xfrm>
            <a:prstGeom prst="rect">
              <a:avLst/>
            </a:prstGeom>
            <a:solidFill>
              <a:srgbClr val="43B1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2" name="Rectangle 41"/>
            <p:cNvSpPr>
              <a:spLocks noChangeArrowheads="1"/>
            </p:cNvSpPr>
            <p:nvPr/>
          </p:nvSpPr>
          <p:spPr bwMode="auto">
            <a:xfrm>
              <a:off x="5149849" y="6055066"/>
              <a:ext cx="1270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3" name="Rectangle 42"/>
            <p:cNvSpPr>
              <a:spLocks noChangeArrowheads="1"/>
            </p:cNvSpPr>
            <p:nvPr/>
          </p:nvSpPr>
          <p:spPr bwMode="auto">
            <a:xfrm>
              <a:off x="533399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2013</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grpSp>
    </p:spTree>
    <p:custDataLst>
      <p:tags r:id="rId1"/>
    </p:custDataLst>
    <p:extLst>
      <p:ext uri="{BB962C8B-B14F-4D97-AF65-F5344CB8AC3E}">
        <p14:creationId xmlns:p14="http://schemas.microsoft.com/office/powerpoint/2010/main" val="14377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228082" y="574"/>
            <a:ext cx="8458200" cy="950976"/>
          </a:xfrm>
        </p:spPr>
        <p:txBody>
          <a:bodyPr/>
          <a:lstStyle/>
          <a:p>
            <a:r>
              <a:rPr lang="en-US" dirty="0"/>
              <a:t>Collision Claims: Frequency Trending</a:t>
            </a:r>
            <a:br>
              <a:rPr lang="en-US" dirty="0"/>
            </a:br>
            <a:r>
              <a:rPr lang="en-US" dirty="0"/>
              <a:t>Higher in 2015</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latin typeface="Arial "/>
              </a:rPr>
              <a:t>Annual Change, 2005 through 2015</a:t>
            </a:r>
          </a:p>
        </p:txBody>
      </p:sp>
      <p:sp>
        <p:nvSpPr>
          <p:cNvPr id="9" name="Text Placeholder 8"/>
          <p:cNvSpPr>
            <a:spLocks noGrp="1"/>
          </p:cNvSpPr>
          <p:nvPr>
            <p:ph type="body" sz="quarter" idx="16"/>
          </p:nvPr>
        </p:nvSpPr>
        <p:spPr>
          <a:xfrm>
            <a:off x="228082" y="6302055"/>
            <a:ext cx="7680960" cy="415018"/>
          </a:xfrm>
        </p:spPr>
        <p:txBody>
          <a:bodyPr/>
          <a:lstStyle/>
          <a:p>
            <a:r>
              <a:rPr lang="en-US" dirty="0">
                <a:latin typeface="Arial "/>
              </a:rPr>
              <a:t>Source: ISO, a Verisk Analytics company; Insurance Information Institute.</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For a Long Time, Claim Frequency Was Falling, </a:t>
            </a:r>
            <a:br>
              <a:rPr lang="en-US" dirty="0">
                <a:solidFill>
                  <a:schemeClr val="bg1"/>
                </a:solidFill>
                <a:latin typeface="Arial "/>
              </a:rPr>
            </a:br>
            <a:r>
              <a:rPr lang="en-US" dirty="0">
                <a:solidFill>
                  <a:schemeClr val="bg1"/>
                </a:solidFill>
                <a:latin typeface="Arial "/>
              </a:rPr>
              <a:t>But Since 2010 This Trend Seems to Have Reversed.</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p:nvPr/>
        </p:nvCxnSpPr>
        <p:spPr>
          <a:xfrm flipV="1">
            <a:off x="3381842" y="2161635"/>
            <a:ext cx="5031390" cy="2227490"/>
          </a:xfrm>
          <a:prstGeom prst="straightConnector1">
            <a:avLst/>
          </a:prstGeom>
          <a:ln w="28575">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528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147120" y="84697"/>
            <a:ext cx="8458200" cy="950976"/>
          </a:xfrm>
        </p:spPr>
        <p:txBody>
          <a:bodyPr/>
          <a:lstStyle/>
          <a:p>
            <a:r>
              <a:rPr lang="en-US" dirty="0"/>
              <a:t>Collision Claims: Severity Trending</a:t>
            </a:r>
            <a:br>
              <a:rPr lang="en-US" dirty="0"/>
            </a:br>
            <a:r>
              <a:rPr lang="en-US" dirty="0"/>
              <a:t>Higher in 2009-2015</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rPr>
              <a:t>Annual Change, 2005 through 2015</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The Great Recession and High Fuel Prices Helped to Temper </a:t>
            </a:r>
            <a:br>
              <a:rPr lang="en-US" dirty="0">
                <a:solidFill>
                  <a:schemeClr val="bg1"/>
                </a:solidFill>
                <a:latin typeface="Arial "/>
              </a:rPr>
            </a:br>
            <a:r>
              <a:rPr lang="en-US" dirty="0">
                <a:solidFill>
                  <a:schemeClr val="bg1"/>
                </a:solidFill>
                <a:latin typeface="Arial "/>
              </a:rPr>
              <a:t>Claim Severity, But These forces Have Clearly Reversed, </a:t>
            </a:r>
            <a:br>
              <a:rPr lang="en-US" dirty="0">
                <a:solidFill>
                  <a:schemeClr val="bg1"/>
                </a:solidFill>
                <a:latin typeface="Arial "/>
              </a:rPr>
            </a:br>
            <a:r>
              <a:rPr lang="en-US" dirty="0">
                <a:solidFill>
                  <a:schemeClr val="bg1"/>
                </a:solidFill>
                <a:latin typeface="Arial "/>
              </a:rPr>
              <a:t>Consistent with Experience from Past Recoveries.</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p:nvPr/>
        </p:nvCxnSpPr>
        <p:spPr>
          <a:xfrm flipV="1">
            <a:off x="4034727" y="1815990"/>
            <a:ext cx="4493385" cy="2534731"/>
          </a:xfrm>
          <a:prstGeom prst="straightConnector1">
            <a:avLst/>
          </a:prstGeom>
          <a:ln w="28575">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Text Placeholder 8"/>
          <p:cNvSpPr>
            <a:spLocks noGrp="1"/>
          </p:cNvSpPr>
          <p:nvPr>
            <p:ph type="body" sz="quarter" idx="16"/>
          </p:nvPr>
        </p:nvSpPr>
        <p:spPr>
          <a:xfrm>
            <a:off x="228082" y="6302055"/>
            <a:ext cx="7680960" cy="415018"/>
          </a:xfrm>
        </p:spPr>
        <p:txBody>
          <a:bodyPr/>
          <a:lstStyle/>
          <a:p>
            <a:r>
              <a:rPr lang="en-US" dirty="0">
                <a:latin typeface="Arial "/>
              </a:rPr>
              <a:t>Source: ISO, a Verisk Analytics company; Insurance Information Institute.</a:t>
            </a:r>
          </a:p>
        </p:txBody>
      </p:sp>
    </p:spTree>
    <p:extLst>
      <p:ext uri="{BB962C8B-B14F-4D97-AF65-F5344CB8AC3E}">
        <p14:creationId xmlns:p14="http://schemas.microsoft.com/office/powerpoint/2010/main" val="345944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114</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Some Comments on Frequency and Severity Trends and Insurance Markets</a:t>
            </a:r>
          </a:p>
        </p:txBody>
      </p:sp>
      <p:sp>
        <p:nvSpPr>
          <p:cNvPr id="1922051" name="Rectangle 3"/>
          <p:cNvSpPr>
            <a:spLocks noGrp="1" noChangeArrowheads="1"/>
          </p:cNvSpPr>
          <p:nvPr>
            <p:ph type="body" idx="4294967295"/>
          </p:nvPr>
        </p:nvSpPr>
        <p:spPr>
          <a:xfrm>
            <a:off x="194703" y="1181100"/>
            <a:ext cx="8754594" cy="4652963"/>
          </a:xfrm>
        </p:spPr>
        <p:txBody>
          <a:bodyPr/>
          <a:lstStyle/>
          <a:p>
            <a:pPr>
              <a:lnSpc>
                <a:spcPts val="2400"/>
              </a:lnSpc>
              <a:spcBef>
                <a:spcPct val="50000"/>
              </a:spcBef>
            </a:pPr>
            <a:r>
              <a:rPr lang="en-US" sz="2100" b="1" dirty="0"/>
              <a:t>Over the long run, falling frequency and rising severity are the norm in auto insurance (personal and commercial)</a:t>
            </a:r>
          </a:p>
          <a:p>
            <a:pPr>
              <a:lnSpc>
                <a:spcPts val="2400"/>
              </a:lnSpc>
              <a:spcBef>
                <a:spcPct val="50000"/>
              </a:spcBef>
            </a:pPr>
            <a:r>
              <a:rPr lang="en-US" sz="2100" b="1" dirty="0"/>
              <a:t>The phenomenon of falling frequency and rising severity is not confined to auto lines</a:t>
            </a:r>
          </a:p>
          <a:p>
            <a:pPr>
              <a:lnSpc>
                <a:spcPts val="2400"/>
              </a:lnSpc>
              <a:spcBef>
                <a:spcPct val="50000"/>
              </a:spcBef>
            </a:pPr>
            <a:r>
              <a:rPr lang="en-US" sz="2100" b="1" dirty="0"/>
              <a:t>It is almost a “Law of Insurance Physics”</a:t>
            </a:r>
          </a:p>
          <a:p>
            <a:pPr>
              <a:lnSpc>
                <a:spcPts val="2400"/>
              </a:lnSpc>
              <a:spcBef>
                <a:spcPct val="50000"/>
              </a:spcBef>
            </a:pPr>
            <a:r>
              <a:rPr lang="en-US" sz="2100" b="1" dirty="0"/>
              <a:t>The same trends have been observed in many lines for decades:</a:t>
            </a:r>
          </a:p>
          <a:p>
            <a:pPr lvl="1">
              <a:lnSpc>
                <a:spcPts val="2400"/>
              </a:lnSpc>
            </a:pPr>
            <a:r>
              <a:rPr lang="en-US" sz="1900" b="1" dirty="0"/>
              <a:t>Workers Comp		Aviation		Marine</a:t>
            </a:r>
          </a:p>
          <a:p>
            <a:pPr lvl="1">
              <a:lnSpc>
                <a:spcPts val="2400"/>
              </a:lnSpc>
            </a:pPr>
            <a:r>
              <a:rPr lang="en-US" sz="1900" b="1" dirty="0"/>
              <a:t>Fire			Life</a:t>
            </a:r>
            <a:endParaRPr lang="en-US" sz="2000" b="1" dirty="0"/>
          </a:p>
          <a:p>
            <a:pPr>
              <a:lnSpc>
                <a:spcPts val="2400"/>
              </a:lnSpc>
              <a:spcBef>
                <a:spcPct val="50000"/>
              </a:spcBef>
            </a:pPr>
            <a:r>
              <a:rPr lang="en-US" sz="2100" b="1" dirty="0"/>
              <a:t>Lines of insurance that do not follow this pattern tend to manifest/suffer from certain economic defects:</a:t>
            </a:r>
          </a:p>
          <a:p>
            <a:pPr lvl="1">
              <a:lnSpc>
                <a:spcPts val="2400"/>
              </a:lnSpc>
            </a:pPr>
            <a:r>
              <a:rPr lang="en-US" sz="1900" b="1" dirty="0"/>
              <a:t>Adverse Selection and Moral Hazard (e.g., Health, Flood, some Coastal Property markets, Social Security Disability)</a:t>
            </a:r>
          </a:p>
          <a:p>
            <a:pPr lvl="1">
              <a:lnSpc>
                <a:spcPts val="2400"/>
              </a:lnSpc>
            </a:pPr>
            <a:r>
              <a:rPr lang="en-US" sz="1900" b="1" dirty="0"/>
              <a:t>Some of these defects are attributable to subsidies, others to informational asymmetries (less of an issue in auto)</a:t>
            </a: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615595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167772" y="113056"/>
            <a:ext cx="8458200" cy="950976"/>
          </a:xfrm>
        </p:spPr>
        <p:txBody>
          <a:bodyPr/>
          <a:lstStyle/>
          <a:p>
            <a:r>
              <a:rPr lang="en-US" sz="2400" dirty="0"/>
              <a:t>Why Personal Auto Loss Ratios are Rising:</a:t>
            </a:r>
            <a:br>
              <a:rPr lang="en-US" sz="2400" dirty="0"/>
            </a:br>
            <a:r>
              <a:rPr lang="en-US" sz="2400" dirty="0"/>
              <a:t>Severity &amp; Frequency by Coverage, 2016* vs. 2015</a:t>
            </a:r>
          </a:p>
        </p:txBody>
      </p:sp>
      <p:sp>
        <p:nvSpPr>
          <p:cNvPr id="9" name="Text Placeholder 8"/>
          <p:cNvSpPr>
            <a:spLocks noGrp="1"/>
          </p:cNvSpPr>
          <p:nvPr>
            <p:ph type="body" sz="quarter" idx="16"/>
          </p:nvPr>
        </p:nvSpPr>
        <p:spPr>
          <a:xfrm>
            <a:off x="423862" y="6279413"/>
            <a:ext cx="7680960" cy="415018"/>
          </a:xfrm>
        </p:spPr>
        <p:txBody>
          <a:bodyPr/>
          <a:lstStyle/>
          <a:p>
            <a:r>
              <a:rPr lang="en-US" dirty="0"/>
              <a:t>*Data are for the 4 quarters ending in 2016:Q2.</a:t>
            </a:r>
          </a:p>
          <a:p>
            <a:r>
              <a:rPr lang="en-US" dirty="0"/>
              <a:t>Source: ISO/PCI </a:t>
            </a:r>
            <a:r>
              <a:rPr lang="en-US" i="1" dirty="0"/>
              <a:t>Fast Track </a:t>
            </a:r>
            <a:r>
              <a:rPr lang="en-US" dirty="0"/>
              <a:t>data; Insurance Information Institute.</a:t>
            </a:r>
          </a:p>
        </p:txBody>
      </p:sp>
      <p:graphicFrame>
        <p:nvGraphicFramePr>
          <p:cNvPr id="11" name="Chart 10"/>
          <p:cNvGraphicFramePr/>
          <p:nvPr>
            <p:extLst>
              <p:ext uri="{D42A27DB-BD31-4B8C-83A1-F6EECF244321}">
                <p14:modId xmlns:p14="http://schemas.microsoft.com/office/powerpoint/2010/main" val="2632527816"/>
              </p:ext>
            </p:extLst>
          </p:nvPr>
        </p:nvGraphicFramePr>
        <p:xfrm>
          <a:off x="423862" y="1393535"/>
          <a:ext cx="8296275" cy="414813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7"/>
          <p:cNvSpPr>
            <a:spLocks noGrp="1"/>
          </p:cNvSpPr>
          <p:nvPr>
            <p:ph type="body" sz="quarter" idx="15"/>
          </p:nvPr>
        </p:nvSpPr>
        <p:spPr>
          <a:xfrm>
            <a:off x="167772" y="1128192"/>
            <a:ext cx="2169853" cy="396947"/>
          </a:xfrm>
        </p:spPr>
        <p:txBody>
          <a:bodyPr/>
          <a:lstStyle/>
          <a:p>
            <a:r>
              <a:rPr lang="en-US" sz="1600" dirty="0">
                <a:solidFill>
                  <a:schemeClr val="tx1"/>
                </a:solidFill>
                <a:latin typeface="Arial "/>
              </a:rPr>
              <a:t>Annual Change, 2016* Over 2015</a:t>
            </a:r>
          </a:p>
        </p:txBody>
      </p:sp>
      <p:sp>
        <p:nvSpPr>
          <p:cNvPr id="7" name="Text Placeholder 4"/>
          <p:cNvSpPr txBox="1">
            <a:spLocks/>
          </p:cNvSpPr>
          <p:nvPr/>
        </p:nvSpPr>
        <p:spPr bwMode="gray">
          <a:xfrm>
            <a:off x="885035" y="5557038"/>
            <a:ext cx="7835102"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panose="020B0604020202020204" pitchFamily="34" charset="0"/>
                <a:cs typeface="Arial" panose="020B0604020202020204" pitchFamily="34" charset="0"/>
              </a:rPr>
              <a:t>Frequency and Severity Rose  Are Rising Across All Personal Coverage Types in 2016</a:t>
            </a:r>
          </a:p>
        </p:txBody>
      </p:sp>
    </p:spTree>
    <p:custDataLst>
      <p:tags r:id="rId1"/>
    </p:custDataLst>
    <p:extLst>
      <p:ext uri="{BB962C8B-B14F-4D97-AF65-F5344CB8AC3E}">
        <p14:creationId xmlns:p14="http://schemas.microsoft.com/office/powerpoint/2010/main" val="281299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116</a:t>
            </a:fld>
            <a:endParaRPr lang="en-US"/>
          </a:p>
        </p:txBody>
      </p:sp>
      <p:sp>
        <p:nvSpPr>
          <p:cNvPr id="43014" name="Rectangle 2"/>
          <p:cNvSpPr>
            <a:spLocks noGrp="1" noChangeArrowheads="1"/>
          </p:cNvSpPr>
          <p:nvPr>
            <p:ph type="title"/>
          </p:nvPr>
        </p:nvSpPr>
        <p:spPr>
          <a:xfrm>
            <a:off x="66679" y="90492"/>
            <a:ext cx="8201025" cy="860425"/>
          </a:xfrm>
        </p:spPr>
        <p:txBody>
          <a:bodyPr/>
          <a:lstStyle/>
          <a:p>
            <a:r>
              <a:rPr lang="en-US" dirty="0"/>
              <a:t>Collision Coverage: Severity &amp; Frequency Trends Are Both Higher in 2016</a:t>
            </a:r>
          </a:p>
        </p:txBody>
      </p:sp>
      <p:graphicFrame>
        <p:nvGraphicFramePr>
          <p:cNvPr id="43010" name="Object 3"/>
          <p:cNvGraphicFramePr>
            <a:graphicFrameLocks noChangeAspect="1"/>
          </p:cNvGraphicFramePr>
          <p:nvPr>
            <p:extLst>
              <p:ext uri="{D42A27DB-BD31-4B8C-83A1-F6EECF244321}">
                <p14:modId xmlns:p14="http://schemas.microsoft.com/office/powerpoint/2010/main" val="471198833"/>
              </p:ext>
            </p:extLst>
          </p:nvPr>
        </p:nvGraphicFramePr>
        <p:xfrm>
          <a:off x="381000" y="1598617"/>
          <a:ext cx="8656638" cy="3754437"/>
        </p:xfrm>
        <a:graphic>
          <a:graphicData uri="http://schemas.openxmlformats.org/presentationml/2006/ole">
            <mc:AlternateContent xmlns:mc="http://schemas.openxmlformats.org/markup-compatibility/2006">
              <mc:Choice xmlns:v="urn:schemas-microsoft-com:vml" Requires="v">
                <p:oleObj spid="_x0000_s28552457"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598617"/>
                        <a:ext cx="8656638" cy="375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2016*</a:t>
            </a:r>
          </a:p>
        </p:txBody>
      </p:sp>
      <p:sp>
        <p:nvSpPr>
          <p:cNvPr id="1936390" name="Rectangle 6"/>
          <p:cNvSpPr>
            <a:spLocks noChangeArrowheads="1"/>
          </p:cNvSpPr>
          <p:nvPr/>
        </p:nvSpPr>
        <p:spPr bwMode="blackWhite">
          <a:xfrm>
            <a:off x="561979"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Helped Temper Frequency and Severity, But this Trend Has Clearly Reversed, Consistent with Experience from Past Recoveries</a:t>
            </a:r>
          </a:p>
        </p:txBody>
      </p:sp>
      <p:sp>
        <p:nvSpPr>
          <p:cNvPr id="10"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*Four quarters ending with 2016 Q2. </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4118787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117</a:t>
            </a:fld>
            <a:endParaRPr lang="en-US"/>
          </a:p>
        </p:txBody>
      </p:sp>
      <p:sp>
        <p:nvSpPr>
          <p:cNvPr id="43014" name="Rectangle 2"/>
          <p:cNvSpPr>
            <a:spLocks noGrp="1" noChangeArrowheads="1"/>
          </p:cNvSpPr>
          <p:nvPr>
            <p:ph type="title"/>
          </p:nvPr>
        </p:nvSpPr>
        <p:spPr>
          <a:xfrm>
            <a:off x="66679" y="90492"/>
            <a:ext cx="8201025" cy="860425"/>
          </a:xfrm>
        </p:spPr>
        <p:txBody>
          <a:bodyPr/>
          <a:lstStyle/>
          <a:p>
            <a:r>
              <a:rPr lang="en-US" dirty="0"/>
              <a:t>Collision Loss Ratio Trending Upward:</a:t>
            </a:r>
            <a:br>
              <a:rPr lang="en-US" dirty="0"/>
            </a:br>
            <a:r>
              <a:rPr lang="en-US" dirty="0"/>
              <a:t>Private Passenger Auto, 2010 – 2016*</a:t>
            </a:r>
          </a:p>
        </p:txBody>
      </p:sp>
      <p:graphicFrame>
        <p:nvGraphicFramePr>
          <p:cNvPr id="43010" name="Object 3"/>
          <p:cNvGraphicFramePr>
            <a:graphicFrameLocks noChangeAspect="1"/>
          </p:cNvGraphicFramePr>
          <p:nvPr>
            <p:extLst>
              <p:ext uri="{D42A27DB-BD31-4B8C-83A1-F6EECF244321}">
                <p14:modId xmlns:p14="http://schemas.microsoft.com/office/powerpoint/2010/main" val="1920263433"/>
              </p:ext>
            </p:extLst>
          </p:nvPr>
        </p:nvGraphicFramePr>
        <p:xfrm>
          <a:off x="381000" y="1600204"/>
          <a:ext cx="8648700" cy="3762375"/>
        </p:xfrm>
        <a:graphic>
          <a:graphicData uri="http://schemas.openxmlformats.org/presentationml/2006/ole">
            <mc:AlternateContent xmlns:mc="http://schemas.openxmlformats.org/markup-compatibility/2006">
              <mc:Choice xmlns:v="urn:schemas-microsoft-com:vml" Requires="v">
                <p:oleObj spid="_x0000_s28551434"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600204"/>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1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Loss Ratio</a:t>
            </a:r>
          </a:p>
        </p:txBody>
      </p:sp>
      <p:sp>
        <p:nvSpPr>
          <p:cNvPr id="1936390" name="Rectangle 6"/>
          <p:cNvSpPr>
            <a:spLocks noChangeArrowheads="1"/>
          </p:cNvSpPr>
          <p:nvPr/>
        </p:nvSpPr>
        <p:spPr bwMode="blackWhite">
          <a:xfrm>
            <a:off x="500066" y="5513488"/>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Collision Loss Ratios are Trending Steadily Upward</a:t>
            </a:r>
          </a:p>
        </p:txBody>
      </p:sp>
      <p:sp>
        <p:nvSpPr>
          <p:cNvPr id="10"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the 4 quarters ending in 2016:Q2.</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342254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a:t>12/01/09 - 9pm</a:t>
            </a:r>
          </a:p>
        </p:txBody>
      </p:sp>
      <p:sp>
        <p:nvSpPr>
          <p:cNvPr id="39940"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118</a:t>
            </a:fld>
            <a:endParaRPr lang="en-US"/>
          </a:p>
        </p:txBody>
      </p:sp>
      <p:sp>
        <p:nvSpPr>
          <p:cNvPr id="39942" name="Rectangle 2"/>
          <p:cNvSpPr>
            <a:spLocks noGrp="1" noChangeArrowheads="1"/>
          </p:cNvSpPr>
          <p:nvPr>
            <p:ph type="title"/>
          </p:nvPr>
        </p:nvSpPr>
        <p:spPr>
          <a:xfrm>
            <a:off x="66679" y="90492"/>
            <a:ext cx="8201025" cy="860425"/>
          </a:xfrm>
        </p:spPr>
        <p:txBody>
          <a:bodyPr/>
          <a:lstStyle/>
          <a:p>
            <a:r>
              <a:rPr lang="en-US" dirty="0"/>
              <a:t>Bodily Injury: Severity Trend Is Up, Frequency Decline Has Ended—Rising?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1232511983"/>
              </p:ext>
            </p:extLst>
          </p:nvPr>
        </p:nvGraphicFramePr>
        <p:xfrm>
          <a:off x="381000" y="1752604"/>
          <a:ext cx="8648700" cy="3762375"/>
        </p:xfrm>
        <a:graphic>
          <a:graphicData uri="http://schemas.openxmlformats.org/presentationml/2006/ole">
            <mc:AlternateContent xmlns:mc="http://schemas.openxmlformats.org/markup-compatibility/2006">
              <mc:Choice xmlns:v="urn:schemas-microsoft-com:vml" Requires="v">
                <p:oleObj spid="_x0000_s28493152"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4"/>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2016*</a:t>
            </a:r>
          </a:p>
        </p:txBody>
      </p:sp>
      <p:sp>
        <p:nvSpPr>
          <p:cNvPr id="1936390" name="Rectangle 6"/>
          <p:cNvSpPr>
            <a:spLocks noChangeArrowheads="1"/>
          </p:cNvSpPr>
          <p:nvPr/>
        </p:nvSpPr>
        <p:spPr bwMode="blackWhite">
          <a:xfrm>
            <a:off x="1081091" y="5607372"/>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Frequency and Severity Trends Persist</a:t>
            </a:r>
          </a:p>
        </p:txBody>
      </p:sp>
      <p:sp>
        <p:nvSpPr>
          <p:cNvPr id="10"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the 4 quarters ending 2016:Q2.</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1878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a:t>12/01/09 - 9pm</a:t>
            </a:r>
          </a:p>
        </p:txBody>
      </p:sp>
      <p:sp>
        <p:nvSpPr>
          <p:cNvPr id="40964"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119</a:t>
            </a:fld>
            <a:endParaRPr lang="en-US"/>
          </a:p>
        </p:txBody>
      </p:sp>
      <p:sp>
        <p:nvSpPr>
          <p:cNvPr id="40966" name="Rectangle 2"/>
          <p:cNvSpPr>
            <a:spLocks noGrp="1" noChangeArrowheads="1"/>
          </p:cNvSpPr>
          <p:nvPr>
            <p:ph type="title"/>
          </p:nvPr>
        </p:nvSpPr>
        <p:spPr>
          <a:xfrm>
            <a:off x="66679" y="90492"/>
            <a:ext cx="8201025" cy="860425"/>
          </a:xfrm>
        </p:spPr>
        <p:txBody>
          <a:bodyPr/>
          <a:lstStyle/>
          <a:p>
            <a:r>
              <a:rPr lang="en-US" dirty="0"/>
              <a:t>Property Damage Liability: Severity and Frequency Are Up</a:t>
            </a:r>
          </a:p>
        </p:txBody>
      </p:sp>
      <p:graphicFrame>
        <p:nvGraphicFramePr>
          <p:cNvPr id="40962" name="Object 3"/>
          <p:cNvGraphicFramePr>
            <a:graphicFrameLocks noChangeAspect="1"/>
          </p:cNvGraphicFramePr>
          <p:nvPr>
            <p:extLst>
              <p:ext uri="{D42A27DB-BD31-4B8C-83A1-F6EECF244321}">
                <p14:modId xmlns:p14="http://schemas.microsoft.com/office/powerpoint/2010/main" val="1177478490"/>
              </p:ext>
            </p:extLst>
          </p:nvPr>
        </p:nvGraphicFramePr>
        <p:xfrm>
          <a:off x="220721" y="1752604"/>
          <a:ext cx="8808983" cy="3762375"/>
        </p:xfrm>
        <a:graphic>
          <a:graphicData uri="http://schemas.openxmlformats.org/presentationml/2006/ole">
            <mc:AlternateContent xmlns:mc="http://schemas.openxmlformats.org/markup-compatibility/2006">
              <mc:Choice xmlns:v="urn:schemas-microsoft-com:vml" Requires="v">
                <p:oleObj spid="_x0000_s28494176" name="Chart" r:id="rId4" imgW="8658401" imgH="3781460" progId="MSGraph.Chart.8">
                  <p:embed followColorScheme="full"/>
                </p:oleObj>
              </mc:Choice>
              <mc:Fallback>
                <p:oleObj name="Chart" r:id="rId4" imgW="8658401" imgH="3781460" progId="MSGraph.Chart.8">
                  <p:embed followColorScheme="full"/>
                  <p:pic>
                    <p:nvPicPr>
                      <p:cNvPr id="0" name=""/>
                      <p:cNvPicPr>
                        <a:picLocks noChangeAspect="1" noChangeArrowheads="1"/>
                      </p:cNvPicPr>
                      <p:nvPr/>
                    </p:nvPicPr>
                    <p:blipFill>
                      <a:blip r:embed="rId5"/>
                      <a:srcRect/>
                      <a:stretch>
                        <a:fillRect/>
                      </a:stretch>
                    </p:blipFill>
                    <p:spPr bwMode="gray">
                      <a:xfrm>
                        <a:off x="220721" y="1752604"/>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347663" y="1266829"/>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2016*</a:t>
            </a:r>
          </a:p>
        </p:txBody>
      </p:sp>
      <p:sp>
        <p:nvSpPr>
          <p:cNvPr id="1936390" name="Rectangle 6"/>
          <p:cNvSpPr>
            <a:spLocks noChangeArrowheads="1"/>
          </p:cNvSpPr>
          <p:nvPr/>
        </p:nvSpPr>
        <p:spPr bwMode="blackWhite">
          <a:xfrm>
            <a:off x="1085850" y="5661029"/>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Severity/Frequency Trends Have Been Volatile, But Rising Severity since 2011 Is a Concern</a:t>
            </a:r>
          </a:p>
        </p:txBody>
      </p:sp>
      <p:sp>
        <p:nvSpPr>
          <p:cNvPr id="11"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the 4 quarters ending 2016:Q2.</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2268546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GLOBAL M&amp;A UPDATE:</a:t>
            </a:r>
            <a:br>
              <a:rPr lang="en-US" sz="3800" dirty="0">
                <a:solidFill>
                  <a:schemeClr val="bg1"/>
                </a:solidFill>
              </a:rPr>
            </a:br>
            <a:r>
              <a:rPr lang="en-US" sz="3800" i="1" dirty="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12</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a:t>
            </a:fld>
            <a:endParaRPr lang="en-US"/>
          </a:p>
        </p:txBody>
      </p:sp>
    </p:spTree>
    <p:extLst>
      <p:ext uri="{BB962C8B-B14F-4D97-AF65-F5344CB8AC3E}">
        <p14:creationId xmlns:p14="http://schemas.microsoft.com/office/powerpoint/2010/main" val="186439274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a:t>12/01/09 - 9pm</a:t>
            </a:r>
          </a:p>
        </p:txBody>
      </p:sp>
      <p:sp>
        <p:nvSpPr>
          <p:cNvPr id="44036"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120</a:t>
            </a:fld>
            <a:endParaRPr lang="en-US"/>
          </a:p>
        </p:txBody>
      </p:sp>
      <p:sp>
        <p:nvSpPr>
          <p:cNvPr id="44038" name="Rectangle 2"/>
          <p:cNvSpPr>
            <a:spLocks noGrp="1" noChangeArrowheads="1"/>
          </p:cNvSpPr>
          <p:nvPr>
            <p:ph type="title"/>
          </p:nvPr>
        </p:nvSpPr>
        <p:spPr>
          <a:xfrm>
            <a:off x="4" y="90492"/>
            <a:ext cx="8201025" cy="860425"/>
          </a:xfrm>
        </p:spPr>
        <p:txBody>
          <a:bodyPr/>
          <a:lstStyle/>
          <a:p>
            <a:r>
              <a:rPr lang="en-US" dirty="0"/>
              <a:t>Comprehensive Coverage: Frequency and Severity Trends Are Volatile</a:t>
            </a:r>
          </a:p>
        </p:txBody>
      </p:sp>
      <p:graphicFrame>
        <p:nvGraphicFramePr>
          <p:cNvPr id="44034" name="Object 3"/>
          <p:cNvGraphicFramePr>
            <a:graphicFrameLocks noChangeAspect="1"/>
          </p:cNvGraphicFramePr>
          <p:nvPr>
            <p:extLst>
              <p:ext uri="{D42A27DB-BD31-4B8C-83A1-F6EECF244321}">
                <p14:modId xmlns:p14="http://schemas.microsoft.com/office/powerpoint/2010/main" val="33740246"/>
              </p:ext>
            </p:extLst>
          </p:nvPr>
        </p:nvGraphicFramePr>
        <p:xfrm>
          <a:off x="400050" y="1652525"/>
          <a:ext cx="8648700" cy="3762375"/>
        </p:xfrm>
        <a:graphic>
          <a:graphicData uri="http://schemas.openxmlformats.org/presentationml/2006/ole">
            <mc:AlternateContent xmlns:mc="http://schemas.openxmlformats.org/markup-compatibility/2006">
              <mc:Choice xmlns:v="urn:schemas-microsoft-com:vml" Requires="v">
                <p:oleObj spid="_x0000_s28497248" name="Chart" r:id="rId4" imgW="8667555" imgH="3781460" progId="MSGraph.Chart.8">
                  <p:embed followColorScheme="full"/>
                </p:oleObj>
              </mc:Choice>
              <mc:Fallback>
                <p:oleObj name="Chart" r:id="rId4" imgW="8667555" imgH="3781460" progId="MSGraph.Chart.8">
                  <p:embed followColorScheme="full"/>
                  <p:pic>
                    <p:nvPicPr>
                      <p:cNvPr id="0" name=""/>
                      <p:cNvPicPr>
                        <a:picLocks noChangeAspect="1" noChangeArrowheads="1"/>
                      </p:cNvPicPr>
                      <p:nvPr/>
                    </p:nvPicPr>
                    <p:blipFill>
                      <a:blip r:embed="rId5"/>
                      <a:srcRect/>
                      <a:stretch>
                        <a:fillRect/>
                      </a:stretch>
                    </p:blipFill>
                    <p:spPr bwMode="gray">
                      <a:xfrm>
                        <a:off x="400050" y="1652525"/>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2016*</a:t>
            </a:r>
          </a:p>
        </p:txBody>
      </p:sp>
      <p:sp>
        <p:nvSpPr>
          <p:cNvPr id="1936390" name="Rectangle 6"/>
          <p:cNvSpPr>
            <a:spLocks noChangeArrowheads="1"/>
          </p:cNvSpPr>
          <p:nvPr/>
        </p:nvSpPr>
        <p:spPr bwMode="blackWhite">
          <a:xfrm>
            <a:off x="561979"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Coverage</a:t>
            </a:r>
          </a:p>
        </p:txBody>
      </p:sp>
      <p:sp>
        <p:nvSpPr>
          <p:cNvPr id="12" name="AutoShape 8"/>
          <p:cNvSpPr>
            <a:spLocks noChangeArrowheads="1"/>
          </p:cNvSpPr>
          <p:nvPr/>
        </p:nvSpPr>
        <p:spPr bwMode="blackWhite">
          <a:xfrm>
            <a:off x="5066257" y="1101792"/>
            <a:ext cx="3758659" cy="815840"/>
          </a:xfrm>
          <a:prstGeom prst="wedgeRectCallout">
            <a:avLst>
              <a:gd name="adj1" fmla="val 35241"/>
              <a:gd name="adj2" fmla="val 1286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Severe weather is a principal cause of the spikes in both frequency and severity</a:t>
            </a:r>
          </a:p>
        </p:txBody>
      </p:sp>
      <p:sp>
        <p:nvSpPr>
          <p:cNvPr id="13"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the 4 quarters ending 2016:Q2.</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133190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9"/>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9" y="6656392"/>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121</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9"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9"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a:solidFill>
                  <a:schemeClr val="bg1"/>
                </a:solidFill>
              </a:rPr>
              <a:t>A Few Factors Driving Adverse Private Passenger Auto Loss Trends</a:t>
            </a:r>
          </a:p>
        </p:txBody>
      </p:sp>
      <p:sp>
        <p:nvSpPr>
          <p:cNvPr id="2152456" name="Rectangle 8"/>
          <p:cNvSpPr>
            <a:spLocks noChangeArrowheads="1"/>
          </p:cNvSpPr>
          <p:nvPr/>
        </p:nvSpPr>
        <p:spPr bwMode="auto">
          <a:xfrm>
            <a:off x="548644" y="4362454"/>
            <a:ext cx="801433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More People Driving, More Miles Driven, Lower Gas Prices, Higher Speed Limits…</a:t>
            </a:r>
          </a:p>
        </p:txBody>
      </p:sp>
    </p:spTree>
    <p:extLst>
      <p:ext uri="{BB962C8B-B14F-4D97-AF65-F5344CB8AC3E}">
        <p14:creationId xmlns:p14="http://schemas.microsoft.com/office/powerpoint/2010/main" val="33865718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109869" y="211986"/>
            <a:ext cx="8458200" cy="950976"/>
          </a:xfrm>
        </p:spPr>
        <p:txBody>
          <a:bodyPr/>
          <a:lstStyle/>
          <a:p>
            <a:r>
              <a:rPr lang="en-US" altLang="en-US" dirty="0"/>
              <a:t>America is Driving More Again: 2000-2016</a:t>
            </a:r>
          </a:p>
        </p:txBody>
      </p:sp>
      <p:sp>
        <p:nvSpPr>
          <p:cNvPr id="6" name="Text Placeholder 5"/>
          <p:cNvSpPr>
            <a:spLocks noGrp="1"/>
          </p:cNvSpPr>
          <p:nvPr>
            <p:ph type="body" sz="quarter" idx="15"/>
          </p:nvPr>
        </p:nvSpPr>
        <p:spPr>
          <a:xfrm>
            <a:off x="270640" y="1265423"/>
            <a:ext cx="8454009" cy="396947"/>
          </a:xfrm>
        </p:spPr>
        <p:txBody>
          <a:bodyPr/>
          <a:lstStyle/>
          <a:p>
            <a:r>
              <a:rPr lang="en-US" sz="1600" dirty="0">
                <a:solidFill>
                  <a:schemeClr val="tx1"/>
                </a:solidFill>
                <a:latin typeface="Arial "/>
              </a:rPr>
              <a:t>Percent Change, Miles Driven*</a:t>
            </a:r>
          </a:p>
        </p:txBody>
      </p:sp>
      <p:sp>
        <p:nvSpPr>
          <p:cNvPr id="7" name="Text Placeholder 6"/>
          <p:cNvSpPr>
            <a:spLocks noGrp="1"/>
          </p:cNvSpPr>
          <p:nvPr>
            <p:ph type="body" sz="quarter" idx="16"/>
          </p:nvPr>
        </p:nvSpPr>
        <p:spPr>
          <a:xfrm>
            <a:off x="270640" y="6250343"/>
            <a:ext cx="7680960" cy="415018"/>
          </a:xfrm>
        </p:spPr>
        <p:txBody>
          <a:bodyPr/>
          <a:lstStyle/>
          <a:p>
            <a:pPr>
              <a:spcBef>
                <a:spcPts val="0"/>
              </a:spcBef>
            </a:pPr>
            <a:r>
              <a:rPr lang="en-US" dirty="0">
                <a:latin typeface="Arial "/>
              </a:rPr>
              <a:t>*2000-2015: Moving 12-month total vs. prior year. 2016 data through July 2016, the latest available, vs. July 2015.</a:t>
            </a:r>
            <a:br>
              <a:rPr lang="en-US" dirty="0">
                <a:latin typeface="Arial "/>
              </a:rPr>
            </a:br>
            <a:r>
              <a:rPr lang="en-US" dirty="0">
                <a:latin typeface="Arial "/>
              </a:rPr>
              <a:t>Sources: </a:t>
            </a:r>
            <a:r>
              <a:rPr lang="en-US" dirty="0">
                <a:latin typeface="Arial "/>
                <a:hlinkClick r:id="rId3"/>
              </a:rPr>
              <a:t>Federal Highway Administration</a:t>
            </a:r>
            <a:r>
              <a:rPr lang="en-US" dirty="0">
                <a:latin typeface="Arial "/>
              </a:rPr>
              <a:t>; National Bureau of Economic Research (recession dates); Insurance Information Institute.</a:t>
            </a:r>
          </a:p>
        </p:txBody>
      </p:sp>
      <p:graphicFrame>
        <p:nvGraphicFramePr>
          <p:cNvPr id="16" name="Object 8"/>
          <p:cNvGraphicFramePr>
            <a:graphicFrameLocks noChangeAspect="1"/>
          </p:cNvGraphicFramePr>
          <p:nvPr>
            <p:extLst/>
          </p:nvPr>
        </p:nvGraphicFramePr>
        <p:xfrm>
          <a:off x="347450" y="1470346"/>
          <a:ext cx="8253277" cy="391731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7533706" y="3621949"/>
            <a:ext cx="1203750" cy="975832"/>
            <a:chOff x="7470937" y="678333"/>
            <a:chExt cx="1203750" cy="975832"/>
          </a:xfrm>
        </p:grpSpPr>
        <p:sp>
          <p:nvSpPr>
            <p:cNvPr id="24" name="AutoShape 5"/>
            <p:cNvSpPr>
              <a:spLocks noChangeArrowheads="1"/>
            </p:cNvSpPr>
            <p:nvPr/>
          </p:nvSpPr>
          <p:spPr bwMode="gray">
            <a:xfrm>
              <a:off x="7470937" y="1116495"/>
              <a:ext cx="1203750" cy="53767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Fastest Growth Since 2000</a:t>
              </a:r>
            </a:p>
          </p:txBody>
        </p:sp>
        <p:cxnSp>
          <p:nvCxnSpPr>
            <p:cNvPr id="25" name="Straight Arrow Connector 24"/>
            <p:cNvCxnSpPr/>
            <p:nvPr/>
          </p:nvCxnSpPr>
          <p:spPr bwMode="gray">
            <a:xfrm flipH="1" flipV="1">
              <a:off x="7951641" y="678333"/>
              <a:ext cx="1494" cy="438162"/>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6" name="Text Placeholder 4"/>
          <p:cNvSpPr txBox="1">
            <a:spLocks/>
          </p:cNvSpPr>
          <p:nvPr/>
        </p:nvSpPr>
        <p:spPr bwMode="gray">
          <a:xfrm>
            <a:off x="433975" y="5303690"/>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Tremendous Growth In Miles Driven. The More People Drive, The More Frequently They Get Into Accidents.</a:t>
            </a:r>
          </a:p>
        </p:txBody>
      </p:sp>
    </p:spTree>
    <p:extLst>
      <p:ext uri="{BB962C8B-B14F-4D97-AF65-F5344CB8AC3E}">
        <p14:creationId xmlns:p14="http://schemas.microsoft.com/office/powerpoint/2010/main" val="131625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61938" y="85491"/>
            <a:ext cx="8458200" cy="950976"/>
          </a:xfrm>
        </p:spPr>
        <p:txBody>
          <a:bodyPr/>
          <a:lstStyle/>
          <a:p>
            <a:r>
              <a:rPr lang="en-US" altLang="en-US" dirty="0"/>
              <a:t>Why Are People Driving More Miles?</a:t>
            </a:r>
            <a:br>
              <a:rPr lang="en-US" altLang="en-US" dirty="0"/>
            </a:br>
            <a:r>
              <a:rPr lang="en-US" altLang="en-US" dirty="0"/>
              <a:t>Is it Jobs?  2006-2016:Q2</a:t>
            </a:r>
          </a:p>
        </p:txBody>
      </p:sp>
      <p:sp>
        <p:nvSpPr>
          <p:cNvPr id="10" name="Text Placeholder 9"/>
          <p:cNvSpPr>
            <a:spLocks noGrp="1"/>
          </p:cNvSpPr>
          <p:nvPr>
            <p:ph type="body" sz="quarter" idx="15"/>
          </p:nvPr>
        </p:nvSpPr>
        <p:spPr>
          <a:xfrm>
            <a:off x="261938" y="1092799"/>
            <a:ext cx="2742519" cy="396947"/>
          </a:xfrm>
        </p:spPr>
        <p:txBody>
          <a:bodyPr/>
          <a:lstStyle/>
          <a:p>
            <a:r>
              <a:rPr lang="en-US" sz="1600" b="1" dirty="0">
                <a:solidFill>
                  <a:schemeClr val="accent2"/>
                </a:solidFill>
              </a:rPr>
              <a:t>Billions of Miles Driven in Prior Year</a:t>
            </a:r>
          </a:p>
        </p:txBody>
      </p:sp>
      <p:sp>
        <p:nvSpPr>
          <p:cNvPr id="12" name="Text Placeholder 11"/>
          <p:cNvSpPr>
            <a:spLocks noGrp="1"/>
          </p:cNvSpPr>
          <p:nvPr>
            <p:ph type="body" sz="quarter" idx="16"/>
          </p:nvPr>
        </p:nvSpPr>
        <p:spPr>
          <a:xfrm>
            <a:off x="356616" y="6345823"/>
            <a:ext cx="7680960" cy="415018"/>
          </a:xfrm>
        </p:spPr>
        <p:txBody>
          <a:bodyPr/>
          <a:lstStyle/>
          <a:p>
            <a:r>
              <a:rPr lang="en-US" sz="1050" dirty="0">
                <a:latin typeface="Arial "/>
              </a:rPr>
              <a:t>Sources: </a:t>
            </a:r>
            <a:r>
              <a:rPr lang="en-US" sz="1050" dirty="0">
                <a:latin typeface="Arial "/>
                <a:hlinkClick r:id="rId3" tooltip="http://www.fhwa.dot.gov/policyinformation/travel_monitoring/tvt.cfm"/>
              </a:rPr>
              <a:t>Federal Highway Administration</a:t>
            </a:r>
            <a:r>
              <a:rPr lang="en-US" sz="1050" dirty="0">
                <a:latin typeface="Arial "/>
              </a:rPr>
              <a:t>; Seasonally Adjusted Employed from Bureau of Labor Statistics (Series ID CES0000000001);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People Drive to and from Work and Drive to Entertainment. </a:t>
            </a:r>
          </a:p>
          <a:p>
            <a:pPr eaLnBrk="1" hangingPunct="1">
              <a:spcBef>
                <a:spcPts val="0"/>
              </a:spcBef>
              <a:buClr>
                <a:schemeClr val="accent2"/>
              </a:buClr>
              <a:buSzPct val="90000"/>
            </a:pPr>
            <a:r>
              <a:rPr lang="en-US" dirty="0">
                <a:solidFill>
                  <a:schemeClr val="bg1"/>
                </a:solidFill>
                <a:latin typeface="Arial "/>
              </a:rPr>
              <a:t>Out of Work, They Curtail Their Movement.</a:t>
            </a:r>
          </a:p>
        </p:txBody>
      </p:sp>
      <p:graphicFrame>
        <p:nvGraphicFramePr>
          <p:cNvPr id="22" name="Object 8"/>
          <p:cNvGraphicFramePr>
            <a:graphicFrameLocks noChangeAspect="1"/>
          </p:cNvGraphicFramePr>
          <p:nvPr>
            <p:extLst>
              <p:ext uri="{D42A27DB-BD31-4B8C-83A1-F6EECF244321}">
                <p14:modId xmlns:p14="http://schemas.microsoft.com/office/powerpoint/2010/main" val="1727850912"/>
              </p:ext>
            </p:extLst>
          </p:nvPr>
        </p:nvGraphicFramePr>
        <p:xfrm>
          <a:off x="418249" y="1546078"/>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7037614" y="1112894"/>
            <a:ext cx="1953290"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600" b="1" dirty="0">
                <a:solidFill>
                  <a:srgbClr val="2F72AD"/>
                </a:solidFill>
              </a:rPr>
              <a:t>Millions Employed</a:t>
            </a:r>
          </a:p>
        </p:txBody>
      </p:sp>
      <p:sp>
        <p:nvSpPr>
          <p:cNvPr id="24" name="Rectangle 7"/>
          <p:cNvSpPr>
            <a:spLocks noChangeArrowheads="1"/>
          </p:cNvSpPr>
          <p:nvPr/>
        </p:nvSpPr>
        <p:spPr bwMode="grayWhite">
          <a:xfrm>
            <a:off x="2416630" y="1611383"/>
            <a:ext cx="1045027"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
        <p:nvSpPr>
          <p:cNvPr id="2" name="TextBox 1"/>
          <p:cNvSpPr txBox="1"/>
          <p:nvPr/>
        </p:nvSpPr>
        <p:spPr>
          <a:xfrm>
            <a:off x="1960474" y="7541971"/>
            <a:ext cx="914400" cy="914400"/>
          </a:xfrm>
          <a:prstGeom prst="rect">
            <a:avLst/>
          </a:prstGeom>
          <a:noFill/>
        </p:spPr>
        <p:txBody>
          <a:bodyPr wrap="non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Tree>
    <p:extLst>
      <p:ext uri="{BB962C8B-B14F-4D97-AF65-F5344CB8AC3E}">
        <p14:creationId xmlns:p14="http://schemas.microsoft.com/office/powerpoint/2010/main" val="40983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40831" y="67131"/>
            <a:ext cx="8458200" cy="950976"/>
          </a:xfrm>
        </p:spPr>
        <p:txBody>
          <a:bodyPr/>
          <a:lstStyle/>
          <a:p>
            <a:r>
              <a:rPr lang="en-US" altLang="en-US" dirty="0"/>
              <a:t>More Miles Driven</a:t>
            </a:r>
            <a:br>
              <a:rPr lang="en-US" altLang="en-US" dirty="0"/>
            </a:br>
            <a:r>
              <a:rPr lang="en-US" altLang="en-US" dirty="0">
                <a:sym typeface="Wingdings" panose="05000000000000000000" pitchFamily="2" charset="2"/>
              </a:rPr>
              <a:t> </a:t>
            </a:r>
            <a:r>
              <a:rPr lang="en-US" altLang="en-US" dirty="0"/>
              <a:t>More Collisions, 2006-2016:Q2</a:t>
            </a:r>
          </a:p>
        </p:txBody>
      </p:sp>
      <p:sp>
        <p:nvSpPr>
          <p:cNvPr id="10" name="Text Placeholder 9"/>
          <p:cNvSpPr>
            <a:spLocks noGrp="1"/>
          </p:cNvSpPr>
          <p:nvPr>
            <p:ph type="body" sz="quarter" idx="15"/>
          </p:nvPr>
        </p:nvSpPr>
        <p:spPr>
          <a:xfrm>
            <a:off x="240831" y="1095649"/>
            <a:ext cx="2064704" cy="396947"/>
          </a:xfrm>
        </p:spPr>
        <p:txBody>
          <a:bodyPr/>
          <a:lstStyle/>
          <a:p>
            <a:r>
              <a:rPr lang="en-US" sz="1600" b="1" dirty="0">
                <a:solidFill>
                  <a:schemeClr val="accent2"/>
                </a:solidFill>
                <a:latin typeface="Arial "/>
              </a:rPr>
              <a:t>Billions of Miles Driven in Prior Year</a:t>
            </a:r>
          </a:p>
        </p:txBody>
      </p:sp>
      <p:sp>
        <p:nvSpPr>
          <p:cNvPr id="12" name="Text Placeholder 11"/>
          <p:cNvSpPr>
            <a:spLocks noGrp="1"/>
          </p:cNvSpPr>
          <p:nvPr>
            <p:ph type="body" sz="quarter" idx="16"/>
          </p:nvPr>
        </p:nvSpPr>
        <p:spPr>
          <a:xfrm>
            <a:off x="416657" y="6298298"/>
            <a:ext cx="7680960" cy="415018"/>
          </a:xfrm>
        </p:spPr>
        <p:txBody>
          <a:bodyPr/>
          <a:lstStyle/>
          <a:p>
            <a:r>
              <a:rPr lang="en-US" dirty="0">
                <a:latin typeface="Arial "/>
              </a:rPr>
              <a:t>Sources: </a:t>
            </a:r>
            <a:r>
              <a:rPr lang="en-US" dirty="0">
                <a:latin typeface="Arial "/>
                <a:hlinkClick r:id="rId3" tooltip="http://www.fhwa.dot.gov/policyinformation/travel_monitoring/tvt.cfm"/>
              </a:rPr>
              <a:t>Federal Highway Administration</a:t>
            </a:r>
            <a:r>
              <a:rPr lang="en-US" dirty="0">
                <a:latin typeface="Arial "/>
              </a:rPr>
              <a:t>; Rolling four-quarter average frequency from ISO, a Verisk Analytics company;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
              </a:rPr>
              <a:t>The More Miles People Drive, the More Likely They are to </a:t>
            </a:r>
          </a:p>
          <a:p>
            <a:pPr eaLnBrk="1" hangingPunct="1">
              <a:spcBef>
                <a:spcPts val="0"/>
              </a:spcBef>
              <a:buClr>
                <a:schemeClr val="accent2"/>
              </a:buClr>
              <a:buSzPct val="90000"/>
            </a:pPr>
            <a:r>
              <a:rPr lang="en-US" sz="1800" dirty="0">
                <a:solidFill>
                  <a:schemeClr val="bg1"/>
                </a:solidFill>
                <a:latin typeface="Arial "/>
              </a:rPr>
              <a:t>Get in an Accident, Helping Drive Claim Frequency Higher.</a:t>
            </a:r>
          </a:p>
        </p:txBody>
      </p:sp>
      <p:graphicFrame>
        <p:nvGraphicFramePr>
          <p:cNvPr id="22" name="Object 8"/>
          <p:cNvGraphicFramePr>
            <a:graphicFrameLocks noChangeAspect="1"/>
          </p:cNvGraphicFramePr>
          <p:nvPr>
            <p:extLst>
              <p:ext uri="{D42A27DB-BD31-4B8C-83A1-F6EECF244321}">
                <p14:modId xmlns:p14="http://schemas.microsoft.com/office/powerpoint/2010/main" val="2081260421"/>
              </p:ext>
            </p:extLst>
          </p:nvPr>
        </p:nvGraphicFramePr>
        <p:xfrm>
          <a:off x="418249" y="1647681"/>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6319157" y="1095649"/>
            <a:ext cx="2687529" cy="455443"/>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600" b="1" dirty="0">
                <a:solidFill>
                  <a:srgbClr val="2F72AD"/>
                </a:solidFill>
                <a:latin typeface="Arial "/>
              </a:rPr>
              <a:t>Overall Collision Claims Per 100 Insured Vehicles</a:t>
            </a:r>
          </a:p>
        </p:txBody>
      </p:sp>
      <p:sp>
        <p:nvSpPr>
          <p:cNvPr id="24" name="Rectangle 7"/>
          <p:cNvSpPr>
            <a:spLocks noChangeArrowheads="1"/>
          </p:cNvSpPr>
          <p:nvPr/>
        </p:nvSpPr>
        <p:spPr bwMode="grayWhite">
          <a:xfrm>
            <a:off x="2421320" y="1585502"/>
            <a:ext cx="1036935" cy="4070988"/>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367484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9" y="6656392"/>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125</a:t>
            </a:fld>
            <a:endParaRPr lang="en-US" altLang="en-US" sz="900">
              <a:solidFill>
                <a:srgbClr val="000000"/>
              </a:solidFill>
            </a:endParaRPr>
          </a:p>
        </p:txBody>
      </p:sp>
      <p:sp>
        <p:nvSpPr>
          <p:cNvPr id="5125" name="Rectangle 7"/>
          <p:cNvSpPr>
            <a:spLocks noGrp="1" noChangeArrowheads="1"/>
          </p:cNvSpPr>
          <p:nvPr>
            <p:ph type="title" idx="4294967295"/>
          </p:nvPr>
        </p:nvSpPr>
        <p:spPr>
          <a:xfrm>
            <a:off x="211039" y="205702"/>
            <a:ext cx="6711950" cy="769938"/>
          </a:xfrm>
        </p:spPr>
        <p:txBody>
          <a:bodyPr/>
          <a:lstStyle/>
          <a:p>
            <a:r>
              <a:rPr lang="en-US" altLang="en-US" dirty="0">
                <a:latin typeface="Arial" panose="020B0604020202020204" pitchFamily="34" charset="0"/>
              </a:rPr>
              <a:t>More People Working and Driving</a:t>
            </a:r>
            <a:br>
              <a:rPr lang="en-US" altLang="en-US" dirty="0">
                <a:latin typeface="Arial" panose="020B0604020202020204" pitchFamily="34" charset="0"/>
              </a:rPr>
            </a:br>
            <a:r>
              <a:rPr lang="en-US" altLang="en-US" dirty="0">
                <a:latin typeface="Arial" panose="020B0604020202020204" pitchFamily="34" charset="0"/>
              </a:rPr>
              <a:t>=&gt; More Collisions, 2006-2016</a:t>
            </a:r>
          </a:p>
        </p:txBody>
      </p:sp>
      <p:sp>
        <p:nvSpPr>
          <p:cNvPr id="5126" name="Text Box 5"/>
          <p:cNvSpPr txBox="1">
            <a:spLocks noChangeArrowheads="1"/>
          </p:cNvSpPr>
          <p:nvPr/>
        </p:nvSpPr>
        <p:spPr bwMode="auto">
          <a:xfrm>
            <a:off x="4" y="6346008"/>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Seasonally Adjusted Employed from Bureau of Labor Statistics;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Information Institute.</a:t>
            </a:r>
          </a:p>
        </p:txBody>
      </p:sp>
      <p:sp>
        <p:nvSpPr>
          <p:cNvPr id="5127" name="Rectangle 6"/>
          <p:cNvSpPr>
            <a:spLocks noChangeArrowheads="1"/>
          </p:cNvSpPr>
          <p:nvPr/>
        </p:nvSpPr>
        <p:spPr bwMode="black">
          <a:xfrm>
            <a:off x="211039" y="1277297"/>
            <a:ext cx="118447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Number Employed,</a:t>
            </a:r>
            <a:br>
              <a:rPr lang="en-US" altLang="en-US" sz="1600" b="1" dirty="0">
                <a:solidFill>
                  <a:srgbClr val="225A7A"/>
                </a:solidFill>
              </a:rPr>
            </a:br>
            <a:r>
              <a:rPr lang="en-US" altLang="en-US" sz="1600" b="1" dirty="0">
                <a:solidFill>
                  <a:srgbClr val="225A7A"/>
                </a:solidFill>
              </a:rPr>
              <a:t>Millions</a:t>
            </a:r>
          </a:p>
        </p:txBody>
      </p:sp>
      <p:graphicFrame>
        <p:nvGraphicFramePr>
          <p:cNvPr id="5128" name="Object 8"/>
          <p:cNvGraphicFramePr>
            <a:graphicFrameLocks noChangeAspect="1"/>
          </p:cNvGraphicFramePr>
          <p:nvPr>
            <p:extLst/>
          </p:nvPr>
        </p:nvGraphicFramePr>
        <p:xfrm>
          <a:off x="506468" y="1360611"/>
          <a:ext cx="7896225" cy="4428582"/>
        </p:xfrm>
        <a:graphic>
          <a:graphicData uri="http://schemas.openxmlformats.org/presentationml/2006/ole">
            <mc:AlternateContent xmlns:mc="http://schemas.openxmlformats.org/markup-compatibility/2006">
              <mc:Choice xmlns:v="urn:schemas-microsoft-com:vml" Requires="v">
                <p:oleObj spid="_x0000_s28589251"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506468" y="1360611"/>
                        <a:ext cx="7896225" cy="4428582"/>
                      </a:xfrm>
                      <a:prstGeom prst="rect">
                        <a:avLst/>
                      </a:prstGeom>
                      <a:noFill/>
                      <a:ln>
                        <a:noFill/>
                      </a:ln>
                      <a:extLst/>
                    </p:spPr>
                  </p:pic>
                </p:oleObj>
              </mc:Fallback>
            </mc:AlternateContent>
          </a:graphicData>
        </a:graphic>
      </p:graphicFrame>
      <p:sp>
        <p:nvSpPr>
          <p:cNvPr id="13" name="Rectangle 6"/>
          <p:cNvSpPr>
            <a:spLocks noChangeArrowheads="1"/>
          </p:cNvSpPr>
          <p:nvPr/>
        </p:nvSpPr>
        <p:spPr bwMode="black">
          <a:xfrm>
            <a:off x="7463708" y="1087797"/>
            <a:ext cx="1585042"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0000"/>
              </a:spcBef>
              <a:buClrTx/>
              <a:buNone/>
            </a:pPr>
            <a:r>
              <a:rPr lang="en-US" altLang="en-US" sz="1600" b="1" dirty="0">
                <a:solidFill>
                  <a:schemeClr val="accent2"/>
                </a:solidFill>
              </a:rPr>
              <a:t>Overall Collision Claims Per 100 Insured Vehicles</a:t>
            </a:r>
          </a:p>
        </p:txBody>
      </p:sp>
      <p:sp>
        <p:nvSpPr>
          <p:cNvPr id="16" name="Rectangle 4"/>
          <p:cNvSpPr>
            <a:spLocks noChangeArrowheads="1"/>
          </p:cNvSpPr>
          <p:nvPr/>
        </p:nvSpPr>
        <p:spPr bwMode="blackWhite">
          <a:xfrm>
            <a:off x="499602" y="5674963"/>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When people are out of work, they drive less. When they get jobs,</a:t>
            </a:r>
            <a:br>
              <a:rPr lang="en-US" altLang="en-US" sz="1800" b="1" dirty="0">
                <a:solidFill>
                  <a:schemeClr val="bg1"/>
                </a:solidFill>
                <a:cs typeface="Arial" panose="020B0604020202020204" pitchFamily="34" charset="0"/>
              </a:rPr>
            </a:br>
            <a:r>
              <a:rPr lang="en-US" altLang="en-US" sz="1800" b="1" dirty="0">
                <a:solidFill>
                  <a:schemeClr val="bg1"/>
                </a:solidFill>
                <a:cs typeface="Arial" panose="020B0604020202020204" pitchFamily="34" charset="0"/>
              </a:rPr>
              <a:t>they drive to work, helping drive claim frequency higher.</a:t>
            </a:r>
          </a:p>
        </p:txBody>
      </p:sp>
      <p:sp>
        <p:nvSpPr>
          <p:cNvPr id="11" name="Rectangle 7"/>
          <p:cNvSpPr>
            <a:spLocks noChangeArrowheads="1"/>
          </p:cNvSpPr>
          <p:nvPr/>
        </p:nvSpPr>
        <p:spPr bwMode="grayWhite">
          <a:xfrm>
            <a:off x="2359746" y="2202425"/>
            <a:ext cx="1022555" cy="347253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77" y="2202429"/>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3183379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p:cNvSpPr>
            <a:spLocks noGrp="1"/>
          </p:cNvSpPr>
          <p:nvPr>
            <p:ph type="title"/>
          </p:nvPr>
        </p:nvSpPr>
        <p:spPr>
          <a:xfrm>
            <a:off x="227013" y="132410"/>
            <a:ext cx="8458200" cy="950976"/>
          </a:xfrm>
        </p:spPr>
        <p:txBody>
          <a:bodyPr/>
          <a:lstStyle/>
          <a:p>
            <a:r>
              <a:rPr lang="en-US" dirty="0"/>
              <a:t>Comparing Gas Prices, Employment on</a:t>
            </a:r>
            <a:br>
              <a:rPr lang="en-US" dirty="0"/>
            </a:br>
            <a:r>
              <a:rPr lang="en-US" dirty="0"/>
              <a:t>Collision Frequency Through 2015</a:t>
            </a:r>
          </a:p>
        </p:txBody>
      </p:sp>
      <p:sp>
        <p:nvSpPr>
          <p:cNvPr id="15" name="Text Placeholder 14"/>
          <p:cNvSpPr>
            <a:spLocks noGrp="1"/>
          </p:cNvSpPr>
          <p:nvPr>
            <p:ph type="body" sz="quarter" idx="16"/>
          </p:nvPr>
        </p:nvSpPr>
        <p:spPr>
          <a:xfrm>
            <a:off x="615633" y="6262123"/>
            <a:ext cx="7680960" cy="415018"/>
          </a:xfrm>
        </p:spPr>
        <p:txBody>
          <a:bodyPr/>
          <a:lstStyle/>
          <a:p>
            <a:r>
              <a:rPr lang="en-US" dirty="0">
                <a:latin typeface="Arial "/>
              </a:rPr>
              <a:t>Sources: Seasonally Adjusted Employed from Bureau of Labor Statistics; Energy Information Administration; Rolling Four-</a:t>
            </a:r>
            <a:r>
              <a:rPr lang="en-US" dirty="0" err="1">
                <a:latin typeface="Arial "/>
              </a:rPr>
              <a:t>Qtr</a:t>
            </a:r>
            <a:r>
              <a:rPr lang="en-US" dirty="0">
                <a:latin typeface="Arial "/>
              </a:rPr>
              <a:t> Avg. Frequency from Insurance Services Office; Insurance Information Institute.</a:t>
            </a:r>
          </a:p>
        </p:txBody>
      </p:sp>
      <p:sp>
        <p:nvSpPr>
          <p:cNvPr id="16" name="Text Placeholder 4"/>
          <p:cNvSpPr txBox="1">
            <a:spLocks/>
          </p:cNvSpPr>
          <p:nvPr/>
        </p:nvSpPr>
        <p:spPr bwMode="gray">
          <a:xfrm>
            <a:off x="421737" y="1393534"/>
            <a:ext cx="4034376" cy="652885"/>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latin typeface="Arial "/>
              </a:rPr>
              <a:t>Gas Price vs.</a:t>
            </a:r>
            <a:br>
              <a:rPr lang="en-US" dirty="0">
                <a:solidFill>
                  <a:schemeClr val="bg1"/>
                </a:solidFill>
                <a:latin typeface="Arial "/>
              </a:rPr>
            </a:br>
            <a:r>
              <a:rPr lang="en-US" dirty="0">
                <a:solidFill>
                  <a:schemeClr val="bg1"/>
                </a:solidFill>
                <a:latin typeface="Arial "/>
              </a:rPr>
              <a:t>Collision Frequency</a:t>
            </a:r>
          </a:p>
        </p:txBody>
      </p:sp>
      <p:sp>
        <p:nvSpPr>
          <p:cNvPr id="17" name="Text Placeholder 4"/>
          <p:cNvSpPr txBox="1">
            <a:spLocks/>
          </p:cNvSpPr>
          <p:nvPr/>
        </p:nvSpPr>
        <p:spPr bwMode="gray">
          <a:xfrm>
            <a:off x="4685762" y="1393534"/>
            <a:ext cx="4034376" cy="652885"/>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latin typeface="Arial "/>
              </a:rPr>
              <a:t>Number Employed vs.</a:t>
            </a:r>
            <a:br>
              <a:rPr lang="en-US" dirty="0">
                <a:solidFill>
                  <a:schemeClr val="bg1"/>
                </a:solidFill>
                <a:latin typeface="Arial "/>
              </a:rPr>
            </a:br>
            <a:r>
              <a:rPr lang="en-US" dirty="0">
                <a:solidFill>
                  <a:schemeClr val="bg1"/>
                </a:solidFill>
                <a:latin typeface="Arial "/>
              </a:rPr>
              <a:t>Collision Frequency</a:t>
            </a:r>
          </a:p>
        </p:txBody>
      </p:sp>
      <p:graphicFrame>
        <p:nvGraphicFramePr>
          <p:cNvPr id="19" name="Content Placeholder 8"/>
          <p:cNvGraphicFramePr>
            <a:graphicFrameLocks/>
          </p:cNvGraphicFramePr>
          <p:nvPr>
            <p:extLst/>
          </p:nvPr>
        </p:nvGraphicFramePr>
        <p:xfrm>
          <a:off x="423863" y="2084825"/>
          <a:ext cx="4032250" cy="3867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ontent Placeholder 9"/>
          <p:cNvGraphicFramePr>
            <a:graphicFrameLocks/>
          </p:cNvGraphicFramePr>
          <p:nvPr>
            <p:extLst/>
          </p:nvPr>
        </p:nvGraphicFramePr>
        <p:xfrm>
          <a:off x="4687888" y="2084825"/>
          <a:ext cx="4032250" cy="386715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420618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102469"/>
            <a:ext cx="8458200" cy="950976"/>
          </a:xfrm>
        </p:spPr>
        <p:txBody>
          <a:bodyPr/>
          <a:lstStyle/>
          <a:p>
            <a:r>
              <a:rPr lang="en-US" altLang="en-US" dirty="0"/>
              <a:t>Severity: Driving Fatalities are Rising</a:t>
            </a:r>
          </a:p>
        </p:txBody>
      </p:sp>
      <p:sp>
        <p:nvSpPr>
          <p:cNvPr id="9" name="Text Placeholder 8"/>
          <p:cNvSpPr>
            <a:spLocks noGrp="1"/>
          </p:cNvSpPr>
          <p:nvPr>
            <p:ph type="body" sz="quarter" idx="15"/>
          </p:nvPr>
        </p:nvSpPr>
        <p:spPr>
          <a:xfrm>
            <a:off x="539475" y="1227018"/>
            <a:ext cx="8454009" cy="396947"/>
          </a:xfrm>
        </p:spPr>
        <p:txBody>
          <a:bodyPr/>
          <a:lstStyle/>
          <a:p>
            <a:pPr algn="ctr"/>
            <a:r>
              <a:rPr lang="en-US" sz="1800" b="1" dirty="0">
                <a:solidFill>
                  <a:schemeClr val="tx1"/>
                </a:solidFill>
                <a:latin typeface="Arial "/>
              </a:rPr>
              <a:t>Annual Change in Motor Vehicle Deaths</a:t>
            </a:r>
          </a:p>
        </p:txBody>
      </p:sp>
      <p:sp>
        <p:nvSpPr>
          <p:cNvPr id="10" name="Text Placeholder 9"/>
          <p:cNvSpPr>
            <a:spLocks noGrp="1"/>
          </p:cNvSpPr>
          <p:nvPr>
            <p:ph type="body" sz="quarter" idx="16"/>
          </p:nvPr>
        </p:nvSpPr>
        <p:spPr>
          <a:xfrm>
            <a:off x="261938" y="6309816"/>
            <a:ext cx="7680960" cy="415018"/>
          </a:xfrm>
        </p:spPr>
        <p:txBody>
          <a:bodyPr/>
          <a:lstStyle/>
          <a:p>
            <a:r>
              <a:rPr lang="en-US" dirty="0"/>
              <a:t>Sources: National Safety Council, Insurance Information </a:t>
            </a:r>
            <a:r>
              <a:rPr lang="en-US" dirty="0">
                <a:latin typeface="Arial "/>
              </a:rPr>
              <a:t>Institute</a:t>
            </a:r>
            <a:r>
              <a:rPr lang="en-US" dirty="0"/>
              <a:t>.</a:t>
            </a:r>
          </a:p>
        </p:txBody>
      </p:sp>
      <p:graphicFrame>
        <p:nvGraphicFramePr>
          <p:cNvPr id="12" name="Object 10"/>
          <p:cNvGraphicFramePr>
            <a:graphicFrameLocks noChangeAspect="1"/>
          </p:cNvGraphicFramePr>
          <p:nvPr>
            <p:extLst/>
          </p:nvPr>
        </p:nvGraphicFramePr>
        <p:xfrm>
          <a:off x="423863" y="1393825"/>
          <a:ext cx="8296275" cy="418623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p:cNvSpPr txBox="1">
            <a:spLocks/>
          </p:cNvSpPr>
          <p:nvPr/>
        </p:nvSpPr>
        <p:spPr bwMode="gray">
          <a:xfrm>
            <a:off x="339297" y="5871761"/>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Driving Has Been Getting Safer for Decades, But Recent Trend is Discouraging—38,300 Deaths in 2015.</a:t>
            </a:r>
          </a:p>
        </p:txBody>
      </p:sp>
      <p:grpSp>
        <p:nvGrpSpPr>
          <p:cNvPr id="14" name="Group 13"/>
          <p:cNvGrpSpPr/>
          <p:nvPr/>
        </p:nvGrpSpPr>
        <p:grpSpPr>
          <a:xfrm>
            <a:off x="1192360" y="1700775"/>
            <a:ext cx="1574605" cy="1432741"/>
            <a:chOff x="1192360" y="1700775"/>
            <a:chExt cx="1574605" cy="1432741"/>
          </a:xfrm>
        </p:grpSpPr>
        <p:sp>
          <p:nvSpPr>
            <p:cNvPr id="18" name="AutoShape 5"/>
            <p:cNvSpPr>
              <a:spLocks noChangeArrowheads="1"/>
            </p:cNvSpPr>
            <p:nvPr/>
          </p:nvSpPr>
          <p:spPr bwMode="gray">
            <a:xfrm>
              <a:off x="1192360" y="1700775"/>
              <a:ext cx="157460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Seatbelt Use Rose to 62% of Drivers, From 49% in ‘90</a:t>
              </a:r>
            </a:p>
          </p:txBody>
        </p:sp>
        <p:cxnSp>
          <p:nvCxnSpPr>
            <p:cNvPr id="19" name="Straight Arrow Connector 18"/>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285592" y="1700775"/>
            <a:ext cx="1420985" cy="1432741"/>
            <a:chOff x="830612" y="1700775"/>
            <a:chExt cx="1420985" cy="1432741"/>
          </a:xfrm>
        </p:grpSpPr>
        <p:sp>
          <p:nvSpPr>
            <p:cNvPr id="23" name="AutoShape 5"/>
            <p:cNvSpPr>
              <a:spLocks noChangeArrowheads="1"/>
            </p:cNvSpPr>
            <p:nvPr/>
          </p:nvSpPr>
          <p:spPr bwMode="gray">
            <a:xfrm>
              <a:off x="830612" y="1700775"/>
              <a:ext cx="142098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Big Drop-off Due to the Great Recession</a:t>
              </a:r>
            </a:p>
          </p:txBody>
        </p:sp>
        <p:cxnSp>
          <p:nvCxnSpPr>
            <p:cNvPr id="24" name="Straight Arrow Connector 23"/>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7299153" y="659111"/>
            <a:ext cx="1420985" cy="1067037"/>
            <a:chOff x="830612" y="1700775"/>
            <a:chExt cx="1420985" cy="1067037"/>
          </a:xfrm>
        </p:grpSpPr>
        <p:sp>
          <p:nvSpPr>
            <p:cNvPr id="15" name="AutoShape 5"/>
            <p:cNvSpPr>
              <a:spLocks noChangeArrowheads="1"/>
            </p:cNvSpPr>
            <p:nvPr/>
          </p:nvSpPr>
          <p:spPr bwMode="gray">
            <a:xfrm>
              <a:off x="830612" y="1700775"/>
              <a:ext cx="142098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On Track for 18% Increase in Two Years</a:t>
              </a:r>
            </a:p>
          </p:txBody>
        </p:sp>
        <p:cxnSp>
          <p:nvCxnSpPr>
            <p:cNvPr id="17" name="Straight Arrow Connector 16"/>
            <p:cNvCxnSpPr/>
            <p:nvPr/>
          </p:nvCxnSpPr>
          <p:spPr bwMode="gray">
            <a:xfrm>
              <a:off x="1538005" y="2315255"/>
              <a:ext cx="3099" cy="452557"/>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994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3777" y="163387"/>
            <a:ext cx="8458200" cy="950976"/>
          </a:xfrm>
        </p:spPr>
        <p:txBody>
          <a:bodyPr/>
          <a:lstStyle/>
          <a:p>
            <a:r>
              <a:rPr lang="en-US" dirty="0"/>
              <a:t>What About Distractions?</a:t>
            </a:r>
          </a:p>
        </p:txBody>
      </p:sp>
      <p:sp>
        <p:nvSpPr>
          <p:cNvPr id="3" name="Text Placeholder 2"/>
          <p:cNvSpPr>
            <a:spLocks noGrp="1"/>
          </p:cNvSpPr>
          <p:nvPr>
            <p:ph type="body" sz="quarter" idx="15"/>
          </p:nvPr>
        </p:nvSpPr>
        <p:spPr/>
        <p:txBody>
          <a:bodyPr/>
          <a:lstStyle/>
          <a:p>
            <a:r>
              <a:rPr lang="en-US" b="1" dirty="0">
                <a:latin typeface="Arial "/>
              </a:rPr>
              <a:t>It’s A Problem. But Is It Growing?</a:t>
            </a:r>
          </a:p>
        </p:txBody>
      </p:sp>
      <p:sp>
        <p:nvSpPr>
          <p:cNvPr id="4" name="Text Placeholder 3"/>
          <p:cNvSpPr>
            <a:spLocks noGrp="1"/>
          </p:cNvSpPr>
          <p:nvPr>
            <p:ph type="body" sz="quarter" idx="16"/>
          </p:nvPr>
        </p:nvSpPr>
        <p:spPr>
          <a:xfrm>
            <a:off x="348232" y="6269726"/>
            <a:ext cx="7680960" cy="415018"/>
          </a:xfrm>
        </p:spPr>
        <p:txBody>
          <a:bodyPr/>
          <a:lstStyle/>
          <a:p>
            <a:r>
              <a:rPr lang="en-US" dirty="0">
                <a:latin typeface="Arial "/>
              </a:rPr>
              <a:t>* Property Damage Only.</a:t>
            </a:r>
          </a:p>
          <a:p>
            <a:r>
              <a:rPr lang="en-US" dirty="0">
                <a:latin typeface="Arial "/>
              </a:rPr>
              <a:t>SOURCES: State Farm, National Highway Transportation Safety Administration (distraction.gov)</a:t>
            </a:r>
          </a:p>
        </p:txBody>
      </p:sp>
      <p:sp>
        <p:nvSpPr>
          <p:cNvPr id="5" name="Text Placeholder 4"/>
          <p:cNvSpPr>
            <a:spLocks noGrp="1"/>
          </p:cNvSpPr>
          <p:nvPr>
            <p:ph type="body" sz="quarter" idx="30"/>
          </p:nvPr>
        </p:nvSpPr>
        <p:spPr/>
        <p:txBody>
          <a:bodyPr/>
          <a:lstStyle/>
          <a:p>
            <a:r>
              <a:rPr lang="en-US" dirty="0">
                <a:latin typeface="Arial "/>
              </a:rPr>
              <a:t>What We Do Behind The Wheel</a:t>
            </a:r>
          </a:p>
        </p:txBody>
      </p:sp>
      <p:sp>
        <p:nvSpPr>
          <p:cNvPr id="6" name="Text Placeholder 5"/>
          <p:cNvSpPr>
            <a:spLocks noGrp="1"/>
          </p:cNvSpPr>
          <p:nvPr>
            <p:ph type="body" sz="quarter" idx="32"/>
          </p:nvPr>
        </p:nvSpPr>
        <p:spPr/>
        <p:txBody>
          <a:bodyPr/>
          <a:lstStyle/>
          <a:p>
            <a:r>
              <a:rPr lang="en-US" dirty="0">
                <a:latin typeface="Arial "/>
              </a:rPr>
              <a:t>But Impact Is Not Clear</a:t>
            </a:r>
          </a:p>
        </p:txBody>
      </p:sp>
      <p:graphicFrame>
        <p:nvGraphicFramePr>
          <p:cNvPr id="11" name="Content Placeholder 10"/>
          <p:cNvGraphicFramePr>
            <a:graphicFrameLocks noGrp="1"/>
          </p:cNvGraphicFramePr>
          <p:nvPr>
            <p:ph sz="quarter" idx="33"/>
            <p:extLst>
              <p:ext uri="{D42A27DB-BD31-4B8C-83A1-F6EECF244321}">
                <p14:modId xmlns:p14="http://schemas.microsoft.com/office/powerpoint/2010/main" val="3923680598"/>
              </p:ext>
            </p:extLst>
          </p:nvPr>
        </p:nvGraphicFramePr>
        <p:xfrm>
          <a:off x="357188" y="2378075"/>
          <a:ext cx="4148137" cy="3748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19"/>
          <p:cNvGraphicFramePr>
            <a:graphicFrameLocks noGrp="1"/>
          </p:cNvGraphicFramePr>
          <p:nvPr>
            <p:ph sz="quarter" idx="34"/>
            <p:extLst>
              <p:ext uri="{D42A27DB-BD31-4B8C-83A1-F6EECF244321}">
                <p14:modId xmlns:p14="http://schemas.microsoft.com/office/powerpoint/2010/main" val="2283516698"/>
              </p:ext>
            </p:extLst>
          </p:nvPr>
        </p:nvGraphicFramePr>
        <p:xfrm>
          <a:off x="4669018" y="2494221"/>
          <a:ext cx="4151312" cy="374808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1536309" y="2708661"/>
            <a:ext cx="745497" cy="695126"/>
            <a:chOff x="1192360" y="1700775"/>
            <a:chExt cx="1574605" cy="695126"/>
          </a:xfrm>
        </p:grpSpPr>
        <p:sp>
          <p:nvSpPr>
            <p:cNvPr id="13" name="AutoShape 5"/>
            <p:cNvSpPr>
              <a:spLocks noChangeArrowheads="1"/>
            </p:cNvSpPr>
            <p:nvPr/>
          </p:nvSpPr>
          <p:spPr bwMode="gray">
            <a:xfrm>
              <a:off x="1192360" y="1700775"/>
              <a:ext cx="157460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Talking Less . . .</a:t>
              </a:r>
            </a:p>
          </p:txBody>
        </p:sp>
        <p:cxnSp>
          <p:nvCxnSpPr>
            <p:cNvPr id="14" name="Straight Arrow Connector 13"/>
            <p:cNvCxnSpPr/>
            <p:nvPr/>
          </p:nvCxnSpPr>
          <p:spPr bwMode="gray">
            <a:xfrm>
              <a:off x="1342238" y="2315255"/>
              <a:ext cx="0" cy="80646"/>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1" name="Oval 20"/>
          <p:cNvSpPr/>
          <p:nvPr/>
        </p:nvSpPr>
        <p:spPr>
          <a:xfrm>
            <a:off x="7751273" y="5847545"/>
            <a:ext cx="612396" cy="3629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3" name="AutoShape 5"/>
          <p:cNvSpPr>
            <a:spLocks noChangeArrowheads="1"/>
          </p:cNvSpPr>
          <p:nvPr/>
        </p:nvSpPr>
        <p:spPr bwMode="gray">
          <a:xfrm>
            <a:off x="6898890" y="6294779"/>
            <a:ext cx="1998689" cy="288643"/>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Most Recent Year</a:t>
            </a:r>
          </a:p>
        </p:txBody>
      </p:sp>
    </p:spTree>
    <p:extLst>
      <p:ext uri="{BB962C8B-B14F-4D97-AF65-F5344CB8AC3E}">
        <p14:creationId xmlns:p14="http://schemas.microsoft.com/office/powerpoint/2010/main" val="288680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grpId="0" nodeType="afterEffect">
                                  <p:stCondLst>
                                    <p:cond delay="20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Graphic spid="11" grpId="0">
        <p:bldAsOne/>
      </p:bldGraphic>
      <p:bldGraphic spid="20" grpId="0">
        <p:bldAsOne/>
      </p:bldGraphic>
      <p:bldP spid="21" grpId="0" animBg="1"/>
      <p:bldP spid="23"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9" y="117475"/>
            <a:ext cx="7769225" cy="762000"/>
          </a:xfrm>
        </p:spPr>
        <p:txBody>
          <a:bodyPr/>
          <a:lstStyle/>
          <a:p>
            <a:pPr>
              <a:lnSpc>
                <a:spcPct val="75000"/>
              </a:lnSpc>
            </a:pPr>
            <a:r>
              <a:rPr lang="en-US" altLang="en-US" dirty="0">
                <a:latin typeface="Arial" panose="020B0604020202020204" pitchFamily="34" charset="0"/>
              </a:rPr>
              <a:t>Change in Auto Fatalities by State: Especially Severe in Georgia</a:t>
            </a:r>
          </a:p>
        </p:txBody>
      </p:sp>
      <p:graphicFrame>
        <p:nvGraphicFramePr>
          <p:cNvPr id="68611" name="Object 3"/>
          <p:cNvGraphicFramePr>
            <a:graphicFrameLocks noGrp="1" noChangeAspect="1"/>
          </p:cNvGraphicFramePr>
          <p:nvPr>
            <p:ph type="chart" idx="1"/>
            <p:extLst/>
          </p:nvPr>
        </p:nvGraphicFramePr>
        <p:xfrm>
          <a:off x="142879" y="1804198"/>
          <a:ext cx="8639175" cy="4613275"/>
        </p:xfrm>
        <a:graphic>
          <a:graphicData uri="http://schemas.openxmlformats.org/presentationml/2006/ole">
            <mc:AlternateContent xmlns:mc="http://schemas.openxmlformats.org/markup-compatibility/2006">
              <mc:Choice xmlns:v="urn:schemas-microsoft-com:vml" Requires="v">
                <p:oleObj spid="_x0000_s28590271"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142879" y="1804198"/>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Rectangle 4"/>
          <p:cNvSpPr>
            <a:spLocks noChangeArrowheads="1"/>
          </p:cNvSpPr>
          <p:nvPr/>
        </p:nvSpPr>
        <p:spPr bwMode="auto">
          <a:xfrm>
            <a:off x="609600" y="6281738"/>
            <a:ext cx="3810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Estimates from National Safety Council.</a:t>
            </a:r>
          </a:p>
        </p:txBody>
      </p:sp>
      <p:sp>
        <p:nvSpPr>
          <p:cNvPr id="68613" name="Text Box 5"/>
          <p:cNvSpPr txBox="1">
            <a:spLocks noChangeArrowheads="1"/>
          </p:cNvSpPr>
          <p:nvPr/>
        </p:nvSpPr>
        <p:spPr bwMode="auto">
          <a:xfrm>
            <a:off x="609600" y="1447804"/>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2015 vs. 2014</a:t>
            </a:r>
          </a:p>
        </p:txBody>
      </p:sp>
      <p:sp>
        <p:nvSpPr>
          <p:cNvPr id="6" name="AutoShape 6"/>
          <p:cNvSpPr>
            <a:spLocks noChangeArrowheads="1"/>
          </p:cNvSpPr>
          <p:nvPr/>
        </p:nvSpPr>
        <p:spPr bwMode="blackWhite">
          <a:xfrm>
            <a:off x="4195446" y="4322068"/>
            <a:ext cx="1866900" cy="1069975"/>
          </a:xfrm>
          <a:prstGeom prst="wedgeRectCallout">
            <a:avLst>
              <a:gd name="adj1" fmla="val -74098"/>
              <a:gd name="adj2" fmla="val -6411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Fatalities in Southeast Rising Faster Than USA as a Whole</a:t>
            </a:r>
          </a:p>
        </p:txBody>
      </p:sp>
      <p:sp>
        <p:nvSpPr>
          <p:cNvPr id="7" name="AutoShape 26"/>
          <p:cNvSpPr>
            <a:spLocks noChangeArrowheads="1"/>
          </p:cNvSpPr>
          <p:nvPr/>
        </p:nvSpPr>
        <p:spPr bwMode="blackWhite">
          <a:xfrm>
            <a:off x="6062346" y="1094775"/>
            <a:ext cx="2719704" cy="1130269"/>
          </a:xfrm>
          <a:prstGeom prst="wedgeRectCallout">
            <a:avLst>
              <a:gd name="adj1" fmla="val -63751"/>
              <a:gd name="adj2" fmla="val 586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GA’s auto fatality rate has increased at a pace nearly 3 times that of the US overall and far in excess of any other state in the region</a:t>
            </a:r>
          </a:p>
        </p:txBody>
      </p:sp>
    </p:spTree>
    <p:extLst>
      <p:ext uri="{BB962C8B-B14F-4D97-AF65-F5344CB8AC3E}">
        <p14:creationId xmlns:p14="http://schemas.microsoft.com/office/powerpoint/2010/main" val="393503311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13</a:t>
            </a:fld>
            <a:endParaRPr lang="en-US" altLang="en-US"/>
          </a:p>
        </p:txBody>
      </p:sp>
      <p:sp>
        <p:nvSpPr>
          <p:cNvPr id="58373" name="Rectangle 2"/>
          <p:cNvSpPr>
            <a:spLocks noGrp="1" noChangeArrowheads="1"/>
          </p:cNvSpPr>
          <p:nvPr>
            <p:ph type="title"/>
          </p:nvPr>
        </p:nvSpPr>
        <p:spPr/>
        <p:txBody>
          <a:bodyPr/>
          <a:lstStyle/>
          <a:p>
            <a:r>
              <a:rPr lang="en-US" altLang="en-US" sz="2400" dirty="0">
                <a:latin typeface="Arial" panose="020B0604020202020204" pitchFamily="34" charset="0"/>
              </a:rPr>
              <a:t>U.S. INSURANCE MERGERS AND ACQUISITIONS,</a:t>
            </a:r>
            <a:br>
              <a:rPr lang="en-US" altLang="en-US" sz="2400" dirty="0">
                <a:latin typeface="Arial" panose="020B0604020202020204" pitchFamily="34" charset="0"/>
              </a:rPr>
            </a:br>
            <a:r>
              <a:rPr lang="en-US" altLang="en-US" sz="2400" dirty="0">
                <a:latin typeface="Arial" panose="020B0604020202020204" pitchFamily="34" charset="0"/>
              </a:rPr>
              <a:t>P/C SECTOR, 1994-2015 (1)</a:t>
            </a:r>
          </a:p>
        </p:txBody>
      </p:sp>
      <p:graphicFrame>
        <p:nvGraphicFramePr>
          <p:cNvPr id="58374" name="Object 3"/>
          <p:cNvGraphicFramePr>
            <a:graphicFrameLocks noGrp="1"/>
          </p:cNvGraphicFramePr>
          <p:nvPr>
            <p:ph type="chart" idx="4294967295"/>
            <p:extLst/>
          </p:nvPr>
        </p:nvGraphicFramePr>
        <p:xfrm>
          <a:off x="301625" y="1635125"/>
          <a:ext cx="8534400" cy="4513263"/>
        </p:xfrm>
        <a:graphic>
          <a:graphicData uri="http://schemas.openxmlformats.org/presentationml/2006/ole">
            <mc:AlternateContent xmlns:mc="http://schemas.openxmlformats.org/markup-compatibility/2006">
              <mc:Choice xmlns:v="urn:schemas-microsoft-com:vml" Requires="v">
                <p:oleObj spid="_x0000_s28668967" name="Chart" r:id="rId4" imgW="8591407" imgH="4543321" progId="MSGraph.Chart.8">
                  <p:embed followColorScheme="full"/>
                </p:oleObj>
              </mc:Choice>
              <mc:Fallback>
                <p:oleObj name="Chart" r:id="rId4" imgW="8591407" imgH="4543321" progId="MSGraph.Chart.8">
                  <p:embed followColorScheme="full"/>
                  <p:pic>
                    <p:nvPicPr>
                      <p:cNvPr id="58374" name="Object 3"/>
                      <p:cNvPicPr>
                        <a:picLocks noGrp="1" noChangeArrowheads="1"/>
                      </p:cNvPicPr>
                      <p:nvPr/>
                    </p:nvPicPr>
                    <p:blipFill>
                      <a:blip r:embed="rId5"/>
                      <a:srcRect/>
                      <a:stretch>
                        <a:fillRect/>
                      </a:stretch>
                    </p:blipFill>
                    <p:spPr bwMode="gray">
                      <a:xfrm>
                        <a:off x="301625" y="1635125"/>
                        <a:ext cx="8534400" cy="451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312416" y="1211034"/>
            <a:ext cx="1993599" cy="1333024"/>
          </a:xfrm>
          <a:prstGeom prst="wedgeRectCallout">
            <a:avLst>
              <a:gd name="adj1" fmla="val 67370"/>
              <a:gd name="adj2" fmla="val 1195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in 2015 totaled $39.6B, its highest level since 2000</a:t>
            </a:r>
          </a:p>
        </p:txBody>
      </p:sp>
    </p:spTree>
    <p:extLst>
      <p:ext uri="{BB962C8B-B14F-4D97-AF65-F5344CB8AC3E}">
        <p14:creationId xmlns:p14="http://schemas.microsoft.com/office/powerpoint/2010/main" val="32958864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130</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42"/>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Drivers</a:t>
            </a:r>
          </a:p>
        </p:txBody>
      </p:sp>
      <p:sp>
        <p:nvSpPr>
          <p:cNvPr id="2152456" name="Rectangle 8"/>
          <p:cNvSpPr>
            <a:spLocks noChangeArrowheads="1"/>
          </p:cNvSpPr>
          <p:nvPr/>
        </p:nvSpPr>
        <p:spPr bwMode="auto">
          <a:xfrm>
            <a:off x="802644" y="4183787"/>
            <a:ext cx="7020559"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Rate and Exposure are Both Presently Important Growth Drivers</a:t>
            </a:r>
          </a:p>
        </p:txBody>
      </p:sp>
    </p:spTree>
    <p:extLst>
      <p:ext uri="{BB962C8B-B14F-4D97-AF65-F5344CB8AC3E}">
        <p14:creationId xmlns:p14="http://schemas.microsoft.com/office/powerpoint/2010/main" val="37160254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131</a:t>
            </a:fld>
            <a:endParaRPr lang="en-US" sz="900"/>
          </a:p>
        </p:txBody>
      </p:sp>
      <p:sp>
        <p:nvSpPr>
          <p:cNvPr id="11270" name="Rectangle 7"/>
          <p:cNvSpPr>
            <a:spLocks noGrp="1" noChangeArrowheads="1"/>
          </p:cNvSpPr>
          <p:nvPr>
            <p:ph type="title" idx="4294967295"/>
          </p:nvPr>
        </p:nvSpPr>
        <p:spPr>
          <a:xfrm>
            <a:off x="450854" y="161929"/>
            <a:ext cx="7400925" cy="860425"/>
          </a:xfrm>
        </p:spPr>
        <p:txBody>
          <a:bodyPr/>
          <a:lstStyle/>
          <a:p>
            <a:r>
              <a:rPr lang="en-US" dirty="0"/>
              <a:t>Monthly Change in Auto Insurance Prices, 1991–2016*</a:t>
            </a:r>
          </a:p>
        </p:txBody>
      </p:sp>
      <p:sp>
        <p:nvSpPr>
          <p:cNvPr id="11271" name="Text Box 5"/>
          <p:cNvSpPr txBox="1">
            <a:spLocks noChangeArrowheads="1"/>
          </p:cNvSpPr>
          <p:nvPr/>
        </p:nvSpPr>
        <p:spPr bwMode="auto">
          <a:xfrm>
            <a:off x="0" y="6207129"/>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Sept. 2016; 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4284809372"/>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555526"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27759"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roughly every 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8" y="4280256"/>
            <a:ext cx="1743075" cy="1143000"/>
          </a:xfrm>
          <a:prstGeom prst="wedgeRectCallout">
            <a:avLst>
              <a:gd name="adj1" fmla="val 101924"/>
              <a:gd name="adj2" fmla="val -1009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546099" y="1815526"/>
            <a:ext cx="1944483" cy="954088"/>
          </a:xfrm>
          <a:prstGeom prst="wedgeRectCallout">
            <a:avLst>
              <a:gd name="adj1" fmla="val 22809"/>
              <a:gd name="adj2" fmla="val 807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peak occurred in late 2010 at 5.3%, falling to 2.8% by Mar. 2012</a:t>
            </a:r>
          </a:p>
        </p:txBody>
      </p:sp>
      <p:sp>
        <p:nvSpPr>
          <p:cNvPr id="11" name="AutoShape 6"/>
          <p:cNvSpPr>
            <a:spLocks noChangeArrowheads="1"/>
          </p:cNvSpPr>
          <p:nvPr/>
        </p:nvSpPr>
        <p:spPr bwMode="blackWhite">
          <a:xfrm>
            <a:off x="7004958" y="4280256"/>
            <a:ext cx="2074414" cy="1196530"/>
          </a:xfrm>
          <a:prstGeom prst="wedgeRectCallout">
            <a:avLst>
              <a:gd name="adj1" fmla="val 30426"/>
              <a:gd name="adj2" fmla="val -1516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Sept. 2016 reading of 6.4% is up from 5.5%</a:t>
            </a:r>
            <a:br>
              <a:rPr lang="en-US" sz="1400" b="1" dirty="0">
                <a:solidFill>
                  <a:schemeClr val="bg1"/>
                </a:solidFill>
              </a:rPr>
            </a:br>
            <a:r>
              <a:rPr lang="en-US" sz="1400" b="1" dirty="0">
                <a:solidFill>
                  <a:schemeClr val="bg1"/>
                </a:solidFill>
              </a:rPr>
              <a:t>a year earlier.  Current rate trend is strongest since 2002-03.</a:t>
            </a:r>
          </a:p>
        </p:txBody>
      </p:sp>
    </p:spTree>
    <p:extLst>
      <p:ext uri="{BB962C8B-B14F-4D97-AF65-F5344CB8AC3E}">
        <p14:creationId xmlns:p14="http://schemas.microsoft.com/office/powerpoint/2010/main" val="711872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132</a:t>
            </a:fld>
            <a:endParaRPr lang="en-US"/>
          </a:p>
        </p:txBody>
      </p:sp>
      <p:sp>
        <p:nvSpPr>
          <p:cNvPr id="12294" name="Rectangle 2"/>
          <p:cNvSpPr>
            <a:spLocks noGrp="1" noChangeArrowheads="1"/>
          </p:cNvSpPr>
          <p:nvPr>
            <p:ph type="title"/>
          </p:nvPr>
        </p:nvSpPr>
        <p:spPr>
          <a:xfrm>
            <a:off x="495096" y="198647"/>
            <a:ext cx="6869266" cy="860425"/>
          </a:xfrm>
        </p:spPr>
        <p:txBody>
          <a:bodyPr/>
          <a:lstStyle/>
          <a:p>
            <a:r>
              <a:rPr lang="en-US" sz="2600" dirty="0"/>
              <a:t>Average Expenditures* on Auto Insurance, 1994-2015E</a:t>
            </a:r>
          </a:p>
        </p:txBody>
      </p:sp>
      <p:graphicFrame>
        <p:nvGraphicFramePr>
          <p:cNvPr id="12290" name="Object 3"/>
          <p:cNvGraphicFramePr>
            <a:graphicFrameLocks/>
          </p:cNvGraphicFramePr>
          <p:nvPr>
            <p:extLst>
              <p:ext uri="{D42A27DB-BD31-4B8C-83A1-F6EECF244321}">
                <p14:modId xmlns:p14="http://schemas.microsoft.com/office/powerpoint/2010/main" val="1964053331"/>
              </p:ext>
            </p:extLst>
          </p:nvPr>
        </p:nvGraphicFramePr>
        <p:xfrm>
          <a:off x="192092" y="1605840"/>
          <a:ext cx="8607425" cy="4296573"/>
        </p:xfrm>
        <a:graphic>
          <a:graphicData uri="http://schemas.openxmlformats.org/presentationml/2006/ole">
            <mc:AlternateContent xmlns:mc="http://schemas.openxmlformats.org/markup-compatibility/2006">
              <mc:Choice xmlns:v="urn:schemas-microsoft-com:vml" Requires="v">
                <p:oleObj spid="_x0000_s28472679"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92092" y="1605840"/>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Across the U.S., auto insurance expenditures fell by 0.8% in 2008</a:t>
            </a:r>
            <a:br>
              <a:rPr lang="en-US" sz="1600" b="1" dirty="0">
                <a:solidFill>
                  <a:srgbClr val="FFFFFF"/>
                </a:solidFill>
              </a:rPr>
            </a:br>
            <a:r>
              <a:rPr lang="en-US" sz="1600" b="1" dirty="0">
                <a:solidFill>
                  <a:srgbClr val="FFFFFF"/>
                </a:solidFill>
              </a:rPr>
              <a:t>and 0.5% in 2009 but rose 0.5% in 2010, 0.8% in 2011, 2.3% in 2012 and 3.3% in 2013; I.I.I. estimate is for +3.4% in 2014 and 2015.</a:t>
            </a:r>
          </a:p>
        </p:txBody>
      </p:sp>
      <p:sp>
        <p:nvSpPr>
          <p:cNvPr id="12296" name="Rectangle 5"/>
          <p:cNvSpPr>
            <a:spLocks noChangeArrowheads="1"/>
          </p:cNvSpPr>
          <p:nvPr/>
        </p:nvSpPr>
        <p:spPr bwMode="auto">
          <a:xfrm>
            <a:off x="3"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a:t>* The NAIC data are per-vehicle (actually, per insured car-year)</a:t>
            </a:r>
          </a:p>
          <a:p>
            <a:pPr marL="133350" indent="-133350" eaLnBrk="0" hangingPunct="0">
              <a:lnSpc>
                <a:spcPct val="90000"/>
              </a:lnSpc>
              <a:buClr>
                <a:schemeClr val="accent2"/>
              </a:buClr>
              <a:tabLst>
                <a:tab pos="112713" algn="r"/>
              </a:tabLst>
            </a:pPr>
            <a:r>
              <a:rPr lang="en-US" sz="1100" dirty="0"/>
              <a:t>	Sources:  NAIC for 1994-2013; Insurance Information Institute estimates for 2014-2015 based on CPI and other data.</a:t>
            </a:r>
          </a:p>
        </p:txBody>
      </p:sp>
      <p:sp>
        <p:nvSpPr>
          <p:cNvPr id="9" name="AutoShape 13"/>
          <p:cNvSpPr>
            <a:spLocks noChangeArrowheads="1"/>
          </p:cNvSpPr>
          <p:nvPr/>
        </p:nvSpPr>
        <p:spPr bwMode="blackWhite">
          <a:xfrm>
            <a:off x="3584206" y="1119392"/>
            <a:ext cx="3944354" cy="1038084"/>
          </a:xfrm>
          <a:prstGeom prst="wedgeRectCallout">
            <a:avLst>
              <a:gd name="adj1" fmla="val 62578"/>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now finally exceeds the pre-crisis high of $842 recorded in 2004, taking a full decade to recover, but on an inflation-adjusted basis premiums are still below 2004 levels</a:t>
            </a:r>
          </a:p>
        </p:txBody>
      </p:sp>
      <p:sp>
        <p:nvSpPr>
          <p:cNvPr id="10" name="TextBox 12"/>
          <p:cNvSpPr txBox="1">
            <a:spLocks noChangeArrowheads="1"/>
          </p:cNvSpPr>
          <p:nvPr/>
        </p:nvSpPr>
        <p:spPr bwMode="auto">
          <a:xfrm>
            <a:off x="1115739" y="1119396"/>
            <a:ext cx="1678265" cy="2462213"/>
          </a:xfrm>
          <a:prstGeom prst="rect">
            <a:avLst/>
          </a:prstGeom>
          <a:solidFill>
            <a:schemeClr val="accent1"/>
          </a:solidFill>
          <a:ln w="9525">
            <a:noFill/>
            <a:miter lim="800000"/>
            <a:headEnd/>
            <a:tailEnd/>
          </a:ln>
        </p:spPr>
        <p:txBody>
          <a:bodyPr wrap="square">
            <a:spAutoFit/>
          </a:bodyPr>
          <a:lstStyle/>
          <a:p>
            <a:r>
              <a:rPr lang="en-US" sz="1100" b="1" u="sng" dirty="0">
                <a:solidFill>
                  <a:schemeClr val="bg1"/>
                </a:solidFill>
              </a:rPr>
              <a:t>Annual Pct Changes </a:t>
            </a:r>
            <a:br>
              <a:rPr lang="en-US" sz="1100" dirty="0">
                <a:solidFill>
                  <a:schemeClr val="bg1"/>
                </a:solidFill>
              </a:rPr>
            </a:br>
            <a:r>
              <a:rPr lang="en-US" sz="1100" dirty="0">
                <a:solidFill>
                  <a:schemeClr val="bg1"/>
                </a:solidFill>
              </a:rPr>
              <a:t>2001:  5.2%</a:t>
            </a:r>
            <a:br>
              <a:rPr lang="en-US" sz="1100" dirty="0">
                <a:solidFill>
                  <a:schemeClr val="bg1"/>
                </a:solidFill>
              </a:rPr>
            </a:br>
            <a:r>
              <a:rPr lang="en-US" sz="1100" dirty="0">
                <a:solidFill>
                  <a:schemeClr val="bg1"/>
                </a:solidFill>
              </a:rPr>
              <a:t>2002:  8.6%</a:t>
            </a:r>
            <a:br>
              <a:rPr lang="en-US" sz="1100" dirty="0">
                <a:solidFill>
                  <a:schemeClr val="bg1"/>
                </a:solidFill>
              </a:rPr>
            </a:br>
            <a:r>
              <a:rPr lang="en-US" sz="1100" dirty="0">
                <a:solidFill>
                  <a:schemeClr val="bg1"/>
                </a:solidFill>
              </a:rPr>
              <a:t>2003:  5.6%</a:t>
            </a:r>
          </a:p>
          <a:p>
            <a:r>
              <a:rPr lang="en-US" sz="1100" dirty="0">
                <a:solidFill>
                  <a:schemeClr val="bg1"/>
                </a:solidFill>
              </a:rPr>
              <a:t>2004:  1.5%</a:t>
            </a:r>
            <a:br>
              <a:rPr lang="en-US" sz="1100" dirty="0">
                <a:solidFill>
                  <a:schemeClr val="bg1"/>
                </a:solidFill>
              </a:rPr>
            </a:br>
            <a:r>
              <a:rPr lang="en-US" sz="1100" dirty="0">
                <a:solidFill>
                  <a:schemeClr val="bg1"/>
                </a:solidFill>
              </a:rPr>
              <a:t>2005: -1.3%</a:t>
            </a:r>
            <a:br>
              <a:rPr lang="en-US" sz="1100" dirty="0">
                <a:solidFill>
                  <a:schemeClr val="bg1"/>
                </a:solidFill>
              </a:rPr>
            </a:br>
            <a:r>
              <a:rPr lang="en-US" sz="1100" dirty="0">
                <a:solidFill>
                  <a:schemeClr val="bg1"/>
                </a:solidFill>
              </a:rPr>
              <a:t>2006: -1.8%</a:t>
            </a:r>
            <a:br>
              <a:rPr lang="en-US" sz="1100" dirty="0">
                <a:solidFill>
                  <a:schemeClr val="bg1"/>
                </a:solidFill>
              </a:rPr>
            </a:br>
            <a:r>
              <a:rPr lang="en-US" sz="1100" dirty="0">
                <a:solidFill>
                  <a:schemeClr val="bg1"/>
                </a:solidFill>
              </a:rPr>
              <a:t>2007: -2.1%</a:t>
            </a:r>
            <a:br>
              <a:rPr lang="en-US" sz="1100" dirty="0">
                <a:solidFill>
                  <a:schemeClr val="bg1"/>
                </a:solidFill>
              </a:rPr>
            </a:br>
            <a:r>
              <a:rPr lang="en-US" sz="1100" dirty="0">
                <a:solidFill>
                  <a:schemeClr val="bg1"/>
                </a:solidFill>
              </a:rPr>
              <a:t>2008: -1.0%</a:t>
            </a:r>
            <a:br>
              <a:rPr lang="en-US" sz="1100" dirty="0">
                <a:solidFill>
                  <a:schemeClr val="bg1"/>
                </a:solidFill>
              </a:rPr>
            </a:br>
            <a:r>
              <a:rPr lang="en-US" sz="1100" dirty="0">
                <a:solidFill>
                  <a:schemeClr val="bg1"/>
                </a:solidFill>
              </a:rPr>
              <a:t>2009: -0.5%</a:t>
            </a:r>
            <a:br>
              <a:rPr lang="en-US" sz="1100" dirty="0">
                <a:solidFill>
                  <a:schemeClr val="bg1"/>
                </a:solidFill>
              </a:rPr>
            </a:br>
            <a:r>
              <a:rPr lang="en-US" sz="1100" dirty="0">
                <a:solidFill>
                  <a:schemeClr val="bg1"/>
                </a:solidFill>
              </a:rPr>
              <a:t>2010:  0.6%</a:t>
            </a:r>
            <a:br>
              <a:rPr lang="en-US" sz="1100" dirty="0">
                <a:solidFill>
                  <a:schemeClr val="bg1"/>
                </a:solidFill>
              </a:rPr>
            </a:br>
            <a:r>
              <a:rPr lang="en-US" sz="1100" dirty="0">
                <a:solidFill>
                  <a:schemeClr val="bg1"/>
                </a:solidFill>
              </a:rPr>
              <a:t>2011:  0.6%</a:t>
            </a:r>
          </a:p>
          <a:p>
            <a:r>
              <a:rPr lang="en-US" sz="1100" dirty="0">
                <a:solidFill>
                  <a:schemeClr val="bg1"/>
                </a:solidFill>
              </a:rPr>
              <a:t>2012: 2.3%</a:t>
            </a:r>
          </a:p>
          <a:p>
            <a:r>
              <a:rPr lang="en-US" sz="1100" dirty="0">
                <a:solidFill>
                  <a:schemeClr val="bg1"/>
                </a:solidFill>
              </a:rPr>
              <a:t>2013: 3.3%</a:t>
            </a:r>
          </a:p>
        </p:txBody>
      </p:sp>
    </p:spTree>
    <p:extLst>
      <p:ext uri="{BB962C8B-B14F-4D97-AF65-F5344CB8AC3E}">
        <p14:creationId xmlns:p14="http://schemas.microsoft.com/office/powerpoint/2010/main" val="3969387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133</a:t>
            </a:fld>
            <a:endParaRPr lang="en-US"/>
          </a:p>
        </p:txBody>
      </p:sp>
      <p:graphicFrame>
        <p:nvGraphicFramePr>
          <p:cNvPr id="12290" name="Object 3"/>
          <p:cNvGraphicFramePr>
            <a:graphicFrameLocks/>
          </p:cNvGraphicFramePr>
          <p:nvPr>
            <p:extLst>
              <p:ext uri="{D42A27DB-BD31-4B8C-83A1-F6EECF244321}">
                <p14:modId xmlns:p14="http://schemas.microsoft.com/office/powerpoint/2010/main" val="1394635588"/>
              </p:ext>
            </p:extLst>
          </p:nvPr>
        </p:nvGraphicFramePr>
        <p:xfrm>
          <a:off x="175563" y="2059641"/>
          <a:ext cx="8607425" cy="3989388"/>
        </p:xfrm>
        <a:graphic>
          <a:graphicData uri="http://schemas.openxmlformats.org/presentationml/2006/ole">
            <mc:AlternateContent xmlns:mc="http://schemas.openxmlformats.org/markup-compatibility/2006">
              <mc:Choice xmlns:v="urn:schemas-microsoft-com:vml" Requires="v">
                <p:oleObj spid="_x0000_s28454254"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75563"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247456" y="1225834"/>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continue to recover from a period of flat growth attributable to the weak economy impacting new vehicle sales, car choice, and increased price sensitivity among 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Best (1990-2014); Conning (2015-17F); Insurance Information Institute. </a:t>
            </a:r>
          </a:p>
        </p:txBody>
      </p:sp>
      <p:sp>
        <p:nvSpPr>
          <p:cNvPr id="13" name="Rectangle 2"/>
          <p:cNvSpPr>
            <a:spLocks noGrp="1" noChangeArrowheads="1"/>
          </p:cNvSpPr>
          <p:nvPr>
            <p:ph type="title"/>
          </p:nvPr>
        </p:nvSpPr>
        <p:spPr>
          <a:xfrm>
            <a:off x="133354" y="63372"/>
            <a:ext cx="7400925" cy="860425"/>
          </a:xfrm>
        </p:spPr>
        <p:txBody>
          <a:bodyPr/>
          <a:lstStyle/>
          <a:p>
            <a:r>
              <a:rPr lang="en-US" dirty="0"/>
              <a:t>Private Passenger Auto Insurance</a:t>
            </a:r>
            <a:br>
              <a:rPr lang="en-US" dirty="0"/>
            </a:br>
            <a:r>
              <a:rPr lang="en-US" dirty="0"/>
              <a:t>Net Written Premium, 2000–2017F</a:t>
            </a:r>
          </a:p>
        </p:txBody>
      </p:sp>
      <p:sp>
        <p:nvSpPr>
          <p:cNvPr id="14" name="TextBox 7"/>
          <p:cNvSpPr txBox="1">
            <a:spLocks noChangeArrowheads="1"/>
          </p:cNvSpPr>
          <p:nvPr/>
        </p:nvSpPr>
        <p:spPr bwMode="auto">
          <a:xfrm>
            <a:off x="133354"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3537975" y="4135123"/>
            <a:ext cx="3299709" cy="1330961"/>
          </a:xfrm>
          <a:prstGeom prst="wedgeRectCallout">
            <a:avLst>
              <a:gd name="adj1" fmla="val 56149"/>
              <a:gd name="adj2" fmla="val -71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NWP volume in 2014 was up $26.3B or 16.7% since the 2009 trough; By 2017 the gain is expected to be $46.8B or 29.7%</a:t>
            </a:r>
            <a:endParaRPr lang="en-US" b="1" dirty="0">
              <a:solidFill>
                <a:srgbClr val="FFFFFF"/>
              </a:solidFill>
              <a:latin typeface="Arial" charset="0"/>
              <a:cs typeface="Arial" charset="0"/>
            </a:endParaRPr>
          </a:p>
        </p:txBody>
      </p:sp>
      <p:sp>
        <p:nvSpPr>
          <p:cNvPr id="15" name="AutoShape 7"/>
          <p:cNvSpPr>
            <a:spLocks noChangeArrowheads="1"/>
          </p:cNvSpPr>
          <p:nvPr/>
        </p:nvSpPr>
        <p:spPr bwMode="blackWhite">
          <a:xfrm>
            <a:off x="5610615" y="1193018"/>
            <a:ext cx="2304029" cy="1129143"/>
          </a:xfrm>
          <a:prstGeom prst="wedgeRectCallout">
            <a:avLst>
              <a:gd name="adj1" fmla="val 43361"/>
              <a:gd name="adj2" fmla="val 666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will generate $6B - $8B in new premiums annually through 2017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377372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a:t>12/01/09 - 9pm</a:t>
            </a:r>
          </a:p>
        </p:txBody>
      </p:sp>
      <p:sp>
        <p:nvSpPr>
          <p:cNvPr id="717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134</a:t>
            </a:fld>
            <a:endParaRPr lang="en-US"/>
          </a:p>
        </p:txBody>
      </p:sp>
      <p:sp>
        <p:nvSpPr>
          <p:cNvPr id="7174" name="Rectangle 2"/>
          <p:cNvSpPr>
            <a:spLocks noGrp="1" noChangeArrowheads="1"/>
          </p:cNvSpPr>
          <p:nvPr>
            <p:ph type="title"/>
          </p:nvPr>
        </p:nvSpPr>
        <p:spPr/>
        <p:txBody>
          <a:bodyPr/>
          <a:lstStyle/>
          <a:p>
            <a:r>
              <a:rPr lang="en-US" dirty="0"/>
              <a:t>Homeowners Insurance</a:t>
            </a:r>
            <a:br>
              <a:rPr lang="en-US" dirty="0"/>
            </a:br>
            <a:r>
              <a:rPr lang="en-US" dirty="0"/>
              <a:t>Net Written Premium, 2000–2016F</a:t>
            </a:r>
          </a:p>
        </p:txBody>
      </p:sp>
      <p:graphicFrame>
        <p:nvGraphicFramePr>
          <p:cNvPr id="2050" name="Object 3"/>
          <p:cNvGraphicFramePr>
            <a:graphicFrameLocks noChangeAspect="1"/>
          </p:cNvGraphicFramePr>
          <p:nvPr>
            <p:extLst>
              <p:ext uri="{D42A27DB-BD31-4B8C-83A1-F6EECF244321}">
                <p14:modId xmlns:p14="http://schemas.microsoft.com/office/powerpoint/2010/main" val="637875180"/>
              </p:ext>
            </p:extLst>
          </p:nvPr>
        </p:nvGraphicFramePr>
        <p:xfrm>
          <a:off x="111129" y="2178055"/>
          <a:ext cx="8713787" cy="4478337"/>
        </p:xfrm>
        <a:graphic>
          <a:graphicData uri="http://schemas.openxmlformats.org/presentationml/2006/ole">
            <mc:AlternateContent xmlns:mc="http://schemas.openxmlformats.org/markup-compatibility/2006">
              <mc:Choice xmlns:v="urn:schemas-microsoft-com:vml" Requires="v">
                <p:oleObj spid="_x0000_s28460398" name="Chart" r:id="rId4" imgW="5791408" imgH="2978035" progId="MSGraph.Chart.8">
                  <p:embed followColorScheme="full"/>
                </p:oleObj>
              </mc:Choice>
              <mc:Fallback>
                <p:oleObj name="Chart" r:id="rId4" imgW="5791408" imgH="2978035" progId="MSGraph.Chart.8">
                  <p:embed followColorScheme="full"/>
                  <p:pic>
                    <p:nvPicPr>
                      <p:cNvPr id="0" name=""/>
                      <p:cNvPicPr>
                        <a:picLocks noChangeAspect="1" noChangeArrowheads="1"/>
                      </p:cNvPicPr>
                      <p:nvPr/>
                    </p:nvPicPr>
                    <p:blipFill>
                      <a:blip r:embed="rId5"/>
                      <a:srcRect/>
                      <a:stretch>
                        <a:fillRect/>
                      </a:stretch>
                    </p:blipFill>
                    <p:spPr bwMode="gray">
                      <a:xfrm>
                        <a:off x="111129" y="2178055"/>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9"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562100" y="1257304"/>
            <a:ext cx="5495364" cy="1891029"/>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150% 2000-2015F) despite very little unit growth during the real estate crash.  Reasons include rate increases, especially in coastal zones, ITV endorsements (e.g., “inflation guards”), compulsory for mortgaged properties and resumption of home building activity</a:t>
            </a:r>
            <a:endParaRPr lang="en-US" b="1" dirty="0">
              <a:solidFill>
                <a:schemeClr val="bg1"/>
              </a:solidFill>
              <a:latin typeface="Arial" pitchFamily="34" charset="0"/>
            </a:endParaRPr>
          </a:p>
        </p:txBody>
      </p:sp>
      <p:sp>
        <p:nvSpPr>
          <p:cNvPr id="11" name="AutoShape 7"/>
          <p:cNvSpPr>
            <a:spLocks noChangeArrowheads="1"/>
          </p:cNvSpPr>
          <p:nvPr/>
        </p:nvSpPr>
        <p:spPr bwMode="blackWhite">
          <a:xfrm>
            <a:off x="4916912" y="4646980"/>
            <a:ext cx="2679949" cy="1129143"/>
          </a:xfrm>
          <a:prstGeom prst="wedgeRectCallout">
            <a:avLst>
              <a:gd name="adj1" fmla="val 63181"/>
              <a:gd name="adj2" fmla="val -1079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The Homeowners line will generate about $4B in new premiums annually through 2016</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62145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1200"/>
                            </p:stCondLst>
                            <p:childTnLst>
                              <p:par>
                                <p:cTn id="12" presetID="22" presetClass="entr" presetSubtype="4" fill="hold" grpId="0" nodeType="after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P spid="11"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Personal Lines: Economic and Demographic Considerations</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135</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135</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Auto, Home Are Sensitive to Underlying Economic Conditions</a:t>
            </a:r>
          </a:p>
        </p:txBody>
      </p:sp>
    </p:spTree>
    <p:extLst>
      <p:ext uri="{BB962C8B-B14F-4D97-AF65-F5344CB8AC3E}">
        <p14:creationId xmlns:p14="http://schemas.microsoft.com/office/powerpoint/2010/main" val="9795702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136</a:t>
            </a:fld>
            <a:endParaRPr lang="en-US"/>
          </a:p>
        </p:txBody>
      </p:sp>
      <p:sp>
        <p:nvSpPr>
          <p:cNvPr id="38918" name="Rectangle 2"/>
          <p:cNvSpPr>
            <a:spLocks noChangeArrowheads="1"/>
          </p:cNvSpPr>
          <p:nvPr/>
        </p:nvSpPr>
        <p:spPr bwMode="black">
          <a:xfrm>
            <a:off x="347663" y="1266829"/>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a:t>New Private Housing Starts, 1990-2022F</a:t>
            </a:r>
          </a:p>
        </p:txBody>
      </p:sp>
      <p:graphicFrame>
        <p:nvGraphicFramePr>
          <p:cNvPr id="38914" name="Object 4"/>
          <p:cNvGraphicFramePr>
            <a:graphicFrameLocks noChangeAspect="1"/>
          </p:cNvGraphicFramePr>
          <p:nvPr>
            <p:extLst>
              <p:ext uri="{D42A27DB-BD31-4B8C-83A1-F6EECF244321}">
                <p14:modId xmlns:p14="http://schemas.microsoft.com/office/powerpoint/2010/main" val="4231224266"/>
              </p:ext>
            </p:extLst>
          </p:nvPr>
        </p:nvGraphicFramePr>
        <p:xfrm>
          <a:off x="216570" y="1122828"/>
          <a:ext cx="8656637" cy="4314825"/>
        </p:xfrm>
        <a:graphic>
          <a:graphicData uri="http://schemas.openxmlformats.org/presentationml/2006/ole">
            <mc:AlternateContent xmlns:mc="http://schemas.openxmlformats.org/markup-compatibility/2006">
              <mc:Choice xmlns:v="urn:schemas-microsoft-com:vml" Requires="v">
                <p:oleObj spid="_x0000_s28664878" name="Chart" r:id="rId4" imgW="7839082" imgH="4095681" progId="MSGraph.Chart.8">
                  <p:embed followColorScheme="full"/>
                </p:oleObj>
              </mc:Choice>
              <mc:Fallback>
                <p:oleObj name="Chart" r:id="rId4" imgW="7839082" imgH="4095681" progId="MSGraph.Chart.8">
                  <p:embed followColorScheme="full"/>
                  <p:pic>
                    <p:nvPicPr>
                      <p:cNvPr id="38914" name="Object 4"/>
                      <p:cNvPicPr>
                        <a:picLocks noChangeAspect="1" noChangeArrowheads="1"/>
                      </p:cNvPicPr>
                      <p:nvPr/>
                    </p:nvPicPr>
                    <p:blipFill>
                      <a:blip r:embed="rId5"/>
                      <a:srcRect/>
                      <a:stretch>
                        <a:fillRect/>
                      </a:stretch>
                    </p:blipFill>
                    <p:spPr bwMode="gray">
                      <a:xfrm>
                        <a:off x="216570" y="112282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4" y="6436496"/>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(11/16 for 2016-17; 10/16 for 2018-22F; Insurance Information Institute.</a:t>
            </a:r>
          </a:p>
        </p:txBody>
      </p:sp>
      <p:sp>
        <p:nvSpPr>
          <p:cNvPr id="1915910" name="Rectangle 6"/>
          <p:cNvSpPr>
            <a:spLocks noChangeArrowheads="1"/>
          </p:cNvSpPr>
          <p:nvPr/>
        </p:nvSpPr>
        <p:spPr bwMode="blackWhite">
          <a:xfrm>
            <a:off x="117988" y="5513392"/>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Insurers Are Continue to See Meaningful Exposure Growth in the Wake of the “Great Recession” Associated with Home Construction: Construction Risk Exposure, Surety, Commercial Auto; Potent Driver of Workers Comp Exposure</a:t>
            </a:r>
          </a:p>
        </p:txBody>
      </p:sp>
      <p:sp>
        <p:nvSpPr>
          <p:cNvPr id="1915917" name="AutoShape 13"/>
          <p:cNvSpPr>
            <a:spLocks noChangeArrowheads="1"/>
          </p:cNvSpPr>
          <p:nvPr/>
        </p:nvSpPr>
        <p:spPr bwMode="blackWhite">
          <a:xfrm>
            <a:off x="2237555" y="3177514"/>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8"/>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Job growth, low inventories of existing homes,  still-low mortgage rates and demographics should continue to stimulate new home construction for several more years</a:t>
            </a:r>
          </a:p>
        </p:txBody>
      </p:sp>
    </p:spTree>
    <p:extLst>
      <p:ext uri="{BB962C8B-B14F-4D97-AF65-F5344CB8AC3E}">
        <p14:creationId xmlns:p14="http://schemas.microsoft.com/office/powerpoint/2010/main" val="20877824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137</a:t>
            </a:fld>
            <a:endParaRPr lang="en-US"/>
          </a:p>
        </p:txBody>
      </p:sp>
      <p:graphicFrame>
        <p:nvGraphicFramePr>
          <p:cNvPr id="39938" name="Object 11"/>
          <p:cNvGraphicFramePr>
            <a:graphicFrameLocks noChangeAspect="1"/>
          </p:cNvGraphicFramePr>
          <p:nvPr>
            <p:extLst>
              <p:ext uri="{D42A27DB-BD31-4B8C-83A1-F6EECF244321}">
                <p14:modId xmlns:p14="http://schemas.microsoft.com/office/powerpoint/2010/main" val="4206269070"/>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665902" name="Chart" r:id="rId4" imgW="7839082" imgH="3838402" progId="MSGraph.Chart.8">
                  <p:embed followColorScheme="full"/>
                </p:oleObj>
              </mc:Choice>
              <mc:Fallback>
                <p:oleObj name="Chart" r:id="rId4" imgW="7839082" imgH="3838402" progId="MSGraph.Chart.8">
                  <p:embed followColorScheme="full"/>
                  <p:pic>
                    <p:nvPicPr>
                      <p:cNvPr id="39938" name="Object 11"/>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9"/>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a:t>Auto/Light Truck Sales, 1999-2022F</a:t>
            </a:r>
          </a:p>
        </p:txBody>
      </p:sp>
      <p:sp>
        <p:nvSpPr>
          <p:cNvPr id="2079751" name="AutoShape 7"/>
          <p:cNvSpPr>
            <a:spLocks noChangeArrowheads="1"/>
          </p:cNvSpPr>
          <p:nvPr/>
        </p:nvSpPr>
        <p:spPr bwMode="blackWhite">
          <a:xfrm>
            <a:off x="832489" y="3432179"/>
            <a:ext cx="2949575" cy="1356135"/>
          </a:xfrm>
          <a:prstGeom prst="wedgeRectCallout">
            <a:avLst>
              <a:gd name="adj1" fmla="val 69421"/>
              <a:gd name="adj2" fmla="val 577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2014-15 is still below 1999-2007 average of 17 million units, but a robust recovery is well underway.</a:t>
            </a:r>
          </a:p>
        </p:txBody>
      </p:sp>
      <p:sp>
        <p:nvSpPr>
          <p:cNvPr id="2079752" name="AutoShape 8"/>
          <p:cNvSpPr>
            <a:spLocks noChangeArrowheads="1"/>
          </p:cNvSpPr>
          <p:nvPr/>
        </p:nvSpPr>
        <p:spPr bwMode="blackWhite">
          <a:xfrm>
            <a:off x="3182634" y="1058906"/>
            <a:ext cx="2689710" cy="1042308"/>
          </a:xfrm>
          <a:prstGeom prst="wedgeRectCallout">
            <a:avLst>
              <a:gd name="adj1" fmla="val 57796"/>
              <a:gd name="adj2" fmla="val 488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2015 and beyond</a:t>
            </a:r>
          </a:p>
        </p:txBody>
      </p:sp>
      <p:sp>
        <p:nvSpPr>
          <p:cNvPr id="11" name="AutoShape 7"/>
          <p:cNvSpPr>
            <a:spLocks noChangeArrowheads="1"/>
          </p:cNvSpPr>
          <p:nvPr/>
        </p:nvSpPr>
        <p:spPr bwMode="blackWhite">
          <a:xfrm>
            <a:off x="6243942" y="3820886"/>
            <a:ext cx="2580970" cy="1021668"/>
          </a:xfrm>
          <a:prstGeom prst="wedgeRectCallout">
            <a:avLst>
              <a:gd name="adj1" fmla="val -49757"/>
              <a:gd name="adj2" fmla="val -1487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Truck, SUV purchases are especially strong</a:t>
            </a:r>
          </a:p>
        </p:txBody>
      </p:sp>
      <p:sp>
        <p:nvSpPr>
          <p:cNvPr id="12" name="Rectangle 6"/>
          <p:cNvSpPr>
            <a:spLocks noChangeArrowheads="1"/>
          </p:cNvSpPr>
          <p:nvPr/>
        </p:nvSpPr>
        <p:spPr bwMode="blackWhite">
          <a:xfrm>
            <a:off x="819871" y="5483814"/>
            <a:ext cx="7589984"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likely continue at current levels, in part replacing cars that were held onto in 2008-12. PP Auto premium might grow by 3.5% - 5%.</a:t>
            </a:r>
          </a:p>
        </p:txBody>
      </p:sp>
      <p:sp>
        <p:nvSpPr>
          <p:cNvPr id="13" name="AutoShape 8"/>
          <p:cNvSpPr>
            <a:spLocks noChangeArrowheads="1"/>
          </p:cNvSpPr>
          <p:nvPr/>
        </p:nvSpPr>
        <p:spPr bwMode="blackWhite">
          <a:xfrm>
            <a:off x="7138058" y="1057830"/>
            <a:ext cx="1795628" cy="719625"/>
          </a:xfrm>
          <a:prstGeom prst="wedgeRectCallout">
            <a:avLst>
              <a:gd name="adj1" fmla="val -71104"/>
              <a:gd name="adj2" fmla="val 429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Sales have returned to pre-crisis levels</a:t>
            </a:r>
          </a:p>
        </p:txBody>
      </p:sp>
      <p:sp>
        <p:nvSpPr>
          <p:cNvPr id="14" name="Rectangle 5"/>
          <p:cNvSpPr>
            <a:spLocks noChangeArrowheads="1"/>
          </p:cNvSpPr>
          <p:nvPr/>
        </p:nvSpPr>
        <p:spPr bwMode="auto">
          <a:xfrm>
            <a:off x="-189188" y="6611912"/>
            <a:ext cx="921888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(11/16 for 2016-17; 10/16 for 2018-21F; Insurance Information Institute.</a:t>
            </a:r>
          </a:p>
        </p:txBody>
      </p:sp>
    </p:spTree>
    <p:extLst>
      <p:ext uri="{BB962C8B-B14F-4D97-AF65-F5344CB8AC3E}">
        <p14:creationId xmlns:p14="http://schemas.microsoft.com/office/powerpoint/2010/main" val="20270586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4" y="73029"/>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Number of Registered Passenger Vehicles in US, 1999 – 2015E</a:t>
            </a: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a:p>
          <a:p>
            <a:pPr eaLnBrk="0" hangingPunct="0">
              <a:lnSpc>
                <a:spcPct val="85000"/>
              </a:lnSpc>
              <a:spcBef>
                <a:spcPct val="25000"/>
              </a:spcBef>
              <a:buClr>
                <a:schemeClr val="accent2"/>
              </a:buClr>
              <a:buFont typeface="Wingdings" pitchFamily="2" charset="2"/>
              <a:buNone/>
              <a:defRPr/>
            </a:pPr>
            <a:r>
              <a:rPr lang="en-US" sz="1050" dirty="0"/>
              <a:t>Sources: Bureau of Transportation Statistics; Barclays Capital estimates, August 2015.</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138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155575" y="1891451"/>
            <a:ext cx="6213694" cy="4439604"/>
          </a:xfrm>
          <a:prstGeom prst="rect">
            <a:avLst/>
          </a:prstGeom>
        </p:spPr>
      </p:pic>
      <p:sp>
        <p:nvSpPr>
          <p:cNvPr id="14" name="AutoShape 8"/>
          <p:cNvSpPr>
            <a:spLocks noChangeArrowheads="1"/>
          </p:cNvSpPr>
          <p:nvPr/>
        </p:nvSpPr>
        <p:spPr bwMode="blackWhite">
          <a:xfrm>
            <a:off x="6451053" y="1891451"/>
            <a:ext cx="2539144" cy="1529666"/>
          </a:xfrm>
          <a:prstGeom prst="wedgeRectCallout">
            <a:avLst>
              <a:gd name="adj1" fmla="val -72157"/>
              <a:gd name="adj2" fmla="val -17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Vehicle registrations are growing once again and now finally exceed pre-crisis peak</a:t>
            </a:r>
          </a:p>
        </p:txBody>
      </p:sp>
      <p:sp>
        <p:nvSpPr>
          <p:cNvPr id="12" name="AutoShape 8"/>
          <p:cNvSpPr>
            <a:spLocks noChangeArrowheads="1"/>
          </p:cNvSpPr>
          <p:nvPr/>
        </p:nvSpPr>
        <p:spPr bwMode="blackWhite">
          <a:xfrm>
            <a:off x="6474961" y="3784398"/>
            <a:ext cx="2491335" cy="1662689"/>
          </a:xfrm>
          <a:prstGeom prst="wedgeRectCallout">
            <a:avLst>
              <a:gd name="adj1" fmla="val -83476"/>
              <a:gd name="adj2" fmla="val -431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Vehicle registrations are expected to increase at an annual rate of about 1.5% per year in 2015 and 2016</a:t>
            </a:r>
          </a:p>
        </p:txBody>
      </p:sp>
    </p:spTree>
    <p:extLst>
      <p:ext uri="{BB962C8B-B14F-4D97-AF65-F5344CB8AC3E}">
        <p14:creationId xmlns:p14="http://schemas.microsoft.com/office/powerpoint/2010/main" val="3978250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139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91"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Insured Catastrophe Losses</a:t>
            </a:r>
          </a:p>
        </p:txBody>
      </p:sp>
      <p:sp>
        <p:nvSpPr>
          <p:cNvPr id="7" name="TextBox 5"/>
          <p:cNvSpPr txBox="1">
            <a:spLocks noChangeArrowheads="1"/>
          </p:cNvSpPr>
          <p:nvPr/>
        </p:nvSpPr>
        <p:spPr bwMode="auto">
          <a:xfrm>
            <a:off x="245301" y="4000248"/>
            <a:ext cx="8643879" cy="2554545"/>
          </a:xfrm>
          <a:prstGeom prst="rect">
            <a:avLst/>
          </a:prstGeom>
          <a:noFill/>
          <a:ln w="9525">
            <a:noFill/>
            <a:miter lim="800000"/>
            <a:headEnd/>
            <a:tailEnd/>
          </a:ln>
        </p:spPr>
        <p:txBody>
          <a:bodyPr wrap="square">
            <a:spAutoFit/>
          </a:bodyPr>
          <a:lstStyle/>
          <a:p>
            <a:pPr algn="ctr"/>
            <a:r>
              <a:rPr lang="en-US" sz="3200" b="1" dirty="0">
                <a:solidFill>
                  <a:srgbClr val="225A7A"/>
                </a:solidFill>
              </a:rPr>
              <a:t>2013/14 and YTD 2015 Experienced Below Average CAT Activity After Very High CAT Losses in 2011/12</a:t>
            </a:r>
          </a:p>
          <a:p>
            <a:pPr algn="ctr"/>
            <a:r>
              <a:rPr lang="en-US" sz="3200" b="1" i="1" dirty="0">
                <a:solidFill>
                  <a:srgbClr val="FF0000"/>
                </a:solidFill>
              </a:rPr>
              <a:t>Winter Storm Losses Far Above Average in 2014 and 2015</a:t>
            </a: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139</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14</a:t>
            </a:fld>
            <a:endParaRPr lang="en-US" altLang="en-US"/>
          </a:p>
        </p:txBody>
      </p:sp>
      <p:sp>
        <p:nvSpPr>
          <p:cNvPr id="58373" name="Rectangle 2"/>
          <p:cNvSpPr>
            <a:spLocks noGrp="1" noChangeArrowheads="1"/>
          </p:cNvSpPr>
          <p:nvPr>
            <p:ph type="title"/>
          </p:nvPr>
        </p:nvSpPr>
        <p:spPr/>
        <p:txBody>
          <a:bodyPr/>
          <a:lstStyle/>
          <a:p>
            <a:r>
              <a:rPr lang="en-US" altLang="en-US" dirty="0">
                <a:latin typeface="Arial" panose="020B0604020202020204" pitchFamily="34" charset="0"/>
              </a:rPr>
              <a:t>Global M&amp;A Activity Tends to Follow Equity Market Performance</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a:t>
            </a:r>
          </a:p>
          <a:p>
            <a:pPr>
              <a:lnSpc>
                <a:spcPct val="85000"/>
              </a:lnSpc>
              <a:spcBef>
                <a:spcPct val="25000"/>
              </a:spcBef>
              <a:buClr>
                <a:schemeClr val="accent2"/>
              </a:buClr>
              <a:buFont typeface="Wingdings" panose="05000000000000000000" pitchFamily="2" charset="2"/>
              <a:buNone/>
            </a:pPr>
            <a:endParaRPr lang="en-US" altLang="en-US" sz="1100" dirty="0"/>
          </a:p>
        </p:txBody>
      </p:sp>
      <p:pic>
        <p:nvPicPr>
          <p:cNvPr id="2" name="Picture 1"/>
          <p:cNvPicPr>
            <a:picLocks noChangeAspect="1"/>
          </p:cNvPicPr>
          <p:nvPr/>
        </p:nvPicPr>
        <p:blipFill>
          <a:blip r:embed="rId3"/>
          <a:stretch>
            <a:fillRect/>
          </a:stretch>
        </p:blipFill>
        <p:spPr>
          <a:xfrm>
            <a:off x="175386" y="1971041"/>
            <a:ext cx="8666990" cy="4181316"/>
          </a:xfrm>
          <a:prstGeom prst="rect">
            <a:avLst/>
          </a:prstGeom>
        </p:spPr>
      </p:pic>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Thomson Reuters, Capital IQ as of Oct. 2015 and IMF from Geneva Association Newsletter </a:t>
            </a:r>
            <a:r>
              <a:rPr lang="en-US" altLang="en-US" sz="1100" i="1" dirty="0"/>
              <a:t>Insurance and Finance</a:t>
            </a:r>
            <a:r>
              <a:rPr lang="en-US" altLang="en-US" sz="1100" dirty="0"/>
              <a:t>, Jan. 2016, presentation “</a:t>
            </a:r>
            <a:r>
              <a:rPr lang="en-US" altLang="en-US" sz="1100" i="1" dirty="0"/>
              <a:t>Facts vs. Sentiment: Deals in the Insurance Sector</a:t>
            </a:r>
            <a:r>
              <a:rPr lang="en-US" altLang="en-US" sz="1100" dirty="0"/>
              <a:t>,” by Aviva CEO Mark Wilson.</a:t>
            </a:r>
          </a:p>
        </p:txBody>
      </p:sp>
      <p:sp>
        <p:nvSpPr>
          <p:cNvPr id="13" name="AutoShape 7"/>
          <p:cNvSpPr>
            <a:spLocks noChangeArrowheads="1"/>
          </p:cNvSpPr>
          <p:nvPr/>
        </p:nvSpPr>
        <p:spPr bwMode="blackWhite">
          <a:xfrm>
            <a:off x="5785944" y="1341120"/>
            <a:ext cx="1993599" cy="1258728"/>
          </a:xfrm>
          <a:prstGeom prst="wedgeRectCallout">
            <a:avLst>
              <a:gd name="adj1" fmla="val 40341"/>
              <a:gd name="adj2" fmla="val 146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The number and volume of insurance M&amp;A deals was up globally in 2015</a:t>
            </a: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5091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140</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240598849"/>
              </p:ext>
            </p:extLst>
          </p:nvPr>
        </p:nvGraphicFramePr>
        <p:xfrm>
          <a:off x="215900" y="1355271"/>
          <a:ext cx="8661400" cy="3594100"/>
        </p:xfrm>
        <a:graphic>
          <a:graphicData uri="http://schemas.openxmlformats.org/presentationml/2006/ole">
            <mc:AlternateContent xmlns:mc="http://schemas.openxmlformats.org/markup-compatibility/2006">
              <mc:Choice xmlns:v="urn:schemas-microsoft-com:vml" Requires="v">
                <p:oleObj spid="_x0000_s28616823" name="Chart" r:id="rId4" imgW="8534400" imgH="3581539" progId="MSGraph.Chart.8">
                  <p:embed followColorScheme="full"/>
                </p:oleObj>
              </mc:Choice>
              <mc:Fallback>
                <p:oleObj name="Chart" r:id="rId4" imgW="8534400" imgH="3581539" progId="MSGraph.Chart.8">
                  <p:embed followColorScheme="full"/>
                  <p:pic>
                    <p:nvPicPr>
                      <p:cNvPr id="1929218" name="Object 2"/>
                      <p:cNvPicPr>
                        <a:picLocks noChangeAspect="1" noChangeArrowheads="1"/>
                      </p:cNvPicPr>
                      <p:nvPr/>
                    </p:nvPicPr>
                    <p:blipFill>
                      <a:blip r:embed="rId5"/>
                      <a:srcRect/>
                      <a:stretch>
                        <a:fillRect/>
                      </a:stretch>
                    </p:blipFill>
                    <p:spPr bwMode="gray">
                      <a:xfrm>
                        <a:off x="215900" y="1355271"/>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*Through  10/20/16.  2016 figure stated in 2016 dollars. Figure includes $17 in known loss plus an estimate of $4.4B for Hurricane Matthew.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2013/14/15 Were Welcome Respites from 2011/12, among the Costliest Years for Insured Disaster Losses in US History.  2016 Is Off to a Costlier Start.</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5903231"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 2012  was the 3</a:t>
            </a:r>
            <a:r>
              <a:rPr lang="en-US" sz="1400" b="1" baseline="30000" dirty="0">
                <a:solidFill>
                  <a:srgbClr val="FFFFFF"/>
                </a:solidFill>
                <a:latin typeface="Arial" pitchFamily="34" charset="0"/>
                <a:cs typeface="Arial" pitchFamily="34" charset="0"/>
              </a:rPr>
              <a:t>rd</a:t>
            </a:r>
            <a:r>
              <a:rPr lang="en-US" sz="1400" b="1" dirty="0">
                <a:solidFill>
                  <a:srgbClr val="FFFFFF"/>
                </a:solidFill>
                <a:latin typeface="Arial" pitchFamily="34" charset="0"/>
                <a:cs typeface="Arial" pitchFamily="34" charset="0"/>
              </a:rPr>
              <a:t> most expensive year ever for insured CAT losses</a:t>
            </a:r>
          </a:p>
        </p:txBody>
      </p:sp>
      <p:sp>
        <p:nvSpPr>
          <p:cNvPr id="2120712" name="AutoShape 8"/>
          <p:cNvSpPr>
            <a:spLocks noChangeArrowheads="1"/>
          </p:cNvSpPr>
          <p:nvPr/>
        </p:nvSpPr>
        <p:spPr bwMode="blackWhite">
          <a:xfrm>
            <a:off x="6802646" y="4998359"/>
            <a:ext cx="2210970" cy="1086086"/>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2016 will be the heaviest cat year since 2012.  Figure includes a $4.4B est. for Hurricane Matthew</a:t>
            </a: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$ 2015)</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140</a:t>
            </a:fld>
            <a:endParaRPr lang="en-US"/>
          </a:p>
        </p:txBody>
      </p:sp>
    </p:spTree>
    <p:extLst>
      <p:ext uri="{BB962C8B-B14F-4D97-AF65-F5344CB8AC3E}">
        <p14:creationId xmlns:p14="http://schemas.microsoft.com/office/powerpoint/2010/main" val="4247811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4" y="73029"/>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Top 5 Insured Catastrophe Losses of 2016*</a:t>
            </a:r>
          </a:p>
        </p:txBody>
      </p:sp>
      <p:sp>
        <p:nvSpPr>
          <p:cNvPr id="74758" name="Rectangle 6"/>
          <p:cNvSpPr>
            <a:spLocks noChangeArrowheads="1"/>
          </p:cNvSpPr>
          <p:nvPr/>
        </p:nvSpPr>
        <p:spPr bwMode="auto">
          <a:xfrm>
            <a:off x="0" y="6226673"/>
            <a:ext cx="8942388" cy="63132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a:p>
          <a:p>
            <a:pPr eaLnBrk="0" hangingPunct="0">
              <a:lnSpc>
                <a:spcPct val="85000"/>
              </a:lnSpc>
              <a:spcBef>
                <a:spcPct val="25000"/>
              </a:spcBef>
              <a:buClr>
                <a:schemeClr val="accent2"/>
              </a:buClr>
              <a:buFont typeface="Wingdings" pitchFamily="2" charset="2"/>
              <a:buNone/>
              <a:defRPr/>
            </a:pPr>
            <a:r>
              <a:rPr lang="en-US" sz="1050" dirty="0"/>
              <a:t>*As of Oct. 20.  No official estimate for Hurricane Matthew was yet available from PCS.</a:t>
            </a:r>
          </a:p>
          <a:p>
            <a:pPr eaLnBrk="0" hangingPunct="0">
              <a:lnSpc>
                <a:spcPct val="85000"/>
              </a:lnSpc>
              <a:spcBef>
                <a:spcPct val="25000"/>
              </a:spcBef>
              <a:buClr>
                <a:schemeClr val="accent2"/>
              </a:buClr>
              <a:buFont typeface="Wingdings" pitchFamily="2" charset="2"/>
              <a:buNone/>
              <a:defRPr/>
            </a:pPr>
            <a:r>
              <a:rPr lang="en-US" sz="1050" dirty="0"/>
              <a:t>Source: Property Claim Services division of Verisk Analytics as of  Oct. 20, 2015.</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141</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671299155"/>
              </p:ext>
            </p:extLst>
          </p:nvPr>
        </p:nvGraphicFramePr>
        <p:xfrm>
          <a:off x="460375" y="1648456"/>
          <a:ext cx="8340725" cy="3194445"/>
        </p:xfrm>
        <a:graphic>
          <a:graphicData uri="http://schemas.openxmlformats.org/drawingml/2006/table">
            <a:tbl>
              <a:tblPr firstRow="1" firstCol="1" bandRow="1">
                <a:tableStyleId>{5C22544A-7EE6-4342-B048-85BDC9FD1C3A}</a:tableStyleId>
              </a:tblPr>
              <a:tblGrid>
                <a:gridCol w="1907265">
                  <a:extLst>
                    <a:ext uri="{9D8B030D-6E8A-4147-A177-3AD203B41FA5}">
                      <a16:colId xmlns:a16="http://schemas.microsoft.com/office/drawing/2014/main" val="1155856018"/>
                    </a:ext>
                  </a:extLst>
                </a:gridCol>
                <a:gridCol w="1764932">
                  <a:extLst>
                    <a:ext uri="{9D8B030D-6E8A-4147-A177-3AD203B41FA5}">
                      <a16:colId xmlns:a16="http://schemas.microsoft.com/office/drawing/2014/main" val="975854818"/>
                    </a:ext>
                  </a:extLst>
                </a:gridCol>
                <a:gridCol w="1508732">
                  <a:extLst>
                    <a:ext uri="{9D8B030D-6E8A-4147-A177-3AD203B41FA5}">
                      <a16:colId xmlns:a16="http://schemas.microsoft.com/office/drawing/2014/main" val="1781190874"/>
                    </a:ext>
                  </a:extLst>
                </a:gridCol>
                <a:gridCol w="1309465">
                  <a:extLst>
                    <a:ext uri="{9D8B030D-6E8A-4147-A177-3AD203B41FA5}">
                      <a16:colId xmlns:a16="http://schemas.microsoft.com/office/drawing/2014/main" val="3978836041"/>
                    </a:ext>
                  </a:extLst>
                </a:gridCol>
                <a:gridCol w="1850331">
                  <a:extLst>
                    <a:ext uri="{9D8B030D-6E8A-4147-A177-3AD203B41FA5}">
                      <a16:colId xmlns:a16="http://schemas.microsoft.com/office/drawing/2014/main" val="2720543146"/>
                    </a:ext>
                  </a:extLst>
                </a:gridCol>
              </a:tblGrid>
              <a:tr h="347910">
                <a:tc>
                  <a:txBody>
                    <a:bodyPr/>
                    <a:lstStyle/>
                    <a:p>
                      <a:pPr marL="0" marR="0" algn="ctr">
                        <a:spcBef>
                          <a:spcPts val="0"/>
                        </a:spcBef>
                        <a:spcAft>
                          <a:spcPts val="0"/>
                        </a:spcAft>
                      </a:pPr>
                      <a:r>
                        <a:rPr lang="en-US" sz="1100">
                          <a:effectLst/>
                        </a:rPr>
                        <a:t>Cat No.</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Period</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States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Storm Family</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Estimated Loss $</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54244263"/>
                  </a:ext>
                </a:extLst>
              </a:tr>
              <a:tr h="569307">
                <a:tc>
                  <a:txBody>
                    <a:bodyPr/>
                    <a:lstStyle/>
                    <a:p>
                      <a:pPr marL="0" marR="0" algn="ctr">
                        <a:spcBef>
                          <a:spcPts val="0"/>
                        </a:spcBef>
                        <a:spcAft>
                          <a:spcPts val="0"/>
                        </a:spcAft>
                      </a:pPr>
                      <a:r>
                        <a:rPr lang="en-US" sz="1100">
                          <a:effectLst/>
                        </a:rPr>
                        <a:t>1625</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Apr 10 - 15</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FL, TX</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Wind and Thunderstorm Event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a:effectLst/>
                        </a:rPr>
                        <a:t>2,995,100,000</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66006040"/>
                  </a:ext>
                </a:extLst>
              </a:tr>
              <a:tr h="569307">
                <a:tc>
                  <a:txBody>
                    <a:bodyPr/>
                    <a:lstStyle/>
                    <a:p>
                      <a:pPr marL="0" marR="0" algn="ctr">
                        <a:spcBef>
                          <a:spcPts val="0"/>
                        </a:spcBef>
                        <a:spcAft>
                          <a:spcPts val="0"/>
                        </a:spcAft>
                      </a:pPr>
                      <a:r>
                        <a:rPr lang="en-US" sz="1100">
                          <a:effectLst/>
                        </a:rPr>
                        <a:t>1621</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a:effectLst/>
                        </a:rPr>
                        <a:t>23-Mar</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TX</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Wind and Thunderstorm Event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dirty="0">
                          <a:effectLst/>
                        </a:rPr>
                        <a:t>1,688,500,000</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952973315"/>
                  </a:ext>
                </a:extLst>
              </a:tr>
              <a:tr h="569307">
                <a:tc>
                  <a:txBody>
                    <a:bodyPr/>
                    <a:lstStyle/>
                    <a:p>
                      <a:pPr marL="0" marR="0" algn="ctr">
                        <a:spcBef>
                          <a:spcPts val="0"/>
                        </a:spcBef>
                        <a:spcAft>
                          <a:spcPts val="0"/>
                        </a:spcAft>
                      </a:pPr>
                      <a:r>
                        <a:rPr lang="en-US" sz="1100">
                          <a:effectLst/>
                        </a:rPr>
                        <a:t>1628</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dirty="0">
                          <a:effectLst/>
                        </a:rPr>
                        <a:t>Apr 29 / May 3</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AR, GA, IL, IN, MD, MO, NC, OK, TX, VA, WV</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Wind and Thunderstorm Event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a:effectLst/>
                        </a:rPr>
                        <a:t>1,187,040,000</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799640"/>
                  </a:ext>
                </a:extLst>
              </a:tr>
              <a:tr h="569307">
                <a:tc>
                  <a:txBody>
                    <a:bodyPr/>
                    <a:lstStyle/>
                    <a:p>
                      <a:pPr marL="0" marR="0" algn="ctr">
                        <a:spcBef>
                          <a:spcPts val="0"/>
                        </a:spcBef>
                        <a:spcAft>
                          <a:spcPts val="0"/>
                        </a:spcAft>
                      </a:pPr>
                      <a:r>
                        <a:rPr lang="en-US" sz="1100">
                          <a:effectLst/>
                        </a:rPr>
                        <a:t>1644</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Aug 11 - 15</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LA, MS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Wind and Thunderstorm Event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a:effectLst/>
                        </a:rPr>
                        <a:t>1,058,870,000</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59465396"/>
                  </a:ext>
                </a:extLst>
              </a:tr>
              <a:tr h="569307">
                <a:tc>
                  <a:txBody>
                    <a:bodyPr/>
                    <a:lstStyle/>
                    <a:p>
                      <a:pPr marL="0" marR="0" algn="ctr">
                        <a:spcBef>
                          <a:spcPts val="0"/>
                        </a:spcBef>
                        <a:spcAft>
                          <a:spcPts val="0"/>
                        </a:spcAft>
                      </a:pPr>
                      <a:r>
                        <a:rPr lang="en-US" sz="1100">
                          <a:effectLst/>
                        </a:rPr>
                        <a:t>1620</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Mar 17 - 18</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AL, AR, FL, LA, MS, TX</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Wind and Thunderstorm Event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dirty="0">
                          <a:effectLst/>
                        </a:rPr>
                        <a:t>920,105,000</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329201126"/>
                  </a:ext>
                </a:extLst>
              </a:tr>
            </a:tbl>
          </a:graphicData>
        </a:graphic>
      </p:graphicFrame>
      <p:sp>
        <p:nvSpPr>
          <p:cNvPr id="4" name="Rectangle 1"/>
          <p:cNvSpPr>
            <a:spLocks noChangeArrowheads="1"/>
          </p:cNvSpPr>
          <p:nvPr/>
        </p:nvSpPr>
        <p:spPr bwMode="auto">
          <a:xfrm>
            <a:off x="460375" y="17084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25683336"/>
      </p:ext>
    </p:extLst>
  </p:cSld>
  <p:clrMapOvr>
    <a:masterClrMapping/>
  </p:clrMapOvr>
  <p:transition>
    <p:wipe dir="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142</a:t>
            </a:fld>
            <a:endParaRPr lang="en-US"/>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4" y="90492"/>
            <a:ext cx="7699375" cy="860425"/>
          </a:xfrm>
        </p:spPr>
        <p:txBody>
          <a:bodyPr/>
          <a:lstStyle/>
          <a:p>
            <a:r>
              <a:rPr lang="en-US" dirty="0"/>
              <a:t>Inflation Adjusted U.S. Catastrophe Losses by Cause of Loss, 1996–2015</a:t>
            </a:r>
            <a:r>
              <a:rPr lang="en-US" baseline="30000" dirty="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584621423"/>
              </p:ext>
            </p:extLst>
          </p:nvPr>
        </p:nvGraphicFramePr>
        <p:xfrm>
          <a:off x="2159004" y="1584325"/>
          <a:ext cx="4486275" cy="3695700"/>
        </p:xfrm>
        <a:graphic>
          <a:graphicData uri="http://schemas.openxmlformats.org/presentationml/2006/ole">
            <mc:AlternateContent xmlns:mc="http://schemas.openxmlformats.org/markup-compatibility/2006">
              <mc:Choice xmlns:v="urn:schemas-microsoft-com:vml" Requires="v">
                <p:oleObj spid="_x0000_s28202620"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4"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9"/>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2015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$158.6</a:t>
            </a:r>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$7.3</a:t>
            </a:r>
          </a:p>
        </p:txBody>
      </p:sp>
      <p:sp>
        <p:nvSpPr>
          <p:cNvPr id="33803" name="Rectangle 11"/>
          <p:cNvSpPr>
            <a:spLocks noChangeArrowheads="1"/>
          </p:cNvSpPr>
          <p:nvPr/>
        </p:nvSpPr>
        <p:spPr bwMode="gray">
          <a:xfrm>
            <a:off x="1547817"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Events Involving Tornadoes (2), $158.6</a:t>
            </a:r>
          </a:p>
        </p:txBody>
      </p:sp>
      <p:sp>
        <p:nvSpPr>
          <p:cNvPr id="33804" name="Rectangle 13"/>
          <p:cNvSpPr>
            <a:spLocks noChangeArrowheads="1"/>
          </p:cNvSpPr>
          <p:nvPr/>
        </p:nvSpPr>
        <p:spPr bwMode="gray">
          <a:xfrm>
            <a:off x="875571" y="2693313"/>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$30.4</a:t>
            </a:r>
            <a:endParaRPr lang="en-US" sz="1400" i="1" dirty="0"/>
          </a:p>
        </p:txBody>
      </p:sp>
      <p:sp>
        <p:nvSpPr>
          <p:cNvPr id="33805" name="Rectangle 14"/>
          <p:cNvSpPr>
            <a:spLocks noChangeArrowheads="1"/>
          </p:cNvSpPr>
          <p:nvPr/>
        </p:nvSpPr>
        <p:spPr bwMode="gray">
          <a:xfrm>
            <a:off x="2135325" y="175839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$24.6</a:t>
            </a:r>
          </a:p>
        </p:txBody>
      </p:sp>
      <p:sp>
        <p:nvSpPr>
          <p:cNvPr id="33807" name="Rectangle 15"/>
          <p:cNvSpPr>
            <a:spLocks noChangeArrowheads="1"/>
          </p:cNvSpPr>
          <p:nvPr/>
        </p:nvSpPr>
        <p:spPr bwMode="gray">
          <a:xfrm>
            <a:off x="1317625" y="1063859"/>
            <a:ext cx="2203450"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Other Wind/Hail/Flood (3), $19.9</a:t>
            </a:r>
          </a:p>
        </p:txBody>
      </p:sp>
      <p:sp>
        <p:nvSpPr>
          <p:cNvPr id="33808" name="Freeform 2"/>
          <p:cNvSpPr>
            <a:spLocks/>
          </p:cNvSpPr>
          <p:nvPr/>
        </p:nvSpPr>
        <p:spPr bwMode="gray">
          <a:xfrm>
            <a:off x="4608767" y="1489746"/>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$0.8</a:t>
            </a:r>
          </a:p>
        </p:txBody>
      </p:sp>
      <p:sp>
        <p:nvSpPr>
          <p:cNvPr id="33810" name="Freeform 2"/>
          <p:cNvSpPr>
            <a:spLocks/>
          </p:cNvSpPr>
          <p:nvPr/>
        </p:nvSpPr>
        <p:spPr bwMode="gray">
          <a:xfrm rot="5400000">
            <a:off x="3577432" y="1141750"/>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7"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7" y="3479804"/>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6"/>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a:solidFill>
                  <a:srgbClr val="FFFFFF"/>
                </a:solidFill>
              </a:rPr>
              <a:t>Insured cat losses from 1996-2015 totaled $404.1B, an average of $20.2B per year or $1.68B per month</a:t>
            </a:r>
          </a:p>
        </p:txBody>
      </p:sp>
      <p:sp>
        <p:nvSpPr>
          <p:cNvPr id="23" name="AutoShape 17"/>
          <p:cNvSpPr>
            <a:spLocks noChangeArrowheads="1"/>
          </p:cNvSpPr>
          <p:nvPr/>
        </p:nvSpPr>
        <p:spPr bwMode="blackWhite">
          <a:xfrm>
            <a:off x="97820" y="1493726"/>
            <a:ext cx="1825501" cy="1105008"/>
          </a:xfrm>
          <a:prstGeom prst="wedgeRectCallout">
            <a:avLst>
              <a:gd name="adj1" fmla="val 116595"/>
              <a:gd name="adj2" fmla="val 417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Winter storm losses were much above average in 2014/15 pushing this share up</a:t>
            </a: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latin typeface="Arial" panose="020B0604020202020204" pitchFamily="34" charset="0"/>
              </a:rPr>
              <a:t>Top 3 States for Insured Catastrophe Losses, 1996-2015 (in 2015 Dollars)</a:t>
            </a:r>
          </a:p>
        </p:txBody>
      </p:sp>
      <p:sp>
        <p:nvSpPr>
          <p:cNvPr id="4" name="Date Placeholder 3"/>
          <p:cNvSpPr>
            <a:spLocks noGrp="1"/>
          </p:cNvSpPr>
          <p:nvPr>
            <p:ph type="dt" sz="quarter" idx="10"/>
          </p:nvPr>
        </p:nvSpPr>
        <p:spPr/>
        <p:txBody>
          <a:bodyPr/>
          <a:lstStyle/>
          <a:p>
            <a:pPr>
              <a:defRPr/>
            </a:pPr>
            <a:r>
              <a:rPr lang="en-US" dirty="0">
                <a:solidFill>
                  <a:srgbClr val="FFFFFF"/>
                </a:solidFill>
              </a:rPr>
              <a:t>12/01/09 - 9pm</a:t>
            </a:r>
          </a:p>
        </p:txBody>
      </p:sp>
      <p:sp>
        <p:nvSpPr>
          <p:cNvPr id="5" name="Footer Placeholder 4"/>
          <p:cNvSpPr>
            <a:spLocks noGrp="1"/>
          </p:cNvSpPr>
          <p:nvPr>
            <p:ph type="ftr" sz="quarter" idx="11"/>
          </p:nvPr>
        </p:nvSpPr>
        <p:spPr/>
        <p:txBody>
          <a:bodyPr/>
          <a:lstStyle/>
          <a:p>
            <a:pPr>
              <a:defRPr/>
            </a:pPr>
            <a:r>
              <a:rPr lang="en-US" dirty="0">
                <a:solidFill>
                  <a:srgbClr val="FFFFFF"/>
                </a:solidFill>
              </a:rPr>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143</a:t>
            </a:fld>
            <a:endParaRPr lang="en-US" dirty="0">
              <a:solidFill>
                <a:srgbClr val="000000"/>
              </a:solidFill>
            </a:endParaRPr>
          </a:p>
        </p:txBody>
      </p:sp>
      <p:sp>
        <p:nvSpPr>
          <p:cNvPr id="10" name="Rectangle 6"/>
          <p:cNvSpPr>
            <a:spLocks noChangeArrowheads="1"/>
          </p:cNvSpPr>
          <p:nvPr/>
        </p:nvSpPr>
        <p:spPr bwMode="blackWhite">
          <a:xfrm>
            <a:off x="415925" y="5491969"/>
            <a:ext cx="8312150" cy="79453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a:solidFill>
                  <a:srgbClr val="FFFFFF"/>
                </a:solidFill>
              </a:rPr>
              <a:t>Texas, Florida and New York lead the country in insured catastrophe losses over the past 20 years.  These 3 states accounted for nearly 1/3 of all insured catastrophe losses over the past two decades</a:t>
            </a:r>
          </a:p>
        </p:txBody>
      </p:sp>
      <p:sp>
        <p:nvSpPr>
          <p:cNvPr id="11272" name="Rectangle 4"/>
          <p:cNvSpPr>
            <a:spLocks noChangeArrowheads="1"/>
          </p:cNvSpPr>
          <p:nvPr/>
        </p:nvSpPr>
        <p:spPr bwMode="auto">
          <a:xfrm>
            <a:off x="0" y="6426394"/>
            <a:ext cx="75692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a:solidFill>
                  <a:srgbClr val="000000"/>
                </a:solidFill>
              </a:rPr>
              <a:t>Source: PCS/Verisk for </a:t>
            </a:r>
            <a:r>
              <a:rPr lang="en-US" altLang="en-US" sz="1100" i="1" dirty="0">
                <a:solidFill>
                  <a:srgbClr val="000000"/>
                </a:solidFill>
              </a:rPr>
              <a:t>2016 Insurance Fact Book</a:t>
            </a:r>
            <a:r>
              <a:rPr lang="en-US" altLang="en-US" sz="1100" dirty="0">
                <a:solidFill>
                  <a:srgbClr val="000000"/>
                </a:solidFill>
              </a:rPr>
              <a:t>, Insurance Information Institute.</a:t>
            </a:r>
          </a:p>
        </p:txBody>
      </p:sp>
      <p:pic>
        <p:nvPicPr>
          <p:cNvPr id="2" name="Picture 1"/>
          <p:cNvPicPr>
            <a:picLocks noChangeAspect="1"/>
          </p:cNvPicPr>
          <p:nvPr/>
        </p:nvPicPr>
        <p:blipFill>
          <a:blip r:embed="rId2"/>
          <a:stretch>
            <a:fillRect/>
          </a:stretch>
        </p:blipFill>
        <p:spPr>
          <a:xfrm>
            <a:off x="1438274" y="1065578"/>
            <a:ext cx="5991225" cy="4173982"/>
          </a:xfrm>
          <a:prstGeom prst="rect">
            <a:avLst/>
          </a:prstGeom>
        </p:spPr>
      </p:pic>
    </p:spTree>
    <p:extLst>
      <p:ext uri="{BB962C8B-B14F-4D97-AF65-F5344CB8AC3E}">
        <p14:creationId xmlns:p14="http://schemas.microsoft.com/office/powerpoint/2010/main" val="3287636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144</a:t>
            </a:fld>
            <a:endParaRPr lang="en-US">
              <a:solidFill>
                <a:srgbClr val="000000"/>
              </a:solidFill>
            </a:endParaRPr>
          </a:p>
        </p:txBody>
      </p:sp>
      <p:sp>
        <p:nvSpPr>
          <p:cNvPr id="31750" name="Rectangle 2"/>
          <p:cNvSpPr>
            <a:spLocks noGrp="1" noChangeArrowheads="1"/>
          </p:cNvSpPr>
          <p:nvPr>
            <p:ph type="title"/>
          </p:nvPr>
        </p:nvSpPr>
        <p:spPr>
          <a:xfrm>
            <a:off x="228604" y="90492"/>
            <a:ext cx="7400925" cy="860425"/>
          </a:xfrm>
        </p:spPr>
        <p:txBody>
          <a:bodyPr/>
          <a:lstStyle/>
          <a:p>
            <a:r>
              <a:rPr lang="en-US" dirty="0"/>
              <a:t>Top 16 Most Costly Disasters</a:t>
            </a:r>
            <a:br>
              <a:rPr lang="en-US" dirty="0"/>
            </a:br>
            <a:r>
              <a:rPr lang="en-US" dirty="0"/>
              <a:t>in U.S. History—Katrina Still Ranks #1</a:t>
            </a:r>
          </a:p>
        </p:txBody>
      </p:sp>
      <p:sp>
        <p:nvSpPr>
          <p:cNvPr id="31751" name="Rectangle 3"/>
          <p:cNvSpPr>
            <a:spLocks noChangeArrowheads="1"/>
          </p:cNvSpPr>
          <p:nvPr/>
        </p:nvSpPr>
        <p:spPr bwMode="black">
          <a:xfrm>
            <a:off x="347663" y="136525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2014 Dollars, $ Billions)</a:t>
            </a: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5" y="2176467"/>
          <a:ext cx="8964613" cy="3348037"/>
        </p:xfrm>
        <a:graphic>
          <a:graphicData uri="http://schemas.openxmlformats.org/presentationml/2006/ole">
            <mc:AlternateContent xmlns:mc="http://schemas.openxmlformats.org/markup-compatibility/2006">
              <mc:Choice xmlns:v="urn:schemas-microsoft-com:vml" Requires="v">
                <p:oleObj spid="_x0000_s28354066"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5" y="2176467"/>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8"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Storm Sandy in 2012 was the last mega-CAT to hit the US</a:t>
            </a: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Includes Tuscaloosa, AL, tornado</a:t>
            </a: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a:solidFill>
                  <a:schemeClr val="bg1"/>
                </a:solidFill>
              </a:rPr>
              <a:t>Includes Joplin, MO, tornado</a:t>
            </a:r>
          </a:p>
        </p:txBody>
      </p:sp>
      <p:sp>
        <p:nvSpPr>
          <p:cNvPr id="14" name="Rectangle 5"/>
          <p:cNvSpPr>
            <a:spLocks noChangeArrowheads="1"/>
          </p:cNvSpPr>
          <p:nvPr/>
        </p:nvSpPr>
        <p:spPr bwMode="blackWhite">
          <a:xfrm>
            <a:off x="1249776" y="5380449"/>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12 of the 16 Most Expensive Events in US History Have Occurred Since 2004</a:t>
            </a:r>
          </a:p>
        </p:txBody>
      </p:sp>
      <p:sp>
        <p:nvSpPr>
          <p:cNvPr id="13" name="Rectangle 4"/>
          <p:cNvSpPr>
            <a:spLocks noChangeArrowheads="1"/>
          </p:cNvSpPr>
          <p:nvPr/>
        </p:nvSpPr>
        <p:spPr bwMode="auto">
          <a:xfrm>
            <a:off x="-104931"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Sources: PCS; Insurance Information Institute inflation adjustments to 2014 dollars using the CPI.</a:t>
            </a: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Loss Events </a:t>
            </a:r>
            <a:r>
              <a:rPr lang="en-US" dirty="0"/>
              <a:t>in the US</a:t>
            </a:r>
            <a:br>
              <a:rPr lang="de-DE" dirty="0">
                <a:solidFill>
                  <a:srgbClr val="FF00FF"/>
                </a:solidFill>
              </a:rPr>
            </a:br>
            <a:r>
              <a:rPr lang="de-DE" dirty="0"/>
              <a:t>O</a:t>
            </a:r>
            <a:r>
              <a:rPr lang="en-US" dirty="0" err="1"/>
              <a:t>verall</a:t>
            </a:r>
            <a:r>
              <a:rPr lang="en-US" dirty="0"/>
              <a:t> and insured losses, 1980 – 2015</a:t>
            </a:r>
            <a:endParaRPr lang="de-DE" dirty="0">
              <a:solidFill>
                <a:srgbClr val="4D4E53"/>
              </a:solidFill>
            </a:endParaRPr>
          </a:p>
        </p:txBody>
      </p:sp>
      <p:sp>
        <p:nvSpPr>
          <p:cNvPr id="14" name="TextBox 13"/>
          <p:cNvSpPr txBox="1"/>
          <p:nvPr/>
        </p:nvSpPr>
        <p:spPr>
          <a:xfrm>
            <a:off x="8364786" y="6354660"/>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145</a:t>
            </a:fld>
            <a:endParaRPr lang="en-US" sz="1000" dirty="0">
              <a:solidFill>
                <a:schemeClr val="accent4">
                  <a:lumMod val="75000"/>
                </a:schemeClr>
              </a:solidFill>
            </a:endParaRPr>
          </a:p>
        </p:txBody>
      </p:sp>
      <p:sp>
        <p:nvSpPr>
          <p:cNvPr id="44" name="Textfeld 9"/>
          <p:cNvSpPr txBox="1"/>
          <p:nvPr/>
        </p:nvSpPr>
        <p:spPr bwMode="auto">
          <a:xfrm>
            <a:off x="205034"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a:solidFill>
                  <a:srgbClr val="2B7299"/>
                </a:solidFill>
              </a:rPr>
              <a:t>$ Billions</a:t>
            </a:r>
          </a:p>
        </p:txBody>
      </p:sp>
      <p:sp>
        <p:nvSpPr>
          <p:cNvPr id="46" name="Text Box 34"/>
          <p:cNvSpPr txBox="1">
            <a:spLocks noChangeArrowheads="1"/>
          </p:cNvSpPr>
          <p:nvPr/>
        </p:nvSpPr>
        <p:spPr bwMode="auto">
          <a:xfrm>
            <a:off x="6474054"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sp>
        <p:nvSpPr>
          <p:cNvPr id="15" name="Textfeld 11"/>
          <p:cNvSpPr txBox="1"/>
          <p:nvPr/>
        </p:nvSpPr>
        <p:spPr>
          <a:xfrm>
            <a:off x="148052" y="6255573"/>
            <a:ext cx="2657329" cy="2308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22" name="Text Box 49"/>
          <p:cNvSpPr txBox="1">
            <a:spLocks noChangeArrowheads="1"/>
          </p:cNvSpPr>
          <p:nvPr/>
        </p:nvSpPr>
        <p:spPr bwMode="auto">
          <a:xfrm>
            <a:off x="205030" y="6539322"/>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9" y="1180127"/>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283967" y="1797978"/>
            <a:ext cx="3691878" cy="1712175"/>
          </a:xfrm>
          <a:prstGeom prst="wedgeRectCallout">
            <a:avLst>
              <a:gd name="adj1" fmla="val 90340"/>
              <a:gd name="adj2" fmla="val 62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period from 2008-2015 has been the most expensive on record for insured losses from “Convective Events” (severe thunderstorms, tornado, hail, lightning and flash flood)</a:t>
            </a:r>
          </a:p>
        </p:txBody>
      </p:sp>
      <p:pic>
        <p:nvPicPr>
          <p:cNvPr id="17" name="Grafik 1"/>
          <p:cNvPicPr>
            <a:picLocks noChangeAspect="1"/>
          </p:cNvPicPr>
          <p:nvPr/>
        </p:nvPicPr>
        <p:blipFill>
          <a:blip r:embed="rId4"/>
          <a:stretch>
            <a:fillRect/>
          </a:stretch>
        </p:blipFill>
        <p:spPr>
          <a:xfrm>
            <a:off x="320604" y="1956804"/>
            <a:ext cx="8436954" cy="4139947"/>
          </a:xfrm>
          <a:prstGeom prst="rect">
            <a:avLst/>
          </a:prstGeom>
        </p:spPr>
      </p:pic>
    </p:spTree>
    <p:custDataLst>
      <p:tags r:id="rId1"/>
    </p:custDataLst>
    <p:extLst>
      <p:ext uri="{BB962C8B-B14F-4D97-AF65-F5344CB8AC3E}">
        <p14:creationId xmlns:p14="http://schemas.microsoft.com/office/powerpoint/2010/main" val="281843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Winter Storm Losses in the US</a:t>
            </a:r>
            <a:br>
              <a:rPr lang="de-DE" dirty="0">
                <a:solidFill>
                  <a:srgbClr val="2B7299"/>
                </a:solidFill>
              </a:rPr>
            </a:br>
            <a:r>
              <a:rPr lang="de-DE" dirty="0">
                <a:solidFill>
                  <a:srgbClr val="2B7299"/>
                </a:solidFill>
              </a:rPr>
              <a:t>1980 – 2015 (</a:t>
            </a:r>
            <a:r>
              <a:rPr lang="de-DE" sz="2000" dirty="0">
                <a:solidFill>
                  <a:srgbClr val="2B7299"/>
                </a:solidFill>
              </a:rPr>
              <a:t>Overall and Insured Losses)* </a:t>
            </a:r>
          </a:p>
        </p:txBody>
      </p:sp>
      <p:sp>
        <p:nvSpPr>
          <p:cNvPr id="17" name="TextBox 16"/>
          <p:cNvSpPr txBox="1"/>
          <p:nvPr/>
        </p:nvSpPr>
        <p:spPr>
          <a:xfrm>
            <a:off x="8368823" y="6340320"/>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146</a:t>
            </a:fld>
            <a:endParaRPr lang="en-US" sz="1000" dirty="0">
              <a:solidFill>
                <a:schemeClr val="accent4">
                  <a:lumMod val="75000"/>
                </a:schemeClr>
              </a:solidFill>
            </a:endParaRPr>
          </a:p>
        </p:txBody>
      </p:sp>
      <p:grpSp>
        <p:nvGrpSpPr>
          <p:cNvPr id="2" name="Gruppieren 18"/>
          <p:cNvGrpSpPr>
            <a:grpSpLocks/>
          </p:cNvGrpSpPr>
          <p:nvPr/>
        </p:nvGrpSpPr>
        <p:grpSpPr bwMode="auto">
          <a:xfrm>
            <a:off x="7660361"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7150988" y="6336892"/>
            <a:ext cx="1560739" cy="3693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16" name="Text Box 49"/>
          <p:cNvSpPr txBox="1">
            <a:spLocks noChangeArrowheads="1"/>
          </p:cNvSpPr>
          <p:nvPr/>
        </p:nvSpPr>
        <p:spPr bwMode="auto">
          <a:xfrm>
            <a:off x="148048" y="6463429"/>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52" y="1891412"/>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a:solidFill>
                  <a:srgbClr val="2B7299"/>
                </a:solidFill>
              </a:rPr>
              <a:t>$ Billions</a:t>
            </a:r>
          </a:p>
        </p:txBody>
      </p:sp>
      <p:sp>
        <p:nvSpPr>
          <p:cNvPr id="18" name="AutoShape 7"/>
          <p:cNvSpPr>
            <a:spLocks noChangeArrowheads="1"/>
          </p:cNvSpPr>
          <p:nvPr/>
        </p:nvSpPr>
        <p:spPr bwMode="blackWhite">
          <a:xfrm>
            <a:off x="6134977" y="2563720"/>
            <a:ext cx="2576746" cy="835006"/>
          </a:xfrm>
          <a:prstGeom prst="wedgeRectCallout">
            <a:avLst>
              <a:gd name="adj1" fmla="val -10229"/>
              <a:gd name="adj2" fmla="val 1432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latin typeface="Arial" pitchFamily="34" charset="0"/>
                <a:cs typeface="Arial" pitchFamily="34" charset="0"/>
              </a:rPr>
              <a:t>Winter storm losses have been increasing rapidly in recent years</a:t>
            </a:r>
          </a:p>
        </p:txBody>
      </p:sp>
      <p:pic>
        <p:nvPicPr>
          <p:cNvPr id="19" name="Grafik 2"/>
          <p:cNvPicPr>
            <a:picLocks noChangeAspect="1"/>
          </p:cNvPicPr>
          <p:nvPr/>
        </p:nvPicPr>
        <p:blipFill>
          <a:blip r:embed="rId4"/>
          <a:stretch>
            <a:fillRect/>
          </a:stretch>
        </p:blipFill>
        <p:spPr>
          <a:xfrm>
            <a:off x="148048" y="2375388"/>
            <a:ext cx="7463418" cy="3738724"/>
          </a:xfrm>
          <a:prstGeom prst="rect">
            <a:avLst/>
          </a:prstGeom>
        </p:spPr>
      </p:pic>
      <p:sp>
        <p:nvSpPr>
          <p:cNvPr id="21" name="Textfeld 13"/>
          <p:cNvSpPr txBox="1">
            <a:spLocks noChangeArrowheads="1"/>
          </p:cNvSpPr>
          <p:nvPr/>
        </p:nvSpPr>
        <p:spPr bwMode="auto">
          <a:xfrm>
            <a:off x="7692467" y="5546860"/>
            <a:ext cx="1518699" cy="707886"/>
          </a:xfrm>
          <a:prstGeom prst="rect">
            <a:avLst/>
          </a:prstGeom>
          <a:noFill/>
          <a:ln w="9525">
            <a:noFill/>
            <a:miter lim="800000"/>
            <a:headEnd/>
            <a:tailEnd/>
          </a:ln>
        </p:spPr>
        <p:txBody>
          <a:bodyPr wrap="square">
            <a:spAutoFit/>
          </a:bodyPr>
          <a:lstStyle/>
          <a:p>
            <a:r>
              <a:rPr lang="de-DE" sz="1000" b="1" dirty="0"/>
              <a:t>*Winter </a:t>
            </a:r>
            <a:r>
              <a:rPr lang="de-DE" sz="1000" b="1" dirty="0" err="1"/>
              <a:t>storms</a:t>
            </a:r>
            <a:r>
              <a:rPr lang="de-DE" sz="1000" b="1" dirty="0"/>
              <a:t> </a:t>
            </a:r>
            <a:r>
              <a:rPr lang="de-DE" sz="1000" b="1" dirty="0" err="1"/>
              <a:t>include</a:t>
            </a:r>
            <a:r>
              <a:rPr lang="de-DE" sz="1000" b="1" dirty="0"/>
              <a:t> also winter </a:t>
            </a:r>
            <a:r>
              <a:rPr lang="de-DE" sz="1000" b="1" dirty="0" err="1"/>
              <a:t>damages</a:t>
            </a:r>
            <a:r>
              <a:rPr lang="de-DE" sz="1000" b="1" dirty="0"/>
              <a:t>, </a:t>
            </a:r>
            <a:r>
              <a:rPr lang="de-DE" sz="1000" b="1" dirty="0" err="1"/>
              <a:t>blizzards</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waves</a:t>
            </a:r>
            <a:endParaRPr lang="de-DE" sz="1000" b="1" dirty="0"/>
          </a:p>
        </p:txBody>
      </p:sp>
    </p:spTree>
    <p:custDataLst>
      <p:tags r:id="rId1"/>
    </p:custDataLst>
    <p:extLst>
      <p:ext uri="{BB962C8B-B14F-4D97-AF65-F5344CB8AC3E}">
        <p14:creationId xmlns:p14="http://schemas.microsoft.com/office/powerpoint/2010/main" val="3437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latin typeface="Arial" panose="020B0604020202020204" pitchFamily="34" charset="0"/>
              </a:rPr>
              <a:t>Regional Property Catastrophe ROL Index: 1990 – 2016</a:t>
            </a:r>
          </a:p>
        </p:txBody>
      </p:sp>
      <p:sp>
        <p:nvSpPr>
          <p:cNvPr id="4" name="Date Placeholder 3"/>
          <p:cNvSpPr>
            <a:spLocks noGrp="1"/>
          </p:cNvSpPr>
          <p:nvPr>
            <p:ph type="dt" sz="quarter" idx="10"/>
          </p:nvPr>
        </p:nvSpPr>
        <p:spPr/>
        <p:txBody>
          <a:bodyPr/>
          <a:lstStyle/>
          <a:p>
            <a:pPr>
              <a:defRPr/>
            </a:pPr>
            <a:r>
              <a:rPr lang="en-US" dirty="0">
                <a:solidFill>
                  <a:srgbClr val="FFFFFF"/>
                </a:solidFill>
              </a:rPr>
              <a:t>12/01/09 - 9pm</a:t>
            </a:r>
          </a:p>
        </p:txBody>
      </p:sp>
      <p:sp>
        <p:nvSpPr>
          <p:cNvPr id="5" name="Footer Placeholder 4"/>
          <p:cNvSpPr>
            <a:spLocks noGrp="1"/>
          </p:cNvSpPr>
          <p:nvPr>
            <p:ph type="ftr" sz="quarter" idx="11"/>
          </p:nvPr>
        </p:nvSpPr>
        <p:spPr/>
        <p:txBody>
          <a:bodyPr/>
          <a:lstStyle/>
          <a:p>
            <a:pPr>
              <a:defRPr/>
            </a:pPr>
            <a:r>
              <a:rPr lang="en-US" dirty="0">
                <a:solidFill>
                  <a:srgbClr val="FFFFFF"/>
                </a:solidFill>
              </a:rPr>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147</a:t>
            </a:fld>
            <a:endParaRPr lang="en-US" dirty="0">
              <a:solidFill>
                <a:srgbClr val="000000"/>
              </a:solidFill>
            </a:endParaRPr>
          </a:p>
        </p:txBody>
      </p:sp>
      <p:sp>
        <p:nvSpPr>
          <p:cNvPr id="10" name="Rectangle 6"/>
          <p:cNvSpPr>
            <a:spLocks noChangeArrowheads="1"/>
          </p:cNvSpPr>
          <p:nvPr/>
        </p:nvSpPr>
        <p:spPr bwMode="blackWhite">
          <a:xfrm>
            <a:off x="415925" y="5656489"/>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a:solidFill>
                  <a:srgbClr val="FFFFFF"/>
                </a:solidFill>
              </a:rPr>
              <a:t>Record traditional capacity, alternative capital and low CAT activity have pressured reinsurance prices; ROEs are down only very modestly</a:t>
            </a:r>
          </a:p>
        </p:txBody>
      </p:sp>
      <p:sp>
        <p:nvSpPr>
          <p:cNvPr id="11272" name="Rectangle 4"/>
          <p:cNvSpPr>
            <a:spLocks noChangeArrowheads="1"/>
          </p:cNvSpPr>
          <p:nvPr/>
        </p:nvSpPr>
        <p:spPr bwMode="auto">
          <a:xfrm>
            <a:off x="0" y="648085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Source: Guy Carpenter; Insurance Information Institute.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125" b="10837"/>
          <a:stretch/>
        </p:blipFill>
        <p:spPr>
          <a:xfrm>
            <a:off x="85725" y="1126899"/>
            <a:ext cx="8209189" cy="4434114"/>
          </a:xfrm>
          <a:prstGeom prst="rect">
            <a:avLst/>
          </a:prstGeom>
        </p:spPr>
      </p:pic>
    </p:spTree>
    <p:extLst>
      <p:ext uri="{BB962C8B-B14F-4D97-AF65-F5344CB8AC3E}">
        <p14:creationId xmlns:p14="http://schemas.microsoft.com/office/powerpoint/2010/main" val="2319978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8296" y="0"/>
            <a:ext cx="7939792" cy="1069848"/>
          </a:xfrm>
        </p:spPr>
        <p:txBody>
          <a:bodyPr/>
          <a:lstStyle/>
          <a:p>
            <a:r>
              <a:rPr lang="en-US" dirty="0">
                <a:latin typeface="Arial "/>
              </a:rPr>
              <a:t>Alternative Capital</a:t>
            </a:r>
            <a:br>
              <a:rPr lang="en-US" dirty="0">
                <a:latin typeface="Arial "/>
              </a:rPr>
            </a:br>
            <a:r>
              <a:rPr lang="en-US" dirty="0">
                <a:latin typeface="Arial "/>
              </a:rPr>
              <a:t>Potentially Disrupting the Bank Account</a:t>
            </a:r>
            <a:endParaRPr lang="en-US" b="1" dirty="0">
              <a:latin typeface="Arial "/>
            </a:endParaRPr>
          </a:p>
        </p:txBody>
      </p:sp>
      <p:sp>
        <p:nvSpPr>
          <p:cNvPr id="4" name="Rectangle 4"/>
          <p:cNvSpPr>
            <a:spLocks noChangeArrowheads="1"/>
          </p:cNvSpPr>
          <p:nvPr/>
        </p:nvSpPr>
        <p:spPr bwMode="auto">
          <a:xfrm>
            <a:off x="522514" y="6575615"/>
            <a:ext cx="7046686" cy="282385"/>
          </a:xfrm>
          <a:prstGeom prst="rect">
            <a:avLst/>
          </a:prstGeom>
          <a:noFill/>
          <a:ln w="9525">
            <a:noFill/>
            <a:miter lim="800000"/>
            <a:headEnd/>
            <a:tailEnd/>
          </a:ln>
          <a:effectLst/>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Aon Benfield Analytics; Insurance Information Institute.</a:t>
            </a:r>
          </a:p>
        </p:txBody>
      </p:sp>
      <p:graphicFrame>
        <p:nvGraphicFramePr>
          <p:cNvPr id="5" name="Object 3"/>
          <p:cNvGraphicFramePr>
            <a:graphicFrameLocks noChangeAspect="1"/>
          </p:cNvGraphicFramePr>
          <p:nvPr>
            <p:extLst/>
          </p:nvPr>
        </p:nvGraphicFramePr>
        <p:xfrm>
          <a:off x="297180" y="1257321"/>
          <a:ext cx="8275791"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a:solidFill>
                  <a:srgbClr val="FFFFFF"/>
                </a:solidFill>
              </a:rPr>
              <a:t>Alternative capacity has grown 263% since 2008. It has more than tripled in the past six years.</a:t>
            </a:r>
          </a:p>
        </p:txBody>
      </p:sp>
      <p:sp>
        <p:nvSpPr>
          <p:cNvPr id="3" name="Rectangle 2"/>
          <p:cNvSpPr/>
          <p:nvPr/>
        </p:nvSpPr>
        <p:spPr>
          <a:xfrm>
            <a:off x="6076709" y="5092861"/>
            <a:ext cx="694481" cy="30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48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82"/>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82" y="6656395"/>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149</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81"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31" y="2125665"/>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a:solidFill>
                  <a:schemeClr val="bg1"/>
                </a:solidFill>
              </a:rPr>
              <a:t>INDUSTRY DISRUPTORS</a:t>
            </a:r>
          </a:p>
        </p:txBody>
      </p:sp>
      <p:sp>
        <p:nvSpPr>
          <p:cNvPr id="2152456" name="Rectangle 8"/>
          <p:cNvSpPr>
            <a:spLocks noChangeArrowheads="1"/>
          </p:cNvSpPr>
          <p:nvPr/>
        </p:nvSpPr>
        <p:spPr bwMode="auto">
          <a:xfrm>
            <a:off x="1301550" y="3629796"/>
            <a:ext cx="6784259" cy="3016210"/>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Reality vs. Drinking the Silicon Valley Kool Aid</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15</a:t>
            </a:fld>
            <a:endParaRPr lang="en-US" altLang="en-US"/>
          </a:p>
        </p:txBody>
      </p:sp>
      <p:sp>
        <p:nvSpPr>
          <p:cNvPr id="58373" name="Rectangle 2"/>
          <p:cNvSpPr>
            <a:spLocks noGrp="1" noChangeArrowheads="1"/>
          </p:cNvSpPr>
          <p:nvPr>
            <p:ph type="title"/>
          </p:nvPr>
        </p:nvSpPr>
        <p:spPr/>
        <p:txBody>
          <a:bodyPr/>
          <a:lstStyle/>
          <a:p>
            <a:r>
              <a:rPr lang="en-US" altLang="en-US" dirty="0">
                <a:latin typeface="Arial" panose="020B0604020202020204" pitchFamily="34" charset="0"/>
              </a:rPr>
              <a:t>Huge Shift from Domestic M&amp;A Activity to Cross-Border</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a:t>
            </a:r>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Thomson Reuters as of Oct. 2015 from Geneva Association Newsletter </a:t>
            </a:r>
            <a:r>
              <a:rPr lang="en-US" altLang="en-US" sz="1100" i="1" dirty="0"/>
              <a:t>Insurance and Finance</a:t>
            </a:r>
            <a:r>
              <a:rPr lang="en-US" altLang="en-US" sz="1100" dirty="0"/>
              <a:t>, Jan. 2016, presentation “</a:t>
            </a:r>
            <a:r>
              <a:rPr lang="en-US" altLang="en-US" sz="1100" i="1" dirty="0"/>
              <a:t>Facts vs. Sentiment: Deals in the Insurance Sector</a:t>
            </a:r>
            <a:r>
              <a:rPr lang="en-US" altLang="en-US" sz="1100" dirty="0"/>
              <a:t>,” by Aviva CEO Mark Wilson.</a:t>
            </a: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5725" y="1993165"/>
            <a:ext cx="8684437" cy="4170404"/>
          </a:xfrm>
          <a:prstGeom prst="rect">
            <a:avLst/>
          </a:prstGeom>
        </p:spPr>
      </p:pic>
      <p:sp>
        <p:nvSpPr>
          <p:cNvPr id="14" name="AutoShape 7"/>
          <p:cNvSpPr>
            <a:spLocks noChangeArrowheads="1"/>
          </p:cNvSpPr>
          <p:nvPr/>
        </p:nvSpPr>
        <p:spPr bwMode="blackWhite">
          <a:xfrm>
            <a:off x="5055385" y="1176754"/>
            <a:ext cx="1993599" cy="1258728"/>
          </a:xfrm>
          <a:prstGeom prst="wedgeRectCallout">
            <a:avLst>
              <a:gd name="adj1" fmla="val 88246"/>
              <a:gd name="adj2" fmla="val 637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The share of M&amp;A deal volume that was cross-border more than doubled in 2015</a:t>
            </a:r>
          </a:p>
        </p:txBody>
      </p:sp>
    </p:spTree>
    <p:extLst>
      <p:ext uri="{BB962C8B-B14F-4D97-AF65-F5344CB8AC3E}">
        <p14:creationId xmlns:p14="http://schemas.microsoft.com/office/powerpoint/2010/main" val="15152620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12/01/09 - 9pm</a:t>
            </a:r>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150</a:t>
            </a:fld>
            <a:endParaRPr lang="en-US"/>
          </a:p>
        </p:txBody>
      </p:sp>
      <p:sp>
        <p:nvSpPr>
          <p:cNvPr id="5" name="Rectangle 2"/>
          <p:cNvSpPr txBox="1">
            <a:spLocks noChangeArrowheads="1"/>
          </p:cNvSpPr>
          <p:nvPr/>
        </p:nvSpPr>
        <p:spPr bwMode="black">
          <a:xfrm>
            <a:off x="120654" y="45888"/>
            <a:ext cx="795081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The Sharing Economy Has Grown—      And Attracted Political Scrutiny</a:t>
            </a:r>
          </a:p>
        </p:txBody>
      </p:sp>
      <p:pic>
        <p:nvPicPr>
          <p:cNvPr id="28624898" name="Picture 2" descr="https://image-store.slidesharecdn.com/5a90bab1-ce4c-46a4-b736-5ccdfa945e7f-origi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1" y="1128115"/>
            <a:ext cx="8492216" cy="558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p:cNvSpPr>
            <a:spLocks noChangeArrowheads="1"/>
          </p:cNvSpPr>
          <p:nvPr/>
        </p:nvSpPr>
        <p:spPr bwMode="blackWhite">
          <a:xfrm>
            <a:off x="6169446" y="1069252"/>
            <a:ext cx="2431631" cy="939162"/>
          </a:xfrm>
          <a:prstGeom prst="wedgeRectCallout">
            <a:avLst>
              <a:gd name="adj1" fmla="val -118798"/>
              <a:gd name="adj2" fmla="val 87280"/>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
              </a:rPr>
              <a:t>There’s no question that the hype around autonomous vehicles far exceeds the reality</a:t>
            </a:r>
          </a:p>
        </p:txBody>
      </p:sp>
      <p:sp>
        <p:nvSpPr>
          <p:cNvPr id="4" name="Rectangle 3"/>
          <p:cNvSpPr/>
          <p:nvPr/>
        </p:nvSpPr>
        <p:spPr>
          <a:xfrm>
            <a:off x="2906483" y="2351313"/>
            <a:ext cx="1453243" cy="163286"/>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89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151</a:t>
            </a:fld>
            <a:endParaRPr lang="en-US" sz="900"/>
          </a:p>
        </p:txBody>
      </p:sp>
      <p:sp>
        <p:nvSpPr>
          <p:cNvPr id="65541" name="Rectangle 2"/>
          <p:cNvSpPr>
            <a:spLocks noGrp="1" noChangeArrowheads="1"/>
          </p:cNvSpPr>
          <p:nvPr>
            <p:ph type="title" idx="4294967295"/>
          </p:nvPr>
        </p:nvSpPr>
        <p:spPr>
          <a:xfrm>
            <a:off x="32985" y="129820"/>
            <a:ext cx="7950815" cy="860425"/>
          </a:xfrm>
        </p:spPr>
        <p:txBody>
          <a:bodyPr/>
          <a:lstStyle/>
          <a:p>
            <a:r>
              <a:rPr lang="en-US" dirty="0"/>
              <a:t>On-Demand/Sharing/Peer-to-Peer Economy Impacts Many Lines of Insurance</a:t>
            </a:r>
          </a:p>
        </p:txBody>
      </p:sp>
      <p:sp>
        <p:nvSpPr>
          <p:cNvPr id="1922051" name="Rectangle 3"/>
          <p:cNvSpPr>
            <a:spLocks noGrp="1" noChangeArrowheads="1"/>
          </p:cNvSpPr>
          <p:nvPr>
            <p:ph type="body" idx="4294967295"/>
          </p:nvPr>
        </p:nvSpPr>
        <p:spPr>
          <a:xfrm>
            <a:off x="160806" y="1103317"/>
            <a:ext cx="5088425" cy="4652963"/>
          </a:xfrm>
        </p:spPr>
        <p:txBody>
          <a:bodyPr/>
          <a:lstStyle/>
          <a:p>
            <a:pPr>
              <a:lnSpc>
                <a:spcPts val="2400"/>
              </a:lnSpc>
              <a:spcBef>
                <a:spcPct val="50000"/>
              </a:spcBef>
            </a:pPr>
            <a:r>
              <a:rPr lang="en-US" sz="2100" b="1" dirty="0"/>
              <a:t>The “On-Demand” Economy is or will impact many segments of the economy important to P/C insurers</a:t>
            </a:r>
          </a:p>
          <a:p>
            <a:pPr lvl="1">
              <a:lnSpc>
                <a:spcPts val="2400"/>
              </a:lnSpc>
            </a:pPr>
            <a:r>
              <a:rPr lang="en-US" sz="1900" b="1" dirty="0"/>
              <a:t>Auto (personal and commercial)</a:t>
            </a:r>
          </a:p>
          <a:p>
            <a:pPr lvl="1">
              <a:lnSpc>
                <a:spcPts val="2400"/>
              </a:lnSpc>
            </a:pPr>
            <a:r>
              <a:rPr lang="en-US" sz="1900" b="1" dirty="0"/>
              <a:t>Homeowners/Renters</a:t>
            </a:r>
          </a:p>
          <a:p>
            <a:pPr lvl="1">
              <a:lnSpc>
                <a:spcPts val="2400"/>
              </a:lnSpc>
            </a:pPr>
            <a:r>
              <a:rPr lang="en-US" sz="1900" b="1" dirty="0"/>
              <a:t>Many Liability Coverages</a:t>
            </a:r>
          </a:p>
          <a:p>
            <a:pPr lvl="1">
              <a:lnSpc>
                <a:spcPts val="2400"/>
              </a:lnSpc>
            </a:pPr>
            <a:r>
              <a:rPr lang="en-US" sz="1900" b="1" dirty="0"/>
              <a:t>Professional Liability</a:t>
            </a:r>
          </a:p>
          <a:p>
            <a:pPr lvl="1">
              <a:lnSpc>
                <a:spcPts val="2400"/>
              </a:lnSpc>
            </a:pPr>
            <a:r>
              <a:rPr lang="en-US" sz="2000" b="1" dirty="0"/>
              <a:t>Workers Comp</a:t>
            </a:r>
          </a:p>
          <a:p>
            <a:pPr>
              <a:lnSpc>
                <a:spcPts val="2400"/>
              </a:lnSpc>
              <a:spcBef>
                <a:spcPct val="50000"/>
              </a:spcBef>
            </a:pPr>
            <a:r>
              <a:rPr lang="en-US" sz="2100" b="1" dirty="0"/>
              <a:t>Many unanswered insurance questions</a:t>
            </a:r>
          </a:p>
          <a:p>
            <a:pPr>
              <a:lnSpc>
                <a:spcPts val="2400"/>
              </a:lnSpc>
              <a:spcBef>
                <a:spcPct val="50000"/>
              </a:spcBef>
            </a:pPr>
            <a:r>
              <a:rPr lang="en-US" sz="2100" b="1" dirty="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849"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851" y="2745217"/>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92"/>
            <a:ext cx="7550150" cy="860425"/>
          </a:xfrm>
        </p:spPr>
        <p:txBody>
          <a:bodyPr/>
          <a:lstStyle/>
          <a:p>
            <a:r>
              <a:rPr lang="en-US" dirty="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3"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*Figures as of June 30, 2015, from the Identity Theft Resource Center,</a:t>
            </a:r>
          </a:p>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http://www.idtheftcenter.org/images/breach/ITRCBreachReport2015.pdf</a:t>
            </a: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716"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total number of data breaches (+27.5%) hit a record high of 783 in 2014, exposing 85.6 million records. Through June 30, this year has seen 117.6 million records exposed in 400 breaches.*</a:t>
            </a:r>
          </a:p>
        </p:txBody>
      </p:sp>
      <p:sp>
        <p:nvSpPr>
          <p:cNvPr id="1031" name="Rectangle 3"/>
          <p:cNvSpPr>
            <a:spLocks noChangeArrowheads="1"/>
          </p:cNvSpPr>
          <p:nvPr/>
        </p:nvSpPr>
        <p:spPr bwMode="black">
          <a:xfrm>
            <a:off x="8031167"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5891" y="1123160"/>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 t="36631" r="-9371" b="38519"/>
          <a:stretch/>
        </p:blipFill>
        <p:spPr>
          <a:xfrm>
            <a:off x="5740859" y="1234180"/>
            <a:ext cx="1036052" cy="257453"/>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3111" y="1133884"/>
            <a:ext cx="1101852" cy="299917"/>
          </a:xfrm>
          <a:prstGeom prst="rect">
            <a:avLst/>
          </a:prstGeom>
        </p:spPr>
      </p:pic>
      <p:pic>
        <p:nvPicPr>
          <p:cNvPr id="11"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73517" y="1515766"/>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78871" y="2097885"/>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49"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4" y="15879"/>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1429" y="1549404"/>
            <a:ext cx="960120" cy="484061"/>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37550" y="1755541"/>
            <a:ext cx="968228" cy="659605"/>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6703" y="2633460"/>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153</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Rectangle 6"/>
          <p:cNvSpPr>
            <a:spLocks noChangeArrowheads="1"/>
          </p:cNvSpPr>
          <p:nvPr/>
        </p:nvSpPr>
        <p:spPr bwMode="auto">
          <a:xfrm>
            <a:off x="1" y="4224191"/>
            <a:ext cx="9048750" cy="22252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latin typeface="Arial "/>
              </a:rPr>
              <a:t>The Road to Fully Autonomous Vehicles:  Long, Dark and Full of Potholes</a:t>
            </a:r>
          </a:p>
          <a:p>
            <a:pPr marL="292100" indent="-292100" algn="ctr" eaLnBrk="0" hangingPunct="0">
              <a:lnSpc>
                <a:spcPct val="90000"/>
              </a:lnSpc>
              <a:spcBef>
                <a:spcPct val="25000"/>
              </a:spcBef>
              <a:buClr>
                <a:schemeClr val="accent2"/>
              </a:buClr>
              <a:buFont typeface="Wingdings" pitchFamily="2" charset="2"/>
              <a:buNone/>
            </a:pPr>
            <a:r>
              <a:rPr lang="en-US" sz="3600" b="1" i="1" dirty="0">
                <a:solidFill>
                  <a:srgbClr val="C00000"/>
                </a:solidFill>
                <a:latin typeface="Arial "/>
              </a:rPr>
              <a:t>Tales of the Death of Auto Insurance Are Greatly Exaggerated</a:t>
            </a:r>
            <a:endParaRPr lang="en-US" sz="3200" b="1" i="1" dirty="0">
              <a:solidFill>
                <a:srgbClr val="C00000"/>
              </a:solidFill>
              <a:latin typeface="Arial "/>
            </a:endParaRPr>
          </a:p>
        </p:txBody>
      </p:sp>
      <p:sp>
        <p:nvSpPr>
          <p:cNvPr id="8"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a:solidFill>
                  <a:srgbClr val="FFFFFF"/>
                </a:solidFill>
                <a:latin typeface="Arial" pitchFamily="34" charset="0"/>
                <a:cs typeface="Arial" pitchFamily="34" charset="0"/>
              </a:rPr>
              <a:t>THE FUTURE OF AUTO INSURANCE</a:t>
            </a:r>
          </a:p>
        </p:txBody>
      </p:sp>
    </p:spTree>
    <p:extLst>
      <p:ext uri="{BB962C8B-B14F-4D97-AF65-F5344CB8AC3E}">
        <p14:creationId xmlns:p14="http://schemas.microsoft.com/office/powerpoint/2010/main" val="38911029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154</a:t>
            </a:fld>
            <a:endParaRPr lang="en-US" dirty="0"/>
          </a:p>
        </p:txBody>
      </p:sp>
      <p:sp>
        <p:nvSpPr>
          <p:cNvPr id="82949" name="Rectangle 2"/>
          <p:cNvSpPr>
            <a:spLocks noGrp="1" noChangeArrowheads="1"/>
          </p:cNvSpPr>
          <p:nvPr>
            <p:ph type="title"/>
          </p:nvPr>
        </p:nvSpPr>
        <p:spPr>
          <a:xfrm>
            <a:off x="85728" y="81731"/>
            <a:ext cx="8156575" cy="860425"/>
          </a:xfrm>
        </p:spPr>
        <p:txBody>
          <a:bodyPr/>
          <a:lstStyle/>
          <a:p>
            <a:r>
              <a:rPr lang="en-US" sz="2700" dirty="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7" y="1219106"/>
            <a:ext cx="4560095" cy="5104773"/>
          </a:xfrm>
          <a:prstGeom prst="rect">
            <a:avLst/>
          </a:prstGeom>
        </p:spPr>
      </p:pic>
      <p:sp>
        <p:nvSpPr>
          <p:cNvPr id="7" name="AutoShape 14"/>
          <p:cNvSpPr>
            <a:spLocks noChangeArrowheads="1"/>
          </p:cNvSpPr>
          <p:nvPr/>
        </p:nvSpPr>
        <p:spPr bwMode="blackWhite">
          <a:xfrm>
            <a:off x="5469067" y="1219106"/>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By 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Boston Consulting Group.</a:t>
            </a:r>
          </a:p>
        </p:txBody>
      </p:sp>
      <p:sp>
        <p:nvSpPr>
          <p:cNvPr id="9" name="Rectangle 3"/>
          <p:cNvSpPr txBox="1">
            <a:spLocks noChangeArrowheads="1"/>
          </p:cNvSpPr>
          <p:nvPr/>
        </p:nvSpPr>
        <p:spPr bwMode="auto">
          <a:xfrm>
            <a:off x="5241705" y="2681849"/>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a:t>Questions</a:t>
            </a:r>
          </a:p>
          <a:p>
            <a:pPr>
              <a:lnSpc>
                <a:spcPts val="2400"/>
              </a:lnSpc>
              <a:spcBef>
                <a:spcPct val="50000"/>
              </a:spcBef>
            </a:pPr>
            <a:r>
              <a:rPr lang="en-US" sz="2100" b="1" kern="0" dirty="0"/>
              <a:t>Are auto insurers monitoring these trends?</a:t>
            </a:r>
          </a:p>
          <a:p>
            <a:pPr>
              <a:lnSpc>
                <a:spcPts val="2400"/>
              </a:lnSpc>
              <a:spcBef>
                <a:spcPct val="50000"/>
              </a:spcBef>
            </a:pPr>
            <a:r>
              <a:rPr lang="en-US" sz="2100" b="1" kern="0" dirty="0"/>
              <a:t>How are they reacting?</a:t>
            </a:r>
          </a:p>
          <a:p>
            <a:pPr>
              <a:lnSpc>
                <a:spcPts val="2400"/>
              </a:lnSpc>
              <a:spcBef>
                <a:spcPct val="50000"/>
              </a:spcBef>
            </a:pPr>
            <a:r>
              <a:rPr lang="en-US" sz="2100" b="1" kern="0" dirty="0"/>
              <a:t>Will Google take over the industry? </a:t>
            </a:r>
          </a:p>
          <a:p>
            <a:pPr>
              <a:lnSpc>
                <a:spcPts val="2400"/>
              </a:lnSpc>
              <a:spcBef>
                <a:spcPct val="50000"/>
              </a:spcBef>
            </a:pPr>
            <a:r>
              <a:rPr lang="en-US" sz="2100" b="1" kern="0" dirty="0"/>
              <a:t>Will the number of auto insurers shrink?</a:t>
            </a:r>
          </a:p>
          <a:p>
            <a:pPr>
              <a:lnSpc>
                <a:spcPts val="2400"/>
              </a:lnSpc>
              <a:spcBef>
                <a:spcPct val="50000"/>
              </a:spcBef>
            </a:pPr>
            <a:r>
              <a:rPr lang="en-US" sz="2100" b="1" kern="0" dirty="0"/>
              <a:t>How will liability shift?</a:t>
            </a:r>
          </a:p>
        </p:txBody>
      </p:sp>
      <p:pic>
        <p:nvPicPr>
          <p:cNvPr id="10" name="Picture 9"/>
          <p:cNvPicPr>
            <a:picLocks noChangeAspect="1"/>
          </p:cNvPicPr>
          <p:nvPr/>
        </p:nvPicPr>
        <p:blipFill>
          <a:blip r:embed="rId4"/>
          <a:stretch>
            <a:fillRect/>
          </a:stretch>
        </p:blipFill>
        <p:spPr>
          <a:xfrm>
            <a:off x="144931"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155</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Media is Obsessed with Driverless Vehicles: Often Predicting the Demise of Auto Insurance</a:t>
            </a:r>
          </a:p>
        </p:txBody>
      </p:sp>
      <p:sp>
        <p:nvSpPr>
          <p:cNvPr id="8" name="Text Box 5"/>
          <p:cNvSpPr txBox="1">
            <a:spLocks noChangeArrowheads="1"/>
          </p:cNvSpPr>
          <p:nvPr/>
        </p:nvSpPr>
        <p:spPr bwMode="auto">
          <a:xfrm>
            <a:off x="0" y="6295712"/>
            <a:ext cx="8242300" cy="431529"/>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Autonomous Consulting as cited in the Financial Times: “Cost of Car Insurance to Plunge With Rise of Driverless Vehicles, June 28, 2016.</a:t>
            </a:r>
          </a:p>
        </p:txBody>
      </p:sp>
      <p:pic>
        <p:nvPicPr>
          <p:cNvPr id="2" name="Picture 1"/>
          <p:cNvPicPr>
            <a:picLocks noChangeAspect="1"/>
          </p:cNvPicPr>
          <p:nvPr/>
        </p:nvPicPr>
        <p:blipFill>
          <a:blip r:embed="rId3"/>
          <a:stretch>
            <a:fillRect/>
          </a:stretch>
        </p:blipFill>
        <p:spPr>
          <a:xfrm>
            <a:off x="343094" y="2553139"/>
            <a:ext cx="3971925" cy="3590925"/>
          </a:xfrm>
          <a:prstGeom prst="rect">
            <a:avLst/>
          </a:prstGeom>
        </p:spPr>
      </p:pic>
      <p:pic>
        <p:nvPicPr>
          <p:cNvPr id="5" name="Picture 4"/>
          <p:cNvPicPr>
            <a:picLocks noChangeAspect="1"/>
          </p:cNvPicPr>
          <p:nvPr/>
        </p:nvPicPr>
        <p:blipFill>
          <a:blip r:embed="rId4"/>
          <a:stretch>
            <a:fillRect/>
          </a:stretch>
        </p:blipFill>
        <p:spPr>
          <a:xfrm>
            <a:off x="4762500" y="2553139"/>
            <a:ext cx="3838575" cy="3543300"/>
          </a:xfrm>
          <a:prstGeom prst="rect">
            <a:avLst/>
          </a:prstGeom>
        </p:spPr>
      </p:pic>
      <p:sp>
        <p:nvSpPr>
          <p:cNvPr id="14" name="AutoShape 14"/>
          <p:cNvSpPr>
            <a:spLocks noChangeArrowheads="1"/>
          </p:cNvSpPr>
          <p:nvPr/>
        </p:nvSpPr>
        <p:spPr bwMode="blackWhite">
          <a:xfrm>
            <a:off x="343094" y="1067790"/>
            <a:ext cx="3132008" cy="1278593"/>
          </a:xfrm>
          <a:prstGeom prst="wedgeRectCallout">
            <a:avLst>
              <a:gd name="adj1" fmla="val 29173"/>
              <a:gd name="adj2" fmla="val 69335"/>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Some are predicting that the rise of autonomous vehicles will reduce claim frequency by 75% or more…</a:t>
            </a:r>
          </a:p>
        </p:txBody>
      </p:sp>
      <p:sp>
        <p:nvSpPr>
          <p:cNvPr id="15" name="AutoShape 14"/>
          <p:cNvSpPr>
            <a:spLocks noChangeArrowheads="1"/>
          </p:cNvSpPr>
          <p:nvPr/>
        </p:nvSpPr>
        <p:spPr bwMode="blackWhite">
          <a:xfrm>
            <a:off x="4936395" y="1199624"/>
            <a:ext cx="3490784" cy="982266"/>
          </a:xfrm>
          <a:prstGeom prst="wedgeRectCallout">
            <a:avLst>
              <a:gd name="adj1" fmla="val 7613"/>
              <a:gd name="adj2" fmla="val 78417"/>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,,,and that this technology will cause average auto insurance premiums to plunge</a:t>
            </a:r>
          </a:p>
        </p:txBody>
      </p:sp>
    </p:spTree>
    <p:extLst>
      <p:ext uri="{BB962C8B-B14F-4D97-AF65-F5344CB8AC3E}">
        <p14:creationId xmlns:p14="http://schemas.microsoft.com/office/powerpoint/2010/main" val="14726834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I.I.I. Poll: Driverless Cars</a:t>
            </a:r>
            <a:endParaRPr lang="en-US" dirty="0"/>
          </a:p>
        </p:txBody>
      </p:sp>
      <p:sp>
        <p:nvSpPr>
          <p:cNvPr id="9" name="Text Placeholder 8"/>
          <p:cNvSpPr>
            <a:spLocks noGrp="1"/>
          </p:cNvSpPr>
          <p:nvPr>
            <p:ph type="body" sz="quarter" idx="15"/>
          </p:nvPr>
        </p:nvSpPr>
        <p:spPr/>
        <p:txBody>
          <a:bodyPr/>
          <a:lstStyle/>
          <a:p>
            <a:r>
              <a:rPr lang="en-US"/>
              <a:t>Q. Would you be willing to ride in a driverless car?</a:t>
            </a:r>
            <a:endParaRPr lang="en-US" dirty="0"/>
          </a:p>
        </p:txBody>
      </p:sp>
      <p:sp>
        <p:nvSpPr>
          <p:cNvPr id="4" name="Text Placeholder 3"/>
          <p:cNvSpPr>
            <a:spLocks noGrp="1"/>
          </p:cNvSpPr>
          <p:nvPr>
            <p:ph type="body" sz="quarter" idx="16"/>
          </p:nvPr>
        </p:nvSpPr>
        <p:spPr/>
        <p:txBody>
          <a:bodyPr/>
          <a:lstStyle/>
          <a:p>
            <a:endParaRPr lang="en-US" dirty="0"/>
          </a:p>
          <a:p>
            <a:r>
              <a:rPr lang="en-US" dirty="0"/>
              <a:t>Source: Insurance Information Institute Annual </a:t>
            </a:r>
            <a:r>
              <a:rPr lang="en-US" i="1" dirty="0"/>
              <a:t>Pulse</a:t>
            </a:r>
            <a:r>
              <a:rPr lang="en-US" dirty="0"/>
              <a:t> Survey.</a:t>
            </a:r>
          </a:p>
        </p:txBody>
      </p:sp>
      <p:sp>
        <p:nvSpPr>
          <p:cNvPr id="11"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Remains at 43%; </a:t>
            </a:r>
            <a:br>
              <a:rPr lang="en-US" sz="1600" dirty="0">
                <a:solidFill>
                  <a:schemeClr val="bg1"/>
                </a:solidFill>
              </a:rPr>
            </a:br>
            <a:r>
              <a:rPr lang="en-US" sz="1600" dirty="0">
                <a:solidFill>
                  <a:schemeClr val="bg1"/>
                </a:solidFill>
              </a:rPr>
              <a:t>71% of People Over 64 Were Unwilling to Ride.</a:t>
            </a:r>
          </a:p>
        </p:txBody>
      </p:sp>
      <p:graphicFrame>
        <p:nvGraphicFramePr>
          <p:cNvPr id="12" name="Object 2"/>
          <p:cNvGraphicFramePr>
            <a:graphicFrameLocks noChangeAspect="1"/>
          </p:cNvGraphicFramePr>
          <p:nvPr>
            <p:extLst/>
          </p:nvPr>
        </p:nvGraphicFramePr>
        <p:xfrm>
          <a:off x="52389" y="1657351"/>
          <a:ext cx="8972549" cy="3952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675332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altLang="en-US" dirty="0">
                <a:latin typeface="Arial" panose="020B0604020202020204" pitchFamily="34" charset="0"/>
              </a:rPr>
              <a:t>I.I.I. Poll: Driverless Cars</a:t>
            </a:r>
            <a:endParaRPr lang="en-US" altLang="en-US" baseline="30000" dirty="0">
              <a:latin typeface="Arial" panose="020B0604020202020204" pitchFamily="34" charset="0"/>
            </a:endParaRPr>
          </a:p>
        </p:txBody>
      </p:sp>
      <p:sp>
        <p:nvSpPr>
          <p:cNvPr id="3" name="Text Placeholder 2"/>
          <p:cNvSpPr>
            <a:spLocks noGrp="1"/>
          </p:cNvSpPr>
          <p:nvPr>
            <p:ph type="body" sz="quarter" idx="15"/>
          </p:nvPr>
        </p:nvSpPr>
        <p:spPr>
          <a:xfrm>
            <a:off x="356616" y="1188720"/>
            <a:ext cx="8668322" cy="396947"/>
          </a:xfrm>
        </p:spPr>
        <p:txBody>
          <a:bodyPr/>
          <a:lstStyle/>
          <a:p>
            <a:r>
              <a:rPr lang="en-US" dirty="0"/>
              <a:t>Why Americans Would Not Want to Ride in a Driverless Car, </a:t>
            </a:r>
          </a:p>
          <a:p>
            <a:r>
              <a:rPr lang="en-US" dirty="0"/>
              <a:t>May 2016</a:t>
            </a:r>
            <a:r>
              <a:rPr lang="en-US" baseline="30000" dirty="0"/>
              <a:t>1</a:t>
            </a:r>
            <a:r>
              <a:rPr lang="en-US" dirty="0"/>
              <a:t>  </a:t>
            </a:r>
          </a:p>
          <a:p>
            <a:endParaRPr lang="en-US" dirty="0"/>
          </a:p>
        </p:txBody>
      </p:sp>
      <p:sp>
        <p:nvSpPr>
          <p:cNvPr id="4" name="Text Placeholder 3"/>
          <p:cNvSpPr>
            <a:spLocks noGrp="1"/>
          </p:cNvSpPr>
          <p:nvPr>
            <p:ph type="body" sz="quarter" idx="16"/>
          </p:nvPr>
        </p:nvSpPr>
        <p:spPr/>
        <p:txBody>
          <a:bodyPr/>
          <a:lstStyle/>
          <a:p>
            <a:r>
              <a:rPr lang="en-US" baseline="30000" dirty="0"/>
              <a:t>1 </a:t>
            </a:r>
            <a:r>
              <a:rPr lang="en-US" dirty="0"/>
              <a:t>Based on those who would not ride in a driverless car. Respondents could give more than one answer. </a:t>
            </a:r>
          </a:p>
          <a:p>
            <a:r>
              <a:rPr lang="en-US" dirty="0"/>
              <a:t>Source: Insurance Information Institute Annual </a:t>
            </a:r>
            <a:r>
              <a:rPr lang="en-US" i="1" dirty="0"/>
              <a:t>Pulse</a:t>
            </a:r>
            <a:r>
              <a:rPr lang="en-US" dirty="0"/>
              <a:t> Survey.</a:t>
            </a:r>
          </a:p>
        </p:txBody>
      </p:sp>
      <p:graphicFrame>
        <p:nvGraphicFramePr>
          <p:cNvPr id="11" name="Object 2"/>
          <p:cNvGraphicFramePr>
            <a:graphicFrameLocks noChangeAspect="1"/>
          </p:cNvGraphicFramePr>
          <p:nvPr>
            <p:extLst/>
          </p:nvPr>
        </p:nvGraphicFramePr>
        <p:xfrm>
          <a:off x="52389" y="1657351"/>
          <a:ext cx="8972549" cy="40920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p:cNvSpPr txBox="1">
            <a:spLocks/>
          </p:cNvSpPr>
          <p:nvPr/>
        </p:nvSpPr>
        <p:spPr bwMode="gray">
          <a:xfrm>
            <a:off x="471486" y="5688495"/>
            <a:ext cx="8201028" cy="50275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Safety Concerns Are Paramount Among Those Who Would Avoid Driverless Cars.</a:t>
            </a:r>
          </a:p>
        </p:txBody>
      </p:sp>
    </p:spTree>
    <p:extLst>
      <p:ext uri="{BB962C8B-B14F-4D97-AF65-F5344CB8AC3E}">
        <p14:creationId xmlns:p14="http://schemas.microsoft.com/office/powerpoint/2010/main" val="15362817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xfrm>
            <a:off x="270541" y="98399"/>
            <a:ext cx="8458200" cy="950976"/>
          </a:xfrm>
        </p:spPr>
        <p:txBody>
          <a:bodyPr/>
          <a:lstStyle/>
          <a:p>
            <a:r>
              <a:rPr lang="en-US" dirty="0"/>
              <a:t>I.I.I. Poll: Telematics—</a:t>
            </a:r>
            <a:br>
              <a:rPr lang="en-US" dirty="0"/>
            </a:br>
            <a:r>
              <a:rPr lang="en-US" dirty="0"/>
              <a:t>Consumers Still Hesitant</a:t>
            </a:r>
          </a:p>
        </p:txBody>
      </p:sp>
      <p:sp>
        <p:nvSpPr>
          <p:cNvPr id="7" name="Text Placeholder 6"/>
          <p:cNvSpPr>
            <a:spLocks noGrp="1"/>
          </p:cNvSpPr>
          <p:nvPr>
            <p:ph type="body" sz="quarter" idx="16"/>
          </p:nvPr>
        </p:nvSpPr>
        <p:spPr/>
        <p:txBody>
          <a:bodyPr/>
          <a:lstStyle/>
          <a:p>
            <a:pPr eaLnBrk="0" hangingPunct="0">
              <a:lnSpc>
                <a:spcPct val="85000"/>
              </a:lnSpc>
              <a:spcBef>
                <a:spcPct val="25000"/>
              </a:spcBef>
              <a:buClr>
                <a:schemeClr val="accent2"/>
              </a:buClr>
            </a:pPr>
            <a:r>
              <a:rPr lang="en-US" baseline="30000" dirty="0"/>
              <a:t>1</a:t>
            </a:r>
            <a:r>
              <a:rPr lang="en-US" dirty="0"/>
              <a:t>Asked of those who have auto insurance.</a:t>
            </a:r>
          </a:p>
          <a:p>
            <a:pPr eaLnBrk="0" hangingPunct="0">
              <a:lnSpc>
                <a:spcPct val="85000"/>
              </a:lnSpc>
              <a:spcBef>
                <a:spcPct val="25000"/>
              </a:spcBef>
              <a:buClr>
                <a:schemeClr val="accent2"/>
              </a:buClr>
            </a:pPr>
            <a:r>
              <a:rPr lang="en-US" dirty="0"/>
              <a:t>Source: Insurance Information Institute Annual </a:t>
            </a:r>
            <a:r>
              <a:rPr lang="en-US" i="1" dirty="0"/>
              <a:t>Pulse</a:t>
            </a:r>
            <a:r>
              <a:rPr lang="en-US" dirty="0"/>
              <a:t> Survey.</a:t>
            </a:r>
          </a:p>
        </p:txBody>
      </p:sp>
      <p:sp>
        <p:nvSpPr>
          <p:cNvPr id="19" name="Text Placeholder 4"/>
          <p:cNvSpPr txBox="1">
            <a:spLocks/>
          </p:cNvSpPr>
          <p:nvPr/>
        </p:nvSpPr>
        <p:spPr bwMode="gray">
          <a:xfrm>
            <a:off x="415259" y="5648324"/>
            <a:ext cx="8313482" cy="64088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panose="020B0604020202020204" pitchFamily="34" charset="0"/>
                <a:cs typeface="Arial" panose="020B0604020202020204" pitchFamily="34" charset="0"/>
              </a:rPr>
              <a:t>More Than Half of Auto Policyholders Would Allow Their Insurer to</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Collect Their Driving Information in Order to Set Premiums.</a:t>
            </a:r>
          </a:p>
        </p:txBody>
      </p:sp>
      <p:sp>
        <p:nvSpPr>
          <p:cNvPr id="21" name="Text Placeholder 4"/>
          <p:cNvSpPr txBox="1">
            <a:spLocks/>
          </p:cNvSpPr>
          <p:nvPr/>
        </p:nvSpPr>
        <p:spPr bwMode="gray">
          <a:xfrm>
            <a:off x="415260" y="1292631"/>
            <a:ext cx="870929" cy="594937"/>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3600" dirty="0">
                <a:solidFill>
                  <a:schemeClr val="bg1"/>
                </a:solidFill>
              </a:rPr>
              <a:t>Q</a:t>
            </a:r>
          </a:p>
        </p:txBody>
      </p:sp>
      <p:sp>
        <p:nvSpPr>
          <p:cNvPr id="22" name="Rectangle 3"/>
          <p:cNvSpPr>
            <a:spLocks noChangeArrowheads="1"/>
          </p:cNvSpPr>
          <p:nvPr/>
        </p:nvSpPr>
        <p:spPr bwMode="black">
          <a:xfrm>
            <a:off x="1550667" y="1325533"/>
            <a:ext cx="7443786" cy="498598"/>
          </a:xfrm>
          <a:prstGeom prst="rect">
            <a:avLst/>
          </a:prstGeom>
          <a:noFill/>
          <a:ln w="9525" algn="ctr">
            <a:noFill/>
            <a:miter lim="800000"/>
            <a:headEnd/>
            <a:tailEnd/>
          </a:ln>
        </p:spPr>
        <p:txBody>
          <a:bodyPr wrap="square" lIns="0" tIns="0" rIns="0" bIns="0" anchor="ctr" anchorCtr="0">
            <a:spAutoFit/>
          </a:bodyPr>
          <a:lstStyle/>
          <a:p>
            <a:pPr>
              <a:lnSpc>
                <a:spcPct val="90000"/>
              </a:lnSpc>
            </a:pPr>
            <a:r>
              <a:rPr lang="en-US" b="1" dirty="0">
                <a:solidFill>
                  <a:schemeClr val="accent1"/>
                </a:solidFill>
              </a:rPr>
              <a:t>Would you allow your auto insurer to collect information about how and when you drive in order to set your auto insurance premium? </a:t>
            </a:r>
            <a:endParaRPr lang="en-US" b="1" baseline="30000" dirty="0">
              <a:solidFill>
                <a:schemeClr val="accent1"/>
              </a:solidFill>
            </a:endParaRPr>
          </a:p>
        </p:txBody>
      </p:sp>
      <p:graphicFrame>
        <p:nvGraphicFramePr>
          <p:cNvPr id="23" name="Content Placeholder 6"/>
          <p:cNvGraphicFramePr>
            <a:graphicFrameLocks/>
          </p:cNvGraphicFramePr>
          <p:nvPr>
            <p:extLst/>
          </p:nvPr>
        </p:nvGraphicFramePr>
        <p:xfrm>
          <a:off x="971551" y="2181011"/>
          <a:ext cx="7200900" cy="29808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Box 9"/>
          <p:cNvSpPr txBox="1">
            <a:spLocks noChangeArrowheads="1"/>
          </p:cNvSpPr>
          <p:nvPr/>
        </p:nvSpPr>
        <p:spPr bwMode="auto">
          <a:xfrm>
            <a:off x="5980606" y="3093148"/>
            <a:ext cx="1839420" cy="664797"/>
          </a:xfrm>
          <a:prstGeom prst="rect">
            <a:avLst/>
          </a:prstGeom>
          <a:noFill/>
          <a:ln w="9525">
            <a:noFill/>
            <a:miter lim="800000"/>
            <a:headEnd/>
            <a:tailEnd/>
          </a:ln>
        </p:spPr>
        <p:txBody>
          <a:bodyPr wrap="square" lIns="0" tIns="0" rIns="0" bIns="0" anchor="ctr">
            <a:spAutoFit/>
          </a:bodyPr>
          <a:lstStyle/>
          <a:p>
            <a:pPr eaLnBrk="0" hangingPunct="0">
              <a:lnSpc>
                <a:spcPct val="90000"/>
              </a:lnSpc>
              <a:buSzPct val="90000"/>
              <a:buFont typeface="Wingdings" pitchFamily="2" charset="2"/>
              <a:buNone/>
            </a:pPr>
            <a:r>
              <a:rPr lang="en-US" sz="1600" dirty="0"/>
              <a:t>Allow if Premium Went Down</a:t>
            </a:r>
          </a:p>
          <a:p>
            <a:pPr eaLnBrk="0" hangingPunct="0">
              <a:lnSpc>
                <a:spcPct val="90000"/>
              </a:lnSpc>
              <a:buSzPct val="90000"/>
              <a:buFont typeface="Wingdings" pitchFamily="2" charset="2"/>
              <a:buNone/>
            </a:pPr>
            <a:endParaRPr lang="en-US" sz="1600" dirty="0"/>
          </a:p>
        </p:txBody>
      </p:sp>
      <p:sp>
        <p:nvSpPr>
          <p:cNvPr id="25" name="Text Box 9"/>
          <p:cNvSpPr txBox="1">
            <a:spLocks noChangeArrowheads="1"/>
          </p:cNvSpPr>
          <p:nvPr/>
        </p:nvSpPr>
        <p:spPr bwMode="auto">
          <a:xfrm>
            <a:off x="3456481" y="5045819"/>
            <a:ext cx="2658570" cy="4431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600" dirty="0"/>
              <a:t>Allow Whether or Not Premium Went Down</a:t>
            </a:r>
          </a:p>
        </p:txBody>
      </p:sp>
      <p:sp>
        <p:nvSpPr>
          <p:cNvPr id="26" name="Text Box 9"/>
          <p:cNvSpPr txBox="1">
            <a:spLocks noChangeArrowheads="1"/>
          </p:cNvSpPr>
          <p:nvPr/>
        </p:nvSpPr>
        <p:spPr bwMode="auto">
          <a:xfrm>
            <a:off x="2027071" y="3314747"/>
            <a:ext cx="1143001" cy="443198"/>
          </a:xfrm>
          <a:prstGeom prst="rect">
            <a:avLst/>
          </a:prstGeom>
          <a:noFill/>
          <a:ln w="9525">
            <a:noFill/>
            <a:miter lim="800000"/>
            <a:headEnd/>
            <a:tailEnd/>
          </a:ln>
        </p:spPr>
        <p:txBody>
          <a:bodyPr wrap="square" lIns="0" tIns="0" rIns="0" bIns="0" anchor="ctr">
            <a:spAutoFit/>
          </a:bodyPr>
          <a:lstStyle/>
          <a:p>
            <a:pPr algn="r" eaLnBrk="0" hangingPunct="0">
              <a:lnSpc>
                <a:spcPct val="90000"/>
              </a:lnSpc>
              <a:buSzPct val="90000"/>
              <a:buFont typeface="Wingdings" pitchFamily="2" charset="2"/>
              <a:buNone/>
            </a:pPr>
            <a:r>
              <a:rPr lang="en-US" sz="1600" dirty="0"/>
              <a:t>Not</a:t>
            </a:r>
            <a:br>
              <a:rPr lang="en-US" sz="1600" dirty="0"/>
            </a:br>
            <a:r>
              <a:rPr lang="en-US" sz="1600" dirty="0"/>
              <a:t>Allow</a:t>
            </a:r>
          </a:p>
        </p:txBody>
      </p:sp>
      <p:sp>
        <p:nvSpPr>
          <p:cNvPr id="27" name="Text Box 9"/>
          <p:cNvSpPr txBox="1">
            <a:spLocks noChangeArrowheads="1"/>
          </p:cNvSpPr>
          <p:nvPr/>
        </p:nvSpPr>
        <p:spPr bwMode="auto">
          <a:xfrm>
            <a:off x="3214140" y="2099786"/>
            <a:ext cx="2658570" cy="2215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600" dirty="0"/>
              <a:t>Don’t Know</a:t>
            </a:r>
          </a:p>
        </p:txBody>
      </p:sp>
    </p:spTree>
    <p:extLst>
      <p:ext uri="{BB962C8B-B14F-4D97-AF65-F5344CB8AC3E}">
        <p14:creationId xmlns:p14="http://schemas.microsoft.com/office/powerpoint/2010/main" val="8351201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159</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a:t>Telematics for Your Home:</a:t>
            </a:r>
            <a:br>
              <a:rPr lang="en-US" dirty="0"/>
            </a:br>
            <a:r>
              <a:rPr lang="en-US" dirty="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a:t>The home is the next frontier for telematics</a:t>
            </a:r>
          </a:p>
          <a:p>
            <a:pPr>
              <a:lnSpc>
                <a:spcPts val="2200"/>
              </a:lnSpc>
              <a:spcBef>
                <a:spcPct val="50000"/>
              </a:spcBef>
            </a:pPr>
            <a:r>
              <a:rPr lang="en-US" sz="2100" b="1" dirty="0"/>
              <a:t>Rapidly becoming a crowded space</a:t>
            </a:r>
          </a:p>
          <a:p>
            <a:pPr>
              <a:lnSpc>
                <a:spcPts val="2200"/>
              </a:lnSpc>
              <a:spcBef>
                <a:spcPct val="50000"/>
              </a:spcBef>
            </a:pPr>
            <a:r>
              <a:rPr lang="en-US" sz="2100" b="1" dirty="0"/>
              <a:t>How and with whom will insurers partner?</a:t>
            </a:r>
          </a:p>
          <a:p>
            <a:pPr>
              <a:lnSpc>
                <a:spcPts val="2200"/>
              </a:lnSpc>
              <a:spcBef>
                <a:spcPct val="50000"/>
              </a:spcBef>
            </a:pPr>
            <a:r>
              <a:rPr lang="en-US" sz="2100" b="1" dirty="0"/>
              <a:t>Can control increasing array of household systems remotely</a:t>
            </a:r>
          </a:p>
          <a:p>
            <a:pPr lvl="1">
              <a:lnSpc>
                <a:spcPts val="2200"/>
              </a:lnSpc>
            </a:pPr>
            <a:r>
              <a:rPr lang="en-US" sz="1900" b="1" dirty="0"/>
              <a:t>Heat, A/C</a:t>
            </a:r>
          </a:p>
          <a:p>
            <a:pPr lvl="1">
              <a:lnSpc>
                <a:spcPts val="2200"/>
              </a:lnSpc>
            </a:pPr>
            <a:r>
              <a:rPr lang="en-US" sz="1900" b="1" dirty="0"/>
              <a:t>Fire, CO detection</a:t>
            </a:r>
          </a:p>
          <a:p>
            <a:pPr lvl="1">
              <a:lnSpc>
                <a:spcPts val="2200"/>
              </a:lnSpc>
            </a:pPr>
            <a:r>
              <a:rPr lang="en-US" sz="1900" b="1" dirty="0"/>
              <a:t>Security Systems</a:t>
            </a:r>
          </a:p>
          <a:p>
            <a:pPr lvl="1">
              <a:lnSpc>
                <a:spcPts val="2200"/>
              </a:lnSpc>
            </a:pPr>
            <a:r>
              <a:rPr lang="en-US" sz="1900" b="1" dirty="0"/>
              <a:t>Cameras/Monitors</a:t>
            </a:r>
          </a:p>
          <a:p>
            <a:pPr lvl="1">
              <a:lnSpc>
                <a:spcPts val="2200"/>
              </a:lnSpc>
            </a:pPr>
            <a:r>
              <a:rPr lang="en-US" sz="1900" b="1" dirty="0"/>
              <a:t>Appliances</a:t>
            </a:r>
          </a:p>
          <a:p>
            <a:pPr lvl="1">
              <a:lnSpc>
                <a:spcPts val="2200"/>
              </a:lnSpc>
            </a:pPr>
            <a:r>
              <a:rPr lang="en-US" sz="1900" b="1" dirty="0"/>
              <a:t>Lighting</a:t>
            </a:r>
          </a:p>
          <a:p>
            <a:pPr>
              <a:lnSpc>
                <a:spcPts val="2200"/>
              </a:lnSpc>
            </a:pPr>
            <a:r>
              <a:rPr lang="en-US" sz="2100" b="1" dirty="0"/>
              <a:t>Technology is adaptive</a:t>
            </a:r>
          </a:p>
          <a:p>
            <a:pPr lvl="1">
              <a:lnSpc>
                <a:spcPts val="2200"/>
              </a:lnSpc>
            </a:pPr>
            <a:r>
              <a:rPr lang="en-US" sz="1900" b="1" i="1" dirty="0">
                <a:solidFill>
                  <a:srgbClr val="C00000"/>
                </a:solidFill>
              </a:rPr>
              <a:t>Uses sensors and algorithms to learn about you</a:t>
            </a:r>
          </a:p>
          <a:p>
            <a:pPr>
              <a:lnSpc>
                <a:spcPts val="2200"/>
              </a:lnSpc>
              <a:spcBef>
                <a:spcPct val="50000"/>
              </a:spcBef>
            </a:pPr>
            <a:endParaRPr lang="en-US" sz="2100" b="1" dirty="0"/>
          </a:p>
          <a:p>
            <a:pPr>
              <a:lnSpc>
                <a:spcPts val="2200"/>
              </a:lnSpc>
              <a:spcBef>
                <a:spcPct val="50000"/>
              </a:spcBef>
            </a:pP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a:srcRect l="5259" t="8256" r="10301" b="-244"/>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2777198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16</a:t>
            </a:fld>
            <a:endParaRPr lang="en-US" altLang="en-US"/>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a:latin typeface="Arial" panose="020B0604020202020204" pitchFamily="34" charset="0"/>
              </a:rPr>
              <a:t>M&amp;A Activity Has Shifted Away from Europe and Towards Asia and N. America</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a:t>
            </a:r>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Thomson Reuters as of Oct. 2015 from Geneva Association Newsletter </a:t>
            </a:r>
            <a:r>
              <a:rPr lang="en-US" altLang="en-US" sz="1100" i="1" dirty="0"/>
              <a:t>Insurance and Finance</a:t>
            </a:r>
            <a:r>
              <a:rPr lang="en-US" altLang="en-US" sz="1100" dirty="0"/>
              <a:t>, Jan. 2016, presentation “</a:t>
            </a:r>
            <a:r>
              <a:rPr lang="en-US" altLang="en-US" sz="1100" i="1" dirty="0"/>
              <a:t>Facts vs. Sentiment: Deals in the Insurance Sector</a:t>
            </a:r>
            <a:r>
              <a:rPr lang="en-US" altLang="en-US" sz="1100" dirty="0"/>
              <a:t>,” by Aviva CEO Mark Wilson.</a:t>
            </a: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28920" y="2074227"/>
            <a:ext cx="8819830" cy="4243885"/>
          </a:xfrm>
          <a:prstGeom prst="rect">
            <a:avLst/>
          </a:prstGeom>
        </p:spPr>
      </p:pic>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7"/>
          <p:cNvSpPr>
            <a:spLocks noChangeArrowheads="1"/>
          </p:cNvSpPr>
          <p:nvPr/>
        </p:nvSpPr>
        <p:spPr bwMode="blackWhite">
          <a:xfrm>
            <a:off x="5024905" y="1093509"/>
            <a:ext cx="2320775" cy="877530"/>
          </a:xfrm>
          <a:prstGeom prst="wedgeRectCallout">
            <a:avLst>
              <a:gd name="adj1" fmla="val 53708"/>
              <a:gd name="adj2" fmla="val 132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Asian, N. American deal volumes were up sharply in 2015</a:t>
            </a:r>
          </a:p>
        </p:txBody>
      </p:sp>
    </p:spTree>
    <p:extLst>
      <p:ext uri="{BB962C8B-B14F-4D97-AF65-F5344CB8AC3E}">
        <p14:creationId xmlns:p14="http://schemas.microsoft.com/office/powerpoint/2010/main" val="39129269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160</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9" y="233441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842267"/>
      </p:ext>
    </p:extLst>
  </p:cSld>
  <p:clrMapOvr>
    <a:masterClrMapping/>
  </p:clrMapOvr>
  <p:transition>
    <p:zoom dir="in"/>
  </p:transition>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161</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52" y="1091423"/>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a:t>The “Internet of Things” will create trillions in economic value throughout the global economy by 2025</a:t>
            </a:r>
          </a:p>
          <a:p>
            <a:pPr>
              <a:lnSpc>
                <a:spcPts val="2400"/>
              </a:lnSpc>
              <a:spcBef>
                <a:spcPct val="50000"/>
              </a:spcBef>
            </a:pPr>
            <a:r>
              <a:rPr lang="en-US" sz="2100" b="1" kern="0" dirty="0"/>
              <a:t>What opportunities, challenges will this create for insurers?</a:t>
            </a:r>
          </a:p>
          <a:p>
            <a:pPr>
              <a:lnSpc>
                <a:spcPts val="2400"/>
              </a:lnSpc>
              <a:spcBef>
                <a:spcPct val="50000"/>
              </a:spcBef>
            </a:pPr>
            <a:r>
              <a:rPr lang="en-US" sz="2100" b="1" kern="0" dirty="0"/>
              <a:t>What are the impact on the insurance industry “value chain”?</a:t>
            </a:r>
          </a:p>
        </p:txBody>
      </p:sp>
      <p:sp>
        <p:nvSpPr>
          <p:cNvPr id="9" name="Rectangle 4"/>
          <p:cNvSpPr>
            <a:spLocks noChangeArrowheads="1"/>
          </p:cNvSpPr>
          <p:nvPr/>
        </p:nvSpPr>
        <p:spPr bwMode="auto">
          <a:xfrm>
            <a:off x="-61913" y="6203207"/>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McKinsey Global Institute, </a:t>
            </a:r>
            <a:r>
              <a:rPr lang="en-US" sz="1100" i="1" dirty="0">
                <a:latin typeface="Arial" panose="020B0604020202020204" pitchFamily="34" charset="0"/>
                <a:cs typeface="Arial" panose="020B0604020202020204" pitchFamily="34" charset="0"/>
              </a:rPr>
              <a:t>The Internet of Things: Mapping the Value Beyond the Hype</a:t>
            </a:r>
            <a:r>
              <a:rPr lang="en-US" sz="1100" dirty="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June 2015; Insurance Information Institute. </a:t>
            </a:r>
          </a:p>
        </p:txBody>
      </p:sp>
    </p:spTree>
    <p:extLst>
      <p:ext uri="{BB962C8B-B14F-4D97-AF65-F5344CB8AC3E}">
        <p14:creationId xmlns:p14="http://schemas.microsoft.com/office/powerpoint/2010/main" val="4039933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162</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 Value Chain</a:t>
            </a: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Willis Capital Markets &amp; Advisory; Insurance Information Institute. </a:t>
            </a:r>
          </a:p>
        </p:txBody>
      </p:sp>
      <p:sp>
        <p:nvSpPr>
          <p:cNvPr id="10" name="Text Box 5"/>
          <p:cNvSpPr txBox="1">
            <a:spLocks noChangeArrowheads="1"/>
          </p:cNvSpPr>
          <p:nvPr/>
        </p:nvSpPr>
        <p:spPr bwMode="blackWhite">
          <a:xfrm>
            <a:off x="298454" y="5945145"/>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a:solidFill>
                  <a:srgbClr val="FFFFFF"/>
                </a:solidFill>
                <a:cs typeface="Arial" panose="020B0604020202020204" pitchFamily="34" charset="0"/>
              </a:rPr>
              <a:t>Who owns the data? Where does It flow? Who does the analytics? Who is the capital provider?</a:t>
            </a:r>
          </a:p>
        </p:txBody>
      </p:sp>
      <p:pic>
        <p:nvPicPr>
          <p:cNvPr id="2" name="Picture 1"/>
          <p:cNvPicPr>
            <a:picLocks noChangeAspect="1"/>
          </p:cNvPicPr>
          <p:nvPr/>
        </p:nvPicPr>
        <p:blipFill>
          <a:blip r:embed="rId3"/>
          <a:stretch>
            <a:fillRect/>
          </a:stretch>
        </p:blipFill>
        <p:spPr>
          <a:xfrm>
            <a:off x="118272" y="1126094"/>
            <a:ext cx="7761287" cy="4715863"/>
          </a:xfrm>
          <a:prstGeom prst="rect">
            <a:avLst/>
          </a:prstGeom>
        </p:spPr>
      </p:pic>
    </p:spTree>
    <p:extLst>
      <p:ext uri="{BB962C8B-B14F-4D97-AF65-F5344CB8AC3E}">
        <p14:creationId xmlns:p14="http://schemas.microsoft.com/office/powerpoint/2010/main" val="1119562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(Re)Insurance Value Chain</a:t>
            </a:r>
          </a:p>
        </p:txBody>
      </p:sp>
      <p:sp>
        <p:nvSpPr>
          <p:cNvPr id="4" name="Text Placeholder 3"/>
          <p:cNvSpPr>
            <a:spLocks noGrp="1"/>
          </p:cNvSpPr>
          <p:nvPr>
            <p:ph type="body" sz="quarter" idx="15"/>
          </p:nvPr>
        </p:nvSpPr>
        <p:spPr/>
        <p:txBody>
          <a:bodyPr/>
          <a:lstStyle/>
          <a:p>
            <a:r>
              <a:rPr lang="en-US" sz="2400" b="1" dirty="0">
                <a:latin typeface="Arial "/>
              </a:rPr>
              <a:t>Where Could Disruption Lie?</a:t>
            </a:r>
          </a:p>
        </p:txBody>
      </p:sp>
      <p:sp>
        <p:nvSpPr>
          <p:cNvPr id="5" name="Text Placeholder 4"/>
          <p:cNvSpPr>
            <a:spLocks noGrp="1"/>
          </p:cNvSpPr>
          <p:nvPr>
            <p:ph type="body" sz="quarter" idx="16"/>
          </p:nvPr>
        </p:nvSpPr>
        <p:spPr/>
        <p:txBody>
          <a:bodyPr/>
          <a:lstStyle/>
          <a:p>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84719152"/>
              </p:ext>
            </p:extLst>
          </p:nvPr>
        </p:nvGraphicFramePr>
        <p:xfrm>
          <a:off x="425768" y="1884363"/>
          <a:ext cx="8458200" cy="404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348930" y="2530928"/>
            <a:ext cx="4741627" cy="349431"/>
          </a:xfrm>
          <a:prstGeom prst="rect">
            <a:avLst/>
          </a:prstGeom>
          <a:solidFill>
            <a:schemeClr val="accent1"/>
          </a:solidFill>
        </p:spPr>
        <p:txBody>
          <a:bodyPr wrap="square" rtlCol="0">
            <a:noAutofit/>
          </a:bodyPr>
          <a:lstStyle/>
          <a:p>
            <a:pPr algn="ctr">
              <a:lnSpc>
                <a:spcPct val="90000"/>
              </a:lnSpc>
              <a:spcBef>
                <a:spcPts val="1200"/>
              </a:spcBef>
              <a:buClr>
                <a:srgbClr val="337DBE"/>
              </a:buClr>
              <a:buSzPct val="77000"/>
            </a:pPr>
            <a:r>
              <a:rPr lang="en-US" sz="2000" b="1" dirty="0">
                <a:solidFill>
                  <a:schemeClr val="bg1"/>
                </a:solidFill>
              </a:rPr>
              <a:t>Protecting People &amp; Organizations</a:t>
            </a:r>
          </a:p>
          <a:p>
            <a:pPr marL="292608" indent="-292608">
              <a:lnSpc>
                <a:spcPct val="90000"/>
              </a:lnSpc>
              <a:spcBef>
                <a:spcPts val="1200"/>
              </a:spcBef>
              <a:buClr>
                <a:srgbClr val="337DBE"/>
              </a:buClr>
              <a:buSzPct val="77000"/>
              <a:buFont typeface="Wingdings 3" panose="05040102010807070707" pitchFamily="18" charset="2"/>
              <a:buChar char=""/>
            </a:pPr>
            <a:endParaRPr lang="en-US" sz="2000" b="1" dirty="0">
              <a:solidFill>
                <a:schemeClr val="bg1"/>
              </a:solidFill>
            </a:endParaRPr>
          </a:p>
        </p:txBody>
      </p:sp>
      <p:sp>
        <p:nvSpPr>
          <p:cNvPr id="11" name="Text Placeholder 4"/>
          <p:cNvSpPr txBox="1">
            <a:spLocks/>
          </p:cNvSpPr>
          <p:nvPr/>
        </p:nvSpPr>
        <p:spPr bwMode="gray">
          <a:xfrm>
            <a:off x="425768" y="6020283"/>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Most Links in the Value Chain Have the Potential </a:t>
            </a:r>
          </a:p>
          <a:p>
            <a:pPr eaLnBrk="1" hangingPunct="1">
              <a:spcBef>
                <a:spcPts val="0"/>
              </a:spcBef>
              <a:buClr>
                <a:schemeClr val="accent2"/>
              </a:buClr>
              <a:buSzPct val="90000"/>
            </a:pPr>
            <a:r>
              <a:rPr lang="en-US" dirty="0">
                <a:solidFill>
                  <a:schemeClr val="bg1"/>
                </a:solidFill>
                <a:latin typeface="Arial "/>
              </a:rPr>
              <a:t>to Be Disrupted in Next 10 Years.</a:t>
            </a:r>
          </a:p>
        </p:txBody>
      </p:sp>
    </p:spTree>
    <p:extLst>
      <p:ext uri="{BB962C8B-B14F-4D97-AF65-F5344CB8AC3E}">
        <p14:creationId xmlns:p14="http://schemas.microsoft.com/office/powerpoint/2010/main" val="37616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graphicEl>
                                              <a:dgm id="{70A62A1C-F154-4910-9C4E-62E600A80DD4}"/>
                                            </p:graphic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graphicEl>
                                              <a:dgm id="{94A54FA7-0450-445A-8026-0207A2847018}"/>
                                            </p:graphic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500"/>
                                  </p:stCondLst>
                                  <p:childTnLst>
                                    <p:set>
                                      <p:cBhvr>
                                        <p:cTn id="18" dur="1" fill="hold">
                                          <p:stCondLst>
                                            <p:cond delay="0"/>
                                          </p:stCondLst>
                                        </p:cTn>
                                        <p:tgtEl>
                                          <p:spTgt spid="9">
                                            <p:graphicEl>
                                              <a:dgm id="{7E743432-CC7F-4390-8FC6-15CFA3D6582B}"/>
                                            </p:graphic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500"/>
                                  </p:stCondLst>
                                  <p:childTnLst>
                                    <p:set>
                                      <p:cBhvr>
                                        <p:cTn id="21" dur="1" fill="hold">
                                          <p:stCondLst>
                                            <p:cond delay="0"/>
                                          </p:stCondLst>
                                        </p:cTn>
                                        <p:tgtEl>
                                          <p:spTgt spid="9">
                                            <p:graphicEl>
                                              <a:dgm id="{2EA539DF-C130-472D-9E00-B45561132935}"/>
                                            </p:graphic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500"/>
                                  </p:stCondLst>
                                  <p:childTnLst>
                                    <p:set>
                                      <p:cBhvr>
                                        <p:cTn id="24" dur="1" fill="hold">
                                          <p:stCondLst>
                                            <p:cond delay="0"/>
                                          </p:stCondLst>
                                        </p:cTn>
                                        <p:tgtEl>
                                          <p:spTgt spid="9">
                                            <p:graphicEl>
                                              <a:dgm id="{8430E4D2-4BE5-4033-A40B-7D01DC320A25}"/>
                                            </p:graphicEl>
                                          </p:spTgt>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500"/>
                                  </p:stCondLst>
                                  <p:childTnLst>
                                    <p:set>
                                      <p:cBhvr>
                                        <p:cTn id="27" dur="1" fill="hold">
                                          <p:stCondLst>
                                            <p:cond delay="0"/>
                                          </p:stCondLst>
                                        </p:cTn>
                                        <p:tgtEl>
                                          <p:spTgt spid="9">
                                            <p:graphicEl>
                                              <a:dgm id="{DA227052-28CD-48CA-B212-6CE9437E2590}"/>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1" nodeType="clickEffect">
                                  <p:stCondLst>
                                    <p:cond delay="0"/>
                                  </p:stCondLst>
                                  <p:childTnLst>
                                    <p:animClr clrSpc="hsl" dir="cw">
                                      <p:cBhvr override="childStyle">
                                        <p:cTn id="31" dur="500" fill="hold"/>
                                        <p:tgtEl>
                                          <p:spTgt spid="9">
                                            <p:graphicEl>
                                              <a:dgm id="{A152B669-C2C7-459C-A64B-5D2800C9DC64}"/>
                                            </p:graphicEl>
                                          </p:spTgt>
                                        </p:tgtEl>
                                        <p:attrNameLst>
                                          <p:attrName>style.color</p:attrName>
                                        </p:attrNameLst>
                                      </p:cBhvr>
                                      <p:by>
                                        <p:hsl h="7200000" s="0" l="0"/>
                                      </p:by>
                                    </p:animClr>
                                    <p:animClr clrSpc="hsl" dir="cw">
                                      <p:cBhvr>
                                        <p:cTn id="32" dur="500" fill="hold"/>
                                        <p:tgtEl>
                                          <p:spTgt spid="9">
                                            <p:graphicEl>
                                              <a:dgm id="{A152B669-C2C7-459C-A64B-5D2800C9DC64}"/>
                                            </p:graphicEl>
                                          </p:spTgt>
                                        </p:tgtEl>
                                        <p:attrNameLst>
                                          <p:attrName>fillcolor</p:attrName>
                                        </p:attrNameLst>
                                      </p:cBhvr>
                                      <p:by>
                                        <p:hsl h="7200000" s="0" l="0"/>
                                      </p:by>
                                    </p:animClr>
                                    <p:animClr clrSpc="hsl" dir="cw">
                                      <p:cBhvr>
                                        <p:cTn id="33" dur="500" fill="hold"/>
                                        <p:tgtEl>
                                          <p:spTgt spid="9">
                                            <p:graphicEl>
                                              <a:dgm id="{A152B669-C2C7-459C-A64B-5D2800C9DC64}"/>
                                            </p:graphicEl>
                                          </p:spTgt>
                                        </p:tgtEl>
                                        <p:attrNameLst>
                                          <p:attrName>stroke.color</p:attrName>
                                        </p:attrNameLst>
                                      </p:cBhvr>
                                      <p:by>
                                        <p:hsl h="7200000" s="0" l="0"/>
                                      </p:by>
                                    </p:animClr>
                                    <p:set>
                                      <p:cBhvr>
                                        <p:cTn id="34" dur="500" fill="hold"/>
                                        <p:tgtEl>
                                          <p:spTgt spid="9">
                                            <p:graphicEl>
                                              <a:dgm id="{A152B669-C2C7-459C-A64B-5D2800C9DC64}"/>
                                            </p:graphicEl>
                                          </p:spTgt>
                                        </p:tgtEl>
                                        <p:attrNameLst>
                                          <p:attrName>fill.type</p:attrName>
                                        </p:attrNameLst>
                                      </p:cBhvr>
                                      <p:to>
                                        <p:strVal val="solid"/>
                                      </p:to>
                                    </p:set>
                                  </p:childTnLst>
                                </p:cTn>
                              </p:par>
                              <p:par>
                                <p:cTn id="35" presetID="21" presetClass="emph" presetSubtype="0" fill="hold" grpId="1" nodeType="withEffect">
                                  <p:stCondLst>
                                    <p:cond delay="0"/>
                                  </p:stCondLst>
                                  <p:childTnLst>
                                    <p:animClr clrSpc="hsl" dir="cw">
                                      <p:cBhvr override="childStyle">
                                        <p:cTn id="36" dur="500" fill="hold"/>
                                        <p:tgtEl>
                                          <p:spTgt spid="9">
                                            <p:graphicEl>
                                              <a:dgm id="{70A62A1C-F154-4910-9C4E-62E600A80DD4}"/>
                                            </p:graphicEl>
                                          </p:spTgt>
                                        </p:tgtEl>
                                        <p:attrNameLst>
                                          <p:attrName>style.color</p:attrName>
                                        </p:attrNameLst>
                                      </p:cBhvr>
                                      <p:by>
                                        <p:hsl h="7200000" s="0" l="0"/>
                                      </p:by>
                                    </p:animClr>
                                    <p:animClr clrSpc="hsl" dir="cw">
                                      <p:cBhvr>
                                        <p:cTn id="37" dur="500" fill="hold"/>
                                        <p:tgtEl>
                                          <p:spTgt spid="9">
                                            <p:graphicEl>
                                              <a:dgm id="{70A62A1C-F154-4910-9C4E-62E600A80DD4}"/>
                                            </p:graphicEl>
                                          </p:spTgt>
                                        </p:tgtEl>
                                        <p:attrNameLst>
                                          <p:attrName>fillcolor</p:attrName>
                                        </p:attrNameLst>
                                      </p:cBhvr>
                                      <p:by>
                                        <p:hsl h="7200000" s="0" l="0"/>
                                      </p:by>
                                    </p:animClr>
                                    <p:animClr clrSpc="hsl" dir="cw">
                                      <p:cBhvr>
                                        <p:cTn id="38" dur="500" fill="hold"/>
                                        <p:tgtEl>
                                          <p:spTgt spid="9">
                                            <p:graphicEl>
                                              <a:dgm id="{70A62A1C-F154-4910-9C4E-62E600A80DD4}"/>
                                            </p:graphicEl>
                                          </p:spTgt>
                                        </p:tgtEl>
                                        <p:attrNameLst>
                                          <p:attrName>stroke.color</p:attrName>
                                        </p:attrNameLst>
                                      </p:cBhvr>
                                      <p:by>
                                        <p:hsl h="7200000" s="0" l="0"/>
                                      </p:by>
                                    </p:animClr>
                                    <p:set>
                                      <p:cBhvr>
                                        <p:cTn id="39" dur="500" fill="hold"/>
                                        <p:tgtEl>
                                          <p:spTgt spid="9">
                                            <p:graphicEl>
                                              <a:dgm id="{70A62A1C-F154-4910-9C4E-62E600A80DD4}"/>
                                            </p:graphicEl>
                                          </p:spTgt>
                                        </p:tgtEl>
                                        <p:attrNameLst>
                                          <p:attrName>fill.type</p:attrName>
                                        </p:attrNameLst>
                                      </p:cBhvr>
                                      <p:to>
                                        <p:strVal val="solid"/>
                                      </p:to>
                                    </p:set>
                                  </p:childTnLst>
                                </p:cTn>
                              </p:par>
                              <p:par>
                                <p:cTn id="40" presetID="21" presetClass="emph" presetSubtype="0" fill="hold" grpId="1" nodeType="withEffect">
                                  <p:stCondLst>
                                    <p:cond delay="0"/>
                                  </p:stCondLst>
                                  <p:childTnLst>
                                    <p:animClr clrSpc="hsl" dir="cw">
                                      <p:cBhvr override="childStyle">
                                        <p:cTn id="41" dur="500" fill="hold"/>
                                        <p:tgtEl>
                                          <p:spTgt spid="9">
                                            <p:graphicEl>
                                              <a:dgm id="{7E743432-CC7F-4390-8FC6-15CFA3D6582B}"/>
                                            </p:graphicEl>
                                          </p:spTgt>
                                        </p:tgtEl>
                                        <p:attrNameLst>
                                          <p:attrName>style.color</p:attrName>
                                        </p:attrNameLst>
                                      </p:cBhvr>
                                      <p:by>
                                        <p:hsl h="7200000" s="0" l="0"/>
                                      </p:by>
                                    </p:animClr>
                                    <p:animClr clrSpc="hsl" dir="cw">
                                      <p:cBhvr>
                                        <p:cTn id="42" dur="500" fill="hold"/>
                                        <p:tgtEl>
                                          <p:spTgt spid="9">
                                            <p:graphicEl>
                                              <a:dgm id="{7E743432-CC7F-4390-8FC6-15CFA3D6582B}"/>
                                            </p:graphicEl>
                                          </p:spTgt>
                                        </p:tgtEl>
                                        <p:attrNameLst>
                                          <p:attrName>fillcolor</p:attrName>
                                        </p:attrNameLst>
                                      </p:cBhvr>
                                      <p:by>
                                        <p:hsl h="7200000" s="0" l="0"/>
                                      </p:by>
                                    </p:animClr>
                                    <p:animClr clrSpc="hsl" dir="cw">
                                      <p:cBhvr>
                                        <p:cTn id="43" dur="500" fill="hold"/>
                                        <p:tgtEl>
                                          <p:spTgt spid="9">
                                            <p:graphicEl>
                                              <a:dgm id="{7E743432-CC7F-4390-8FC6-15CFA3D6582B}"/>
                                            </p:graphicEl>
                                          </p:spTgt>
                                        </p:tgtEl>
                                        <p:attrNameLst>
                                          <p:attrName>stroke.color</p:attrName>
                                        </p:attrNameLst>
                                      </p:cBhvr>
                                      <p:by>
                                        <p:hsl h="7200000" s="0" l="0"/>
                                      </p:by>
                                    </p:animClr>
                                    <p:set>
                                      <p:cBhvr>
                                        <p:cTn id="44" dur="500" fill="hold"/>
                                        <p:tgtEl>
                                          <p:spTgt spid="9">
                                            <p:graphicEl>
                                              <a:dgm id="{7E743432-CC7F-4390-8FC6-15CFA3D6582B}"/>
                                            </p:graphicEl>
                                          </p:spTgt>
                                        </p:tgtEl>
                                        <p:attrNameLst>
                                          <p:attrName>fill.type</p:attrName>
                                        </p:attrNameLst>
                                      </p:cBhvr>
                                      <p:to>
                                        <p:strVal val="solid"/>
                                      </p:to>
                                    </p:set>
                                  </p:childTnLst>
                                </p:cTn>
                              </p:par>
                              <p:par>
                                <p:cTn id="45" presetID="21" presetClass="emph" presetSubtype="0" fill="hold" grpId="1" nodeType="withEffect">
                                  <p:stCondLst>
                                    <p:cond delay="0"/>
                                  </p:stCondLst>
                                  <p:childTnLst>
                                    <p:animClr clrSpc="hsl" dir="cw">
                                      <p:cBhvr override="childStyle">
                                        <p:cTn id="46" dur="500" fill="hold"/>
                                        <p:tgtEl>
                                          <p:spTgt spid="9">
                                            <p:graphicEl>
                                              <a:dgm id="{2EA539DF-C130-472D-9E00-B45561132935}"/>
                                            </p:graphicEl>
                                          </p:spTgt>
                                        </p:tgtEl>
                                        <p:attrNameLst>
                                          <p:attrName>style.color</p:attrName>
                                        </p:attrNameLst>
                                      </p:cBhvr>
                                      <p:by>
                                        <p:hsl h="7200000" s="0" l="0"/>
                                      </p:by>
                                    </p:animClr>
                                    <p:animClr clrSpc="hsl" dir="cw">
                                      <p:cBhvr>
                                        <p:cTn id="47" dur="500" fill="hold"/>
                                        <p:tgtEl>
                                          <p:spTgt spid="9">
                                            <p:graphicEl>
                                              <a:dgm id="{2EA539DF-C130-472D-9E00-B45561132935}"/>
                                            </p:graphicEl>
                                          </p:spTgt>
                                        </p:tgtEl>
                                        <p:attrNameLst>
                                          <p:attrName>fillcolor</p:attrName>
                                        </p:attrNameLst>
                                      </p:cBhvr>
                                      <p:by>
                                        <p:hsl h="7200000" s="0" l="0"/>
                                      </p:by>
                                    </p:animClr>
                                    <p:animClr clrSpc="hsl" dir="cw">
                                      <p:cBhvr>
                                        <p:cTn id="48" dur="500" fill="hold"/>
                                        <p:tgtEl>
                                          <p:spTgt spid="9">
                                            <p:graphicEl>
                                              <a:dgm id="{2EA539DF-C130-472D-9E00-B45561132935}"/>
                                            </p:graphicEl>
                                          </p:spTgt>
                                        </p:tgtEl>
                                        <p:attrNameLst>
                                          <p:attrName>stroke.color</p:attrName>
                                        </p:attrNameLst>
                                      </p:cBhvr>
                                      <p:by>
                                        <p:hsl h="7200000" s="0" l="0"/>
                                      </p:by>
                                    </p:animClr>
                                    <p:set>
                                      <p:cBhvr>
                                        <p:cTn id="49" dur="500" fill="hold"/>
                                        <p:tgtEl>
                                          <p:spTgt spid="9">
                                            <p:graphicEl>
                                              <a:dgm id="{2EA539DF-C130-472D-9E00-B45561132935}"/>
                                            </p:graphicEl>
                                          </p:spTgt>
                                        </p:tgtEl>
                                        <p:attrNameLst>
                                          <p:attrName>fill.type</p:attrName>
                                        </p:attrNameLst>
                                      </p:cBhvr>
                                      <p:to>
                                        <p:strVal val="solid"/>
                                      </p:to>
                                    </p:set>
                                  </p:childTnLst>
                                </p:cTn>
                              </p:par>
                              <p:par>
                                <p:cTn id="50" presetID="21" presetClass="emph" presetSubtype="0" fill="hold" grpId="1" nodeType="withEffect">
                                  <p:stCondLst>
                                    <p:cond delay="0"/>
                                  </p:stCondLst>
                                  <p:childTnLst>
                                    <p:animClr clrSpc="hsl" dir="cw">
                                      <p:cBhvr override="childStyle">
                                        <p:cTn id="51" dur="500" fill="hold"/>
                                        <p:tgtEl>
                                          <p:spTgt spid="9">
                                            <p:graphicEl>
                                              <a:dgm id="{8430E4D2-4BE5-4033-A40B-7D01DC320A25}"/>
                                            </p:graphicEl>
                                          </p:spTgt>
                                        </p:tgtEl>
                                        <p:attrNameLst>
                                          <p:attrName>style.color</p:attrName>
                                        </p:attrNameLst>
                                      </p:cBhvr>
                                      <p:by>
                                        <p:hsl h="7200000" s="0" l="0"/>
                                      </p:by>
                                    </p:animClr>
                                    <p:animClr clrSpc="hsl" dir="cw">
                                      <p:cBhvr>
                                        <p:cTn id="52" dur="500" fill="hold"/>
                                        <p:tgtEl>
                                          <p:spTgt spid="9">
                                            <p:graphicEl>
                                              <a:dgm id="{8430E4D2-4BE5-4033-A40B-7D01DC320A25}"/>
                                            </p:graphicEl>
                                          </p:spTgt>
                                        </p:tgtEl>
                                        <p:attrNameLst>
                                          <p:attrName>fillcolor</p:attrName>
                                        </p:attrNameLst>
                                      </p:cBhvr>
                                      <p:by>
                                        <p:hsl h="7200000" s="0" l="0"/>
                                      </p:by>
                                    </p:animClr>
                                    <p:animClr clrSpc="hsl" dir="cw">
                                      <p:cBhvr>
                                        <p:cTn id="53" dur="500" fill="hold"/>
                                        <p:tgtEl>
                                          <p:spTgt spid="9">
                                            <p:graphicEl>
                                              <a:dgm id="{8430E4D2-4BE5-4033-A40B-7D01DC320A25}"/>
                                            </p:graphicEl>
                                          </p:spTgt>
                                        </p:tgtEl>
                                        <p:attrNameLst>
                                          <p:attrName>stroke.color</p:attrName>
                                        </p:attrNameLst>
                                      </p:cBhvr>
                                      <p:by>
                                        <p:hsl h="7200000" s="0" l="0"/>
                                      </p:by>
                                    </p:animClr>
                                    <p:set>
                                      <p:cBhvr>
                                        <p:cTn id="54" dur="500" fill="hold"/>
                                        <p:tgtEl>
                                          <p:spTgt spid="9">
                                            <p:graphicEl>
                                              <a:dgm id="{8430E4D2-4BE5-4033-A40B-7D01DC320A25}"/>
                                            </p:graphicEl>
                                          </p:spTgt>
                                        </p:tgtEl>
                                        <p:attrNameLst>
                                          <p:attrName>fill.type</p:attrName>
                                        </p:attrNameLst>
                                      </p:cBhvr>
                                      <p:to>
                                        <p:strVal val="solid"/>
                                      </p:to>
                                    </p:set>
                                  </p:childTnLst>
                                </p:cTn>
                              </p:par>
                              <p:par>
                                <p:cTn id="55" presetID="21" presetClass="emph" presetSubtype="0" fill="hold" grpId="1" nodeType="withEffect">
                                  <p:stCondLst>
                                    <p:cond delay="0"/>
                                  </p:stCondLst>
                                  <p:childTnLst>
                                    <p:animClr clrSpc="hsl" dir="cw">
                                      <p:cBhvr override="childStyle">
                                        <p:cTn id="56" dur="500" fill="hold"/>
                                        <p:tgtEl>
                                          <p:spTgt spid="9">
                                            <p:graphicEl>
                                              <a:dgm id="{DA227052-28CD-48CA-B212-6CE9437E2590}"/>
                                            </p:graphicEl>
                                          </p:spTgt>
                                        </p:tgtEl>
                                        <p:attrNameLst>
                                          <p:attrName>style.color</p:attrName>
                                        </p:attrNameLst>
                                      </p:cBhvr>
                                      <p:by>
                                        <p:hsl h="7200000" s="0" l="0"/>
                                      </p:by>
                                    </p:animClr>
                                    <p:animClr clrSpc="hsl" dir="cw">
                                      <p:cBhvr>
                                        <p:cTn id="57" dur="500" fill="hold"/>
                                        <p:tgtEl>
                                          <p:spTgt spid="9">
                                            <p:graphicEl>
                                              <a:dgm id="{DA227052-28CD-48CA-B212-6CE9437E2590}"/>
                                            </p:graphicEl>
                                          </p:spTgt>
                                        </p:tgtEl>
                                        <p:attrNameLst>
                                          <p:attrName>fillcolor</p:attrName>
                                        </p:attrNameLst>
                                      </p:cBhvr>
                                      <p:by>
                                        <p:hsl h="7200000" s="0" l="0"/>
                                      </p:by>
                                    </p:animClr>
                                    <p:animClr clrSpc="hsl" dir="cw">
                                      <p:cBhvr>
                                        <p:cTn id="58" dur="500" fill="hold"/>
                                        <p:tgtEl>
                                          <p:spTgt spid="9">
                                            <p:graphicEl>
                                              <a:dgm id="{DA227052-28CD-48CA-B212-6CE9437E2590}"/>
                                            </p:graphicEl>
                                          </p:spTgt>
                                        </p:tgtEl>
                                        <p:attrNameLst>
                                          <p:attrName>stroke.color</p:attrName>
                                        </p:attrNameLst>
                                      </p:cBhvr>
                                      <p:by>
                                        <p:hsl h="7200000" s="0" l="0"/>
                                      </p:by>
                                    </p:animClr>
                                    <p:set>
                                      <p:cBhvr>
                                        <p:cTn id="59" dur="500" fill="hold"/>
                                        <p:tgtEl>
                                          <p:spTgt spid="9">
                                            <p:graphicEl>
                                              <a:dgm id="{DA227052-28CD-48CA-B212-6CE9437E2590}"/>
                                            </p:graphicEl>
                                          </p:spTgt>
                                        </p:tgtEl>
                                        <p:attrNameLst>
                                          <p:attrName>fill.type</p:attrName>
                                        </p:attrNameLst>
                                      </p:cBhvr>
                                      <p:to>
                                        <p:strVal val="solid"/>
                                      </p:to>
                                    </p:set>
                                  </p:childTnLst>
                                </p:cTn>
                              </p:par>
                            </p:childTnLst>
                          </p:cTn>
                        </p:par>
                        <p:par>
                          <p:cTn id="60" fill="hold">
                            <p:stCondLst>
                              <p:cond delay="500"/>
                            </p:stCondLst>
                            <p:childTnLst>
                              <p:par>
                                <p:cTn id="61" presetID="10" presetClass="entr" presetSubtype="0" fill="hold" grpId="0" nodeType="afterEffect">
                                  <p:stCondLst>
                                    <p:cond delay="50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Graphic spid="9" grpId="1" uiExpand="1">
        <p:bldSub>
          <a:bldDgm/>
        </p:bldSub>
      </p:bldGraphic>
      <p:bldP spid="10" grpId="0" animBg="1"/>
      <p:bldP spid="11"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164</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9" y="233441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INSURANCE TECHNOLOGY:</a:t>
            </a:r>
          </a:p>
          <a:p>
            <a:pPr algn="ctr">
              <a:lnSpc>
                <a:spcPct val="85000"/>
              </a:lnSpc>
              <a:spcBef>
                <a:spcPct val="25000"/>
              </a:spcBef>
              <a:defRPr/>
            </a:pPr>
            <a:r>
              <a:rPr lang="en-US" sz="3200" b="1" i="1" dirty="0">
                <a:solidFill>
                  <a:srgbClr val="FFFFFF"/>
                </a:solidFill>
                <a:latin typeface="Arial "/>
              </a:rPr>
              <a:t>FIN TECH ZEROES IN</a:t>
            </a:r>
          </a:p>
        </p:txBody>
      </p:sp>
      <p:sp>
        <p:nvSpPr>
          <p:cNvPr id="6" name="TextBox 5"/>
          <p:cNvSpPr txBox="1">
            <a:spLocks noChangeArrowheads="1"/>
          </p:cNvSpPr>
          <p:nvPr/>
        </p:nvSpPr>
        <p:spPr bwMode="auto">
          <a:xfrm>
            <a:off x="220721" y="4125887"/>
            <a:ext cx="8828033" cy="1569660"/>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Number and Value of Deals Is Increasing</a:t>
            </a:r>
          </a:p>
          <a:p>
            <a:pPr algn="ctr"/>
            <a:endParaRPr lang="en-US" sz="3200" b="1" dirty="0">
              <a:solidFill>
                <a:srgbClr val="225A7A"/>
              </a:solidFill>
              <a:latin typeface="Arial" panose="020B0604020202020204" pitchFamily="34" charset="0"/>
              <a:cs typeface="Arial" panose="020B0604020202020204" pitchFamily="34" charset="0"/>
            </a:endParaRPr>
          </a:p>
          <a:p>
            <a:pPr algn="ctr"/>
            <a:r>
              <a:rPr lang="en-US" sz="3200" b="1" i="1" dirty="0">
                <a:solidFill>
                  <a:srgbClr val="FF0000"/>
                </a:solidFill>
                <a:latin typeface="Arial" panose="020B0604020202020204" pitchFamily="34" charset="0"/>
                <a:cs typeface="Arial" panose="020B0604020202020204" pitchFamily="34" charset="0"/>
              </a:rPr>
              <a:t>In Search of the Elusive Insurance ‘Unicorn’</a:t>
            </a:r>
          </a:p>
        </p:txBody>
      </p:sp>
    </p:spTree>
    <p:extLst>
      <p:ext uri="{BB962C8B-B14F-4D97-AF65-F5344CB8AC3E}">
        <p14:creationId xmlns:p14="http://schemas.microsoft.com/office/powerpoint/2010/main" val="3544755848"/>
      </p:ext>
    </p:extLst>
  </p:cSld>
  <p:clrMapOvr>
    <a:masterClrMapping/>
  </p:clrMapOvr>
  <p:transition>
    <p:zoom dir="in"/>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165</a:t>
            </a:fld>
            <a:endParaRPr lang="en-US" altLang="en-US"/>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4131521247"/>
              </p:ext>
            </p:extLst>
          </p:nvPr>
        </p:nvGraphicFramePr>
        <p:xfrm>
          <a:off x="285750" y="1690688"/>
          <a:ext cx="8534400" cy="4513262"/>
        </p:xfrm>
        <a:graphic>
          <a:graphicData uri="http://schemas.openxmlformats.org/presentationml/2006/ole">
            <mc:AlternateContent xmlns:mc="http://schemas.openxmlformats.org/markup-compatibility/2006">
              <mc:Choice xmlns:v="urn:schemas-microsoft-com:vml" Requires="v">
                <p:oleObj spid="_x0000_s28608688" name="Chart" r:id="rId4" imgW="8591407" imgH="4543321" progId="MSGraph.Chart.8">
                  <p:embed followColorScheme="full"/>
                </p:oleObj>
              </mc:Choice>
              <mc:Fallback>
                <p:oleObj name="Chart" r:id="rId4" imgW="8591407" imgH="4543321" progId="MSGraph.Chart.8">
                  <p:embed followColorScheme="full"/>
                  <p:pic>
                    <p:nvPicPr>
                      <p:cNvPr id="58374" name="Object 3"/>
                      <p:cNvPicPr>
                        <a:picLocks noGrp="1" noChangeArrowheads="1"/>
                      </p:cNvPicPr>
                      <p:nvPr/>
                    </p:nvPicPr>
                    <p:blipFill>
                      <a:blip r:embed="rId5"/>
                      <a:srcRect/>
                      <a:stretch>
                        <a:fillRect/>
                      </a:stretch>
                    </p:blipFill>
                    <p:spPr bwMode="gray">
                      <a:xfrm>
                        <a:off x="285750" y="1690688"/>
                        <a:ext cx="8534400"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8"/>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 Millions)</a:t>
            </a:r>
          </a:p>
        </p:txBody>
      </p:sp>
      <p:sp>
        <p:nvSpPr>
          <p:cNvPr id="1989639" name="AutoShape 7"/>
          <p:cNvSpPr>
            <a:spLocks noChangeArrowheads="1"/>
          </p:cNvSpPr>
          <p:nvPr/>
        </p:nvSpPr>
        <p:spPr bwMode="blackWhite">
          <a:xfrm>
            <a:off x="2695575" y="2606556"/>
            <a:ext cx="2206427" cy="1044084"/>
          </a:xfrm>
          <a:prstGeom prst="wedgeRectCallout">
            <a:avLst>
              <a:gd name="adj1" fmla="val 162044"/>
              <a:gd name="adj2" fmla="val -4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Investment in insurance tech is  generally rising</a:t>
            </a:r>
          </a:p>
        </p:txBody>
      </p:sp>
      <p:sp>
        <p:nvSpPr>
          <p:cNvPr id="10" name="AutoShape 8"/>
          <p:cNvSpPr>
            <a:spLocks noChangeArrowheads="1"/>
          </p:cNvSpPr>
          <p:nvPr/>
        </p:nvSpPr>
        <p:spPr bwMode="blackWhite">
          <a:xfrm>
            <a:off x="4205771" y="1108135"/>
            <a:ext cx="1813035" cy="1165105"/>
          </a:xfrm>
          <a:prstGeom prst="wedgeRectCallout">
            <a:avLst>
              <a:gd name="adj1" fmla="val 114476"/>
              <a:gd name="adj2" fmla="val -14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panose="020B0604020202020204" pitchFamily="34" charset="0"/>
                <a:cs typeface="Arial" panose="020B0604020202020204" pitchFamily="34" charset="0"/>
              </a:rPr>
              <a:t>Insurance tech deals reached a new record in 2016:Q1</a:t>
            </a:r>
          </a:p>
        </p:txBody>
      </p:sp>
      <p:sp>
        <p:nvSpPr>
          <p:cNvPr id="11"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CB Insights at </a:t>
            </a:r>
            <a:r>
              <a:rPr lang="en-US" sz="1100" dirty="0">
                <a:latin typeface="Arial" panose="020B0604020202020204" pitchFamily="34" charset="0"/>
                <a:cs typeface="Arial" panose="020B0604020202020204" pitchFamily="34" charset="0"/>
                <a:hlinkClick r:id="rId6"/>
              </a:rPr>
              <a:t>https://www.cbinsights.com/blog/insurance-tech-overview-q1-2016/</a:t>
            </a:r>
            <a:r>
              <a:rPr lang="en-US" sz="1100" dirty="0">
                <a:latin typeface="Arial" panose="020B0604020202020204" pitchFamily="34" charset="0"/>
                <a:cs typeface="Arial" panose="020B0604020202020204" pitchFamily="34" charset="0"/>
              </a:rPr>
              <a:t>; Insurance Information Institute. </a:t>
            </a:r>
          </a:p>
        </p:txBody>
      </p:sp>
      <p:sp>
        <p:nvSpPr>
          <p:cNvPr id="13" name="Rectangle 2"/>
          <p:cNvSpPr txBox="1">
            <a:spLocks noChangeArrowheads="1"/>
          </p:cNvSpPr>
          <p:nvPr/>
        </p:nvSpPr>
        <p:spPr bwMode="black">
          <a:xfrm>
            <a:off x="85729" y="74299"/>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Insurance Technology Financing Trend: Change Is Coming</a:t>
            </a:r>
          </a:p>
        </p:txBody>
      </p:sp>
    </p:spTree>
    <p:extLst>
      <p:ext uri="{BB962C8B-B14F-4D97-AF65-F5344CB8AC3E}">
        <p14:creationId xmlns:p14="http://schemas.microsoft.com/office/powerpoint/2010/main" val="16130063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a:t>
            </a:r>
          </a:p>
        </p:txBody>
      </p:sp>
      <p:sp>
        <p:nvSpPr>
          <p:cNvPr id="4" name="Text Placeholder 3"/>
          <p:cNvSpPr>
            <a:spLocks noGrp="1"/>
          </p:cNvSpPr>
          <p:nvPr>
            <p:ph type="body" sz="quarter" idx="15"/>
          </p:nvPr>
        </p:nvSpPr>
        <p:spPr/>
        <p:txBody>
          <a:bodyPr/>
          <a:lstStyle/>
          <a:p>
            <a:r>
              <a:rPr lang="en-US" dirty="0">
                <a:latin typeface="Arial "/>
              </a:rPr>
              <a:t>Will It Disrupt Marketing?</a:t>
            </a:r>
          </a:p>
        </p:txBody>
      </p:sp>
      <p:sp>
        <p:nvSpPr>
          <p:cNvPr id="6" name="Text Placeholder 5"/>
          <p:cNvSpPr>
            <a:spLocks noGrp="1"/>
          </p:cNvSpPr>
          <p:nvPr>
            <p:ph type="body" sz="quarter" idx="16"/>
          </p:nvPr>
        </p:nvSpPr>
        <p:spPr>
          <a:xfrm>
            <a:off x="356616" y="6294779"/>
            <a:ext cx="7680960" cy="415018"/>
          </a:xfrm>
        </p:spPr>
        <p:txBody>
          <a:bodyPr/>
          <a:lstStyle/>
          <a:p>
            <a:r>
              <a:rPr lang="en-US" sz="1100" dirty="0">
                <a:latin typeface="Arial "/>
              </a:rPr>
              <a:t>SOURCES: The New Age of Insurance Aggregators, </a:t>
            </a:r>
            <a:r>
              <a:rPr lang="en-US" sz="1100" dirty="0">
                <a:latin typeface="Arial "/>
                <a:hlinkClick r:id="rId2"/>
              </a:rPr>
              <a:t>http://insurancethoughtleadership.com/the-new-age-of-insurance-aggregators/</a:t>
            </a:r>
            <a:r>
              <a:rPr lang="en-US" sz="1100" dirty="0">
                <a:latin typeface="Arial "/>
              </a:rPr>
              <a:t>; Insurance Information Institute November 2015 Pulse Survey. </a:t>
            </a:r>
          </a:p>
        </p:txBody>
      </p:sp>
      <p:sp>
        <p:nvSpPr>
          <p:cNvPr id="8" name="Text Placeholder 7"/>
          <p:cNvSpPr>
            <a:spLocks noGrp="1"/>
          </p:cNvSpPr>
          <p:nvPr>
            <p:ph type="body" sz="quarter" idx="32"/>
          </p:nvPr>
        </p:nvSpPr>
        <p:spPr/>
        <p:txBody>
          <a:bodyPr/>
          <a:lstStyle/>
          <a:p>
            <a:r>
              <a:rPr lang="en-US" dirty="0">
                <a:latin typeface="Arial "/>
              </a:rPr>
              <a:t>But Customers Still Like Agents</a:t>
            </a:r>
          </a:p>
        </p:txBody>
      </p:sp>
      <p:sp>
        <p:nvSpPr>
          <p:cNvPr id="9" name="Content Placeholder 8"/>
          <p:cNvSpPr>
            <a:spLocks noGrp="1"/>
          </p:cNvSpPr>
          <p:nvPr>
            <p:ph sz="quarter" idx="33"/>
          </p:nvPr>
        </p:nvSpPr>
        <p:spPr>
          <a:xfrm>
            <a:off x="356616" y="1657349"/>
            <a:ext cx="4148137" cy="4468814"/>
          </a:xfrm>
        </p:spPr>
        <p:txBody>
          <a:bodyPr/>
          <a:lstStyle/>
          <a:p>
            <a:r>
              <a:rPr lang="en-US" dirty="0"/>
              <a:t>Lead Generators</a:t>
            </a:r>
          </a:p>
          <a:p>
            <a:pPr lvl="1"/>
            <a:r>
              <a:rPr lang="en-US" dirty="0" err="1"/>
              <a:t>InsWeb</a:t>
            </a:r>
            <a:r>
              <a:rPr lang="en-US" dirty="0"/>
              <a:t>, </a:t>
            </a:r>
            <a:r>
              <a:rPr lang="en-US" dirty="0" err="1"/>
              <a:t>NetQuote</a:t>
            </a:r>
            <a:r>
              <a:rPr lang="en-US" dirty="0"/>
              <a:t>, Insurance.com</a:t>
            </a:r>
          </a:p>
          <a:p>
            <a:pPr lvl="1"/>
            <a:r>
              <a:rPr lang="en-US" dirty="0"/>
              <a:t>Site allows comparison shopping, sells lead to insurer</a:t>
            </a:r>
          </a:p>
          <a:p>
            <a:r>
              <a:rPr lang="en-US" dirty="0"/>
              <a:t>Call Center Agencies</a:t>
            </a:r>
          </a:p>
          <a:p>
            <a:pPr lvl="1"/>
            <a:r>
              <a:rPr lang="en-US" dirty="0" err="1"/>
              <a:t>SelectQuote</a:t>
            </a:r>
            <a:r>
              <a:rPr lang="en-US" dirty="0"/>
              <a:t>, Goji</a:t>
            </a:r>
          </a:p>
          <a:p>
            <a:pPr lvl="1"/>
            <a:r>
              <a:rPr lang="en-US" dirty="0"/>
              <a:t>Call center employs agents</a:t>
            </a:r>
          </a:p>
          <a:p>
            <a:r>
              <a:rPr lang="en-US" dirty="0"/>
              <a:t>Digital agencies</a:t>
            </a:r>
          </a:p>
          <a:p>
            <a:pPr lvl="1"/>
            <a:r>
              <a:rPr lang="en-US" dirty="0" err="1"/>
              <a:t>Esurance</a:t>
            </a:r>
            <a:r>
              <a:rPr lang="en-US" dirty="0"/>
              <a:t>, Policy Genius</a:t>
            </a:r>
          </a:p>
          <a:p>
            <a:pPr lvl="1"/>
            <a:r>
              <a:rPr lang="en-US" dirty="0"/>
              <a:t>Quote and buy online</a:t>
            </a:r>
          </a:p>
        </p:txBody>
      </p:sp>
      <p:sp>
        <p:nvSpPr>
          <p:cNvPr id="10" name="Content Placeholder 9"/>
          <p:cNvSpPr>
            <a:spLocks noGrp="1"/>
          </p:cNvSpPr>
          <p:nvPr>
            <p:ph sz="quarter" idx="34"/>
          </p:nvPr>
        </p:nvSpPr>
        <p:spPr>
          <a:xfrm>
            <a:off x="4668837" y="2378075"/>
            <a:ext cx="4151376" cy="730885"/>
          </a:xfrm>
        </p:spPr>
        <p:txBody>
          <a:bodyPr/>
          <a:lstStyle/>
          <a:p>
            <a:r>
              <a:rPr lang="en-US" dirty="0"/>
              <a:t>Did You Compare Prices When Your Auto Policy Was Up for Renewal?</a:t>
            </a:r>
          </a:p>
        </p:txBody>
      </p:sp>
      <p:graphicFrame>
        <p:nvGraphicFramePr>
          <p:cNvPr id="14" name="Object 2"/>
          <p:cNvGraphicFramePr>
            <a:graphicFrameLocks noChangeAspect="1"/>
          </p:cNvGraphicFramePr>
          <p:nvPr>
            <p:extLst/>
          </p:nvPr>
        </p:nvGraphicFramePr>
        <p:xfrm>
          <a:off x="4483226" y="3022947"/>
          <a:ext cx="4588447" cy="34793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952421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167</a:t>
            </a:fld>
            <a:endParaRPr lang="en-US" sz="900"/>
          </a:p>
        </p:txBody>
      </p:sp>
      <p:sp>
        <p:nvSpPr>
          <p:cNvPr id="65541" name="Rectangle 2"/>
          <p:cNvSpPr>
            <a:spLocks noGrp="1" noChangeArrowheads="1"/>
          </p:cNvSpPr>
          <p:nvPr>
            <p:ph type="title" idx="4294967295"/>
          </p:nvPr>
        </p:nvSpPr>
        <p:spPr>
          <a:xfrm>
            <a:off x="273050" y="163616"/>
            <a:ext cx="7405946" cy="860425"/>
          </a:xfrm>
        </p:spPr>
        <p:txBody>
          <a:bodyPr/>
          <a:lstStyle/>
          <a:p>
            <a:r>
              <a:rPr lang="en-US" dirty="0"/>
              <a:t>Pricing Disruptor: The Fragmented Risk</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000" dirty="0"/>
              <a:t>The Insurance Contract Is Being Split into Tiny Pieces.</a:t>
            </a:r>
          </a:p>
          <a:p>
            <a:pPr lvl="1">
              <a:lnSpc>
                <a:spcPts val="2400"/>
              </a:lnSpc>
              <a:spcBef>
                <a:spcPct val="50000"/>
              </a:spcBef>
            </a:pPr>
            <a:r>
              <a:rPr lang="en-US" sz="1800" dirty="0"/>
              <a:t>By-peril HO insurance – Rate Water, Theft, Liability Risk Separately</a:t>
            </a:r>
            <a:endParaRPr lang="en-US" sz="1600" dirty="0"/>
          </a:p>
          <a:p>
            <a:pPr lvl="1">
              <a:lnSpc>
                <a:spcPts val="2400"/>
              </a:lnSpc>
              <a:spcBef>
                <a:spcPct val="50000"/>
              </a:spcBef>
            </a:pPr>
            <a:r>
              <a:rPr lang="en-US" sz="1800" dirty="0"/>
              <a:t>The Sharing/“On-Demand” Economy – Personal Exposures Become Commercial Exposures, Then Switch Back</a:t>
            </a:r>
          </a:p>
          <a:p>
            <a:pPr lvl="1">
              <a:lnSpc>
                <a:spcPts val="2400"/>
              </a:lnSpc>
              <a:spcBef>
                <a:spcPct val="50000"/>
              </a:spcBef>
            </a:pPr>
            <a:r>
              <a:rPr lang="en-US" sz="1800" dirty="0"/>
              <a:t>Pay By Mile Insurance – Exposure Basis for Auto – Vehicle-Mile Replaces Vehicle-Year</a:t>
            </a:r>
          </a:p>
          <a:p>
            <a:pPr>
              <a:lnSpc>
                <a:spcPts val="2400"/>
              </a:lnSpc>
              <a:spcBef>
                <a:spcPct val="50000"/>
              </a:spcBef>
            </a:pPr>
            <a:r>
              <a:rPr lang="en-US" sz="2000" dirty="0"/>
              <a:t>Expect More As</a:t>
            </a:r>
          </a:p>
          <a:p>
            <a:pPr lvl="1">
              <a:lnSpc>
                <a:spcPts val="2400"/>
              </a:lnSpc>
              <a:spcBef>
                <a:spcPct val="50000"/>
              </a:spcBef>
            </a:pPr>
            <a:r>
              <a:rPr lang="en-US" sz="1800" dirty="0"/>
              <a:t>Computers Get Stronger</a:t>
            </a:r>
          </a:p>
          <a:p>
            <a:pPr lvl="1">
              <a:lnSpc>
                <a:spcPts val="2400"/>
              </a:lnSpc>
              <a:spcBef>
                <a:spcPct val="50000"/>
              </a:spcBef>
            </a:pPr>
            <a:r>
              <a:rPr lang="en-US" sz="1800" dirty="0"/>
              <a:t>Data Storage Gets Cheaper</a:t>
            </a:r>
          </a:p>
          <a:p>
            <a:pPr lvl="1">
              <a:lnSpc>
                <a:spcPts val="2400"/>
              </a:lnSpc>
              <a:spcBef>
                <a:spcPct val="50000"/>
              </a:spcBef>
            </a:pPr>
            <a:r>
              <a:rPr lang="en-US" sz="1800" dirty="0"/>
              <a:t>Information Collection Grows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22562" y="2206554"/>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47314" y="5244298"/>
            <a:ext cx="3048000" cy="723900"/>
          </a:xfrm>
          <a:prstGeom prst="rect">
            <a:avLst/>
          </a:prstGeom>
        </p:spPr>
      </p:pic>
      <p:pic>
        <p:nvPicPr>
          <p:cNvPr id="9" name="Picture 8"/>
          <p:cNvPicPr>
            <a:picLocks noChangeAspect="1"/>
          </p:cNvPicPr>
          <p:nvPr/>
        </p:nvPicPr>
        <p:blipFill>
          <a:blip r:embed="rId6"/>
          <a:stretch>
            <a:fillRect/>
          </a:stretch>
        </p:blipFill>
        <p:spPr>
          <a:xfrm>
            <a:off x="5884537" y="4685176"/>
            <a:ext cx="1924050" cy="381000"/>
          </a:xfrm>
          <a:prstGeom prst="rect">
            <a:avLst/>
          </a:prstGeom>
        </p:spPr>
      </p:pic>
    </p:spTree>
    <p:extLst>
      <p:ext uri="{BB962C8B-B14F-4D97-AF65-F5344CB8AC3E}">
        <p14:creationId xmlns:p14="http://schemas.microsoft.com/office/powerpoint/2010/main" val="470040002"/>
      </p:ext>
    </p:extLst>
  </p:cSld>
  <p:clrMapOvr>
    <a:masterClrMapping/>
  </p:clrMapOvr>
  <p:transition>
    <p:wipe dir="r"/>
  </p:transition>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168</a:t>
            </a:fld>
            <a:endParaRPr lang="en-US" sz="900"/>
          </a:p>
        </p:txBody>
      </p:sp>
      <p:sp>
        <p:nvSpPr>
          <p:cNvPr id="65541" name="Rectangle 2"/>
          <p:cNvSpPr>
            <a:spLocks noGrp="1" noChangeArrowheads="1"/>
          </p:cNvSpPr>
          <p:nvPr>
            <p:ph type="title" idx="4294967295"/>
          </p:nvPr>
        </p:nvSpPr>
        <p:spPr>
          <a:xfrm>
            <a:off x="577850" y="129816"/>
            <a:ext cx="7405946" cy="860425"/>
          </a:xfrm>
        </p:spPr>
        <p:txBody>
          <a:bodyPr/>
          <a:lstStyle/>
          <a:p>
            <a:r>
              <a:rPr lang="en-US" dirty="0"/>
              <a:t>The Internet of Things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t="53908"/>
          <a:stretch/>
        </p:blipFill>
        <p:spPr>
          <a:xfrm>
            <a:off x="3053033" y="5612863"/>
            <a:ext cx="1039770" cy="333594"/>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5773" y="4463916"/>
            <a:ext cx="1050055" cy="1399646"/>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53713" y="3973198"/>
            <a:ext cx="1179184" cy="165446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02007" y="5753156"/>
            <a:ext cx="1693568" cy="417747"/>
          </a:xfrm>
          <a:prstGeom prst="rect">
            <a:avLst/>
          </a:prstGeom>
        </p:spPr>
      </p:pic>
      <p:sp>
        <p:nvSpPr>
          <p:cNvPr id="19" name="Content Placeholder 2"/>
          <p:cNvSpPr txBox="1">
            <a:spLocks/>
          </p:cNvSpPr>
          <p:nvPr/>
        </p:nvSpPr>
        <p:spPr>
          <a:xfrm>
            <a:off x="120650" y="1097858"/>
            <a:ext cx="4103073" cy="4041648"/>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
              </a:rPr>
              <a:t>Gathering Big Data Affects</a:t>
            </a:r>
          </a:p>
          <a:p>
            <a:pPr lvl="1"/>
            <a:r>
              <a:rPr lang="en-US" sz="2400" dirty="0">
                <a:latin typeface="Arial "/>
              </a:rPr>
              <a:t>Underwriting</a:t>
            </a:r>
          </a:p>
          <a:p>
            <a:pPr lvl="1"/>
            <a:r>
              <a:rPr lang="en-US" sz="2400" dirty="0">
                <a:latin typeface="Arial "/>
              </a:rPr>
              <a:t>Pricing</a:t>
            </a:r>
          </a:p>
          <a:p>
            <a:pPr lvl="1"/>
            <a:r>
              <a:rPr lang="en-US" sz="2400" dirty="0">
                <a:latin typeface="Arial "/>
              </a:rPr>
              <a:t>Claims</a:t>
            </a:r>
          </a:p>
          <a:p>
            <a:r>
              <a:rPr lang="en-US" sz="2400" dirty="0">
                <a:latin typeface="Arial "/>
              </a:rPr>
              <a:t>Monitoring Could Affect</a:t>
            </a:r>
          </a:p>
          <a:p>
            <a:pPr lvl="1"/>
            <a:r>
              <a:rPr lang="en-US" sz="2400" dirty="0">
                <a:latin typeface="Arial "/>
              </a:rPr>
              <a:t>Loss Control</a:t>
            </a:r>
          </a:p>
          <a:p>
            <a:pPr lvl="1"/>
            <a:r>
              <a:rPr lang="en-US" sz="2400" dirty="0">
                <a:latin typeface="Arial "/>
              </a:rPr>
              <a:t>Pricing?</a:t>
            </a:r>
          </a:p>
        </p:txBody>
      </p:sp>
      <p:pic>
        <p:nvPicPr>
          <p:cNvPr id="2" name="Picture 1"/>
          <p:cNvPicPr>
            <a:picLocks noChangeAspect="1"/>
          </p:cNvPicPr>
          <p:nvPr/>
        </p:nvPicPr>
        <p:blipFill>
          <a:blip r:embed="rId7"/>
          <a:stretch>
            <a:fillRect/>
          </a:stretch>
        </p:blipFill>
        <p:spPr>
          <a:xfrm>
            <a:off x="4275887" y="2228479"/>
            <a:ext cx="4576736" cy="4367943"/>
          </a:xfrm>
          <a:prstGeom prst="rect">
            <a:avLst/>
          </a:prstGeom>
        </p:spPr>
      </p:pic>
      <p:sp>
        <p:nvSpPr>
          <p:cNvPr id="20" name="Text Placeholder 5"/>
          <p:cNvSpPr txBox="1">
            <a:spLocks/>
          </p:cNvSpPr>
          <p:nvPr/>
        </p:nvSpPr>
        <p:spPr>
          <a:xfrm>
            <a:off x="683224" y="6505661"/>
            <a:ext cx="4024702" cy="181522"/>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SOURCE: F6S.com, CB Insights. </a:t>
            </a:r>
          </a:p>
        </p:txBody>
      </p:sp>
      <p:pic>
        <p:nvPicPr>
          <p:cNvPr id="9" name="Picture 8"/>
          <p:cNvPicPr>
            <a:picLocks noChangeAspect="1"/>
          </p:cNvPicPr>
          <p:nvPr/>
        </p:nvPicPr>
        <p:blipFill>
          <a:blip r:embed="rId8"/>
          <a:stretch>
            <a:fillRect/>
          </a:stretch>
        </p:blipFill>
        <p:spPr>
          <a:xfrm>
            <a:off x="4495692" y="1082675"/>
            <a:ext cx="4409094" cy="1156212"/>
          </a:xfrm>
          <a:prstGeom prst="rect">
            <a:avLst/>
          </a:prstGeom>
        </p:spPr>
      </p:pic>
    </p:spTree>
    <p:extLst>
      <p:ext uri="{BB962C8B-B14F-4D97-AF65-F5344CB8AC3E}">
        <p14:creationId xmlns:p14="http://schemas.microsoft.com/office/powerpoint/2010/main" val="3031915536"/>
      </p:ext>
    </p:extLst>
  </p:cSld>
  <p:clrMapOvr>
    <a:masterClrMapping/>
  </p:clrMapOvr>
  <p:transition>
    <p:wipe dir="r"/>
  </p:transition>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As For The Future…</a:t>
            </a:r>
          </a:p>
        </p:txBody>
      </p:sp>
      <p:sp>
        <p:nvSpPr>
          <p:cNvPr id="4" name="Text Placeholder 3"/>
          <p:cNvSpPr>
            <a:spLocks noGrp="1"/>
          </p:cNvSpPr>
          <p:nvPr>
            <p:ph type="body" sz="quarter" idx="16"/>
          </p:nvPr>
        </p:nvSpPr>
        <p:spPr>
          <a:xfrm>
            <a:off x="219456" y="6308150"/>
            <a:ext cx="7680960" cy="311264"/>
          </a:xfrm>
        </p:spPr>
        <p:txBody>
          <a:bodyPr/>
          <a:lstStyle/>
          <a:p>
            <a:r>
              <a:rPr lang="en-US" dirty="0"/>
              <a:t>Image sources, clockwise: </a:t>
            </a:r>
            <a:r>
              <a:rPr lang="en-US" dirty="0">
                <a:hlinkClick r:id="rId3"/>
              </a:rPr>
              <a:t>Nest</a:t>
            </a:r>
            <a:r>
              <a:rPr lang="en-US" dirty="0"/>
              <a:t>, </a:t>
            </a:r>
            <a:r>
              <a:rPr lang="en-US" dirty="0">
                <a:hlinkClick r:id="rId4"/>
              </a:rPr>
              <a:t>Jawbone</a:t>
            </a:r>
            <a:r>
              <a:rPr lang="en-US" dirty="0"/>
              <a:t>, </a:t>
            </a:r>
            <a:r>
              <a:rPr lang="en-US" dirty="0">
                <a:hlinkClick r:id="rId5"/>
              </a:rPr>
              <a:t>Automatic</a:t>
            </a:r>
            <a:r>
              <a:rPr lang="en-US" dirty="0"/>
              <a:t>, </a:t>
            </a:r>
            <a:r>
              <a:rPr lang="en-US" dirty="0">
                <a:hlinkClick r:id="rId6"/>
              </a:rPr>
              <a:t>Lumo</a:t>
            </a:r>
            <a:r>
              <a:rPr lang="en-US" dirty="0"/>
              <a:t>, </a:t>
            </a:r>
            <a:r>
              <a:rPr lang="en-US" dirty="0">
                <a:hlinkClick r:id="rId7"/>
              </a:rPr>
              <a:t>Apple</a:t>
            </a:r>
            <a:r>
              <a:rPr lang="en-US" dirty="0"/>
              <a:t>, </a:t>
            </a:r>
            <a:r>
              <a:rPr lang="en-US" dirty="0">
                <a:hlinkClick r:id="rId8"/>
              </a:rPr>
              <a:t>PSFK</a:t>
            </a:r>
            <a:endParaRPr lang="en-US" dirty="0"/>
          </a:p>
        </p:txBody>
      </p:sp>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9730" t="14162" r="23058" b="23150"/>
          <a:stretch/>
        </p:blipFill>
        <p:spPr>
          <a:xfrm>
            <a:off x="3265715" y="1557982"/>
            <a:ext cx="2851751" cy="1773214"/>
          </a:xfrm>
          <a:prstGeom prst="rect">
            <a:avLst/>
          </a:prstGeom>
        </p:spPr>
      </p:pic>
      <p:pic>
        <p:nvPicPr>
          <p:cNvPr id="10" name="Picture 9"/>
          <p:cNvPicPr>
            <a:picLocks noChangeAspect="1"/>
          </p:cNvPicPr>
          <p:nvPr/>
        </p:nvPicPr>
        <p:blipFill rotWithShape="1">
          <a:blip r:embed="rId10" cstate="print">
            <a:extLst>
              <a:ext uri="{28A0092B-C50C-407E-A947-70E740481C1C}">
                <a14:useLocalDpi xmlns:a14="http://schemas.microsoft.com/office/drawing/2010/main" val="0"/>
              </a:ext>
            </a:extLst>
          </a:blip>
          <a:srcRect l="516" t="38661" r="58026" b="23317"/>
          <a:stretch/>
        </p:blipFill>
        <p:spPr>
          <a:xfrm>
            <a:off x="5780117" y="3764107"/>
            <a:ext cx="2906683" cy="1776913"/>
          </a:xfrm>
          <a:prstGeom prst="rect">
            <a:avLst/>
          </a:prstGeom>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8200" t="5927" r="9785" b="3263"/>
          <a:stretch/>
        </p:blipFill>
        <p:spPr>
          <a:xfrm>
            <a:off x="419100" y="1557982"/>
            <a:ext cx="2846615" cy="1773045"/>
          </a:xfrm>
          <a:prstGeom prst="rect">
            <a:avLst/>
          </a:prstGeom>
        </p:spPr>
      </p:pic>
      <p:pic>
        <p:nvPicPr>
          <p:cNvPr id="13" name="Picture 12"/>
          <p:cNvPicPr>
            <a:picLocks noChangeAspect="1"/>
          </p:cNvPicPr>
          <p:nvPr/>
        </p:nvPicPr>
        <p:blipFill rotWithShape="1">
          <a:blip r:embed="rId12" cstate="print">
            <a:extLst>
              <a:ext uri="{28A0092B-C50C-407E-A947-70E740481C1C}">
                <a14:useLocalDpi xmlns:a14="http://schemas.microsoft.com/office/drawing/2010/main" val="0"/>
              </a:ext>
            </a:extLst>
          </a:blip>
          <a:srcRect t="4097" r="3820" b="5986"/>
          <a:stretch/>
        </p:blipFill>
        <p:spPr>
          <a:xfrm>
            <a:off x="419100" y="3764107"/>
            <a:ext cx="2841063" cy="1776913"/>
          </a:xfrm>
          <a:prstGeom prst="rect">
            <a:avLst/>
          </a:prstGeom>
        </p:spPr>
      </p:pic>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l="36078" t="2621" r="4935" b="173"/>
          <a:stretch/>
        </p:blipFill>
        <p:spPr>
          <a:xfrm>
            <a:off x="5780117" y="1557982"/>
            <a:ext cx="2906683" cy="1773045"/>
          </a:xfrm>
          <a:prstGeom prst="rect">
            <a:avLst/>
          </a:prstGeom>
        </p:spPr>
      </p:pic>
      <p:grpSp>
        <p:nvGrpSpPr>
          <p:cNvPr id="3" name="Group 2"/>
          <p:cNvGrpSpPr/>
          <p:nvPr/>
        </p:nvGrpSpPr>
        <p:grpSpPr>
          <a:xfrm>
            <a:off x="3364174" y="3813565"/>
            <a:ext cx="2214214" cy="1818056"/>
            <a:chOff x="4485565" y="3941754"/>
            <a:chExt cx="2952285" cy="2424074"/>
          </a:xfrm>
        </p:grpSpPr>
        <p:pic>
          <p:nvPicPr>
            <p:cNvPr id="17" name="Picture 16"/>
            <p:cNvPicPr>
              <a:picLocks noChangeAspect="1"/>
            </p:cNvPicPr>
            <p:nvPr/>
          </p:nvPicPr>
          <p:blipFill rotWithShape="1">
            <a:blip r:embed="rId14" cstate="print">
              <a:extLst>
                <a:ext uri="{28A0092B-C50C-407E-A947-70E740481C1C}">
                  <a14:useLocalDpi xmlns:a14="http://schemas.microsoft.com/office/drawing/2010/main" val="0"/>
                </a:ext>
              </a:extLst>
            </a:blip>
            <a:srcRect r="66430"/>
            <a:stretch/>
          </p:blipFill>
          <p:spPr>
            <a:xfrm>
              <a:off x="4485565" y="3971734"/>
              <a:ext cx="1514024" cy="2394094"/>
            </a:xfrm>
            <a:prstGeom prst="rect">
              <a:avLst/>
            </a:prstGeom>
          </p:spPr>
        </p:pic>
        <p:pic>
          <p:nvPicPr>
            <p:cNvPr id="19" name="Picture 18"/>
            <p:cNvPicPr>
              <a:picLocks noChangeAspect="1"/>
            </p:cNvPicPr>
            <p:nvPr/>
          </p:nvPicPr>
          <p:blipFill rotWithShape="1">
            <a:blip r:embed="rId15" cstate="print">
              <a:extLst>
                <a:ext uri="{28A0092B-C50C-407E-A947-70E740481C1C}">
                  <a14:useLocalDpi xmlns:a14="http://schemas.microsoft.com/office/drawing/2010/main" val="0"/>
                </a:ext>
              </a:extLst>
            </a:blip>
            <a:srcRect l="65472" r="958"/>
            <a:stretch/>
          </p:blipFill>
          <p:spPr>
            <a:xfrm>
              <a:off x="5923826" y="3941754"/>
              <a:ext cx="1514024" cy="2394094"/>
            </a:xfrm>
            <a:prstGeom prst="rect">
              <a:avLst/>
            </a:prstGeom>
          </p:spPr>
        </p:pic>
      </p:grpSp>
      <p:sp>
        <p:nvSpPr>
          <p:cNvPr id="20" name="Rectangle 8"/>
          <p:cNvSpPr>
            <a:spLocks noChangeArrowheads="1"/>
          </p:cNvSpPr>
          <p:nvPr/>
        </p:nvSpPr>
        <p:spPr bwMode="gray">
          <a:xfrm>
            <a:off x="419100" y="3289770"/>
            <a:ext cx="8267700" cy="516667"/>
          </a:xfrm>
          <a:prstGeom prst="rect">
            <a:avLst/>
          </a:prstGeom>
          <a:solidFill>
            <a:schemeClr val="accent2"/>
          </a:solidFill>
          <a:ln w="25400">
            <a:noFill/>
            <a:miter lim="800000"/>
            <a:headEnd/>
            <a:tailEnd/>
          </a:ln>
        </p:spPr>
        <p:txBody>
          <a:bodyPr lIns="102870" r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b="1" dirty="0" err="1">
                <a:solidFill>
                  <a:schemeClr val="bg2"/>
                </a:solidFill>
                <a:latin typeface="Arial" charset="0"/>
                <a:ea typeface="Arial" charset="0"/>
                <a:cs typeface="Arial" charset="0"/>
              </a:rPr>
              <a:t>IoT</a:t>
            </a:r>
            <a:r>
              <a:rPr lang="en-US" b="1" dirty="0">
                <a:solidFill>
                  <a:schemeClr val="bg2"/>
                </a:solidFill>
                <a:latin typeface="Arial" charset="0"/>
                <a:ea typeface="Arial" charset="0"/>
                <a:cs typeface="Arial" charset="0"/>
              </a:rPr>
              <a:t> Could (</a:t>
            </a:r>
            <a:r>
              <a:rPr lang="en-US" b="1" dirty="0">
                <a:solidFill>
                  <a:schemeClr val="bg2"/>
                </a:solidFill>
                <a:latin typeface="Arial" charset="0"/>
                <a:ea typeface="Arial" charset="0"/>
              </a:rPr>
              <a:t>Will) </a:t>
            </a:r>
            <a:r>
              <a:rPr lang="en-US" b="1" dirty="0">
                <a:solidFill>
                  <a:schemeClr val="bg2"/>
                </a:solidFill>
                <a:latin typeface="Arial" charset="0"/>
                <a:ea typeface="Arial" charset="0"/>
                <a:cs typeface="Arial" charset="0"/>
              </a:rPr>
              <a:t>Disrupt UW, Claims, Loss Control </a:t>
            </a:r>
          </a:p>
        </p:txBody>
      </p:sp>
    </p:spTree>
    <p:extLst>
      <p:ext uri="{BB962C8B-B14F-4D97-AF65-F5344CB8AC3E}">
        <p14:creationId xmlns:p14="http://schemas.microsoft.com/office/powerpoint/2010/main" val="360541881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17</a:t>
            </a:fld>
            <a:endParaRPr lang="en-US" altLang="en-US"/>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a:latin typeface="Arial" panose="020B0604020202020204" pitchFamily="34" charset="0"/>
              </a:rPr>
              <a:t>M&amp;A: Deal Rationale by Dollar Amount</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a:t>
            </a:r>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287844"/>
            <a:ext cx="7569200" cy="57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SNL Financial and WCMA estimates from Geneva Association Newsletter </a:t>
            </a:r>
            <a:r>
              <a:rPr lang="en-US" altLang="en-US" sz="1100" i="1" dirty="0"/>
              <a:t>Insurance and Finance</a:t>
            </a:r>
            <a:r>
              <a:rPr lang="en-US" altLang="en-US" sz="1100" dirty="0"/>
              <a:t>, Jan. 2016, presentation “</a:t>
            </a:r>
            <a:r>
              <a:rPr lang="en-US" altLang="en-US" sz="1100" i="1" dirty="0"/>
              <a:t>What is the Logic Behind Consolidation? And Does It Create Value? A View from Outside</a:t>
            </a:r>
            <a:r>
              <a:rPr lang="en-US" altLang="en-US" sz="1100" dirty="0"/>
              <a:t>,” by Brian </a:t>
            </a:r>
            <a:r>
              <a:rPr lang="en-US" altLang="en-US" sz="1100" dirty="0" err="1"/>
              <a:t>Shea</a:t>
            </a:r>
            <a:r>
              <a:rPr lang="en-US" altLang="en-US" sz="1100" dirty="0"/>
              <a:t>, Head of Willis Capital Markets  &amp; Advisory Europe (WCMA).</a:t>
            </a: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63074" y="1795287"/>
            <a:ext cx="8438001" cy="4318038"/>
          </a:xfrm>
          <a:prstGeom prst="rect">
            <a:avLst/>
          </a:prstGeom>
        </p:spPr>
      </p:pic>
      <p:sp>
        <p:nvSpPr>
          <p:cNvPr id="14" name="AutoShape 7"/>
          <p:cNvSpPr>
            <a:spLocks noChangeArrowheads="1"/>
          </p:cNvSpPr>
          <p:nvPr/>
        </p:nvSpPr>
        <p:spPr bwMode="blackWhite">
          <a:xfrm>
            <a:off x="4856480" y="1125432"/>
            <a:ext cx="2129472" cy="877530"/>
          </a:xfrm>
          <a:prstGeom prst="wedgeRectCallout">
            <a:avLst>
              <a:gd name="adj1" fmla="val 68154"/>
              <a:gd name="adj2" fmla="val 1268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Scale drives most deals (excluding health sector)</a:t>
            </a:r>
          </a:p>
        </p:txBody>
      </p:sp>
    </p:spTree>
    <p:extLst>
      <p:ext uri="{BB962C8B-B14F-4D97-AF65-F5344CB8AC3E}">
        <p14:creationId xmlns:p14="http://schemas.microsoft.com/office/powerpoint/2010/main" val="229072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rPr>
              <a:t>Peer-to-Peer (P2P) Insurance</a:t>
            </a:r>
          </a:p>
        </p:txBody>
      </p:sp>
      <p:sp>
        <p:nvSpPr>
          <p:cNvPr id="3" name="Text Placeholder 2"/>
          <p:cNvSpPr>
            <a:spLocks noGrp="1"/>
          </p:cNvSpPr>
          <p:nvPr>
            <p:ph type="body" sz="quarter" idx="15"/>
          </p:nvPr>
        </p:nvSpPr>
        <p:spPr/>
        <p:txBody>
          <a:bodyPr/>
          <a:lstStyle/>
          <a:p>
            <a:r>
              <a:rPr lang="en-US" dirty="0">
                <a:latin typeface="Arial "/>
              </a:rPr>
              <a:t>Taking on the </a:t>
            </a:r>
            <a:r>
              <a:rPr lang="en-US" i="1" u="sng" dirty="0">
                <a:latin typeface="Arial "/>
              </a:rPr>
              <a:t>Entire</a:t>
            </a:r>
            <a:r>
              <a:rPr lang="en-US" dirty="0">
                <a:latin typeface="Arial "/>
              </a:rPr>
              <a:t> Value Chain</a:t>
            </a:r>
          </a:p>
        </p:txBody>
      </p:sp>
      <p:sp>
        <p:nvSpPr>
          <p:cNvPr id="7" name="Text Placeholder 6"/>
          <p:cNvSpPr>
            <a:spLocks noGrp="1"/>
          </p:cNvSpPr>
          <p:nvPr>
            <p:ph type="body" sz="quarter" idx="36"/>
          </p:nvPr>
        </p:nvSpPr>
        <p:spPr>
          <a:xfrm>
            <a:off x="4505325" y="3987570"/>
            <a:ext cx="4479445" cy="640080"/>
          </a:xfrm>
        </p:spPr>
        <p:txBody>
          <a:bodyPr/>
          <a:lstStyle/>
          <a:p>
            <a:r>
              <a:rPr lang="en-US" dirty="0">
                <a:latin typeface="Arial "/>
              </a:rPr>
              <a:t>Lemonade Chief Behavioral Officer</a:t>
            </a:r>
          </a:p>
        </p:txBody>
      </p:sp>
      <p:sp>
        <p:nvSpPr>
          <p:cNvPr id="5" name="Text Placeholder 4"/>
          <p:cNvSpPr>
            <a:spLocks noGrp="1"/>
          </p:cNvSpPr>
          <p:nvPr>
            <p:ph type="body" sz="quarter" idx="30"/>
          </p:nvPr>
        </p:nvSpPr>
        <p:spPr>
          <a:xfrm>
            <a:off x="352426" y="1657349"/>
            <a:ext cx="3061893" cy="640080"/>
          </a:xfrm>
        </p:spPr>
        <p:txBody>
          <a:bodyPr/>
          <a:lstStyle/>
          <a:p>
            <a:pPr algn="l"/>
            <a:r>
              <a:rPr lang="en-US" dirty="0">
                <a:latin typeface="Arial "/>
              </a:rPr>
              <a:t>The Business Model</a:t>
            </a:r>
          </a:p>
        </p:txBody>
      </p:sp>
      <p:sp>
        <p:nvSpPr>
          <p:cNvPr id="8" name="Content Placeholder 7"/>
          <p:cNvSpPr>
            <a:spLocks noGrp="1"/>
          </p:cNvSpPr>
          <p:nvPr>
            <p:ph sz="quarter" idx="37"/>
          </p:nvPr>
        </p:nvSpPr>
        <p:spPr/>
        <p:txBody>
          <a:bodyPr/>
          <a:lstStyle/>
          <a:p>
            <a:r>
              <a:rPr lang="en-US" dirty="0"/>
              <a:t>Resembles </a:t>
            </a:r>
            <a:r>
              <a:rPr lang="en-US" dirty="0" err="1"/>
              <a:t>Mutuals</a:t>
            </a:r>
            <a:r>
              <a:rPr lang="en-US" dirty="0"/>
              <a:t>/</a:t>
            </a:r>
            <a:br>
              <a:rPr lang="en-US" dirty="0"/>
            </a:br>
            <a:r>
              <a:rPr lang="en-US" dirty="0"/>
              <a:t>Reciprocals</a:t>
            </a:r>
          </a:p>
          <a:p>
            <a:r>
              <a:rPr lang="en-US" dirty="0"/>
              <a:t>20% of Premium to </a:t>
            </a:r>
            <a:br>
              <a:rPr lang="en-US" dirty="0"/>
            </a:br>
            <a:r>
              <a:rPr lang="en-US" dirty="0"/>
              <a:t>Expenses, 80% to </a:t>
            </a:r>
            <a:br>
              <a:rPr lang="en-US" dirty="0"/>
            </a:br>
            <a:r>
              <a:rPr lang="en-US" dirty="0"/>
              <a:t>Cover Risk.</a:t>
            </a:r>
          </a:p>
          <a:p>
            <a:r>
              <a:rPr lang="en-US" dirty="0"/>
              <a:t>Risk Pool for Each Charity</a:t>
            </a:r>
          </a:p>
          <a:p>
            <a:r>
              <a:rPr lang="en-US" dirty="0"/>
              <a:t>Leftover Pool Money Goes to Charity.</a:t>
            </a:r>
          </a:p>
          <a:p>
            <a:r>
              <a:rPr lang="en-US" dirty="0"/>
              <a:t>May Deter Fraud – You Wouldn’t Cheat Your Favorite Charity!</a:t>
            </a:r>
          </a:p>
        </p:txBody>
      </p:sp>
      <p:sp>
        <p:nvSpPr>
          <p:cNvPr id="10" name="Content Placeholder 9"/>
          <p:cNvSpPr>
            <a:spLocks noGrp="1"/>
          </p:cNvSpPr>
          <p:nvPr>
            <p:ph sz="quarter" idx="39"/>
          </p:nvPr>
        </p:nvSpPr>
        <p:spPr/>
        <p:txBody>
          <a:bodyPr/>
          <a:lstStyle/>
          <a:p>
            <a:r>
              <a:rPr lang="en-US" dirty="0">
                <a:ea typeface="Calibri" panose="020F0502020204030204" pitchFamily="34" charset="0"/>
              </a:rPr>
              <a:t>Dan </a:t>
            </a:r>
            <a:r>
              <a:rPr lang="en-US" dirty="0" err="1">
                <a:ea typeface="Calibri" panose="020F0502020204030204" pitchFamily="34" charset="0"/>
              </a:rPr>
              <a:t>Ariely</a:t>
            </a:r>
            <a:r>
              <a:rPr lang="en-US" dirty="0">
                <a:ea typeface="Calibri" panose="020F0502020204030204" pitchFamily="34" charset="0"/>
              </a:rPr>
              <a:t>: “If you tried to create a system to bring out the worst in humans, it would look a lot like the insurance of today.”</a:t>
            </a:r>
            <a:endParaRPr lang="en-US" dirty="0"/>
          </a:p>
          <a:p>
            <a:endParaRPr lang="en-US" dirty="0"/>
          </a:p>
          <a:p>
            <a:endParaRPr lang="en-US" dirty="0"/>
          </a:p>
        </p:txBody>
      </p:sp>
      <p:sp>
        <p:nvSpPr>
          <p:cNvPr id="18" name="Rectangle 3"/>
          <p:cNvSpPr>
            <a:spLocks noChangeArrowheads="1"/>
          </p:cNvSpPr>
          <p:nvPr/>
        </p:nvSpPr>
        <p:spPr bwMode="auto">
          <a:xfrm>
            <a:off x="200569" y="6261087"/>
            <a:ext cx="7769030" cy="507831"/>
          </a:xfrm>
          <a:prstGeom prst="rect">
            <a:avLst/>
          </a:prstGeom>
          <a:noFill/>
          <a:ln w="9525" algn="ctr">
            <a:noFill/>
            <a:miter lim="800000"/>
            <a:headEnd/>
            <a:tailEnd/>
          </a:ln>
        </p:spPr>
        <p:txBody>
          <a:bodyPr wrap="square" anchor="ctr">
            <a:spAutoFit/>
          </a:bodyPr>
          <a:lstStyle/>
          <a:p>
            <a:pPr eaLnBrk="1" hangingPunct="1">
              <a:defRPr/>
            </a:pPr>
            <a:endParaRPr lang="en-US" sz="900" dirty="0">
              <a:solidFill>
                <a:srgbClr val="000000">
                  <a:lumMod val="75000"/>
                </a:srgbClr>
              </a:solidFill>
            </a:endParaRPr>
          </a:p>
          <a:p>
            <a:pPr eaLnBrk="1" hangingPunct="1">
              <a:defRPr/>
            </a:pPr>
            <a:r>
              <a:rPr lang="en-US" sz="900" dirty="0">
                <a:solidFill>
                  <a:srgbClr val="000000">
                    <a:lumMod val="75000"/>
                  </a:srgbClr>
                </a:solidFill>
              </a:rPr>
              <a:t>Source: “</a:t>
            </a:r>
            <a:r>
              <a:rPr lang="en-US" sz="900" dirty="0" err="1">
                <a:solidFill>
                  <a:srgbClr val="000000">
                    <a:lumMod val="75000"/>
                  </a:srgbClr>
                </a:solidFill>
              </a:rPr>
              <a:t>UberX-ing</a:t>
            </a:r>
            <a:r>
              <a:rPr lang="en-US" sz="900" dirty="0">
                <a:solidFill>
                  <a:srgbClr val="000000">
                    <a:lumMod val="75000"/>
                  </a:srgbClr>
                </a:solidFill>
              </a:rPr>
              <a:t> Insurance : Is Peer-to-Peer Insurance Viable?”, presentation by Jay </a:t>
            </a:r>
            <a:r>
              <a:rPr lang="en-US" sz="900" dirty="0" err="1">
                <a:solidFill>
                  <a:srgbClr val="000000">
                    <a:lumMod val="75000"/>
                  </a:srgbClr>
                </a:solidFill>
              </a:rPr>
              <a:t>Sarzen</a:t>
            </a:r>
            <a:r>
              <a:rPr lang="en-US" sz="900" dirty="0">
                <a:solidFill>
                  <a:srgbClr val="000000">
                    <a:lumMod val="75000"/>
                  </a:srgbClr>
                </a:solidFill>
              </a:rPr>
              <a:t>, </a:t>
            </a:r>
            <a:r>
              <a:rPr lang="en-US" sz="900" dirty="0" err="1">
                <a:solidFill>
                  <a:srgbClr val="000000">
                    <a:lumMod val="75000"/>
                  </a:srgbClr>
                </a:solidFill>
              </a:rPr>
              <a:t>Aite</a:t>
            </a:r>
            <a:r>
              <a:rPr lang="en-US" sz="900" dirty="0">
                <a:solidFill>
                  <a:srgbClr val="000000">
                    <a:lumMod val="75000"/>
                  </a:srgbClr>
                </a:solidFill>
              </a:rPr>
              <a:t> Group at Drinker Biddle Insurance Conference, June 21, 2016;  Financial Times; </a:t>
            </a:r>
            <a:r>
              <a:rPr lang="en-US" sz="900" dirty="0">
                <a:solidFill>
                  <a:srgbClr val="000000">
                    <a:lumMod val="75000"/>
                  </a:srgbClr>
                </a:solidFill>
                <a:hlinkClick r:id="rId4"/>
              </a:rPr>
              <a:t>www.lemonade.com</a:t>
            </a:r>
            <a:r>
              <a:rPr lang="en-US" sz="900" dirty="0">
                <a:solidFill>
                  <a:srgbClr val="000000">
                    <a:lumMod val="75000"/>
                  </a:srgbClr>
                </a:solidFill>
              </a:rPr>
              <a:t>. </a:t>
            </a:r>
            <a:endParaRPr lang="en-US" sz="900" i="1" dirty="0">
              <a:solidFill>
                <a:srgbClr val="000000">
                  <a:lumMod val="75000"/>
                </a:srgbClr>
              </a:solidFill>
            </a:endParaRPr>
          </a:p>
        </p:txBody>
      </p:sp>
      <p:pic>
        <p:nvPicPr>
          <p:cNvPr id="2" name="Picture 1"/>
          <p:cNvPicPr>
            <a:picLocks noChangeAspect="1"/>
          </p:cNvPicPr>
          <p:nvPr/>
        </p:nvPicPr>
        <p:blipFill>
          <a:blip r:embed="rId5"/>
          <a:stretch>
            <a:fillRect/>
          </a:stretch>
        </p:blipFill>
        <p:spPr>
          <a:xfrm>
            <a:off x="3476625" y="1600912"/>
            <a:ext cx="5427809" cy="2164179"/>
          </a:xfrm>
          <a:prstGeom prst="rect">
            <a:avLst/>
          </a:prstGeom>
          <a:ln>
            <a:solidFill>
              <a:schemeClr val="tx1"/>
            </a:solidFill>
          </a:ln>
        </p:spPr>
      </p:pic>
    </p:spTree>
    <p:custDataLst>
      <p:tags r:id="rId1"/>
    </p:custDataLst>
    <p:extLst>
      <p:ext uri="{BB962C8B-B14F-4D97-AF65-F5344CB8AC3E}">
        <p14:creationId xmlns:p14="http://schemas.microsoft.com/office/powerpoint/2010/main" val="2558038148"/>
      </p:ext>
    </p:extLst>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Lemonade’s P2P Model</a:t>
            </a:r>
          </a:p>
        </p:txBody>
      </p:sp>
      <p:sp>
        <p:nvSpPr>
          <p:cNvPr id="3" name="Text Placeholder 2"/>
          <p:cNvSpPr>
            <a:spLocks noGrp="1"/>
          </p:cNvSpPr>
          <p:nvPr>
            <p:ph type="body" sz="quarter" idx="15"/>
          </p:nvPr>
        </p:nvSpPr>
        <p:spPr/>
        <p:txBody>
          <a:bodyPr/>
          <a:lstStyle/>
          <a:p>
            <a:r>
              <a:rPr lang="en-US" dirty="0"/>
              <a:t>Example: Renters’ Insurance (HO-4)</a:t>
            </a:r>
          </a:p>
        </p:txBody>
      </p:sp>
      <p:sp>
        <p:nvSpPr>
          <p:cNvPr id="11" name="Text Placeholder 10"/>
          <p:cNvSpPr>
            <a:spLocks noGrp="1"/>
          </p:cNvSpPr>
          <p:nvPr>
            <p:ph type="body" sz="quarter" idx="16"/>
          </p:nvPr>
        </p:nvSpPr>
        <p:spPr/>
        <p:txBody>
          <a:bodyPr/>
          <a:lstStyle/>
          <a:p>
            <a:r>
              <a:rPr lang="en-US" dirty="0"/>
              <a:t>SOURCE: Lemonade.com, Insurance Information Institute.</a:t>
            </a:r>
          </a:p>
        </p:txBody>
      </p:sp>
      <p:pic>
        <p:nvPicPr>
          <p:cNvPr id="6" name="Picture 5"/>
          <p:cNvPicPr>
            <a:picLocks noChangeAspect="1"/>
          </p:cNvPicPr>
          <p:nvPr/>
        </p:nvPicPr>
        <p:blipFill>
          <a:blip r:embed="rId2"/>
          <a:stretch>
            <a:fillRect/>
          </a:stretch>
        </p:blipFill>
        <p:spPr>
          <a:xfrm>
            <a:off x="3108081" y="1590012"/>
            <a:ext cx="5814402" cy="31286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896913" y="4362275"/>
            <a:ext cx="4586541" cy="1830789"/>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356616" y="3399837"/>
            <a:ext cx="3602291" cy="2367220"/>
          </a:xfrm>
          <a:prstGeom prst="rect">
            <a:avLst/>
          </a:prstGeom>
          <a:ln>
            <a:solidFill>
              <a:schemeClr val="tx1"/>
            </a:solidFill>
          </a:ln>
        </p:spPr>
      </p:pic>
      <p:sp>
        <p:nvSpPr>
          <p:cNvPr id="5" name="TextBox 4"/>
          <p:cNvSpPr txBox="1"/>
          <p:nvPr/>
        </p:nvSpPr>
        <p:spPr>
          <a:xfrm>
            <a:off x="465992" y="1688123"/>
            <a:ext cx="2642089" cy="1345223"/>
          </a:xfrm>
          <a:prstGeom prst="rect">
            <a:avLst/>
          </a:prstGeom>
          <a:noFill/>
        </p:spPr>
        <p:txBody>
          <a:bodyPr wrap="squar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r>
              <a:rPr lang="en-US" sz="2000" dirty="0"/>
              <a:t>Attractive Graphics, Simple Explanations of a Basic ISO Form</a:t>
            </a:r>
          </a:p>
        </p:txBody>
      </p:sp>
    </p:spTree>
    <p:extLst>
      <p:ext uri="{BB962C8B-B14F-4D97-AF65-F5344CB8AC3E}">
        <p14:creationId xmlns:p14="http://schemas.microsoft.com/office/powerpoint/2010/main" val="328197367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Lemonade’s P2P Model</a:t>
            </a:r>
          </a:p>
        </p:txBody>
      </p:sp>
      <p:sp>
        <p:nvSpPr>
          <p:cNvPr id="4" name="Text Placeholder 3"/>
          <p:cNvSpPr>
            <a:spLocks noGrp="1"/>
          </p:cNvSpPr>
          <p:nvPr>
            <p:ph type="body" sz="quarter" idx="15"/>
          </p:nvPr>
        </p:nvSpPr>
        <p:spPr>
          <a:xfrm>
            <a:off x="352426" y="1149718"/>
            <a:ext cx="8454009" cy="396947"/>
          </a:xfrm>
        </p:spPr>
        <p:txBody>
          <a:bodyPr/>
          <a:lstStyle/>
          <a:p>
            <a:r>
              <a:rPr lang="en-US" b="1" dirty="0">
                <a:latin typeface="Arial "/>
              </a:rPr>
              <a:t>Questions…</a:t>
            </a:r>
          </a:p>
        </p:txBody>
      </p:sp>
      <p:sp>
        <p:nvSpPr>
          <p:cNvPr id="6" name="Text Placeholder 5"/>
          <p:cNvSpPr>
            <a:spLocks noGrp="1"/>
          </p:cNvSpPr>
          <p:nvPr>
            <p:ph type="body" sz="quarter" idx="16"/>
          </p:nvPr>
        </p:nvSpPr>
        <p:spPr/>
        <p:txBody>
          <a:bodyPr/>
          <a:lstStyle/>
          <a:p>
            <a:r>
              <a:rPr lang="en-US" dirty="0"/>
              <a:t>SOURCE: Lemonade.com, Insurance Information Institute.</a:t>
            </a:r>
          </a:p>
        </p:txBody>
      </p:sp>
      <p:sp>
        <p:nvSpPr>
          <p:cNvPr id="7" name="Text Placeholder 6"/>
          <p:cNvSpPr>
            <a:spLocks noGrp="1"/>
          </p:cNvSpPr>
          <p:nvPr>
            <p:ph type="body" sz="quarter" idx="30"/>
          </p:nvPr>
        </p:nvSpPr>
        <p:spPr/>
        <p:txBody>
          <a:bodyPr/>
          <a:lstStyle/>
          <a:p>
            <a:r>
              <a:rPr lang="en-US" dirty="0">
                <a:latin typeface="Arial "/>
              </a:rPr>
              <a:t>Who Holds the Risk?</a:t>
            </a:r>
          </a:p>
        </p:txBody>
      </p:sp>
      <p:sp>
        <p:nvSpPr>
          <p:cNvPr id="8" name="Text Placeholder 7"/>
          <p:cNvSpPr>
            <a:spLocks noGrp="1"/>
          </p:cNvSpPr>
          <p:nvPr>
            <p:ph type="body" sz="quarter" idx="32"/>
          </p:nvPr>
        </p:nvSpPr>
        <p:spPr/>
        <p:txBody>
          <a:bodyPr/>
          <a:lstStyle/>
          <a:p>
            <a:r>
              <a:rPr lang="en-US" dirty="0">
                <a:latin typeface="Arial "/>
              </a:rPr>
              <a:t>Other Questions</a:t>
            </a:r>
          </a:p>
        </p:txBody>
      </p:sp>
      <p:graphicFrame>
        <p:nvGraphicFramePr>
          <p:cNvPr id="12" name="Content Placeholder 11"/>
          <p:cNvGraphicFramePr>
            <a:graphicFrameLocks noGrp="1"/>
          </p:cNvGraphicFramePr>
          <p:nvPr>
            <p:ph sz="quarter" idx="33"/>
            <p:extLst>
              <p:ext uri="{D42A27DB-BD31-4B8C-83A1-F6EECF244321}">
                <p14:modId xmlns:p14="http://schemas.microsoft.com/office/powerpoint/2010/main" val="787846742"/>
              </p:ext>
            </p:extLst>
          </p:nvPr>
        </p:nvGraphicFramePr>
        <p:xfrm>
          <a:off x="357188" y="2378075"/>
          <a:ext cx="4148137" cy="3748088"/>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8"/>
          <p:cNvSpPr>
            <a:spLocks noGrp="1"/>
          </p:cNvSpPr>
          <p:nvPr>
            <p:ph sz="quarter" idx="34"/>
          </p:nvPr>
        </p:nvSpPr>
        <p:spPr/>
        <p:txBody>
          <a:bodyPr/>
          <a:lstStyle/>
          <a:p>
            <a:r>
              <a:rPr lang="en-US" dirty="0"/>
              <a:t>How Are Charitable Pools Separated?</a:t>
            </a:r>
          </a:p>
          <a:p>
            <a:r>
              <a:rPr lang="en-US"/>
              <a:t>Who </a:t>
            </a:r>
            <a:r>
              <a:rPr lang="en-US" dirty="0"/>
              <a:t>Gets the Float?</a:t>
            </a:r>
          </a:p>
          <a:p>
            <a:pPr lvl="1"/>
            <a:r>
              <a:rPr lang="en-US" dirty="0"/>
              <a:t>Insurer, Reinsurer or Charity?</a:t>
            </a:r>
          </a:p>
          <a:p>
            <a:r>
              <a:rPr lang="en-US" dirty="0"/>
              <a:t>Who Gets the Tax Deduction (Worth More Than the Float)?</a:t>
            </a:r>
          </a:p>
          <a:p>
            <a:r>
              <a:rPr lang="en-US" dirty="0"/>
              <a:t>The Giveback Occurs on June 20 – 4 Equal Payments Over 4 Years – (Active Policies Only)</a:t>
            </a:r>
          </a:p>
          <a:p>
            <a:endParaRPr lang="en-US" dirty="0"/>
          </a:p>
        </p:txBody>
      </p:sp>
    </p:spTree>
    <p:extLst>
      <p:ext uri="{BB962C8B-B14F-4D97-AF65-F5344CB8AC3E}">
        <p14:creationId xmlns:p14="http://schemas.microsoft.com/office/powerpoint/2010/main" val="289011412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9"/>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9" y="4232276"/>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a:solidFill>
                  <a:srgbClr val="00B050"/>
                </a:solidFill>
              </a:rPr>
              <a:t>twitter.com/</a:t>
            </a:r>
            <a:r>
              <a:rPr lang="en-US" sz="3600" b="1" i="1" dirty="0" err="1">
                <a:solidFill>
                  <a:srgbClr val="00B050"/>
                </a:solidFill>
              </a:rPr>
              <a:t>bob_Hartwig</a:t>
            </a:r>
            <a:endParaRPr lang="en-US" sz="3600" b="1" i="1" dirty="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00B050"/>
                </a:solidFill>
              </a:rPr>
              <a:t>Download at </a:t>
            </a:r>
            <a:r>
              <a:rPr lang="en-US" sz="3600" b="1" i="1" dirty="0">
                <a:solidFill>
                  <a:srgbClr val="00B050"/>
                </a:solidFill>
                <a:hlinkClick r:id="rId3"/>
              </a:rPr>
              <a:t>www.iii.org/presentations</a:t>
            </a:r>
            <a:r>
              <a:rPr lang="en-US" sz="3600" b="1" i="1" dirty="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42"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173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71"/>
            <a:ext cx="7981950" cy="1773694"/>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Profitability and Growth in    South Carolina P/C Insurance Markets</a:t>
            </a:r>
          </a:p>
        </p:txBody>
      </p:sp>
      <p:sp>
        <p:nvSpPr>
          <p:cNvPr id="143363"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55545" y="4691465"/>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Analysis by Line and Nearby  State Comparisons</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a:t>
            </a:fld>
            <a:endParaRPr lang="en-US"/>
          </a:p>
        </p:txBody>
      </p:sp>
    </p:spTree>
    <p:extLst>
      <p:ext uri="{BB962C8B-B14F-4D97-AF65-F5344CB8AC3E}">
        <p14:creationId xmlns:p14="http://schemas.microsoft.com/office/powerpoint/2010/main" val="127310225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ext uri="{D42A27DB-BD31-4B8C-83A1-F6EECF244321}">
                <p14:modId xmlns:p14="http://schemas.microsoft.com/office/powerpoint/2010/main" val="1198279554"/>
              </p:ext>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p:txBody>
          <a:bodyPr/>
          <a:lstStyle/>
          <a:p>
            <a:r>
              <a:rPr lang="en-US" dirty="0"/>
              <a:t>RNW All Lines: SC vs. U.S., 2005–2014</a:t>
            </a:r>
          </a:p>
        </p:txBody>
      </p:sp>
      <p:sp>
        <p:nvSpPr>
          <p:cNvPr id="3" name="Text Placeholder 2"/>
          <p:cNvSpPr>
            <a:spLocks noGrp="1"/>
          </p:cNvSpPr>
          <p:nvPr>
            <p:ph type="body" sz="quarter" idx="16"/>
          </p:nvPr>
        </p:nvSpPr>
        <p:spPr/>
        <p:txBody>
          <a:bodyPr/>
          <a:lstStyle/>
          <a:p>
            <a:r>
              <a:rPr lang="en-US" altLang="en-US" dirty="0"/>
              <a:t>Source: NAIC.</a:t>
            </a:r>
          </a:p>
        </p:txBody>
      </p:sp>
      <p:sp>
        <p:nvSpPr>
          <p:cNvPr id="6" name="Text Placeholder 4"/>
          <p:cNvSpPr txBox="1">
            <a:spLocks/>
          </p:cNvSpPr>
          <p:nvPr/>
        </p:nvSpPr>
        <p:spPr bwMode="gray">
          <a:xfrm>
            <a:off x="5431604" y="1183302"/>
            <a:ext cx="2736275" cy="1460053"/>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latin typeface="Arial "/>
              </a:rPr>
              <a:t>P/C Insurer Profitability </a:t>
            </a:r>
            <a:br>
              <a:rPr lang="en-US" sz="1400" dirty="0">
                <a:latin typeface="Arial "/>
              </a:rPr>
            </a:br>
            <a:r>
              <a:rPr lang="en-US" sz="1400" dirty="0">
                <a:latin typeface="Arial "/>
              </a:rPr>
              <a:t>in SC is Above That of the U.S. Overall Over the Past Decade</a:t>
            </a:r>
          </a:p>
          <a:p>
            <a:pPr>
              <a:spcBef>
                <a:spcPts val="600"/>
              </a:spcBef>
            </a:pPr>
            <a:r>
              <a:rPr lang="en-US" sz="1600" dirty="0">
                <a:latin typeface="Arial "/>
              </a:rPr>
              <a:t>U.S.: 7.7%</a:t>
            </a:r>
          </a:p>
          <a:p>
            <a:r>
              <a:rPr lang="en-US" sz="1600" dirty="0">
                <a:latin typeface="Arial "/>
              </a:rPr>
              <a:t>SC: 10.8%</a:t>
            </a:r>
          </a:p>
        </p:txBody>
      </p:sp>
    </p:spTree>
    <p:custDataLst>
      <p:tags r:id="rId1"/>
    </p:custDataLst>
    <p:extLst>
      <p:ext uri="{BB962C8B-B14F-4D97-AF65-F5344CB8AC3E}">
        <p14:creationId xmlns:p14="http://schemas.microsoft.com/office/powerpoint/2010/main" val="4231286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1000"/>
                                        <p:tgtEl>
                                          <p:spTgt spid="13">
                                            <p:graphicEl>
                                              <a:chart seriesIdx="-3" categoryIdx="-3" bldStep="gridLegend"/>
                                            </p:graphic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1" dur="1000"/>
                                        <p:tgtEl>
                                          <p:spTgt spid="13">
                                            <p:graphicEl>
                                              <a:chart seriesIdx="0" categoryIdx="-4" bldStep="series"/>
                                            </p:graphic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5" dur="1000"/>
                                        <p:tgtEl>
                                          <p:spTgt spid="13">
                                            <p:graphicEl>
                                              <a:chart seriesIdx="1" categoryIdx="-4" bldStep="series"/>
                                            </p:graphicEl>
                                          </p:spTgt>
                                        </p:tgtEl>
                                      </p:cBhvr>
                                    </p:animEffect>
                                  </p:childTnLst>
                                </p:cTn>
                              </p:par>
                            </p:childTnLst>
                          </p:cTn>
                        </p:par>
                        <p:par>
                          <p:cTn id="16" fill="hold">
                            <p:stCondLst>
                              <p:cond delay="4500"/>
                            </p:stCondLst>
                            <p:childTnLst>
                              <p:par>
                                <p:cTn id="17" presetID="53" presetClass="entr" presetSubtype="16"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42"/>
            <a:ext cx="6921230" cy="860425"/>
          </a:xfrm>
        </p:spPr>
        <p:txBody>
          <a:bodyPr/>
          <a:lstStyle/>
          <a:p>
            <a:r>
              <a:rPr lang="en-US" dirty="0">
                <a:latin typeface="Arial" panose="020B0604020202020204" pitchFamily="34" charset="0"/>
              </a:rPr>
              <a:t>P/C Industry Net Income After Taxes</a:t>
            </a:r>
            <a:br>
              <a:rPr lang="en-US" dirty="0">
                <a:latin typeface="Arial" panose="020B0604020202020204" pitchFamily="34" charset="0"/>
              </a:rPr>
            </a:br>
            <a:r>
              <a:rPr lang="en-US" dirty="0">
                <a:latin typeface="Arial" panose="020B0604020202020204" pitchFamily="34" charset="0"/>
              </a:rPr>
              <a:t>1991–2016:Q2</a:t>
            </a:r>
          </a:p>
        </p:txBody>
      </p:sp>
      <p:sp>
        <p:nvSpPr>
          <p:cNvPr id="14339" name="Text Box 5"/>
          <p:cNvSpPr txBox="1">
            <a:spLocks noChangeArrowheads="1"/>
          </p:cNvSpPr>
          <p:nvPr/>
        </p:nvSpPr>
        <p:spPr bwMode="auto">
          <a:xfrm>
            <a:off x="832357" y="1001802"/>
            <a:ext cx="2374900" cy="23936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2011 ROAS</a:t>
            </a:r>
            <a:r>
              <a:rPr lang="en-US" sz="1150" baseline="30000" dirty="0">
                <a:solidFill>
                  <a:srgbClr val="000000"/>
                </a:solidFill>
              </a:rPr>
              <a:t>1</a:t>
            </a:r>
            <a:r>
              <a:rPr lang="en-US" sz="115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2012 ROAS</a:t>
            </a:r>
            <a:r>
              <a:rPr lang="en-US" sz="1150" baseline="30000" dirty="0">
                <a:solidFill>
                  <a:srgbClr val="000000"/>
                </a:solidFill>
              </a:rPr>
              <a:t>1</a:t>
            </a:r>
            <a:r>
              <a:rPr lang="en-US" sz="115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2013 ROAS</a:t>
            </a:r>
            <a:r>
              <a:rPr lang="en-US" sz="1150" baseline="30000" dirty="0">
                <a:solidFill>
                  <a:srgbClr val="000000"/>
                </a:solidFill>
              </a:rPr>
              <a:t>1</a:t>
            </a:r>
            <a:r>
              <a:rPr lang="en-US" sz="115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2014 ROAS</a:t>
            </a:r>
            <a:r>
              <a:rPr lang="en-US" sz="1150" baseline="30000" dirty="0">
                <a:solidFill>
                  <a:srgbClr val="000000"/>
                </a:solidFill>
              </a:rPr>
              <a:t>1</a:t>
            </a:r>
            <a:r>
              <a:rPr lang="en-US" sz="1150" dirty="0">
                <a:solidFill>
                  <a:srgbClr val="000000"/>
                </a:solidFill>
              </a:rPr>
              <a:t> = 8.4%</a:t>
            </a:r>
          </a:p>
          <a:p>
            <a:pPr>
              <a:lnSpc>
                <a:spcPct val="90000"/>
              </a:lnSpc>
              <a:spcBef>
                <a:spcPct val="20000"/>
              </a:spcBef>
              <a:buClr>
                <a:srgbClr val="FF6801"/>
              </a:buClr>
              <a:buFont typeface="Wingdings" panose="05000000000000000000" pitchFamily="2" charset="2"/>
              <a:buChar char="n"/>
            </a:pPr>
            <a:r>
              <a:rPr lang="en-US" sz="1150" dirty="0">
                <a:solidFill>
                  <a:srgbClr val="000000"/>
                </a:solidFill>
              </a:rPr>
              <a:t>2015 ROAS = 8.4%</a:t>
            </a:r>
          </a:p>
          <a:p>
            <a:pPr>
              <a:lnSpc>
                <a:spcPct val="90000"/>
              </a:lnSpc>
              <a:spcBef>
                <a:spcPct val="20000"/>
              </a:spcBef>
              <a:buClr>
                <a:srgbClr val="FF6801"/>
              </a:buClr>
              <a:buFont typeface="Wingdings" panose="05000000000000000000" pitchFamily="2" charset="2"/>
              <a:buChar char="n"/>
            </a:pPr>
            <a:r>
              <a:rPr lang="en-US" sz="1150" dirty="0">
                <a:solidFill>
                  <a:srgbClr val="000000"/>
                </a:solidFill>
              </a:rPr>
              <a:t>2016:H1 ROAS = 6.4%*</a:t>
            </a:r>
          </a:p>
        </p:txBody>
      </p:sp>
      <p:sp>
        <p:nvSpPr>
          <p:cNvPr id="14340" name="Rectangle 5"/>
          <p:cNvSpPr>
            <a:spLocks noChangeArrowheads="1"/>
          </p:cNvSpPr>
          <p:nvPr/>
        </p:nvSpPr>
        <p:spPr bwMode="auto">
          <a:xfrm>
            <a:off x="-268014" y="6267071"/>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 8.2% ROAS in 2014, 9.8% ROAS in 2013, 6.2% ROAS in 2012, 4.7% ROAS for 2011, 7.6% for 2010 and 7.4% for 2009; 2015E is annualized figure based actual figure through Q3 of $44.0</a:t>
            </a:r>
          </a:p>
          <a:p>
            <a:pPr fontAlgn="base">
              <a:lnSpc>
                <a:spcPct val="85000"/>
              </a:lnSpc>
              <a:spcBef>
                <a:spcPct val="25000"/>
              </a:spcBef>
              <a:spcAft>
                <a:spcPct val="0"/>
              </a:spcAft>
              <a:buClr>
                <a:srgbClr val="FF6801"/>
              </a:buClr>
            </a:pPr>
            <a:r>
              <a:rPr lang="en-US" sz="1050" dirty="0">
                <a:solidFill>
                  <a:srgbClr val="000000"/>
                </a:solidFill>
              </a:rPr>
              <a:t>Sources: A.M. Best, ISO; Insurance Information Institute</a:t>
            </a:r>
          </a:p>
        </p:txBody>
      </p:sp>
      <p:graphicFrame>
        <p:nvGraphicFramePr>
          <p:cNvPr id="14341" name="Object 3"/>
          <p:cNvGraphicFramePr>
            <a:graphicFrameLocks/>
          </p:cNvGraphicFramePr>
          <p:nvPr>
            <p:extLst/>
          </p:nvPr>
        </p:nvGraphicFramePr>
        <p:xfrm>
          <a:off x="96398" y="1395277"/>
          <a:ext cx="8748712" cy="5064125"/>
        </p:xfrm>
        <a:graphic>
          <a:graphicData uri="http://schemas.openxmlformats.org/presentationml/2006/ole">
            <mc:AlternateContent xmlns:mc="http://schemas.openxmlformats.org/markup-compatibility/2006">
              <mc:Choice xmlns:v="urn:schemas-microsoft-com:vml" Requires="v">
                <p:oleObj spid="_x0000_s28624984" name="Chart" r:id="rId5" imgW="8715408" imgH="5076998" progId="MSGraph.Chart.8">
                  <p:embed followColorScheme="full"/>
                </p:oleObj>
              </mc:Choice>
              <mc:Fallback>
                <p:oleObj name="Chart" r:id="rId5" imgW="8715408" imgH="5076998" progId="MSGraph.Chart.8">
                  <p:embed followColorScheme="full"/>
                  <p:pic>
                    <p:nvPicPr>
                      <p:cNvPr id="14341" name="Object 3"/>
                      <p:cNvPicPr>
                        <a:picLocks noChangeArrowheads="1"/>
                      </p:cNvPicPr>
                      <p:nvPr/>
                    </p:nvPicPr>
                    <p:blipFill>
                      <a:blip r:embed="rId6"/>
                      <a:srcRect/>
                      <a:stretch>
                        <a:fillRect/>
                      </a:stretch>
                    </p:blipFill>
                    <p:spPr bwMode="auto">
                      <a:xfrm>
                        <a:off x="96398" y="1395277"/>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5998246" y="1395277"/>
            <a:ext cx="1591274" cy="1414671"/>
          </a:xfrm>
          <a:prstGeom prst="wedgeRectCallout">
            <a:avLst>
              <a:gd name="adj1" fmla="val 106943"/>
              <a:gd name="adj2" fmla="val 150485"/>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in Q2:2016 on an annualized basis was on track to fall short of full-year 2015</a:t>
            </a:r>
          </a:p>
        </p:txBody>
      </p:sp>
      <p:sp>
        <p:nvSpPr>
          <p:cNvPr id="2" name="TextBox 1"/>
          <p:cNvSpPr txBox="1"/>
          <p:nvPr/>
        </p:nvSpPr>
        <p:spPr>
          <a:xfrm>
            <a:off x="73928" y="1118278"/>
            <a:ext cx="940239" cy="276999"/>
          </a:xfrm>
          <a:prstGeom prst="rect">
            <a:avLst/>
          </a:prstGeom>
          <a:noFill/>
        </p:spPr>
        <p:txBody>
          <a:bodyPr wrap="square" rtlCol="0">
            <a:spAutoFit/>
          </a:bodyPr>
          <a:lstStyle/>
          <a:p>
            <a:pPr fontAlgn="base">
              <a:spcBef>
                <a:spcPct val="0"/>
              </a:spcBef>
              <a:spcAft>
                <a:spcPct val="0"/>
              </a:spcAft>
            </a:pPr>
            <a:r>
              <a:rPr lang="en-US" sz="1200" dirty="0">
                <a:solidFill>
                  <a:srgbClr val="000000"/>
                </a:solidFill>
              </a:rPr>
              <a:t>$ Millions</a:t>
            </a:r>
          </a:p>
        </p:txBody>
      </p:sp>
    </p:spTree>
    <p:custDataLst>
      <p:tags r:id="rId2"/>
    </p:custDataLst>
    <p:extLst>
      <p:ext uri="{BB962C8B-B14F-4D97-AF65-F5344CB8AC3E}">
        <p14:creationId xmlns:p14="http://schemas.microsoft.com/office/powerpoint/2010/main" val="22667961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p:txBody>
          <a:bodyPr/>
          <a:lstStyle/>
          <a:p>
            <a:r>
              <a:rPr lang="en-US" dirty="0"/>
              <a:t>RNW PP Auto: SC vs. U.S., 2005–2014</a:t>
            </a:r>
          </a:p>
        </p:txBody>
      </p:sp>
      <p:sp>
        <p:nvSpPr>
          <p:cNvPr id="3" name="Text Placeholder 2"/>
          <p:cNvSpPr>
            <a:spLocks noGrp="1"/>
          </p:cNvSpPr>
          <p:nvPr>
            <p:ph type="body" sz="quarter" idx="16"/>
          </p:nvPr>
        </p:nvSpPr>
        <p:spPr/>
        <p:txBody>
          <a:bodyPr/>
          <a:lstStyle/>
          <a:p>
            <a:r>
              <a:rPr lang="en-US" altLang="en-US" dirty="0"/>
              <a:t>Source: NAIC.</a:t>
            </a:r>
          </a:p>
        </p:txBody>
      </p:sp>
      <p:sp>
        <p:nvSpPr>
          <p:cNvPr id="7" name="Text Placeholder 4"/>
          <p:cNvSpPr txBox="1">
            <a:spLocks/>
          </p:cNvSpPr>
          <p:nvPr/>
        </p:nvSpPr>
        <p:spPr bwMode="gray">
          <a:xfrm>
            <a:off x="5996079" y="2155371"/>
            <a:ext cx="2331492" cy="883358"/>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latin typeface="Arial "/>
              </a:rPr>
              <a:t>Average 2005–2014</a:t>
            </a:r>
          </a:p>
          <a:p>
            <a:pPr>
              <a:spcBef>
                <a:spcPts val="600"/>
              </a:spcBef>
            </a:pPr>
            <a:r>
              <a:rPr lang="en-US" sz="1600" dirty="0">
                <a:latin typeface="Arial "/>
              </a:rPr>
              <a:t>U.S.: 6.2%</a:t>
            </a:r>
          </a:p>
          <a:p>
            <a:r>
              <a:rPr lang="en-US" sz="1600" dirty="0">
                <a:latin typeface="Arial "/>
              </a:rPr>
              <a:t>SC:  5.8%</a:t>
            </a:r>
          </a:p>
        </p:txBody>
      </p:sp>
    </p:spTree>
    <p:custDataLst>
      <p:tags r:id="rId1"/>
    </p:custDataLst>
    <p:extLst>
      <p:ext uri="{BB962C8B-B14F-4D97-AF65-F5344CB8AC3E}">
        <p14:creationId xmlns:p14="http://schemas.microsoft.com/office/powerpoint/2010/main" val="33059434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1000"/>
                                        <p:tgtEl>
                                          <p:spTgt spid="13">
                                            <p:graphicEl>
                                              <a:chart seriesIdx="-3" categoryIdx="-3" bldStep="gridLegend"/>
                                            </p:graphic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1" dur="1000"/>
                                        <p:tgtEl>
                                          <p:spTgt spid="13">
                                            <p:graphicEl>
                                              <a:chart seriesIdx="0" categoryIdx="-4" bldStep="series"/>
                                            </p:graphic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5" dur="1000"/>
                                        <p:tgtEl>
                                          <p:spTgt spid="13">
                                            <p:graphicEl>
                                              <a:chart seriesIdx="1" categoryIdx="-4" bldStep="series"/>
                                            </p:graphicEl>
                                          </p:spTgt>
                                        </p:tgtEl>
                                      </p:cBhvr>
                                    </p:animEffect>
                                  </p:childTnLst>
                                </p:cTn>
                              </p:par>
                            </p:childTnLst>
                          </p:cTn>
                        </p:par>
                        <p:par>
                          <p:cTn id="16" fill="hold">
                            <p:stCondLst>
                              <p:cond delay="4500"/>
                            </p:stCondLst>
                            <p:childTnLst>
                              <p:par>
                                <p:cTn id="17" presetID="53" presetClass="entr" presetSubtype="16"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p:txBody>
          <a:bodyPr/>
          <a:lstStyle/>
          <a:p>
            <a:r>
              <a:rPr lang="en-US" dirty="0"/>
              <a:t>RNW Comm. Auto: SC vs. U.S., 2005–2014</a:t>
            </a:r>
          </a:p>
        </p:txBody>
      </p:sp>
      <p:sp>
        <p:nvSpPr>
          <p:cNvPr id="3" name="Text Placeholder 2"/>
          <p:cNvSpPr>
            <a:spLocks noGrp="1"/>
          </p:cNvSpPr>
          <p:nvPr>
            <p:ph type="body" sz="quarter" idx="16"/>
          </p:nvPr>
        </p:nvSpPr>
        <p:spPr/>
        <p:txBody>
          <a:bodyPr/>
          <a:lstStyle/>
          <a:p>
            <a:r>
              <a:rPr lang="en-US" altLang="en-US" dirty="0"/>
              <a:t>Source: NAIC.</a:t>
            </a:r>
          </a:p>
        </p:txBody>
      </p:sp>
      <p:sp>
        <p:nvSpPr>
          <p:cNvPr id="11" name="Text Placeholder 4"/>
          <p:cNvSpPr txBox="1">
            <a:spLocks/>
          </p:cNvSpPr>
          <p:nvPr/>
        </p:nvSpPr>
        <p:spPr bwMode="gray">
          <a:xfrm>
            <a:off x="6417869" y="1747157"/>
            <a:ext cx="2170960" cy="946160"/>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latin typeface="Arial "/>
              </a:rPr>
              <a:t>Average 2005–2014</a:t>
            </a:r>
          </a:p>
          <a:p>
            <a:pPr>
              <a:spcBef>
                <a:spcPts val="600"/>
              </a:spcBef>
            </a:pPr>
            <a:r>
              <a:rPr lang="en-US" sz="1600" dirty="0">
                <a:latin typeface="Arial "/>
              </a:rPr>
              <a:t>U.S.: 8.1%</a:t>
            </a:r>
          </a:p>
          <a:p>
            <a:r>
              <a:rPr lang="en-US" sz="1600" dirty="0">
                <a:latin typeface="Arial "/>
              </a:rPr>
              <a:t>SC: 8.8%</a:t>
            </a:r>
          </a:p>
        </p:txBody>
      </p:sp>
    </p:spTree>
    <p:custDataLst>
      <p:tags r:id="rId1"/>
    </p:custDataLst>
    <p:extLst>
      <p:ext uri="{BB962C8B-B14F-4D97-AF65-F5344CB8AC3E}">
        <p14:creationId xmlns:p14="http://schemas.microsoft.com/office/powerpoint/2010/main" val="1626328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1000"/>
                                        <p:tgtEl>
                                          <p:spTgt spid="13">
                                            <p:graphicEl>
                                              <a:chart seriesIdx="-3" categoryIdx="-3" bldStep="gridLegend"/>
                                            </p:graphic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1" dur="1000"/>
                                        <p:tgtEl>
                                          <p:spTgt spid="13">
                                            <p:graphicEl>
                                              <a:chart seriesIdx="0" categoryIdx="-4" bldStep="series"/>
                                            </p:graphic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5" dur="1000"/>
                                        <p:tgtEl>
                                          <p:spTgt spid="13">
                                            <p:graphicEl>
                                              <a:chart seriesIdx="1" categoryIdx="-4" bldStep="series"/>
                                            </p:graphicEl>
                                          </p:spTgt>
                                        </p:tgtEl>
                                      </p:cBhvr>
                                    </p:animEffect>
                                  </p:childTnLst>
                                </p:cTn>
                              </p:par>
                            </p:childTnLst>
                          </p:cTn>
                        </p:par>
                        <p:par>
                          <p:cTn id="16" fill="hold">
                            <p:stCondLst>
                              <p:cond delay="4500"/>
                            </p:stCondLst>
                            <p:childTnLst>
                              <p:par>
                                <p:cTn id="17" presetID="53" presetClass="entr" presetSubtype="16"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a:xfrm>
            <a:off x="297103" y="67258"/>
            <a:ext cx="8458200" cy="950976"/>
          </a:xfrm>
        </p:spPr>
        <p:txBody>
          <a:bodyPr/>
          <a:lstStyle/>
          <a:p>
            <a:r>
              <a:rPr lang="en-US" altLang="en-US" dirty="0"/>
              <a:t>RNW Comm. Multi-Peril: SC vs. U.S.,</a:t>
            </a:r>
            <a:br>
              <a:rPr lang="en-US" altLang="en-US" dirty="0"/>
            </a:br>
            <a:r>
              <a:rPr lang="en-US" altLang="en-US" dirty="0"/>
              <a:t> 2005–2014</a:t>
            </a:r>
            <a:endParaRPr lang="en-US" dirty="0"/>
          </a:p>
        </p:txBody>
      </p:sp>
      <p:sp>
        <p:nvSpPr>
          <p:cNvPr id="3" name="Text Placeholder 2"/>
          <p:cNvSpPr>
            <a:spLocks noGrp="1"/>
          </p:cNvSpPr>
          <p:nvPr>
            <p:ph type="body" sz="quarter" idx="16"/>
          </p:nvPr>
        </p:nvSpPr>
        <p:spPr/>
        <p:txBody>
          <a:bodyPr/>
          <a:lstStyle/>
          <a:p>
            <a:r>
              <a:rPr lang="en-US" altLang="en-US" dirty="0"/>
              <a:t>Source: NAIC.</a:t>
            </a:r>
          </a:p>
        </p:txBody>
      </p:sp>
      <p:sp>
        <p:nvSpPr>
          <p:cNvPr id="14" name="Text Placeholder 4"/>
          <p:cNvSpPr txBox="1">
            <a:spLocks/>
          </p:cNvSpPr>
          <p:nvPr/>
        </p:nvSpPr>
        <p:spPr bwMode="gray">
          <a:xfrm>
            <a:off x="4283374" y="2334986"/>
            <a:ext cx="2231725" cy="976249"/>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latin typeface="Arial "/>
              </a:rPr>
              <a:t>Average 2005–2014</a:t>
            </a:r>
          </a:p>
          <a:p>
            <a:pPr>
              <a:spcBef>
                <a:spcPts val="600"/>
              </a:spcBef>
            </a:pPr>
            <a:r>
              <a:rPr lang="en-US" sz="1600" dirty="0">
                <a:latin typeface="Arial "/>
              </a:rPr>
              <a:t>U.S.: 8.9%</a:t>
            </a:r>
          </a:p>
          <a:p>
            <a:r>
              <a:rPr lang="en-US" sz="1600" dirty="0">
                <a:latin typeface="Arial "/>
              </a:rPr>
              <a:t>SC: 10.8%</a:t>
            </a:r>
          </a:p>
        </p:txBody>
      </p:sp>
    </p:spTree>
    <p:custDataLst>
      <p:tags r:id="rId1"/>
    </p:custDataLst>
    <p:extLst>
      <p:ext uri="{BB962C8B-B14F-4D97-AF65-F5344CB8AC3E}">
        <p14:creationId xmlns:p14="http://schemas.microsoft.com/office/powerpoint/2010/main" val="23468330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1000"/>
                                        <p:tgtEl>
                                          <p:spTgt spid="13">
                                            <p:graphicEl>
                                              <a:chart seriesIdx="-3" categoryIdx="-3" bldStep="gridLegend"/>
                                            </p:graphic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1" dur="1000"/>
                                        <p:tgtEl>
                                          <p:spTgt spid="13">
                                            <p:graphicEl>
                                              <a:chart seriesIdx="0" categoryIdx="-4" bldStep="series"/>
                                            </p:graphic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5" dur="1000"/>
                                        <p:tgtEl>
                                          <p:spTgt spid="13">
                                            <p:graphicEl>
                                              <a:chart seriesIdx="1" categoryIdx="-4" bldStep="series"/>
                                            </p:graphicEl>
                                          </p:spTgt>
                                        </p:tgtEl>
                                      </p:cBhvr>
                                    </p:animEffect>
                                  </p:childTnLst>
                                </p:cTn>
                              </p:par>
                            </p:childTnLst>
                          </p:cTn>
                        </p:par>
                        <p:par>
                          <p:cTn id="16" fill="hold">
                            <p:stCondLst>
                              <p:cond delay="4500"/>
                            </p:stCondLst>
                            <p:childTnLst>
                              <p:par>
                                <p:cTn id="17" presetID="53" presetClass="entr" presetSubtype="16"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ext uri="{D42A27DB-BD31-4B8C-83A1-F6EECF244321}">
                <p14:modId xmlns:p14="http://schemas.microsoft.com/office/powerpoint/2010/main" val="316997652"/>
              </p:ext>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a:xfrm>
            <a:off x="388698" y="198770"/>
            <a:ext cx="8458200" cy="950976"/>
          </a:xfrm>
        </p:spPr>
        <p:txBody>
          <a:bodyPr/>
          <a:lstStyle/>
          <a:p>
            <a:r>
              <a:rPr lang="en-US" altLang="en-US" dirty="0"/>
              <a:t>RNW Homeowners: SC vs. U.S., 2005–2014</a:t>
            </a:r>
            <a:endParaRPr lang="en-US" dirty="0"/>
          </a:p>
        </p:txBody>
      </p:sp>
      <p:sp>
        <p:nvSpPr>
          <p:cNvPr id="3" name="Text Placeholder 2"/>
          <p:cNvSpPr>
            <a:spLocks noGrp="1"/>
          </p:cNvSpPr>
          <p:nvPr>
            <p:ph type="body" sz="quarter" idx="16"/>
          </p:nvPr>
        </p:nvSpPr>
        <p:spPr/>
        <p:txBody>
          <a:bodyPr/>
          <a:lstStyle/>
          <a:p>
            <a:r>
              <a:rPr lang="en-US" altLang="en-US" dirty="0"/>
              <a:t>Source: NAIC.</a:t>
            </a:r>
          </a:p>
        </p:txBody>
      </p:sp>
      <p:sp>
        <p:nvSpPr>
          <p:cNvPr id="14" name="Text Placeholder 4"/>
          <p:cNvSpPr txBox="1">
            <a:spLocks/>
          </p:cNvSpPr>
          <p:nvPr/>
        </p:nvSpPr>
        <p:spPr bwMode="gray">
          <a:xfrm>
            <a:off x="6117013" y="1149746"/>
            <a:ext cx="2393361" cy="982677"/>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latin typeface="Arial "/>
              </a:rPr>
              <a:t>Average 2005–2014</a:t>
            </a:r>
          </a:p>
          <a:p>
            <a:pPr>
              <a:spcBef>
                <a:spcPts val="600"/>
              </a:spcBef>
            </a:pPr>
            <a:r>
              <a:rPr lang="en-US" sz="1600" dirty="0">
                <a:latin typeface="Arial "/>
              </a:rPr>
              <a:t>U.S.: 7.6%</a:t>
            </a:r>
          </a:p>
          <a:p>
            <a:r>
              <a:rPr lang="en-US" sz="1600" dirty="0">
                <a:latin typeface="Arial "/>
              </a:rPr>
              <a:t>SC: 18.4%</a:t>
            </a:r>
          </a:p>
        </p:txBody>
      </p:sp>
    </p:spTree>
    <p:custDataLst>
      <p:tags r:id="rId1"/>
    </p:custDataLst>
    <p:extLst>
      <p:ext uri="{BB962C8B-B14F-4D97-AF65-F5344CB8AC3E}">
        <p14:creationId xmlns:p14="http://schemas.microsoft.com/office/powerpoint/2010/main" val="22362439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1000"/>
                                        <p:tgtEl>
                                          <p:spTgt spid="13">
                                            <p:graphicEl>
                                              <a:chart seriesIdx="-3" categoryIdx="-3" bldStep="gridLegend"/>
                                            </p:graphic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1" dur="1000"/>
                                        <p:tgtEl>
                                          <p:spTgt spid="13">
                                            <p:graphicEl>
                                              <a:chart seriesIdx="0" categoryIdx="-4" bldStep="series"/>
                                            </p:graphic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5" dur="1000"/>
                                        <p:tgtEl>
                                          <p:spTgt spid="13">
                                            <p:graphicEl>
                                              <a:chart seriesIdx="1" categoryIdx="-4" bldStep="series"/>
                                            </p:graphicEl>
                                          </p:spTgt>
                                        </p:tgtEl>
                                      </p:cBhvr>
                                    </p:animEffect>
                                  </p:childTnLst>
                                </p:cTn>
                              </p:par>
                            </p:childTnLst>
                          </p:cTn>
                        </p:par>
                        <p:par>
                          <p:cTn id="16" fill="hold">
                            <p:stCondLst>
                              <p:cond delay="4500"/>
                            </p:stCondLst>
                            <p:childTnLst>
                              <p:par>
                                <p:cTn id="17" presetID="53" presetClass="entr" presetSubtype="16"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98570" y="76134"/>
            <a:ext cx="8458200" cy="950976"/>
          </a:xfrm>
        </p:spPr>
        <p:txBody>
          <a:bodyPr/>
          <a:lstStyle/>
          <a:p>
            <a:r>
              <a:rPr lang="en-US" altLang="en-US" dirty="0"/>
              <a:t>All Lines: 10-Year Average RNW SC and </a:t>
            </a:r>
            <a:br>
              <a:rPr lang="en-US" altLang="en-US" dirty="0"/>
            </a:br>
            <a:r>
              <a:rPr lang="en-US" altLang="en-US" dirty="0"/>
              <a:t>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10"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6065836" y="4244829"/>
            <a:ext cx="2490934" cy="1360554"/>
            <a:chOff x="1683416" y="3503965"/>
            <a:chExt cx="2490934" cy="1360554"/>
          </a:xfrm>
        </p:grpSpPr>
        <p:sp>
          <p:nvSpPr>
            <p:cNvPr id="12" name="AutoShape 5"/>
            <p:cNvSpPr>
              <a:spLocks noChangeArrowheads="1"/>
            </p:cNvSpPr>
            <p:nvPr/>
          </p:nvSpPr>
          <p:spPr bwMode="gray">
            <a:xfrm>
              <a:off x="1683416" y="3896651"/>
              <a:ext cx="2490934"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South Carolina All Lines Profitability is Above the U.S. and </a:t>
              </a:r>
              <a:r>
                <a:rPr lang="en-US" sz="1400" b="1" dirty="0">
                  <a:solidFill>
                    <a:schemeClr val="bg1"/>
                  </a:solidFill>
                </a:rPr>
                <a:t>Similar to</a:t>
              </a:r>
              <a:r>
                <a:rPr lang="en-US" sz="1400" b="1" dirty="0">
                  <a:solidFill>
                    <a:schemeClr val="bg1"/>
                  </a:solidFill>
                  <a:cs typeface="Arial" charset="0"/>
                </a:rPr>
                <a:t> the Regional Average (10.3%)</a:t>
              </a:r>
            </a:p>
          </p:txBody>
        </p:sp>
        <p:cxnSp>
          <p:nvCxnSpPr>
            <p:cNvPr id="13" name="Straight Arrow Connector 12"/>
            <p:cNvCxnSpPr/>
            <p:nvPr/>
          </p:nvCxnSpPr>
          <p:spPr bwMode="gray">
            <a:xfrm flipH="1" flipV="1">
              <a:off x="2169382" y="3503965"/>
              <a:ext cx="10776" cy="561392"/>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9146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83463" y="63695"/>
            <a:ext cx="8458200" cy="950976"/>
          </a:xfrm>
        </p:spPr>
        <p:txBody>
          <a:bodyPr/>
          <a:lstStyle/>
          <a:p>
            <a:r>
              <a:rPr lang="en-US" altLang="en-US" dirty="0"/>
              <a:t>PP Auto: 10-Year Average RNW SC and </a:t>
            </a:r>
            <a:br>
              <a:rPr lang="en-US" altLang="en-US" dirty="0"/>
            </a:br>
            <a:r>
              <a:rPr lang="en-US" altLang="en-US" dirty="0"/>
              <a:t>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14"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5553512" y="4290468"/>
            <a:ext cx="2988151" cy="1138073"/>
            <a:chOff x="672365" y="3994222"/>
            <a:chExt cx="2988151" cy="1138073"/>
          </a:xfrm>
        </p:grpSpPr>
        <p:sp>
          <p:nvSpPr>
            <p:cNvPr id="15" name="AutoShape 5"/>
            <p:cNvSpPr>
              <a:spLocks noChangeArrowheads="1"/>
            </p:cNvSpPr>
            <p:nvPr/>
          </p:nvSpPr>
          <p:spPr bwMode="gray">
            <a:xfrm>
              <a:off x="1169582" y="4164427"/>
              <a:ext cx="2490934"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South Carolina PP Auto Profitability is Below the U.S. and Regional Average (6.0%)</a:t>
              </a:r>
            </a:p>
          </p:txBody>
        </p:sp>
        <p:cxnSp>
          <p:nvCxnSpPr>
            <p:cNvPr id="16" name="Straight Arrow Connector 15"/>
            <p:cNvCxnSpPr/>
            <p:nvPr/>
          </p:nvCxnSpPr>
          <p:spPr bwMode="gray">
            <a:xfrm flipH="1" flipV="1">
              <a:off x="672365" y="3994222"/>
              <a:ext cx="922790" cy="228928"/>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08736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1" name="Rectangle 191"/>
          <p:cNvSpPr>
            <a:spLocks noGrp="1" noChangeArrowheads="1"/>
          </p:cNvSpPr>
          <p:nvPr>
            <p:ph type="title"/>
          </p:nvPr>
        </p:nvSpPr>
        <p:spPr>
          <a:xfrm>
            <a:off x="0" y="0"/>
            <a:ext cx="8458200" cy="950976"/>
          </a:xfrm>
        </p:spPr>
        <p:txBody>
          <a:bodyPr/>
          <a:lstStyle/>
          <a:p>
            <a:r>
              <a:rPr lang="en-US" altLang="en-US" dirty="0"/>
              <a:t>Top Ten Most Expensive &amp; Least Expensive States for Automobile Insurance, 2013</a:t>
            </a:r>
            <a:r>
              <a:rPr lang="en-US" altLang="en-US" baseline="30000" dirty="0"/>
              <a:t>1</a:t>
            </a:r>
          </a:p>
        </p:txBody>
      </p:sp>
      <p:sp>
        <p:nvSpPr>
          <p:cNvPr id="6" name="Text Placeholder 5"/>
          <p:cNvSpPr>
            <a:spLocks noGrp="1"/>
          </p:cNvSpPr>
          <p:nvPr>
            <p:ph type="body" sz="quarter" idx="16"/>
          </p:nvPr>
        </p:nvSpPr>
        <p:spPr/>
        <p:txBody>
          <a:bodyPr/>
          <a:lstStyle/>
          <a:p>
            <a:r>
              <a:rPr lang="en-US" baseline="30000" dirty="0"/>
              <a:t>1</a:t>
            </a:r>
            <a:r>
              <a:rPr lang="en-US" dirty="0"/>
              <a:t>Based on average automobile insurance expenditures.</a:t>
            </a:r>
          </a:p>
          <a:p>
            <a:r>
              <a:rPr lang="en-US" dirty="0"/>
              <a:t>Source: © 2016 National Association of Insurance Commissioners.</a:t>
            </a:r>
          </a:p>
        </p:txBody>
      </p:sp>
      <p:graphicFrame>
        <p:nvGraphicFramePr>
          <p:cNvPr id="7" name="Content Placeholder 10"/>
          <p:cNvGraphicFramePr>
            <a:graphicFrameLocks/>
          </p:cNvGraphicFramePr>
          <p:nvPr>
            <p:extLst>
              <p:ext uri="{D42A27DB-BD31-4B8C-83A1-F6EECF244321}">
                <p14:modId xmlns:p14="http://schemas.microsoft.com/office/powerpoint/2010/main" val="692905793"/>
              </p:ext>
            </p:extLst>
          </p:nvPr>
        </p:nvGraphicFramePr>
        <p:xfrm>
          <a:off x="310240" y="1224646"/>
          <a:ext cx="8637815" cy="4154816"/>
        </p:xfrm>
        <a:graphic>
          <a:graphicData uri="http://schemas.openxmlformats.org/drawingml/2006/table">
            <a:tbl>
              <a:tblPr firstRow="1">
                <a:tableStyleId>{5C22544A-7EE6-4342-B048-85BDC9FD1C3A}</a:tableStyleId>
              </a:tblPr>
              <a:tblGrid>
                <a:gridCol w="886159">
                  <a:extLst>
                    <a:ext uri="{9D8B030D-6E8A-4147-A177-3AD203B41FA5}">
                      <a16:colId xmlns:a16="http://schemas.microsoft.com/office/drawing/2014/main" val="20000"/>
                    </a:ext>
                  </a:extLst>
                </a:gridCol>
                <a:gridCol w="1937107">
                  <a:extLst>
                    <a:ext uri="{9D8B030D-6E8A-4147-A177-3AD203B41FA5}">
                      <a16:colId xmlns:a16="http://schemas.microsoft.com/office/drawing/2014/main" val="20004"/>
                    </a:ext>
                  </a:extLst>
                </a:gridCol>
                <a:gridCol w="1356850">
                  <a:extLst>
                    <a:ext uri="{9D8B030D-6E8A-4147-A177-3AD203B41FA5}">
                      <a16:colId xmlns:a16="http://schemas.microsoft.com/office/drawing/2014/main" val="20005"/>
                    </a:ext>
                  </a:extLst>
                </a:gridCol>
                <a:gridCol w="829547">
                  <a:extLst>
                    <a:ext uri="{9D8B030D-6E8A-4147-A177-3AD203B41FA5}">
                      <a16:colId xmlns:a16="http://schemas.microsoft.com/office/drawing/2014/main" val="20001"/>
                    </a:ext>
                  </a:extLst>
                </a:gridCol>
                <a:gridCol w="1937107">
                  <a:extLst>
                    <a:ext uri="{9D8B030D-6E8A-4147-A177-3AD203B41FA5}">
                      <a16:colId xmlns:a16="http://schemas.microsoft.com/office/drawing/2014/main" val="20002"/>
                    </a:ext>
                  </a:extLst>
                </a:gridCol>
                <a:gridCol w="1691045">
                  <a:extLst>
                    <a:ext uri="{9D8B030D-6E8A-4147-A177-3AD203B41FA5}">
                      <a16:colId xmlns:a16="http://schemas.microsoft.com/office/drawing/2014/main" val="20003"/>
                    </a:ext>
                  </a:extLst>
                </a:gridCol>
              </a:tblGrid>
              <a:tr h="785706">
                <a:tc>
                  <a:txBody>
                    <a:bodyPr/>
                    <a:lstStyle/>
                    <a:p>
                      <a:pPr algn="ctr">
                        <a:lnSpc>
                          <a:spcPct val="90000"/>
                        </a:lnSpc>
                      </a:pPr>
                      <a:r>
                        <a:rPr lang="en-US" sz="1600" dirty="0">
                          <a:solidFill>
                            <a:schemeClr val="bg1"/>
                          </a:solidFill>
                          <a:latin typeface="Arial "/>
                        </a:rPr>
                        <a:t>Rank</a:t>
                      </a:r>
                    </a:p>
                  </a:txBody>
                  <a:tcPr anchor="b">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600" dirty="0">
                          <a:solidFill>
                            <a:schemeClr val="bg1"/>
                          </a:solidFill>
                          <a:latin typeface="Arial "/>
                        </a:rPr>
                        <a:t>Most </a:t>
                      </a:r>
                      <a:br>
                        <a:rPr lang="en-US" sz="1600" dirty="0">
                          <a:solidFill>
                            <a:schemeClr val="bg1"/>
                          </a:solidFill>
                          <a:latin typeface="Arial "/>
                        </a:rPr>
                      </a:br>
                      <a:r>
                        <a:rPr lang="en-US" sz="1600" dirty="0">
                          <a:solidFill>
                            <a:schemeClr val="bg1"/>
                          </a:solidFill>
                          <a:latin typeface="Arial "/>
                        </a:rPr>
                        <a:t>Expensive States</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600" dirty="0">
                          <a:solidFill>
                            <a:schemeClr val="bg1"/>
                          </a:solidFill>
                          <a:latin typeface="Arial "/>
                        </a:rPr>
                        <a:t>Average Expenditure</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600" dirty="0">
                          <a:solidFill>
                            <a:schemeClr val="bg1"/>
                          </a:solidFill>
                          <a:latin typeface="Arial "/>
                        </a:rPr>
                        <a:t>Rank</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600" dirty="0">
                          <a:solidFill>
                            <a:schemeClr val="bg1"/>
                          </a:solidFill>
                          <a:latin typeface="Arial "/>
                        </a:rPr>
                        <a:t>Least </a:t>
                      </a:r>
                      <a:br>
                        <a:rPr lang="en-US" sz="1600" dirty="0">
                          <a:solidFill>
                            <a:schemeClr val="bg1"/>
                          </a:solidFill>
                          <a:latin typeface="Arial "/>
                        </a:rPr>
                      </a:br>
                      <a:r>
                        <a:rPr lang="en-US" sz="1600" dirty="0">
                          <a:solidFill>
                            <a:schemeClr val="bg1"/>
                          </a:solidFill>
                          <a:latin typeface="Arial "/>
                        </a:rPr>
                        <a:t>Expensive States</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600" dirty="0">
                          <a:solidFill>
                            <a:schemeClr val="bg1"/>
                          </a:solidFill>
                          <a:latin typeface="Arial "/>
                        </a:rPr>
                        <a:t>Average Expenditure</a:t>
                      </a:r>
                    </a:p>
                  </a:txBody>
                  <a:tcPr anchor="b">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36911">
                <a:tc>
                  <a:txBody>
                    <a:bodyPr/>
                    <a:lstStyle/>
                    <a:p>
                      <a:pPr algn="ctr">
                        <a:lnSpc>
                          <a:spcPct val="90000"/>
                        </a:lnSpc>
                      </a:pPr>
                      <a:r>
                        <a:rPr lang="en-US" sz="1400" b="1" dirty="0">
                          <a:solidFill>
                            <a:schemeClr val="tx1"/>
                          </a:solidFill>
                          <a:latin typeface="Arial "/>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New Jersey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$1,254.10</a:t>
                      </a:r>
                      <a:endParaRPr lang="en-US" sz="2000" b="0" i="0" u="none" strike="noStrike" dirty="0">
                        <a:effectLst/>
                        <a:latin typeface="Arial "/>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1" dirty="0">
                          <a:solidFill>
                            <a:schemeClr val="tx1"/>
                          </a:solidFill>
                          <a:latin typeface="Arial "/>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Idaho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$553.38</a:t>
                      </a:r>
                      <a:endParaRPr lang="en-US" sz="2000" b="0" i="0" u="none" strike="noStrike" dirty="0">
                        <a:effectLst/>
                        <a:latin typeface="Arial "/>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36911">
                <a:tc>
                  <a:txBody>
                    <a:bodyPr/>
                    <a:lstStyle/>
                    <a:p>
                      <a:pPr algn="ctr">
                        <a:lnSpc>
                          <a:spcPct val="90000"/>
                        </a:lnSpc>
                      </a:pPr>
                      <a:r>
                        <a:rPr lang="en-US" sz="1400" b="1" dirty="0">
                          <a:solidFill>
                            <a:schemeClr val="tx1"/>
                          </a:solidFill>
                          <a:latin typeface="Arial "/>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D.C.</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1,187.49</a:t>
                      </a:r>
                      <a:endParaRPr lang="en-US" sz="2000" b="0" i="0" u="none" strike="noStrike" dirty="0">
                        <a:effectLst/>
                        <a:latin typeface="Arial "/>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1" dirty="0">
                          <a:solidFill>
                            <a:schemeClr val="tx1"/>
                          </a:solidFill>
                          <a:latin typeface="Arial "/>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Iowa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572.14</a:t>
                      </a:r>
                      <a:endParaRPr lang="en-US" sz="2000" b="0" i="0" u="none" strike="noStrike" dirty="0">
                        <a:effectLst/>
                        <a:latin typeface="Arial "/>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36911">
                <a:tc>
                  <a:txBody>
                    <a:bodyPr/>
                    <a:lstStyle/>
                    <a:p>
                      <a:pPr algn="ctr">
                        <a:lnSpc>
                          <a:spcPct val="90000"/>
                        </a:lnSpc>
                      </a:pPr>
                      <a:r>
                        <a:rPr lang="en-US" sz="1400" b="1" dirty="0">
                          <a:solidFill>
                            <a:schemeClr val="tx1"/>
                          </a:solidFill>
                          <a:latin typeface="Arial "/>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New York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1,181.86</a:t>
                      </a:r>
                      <a:endParaRPr lang="en-US" sz="2000" b="0" i="0" u="none" strike="noStrike" dirty="0">
                        <a:effectLst/>
                        <a:latin typeface="Arial "/>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1" dirty="0">
                          <a:solidFill>
                            <a:schemeClr val="tx1"/>
                          </a:solidFill>
                          <a:latin typeface="Arial "/>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South Dakota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580.99</a:t>
                      </a:r>
                      <a:endParaRPr lang="en-US" sz="2000" b="0" i="0" u="none" strike="noStrike" dirty="0">
                        <a:effectLst/>
                        <a:latin typeface="Arial "/>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36911">
                <a:tc>
                  <a:txBody>
                    <a:bodyPr/>
                    <a:lstStyle/>
                    <a:p>
                      <a:pPr algn="ctr">
                        <a:lnSpc>
                          <a:spcPct val="90000"/>
                        </a:lnSpc>
                      </a:pPr>
                      <a:r>
                        <a:rPr lang="en-US" sz="1400" b="1" dirty="0">
                          <a:solidFill>
                            <a:schemeClr val="tx1"/>
                          </a:solidFill>
                          <a:latin typeface="Arial "/>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Louisiana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1,146.29</a:t>
                      </a:r>
                      <a:endParaRPr lang="en-US" sz="2000" b="0" i="0" u="none" strike="noStrike" dirty="0">
                        <a:effectLst/>
                        <a:latin typeface="Arial "/>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1" dirty="0">
                          <a:solidFill>
                            <a:schemeClr val="tx1"/>
                          </a:solidFill>
                          <a:latin typeface="Arial "/>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Maine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592.82</a:t>
                      </a:r>
                      <a:endParaRPr lang="en-US" sz="2000" b="0" i="0" u="none" strike="noStrike" dirty="0">
                        <a:effectLst/>
                        <a:latin typeface="Arial "/>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36911">
                <a:tc>
                  <a:txBody>
                    <a:bodyPr/>
                    <a:lstStyle/>
                    <a:p>
                      <a:pPr algn="ctr">
                        <a:lnSpc>
                          <a:spcPct val="90000"/>
                        </a:lnSpc>
                      </a:pPr>
                      <a:r>
                        <a:rPr lang="en-US" sz="1400" b="1" dirty="0">
                          <a:solidFill>
                            <a:schemeClr val="tx1"/>
                          </a:solidFill>
                          <a:latin typeface="Arial "/>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Florida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1,143.83</a:t>
                      </a:r>
                      <a:endParaRPr lang="en-US" sz="2000" b="0" i="0" u="none" strike="noStrike" dirty="0">
                        <a:effectLst/>
                        <a:latin typeface="Arial "/>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1" dirty="0">
                          <a:solidFill>
                            <a:schemeClr val="tx1"/>
                          </a:solidFill>
                          <a:latin typeface="Arial "/>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North Dakota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604.58</a:t>
                      </a:r>
                      <a:endParaRPr lang="en-US" sz="2000" b="0" i="0" u="none" strike="noStrike" dirty="0">
                        <a:effectLst/>
                        <a:latin typeface="Arial "/>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36911">
                <a:tc>
                  <a:txBody>
                    <a:bodyPr/>
                    <a:lstStyle/>
                    <a:p>
                      <a:pPr algn="ctr">
                        <a:lnSpc>
                          <a:spcPct val="90000"/>
                        </a:lnSpc>
                      </a:pPr>
                      <a:r>
                        <a:rPr lang="en-US" sz="1400" b="1" dirty="0">
                          <a:solidFill>
                            <a:schemeClr val="tx1"/>
                          </a:solidFill>
                          <a:latin typeface="Arial "/>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Michigan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1,131.40</a:t>
                      </a:r>
                      <a:endParaRPr lang="en-US" sz="2000" b="0" i="0" u="none" strike="noStrike" dirty="0">
                        <a:effectLst/>
                        <a:latin typeface="Arial "/>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1" dirty="0">
                          <a:solidFill>
                            <a:schemeClr val="tx1"/>
                          </a:solidFill>
                          <a:latin typeface="Arial "/>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Wisconsin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621.05</a:t>
                      </a:r>
                      <a:endParaRPr lang="en-US" sz="2000" b="0" i="0" u="none" strike="noStrike" dirty="0">
                        <a:effectLst/>
                        <a:latin typeface="Arial "/>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36911">
                <a:tc>
                  <a:txBody>
                    <a:bodyPr/>
                    <a:lstStyle/>
                    <a:p>
                      <a:pPr algn="ctr">
                        <a:lnSpc>
                          <a:spcPct val="90000"/>
                        </a:lnSpc>
                      </a:pPr>
                      <a:r>
                        <a:rPr lang="en-US" sz="1400" b="1" dirty="0">
                          <a:solidFill>
                            <a:schemeClr val="tx1"/>
                          </a:solidFill>
                          <a:latin typeface="Arial "/>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Delaware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1,101.12</a:t>
                      </a:r>
                      <a:endParaRPr lang="en-US" sz="2000" b="0" i="0" u="none" strike="noStrike" dirty="0">
                        <a:effectLst/>
                        <a:latin typeface="Arial "/>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1" dirty="0">
                          <a:solidFill>
                            <a:schemeClr val="tx1"/>
                          </a:solidFill>
                          <a:latin typeface="Arial "/>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Indiana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621.71</a:t>
                      </a:r>
                      <a:endParaRPr lang="en-US" sz="2000" b="0" i="0" u="none" strike="noStrike" dirty="0">
                        <a:effectLst/>
                        <a:latin typeface="Arial "/>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36911">
                <a:tc>
                  <a:txBody>
                    <a:bodyPr/>
                    <a:lstStyle/>
                    <a:p>
                      <a:pPr algn="ctr">
                        <a:lnSpc>
                          <a:spcPct val="90000"/>
                        </a:lnSpc>
                      </a:pPr>
                      <a:r>
                        <a:rPr lang="en-US" sz="1400" b="1" dirty="0">
                          <a:solidFill>
                            <a:schemeClr val="tx1"/>
                          </a:solidFill>
                          <a:latin typeface="Arial "/>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Rhode Island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1,066.25</a:t>
                      </a:r>
                      <a:endParaRPr lang="en-US" sz="2000" b="0" i="0" u="none" strike="noStrike" dirty="0">
                        <a:effectLst/>
                        <a:latin typeface="Arial "/>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1" dirty="0">
                          <a:solidFill>
                            <a:schemeClr val="tx1"/>
                          </a:solidFill>
                          <a:latin typeface="Arial "/>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North Carolina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624.76</a:t>
                      </a:r>
                      <a:endParaRPr lang="en-US" sz="2000" b="0" i="0" u="none" strike="noStrike" dirty="0">
                        <a:effectLst/>
                        <a:latin typeface="Arial "/>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36911">
                <a:tc>
                  <a:txBody>
                    <a:bodyPr/>
                    <a:lstStyle/>
                    <a:p>
                      <a:pPr algn="ctr">
                        <a:lnSpc>
                          <a:spcPct val="90000"/>
                        </a:lnSpc>
                      </a:pPr>
                      <a:r>
                        <a:rPr lang="en-US" sz="1400" b="1" dirty="0">
                          <a:solidFill>
                            <a:schemeClr val="tx1"/>
                          </a:solidFill>
                          <a:latin typeface="Arial "/>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Connecticut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1,011.27</a:t>
                      </a:r>
                      <a:endParaRPr lang="en-US" sz="2000" b="0" i="0" u="none" strike="noStrike" dirty="0">
                        <a:effectLst/>
                        <a:latin typeface="Arial "/>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1" dirty="0">
                          <a:solidFill>
                            <a:schemeClr val="tx1"/>
                          </a:solidFill>
                          <a:latin typeface="Arial "/>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Nebraska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638.74</a:t>
                      </a:r>
                      <a:endParaRPr lang="en-US" sz="2000" b="0" i="0" u="none" strike="noStrike" dirty="0">
                        <a:effectLst/>
                        <a:latin typeface="Arial "/>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336911">
                <a:tc>
                  <a:txBody>
                    <a:bodyPr/>
                    <a:lstStyle/>
                    <a:p>
                      <a:pPr algn="ctr">
                        <a:lnSpc>
                          <a:spcPct val="90000"/>
                        </a:lnSpc>
                      </a:pPr>
                      <a:r>
                        <a:rPr lang="en-US" sz="1400" b="1" dirty="0">
                          <a:solidFill>
                            <a:schemeClr val="tx1"/>
                          </a:solidFill>
                          <a:latin typeface="Arial "/>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Massachusetts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1,007.98</a:t>
                      </a:r>
                      <a:endParaRPr lang="en-US" sz="2000" b="0" i="0" u="none" strike="noStrike" dirty="0">
                        <a:effectLst/>
                        <a:latin typeface="Arial "/>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1" dirty="0">
                          <a:solidFill>
                            <a:schemeClr val="tx1"/>
                          </a:solidFill>
                          <a:latin typeface="Arial "/>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Arial "/>
                        </a:rPr>
                        <a:t>Wyoming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639.71</a:t>
                      </a:r>
                      <a:endParaRPr lang="en-US" sz="2000" b="0" i="0" u="none" strike="noStrike" dirty="0">
                        <a:effectLst/>
                        <a:latin typeface="Arial "/>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3" name="Text Placeholder 4"/>
          <p:cNvSpPr txBox="1">
            <a:spLocks/>
          </p:cNvSpPr>
          <p:nvPr/>
        </p:nvSpPr>
        <p:spPr bwMode="gray">
          <a:xfrm>
            <a:off x="187886" y="5547339"/>
            <a:ext cx="8626930" cy="74744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latin typeface="Arial "/>
              </a:rPr>
              <a:t>South Carolina Ranked 20</a:t>
            </a:r>
            <a:r>
              <a:rPr lang="en-US" baseline="30000" dirty="0">
                <a:latin typeface="Arial "/>
              </a:rPr>
              <a:t>th</a:t>
            </a:r>
            <a:r>
              <a:rPr lang="en-US" dirty="0">
                <a:latin typeface="Arial "/>
              </a:rPr>
              <a:t> in Average Expenditure for Auto Insurance in 2013. The Average Expenditure was $794.40.</a:t>
            </a:r>
          </a:p>
        </p:txBody>
      </p:sp>
    </p:spTree>
    <p:extLst>
      <p:ext uri="{BB962C8B-B14F-4D97-AF65-F5344CB8AC3E}">
        <p14:creationId xmlns:p14="http://schemas.microsoft.com/office/powerpoint/2010/main" val="225331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77002" y="34736"/>
            <a:ext cx="8458200" cy="950976"/>
          </a:xfrm>
        </p:spPr>
        <p:txBody>
          <a:bodyPr/>
          <a:lstStyle/>
          <a:p>
            <a:r>
              <a:rPr lang="en-US" altLang="en-US" dirty="0"/>
              <a:t>Comm. Auto: 10-Year Average RNW SC      and 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25"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26" name="Group 25"/>
          <p:cNvGrpSpPr/>
          <p:nvPr/>
        </p:nvGrpSpPr>
        <p:grpSpPr>
          <a:xfrm>
            <a:off x="5999559" y="3699545"/>
            <a:ext cx="2490934" cy="1838979"/>
            <a:chOff x="-1048082" y="2354674"/>
            <a:chExt cx="2490934" cy="1838979"/>
          </a:xfrm>
        </p:grpSpPr>
        <p:sp>
          <p:nvSpPr>
            <p:cNvPr id="27" name="AutoShape 5"/>
            <p:cNvSpPr>
              <a:spLocks noChangeArrowheads="1"/>
            </p:cNvSpPr>
            <p:nvPr/>
          </p:nvSpPr>
          <p:spPr bwMode="gray">
            <a:xfrm>
              <a:off x="-1048082" y="3225785"/>
              <a:ext cx="2490934"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South Carolina Comm. Auto Profitability is Above the U.S. and Regional Average (8.0%)</a:t>
              </a:r>
            </a:p>
          </p:txBody>
        </p:sp>
        <p:cxnSp>
          <p:nvCxnSpPr>
            <p:cNvPr id="28" name="Straight Arrow Connector 27"/>
            <p:cNvCxnSpPr/>
            <p:nvPr/>
          </p:nvCxnSpPr>
          <p:spPr bwMode="gray">
            <a:xfrm flipH="1" flipV="1">
              <a:off x="-286114" y="2354674"/>
              <a:ext cx="645860" cy="871112"/>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48339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88690" y="51892"/>
            <a:ext cx="8458200" cy="950976"/>
          </a:xfrm>
        </p:spPr>
        <p:txBody>
          <a:bodyPr/>
          <a:lstStyle/>
          <a:p>
            <a:r>
              <a:rPr lang="en-US" altLang="en-US" dirty="0"/>
              <a:t>Comm. M-P: 10-Year Average RNW SC        and 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14"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5480412" y="4261607"/>
            <a:ext cx="2490934" cy="1319534"/>
            <a:chOff x="825633" y="4040861"/>
            <a:chExt cx="2490934" cy="1319534"/>
          </a:xfrm>
        </p:grpSpPr>
        <p:sp>
          <p:nvSpPr>
            <p:cNvPr id="11" name="AutoShape 5"/>
            <p:cNvSpPr>
              <a:spLocks noChangeArrowheads="1"/>
            </p:cNvSpPr>
            <p:nvPr/>
          </p:nvSpPr>
          <p:spPr bwMode="gray">
            <a:xfrm>
              <a:off x="825633" y="4392527"/>
              <a:ext cx="2490934"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South Carolina Comm. M-P Profitability is Above the U.S. and Below the Regional Average (13.5%)</a:t>
              </a:r>
            </a:p>
          </p:txBody>
        </p:sp>
        <p:cxnSp>
          <p:nvCxnSpPr>
            <p:cNvPr id="12" name="Straight Arrow Connector 11"/>
            <p:cNvCxnSpPr/>
            <p:nvPr/>
          </p:nvCxnSpPr>
          <p:spPr bwMode="gray">
            <a:xfrm flipH="1" flipV="1">
              <a:off x="825633" y="4040861"/>
              <a:ext cx="649849" cy="443946"/>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4182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12271" y="34736"/>
            <a:ext cx="8458200" cy="950976"/>
          </a:xfrm>
        </p:spPr>
        <p:txBody>
          <a:bodyPr/>
          <a:lstStyle/>
          <a:p>
            <a:r>
              <a:rPr lang="en-US" altLang="en-US" dirty="0"/>
              <a:t>Homeowners: 10-Year Average RNW SC</a:t>
            </a:r>
            <a:br>
              <a:rPr lang="en-US" altLang="en-US" dirty="0"/>
            </a:br>
            <a:r>
              <a:rPr lang="en-US" altLang="en-US" dirty="0"/>
              <a:t>&amp; 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9"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5645791" y="3629147"/>
            <a:ext cx="2684478" cy="1720354"/>
            <a:chOff x="-2104391" y="3424268"/>
            <a:chExt cx="2684478" cy="1720354"/>
          </a:xfrm>
        </p:grpSpPr>
        <p:sp>
          <p:nvSpPr>
            <p:cNvPr id="14" name="AutoShape 5"/>
            <p:cNvSpPr>
              <a:spLocks noChangeArrowheads="1"/>
            </p:cNvSpPr>
            <p:nvPr/>
          </p:nvSpPr>
          <p:spPr bwMode="gray">
            <a:xfrm>
              <a:off x="-2104391" y="4100770"/>
              <a:ext cx="2684478" cy="1043852"/>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South Carolina Homeowners Profitability is Above the U.S. and Regional Average (12.2%)</a:t>
              </a:r>
            </a:p>
          </p:txBody>
        </p:sp>
        <p:cxnSp>
          <p:nvCxnSpPr>
            <p:cNvPr id="15" name="Straight Arrow Connector 14"/>
            <p:cNvCxnSpPr>
              <a:stCxn id="14" idx="0"/>
            </p:cNvCxnSpPr>
            <p:nvPr/>
          </p:nvCxnSpPr>
          <p:spPr bwMode="gray">
            <a:xfrm flipH="1" flipV="1">
              <a:off x="-1315826" y="3424268"/>
              <a:ext cx="553674" cy="676502"/>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1858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2" y="1192215"/>
          <a:ext cx="8915401" cy="5889625"/>
        </p:xfrm>
        <a:graphic>
          <a:graphicData uri="http://schemas.openxmlformats.org/presentationml/2006/ole">
            <mc:AlternateContent xmlns:mc="http://schemas.openxmlformats.org/markup-compatibility/2006">
              <mc:Choice xmlns:v="urn:schemas-microsoft-com:vml" Requires="v">
                <p:oleObj spid="_x0000_s28626008" name="Chart" r:id="rId5" imgW="8258103" imgH="5495960" progId="MSGraph.Chart.8">
                  <p:embed followColorScheme="full"/>
                </p:oleObj>
              </mc:Choice>
              <mc:Fallback>
                <p:oleObj name="Chart" r:id="rId5" imgW="8258103" imgH="5495960" progId="MSGraph.Chart.8">
                  <p:embed followColorScheme="full"/>
                  <p:pic>
                    <p:nvPicPr>
                      <p:cNvPr id="16386" name="Object 2"/>
                      <p:cNvPicPr>
                        <a:picLocks noChangeAspect="1" noChangeArrowheads="1"/>
                      </p:cNvPicPr>
                      <p:nvPr/>
                    </p:nvPicPr>
                    <p:blipFill>
                      <a:blip r:embed="rId6"/>
                      <a:srcRect/>
                      <a:stretch>
                        <a:fillRect/>
                      </a:stretch>
                    </p:blipFill>
                    <p:spPr bwMode="auto">
                      <a:xfrm>
                        <a:off x="-30162" y="119221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a:latin typeface="Arial" panose="020B0604020202020204" pitchFamily="34" charset="0"/>
              </a:rPr>
              <a:t>Profitability Peaks &amp; Troughs in the P/C Insurance Industry, 1975 – 2016:H1</a:t>
            </a:r>
          </a:p>
        </p:txBody>
      </p:sp>
      <p:sp>
        <p:nvSpPr>
          <p:cNvPr id="16388" name="Rectangle 4"/>
          <p:cNvSpPr>
            <a:spLocks noChangeArrowheads="1"/>
          </p:cNvSpPr>
          <p:nvPr/>
        </p:nvSpPr>
        <p:spPr bwMode="auto">
          <a:xfrm>
            <a:off x="244276" y="6170338"/>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2011-15 figures are estimates based on ROAS data.  Note:  Data for 2008-2014 exclude mortgage and financial guaranty insurers.</a:t>
            </a:r>
          </a:p>
          <a:p>
            <a:r>
              <a:rPr lang="en-US" sz="1100" dirty="0">
                <a:solidFill>
                  <a:srgbClr val="000000"/>
                </a:solidFill>
              </a:rPr>
              <a:t>Source:  Insurance Information Institute; NAIC, ISO, A.M. Best, Conning</a:t>
            </a:r>
          </a:p>
        </p:txBody>
      </p:sp>
      <p:sp>
        <p:nvSpPr>
          <p:cNvPr id="16390" name="AutoShape 7"/>
          <p:cNvSpPr>
            <a:spLocks noChangeArrowheads="1"/>
          </p:cNvSpPr>
          <p:nvPr/>
        </p:nvSpPr>
        <p:spPr bwMode="auto">
          <a:xfrm>
            <a:off x="1209679"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2908"/>
              <a:gd name="adj2" fmla="val 249988"/>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2633"/>
              <a:gd name="adj2" fmla="val 20072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187220"/>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77762" y="5203549"/>
            <a:ext cx="1447800" cy="381000"/>
          </a:xfrm>
          <a:prstGeom prst="wedgeRectCallout">
            <a:avLst>
              <a:gd name="adj1" fmla="val -53621"/>
              <a:gd name="adj2" fmla="val -21218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000000"/>
                </a:solidFill>
              </a:rPr>
              <a:t>1992: 4.5%</a:t>
            </a:r>
            <a:endParaRPr lang="en-US" sz="1200" dirty="0">
              <a:solidFill>
                <a:srgbClr val="000000"/>
              </a:solidFill>
            </a:endParaRPr>
          </a:p>
        </p:txBody>
      </p:sp>
      <p:sp>
        <p:nvSpPr>
          <p:cNvPr id="16403" name="AutoShape 20"/>
          <p:cNvSpPr>
            <a:spLocks noChangeArrowheads="1"/>
          </p:cNvSpPr>
          <p:nvPr/>
        </p:nvSpPr>
        <p:spPr bwMode="auto">
          <a:xfrm>
            <a:off x="6136505" y="5237138"/>
            <a:ext cx="1600200" cy="381000"/>
          </a:xfrm>
          <a:prstGeom prst="wedgeRectCallout">
            <a:avLst>
              <a:gd name="adj1" fmla="val -68711"/>
              <a:gd name="adj2" fmla="val -2815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61182" y="2119092"/>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298003" y="266386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98949" y="2956152"/>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42" y="1117604"/>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2016-2017</a:t>
            </a:r>
          </a:p>
        </p:txBody>
      </p:sp>
      <p:sp>
        <p:nvSpPr>
          <p:cNvPr id="16408" name="Rectangle 7"/>
          <p:cNvSpPr>
            <a:spLocks noChangeArrowheads="1"/>
          </p:cNvSpPr>
          <p:nvPr/>
        </p:nvSpPr>
        <p:spPr bwMode="black">
          <a:xfrm>
            <a:off x="185742"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886422" y="5166986"/>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6985915" y="2853671"/>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2013 9.8%</a:t>
            </a:r>
          </a:p>
        </p:txBody>
      </p:sp>
      <p:sp>
        <p:nvSpPr>
          <p:cNvPr id="19" name="AutoShape 8"/>
          <p:cNvSpPr>
            <a:spLocks noChangeArrowheads="1"/>
          </p:cNvSpPr>
          <p:nvPr/>
        </p:nvSpPr>
        <p:spPr bwMode="blackWhite">
          <a:xfrm>
            <a:off x="7902760" y="4488537"/>
            <a:ext cx="1106399" cy="612539"/>
          </a:xfrm>
          <a:prstGeom prst="wedgeRectCallout">
            <a:avLst>
              <a:gd name="adj1" fmla="val 13730"/>
              <a:gd name="adj2" fmla="val -898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2016:H1 6.4%</a:t>
            </a:r>
          </a:p>
        </p:txBody>
      </p:sp>
      <p:sp>
        <p:nvSpPr>
          <p:cNvPr id="20" name="AutoShape 8"/>
          <p:cNvSpPr>
            <a:spLocks noChangeArrowheads="1"/>
          </p:cNvSpPr>
          <p:nvPr/>
        </p:nvSpPr>
        <p:spPr bwMode="blackWhite">
          <a:xfrm>
            <a:off x="7948423" y="2725497"/>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2015: 8.4%</a:t>
            </a:r>
          </a:p>
        </p:txBody>
      </p:sp>
    </p:spTree>
    <p:custDataLst>
      <p:tags r:id="rId2"/>
    </p:custDataLst>
    <p:extLst>
      <p:ext uri="{BB962C8B-B14F-4D97-AF65-F5344CB8AC3E}">
        <p14:creationId xmlns:p14="http://schemas.microsoft.com/office/powerpoint/2010/main" val="272830923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Rectangle 191"/>
          <p:cNvSpPr>
            <a:spLocks noGrp="1" noChangeArrowheads="1"/>
          </p:cNvSpPr>
          <p:nvPr>
            <p:ph type="title"/>
          </p:nvPr>
        </p:nvSpPr>
        <p:spPr>
          <a:xfrm>
            <a:off x="0" y="0"/>
            <a:ext cx="8458200" cy="950976"/>
          </a:xfrm>
        </p:spPr>
        <p:txBody>
          <a:bodyPr/>
          <a:lstStyle/>
          <a:p>
            <a:r>
              <a:rPr lang="en-US" altLang="en-US" dirty="0"/>
              <a:t>Top Ten Most Expensive and Least Expensive States for Homeowners Insurance, 2013</a:t>
            </a:r>
            <a:r>
              <a:rPr lang="en-US" altLang="en-US" baseline="30000" dirty="0"/>
              <a:t>1</a:t>
            </a:r>
          </a:p>
        </p:txBody>
      </p:sp>
      <p:sp>
        <p:nvSpPr>
          <p:cNvPr id="6" name="Text Placeholder 5"/>
          <p:cNvSpPr>
            <a:spLocks noGrp="1"/>
          </p:cNvSpPr>
          <p:nvPr>
            <p:ph type="body" sz="quarter" idx="16"/>
          </p:nvPr>
        </p:nvSpPr>
        <p:spPr>
          <a:xfrm>
            <a:off x="478971" y="6294780"/>
            <a:ext cx="7680960" cy="415018"/>
          </a:xfrm>
        </p:spPr>
        <p:txBody>
          <a:bodyPr/>
          <a:lstStyle/>
          <a:p>
            <a:pPr marL="114300" indent="-114300"/>
            <a:r>
              <a:rPr lang="en-US" sz="900" baseline="30000" dirty="0">
                <a:latin typeface="Arial "/>
              </a:rPr>
              <a:t>1</a:t>
            </a:r>
            <a:r>
              <a:rPr lang="en-US" sz="900" dirty="0">
                <a:latin typeface="Arial "/>
              </a:rPr>
              <a:t>	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114300" indent="-114300"/>
            <a:r>
              <a:rPr lang="en-US" sz="900" baseline="30000" dirty="0">
                <a:latin typeface="Arial "/>
              </a:rPr>
              <a:t>2</a:t>
            </a:r>
            <a:r>
              <a:rPr lang="en-US" sz="900" dirty="0">
                <a:latin typeface="Arial "/>
              </a:rPr>
              <a:t>	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r>
              <a:rPr lang="en-US" sz="900" dirty="0">
                <a:latin typeface="Arial "/>
              </a:rPr>
              <a:t>Note: Average premium=Premiums/exposure per house years. A house year is equal to 365 days of insured coverage for a single dwelling. The NAIC does not rank state average expenditures and does not endorse any conclusions drawn from this data.</a:t>
            </a:r>
          </a:p>
          <a:p>
            <a:r>
              <a:rPr lang="en-US" sz="900" dirty="0">
                <a:latin typeface="Arial "/>
              </a:rPr>
              <a:t>Source: ©2016 National Association of Insurance Commissioners (NAIC). Reprinted with permission. Further reprint or distribution strictly prohibited without written permission of NAIC.</a:t>
            </a:r>
          </a:p>
        </p:txBody>
      </p:sp>
      <p:graphicFrame>
        <p:nvGraphicFramePr>
          <p:cNvPr id="16" name="Content Placeholder 10"/>
          <p:cNvGraphicFramePr>
            <a:graphicFrameLocks/>
          </p:cNvGraphicFramePr>
          <p:nvPr>
            <p:extLst>
              <p:ext uri="{D42A27DB-BD31-4B8C-83A1-F6EECF244321}">
                <p14:modId xmlns:p14="http://schemas.microsoft.com/office/powerpoint/2010/main" val="1306883255"/>
              </p:ext>
            </p:extLst>
          </p:nvPr>
        </p:nvGraphicFramePr>
        <p:xfrm>
          <a:off x="478971" y="1133934"/>
          <a:ext cx="8154860" cy="2978658"/>
        </p:xfrm>
        <a:graphic>
          <a:graphicData uri="http://schemas.openxmlformats.org/drawingml/2006/table">
            <a:tbl>
              <a:tblPr firstRow="1">
                <a:tableStyleId>{5C22544A-7EE6-4342-B048-85BDC9FD1C3A}</a:tableStyleId>
              </a:tblPr>
              <a:tblGrid>
                <a:gridCol w="83661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4"/>
                    </a:ext>
                  </a:extLst>
                </a:gridCol>
                <a:gridCol w="1222904">
                  <a:extLst>
                    <a:ext uri="{9D8B030D-6E8A-4147-A177-3AD203B41FA5}">
                      <a16:colId xmlns:a16="http://schemas.microsoft.com/office/drawing/2014/main" val="20005"/>
                    </a:ext>
                  </a:extLst>
                </a:gridCol>
                <a:gridCol w="841248">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596496">
                  <a:extLst>
                    <a:ext uri="{9D8B030D-6E8A-4147-A177-3AD203B41FA5}">
                      <a16:colId xmlns:a16="http://schemas.microsoft.com/office/drawing/2014/main" val="20003"/>
                    </a:ext>
                  </a:extLst>
                </a:gridCol>
              </a:tblGrid>
              <a:tr h="528776">
                <a:tc>
                  <a:txBody>
                    <a:bodyPr/>
                    <a:lstStyle/>
                    <a:p>
                      <a:pPr algn="ctr">
                        <a:lnSpc>
                          <a:spcPct val="90000"/>
                        </a:lnSpc>
                      </a:pPr>
                      <a:r>
                        <a:rPr lang="en-US" sz="1600" dirty="0">
                          <a:solidFill>
                            <a:schemeClr val="bg1"/>
                          </a:solidFill>
                          <a:latin typeface="Arial "/>
                        </a:rPr>
                        <a:t>Rank</a:t>
                      </a:r>
                    </a:p>
                  </a:txBody>
                  <a:tcPr anchor="b">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600" dirty="0">
                          <a:solidFill>
                            <a:schemeClr val="bg1"/>
                          </a:solidFill>
                          <a:latin typeface="Arial "/>
                        </a:rPr>
                        <a:t>Most </a:t>
                      </a:r>
                      <a:br>
                        <a:rPr lang="en-US" sz="1600" dirty="0">
                          <a:solidFill>
                            <a:schemeClr val="bg1"/>
                          </a:solidFill>
                          <a:latin typeface="Arial "/>
                        </a:rPr>
                      </a:br>
                      <a:r>
                        <a:rPr lang="en-US" sz="1600" dirty="0">
                          <a:solidFill>
                            <a:schemeClr val="bg1"/>
                          </a:solidFill>
                          <a:latin typeface="Arial "/>
                        </a:rPr>
                        <a:t>Expensive States</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600" dirty="0">
                          <a:solidFill>
                            <a:schemeClr val="bg1"/>
                          </a:solidFill>
                          <a:latin typeface="Arial "/>
                        </a:rPr>
                        <a:t>HO Average</a:t>
                      </a:r>
                      <a:br>
                        <a:rPr lang="en-US" sz="1600" dirty="0">
                          <a:solidFill>
                            <a:schemeClr val="bg1"/>
                          </a:solidFill>
                          <a:latin typeface="Arial "/>
                        </a:rPr>
                      </a:br>
                      <a:r>
                        <a:rPr lang="en-US" sz="1600" dirty="0">
                          <a:solidFill>
                            <a:schemeClr val="bg1"/>
                          </a:solidFill>
                          <a:latin typeface="Arial "/>
                        </a:rPr>
                        <a:t>Premium</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600" dirty="0">
                          <a:solidFill>
                            <a:schemeClr val="bg1"/>
                          </a:solidFill>
                          <a:latin typeface="Arial "/>
                        </a:rPr>
                        <a:t>Rank</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600" dirty="0">
                          <a:solidFill>
                            <a:schemeClr val="bg1"/>
                          </a:solidFill>
                          <a:latin typeface="Arial "/>
                        </a:rPr>
                        <a:t>Least </a:t>
                      </a:r>
                      <a:br>
                        <a:rPr lang="en-US" sz="1600" dirty="0">
                          <a:solidFill>
                            <a:schemeClr val="bg1"/>
                          </a:solidFill>
                          <a:latin typeface="Arial "/>
                        </a:rPr>
                      </a:br>
                      <a:r>
                        <a:rPr lang="en-US" sz="1600" dirty="0">
                          <a:solidFill>
                            <a:schemeClr val="bg1"/>
                          </a:solidFill>
                          <a:latin typeface="Arial "/>
                        </a:rPr>
                        <a:t>Expensive States</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600" dirty="0">
                          <a:solidFill>
                            <a:schemeClr val="bg1"/>
                          </a:solidFill>
                          <a:latin typeface="Arial "/>
                        </a:rPr>
                        <a:t>HO Average</a:t>
                      </a:r>
                      <a:br>
                        <a:rPr lang="en-US" sz="1600" dirty="0">
                          <a:solidFill>
                            <a:schemeClr val="bg1"/>
                          </a:solidFill>
                          <a:latin typeface="Arial "/>
                        </a:rPr>
                      </a:br>
                      <a:r>
                        <a:rPr lang="en-US" sz="1600" dirty="0">
                          <a:solidFill>
                            <a:schemeClr val="bg1"/>
                          </a:solidFill>
                          <a:latin typeface="Arial "/>
                        </a:rPr>
                        <a:t>Premium</a:t>
                      </a:r>
                    </a:p>
                  </a:txBody>
                  <a:tcPr anchor="b">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222236">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1</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Florida</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$2,115</a:t>
                      </a:r>
                      <a:endParaRPr lang="en-US" sz="2000" b="0" i="0" u="none" strike="noStrike" dirty="0">
                        <a:effectLst/>
                        <a:latin typeface="Arial "/>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1</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Idaho</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$561</a:t>
                      </a:r>
                      <a:endParaRPr lang="en-US" sz="2000" b="0" i="0" u="none" strike="noStrike" dirty="0">
                        <a:effectLst/>
                        <a:latin typeface="Arial "/>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22236">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2</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Texas</a:t>
                      </a:r>
                      <a:r>
                        <a:rPr lang="en-US" sz="1400" b="0" i="0" u="none" strike="noStrike" kern="1200" baseline="30000" dirty="0">
                          <a:solidFill>
                            <a:srgbClr val="000000"/>
                          </a:solidFill>
                          <a:effectLst/>
                          <a:latin typeface="Arial "/>
                        </a:rPr>
                        <a:t>2</a:t>
                      </a:r>
                      <a:endParaRPr lang="en-US" sz="2000" b="0" i="0" u="none" strike="noStrike" baseline="30000"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1,837</a:t>
                      </a:r>
                      <a:endParaRPr lang="en-US" sz="2000" b="0" i="0" u="none" strike="noStrike" dirty="0">
                        <a:effectLst/>
                        <a:latin typeface="Arial "/>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2</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Oregon</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568</a:t>
                      </a:r>
                      <a:endParaRPr lang="en-US" sz="2000" b="0" i="0" u="none" strike="noStrike" dirty="0">
                        <a:effectLst/>
                        <a:latin typeface="Arial "/>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22236">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3</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Louisiana</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1,822</a:t>
                      </a:r>
                      <a:endParaRPr lang="en-US" sz="2000" b="0" i="0" u="none" strike="noStrike" dirty="0">
                        <a:effectLst/>
                        <a:latin typeface="Arial "/>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3</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Utah</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609</a:t>
                      </a:r>
                      <a:endParaRPr lang="en-US" sz="2000" b="0" i="0" u="none" strike="noStrike" dirty="0">
                        <a:effectLst/>
                        <a:latin typeface="Arial "/>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22236">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4</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Oklahoma</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1,654</a:t>
                      </a:r>
                      <a:endParaRPr lang="en-US" sz="2000" b="0" i="0" u="none" strike="noStrike" dirty="0">
                        <a:effectLst/>
                        <a:latin typeface="Arial "/>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4</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Wisconsin</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665</a:t>
                      </a:r>
                      <a:endParaRPr lang="en-US" sz="2000" b="0" i="0" u="none" strike="noStrike" dirty="0">
                        <a:effectLst/>
                        <a:latin typeface="Arial "/>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22236">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5</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Mississippi</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1,395</a:t>
                      </a:r>
                      <a:endParaRPr lang="en-US" sz="2000" b="0" i="0" u="none" strike="noStrike" dirty="0">
                        <a:effectLst/>
                        <a:latin typeface="Arial "/>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5</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Washington</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676</a:t>
                      </a:r>
                      <a:endParaRPr lang="en-US" sz="2000" b="0" i="0" u="none" strike="noStrike" dirty="0">
                        <a:effectLst/>
                        <a:latin typeface="Arial "/>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22236">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6</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Kansas</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1,343</a:t>
                      </a:r>
                      <a:endParaRPr lang="en-US" sz="2000" b="0" i="0" u="none" strike="noStrike" dirty="0">
                        <a:effectLst/>
                        <a:latin typeface="Arial "/>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6</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Nevada</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687</a:t>
                      </a:r>
                      <a:endParaRPr lang="en-US" sz="2000" b="0" i="0" u="none" strike="noStrike" dirty="0">
                        <a:effectLst/>
                        <a:latin typeface="Arial "/>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22236">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7</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Rhode Island</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1,334</a:t>
                      </a:r>
                      <a:endParaRPr lang="en-US" sz="2000" b="0" i="0" u="none" strike="noStrike" dirty="0">
                        <a:effectLst/>
                        <a:latin typeface="Arial "/>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7</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Delaware</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709</a:t>
                      </a:r>
                      <a:endParaRPr lang="en-US" sz="2000" b="0" i="0" u="none" strike="noStrike" dirty="0">
                        <a:effectLst/>
                        <a:latin typeface="Arial "/>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22236">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8</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Alabama</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1,323</a:t>
                      </a:r>
                      <a:endParaRPr lang="en-US" sz="2000" b="0" i="0" u="none" strike="noStrike" dirty="0">
                        <a:effectLst/>
                        <a:latin typeface="Arial "/>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8</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Arizona </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724</a:t>
                      </a:r>
                      <a:endParaRPr lang="en-US" sz="2000" b="0" i="0" u="none" strike="noStrike" dirty="0">
                        <a:effectLst/>
                        <a:latin typeface="Arial "/>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22236">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9</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Connecticut</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1,274</a:t>
                      </a:r>
                      <a:endParaRPr lang="en-US" sz="2000" b="0" i="0" u="none" strike="noStrike" dirty="0">
                        <a:effectLst/>
                        <a:latin typeface="Arial "/>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9</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72C44"/>
                          </a:solidFill>
                          <a:effectLst/>
                          <a:latin typeface="Arial "/>
                        </a:rPr>
                        <a:t>Ohio</a:t>
                      </a:r>
                      <a:endParaRPr lang="en-US" sz="2000" b="0" i="0" u="none" strike="noStrike" dirty="0">
                        <a:solidFill>
                          <a:srgbClr val="072C44"/>
                        </a:solidFill>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72C44"/>
                          </a:solidFill>
                          <a:effectLst/>
                          <a:latin typeface="Arial "/>
                        </a:rPr>
                        <a:t>763</a:t>
                      </a:r>
                      <a:endParaRPr lang="en-US" sz="2000" b="0" i="0" u="none" strike="noStrike" dirty="0">
                        <a:solidFill>
                          <a:srgbClr val="072C44"/>
                        </a:solidFill>
                        <a:effectLst/>
                        <a:latin typeface="Arial "/>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222236">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10</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Massachusetts</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1,263</a:t>
                      </a:r>
                      <a:endParaRPr lang="en-US" sz="2000" b="0" i="0" u="none" strike="noStrike" dirty="0">
                        <a:effectLst/>
                        <a:latin typeface="Arial "/>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400" b="1" i="0" u="none" strike="noStrike" kern="1200" dirty="0">
                          <a:solidFill>
                            <a:srgbClr val="000000"/>
                          </a:solidFill>
                          <a:effectLst/>
                          <a:latin typeface="Arial "/>
                        </a:rPr>
                        <a:t>10</a:t>
                      </a:r>
                      <a:endParaRPr lang="en-US" sz="2000" b="1" i="0" u="none" strike="noStrike" dirty="0">
                        <a:effectLst/>
                        <a:latin typeface="Arial "/>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400" b="0" i="0" u="none" strike="noStrike" kern="1200" dirty="0">
                          <a:solidFill>
                            <a:srgbClr val="000000"/>
                          </a:solidFill>
                          <a:effectLst/>
                          <a:latin typeface="Arial "/>
                        </a:rPr>
                        <a:t>Maine</a:t>
                      </a:r>
                      <a:endParaRPr lang="en-US" sz="2000" b="0" i="0" u="none" strike="noStrike" dirty="0">
                        <a:effectLst/>
                        <a:latin typeface="Arial "/>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400" b="0" i="0" u="none" strike="noStrike" kern="1200" dirty="0">
                          <a:solidFill>
                            <a:srgbClr val="000000"/>
                          </a:solidFill>
                          <a:effectLst/>
                          <a:latin typeface="Arial "/>
                        </a:rPr>
                        <a:t>776</a:t>
                      </a:r>
                      <a:endParaRPr lang="en-US" sz="2000" b="0" i="0" u="none" strike="noStrike" dirty="0">
                        <a:effectLst/>
                        <a:latin typeface="Arial "/>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7" name="Text Placeholder 4"/>
          <p:cNvSpPr txBox="1">
            <a:spLocks/>
          </p:cNvSpPr>
          <p:nvPr/>
        </p:nvSpPr>
        <p:spPr bwMode="gray">
          <a:xfrm>
            <a:off x="478971" y="4295551"/>
            <a:ext cx="8186058" cy="731197"/>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latin typeface="Arial "/>
              </a:rPr>
              <a:t>South Carolina Ranked as the 12</a:t>
            </a:r>
            <a:r>
              <a:rPr lang="en-US" sz="1800" baseline="30000" dirty="0">
                <a:latin typeface="Arial "/>
              </a:rPr>
              <a:t>th</a:t>
            </a:r>
            <a:r>
              <a:rPr lang="en-US" sz="1800" dirty="0">
                <a:latin typeface="Arial "/>
              </a:rPr>
              <a:t> Most Expensive State for Homeowners Insurance in 2013, with an Average Expenditure of $1,214</a:t>
            </a:r>
          </a:p>
        </p:txBody>
      </p:sp>
    </p:spTree>
    <p:extLst>
      <p:ext uri="{BB962C8B-B14F-4D97-AF65-F5344CB8AC3E}">
        <p14:creationId xmlns:p14="http://schemas.microsoft.com/office/powerpoint/2010/main" val="1759534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478971"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160673" y="15151"/>
            <a:ext cx="7989098" cy="950976"/>
          </a:xfrm>
        </p:spPr>
        <p:txBody>
          <a:bodyPr/>
          <a:lstStyle/>
          <a:p>
            <a:r>
              <a:rPr lang="en-US" dirty="0"/>
              <a:t>All Lines DWP Growth: SC vs. U.S., </a:t>
            </a:r>
            <a:br>
              <a:rPr lang="en-US" dirty="0"/>
            </a:br>
            <a:r>
              <a:rPr lang="en-US" dirty="0"/>
              <a:t>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SNL Financial.</a:t>
            </a:r>
          </a:p>
        </p:txBody>
      </p:sp>
      <p:sp>
        <p:nvSpPr>
          <p:cNvPr id="13" name="Text Placeholder 4"/>
          <p:cNvSpPr txBox="1">
            <a:spLocks/>
          </p:cNvSpPr>
          <p:nvPr/>
        </p:nvSpPr>
        <p:spPr bwMode="gray">
          <a:xfrm>
            <a:off x="2183499" y="1353622"/>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600" u="sng" dirty="0">
                <a:latin typeface="Arial "/>
              </a:rPr>
              <a:t>Average 2006–2015</a:t>
            </a:r>
          </a:p>
          <a:p>
            <a:pPr>
              <a:lnSpc>
                <a:spcPct val="85000"/>
              </a:lnSpc>
              <a:spcBef>
                <a:spcPct val="50000"/>
              </a:spcBef>
              <a:buClr>
                <a:schemeClr val="bg1"/>
              </a:buClr>
              <a:defRPr/>
            </a:pPr>
            <a:r>
              <a:rPr lang="en-US" sz="1600" dirty="0">
                <a:latin typeface="Arial "/>
              </a:rPr>
              <a:t>U.S.: 2.1%</a:t>
            </a:r>
          </a:p>
          <a:p>
            <a:pPr>
              <a:lnSpc>
                <a:spcPct val="85000"/>
              </a:lnSpc>
              <a:spcBef>
                <a:spcPct val="50000"/>
              </a:spcBef>
              <a:buClr>
                <a:schemeClr val="bg1"/>
              </a:buClr>
              <a:defRPr/>
            </a:pPr>
            <a:r>
              <a:rPr lang="en-US" sz="1600" dirty="0">
                <a:latin typeface="Arial "/>
              </a:rPr>
              <a:t>SC: 2.9%</a:t>
            </a:r>
          </a:p>
        </p:txBody>
      </p:sp>
    </p:spTree>
    <p:extLst>
      <p:ext uri="{BB962C8B-B14F-4D97-AF65-F5344CB8AC3E}">
        <p14:creationId xmlns:p14="http://schemas.microsoft.com/office/powerpoint/2010/main" val="1894411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478971"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225987" y="60114"/>
            <a:ext cx="7989098" cy="950976"/>
          </a:xfrm>
        </p:spPr>
        <p:txBody>
          <a:bodyPr/>
          <a:lstStyle/>
          <a:p>
            <a:r>
              <a:rPr lang="en-US" dirty="0"/>
              <a:t>Commercial Lines DWP Growth: </a:t>
            </a:r>
            <a:br>
              <a:rPr lang="en-US" dirty="0"/>
            </a:br>
            <a:r>
              <a:rPr lang="en-US" dirty="0"/>
              <a:t>SC vs. U.S., 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SNL Financial.</a:t>
            </a:r>
          </a:p>
        </p:txBody>
      </p:sp>
      <p:sp>
        <p:nvSpPr>
          <p:cNvPr id="13" name="Text Placeholder 4"/>
          <p:cNvSpPr txBox="1">
            <a:spLocks/>
          </p:cNvSpPr>
          <p:nvPr/>
        </p:nvSpPr>
        <p:spPr bwMode="gray">
          <a:xfrm>
            <a:off x="2556174" y="1445901"/>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600" u="sng" dirty="0">
                <a:latin typeface="Arial "/>
              </a:rPr>
              <a:t>Average 2006–2015</a:t>
            </a:r>
          </a:p>
          <a:p>
            <a:pPr>
              <a:lnSpc>
                <a:spcPct val="85000"/>
              </a:lnSpc>
              <a:spcBef>
                <a:spcPct val="50000"/>
              </a:spcBef>
              <a:buClr>
                <a:schemeClr val="bg1"/>
              </a:buClr>
              <a:defRPr/>
            </a:pPr>
            <a:r>
              <a:rPr lang="en-US" sz="1600" dirty="0">
                <a:latin typeface="Arial "/>
              </a:rPr>
              <a:t>U.S.: 1.3%</a:t>
            </a:r>
          </a:p>
          <a:p>
            <a:pPr>
              <a:lnSpc>
                <a:spcPct val="85000"/>
              </a:lnSpc>
              <a:spcBef>
                <a:spcPct val="50000"/>
              </a:spcBef>
              <a:buClr>
                <a:schemeClr val="bg1"/>
              </a:buClr>
              <a:defRPr/>
            </a:pPr>
            <a:r>
              <a:rPr lang="en-US" sz="1600" dirty="0">
                <a:latin typeface="Arial "/>
              </a:rPr>
              <a:t>SC: 1.9%</a:t>
            </a:r>
          </a:p>
        </p:txBody>
      </p:sp>
    </p:spTree>
    <p:extLst>
      <p:ext uri="{BB962C8B-B14F-4D97-AF65-F5344CB8AC3E}">
        <p14:creationId xmlns:p14="http://schemas.microsoft.com/office/powerpoint/2010/main" val="8510068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478971"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177414" y="15151"/>
            <a:ext cx="7989098" cy="950976"/>
          </a:xfrm>
        </p:spPr>
        <p:txBody>
          <a:bodyPr/>
          <a:lstStyle/>
          <a:p>
            <a:r>
              <a:rPr lang="en-US" dirty="0"/>
              <a:t>Personal Lines DWP Growth: </a:t>
            </a:r>
            <a:br>
              <a:rPr lang="en-US" dirty="0"/>
            </a:br>
            <a:r>
              <a:rPr lang="en-US" dirty="0"/>
              <a:t>SC vs. U.S., 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SNL Financial.</a:t>
            </a:r>
          </a:p>
        </p:txBody>
      </p:sp>
      <p:sp>
        <p:nvSpPr>
          <p:cNvPr id="13" name="Text Placeholder 4"/>
          <p:cNvSpPr txBox="1">
            <a:spLocks/>
          </p:cNvSpPr>
          <p:nvPr/>
        </p:nvSpPr>
        <p:spPr bwMode="gray">
          <a:xfrm>
            <a:off x="2069613" y="1437512"/>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600" u="sng" dirty="0">
                <a:latin typeface="Arial "/>
              </a:rPr>
              <a:t>Average 2006–2015</a:t>
            </a:r>
          </a:p>
          <a:p>
            <a:pPr>
              <a:lnSpc>
                <a:spcPct val="85000"/>
              </a:lnSpc>
              <a:spcBef>
                <a:spcPct val="50000"/>
              </a:spcBef>
              <a:buClr>
                <a:schemeClr val="bg1"/>
              </a:buClr>
              <a:defRPr/>
            </a:pPr>
            <a:r>
              <a:rPr lang="en-US" sz="1600" dirty="0">
                <a:latin typeface="Arial "/>
              </a:rPr>
              <a:t>U.S.: 2.6%</a:t>
            </a:r>
          </a:p>
          <a:p>
            <a:pPr>
              <a:lnSpc>
                <a:spcPct val="85000"/>
              </a:lnSpc>
              <a:spcBef>
                <a:spcPct val="50000"/>
              </a:spcBef>
              <a:buClr>
                <a:schemeClr val="bg1"/>
              </a:buClr>
              <a:defRPr/>
            </a:pPr>
            <a:r>
              <a:rPr lang="en-US" sz="1600" dirty="0">
                <a:latin typeface="Arial "/>
              </a:rPr>
              <a:t>SC: 3.8%</a:t>
            </a:r>
          </a:p>
        </p:txBody>
      </p:sp>
    </p:spTree>
    <p:extLst>
      <p:ext uri="{BB962C8B-B14F-4D97-AF65-F5344CB8AC3E}">
        <p14:creationId xmlns:p14="http://schemas.microsoft.com/office/powerpoint/2010/main" val="8125399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478971"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144345" y="0"/>
            <a:ext cx="7989098" cy="950976"/>
          </a:xfrm>
        </p:spPr>
        <p:txBody>
          <a:bodyPr/>
          <a:lstStyle/>
          <a:p>
            <a:r>
              <a:rPr lang="en-US" dirty="0"/>
              <a:t>Private Passenger Auto DWP Growth: </a:t>
            </a:r>
            <a:br>
              <a:rPr lang="en-US" dirty="0"/>
            </a:br>
            <a:r>
              <a:rPr lang="en-US" dirty="0"/>
              <a:t>SC vs. U.S., 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SNL Financial.</a:t>
            </a:r>
          </a:p>
        </p:txBody>
      </p:sp>
      <p:sp>
        <p:nvSpPr>
          <p:cNvPr id="13" name="Text Placeholder 4"/>
          <p:cNvSpPr txBox="1">
            <a:spLocks/>
          </p:cNvSpPr>
          <p:nvPr/>
        </p:nvSpPr>
        <p:spPr bwMode="gray">
          <a:xfrm>
            <a:off x="1215614" y="1530647"/>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600" u="sng" dirty="0">
                <a:latin typeface="Arial "/>
              </a:rPr>
              <a:t>Average 2006–2015</a:t>
            </a:r>
          </a:p>
          <a:p>
            <a:pPr>
              <a:lnSpc>
                <a:spcPct val="85000"/>
              </a:lnSpc>
              <a:spcBef>
                <a:spcPct val="50000"/>
              </a:spcBef>
              <a:buClr>
                <a:schemeClr val="bg1"/>
              </a:buClr>
              <a:defRPr/>
            </a:pPr>
            <a:r>
              <a:rPr lang="en-US" sz="1600" dirty="0">
                <a:latin typeface="Arial "/>
              </a:rPr>
              <a:t>U.S.: 1.8%</a:t>
            </a:r>
          </a:p>
          <a:p>
            <a:pPr>
              <a:lnSpc>
                <a:spcPct val="85000"/>
              </a:lnSpc>
              <a:spcBef>
                <a:spcPct val="50000"/>
              </a:spcBef>
              <a:buClr>
                <a:schemeClr val="bg1"/>
              </a:buClr>
              <a:defRPr/>
            </a:pPr>
            <a:r>
              <a:rPr lang="en-US" sz="1600" dirty="0">
                <a:latin typeface="Arial "/>
              </a:rPr>
              <a:t>SC: 2.9%</a:t>
            </a:r>
          </a:p>
        </p:txBody>
      </p:sp>
    </p:spTree>
    <p:extLst>
      <p:ext uri="{BB962C8B-B14F-4D97-AF65-F5344CB8AC3E}">
        <p14:creationId xmlns:p14="http://schemas.microsoft.com/office/powerpoint/2010/main" val="39320010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92299469"/>
              </p:ext>
            </p:extLst>
          </p:nvPr>
        </p:nvGraphicFramePr>
        <p:xfrm>
          <a:off x="364671" y="1299441"/>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177002" y="133344"/>
            <a:ext cx="7989098" cy="950976"/>
          </a:xfrm>
        </p:spPr>
        <p:txBody>
          <a:bodyPr/>
          <a:lstStyle/>
          <a:p>
            <a:r>
              <a:rPr lang="en-US" dirty="0"/>
              <a:t>Homeowner’s MP DWP Growth: SC vs. U.S., 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SNL Financial.</a:t>
            </a:r>
          </a:p>
        </p:txBody>
      </p:sp>
      <p:sp>
        <p:nvSpPr>
          <p:cNvPr id="13" name="Text Placeholder 4"/>
          <p:cNvSpPr txBox="1">
            <a:spLocks/>
          </p:cNvSpPr>
          <p:nvPr/>
        </p:nvSpPr>
        <p:spPr bwMode="gray">
          <a:xfrm>
            <a:off x="2479176" y="1156027"/>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600" u="sng" dirty="0">
                <a:latin typeface="Arial "/>
              </a:rPr>
              <a:t>Average 2006–2015</a:t>
            </a:r>
          </a:p>
          <a:p>
            <a:pPr>
              <a:lnSpc>
                <a:spcPct val="85000"/>
              </a:lnSpc>
              <a:spcBef>
                <a:spcPct val="50000"/>
              </a:spcBef>
              <a:buClr>
                <a:schemeClr val="bg1"/>
              </a:buClr>
              <a:defRPr/>
            </a:pPr>
            <a:r>
              <a:rPr lang="en-US" sz="1600" dirty="0">
                <a:latin typeface="Arial "/>
              </a:rPr>
              <a:t>U.S.: 4.5%</a:t>
            </a:r>
          </a:p>
          <a:p>
            <a:pPr>
              <a:lnSpc>
                <a:spcPct val="85000"/>
              </a:lnSpc>
              <a:spcBef>
                <a:spcPct val="50000"/>
              </a:spcBef>
              <a:buClr>
                <a:schemeClr val="bg1"/>
              </a:buClr>
              <a:defRPr/>
            </a:pPr>
            <a:r>
              <a:rPr lang="en-US" sz="1600" dirty="0">
                <a:latin typeface="Arial "/>
              </a:rPr>
              <a:t>SC: 5.8%</a:t>
            </a:r>
          </a:p>
        </p:txBody>
      </p:sp>
    </p:spTree>
    <p:extLst>
      <p:ext uri="{BB962C8B-B14F-4D97-AF65-F5344CB8AC3E}">
        <p14:creationId xmlns:p14="http://schemas.microsoft.com/office/powerpoint/2010/main" val="29521069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11766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INVESTMENTS: </a:t>
            </a:r>
            <a:br>
              <a:rPr lang="en-US" sz="3800" dirty="0">
                <a:solidFill>
                  <a:schemeClr val="bg1"/>
                </a:solidFill>
              </a:rPr>
            </a:br>
            <a:r>
              <a:rPr lang="en-US" sz="3800" dirty="0">
                <a:solidFill>
                  <a:schemeClr val="bg1"/>
                </a:solidFill>
              </a:rPr>
              <a:t>THE NEW REALITY</a:t>
            </a:r>
          </a:p>
        </p:txBody>
      </p:sp>
      <p:sp>
        <p:nvSpPr>
          <p:cNvPr id="143363"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41828" y="3633728"/>
            <a:ext cx="8450825" cy="30162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Investment Performance is a Key Driver of Profitability</a:t>
            </a:r>
          </a:p>
          <a:p>
            <a:pPr marL="292100" indent="-292100" algn="ctr" eaLnBrk="0" hangingPunct="0">
              <a:lnSpc>
                <a:spcPct val="90000"/>
              </a:lnSpc>
              <a:spcBef>
                <a:spcPct val="25000"/>
              </a:spcBef>
              <a:buClr>
                <a:schemeClr val="accent2"/>
              </a:buClr>
            </a:pPr>
            <a:r>
              <a:rPr lang="en-US" sz="4000" b="1" dirty="0">
                <a:solidFill>
                  <a:srgbClr val="225A7A"/>
                </a:solidFill>
              </a:rPr>
              <a:t> </a:t>
            </a:r>
            <a:r>
              <a:rPr lang="en-US" sz="4000" b="1" i="1" dirty="0">
                <a:solidFill>
                  <a:srgbClr val="225A7A"/>
                </a:solidFill>
              </a:rPr>
              <a:t>Will Depressed Yields Begin to Rise Under a Trump Administration?</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36</a:t>
            </a:fld>
            <a:endParaRPr lang="en-US"/>
          </a:p>
        </p:txBody>
      </p:sp>
    </p:spTree>
    <p:extLst>
      <p:ext uri="{BB962C8B-B14F-4D97-AF65-F5344CB8AC3E}">
        <p14:creationId xmlns:p14="http://schemas.microsoft.com/office/powerpoint/2010/main" val="5060735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901245116"/>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682256" name="Chart" r:id="rId5" imgW="8267674" imgH="5515079" progId="MSGraph.Chart.8">
                  <p:embed followColorScheme="full"/>
                </p:oleObj>
              </mc:Choice>
              <mc:Fallback>
                <p:oleObj name="Chart" r:id="rId5" imgW="8267674" imgH="5515079" progId="MSGraph.Chart.8">
                  <p:embed followColorScheme="full"/>
                  <p:pic>
                    <p:nvPicPr>
                      <p:cNvPr id="16386" name="Object 2"/>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a:solidFill>
                  <a:srgbClr val="000000"/>
                </a:solidFill>
              </a:rPr>
              <a:t>*Through Dec. 12, 2016.</a:t>
            </a:r>
          </a:p>
          <a:p>
            <a:r>
              <a:rPr lang="en-US" sz="1100" dirty="0">
                <a:solidFill>
                  <a:srgbClr val="000000"/>
                </a:solidFill>
              </a:rPr>
              <a:t>Source:  NYU Stern School of Business: </a:t>
            </a:r>
            <a:r>
              <a:rPr lang="en-US" sz="1100" dirty="0">
                <a:solidFill>
                  <a:srgbClr val="000000"/>
                </a:solidFill>
                <a:hlinkClick r:id="rId7"/>
              </a:rPr>
              <a:t>http://pages.stern.nyu.edu/~adamodar/New_Home_Page/datafile/histretSP.html</a:t>
            </a:r>
            <a:r>
              <a:rPr lang="en-US" sz="1100" dirty="0">
                <a:solidFill>
                  <a:srgbClr val="000000"/>
                </a:solidFill>
              </a:rPr>
              <a:t>  Ins. Info. Inst.</a:t>
            </a:r>
          </a:p>
        </p:txBody>
      </p:sp>
      <p:sp>
        <p:nvSpPr>
          <p:cNvPr id="16401" name="AutoShape 18"/>
          <p:cNvSpPr>
            <a:spLocks noChangeArrowheads="1"/>
          </p:cNvSpPr>
          <p:nvPr/>
        </p:nvSpPr>
        <p:spPr bwMode="auto">
          <a:xfrm>
            <a:off x="5587960" y="4703352"/>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290519" y="5345161"/>
            <a:ext cx="1078171" cy="405481"/>
          </a:xfrm>
          <a:prstGeom prst="wedgeRectCallout">
            <a:avLst>
              <a:gd name="adj1" fmla="val 71018"/>
              <a:gd name="adj2" fmla="val -4586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a:solidFill>
                  <a:srgbClr val="225A7A"/>
                </a:solidFill>
              </a:rPr>
              <a:t>Annual Return</a:t>
            </a:r>
          </a:p>
        </p:txBody>
      </p:sp>
      <p:sp>
        <p:nvSpPr>
          <p:cNvPr id="16409" name="AutoShape 6"/>
          <p:cNvSpPr>
            <a:spLocks noChangeArrowheads="1"/>
          </p:cNvSpPr>
          <p:nvPr/>
        </p:nvSpPr>
        <p:spPr bwMode="auto">
          <a:xfrm>
            <a:off x="3499204" y="5380854"/>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62212" y="4703352"/>
            <a:ext cx="772370" cy="542954"/>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2016*:</a:t>
            </a:r>
          </a:p>
          <a:p>
            <a:pPr algn="ctr">
              <a:lnSpc>
                <a:spcPct val="90000"/>
              </a:lnSpc>
              <a:spcBef>
                <a:spcPct val="50000"/>
              </a:spcBef>
              <a:buClr>
                <a:srgbClr val="FFFFFF"/>
              </a:buClr>
              <a:buFont typeface="Wingdings" pitchFamily="2" charset="2"/>
              <a:buNone/>
              <a:defRPr/>
            </a:pPr>
            <a:r>
              <a:rPr lang="en-US" sz="1200" b="1" dirty="0">
                <a:solidFill>
                  <a:srgbClr val="FFFFFF"/>
                </a:solidFill>
              </a:rPr>
              <a:t>+10.4%</a:t>
            </a: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S&amp;P 500 Index Returns, 1950 – 2016*</a:t>
            </a:r>
          </a:p>
        </p:txBody>
      </p:sp>
      <p:sp>
        <p:nvSpPr>
          <p:cNvPr id="22" name="AutoShape 6"/>
          <p:cNvSpPr>
            <a:spLocks noChangeArrowheads="1"/>
          </p:cNvSpPr>
          <p:nvPr/>
        </p:nvSpPr>
        <p:spPr bwMode="auto">
          <a:xfrm>
            <a:off x="4147905" y="4502101"/>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438968" y="1061964"/>
            <a:ext cx="6224585" cy="1119499"/>
          </a:xfrm>
          <a:prstGeom prst="wedgeRectCallout">
            <a:avLst>
              <a:gd name="adj1" fmla="val 52311"/>
              <a:gd name="adj2" fmla="val 952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Stock market got off to its worst start ever in 2016 but markets recovered yet remained volatile.  </a:t>
            </a:r>
            <a:r>
              <a:rPr lang="en-US" sz="2000" b="1" dirty="0">
                <a:solidFill>
                  <a:srgbClr val="FF0000"/>
                </a:solidFill>
                <a:cs typeface="+mn-cs"/>
              </a:rPr>
              <a:t>Trump Bump: Sharp surge in stock post-election</a:t>
            </a:r>
          </a:p>
        </p:txBody>
      </p:sp>
      <p:sp>
        <p:nvSpPr>
          <p:cNvPr id="2" name="Oval 1"/>
          <p:cNvSpPr/>
          <p:nvPr/>
        </p:nvSpPr>
        <p:spPr>
          <a:xfrm>
            <a:off x="8507184" y="3380011"/>
            <a:ext cx="312738" cy="31024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3006423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Investment Income: 2000–2016:Q2</a:t>
            </a:r>
            <a:r>
              <a:rPr lang="en-US" baseline="30000" dirty="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640343" name="Chart" r:id="rId4" imgW="8439111" imgH="3657600" progId="MSGraph.Chart.8">
                  <p:embed followColorScheme="full"/>
                </p:oleObj>
              </mc:Choice>
              <mc:Fallback>
                <p:oleObj name="Chart" r:id="rId4" imgW="8439111" imgH="3657600" progId="MSGraph.Chart.8">
                  <p:embed followColorScheme="full"/>
                  <p:pic>
                    <p:nvPicPr>
                      <p:cNvPr id="58370" name="Object 3"/>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Due to persistently low interest rates, investment income fell in 2012, 2013 and 2014 but showed a small (1.9%) increase in 2015—another drop in 2016 seems likely.</a:t>
            </a: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and stock dividends. 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106887" y="1105268"/>
            <a:ext cx="2808514" cy="903146"/>
          </a:xfrm>
          <a:prstGeom prst="wedgeRectCallout">
            <a:avLst>
              <a:gd name="adj1" fmla="val 29713"/>
              <a:gd name="adj2" fmla="val 15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mn-cs"/>
              </a:rPr>
              <a:t>Investment earnings are still 19% below their 2007 pre-crisis peak</a:t>
            </a:r>
          </a:p>
        </p:txBody>
      </p:sp>
      <p:sp>
        <p:nvSpPr>
          <p:cNvPr id="9" name="Rectangle 5"/>
          <p:cNvSpPr>
            <a:spLocks noChangeArrowheads="1"/>
          </p:cNvSpPr>
          <p:nvPr/>
        </p:nvSpPr>
        <p:spPr bwMode="auto">
          <a:xfrm>
            <a:off x="152399" y="643265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*Annualized figure based on actual Q2:2016 net investment income earned of $22.067B.</a:t>
            </a:r>
          </a:p>
        </p:txBody>
      </p:sp>
    </p:spTree>
    <p:extLst>
      <p:ext uri="{BB962C8B-B14F-4D97-AF65-F5344CB8AC3E}">
        <p14:creationId xmlns:p14="http://schemas.microsoft.com/office/powerpoint/2010/main" val="4473139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39</a:t>
            </a:fld>
            <a:endParaRPr lang="en-US" sz="900"/>
          </a:p>
        </p:txBody>
      </p:sp>
      <p:sp>
        <p:nvSpPr>
          <p:cNvPr id="11270" name="Rectangle 7"/>
          <p:cNvSpPr>
            <a:spLocks noGrp="1" noChangeArrowheads="1"/>
          </p:cNvSpPr>
          <p:nvPr>
            <p:ph type="title" idx="4294967295"/>
          </p:nvPr>
        </p:nvSpPr>
        <p:spPr>
          <a:xfrm>
            <a:off x="565154" y="147642"/>
            <a:ext cx="7102475" cy="860425"/>
          </a:xfrm>
        </p:spPr>
        <p:txBody>
          <a:bodyPr/>
          <a:lstStyle/>
          <a:p>
            <a:r>
              <a:rPr lang="en-US" dirty="0">
                <a:latin typeface="Arial" pitchFamily="34" charset="0"/>
              </a:rPr>
              <a:t>U.S. Treasury Security Yields:</a:t>
            </a:r>
            <a:br>
              <a:rPr lang="en-US" dirty="0">
                <a:latin typeface="Arial" pitchFamily="34" charset="0"/>
              </a:rPr>
            </a:br>
            <a:r>
              <a:rPr lang="en-US" dirty="0">
                <a:latin typeface="Arial" pitchFamily="34" charset="0"/>
              </a:rPr>
              <a:t>A Long Downward Trend, 1990–2016*</a:t>
            </a:r>
          </a:p>
        </p:txBody>
      </p:sp>
      <p:sp>
        <p:nvSpPr>
          <p:cNvPr id="11271" name="Text Box 5"/>
          <p:cNvSpPr txBox="1">
            <a:spLocks noChangeArrowheads="1"/>
          </p:cNvSpPr>
          <p:nvPr/>
        </p:nvSpPr>
        <p:spPr bwMode="auto">
          <a:xfrm>
            <a:off x="0" y="6284917"/>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Nov. 2016; Dec. figure is as of Dec. 5.</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National Bureau of Economic Research (recession dates); Insurance Information Institute.</a:t>
            </a:r>
          </a:p>
        </p:txBody>
      </p:sp>
      <p:graphicFrame>
        <p:nvGraphicFramePr>
          <p:cNvPr id="11266" name="Object 2"/>
          <p:cNvGraphicFramePr>
            <a:graphicFrameLocks noChangeAspect="1"/>
          </p:cNvGraphicFramePr>
          <p:nvPr>
            <p:extLst/>
          </p:nvPr>
        </p:nvGraphicFramePr>
        <p:xfrm>
          <a:off x="463554" y="977900"/>
          <a:ext cx="8404225" cy="4838700"/>
        </p:xfrm>
        <a:graphic>
          <a:graphicData uri="http://schemas.openxmlformats.org/presentationml/2006/ole">
            <mc:AlternateContent xmlns:mc="http://schemas.openxmlformats.org/markup-compatibility/2006">
              <mc:Choice xmlns:v="urn:schemas-microsoft-com:vml" Requires="v">
                <p:oleObj spid="_x0000_s28683280" name="Chart" r:id="rId5" imgW="8343822" imgH="4381639" progId="MSGraph.Chart.8">
                  <p:embed followColorScheme="full"/>
                </p:oleObj>
              </mc:Choice>
              <mc:Fallback>
                <p:oleObj name="Chart" r:id="rId5" imgW="8343822" imgH="4381639" progId="MSGraph.Chart.8">
                  <p:embed followColorScheme="full"/>
                  <p:pic>
                    <p:nvPicPr>
                      <p:cNvPr id="11266" name="Object 2"/>
                      <p:cNvPicPr>
                        <a:picLocks noChangeAspect="1" noChangeArrowheads="1"/>
                      </p:cNvPicPr>
                      <p:nvPr/>
                    </p:nvPicPr>
                    <p:blipFill>
                      <a:blip r:embed="rId6"/>
                      <a:srcRect/>
                      <a:stretch>
                        <a:fillRect/>
                      </a:stretch>
                    </p:blipFill>
                    <p:spPr bwMode="auto">
                      <a:xfrm>
                        <a:off x="463554"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4"/>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more than a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177553" y="1207675"/>
            <a:ext cx="1704975" cy="1835070"/>
          </a:xfrm>
          <a:prstGeom prst="wedgeRectCallout">
            <a:avLst>
              <a:gd name="adj1" fmla="val 37844"/>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Despite the Fed’s  December 2015 rate hike, yields remain low though there has been a post-election spike</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39</a:t>
            </a:fld>
            <a:endParaRPr lang="en-US"/>
          </a:p>
        </p:txBody>
      </p:sp>
      <p:sp>
        <p:nvSpPr>
          <p:cNvPr id="14" name="Rectangle 7"/>
          <p:cNvSpPr>
            <a:spLocks noChangeArrowheads="1"/>
          </p:cNvSpPr>
          <p:nvPr/>
        </p:nvSpPr>
        <p:spPr bwMode="grayWhite">
          <a:xfrm>
            <a:off x="8077020" y="3657928"/>
            <a:ext cx="95246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025546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a:t>12/01/09 - 9pm</a:t>
            </a:r>
          </a:p>
        </p:txBody>
      </p:sp>
      <p:sp>
        <p:nvSpPr>
          <p:cNvPr id="52228"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4</a:t>
            </a:fld>
            <a:endParaRPr lang="en-US"/>
          </a:p>
        </p:txBody>
      </p:sp>
      <p:sp>
        <p:nvSpPr>
          <p:cNvPr id="52230" name="Rectangle 2"/>
          <p:cNvSpPr>
            <a:spLocks noGrp="1" noChangeArrowheads="1"/>
          </p:cNvSpPr>
          <p:nvPr>
            <p:ph type="title"/>
          </p:nvPr>
        </p:nvSpPr>
        <p:spPr/>
        <p:txBody>
          <a:bodyPr/>
          <a:lstStyle/>
          <a:p>
            <a:r>
              <a:rPr lang="en-US" dirty="0"/>
              <a:t>ROE: Property/Casualty Insurance by Major Event, 1987–2016:H1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r>
              <a:rPr lang="en-US" sz="1100" dirty="0"/>
              <a:t>* 	Through 2016:H1.  Excludes Mortgage &amp; Financial Guarantee in 2008 – 2014. </a:t>
            </a:r>
          </a:p>
          <a:p>
            <a:pPr marL="133350" indent="-133350" eaLnBrk="0" hangingPunct="0">
              <a:lnSpc>
                <a:spcPct val="90000"/>
              </a:lnSpc>
              <a:buClr>
                <a:schemeClr val="accent2"/>
              </a:buClr>
              <a:tabLst>
                <a:tab pos="112713" algn="r"/>
              </a:tabLst>
            </a:pPr>
            <a:r>
              <a:rPr lang="en-US" sz="1100" dirty="0"/>
              <a:t>	Sources: ISO, </a:t>
            </a:r>
            <a:r>
              <a:rPr lang="en-US" sz="1100" i="1" dirty="0"/>
              <a:t>Fortune</a:t>
            </a:r>
            <a:r>
              <a:rPr lang="en-US" sz="1100" dirty="0"/>
              <a:t>; Insurance Information Institute.</a:t>
            </a:r>
          </a:p>
        </p:txBody>
      </p:sp>
      <p:graphicFrame>
        <p:nvGraphicFramePr>
          <p:cNvPr id="2026500" name="Object 2"/>
          <p:cNvGraphicFramePr>
            <a:graphicFrameLocks/>
          </p:cNvGraphicFramePr>
          <p:nvPr>
            <p:extLst/>
          </p:nvPr>
        </p:nvGraphicFramePr>
        <p:xfrm>
          <a:off x="287341" y="1475847"/>
          <a:ext cx="8569325" cy="4579937"/>
        </p:xfrm>
        <a:graphic>
          <a:graphicData uri="http://schemas.openxmlformats.org/presentationml/2006/ole">
            <mc:AlternateContent xmlns:mc="http://schemas.openxmlformats.org/markup-compatibility/2006">
              <mc:Choice xmlns:v="urn:schemas-microsoft-com:vml" Requires="v">
                <p:oleObj spid="_x0000_s28627031" name="Chart" r:id="rId4" imgW="8600977" imgH="4600679" progId="MSGraph.Chart.8">
                  <p:embed followColorScheme="full"/>
                </p:oleObj>
              </mc:Choice>
              <mc:Fallback>
                <p:oleObj name="Chart" r:id="rId4" imgW="8600977" imgH="4600679" progId="MSGraph.Chart.8">
                  <p:embed followColorScheme="full"/>
                  <p:pic>
                    <p:nvPicPr>
                      <p:cNvPr id="2026500" name="Object 2"/>
                      <p:cNvPicPr>
                        <a:picLocks noChangeArrowheads="1"/>
                      </p:cNvPicPr>
                      <p:nvPr/>
                    </p:nvPicPr>
                    <p:blipFill>
                      <a:blip r:embed="rId5"/>
                      <a:srcRect/>
                      <a:stretch>
                        <a:fillRect/>
                      </a:stretch>
                    </p:blipFill>
                    <p:spPr bwMode="gray">
                      <a:xfrm>
                        <a:off x="287341" y="1475847"/>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4"/>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Volatility</a:t>
            </a:r>
            <a:endParaRPr lang="pt-BR" b="1" dirty="0">
              <a:solidFill>
                <a:srgbClr val="FFFFFF"/>
              </a:solidFill>
            </a:endParaRPr>
          </a:p>
        </p:txBody>
      </p:sp>
      <p:sp>
        <p:nvSpPr>
          <p:cNvPr id="2026503" name="Oval 7"/>
          <p:cNvSpPr>
            <a:spLocks noChangeArrowheads="1"/>
          </p:cNvSpPr>
          <p:nvPr/>
        </p:nvSpPr>
        <p:spPr bwMode="auto">
          <a:xfrm>
            <a:off x="1643973"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191982"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957060" y="4463506"/>
            <a:ext cx="1085850" cy="486869"/>
          </a:xfrm>
          <a:prstGeom prst="wedgeRectCallout">
            <a:avLst>
              <a:gd name="adj1" fmla="val 59942"/>
              <a:gd name="adj2" fmla="val -1247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 </a:t>
            </a:r>
            <a:r>
              <a:rPr lang="en-US" sz="1400" b="1" dirty="0" err="1">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2710158"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180767" y="4748705"/>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49969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182192" y="3984843"/>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56278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137555" y="3431628"/>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637303"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41394"/>
              <a:gd name="adj2" fmla="val 1946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322535"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039818" y="4184467"/>
            <a:ext cx="1314450" cy="292100"/>
          </a:xfrm>
          <a:prstGeom prst="wedgeRectCallout">
            <a:avLst>
              <a:gd name="adj1" fmla="val -18614"/>
              <a:gd name="adj2" fmla="val -237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376102" y="3750876"/>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72" y="4805269"/>
            <a:ext cx="1152525" cy="546100"/>
          </a:xfrm>
          <a:prstGeom prst="wedgeRectCallout">
            <a:avLst>
              <a:gd name="adj1" fmla="val -22872"/>
              <a:gd name="adj2" fmla="val -13549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7" y="4632677"/>
            <a:ext cx="1098599" cy="678425"/>
          </a:xfrm>
          <a:prstGeom prst="wedgeRectCallout">
            <a:avLst>
              <a:gd name="adj1" fmla="val -51613"/>
              <a:gd name="adj2" fmla="val -95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Record Tornado Losses</a:t>
            </a:r>
          </a:p>
        </p:txBody>
      </p:sp>
      <p:sp>
        <p:nvSpPr>
          <p:cNvPr id="27" name="Oval 28"/>
          <p:cNvSpPr>
            <a:spLocks noChangeArrowheads="1"/>
          </p:cNvSpPr>
          <p:nvPr/>
        </p:nvSpPr>
        <p:spPr bwMode="auto">
          <a:xfrm>
            <a:off x="71611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434276"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710794" y="4211815"/>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Sandy</a:t>
            </a:r>
          </a:p>
        </p:txBody>
      </p:sp>
      <p:sp>
        <p:nvSpPr>
          <p:cNvPr id="30" name="Oval 28"/>
          <p:cNvSpPr>
            <a:spLocks noChangeArrowheads="1"/>
          </p:cNvSpPr>
          <p:nvPr/>
        </p:nvSpPr>
        <p:spPr bwMode="auto">
          <a:xfrm>
            <a:off x="7708654"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62" y="2337914"/>
            <a:ext cx="766915" cy="402509"/>
          </a:xfrm>
          <a:prstGeom prst="wedgeRectCallout">
            <a:avLst>
              <a:gd name="adj1" fmla="val 21932"/>
              <a:gd name="adj2" fmla="val 98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 CATs</a:t>
            </a:r>
          </a:p>
        </p:txBody>
      </p:sp>
      <p:sp>
        <p:nvSpPr>
          <p:cNvPr id="32" name="AutoShape 26"/>
          <p:cNvSpPr>
            <a:spLocks noChangeArrowheads="1"/>
          </p:cNvSpPr>
          <p:nvPr/>
        </p:nvSpPr>
        <p:spPr bwMode="blackWhite">
          <a:xfrm>
            <a:off x="8051177" y="1549099"/>
            <a:ext cx="985145" cy="638166"/>
          </a:xfrm>
          <a:prstGeom prst="wedgeRectCallout">
            <a:avLst>
              <a:gd name="adj1" fmla="val -20223"/>
              <a:gd name="adj2" fmla="val 2288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Modestly higher CATs</a:t>
            </a:r>
          </a:p>
        </p:txBody>
      </p:sp>
      <p:sp>
        <p:nvSpPr>
          <p:cNvPr id="33" name="Oval 28"/>
          <p:cNvSpPr>
            <a:spLocks noChangeArrowheads="1"/>
          </p:cNvSpPr>
          <p:nvPr/>
        </p:nvSpPr>
        <p:spPr bwMode="auto">
          <a:xfrm>
            <a:off x="8234636"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9195575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40</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Interest Rates Surged on News of the </a:t>
            </a:r>
            <a:br>
              <a:rPr lang="en-US" sz="2700" dirty="0"/>
            </a:br>
            <a:r>
              <a:rPr lang="en-US" sz="2700" dirty="0"/>
              <a:t>Trump Election Victory: 10-Year Treasury</a:t>
            </a:r>
          </a:p>
        </p:txBody>
      </p:sp>
      <p:sp>
        <p:nvSpPr>
          <p:cNvPr id="8" name="Text Box 5"/>
          <p:cNvSpPr txBox="1">
            <a:spLocks noChangeArrowheads="1"/>
          </p:cNvSpPr>
          <p:nvPr/>
        </p:nvSpPr>
        <p:spPr bwMode="auto">
          <a:xfrm>
            <a:off x="0" y="6295712"/>
            <a:ext cx="8242300" cy="51616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pPr>
            <a:r>
              <a:rPr lang="en-US" sz="1100" dirty="0"/>
              <a:t>Sources: Federal Reserve Bank at </a:t>
            </a:r>
            <a:r>
              <a:rPr lang="en-US" sz="1100" dirty="0">
                <a:hlinkClick r:id="rId3"/>
              </a:rPr>
              <a:t>http://www.federalreserve.gov/releases/h15/data.htm</a:t>
            </a:r>
            <a:r>
              <a:rPr lang="en-US" sz="1100" dirty="0"/>
              <a:t>; Insurance Information Institute.</a:t>
            </a:r>
          </a:p>
          <a:p>
            <a:pPr eaLnBrk="0" hangingPunct="0">
              <a:spcBef>
                <a:spcPct val="50000"/>
              </a:spcBef>
              <a:buClr>
                <a:srgbClr val="FF3300"/>
              </a:buClr>
              <a:buFont typeface="Wingdings" pitchFamily="2" charset="2"/>
              <a:buNone/>
            </a:pPr>
            <a:endParaRPr lang="en-US" sz="1100" dirty="0"/>
          </a:p>
        </p:txBody>
      </p:sp>
      <p:pic>
        <p:nvPicPr>
          <p:cNvPr id="4" name="Picture 3"/>
          <p:cNvPicPr>
            <a:picLocks noChangeAspect="1"/>
          </p:cNvPicPr>
          <p:nvPr/>
        </p:nvPicPr>
        <p:blipFill>
          <a:blip r:embed="rId4"/>
          <a:stretch>
            <a:fillRect/>
          </a:stretch>
        </p:blipFill>
        <p:spPr>
          <a:xfrm>
            <a:off x="62487" y="1732112"/>
            <a:ext cx="8705956" cy="4414288"/>
          </a:xfrm>
          <a:prstGeom prst="rect">
            <a:avLst/>
          </a:prstGeom>
        </p:spPr>
      </p:pic>
      <p:sp>
        <p:nvSpPr>
          <p:cNvPr id="15" name="AutoShape 14"/>
          <p:cNvSpPr>
            <a:spLocks noChangeArrowheads="1"/>
          </p:cNvSpPr>
          <p:nvPr/>
        </p:nvSpPr>
        <p:spPr bwMode="blackWhite">
          <a:xfrm>
            <a:off x="1154290" y="1182546"/>
            <a:ext cx="3082570" cy="982266"/>
          </a:xfrm>
          <a:prstGeom prst="wedgeRectCallout">
            <a:avLst>
              <a:gd name="adj1" fmla="val -43580"/>
              <a:gd name="adj2" fmla="val 271248"/>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The 10-year Treasury yield sank in the wake of the June 23 Brexit vote</a:t>
            </a:r>
          </a:p>
        </p:txBody>
      </p:sp>
      <p:sp>
        <p:nvSpPr>
          <p:cNvPr id="16" name="AutoShape 14"/>
          <p:cNvSpPr>
            <a:spLocks noChangeArrowheads="1"/>
          </p:cNvSpPr>
          <p:nvPr/>
        </p:nvSpPr>
        <p:spPr bwMode="blackWhite">
          <a:xfrm>
            <a:off x="4415465" y="1182546"/>
            <a:ext cx="3490784" cy="982266"/>
          </a:xfrm>
          <a:prstGeom prst="wedgeRectCallout">
            <a:avLst>
              <a:gd name="adj1" fmla="val 46905"/>
              <a:gd name="adj2" fmla="val 71767"/>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The 10-year Treasury yield jumped to 2.07% on Nov. 9, the day after the election from 1.83% the day before.</a:t>
            </a:r>
          </a:p>
        </p:txBody>
      </p:sp>
      <p:sp>
        <p:nvSpPr>
          <p:cNvPr id="17" name="AutoShape 14"/>
          <p:cNvSpPr>
            <a:spLocks noChangeArrowheads="1"/>
          </p:cNvSpPr>
          <p:nvPr/>
        </p:nvSpPr>
        <p:spPr bwMode="blackWhite">
          <a:xfrm>
            <a:off x="6302829" y="4000500"/>
            <a:ext cx="2465614" cy="1698171"/>
          </a:xfrm>
          <a:prstGeom prst="wedgeRectCallout">
            <a:avLst>
              <a:gd name="adj1" fmla="val 37707"/>
              <a:gd name="adj2" fmla="val -13908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The 10-year Treasury yield stood at 2.39% as of Dec. 5, up more than half a point since the election </a:t>
            </a:r>
          </a:p>
        </p:txBody>
      </p:sp>
    </p:spTree>
    <p:extLst>
      <p:ext uri="{BB962C8B-B14F-4D97-AF65-F5344CB8AC3E}">
        <p14:creationId xmlns:p14="http://schemas.microsoft.com/office/powerpoint/2010/main" val="8704333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41</a:t>
            </a:fld>
            <a:endParaRPr lang="en-US"/>
          </a:p>
        </p:txBody>
      </p:sp>
      <p:sp>
        <p:nvSpPr>
          <p:cNvPr id="66566" name="Rectangle 11"/>
          <p:cNvSpPr>
            <a:spLocks noGrp="1" noChangeArrowheads="1"/>
          </p:cNvSpPr>
          <p:nvPr>
            <p:ph type="title"/>
          </p:nvPr>
        </p:nvSpPr>
        <p:spPr/>
        <p:txBody>
          <a:bodyPr/>
          <a:lstStyle/>
          <a:p>
            <a:r>
              <a:rPr lang="en-US" dirty="0"/>
              <a:t>Interest Rate Forecasts: 2016 – 2021F</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684304" name="Chart" r:id="rId4" imgW="8534400" imgH="3771900" progId="MSGraph.Chart.8">
                  <p:embed followColorScheme="full"/>
                </p:oleObj>
              </mc:Choice>
              <mc:Fallback>
                <p:oleObj name="Chart" r:id="rId4" imgW="8534400" imgH="3771900" progId="MSGraph.Chart.8">
                  <p:embed followColorScheme="full"/>
                  <p:pic>
                    <p:nvPicPr>
                      <p:cNvPr id="66562" name="Object 4"/>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Yield (%)</a:t>
            </a: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
              </a:rPr>
              <a:t>Sources: Blue Chip Economic Indicators (10/16 for 2016 and 2017; for 2018-2021 11/16 issue); Insurance Info. Institute. </a:t>
            </a: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latin typeface="Arial" panose="020B0604020202020204" pitchFamily="34" charset="0"/>
                <a:cs typeface="Arial" panose="020B0604020202020204" pitchFamily="34" charset="0"/>
              </a:rPr>
              <a:t>3-Month Treasury</a:t>
            </a: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latin typeface="Arial" panose="020B0604020202020204" pitchFamily="34" charset="0"/>
                <a:cs typeface="Arial" panose="020B0604020202020204" pitchFamily="34" charset="0"/>
              </a:rPr>
              <a:t>10-Year Treasury</a:t>
            </a:r>
          </a:p>
        </p:txBody>
      </p:sp>
      <p:sp>
        <p:nvSpPr>
          <p:cNvPr id="18" name="AutoShape 38"/>
          <p:cNvSpPr>
            <a:spLocks noChangeArrowheads="1"/>
          </p:cNvSpPr>
          <p:nvPr/>
        </p:nvSpPr>
        <p:spPr bwMode="blackWhite">
          <a:xfrm>
            <a:off x="6742113" y="3857229"/>
            <a:ext cx="1716087" cy="723704"/>
          </a:xfrm>
          <a:prstGeom prst="wedgeRectCallout">
            <a:avLst>
              <a:gd name="adj1" fmla="val -97217"/>
              <a:gd name="adj2" fmla="val 55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10-year  yields are actually down in 2016</a:t>
            </a:r>
          </a:p>
        </p:txBody>
      </p:sp>
    </p:spTree>
    <p:extLst>
      <p:ext uri="{BB962C8B-B14F-4D97-AF65-F5344CB8AC3E}">
        <p14:creationId xmlns:p14="http://schemas.microsoft.com/office/powerpoint/2010/main" val="33991810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a:t>Net Investment Yield on Property/ Casualty Insurance Invested Assets, 2007–2016P*</a:t>
            </a:r>
            <a:endParaRPr lang="en-US" baseline="30000" dirty="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643415" name="Chart" r:id="rId4" imgW="8419970" imgH="3657600" progId="MSGraph.Chart.8">
                  <p:embed followColorScheme="full"/>
                </p:oleObj>
              </mc:Choice>
              <mc:Fallback>
                <p:oleObj name="Chart" r:id="rId4" imgW="8419970" imgH="3657600" progId="MSGraph.Chart.8">
                  <p:embed followColorScheme="full"/>
                  <p:pic>
                    <p:nvPicPr>
                      <p:cNvPr id="58370" name="Object 3"/>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pushed 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a:t>Sources: A.M. Best; 2015E-2016P figures from A.M. Best P/C Review and Preview, Feb. 2016;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a:solidFill>
                  <a:srgbClr val="225A7A"/>
                </a:solidFill>
              </a:rPr>
              <a:t>(Percent)</a:t>
            </a: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Estimated book yield in 2016 is down about 140 BP from pre-crisis levels</a:t>
            </a:r>
          </a:p>
        </p:txBody>
      </p:sp>
    </p:spTree>
    <p:extLst>
      <p:ext uri="{BB962C8B-B14F-4D97-AF65-F5344CB8AC3E}">
        <p14:creationId xmlns:p14="http://schemas.microsoft.com/office/powerpoint/2010/main" val="3872572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43</a:t>
            </a:fld>
            <a:endParaRPr lang="en-US"/>
          </a:p>
        </p:txBody>
      </p:sp>
      <p:sp>
        <p:nvSpPr>
          <p:cNvPr id="35846" name="Rectangle 2"/>
          <p:cNvSpPr>
            <a:spLocks noGrp="1" noChangeArrowheads="1"/>
          </p:cNvSpPr>
          <p:nvPr>
            <p:ph type="title"/>
          </p:nvPr>
        </p:nvSpPr>
        <p:spPr>
          <a:xfrm>
            <a:off x="155575" y="0"/>
            <a:ext cx="7550150" cy="989013"/>
          </a:xfrm>
        </p:spPr>
        <p:txBody>
          <a:bodyPr/>
          <a:lstStyle/>
          <a:p>
            <a:r>
              <a:rPr lang="en-US" dirty="0"/>
              <a:t>Annual Inflation Rates, (CPI-U, %),</a:t>
            </a:r>
            <a:br>
              <a:rPr lang="en-US" dirty="0"/>
            </a:br>
            <a:r>
              <a:rPr lang="en-US" dirty="0"/>
              <a:t>1990–2017F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645463" name="Chart" r:id="rId4" imgW="8296386" imgH="3838402" progId="MSGraph.Chart.8">
                  <p:embed followColorScheme="full"/>
                </p:oleObj>
              </mc:Choice>
              <mc:Fallback>
                <p:oleObj name="Chart" r:id="rId4" imgW="8296386" imgH="3838402" progId="MSGraph.Chart.8">
                  <p:embed followColorScheme="full"/>
                  <p:pic>
                    <p:nvPicPr>
                      <p:cNvPr id="35842" name="Object 3"/>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10/16 (forecasts).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Slack in the U.S. economy and falling energy prices suggests that inflationary pressures should remain subdued for an extended period of times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41227907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44</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1809133261"/>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648536" name="Chart" r:id="rId4" imgW="8629689" imgH="3771900" progId="MSGraph.Chart.8">
                  <p:embed followColorScheme="full"/>
                </p:oleObj>
              </mc:Choice>
              <mc:Fallback>
                <p:oleObj name="Chart" r:id="rId4" imgW="8629689" imgH="3771900" progId="MSGraph.Chart.8">
                  <p:embed followColorScheme="full"/>
                  <p:pic>
                    <p:nvPicPr>
                      <p:cNvPr id="60418" name="Object 3"/>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Tree>
    <p:extLst>
      <p:ext uri="{BB962C8B-B14F-4D97-AF65-F5344CB8AC3E}">
        <p14:creationId xmlns:p14="http://schemas.microsoft.com/office/powerpoint/2010/main" val="33897583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45</a:t>
            </a:fld>
            <a:endParaRPr lang="en-US"/>
          </a:p>
        </p:txBody>
      </p:sp>
      <p:sp>
        <p:nvSpPr>
          <p:cNvPr id="35846" name="Rectangle 2"/>
          <p:cNvSpPr>
            <a:spLocks noGrp="1" noChangeArrowheads="1"/>
          </p:cNvSpPr>
          <p:nvPr>
            <p:ph type="title"/>
          </p:nvPr>
        </p:nvSpPr>
        <p:spPr>
          <a:xfrm>
            <a:off x="155575" y="0"/>
            <a:ext cx="7550150" cy="989013"/>
          </a:xfrm>
        </p:spPr>
        <p:txBody>
          <a:bodyPr/>
          <a:lstStyle/>
          <a:p>
            <a:r>
              <a:rPr lang="en-US" dirty="0"/>
              <a:t>Annual Inflation Rates, (CPI-U, %),</a:t>
            </a:r>
            <a:br>
              <a:rPr lang="en-US" dirty="0"/>
            </a:br>
            <a:r>
              <a:rPr lang="en-US" dirty="0"/>
              <a:t>1990–2017F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660786" name="Chart" r:id="rId4" imgW="8296386" imgH="3838402" progId="MSGraph.Chart.8">
                  <p:embed followColorScheme="full"/>
                </p:oleObj>
              </mc:Choice>
              <mc:Fallback>
                <p:oleObj name="Chart" r:id="rId4" imgW="8296386" imgH="3838402" progId="MSGraph.Chart.8">
                  <p:embed followColorScheme="full"/>
                  <p:pic>
                    <p:nvPicPr>
                      <p:cNvPr id="35842" name="Object 3"/>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10/16 (forecasts).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Slack in the U.S. economy and falling energy prices suggests that inflationary pressures should remain subdued for an extended period of times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31356216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46</a:t>
            </a:fld>
            <a:endParaRPr lang="en-US" sz="900"/>
          </a:p>
        </p:txBody>
      </p:sp>
      <p:sp>
        <p:nvSpPr>
          <p:cNvPr id="32774" name="Rectangle 2"/>
          <p:cNvSpPr>
            <a:spLocks noGrp="1" noChangeArrowheads="1"/>
          </p:cNvSpPr>
          <p:nvPr>
            <p:ph type="title" idx="4294967295"/>
          </p:nvPr>
        </p:nvSpPr>
        <p:spPr/>
        <p:txBody>
          <a:bodyPr/>
          <a:lstStyle/>
          <a:p>
            <a:r>
              <a:rPr lang="en-US" dirty="0"/>
              <a:t>P/C Insurer Net Realized </a:t>
            </a:r>
            <a:br>
              <a:rPr lang="en-US" dirty="0"/>
            </a:br>
            <a:r>
              <a:rPr lang="en-US" dirty="0"/>
              <a:t>Capital Gains/Losses, 1990-2016:Q2</a:t>
            </a:r>
          </a:p>
        </p:txBody>
      </p:sp>
      <p:sp>
        <p:nvSpPr>
          <p:cNvPr id="32775" name="Rectangle 4"/>
          <p:cNvSpPr>
            <a:spLocks noChangeArrowheads="1"/>
          </p:cNvSpPr>
          <p:nvPr/>
        </p:nvSpPr>
        <p:spPr bwMode="auto">
          <a:xfrm>
            <a:off x="0" y="6278781"/>
            <a:ext cx="8596313" cy="59554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*Annualized based on actual of $4.438B through Q2 2016</a:t>
            </a:r>
          </a:p>
          <a:p>
            <a:pPr marL="133350" indent="-133350" eaLnBrk="0" hangingPunct="0">
              <a:lnSpc>
                <a:spcPct val="90000"/>
              </a:lnSpc>
              <a:buClr>
                <a:schemeClr val="accent2"/>
              </a:buClr>
              <a:buFont typeface="Wingdings" pitchFamily="2" charset="2"/>
              <a:buNone/>
              <a:tabLst>
                <a:tab pos="112713" algn="r"/>
              </a:tabLst>
            </a:pPr>
            <a:r>
              <a:rPr lang="en-US" sz="1100" dirty="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661810" name="Chart" r:id="rId4" imgW="8581836" imgH="4162598" progId="MSGraph.Chart.8">
                  <p:embed followColorScheme="full"/>
                </p:oleObj>
              </mc:Choice>
              <mc:Fallback>
                <p:oleObj name="Chart" r:id="rId4" imgW="8581836" imgH="4162598" progId="MSGraph.Chart.8">
                  <p:embed followColorScheme="full"/>
                  <p:pic>
                    <p:nvPicPr>
                      <p:cNvPr id="32770" name="Object 3"/>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Insurers Posted Net Realized Capital Gains in 2010 - 2015 Following Two Years of Realized Losses During the Financial Crisis.  Realized Capital Losses Were a Primary Cause of 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947927"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Realized capital gains are down from their 2013 peak</a:t>
            </a:r>
          </a:p>
        </p:txBody>
      </p:sp>
    </p:spTree>
    <p:extLst>
      <p:ext uri="{BB962C8B-B14F-4D97-AF65-F5344CB8AC3E}">
        <p14:creationId xmlns:p14="http://schemas.microsoft.com/office/powerpoint/2010/main" val="5312428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Investment Gain: 1994–2016:Q2</a:t>
            </a:r>
            <a:r>
              <a:rPr lang="en-US" baseline="30000" dirty="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662834" name="Chart" r:id="rId4" imgW="8458252" imgH="3638481" progId="MSGraph.Chart.8">
                  <p:embed followColorScheme="full"/>
                </p:oleObj>
              </mc:Choice>
              <mc:Fallback>
                <p:oleObj name="Chart" r:id="rId4" imgW="8458252" imgH="3638481" progId="MSGraph.Chart.8">
                  <p:embed followColorScheme="full"/>
                  <p:pic>
                    <p:nvPicPr>
                      <p:cNvPr id="58370" name="Object 3"/>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Total Investment Gains Were Flat in 2015 as Investment Income Rose Marginally and Realized Capital Gains Fell Slightly</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$3.2B; 2016 figure is annualized based on actual Q2 2016 figure of $26.505B.</a:t>
            </a:r>
          </a:p>
          <a:p>
            <a:pPr marL="133350" indent="-133350" eaLnBrk="0" hangingPunct="0">
              <a:lnSpc>
                <a:spcPct val="90000"/>
              </a:lnSpc>
              <a:buClr>
                <a:schemeClr val="accent2"/>
              </a:buClr>
              <a:buFont typeface="Wingdings" pitchFamily="2" charset="2"/>
              <a:buNone/>
              <a:tabLst>
                <a:tab pos="112713" algn="r"/>
              </a:tabLst>
            </a:pPr>
            <a:r>
              <a:rPr lang="en-US" sz="1100" dirty="0"/>
              <a:t>Sources: ISO, SNL;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435124" cy="976429"/>
          </a:xfrm>
          <a:prstGeom prst="wedgeRectCallout">
            <a:avLst>
              <a:gd name="adj1" fmla="val 86739"/>
              <a:gd name="adj2" fmla="val -1315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Investment gains in 2015 were unchanged from 2014; 2016 is running slightly behind 2015 and 17% below the pre-crisis peak</a:t>
            </a:r>
          </a:p>
        </p:txBody>
      </p:sp>
    </p:spTree>
    <p:extLst>
      <p:ext uri="{BB962C8B-B14F-4D97-AF65-F5344CB8AC3E}">
        <p14:creationId xmlns:p14="http://schemas.microsoft.com/office/powerpoint/2010/main" val="11584371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3669" name="Rectangle 2"/>
          <p:cNvSpPr>
            <a:spLocks noGrp="1" noChangeArrowheads="1"/>
          </p:cNvSpPr>
          <p:nvPr>
            <p:ph type="title"/>
          </p:nvPr>
        </p:nvSpPr>
        <p:spPr>
          <a:xfrm>
            <a:off x="528637" y="207239"/>
            <a:ext cx="7064375" cy="860425"/>
          </a:xfrm>
        </p:spPr>
        <p:txBody>
          <a:bodyPr/>
          <a:lstStyle/>
          <a:p>
            <a:r>
              <a:rPr lang="en-US" dirty="0">
                <a:latin typeface="Arial" panose="020B0604020202020204" pitchFamily="34" charset="0"/>
              </a:rPr>
              <a:t>Distribution of Bond Maturities,</a:t>
            </a:r>
            <a:br>
              <a:rPr lang="en-US" dirty="0">
                <a:latin typeface="Arial" panose="020B0604020202020204" pitchFamily="34" charset="0"/>
              </a:rPr>
            </a:br>
            <a:r>
              <a:rPr lang="en-US" dirty="0">
                <a:latin typeface="Arial" panose="020B0604020202020204" pitchFamily="34" charset="0"/>
              </a:rPr>
              <a:t>P/C Insurance Industry, 2006-2015</a:t>
            </a:r>
            <a:endParaRPr lang="en-US" sz="2000" dirty="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528637" y="6389688"/>
            <a:ext cx="407083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dirty="0"/>
          </a:p>
          <a:p>
            <a:pPr>
              <a:lnSpc>
                <a:spcPct val="85000"/>
              </a:lnSpc>
              <a:spcBef>
                <a:spcPct val="25000"/>
              </a:spcBef>
              <a:buFont typeface="Wingdings" panose="05000000000000000000" pitchFamily="2" charset="2"/>
              <a:buNone/>
            </a:pPr>
            <a:r>
              <a:rPr lang="en-US" sz="1100" dirty="0"/>
              <a:t>Sources: SNL Financial; Insurance Information Institute. </a:t>
            </a:r>
          </a:p>
        </p:txBody>
      </p:sp>
      <p:sp>
        <p:nvSpPr>
          <p:cNvPr id="113672" name="Rectangle 5"/>
          <p:cNvSpPr>
            <a:spLocks noChangeArrowheads="1"/>
          </p:cNvSpPr>
          <p:nvPr/>
        </p:nvSpPr>
        <p:spPr bwMode="blackWhite">
          <a:xfrm>
            <a:off x="222250" y="5645426"/>
            <a:ext cx="8740775" cy="86967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dirty="0">
                <a:solidFill>
                  <a:schemeClr val="bg1"/>
                </a:solidFill>
              </a:rPr>
              <a:t>Two main shifts over these years. From 2008 to 2011-12,  from bonds with longer maturities to bonds with shorter maturities. But beginning in 2013, the reverse. Note, however, that the percentages in bonds with maturities over 10 years continues to drop.</a:t>
            </a:r>
            <a:endParaRPr lang="en-US" sz="1600" b="1" dirty="0">
              <a:solidFill>
                <a:srgbClr val="FFFFFF"/>
              </a:solidFill>
            </a:endParaRPr>
          </a:p>
        </p:txBody>
      </p:sp>
    </p:spTree>
    <p:extLst>
      <p:ext uri="{BB962C8B-B14F-4D97-AF65-F5344CB8AC3E}">
        <p14:creationId xmlns:p14="http://schemas.microsoft.com/office/powerpoint/2010/main" val="25074734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6"/>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THE ECONOMY</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49</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11" y="4735266"/>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49</a:t>
            </a:fld>
            <a:endParaRPr lang="en-US"/>
          </a:p>
        </p:txBody>
      </p:sp>
    </p:spTree>
    <p:extLst>
      <p:ext uri="{BB962C8B-B14F-4D97-AF65-F5344CB8AC3E}">
        <p14:creationId xmlns:p14="http://schemas.microsoft.com/office/powerpoint/2010/main" val="38453348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5</a:t>
            </a:fld>
            <a:endParaRPr lang="en-US">
              <a:solidFill>
                <a:srgbClr val="000000"/>
              </a:solidFill>
            </a:endParaRPr>
          </a:p>
        </p:txBody>
      </p:sp>
      <p:sp>
        <p:nvSpPr>
          <p:cNvPr id="37894" name="Rectangle 2"/>
          <p:cNvSpPr>
            <a:spLocks noGrp="1" noChangeArrowheads="1"/>
          </p:cNvSpPr>
          <p:nvPr>
            <p:ph type="title"/>
          </p:nvPr>
        </p:nvSpPr>
        <p:spPr>
          <a:xfrm>
            <a:off x="235390" y="90492"/>
            <a:ext cx="7400925" cy="860425"/>
          </a:xfrm>
        </p:spPr>
        <p:txBody>
          <a:bodyPr/>
          <a:lstStyle/>
          <a:p>
            <a:r>
              <a:rPr lang="en-US" dirty="0"/>
              <a:t>P/C Insurance Industry </a:t>
            </a:r>
            <a:br>
              <a:rPr lang="en-US" dirty="0"/>
            </a:br>
            <a:r>
              <a:rPr lang="en-US" dirty="0"/>
              <a:t>Combined Ratio, 2001–2016:Q2*</a:t>
            </a:r>
          </a:p>
        </p:txBody>
      </p:sp>
      <p:sp>
        <p:nvSpPr>
          <p:cNvPr id="37895" name="Rectangle 3"/>
          <p:cNvSpPr>
            <a:spLocks noChangeArrowheads="1"/>
          </p:cNvSpPr>
          <p:nvPr/>
        </p:nvSpPr>
        <p:spPr bwMode="auto">
          <a:xfrm>
            <a:off x="-50240" y="6308711"/>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 Excludes Mortgage &amp; Financial Guaranty insurers 2008--2014. Including M&amp;FG, 2008=105.1, 2009=100.7, 2010=102.4, 2011=108.1; 2012:=103.2; 2013: = 96.1; 2014: = 97.0.                              </a:t>
            </a: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Sources: A.M. Best, ISO (2014-2015); Figure for 2010-2013 is from A.M. Best P&amp;C Review and Preview, Feb. 16, 2016.</a:t>
            </a:r>
          </a:p>
        </p:txBody>
      </p:sp>
      <p:graphicFrame>
        <p:nvGraphicFramePr>
          <p:cNvPr id="37890" name="Object 4"/>
          <p:cNvGraphicFramePr>
            <a:graphicFrameLocks noChangeAspect="1"/>
          </p:cNvGraphicFramePr>
          <p:nvPr>
            <p:extLst/>
          </p:nvPr>
        </p:nvGraphicFramePr>
        <p:xfrm>
          <a:off x="182567" y="2645473"/>
          <a:ext cx="8577263" cy="3614738"/>
        </p:xfrm>
        <a:graphic>
          <a:graphicData uri="http://schemas.openxmlformats.org/presentationml/2006/ole">
            <mc:AlternateContent xmlns:mc="http://schemas.openxmlformats.org/markup-compatibility/2006">
              <mc:Choice xmlns:v="urn:schemas-microsoft-com:vml" Requires="v">
                <p:oleObj spid="_x0000_s28629079" name="Chart" r:id="rId5" imgW="8534400" imgH="3628921" progId="MSGraph.Chart.8">
                  <p:embed followColorScheme="full"/>
                </p:oleObj>
              </mc:Choice>
              <mc:Fallback>
                <p:oleObj name="Chart" r:id="rId5" imgW="8534400" imgH="3628921" progId="MSGraph.Chart.8">
                  <p:embed followColorScheme="full"/>
                  <p:pic>
                    <p:nvPicPr>
                      <p:cNvPr id="37890" name="Object 4"/>
                      <p:cNvPicPr>
                        <a:picLocks noChangeAspect="1" noChangeArrowheads="1"/>
                      </p:cNvPicPr>
                      <p:nvPr/>
                    </p:nvPicPr>
                    <p:blipFill>
                      <a:blip r:embed="rId6"/>
                      <a:srcRect/>
                      <a:stretch>
                        <a:fillRect/>
                      </a:stretch>
                    </p:blipFill>
                    <p:spPr bwMode="gray">
                      <a:xfrm>
                        <a:off x="182567"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7"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As Recently as 2001, Insurers Paid Out Nearly $1.16 for Every $1 in Earned Premiums</a:t>
            </a:r>
          </a:p>
        </p:txBody>
      </p:sp>
      <p:sp>
        <p:nvSpPr>
          <p:cNvPr id="4451336" name="AutoShape 8"/>
          <p:cNvSpPr>
            <a:spLocks noChangeArrowheads="1"/>
          </p:cNvSpPr>
          <p:nvPr/>
        </p:nvSpPr>
        <p:spPr bwMode="blackWhite">
          <a:xfrm>
            <a:off x="3590442" y="2093062"/>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15839"/>
              <a:gd name="adj2" fmla="val 331085"/>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Heavy Use of Reinsurance Lowered Net Losses</a:t>
            </a:r>
          </a:p>
        </p:txBody>
      </p:sp>
      <p:sp>
        <p:nvSpPr>
          <p:cNvPr id="3" name="AutoShape 9"/>
          <p:cNvSpPr>
            <a:spLocks noChangeArrowheads="1"/>
          </p:cNvSpPr>
          <p:nvPr/>
        </p:nvSpPr>
        <p:spPr bwMode="blackWhite">
          <a:xfrm>
            <a:off x="4900852"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Relatively Low CAT Losses, Reserve Releases</a:t>
            </a:r>
          </a:p>
        </p:txBody>
      </p:sp>
      <p:sp>
        <p:nvSpPr>
          <p:cNvPr id="15" name="PPTShape_1"/>
          <p:cNvSpPr>
            <a:spLocks noChangeArrowheads="1"/>
          </p:cNvSpPr>
          <p:nvPr/>
        </p:nvSpPr>
        <p:spPr bwMode="blackWhite">
          <a:xfrm>
            <a:off x="6501321" y="1098935"/>
            <a:ext cx="1101725" cy="1654175"/>
          </a:xfrm>
          <a:prstGeom prst="wedgeRectCallout">
            <a:avLst>
              <a:gd name="adj1" fmla="val -81369"/>
              <a:gd name="adj2" fmla="val 151829"/>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Higher CAT Losses, Shrinking Reserve Releases, Toll of Soft Market</a:t>
            </a:r>
          </a:p>
        </p:txBody>
      </p:sp>
      <p:sp>
        <p:nvSpPr>
          <p:cNvPr id="17" name="PPTShape_3"/>
          <p:cNvSpPr>
            <a:spLocks noChangeArrowheads="1"/>
          </p:cNvSpPr>
          <p:nvPr/>
        </p:nvSpPr>
        <p:spPr bwMode="blackWhite">
          <a:xfrm>
            <a:off x="6708057" y="3378453"/>
            <a:ext cx="915740" cy="582804"/>
          </a:xfrm>
          <a:prstGeom prst="wedgeRectCallout">
            <a:avLst>
              <a:gd name="adj1" fmla="val -61882"/>
              <a:gd name="adj2" fmla="val 1122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Sandy Impacts</a:t>
            </a:r>
          </a:p>
        </p:txBody>
      </p:sp>
      <p:sp>
        <p:nvSpPr>
          <p:cNvPr id="18" name="PPTShape_4"/>
          <p:cNvSpPr>
            <a:spLocks noChangeArrowheads="1"/>
          </p:cNvSpPr>
          <p:nvPr/>
        </p:nvSpPr>
        <p:spPr bwMode="blackWhite">
          <a:xfrm>
            <a:off x="7074771" y="4029420"/>
            <a:ext cx="915740" cy="684963"/>
          </a:xfrm>
          <a:prstGeom prst="wedgeRectCallout">
            <a:avLst>
              <a:gd name="adj1" fmla="val -61070"/>
              <a:gd name="adj2" fmla="val 86645"/>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Lower CAT Losses</a:t>
            </a:r>
          </a:p>
        </p:txBody>
      </p:sp>
      <p:sp>
        <p:nvSpPr>
          <p:cNvPr id="19" name="AutoShape 6"/>
          <p:cNvSpPr>
            <a:spLocks noChangeArrowheads="1"/>
          </p:cNvSpPr>
          <p:nvPr/>
        </p:nvSpPr>
        <p:spPr bwMode="blackWhite">
          <a:xfrm>
            <a:off x="3084203" y="3516620"/>
            <a:ext cx="1251488" cy="895350"/>
          </a:xfrm>
          <a:prstGeom prst="wedgeRectCallout">
            <a:avLst>
              <a:gd name="adj1" fmla="val -22644"/>
              <a:gd name="adj2" fmla="val 152034"/>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Best Combined Ratio Since 1949 (87.6)</a:t>
            </a:r>
          </a:p>
        </p:txBody>
      </p:sp>
      <p:sp>
        <p:nvSpPr>
          <p:cNvPr id="20" name="PPTShape_0"/>
          <p:cNvSpPr>
            <a:spLocks noChangeArrowheads="1"/>
          </p:cNvSpPr>
          <p:nvPr/>
        </p:nvSpPr>
        <p:spPr bwMode="blackWhite">
          <a:xfrm>
            <a:off x="5397257" y="2461139"/>
            <a:ext cx="1038225" cy="1119188"/>
          </a:xfrm>
          <a:prstGeom prst="wedgeRectCallout">
            <a:avLst>
              <a:gd name="adj1" fmla="val -51449"/>
              <a:gd name="adj2" fmla="val 139180"/>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Avg. CAT Losses, More Reserve Releases</a:t>
            </a:r>
          </a:p>
        </p:txBody>
      </p:sp>
      <p:sp>
        <p:nvSpPr>
          <p:cNvPr id="21" name="PPTShape_4"/>
          <p:cNvSpPr>
            <a:spLocks noChangeArrowheads="1"/>
          </p:cNvSpPr>
          <p:nvPr/>
        </p:nvSpPr>
        <p:spPr bwMode="blackWhite">
          <a:xfrm>
            <a:off x="7874454" y="2736234"/>
            <a:ext cx="1272879" cy="1239026"/>
          </a:xfrm>
          <a:prstGeom prst="wedgeRectCallout">
            <a:avLst>
              <a:gd name="adj1" fmla="val -39663"/>
              <a:gd name="adj2" fmla="val 119554"/>
            </a:avLst>
          </a:prstGeom>
          <a:solidFill>
            <a:schemeClr val="tx2">
              <a:lumMod val="75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3 Consecutive Years of U/W Profits: First Time Since 1971-73</a:t>
            </a:r>
          </a:p>
        </p:txBody>
      </p:sp>
      <p:sp>
        <p:nvSpPr>
          <p:cNvPr id="22" name="PPTShape_2"/>
          <p:cNvSpPr>
            <a:spLocks noChangeArrowheads="1"/>
          </p:cNvSpPr>
          <p:nvPr/>
        </p:nvSpPr>
        <p:spPr bwMode="blackWhite">
          <a:xfrm>
            <a:off x="434061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Cyclical Deterioration</a:t>
            </a:r>
          </a:p>
        </p:txBody>
      </p:sp>
      <p:sp>
        <p:nvSpPr>
          <p:cNvPr id="23" name="PPTShape_4"/>
          <p:cNvSpPr>
            <a:spLocks noChangeArrowheads="1"/>
          </p:cNvSpPr>
          <p:nvPr/>
        </p:nvSpPr>
        <p:spPr bwMode="blackWhite">
          <a:xfrm>
            <a:off x="8179198" y="4055871"/>
            <a:ext cx="920352" cy="419260"/>
          </a:xfrm>
          <a:prstGeom prst="wedgeRectCallout">
            <a:avLst>
              <a:gd name="adj1" fmla="val -15377"/>
              <a:gd name="adj2" fmla="val 102591"/>
            </a:avLst>
          </a:prstGeom>
          <a:solidFill>
            <a:srgbClr val="FF0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Elevated CATs</a:t>
            </a:r>
          </a:p>
        </p:txBody>
      </p:sp>
    </p:spTree>
    <p:custDataLst>
      <p:tags r:id="rId2"/>
    </p:custDataLst>
    <p:extLst>
      <p:ext uri="{BB962C8B-B14F-4D97-AF65-F5344CB8AC3E}">
        <p14:creationId xmlns:p14="http://schemas.microsoft.com/office/powerpoint/2010/main" val="3740589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par>
                          <p:cTn id="48" fill="hold">
                            <p:stCondLst>
                              <p:cond delay="11000"/>
                            </p:stCondLst>
                            <p:childTnLst>
                              <p:par>
                                <p:cTn id="49" presetID="22" presetClass="entr" presetSubtype="4" fill="hold" grpId="0" nodeType="afterEffect">
                                  <p:stCondLst>
                                    <p:cond delay="50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7" grpId="0" animBg="1"/>
      <p:bldP spid="18" grpId="0" animBg="1"/>
      <p:bldP spid="19" grpId="0" animBg="1"/>
      <p:bldP spid="20" grpId="0" animBg="1"/>
      <p:bldP spid="21" grpId="0" animBg="1"/>
      <p:bldP spid="22" grpId="0" animBg="1"/>
      <p:bldP spid="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50</a:t>
            </a:fld>
            <a:endParaRPr lang="en-US"/>
          </a:p>
        </p:txBody>
      </p:sp>
      <p:sp>
        <p:nvSpPr>
          <p:cNvPr id="66566" name="Rectangle 11"/>
          <p:cNvSpPr>
            <a:spLocks noGrp="1" noChangeArrowheads="1"/>
          </p:cNvSpPr>
          <p:nvPr>
            <p:ph type="title"/>
          </p:nvPr>
        </p:nvSpPr>
        <p:spPr/>
        <p:txBody>
          <a:bodyPr/>
          <a:lstStyle/>
          <a:p>
            <a:r>
              <a:rPr lang="en-US"/>
              <a:t>US Real GDP Growth*</a:t>
            </a:r>
          </a:p>
        </p:txBody>
      </p:sp>
      <p:sp>
        <p:nvSpPr>
          <p:cNvPr id="66567" name="Rectangle 3"/>
          <p:cNvSpPr>
            <a:spLocks noChangeArrowheads="1"/>
          </p:cNvSpPr>
          <p:nvPr/>
        </p:nvSpPr>
        <p:spPr bwMode="auto">
          <a:xfrm>
            <a:off x="0" y="6392867"/>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tabLst>
                <a:tab pos="342900" algn="l"/>
              </a:tabLst>
            </a:pPr>
            <a:r>
              <a:rPr lang="en-US" sz="1100" dirty="0"/>
              <a:t>*	Estimates/Forecasts from Blue Chip Economic Indicators.</a:t>
            </a:r>
          </a:p>
          <a:p>
            <a:pPr eaLnBrk="0" hangingPunct="0">
              <a:lnSpc>
                <a:spcPct val="85000"/>
              </a:lnSpc>
              <a:spcBef>
                <a:spcPct val="25000"/>
              </a:spcBef>
              <a:buClr>
                <a:schemeClr val="accent2"/>
              </a:buClr>
              <a:tabLst>
                <a:tab pos="342900" algn="l"/>
              </a:tabLst>
            </a:pPr>
            <a:r>
              <a:rPr lang="en-US" sz="1100" dirty="0"/>
              <a:t>Source: US Department of Commerce, Blue Economic Indicators 10/16; 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688390" name="Chart" r:id="rId4" imgW="8600977" imgH="3781460" progId="MSGraph.Chart.8">
                  <p:embed followColorScheme="full"/>
                </p:oleObj>
              </mc:Choice>
              <mc:Fallback>
                <p:oleObj name="Chart" r:id="rId4" imgW="8600977" imgH="3781460" progId="MSGraph.Chart.8">
                  <p:embed followColorScheme="full"/>
                  <p:pic>
                    <p:nvPicPr>
                      <p:cNvPr id="66562" name="Object 4"/>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4"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4" y="5473704"/>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Should Increase in 2016 as GDP Growth Continues at a Steady, Albeit Moderate Pace and Gradually Benefits the Economy Broadly</a:t>
            </a:r>
          </a:p>
        </p:txBody>
      </p:sp>
      <p:sp>
        <p:nvSpPr>
          <p:cNvPr id="66570" name="Rectangle 8"/>
          <p:cNvSpPr>
            <a:spLocks noChangeArrowheads="1"/>
          </p:cNvSpPr>
          <p:nvPr/>
        </p:nvSpPr>
        <p:spPr bwMode="black">
          <a:xfrm>
            <a:off x="96947"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a:t>
            </a:r>
          </a:p>
        </p:txBody>
      </p:sp>
      <p:sp>
        <p:nvSpPr>
          <p:cNvPr id="1926154" name="AutoShape 10"/>
          <p:cNvSpPr>
            <a:spLocks noChangeArrowheads="1"/>
          </p:cNvSpPr>
          <p:nvPr/>
        </p:nvSpPr>
        <p:spPr bwMode="blackWhite">
          <a:xfrm>
            <a:off x="2222938" y="1140542"/>
            <a:ext cx="2349880" cy="688258"/>
          </a:xfrm>
          <a:prstGeom prst="wedgeRectCallout">
            <a:avLst>
              <a:gd name="adj1" fmla="val -30404"/>
              <a:gd name="adj2" fmla="val 205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3784600" y="3622418"/>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Q1 2014/15 GDP data were hit hard by this year’s “Polar Vortex” and harsh winter</a:t>
            </a:r>
          </a:p>
        </p:txBody>
      </p:sp>
      <p:sp>
        <p:nvSpPr>
          <p:cNvPr id="15" name="Rectangle 7"/>
          <p:cNvSpPr>
            <a:spLocks noChangeArrowheads="1"/>
          </p:cNvSpPr>
          <p:nvPr/>
        </p:nvSpPr>
        <p:spPr bwMode="grayWhite">
          <a:xfrm>
            <a:off x="1965569" y="3049105"/>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7083799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51</a:t>
            </a:fld>
            <a:endParaRPr lang="en-US"/>
          </a:p>
        </p:txBody>
      </p:sp>
      <p:sp>
        <p:nvSpPr>
          <p:cNvPr id="45062" name="Rectangle 2"/>
          <p:cNvSpPr>
            <a:spLocks noGrp="1" noChangeArrowheads="1"/>
          </p:cNvSpPr>
          <p:nvPr>
            <p:ph type="title"/>
          </p:nvPr>
        </p:nvSpPr>
        <p:spPr/>
        <p:txBody>
          <a:bodyPr/>
          <a:lstStyle/>
          <a:p>
            <a:r>
              <a:rPr lang="en-US" dirty="0"/>
              <a:t>US Unemployment Rate Forecast</a:t>
            </a:r>
          </a:p>
        </p:txBody>
      </p:sp>
      <p:graphicFrame>
        <p:nvGraphicFramePr>
          <p:cNvPr id="6924291" name="Object 3"/>
          <p:cNvGraphicFramePr>
            <a:graphicFrameLocks noGrp="1" noChangeAspect="1"/>
          </p:cNvGraphicFramePr>
          <p:nvPr>
            <p:ph type="chart" idx="4294967295"/>
            <p:extLst/>
          </p:nvPr>
        </p:nvGraphicFramePr>
        <p:xfrm>
          <a:off x="254000" y="1873250"/>
          <a:ext cx="8518525" cy="4383088"/>
        </p:xfrm>
        <a:graphic>
          <a:graphicData uri="http://schemas.openxmlformats.org/presentationml/2006/ole">
            <mc:AlternateContent xmlns:mc="http://schemas.openxmlformats.org/markup-compatibility/2006">
              <mc:Choice xmlns:v="urn:schemas-microsoft-com:vml" Requires="v">
                <p:oleObj spid="_x0000_s28689414" name="Chart" r:id="rId4" imgW="8201097" imgH="4219540" progId="MSGraph.Chart.8">
                  <p:embed followColorScheme="full"/>
                </p:oleObj>
              </mc:Choice>
              <mc:Fallback>
                <p:oleObj name="Chart" r:id="rId4" imgW="8201097" imgH="4219540" progId="MSGraph.Chart.8">
                  <p:embed followColorScheme="full"/>
                  <p:pic>
                    <p:nvPicPr>
                      <p:cNvPr id="6924291" name="Object 3"/>
                      <p:cNvPicPr>
                        <a:picLocks noChangeAspect="1" noChangeArrowheads="1"/>
                      </p:cNvPicPr>
                      <p:nvPr/>
                    </p:nvPicPr>
                    <p:blipFill>
                      <a:blip r:embed="rId5"/>
                      <a:srcRect/>
                      <a:stretch>
                        <a:fillRect/>
                      </a:stretch>
                    </p:blipFill>
                    <p:spPr bwMode="auto">
                      <a:xfrm>
                        <a:off x="254000" y="1873250"/>
                        <a:ext cx="8518525"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WC’s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(10/16 edition);  Insurance Information Institute.</a:t>
            </a:r>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2017:Q4F*</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have been revised modestly downwards. Optimistic scenarios put the unemployment as low as 4.3% by Q4 of 2017.</a:t>
            </a:r>
          </a:p>
        </p:txBody>
      </p:sp>
      <p:sp>
        <p:nvSpPr>
          <p:cNvPr id="13" name="AutoShape 5"/>
          <p:cNvSpPr>
            <a:spLocks noChangeArrowheads="1"/>
          </p:cNvSpPr>
          <p:nvPr/>
        </p:nvSpPr>
        <p:spPr bwMode="blackWhite">
          <a:xfrm>
            <a:off x="6727352" y="2828869"/>
            <a:ext cx="2155582" cy="1066800"/>
          </a:xfrm>
          <a:prstGeom prst="wedgeRectCallout">
            <a:avLst>
              <a:gd name="adj1" fmla="val -9636"/>
              <a:gd name="adj2" fmla="val 1014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downwards for 2016</a:t>
            </a:r>
          </a:p>
        </p:txBody>
      </p:sp>
    </p:spTree>
    <p:extLst>
      <p:ext uri="{BB962C8B-B14F-4D97-AF65-F5344CB8AC3E}">
        <p14:creationId xmlns:p14="http://schemas.microsoft.com/office/powerpoint/2010/main" val="3263541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Household Net Worth: 2005–2016:Q2</a:t>
            </a:r>
            <a:r>
              <a:rPr lang="en-US" baseline="30000" dirty="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655665" name="Chart" r:id="rId4" imgW="8439111" imgH="3657600" progId="MSGraph.Chart.8">
                  <p:embed followColorScheme="full"/>
                </p:oleObj>
              </mc:Choice>
              <mc:Fallback>
                <p:oleObj name="Chart" r:id="rId4" imgW="8439111" imgH="3657600" progId="MSGraph.Chart.8">
                  <p:embed followColorScheme="full"/>
                  <p:pic>
                    <p:nvPicPr>
                      <p:cNvPr id="58370" name="Object 3"/>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90056" y="5282928"/>
            <a:ext cx="8525344"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Household net worth continues to recover from the Great Recession and could accelerate.  This would expand the “wealth effect” which is more pronounced among higher income households.</a:t>
            </a: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Annualized and seasonally adjusted figure.</a:t>
            </a:r>
          </a:p>
          <a:p>
            <a:pPr marL="133350" indent="-133350" eaLnBrk="0" hangingPunct="0">
              <a:lnSpc>
                <a:spcPct val="90000"/>
              </a:lnSpc>
              <a:buClr>
                <a:schemeClr val="accent2"/>
              </a:buClr>
              <a:buFont typeface="Wingdings" pitchFamily="2" charset="2"/>
              <a:buNone/>
              <a:tabLst>
                <a:tab pos="112713" algn="r"/>
              </a:tabLst>
            </a:pPr>
            <a:r>
              <a:rPr lang="en-US" sz="1100" dirty="0"/>
              <a:t> Sources: Federal Reserve;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054237" y="1418190"/>
            <a:ext cx="2808514" cy="903146"/>
          </a:xfrm>
          <a:prstGeom prst="wedgeRectCallout">
            <a:avLst>
              <a:gd name="adj1" fmla="val 120992"/>
              <a:gd name="adj2" fmla="val -728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mn-cs"/>
              </a:rPr>
              <a:t>Household net worth is reaching new highs</a:t>
            </a:r>
          </a:p>
        </p:txBody>
      </p:sp>
    </p:spTree>
    <p:extLst>
      <p:ext uri="{BB962C8B-B14F-4D97-AF65-F5344CB8AC3E}">
        <p14:creationId xmlns:p14="http://schemas.microsoft.com/office/powerpoint/2010/main" val="35648287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Mortgage Debt Outstanding: </a:t>
            </a:r>
            <a:br>
              <a:rPr lang="en-US" dirty="0"/>
            </a:br>
            <a:r>
              <a:rPr lang="en-US" dirty="0"/>
              <a:t>2001–2016:Q2</a:t>
            </a:r>
            <a:r>
              <a:rPr lang="en-US" baseline="30000" dirty="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656689" name="Chart" r:id="rId4" imgW="8439111" imgH="3657600" progId="MSGraph.Chart.8">
                  <p:embed followColorScheme="full"/>
                </p:oleObj>
              </mc:Choice>
              <mc:Fallback>
                <p:oleObj name="Chart" r:id="rId4" imgW="8439111" imgH="3657600" progId="MSGraph.Chart.8">
                  <p:embed followColorScheme="full"/>
                  <p:pic>
                    <p:nvPicPr>
                      <p:cNvPr id="58370" name="Object 3"/>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90056" y="5282928"/>
            <a:ext cx="8525344"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Mortgage debt outstanding remains below pre-crisis levels.  Consumers have the capacity to resume more aggressive spending.</a:t>
            </a: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Annualized and seasonally adjusted figure as of Q2 2016.</a:t>
            </a:r>
          </a:p>
          <a:p>
            <a:pPr marL="133350" indent="-133350" eaLnBrk="0" hangingPunct="0">
              <a:lnSpc>
                <a:spcPct val="90000"/>
              </a:lnSpc>
              <a:buClr>
                <a:schemeClr val="accent2"/>
              </a:buClr>
              <a:buFont typeface="Wingdings" pitchFamily="2" charset="2"/>
              <a:buNone/>
              <a:tabLst>
                <a:tab pos="112713" algn="r"/>
              </a:tabLst>
            </a:pPr>
            <a:r>
              <a:rPr lang="en-US" sz="1100" dirty="0"/>
              <a:t> Sources: Federal Reserve;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998913" y="3169331"/>
            <a:ext cx="2808514" cy="903146"/>
          </a:xfrm>
          <a:prstGeom prst="wedgeRectCallout">
            <a:avLst>
              <a:gd name="adj1" fmla="val 102387"/>
              <a:gd name="adj2" fmla="val -85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mn-cs"/>
              </a:rPr>
              <a:t>Mortgage lending is growing once again, albeit sluggishly</a:t>
            </a:r>
          </a:p>
        </p:txBody>
      </p:sp>
    </p:spTree>
    <p:extLst>
      <p:ext uri="{BB962C8B-B14F-4D97-AF65-F5344CB8AC3E}">
        <p14:creationId xmlns:p14="http://schemas.microsoft.com/office/powerpoint/2010/main" val="39817213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54</a:t>
            </a:fld>
            <a:endParaRPr lang="en-US"/>
          </a:p>
        </p:txBody>
      </p:sp>
      <p:sp>
        <p:nvSpPr>
          <p:cNvPr id="43014" name="Rectangle 2"/>
          <p:cNvSpPr>
            <a:spLocks noGrp="1" noChangeArrowheads="1"/>
          </p:cNvSpPr>
          <p:nvPr>
            <p:ph type="title"/>
          </p:nvPr>
        </p:nvSpPr>
        <p:spPr>
          <a:xfrm>
            <a:off x="66679" y="90492"/>
            <a:ext cx="8201025" cy="860425"/>
          </a:xfrm>
        </p:spPr>
        <p:txBody>
          <a:bodyPr/>
          <a:lstStyle/>
          <a:p>
            <a:r>
              <a:rPr lang="en-US" dirty="0"/>
              <a:t>Annual Growth in Household Debt:</a:t>
            </a:r>
            <a:br>
              <a:rPr lang="en-US" dirty="0"/>
            </a:br>
            <a:r>
              <a:rPr lang="en-US" dirty="0"/>
              <a:t>2006 – 2016:Q2*</a:t>
            </a:r>
          </a:p>
        </p:txBody>
      </p:sp>
      <p:graphicFrame>
        <p:nvGraphicFramePr>
          <p:cNvPr id="43010" name="Object 3"/>
          <p:cNvGraphicFramePr>
            <a:graphicFrameLocks noChangeAspect="1"/>
          </p:cNvGraphicFramePr>
          <p:nvPr>
            <p:extLst/>
          </p:nvPr>
        </p:nvGraphicFramePr>
        <p:xfrm>
          <a:off x="381000" y="1600204"/>
          <a:ext cx="8648700" cy="3762375"/>
        </p:xfrm>
        <a:graphic>
          <a:graphicData uri="http://schemas.openxmlformats.org/presentationml/2006/ole">
            <mc:AlternateContent xmlns:mc="http://schemas.openxmlformats.org/markup-compatibility/2006">
              <mc:Choice xmlns:v="urn:schemas-microsoft-com:vml" Requires="v">
                <p:oleObj spid="_x0000_s28657713" name="Chart" r:id="rId4" imgW="8667590" imgH="3771900" progId="MSGraph.Chart.8">
                  <p:embed followColorScheme="full"/>
                </p:oleObj>
              </mc:Choice>
              <mc:Fallback>
                <p:oleObj name="Chart" r:id="rId4" imgW="8667590" imgH="3771900" progId="MSGraph.Chart.8">
                  <p:embed followColorScheme="full"/>
                  <p:pic>
                    <p:nvPicPr>
                      <p:cNvPr id="43010" name="Object 3"/>
                      <p:cNvPicPr>
                        <a:picLocks noChangeAspect="1" noChangeArrowheads="1"/>
                      </p:cNvPicPr>
                      <p:nvPr/>
                    </p:nvPicPr>
                    <p:blipFill>
                      <a:blip r:embed="rId5"/>
                      <a:srcRect/>
                      <a:stretch>
                        <a:fillRect/>
                      </a:stretch>
                    </p:blipFill>
                    <p:spPr bwMode="gray">
                      <a:xfrm>
                        <a:off x="381000" y="1600204"/>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1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a:t>
            </a:r>
          </a:p>
        </p:txBody>
      </p:sp>
      <p:sp>
        <p:nvSpPr>
          <p:cNvPr id="1936390" name="Rectangle 6"/>
          <p:cNvSpPr>
            <a:spLocks noChangeArrowheads="1"/>
          </p:cNvSpPr>
          <p:nvPr/>
        </p:nvSpPr>
        <p:spPr bwMode="blackWhite">
          <a:xfrm>
            <a:off x="500066" y="5513488"/>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Household debt continues to expand but timidly, </a:t>
            </a:r>
            <a:r>
              <a:rPr lang="en-US" sz="2000" b="1" dirty="0" err="1">
                <a:solidFill>
                  <a:srgbClr val="FFFFFF"/>
                </a:solidFill>
                <a:latin typeface="Arial" panose="020B0604020202020204" pitchFamily="34" charset="0"/>
                <a:cs typeface="Arial" panose="020B0604020202020204" pitchFamily="34" charset="0"/>
              </a:rPr>
              <a:t>reflectly</a:t>
            </a:r>
            <a:r>
              <a:rPr lang="en-US" sz="2000" b="1" dirty="0">
                <a:solidFill>
                  <a:srgbClr val="FFFFFF"/>
                </a:solidFill>
                <a:latin typeface="Arial" panose="020B0604020202020204" pitchFamily="34" charset="0"/>
                <a:cs typeface="Arial" panose="020B0604020202020204" pitchFamily="34" charset="0"/>
              </a:rPr>
              <a:t> lingering economic uncertainties</a:t>
            </a:r>
          </a:p>
        </p:txBody>
      </p:sp>
      <p:sp>
        <p:nvSpPr>
          <p:cNvPr id="11"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Annualized and seasonally adjusted figure.</a:t>
            </a:r>
          </a:p>
          <a:p>
            <a:pPr marL="133350" indent="-133350" eaLnBrk="0" hangingPunct="0">
              <a:lnSpc>
                <a:spcPct val="90000"/>
              </a:lnSpc>
              <a:buClr>
                <a:schemeClr val="accent2"/>
              </a:buClr>
              <a:buFont typeface="Wingdings" pitchFamily="2" charset="2"/>
              <a:buNone/>
              <a:tabLst>
                <a:tab pos="112713" algn="r"/>
              </a:tabLst>
            </a:pPr>
            <a:r>
              <a:rPr lang="en-US" sz="1100" dirty="0"/>
              <a:t> Sources: Federal Reserve; Insurance Information Institute.</a:t>
            </a:r>
          </a:p>
        </p:txBody>
      </p:sp>
      <p:sp>
        <p:nvSpPr>
          <p:cNvPr id="12" name="AutoShape 7"/>
          <p:cNvSpPr>
            <a:spLocks noChangeArrowheads="1"/>
          </p:cNvSpPr>
          <p:nvPr/>
        </p:nvSpPr>
        <p:spPr bwMode="blackWhite">
          <a:xfrm>
            <a:off x="3167743" y="1380400"/>
            <a:ext cx="2715822" cy="1270436"/>
          </a:xfrm>
          <a:prstGeom prst="wedgeRectCallout">
            <a:avLst>
              <a:gd name="adj1" fmla="val -41044"/>
              <a:gd name="adj2" fmla="val 1134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mn-cs"/>
              </a:rPr>
              <a:t>Household debt growth plunged during the Great Recession and has yet to recover</a:t>
            </a:r>
          </a:p>
        </p:txBody>
      </p:sp>
    </p:spTree>
    <p:extLst>
      <p:ext uri="{BB962C8B-B14F-4D97-AF65-F5344CB8AC3E}">
        <p14:creationId xmlns:p14="http://schemas.microsoft.com/office/powerpoint/2010/main" val="3246545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a:t>The Wealth Effect: Will Rising Home Prices and a Bull Market Push Up Spending?</a:t>
            </a:r>
            <a:endParaRPr lang="en-US" baseline="30000" dirty="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658737" name="Chart" r:id="rId4" imgW="8410399" imgH="3648040" progId="MSGraph.Chart.8">
                  <p:embed followColorScheme="full"/>
                </p:oleObj>
              </mc:Choice>
              <mc:Fallback>
                <p:oleObj name="Chart" r:id="rId4" imgW="8410399" imgH="3648040" progId="MSGraph.Chart.8">
                  <p:embed followColorScheme="full"/>
                  <p:pic>
                    <p:nvPicPr>
                      <p:cNvPr id="58370" name="Object 3"/>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104741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2000" b="1" dirty="0">
                <a:solidFill>
                  <a:srgbClr val="FFFFFF"/>
                </a:solidFill>
              </a:rPr>
              <a:t>The wealth effect is diminished in the slow-growth, post-recession economy, but could it accelerate under a Trump Administration?  High net worth families could ramp up spending</a:t>
            </a:r>
          </a:p>
        </p:txBody>
      </p:sp>
      <p:sp>
        <p:nvSpPr>
          <p:cNvPr id="58373" name="Rectangle 5"/>
          <p:cNvSpPr>
            <a:spLocks noChangeArrowheads="1"/>
          </p:cNvSpPr>
          <p:nvPr/>
        </p:nvSpPr>
        <p:spPr bwMode="auto">
          <a:xfrm>
            <a:off x="0" y="6587409"/>
            <a:ext cx="7472855" cy="25622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100" dirty="0"/>
              <a:t>Sources: Mark </a:t>
            </a:r>
            <a:r>
              <a:rPr lang="en-US" sz="1100" dirty="0" err="1"/>
              <a:t>Zandi</a:t>
            </a:r>
            <a:r>
              <a:rPr lang="en-US" sz="1100" dirty="0"/>
              <a:t> of Moody’s Analytics.  Post-crisis estimate is for 2013;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a:solidFill>
                  <a:srgbClr val="225A7A"/>
                </a:solidFill>
              </a:rPr>
              <a:t>(Percent)</a:t>
            </a:r>
          </a:p>
        </p:txBody>
      </p:sp>
      <p:sp>
        <p:nvSpPr>
          <p:cNvPr id="9" name="AutoShape 7"/>
          <p:cNvSpPr>
            <a:spLocks noChangeArrowheads="1"/>
          </p:cNvSpPr>
          <p:nvPr/>
        </p:nvSpPr>
        <p:spPr bwMode="blackWhite">
          <a:xfrm>
            <a:off x="5767705" y="1252451"/>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Estimated book yield in 2016 is down about 140 BP from pre-crisis levels</a:t>
            </a:r>
          </a:p>
        </p:txBody>
      </p:sp>
    </p:spTree>
    <p:extLst>
      <p:ext uri="{BB962C8B-B14F-4D97-AF65-F5344CB8AC3E}">
        <p14:creationId xmlns:p14="http://schemas.microsoft.com/office/powerpoint/2010/main" val="41563117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Profitability &amp; Politics</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sp>
        <p:nvSpPr>
          <p:cNvPr id="10" name="Rectangle 8"/>
          <p:cNvSpPr>
            <a:spLocks noChangeArrowheads="1"/>
          </p:cNvSpPr>
          <p:nvPr/>
        </p:nvSpPr>
        <p:spPr bwMode="auto">
          <a:xfrm>
            <a:off x="449198" y="4919935"/>
            <a:ext cx="784271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How Is Profitability Affected by the President’s Political Party?</a:t>
            </a:r>
          </a:p>
        </p:txBody>
      </p:sp>
    </p:spTree>
    <p:extLst>
      <p:ext uri="{BB962C8B-B14F-4D97-AF65-F5344CB8AC3E}">
        <p14:creationId xmlns:p14="http://schemas.microsoft.com/office/powerpoint/2010/main" val="27839294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65022682"/>
              </p:ext>
            </p:extLst>
          </p:nvPr>
        </p:nvGraphicFramePr>
        <p:xfrm>
          <a:off x="17467" y="1228729"/>
          <a:ext cx="8529637" cy="5210175"/>
        </p:xfrm>
        <a:graphic>
          <a:graphicData uri="http://schemas.openxmlformats.org/presentationml/2006/ole">
            <mc:AlternateContent xmlns:mc="http://schemas.openxmlformats.org/markup-compatibility/2006">
              <mc:Choice xmlns:v="urn:schemas-microsoft-com:vml" Requires="v">
                <p:oleObj spid="_x0000_s28547337" name="Chart" r:id="rId4" imgW="5759368" imgH="3517946" progId="MSGraph.Chart.8">
                  <p:embed followColorScheme="full"/>
                </p:oleObj>
              </mc:Choice>
              <mc:Fallback>
                <p:oleObj name="Chart" r:id="rId4" imgW="5759368" imgH="3517946" progId="MSGraph.Chart.8">
                  <p:embed followColorScheme="full"/>
                  <p:pic>
                    <p:nvPicPr>
                      <p:cNvPr id="0" name=""/>
                      <p:cNvPicPr>
                        <a:picLocks noChangeAspect="1" noChangeArrowheads="1"/>
                      </p:cNvPicPr>
                      <p:nvPr/>
                    </p:nvPicPr>
                    <p:blipFill>
                      <a:blip r:embed="rId5"/>
                      <a:srcRect/>
                      <a:stretch>
                        <a:fillRect/>
                      </a:stretch>
                    </p:blipFill>
                    <p:spPr bwMode="auto">
                      <a:xfrm>
                        <a:off x="17467" y="1228729"/>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t>*Truman administration ROE of 6.97% based on 3 years only, 1950-52;.</a:t>
            </a:r>
          </a:p>
          <a:p>
            <a:pPr>
              <a:spcBef>
                <a:spcPct val="0"/>
              </a:spcBef>
              <a:buClrTx/>
              <a:buFontTx/>
              <a:buNone/>
            </a:pPr>
            <a:r>
              <a:rPr lang="en-US" sz="1000" dirty="0"/>
              <a:t>  Source: Insurance Information Institute</a:t>
            </a:r>
          </a:p>
        </p:txBody>
      </p:sp>
      <p:sp>
        <p:nvSpPr>
          <p:cNvPr id="7045125" name="Text Box 5"/>
          <p:cNvSpPr txBox="1">
            <a:spLocks noChangeArrowheads="1"/>
          </p:cNvSpPr>
          <p:nvPr/>
        </p:nvSpPr>
        <p:spPr bwMode="auto">
          <a:xfrm>
            <a:off x="5718179"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t>OVERALL RECORD: </a:t>
            </a:r>
            <a:r>
              <a:rPr lang="en-US" sz="2400" b="1" u="sng" dirty="0"/>
              <a:t>1950-2015</a:t>
            </a:r>
            <a:r>
              <a:rPr lang="en-US" sz="2400" b="1" dirty="0"/>
              <a:t>*</a:t>
            </a:r>
          </a:p>
          <a:p>
            <a:pPr>
              <a:lnSpc>
                <a:spcPct val="90000"/>
              </a:lnSpc>
              <a:buClrTx/>
              <a:buFontTx/>
              <a:buNone/>
            </a:pPr>
            <a:r>
              <a:rPr lang="en-US" sz="2400" b="1" dirty="0">
                <a:solidFill>
                  <a:srgbClr val="3333FF"/>
                </a:solidFill>
              </a:rPr>
              <a:t>Democrats	  7.72%</a:t>
            </a:r>
          </a:p>
          <a:p>
            <a:pPr>
              <a:lnSpc>
                <a:spcPct val="90000"/>
              </a:lnSpc>
              <a:buClrTx/>
              <a:buFontTx/>
              <a:buNone/>
            </a:pPr>
            <a:r>
              <a:rPr lang="en-US" sz="2400" b="1" dirty="0">
                <a:solidFill>
                  <a:srgbClr val="FF0000"/>
                </a:solidFill>
              </a:rPr>
              <a:t>Republicans	  7.85%</a:t>
            </a:r>
          </a:p>
        </p:txBody>
      </p:sp>
      <p:sp>
        <p:nvSpPr>
          <p:cNvPr id="7045126" name="Text Box 6"/>
          <p:cNvSpPr txBox="1">
            <a:spLocks noChangeArrowheads="1"/>
          </p:cNvSpPr>
          <p:nvPr/>
        </p:nvSpPr>
        <p:spPr bwMode="auto">
          <a:xfrm>
            <a:off x="5405281" y="4106514"/>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5" y="4"/>
            <a:ext cx="75575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P/C Insurance Industry ROE by Presidential Administration, 1950-2015*</a:t>
            </a:r>
          </a:p>
        </p:txBody>
      </p:sp>
    </p:spTree>
    <p:extLst>
      <p:ext uri="{BB962C8B-B14F-4D97-AF65-F5344CB8AC3E}">
        <p14:creationId xmlns:p14="http://schemas.microsoft.com/office/powerpoint/2010/main" val="4060218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err="1">
                <a:solidFill>
                  <a:schemeClr val="bg1"/>
                </a:solidFill>
              </a:rPr>
              <a:t>Trumponomics</a:t>
            </a:r>
            <a:r>
              <a:rPr lang="en-US" sz="4200" dirty="0">
                <a:solidFill>
                  <a:schemeClr val="bg1"/>
                </a:solidFill>
              </a:rPr>
              <a:t>, Insurance  and Politics</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58</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58</a:t>
            </a:fld>
            <a:endParaRPr lang="en-US"/>
          </a:p>
        </p:txBody>
      </p:sp>
      <p:sp>
        <p:nvSpPr>
          <p:cNvPr id="10" name="Rectangle 8"/>
          <p:cNvSpPr>
            <a:spLocks noChangeArrowheads="1"/>
          </p:cNvSpPr>
          <p:nvPr/>
        </p:nvSpPr>
        <p:spPr bwMode="auto">
          <a:xfrm>
            <a:off x="449198" y="4919935"/>
            <a:ext cx="8151877"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How Might the Trump Presidency Impact the Insurance Industry?</a:t>
            </a: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59</a:t>
            </a:fld>
            <a:endParaRPr lang="en-US" dirty="0"/>
          </a:p>
        </p:txBody>
      </p:sp>
      <p:sp>
        <p:nvSpPr>
          <p:cNvPr id="82949" name="Rectangle 2"/>
          <p:cNvSpPr>
            <a:spLocks noGrp="1" noChangeArrowheads="1"/>
          </p:cNvSpPr>
          <p:nvPr>
            <p:ph type="title"/>
          </p:nvPr>
        </p:nvSpPr>
        <p:spPr/>
        <p:txBody>
          <a:bodyPr/>
          <a:lstStyle/>
          <a:p>
            <a:r>
              <a:rPr lang="en-US" dirty="0"/>
              <a:t>Trump vs. Clinton:</a:t>
            </a:r>
            <a:br>
              <a:rPr lang="en-US" dirty="0"/>
            </a:br>
            <a:r>
              <a:rPr lang="en-US" dirty="0"/>
              <a:t>Issues that Matter to P/C Insurers</a:t>
            </a:r>
          </a:p>
        </p:txBody>
      </p:sp>
      <p:graphicFrame>
        <p:nvGraphicFramePr>
          <p:cNvPr id="3" name="Content Placeholder 2"/>
          <p:cNvGraphicFramePr>
            <a:graphicFrameLocks noGrp="1"/>
          </p:cNvGraphicFramePr>
          <p:nvPr>
            <p:ph idx="1"/>
            <p:extLst/>
          </p:nvPr>
        </p:nvGraphicFramePr>
        <p:xfrm>
          <a:off x="187960" y="1155701"/>
          <a:ext cx="8768080" cy="5588000"/>
        </p:xfrm>
        <a:graphic>
          <a:graphicData uri="http://schemas.openxmlformats.org/drawingml/2006/table">
            <a:tbl>
              <a:tblPr firstRow="1" bandRow="1">
                <a:tableStyleId>{5C22544A-7EE6-4342-B048-85BDC9FD1C3A}</a:tableStyleId>
              </a:tblPr>
              <a:tblGrid>
                <a:gridCol w="1814721">
                  <a:extLst>
                    <a:ext uri="{9D8B030D-6E8A-4147-A177-3AD203B41FA5}">
                      <a16:colId xmlns:a16="http://schemas.microsoft.com/office/drawing/2014/main" val="20000"/>
                    </a:ext>
                  </a:extLst>
                </a:gridCol>
                <a:gridCol w="3778359">
                  <a:extLst>
                    <a:ext uri="{9D8B030D-6E8A-4147-A177-3AD203B41FA5}">
                      <a16:colId xmlns:a16="http://schemas.microsoft.com/office/drawing/2014/main" val="20001"/>
                    </a:ext>
                  </a:extLst>
                </a:gridCol>
                <a:gridCol w="3175000">
                  <a:extLst>
                    <a:ext uri="{9D8B030D-6E8A-4147-A177-3AD203B41FA5}">
                      <a16:colId xmlns:a16="http://schemas.microsoft.com/office/drawing/2014/main" val="20002"/>
                    </a:ext>
                  </a:extLst>
                </a:gridCol>
              </a:tblGrid>
              <a:tr h="370840">
                <a:tc>
                  <a:txBody>
                    <a:bodyPr/>
                    <a:lstStyle/>
                    <a:p>
                      <a:r>
                        <a:rPr lang="en-US" dirty="0"/>
                        <a:t>Issue</a:t>
                      </a:r>
                    </a:p>
                  </a:txBody>
                  <a:tcPr/>
                </a:tc>
                <a:tc>
                  <a:txBody>
                    <a:bodyPr/>
                    <a:lstStyle/>
                    <a:p>
                      <a:r>
                        <a:rPr lang="en-US" dirty="0"/>
                        <a:t>Trump</a:t>
                      </a:r>
                    </a:p>
                  </a:txBody>
                  <a:tcPr/>
                </a:tc>
                <a:tc>
                  <a:txBody>
                    <a:bodyPr/>
                    <a:lstStyle/>
                    <a:p>
                      <a:r>
                        <a:rPr lang="en-US" sz="1600" dirty="0"/>
                        <a:t>Clinton</a:t>
                      </a:r>
                    </a:p>
                  </a:txBody>
                  <a:tcPr/>
                </a:tc>
                <a:extLst>
                  <a:ext uri="{0D108BD9-81ED-4DB2-BD59-A6C34878D82A}">
                    <a16:rowId xmlns:a16="http://schemas.microsoft.com/office/drawing/2014/main" val="10000"/>
                  </a:ext>
                </a:extLst>
              </a:tr>
              <a:tr h="370840">
                <a:tc>
                  <a:txBody>
                    <a:bodyPr/>
                    <a:lstStyle/>
                    <a:p>
                      <a:r>
                        <a:rPr lang="en-US" sz="1600" dirty="0"/>
                        <a:t>Economy</a:t>
                      </a:r>
                    </a:p>
                  </a:txBody>
                  <a:tcPr/>
                </a:tc>
                <a:tc>
                  <a:txBody>
                    <a:bodyPr/>
                    <a:lstStyle/>
                    <a:p>
                      <a:r>
                        <a:rPr lang="en-US" sz="1600" b="1" i="1" dirty="0"/>
                        <a:t>Supply</a:t>
                      </a:r>
                      <a:r>
                        <a:rPr lang="en-US" sz="1600" b="1" i="1" baseline="0" dirty="0"/>
                        <a:t> </a:t>
                      </a:r>
                      <a:r>
                        <a:rPr lang="en-US" sz="1600" b="1" i="1" dirty="0"/>
                        <a:t>Side-Like</a:t>
                      </a:r>
                      <a:r>
                        <a:rPr lang="en-US" sz="1600" b="1" i="1" baseline="0" dirty="0"/>
                        <a:t> Philosophy:</a:t>
                      </a:r>
                      <a:r>
                        <a:rPr lang="en-US" sz="1600" baseline="0" dirty="0"/>
                        <a:t> Lower </a:t>
                      </a:r>
                      <a:r>
                        <a:rPr lang="en-US" sz="1600" baseline="0" dirty="0" err="1"/>
                        <a:t>taxes</a:t>
                      </a:r>
                      <a:r>
                        <a:rPr lang="en-US" sz="1600" baseline="0" dirty="0" err="1">
                          <a:sym typeface="Wingdings" panose="05000000000000000000" pitchFamily="2" charset="2"/>
                        </a:rPr>
                        <a:t>Faster</a:t>
                      </a:r>
                      <a:r>
                        <a:rPr lang="en-US" sz="1600" baseline="0" dirty="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a:t>Keynesian</a:t>
                      </a:r>
                      <a:r>
                        <a:rPr lang="en-US" sz="1600" b="1" i="1" baseline="0" dirty="0"/>
                        <a:t> Philosophy: </a:t>
                      </a:r>
                      <a:r>
                        <a:rPr lang="en-US" sz="1600" baseline="0" dirty="0"/>
                        <a:t>More government spending on infrastructure, education, social services; Deficits likely increase as tax increases likely difficult to pass</a:t>
                      </a:r>
                      <a:endParaRPr lang="en-US" sz="1600" dirty="0"/>
                    </a:p>
                  </a:txBody>
                  <a:tcPr/>
                </a:tc>
                <a:extLst>
                  <a:ext uri="{0D108BD9-81ED-4DB2-BD59-A6C34878D82A}">
                    <a16:rowId xmlns:a16="http://schemas.microsoft.com/office/drawing/2014/main" val="10001"/>
                  </a:ext>
                </a:extLst>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a:t>Interest Rates</a:t>
                      </a:r>
                    </a:p>
                  </a:txBody>
                  <a:tcPr/>
                </a:tc>
                <a:tc>
                  <a:txBody>
                    <a:bodyPr/>
                    <a:lstStyle/>
                    <a:p>
                      <a:r>
                        <a:rPr lang="en-US" sz="1600" baseline="0" dirty="0"/>
                        <a:t>May trend higher with larger deficits; Shift from monetary policy to fiscal focus (tax cuts, government spending)</a:t>
                      </a:r>
                      <a:endParaRPr lang="en-US" sz="1600" dirty="0"/>
                    </a:p>
                  </a:txBody>
                  <a:tcPr/>
                </a:tc>
                <a:tc>
                  <a:txBody>
                    <a:bodyPr/>
                    <a:lstStyle/>
                    <a:p>
                      <a:r>
                        <a:rPr lang="en-US" sz="1600" dirty="0"/>
                        <a:t>Status quo at the Fed; Net impact on interest rates unclear</a:t>
                      </a:r>
                    </a:p>
                  </a:txBody>
                  <a:tcPr/>
                </a:tc>
                <a:extLst>
                  <a:ext uri="{0D108BD9-81ED-4DB2-BD59-A6C34878D82A}">
                    <a16:rowId xmlns:a16="http://schemas.microsoft.com/office/drawing/2014/main" val="10002"/>
                  </a:ext>
                </a:extLst>
              </a:tr>
              <a:tr h="370840">
                <a:tc>
                  <a:txBody>
                    <a:bodyPr/>
                    <a:lstStyle/>
                    <a:p>
                      <a:r>
                        <a:rPr lang="en-US" sz="1600" dirty="0"/>
                        <a:t>Taxes</a:t>
                      </a:r>
                    </a:p>
                  </a:txBody>
                  <a:tcPr/>
                </a:tc>
                <a:tc>
                  <a:txBody>
                    <a:bodyPr/>
                    <a:lstStyle/>
                    <a:p>
                      <a:r>
                        <a:rPr lang="en-US" sz="1600" dirty="0"/>
                        <a:t>Favors lower tax rates for corporate</a:t>
                      </a:r>
                      <a:r>
                        <a:rPr lang="en-US" sz="1600" baseline="0" dirty="0"/>
                        <a:t> and personal income tax rates; Tax code overhaul?</a:t>
                      </a:r>
                      <a:endParaRPr lang="en-US" sz="1600" dirty="0"/>
                    </a:p>
                  </a:txBody>
                  <a:tcPr/>
                </a:tc>
                <a:tc>
                  <a:txBody>
                    <a:bodyPr/>
                    <a:lstStyle/>
                    <a:p>
                      <a:r>
                        <a:rPr lang="en-US" sz="1600" dirty="0"/>
                        <a:t>Unlikely to reduce</a:t>
                      </a:r>
                      <a:r>
                        <a:rPr lang="en-US" sz="1600" baseline="0" dirty="0"/>
                        <a:t> taxes or embark on major overhaul of tax code</a:t>
                      </a:r>
                      <a:endParaRPr lang="en-US" sz="1600" dirty="0"/>
                    </a:p>
                  </a:txBody>
                  <a:tcPr/>
                </a:tc>
                <a:extLst>
                  <a:ext uri="{0D108BD9-81ED-4DB2-BD59-A6C34878D82A}">
                    <a16:rowId xmlns:a16="http://schemas.microsoft.com/office/drawing/2014/main" val="10003"/>
                  </a:ext>
                </a:extLst>
              </a:tr>
              <a:tr h="370840">
                <a:tc>
                  <a:txBody>
                    <a:bodyPr/>
                    <a:lstStyle/>
                    <a:p>
                      <a:r>
                        <a:rPr lang="en-US" sz="1600" dirty="0"/>
                        <a:t>International Trade</a:t>
                      </a:r>
                    </a:p>
                  </a:txBody>
                  <a:tcPr/>
                </a:tc>
                <a:tc>
                  <a:txBody>
                    <a:bodyPr/>
                    <a:lstStyle/>
                    <a:p>
                      <a:r>
                        <a:rPr lang="en-US" sz="1600" dirty="0"/>
                        <a:t>Protectionist</a:t>
                      </a:r>
                      <a:r>
                        <a:rPr lang="en-US" sz="1600" baseline="0" dirty="0"/>
                        <a:t> Tendencies (appeal primarily to manufacturing sector)</a:t>
                      </a:r>
                      <a:endParaRPr lang="en-US" sz="1600" dirty="0"/>
                    </a:p>
                  </a:txBody>
                  <a:tcPr/>
                </a:tc>
                <a:tc>
                  <a:txBody>
                    <a:bodyPr/>
                    <a:lstStyle/>
                    <a:p>
                      <a:r>
                        <a:rPr lang="en-US" sz="1600" dirty="0"/>
                        <a:t>Has criticized Trans-Pacific</a:t>
                      </a:r>
                      <a:r>
                        <a:rPr lang="en-US" sz="1600" baseline="0" dirty="0"/>
                        <a:t> Partnership but is a realist on international matters</a:t>
                      </a:r>
                      <a:endParaRPr lang="en-US" sz="1600" dirty="0"/>
                    </a:p>
                  </a:txBody>
                  <a:tcPr/>
                </a:tc>
                <a:extLst>
                  <a:ext uri="{0D108BD9-81ED-4DB2-BD59-A6C34878D82A}">
                    <a16:rowId xmlns:a16="http://schemas.microsoft.com/office/drawing/2014/main" val="10004"/>
                  </a:ext>
                </a:extLst>
              </a:tr>
              <a:tr h="370840">
                <a:tc>
                  <a:txBody>
                    <a:bodyPr/>
                    <a:lstStyle/>
                    <a:p>
                      <a:r>
                        <a:rPr lang="en-US" sz="1600" dirty="0"/>
                        <a:t>Tort System</a:t>
                      </a:r>
                    </a:p>
                  </a:txBody>
                  <a:tcPr/>
                </a:tc>
                <a:tc>
                  <a:txBody>
                    <a:bodyPr/>
                    <a:lstStyle/>
                    <a:p>
                      <a:r>
                        <a:rPr lang="en-US" sz="1600" dirty="0"/>
                        <a:t>Doesn’t like trial lawyers but</a:t>
                      </a:r>
                      <a:r>
                        <a:rPr lang="en-US" sz="1600" baseline="0" dirty="0"/>
                        <a:t> seems to like filing lawsuits</a:t>
                      </a:r>
                      <a:endParaRPr lang="en-US" sz="1600" dirty="0"/>
                    </a:p>
                  </a:txBody>
                  <a:tcPr/>
                </a:tc>
                <a:tc>
                  <a:txBody>
                    <a:bodyPr/>
                    <a:lstStyle/>
                    <a:p>
                      <a:r>
                        <a:rPr lang="en-US" sz="1600" dirty="0"/>
                        <a:t>Status Quo</a:t>
                      </a:r>
                    </a:p>
                  </a:txBody>
                  <a:tcPr/>
                </a:tc>
                <a:extLst>
                  <a:ext uri="{0D108BD9-81ED-4DB2-BD59-A6C34878D82A}">
                    <a16:rowId xmlns:a16="http://schemas.microsoft.com/office/drawing/2014/main" val="10005"/>
                  </a:ext>
                </a:extLst>
              </a:tr>
              <a:tr h="370840">
                <a:tc>
                  <a:txBody>
                    <a:bodyPr/>
                    <a:lstStyle/>
                    <a:p>
                      <a:r>
                        <a:rPr lang="en-US" sz="1600" dirty="0"/>
                        <a:t>Health</a:t>
                      </a:r>
                      <a:r>
                        <a:rPr lang="en-US" sz="1600" baseline="0" dirty="0"/>
                        <a:t> Care</a:t>
                      </a:r>
                      <a:endParaRPr lang="en-US" sz="1600" dirty="0"/>
                    </a:p>
                  </a:txBody>
                  <a:tcPr/>
                </a:tc>
                <a:tc>
                  <a:txBody>
                    <a:bodyPr/>
                    <a:lstStyle/>
                    <a:p>
                      <a:r>
                        <a:rPr lang="en-US" sz="1600" dirty="0"/>
                        <a:t>ACA</a:t>
                      </a:r>
                      <a:r>
                        <a:rPr lang="en-US" sz="1600" baseline="0" dirty="0"/>
                        <a:t> should be repealed &amp; replaced</a:t>
                      </a:r>
                      <a:endParaRPr lang="en-US" sz="1600" dirty="0"/>
                    </a:p>
                  </a:txBody>
                  <a:tcPr/>
                </a:tc>
                <a:tc>
                  <a:txBody>
                    <a:bodyPr/>
                    <a:lstStyle/>
                    <a:p>
                      <a:r>
                        <a:rPr lang="en-US" sz="1600" dirty="0"/>
                        <a:t>Incremental Change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85032279"/>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rPr>
              <a:t>eSlide – P6466 – The Financial Crisis and the Future of the P/C</a:t>
            </a:r>
          </a:p>
        </p:txBody>
      </p:sp>
      <p:sp>
        <p:nvSpPr>
          <p:cNvPr id="4710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rPr>
              <a:pPr algn="r" eaLnBrk="0" fontAlgn="base" hangingPunct="0">
                <a:lnSpc>
                  <a:spcPct val="85000"/>
                </a:lnSpc>
                <a:spcBef>
                  <a:spcPct val="20000"/>
                </a:spcBef>
                <a:spcAft>
                  <a:spcPct val="0"/>
                </a:spcAft>
              </a:pPr>
              <a:t>6</a:t>
            </a:fld>
            <a:endParaRPr lang="en-US" sz="900">
              <a:solidFill>
                <a:srgbClr val="000000"/>
              </a:solidFill>
            </a:endParaRPr>
          </a:p>
        </p:txBody>
      </p:sp>
      <p:sp>
        <p:nvSpPr>
          <p:cNvPr id="47110" name="Rectangle 2"/>
          <p:cNvSpPr>
            <a:spLocks noGrp="1" noChangeArrowheads="1"/>
          </p:cNvSpPr>
          <p:nvPr>
            <p:ph type="title" idx="4294967295"/>
          </p:nvPr>
        </p:nvSpPr>
        <p:spPr>
          <a:xfrm>
            <a:off x="259381" y="100120"/>
            <a:ext cx="4312623" cy="860425"/>
          </a:xfrm>
        </p:spPr>
        <p:txBody>
          <a:bodyPr/>
          <a:lstStyle/>
          <a:p>
            <a:r>
              <a:rPr lang="en-US" dirty="0"/>
              <a:t>Policyholder Surplus, </a:t>
            </a:r>
            <a:br>
              <a:rPr lang="en-US" dirty="0"/>
            </a:br>
            <a:r>
              <a:rPr lang="en-US" dirty="0"/>
              <a:t>2006:Q4–2016:Q2</a:t>
            </a:r>
          </a:p>
        </p:txBody>
      </p:sp>
      <p:sp>
        <p:nvSpPr>
          <p:cNvPr id="47111" name="Rectangle 4"/>
          <p:cNvSpPr>
            <a:spLocks noChangeArrowheads="1"/>
          </p:cNvSpPr>
          <p:nvPr/>
        </p:nvSpPr>
        <p:spPr bwMode="auto">
          <a:xfrm>
            <a:off x="-171450" y="6584952"/>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rPr>
              <a:t>Sources: ISO, A.M .Best.</a:t>
            </a:r>
          </a:p>
        </p:txBody>
      </p:sp>
      <p:sp>
        <p:nvSpPr>
          <p:cNvPr id="47112" name="PPTShape_0"/>
          <p:cNvSpPr>
            <a:spLocks noChangeArrowheads="1"/>
          </p:cNvSpPr>
          <p:nvPr/>
        </p:nvSpPr>
        <p:spPr bwMode="black">
          <a:xfrm>
            <a:off x="169554" y="1123263"/>
            <a:ext cx="8221663"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graphicFrame>
        <p:nvGraphicFramePr>
          <p:cNvPr id="47106" name="Object 3"/>
          <p:cNvGraphicFramePr>
            <a:graphicFrameLocks/>
          </p:cNvGraphicFramePr>
          <p:nvPr>
            <p:extLst/>
          </p:nvPr>
        </p:nvGraphicFramePr>
        <p:xfrm>
          <a:off x="228600" y="1299785"/>
          <a:ext cx="8736496" cy="3362325"/>
        </p:xfrm>
        <a:graphic>
          <a:graphicData uri="http://schemas.openxmlformats.org/presentationml/2006/ole">
            <mc:AlternateContent xmlns:mc="http://schemas.openxmlformats.org/markup-compatibility/2006">
              <mc:Choice xmlns:v="urn:schemas-microsoft-com:vml" Requires="v">
                <p:oleObj spid="_x0000_s28631128" name="Chart" r:id="rId5" imgW="8772414" imgH="3305140" progId="MSGraph.Chart.8">
                  <p:embed followColorScheme="full"/>
                </p:oleObj>
              </mc:Choice>
              <mc:Fallback>
                <p:oleObj name="Chart" r:id="rId5" imgW="8772414" imgH="3305140" progId="MSGraph.Chart.8">
                  <p:embed followColorScheme="full"/>
                  <p:pic>
                    <p:nvPicPr>
                      <p:cNvPr id="47106" name="Object 3"/>
                      <p:cNvPicPr>
                        <a:picLocks noChangeArrowheads="1"/>
                      </p:cNvPicPr>
                      <p:nvPr/>
                    </p:nvPicPr>
                    <p:blipFill>
                      <a:blip r:embed="rId6"/>
                      <a:srcRect/>
                      <a:stretch>
                        <a:fillRect/>
                      </a:stretch>
                    </p:blipFill>
                    <p:spPr bwMode="auto">
                      <a:xfrm>
                        <a:off x="228600" y="1299785"/>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40" y="1299785"/>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2007:Q3</a:t>
            </a:r>
            <a:br>
              <a:rPr lang="en-US" sz="1600" b="1" dirty="0">
                <a:solidFill>
                  <a:srgbClr val="FFFFFF"/>
                </a:solidFill>
              </a:rPr>
            </a:br>
            <a:r>
              <a:rPr lang="en-US" sz="1600" b="1" dirty="0">
                <a:solidFill>
                  <a:srgbClr val="FFFFFF"/>
                </a:solidFill>
              </a:rPr>
              <a:t>Pre-Crisis Peak</a:t>
            </a:r>
          </a:p>
        </p:txBody>
      </p:sp>
      <p:sp>
        <p:nvSpPr>
          <p:cNvPr id="47122" name="Text Box 5"/>
          <p:cNvSpPr txBox="1">
            <a:spLocks noChangeArrowheads="1"/>
          </p:cNvSpPr>
          <p:nvPr/>
        </p:nvSpPr>
        <p:spPr bwMode="auto">
          <a:xfrm>
            <a:off x="5799089" y="5440561"/>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endParaRPr>
          </a:p>
          <a:p>
            <a:pPr eaLnBrk="0" fontAlgn="base" hangingPunct="0">
              <a:lnSpc>
                <a:spcPct val="85000"/>
              </a:lnSpc>
              <a:spcBef>
                <a:spcPct val="25000"/>
              </a:spcBef>
              <a:spcAft>
                <a:spcPct val="0"/>
              </a:spcAft>
            </a:pPr>
            <a:endParaRPr lang="en-US" sz="1600" b="1" dirty="0">
              <a:solidFill>
                <a:srgbClr val="000000"/>
              </a:solidFill>
            </a:endParaRPr>
          </a:p>
          <a:p>
            <a:pPr eaLnBrk="0" fontAlgn="base" hangingPunct="0">
              <a:lnSpc>
                <a:spcPct val="85000"/>
              </a:lnSpc>
              <a:spcBef>
                <a:spcPct val="25000"/>
              </a:spcBef>
              <a:spcAft>
                <a:spcPct val="0"/>
              </a:spcAft>
            </a:pPr>
            <a:endParaRPr lang="en-US" sz="1600" b="1" i="1" dirty="0">
              <a:solidFill>
                <a:srgbClr val="339966"/>
              </a:solidFill>
            </a:endParaRPr>
          </a:p>
        </p:txBody>
      </p:sp>
      <p:sp>
        <p:nvSpPr>
          <p:cNvPr id="16" name="PPTShape_1"/>
          <p:cNvSpPr>
            <a:spLocks noChangeArrowheads="1"/>
          </p:cNvSpPr>
          <p:nvPr/>
        </p:nvSpPr>
        <p:spPr bwMode="blackWhite">
          <a:xfrm>
            <a:off x="5600701" y="3458822"/>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rPr>
              <a:t>Surplus as of 6/30/16 stood at a record high $680.64B</a:t>
            </a:r>
          </a:p>
        </p:txBody>
      </p:sp>
      <p:sp>
        <p:nvSpPr>
          <p:cNvPr id="47116" name="Text Box 18"/>
          <p:cNvSpPr txBox="1">
            <a:spLocks noChangeArrowheads="1"/>
          </p:cNvSpPr>
          <p:nvPr/>
        </p:nvSpPr>
        <p:spPr bwMode="auto">
          <a:xfrm>
            <a:off x="191127" y="5439220"/>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rPr>
              <a:t>2010:Q1 data includes $22.5B of paid-in capital from a holding company parent for one insurer’s investment in a non-insurance business .</a:t>
            </a: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The industry now has $1 of surplus for every $0.76 of NPW,</a:t>
            </a:r>
            <a:br>
              <a:rPr lang="en-US" sz="2000" b="1" dirty="0">
                <a:solidFill>
                  <a:srgbClr val="FFFFFF"/>
                </a:solidFill>
              </a:rPr>
            </a:br>
            <a:r>
              <a:rPr lang="en-US" sz="2000" b="1" dirty="0">
                <a:solidFill>
                  <a:srgbClr val="FFFFFF"/>
                </a:solidFill>
              </a:rPr>
              <a:t>close to the strongest claims-paying status in its history.</a:t>
            </a:r>
          </a:p>
        </p:txBody>
      </p:sp>
      <p:sp>
        <p:nvSpPr>
          <p:cNvPr id="19" name="PPTShape_2"/>
          <p:cNvSpPr>
            <a:spLocks noChangeArrowheads="1"/>
          </p:cNvSpPr>
          <p:nvPr/>
        </p:nvSpPr>
        <p:spPr bwMode="blackWhite">
          <a:xfrm>
            <a:off x="3577037" y="1343926"/>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Drop due to near-record 2011 CAT losses</a:t>
            </a:r>
          </a:p>
        </p:txBody>
      </p:sp>
      <p:sp>
        <p:nvSpPr>
          <p:cNvPr id="15" name="Rectangle 5"/>
          <p:cNvSpPr>
            <a:spLocks noChangeArrowheads="1"/>
          </p:cNvSpPr>
          <p:nvPr/>
        </p:nvSpPr>
        <p:spPr bwMode="blackWhite">
          <a:xfrm>
            <a:off x="3382301"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The P/C insurance industry entered 2016</a:t>
            </a:r>
            <a:br>
              <a:rPr lang="en-US" sz="2000" b="1" dirty="0">
                <a:solidFill>
                  <a:srgbClr val="FFFFFF"/>
                </a:solidFill>
              </a:rPr>
            </a:br>
            <a:r>
              <a:rPr lang="en-US" sz="2000" b="1" dirty="0">
                <a:solidFill>
                  <a:srgbClr val="FFFFFF"/>
                </a:solidFill>
              </a:rPr>
              <a:t>in very strong financial condition.</a:t>
            </a:r>
          </a:p>
        </p:txBody>
      </p:sp>
    </p:spTree>
    <p:custDataLst>
      <p:tags r:id="rId2"/>
    </p:custDataLst>
    <p:extLst>
      <p:ext uri="{BB962C8B-B14F-4D97-AF65-F5344CB8AC3E}">
        <p14:creationId xmlns:p14="http://schemas.microsoft.com/office/powerpoint/2010/main" val="3060860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60</a:t>
            </a:fld>
            <a:endParaRPr lang="en-US" dirty="0"/>
          </a:p>
        </p:txBody>
      </p:sp>
      <p:sp>
        <p:nvSpPr>
          <p:cNvPr id="82949" name="Rectangle 2"/>
          <p:cNvSpPr>
            <a:spLocks noGrp="1" noChangeArrowheads="1"/>
          </p:cNvSpPr>
          <p:nvPr>
            <p:ph type="title"/>
          </p:nvPr>
        </p:nvSpPr>
        <p:spPr/>
        <p:txBody>
          <a:bodyPr/>
          <a:lstStyle/>
          <a:p>
            <a:r>
              <a:rPr lang="en-US" dirty="0"/>
              <a:t>Trump’s Economic Plan &amp; Other Key Factors Impacting Insurers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65041021"/>
              </p:ext>
            </p:extLst>
          </p:nvPr>
        </p:nvGraphicFramePr>
        <p:xfrm>
          <a:off x="187959" y="1155701"/>
          <a:ext cx="8694784" cy="5552440"/>
        </p:xfrm>
        <a:graphic>
          <a:graphicData uri="http://schemas.openxmlformats.org/drawingml/2006/table">
            <a:tbl>
              <a:tblPr firstRow="1" bandRow="1">
                <a:tableStyleId>{5C22544A-7EE6-4342-B048-85BDC9FD1C3A}</a:tableStyleId>
              </a:tblPr>
              <a:tblGrid>
                <a:gridCol w="2821095">
                  <a:extLst>
                    <a:ext uri="{9D8B030D-6E8A-4147-A177-3AD203B41FA5}">
                      <a16:colId xmlns:a16="http://schemas.microsoft.com/office/drawing/2014/main" val="20000"/>
                    </a:ext>
                  </a:extLst>
                </a:gridCol>
                <a:gridCol w="5873689">
                  <a:extLst>
                    <a:ext uri="{9D8B030D-6E8A-4147-A177-3AD203B41FA5}">
                      <a16:colId xmlns:a16="http://schemas.microsoft.com/office/drawing/2014/main" val="20001"/>
                    </a:ext>
                  </a:extLst>
                </a:gridCol>
              </a:tblGrid>
              <a:tr h="370840">
                <a:tc>
                  <a:txBody>
                    <a:bodyPr/>
                    <a:lstStyle/>
                    <a:p>
                      <a:r>
                        <a:rPr lang="en-US" dirty="0"/>
                        <a:t>Issue</a:t>
                      </a:r>
                    </a:p>
                  </a:txBody>
                  <a:tcPr/>
                </a:tc>
                <a:tc>
                  <a:txBody>
                    <a:bodyPr/>
                    <a:lstStyle/>
                    <a:p>
                      <a:r>
                        <a:rPr lang="en-US" dirty="0"/>
                        <a:t>Analysis</a:t>
                      </a:r>
                    </a:p>
                  </a:txBody>
                  <a:tcPr/>
                </a:tc>
                <a:extLst>
                  <a:ext uri="{0D108BD9-81ED-4DB2-BD59-A6C34878D82A}">
                    <a16:rowId xmlns:a16="http://schemas.microsoft.com/office/drawing/2014/main" val="10000"/>
                  </a:ext>
                </a:extLst>
              </a:tr>
              <a:tr h="370840">
                <a:tc>
                  <a:txBody>
                    <a:bodyPr/>
                    <a:lstStyle/>
                    <a:p>
                      <a:r>
                        <a:rPr lang="en-US" sz="1600" dirty="0"/>
                        <a:t>Economy</a:t>
                      </a:r>
                    </a:p>
                  </a:txBody>
                  <a:tcPr/>
                </a:tc>
                <a:tc>
                  <a:txBody>
                    <a:bodyPr/>
                    <a:lstStyle/>
                    <a:p>
                      <a:r>
                        <a:rPr lang="en-US" sz="1600" b="1" i="1" dirty="0"/>
                        <a:t>Supply</a:t>
                      </a:r>
                      <a:r>
                        <a:rPr lang="en-US" sz="1600" b="1" i="1" baseline="0" dirty="0"/>
                        <a:t> </a:t>
                      </a:r>
                      <a:r>
                        <a:rPr lang="en-US" sz="1600" b="1" i="1" dirty="0"/>
                        <a:t>Side-Like</a:t>
                      </a:r>
                      <a:r>
                        <a:rPr lang="en-US" sz="1600" b="1" i="1" baseline="0" dirty="0"/>
                        <a:t> Philosophy:</a:t>
                      </a:r>
                      <a:r>
                        <a:rPr lang="en-US" sz="1600" baseline="0" dirty="0"/>
                        <a:t> Lower </a:t>
                      </a:r>
                      <a:r>
                        <a:rPr lang="en-US" sz="1600" baseline="0" dirty="0" err="1"/>
                        <a:t>taxes</a:t>
                      </a:r>
                      <a:r>
                        <a:rPr lang="en-US" sz="1600" baseline="0" dirty="0" err="1">
                          <a:sym typeface="Wingdings" panose="05000000000000000000" pitchFamily="2" charset="2"/>
                        </a:rPr>
                        <a:t>Faster</a:t>
                      </a:r>
                      <a:r>
                        <a:rPr lang="en-US" sz="1600" baseline="0" dirty="0">
                          <a:sym typeface="Wingdings" panose="05000000000000000000" pitchFamily="2" charset="2"/>
                        </a:rPr>
                        <a:t> real GDP growth; Deficits likely grow as tax cuts are combined with targeted increased spending on Homeland Security, Defense, etc. </a:t>
                      </a:r>
                      <a:r>
                        <a:rPr lang="en-US" sz="1600" b="1" baseline="0" dirty="0">
                          <a:sym typeface="Wingdings" panose="05000000000000000000" pitchFamily="2" charset="2"/>
                        </a:rPr>
                        <a:t>Seems in favor of heavy infrastructure spending.</a:t>
                      </a:r>
                      <a:endParaRPr lang="en-US" sz="1600" dirty="0"/>
                    </a:p>
                  </a:txBody>
                  <a:tcPr/>
                </a:tc>
                <a:extLst>
                  <a:ext uri="{0D108BD9-81ED-4DB2-BD59-A6C34878D82A}">
                    <a16:rowId xmlns:a16="http://schemas.microsoft.com/office/drawing/2014/main" val="10001"/>
                  </a:ext>
                </a:extLst>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a:t>Interest Rates</a:t>
                      </a:r>
                    </a:p>
                  </a:txBody>
                  <a:tcPr/>
                </a:tc>
                <a:tc>
                  <a:txBody>
                    <a:bodyPr/>
                    <a:lstStyle/>
                    <a:p>
                      <a:r>
                        <a:rPr lang="en-US" sz="1600" baseline="0" dirty="0"/>
                        <a:t>May trend higher with larger deficits; Shift from monetary policy to fiscal focus (tax cuts, government spending). </a:t>
                      </a:r>
                      <a:r>
                        <a:rPr lang="en-US" sz="1600" b="1" baseline="0" dirty="0"/>
                        <a:t>Interest rates have spiked.</a:t>
                      </a:r>
                      <a:endParaRPr lang="en-US" sz="1600" dirty="0"/>
                    </a:p>
                  </a:txBody>
                  <a:tcPr/>
                </a:tc>
                <a:extLst>
                  <a:ext uri="{0D108BD9-81ED-4DB2-BD59-A6C34878D82A}">
                    <a16:rowId xmlns:a16="http://schemas.microsoft.com/office/drawing/2014/main" val="10002"/>
                  </a:ext>
                </a:extLst>
              </a:tr>
              <a:tr h="370840">
                <a:tc>
                  <a:txBody>
                    <a:bodyPr/>
                    <a:lstStyle/>
                    <a:p>
                      <a:r>
                        <a:rPr lang="en-US" sz="1600" dirty="0"/>
                        <a:t>Taxes</a:t>
                      </a:r>
                    </a:p>
                  </a:txBody>
                  <a:tcPr/>
                </a:tc>
                <a:tc>
                  <a:txBody>
                    <a:bodyPr/>
                    <a:lstStyle/>
                    <a:p>
                      <a:r>
                        <a:rPr lang="en-US" sz="1600" dirty="0"/>
                        <a:t>Favors lower tax rates for corporate</a:t>
                      </a:r>
                      <a:r>
                        <a:rPr lang="en-US" sz="1600" baseline="0" dirty="0"/>
                        <a:t> and personal income tax rates; Tax code overhaul? </a:t>
                      </a:r>
                      <a:r>
                        <a:rPr lang="en-US" sz="1600" b="1" baseline="0" dirty="0"/>
                        <a:t>Seems likely.</a:t>
                      </a:r>
                      <a:endParaRPr lang="en-US" sz="1600" dirty="0"/>
                    </a:p>
                  </a:txBody>
                  <a:tcPr/>
                </a:tc>
                <a:extLst>
                  <a:ext uri="{0D108BD9-81ED-4DB2-BD59-A6C34878D82A}">
                    <a16:rowId xmlns:a16="http://schemas.microsoft.com/office/drawing/2014/main" val="10003"/>
                  </a:ext>
                </a:extLst>
              </a:tr>
              <a:tr h="370840">
                <a:tc>
                  <a:txBody>
                    <a:bodyPr/>
                    <a:lstStyle/>
                    <a:p>
                      <a:r>
                        <a:rPr lang="en-US" sz="1600" dirty="0"/>
                        <a:t>International Trade</a:t>
                      </a:r>
                    </a:p>
                  </a:txBody>
                  <a:tcPr/>
                </a:tc>
                <a:tc>
                  <a:txBody>
                    <a:bodyPr/>
                    <a:lstStyle/>
                    <a:p>
                      <a:r>
                        <a:rPr lang="en-US" sz="1600" dirty="0"/>
                        <a:t>Protectionist</a:t>
                      </a:r>
                      <a:r>
                        <a:rPr lang="en-US" sz="1600" baseline="0" dirty="0"/>
                        <a:t> Tendencies (appeal primarily to manufacturing sector). </a:t>
                      </a:r>
                      <a:r>
                        <a:rPr lang="en-US" sz="1600" b="1" baseline="0" dirty="0"/>
                        <a:t>May be more pragmatic in his approach than anticipated.</a:t>
                      </a:r>
                      <a:endParaRPr lang="en-US" sz="1600" dirty="0"/>
                    </a:p>
                  </a:txBody>
                  <a:tcPr/>
                </a:tc>
                <a:extLst>
                  <a:ext uri="{0D108BD9-81ED-4DB2-BD59-A6C34878D82A}">
                    <a16:rowId xmlns:a16="http://schemas.microsoft.com/office/drawing/2014/main" val="10004"/>
                  </a:ext>
                </a:extLst>
              </a:tr>
              <a:tr h="370840">
                <a:tc>
                  <a:txBody>
                    <a:bodyPr/>
                    <a:lstStyle/>
                    <a:p>
                      <a:r>
                        <a:rPr lang="en-US" sz="1600" dirty="0"/>
                        <a:t>Tort System</a:t>
                      </a:r>
                    </a:p>
                  </a:txBody>
                  <a:tcPr/>
                </a:tc>
                <a:tc>
                  <a:txBody>
                    <a:bodyPr/>
                    <a:lstStyle/>
                    <a:p>
                      <a:r>
                        <a:rPr lang="en-US" sz="1600" b="1" dirty="0"/>
                        <a:t>Scalia</a:t>
                      </a:r>
                      <a:r>
                        <a:rPr lang="en-US" sz="1600" b="1" baseline="0" dirty="0"/>
                        <a:t> Supreme Court seat will be filled by a conservative justice; Likely more business friendly judge appointed to the federal bench</a:t>
                      </a:r>
                      <a:endParaRPr lang="en-US" sz="1600" b="1" dirty="0"/>
                    </a:p>
                  </a:txBody>
                  <a:tcPr/>
                </a:tc>
                <a:extLst>
                  <a:ext uri="{0D108BD9-81ED-4DB2-BD59-A6C34878D82A}">
                    <a16:rowId xmlns:a16="http://schemas.microsoft.com/office/drawing/2014/main" val="10005"/>
                  </a:ext>
                </a:extLst>
              </a:tr>
              <a:tr h="370840">
                <a:tc>
                  <a:txBody>
                    <a:bodyPr/>
                    <a:lstStyle/>
                    <a:p>
                      <a:r>
                        <a:rPr lang="en-US" sz="1600" dirty="0"/>
                        <a:t>Health</a:t>
                      </a:r>
                      <a:r>
                        <a:rPr lang="en-US" sz="1600" baseline="0" dirty="0"/>
                        <a:t> Care</a:t>
                      </a:r>
                      <a:endParaRPr lang="en-US" sz="1600" dirty="0"/>
                    </a:p>
                  </a:txBody>
                  <a:tcPr/>
                </a:tc>
                <a:tc>
                  <a:txBody>
                    <a:bodyPr/>
                    <a:lstStyle/>
                    <a:p>
                      <a:r>
                        <a:rPr lang="en-US" sz="1600" dirty="0"/>
                        <a:t>ACA</a:t>
                      </a:r>
                      <a:r>
                        <a:rPr lang="en-US" sz="1600" baseline="0" dirty="0"/>
                        <a:t> should be repealed &amp; replaced. </a:t>
                      </a:r>
                      <a:r>
                        <a:rPr lang="en-US" sz="1600" b="1" baseline="0" dirty="0"/>
                        <a:t>Willing to retain parts of Act: Pre-existing conditions; Children can remain on parent’s plan until age 26.</a:t>
                      </a:r>
                      <a:endParaRPr lang="en-US" sz="16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81462669"/>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61</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Trump Administration: Likely Issues Impacting Insurers </a:t>
            </a:r>
          </a:p>
        </p:txBody>
      </p:sp>
      <p:sp>
        <p:nvSpPr>
          <p:cNvPr id="1922051" name="Rectangle 3"/>
          <p:cNvSpPr>
            <a:spLocks noGrp="1" noChangeArrowheads="1"/>
          </p:cNvSpPr>
          <p:nvPr>
            <p:ph type="body" idx="4294967295"/>
          </p:nvPr>
        </p:nvSpPr>
        <p:spPr>
          <a:xfrm>
            <a:off x="120650" y="1234621"/>
            <a:ext cx="8754594" cy="4652963"/>
          </a:xfrm>
        </p:spPr>
        <p:txBody>
          <a:bodyPr/>
          <a:lstStyle/>
          <a:p>
            <a:pPr>
              <a:lnSpc>
                <a:spcPts val="2400"/>
              </a:lnSpc>
            </a:pPr>
            <a:r>
              <a:rPr lang="en-US" sz="2600" b="1" dirty="0">
                <a:solidFill>
                  <a:srgbClr val="FF0000"/>
                </a:solidFill>
              </a:rPr>
              <a:t>Affordable Care Act (“Obamacare”)</a:t>
            </a:r>
          </a:p>
          <a:p>
            <a:pPr lvl="1">
              <a:lnSpc>
                <a:spcPts val="2400"/>
              </a:lnSpc>
            </a:pPr>
            <a:r>
              <a:rPr lang="en-US" sz="2400" b="1" dirty="0"/>
              <a:t>“Repeal” is imminent, early in 2017</a:t>
            </a:r>
          </a:p>
          <a:p>
            <a:pPr lvl="2">
              <a:lnSpc>
                <a:spcPts val="2400"/>
              </a:lnSpc>
            </a:pPr>
            <a:r>
              <a:rPr lang="en-US" sz="2200" b="1" dirty="0"/>
              <a:t>Elimination of individual mandate seems certain</a:t>
            </a:r>
          </a:p>
          <a:p>
            <a:pPr lvl="1">
              <a:lnSpc>
                <a:spcPts val="2400"/>
              </a:lnSpc>
            </a:pPr>
            <a:r>
              <a:rPr lang="en-US" sz="2400" b="1" dirty="0"/>
              <a:t>Certain provisions of the ACA will be retained</a:t>
            </a:r>
          </a:p>
          <a:p>
            <a:pPr lvl="2">
              <a:lnSpc>
                <a:spcPts val="2400"/>
              </a:lnSpc>
            </a:pPr>
            <a:r>
              <a:rPr lang="en-US" sz="2200" b="1" dirty="0"/>
              <a:t>Children can remain on parental policies until age 26</a:t>
            </a:r>
          </a:p>
          <a:p>
            <a:pPr lvl="2">
              <a:lnSpc>
                <a:spcPts val="2400"/>
              </a:lnSpc>
            </a:pPr>
            <a:r>
              <a:rPr lang="en-US" sz="2200" b="1" dirty="0"/>
              <a:t>Can’t deny coverage based on pre-existing conditions</a:t>
            </a:r>
          </a:p>
          <a:p>
            <a:pPr lvl="1">
              <a:lnSpc>
                <a:spcPts val="2400"/>
              </a:lnSpc>
            </a:pPr>
            <a:r>
              <a:rPr lang="en-US" sz="2400" b="1" dirty="0"/>
              <a:t>Possible changes</a:t>
            </a:r>
          </a:p>
          <a:p>
            <a:pPr lvl="2">
              <a:lnSpc>
                <a:spcPts val="2400"/>
              </a:lnSpc>
            </a:pPr>
            <a:r>
              <a:rPr lang="en-US" sz="2200" b="1" dirty="0"/>
              <a:t>Allow insurers to sell (and consumers to purchase) across state lines</a:t>
            </a:r>
          </a:p>
          <a:p>
            <a:pPr lvl="2">
              <a:lnSpc>
                <a:spcPts val="2400"/>
              </a:lnSpc>
            </a:pPr>
            <a:r>
              <a:rPr lang="en-US" sz="2200" b="1" dirty="0"/>
              <a:t>Expansion of Medicare (possibly to age 55 for some)???</a:t>
            </a:r>
          </a:p>
          <a:p>
            <a:pPr lvl="2">
              <a:lnSpc>
                <a:spcPts val="2400"/>
              </a:lnSpc>
            </a:pPr>
            <a:r>
              <a:rPr lang="en-US" sz="2200" b="1" dirty="0"/>
              <a:t>Will need to devise high-risk pools</a:t>
            </a:r>
          </a:p>
          <a:p>
            <a:pPr lvl="2">
              <a:lnSpc>
                <a:spcPts val="2400"/>
              </a:lnSpc>
            </a:pPr>
            <a:r>
              <a:rPr lang="en-US" sz="2200" b="1" dirty="0"/>
              <a:t>Expansion of tax-qualified Health Savings Accounts</a:t>
            </a:r>
          </a:p>
          <a:p>
            <a:pPr lvl="2">
              <a:lnSpc>
                <a:spcPts val="2400"/>
              </a:lnSpc>
            </a:pPr>
            <a:r>
              <a:rPr lang="en-US" sz="2200" b="1" dirty="0"/>
              <a:t>Tax Credits</a:t>
            </a:r>
            <a:endParaRPr lang="en-US" sz="28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93147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7" end="7"/>
                                            </p:txEl>
                                          </p:spTgt>
                                        </p:tgtEl>
                                        <p:attrNameLst>
                                          <p:attrName>style.visibility</p:attrName>
                                        </p:attrNameLst>
                                      </p:cBhvr>
                                      <p:to>
                                        <p:strVal val="visible"/>
                                      </p:to>
                                    </p:set>
                                    <p:animEffect transition="in" filter="wipe(left)">
                                      <p:cBhvr>
                                        <p:cTn id="28" dur="500"/>
                                        <p:tgtEl>
                                          <p:spTgt spid="1922051">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8" end="8"/>
                                            </p:txEl>
                                          </p:spTgt>
                                        </p:tgtEl>
                                        <p:attrNameLst>
                                          <p:attrName>style.visibility</p:attrName>
                                        </p:attrNameLst>
                                      </p:cBhvr>
                                      <p:to>
                                        <p:strVal val="visible"/>
                                      </p:to>
                                    </p:set>
                                    <p:animEffect transition="in" filter="wipe(left)">
                                      <p:cBhvr>
                                        <p:cTn id="31" dur="500"/>
                                        <p:tgtEl>
                                          <p:spTgt spid="1922051">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9" end="9"/>
                                            </p:txEl>
                                          </p:spTgt>
                                        </p:tgtEl>
                                        <p:attrNameLst>
                                          <p:attrName>style.visibility</p:attrName>
                                        </p:attrNameLst>
                                      </p:cBhvr>
                                      <p:to>
                                        <p:strVal val="visible"/>
                                      </p:to>
                                    </p:set>
                                    <p:animEffect transition="in" filter="wipe(left)">
                                      <p:cBhvr>
                                        <p:cTn id="34" dur="500"/>
                                        <p:tgtEl>
                                          <p:spTgt spid="1922051">
                                            <p:txEl>
                                              <p:pRg st="9" end="9"/>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10" end="10"/>
                                            </p:txEl>
                                          </p:spTgt>
                                        </p:tgtEl>
                                        <p:attrNameLst>
                                          <p:attrName>style.visibility</p:attrName>
                                        </p:attrNameLst>
                                      </p:cBhvr>
                                      <p:to>
                                        <p:strVal val="visible"/>
                                      </p:to>
                                    </p:set>
                                    <p:animEffect transition="in" filter="wipe(left)">
                                      <p:cBhvr>
                                        <p:cTn id="37" dur="500"/>
                                        <p:tgtEl>
                                          <p:spTgt spid="1922051">
                                            <p:txEl>
                                              <p:pRg st="10" end="1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11" end="11"/>
                                            </p:txEl>
                                          </p:spTgt>
                                        </p:tgtEl>
                                        <p:attrNameLst>
                                          <p:attrName>style.visibility</p:attrName>
                                        </p:attrNameLst>
                                      </p:cBhvr>
                                      <p:to>
                                        <p:strVal val="visible"/>
                                      </p:to>
                                    </p:set>
                                    <p:animEffect transition="in" filter="wipe(left)">
                                      <p:cBhvr>
                                        <p:cTn id="40"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62</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Trump Administration: Likely Issues Impacting Insurers </a:t>
            </a:r>
          </a:p>
        </p:txBody>
      </p:sp>
      <p:sp>
        <p:nvSpPr>
          <p:cNvPr id="1922051" name="Rectangle 3"/>
          <p:cNvSpPr>
            <a:spLocks noGrp="1" noChangeArrowheads="1"/>
          </p:cNvSpPr>
          <p:nvPr>
            <p:ph type="body" idx="4294967295"/>
          </p:nvPr>
        </p:nvSpPr>
        <p:spPr>
          <a:xfrm>
            <a:off x="120650" y="1234621"/>
            <a:ext cx="8754594" cy="4652963"/>
          </a:xfrm>
        </p:spPr>
        <p:txBody>
          <a:bodyPr/>
          <a:lstStyle/>
          <a:p>
            <a:pPr>
              <a:lnSpc>
                <a:spcPts val="2400"/>
              </a:lnSpc>
            </a:pPr>
            <a:r>
              <a:rPr lang="en-US" sz="2600" b="1" dirty="0">
                <a:solidFill>
                  <a:srgbClr val="FF0000"/>
                </a:solidFill>
              </a:rPr>
              <a:t>Dodd-Frank</a:t>
            </a:r>
          </a:p>
          <a:p>
            <a:pPr lvl="1">
              <a:lnSpc>
                <a:spcPts val="2400"/>
              </a:lnSpc>
            </a:pPr>
            <a:r>
              <a:rPr lang="en-US" sz="2400" b="1" dirty="0"/>
              <a:t>Likely to be scaled back</a:t>
            </a:r>
          </a:p>
          <a:p>
            <a:pPr lvl="1">
              <a:lnSpc>
                <a:spcPts val="2400"/>
              </a:lnSpc>
            </a:pPr>
            <a:r>
              <a:rPr lang="en-US" sz="2400" b="1" dirty="0"/>
              <a:t>Insurers may find it easier to avoid bank-centric and Euro-centric regulation</a:t>
            </a:r>
          </a:p>
          <a:p>
            <a:pPr lvl="1">
              <a:lnSpc>
                <a:spcPts val="2400"/>
              </a:lnSpc>
            </a:pPr>
            <a:r>
              <a:rPr lang="en-US" sz="2400" b="1" dirty="0"/>
              <a:t>SIFI designations could be dropped</a:t>
            </a:r>
          </a:p>
          <a:p>
            <a:pPr lvl="2">
              <a:lnSpc>
                <a:spcPts val="2400"/>
              </a:lnSpc>
            </a:pPr>
            <a:r>
              <a:rPr lang="en-US" sz="2200" b="1" dirty="0"/>
              <a:t>For Met, </a:t>
            </a:r>
            <a:r>
              <a:rPr lang="en-US" sz="2200" b="1" dirty="0" err="1"/>
              <a:t>Pru</a:t>
            </a:r>
            <a:r>
              <a:rPr lang="en-US" sz="2200" b="1" dirty="0"/>
              <a:t> and possibly AIG</a:t>
            </a:r>
          </a:p>
          <a:p>
            <a:pPr>
              <a:lnSpc>
                <a:spcPts val="2400"/>
              </a:lnSpc>
            </a:pPr>
            <a:r>
              <a:rPr lang="en-US" sz="2600" b="1" dirty="0"/>
              <a:t> </a:t>
            </a:r>
            <a:r>
              <a:rPr lang="en-US" sz="2600" b="1" dirty="0">
                <a:solidFill>
                  <a:srgbClr val="FF0000"/>
                </a:solidFill>
              </a:rPr>
              <a:t>Dept. of Labor Fiduciary Standard Rule</a:t>
            </a:r>
          </a:p>
          <a:p>
            <a:pPr lvl="2">
              <a:lnSpc>
                <a:spcPts val="2400"/>
              </a:lnSpc>
            </a:pPr>
            <a:r>
              <a:rPr lang="en-US" sz="2200" b="1" dirty="0"/>
              <a:t>Less onerous implementation of the rule possible</a:t>
            </a:r>
          </a:p>
          <a:p>
            <a:pPr>
              <a:lnSpc>
                <a:spcPts val="2400"/>
              </a:lnSpc>
            </a:pPr>
            <a:r>
              <a:rPr lang="en-US" sz="2600" b="1" dirty="0">
                <a:solidFill>
                  <a:srgbClr val="FF0000"/>
                </a:solidFill>
              </a:rPr>
              <a:t>Climate and Energy</a:t>
            </a:r>
          </a:p>
          <a:p>
            <a:pPr lvl="2">
              <a:lnSpc>
                <a:spcPts val="2400"/>
              </a:lnSpc>
            </a:pPr>
            <a:r>
              <a:rPr lang="en-US" sz="2200" b="1" dirty="0"/>
              <a:t>Climate change no longer a priority</a:t>
            </a:r>
          </a:p>
          <a:p>
            <a:pPr lvl="2">
              <a:lnSpc>
                <a:spcPts val="2400"/>
              </a:lnSpc>
            </a:pPr>
            <a:r>
              <a:rPr lang="en-US" sz="2200" b="1" dirty="0"/>
              <a:t>Carbon-based and carbon emitting industries will benefit from reduced pressure on climate issue</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791577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63</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Trump Administration: Likely Issues Impacting Insurers </a:t>
            </a:r>
          </a:p>
        </p:txBody>
      </p:sp>
      <p:sp>
        <p:nvSpPr>
          <p:cNvPr id="1922051" name="Rectangle 3"/>
          <p:cNvSpPr>
            <a:spLocks noGrp="1" noChangeArrowheads="1"/>
          </p:cNvSpPr>
          <p:nvPr>
            <p:ph type="body" idx="4294967295"/>
          </p:nvPr>
        </p:nvSpPr>
        <p:spPr>
          <a:xfrm>
            <a:off x="120650" y="1031471"/>
            <a:ext cx="8754594" cy="4652963"/>
          </a:xfrm>
        </p:spPr>
        <p:txBody>
          <a:bodyPr/>
          <a:lstStyle/>
          <a:p>
            <a:pPr>
              <a:lnSpc>
                <a:spcPts val="2400"/>
              </a:lnSpc>
            </a:pPr>
            <a:r>
              <a:rPr lang="en-US" sz="2600" b="1" dirty="0">
                <a:solidFill>
                  <a:srgbClr val="FF0000"/>
                </a:solidFill>
              </a:rPr>
              <a:t>Trade</a:t>
            </a:r>
          </a:p>
          <a:p>
            <a:pPr lvl="1">
              <a:lnSpc>
                <a:spcPts val="2400"/>
              </a:lnSpc>
            </a:pPr>
            <a:r>
              <a:rPr lang="en-US" sz="2400" b="1" dirty="0"/>
              <a:t>Has vowed to be tough in (re)negotiating trade deals</a:t>
            </a:r>
          </a:p>
          <a:p>
            <a:pPr lvl="1">
              <a:lnSpc>
                <a:spcPts val="2400"/>
              </a:lnSpc>
            </a:pPr>
            <a:r>
              <a:rPr lang="en-US" sz="2400" b="1" dirty="0"/>
              <a:t>Unlikely there is any stomach in Congress for all out trade wars with Mexico, China or other major trading partners</a:t>
            </a:r>
          </a:p>
          <a:p>
            <a:pPr lvl="1">
              <a:lnSpc>
                <a:spcPts val="2400"/>
              </a:lnSpc>
            </a:pPr>
            <a:r>
              <a:rPr lang="en-US" sz="2400" b="1" dirty="0"/>
              <a:t>A crescendo in protectionist sentiments would be a net negative for all industries, including (re)insurance and financial services in general</a:t>
            </a:r>
          </a:p>
          <a:p>
            <a:pPr lvl="1">
              <a:lnSpc>
                <a:spcPts val="2400"/>
              </a:lnSpc>
            </a:pPr>
            <a:r>
              <a:rPr lang="en-US" sz="2400" b="1" dirty="0"/>
              <a:t>Despite his election rhetoric, Trump is neither a protectionist nor an isolationist</a:t>
            </a:r>
          </a:p>
          <a:p>
            <a:pPr>
              <a:lnSpc>
                <a:spcPts val="2400"/>
              </a:lnSpc>
            </a:pPr>
            <a:r>
              <a:rPr lang="en-US" sz="2600" b="1" dirty="0">
                <a:solidFill>
                  <a:srgbClr val="FF0000"/>
                </a:solidFill>
              </a:rPr>
              <a:t>Trade</a:t>
            </a:r>
            <a:endParaRPr lang="en-US" sz="2600" b="1" dirty="0"/>
          </a:p>
          <a:p>
            <a:pPr lvl="1">
              <a:lnSpc>
                <a:spcPts val="2400"/>
              </a:lnSpc>
            </a:pPr>
            <a:r>
              <a:rPr lang="en-US" sz="2400" b="1" dirty="0"/>
              <a:t>Likely to be hostile to </a:t>
            </a:r>
            <a:r>
              <a:rPr lang="en-US" sz="2400" b="1" i="1" dirty="0"/>
              <a:t>Corporate Inversions</a:t>
            </a:r>
          </a:p>
          <a:p>
            <a:pPr lvl="1">
              <a:lnSpc>
                <a:spcPts val="2400"/>
              </a:lnSpc>
            </a:pPr>
            <a:r>
              <a:rPr lang="en-US" sz="2400" b="1" dirty="0"/>
              <a:t>Treatment of offshore tax havens in future tax reforms will be of interest</a:t>
            </a:r>
            <a:endParaRPr lang="en-US" sz="22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25033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64</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Trump Administration: Likely Issues Impacting Insurers </a:t>
            </a:r>
          </a:p>
        </p:txBody>
      </p:sp>
      <p:sp>
        <p:nvSpPr>
          <p:cNvPr id="1922051" name="Rectangle 3"/>
          <p:cNvSpPr>
            <a:spLocks noGrp="1" noChangeArrowheads="1"/>
          </p:cNvSpPr>
          <p:nvPr>
            <p:ph type="body" idx="4294967295"/>
          </p:nvPr>
        </p:nvSpPr>
        <p:spPr>
          <a:xfrm>
            <a:off x="120650" y="1234621"/>
            <a:ext cx="8754594" cy="4652963"/>
          </a:xfrm>
        </p:spPr>
        <p:txBody>
          <a:bodyPr/>
          <a:lstStyle/>
          <a:p>
            <a:pPr>
              <a:lnSpc>
                <a:spcPts val="2400"/>
              </a:lnSpc>
            </a:pPr>
            <a:r>
              <a:rPr lang="en-US" sz="2600" b="1" dirty="0">
                <a:solidFill>
                  <a:srgbClr val="FF0000"/>
                </a:solidFill>
              </a:rPr>
              <a:t>M&amp;A Activity</a:t>
            </a:r>
            <a:endParaRPr lang="en-US" sz="2600" b="1" dirty="0"/>
          </a:p>
          <a:p>
            <a:pPr lvl="1">
              <a:lnSpc>
                <a:spcPts val="2400"/>
              </a:lnSpc>
            </a:pPr>
            <a:r>
              <a:rPr lang="en-US" sz="2400" b="1" dirty="0"/>
              <a:t>Few implications for P/C or Life insurers, but health insurers could see a bumpy path, especially since the “replacement” for the ACA remains to be devised</a:t>
            </a:r>
          </a:p>
          <a:p>
            <a:pPr lvl="1">
              <a:lnSpc>
                <a:spcPts val="2400"/>
              </a:lnSpc>
            </a:pPr>
            <a:r>
              <a:rPr lang="en-US" sz="2400" b="1" dirty="0"/>
              <a:t>While businesses many have a freer hand to consolidate under Trump, that activity will have its limits</a:t>
            </a:r>
          </a:p>
          <a:p>
            <a:pPr lvl="1">
              <a:lnSpc>
                <a:spcPts val="2400"/>
              </a:lnSpc>
            </a:pPr>
            <a:r>
              <a:rPr lang="en-US" sz="2400" b="1" dirty="0"/>
              <a:t>Populist movements are not historically friendly to the accumulation of market power (Teddy Roosevelt—a Manhattanite, US President and “Trust Buster” and founder of the Progressive Party—which split from the Republican Party in 1912)</a:t>
            </a:r>
          </a:p>
          <a:p>
            <a:pPr lvl="1">
              <a:lnSpc>
                <a:spcPts val="2400"/>
              </a:lnSpc>
            </a:pPr>
            <a:endParaRPr lang="en-US" sz="22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402146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65</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Likely Issues Impacting High Net Worth Consumers</a:t>
            </a:r>
          </a:p>
        </p:txBody>
      </p:sp>
      <p:sp>
        <p:nvSpPr>
          <p:cNvPr id="1922051" name="Rectangle 3"/>
          <p:cNvSpPr>
            <a:spLocks noGrp="1" noChangeArrowheads="1"/>
          </p:cNvSpPr>
          <p:nvPr>
            <p:ph type="body" idx="4294967295"/>
          </p:nvPr>
        </p:nvSpPr>
        <p:spPr>
          <a:xfrm>
            <a:off x="119585" y="1150659"/>
            <a:ext cx="8904829" cy="4652963"/>
          </a:xfrm>
        </p:spPr>
        <p:txBody>
          <a:bodyPr/>
          <a:lstStyle/>
          <a:p>
            <a:pPr>
              <a:lnSpc>
                <a:spcPts val="2400"/>
              </a:lnSpc>
            </a:pPr>
            <a:r>
              <a:rPr lang="en-US" sz="2800" b="1" dirty="0">
                <a:solidFill>
                  <a:srgbClr val="FF0000"/>
                </a:solidFill>
              </a:rPr>
              <a:t>Taxes</a:t>
            </a:r>
          </a:p>
          <a:p>
            <a:pPr lvl="1">
              <a:lnSpc>
                <a:spcPts val="2400"/>
              </a:lnSpc>
            </a:pPr>
            <a:r>
              <a:rPr lang="en-US" sz="2400" dirty="0"/>
              <a:t>May push through across-the-board tax personal income tax cuts as part of or as a early step toward  tax reform and simplification</a:t>
            </a:r>
          </a:p>
          <a:p>
            <a:pPr lvl="1">
              <a:lnSpc>
                <a:spcPts val="2400"/>
              </a:lnSpc>
            </a:pPr>
            <a:r>
              <a:rPr lang="en-US" sz="2400" dirty="0"/>
              <a:t>Lower corporate income taxes to restore international competitiveness on rates</a:t>
            </a:r>
          </a:p>
          <a:p>
            <a:pPr lvl="1">
              <a:lnSpc>
                <a:spcPts val="2400"/>
              </a:lnSpc>
            </a:pPr>
            <a:r>
              <a:rPr lang="en-US" sz="2400" dirty="0"/>
              <a:t>Elimination/reduction of ACA tax on investment earnings(?)</a:t>
            </a:r>
          </a:p>
          <a:p>
            <a:pPr>
              <a:lnSpc>
                <a:spcPts val="2400"/>
              </a:lnSpc>
            </a:pPr>
            <a:r>
              <a:rPr lang="en-US" sz="2800" b="1" dirty="0">
                <a:solidFill>
                  <a:srgbClr val="FF0000"/>
                </a:solidFill>
              </a:rPr>
              <a:t>Interest Rates and Inflation </a:t>
            </a:r>
          </a:p>
          <a:p>
            <a:pPr lvl="1">
              <a:lnSpc>
                <a:spcPts val="2400"/>
              </a:lnSpc>
            </a:pPr>
            <a:r>
              <a:rPr lang="en-US" sz="2400" dirty="0"/>
              <a:t>Trump’s fiscal policy (tax cuts couple with increased infrastructure and military spending) is potentially inflationary and will push up interest rates, a benefit for fixed income investors</a:t>
            </a:r>
          </a:p>
          <a:p>
            <a:pPr lvl="1">
              <a:lnSpc>
                <a:spcPts val="2400"/>
              </a:lnSpc>
            </a:pPr>
            <a:r>
              <a:rPr lang="en-US" sz="2400" dirty="0"/>
              <a:t>Lower corporate income taxes to restore international competitiveness on rates</a:t>
            </a:r>
          </a:p>
          <a:p>
            <a:pPr marL="0" indent="0">
              <a:lnSpc>
                <a:spcPts val="2400"/>
              </a:lnSpc>
              <a:buNone/>
            </a:pPr>
            <a:endParaRPr lang="en-US"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870178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HEALTH INSURANCE</a:t>
            </a:r>
            <a:endParaRPr lang="en-US" sz="3800" i="1" dirty="0">
              <a:solidFill>
                <a:schemeClr val="bg1"/>
              </a:solidFill>
            </a:endParaRP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66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The First (Day 1) and Most Impacted Segment of the Insurance Industry, </a:t>
            </a:r>
            <a:r>
              <a:rPr lang="en-US" sz="4000" b="1" i="1" dirty="0">
                <a:solidFill>
                  <a:srgbClr val="225A7A"/>
                </a:solidFill>
              </a:rPr>
              <a:t>by Far</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66</a:t>
            </a:fld>
            <a:endParaRPr lang="en-US"/>
          </a:p>
        </p:txBody>
      </p:sp>
    </p:spTree>
    <p:extLst>
      <p:ext uri="{BB962C8B-B14F-4D97-AF65-F5344CB8AC3E}">
        <p14:creationId xmlns:p14="http://schemas.microsoft.com/office/powerpoint/2010/main" val="9278275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nvPr>
        </p:nvGraphicFramePr>
        <p:xfrm>
          <a:off x="184150" y="1427322"/>
          <a:ext cx="8959850" cy="485723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11"/>
          </p:nvPr>
        </p:nvSpPr>
        <p:spPr>
          <a:xfrm>
            <a:off x="0" y="6194594"/>
            <a:ext cx="8610600" cy="548640"/>
          </a:xfrm>
        </p:spPr>
        <p:txBody>
          <a:bodyPr>
            <a:normAutofit lnSpcReduction="10000"/>
          </a:bodyPr>
          <a:lstStyle/>
          <a:p>
            <a:r>
              <a:rPr lang="en-US" dirty="0"/>
              <a:t>Source: CDC/NCHS, National Health Interview Survey, reported in </a:t>
            </a:r>
            <a:r>
              <a:rPr lang="en-US" dirty="0">
                <a:solidFill>
                  <a:srgbClr val="0070C0"/>
                </a:solidFill>
                <a:hlinkClick r:id="rId3"/>
              </a:rPr>
              <a:t>http://www.cdc.gov/nchs/health_policy/trends_hc_1968_2011.htm#table01</a:t>
            </a:r>
            <a:r>
              <a:rPr lang="en-US" dirty="0">
                <a:solidFill>
                  <a:srgbClr val="0070C0"/>
                </a:solidFill>
              </a:rPr>
              <a:t> and </a:t>
            </a:r>
            <a:r>
              <a:rPr lang="en-US" dirty="0">
                <a:solidFill>
                  <a:srgbClr val="0070C0"/>
                </a:solidFill>
                <a:hlinkClick r:id="rId4"/>
              </a:rPr>
              <a:t>http://www.cdc.gov/nchs/data/nhis/earlyrelease/insur201605.pdf</a:t>
            </a:r>
            <a:r>
              <a:rPr lang="en-US" dirty="0"/>
              <a:t> from the Kaiser </a:t>
            </a:r>
            <a:r>
              <a:rPr lang="en-US" dirty="0" err="1"/>
              <a:t>FamillyFoundation</a:t>
            </a:r>
            <a:r>
              <a:rPr lang="en-US" dirty="0"/>
              <a:t> at </a:t>
            </a:r>
            <a:r>
              <a:rPr lang="en-US" dirty="0">
                <a:hlinkClick r:id="rId5"/>
              </a:rPr>
              <a:t>www.kff.org</a:t>
            </a:r>
            <a:r>
              <a:rPr lang="en-US" dirty="0"/>
              <a:t> . </a:t>
            </a:r>
          </a:p>
        </p:txBody>
      </p:sp>
      <p:sp>
        <p:nvSpPr>
          <p:cNvPr id="5" name="Title 4"/>
          <p:cNvSpPr>
            <a:spLocks noGrp="1"/>
          </p:cNvSpPr>
          <p:nvPr>
            <p:ph type="title"/>
          </p:nvPr>
        </p:nvSpPr>
        <p:spPr>
          <a:xfrm>
            <a:off x="184150" y="-30717"/>
            <a:ext cx="7848600" cy="914400"/>
          </a:xfrm>
        </p:spPr>
        <p:txBody>
          <a:bodyPr>
            <a:noAutofit/>
          </a:bodyPr>
          <a:lstStyle/>
          <a:p>
            <a:r>
              <a:rPr lang="en-US" sz="3600" dirty="0">
                <a:latin typeface="Arial "/>
              </a:rPr>
              <a:t>Uninsured Rate Among the Nonelderly Population, 1972 - 2015</a:t>
            </a:r>
          </a:p>
        </p:txBody>
      </p:sp>
      <p:sp>
        <p:nvSpPr>
          <p:cNvPr id="3" name="TextBox 2"/>
          <p:cNvSpPr txBox="1"/>
          <p:nvPr/>
        </p:nvSpPr>
        <p:spPr>
          <a:xfrm>
            <a:off x="381000" y="1600200"/>
            <a:ext cx="3810000" cy="369332"/>
          </a:xfrm>
          <a:prstGeom prst="rect">
            <a:avLst/>
          </a:prstGeom>
          <a:noFill/>
        </p:spPr>
        <p:txBody>
          <a:bodyPr wrap="square" rtlCol="0">
            <a:spAutoFit/>
          </a:bodyPr>
          <a:lstStyle/>
          <a:p>
            <a:r>
              <a:rPr lang="en-US" b="1" dirty="0">
                <a:latin typeface="Calibri" pitchFamily="34" charset="0"/>
                <a:cs typeface="Meta Offc Pro"/>
              </a:rPr>
              <a:t>Share of population uninsured:</a:t>
            </a:r>
          </a:p>
        </p:txBody>
      </p:sp>
    </p:spTree>
    <p:extLst>
      <p:ext uri="{BB962C8B-B14F-4D97-AF65-F5344CB8AC3E}">
        <p14:creationId xmlns:p14="http://schemas.microsoft.com/office/powerpoint/2010/main" val="1319576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68</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Trump Administration: Likely Issues Impacting Insurers </a:t>
            </a:r>
          </a:p>
        </p:txBody>
      </p:sp>
      <p:sp>
        <p:nvSpPr>
          <p:cNvPr id="1922051" name="Rectangle 3"/>
          <p:cNvSpPr>
            <a:spLocks noGrp="1" noChangeArrowheads="1"/>
          </p:cNvSpPr>
          <p:nvPr>
            <p:ph type="body" idx="4294967295"/>
          </p:nvPr>
        </p:nvSpPr>
        <p:spPr>
          <a:xfrm>
            <a:off x="107948" y="977045"/>
            <a:ext cx="8928104" cy="4652963"/>
          </a:xfrm>
        </p:spPr>
        <p:txBody>
          <a:bodyPr/>
          <a:lstStyle/>
          <a:p>
            <a:pPr>
              <a:lnSpc>
                <a:spcPts val="3000"/>
              </a:lnSpc>
            </a:pPr>
            <a:r>
              <a:rPr lang="en-US" sz="2800" b="1" dirty="0">
                <a:solidFill>
                  <a:srgbClr val="FF0000"/>
                </a:solidFill>
              </a:rPr>
              <a:t>Affordable Care Act (“Obamacare”)</a:t>
            </a:r>
          </a:p>
          <a:p>
            <a:pPr lvl="1">
              <a:lnSpc>
                <a:spcPts val="3000"/>
              </a:lnSpc>
            </a:pPr>
            <a:r>
              <a:rPr lang="en-US" sz="2800" b="1" dirty="0"/>
              <a:t>“Repeal” is imminent, early in 2017: </a:t>
            </a:r>
            <a:r>
              <a:rPr lang="en-US" sz="2600" b="1" i="1" dirty="0"/>
              <a:t>Day 1 Issue</a:t>
            </a:r>
          </a:p>
          <a:p>
            <a:pPr lvl="2">
              <a:lnSpc>
                <a:spcPts val="3000"/>
              </a:lnSpc>
            </a:pPr>
            <a:r>
              <a:rPr lang="en-US" sz="2400" b="1" dirty="0"/>
              <a:t>Elimination of individual mandate seems certain (and associated penalties)</a:t>
            </a:r>
          </a:p>
          <a:p>
            <a:pPr lvl="1">
              <a:lnSpc>
                <a:spcPts val="3000"/>
              </a:lnSpc>
            </a:pPr>
            <a:r>
              <a:rPr lang="en-US" sz="2800" b="1" dirty="0"/>
              <a:t>“Replacement” to be over seen by new HHS Secretary, Sen. Tom Price (R-GA)—an orthopedic surgeon </a:t>
            </a:r>
          </a:p>
          <a:p>
            <a:pPr lvl="1">
              <a:lnSpc>
                <a:spcPts val="3000"/>
              </a:lnSpc>
            </a:pPr>
            <a:r>
              <a:rPr lang="en-US" sz="2800" b="1" dirty="0"/>
              <a:t>Certain provisions of the ACA will be retained</a:t>
            </a:r>
          </a:p>
          <a:p>
            <a:pPr lvl="2">
              <a:lnSpc>
                <a:spcPts val="3000"/>
              </a:lnSpc>
            </a:pPr>
            <a:r>
              <a:rPr lang="en-US" sz="2400" b="1" dirty="0"/>
              <a:t>“Repeal &amp; Replace” </a:t>
            </a:r>
            <a:r>
              <a:rPr lang="en-US" sz="2400" b="1" dirty="0">
                <a:sym typeface="Wingdings" panose="05000000000000000000" pitchFamily="2" charset="2"/>
              </a:rPr>
              <a:t> Reform &amp; Restructuring</a:t>
            </a:r>
          </a:p>
          <a:p>
            <a:pPr lvl="2">
              <a:lnSpc>
                <a:spcPts val="3000"/>
              </a:lnSpc>
            </a:pPr>
            <a:r>
              <a:rPr lang="en-US" sz="2400" b="1" dirty="0">
                <a:sym typeface="Wingdings" panose="05000000000000000000" pitchFamily="2" charset="2"/>
              </a:rPr>
              <a:t>ACA will not suffer a complete repudiation</a:t>
            </a:r>
            <a:endParaRPr lang="en-US" sz="2400" b="1" dirty="0"/>
          </a:p>
          <a:p>
            <a:pPr lvl="2">
              <a:lnSpc>
                <a:spcPts val="3000"/>
              </a:lnSpc>
            </a:pPr>
            <a:r>
              <a:rPr lang="en-US" sz="2400" b="1" dirty="0"/>
              <a:t>Children can remain on parental policies until age 26</a:t>
            </a:r>
          </a:p>
          <a:p>
            <a:pPr lvl="2">
              <a:lnSpc>
                <a:spcPts val="3000"/>
              </a:lnSpc>
            </a:pPr>
            <a:r>
              <a:rPr lang="en-US" sz="2400" b="1" dirty="0"/>
              <a:t>Protections for those with pre-existing conditions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447540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7" end="7"/>
                                            </p:txEl>
                                          </p:spTgt>
                                        </p:tgtEl>
                                        <p:attrNameLst>
                                          <p:attrName>style.visibility</p:attrName>
                                        </p:attrNameLst>
                                      </p:cBhvr>
                                      <p:to>
                                        <p:strVal val="visible"/>
                                      </p:to>
                                    </p:set>
                                    <p:animEffect transition="in" filter="wipe(left)">
                                      <p:cBhvr>
                                        <p:cTn id="28" dur="500"/>
                                        <p:tgtEl>
                                          <p:spTgt spid="1922051">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8" end="8"/>
                                            </p:txEl>
                                          </p:spTgt>
                                        </p:tgtEl>
                                        <p:attrNameLst>
                                          <p:attrName>style.visibility</p:attrName>
                                        </p:attrNameLst>
                                      </p:cBhvr>
                                      <p:to>
                                        <p:strVal val="visible"/>
                                      </p:to>
                                    </p:set>
                                    <p:animEffect transition="in" filter="wipe(left)">
                                      <p:cBhvr>
                                        <p:cTn id="31"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69</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Trump Administration: Likely Issues Impacting Insurers </a:t>
            </a:r>
          </a:p>
        </p:txBody>
      </p:sp>
      <p:sp>
        <p:nvSpPr>
          <p:cNvPr id="1922051" name="Rectangle 3"/>
          <p:cNvSpPr>
            <a:spLocks noGrp="1" noChangeArrowheads="1"/>
          </p:cNvSpPr>
          <p:nvPr>
            <p:ph type="body" idx="4294967295"/>
          </p:nvPr>
        </p:nvSpPr>
        <p:spPr>
          <a:xfrm>
            <a:off x="143925" y="1113116"/>
            <a:ext cx="8754594" cy="4652963"/>
          </a:xfrm>
        </p:spPr>
        <p:txBody>
          <a:bodyPr/>
          <a:lstStyle/>
          <a:p>
            <a:pPr>
              <a:lnSpc>
                <a:spcPct val="100000"/>
              </a:lnSpc>
            </a:pPr>
            <a:r>
              <a:rPr lang="en-US" sz="2600" b="1" dirty="0">
                <a:solidFill>
                  <a:srgbClr val="FF0000"/>
                </a:solidFill>
              </a:rPr>
              <a:t>Affordable Care Act (“Obamacare”)</a:t>
            </a:r>
          </a:p>
          <a:p>
            <a:pPr lvl="1">
              <a:lnSpc>
                <a:spcPct val="100000"/>
              </a:lnSpc>
            </a:pPr>
            <a:r>
              <a:rPr lang="en-US" sz="2800" b="1" dirty="0"/>
              <a:t>Possible changes: Phase-in over 2-3 years</a:t>
            </a:r>
          </a:p>
          <a:p>
            <a:pPr lvl="2">
              <a:lnSpc>
                <a:spcPct val="100000"/>
              </a:lnSpc>
            </a:pPr>
            <a:r>
              <a:rPr lang="en-US" sz="2200" b="1" dirty="0"/>
              <a:t>Allow insurers to sell (and consumers to purchase) across state lines</a:t>
            </a:r>
          </a:p>
          <a:p>
            <a:pPr lvl="2">
              <a:lnSpc>
                <a:spcPct val="100000"/>
              </a:lnSpc>
            </a:pPr>
            <a:r>
              <a:rPr lang="en-US" sz="2200" b="1" dirty="0"/>
              <a:t>Quasi-privatization of Medicare?</a:t>
            </a:r>
          </a:p>
          <a:p>
            <a:pPr lvl="2">
              <a:lnSpc>
                <a:spcPct val="100000"/>
              </a:lnSpc>
            </a:pPr>
            <a:r>
              <a:rPr lang="en-US" sz="2200" b="1" dirty="0"/>
              <a:t>Expansion of Medicaid?</a:t>
            </a:r>
          </a:p>
          <a:p>
            <a:pPr lvl="2">
              <a:lnSpc>
                <a:spcPct val="100000"/>
              </a:lnSpc>
            </a:pPr>
            <a:r>
              <a:rPr lang="en-US" sz="2200" b="1" dirty="0"/>
              <a:t>Expansion of tax-qualified Health Savings Accounts</a:t>
            </a:r>
          </a:p>
          <a:p>
            <a:pPr lvl="2">
              <a:lnSpc>
                <a:spcPct val="100000"/>
              </a:lnSpc>
            </a:pPr>
            <a:r>
              <a:rPr lang="en-US" sz="2200" b="1" dirty="0"/>
              <a:t>Tax Credits</a:t>
            </a:r>
          </a:p>
          <a:p>
            <a:pPr lvl="1">
              <a:lnSpc>
                <a:spcPct val="100000"/>
              </a:lnSpc>
            </a:pPr>
            <a:r>
              <a:rPr lang="en-US" sz="2800" b="1" dirty="0"/>
              <a:t>No question that </a:t>
            </a:r>
            <a:r>
              <a:rPr lang="en-US" sz="2800" b="1" i="1" u="sng" dirty="0"/>
              <a:t>fewer</a:t>
            </a:r>
            <a:r>
              <a:rPr lang="en-US" sz="2800" b="1" dirty="0"/>
              <a:t> people will be insured under an ACA replacement</a:t>
            </a:r>
          </a:p>
          <a:p>
            <a:pPr lvl="2">
              <a:lnSpc>
                <a:spcPct val="100000"/>
              </a:lnSpc>
            </a:pPr>
            <a:r>
              <a:rPr lang="en-US" b="1" dirty="0"/>
              <a:t>Will need mechanism for creating, operating and funding high-risk pools</a:t>
            </a:r>
            <a:endParaRPr lang="en-US" sz="1600" b="1" dirty="0"/>
          </a:p>
          <a:p>
            <a:pPr lvl="2">
              <a:lnSpc>
                <a:spcPct val="100000"/>
              </a:lnSpc>
            </a:pPr>
            <a:r>
              <a:rPr lang="en-US" b="1" dirty="0"/>
              <a:t>Many successful operating models for such pools/plans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226132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7" end="7"/>
                                            </p:txEl>
                                          </p:spTgt>
                                        </p:tgtEl>
                                        <p:attrNameLst>
                                          <p:attrName>style.visibility</p:attrName>
                                        </p:attrNameLst>
                                      </p:cBhvr>
                                      <p:to>
                                        <p:strVal val="visible"/>
                                      </p:to>
                                    </p:set>
                                    <p:animEffect transition="in" filter="wipe(left)">
                                      <p:cBhvr>
                                        <p:cTn id="28" dur="500"/>
                                        <p:tgtEl>
                                          <p:spTgt spid="1922051">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8" end="8"/>
                                            </p:txEl>
                                          </p:spTgt>
                                        </p:tgtEl>
                                        <p:attrNameLst>
                                          <p:attrName>style.visibility</p:attrName>
                                        </p:attrNameLst>
                                      </p:cBhvr>
                                      <p:to>
                                        <p:strVal val="visible"/>
                                      </p:to>
                                    </p:set>
                                    <p:animEffect transition="in" filter="wipe(left)">
                                      <p:cBhvr>
                                        <p:cTn id="31" dur="500"/>
                                        <p:tgtEl>
                                          <p:spTgt spid="1922051">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9" end="9"/>
                                            </p:txEl>
                                          </p:spTgt>
                                        </p:tgtEl>
                                        <p:attrNameLst>
                                          <p:attrName>style.visibility</p:attrName>
                                        </p:attrNameLst>
                                      </p:cBhvr>
                                      <p:to>
                                        <p:strVal val="visible"/>
                                      </p:to>
                                    </p:set>
                                    <p:animEffect transition="in" filter="wipe(left)">
                                      <p:cBhvr>
                                        <p:cTn id="34"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685326" name="Chart" r:id="rId4" imgW="8600977" imgH="4162598" progId="MSGraph.Chart.8">
                  <p:embed followColorScheme="full"/>
                </p:oleObj>
              </mc:Choice>
              <mc:Fallback>
                <p:oleObj name="Chart" r:id="rId4" imgW="8600977" imgH="4162598" progId="MSGraph.Chart.8">
                  <p:embed followColorScheme="full"/>
                  <p:pic>
                    <p:nvPicPr>
                      <p:cNvPr id="6380546" name="Object 2"/>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a:t>US Policyholder Surplus:</a:t>
            </a:r>
            <a:br>
              <a:rPr lang="en-US" dirty="0"/>
            </a:br>
            <a:r>
              <a:rPr lang="en-US" dirty="0"/>
              <a:t>1975–2016*</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6/3016.</a:t>
            </a:r>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843682"/>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$0.76:$1 as of</a:t>
            </a:r>
            <a:br>
              <a:rPr lang="en-US" b="1" dirty="0">
                <a:solidFill>
                  <a:srgbClr val="FFFFFF"/>
                </a:solidFill>
              </a:rPr>
            </a:br>
            <a:r>
              <a:rPr lang="en-US" b="1" dirty="0">
                <a:solidFill>
                  <a:srgbClr val="FFFFFF"/>
                </a:solidFill>
              </a:rPr>
              <a:t>12/31/15, a Near Record Low (at Least in Recent History)</a:t>
            </a:r>
          </a:p>
        </p:txBody>
      </p:sp>
      <p:sp>
        <p:nvSpPr>
          <p:cNvPr id="7200776" name="AutoShape 8"/>
          <p:cNvSpPr>
            <a:spLocks noChangeArrowheads="1"/>
          </p:cNvSpPr>
          <p:nvPr/>
        </p:nvSpPr>
        <p:spPr bwMode="blackWhite">
          <a:xfrm>
            <a:off x="1416048" y="1647826"/>
            <a:ext cx="5378889" cy="873125"/>
          </a:xfrm>
          <a:prstGeom prst="wedgeRectCallout">
            <a:avLst>
              <a:gd name="adj1" fmla="val 82442"/>
              <a:gd name="adj2" fmla="val -13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6/30/16 was a record $680.6, up 1.0% from $673.7 of 12/31/15, and up 55.7% ($243.5B) from the crisis trough of $437.1B at 3/31/09</a:t>
            </a:r>
          </a:p>
        </p:txBody>
      </p:sp>
    </p:spTree>
    <p:extLst>
      <p:ext uri="{BB962C8B-B14F-4D97-AF65-F5344CB8AC3E}">
        <p14:creationId xmlns:p14="http://schemas.microsoft.com/office/powerpoint/2010/main" val="36498192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70</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Trump Administration: Likely Issues Impacting Insurers </a:t>
            </a:r>
          </a:p>
        </p:txBody>
      </p:sp>
      <p:sp>
        <p:nvSpPr>
          <p:cNvPr id="1922051" name="Rectangle 3"/>
          <p:cNvSpPr>
            <a:spLocks noGrp="1" noChangeArrowheads="1"/>
          </p:cNvSpPr>
          <p:nvPr>
            <p:ph type="body" idx="4294967295"/>
          </p:nvPr>
        </p:nvSpPr>
        <p:spPr>
          <a:xfrm>
            <a:off x="120649" y="1234621"/>
            <a:ext cx="5447393" cy="4652963"/>
          </a:xfrm>
        </p:spPr>
        <p:txBody>
          <a:bodyPr/>
          <a:lstStyle/>
          <a:p>
            <a:pPr>
              <a:lnSpc>
                <a:spcPts val="2400"/>
              </a:lnSpc>
            </a:pPr>
            <a:r>
              <a:rPr lang="en-US" sz="2600" b="1" dirty="0">
                <a:solidFill>
                  <a:srgbClr val="FF0000"/>
                </a:solidFill>
              </a:rPr>
              <a:t>Paul Ryan “A Better Way” Plan</a:t>
            </a:r>
          </a:p>
          <a:p>
            <a:pPr lvl="1">
              <a:lnSpc>
                <a:spcPts val="2400"/>
              </a:lnSpc>
            </a:pPr>
            <a:r>
              <a:rPr lang="en-US" sz="2400" b="1" dirty="0"/>
              <a:t>House Speaker Paul Ryan released his “A Better Way” plan in June 2016, proposes:</a:t>
            </a:r>
          </a:p>
          <a:p>
            <a:pPr lvl="2">
              <a:lnSpc>
                <a:spcPts val="2400"/>
              </a:lnSpc>
            </a:pPr>
            <a:r>
              <a:rPr lang="en-US" sz="2200" b="1" dirty="0"/>
              <a:t>Block granting Medicaid (hence more state control)</a:t>
            </a:r>
          </a:p>
          <a:p>
            <a:pPr lvl="2">
              <a:lnSpc>
                <a:spcPts val="2400"/>
              </a:lnSpc>
            </a:pPr>
            <a:r>
              <a:rPr lang="en-US" sz="2200" b="1" dirty="0"/>
              <a:t>Creation of vouchers for Medicare (hopefully stimulating competition and increasing choice, as has been the experience of Medicare Advantage, which already enrolls 32% of seniors)</a:t>
            </a:r>
          </a:p>
          <a:p>
            <a:pPr lvl="2">
              <a:lnSpc>
                <a:spcPts val="2400"/>
              </a:lnSpc>
            </a:pPr>
            <a:r>
              <a:rPr lang="en-US" sz="2200" b="1" dirty="0"/>
              <a:t>Elimination of advanced paid premium subsidies for individual insurance</a:t>
            </a:r>
            <a:endParaRPr lang="en-US" sz="28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stretch>
            <a:fillRect/>
          </a:stretch>
        </p:blipFill>
        <p:spPr>
          <a:xfrm>
            <a:off x="5747660" y="1451636"/>
            <a:ext cx="3301094" cy="4227546"/>
          </a:xfrm>
          <a:prstGeom prst="rect">
            <a:avLst/>
          </a:prstGeom>
        </p:spPr>
      </p:pic>
      <p:sp>
        <p:nvSpPr>
          <p:cNvPr id="9" name="TextBox 8"/>
          <p:cNvSpPr txBox="1"/>
          <p:nvPr/>
        </p:nvSpPr>
        <p:spPr>
          <a:xfrm>
            <a:off x="4476754" y="6263272"/>
            <a:ext cx="4572000" cy="461665"/>
          </a:xfrm>
          <a:prstGeom prst="rect">
            <a:avLst/>
          </a:prstGeom>
          <a:noFill/>
        </p:spPr>
        <p:txBody>
          <a:bodyPr wrap="square" rtlCol="0">
            <a:spAutoFit/>
          </a:bodyPr>
          <a:lstStyle/>
          <a:p>
            <a:r>
              <a:rPr lang="en-US" sz="1200" dirty="0"/>
              <a:t>Source: </a:t>
            </a:r>
            <a:r>
              <a:rPr lang="en-US" sz="1200" dirty="0">
                <a:hlinkClick r:id="rId4"/>
              </a:rPr>
              <a:t>https://abetterway.speaker.gov/_assets/pdf/ABetterWay-HealthCare-PolicyPaper.pdf</a:t>
            </a:r>
            <a:r>
              <a:rPr lang="en-US" sz="1200" dirty="0"/>
              <a:t> </a:t>
            </a:r>
          </a:p>
        </p:txBody>
      </p:sp>
    </p:spTree>
    <p:extLst>
      <p:ext uri="{BB962C8B-B14F-4D97-AF65-F5344CB8AC3E}">
        <p14:creationId xmlns:p14="http://schemas.microsoft.com/office/powerpoint/2010/main" val="8126182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85725" y="165313"/>
            <a:ext cx="9045248" cy="860425"/>
          </a:xfrm>
        </p:spPr>
        <p:txBody>
          <a:bodyPr>
            <a:noAutofit/>
          </a:bodyPr>
          <a:lstStyle/>
          <a:p>
            <a:r>
              <a:rPr lang="en-US" sz="3200" dirty="0"/>
              <a:t>U.S. Health Care Expenditures, </a:t>
            </a:r>
            <a:br>
              <a:rPr lang="en-US" sz="3200" dirty="0"/>
            </a:br>
            <a:r>
              <a:rPr lang="en-US" sz="3200" dirty="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panose="020B0604020202020204" pitchFamily="34" charset="0"/>
                <a:cs typeface="Arial" panose="020B0604020202020204" pitchFamily="34" charset="0"/>
              </a:rPr>
              <a:t>U.S. health care expenditures have been on a relentless climb for most of the past half century, far outstripping population growth, inflation of GDP growth</a:t>
            </a: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71</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latin typeface="Arial" panose="020B0604020202020204" pitchFamily="34" charset="0"/>
              <a:cs typeface="Arial" panose="020B0604020202020204" pitchFamily="34" charset="0"/>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panose="020B0604020202020204" pitchFamily="34" charset="0"/>
                <a:cs typeface="Arial" panose="020B0604020202020204" pitchFamily="34" charset="0"/>
              </a:rPr>
              <a:t>$ Billions</a:t>
            </a: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a:solidFill>
                  <a:srgbClr val="000000"/>
                </a:solidFill>
                <a:latin typeface="Arial" panose="020B0604020202020204" pitchFamily="34" charset="0"/>
                <a:cs typeface="Arial" panose="020B0604020202020204" pitchFamily="34" charset="0"/>
              </a:rPr>
              <a:t>Sources:  Centers for Medicare &amp; Medicaid Services, Office of the Actuary at </a:t>
            </a:r>
            <a:r>
              <a:rPr lang="en-US" sz="1050" dirty="0">
                <a:solidFill>
                  <a:srgbClr val="0070C0"/>
                </a:solidFill>
                <a:latin typeface="Arial" panose="020B0604020202020204" pitchFamily="34" charset="0"/>
                <a:cs typeface="Arial" panose="020B0604020202020204" pitchFamily="34" charset="0"/>
                <a:hlinkClick r:id="rId4"/>
              </a:rPr>
              <a:t>http://www.cms.gov/Research-Statistics-Data-and-Systems/Statistics-Trends-and-Reports/NationalHealthExpendData/NationalHealthAccountsProjected.html</a:t>
            </a:r>
            <a:r>
              <a:rPr lang="en-US" sz="1050" dirty="0">
                <a:solidFill>
                  <a:srgbClr val="0070C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accessed 3/14/14; Insurance Information Institute.</a:t>
            </a:r>
          </a:p>
        </p:txBody>
      </p:sp>
    </p:spTree>
    <p:extLst>
      <p:ext uri="{BB962C8B-B14F-4D97-AF65-F5344CB8AC3E}">
        <p14:creationId xmlns:p14="http://schemas.microsoft.com/office/powerpoint/2010/main" val="3445704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690437" name="Chart" r:id="rId5" imgW="8258103" imgH="5515079" progId="MSGraph.Chart.8">
                  <p:embed followColorScheme="full"/>
                </p:oleObj>
              </mc:Choice>
              <mc:Fallback>
                <p:oleObj name="Chart" r:id="rId5" imgW="8258103" imgH="5515079" progId="MSGraph.Chart.8">
                  <p:embed followColorScheme="full"/>
                  <p:pic>
                    <p:nvPicPr>
                      <p:cNvPr id="3074" name="Object 2"/>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17914" y="-14537"/>
            <a:ext cx="8077636" cy="1143000"/>
          </a:xfrm>
        </p:spPr>
        <p:txBody>
          <a:bodyPr>
            <a:noAutofit/>
          </a:bodyPr>
          <a:lstStyle/>
          <a:p>
            <a:r>
              <a:rPr lang="en-US" sz="3200" dirty="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a:solidFill>
                  <a:srgbClr val="000000"/>
                </a:solidFill>
                <a:latin typeface="Arial" panose="020B0604020202020204" pitchFamily="34" charset="0"/>
                <a:cs typeface="Arial" panose="020B0604020202020204" pitchFamily="34" charset="0"/>
              </a:rPr>
              <a:t>Sources:  Centers for Medicare &amp; Medicaid Services, Office of the Actuary at </a:t>
            </a:r>
            <a:r>
              <a:rPr lang="en-US" sz="1050" dirty="0">
                <a:solidFill>
                  <a:srgbClr val="000000"/>
                </a:solidFill>
                <a:latin typeface="Arial" panose="020B0604020202020204" pitchFamily="34" charset="0"/>
                <a:cs typeface="Arial" panose="020B0604020202020204" pitchFamily="34" charset="0"/>
                <a:hlinkClick r:id="rId7"/>
              </a:rPr>
              <a:t>http://www.cms.gov/Research-Statistics-Data-and-Systems/Statistics-Trends-and-Reports/NationalHealthExpendData/NationalHealthAccountsProjected.html</a:t>
            </a:r>
            <a:r>
              <a:rPr lang="en-US" sz="1050" dirty="0">
                <a:solidFill>
                  <a:srgbClr val="000000"/>
                </a:solidFill>
                <a:latin typeface="Arial" panose="020B0604020202020204" pitchFamily="34" charset="0"/>
                <a:cs typeface="Arial" panose="020B0604020202020204" pitchFamily="34" charset="0"/>
              </a:rPr>
              <a:t> accessed 3/14/14; Insurance Information Institute.</a:t>
            </a: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a:solidFill>
                  <a:srgbClr val="FFFFFF"/>
                </a:solidFill>
                <a:latin typeface="Arial" panose="020B0604020202020204" pitchFamily="34" charset="0"/>
                <a:cs typeface="Arial" panose="020B0604020202020204" pitchFamily="34" charset="0"/>
              </a:rPr>
              <a:t>Health care expenditures as a share of GDP rose from 5.8% in 1965 to 18.0% in 2013 and are expected to reach 19.9% of GDP by 2022</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panose="020B0604020202020204" pitchFamily="34" charset="0"/>
                <a:cs typeface="Arial" panose="020B0604020202020204" pitchFamily="34" charset="0"/>
              </a:rPr>
              <a:t>% of GDP</a:t>
            </a: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2022 19.9%</a:t>
            </a: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latin typeface="Arial" pitchFamily="34" charset="0"/>
                <a:cs typeface="Arial" pitchFamily="34" charset="0"/>
              </a:rPr>
              <a:t>Since 2009, heath expenditures as a % of GDP have flattened out at about 18%--the question is why and will it last?</a:t>
            </a:r>
          </a:p>
        </p:txBody>
      </p:sp>
    </p:spTree>
    <p:custDataLst>
      <p:tags r:id="rId2"/>
    </p:custDataLst>
    <p:extLst>
      <p:ext uri="{BB962C8B-B14F-4D97-AF65-F5344CB8AC3E}">
        <p14:creationId xmlns:p14="http://schemas.microsoft.com/office/powerpoint/2010/main" val="191204067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043" y="0"/>
            <a:ext cx="8206581" cy="1143000"/>
          </a:xfrm>
        </p:spPr>
        <p:txBody>
          <a:bodyPr>
            <a:noAutofit/>
          </a:bodyPr>
          <a:lstStyle/>
          <a:p>
            <a:pPr eaLnBrk="1" hangingPunct="1"/>
            <a:r>
              <a:rPr lang="en-US" altLang="en-US" sz="2800" dirty="0"/>
              <a:t>National Health Expenditures, Avg. Annual Percent Growth from Prior Year: 1993 – 2018F</a:t>
            </a:r>
            <a:endParaRPr lang="en-US" altLang="en-US" sz="3600" dirty="0"/>
          </a:p>
        </p:txBody>
      </p:sp>
      <p:pic>
        <p:nvPicPr>
          <p:cNvPr id="2" name="Picture 1"/>
          <p:cNvPicPr>
            <a:picLocks noChangeAspect="1"/>
          </p:cNvPicPr>
          <p:nvPr/>
        </p:nvPicPr>
        <p:blipFill>
          <a:blip r:embed="rId3"/>
          <a:stretch>
            <a:fillRect/>
          </a:stretch>
        </p:blipFill>
        <p:spPr>
          <a:xfrm>
            <a:off x="32043" y="2817718"/>
            <a:ext cx="8867775" cy="2514600"/>
          </a:xfrm>
          <a:prstGeom prst="rect">
            <a:avLst/>
          </a:prstGeom>
        </p:spPr>
      </p:pic>
      <p:pic>
        <p:nvPicPr>
          <p:cNvPr id="5" name="Picture 4"/>
          <p:cNvPicPr>
            <a:picLocks noChangeAspect="1"/>
          </p:cNvPicPr>
          <p:nvPr/>
        </p:nvPicPr>
        <p:blipFill>
          <a:blip r:embed="rId4"/>
          <a:stretch>
            <a:fillRect/>
          </a:stretch>
        </p:blipFill>
        <p:spPr>
          <a:xfrm>
            <a:off x="197603" y="5619427"/>
            <a:ext cx="7324725" cy="838200"/>
          </a:xfrm>
          <a:prstGeom prst="rect">
            <a:avLst/>
          </a:prstGeom>
        </p:spPr>
      </p:pic>
      <p:sp>
        <p:nvSpPr>
          <p:cNvPr id="8" name="Rectangle 4"/>
          <p:cNvSpPr>
            <a:spLocks noChangeArrowheads="1"/>
          </p:cNvSpPr>
          <p:nvPr/>
        </p:nvSpPr>
        <p:spPr bwMode="auto">
          <a:xfrm>
            <a:off x="785018" y="6436317"/>
            <a:ext cx="4401846" cy="308419"/>
          </a:xfrm>
          <a:prstGeom prst="rect">
            <a:avLst/>
          </a:prstGeom>
          <a:noFill/>
          <a:ln w="9525">
            <a:noFill/>
            <a:miter lim="800000"/>
            <a:headEnd/>
            <a:tailEnd/>
          </a:ln>
        </p:spPr>
        <p:txBody>
          <a:bodyPr wrap="none" lIns="92075" tIns="46038" rIns="92075" bIns="46038">
            <a:spAutoFit/>
          </a:bodyPr>
          <a:lstStyle/>
          <a:p>
            <a:pPr eaLnBrk="0" hangingPunct="0"/>
            <a:r>
              <a:rPr lang="en-US" sz="1400" dirty="0">
                <a:latin typeface="Arial" panose="020B0604020202020204" pitchFamily="34" charset="0"/>
                <a:cs typeface="Arial" panose="020B0604020202020204" pitchFamily="34" charset="0"/>
              </a:rPr>
              <a:t> from </a:t>
            </a:r>
            <a:r>
              <a:rPr lang="en-US" sz="1400" i="1" dirty="0">
                <a:latin typeface="Arial" panose="020B0604020202020204" pitchFamily="34" charset="0"/>
                <a:cs typeface="Arial" panose="020B0604020202020204" pitchFamily="34" charset="0"/>
              </a:rPr>
              <a:t>2016 Insurance Information Institute Fact Book.</a:t>
            </a:r>
          </a:p>
        </p:txBody>
      </p:sp>
      <p:sp>
        <p:nvSpPr>
          <p:cNvPr id="9" name="AutoShape 8"/>
          <p:cNvSpPr>
            <a:spLocks noChangeArrowheads="1"/>
          </p:cNvSpPr>
          <p:nvPr/>
        </p:nvSpPr>
        <p:spPr bwMode="blackWhite">
          <a:xfrm>
            <a:off x="3060596" y="2558512"/>
            <a:ext cx="3873604" cy="1099088"/>
          </a:xfrm>
          <a:prstGeom prst="wedgeRectCallout">
            <a:avLst>
              <a:gd name="adj1" fmla="val -54705"/>
              <a:gd name="adj2" fmla="val 854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latin typeface="Arial" pitchFamily="34" charset="0"/>
                <a:cs typeface="Arial" pitchFamily="34" charset="0"/>
              </a:rPr>
              <a:t>The introduction of managed care in the mid/late-1990s has helped to slow the growth rate of health expenditures</a:t>
            </a:r>
          </a:p>
        </p:txBody>
      </p:sp>
    </p:spTree>
    <p:extLst>
      <p:ext uri="{BB962C8B-B14F-4D97-AF65-F5344CB8AC3E}">
        <p14:creationId xmlns:p14="http://schemas.microsoft.com/office/powerpoint/2010/main" val="3794848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8808203" cy="1135062"/>
          </a:xfrm>
        </p:spPr>
        <p:txBody>
          <a:bodyPr>
            <a:noAutofit/>
          </a:bodyPr>
          <a:lstStyle/>
          <a:p>
            <a:pPr eaLnBrk="1" hangingPunct="1"/>
            <a:r>
              <a:rPr lang="en-US" altLang="en-US" sz="3600" dirty="0"/>
              <a:t>Basic Provisions of the ACA: </a:t>
            </a:r>
            <a:br>
              <a:rPr lang="en-US" altLang="en-US" sz="3600" dirty="0"/>
            </a:br>
            <a:r>
              <a:rPr lang="en-US" altLang="en-US" sz="3200" i="1" dirty="0"/>
              <a:t>Prohibitions on Certain Insurer Practices</a:t>
            </a:r>
            <a:endParaRPr lang="en-US" altLang="en-US" sz="3600" i="1" dirty="0"/>
          </a:p>
        </p:txBody>
      </p:sp>
      <p:sp>
        <p:nvSpPr>
          <p:cNvPr id="75779" name="Rectangle 3"/>
          <p:cNvSpPr>
            <a:spLocks noGrp="1" noChangeArrowheads="1"/>
          </p:cNvSpPr>
          <p:nvPr>
            <p:ph type="body" idx="1"/>
          </p:nvPr>
        </p:nvSpPr>
        <p:spPr>
          <a:xfrm>
            <a:off x="212271" y="1363661"/>
            <a:ext cx="8763000" cy="4724400"/>
          </a:xfrm>
        </p:spPr>
        <p:txBody>
          <a:bodyPr>
            <a:noAutofit/>
          </a:bodyPr>
          <a:lstStyle/>
          <a:p>
            <a:pPr eaLnBrk="1" hangingPunct="1">
              <a:lnSpc>
                <a:spcPct val="110000"/>
              </a:lnSpc>
            </a:pPr>
            <a:r>
              <a:rPr lang="en-US" altLang="en-US" dirty="0">
                <a:solidFill>
                  <a:srgbClr val="FF0000"/>
                </a:solidFill>
                <a:latin typeface="Arial" panose="020B0604020202020204" pitchFamily="34" charset="0"/>
                <a:cs typeface="Arial" panose="020B0604020202020204" pitchFamily="34" charset="0"/>
              </a:rPr>
              <a:t>Lifetime and Annual Limits on Coverage Prohibited </a:t>
            </a:r>
            <a:r>
              <a:rPr lang="en-US" altLang="en-US" sz="1800" b="1" dirty="0">
                <a:solidFill>
                  <a:srgbClr val="00B050"/>
                </a:solidFill>
                <a:latin typeface="Arial" panose="020B0604020202020204" pitchFamily="34" charset="0"/>
                <a:cs typeface="Arial" panose="020B0604020202020204" pitchFamily="34" charset="0"/>
              </a:rPr>
              <a:t>ELIMINATE</a:t>
            </a:r>
          </a:p>
          <a:p>
            <a:pPr lvl="1">
              <a:lnSpc>
                <a:spcPct val="110000"/>
              </a:lnSpc>
            </a:pPr>
            <a:r>
              <a:rPr lang="en-US" altLang="en-US" sz="2000" dirty="0">
                <a:latin typeface="Arial" panose="020B0604020202020204" pitchFamily="34" charset="0"/>
                <a:cs typeface="Arial" panose="020B0604020202020204" pitchFamily="34" charset="0"/>
              </a:rPr>
              <a:t>Dollar limits on coverage prohibited</a:t>
            </a:r>
          </a:p>
          <a:p>
            <a:pPr eaLnBrk="1" hangingPunct="1">
              <a:lnSpc>
                <a:spcPct val="110000"/>
              </a:lnSpc>
            </a:pPr>
            <a:r>
              <a:rPr lang="en-US" altLang="en-US" dirty="0">
                <a:solidFill>
                  <a:srgbClr val="FF0000"/>
                </a:solidFill>
                <a:latin typeface="Arial" panose="020B0604020202020204" pitchFamily="34" charset="0"/>
                <a:cs typeface="Arial" panose="020B0604020202020204" pitchFamily="34" charset="0"/>
              </a:rPr>
              <a:t>Pre-Existing Condition Exclusions Prohibited </a:t>
            </a:r>
            <a:r>
              <a:rPr lang="en-US" altLang="en-US" b="1" dirty="0">
                <a:solidFill>
                  <a:srgbClr val="00B050"/>
                </a:solidFill>
                <a:latin typeface="Arial" panose="020B0604020202020204" pitchFamily="34" charset="0"/>
                <a:cs typeface="Arial" panose="020B0604020202020204" pitchFamily="34" charset="0"/>
              </a:rPr>
              <a:t> MODIFY</a:t>
            </a:r>
            <a:endParaRPr lang="en-US" altLang="en-US" dirty="0">
              <a:solidFill>
                <a:srgbClr val="FF0000"/>
              </a:solidFill>
              <a:latin typeface="Arial" panose="020B0604020202020204" pitchFamily="34" charset="0"/>
              <a:cs typeface="Arial" panose="020B0604020202020204" pitchFamily="34" charset="0"/>
            </a:endParaRPr>
          </a:p>
          <a:p>
            <a:pPr lvl="1">
              <a:lnSpc>
                <a:spcPct val="110000"/>
              </a:lnSpc>
            </a:pPr>
            <a:r>
              <a:rPr lang="en-US" altLang="en-US" sz="2000" dirty="0">
                <a:latin typeface="Arial" panose="020B0604020202020204" pitchFamily="34" charset="0"/>
                <a:cs typeface="Arial" panose="020B0604020202020204" pitchFamily="34" charset="0"/>
              </a:rPr>
              <a:t>Insurers are prohibited from denying claims or excluding coverage based on pre-existing conditions</a:t>
            </a:r>
          </a:p>
          <a:p>
            <a:pPr>
              <a:lnSpc>
                <a:spcPct val="110000"/>
              </a:lnSpc>
            </a:pPr>
            <a:r>
              <a:rPr lang="en-US" altLang="en-US" dirty="0">
                <a:solidFill>
                  <a:srgbClr val="FF0000"/>
                </a:solidFill>
                <a:latin typeface="Arial" panose="020B0604020202020204" pitchFamily="34" charset="0"/>
                <a:cs typeface="Arial" panose="020B0604020202020204" pitchFamily="34" charset="0"/>
              </a:rPr>
              <a:t>Retention of Coverage Until Age 26 </a:t>
            </a:r>
            <a:r>
              <a:rPr lang="en-US" altLang="en-US" b="1" dirty="0">
                <a:solidFill>
                  <a:srgbClr val="00B050"/>
                </a:solidFill>
                <a:latin typeface="Arial" panose="020B0604020202020204" pitchFamily="34" charset="0"/>
                <a:cs typeface="Arial" panose="020B0604020202020204" pitchFamily="34" charset="0"/>
              </a:rPr>
              <a:t>RETAIN</a:t>
            </a:r>
            <a:endParaRPr lang="en-US" altLang="en-US" dirty="0">
              <a:solidFill>
                <a:srgbClr val="FF0000"/>
              </a:solidFill>
              <a:latin typeface="Arial" panose="020B0604020202020204" pitchFamily="34" charset="0"/>
              <a:cs typeface="Arial" panose="020B0604020202020204" pitchFamily="34" charset="0"/>
            </a:endParaRPr>
          </a:p>
          <a:p>
            <a:pPr lvl="1">
              <a:lnSpc>
                <a:spcPct val="110000"/>
              </a:lnSpc>
            </a:pPr>
            <a:r>
              <a:rPr lang="en-US" altLang="en-US" sz="2000" dirty="0">
                <a:latin typeface="Arial" panose="020B0604020202020204" pitchFamily="34" charset="0"/>
                <a:cs typeface="Arial" panose="020B0604020202020204" pitchFamily="34" charset="0"/>
              </a:rPr>
              <a:t>ACA allows young adults to remain on parents policy until age 26 (can enroll immediately after turning 26)</a:t>
            </a:r>
          </a:p>
          <a:p>
            <a:pPr lvl="1">
              <a:lnSpc>
                <a:spcPct val="110000"/>
              </a:lnSpc>
            </a:pP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35756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598" y="0"/>
            <a:ext cx="8808203" cy="1135062"/>
          </a:xfrm>
        </p:spPr>
        <p:txBody>
          <a:bodyPr>
            <a:noAutofit/>
          </a:bodyPr>
          <a:lstStyle/>
          <a:p>
            <a:pPr eaLnBrk="1" hangingPunct="1"/>
            <a:r>
              <a:rPr lang="en-US" altLang="en-US" sz="3600" dirty="0"/>
              <a:t>Basic Provisions of the ACA: </a:t>
            </a:r>
            <a:br>
              <a:rPr lang="en-US" altLang="en-US" sz="3600" dirty="0"/>
            </a:br>
            <a:r>
              <a:rPr lang="en-US" altLang="en-US" sz="3200" i="1" dirty="0"/>
              <a:t>Prohibitions on Certain Insurer Practices</a:t>
            </a:r>
            <a:endParaRPr lang="en-US" altLang="en-US" sz="3600" i="1" dirty="0"/>
          </a:p>
        </p:txBody>
      </p:sp>
      <p:sp>
        <p:nvSpPr>
          <p:cNvPr id="75779" name="Rectangle 3"/>
          <p:cNvSpPr>
            <a:spLocks noGrp="1" noChangeArrowheads="1"/>
          </p:cNvSpPr>
          <p:nvPr>
            <p:ph type="body" idx="1"/>
          </p:nvPr>
        </p:nvSpPr>
        <p:spPr>
          <a:xfrm>
            <a:off x="98800" y="1275363"/>
            <a:ext cx="9045199" cy="4724400"/>
          </a:xfrm>
        </p:spPr>
        <p:txBody>
          <a:bodyPr>
            <a:normAutofit fontScale="92500" lnSpcReduction="10000"/>
          </a:bodyPr>
          <a:lstStyle/>
          <a:p>
            <a:pPr eaLnBrk="1" hangingPunct="1">
              <a:lnSpc>
                <a:spcPct val="110000"/>
              </a:lnSpc>
            </a:pPr>
            <a:r>
              <a:rPr lang="en-US" altLang="en-US" dirty="0">
                <a:solidFill>
                  <a:srgbClr val="FF0000"/>
                </a:solidFill>
                <a:latin typeface="Arial" panose="020B0604020202020204" pitchFamily="34" charset="0"/>
                <a:cs typeface="Arial" panose="020B0604020202020204" pitchFamily="34" charset="0"/>
              </a:rPr>
              <a:t>Guaranteed Access to Health </a:t>
            </a:r>
            <a:r>
              <a:rPr lang="en-US" altLang="en-US">
                <a:solidFill>
                  <a:srgbClr val="FF0000"/>
                </a:solidFill>
                <a:latin typeface="Arial" panose="020B0604020202020204" pitchFamily="34" charset="0"/>
                <a:cs typeface="Arial" panose="020B0604020202020204" pitchFamily="34" charset="0"/>
              </a:rPr>
              <a:t>Insurance  </a:t>
            </a:r>
            <a:r>
              <a:rPr lang="en-US" altLang="en-US" b="1" dirty="0">
                <a:solidFill>
                  <a:srgbClr val="00B050"/>
                </a:solidFill>
                <a:latin typeface="Arial" panose="020B0604020202020204" pitchFamily="34" charset="0"/>
                <a:cs typeface="Arial" panose="020B0604020202020204" pitchFamily="34" charset="0"/>
              </a:rPr>
              <a:t>ELIMINATE </a:t>
            </a:r>
            <a:r>
              <a:rPr lang="en-US" altLang="en-US" b="1">
                <a:solidFill>
                  <a:srgbClr val="00B050"/>
                </a:solidFill>
                <a:latin typeface="Arial" panose="020B0604020202020204" pitchFamily="34" charset="0"/>
                <a:cs typeface="Arial" panose="020B0604020202020204" pitchFamily="34" charset="0"/>
              </a:rPr>
              <a:t>GUARANTEED PRIVATE INSURER ISSUANCE </a:t>
            </a:r>
            <a:r>
              <a:rPr lang="en-US" altLang="en-US" b="1" dirty="0">
                <a:solidFill>
                  <a:srgbClr val="00B050"/>
                </a:solidFill>
                <a:latin typeface="Arial" panose="020B0604020202020204" pitchFamily="34" charset="0"/>
                <a:cs typeface="Arial" panose="020B0604020202020204" pitchFamily="34" charset="0"/>
              </a:rPr>
              <a:t>AND RENEWAL (Guarantee may continue to exist through residual </a:t>
            </a:r>
            <a:r>
              <a:rPr lang="en-US" altLang="en-US" b="1">
                <a:solidFill>
                  <a:srgbClr val="00B050"/>
                </a:solidFill>
                <a:latin typeface="Arial" panose="020B0604020202020204" pitchFamily="34" charset="0"/>
                <a:cs typeface="Arial" panose="020B0604020202020204" pitchFamily="34" charset="0"/>
              </a:rPr>
              <a:t>market mechanisms)</a:t>
            </a:r>
            <a:endParaRPr lang="en-US" altLang="en-US" b="1" dirty="0">
              <a:solidFill>
                <a:srgbClr val="00B050"/>
              </a:solidFill>
              <a:latin typeface="Arial" panose="020B0604020202020204" pitchFamily="34" charset="0"/>
              <a:cs typeface="Arial" panose="020B0604020202020204" pitchFamily="34" charset="0"/>
            </a:endParaRPr>
          </a:p>
          <a:p>
            <a:pPr eaLnBrk="1" hangingPunct="1">
              <a:lnSpc>
                <a:spcPct val="110000"/>
              </a:lnSpc>
            </a:pPr>
            <a:endParaRPr lang="en-US" altLang="en-US" dirty="0">
              <a:solidFill>
                <a:srgbClr val="FF0000"/>
              </a:solidFill>
              <a:latin typeface="Arial" panose="020B0604020202020204" pitchFamily="34" charset="0"/>
              <a:cs typeface="Arial" panose="020B0604020202020204" pitchFamily="34" charset="0"/>
            </a:endParaRPr>
          </a:p>
          <a:p>
            <a:pPr lvl="1">
              <a:lnSpc>
                <a:spcPct val="110000"/>
              </a:lnSpc>
            </a:pPr>
            <a:r>
              <a:rPr lang="en-US" altLang="en-US" sz="2200" dirty="0">
                <a:latin typeface="Arial" panose="020B0604020202020204" pitchFamily="34" charset="0"/>
                <a:cs typeface="Arial" panose="020B0604020202020204" pitchFamily="34" charset="0"/>
              </a:rPr>
              <a:t>Policies sold in the individual and small group market via the Health Insurance Market are sold on a </a:t>
            </a:r>
            <a:r>
              <a:rPr lang="en-US" altLang="en-US" sz="2200" i="1" dirty="0">
                <a:latin typeface="Arial" panose="020B0604020202020204" pitchFamily="34" charset="0"/>
                <a:cs typeface="Arial" panose="020B0604020202020204" pitchFamily="34" charset="0"/>
              </a:rPr>
              <a:t>guaranteed issue</a:t>
            </a:r>
            <a:r>
              <a:rPr lang="en-US" altLang="en-US" sz="2200" dirty="0">
                <a:latin typeface="Arial" panose="020B0604020202020204" pitchFamily="34" charset="0"/>
                <a:cs typeface="Arial" panose="020B0604020202020204" pitchFamily="34" charset="0"/>
              </a:rPr>
              <a:t> and </a:t>
            </a:r>
            <a:r>
              <a:rPr lang="en-US" altLang="en-US" sz="2200" i="1" dirty="0">
                <a:latin typeface="Arial" panose="020B0604020202020204" pitchFamily="34" charset="0"/>
                <a:cs typeface="Arial" panose="020B0604020202020204" pitchFamily="34" charset="0"/>
              </a:rPr>
              <a:t>guaranteed renewable</a:t>
            </a:r>
            <a:r>
              <a:rPr lang="en-US" altLang="en-US" sz="2200" dirty="0">
                <a:latin typeface="Arial" panose="020B0604020202020204" pitchFamily="34" charset="0"/>
                <a:cs typeface="Arial" panose="020B0604020202020204" pitchFamily="34" charset="0"/>
              </a:rPr>
              <a:t> basis. Applicants cannot be denied coverage or be required to pay highest rates because of health status. Variations in rating variables are allowed only for age (limited to 3:1 ratio), number of family members, geographical area and tobacco usage (limited to 1.5:1 ratio).  Cannot charge females more.</a:t>
            </a:r>
          </a:p>
          <a:p>
            <a:pPr eaLnBrk="1" hangingPunct="1">
              <a:lnSpc>
                <a:spcPct val="110000"/>
              </a:lnSpc>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53008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0"/>
            <a:ext cx="8808203" cy="1135062"/>
          </a:xfrm>
        </p:spPr>
        <p:txBody>
          <a:bodyPr>
            <a:noAutofit/>
          </a:bodyPr>
          <a:lstStyle/>
          <a:p>
            <a:pPr eaLnBrk="1" hangingPunct="1"/>
            <a:r>
              <a:rPr lang="en-US" altLang="en-US" sz="3200" dirty="0"/>
              <a:t>Basic Provisions of the ACA: </a:t>
            </a:r>
            <a:br>
              <a:rPr lang="en-US" altLang="en-US" sz="3200" dirty="0"/>
            </a:br>
            <a:r>
              <a:rPr lang="en-US" altLang="en-US" sz="2800" i="1" dirty="0"/>
              <a:t>Prohibitions on Certain Insurer Practices</a:t>
            </a:r>
            <a:endParaRPr lang="en-US" altLang="en-US" sz="3200" i="1" dirty="0"/>
          </a:p>
        </p:txBody>
      </p:sp>
      <p:sp>
        <p:nvSpPr>
          <p:cNvPr id="75779" name="Rectangle 3"/>
          <p:cNvSpPr>
            <a:spLocks noGrp="1" noChangeArrowheads="1"/>
          </p:cNvSpPr>
          <p:nvPr>
            <p:ph type="body" idx="1"/>
          </p:nvPr>
        </p:nvSpPr>
        <p:spPr>
          <a:xfrm>
            <a:off x="60701" y="1344386"/>
            <a:ext cx="8991600" cy="4724400"/>
          </a:xfrm>
        </p:spPr>
        <p:txBody>
          <a:bodyPr>
            <a:normAutofit/>
          </a:bodyPr>
          <a:lstStyle/>
          <a:p>
            <a:pPr eaLnBrk="1" hangingPunct="1">
              <a:lnSpc>
                <a:spcPct val="110000"/>
              </a:lnSpc>
            </a:pPr>
            <a:r>
              <a:rPr lang="en-US" altLang="en-US" dirty="0">
                <a:solidFill>
                  <a:srgbClr val="FF0000"/>
                </a:solidFill>
                <a:latin typeface="Arial" panose="020B0604020202020204" pitchFamily="34" charset="0"/>
                <a:cs typeface="Arial" panose="020B0604020202020204" pitchFamily="34" charset="0"/>
              </a:rPr>
              <a:t>Medical Loss Ratios (</a:t>
            </a:r>
            <a:r>
              <a:rPr lang="en-US" altLang="en-US" sz="2400" i="1" dirty="0">
                <a:solidFill>
                  <a:srgbClr val="FF0000"/>
                </a:solidFill>
                <a:latin typeface="Arial" panose="020B0604020202020204" pitchFamily="34" charset="0"/>
                <a:cs typeface="Arial" panose="020B0604020202020204" pitchFamily="34" charset="0"/>
              </a:rPr>
              <a:t>80/20 Rule</a:t>
            </a:r>
            <a:r>
              <a:rPr lang="en-US" altLang="en-US" sz="2400" dirty="0">
                <a:solidFill>
                  <a:srgbClr val="FF0000"/>
                </a:solidFill>
                <a:latin typeface="Arial" panose="020B0604020202020204" pitchFamily="34" charset="0"/>
                <a:cs typeface="Arial" panose="020B0604020202020204" pitchFamily="34" charset="0"/>
              </a:rPr>
              <a:t> or </a:t>
            </a:r>
            <a:r>
              <a:rPr lang="en-US" altLang="en-US" sz="2400" i="1" dirty="0">
                <a:solidFill>
                  <a:srgbClr val="FF0000"/>
                </a:solidFill>
                <a:latin typeface="Arial" panose="020B0604020202020204" pitchFamily="34" charset="0"/>
                <a:cs typeface="Arial" panose="020B0604020202020204" pitchFamily="34" charset="0"/>
              </a:rPr>
              <a:t>Medical Loss Ratio Rule</a:t>
            </a:r>
            <a:r>
              <a:rPr lang="en-US" altLang="en-US" i="1" dirty="0">
                <a:solidFill>
                  <a:srgbClr val="FF0000"/>
                </a:solidFill>
                <a:latin typeface="Arial" panose="020B0604020202020204" pitchFamily="34" charset="0"/>
                <a:cs typeface="Arial" panose="020B0604020202020204" pitchFamily="34" charset="0"/>
              </a:rPr>
              <a:t>) </a:t>
            </a:r>
            <a:r>
              <a:rPr lang="en-US" altLang="en-US" b="1" dirty="0">
                <a:solidFill>
                  <a:srgbClr val="00B050"/>
                </a:solidFill>
                <a:latin typeface="Arial" panose="020B0604020202020204" pitchFamily="34" charset="0"/>
                <a:cs typeface="Arial" panose="020B0604020202020204" pitchFamily="34" charset="0"/>
              </a:rPr>
              <a:t>ELIMINATE</a:t>
            </a:r>
          </a:p>
          <a:p>
            <a:pPr lvl="1">
              <a:lnSpc>
                <a:spcPct val="110000"/>
              </a:lnSpc>
            </a:pPr>
            <a:r>
              <a:rPr lang="en-US" altLang="en-US" dirty="0">
                <a:latin typeface="Arial" panose="020B0604020202020204" pitchFamily="34" charset="0"/>
                <a:cs typeface="Arial" panose="020B0604020202020204" pitchFamily="34" charset="0"/>
              </a:rPr>
              <a:t>Insurers required to meet a minimum loss ration (MLR) of 80% for individual and small group market and 85% for large group market.  The MLR refers to the percentage (share) of premiums paid for health insurance coverage that is </a:t>
            </a:r>
            <a:r>
              <a:rPr lang="en-US" altLang="en-US" i="1" dirty="0">
                <a:latin typeface="Arial" panose="020B0604020202020204" pitchFamily="34" charset="0"/>
                <a:cs typeface="Arial" panose="020B0604020202020204" pitchFamily="34" charset="0"/>
              </a:rPr>
              <a:t>used to pay claims</a:t>
            </a:r>
            <a:r>
              <a:rPr lang="en-US" altLang="en-US" dirty="0">
                <a:latin typeface="Arial" panose="020B0604020202020204" pitchFamily="34" charset="0"/>
                <a:cs typeface="Arial" panose="020B0604020202020204" pitchFamily="34" charset="0"/>
              </a:rPr>
              <a:t> and </a:t>
            </a:r>
            <a:r>
              <a:rPr lang="en-US" altLang="en-US" i="1" dirty="0">
                <a:latin typeface="Arial" panose="020B0604020202020204" pitchFamily="34" charset="0"/>
                <a:cs typeface="Arial" panose="020B0604020202020204" pitchFamily="34" charset="0"/>
              </a:rPr>
              <a:t>activities that improve the quality of care</a:t>
            </a:r>
            <a:r>
              <a:rPr lang="en-US" altLang="en-US" dirty="0">
                <a:latin typeface="Arial" panose="020B0604020202020204" pitchFamily="34" charset="0"/>
                <a:cs typeface="Arial" panose="020B0604020202020204" pitchFamily="34" charset="0"/>
              </a:rPr>
              <a:t>. In other words, insurers must pay a minimum of 80% or premium collected on benefits and keep only 20% for expenses and profits.</a:t>
            </a:r>
          </a:p>
        </p:txBody>
      </p:sp>
    </p:spTree>
    <p:extLst>
      <p:ext uri="{BB962C8B-B14F-4D97-AF65-F5344CB8AC3E}">
        <p14:creationId xmlns:p14="http://schemas.microsoft.com/office/powerpoint/2010/main" val="10358600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79522" y="0"/>
            <a:ext cx="8808203" cy="1135062"/>
          </a:xfrm>
        </p:spPr>
        <p:txBody>
          <a:bodyPr>
            <a:noAutofit/>
          </a:bodyPr>
          <a:lstStyle/>
          <a:p>
            <a:pPr eaLnBrk="1" hangingPunct="1"/>
            <a:r>
              <a:rPr lang="en-US" altLang="en-US" sz="3200" dirty="0"/>
              <a:t>Basic Provisions of the ACA: </a:t>
            </a:r>
            <a:br>
              <a:rPr lang="en-US" altLang="en-US" sz="3200" dirty="0"/>
            </a:br>
            <a:r>
              <a:rPr lang="en-US" altLang="en-US" sz="2800" i="1" dirty="0"/>
              <a:t>Individual Mandate, Essential Health Benefits</a:t>
            </a:r>
            <a:endParaRPr lang="en-US" altLang="en-US" sz="3200" i="1" dirty="0"/>
          </a:p>
        </p:txBody>
      </p:sp>
      <p:sp>
        <p:nvSpPr>
          <p:cNvPr id="75779" name="Rectangle 3"/>
          <p:cNvSpPr>
            <a:spLocks noGrp="1" noChangeArrowheads="1"/>
          </p:cNvSpPr>
          <p:nvPr>
            <p:ph type="body" idx="1"/>
          </p:nvPr>
        </p:nvSpPr>
        <p:spPr>
          <a:xfrm>
            <a:off x="87823" y="1513114"/>
            <a:ext cx="8991600" cy="4724400"/>
          </a:xfrm>
        </p:spPr>
        <p:txBody>
          <a:bodyPr>
            <a:normAutofit/>
          </a:bodyPr>
          <a:lstStyle/>
          <a:p>
            <a:pPr eaLnBrk="1" hangingPunct="1">
              <a:lnSpc>
                <a:spcPct val="110000"/>
              </a:lnSpc>
            </a:pPr>
            <a:r>
              <a:rPr lang="en-US" altLang="en-US" dirty="0">
                <a:solidFill>
                  <a:srgbClr val="FF0000"/>
                </a:solidFill>
                <a:latin typeface="Arial" panose="020B0604020202020204" pitchFamily="34" charset="0"/>
                <a:cs typeface="Arial" panose="020B0604020202020204" pitchFamily="34" charset="0"/>
              </a:rPr>
              <a:t>Individual Mandate </a:t>
            </a:r>
            <a:r>
              <a:rPr lang="en-US" altLang="en-US" b="1" dirty="0">
                <a:solidFill>
                  <a:srgbClr val="00B050"/>
                </a:solidFill>
                <a:latin typeface="Arial" panose="020B0604020202020204" pitchFamily="34" charset="0"/>
                <a:cs typeface="Arial" panose="020B0604020202020204" pitchFamily="34" charset="0"/>
              </a:rPr>
              <a:t>ELIMINATE</a:t>
            </a:r>
            <a:endParaRPr lang="en-US" altLang="en-US" i="1" dirty="0">
              <a:solidFill>
                <a:srgbClr val="FF0000"/>
              </a:solidFill>
              <a:latin typeface="Arial" panose="020B0604020202020204" pitchFamily="34" charset="0"/>
              <a:cs typeface="Arial" panose="020B0604020202020204" pitchFamily="34" charset="0"/>
            </a:endParaRPr>
          </a:p>
          <a:p>
            <a:pPr lvl="1">
              <a:lnSpc>
                <a:spcPct val="110000"/>
              </a:lnSpc>
            </a:pPr>
            <a:r>
              <a:rPr lang="en-US" altLang="en-US" dirty="0">
                <a:latin typeface="Arial" panose="020B0604020202020204" pitchFamily="34" charset="0"/>
                <a:cs typeface="Arial" panose="020B0604020202020204" pitchFamily="34" charset="0"/>
              </a:rPr>
              <a:t>ACA requires US citizens and legal residents to have qualifying health insurance of pay a penalty--$695 in 2016 or 2.5% of family income.  After 2016, the penalty will be increased by annual cost of living adjustment.</a:t>
            </a:r>
          </a:p>
          <a:p>
            <a:pPr>
              <a:lnSpc>
                <a:spcPct val="110000"/>
              </a:lnSpc>
            </a:pPr>
            <a:r>
              <a:rPr lang="en-US" altLang="en-US" dirty="0">
                <a:solidFill>
                  <a:srgbClr val="FF0000"/>
                </a:solidFill>
                <a:latin typeface="Arial" panose="020B0604020202020204" pitchFamily="34" charset="0"/>
                <a:cs typeface="Arial" panose="020B0604020202020204" pitchFamily="34" charset="0"/>
              </a:rPr>
              <a:t>Essential Health Benefits </a:t>
            </a:r>
            <a:r>
              <a:rPr lang="en-US" altLang="en-US" b="1" dirty="0">
                <a:solidFill>
                  <a:srgbClr val="00B050"/>
                </a:solidFill>
                <a:latin typeface="Arial" panose="020B0604020202020204" pitchFamily="34" charset="0"/>
                <a:cs typeface="Arial" panose="020B0604020202020204" pitchFamily="34" charset="0"/>
              </a:rPr>
              <a:t>ELIMINATE</a:t>
            </a:r>
            <a:endParaRPr lang="en-US" altLang="en-US" i="1" dirty="0">
              <a:solidFill>
                <a:srgbClr val="FF0000"/>
              </a:solidFill>
              <a:latin typeface="Arial" panose="020B0604020202020204" pitchFamily="34" charset="0"/>
              <a:cs typeface="Arial" panose="020B0604020202020204" pitchFamily="34" charset="0"/>
            </a:endParaRPr>
          </a:p>
          <a:p>
            <a:pPr lvl="1">
              <a:lnSpc>
                <a:spcPct val="110000"/>
              </a:lnSpc>
            </a:pPr>
            <a:r>
              <a:rPr lang="en-US" altLang="en-US" dirty="0">
                <a:latin typeface="Arial" panose="020B0604020202020204" pitchFamily="34" charset="0"/>
                <a:cs typeface="Arial" panose="020B0604020202020204" pitchFamily="34" charset="0"/>
              </a:rPr>
              <a:t>ACA requires that most medical expense policies provide a comprehensive package of benefits and services called </a:t>
            </a:r>
            <a:r>
              <a:rPr lang="en-US" altLang="en-US" i="1" dirty="0">
                <a:latin typeface="Arial" panose="020B0604020202020204" pitchFamily="34" charset="0"/>
                <a:cs typeface="Arial" panose="020B0604020202020204" pitchFamily="34" charset="0"/>
              </a:rPr>
              <a:t>essential health benefits.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65754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7823" y="0"/>
            <a:ext cx="8808203" cy="1135062"/>
          </a:xfrm>
        </p:spPr>
        <p:txBody>
          <a:bodyPr>
            <a:noAutofit/>
          </a:bodyPr>
          <a:lstStyle/>
          <a:p>
            <a:pPr eaLnBrk="1" hangingPunct="1"/>
            <a:r>
              <a:rPr lang="en-US" altLang="en-US" sz="4000" dirty="0"/>
              <a:t>Essential Health Benefits</a:t>
            </a:r>
            <a:endParaRPr lang="en-US" altLang="en-US" sz="4000" i="1" dirty="0"/>
          </a:p>
        </p:txBody>
      </p:sp>
      <p:sp>
        <p:nvSpPr>
          <p:cNvPr id="75779" name="Rectangle 3"/>
          <p:cNvSpPr>
            <a:spLocks noGrp="1" noChangeArrowheads="1"/>
          </p:cNvSpPr>
          <p:nvPr>
            <p:ph type="body" idx="1"/>
          </p:nvPr>
        </p:nvSpPr>
        <p:spPr>
          <a:xfrm>
            <a:off x="152400" y="1135062"/>
            <a:ext cx="8991600" cy="4724400"/>
          </a:xfrm>
        </p:spPr>
        <p:txBody>
          <a:bodyPr>
            <a:noAutofit/>
          </a:bodyPr>
          <a:lstStyle/>
          <a:p>
            <a:pPr>
              <a:lnSpc>
                <a:spcPct val="80000"/>
              </a:lnSpc>
            </a:pPr>
            <a:r>
              <a:rPr lang="en-US" altLang="en-US" sz="1800" b="1" dirty="0">
                <a:solidFill>
                  <a:srgbClr val="C00000"/>
                </a:solidFill>
                <a:latin typeface="Arial" panose="020B0604020202020204" pitchFamily="34" charset="0"/>
                <a:cs typeface="Arial" panose="020B0604020202020204" pitchFamily="34" charset="0"/>
              </a:rPr>
              <a:t>Essential Health Benefits</a:t>
            </a:r>
            <a:r>
              <a:rPr lang="en-US" altLang="en-US" sz="1800" dirty="0">
                <a:latin typeface="Arial" panose="020B0604020202020204" pitchFamily="34" charset="0"/>
                <a:cs typeface="Arial" panose="020B0604020202020204" pitchFamily="34" charset="0"/>
              </a:rPr>
              <a:t> must (at a minimum include):</a:t>
            </a:r>
          </a:p>
          <a:p>
            <a:pPr lvl="1">
              <a:lnSpc>
                <a:spcPct val="80000"/>
              </a:lnSpc>
            </a:pPr>
            <a:r>
              <a:rPr lang="en-US" altLang="en-US" sz="1800" dirty="0">
                <a:latin typeface="Arial" panose="020B0604020202020204" pitchFamily="34" charset="0"/>
                <a:cs typeface="Arial" panose="020B0604020202020204" pitchFamily="34" charset="0"/>
              </a:rPr>
              <a:t>Ambulatory patient services</a:t>
            </a:r>
          </a:p>
          <a:p>
            <a:pPr lvl="1">
              <a:lnSpc>
                <a:spcPct val="80000"/>
              </a:lnSpc>
            </a:pPr>
            <a:r>
              <a:rPr lang="en-US" altLang="en-US" sz="1800" dirty="0">
                <a:latin typeface="Arial" panose="020B0604020202020204" pitchFamily="34" charset="0"/>
                <a:cs typeface="Arial" panose="020B0604020202020204" pitchFamily="34" charset="0"/>
              </a:rPr>
              <a:t>ER services</a:t>
            </a:r>
          </a:p>
          <a:p>
            <a:pPr lvl="1">
              <a:lnSpc>
                <a:spcPct val="80000"/>
              </a:lnSpc>
            </a:pPr>
            <a:r>
              <a:rPr lang="en-US" altLang="en-US" sz="1800" dirty="0">
                <a:latin typeface="Arial" panose="020B0604020202020204" pitchFamily="34" charset="0"/>
                <a:cs typeface="Arial" panose="020B0604020202020204" pitchFamily="34" charset="0"/>
              </a:rPr>
              <a:t>Hospitalization (such as surgery)</a:t>
            </a:r>
          </a:p>
          <a:p>
            <a:pPr lvl="1">
              <a:lnSpc>
                <a:spcPct val="80000"/>
              </a:lnSpc>
            </a:pPr>
            <a:r>
              <a:rPr lang="en-US" altLang="en-US" sz="1800" dirty="0">
                <a:latin typeface="Arial" panose="020B0604020202020204" pitchFamily="34" charset="0"/>
                <a:cs typeface="Arial" panose="020B0604020202020204" pitchFamily="34" charset="0"/>
              </a:rPr>
              <a:t>Pregnancy, maternity, newborn care</a:t>
            </a:r>
          </a:p>
          <a:p>
            <a:pPr lvl="1">
              <a:lnSpc>
                <a:spcPct val="80000"/>
              </a:lnSpc>
            </a:pPr>
            <a:r>
              <a:rPr lang="en-US" altLang="en-US" sz="1800" dirty="0">
                <a:latin typeface="Arial" panose="020B0604020202020204" pitchFamily="34" charset="0"/>
                <a:cs typeface="Arial" panose="020B0604020202020204" pitchFamily="34" charset="0"/>
              </a:rPr>
              <a:t>Mental health and substance abuse</a:t>
            </a:r>
          </a:p>
          <a:p>
            <a:pPr lvl="1">
              <a:lnSpc>
                <a:spcPct val="80000"/>
              </a:lnSpc>
            </a:pPr>
            <a:r>
              <a:rPr lang="en-US" altLang="en-US" sz="1800" dirty="0">
                <a:latin typeface="Arial" panose="020B0604020202020204" pitchFamily="34" charset="0"/>
                <a:cs typeface="Arial" panose="020B0604020202020204" pitchFamily="34" charset="0"/>
              </a:rPr>
              <a:t>Prescription drugs</a:t>
            </a:r>
          </a:p>
          <a:p>
            <a:pPr lvl="1">
              <a:lnSpc>
                <a:spcPct val="80000"/>
              </a:lnSpc>
            </a:pPr>
            <a:r>
              <a:rPr lang="en-US" altLang="en-US" sz="1800" dirty="0">
                <a:latin typeface="Arial" panose="020B0604020202020204" pitchFamily="34" charset="0"/>
                <a:cs typeface="Arial" panose="020B0604020202020204" pitchFamily="34" charset="0"/>
              </a:rPr>
              <a:t>Rehabilitation services</a:t>
            </a:r>
          </a:p>
          <a:p>
            <a:pPr lvl="1">
              <a:lnSpc>
                <a:spcPct val="80000"/>
              </a:lnSpc>
            </a:pPr>
            <a:r>
              <a:rPr lang="en-US" altLang="en-US" sz="1800" dirty="0">
                <a:latin typeface="Arial" panose="020B0604020202020204" pitchFamily="34" charset="0"/>
                <a:cs typeface="Arial" panose="020B0604020202020204" pitchFamily="34" charset="0"/>
              </a:rPr>
              <a:t>Preventive and wellness services, chronic disease management</a:t>
            </a:r>
          </a:p>
          <a:p>
            <a:pPr lvl="1">
              <a:lnSpc>
                <a:spcPct val="80000"/>
              </a:lnSpc>
            </a:pPr>
            <a:r>
              <a:rPr lang="en-US" altLang="en-US" sz="1800" dirty="0">
                <a:latin typeface="Arial" panose="020B0604020202020204" pitchFamily="34" charset="0"/>
                <a:cs typeface="Arial" panose="020B0604020202020204" pitchFamily="34" charset="0"/>
              </a:rPr>
              <a:t>Pediatric services (including oral and vision care)</a:t>
            </a:r>
          </a:p>
          <a:p>
            <a:pPr>
              <a:lnSpc>
                <a:spcPct val="80000"/>
              </a:lnSpc>
            </a:pPr>
            <a:r>
              <a:rPr lang="en-US" altLang="en-US" sz="1800" dirty="0">
                <a:latin typeface="Arial" panose="020B0604020202020204" pitchFamily="34" charset="0"/>
                <a:cs typeface="Arial" panose="020B0604020202020204" pitchFamily="34" charset="0"/>
              </a:rPr>
              <a:t>Almost all federal coverage mandates will be eliminated</a:t>
            </a:r>
          </a:p>
          <a:p>
            <a:pPr>
              <a:lnSpc>
                <a:spcPct val="80000"/>
              </a:lnSpc>
            </a:pPr>
            <a:r>
              <a:rPr lang="en-US" altLang="en-US" sz="1800" dirty="0">
                <a:latin typeface="Arial" panose="020B0604020202020204" pitchFamily="34" charset="0"/>
                <a:cs typeface="Arial" panose="020B0604020202020204" pitchFamily="34" charset="0"/>
              </a:rPr>
              <a:t>Should result in more competition, especially for less expensive/less comprehensive plans</a:t>
            </a:r>
          </a:p>
          <a:p>
            <a:pPr>
              <a:lnSpc>
                <a:spcPct val="80000"/>
              </a:lnSpc>
            </a:pPr>
            <a:r>
              <a:rPr lang="en-US" altLang="en-US" sz="1800" dirty="0">
                <a:latin typeface="Arial" panose="020B0604020202020204" pitchFamily="34" charset="0"/>
                <a:cs typeface="Arial" panose="020B0604020202020204" pitchFamily="34" charset="0"/>
              </a:rPr>
              <a:t>Health insurers will regain most underwriting freedoms they lost under ACA</a:t>
            </a:r>
          </a:p>
          <a:p>
            <a:pPr lvl="1">
              <a:lnSpc>
                <a:spcPct val="80000"/>
              </a:lnSpc>
            </a:pPr>
            <a:r>
              <a:rPr lang="en-US" altLang="en-US" sz="1800" dirty="0">
                <a:latin typeface="Arial" panose="020B0604020202020204" pitchFamily="34" charset="0"/>
                <a:cs typeface="Arial" panose="020B0604020202020204" pitchFamily="34" charset="0"/>
              </a:rPr>
              <a:t>Occasionally controversial: E.g., Women’s health benefits</a:t>
            </a:r>
          </a:p>
        </p:txBody>
      </p:sp>
    </p:spTree>
    <p:extLst>
      <p:ext uri="{BB962C8B-B14F-4D97-AF65-F5344CB8AC3E}">
        <p14:creationId xmlns:p14="http://schemas.microsoft.com/office/powerpoint/2010/main" val="1769638168"/>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35797" y="0"/>
            <a:ext cx="8808203" cy="1135062"/>
          </a:xfrm>
        </p:spPr>
        <p:txBody>
          <a:bodyPr>
            <a:noAutofit/>
          </a:bodyPr>
          <a:lstStyle/>
          <a:p>
            <a:pPr eaLnBrk="1" hangingPunct="1"/>
            <a:r>
              <a:rPr lang="en-US" altLang="en-US" sz="3600" dirty="0"/>
              <a:t>Basic Provisions of the ACA: </a:t>
            </a:r>
            <a:br>
              <a:rPr lang="en-US" altLang="en-US" sz="3600" dirty="0"/>
            </a:br>
            <a:r>
              <a:rPr lang="en-US" altLang="en-US" sz="3200" i="1" dirty="0"/>
              <a:t>Health Insurance Marketplace</a:t>
            </a:r>
            <a:endParaRPr lang="en-US" altLang="en-US" sz="3600" i="1" dirty="0"/>
          </a:p>
        </p:txBody>
      </p:sp>
      <p:sp>
        <p:nvSpPr>
          <p:cNvPr id="75779" name="Rectangle 3"/>
          <p:cNvSpPr>
            <a:spLocks noGrp="1" noChangeArrowheads="1"/>
          </p:cNvSpPr>
          <p:nvPr>
            <p:ph type="body" idx="1"/>
          </p:nvPr>
        </p:nvSpPr>
        <p:spPr>
          <a:xfrm>
            <a:off x="152400" y="1513114"/>
            <a:ext cx="8991600" cy="4724400"/>
          </a:xfrm>
        </p:spPr>
        <p:txBody>
          <a:bodyPr>
            <a:normAutofit/>
          </a:bodyPr>
          <a:lstStyle/>
          <a:p>
            <a:pPr eaLnBrk="1" hangingPunct="1">
              <a:lnSpc>
                <a:spcPct val="110000"/>
              </a:lnSpc>
            </a:pPr>
            <a:r>
              <a:rPr lang="en-US" altLang="en-US" dirty="0">
                <a:solidFill>
                  <a:srgbClr val="FF0000"/>
                </a:solidFill>
                <a:latin typeface="Arial" panose="020B0604020202020204" pitchFamily="34" charset="0"/>
                <a:cs typeface="Arial" panose="020B0604020202020204" pitchFamily="34" charset="0"/>
              </a:rPr>
              <a:t>Health Insurance Marketplace </a:t>
            </a:r>
            <a:r>
              <a:rPr lang="en-US" altLang="en-US" b="1" dirty="0">
                <a:solidFill>
                  <a:srgbClr val="00B050"/>
                </a:solidFill>
                <a:latin typeface="Arial" panose="020B0604020202020204" pitchFamily="34" charset="0"/>
                <a:cs typeface="Arial" panose="020B0604020202020204" pitchFamily="34" charset="0"/>
              </a:rPr>
              <a:t>RESTRUCTURE</a:t>
            </a:r>
            <a:endParaRPr lang="en-US" altLang="en-US" i="1" dirty="0">
              <a:solidFill>
                <a:srgbClr val="FF0000"/>
              </a:solidFill>
              <a:latin typeface="Arial" panose="020B0604020202020204" pitchFamily="34" charset="0"/>
              <a:cs typeface="Arial" panose="020B0604020202020204" pitchFamily="34" charset="0"/>
            </a:endParaRPr>
          </a:p>
          <a:p>
            <a:pPr lvl="1">
              <a:lnSpc>
                <a:spcPct val="110000"/>
              </a:lnSpc>
            </a:pPr>
            <a:r>
              <a:rPr lang="en-US" altLang="en-US" dirty="0">
                <a:latin typeface="Arial" panose="020B0604020202020204" pitchFamily="34" charset="0"/>
                <a:cs typeface="Arial" panose="020B0604020202020204" pitchFamily="34" charset="0"/>
              </a:rPr>
              <a:t>ACA creates a Health Insurance Marketplace in each state where individuals and small businesses can purchase affordable and qualified health insurance plans. These state “exchanges” enable people to comparison shop for standard health insurance plans, facilitate enrollment in the various plans and administer health insurance premium credits so that people of all incomes can purchase coverage.</a:t>
            </a:r>
          </a:p>
        </p:txBody>
      </p:sp>
    </p:spTree>
    <p:extLst>
      <p:ext uri="{BB962C8B-B14F-4D97-AF65-F5344CB8AC3E}">
        <p14:creationId xmlns:p14="http://schemas.microsoft.com/office/powerpoint/2010/main" val="855797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400">
                <a:solidFill>
                  <a:schemeClr val="accent1"/>
                </a:solidFill>
              </a:rPr>
              <a:t>RNW </a:t>
            </a:r>
            <a:r>
              <a:rPr lang="en-US" sz="2600"/>
              <a:t>All Lines, </a:t>
            </a:r>
            <a:r>
              <a:rPr lang="en-US" sz="2600" dirty="0"/>
              <a:t>2005-2014 Average:</a:t>
            </a:r>
            <a:br>
              <a:rPr lang="en-US" sz="2600" dirty="0"/>
            </a:br>
            <a:r>
              <a:rPr lang="en-US" sz="2600" dirty="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989652378"/>
              </p:ext>
            </p:extLst>
          </p:nvPr>
        </p:nvGraphicFramePr>
        <p:xfrm>
          <a:off x="11113" y="1541463"/>
          <a:ext cx="9120187" cy="4722812"/>
        </p:xfrm>
        <a:graphic>
          <a:graphicData uri="http://schemas.openxmlformats.org/presentationml/2006/ole">
            <mc:AlternateContent xmlns:mc="http://schemas.openxmlformats.org/markup-compatibility/2006">
              <mc:Choice xmlns:v="urn:schemas-microsoft-com:vml" Requires="v">
                <p:oleObj spid="_x0000_s28686350" name="Chart" r:id="rId4" imgW="8810697" imgH="4562440" progId="MSGraph.Chart.8">
                  <p:embed followColorScheme="full"/>
                </p:oleObj>
              </mc:Choice>
              <mc:Fallback>
                <p:oleObj name="Chart" r:id="rId4" imgW="8810697" imgH="4562440" progId="MSGraph.Chart.8">
                  <p:embed followColorScheme="full"/>
                  <p:pic>
                    <p:nvPicPr>
                      <p:cNvPr id="1026" name="Object 3"/>
                      <p:cNvPicPr>
                        <a:picLocks noChangeAspect="1" noChangeArrowheads="1"/>
                      </p:cNvPicPr>
                      <p:nvPr/>
                    </p:nvPicPr>
                    <p:blipFill>
                      <a:blip r:embed="rId5"/>
                      <a:srcRect/>
                      <a:stretch>
                        <a:fillRect/>
                      </a:stretch>
                    </p:blipFill>
                    <p:spPr bwMode="auto">
                      <a:xfrm>
                        <a:off x="11113" y="1541463"/>
                        <a:ext cx="912018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a:solidFill>
                  <a:srgbClr val="FFFFFF"/>
                </a:solidFill>
              </a:rPr>
              <a:t>The most profitable states over the past decade are widely distributed geographically, though none are in the Gulf region</a:t>
            </a:r>
          </a:p>
        </p:txBody>
      </p:sp>
      <p:sp>
        <p:nvSpPr>
          <p:cNvPr id="7" name="Rectangle 7"/>
          <p:cNvSpPr>
            <a:spLocks noChangeArrowheads="1"/>
          </p:cNvSpPr>
          <p:nvPr/>
        </p:nvSpPr>
        <p:spPr bwMode="auto">
          <a:xfrm>
            <a:off x="0" y="6386511"/>
            <a:ext cx="8750300" cy="261610"/>
          </a:xfrm>
          <a:prstGeom prst="rect">
            <a:avLst/>
          </a:prstGeom>
          <a:noFill/>
          <a:ln w="9525">
            <a:noFill/>
            <a:miter lim="800000"/>
            <a:headEnd/>
            <a:tailEnd/>
          </a:ln>
        </p:spPr>
        <p:txBody>
          <a:bodyPr>
            <a:spAutoFit/>
          </a:bodyPr>
          <a:lstStyle/>
          <a:p>
            <a:r>
              <a:rPr lang="en-US" sz="1100" dirty="0"/>
              <a:t>Source: NAIC; Insurance Information Institute.	</a:t>
            </a:r>
          </a:p>
        </p:txBody>
      </p:sp>
      <p:sp>
        <p:nvSpPr>
          <p:cNvPr id="8" name="Text Box 6"/>
          <p:cNvSpPr txBox="1">
            <a:spLocks noChangeArrowheads="1"/>
          </p:cNvSpPr>
          <p:nvPr/>
        </p:nvSpPr>
        <p:spPr bwMode="blackWhite">
          <a:xfrm>
            <a:off x="5251369" y="1168667"/>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US: 7.7%</a:t>
            </a:r>
          </a:p>
        </p:txBody>
      </p:sp>
      <p:sp>
        <p:nvSpPr>
          <p:cNvPr id="9"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7"/>
          <p:cNvSpPr>
            <a:spLocks noChangeArrowheads="1"/>
          </p:cNvSpPr>
          <p:nvPr/>
        </p:nvSpPr>
        <p:spPr bwMode="blackWhite">
          <a:xfrm>
            <a:off x="3124993" y="4163786"/>
            <a:ext cx="1446213" cy="886619"/>
          </a:xfrm>
          <a:prstGeom prst="wedgeRectCallout">
            <a:avLst>
              <a:gd name="adj1" fmla="val 78241"/>
              <a:gd name="adj2" fmla="val -225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rPr>
              <a:t>Profitability in SC ranks 14</a:t>
            </a:r>
            <a:r>
              <a:rPr lang="en-US" sz="1400" b="1" baseline="30000" dirty="0">
                <a:solidFill>
                  <a:srgbClr val="FFFFFF"/>
                </a:solidFill>
                <a:latin typeface="Arial "/>
              </a:rPr>
              <a:t>th</a:t>
            </a:r>
            <a:r>
              <a:rPr lang="en-US" sz="1400" b="1" dirty="0">
                <a:solidFill>
                  <a:srgbClr val="FFFFFF"/>
                </a:solidFill>
                <a:latin typeface="Arial "/>
              </a:rPr>
              <a:t> in the US</a:t>
            </a:r>
            <a:endParaRPr lang="en-US" sz="1600" b="1" dirty="0">
              <a:solidFill>
                <a:srgbClr val="FFFFFF"/>
              </a:solidFill>
              <a:latin typeface="Arial "/>
              <a:cs typeface="Arial" charset="0"/>
            </a:endParaRPr>
          </a:p>
        </p:txBody>
      </p:sp>
    </p:spTree>
    <p:extLst>
      <p:ext uri="{BB962C8B-B14F-4D97-AF65-F5344CB8AC3E}">
        <p14:creationId xmlns:p14="http://schemas.microsoft.com/office/powerpoint/2010/main" val="1472505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200"/>
                            </p:stCondLst>
                            <p:childTnLst>
                              <p:par>
                                <p:cTn id="13" presetID="22" presetClass="entr" presetSubtype="4"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79522" y="-48987"/>
            <a:ext cx="8808203" cy="1135062"/>
          </a:xfrm>
        </p:spPr>
        <p:txBody>
          <a:bodyPr>
            <a:noAutofit/>
          </a:bodyPr>
          <a:lstStyle/>
          <a:p>
            <a:pPr eaLnBrk="1" hangingPunct="1"/>
            <a:r>
              <a:rPr lang="en-US" altLang="en-US" sz="4000" dirty="0"/>
              <a:t>Basic Provisions of the ACA: </a:t>
            </a:r>
            <a:br>
              <a:rPr lang="en-US" altLang="en-US" sz="4000" dirty="0"/>
            </a:br>
            <a:r>
              <a:rPr lang="en-US" altLang="en-US" sz="3600" i="1" dirty="0"/>
              <a:t>Advance Premium Tax Credits</a:t>
            </a:r>
            <a:endParaRPr lang="en-US" altLang="en-US" sz="4000" i="1" dirty="0"/>
          </a:p>
        </p:txBody>
      </p:sp>
      <p:sp>
        <p:nvSpPr>
          <p:cNvPr id="75779" name="Rectangle 3"/>
          <p:cNvSpPr>
            <a:spLocks noGrp="1" noChangeArrowheads="1"/>
          </p:cNvSpPr>
          <p:nvPr>
            <p:ph type="body" idx="1"/>
          </p:nvPr>
        </p:nvSpPr>
        <p:spPr>
          <a:xfrm>
            <a:off x="152400" y="1529443"/>
            <a:ext cx="8991600" cy="4724400"/>
          </a:xfrm>
        </p:spPr>
        <p:txBody>
          <a:bodyPr>
            <a:normAutofit/>
          </a:bodyPr>
          <a:lstStyle/>
          <a:p>
            <a:pPr eaLnBrk="1" hangingPunct="1">
              <a:lnSpc>
                <a:spcPct val="110000"/>
              </a:lnSpc>
            </a:pPr>
            <a:r>
              <a:rPr lang="en-US" altLang="en-US" dirty="0">
                <a:solidFill>
                  <a:srgbClr val="FF0000"/>
                </a:solidFill>
                <a:latin typeface="Arial" panose="020B0604020202020204" pitchFamily="34" charset="0"/>
                <a:cs typeface="Arial" panose="020B0604020202020204" pitchFamily="34" charset="0"/>
              </a:rPr>
              <a:t>Advanced Premium Tax Credits </a:t>
            </a:r>
            <a:r>
              <a:rPr lang="en-US" altLang="en-US" b="1" dirty="0">
                <a:solidFill>
                  <a:srgbClr val="00B050"/>
                </a:solidFill>
                <a:latin typeface="Arial" panose="020B0604020202020204" pitchFamily="34" charset="0"/>
                <a:cs typeface="Arial" panose="020B0604020202020204" pitchFamily="34" charset="0"/>
              </a:rPr>
              <a:t>ELIMINATE</a:t>
            </a:r>
            <a:endParaRPr lang="en-US" altLang="en-US" i="1" dirty="0">
              <a:solidFill>
                <a:srgbClr val="FF0000"/>
              </a:solidFill>
              <a:latin typeface="Arial" panose="020B0604020202020204" pitchFamily="34" charset="0"/>
              <a:cs typeface="Arial" panose="020B0604020202020204" pitchFamily="34" charset="0"/>
            </a:endParaRPr>
          </a:p>
          <a:p>
            <a:pPr lvl="1">
              <a:lnSpc>
                <a:spcPct val="110000"/>
              </a:lnSpc>
            </a:pPr>
            <a:r>
              <a:rPr lang="en-US" altLang="en-US" dirty="0">
                <a:latin typeface="Arial" panose="020B0604020202020204" pitchFamily="34" charset="0"/>
                <a:cs typeface="Arial" panose="020B0604020202020204" pitchFamily="34" charset="0"/>
              </a:rPr>
              <a:t>ACA provides </a:t>
            </a:r>
            <a:r>
              <a:rPr lang="en-US" altLang="en-US" i="1" dirty="0">
                <a:latin typeface="Arial" panose="020B0604020202020204" pitchFamily="34" charset="0"/>
                <a:cs typeface="Arial" panose="020B0604020202020204" pitchFamily="34" charset="0"/>
              </a:rPr>
              <a:t>advanced premium tax credits </a:t>
            </a:r>
            <a:r>
              <a:rPr lang="en-US" altLang="en-US" dirty="0">
                <a:latin typeface="Arial" panose="020B0604020202020204" pitchFamily="34" charset="0"/>
                <a:cs typeface="Arial" panose="020B0604020202020204" pitchFamily="34" charset="0"/>
              </a:rPr>
              <a:t>to eligible individuals and families to make coverage more affordable. Available to people with incomes between 100% and 400% (up to $46,680 for an individual and up to $95,400 for a family of 4 in 2015).  The idea is to limit the share of income that must be spent on health insurance (from 2% for the poorest people to 95% for those earning 300% - 400% of the FPL. of the federal poverty level (FPL). </a:t>
            </a:r>
          </a:p>
        </p:txBody>
      </p:sp>
    </p:spTree>
    <p:extLst>
      <p:ext uri="{BB962C8B-B14F-4D97-AF65-F5344CB8AC3E}">
        <p14:creationId xmlns:p14="http://schemas.microsoft.com/office/powerpoint/2010/main" val="173500993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PROPERTY/CASULATY</a:t>
            </a:r>
            <a:br>
              <a:rPr lang="en-US" sz="3800" dirty="0">
                <a:solidFill>
                  <a:schemeClr val="bg1"/>
                </a:solidFill>
              </a:rPr>
            </a:br>
            <a:r>
              <a:rPr lang="en-US" sz="3800" dirty="0">
                <a:solidFill>
                  <a:schemeClr val="bg1"/>
                </a:solidFill>
              </a:rPr>
              <a:t>INSURANCE</a:t>
            </a:r>
            <a:endParaRPr lang="en-US" sz="3800" i="1" dirty="0">
              <a:solidFill>
                <a:schemeClr val="bg1"/>
              </a:solidFill>
            </a:endParaRP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81</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762000" y="3928854"/>
            <a:ext cx="7777667"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More Positives for P/C Sector than Any Other</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Tree>
    <p:extLst>
      <p:ext uri="{BB962C8B-B14F-4D97-AF65-F5344CB8AC3E}">
        <p14:creationId xmlns:p14="http://schemas.microsoft.com/office/powerpoint/2010/main" val="21372098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82</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Trump Administration: Likely Issues Impacting P/C Insurers </a:t>
            </a:r>
          </a:p>
        </p:txBody>
      </p:sp>
      <p:sp>
        <p:nvSpPr>
          <p:cNvPr id="1922051" name="Rectangle 3"/>
          <p:cNvSpPr>
            <a:spLocks noGrp="1" noChangeArrowheads="1"/>
          </p:cNvSpPr>
          <p:nvPr>
            <p:ph type="body" idx="4294967295"/>
          </p:nvPr>
        </p:nvSpPr>
        <p:spPr>
          <a:xfrm>
            <a:off x="120650" y="1207407"/>
            <a:ext cx="8754594" cy="4652963"/>
          </a:xfrm>
        </p:spPr>
        <p:txBody>
          <a:bodyPr/>
          <a:lstStyle/>
          <a:p>
            <a:pPr>
              <a:lnSpc>
                <a:spcPts val="1800"/>
              </a:lnSpc>
            </a:pPr>
            <a:r>
              <a:rPr lang="en-US" sz="2600" b="1" dirty="0"/>
              <a:t>Lower Corporate Tax Rates (+)</a:t>
            </a:r>
          </a:p>
          <a:p>
            <a:pPr lvl="1">
              <a:lnSpc>
                <a:spcPts val="1800"/>
              </a:lnSpc>
            </a:pPr>
            <a:r>
              <a:rPr lang="en-US" sz="2400" b="1" dirty="0"/>
              <a:t>Reduced value of </a:t>
            </a:r>
            <a:r>
              <a:rPr lang="en-US" sz="2400" b="1" i="1" dirty="0"/>
              <a:t>Tax Loss Carry Forwards</a:t>
            </a:r>
          </a:p>
          <a:p>
            <a:pPr>
              <a:lnSpc>
                <a:spcPts val="1800"/>
              </a:lnSpc>
            </a:pPr>
            <a:r>
              <a:rPr lang="en-US" sz="2600" b="1" dirty="0"/>
              <a:t>Lower Personal Income Tax Rates (+)</a:t>
            </a:r>
          </a:p>
          <a:p>
            <a:pPr lvl="1">
              <a:lnSpc>
                <a:spcPts val="1800"/>
              </a:lnSpc>
            </a:pPr>
            <a:r>
              <a:rPr lang="en-US" sz="2000" b="1" dirty="0"/>
              <a:t>Increases disposable income, stimulating demand for vehicles, homes, etc. (insurable exposures </a:t>
            </a:r>
            <a:r>
              <a:rPr lang="en-US" sz="2000" b="1" dirty="0" err="1"/>
              <a:t>increase</a:t>
            </a:r>
            <a:r>
              <a:rPr lang="en-US" sz="2000" b="1" dirty="0" err="1">
                <a:sym typeface="Wingdings" panose="05000000000000000000" pitchFamily="2" charset="2"/>
              </a:rPr>
              <a:t>increasing</a:t>
            </a:r>
            <a:r>
              <a:rPr lang="en-US" sz="2000" b="1" dirty="0">
                <a:sym typeface="Wingdings" panose="05000000000000000000" pitchFamily="2" charset="2"/>
              </a:rPr>
              <a:t> demand</a:t>
            </a:r>
            <a:r>
              <a:rPr lang="en-US" sz="2000" b="1" dirty="0"/>
              <a:t>)</a:t>
            </a:r>
          </a:p>
          <a:p>
            <a:pPr>
              <a:lnSpc>
                <a:spcPts val="1800"/>
              </a:lnSpc>
            </a:pPr>
            <a:r>
              <a:rPr lang="en-US" sz="2600" b="1" dirty="0"/>
              <a:t>Heavy Infrastructure Spending (+)</a:t>
            </a:r>
          </a:p>
          <a:p>
            <a:pPr lvl="1">
              <a:lnSpc>
                <a:spcPts val="1800"/>
              </a:lnSpc>
            </a:pPr>
            <a:r>
              <a:rPr lang="en-US" sz="2000" b="1" dirty="0"/>
              <a:t>Commercial property, liability, commercial auto, surety, WC</a:t>
            </a:r>
          </a:p>
          <a:p>
            <a:pPr>
              <a:lnSpc>
                <a:spcPts val="1800"/>
              </a:lnSpc>
            </a:pPr>
            <a:r>
              <a:rPr lang="en-US" sz="2600" b="1" dirty="0"/>
              <a:t>Dodd-Frank Rollback (+)</a:t>
            </a:r>
          </a:p>
          <a:p>
            <a:pPr lvl="1">
              <a:lnSpc>
                <a:spcPts val="1800"/>
              </a:lnSpc>
            </a:pPr>
            <a:r>
              <a:rPr lang="en-US" b="1" dirty="0"/>
              <a:t>Partial rollback likely</a:t>
            </a:r>
          </a:p>
          <a:p>
            <a:pPr lvl="1">
              <a:lnSpc>
                <a:spcPts val="1800"/>
              </a:lnSpc>
            </a:pPr>
            <a:r>
              <a:rPr lang="en-US" sz="2000" b="1" dirty="0"/>
              <a:t>Systemically Important Financial Institution (SIFI) Designation (Met, </a:t>
            </a:r>
            <a:r>
              <a:rPr lang="en-US" sz="2000" b="1" dirty="0" err="1"/>
              <a:t>Pru</a:t>
            </a:r>
            <a:r>
              <a:rPr lang="en-US" sz="2000" b="1" dirty="0"/>
              <a:t>, AIG) may be easier to shed</a:t>
            </a:r>
          </a:p>
          <a:p>
            <a:pPr lvl="1">
              <a:lnSpc>
                <a:spcPts val="1800"/>
              </a:lnSpc>
            </a:pPr>
            <a:r>
              <a:rPr lang="en-US" b="1" dirty="0"/>
              <a:t>Less emphasis on bank- and European centric regulations</a:t>
            </a:r>
          </a:p>
          <a:p>
            <a:pPr lvl="2">
              <a:lnSpc>
                <a:spcPts val="1800"/>
              </a:lnSpc>
            </a:pPr>
            <a:r>
              <a:rPr lang="en-US" b="1" dirty="0"/>
              <a:t>Solvency II </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99146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83</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Trump Administration: Likely Issues Impacting P/C Insurers </a:t>
            </a:r>
          </a:p>
        </p:txBody>
      </p:sp>
      <p:sp>
        <p:nvSpPr>
          <p:cNvPr id="1922051" name="Rectangle 3"/>
          <p:cNvSpPr>
            <a:spLocks noGrp="1" noChangeArrowheads="1"/>
          </p:cNvSpPr>
          <p:nvPr>
            <p:ph type="body" idx="4294967295"/>
          </p:nvPr>
        </p:nvSpPr>
        <p:spPr>
          <a:xfrm>
            <a:off x="120650" y="1031471"/>
            <a:ext cx="8754594" cy="4652963"/>
          </a:xfrm>
        </p:spPr>
        <p:txBody>
          <a:bodyPr/>
          <a:lstStyle/>
          <a:p>
            <a:pPr>
              <a:lnSpc>
                <a:spcPct val="100000"/>
              </a:lnSpc>
            </a:pPr>
            <a:r>
              <a:rPr lang="en-US" b="1" dirty="0"/>
              <a:t>NFIP: Flood Insurance Program 2017 Reauthorization (+)</a:t>
            </a:r>
          </a:p>
          <a:p>
            <a:pPr lvl="1">
              <a:lnSpc>
                <a:spcPct val="100000"/>
              </a:lnSpc>
            </a:pPr>
            <a:r>
              <a:rPr lang="en-US" sz="2400" b="1" dirty="0"/>
              <a:t>More encouragement of private (re)insurer participation in flood insurance market</a:t>
            </a:r>
          </a:p>
          <a:p>
            <a:pPr lvl="1">
              <a:lnSpc>
                <a:spcPct val="100000"/>
              </a:lnSpc>
            </a:pPr>
            <a:r>
              <a:rPr lang="en-US" sz="2400" b="1" dirty="0"/>
              <a:t>Use of private insurance and capital markets</a:t>
            </a:r>
          </a:p>
          <a:p>
            <a:pPr>
              <a:lnSpc>
                <a:spcPct val="100000"/>
              </a:lnSpc>
            </a:pPr>
            <a:r>
              <a:rPr lang="en-US" b="1" dirty="0"/>
              <a:t>Trade (-)</a:t>
            </a:r>
          </a:p>
          <a:p>
            <a:pPr lvl="1">
              <a:lnSpc>
                <a:spcPct val="100000"/>
              </a:lnSpc>
            </a:pPr>
            <a:r>
              <a:rPr lang="en-US" sz="2400" b="1" dirty="0"/>
              <a:t>Danger of being caught in trade dispute crossfire</a:t>
            </a:r>
          </a:p>
          <a:p>
            <a:pPr>
              <a:lnSpc>
                <a:spcPct val="100000"/>
              </a:lnSpc>
            </a:pPr>
            <a:r>
              <a:rPr lang="en-US" sz="2600" b="1" dirty="0"/>
              <a:t>Terrorism: Terrorism Risk Insurance Act (TRIA) (?)</a:t>
            </a:r>
          </a:p>
          <a:p>
            <a:pPr lvl="1">
              <a:lnSpc>
                <a:spcPct val="100000"/>
              </a:lnSpc>
            </a:pPr>
            <a:r>
              <a:rPr lang="en-US" sz="2400" b="1" dirty="0"/>
              <a:t>Expires 12/31/2020</a:t>
            </a:r>
            <a:r>
              <a:rPr lang="en-US" sz="2400" b="1" dirty="0">
                <a:sym typeface="Wingdings" panose="05000000000000000000" pitchFamily="2" charset="2"/>
              </a:rPr>
              <a:t>Administration views uncertain</a:t>
            </a:r>
          </a:p>
          <a:p>
            <a:pPr lvl="1">
              <a:lnSpc>
                <a:spcPct val="100000"/>
              </a:lnSpc>
            </a:pPr>
            <a:r>
              <a:rPr lang="en-US" sz="2400" b="1" dirty="0">
                <a:sym typeface="Wingdings" panose="05000000000000000000" pitchFamily="2" charset="2"/>
              </a:rPr>
              <a:t>Favors free markets but Trump’s NYC real estate experience gave him a front row seat to 9/11’s impact’s on commercial property insurance</a:t>
            </a:r>
            <a:endParaRPr lang="en-US" sz="2400" b="1" dirty="0"/>
          </a:p>
          <a:p>
            <a:pPr lvl="1">
              <a:lnSpc>
                <a:spcPct val="100000"/>
              </a:lnSpc>
            </a:pPr>
            <a:endParaRPr lang="en-US" sz="24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66557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LIFE INSURANCE</a:t>
            </a:r>
            <a:endParaRPr lang="en-US" sz="3800" i="1" dirty="0">
              <a:solidFill>
                <a:schemeClr val="bg1"/>
              </a:solidFill>
            </a:endParaRP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84</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Mostly Favorable Impacts for Life Insurers, though Net Impact of Tax Policy Is Unclear</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84</a:t>
            </a:fld>
            <a:endParaRPr lang="en-US"/>
          </a:p>
        </p:txBody>
      </p:sp>
    </p:spTree>
    <p:extLst>
      <p:ext uri="{BB962C8B-B14F-4D97-AF65-F5344CB8AC3E}">
        <p14:creationId xmlns:p14="http://schemas.microsoft.com/office/powerpoint/2010/main" val="64114063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85</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Trump Administration: Likely Issues Impacting Life Insurers </a:t>
            </a:r>
          </a:p>
        </p:txBody>
      </p:sp>
      <p:sp>
        <p:nvSpPr>
          <p:cNvPr id="1922051" name="Rectangle 3"/>
          <p:cNvSpPr>
            <a:spLocks noGrp="1" noChangeArrowheads="1"/>
          </p:cNvSpPr>
          <p:nvPr>
            <p:ph type="body" idx="4294967295"/>
          </p:nvPr>
        </p:nvSpPr>
        <p:spPr>
          <a:xfrm>
            <a:off x="120650" y="1129445"/>
            <a:ext cx="8754594" cy="4652963"/>
          </a:xfrm>
        </p:spPr>
        <p:txBody>
          <a:bodyPr/>
          <a:lstStyle/>
          <a:p>
            <a:pPr>
              <a:lnSpc>
                <a:spcPts val="1700"/>
              </a:lnSpc>
            </a:pPr>
            <a:r>
              <a:rPr lang="en-US" sz="2600" b="1" dirty="0"/>
              <a:t>Lower Corporate Tax Rates (+)</a:t>
            </a:r>
          </a:p>
          <a:p>
            <a:pPr lvl="1">
              <a:lnSpc>
                <a:spcPts val="1700"/>
              </a:lnSpc>
            </a:pPr>
            <a:r>
              <a:rPr lang="en-US" sz="2400" b="1" dirty="0"/>
              <a:t>Muni/corporate bond balance affects impact</a:t>
            </a:r>
          </a:p>
          <a:p>
            <a:pPr lvl="1">
              <a:lnSpc>
                <a:spcPts val="1700"/>
              </a:lnSpc>
            </a:pPr>
            <a:r>
              <a:rPr lang="en-US" sz="2400" b="1" dirty="0"/>
              <a:t>Impact on Dividend Received Deduction unclear</a:t>
            </a:r>
          </a:p>
          <a:p>
            <a:pPr>
              <a:lnSpc>
                <a:spcPts val="1700"/>
              </a:lnSpc>
            </a:pPr>
            <a:r>
              <a:rPr lang="en-US" sz="2600" b="1" dirty="0"/>
              <a:t>Lower Personal Income Tax Rates (-)</a:t>
            </a:r>
          </a:p>
          <a:p>
            <a:pPr lvl="1">
              <a:lnSpc>
                <a:spcPts val="1700"/>
              </a:lnSpc>
            </a:pPr>
            <a:r>
              <a:rPr lang="en-US" b="1" dirty="0"/>
              <a:t>Lower personal income tax rates would (at least in theory) reduce the attractiveness of insurance products which have a cash value component on which interest earnings accrue on a tax deferred basis</a:t>
            </a:r>
          </a:p>
          <a:p>
            <a:pPr>
              <a:lnSpc>
                <a:spcPts val="1700"/>
              </a:lnSpc>
            </a:pPr>
            <a:r>
              <a:rPr lang="en-US" sz="2600" b="1" dirty="0"/>
              <a:t>Scaling Back of Dodd-Frank (+)</a:t>
            </a:r>
          </a:p>
          <a:p>
            <a:pPr lvl="1">
              <a:lnSpc>
                <a:spcPts val="1700"/>
              </a:lnSpc>
            </a:pPr>
            <a:r>
              <a:rPr lang="en-US" b="1" dirty="0"/>
              <a:t>Partial rollback likely</a:t>
            </a:r>
          </a:p>
          <a:p>
            <a:pPr lvl="1">
              <a:lnSpc>
                <a:spcPts val="1700"/>
              </a:lnSpc>
            </a:pPr>
            <a:r>
              <a:rPr lang="en-US" b="1" dirty="0"/>
              <a:t>Systemically Important Financial Institution (SIFI) Designation (Met, </a:t>
            </a:r>
            <a:r>
              <a:rPr lang="en-US" b="1" dirty="0" err="1"/>
              <a:t>Pru</a:t>
            </a:r>
            <a:r>
              <a:rPr lang="en-US" b="1" dirty="0"/>
              <a:t>, AIG) may be easier to shed</a:t>
            </a:r>
          </a:p>
          <a:p>
            <a:pPr lvl="1">
              <a:lnSpc>
                <a:spcPts val="1700"/>
              </a:lnSpc>
            </a:pPr>
            <a:r>
              <a:rPr lang="en-US" b="1" dirty="0"/>
              <a:t>Less emphasis on bank- and European centric regulations</a:t>
            </a:r>
          </a:p>
          <a:p>
            <a:pPr>
              <a:lnSpc>
                <a:spcPts val="1700"/>
              </a:lnSpc>
            </a:pPr>
            <a:r>
              <a:rPr lang="en-US" sz="2200" b="1" dirty="0"/>
              <a:t>Easing of Fiduciary Rule (+)</a:t>
            </a:r>
          </a:p>
          <a:p>
            <a:pPr lvl="1">
              <a:lnSpc>
                <a:spcPts val="1700"/>
              </a:lnSpc>
            </a:pPr>
            <a:r>
              <a:rPr lang="en-US" sz="2000" b="1" dirty="0"/>
              <a:t>Less onerous implementation</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757462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86</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Auto &amp; Home Insurance: </a:t>
            </a:r>
          </a:p>
          <a:p>
            <a:pPr algn="ctr" defTabSz="114300">
              <a:lnSpc>
                <a:spcPct val="95000"/>
              </a:lnSpc>
              <a:spcBef>
                <a:spcPct val="25000"/>
              </a:spcBef>
            </a:pPr>
            <a:r>
              <a:rPr lang="en-US" sz="4000" b="1" dirty="0">
                <a:solidFill>
                  <a:srgbClr val="FFFFFF"/>
                </a:solidFill>
              </a:rPr>
              <a:t>State of the Personal Lines Market</a:t>
            </a:r>
            <a:endParaRPr lang="en-US" sz="4000" b="1" i="1" dirty="0">
              <a:solidFill>
                <a:srgbClr val="FFFFFF"/>
              </a:solidFill>
            </a:endParaRPr>
          </a:p>
        </p:txBody>
      </p:sp>
      <p:sp>
        <p:nvSpPr>
          <p:cNvPr id="1940487" name="Rectangle 7"/>
          <p:cNvSpPr>
            <a:spLocks noChangeArrowheads="1"/>
          </p:cNvSpPr>
          <p:nvPr/>
        </p:nvSpPr>
        <p:spPr bwMode="auto">
          <a:xfrm>
            <a:off x="394493" y="3933260"/>
            <a:ext cx="8326438" cy="22252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3600" b="1" dirty="0">
                <a:solidFill>
                  <a:srgbClr val="225A7A"/>
                </a:solidFill>
              </a:rPr>
              <a:t>Auto Frequency and Severity Are an Immediate Challenge</a:t>
            </a:r>
          </a:p>
          <a:p>
            <a:pPr marL="292100" indent="-292100" algn="ctr" eaLnBrk="0" hangingPunct="0">
              <a:lnSpc>
                <a:spcPct val="90000"/>
              </a:lnSpc>
              <a:spcBef>
                <a:spcPct val="25000"/>
              </a:spcBef>
              <a:buClr>
                <a:schemeClr val="accent2"/>
              </a:buClr>
            </a:pPr>
            <a:r>
              <a:rPr lang="en-US" sz="3600" b="1" i="1" dirty="0">
                <a:solidFill>
                  <a:srgbClr val="FF0000"/>
                </a:solidFill>
              </a:rPr>
              <a:t>Dearth of Major CATs (Until Recently), Pricing Discipline Has Helped Home</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86</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87</a:t>
            </a:fld>
            <a:endParaRPr lang="en-US" sz="900"/>
          </a:p>
        </p:txBody>
      </p:sp>
      <p:sp>
        <p:nvSpPr>
          <p:cNvPr id="26628" name="Rectangle 2"/>
          <p:cNvSpPr>
            <a:spLocks noGrp="1" noChangeArrowheads="1"/>
          </p:cNvSpPr>
          <p:nvPr>
            <p:ph type="title" idx="4294967295"/>
          </p:nvPr>
        </p:nvSpPr>
        <p:spPr>
          <a:xfrm>
            <a:off x="0" y="90492"/>
            <a:ext cx="8001000" cy="860425"/>
          </a:xfrm>
        </p:spPr>
        <p:txBody>
          <a:bodyPr/>
          <a:lstStyle/>
          <a:p>
            <a:r>
              <a:rPr lang="en-US" dirty="0"/>
              <a:t>Return on Net Worth: All P-C Lines vs. Homeowners &amp; Pvt. Pass. Auto, </a:t>
            </a:r>
            <a:r>
              <a:rPr lang="en-US" sz="2800" dirty="0"/>
              <a:t>1990-2014*</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r>
              <a:rPr lang="en-US" sz="1100" dirty="0"/>
              <a:t>*Latest available.</a:t>
            </a:r>
          </a:p>
          <a:p>
            <a:pPr marL="133350" indent="-133350" eaLnBrk="0" hangingPunct="0">
              <a:lnSpc>
                <a:spcPct val="90000"/>
              </a:lnSpc>
              <a:buClr>
                <a:schemeClr val="accent2"/>
              </a:buClr>
              <a:tabLst>
                <a:tab pos="112713" algn="r"/>
              </a:tabLst>
            </a:pPr>
            <a:r>
              <a:rPr lang="en-US" sz="1100" dirty="0"/>
              <a:t>**Excludes 1992, the year of Hurricane Andrew.  If 1992 is included the resulting homeowners RNW is 1.9%</a:t>
            </a:r>
          </a:p>
          <a:p>
            <a:pPr marL="133350" indent="-133350" eaLnBrk="0" hangingPunct="0">
              <a:lnSpc>
                <a:spcPct val="90000"/>
              </a:lnSpc>
              <a:buClr>
                <a:schemeClr val="accent2"/>
              </a:buClr>
              <a:tabLst>
                <a:tab pos="112713" algn="r"/>
              </a:tabLst>
            </a:pPr>
            <a:r>
              <a:rPr lang="en-US" sz="1100" dirty="0"/>
              <a:t>Sources: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2405125797"/>
              </p:ext>
            </p:extLst>
          </p:nvPr>
        </p:nvGraphicFramePr>
        <p:xfrm>
          <a:off x="238129" y="1181506"/>
          <a:ext cx="8569325" cy="4579938"/>
        </p:xfrm>
        <a:graphic>
          <a:graphicData uri="http://schemas.openxmlformats.org/presentationml/2006/ole">
            <mc:AlternateContent xmlns:mc="http://schemas.openxmlformats.org/markup-compatibility/2006">
              <mc:Choice xmlns:v="urn:schemas-microsoft-com:vml" Requires="v">
                <p:oleObj spid="_x0000_s28480865"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9"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1978421" y="1158601"/>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1990-2013*</a:t>
            </a: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7.8%                   PP Auto: 8.1%             Homeowners: 4.3%**</a:t>
            </a:r>
          </a:p>
        </p:txBody>
      </p:sp>
      <p:sp>
        <p:nvSpPr>
          <p:cNvPr id="26632" name="Rectangle 5"/>
          <p:cNvSpPr>
            <a:spLocks noChangeArrowheads="1"/>
          </p:cNvSpPr>
          <p:nvPr/>
        </p:nvSpPr>
        <p:spPr bwMode="blackWhite">
          <a:xfrm>
            <a:off x="174629" y="5567367"/>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236453"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Excluding 1992’s Hurricane Andrew</a:t>
            </a:r>
          </a:p>
        </p:txBody>
      </p:sp>
    </p:spTree>
    <p:extLst>
      <p:ext uri="{BB962C8B-B14F-4D97-AF65-F5344CB8AC3E}">
        <p14:creationId xmlns:p14="http://schemas.microsoft.com/office/powerpoint/2010/main" val="1725329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88</a:t>
            </a:fld>
            <a:endParaRPr lang="en-US"/>
          </a:p>
        </p:txBody>
      </p:sp>
      <p:graphicFrame>
        <p:nvGraphicFramePr>
          <p:cNvPr id="29698" name="Object 3"/>
          <p:cNvGraphicFramePr>
            <a:graphicFrameLocks noGrp="1" noChangeAspect="1"/>
          </p:cNvGraphicFramePr>
          <p:nvPr>
            <p:ph idx="4294967295"/>
            <p:extLst>
              <p:ext uri="{D42A27DB-BD31-4B8C-83A1-F6EECF244321}">
                <p14:modId xmlns:p14="http://schemas.microsoft.com/office/powerpoint/2010/main" val="96297794"/>
              </p:ext>
            </p:extLst>
          </p:nvPr>
        </p:nvGraphicFramePr>
        <p:xfrm>
          <a:off x="0" y="1554163"/>
          <a:ext cx="9126538" cy="4711700"/>
        </p:xfrm>
        <a:graphic>
          <a:graphicData uri="http://schemas.openxmlformats.org/presentationml/2006/ole">
            <mc:AlternateContent xmlns:mc="http://schemas.openxmlformats.org/markup-compatibility/2006">
              <mc:Choice xmlns:v="urn:schemas-microsoft-com:vml" Requires="v">
                <p:oleObj spid="_x0000_s28529932"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554163"/>
                        <a:ext cx="9126538"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1016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Sources:  NAIC; Insurance Information Institute</a:t>
            </a:r>
          </a:p>
        </p:txBody>
      </p:sp>
      <p:sp>
        <p:nvSpPr>
          <p:cNvPr id="2173958" name="AutoShape 6"/>
          <p:cNvSpPr>
            <a:spLocks noChangeArrowheads="1"/>
          </p:cNvSpPr>
          <p:nvPr/>
        </p:nvSpPr>
        <p:spPr bwMode="blackWhite">
          <a:xfrm>
            <a:off x="3281366" y="1620842"/>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auto insurers from 2005-2014</a:t>
            </a:r>
          </a:p>
        </p:txBody>
      </p:sp>
      <p:sp>
        <p:nvSpPr>
          <p:cNvPr id="29702" name="Rectangle 2"/>
          <p:cNvSpPr txBox="1">
            <a:spLocks noChangeArrowheads="1"/>
          </p:cNvSpPr>
          <p:nvPr/>
        </p:nvSpPr>
        <p:spPr bwMode="auto">
          <a:xfrm>
            <a:off x="26992" y="147642"/>
            <a:ext cx="8035925"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Pvt. Passenger Auto, 2005-2014 Average: Highest 25 States </a:t>
            </a:r>
          </a:p>
        </p:txBody>
      </p:sp>
      <p:sp>
        <p:nvSpPr>
          <p:cNvPr id="29704" name="Rectangle 31"/>
          <p:cNvSpPr>
            <a:spLocks noChangeArrowheads="1"/>
          </p:cNvSpPr>
          <p:nvPr/>
        </p:nvSpPr>
        <p:spPr bwMode="black">
          <a:xfrm>
            <a:off x="266704"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297465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89</a:t>
            </a:fld>
            <a:endParaRPr lang="en-US"/>
          </a:p>
        </p:txBody>
      </p:sp>
      <p:graphicFrame>
        <p:nvGraphicFramePr>
          <p:cNvPr id="30722" name="Object 3"/>
          <p:cNvGraphicFramePr>
            <a:graphicFrameLocks noGrp="1" noChangeAspect="1"/>
          </p:cNvGraphicFramePr>
          <p:nvPr>
            <p:ph idx="4294967295"/>
            <p:extLst>
              <p:ext uri="{D42A27DB-BD31-4B8C-83A1-F6EECF244321}">
                <p14:modId xmlns:p14="http://schemas.microsoft.com/office/powerpoint/2010/main" val="3798601827"/>
              </p:ext>
            </p:extLst>
          </p:nvPr>
        </p:nvGraphicFramePr>
        <p:xfrm>
          <a:off x="-11113" y="1800225"/>
          <a:ext cx="9144001" cy="4700588"/>
        </p:xfrm>
        <a:graphic>
          <a:graphicData uri="http://schemas.openxmlformats.org/presentationml/2006/ole">
            <mc:AlternateContent xmlns:mc="http://schemas.openxmlformats.org/markup-compatibility/2006">
              <mc:Choice xmlns:v="urn:schemas-microsoft-com:vml" Requires="v">
                <p:oleObj spid="_x0000_s28530956" name="Chart" r:id="rId4" imgW="8820267" imgH="4533761" progId="MSGraph.Chart.8">
                  <p:embed followColorScheme="full"/>
                </p:oleObj>
              </mc:Choice>
              <mc:Fallback>
                <p:oleObj name="Chart" r:id="rId4" imgW="8820267" imgH="4533761" progId="MSGraph.Chart.8">
                  <p:embed followColorScheme="full"/>
                  <p:pic>
                    <p:nvPicPr>
                      <p:cNvPr id="0" name=""/>
                      <p:cNvPicPr>
                        <a:picLocks noChangeAspect="1" noChangeArrowheads="1"/>
                      </p:cNvPicPr>
                      <p:nvPr/>
                    </p:nvPicPr>
                    <p:blipFill>
                      <a:blip r:embed="rId5"/>
                      <a:srcRect/>
                      <a:stretch>
                        <a:fillRect/>
                      </a:stretch>
                    </p:blipFill>
                    <p:spPr bwMode="auto">
                      <a:xfrm>
                        <a:off x="-11113" y="1800225"/>
                        <a:ext cx="9144001" cy="470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4" y="0"/>
            <a:ext cx="8035925" cy="1041400"/>
          </a:xfrm>
          <a:prstGeom prst="rect">
            <a:avLst/>
          </a:prstGeom>
          <a:noFill/>
          <a:ln w="9525">
            <a:noFill/>
            <a:miter lim="800000"/>
            <a:headEnd/>
            <a:tailEnd/>
          </a:ln>
        </p:spPr>
        <p:txBody>
          <a:bodyPr lIns="92075" tIns="46038" rIns="92075" bIns="46038" anchor="b"/>
          <a:lstStyle/>
          <a:p>
            <a:pPr eaLnBrk="0" hangingPunct="0"/>
            <a:br>
              <a:rPr lang="en-US" sz="2800" b="1" dirty="0">
                <a:solidFill>
                  <a:schemeClr val="accent1"/>
                </a:solidFill>
              </a:rPr>
            </a:br>
            <a:endParaRPr lang="en-US" sz="2800" b="1" dirty="0">
              <a:solidFill>
                <a:schemeClr val="accent1"/>
              </a:solidFill>
            </a:endParaRPr>
          </a:p>
          <a:p>
            <a:pPr eaLnBrk="0" hangingPunct="0"/>
            <a:r>
              <a:rPr lang="en-US" sz="2800" b="1" dirty="0">
                <a:solidFill>
                  <a:schemeClr val="accent1"/>
                </a:solidFill>
              </a:rPr>
              <a:t>RNW Pvt. Passenger Auto, </a:t>
            </a:r>
          </a:p>
          <a:p>
            <a:pPr eaLnBrk="0" hangingPunct="0"/>
            <a:r>
              <a:rPr lang="en-US" sz="2800" b="1" dirty="0">
                <a:solidFill>
                  <a:schemeClr val="accent1"/>
                </a:solidFill>
              </a:rPr>
              <a:t>2005-2014 Average: Lowest 25 States </a:t>
            </a:r>
          </a:p>
        </p:txBody>
      </p:sp>
      <p:sp>
        <p:nvSpPr>
          <p:cNvPr id="30725" name="Rectangle 7"/>
          <p:cNvSpPr>
            <a:spLocks noChangeArrowheads="1"/>
          </p:cNvSpPr>
          <p:nvPr/>
        </p:nvSpPr>
        <p:spPr bwMode="auto">
          <a:xfrm>
            <a:off x="0" y="6402392"/>
            <a:ext cx="8750300" cy="430887"/>
          </a:xfrm>
          <a:prstGeom prst="rect">
            <a:avLst/>
          </a:prstGeom>
          <a:noFill/>
          <a:ln w="9525">
            <a:noFill/>
            <a:miter lim="800000"/>
            <a:headEnd/>
            <a:tailEnd/>
          </a:ln>
        </p:spPr>
        <p:txBody>
          <a:bodyPr>
            <a:spAutoFit/>
          </a:bodyPr>
          <a:lstStyle/>
          <a:p>
            <a:r>
              <a:rPr lang="en-US" sz="1100" dirty="0"/>
              <a:t>Sources: NAIC; Insurance Information Institute</a:t>
            </a:r>
          </a:p>
          <a:p>
            <a:endParaRPr lang="en-US" sz="1100" dirty="0"/>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Michigan was the least profitable state for auto insurers from 2005-2014  </a:t>
            </a: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250141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a:p>
        </p:txBody>
      </p:sp>
      <p:graphicFrame>
        <p:nvGraphicFramePr>
          <p:cNvPr id="2050" name="Object 3"/>
          <p:cNvGraphicFramePr>
            <a:graphicFrameLocks noGrp="1" noChangeAspect="1"/>
          </p:cNvGraphicFramePr>
          <p:nvPr>
            <p:ph idx="4294967295"/>
            <p:extLst/>
          </p:nvPr>
        </p:nvGraphicFramePr>
        <p:xfrm>
          <a:off x="0" y="1577975"/>
          <a:ext cx="9067800" cy="4695825"/>
        </p:xfrm>
        <a:graphic>
          <a:graphicData uri="http://schemas.openxmlformats.org/presentationml/2006/ole">
            <mc:AlternateContent xmlns:mc="http://schemas.openxmlformats.org/markup-compatibility/2006">
              <mc:Choice xmlns:v="urn:schemas-microsoft-com:vml" Requires="v">
                <p:oleObj spid="_x0000_s28687374" name="Chart" r:id="rId4" imgW="8829838" imgH="4572000" progId="MSGraph.Chart.8">
                  <p:embed followColorScheme="full"/>
                </p:oleObj>
              </mc:Choice>
              <mc:Fallback>
                <p:oleObj name="Chart" r:id="rId4" imgW="8829838" imgH="4572000" progId="MSGraph.Chart.8">
                  <p:embed followColorScheme="full"/>
                  <p:pic>
                    <p:nvPicPr>
                      <p:cNvPr id="2050" name="Object 3"/>
                      <p:cNvPicPr>
                        <a:picLocks noChangeAspect="1" noChangeArrowheads="1"/>
                      </p:cNvPicPr>
                      <p:nvPr/>
                    </p:nvPicPr>
                    <p:blipFill>
                      <a:blip r:embed="rId5"/>
                      <a:srcRect/>
                      <a:stretch>
                        <a:fillRect/>
                      </a:stretch>
                    </p:blipFill>
                    <p:spPr bwMode="auto">
                      <a:xfrm>
                        <a:off x="0" y="1577975"/>
                        <a:ext cx="9067800"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2005-2014 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261610"/>
          </a:xfrm>
          <a:prstGeom prst="rect">
            <a:avLst/>
          </a:prstGeom>
          <a:noFill/>
          <a:ln w="9525">
            <a:noFill/>
            <a:miter lim="800000"/>
            <a:headEnd/>
            <a:tailEnd/>
          </a:ln>
        </p:spPr>
        <p:txBody>
          <a:bodyPr>
            <a:spAutoFit/>
          </a:bodyPr>
          <a:lstStyle/>
          <a:p>
            <a:r>
              <a:rPr lang="en-US" sz="1100" dirty="0"/>
              <a:t>Source: NAIC; Insurance Information Institute.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a:solidFill>
                  <a:srgbClr val="FFFFFF"/>
                </a:solidFill>
              </a:rPr>
              <a:t>Some of the least profitable states over the past decade were hit hard by catastrophes</a:t>
            </a:r>
          </a:p>
        </p:txBody>
      </p:sp>
      <p:sp>
        <p:nvSpPr>
          <p:cNvPr id="7"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1990753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90</a:t>
            </a:fld>
            <a:endParaRPr lang="en-US"/>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871159168"/>
              </p:ext>
            </p:extLst>
          </p:nvPr>
        </p:nvGraphicFramePr>
        <p:xfrm>
          <a:off x="0" y="1806575"/>
          <a:ext cx="9144000" cy="4691063"/>
        </p:xfrm>
        <a:graphic>
          <a:graphicData uri="http://schemas.openxmlformats.org/presentationml/2006/ole">
            <mc:AlternateContent xmlns:mc="http://schemas.openxmlformats.org/markup-compatibility/2006">
              <mc:Choice xmlns:v="urn:schemas-microsoft-com:vml" Requires="v">
                <p:oleObj spid="_x0000_s28531982" name="Chart" r:id="rId4" imgW="8820267" imgH="4524202" progId="MSGraph.Chart.8">
                  <p:embed followColorScheme="full"/>
                </p:oleObj>
              </mc:Choice>
              <mc:Fallback>
                <p:oleObj name="Chart" r:id="rId4" imgW="8820267" imgH="4524202" progId="MSGraph.Chart.8">
                  <p:embed followColorScheme="full"/>
                  <p:pic>
                    <p:nvPicPr>
                      <p:cNvPr id="0" name=""/>
                      <p:cNvPicPr>
                        <a:picLocks noChangeAspect="1" noChangeArrowheads="1"/>
                      </p:cNvPicPr>
                      <p:nvPr/>
                    </p:nvPicPr>
                    <p:blipFill>
                      <a:blip r:embed="rId5"/>
                      <a:srcRect/>
                      <a:stretch>
                        <a:fillRect/>
                      </a:stretch>
                    </p:blipFill>
                    <p:spPr bwMode="auto">
                      <a:xfrm>
                        <a:off x="0" y="1806575"/>
                        <a:ext cx="9144000" cy="469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460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1100" dirty="0"/>
              <a:t>Sources: NAIC; Insurance Information Institute</a:t>
            </a:r>
          </a:p>
          <a:p>
            <a:pPr eaLnBrk="0" hangingPunct="0">
              <a:lnSpc>
                <a:spcPct val="70000"/>
              </a:lnSpc>
              <a:spcBef>
                <a:spcPct val="50000"/>
              </a:spcBef>
              <a:buClr>
                <a:srgbClr val="FF3300"/>
              </a:buClr>
              <a:buFont typeface="Wingdings" pitchFamily="2" charset="2"/>
              <a:buNone/>
            </a:pPr>
            <a:r>
              <a:rPr lang="en-US" sz="1100" dirty="0"/>
              <a:t>		</a:t>
            </a:r>
          </a:p>
        </p:txBody>
      </p:sp>
      <p:sp>
        <p:nvSpPr>
          <p:cNvPr id="31749" name="Rectangle 2"/>
          <p:cNvSpPr txBox="1">
            <a:spLocks noChangeArrowheads="1"/>
          </p:cNvSpPr>
          <p:nvPr/>
        </p:nvSpPr>
        <p:spPr bwMode="auto">
          <a:xfrm>
            <a:off x="0" y="4"/>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Homeowners Insurance, </a:t>
            </a:r>
          </a:p>
          <a:p>
            <a:pPr eaLnBrk="0" hangingPunct="0"/>
            <a:r>
              <a:rPr lang="en-US" sz="2800" b="1" dirty="0">
                <a:solidFill>
                  <a:schemeClr val="accent1"/>
                </a:solidFill>
              </a:rPr>
              <a:t>2005-2014 Average: Highest 25 States </a:t>
            </a:r>
          </a:p>
        </p:txBody>
      </p:sp>
      <p:sp>
        <p:nvSpPr>
          <p:cNvPr id="8" name="AutoShape 6"/>
          <p:cNvSpPr>
            <a:spLocks noChangeArrowheads="1"/>
          </p:cNvSpPr>
          <p:nvPr/>
        </p:nvSpPr>
        <p:spPr bwMode="blackWhite">
          <a:xfrm>
            <a:off x="3068976" y="1705955"/>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2005-2014 due to the absence of hurricanes during this period</a:t>
            </a:r>
          </a:p>
        </p:txBody>
      </p:sp>
      <p:sp>
        <p:nvSpPr>
          <p:cNvPr id="31751" name="Rectangle 31"/>
          <p:cNvSpPr>
            <a:spLocks noChangeArrowheads="1"/>
          </p:cNvSpPr>
          <p:nvPr/>
        </p:nvSpPr>
        <p:spPr bwMode="black">
          <a:xfrm>
            <a:off x="266704"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350435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91</a:t>
            </a:fld>
            <a:endParaRPr lang="en-US"/>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544477460"/>
              </p:ext>
            </p:extLst>
          </p:nvPr>
        </p:nvGraphicFramePr>
        <p:xfrm>
          <a:off x="76200" y="1409700"/>
          <a:ext cx="9018588" cy="4670425"/>
        </p:xfrm>
        <a:graphic>
          <a:graphicData uri="http://schemas.openxmlformats.org/presentationml/2006/ole">
            <mc:AlternateContent xmlns:mc="http://schemas.openxmlformats.org/markup-compatibility/2006">
              <mc:Choice xmlns:v="urn:schemas-microsoft-com:vml" Requires="v">
                <p:oleObj spid="_x0000_s28533004" name="Chart" r:id="rId4" imgW="8829838" imgH="4572000" progId="MSGraph.Chart.8">
                  <p:embed followColorScheme="full"/>
                </p:oleObj>
              </mc:Choice>
              <mc:Fallback>
                <p:oleObj name="Chart" r:id="rId4" imgW="8829838" imgH="4572000" progId="MSGraph.Chart.8">
                  <p:embed followColorScheme="full"/>
                  <p:pic>
                    <p:nvPicPr>
                      <p:cNvPr id="0" name=""/>
                      <p:cNvPicPr>
                        <a:picLocks noChangeAspect="1" noChangeArrowheads="1"/>
                      </p:cNvPicPr>
                      <p:nvPr/>
                    </p:nvPicPr>
                    <p:blipFill>
                      <a:blip r:embed="rId5"/>
                      <a:srcRect/>
                      <a:stretch>
                        <a:fillRect/>
                      </a:stretch>
                    </p:blipFill>
                    <p:spPr bwMode="auto">
                      <a:xfrm>
                        <a:off x="76200" y="1409700"/>
                        <a:ext cx="9018588" cy="467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a:t>Sources:  NAIC; Insurance Information Institute</a:t>
            </a:r>
          </a:p>
        </p:txBody>
      </p:sp>
      <p:sp>
        <p:nvSpPr>
          <p:cNvPr id="7" name="AutoShape 6"/>
          <p:cNvSpPr>
            <a:spLocks noChangeArrowheads="1"/>
          </p:cNvSpPr>
          <p:nvPr/>
        </p:nvSpPr>
        <p:spPr bwMode="blackWhite">
          <a:xfrm>
            <a:off x="2374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2005-2014</a:t>
            </a:r>
          </a:p>
        </p:txBody>
      </p:sp>
      <p:sp>
        <p:nvSpPr>
          <p:cNvPr id="32775" name="Rectangle 31"/>
          <p:cNvSpPr>
            <a:spLocks noChangeArrowheads="1"/>
          </p:cNvSpPr>
          <p:nvPr/>
        </p:nvSpPr>
        <p:spPr bwMode="black">
          <a:xfrm>
            <a:off x="266704"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90"/>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Homeowners Insurance, </a:t>
            </a:r>
          </a:p>
          <a:p>
            <a:pPr eaLnBrk="0" hangingPunct="0"/>
            <a:r>
              <a:rPr lang="en-US" sz="2800" b="1" dirty="0">
                <a:solidFill>
                  <a:schemeClr val="accent1"/>
                </a:solidFill>
              </a:rPr>
              <a:t>2005-2014 Average: Lowest 25 States </a:t>
            </a:r>
          </a:p>
        </p:txBody>
      </p:sp>
    </p:spTree>
    <p:extLst>
      <p:ext uri="{BB962C8B-B14F-4D97-AF65-F5344CB8AC3E}">
        <p14:creationId xmlns:p14="http://schemas.microsoft.com/office/powerpoint/2010/main" val="3384253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92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2093911"/>
            <a:ext cx="8534400" cy="203721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Shifting Winds (and Waters): </a:t>
            </a:r>
          </a:p>
          <a:p>
            <a:pPr algn="ctr" defTabSz="114300">
              <a:lnSpc>
                <a:spcPct val="95000"/>
              </a:lnSpc>
              <a:spcBef>
                <a:spcPct val="25000"/>
              </a:spcBef>
            </a:pPr>
            <a:r>
              <a:rPr lang="en-US" sz="4000" b="1" dirty="0">
                <a:solidFill>
                  <a:srgbClr val="FFFFFF"/>
                </a:solidFill>
              </a:rPr>
              <a:t>Appetite for Coastal and Flood Risks is Increasing</a:t>
            </a:r>
            <a:endParaRPr lang="en-US" sz="4000" b="1" i="1" dirty="0">
              <a:solidFill>
                <a:srgbClr val="FFFFFF"/>
              </a:solidFill>
            </a:endParaRPr>
          </a:p>
        </p:txBody>
      </p:sp>
      <p:sp>
        <p:nvSpPr>
          <p:cNvPr id="1940487" name="Rectangle 7"/>
          <p:cNvSpPr>
            <a:spLocks noChangeArrowheads="1"/>
          </p:cNvSpPr>
          <p:nvPr/>
        </p:nvSpPr>
        <p:spPr bwMode="auto">
          <a:xfrm>
            <a:off x="290512" y="4537417"/>
            <a:ext cx="8326438"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3600" b="1" dirty="0">
                <a:solidFill>
                  <a:srgbClr val="225A7A"/>
                </a:solidFill>
              </a:rPr>
              <a:t>Can Money Be Made in the Long-Run in Hurricane Country?</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92</a:t>
            </a:fld>
            <a:endParaRPr lang="en-US"/>
          </a:p>
        </p:txBody>
      </p:sp>
    </p:spTree>
    <p:extLst>
      <p:ext uri="{BB962C8B-B14F-4D97-AF65-F5344CB8AC3E}">
        <p14:creationId xmlns:p14="http://schemas.microsoft.com/office/powerpoint/2010/main" val="404144594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sz="2600" dirty="0">
                <a:latin typeface="Arial" panose="020B0604020202020204" pitchFamily="34" charset="0"/>
              </a:rPr>
              <a:t>U.S. Residual Market: Total Policies In-Force (1990-2014) (000)</a:t>
            </a:r>
          </a:p>
        </p:txBody>
      </p:sp>
      <p:sp>
        <p:nvSpPr>
          <p:cNvPr id="1028" name="Rectangle 3"/>
          <p:cNvSpPr>
            <a:spLocks noChangeArrowheads="1"/>
          </p:cNvSpPr>
          <p:nvPr/>
        </p:nvSpPr>
        <p:spPr bwMode="auto">
          <a:xfrm>
            <a:off x="0" y="6596063"/>
            <a:ext cx="8686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t>Source: PIPSO; Insurance Information Institute</a:t>
            </a:r>
          </a:p>
        </p:txBody>
      </p:sp>
      <p:graphicFrame>
        <p:nvGraphicFramePr>
          <p:cNvPr id="1026" name="Object 2"/>
          <p:cNvGraphicFramePr>
            <a:graphicFrameLocks noGrp="1" noChangeAspect="1"/>
          </p:cNvGraphicFramePr>
          <p:nvPr>
            <p:ph type="chart" idx="1"/>
            <p:extLst>
              <p:ext uri="{D42A27DB-BD31-4B8C-83A1-F6EECF244321}">
                <p14:modId xmlns:p14="http://schemas.microsoft.com/office/powerpoint/2010/main" val="1751961054"/>
              </p:ext>
            </p:extLst>
          </p:nvPr>
        </p:nvGraphicFramePr>
        <p:xfrm>
          <a:off x="272938" y="753892"/>
          <a:ext cx="8788400" cy="4978400"/>
        </p:xfrm>
        <a:graphic>
          <a:graphicData uri="http://schemas.openxmlformats.org/presentationml/2006/ole">
            <mc:AlternateContent xmlns:mc="http://schemas.openxmlformats.org/markup-compatibility/2006">
              <mc:Choice xmlns:v="urn:schemas-microsoft-com:vml" Requires="v">
                <p:oleObj spid="_x0000_s28679202" name="Chart" r:id="rId4" imgW="8677125" imgH="4914900" progId="MSGraph.Chart.8">
                  <p:embed followColorScheme="full"/>
                </p:oleObj>
              </mc:Choice>
              <mc:Fallback>
                <p:oleObj name="Chart" r:id="rId4" imgW="8677125" imgH="4914900" progId="MSGraph.Chart.8">
                  <p:embed followColorScheme="full"/>
                  <p:pic>
                    <p:nvPicPr>
                      <p:cNvPr id="1026" name="Object 2"/>
                      <p:cNvPicPr>
                        <a:picLocks noGrp="1" noChangeAspect="1" noChangeArrowheads="1"/>
                      </p:cNvPicPr>
                      <p:nvPr/>
                    </p:nvPicPr>
                    <p:blipFill>
                      <a:blip r:embed="rId5"/>
                      <a:srcRect/>
                      <a:stretch>
                        <a:fillRect/>
                      </a:stretch>
                    </p:blipFill>
                    <p:spPr bwMode="auto">
                      <a:xfrm>
                        <a:off x="272938" y="753892"/>
                        <a:ext cx="8788400"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7"/>
          <p:cNvSpPr>
            <a:spLocks noChangeArrowheads="1"/>
          </p:cNvSpPr>
          <p:nvPr/>
        </p:nvSpPr>
        <p:spPr bwMode="black">
          <a:xfrm>
            <a:off x="538163" y="11271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eaLnBrk="0" hangingPunct="0">
              <a:defRPr>
                <a:solidFill>
                  <a:schemeClr val="tx1"/>
                </a:solidFill>
                <a:latin typeface="Arial" panose="020B0604020202020204" pitchFamily="34" charset="0"/>
              </a:defRPr>
            </a:lvl1pPr>
            <a:lvl2pPr marL="742950" indent="-285750" defTabSz="114300" eaLnBrk="0" hangingPunct="0">
              <a:defRPr>
                <a:solidFill>
                  <a:schemeClr val="tx1"/>
                </a:solidFill>
                <a:latin typeface="Arial" panose="020B0604020202020204" pitchFamily="34" charset="0"/>
              </a:defRPr>
            </a:lvl2pPr>
            <a:lvl3pPr marL="1143000" indent="-228600" defTabSz="114300" eaLnBrk="0" hangingPunct="0">
              <a:defRPr>
                <a:solidFill>
                  <a:schemeClr val="tx1"/>
                </a:solidFill>
                <a:latin typeface="Arial" panose="020B0604020202020204" pitchFamily="34" charset="0"/>
              </a:defRPr>
            </a:lvl3pPr>
            <a:lvl4pPr marL="1600200" indent="-228600" defTabSz="114300" eaLnBrk="0" hangingPunct="0">
              <a:defRPr>
                <a:solidFill>
                  <a:schemeClr val="tx1"/>
                </a:solidFill>
                <a:latin typeface="Arial" panose="020B0604020202020204" pitchFamily="34" charset="0"/>
              </a:defRPr>
            </a:lvl4pPr>
            <a:lvl5pPr marL="2057400" indent="-228600" defTabSz="114300" eaLnBrk="0" hangingPunct="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(000)</a:t>
            </a:r>
          </a:p>
        </p:txBody>
      </p:sp>
      <p:sp>
        <p:nvSpPr>
          <p:cNvPr id="11" name="AutoShape 29"/>
          <p:cNvSpPr>
            <a:spLocks noChangeArrowheads="1"/>
          </p:cNvSpPr>
          <p:nvPr/>
        </p:nvSpPr>
        <p:spPr bwMode="blackWhite">
          <a:xfrm>
            <a:off x="1056085" y="2428084"/>
            <a:ext cx="1084262" cy="492125"/>
          </a:xfrm>
          <a:prstGeom prst="wedgeRectCallout">
            <a:avLst>
              <a:gd name="adj1" fmla="val -16022"/>
              <a:gd name="adj2" fmla="val 20647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t>Hurricane Andrew</a:t>
            </a:r>
          </a:p>
        </p:txBody>
      </p:sp>
      <p:sp>
        <p:nvSpPr>
          <p:cNvPr id="12" name="AutoShape 29"/>
          <p:cNvSpPr>
            <a:spLocks noChangeArrowheads="1"/>
          </p:cNvSpPr>
          <p:nvPr/>
        </p:nvSpPr>
        <p:spPr bwMode="blackWhite">
          <a:xfrm>
            <a:off x="2403476" y="2047985"/>
            <a:ext cx="1154112" cy="565150"/>
          </a:xfrm>
          <a:prstGeom prst="wedgeRectCallout">
            <a:avLst>
              <a:gd name="adj1" fmla="val 49685"/>
              <a:gd name="adj2" fmla="val 68699"/>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t>4 Florida Hurricanes</a:t>
            </a:r>
          </a:p>
        </p:txBody>
      </p:sp>
      <p:sp>
        <p:nvSpPr>
          <p:cNvPr id="13" name="AutoShape 29"/>
          <p:cNvSpPr>
            <a:spLocks noChangeArrowheads="1"/>
          </p:cNvSpPr>
          <p:nvPr/>
        </p:nvSpPr>
        <p:spPr bwMode="blackWhite">
          <a:xfrm>
            <a:off x="3617684" y="1438275"/>
            <a:ext cx="1371600" cy="565150"/>
          </a:xfrm>
          <a:prstGeom prst="wedgeRectCallout">
            <a:avLst>
              <a:gd name="adj1" fmla="val -8071"/>
              <a:gd name="adj2" fmla="val 176887"/>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t>Katrina, Rita and Wilma</a:t>
            </a:r>
          </a:p>
        </p:txBody>
      </p:sp>
      <p:sp>
        <p:nvSpPr>
          <p:cNvPr id="14" name="Rectangle 4"/>
          <p:cNvSpPr>
            <a:spLocks noChangeArrowheads="1"/>
          </p:cNvSpPr>
          <p:nvPr/>
        </p:nvSpPr>
        <p:spPr bwMode="blackWhite">
          <a:xfrm>
            <a:off x="832644" y="5722937"/>
            <a:ext cx="7632700"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sz="1600" b="1" dirty="0">
                <a:solidFill>
                  <a:srgbClr val="FFFFFF"/>
                </a:solidFill>
              </a:rPr>
              <a:t>From 1990-2011 the total number of policies in-force in the residual market (FAIR &amp; Beach/Windstorm) Plans more than tripled. In 2014, total policy counts fell dramatically to 2.78 million.</a:t>
            </a:r>
          </a:p>
        </p:txBody>
      </p:sp>
      <p:sp>
        <p:nvSpPr>
          <p:cNvPr id="10" name="AutoShape 29"/>
          <p:cNvSpPr>
            <a:spLocks noChangeArrowheads="1"/>
          </p:cNvSpPr>
          <p:nvPr/>
        </p:nvSpPr>
        <p:spPr bwMode="blackWhite">
          <a:xfrm>
            <a:off x="7591425" y="1004093"/>
            <a:ext cx="1168400" cy="466725"/>
          </a:xfrm>
          <a:prstGeom prst="wedgeRectCallout">
            <a:avLst>
              <a:gd name="adj1" fmla="val -36901"/>
              <a:gd name="adj2" fmla="val 70808"/>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t>Hurricane Sandy</a:t>
            </a:r>
          </a:p>
        </p:txBody>
      </p:sp>
    </p:spTree>
    <p:extLst>
      <p:ext uri="{BB962C8B-B14F-4D97-AF65-F5344CB8AC3E}">
        <p14:creationId xmlns:p14="http://schemas.microsoft.com/office/powerpoint/2010/main" val="875247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nodeType="afterGroup">
                            <p:stCondLst>
                              <p:cond delay="1500"/>
                            </p:stCondLst>
                            <p:childTnLst>
                              <p:par>
                                <p:cTn id="17" presetID="53" presetClass="entr" presetSubtype="0"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nodeType="afterGroup">
                            <p:stCondLst>
                              <p:cond delay="270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 name="Shape 56"/>
          <p:cNvSpPr>
            <a:spLocks noGrp="1"/>
          </p:cNvSpPr>
          <p:nvPr>
            <p:ph type="sldNum" sz="quarter" idx="4294967295"/>
          </p:nvPr>
        </p:nvSpPr>
        <p:spPr>
          <a:xfrm>
            <a:off x="8921748" y="6656386"/>
            <a:ext cx="127001" cy="1270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94</a:t>
            </a:fld>
            <a:endParaRPr/>
          </a:p>
        </p:txBody>
      </p:sp>
      <p:sp>
        <p:nvSpPr>
          <p:cNvPr id="57" name="Shape 57"/>
          <p:cNvSpPr>
            <a:spLocks noGrp="1"/>
          </p:cNvSpPr>
          <p:nvPr>
            <p:ph type="title" idx="4294967295"/>
          </p:nvPr>
        </p:nvSpPr>
        <p:spPr>
          <a:xfrm>
            <a:off x="66675" y="90487"/>
            <a:ext cx="7451725" cy="860426"/>
          </a:xfrm>
          <a:prstGeom prst="rect">
            <a:avLst/>
          </a:prstGeom>
        </p:spPr>
        <p:txBody>
          <a:bodyPr/>
          <a:lstStyle/>
          <a:p>
            <a:pPr>
              <a:defRPr sz="2600"/>
            </a:pPr>
            <a:r>
              <a:t>U.S. Residual Market Exposure to Loss</a:t>
            </a:r>
            <a:br/>
            <a:r>
              <a:t>(1990-2014) ($ Billions)</a:t>
            </a:r>
          </a:p>
        </p:txBody>
      </p:sp>
      <p:sp>
        <p:nvSpPr>
          <p:cNvPr id="58" name="Shape 58"/>
          <p:cNvSpPr/>
          <p:nvPr/>
        </p:nvSpPr>
        <p:spPr>
          <a:xfrm>
            <a:off x="66675" y="6457144"/>
            <a:ext cx="9191625" cy="3262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a:lnSpc>
                <a:spcPct val="85000"/>
              </a:lnSpc>
              <a:spcBef>
                <a:spcPts val="500"/>
              </a:spcBef>
              <a:defRPr sz="1100">
                <a:latin typeface="+mn-lt"/>
                <a:ea typeface="+mn-ea"/>
                <a:cs typeface="+mn-cs"/>
                <a:sym typeface="Arial"/>
              </a:defRPr>
            </a:pPr>
            <a:endParaRPr dirty="0">
              <a:latin typeface="Arial" panose="020B0604020202020204" pitchFamily="34" charset="0"/>
              <a:cs typeface="Arial" panose="020B0604020202020204" pitchFamily="34" charset="0"/>
            </a:endParaRPr>
          </a:p>
          <a:p>
            <a:pPr>
              <a:lnSpc>
                <a:spcPct val="85000"/>
              </a:lnSpc>
              <a:spcBef>
                <a:spcPts val="300"/>
              </a:spcBef>
              <a:defRPr sz="1100">
                <a:latin typeface="+mn-lt"/>
                <a:ea typeface="+mn-ea"/>
                <a:cs typeface="+mn-cs"/>
                <a:sym typeface="Arial"/>
              </a:defRPr>
            </a:pPr>
            <a:r>
              <a:rPr dirty="0">
                <a:latin typeface="Arial" panose="020B0604020202020204" pitchFamily="34" charset="0"/>
                <a:cs typeface="Arial" panose="020B0604020202020204" pitchFamily="34" charset="0"/>
              </a:rPr>
              <a:t>Source: PIPSO; Insurance Information Institute (I.I.I.).</a:t>
            </a:r>
          </a:p>
        </p:txBody>
      </p:sp>
      <p:graphicFrame>
        <p:nvGraphicFramePr>
          <p:cNvPr id="59" name="Chart 59"/>
          <p:cNvGraphicFramePr/>
          <p:nvPr>
            <p:extLst>
              <p:ext uri="{D42A27DB-BD31-4B8C-83A1-F6EECF244321}">
                <p14:modId xmlns:p14="http://schemas.microsoft.com/office/powerpoint/2010/main" val="3624362982"/>
              </p:ext>
            </p:extLst>
          </p:nvPr>
        </p:nvGraphicFramePr>
        <p:xfrm>
          <a:off x="396951" y="1428752"/>
          <a:ext cx="8396940" cy="3949793"/>
        </p:xfrm>
        <a:graphic>
          <a:graphicData uri="http://schemas.openxmlformats.org/drawingml/2006/chart">
            <c:chart xmlns:c="http://schemas.openxmlformats.org/drawingml/2006/chart" xmlns:r="http://schemas.openxmlformats.org/officeDocument/2006/relationships" r:id="rId2"/>
          </a:graphicData>
        </a:graphic>
      </p:graphicFrame>
      <p:sp>
        <p:nvSpPr>
          <p:cNvPr id="60" name="Shape 60"/>
          <p:cNvSpPr/>
          <p:nvPr/>
        </p:nvSpPr>
        <p:spPr>
          <a:xfrm>
            <a:off x="398461" y="1127125"/>
            <a:ext cx="8221665" cy="2219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114300">
              <a:lnSpc>
                <a:spcPct val="90000"/>
              </a:lnSpc>
              <a:spcBef>
                <a:spcPts val="300"/>
              </a:spcBef>
              <a:defRPr sz="1600" b="1">
                <a:solidFill>
                  <a:schemeClr val="accent1"/>
                </a:solidFill>
                <a:latin typeface="+mn-lt"/>
                <a:ea typeface="+mn-ea"/>
                <a:cs typeface="+mn-cs"/>
                <a:sym typeface="Arial"/>
              </a:defRPr>
            </a:lvl1pPr>
          </a:lstStyle>
          <a:p>
            <a:r>
              <a:rPr dirty="0">
                <a:latin typeface="Arial" panose="020B0604020202020204" pitchFamily="34" charset="0"/>
                <a:cs typeface="Arial" panose="020B0604020202020204" pitchFamily="34" charset="0"/>
              </a:rPr>
              <a:t>($ Billions)</a:t>
            </a:r>
          </a:p>
        </p:txBody>
      </p:sp>
      <p:grpSp>
        <p:nvGrpSpPr>
          <p:cNvPr id="63" name="Group 63"/>
          <p:cNvGrpSpPr/>
          <p:nvPr/>
        </p:nvGrpSpPr>
        <p:grpSpPr>
          <a:xfrm>
            <a:off x="666750" y="5460998"/>
            <a:ext cx="7772400" cy="900116"/>
            <a:chOff x="0" y="-1"/>
            <a:chExt cx="7772400" cy="900115"/>
          </a:xfrm>
        </p:grpSpPr>
        <p:sp>
          <p:nvSpPr>
            <p:cNvPr id="61" name="Shape 61"/>
            <p:cNvSpPr/>
            <p:nvPr/>
          </p:nvSpPr>
          <p:spPr>
            <a:xfrm>
              <a:off x="0" y="-1"/>
              <a:ext cx="7772400" cy="900115"/>
            </a:xfrm>
            <a:prstGeom prst="rect">
              <a:avLst/>
            </a:prstGeom>
            <a:gradFill flip="none" rotWithShape="1">
              <a:gsLst>
                <a:gs pos="0">
                  <a:srgbClr val="DC5A01"/>
                </a:gs>
                <a:gs pos="100000">
                  <a:schemeClr val="accent2"/>
                </a:gs>
              </a:gsLst>
              <a:lin ang="16200000" scaled="0"/>
            </a:gradFill>
            <a:ln w="12700" cap="flat">
              <a:solidFill>
                <a:schemeClr val="accent2"/>
              </a:solidFill>
              <a:prstDash val="solid"/>
              <a:round/>
            </a:ln>
            <a:effectLst/>
          </p:spPr>
          <p:txBody>
            <a:bodyPr wrap="square" lIns="45718" tIns="45718" rIns="45718" bIns="45718" numCol="1" anchor="ctr">
              <a:noAutofit/>
            </a:bodyPr>
            <a:lstStyle/>
            <a:p>
              <a:pPr algn="ctr">
                <a:lnSpc>
                  <a:spcPct val="95000"/>
                </a:lnSpc>
                <a:spcBef>
                  <a:spcPts val="500"/>
                </a:spcBef>
                <a:defRPr sz="1600" b="1">
                  <a:solidFill>
                    <a:srgbClr val="FFFFFF"/>
                  </a:solidFill>
                  <a:latin typeface="+mn-lt"/>
                  <a:ea typeface="+mn-ea"/>
                  <a:cs typeface="+mn-cs"/>
                  <a:sym typeface="Arial"/>
                </a:defRPr>
              </a:pPr>
              <a:endParaRPr/>
            </a:p>
          </p:txBody>
        </p:sp>
        <p:sp>
          <p:nvSpPr>
            <p:cNvPr id="62" name="Shape 62"/>
            <p:cNvSpPr/>
            <p:nvPr/>
          </p:nvSpPr>
          <p:spPr>
            <a:xfrm>
              <a:off x="0" y="9168"/>
              <a:ext cx="7772400" cy="8817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lnSpc>
                  <a:spcPct val="95000"/>
                </a:lnSpc>
                <a:spcBef>
                  <a:spcPts val="400"/>
                </a:spcBef>
                <a:defRPr sz="1600" b="1">
                  <a:solidFill>
                    <a:srgbClr val="FFFFFF"/>
                  </a:solidFill>
                  <a:latin typeface="+mn-lt"/>
                  <a:ea typeface="+mn-ea"/>
                  <a:cs typeface="+mn-cs"/>
                  <a:sym typeface="Arial"/>
                </a:defRPr>
              </a:lvl1pPr>
            </a:lstStyle>
            <a:p>
              <a:r>
                <a:rPr sz="1800" dirty="0">
                  <a:latin typeface="Arial" panose="020B0604020202020204" pitchFamily="34" charset="0"/>
                  <a:cs typeface="Arial" panose="020B0604020202020204" pitchFamily="34" charset="0"/>
                </a:rPr>
                <a:t>Between 1990 and 2011, total exposure to loss in the residual market (FAIR &amp; Beach/Windstorm) Plans surged to record levels. Between 2011 and 2014, exposure to loss has dropped by 30 percent.</a:t>
              </a:r>
            </a:p>
          </p:txBody>
        </p:sp>
      </p:grpSp>
      <p:grpSp>
        <p:nvGrpSpPr>
          <p:cNvPr id="66" name="Group 66"/>
          <p:cNvGrpSpPr/>
          <p:nvPr/>
        </p:nvGrpSpPr>
        <p:grpSpPr>
          <a:xfrm>
            <a:off x="1227135" y="3212618"/>
            <a:ext cx="1154118" cy="921244"/>
            <a:chOff x="-1" y="-3656"/>
            <a:chExt cx="1154116" cy="921242"/>
          </a:xfrm>
        </p:grpSpPr>
        <p:sp>
          <p:nvSpPr>
            <p:cNvPr id="64" name="Shape 64"/>
            <p:cNvSpPr/>
            <p:nvPr/>
          </p:nvSpPr>
          <p:spPr>
            <a:xfrm>
              <a:off x="-1" y="-1"/>
              <a:ext cx="1154116" cy="9175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304"/>
                  </a:lnTo>
                  <a:lnTo>
                    <a:pt x="3600" y="13304"/>
                  </a:lnTo>
                  <a:lnTo>
                    <a:pt x="6863" y="21600"/>
                  </a:lnTo>
                  <a:lnTo>
                    <a:pt x="9000" y="13304"/>
                  </a:lnTo>
                  <a:lnTo>
                    <a:pt x="21600" y="13304"/>
                  </a:lnTo>
                  <a:lnTo>
                    <a:pt x="21600" y="0"/>
                  </a:lnTo>
                  <a:lnTo>
                    <a:pt x="3600" y="0"/>
                  </a:lnTo>
                  <a:close/>
                </a:path>
              </a:pathLst>
            </a:custGeom>
            <a:gradFill flip="none" rotWithShape="1">
              <a:gsLst>
                <a:gs pos="0">
                  <a:srgbClr val="9E8000"/>
                </a:gs>
                <a:gs pos="100000">
                  <a:srgbClr val="EEC100"/>
                </a:gs>
              </a:gsLst>
              <a:lin ang="16200000" scaled="0"/>
            </a:gradFill>
            <a:ln w="28575" cap="flat">
              <a:solidFill>
                <a:srgbClr val="FFFFFF"/>
              </a:solidFill>
              <a:prstDash val="solid"/>
              <a:round/>
            </a:ln>
            <a:effectLst/>
          </p:spPr>
          <p:txBody>
            <a:bodyPr wrap="square" lIns="45718" tIns="45718" rIns="45718" bIns="45718" numCol="1" anchor="ctr">
              <a:noAutofit/>
            </a:bodyPr>
            <a:lstStyle/>
            <a:p>
              <a:pPr algn="ctr">
                <a:lnSpc>
                  <a:spcPct val="90000"/>
                </a:lnSpc>
                <a:spcBef>
                  <a:spcPts val="1000"/>
                </a:spcBef>
                <a:defRPr sz="1400" b="1">
                  <a:latin typeface="+mn-lt"/>
                  <a:ea typeface="+mn-ea"/>
                  <a:cs typeface="+mn-cs"/>
                  <a:sym typeface="Arial"/>
                </a:defRPr>
              </a:pPr>
              <a:endParaRPr>
                <a:latin typeface="Arial" panose="020B0604020202020204" pitchFamily="34" charset="0"/>
                <a:cs typeface="Arial" panose="020B0604020202020204" pitchFamily="34" charset="0"/>
              </a:endParaRPr>
            </a:p>
          </p:txBody>
        </p:sp>
        <p:sp>
          <p:nvSpPr>
            <p:cNvPr id="65" name="Shape 65"/>
            <p:cNvSpPr/>
            <p:nvPr/>
          </p:nvSpPr>
          <p:spPr>
            <a:xfrm>
              <a:off x="-1" y="-3656"/>
              <a:ext cx="1154116" cy="5724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8" tIns="91438" rIns="91438" bIns="91438" numCol="1" anchor="ctr">
              <a:spAutoFit/>
            </a:bodyPr>
            <a:lstStyle>
              <a:lvl1pPr algn="ctr">
                <a:lnSpc>
                  <a:spcPct val="90000"/>
                </a:lnSpc>
                <a:spcBef>
                  <a:spcPts val="800"/>
                </a:spcBef>
                <a:defRPr sz="1400" b="1">
                  <a:latin typeface="+mn-lt"/>
                  <a:ea typeface="+mn-ea"/>
                  <a:cs typeface="+mn-cs"/>
                  <a:sym typeface="Arial"/>
                </a:defRPr>
              </a:lvl1pPr>
            </a:lstStyle>
            <a:p>
              <a:r>
                <a:rPr>
                  <a:latin typeface="Arial" panose="020B0604020202020204" pitchFamily="34" charset="0"/>
                  <a:cs typeface="Arial" panose="020B0604020202020204" pitchFamily="34" charset="0"/>
                </a:rPr>
                <a:t>Hurricane Andrew</a:t>
              </a:r>
            </a:p>
          </p:txBody>
        </p:sp>
      </p:grpSp>
      <p:grpSp>
        <p:nvGrpSpPr>
          <p:cNvPr id="69" name="Group 69"/>
          <p:cNvGrpSpPr/>
          <p:nvPr/>
        </p:nvGrpSpPr>
        <p:grpSpPr>
          <a:xfrm>
            <a:off x="2713035" y="2450619"/>
            <a:ext cx="1154118" cy="794241"/>
            <a:chOff x="-1" y="-3656"/>
            <a:chExt cx="1154116" cy="794240"/>
          </a:xfrm>
        </p:grpSpPr>
        <p:sp>
          <p:nvSpPr>
            <p:cNvPr id="67" name="Shape 67"/>
            <p:cNvSpPr/>
            <p:nvPr/>
          </p:nvSpPr>
          <p:spPr>
            <a:xfrm>
              <a:off x="-1" y="0"/>
              <a:ext cx="1154116" cy="7905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441"/>
                  </a:lnTo>
                  <a:lnTo>
                    <a:pt x="12600" y="15441"/>
                  </a:lnTo>
                  <a:lnTo>
                    <a:pt x="19698" y="21600"/>
                  </a:lnTo>
                  <a:lnTo>
                    <a:pt x="18000" y="15441"/>
                  </a:lnTo>
                  <a:lnTo>
                    <a:pt x="21600" y="15441"/>
                  </a:lnTo>
                  <a:lnTo>
                    <a:pt x="21600" y="0"/>
                  </a:lnTo>
                  <a:lnTo>
                    <a:pt x="12600" y="0"/>
                  </a:lnTo>
                  <a:close/>
                </a:path>
              </a:pathLst>
            </a:custGeom>
            <a:gradFill flip="none" rotWithShape="1">
              <a:gsLst>
                <a:gs pos="0">
                  <a:srgbClr val="9E8000"/>
                </a:gs>
                <a:gs pos="100000">
                  <a:srgbClr val="EEC100"/>
                </a:gs>
              </a:gsLst>
              <a:lin ang="16200000" scaled="0"/>
            </a:gradFill>
            <a:ln w="28575" cap="flat">
              <a:solidFill>
                <a:srgbClr val="FFFFFF"/>
              </a:solidFill>
              <a:prstDash val="solid"/>
              <a:round/>
            </a:ln>
            <a:effectLst/>
          </p:spPr>
          <p:txBody>
            <a:bodyPr wrap="square" lIns="45718" tIns="45718" rIns="45718" bIns="45718" numCol="1" anchor="ctr">
              <a:noAutofit/>
            </a:bodyPr>
            <a:lstStyle/>
            <a:p>
              <a:pPr algn="ctr">
                <a:lnSpc>
                  <a:spcPct val="90000"/>
                </a:lnSpc>
                <a:spcBef>
                  <a:spcPts val="1000"/>
                </a:spcBef>
                <a:defRPr sz="1400" b="1">
                  <a:latin typeface="+mn-lt"/>
                  <a:ea typeface="+mn-ea"/>
                  <a:cs typeface="+mn-cs"/>
                  <a:sym typeface="Arial"/>
                </a:defRPr>
              </a:pPr>
              <a:endParaRPr>
                <a:latin typeface="Arial" panose="020B0604020202020204" pitchFamily="34" charset="0"/>
                <a:cs typeface="Arial" panose="020B0604020202020204" pitchFamily="34" charset="0"/>
              </a:endParaRPr>
            </a:p>
          </p:txBody>
        </p:sp>
        <p:sp>
          <p:nvSpPr>
            <p:cNvPr id="68" name="Shape 68"/>
            <p:cNvSpPr/>
            <p:nvPr/>
          </p:nvSpPr>
          <p:spPr>
            <a:xfrm>
              <a:off x="-1" y="-3656"/>
              <a:ext cx="1154116" cy="5724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8" tIns="91438" rIns="91438" bIns="91438" numCol="1" anchor="ctr">
              <a:spAutoFit/>
            </a:bodyPr>
            <a:lstStyle>
              <a:lvl1pPr algn="ctr">
                <a:lnSpc>
                  <a:spcPct val="90000"/>
                </a:lnSpc>
                <a:spcBef>
                  <a:spcPts val="800"/>
                </a:spcBef>
                <a:defRPr sz="1400" b="1">
                  <a:latin typeface="+mn-lt"/>
                  <a:ea typeface="+mn-ea"/>
                  <a:cs typeface="+mn-cs"/>
                  <a:sym typeface="Arial"/>
                </a:defRPr>
              </a:lvl1pPr>
            </a:lstStyle>
            <a:p>
              <a:r>
                <a:rPr>
                  <a:latin typeface="Arial" panose="020B0604020202020204" pitchFamily="34" charset="0"/>
                  <a:cs typeface="Arial" panose="020B0604020202020204" pitchFamily="34" charset="0"/>
                </a:rPr>
                <a:t>4 Florida Hurricanes</a:t>
              </a:r>
            </a:p>
          </p:txBody>
        </p:sp>
      </p:grpSp>
      <p:grpSp>
        <p:nvGrpSpPr>
          <p:cNvPr id="72" name="Group 72"/>
          <p:cNvGrpSpPr/>
          <p:nvPr/>
        </p:nvGrpSpPr>
        <p:grpSpPr>
          <a:xfrm>
            <a:off x="3221035" y="1566267"/>
            <a:ext cx="1154118" cy="1081699"/>
            <a:chOff x="-1" y="-9588"/>
            <a:chExt cx="1154116" cy="1081698"/>
          </a:xfrm>
        </p:grpSpPr>
        <p:sp>
          <p:nvSpPr>
            <p:cNvPr id="70" name="Shape 70"/>
            <p:cNvSpPr/>
            <p:nvPr/>
          </p:nvSpPr>
          <p:spPr>
            <a:xfrm>
              <a:off x="-1" y="40218"/>
              <a:ext cx="1154116" cy="1031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957"/>
                  </a:lnTo>
                  <a:lnTo>
                    <a:pt x="12600" y="13957"/>
                  </a:lnTo>
                  <a:lnTo>
                    <a:pt x="19223" y="21600"/>
                  </a:lnTo>
                  <a:lnTo>
                    <a:pt x="18000" y="13957"/>
                  </a:lnTo>
                  <a:lnTo>
                    <a:pt x="21600" y="13957"/>
                  </a:lnTo>
                  <a:lnTo>
                    <a:pt x="21600" y="0"/>
                  </a:lnTo>
                  <a:lnTo>
                    <a:pt x="12600" y="0"/>
                  </a:lnTo>
                  <a:close/>
                </a:path>
              </a:pathLst>
            </a:custGeom>
            <a:gradFill flip="none" rotWithShape="1">
              <a:gsLst>
                <a:gs pos="0">
                  <a:srgbClr val="9E8000"/>
                </a:gs>
                <a:gs pos="100000">
                  <a:srgbClr val="EEC100"/>
                </a:gs>
              </a:gsLst>
              <a:lin ang="16200000" scaled="0"/>
            </a:gradFill>
            <a:ln w="28575" cap="flat">
              <a:solidFill>
                <a:srgbClr val="FFFFFF"/>
              </a:solidFill>
              <a:prstDash val="solid"/>
              <a:round/>
            </a:ln>
            <a:effectLst/>
          </p:spPr>
          <p:txBody>
            <a:bodyPr wrap="square" lIns="45718" tIns="45718" rIns="45718" bIns="45718" numCol="1" anchor="ctr">
              <a:noAutofit/>
            </a:bodyPr>
            <a:lstStyle/>
            <a:p>
              <a:pPr algn="ctr">
                <a:lnSpc>
                  <a:spcPct val="90000"/>
                </a:lnSpc>
                <a:spcBef>
                  <a:spcPts val="1000"/>
                </a:spcBef>
                <a:defRPr sz="1400" b="1">
                  <a:latin typeface="+mn-lt"/>
                  <a:ea typeface="+mn-ea"/>
                  <a:cs typeface="+mn-cs"/>
                  <a:sym typeface="Arial"/>
                </a:defRPr>
              </a:pPr>
              <a:endParaRPr>
                <a:latin typeface="Arial" panose="020B0604020202020204" pitchFamily="34" charset="0"/>
                <a:cs typeface="Arial" panose="020B0604020202020204" pitchFamily="34" charset="0"/>
              </a:endParaRPr>
            </a:p>
          </p:txBody>
        </p:sp>
        <p:sp>
          <p:nvSpPr>
            <p:cNvPr id="71" name="Shape 71"/>
            <p:cNvSpPr/>
            <p:nvPr/>
          </p:nvSpPr>
          <p:spPr>
            <a:xfrm>
              <a:off x="-1" y="-9588"/>
              <a:ext cx="1154116" cy="7663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8" tIns="91438" rIns="91438" bIns="91438" numCol="1" anchor="ctr">
              <a:spAutoFit/>
            </a:bodyPr>
            <a:lstStyle>
              <a:lvl1pPr algn="ctr">
                <a:lnSpc>
                  <a:spcPct val="90000"/>
                </a:lnSpc>
                <a:spcBef>
                  <a:spcPts val="800"/>
                </a:spcBef>
                <a:defRPr sz="1400" b="1">
                  <a:latin typeface="+mn-lt"/>
                  <a:ea typeface="+mn-ea"/>
                  <a:cs typeface="+mn-cs"/>
                  <a:sym typeface="Arial"/>
                </a:defRPr>
              </a:lvl1pPr>
            </a:lstStyle>
            <a:p>
              <a:r>
                <a:rPr dirty="0">
                  <a:latin typeface="Arial" panose="020B0604020202020204" pitchFamily="34" charset="0"/>
                  <a:cs typeface="Arial" panose="020B0604020202020204" pitchFamily="34" charset="0"/>
                </a:rPr>
                <a:t>Katrina, Rita and Wilma</a:t>
              </a:r>
            </a:p>
          </p:txBody>
        </p:sp>
      </p:grpSp>
      <p:grpSp>
        <p:nvGrpSpPr>
          <p:cNvPr id="75" name="Group 75"/>
          <p:cNvGrpSpPr/>
          <p:nvPr/>
        </p:nvGrpSpPr>
        <p:grpSpPr>
          <a:xfrm>
            <a:off x="6608869" y="1130114"/>
            <a:ext cx="1180735" cy="648330"/>
            <a:chOff x="-4715" y="29237"/>
            <a:chExt cx="1279725" cy="572458"/>
          </a:xfrm>
        </p:grpSpPr>
        <p:sp>
          <p:nvSpPr>
            <p:cNvPr id="73" name="Shape 73"/>
            <p:cNvSpPr/>
            <p:nvPr/>
          </p:nvSpPr>
          <p:spPr>
            <a:xfrm>
              <a:off x="-4715" y="72838"/>
              <a:ext cx="1279725" cy="4287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721" y="21600"/>
                  </a:lnTo>
                  <a:lnTo>
                    <a:pt x="19721" y="18000"/>
                  </a:lnTo>
                  <a:lnTo>
                    <a:pt x="21600" y="21225"/>
                  </a:lnTo>
                  <a:lnTo>
                    <a:pt x="19721" y="12600"/>
                  </a:lnTo>
                  <a:lnTo>
                    <a:pt x="19721" y="0"/>
                  </a:lnTo>
                  <a:lnTo>
                    <a:pt x="11504" y="0"/>
                  </a:lnTo>
                  <a:close/>
                </a:path>
              </a:pathLst>
            </a:custGeom>
            <a:gradFill flip="none" rotWithShape="1">
              <a:gsLst>
                <a:gs pos="0">
                  <a:srgbClr val="9E8000"/>
                </a:gs>
                <a:gs pos="100000">
                  <a:srgbClr val="EEC100"/>
                </a:gs>
              </a:gsLst>
              <a:lin ang="16200000" scaled="0"/>
            </a:gradFill>
            <a:ln w="28575" cap="flat">
              <a:solidFill>
                <a:srgbClr val="FFFFFF"/>
              </a:solidFill>
              <a:prstDash val="solid"/>
              <a:round/>
            </a:ln>
            <a:effectLst/>
          </p:spPr>
          <p:txBody>
            <a:bodyPr wrap="square" lIns="45718" tIns="45718" rIns="45718" bIns="45718" numCol="1" anchor="ctr">
              <a:noAutofit/>
            </a:bodyPr>
            <a:lstStyle/>
            <a:p>
              <a:pPr algn="ctr">
                <a:lnSpc>
                  <a:spcPct val="90000"/>
                </a:lnSpc>
                <a:spcBef>
                  <a:spcPts val="1000"/>
                </a:spcBef>
                <a:defRPr sz="1400" b="1">
                  <a:latin typeface="+mn-lt"/>
                  <a:ea typeface="+mn-ea"/>
                  <a:cs typeface="+mn-cs"/>
                  <a:sym typeface="Arial"/>
                </a:defRPr>
              </a:pPr>
              <a:endParaRPr dirty="0"/>
            </a:p>
          </p:txBody>
        </p:sp>
        <p:sp>
          <p:nvSpPr>
            <p:cNvPr id="74" name="Shape 74"/>
            <p:cNvSpPr/>
            <p:nvPr/>
          </p:nvSpPr>
          <p:spPr>
            <a:xfrm>
              <a:off x="-1378" y="29237"/>
              <a:ext cx="1168401" cy="5724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8" tIns="91438" rIns="91438" bIns="91438" numCol="1" anchor="ctr">
              <a:spAutoFit/>
            </a:bodyPr>
            <a:lstStyle>
              <a:lvl1pPr algn="ctr">
                <a:lnSpc>
                  <a:spcPct val="90000"/>
                </a:lnSpc>
                <a:spcBef>
                  <a:spcPts val="800"/>
                </a:spcBef>
                <a:defRPr sz="1400" b="1">
                  <a:latin typeface="+mn-lt"/>
                  <a:ea typeface="+mn-ea"/>
                  <a:cs typeface="+mn-cs"/>
                  <a:sym typeface="Arial"/>
                </a:defRPr>
              </a:lvl1pPr>
            </a:lstStyle>
            <a:p>
              <a:r>
                <a:rPr dirty="0">
                  <a:latin typeface="Arial" panose="020B0604020202020204" pitchFamily="34" charset="0"/>
                  <a:cs typeface="Arial" panose="020B0604020202020204" pitchFamily="34" charset="0"/>
                </a:rPr>
                <a:t>Hurricane Sandy</a:t>
              </a:r>
            </a:p>
          </p:txBody>
        </p:sp>
      </p:grpSp>
    </p:spTree>
    <p:extLst>
      <p:ext uri="{BB962C8B-B14F-4D97-AF65-F5344CB8AC3E}">
        <p14:creationId xmlns:p14="http://schemas.microsoft.com/office/powerpoint/2010/main" val="1825867688"/>
      </p:ext>
    </p:extLst>
  </p:cSld>
  <p:clrMapOvr>
    <a:masterClrMapping/>
  </p:clrMapOvr>
  <p:transition spd="slow">
    <p:wipe dir="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iterate>
                                    <p:tmAbs val="0"/>
                                  </p:iterate>
                                  <p:childTnLst>
                                    <p:set>
                                      <p:cBhvr>
                                        <p:cTn id="6" fill="hold"/>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1" fill="hold" grpId="0" nodeType="afterEffect">
                                  <p:stCondLst>
                                    <p:cond delay="0"/>
                                  </p:stCondLst>
                                  <p:iterate>
                                    <p:tmAbs val="0"/>
                                  </p:iterate>
                                  <p:childTnLst>
                                    <p:set>
                                      <p:cBhvr>
                                        <p:cTn id="11" fill="hold"/>
                                        <p:tgtEl>
                                          <p:spTgt spid="66"/>
                                        </p:tgtEl>
                                        <p:attrNameLst>
                                          <p:attrName>style.visibility</p:attrName>
                                        </p:attrNameLst>
                                      </p:cBhvr>
                                      <p:to>
                                        <p:strVal val="visible"/>
                                      </p:to>
                                    </p:set>
                                    <p:animEffect transition="in" filter="wipe(up)">
                                      <p:cBhvr>
                                        <p:cTn id="12" dur="500"/>
                                        <p:tgtEl>
                                          <p:spTgt spid="66"/>
                                        </p:tgtEl>
                                      </p:cBhvr>
                                    </p:animEffect>
                                  </p:childTnLst>
                                </p:cTn>
                              </p:par>
                            </p:childTnLst>
                          </p:cTn>
                        </p:par>
                        <p:par>
                          <p:cTn id="13" fill="hold">
                            <p:stCondLst>
                              <p:cond delay="1700"/>
                            </p:stCondLst>
                            <p:childTnLst>
                              <p:par>
                                <p:cTn id="14" presetID="22" presetClass="entr" presetSubtype="1" fill="hold" grpId="0" nodeType="afterEffect">
                                  <p:stCondLst>
                                    <p:cond delay="0"/>
                                  </p:stCondLst>
                                  <p:iterate>
                                    <p:tmAbs val="0"/>
                                  </p:iterate>
                                  <p:childTnLst>
                                    <p:set>
                                      <p:cBhvr>
                                        <p:cTn id="15" fill="hold"/>
                                        <p:tgtEl>
                                          <p:spTgt spid="69"/>
                                        </p:tgtEl>
                                        <p:attrNameLst>
                                          <p:attrName>style.visibility</p:attrName>
                                        </p:attrNameLst>
                                      </p:cBhvr>
                                      <p:to>
                                        <p:strVal val="visible"/>
                                      </p:to>
                                    </p:set>
                                    <p:animEffect transition="in" filter="wipe(up)">
                                      <p:cBhvr>
                                        <p:cTn id="16" dur="500"/>
                                        <p:tgtEl>
                                          <p:spTgt spid="69"/>
                                        </p:tgtEl>
                                      </p:cBhvr>
                                    </p:animEffect>
                                  </p:childTnLst>
                                </p:cTn>
                              </p:par>
                            </p:childTnLst>
                          </p:cTn>
                        </p:par>
                        <p:par>
                          <p:cTn id="17" fill="hold">
                            <p:stCondLst>
                              <p:cond delay="2200"/>
                            </p:stCondLst>
                            <p:childTnLst>
                              <p:par>
                                <p:cTn id="18" presetID="22" presetClass="entr" presetSubtype="1" fill="hold" grpId="0" nodeType="afterEffect">
                                  <p:stCondLst>
                                    <p:cond delay="0"/>
                                  </p:stCondLst>
                                  <p:iterate>
                                    <p:tmAbs val="0"/>
                                  </p:iterate>
                                  <p:childTnLst>
                                    <p:set>
                                      <p:cBhvr>
                                        <p:cTn id="19" fill="hold"/>
                                        <p:tgtEl>
                                          <p:spTgt spid="72"/>
                                        </p:tgtEl>
                                        <p:attrNameLst>
                                          <p:attrName>style.visibility</p:attrName>
                                        </p:attrNameLst>
                                      </p:cBhvr>
                                      <p:to>
                                        <p:strVal val="visible"/>
                                      </p:to>
                                    </p:set>
                                    <p:animEffect transition="in" filter="wipe(up)">
                                      <p:cBhvr>
                                        <p:cTn id="20" dur="500"/>
                                        <p:tgtEl>
                                          <p:spTgt spid="72"/>
                                        </p:tgtEl>
                                      </p:cBhvr>
                                    </p:animEffect>
                                  </p:childTnLst>
                                </p:cTn>
                              </p:par>
                            </p:childTnLst>
                          </p:cTn>
                        </p:par>
                        <p:par>
                          <p:cTn id="21" fill="hold">
                            <p:stCondLst>
                              <p:cond delay="2700"/>
                            </p:stCondLst>
                            <p:childTnLst>
                              <p:par>
                                <p:cTn id="22" presetID="22" presetClass="entr" presetSubtype="1" fill="hold" grpId="0" nodeType="afterEffect">
                                  <p:stCondLst>
                                    <p:cond delay="0"/>
                                  </p:stCondLst>
                                  <p:iterate>
                                    <p:tmAbs val="0"/>
                                  </p:iterate>
                                  <p:childTnLst>
                                    <p:set>
                                      <p:cBhvr>
                                        <p:cTn id="23" fill="hold"/>
                                        <p:tgtEl>
                                          <p:spTgt spid="75"/>
                                        </p:tgtEl>
                                        <p:attrNameLst>
                                          <p:attrName>style.visibility</p:attrName>
                                        </p:attrNameLst>
                                      </p:cBhvr>
                                      <p:to>
                                        <p:strVal val="visible"/>
                                      </p:to>
                                    </p:set>
                                    <p:animEffect transition="in" filter="wipe(up)">
                                      <p:cBhvr>
                                        <p:cTn id="2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advAuto="0"/>
      <p:bldP spid="66" grpId="0" animBg="1" advAuto="0"/>
      <p:bldP spid="69" grpId="0" animBg="1" advAuto="0"/>
      <p:bldP spid="72" grpId="0" animBg="1" advAuto="0"/>
      <p:bldP spid="75" grpId="0" animBg="1" advAuto="0"/>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66675" y="90488"/>
            <a:ext cx="7699375" cy="860425"/>
          </a:xfrm>
        </p:spPr>
        <p:txBody>
          <a:bodyPr/>
          <a:lstStyle/>
          <a:p>
            <a:r>
              <a:rPr lang="en-US" altLang="en-US" sz="2600">
                <a:latin typeface="Arial" panose="020B0604020202020204" pitchFamily="34" charset="0"/>
              </a:rPr>
              <a:t>Florida Citizens Exposure to Loss ($ Billions)</a:t>
            </a:r>
          </a:p>
        </p:txBody>
      </p:sp>
      <p:sp>
        <p:nvSpPr>
          <p:cNvPr id="5127" name="Rectangle 4"/>
          <p:cNvSpPr>
            <a:spLocks noChangeArrowheads="1"/>
          </p:cNvSpPr>
          <p:nvPr/>
        </p:nvSpPr>
        <p:spPr bwMode="auto">
          <a:xfrm>
            <a:off x="0" y="6364288"/>
            <a:ext cx="9191625" cy="4937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100" dirty="0">
              <a:latin typeface="Arial" charset="0"/>
            </a:endParaRPr>
          </a:p>
          <a:p>
            <a:pPr eaLnBrk="0" hangingPunct="0">
              <a:lnSpc>
                <a:spcPct val="85000"/>
              </a:lnSpc>
              <a:spcBef>
                <a:spcPct val="25000"/>
              </a:spcBef>
              <a:buClr>
                <a:schemeClr val="accent2"/>
              </a:buClr>
              <a:buFont typeface="Wingdings" pitchFamily="2" charset="2"/>
              <a:buNone/>
              <a:defRPr/>
            </a:pPr>
            <a:r>
              <a:rPr lang="en-US" sz="1250" dirty="0">
                <a:latin typeface="Arial" charset="0"/>
              </a:rPr>
              <a:t>Source: PIPSO; Insurance Information Institute (I.I.I.).</a:t>
            </a:r>
          </a:p>
        </p:txBody>
      </p:sp>
      <p:graphicFrame>
        <p:nvGraphicFramePr>
          <p:cNvPr id="15362" name="Object 2"/>
          <p:cNvGraphicFramePr>
            <a:graphicFrameLocks/>
          </p:cNvGraphicFramePr>
          <p:nvPr>
            <p:extLst>
              <p:ext uri="{D42A27DB-BD31-4B8C-83A1-F6EECF244321}">
                <p14:modId xmlns:p14="http://schemas.microsoft.com/office/powerpoint/2010/main" val="2136293432"/>
              </p:ext>
            </p:extLst>
          </p:nvPr>
        </p:nvGraphicFramePr>
        <p:xfrm>
          <a:off x="280988" y="1230313"/>
          <a:ext cx="8493125" cy="4076700"/>
        </p:xfrm>
        <a:graphic>
          <a:graphicData uri="http://schemas.openxmlformats.org/presentationml/2006/ole">
            <mc:AlternateContent xmlns:mc="http://schemas.openxmlformats.org/markup-compatibility/2006">
              <mc:Choice xmlns:v="urn:schemas-microsoft-com:vml" Requires="v">
                <p:oleObj spid="_x0000_s28675109" name="Chart" r:id="rId4" imgW="8458252" imgH="4324281" progId="MSGraph.Chart.8">
                  <p:embed followColorScheme="full"/>
                </p:oleObj>
              </mc:Choice>
              <mc:Fallback>
                <p:oleObj name="Chart" r:id="rId4" imgW="8458252" imgH="4324281" progId="MSGraph.Chart.8">
                  <p:embed followColorScheme="full"/>
                  <p:pic>
                    <p:nvPicPr>
                      <p:cNvPr id="15362" name="Object 2"/>
                      <p:cNvPicPr>
                        <a:picLocks noChangeArrowheads="1"/>
                      </p:cNvPicPr>
                      <p:nvPr/>
                    </p:nvPicPr>
                    <p:blipFill>
                      <a:blip r:embed="rId5"/>
                      <a:srcRect/>
                      <a:stretch>
                        <a:fillRect/>
                      </a:stretch>
                    </p:blipFill>
                    <p:spPr bwMode="auto">
                      <a:xfrm>
                        <a:off x="280988" y="1230313"/>
                        <a:ext cx="8493125"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4980" name="Rectangle 4"/>
          <p:cNvSpPr>
            <a:spLocks noChangeArrowheads="1"/>
          </p:cNvSpPr>
          <p:nvPr/>
        </p:nvSpPr>
        <p:spPr bwMode="blackWhite">
          <a:xfrm>
            <a:off x="654050" y="5308600"/>
            <a:ext cx="7772400"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sz="1600" b="1">
                <a:solidFill>
                  <a:srgbClr val="FFFFFF"/>
                </a:solidFill>
              </a:rPr>
              <a:t>Total exposure to loss in Florida Citizens increased by 178 percent, from $154.6 billion in 2002 to $429.4 billion in 2012. Between 2012 and 2013 its exposure to loss dropped by nearly 50 percent.</a:t>
            </a:r>
          </a:p>
        </p:txBody>
      </p:sp>
    </p:spTree>
    <p:extLst>
      <p:ext uri="{BB962C8B-B14F-4D97-AF65-F5344CB8AC3E}">
        <p14:creationId xmlns:p14="http://schemas.microsoft.com/office/powerpoint/2010/main" val="16058875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96</a:t>
            </a:fld>
            <a:endParaRPr lang="en-US">
              <a:solidFill>
                <a:srgbClr val="000000"/>
              </a:solidFill>
            </a:endParaRPr>
          </a:p>
        </p:txBody>
      </p:sp>
      <p:sp>
        <p:nvSpPr>
          <p:cNvPr id="11270" name="Rectangle 3"/>
          <p:cNvSpPr>
            <a:spLocks noGrp="1" noChangeArrowheads="1"/>
          </p:cNvSpPr>
          <p:nvPr>
            <p:ph type="title"/>
          </p:nvPr>
        </p:nvSpPr>
        <p:spPr/>
        <p:txBody>
          <a:bodyPr/>
          <a:lstStyle/>
          <a:p>
            <a:r>
              <a:rPr lang="en-US" dirty="0"/>
              <a:t>Florida Citizens Policy Count, </a:t>
            </a:r>
            <a:br>
              <a:rPr lang="en-US" dirty="0"/>
            </a:br>
            <a:r>
              <a:rPr lang="en-US" dirty="0"/>
              <a:t>2005 – 2016:Q1</a:t>
            </a:r>
          </a:p>
        </p:txBody>
      </p:sp>
      <p:graphicFrame>
        <p:nvGraphicFramePr>
          <p:cNvPr id="11266" name="Object 4"/>
          <p:cNvGraphicFramePr>
            <a:graphicFrameLocks noChangeAspect="1"/>
          </p:cNvGraphicFramePr>
          <p:nvPr>
            <p:extLst>
              <p:ext uri="{D42A27DB-BD31-4B8C-83A1-F6EECF244321}">
                <p14:modId xmlns:p14="http://schemas.microsoft.com/office/powerpoint/2010/main" val="3788914756"/>
              </p:ext>
            </p:extLst>
          </p:nvPr>
        </p:nvGraphicFramePr>
        <p:xfrm>
          <a:off x="0" y="1302424"/>
          <a:ext cx="8656637" cy="4314825"/>
        </p:xfrm>
        <a:graphic>
          <a:graphicData uri="http://schemas.openxmlformats.org/presentationml/2006/ole">
            <mc:AlternateContent xmlns:mc="http://schemas.openxmlformats.org/markup-compatibility/2006">
              <mc:Choice xmlns:v="urn:schemas-microsoft-com:vml" Requires="v">
                <p:oleObj spid="_x0000_s28674085" name="Chart" r:id="rId4" imgW="7829511" imgH="4105240" progId="MSGraph.Chart.8">
                  <p:embed followColorScheme="full"/>
                </p:oleObj>
              </mc:Choice>
              <mc:Fallback>
                <p:oleObj name="Chart" r:id="rId4" imgW="7829511" imgH="4105240" progId="MSGraph.Chart.8">
                  <p:embed followColorScheme="full"/>
                  <p:pic>
                    <p:nvPicPr>
                      <p:cNvPr id="11266" name="Object 4"/>
                      <p:cNvPicPr>
                        <a:picLocks noChangeAspect="1" noChangeArrowheads="1"/>
                      </p:cNvPicPr>
                      <p:nvPr/>
                    </p:nvPicPr>
                    <p:blipFill>
                      <a:blip r:embed="rId5"/>
                      <a:srcRect/>
                      <a:stretch>
                        <a:fillRect/>
                      </a:stretch>
                    </p:blipFill>
                    <p:spPr bwMode="gray">
                      <a:xfrm>
                        <a:off x="0" y="13024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Insurance Information Institute research and analysis from SNL data.</a:t>
            </a:r>
          </a:p>
        </p:txBody>
      </p:sp>
      <p:sp>
        <p:nvSpPr>
          <p:cNvPr id="1915910" name="Rectangle 6"/>
          <p:cNvSpPr>
            <a:spLocks noChangeArrowheads="1"/>
          </p:cNvSpPr>
          <p:nvPr/>
        </p:nvSpPr>
        <p:spPr bwMode="blackWhite">
          <a:xfrm>
            <a:off x="327991" y="5796642"/>
            <a:ext cx="8597417" cy="6803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rPr>
              <a:t>FL Citizens policy count  has shrunk significantly in recent years as more exposure as been assumed by private insurers</a:t>
            </a:r>
            <a:endParaRPr lang="en-US" b="1" dirty="0">
              <a:solidFill>
                <a:srgbClr val="FFFFFF"/>
              </a:solidFill>
              <a:latin typeface="Arial" charset="0"/>
              <a:cs typeface="Arial" charset="0"/>
            </a:endParaRPr>
          </a:p>
        </p:txBody>
      </p:sp>
      <p:sp>
        <p:nvSpPr>
          <p:cNvPr id="8" name="AutoShape 6"/>
          <p:cNvSpPr>
            <a:spLocks noChangeArrowheads="1"/>
          </p:cNvSpPr>
          <p:nvPr/>
        </p:nvSpPr>
        <p:spPr bwMode="blackWhite">
          <a:xfrm>
            <a:off x="5772152" y="1213778"/>
            <a:ext cx="3276600" cy="1155700"/>
          </a:xfrm>
          <a:prstGeom prst="wedgeRectCallout">
            <a:avLst>
              <a:gd name="adj1" fmla="val 3803"/>
              <a:gd name="adj2" fmla="val 1387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2005-2014 due to the absence of hurricanes during this period</a:t>
            </a:r>
          </a:p>
        </p:txBody>
      </p:sp>
    </p:spTree>
    <p:extLst>
      <p:ext uri="{BB962C8B-B14F-4D97-AF65-F5344CB8AC3E}">
        <p14:creationId xmlns:p14="http://schemas.microsoft.com/office/powerpoint/2010/main" val="3576430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97</a:t>
            </a:fld>
            <a:endParaRPr lang="en-US">
              <a:solidFill>
                <a:srgbClr val="000000"/>
              </a:solidFill>
            </a:endParaRPr>
          </a:p>
        </p:txBody>
      </p:sp>
      <p:sp>
        <p:nvSpPr>
          <p:cNvPr id="11270" name="Rectangle 3"/>
          <p:cNvSpPr>
            <a:spLocks noGrp="1" noChangeArrowheads="1"/>
          </p:cNvSpPr>
          <p:nvPr>
            <p:ph type="title"/>
          </p:nvPr>
        </p:nvSpPr>
        <p:spPr/>
        <p:txBody>
          <a:bodyPr/>
          <a:lstStyle/>
          <a:p>
            <a:r>
              <a:rPr lang="en-US" dirty="0"/>
              <a:t>Florida Citizens Market Share, </a:t>
            </a:r>
            <a:br>
              <a:rPr lang="en-US" dirty="0"/>
            </a:br>
            <a:r>
              <a:rPr lang="en-US" dirty="0"/>
              <a:t>2005 - 2015</a:t>
            </a:r>
          </a:p>
        </p:txBody>
      </p:sp>
      <p:graphicFrame>
        <p:nvGraphicFramePr>
          <p:cNvPr id="11266" name="Object 4"/>
          <p:cNvGraphicFramePr>
            <a:graphicFrameLocks noChangeAspect="1"/>
          </p:cNvGraphicFramePr>
          <p:nvPr>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678179" name="Chart" r:id="rId4" imgW="7829511" imgH="4105240" progId="MSGraph.Chart.8">
                  <p:embed followColorScheme="full"/>
                </p:oleObj>
              </mc:Choice>
              <mc:Fallback>
                <p:oleObj name="Chart" r:id="rId4" imgW="7829511" imgH="4105240" progId="MSGraph.Chart.8">
                  <p:embed followColorScheme="full"/>
                  <p:pic>
                    <p:nvPicPr>
                      <p:cNvPr id="11266" name="Object 4"/>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Insurance Information Institute research and analysis from SNL data.</a:t>
            </a:r>
          </a:p>
        </p:txBody>
      </p:sp>
      <p:sp>
        <p:nvSpPr>
          <p:cNvPr id="1915910" name="Rectangle 6"/>
          <p:cNvSpPr>
            <a:spLocks noChangeArrowheads="1"/>
          </p:cNvSpPr>
          <p:nvPr/>
        </p:nvSpPr>
        <p:spPr bwMode="blackWhite">
          <a:xfrm>
            <a:off x="327991" y="5796642"/>
            <a:ext cx="8597417" cy="6803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rPr>
              <a:t>FL Citizens market share has shrunk significantly in recent years as more exposure as been assumed by private insurers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9634043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0" y="7620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2" name="Rectangle 3"/>
          <p:cNvSpPr>
            <a:spLocks noChangeArrowheads="1"/>
          </p:cNvSpPr>
          <p:nvPr/>
        </p:nvSpPr>
        <p:spPr bwMode="auto">
          <a:xfrm>
            <a:off x="774700" y="990600"/>
            <a:ext cx="74612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3" name="Rectangle 6"/>
          <p:cNvSpPr>
            <a:spLocks noGrp="1" noChangeArrowheads="1"/>
          </p:cNvSpPr>
          <p:nvPr>
            <p:ph type="title"/>
          </p:nvPr>
        </p:nvSpPr>
        <p:spPr>
          <a:xfrm>
            <a:off x="241300" y="152400"/>
            <a:ext cx="7696200" cy="685800"/>
          </a:xfrm>
        </p:spPr>
        <p:txBody>
          <a:bodyPr/>
          <a:lstStyle/>
          <a:p>
            <a:r>
              <a:rPr lang="en-US" altLang="en-US" sz="2600" dirty="0">
                <a:latin typeface="Arial" panose="020B0604020202020204" pitchFamily="34" charset="0"/>
              </a:rPr>
              <a:t>Top 10 Residential Insurers in Florida in 2016*</a:t>
            </a:r>
            <a:br>
              <a:rPr lang="en-US" altLang="en-US" sz="2600" dirty="0">
                <a:latin typeface="Arial" panose="020B0604020202020204" pitchFamily="34" charset="0"/>
              </a:rPr>
            </a:br>
            <a:endParaRPr lang="en-US" altLang="en-US" sz="2600" dirty="0">
              <a:latin typeface="Arial" panose="020B0604020202020204" pitchFamily="34" charset="0"/>
            </a:endParaRPr>
          </a:p>
        </p:txBody>
      </p:sp>
      <p:sp>
        <p:nvSpPr>
          <p:cNvPr id="8" name="Rectangle 3"/>
          <p:cNvSpPr>
            <a:spLocks noChangeArrowheads="1"/>
          </p:cNvSpPr>
          <p:nvPr/>
        </p:nvSpPr>
        <p:spPr bwMode="auto">
          <a:xfrm>
            <a:off x="457200" y="5697944"/>
            <a:ext cx="8686800" cy="1054777"/>
          </a:xfrm>
          <a:prstGeom prst="rect">
            <a:avLst/>
          </a:prstGeom>
          <a:noFill/>
          <a:ln w="9525">
            <a:noFill/>
            <a:miter lim="800000"/>
            <a:headEnd/>
            <a:tailEnd/>
          </a:ln>
          <a:effectLst/>
        </p:spPr>
        <p:txBody>
          <a:bodyPr lIns="92075" tIns="46038" rIns="92075" bIns="46038">
            <a:spAutoFit/>
          </a:bodyPr>
          <a:lstStyle/>
          <a:p>
            <a:pPr>
              <a:defRPr/>
            </a:pPr>
            <a:r>
              <a:rPr lang="en-US" sz="1250" dirty="0"/>
              <a:t>Note: Excludes State Farm Florida. SNL show SF Florida $613.8 million and a market share of 7.0% </a:t>
            </a:r>
          </a:p>
          <a:p>
            <a:pPr>
              <a:defRPr/>
            </a:pPr>
            <a:r>
              <a:rPr lang="en-US" sz="1250" dirty="0"/>
              <a:t>*</a:t>
            </a:r>
            <a:r>
              <a:rPr lang="en-US" sz="1250" dirty="0">
                <a:latin typeface="Arial" charset="0"/>
              </a:rPr>
              <a:t>As of 3/31/16.</a:t>
            </a:r>
          </a:p>
          <a:p>
            <a:pPr>
              <a:defRPr/>
            </a:pPr>
            <a:r>
              <a:rPr lang="en-US" sz="1250" dirty="0">
                <a:latin typeface="Arial" charset="0"/>
              </a:rPr>
              <a:t>Source: Florida Citizens: </a:t>
            </a:r>
            <a:r>
              <a:rPr lang="en-US" sz="1250" dirty="0">
                <a:hlinkClick r:id="rId2"/>
              </a:rPr>
              <a:t>https://www.citizensfla.com/documents/20702/93160/20160331+Market+Share+Report/ab841adc-d5fb-45ca-bff6-8dbd15d5cac5</a:t>
            </a:r>
            <a:r>
              <a:rPr lang="en-US" sz="1250" dirty="0"/>
              <a:t> </a:t>
            </a:r>
            <a:endParaRPr lang="en-US" sz="1250" dirty="0">
              <a:latin typeface="Arial" charset="0"/>
            </a:endParaRPr>
          </a:p>
        </p:txBody>
      </p:sp>
      <p:pic>
        <p:nvPicPr>
          <p:cNvPr id="4" name="Picture 3"/>
          <p:cNvPicPr>
            <a:picLocks noChangeAspect="1"/>
          </p:cNvPicPr>
          <p:nvPr/>
        </p:nvPicPr>
        <p:blipFill>
          <a:blip r:embed="rId3"/>
          <a:stretch>
            <a:fillRect/>
          </a:stretch>
        </p:blipFill>
        <p:spPr>
          <a:xfrm>
            <a:off x="0" y="1647321"/>
            <a:ext cx="8966427" cy="3720016"/>
          </a:xfrm>
          <a:prstGeom prst="rect">
            <a:avLst/>
          </a:prstGeom>
        </p:spPr>
      </p:pic>
    </p:spTree>
    <p:extLst>
      <p:ext uri="{BB962C8B-B14F-4D97-AF65-F5344CB8AC3E}">
        <p14:creationId xmlns:p14="http://schemas.microsoft.com/office/powerpoint/2010/main" val="1199400294"/>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0" y="7620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2" name="Rectangle 3"/>
          <p:cNvSpPr>
            <a:spLocks noChangeArrowheads="1"/>
          </p:cNvSpPr>
          <p:nvPr/>
        </p:nvSpPr>
        <p:spPr bwMode="auto">
          <a:xfrm>
            <a:off x="774700" y="990600"/>
            <a:ext cx="74612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7170" name="Object 2"/>
          <p:cNvGraphicFramePr>
            <a:graphicFrameLocks noGrp="1" noChangeAspect="1"/>
          </p:cNvGraphicFramePr>
          <p:nvPr>
            <p:ph type="chart" idx="1"/>
          </p:nvPr>
        </p:nvGraphicFramePr>
        <p:xfrm>
          <a:off x="292100" y="1397000"/>
          <a:ext cx="8382000" cy="4686300"/>
        </p:xfrm>
        <a:graphic>
          <a:graphicData uri="http://schemas.openxmlformats.org/presentationml/2006/ole">
            <mc:AlternateContent xmlns:mc="http://schemas.openxmlformats.org/markup-compatibility/2006">
              <mc:Choice xmlns:v="urn:schemas-microsoft-com:vml" Requires="v">
                <p:oleObj spid="_x0000_s28676131" name="Chart" r:id="rId3" imgW="8382104" imgH="4686300" progId="MSGraph.Chart.8">
                  <p:embed followColorScheme="full"/>
                </p:oleObj>
              </mc:Choice>
              <mc:Fallback>
                <p:oleObj name="Chart" r:id="rId3" imgW="8382104" imgH="4686300" progId="MSGraph.Chart.8">
                  <p:embed followColorScheme="full"/>
                  <p:pic>
                    <p:nvPicPr>
                      <p:cNvPr id="7170" name="Object 2"/>
                      <p:cNvPicPr>
                        <a:picLocks noChangeAspect="1" noChangeArrowheads="1"/>
                      </p:cNvPicPr>
                      <p:nvPr/>
                    </p:nvPicPr>
                    <p:blipFill>
                      <a:blip r:embed="rId4"/>
                      <a:srcRect/>
                      <a:stretch>
                        <a:fillRect/>
                      </a:stretch>
                    </p:blipFill>
                    <p:spPr bwMode="auto">
                      <a:xfrm>
                        <a:off x="292100" y="1397000"/>
                        <a:ext cx="83820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Rectangle 6"/>
          <p:cNvSpPr>
            <a:spLocks noGrp="1" noChangeArrowheads="1"/>
          </p:cNvSpPr>
          <p:nvPr>
            <p:ph type="title"/>
          </p:nvPr>
        </p:nvSpPr>
        <p:spPr>
          <a:xfrm>
            <a:off x="241300" y="152400"/>
            <a:ext cx="7696200" cy="685800"/>
          </a:xfrm>
        </p:spPr>
        <p:txBody>
          <a:bodyPr/>
          <a:lstStyle/>
          <a:p>
            <a:r>
              <a:rPr lang="en-US" altLang="en-US" sz="2600">
                <a:latin typeface="Arial" panose="020B0604020202020204" pitchFamily="34" charset="0"/>
              </a:rPr>
              <a:t>Total Value of Insured Coastal Exposure In 2012</a:t>
            </a:r>
            <a:br>
              <a:rPr lang="en-US" altLang="en-US" sz="2600">
                <a:latin typeface="Arial" panose="020B0604020202020204" pitchFamily="34" charset="0"/>
              </a:rPr>
            </a:br>
            <a:r>
              <a:rPr lang="en-US" altLang="en-US" sz="2600">
                <a:latin typeface="Arial" panose="020B0604020202020204" pitchFamily="34" charset="0"/>
              </a:rPr>
              <a:t>($ Billions)</a:t>
            </a:r>
          </a:p>
        </p:txBody>
      </p:sp>
      <p:sp>
        <p:nvSpPr>
          <p:cNvPr id="8" name="Rectangle 3"/>
          <p:cNvSpPr>
            <a:spLocks noChangeArrowheads="1"/>
          </p:cNvSpPr>
          <p:nvPr/>
        </p:nvSpPr>
        <p:spPr bwMode="auto">
          <a:xfrm>
            <a:off x="0" y="6415088"/>
            <a:ext cx="8686800" cy="285750"/>
          </a:xfrm>
          <a:prstGeom prst="rect">
            <a:avLst/>
          </a:prstGeom>
          <a:noFill/>
          <a:ln w="9525">
            <a:noFill/>
            <a:miter lim="800000"/>
            <a:headEnd/>
            <a:tailEnd/>
          </a:ln>
          <a:effectLst/>
        </p:spPr>
        <p:txBody>
          <a:bodyPr lIns="92075" tIns="46038" rIns="92075" bIns="46038">
            <a:spAutoFit/>
          </a:bodyPr>
          <a:lstStyle/>
          <a:p>
            <a:pPr>
              <a:defRPr/>
            </a:pPr>
            <a:r>
              <a:rPr lang="en-US" sz="1250" dirty="0">
                <a:latin typeface="Arial" charset="0"/>
              </a:rPr>
              <a:t>Source: AIR Worldwide</a:t>
            </a:r>
          </a:p>
        </p:txBody>
      </p:sp>
    </p:spTree>
    <p:extLst>
      <p:ext uri="{BB962C8B-B14F-4D97-AF65-F5344CB8AC3E}">
        <p14:creationId xmlns:p14="http://schemas.microsoft.com/office/powerpoint/2010/main" val="297807849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230392</TotalTime>
  <Words>11765</Words>
  <Application>Microsoft Office PowerPoint</Application>
  <PresentationFormat>On-screen Show (4:3)</PresentationFormat>
  <Paragraphs>1657</Paragraphs>
  <Slides>173</Slides>
  <Notes>148</Notes>
  <HiddenSlides>67</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173</vt:i4>
      </vt:variant>
    </vt:vector>
  </HeadingPairs>
  <TitlesOfParts>
    <vt:vector size="186" baseType="lpstr">
      <vt:lpstr>ＭＳ Ｐゴシック</vt:lpstr>
      <vt:lpstr>Arial</vt:lpstr>
      <vt:lpstr>Arial </vt:lpstr>
      <vt:lpstr>Arial Narrow</vt:lpstr>
      <vt:lpstr>Calibri</vt:lpstr>
      <vt:lpstr>Meta Offc Pro</vt:lpstr>
      <vt:lpstr>Symbol</vt:lpstr>
      <vt:lpstr>Times New Roman</vt:lpstr>
      <vt:lpstr>Verdana</vt:lpstr>
      <vt:lpstr>Wingdings</vt:lpstr>
      <vt:lpstr>Wingdings 3</vt:lpstr>
      <vt:lpstr>Default Design</vt:lpstr>
      <vt:lpstr>Chart</vt:lpstr>
      <vt:lpstr>2017 &amp; Beyond: Trends, Challenges &amp; Opportunities Focus on South Carolina Markets</vt:lpstr>
      <vt:lpstr>P/C Industry Net Income After Taxes 1991–2016:Q2</vt:lpstr>
      <vt:lpstr>Profitability Peaks &amp; Troughs in the P/C Insurance Industry, 1975 – 2016:H1</vt:lpstr>
      <vt:lpstr>ROE: Property/Casualty Insurance by Major Event, 1987–2016:H1</vt:lpstr>
      <vt:lpstr>P/C Insurance Industry  Combined Ratio, 2001–2016:Q2*</vt:lpstr>
      <vt:lpstr>Policyholder Surplus,  2006:Q4–2016:Q2</vt:lpstr>
      <vt:lpstr>US Policyholder Surplus: 1975–2016*</vt:lpstr>
      <vt:lpstr>RNW All Lines, 2005-2014 Average: Highest 25 States</vt:lpstr>
      <vt:lpstr>PowerPoint Presentation</vt:lpstr>
      <vt:lpstr>Net Premium Growth (All P/C Lines): Annual Change, 1971—2016:Q2</vt:lpstr>
      <vt:lpstr>Y-o-Y Growth Rates, Direct Premiums Written, Commercial vs. Personal Lines, 2013:Q4 - 2016:Q2</vt:lpstr>
      <vt:lpstr>GLOBAL M&amp;A UPDATE:  A PATH TO GROWTH? </vt:lpstr>
      <vt:lpstr>U.S. INSURANCE MERGERS AND ACQUISITIONS, P/C SECTOR, 1994-2015 (1)</vt:lpstr>
      <vt:lpstr>Global M&amp;A Activity Tends to Follow Equity Market Performance</vt:lpstr>
      <vt:lpstr>Huge Shift from Domestic M&amp;A Activity to Cross-Border</vt:lpstr>
      <vt:lpstr>M&amp;A Activity Has Shifted Away from Europe and Towards Asia and N. America</vt:lpstr>
      <vt:lpstr>M&amp;A: Deal Rationale by Dollar Amount</vt:lpstr>
      <vt:lpstr>Profitability and Growth in    South Carolina P/C Insurance Markets</vt:lpstr>
      <vt:lpstr>RNW All Lines: SC vs. U.S., 2005–2014</vt:lpstr>
      <vt:lpstr>RNW PP Auto: SC vs. U.S., 2005–2014</vt:lpstr>
      <vt:lpstr>RNW Comm. Auto: SC vs. U.S., 2005–2014</vt:lpstr>
      <vt:lpstr>RNW Comm. Multi-Peril: SC vs. U.S.,  2005–2014</vt:lpstr>
      <vt:lpstr>RNW Homeowners: SC vs. U.S., 2005–2014</vt:lpstr>
      <vt:lpstr>All Lines: 10-Year Average RNW SC and  Nearby States, 2005–2014</vt:lpstr>
      <vt:lpstr>PP Auto: 10-Year Average RNW SC and  Nearby States, 2005–2014</vt:lpstr>
      <vt:lpstr>Top Ten Most Expensive &amp; Least Expensive States for Automobile Insurance, 20131</vt:lpstr>
      <vt:lpstr>Comm. Auto: 10-Year Average RNW SC      and Nearby States, 2005–2014</vt:lpstr>
      <vt:lpstr>Comm. M-P: 10-Year Average RNW SC        and Nearby States, 2005–2014</vt:lpstr>
      <vt:lpstr>Homeowners: 10-Year Average RNW SC &amp; Nearby States, 2005–2014</vt:lpstr>
      <vt:lpstr>Top Ten Most Expensive and Least Expensive States for Homeowners Insurance, 20131</vt:lpstr>
      <vt:lpstr>All Lines DWP Growth: SC vs. U.S.,  2006–2015</vt:lpstr>
      <vt:lpstr>Commercial Lines DWP Growth:  SC vs. U.S., 2006–2015</vt:lpstr>
      <vt:lpstr>Personal Lines DWP Growth:  SC vs. U.S., 2006–2015</vt:lpstr>
      <vt:lpstr>Private Passenger Auto DWP Growth:  SC vs. U.S., 2006–2015</vt:lpstr>
      <vt:lpstr>Homeowner’s MP DWP Growth: SC vs. U.S., 2006–2015</vt:lpstr>
      <vt:lpstr>INVESTMENTS:  THE NEW REALITY</vt:lpstr>
      <vt:lpstr>PowerPoint Presentation</vt:lpstr>
      <vt:lpstr>Property/Casualty Insurance Industry Investment Income: 2000–2016:Q21</vt:lpstr>
      <vt:lpstr>U.S. Treasury Security Yields: A Long Downward Trend, 1990–2016*</vt:lpstr>
      <vt:lpstr>Interest Rates Surged on News of the  Trump Election Victory: 10-Year Treasury</vt:lpstr>
      <vt:lpstr>Interest Rate Forecasts: 2016 – 2021F</vt:lpstr>
      <vt:lpstr>Net Investment Yield on Property/ Casualty Insurance Invested Assets, 2007–2016P*</vt:lpstr>
      <vt:lpstr>Annual Inflation Rates, (CPI-U, %), 1990–2017F</vt:lpstr>
      <vt:lpstr>PowerPoint Presentation</vt:lpstr>
      <vt:lpstr>Annual Inflation Rates, (CPI-U, %), 1990–2017F</vt:lpstr>
      <vt:lpstr>P/C Insurer Net Realized  Capital Gains/Losses, 1990-2016:Q2</vt:lpstr>
      <vt:lpstr>Property/Casualty Insurance Industry Investment Gain: 1994–2016:Q21</vt:lpstr>
      <vt:lpstr>Distribution of Bond Maturities, P/C Insurance Industry, 2006-2015</vt:lpstr>
      <vt:lpstr>THE ECONOMY</vt:lpstr>
      <vt:lpstr>US Real GDP Growth*</vt:lpstr>
      <vt:lpstr>US Unemployment Rate Forecast</vt:lpstr>
      <vt:lpstr>Household Net Worth: 2005–2016:Q21</vt:lpstr>
      <vt:lpstr>Mortgage Debt Outstanding:  2001–2016:Q21</vt:lpstr>
      <vt:lpstr>Annual Growth in Household Debt: 2006 – 2016:Q2*</vt:lpstr>
      <vt:lpstr>The Wealth Effect: Will Rising Home Prices and a Bull Market Push Up Spending?</vt:lpstr>
      <vt:lpstr>Profitability &amp; Politics</vt:lpstr>
      <vt:lpstr>PowerPoint Presentation</vt:lpstr>
      <vt:lpstr>Trumponomics, Insurance  and Politics</vt:lpstr>
      <vt:lpstr>Trump vs. Clinton: Issues that Matter to P/C Insurers</vt:lpstr>
      <vt:lpstr>Trump’s Economic Plan &amp; Other Key Factors Impacting Insurers</vt:lpstr>
      <vt:lpstr>Trump Administration: Likely Issues Impacting Insurers </vt:lpstr>
      <vt:lpstr>Trump Administration: Likely Issues Impacting Insurers </vt:lpstr>
      <vt:lpstr>Trump Administration: Likely Issues Impacting Insurers </vt:lpstr>
      <vt:lpstr>Trump Administration: Likely Issues Impacting Insurers </vt:lpstr>
      <vt:lpstr>Likely Issues Impacting High Net Worth Consumers</vt:lpstr>
      <vt:lpstr>HEALTH INSURANCE</vt:lpstr>
      <vt:lpstr>Uninsured Rate Among the Nonelderly Population, 1972 - 2015</vt:lpstr>
      <vt:lpstr>Trump Administration: Likely Issues Impacting Insurers </vt:lpstr>
      <vt:lpstr>Trump Administration: Likely Issues Impacting Insurers </vt:lpstr>
      <vt:lpstr>Trump Administration: Likely Issues Impacting Insurers </vt:lpstr>
      <vt:lpstr>U.S. Health Care Expenditures,  1965–2022F</vt:lpstr>
      <vt:lpstr>National Health Care Expenditures as     a Share of GDP, 1965 – 2022F*</vt:lpstr>
      <vt:lpstr>National Health Expenditures, Avg. Annual Percent Growth from Prior Year: 1993 – 2018F</vt:lpstr>
      <vt:lpstr>Basic Provisions of the ACA:  Prohibitions on Certain Insurer Practices</vt:lpstr>
      <vt:lpstr>Basic Provisions of the ACA:  Prohibitions on Certain Insurer Practices</vt:lpstr>
      <vt:lpstr>Basic Provisions of the ACA:  Prohibitions on Certain Insurer Practices</vt:lpstr>
      <vt:lpstr>Basic Provisions of the ACA:  Individual Mandate, Essential Health Benefits</vt:lpstr>
      <vt:lpstr>Essential Health Benefits</vt:lpstr>
      <vt:lpstr>Basic Provisions of the ACA:  Health Insurance Marketplace</vt:lpstr>
      <vt:lpstr>Basic Provisions of the ACA:  Advance Premium Tax Credits</vt:lpstr>
      <vt:lpstr>PROPERTY/CASULATY INSURANCE</vt:lpstr>
      <vt:lpstr>Trump Administration: Likely Issues Impacting P/C Insurers </vt:lpstr>
      <vt:lpstr>Trump Administration: Likely Issues Impacting P/C Insurers </vt:lpstr>
      <vt:lpstr>LIFE INSURANCE</vt:lpstr>
      <vt:lpstr>Trump Administration: Likely Issues Impacting Life Insurers </vt:lpstr>
      <vt:lpstr>PowerPoint Presentation</vt:lpstr>
      <vt:lpstr>Return on Net Worth: All P-C Lines vs. Homeowners &amp; Pvt. Pass. Auto, 1990-2014*</vt:lpstr>
      <vt:lpstr>PowerPoint Presentation</vt:lpstr>
      <vt:lpstr>PowerPoint Presentation</vt:lpstr>
      <vt:lpstr>PowerPoint Presentation</vt:lpstr>
      <vt:lpstr>PowerPoint Presentation</vt:lpstr>
      <vt:lpstr>PowerPoint Presentation</vt:lpstr>
      <vt:lpstr>U.S. Residual Market: Total Policies In-Force (1990-2014) (000)</vt:lpstr>
      <vt:lpstr>U.S. Residual Market Exposure to Loss (1990-2014) ($ Billions)</vt:lpstr>
      <vt:lpstr>Florida Citizens Exposure to Loss ($ Billions)</vt:lpstr>
      <vt:lpstr>Florida Citizens Policy Count,  2005 – 2016:Q1</vt:lpstr>
      <vt:lpstr>Florida Citizens Market Share,  2005 - 2015</vt:lpstr>
      <vt:lpstr>Top 10 Residential Insurers in Florida in 2016* </vt:lpstr>
      <vt:lpstr>Total Value of Insured Coastal Exposure In 2012 ($ Billions)</vt:lpstr>
      <vt:lpstr>Insured Coastal Exposure As a % Of Statewide Insured Exposure In 2012</vt:lpstr>
      <vt:lpstr>Value of Insured Residential Coastal Exposure In 2012 ($ Billions)</vt:lpstr>
      <vt:lpstr>Value Of Insured Commercial Coastal Exposure 2012 ($ Billions)</vt:lpstr>
      <vt:lpstr>PowerPoint Presentation</vt:lpstr>
      <vt:lpstr>Personal Lines      Underwriting Performance</vt:lpstr>
      <vt:lpstr>Private Passenger Auto Combined Ratio: 1993–2017F</vt:lpstr>
      <vt:lpstr>Homeowners Insurance Combined Ratio: 1990–2017F</vt:lpstr>
      <vt:lpstr>Commercial Lines Combined Ratio, 1990-2017F*</vt:lpstr>
      <vt:lpstr>PowerPoint Presentation</vt:lpstr>
      <vt:lpstr>Auto Insurance Net Combined Ratios, Yearly, 2005-2015</vt:lpstr>
      <vt:lpstr>Return on Net Worth:  Personal Auto, 2005–2014</vt:lpstr>
      <vt:lpstr>A Half Century of Auto Insurance: Frequency vs. Severity</vt:lpstr>
      <vt:lpstr>Collision Claims: Frequency Trending Higher in 2015</vt:lpstr>
      <vt:lpstr>Collision Claims: Severity Trending Higher in 2009-2015</vt:lpstr>
      <vt:lpstr>Some Comments on Frequency and Severity Trends and Insurance Markets</vt:lpstr>
      <vt:lpstr>Why Personal Auto Loss Ratios are Rising: Severity &amp; Frequency by Coverage, 2016* vs. 2015</vt:lpstr>
      <vt:lpstr>Collision Coverage: Severity &amp; Frequency Trends Are Both Higher in 2016</vt:lpstr>
      <vt:lpstr>Collision Loss Ratio Trending Upward: Private Passenger Auto, 2010 – 2016*</vt:lpstr>
      <vt:lpstr>Bodily Injury: Severity Trend Is Up, Frequency Decline Has Ended—Rising?</vt:lpstr>
      <vt:lpstr>Property Damage Liability: Severity and Frequency Are Up</vt:lpstr>
      <vt:lpstr>Comprehensive Coverage: Frequency and Severity Trends Are Volatile</vt:lpstr>
      <vt:lpstr>PowerPoint Presentation</vt:lpstr>
      <vt:lpstr>America is Driving More Again: 2000-2016</vt:lpstr>
      <vt:lpstr>Why Are People Driving More Miles? Is it Jobs?  2006-2016:Q2</vt:lpstr>
      <vt:lpstr>More Miles Driven  More Collisions, 2006-2016:Q2</vt:lpstr>
      <vt:lpstr>More People Working and Driving =&gt; More Collisions, 2006-2016</vt:lpstr>
      <vt:lpstr>Comparing Gas Prices, Employment on Collision Frequency Through 2015</vt:lpstr>
      <vt:lpstr>Severity: Driving Fatalities are Rising</vt:lpstr>
      <vt:lpstr>What About Distractions?</vt:lpstr>
      <vt:lpstr>Change in Auto Fatalities by State: Especially Severe in Georgia</vt:lpstr>
      <vt:lpstr>PowerPoint Presentation</vt:lpstr>
      <vt:lpstr>Monthly Change in Auto Insurance Prices, 1991–2016*</vt:lpstr>
      <vt:lpstr>Average Expenditures* on Auto Insurance, 1994-2015E</vt:lpstr>
      <vt:lpstr>Private Passenger Auto Insurance Net Written Premium, 2000–2017F</vt:lpstr>
      <vt:lpstr>Homeowners Insurance Net Written Premium, 2000–2016F</vt:lpstr>
      <vt:lpstr>Personal Lines: Economic and Demographic Considerations</vt:lpstr>
      <vt:lpstr>New Private Housing Starts, 1990-2022F</vt:lpstr>
      <vt:lpstr>Auto/Light Truck Sales, 1999-2022F</vt:lpstr>
      <vt:lpstr>PowerPoint Presentation</vt:lpstr>
      <vt:lpstr>PowerPoint Presentation</vt:lpstr>
      <vt:lpstr>U.S. Insured Catastrophe Losses</vt:lpstr>
      <vt:lpstr>PowerPoint Presentation</vt:lpstr>
      <vt:lpstr>Inflation Adjusted U.S. Catastrophe Losses by Cause of Loss, 1996–20151</vt:lpstr>
      <vt:lpstr>Top 3 States for Insured Catastrophe Losses, 1996-2015 (in 2015 Dollars)</vt:lpstr>
      <vt:lpstr>Top 16 Most Costly Disasters in U.S. History—Katrina Still Ranks #1</vt:lpstr>
      <vt:lpstr>Convective Loss Events in the US Overall and insured losses, 1980 – 2015</vt:lpstr>
      <vt:lpstr>Winter Storm Losses in the US 1980 – 2015 (Overall and Insured Losses)* </vt:lpstr>
      <vt:lpstr>Regional Property Catastrophe ROL Index: 1990 – 2016</vt:lpstr>
      <vt:lpstr>Alternative Capital Potentially Disrupting the Bank Account</vt:lpstr>
      <vt:lpstr>PowerPoint Presentation</vt:lpstr>
      <vt:lpstr>PowerPoint Presentation</vt:lpstr>
      <vt:lpstr>On-Demand/Sharing/Peer-to-Peer Economy Impacts Many Lines of Insurance</vt:lpstr>
      <vt:lpstr>Data Breaches 2005-2015, by Number of Breaches and Records Exposed</vt:lpstr>
      <vt:lpstr>PowerPoint Presentation</vt:lpstr>
      <vt:lpstr>Media is Obsessed with Driverless Vehicles: Often Predicting the Demise of Auto Insurance</vt:lpstr>
      <vt:lpstr>Media is Obsessed with Driverless Vehicles: Often Predicting the Demise of Auto Insurance</vt:lpstr>
      <vt:lpstr>I.I.I. Poll: Driverless Cars</vt:lpstr>
      <vt:lpstr>I.I.I. Poll: Driverless Cars</vt:lpstr>
      <vt:lpstr>I.I.I. Poll: Telematics— Consumers Still Hesitant</vt:lpstr>
      <vt:lpstr>Telematics for Your Home: The Internet of Things</vt:lpstr>
      <vt:lpstr>PowerPoint Presentation</vt:lpstr>
      <vt:lpstr>The Internet of Things and the Insurance Industry</vt:lpstr>
      <vt:lpstr>The Internet of Things and the Insurance Industry Value Chain</vt:lpstr>
      <vt:lpstr>The (Re)Insurance Value Chain</vt:lpstr>
      <vt:lpstr>PowerPoint Presentation</vt:lpstr>
      <vt:lpstr>PowerPoint Presentation</vt:lpstr>
      <vt:lpstr>The Internet</vt:lpstr>
      <vt:lpstr>Pricing Disruptor: The Fragmented Risk</vt:lpstr>
      <vt:lpstr>The Internet of Things</vt:lpstr>
      <vt:lpstr>As For The Future…</vt:lpstr>
      <vt:lpstr>Peer-to-Peer (P2P) Insurance</vt:lpstr>
      <vt:lpstr>Lemonade’s P2P Model</vt:lpstr>
      <vt:lpstr>Lemonade’s P2P Model</vt:lpstr>
      <vt:lpstr>PowerPoint Presentation</vt:lpstr>
    </vt:vector>
  </TitlesOfParts>
  <Company>insurance information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4820</cp:revision>
  <cp:lastPrinted>2016-04-12T19:39:56Z</cp:lastPrinted>
  <dcterms:modified xsi:type="dcterms:W3CDTF">2016-12-13T16:10:50Z</dcterms:modified>
</cp:coreProperties>
</file>