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charts/chart1.xml" ContentType="application/vnd.openxmlformats-officedocument.drawingml.chart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charts/chart2.xml" ContentType="application/vnd.openxmlformats-officedocument.drawingml.chart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charts/chart3.xml" ContentType="application/vnd.openxmlformats-officedocument.drawingml.chart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charts/chart4.xml" ContentType="application/vnd.openxmlformats-officedocument.drawingml.chart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3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4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charts/chart5.xml" ContentType="application/vnd.openxmlformats-officedocument.drawingml.chart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5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6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61" r:id="rId2"/>
    <p:sldId id="362" r:id="rId3"/>
    <p:sldId id="334" r:id="rId4"/>
    <p:sldId id="673" r:id="rId5"/>
    <p:sldId id="674" r:id="rId6"/>
    <p:sldId id="364" r:id="rId7"/>
    <p:sldId id="376" r:id="rId8"/>
    <p:sldId id="365" r:id="rId9"/>
    <p:sldId id="372" r:id="rId10"/>
    <p:sldId id="366" r:id="rId11"/>
    <p:sldId id="359" r:id="rId12"/>
    <p:sldId id="377" r:id="rId13"/>
    <p:sldId id="324" r:id="rId14"/>
    <p:sldId id="330" r:id="rId15"/>
    <p:sldId id="318" r:id="rId16"/>
    <p:sldId id="325" r:id="rId17"/>
    <p:sldId id="369" r:id="rId18"/>
    <p:sldId id="370" r:id="rId19"/>
    <p:sldId id="373" r:id="rId20"/>
    <p:sldId id="374" r:id="rId21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sora, Andrea" initials="B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DBE"/>
    <a:srgbClr val="13407A"/>
    <a:srgbClr val="072C44"/>
    <a:srgbClr val="E2B431"/>
    <a:srgbClr val="9A9A9A"/>
    <a:srgbClr val="43B19E"/>
    <a:srgbClr val="43A892"/>
    <a:srgbClr val="A6DCF7"/>
    <a:srgbClr val="2F72AD"/>
    <a:srgbClr val="444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1" autoAdjust="0"/>
    <p:restoredTop sz="95144" autoAdjust="0"/>
  </p:normalViewPr>
  <p:slideViewPr>
    <p:cSldViewPr snapToGrid="0">
      <p:cViewPr varScale="1">
        <p:scale>
          <a:sx n="90" d="100"/>
          <a:sy n="90" d="100"/>
        </p:scale>
        <p:origin x="896" y="192"/>
      </p:cViewPr>
      <p:guideLst>
        <p:guide orient="horz" pos="2160"/>
        <p:guide pos="5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302" y="-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663316582914576E-2"/>
          <c:y val="1.6624040920716114E-2"/>
          <c:w val="0.9346733668341709"/>
          <c:h val="0.9667519181585678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56C42"/>
            </a:solidFill>
            <a:ln w="9525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ＭＳ Ｐゴシック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51B-4672-9A60-FEBC462954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21.623296158612142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B-4672-9A60-FEBC462954A5}"/>
            </c:ext>
          </c:extLst>
        </c:ser>
        <c:ser>
          <c:idx val="1"/>
          <c:order val="1"/>
          <c:spPr>
            <a:solidFill>
              <a:srgbClr val="4E9E60"/>
            </a:solidFill>
            <a:ln w="9525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ＭＳ Ｐゴシック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51B-4672-9A60-FEBC462954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8.4882280049566265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1B-4672-9A60-FEBC462954A5}"/>
            </c:ext>
          </c:extLst>
        </c:ser>
        <c:ser>
          <c:idx val="2"/>
          <c:order val="2"/>
          <c:spPr>
            <a:solidFill>
              <a:srgbClr val="BD5313"/>
            </a:solidFill>
            <a:ln w="9525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ＭＳ Ｐゴシック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551B-4672-9A60-FEBC462954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</c:f>
              <c:numCache>
                <c:formatCode>General</c:formatCode>
                <c:ptCount val="1"/>
                <c:pt idx="0">
                  <c:v>10.254027261462205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1B-4672-9A60-FEBC462954A5}"/>
            </c:ext>
          </c:extLst>
        </c:ser>
        <c:ser>
          <c:idx val="3"/>
          <c:order val="3"/>
          <c:spPr>
            <a:solidFill>
              <a:srgbClr val="E66517"/>
            </a:solidFill>
            <a:ln w="9525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ＭＳ Ｐゴシック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551B-4672-9A60-FEBC462954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</c:f>
              <c:numCache>
                <c:formatCode>General</c:formatCode>
                <c:ptCount val="1"/>
                <c:pt idx="0">
                  <c:v>9.7273853779429977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51B-4672-9A60-FEBC462954A5}"/>
            </c:ext>
          </c:extLst>
        </c:ser>
        <c:ser>
          <c:idx val="4"/>
          <c:order val="4"/>
          <c:spPr>
            <a:solidFill>
              <a:srgbClr val="ED8650"/>
            </a:solidFill>
            <a:ln w="9525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ＭＳ Ｐゴシック"/>
                      <a:cs typeface="ＭＳ Ｐゴシック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551B-4672-9A60-FEBC462954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</c:f>
              <c:numCache>
                <c:formatCode>General</c:formatCode>
                <c:ptCount val="1"/>
                <c:pt idx="0">
                  <c:v>6.2577447335811609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1B-4672-9A60-FEBC462954A5}"/>
            </c:ext>
          </c:extLst>
        </c:ser>
        <c:ser>
          <c:idx val="5"/>
          <c:order val="5"/>
          <c:spPr>
            <a:solidFill>
              <a:srgbClr val="F2AC82"/>
            </a:solidFill>
            <a:ln w="9525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Sheet1!$A$6</c:f>
              <c:numCache>
                <c:formatCode>General</c:formatCode>
                <c:ptCount val="1"/>
                <c:pt idx="0">
                  <c:v>2.2304832713754608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51B-4672-9A60-FEBC462954A5}"/>
            </c:ext>
          </c:extLst>
        </c:ser>
        <c:ser>
          <c:idx val="6"/>
          <c:order val="6"/>
          <c:spPr>
            <a:solidFill>
              <a:srgbClr val="304564"/>
            </a:solidFill>
            <a:ln w="9525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ＭＳ Ｐゴシック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551B-4672-9A60-FEBC462954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Sheet1!$A$7</c:f>
              <c:numCache>
                <c:formatCode>General</c:formatCode>
                <c:ptCount val="1"/>
                <c:pt idx="0">
                  <c:v>14.96282527881041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51B-4672-9A60-FEBC462954A5}"/>
            </c:ext>
          </c:extLst>
        </c:ser>
        <c:ser>
          <c:idx val="7"/>
          <c:order val="7"/>
          <c:spPr>
            <a:solidFill>
              <a:srgbClr val="C5D1E3"/>
            </a:solidFill>
            <a:ln w="9525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ＭＳ Ｐゴシック"/>
                      <a:cs typeface="ＭＳ Ｐゴシック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551B-4672-9A60-FEBC462954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Sheet1!$A$8</c:f>
              <c:numCache>
                <c:formatCode>General</c:formatCode>
                <c:ptCount val="1"/>
                <c:pt idx="0">
                  <c:v>8.9219330855018537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51B-4672-9A60-FEBC462954A5}"/>
            </c:ext>
          </c:extLst>
        </c:ser>
        <c:ser>
          <c:idx val="8"/>
          <c:order val="8"/>
          <c:spPr>
            <a:solidFill>
              <a:srgbClr val="A9BBD5"/>
            </a:solidFill>
            <a:ln w="9525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Sheet1!$A$9</c:f>
              <c:numCache>
                <c:formatCode>General</c:formatCode>
                <c:ptCount val="1"/>
                <c:pt idx="0">
                  <c:v>3.3767038413878514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51B-4672-9A60-FEBC462954A5}"/>
            </c:ext>
          </c:extLst>
        </c:ser>
        <c:ser>
          <c:idx val="9"/>
          <c:order val="9"/>
          <c:spPr>
            <a:solidFill>
              <a:srgbClr val="6F8DB9"/>
            </a:solidFill>
            <a:ln w="9525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Sheet1!$A$10</c:f>
              <c:numCache>
                <c:formatCode>General</c:formatCode>
                <c:ptCount val="1"/>
                <c:pt idx="0">
                  <c:v>3.0978934324659257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51B-4672-9A60-FEBC462954A5}"/>
            </c:ext>
          </c:extLst>
        </c:ser>
        <c:ser>
          <c:idx val="10"/>
          <c:order val="10"/>
          <c:spPr>
            <a:solidFill>
              <a:srgbClr val="496895"/>
            </a:solidFill>
            <a:ln w="9525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Sheet1!$A$11</c:f>
              <c:numCache>
                <c:formatCode>General</c:formatCode>
                <c:ptCount val="1"/>
                <c:pt idx="0">
                  <c:v>3.1288723667905805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51B-4672-9A60-FEBC462954A5}"/>
            </c:ext>
          </c:extLst>
        </c:ser>
        <c:ser>
          <c:idx val="11"/>
          <c:order val="11"/>
          <c:spPr>
            <a:solidFill>
              <a:srgbClr val="C30C3E"/>
            </a:solidFill>
            <a:ln w="9525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ＭＳ Ｐゴシック"/>
                      <a:cs typeface="ＭＳ Ｐゴシック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551B-4672-9A60-FEBC462954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Sheet1!$A$12</c:f>
              <c:numCache>
                <c:formatCode>General</c:formatCode>
                <c:ptCount val="1"/>
                <c:pt idx="0">
                  <c:v>7.9306071871127592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51B-4672-9A60-FEBC46295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11116512"/>
        <c:axId val="1"/>
      </c:barChart>
      <c:catAx>
        <c:axId val="7111165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9.99999999999997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1111651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160243407707902E-2"/>
          <c:y val="3.4427542033626898E-2"/>
          <c:w val="0.86024340770791075"/>
          <c:h val="0.86469175340272209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</a:ln>
            </c:spPr>
          </c:marker>
          <c:xVal>
            <c:numRef>
              <c:f>Sheet1!$A$1:$A$11</c:f>
              <c:numCache>
                <c:formatCode>General</c:formatCode>
                <c:ptCount val="11"/>
                <c:pt idx="0">
                  <c:v>483</c:v>
                </c:pt>
                <c:pt idx="1">
                  <c:v>109</c:v>
                </c:pt>
                <c:pt idx="2">
                  <c:v>274</c:v>
                </c:pt>
                <c:pt idx="3">
                  <c:v>202</c:v>
                </c:pt>
                <c:pt idx="4">
                  <c:v>314</c:v>
                </c:pt>
                <c:pt idx="5">
                  <c:v>256</c:v>
                </c:pt>
                <c:pt idx="6">
                  <c:v>698</c:v>
                </c:pt>
                <c:pt idx="7">
                  <c:v>288</c:v>
                </c:pt>
                <c:pt idx="8">
                  <c:v>331</c:v>
                </c:pt>
                <c:pt idx="9">
                  <c:v>80</c:v>
                </c:pt>
                <c:pt idx="10">
                  <c:v>72</c:v>
                </c:pt>
              </c:numCache>
            </c:numRef>
          </c:xVal>
          <c:yVal>
            <c:numRef>
              <c:f>Sheet1!$B$1:$B$11</c:f>
              <c:numCache>
                <c:formatCode>General</c:formatCode>
                <c:ptCount val="11"/>
                <c:pt idx="0">
                  <c:v>317.90443686006824</c:v>
                </c:pt>
                <c:pt idx="1">
                  <c:v>220.56</c:v>
                </c:pt>
                <c:pt idx="2">
                  <c:v>278.01265822784808</c:v>
                </c:pt>
                <c:pt idx="3">
                  <c:v>2005.139344262295</c:v>
                </c:pt>
                <c:pt idx="4">
                  <c:v>1572.1176470588234</c:v>
                </c:pt>
                <c:pt idx="5">
                  <c:v>1066.7417582417581</c:v>
                </c:pt>
                <c:pt idx="6">
                  <c:v>10.053497942386832</c:v>
                </c:pt>
                <c:pt idx="7">
                  <c:v>284.08620689655174</c:v>
                </c:pt>
                <c:pt idx="8">
                  <c:v>2970.3410404624278</c:v>
                </c:pt>
                <c:pt idx="9">
                  <c:v>21.274193548387096</c:v>
                </c:pt>
                <c:pt idx="10">
                  <c:v>219.92500000000001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62-4469-8C9F-43C1DE5C6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8321360"/>
        <c:axId val="1"/>
      </c:scatterChart>
      <c:valAx>
        <c:axId val="688321360"/>
        <c:scaling>
          <c:orientation val="minMax"/>
          <c:max val="700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5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  <a:sym typeface="+mn-lt"/>
              </a:defRPr>
            </a:pPr>
            <a:endParaRPr lang="en-US"/>
          </a:p>
        </c:txPr>
        <c:crossAx val="1"/>
        <c:crosses val="min"/>
        <c:crossBetween val="midCat"/>
        <c:majorUnit val="50"/>
      </c:valAx>
      <c:valAx>
        <c:axId val="1"/>
        <c:scaling>
          <c:orientation val="minMax"/>
          <c:max val="3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5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  <a:sym typeface="+mn-lt"/>
              </a:defRPr>
            </a:pPr>
            <a:endParaRPr lang="en-US"/>
          </a:p>
        </c:txPr>
        <c:crossAx val="688321360"/>
        <c:crosses val="min"/>
        <c:crossBetween val="midCat"/>
        <c:majorUnit val="500"/>
      </c:valAx>
      <c:spPr>
        <a:noFill/>
        <a:ln w="9525">
          <a:solidFill>
            <a:schemeClr val="tx1"/>
          </a:solidFill>
          <a:prstDash val="solid"/>
        </a:ln>
      </c:spPr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077090119435399E-2"/>
          <c:y val="4.827586206896551E-2"/>
          <c:w val="0.83116178067318136"/>
          <c:h val="0.80954907161803702"/>
        </c:manualLayout>
      </c:layout>
      <c:scatterChart>
        <c:scatterStyle val="lineMarker"/>
        <c:varyColors val="0"/>
        <c:ser>
          <c:idx val="0"/>
          <c:order val="0"/>
          <c:spPr>
            <a:ln w="38100"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Sheet1!$A$1:$J$1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xVal>
          <c:yVal>
            <c:numRef>
              <c:f>Sheet1!$A$2:$J$2</c:f>
              <c:numCache>
                <c:formatCode>General</c:formatCode>
                <c:ptCount val="10"/>
                <c:pt idx="0">
                  <c:v>2.2999999999999998</c:v>
                </c:pt>
                <c:pt idx="1">
                  <c:v>2.5</c:v>
                </c:pt>
                <c:pt idx="2">
                  <c:v>2.4</c:v>
                </c:pt>
                <c:pt idx="3">
                  <c:v>2.4</c:v>
                </c:pt>
                <c:pt idx="4">
                  <c:v>2.5</c:v>
                </c:pt>
                <c:pt idx="5">
                  <c:v>2.4</c:v>
                </c:pt>
                <c:pt idx="6">
                  <c:v>2.7</c:v>
                </c:pt>
                <c:pt idx="7">
                  <c:v>3.1</c:v>
                </c:pt>
                <c:pt idx="8">
                  <c:v>3.1</c:v>
                </c:pt>
                <c:pt idx="9">
                  <c:v>3.1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BBD-46BB-9A3A-F8D47858078B}"/>
            </c:ext>
          </c:extLst>
        </c:ser>
        <c:ser>
          <c:idx val="1"/>
          <c:order val="1"/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Sheet1!$A$1:$J$1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xVal>
          <c:yVal>
            <c:numRef>
              <c:f>Sheet1!$A$3:$J$3</c:f>
              <c:numCache>
                <c:formatCode>General</c:formatCode>
                <c:ptCount val="10"/>
                <c:pt idx="0">
                  <c:v>2.8</c:v>
                </c:pt>
                <c:pt idx="1">
                  <c:v>2.8</c:v>
                </c:pt>
                <c:pt idx="2">
                  <c:v>2.7</c:v>
                </c:pt>
                <c:pt idx="3">
                  <c:v>2.8</c:v>
                </c:pt>
                <c:pt idx="4">
                  <c:v>3</c:v>
                </c:pt>
                <c:pt idx="5">
                  <c:v>2.8</c:v>
                </c:pt>
                <c:pt idx="6">
                  <c:v>2.8</c:v>
                </c:pt>
                <c:pt idx="7">
                  <c:v>2.8</c:v>
                </c:pt>
                <c:pt idx="8">
                  <c:v>2.9</c:v>
                </c:pt>
                <c:pt idx="9">
                  <c:v>2.9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BBD-46BB-9A3A-F8D47858078B}"/>
            </c:ext>
          </c:extLst>
        </c:ser>
        <c:ser>
          <c:idx val="2"/>
          <c:order val="2"/>
          <c:spPr>
            <a:ln w="38100">
              <a:solidFill>
                <a:schemeClr val="accent3"/>
              </a:solidFill>
              <a:prstDash val="solid"/>
            </a:ln>
          </c:spPr>
          <c:marker>
            <c:symbol val="none"/>
          </c:marker>
          <c:xVal>
            <c:numRef>
              <c:f>Sheet1!$A$1:$J$1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xVal>
          <c:yVal>
            <c:numRef>
              <c:f>Sheet1!$A$4:$J$4</c:f>
              <c:numCache>
                <c:formatCode>General</c:formatCode>
                <c:ptCount val="10"/>
                <c:pt idx="0">
                  <c:v>0.8</c:v>
                </c:pt>
                <c:pt idx="1">
                  <c:v>1.3</c:v>
                </c:pt>
                <c:pt idx="2">
                  <c:v>1.3</c:v>
                </c:pt>
                <c:pt idx="3">
                  <c:v>1.2</c:v>
                </c:pt>
                <c:pt idx="4">
                  <c:v>1.4</c:v>
                </c:pt>
                <c:pt idx="5">
                  <c:v>1.3</c:v>
                </c:pt>
                <c:pt idx="6">
                  <c:v>1.3</c:v>
                </c:pt>
                <c:pt idx="7">
                  <c:v>1.3</c:v>
                </c:pt>
                <c:pt idx="8">
                  <c:v>1.3</c:v>
                </c:pt>
                <c:pt idx="9">
                  <c:v>1.3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BBD-46BB-9A3A-F8D47858078B}"/>
            </c:ext>
          </c:extLst>
        </c:ser>
        <c:ser>
          <c:idx val="3"/>
          <c:order val="3"/>
          <c:spPr>
            <a:ln w="38100">
              <a:solidFill>
                <a:schemeClr val="accent4"/>
              </a:solidFill>
              <a:prstDash val="solid"/>
            </a:ln>
          </c:spPr>
          <c:marker>
            <c:symbol val="none"/>
          </c:marker>
          <c:xVal>
            <c:numRef>
              <c:f>Sheet1!$A$1:$J$1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xVal>
          <c:yVal>
            <c:numRef>
              <c:f>Sheet1!$A$5:$J$5</c:f>
              <c:numCache>
                <c:formatCode>General</c:formatCode>
                <c:ptCount val="10"/>
                <c:pt idx="0">
                  <c:v>2.7</c:v>
                </c:pt>
                <c:pt idx="1">
                  <c:v>2</c:v>
                </c:pt>
                <c:pt idx="2">
                  <c:v>2.2000000000000002</c:v>
                </c:pt>
                <c:pt idx="3">
                  <c:v>2.6</c:v>
                </c:pt>
                <c:pt idx="4">
                  <c:v>2.5</c:v>
                </c:pt>
                <c:pt idx="5">
                  <c:v>2.7</c:v>
                </c:pt>
                <c:pt idx="6">
                  <c:v>2.8</c:v>
                </c:pt>
                <c:pt idx="7">
                  <c:v>1.8</c:v>
                </c:pt>
                <c:pt idx="8">
                  <c:v>1.4</c:v>
                </c:pt>
                <c:pt idx="9">
                  <c:v>1.7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BBD-46BB-9A3A-F8D47858078B}"/>
            </c:ext>
          </c:extLst>
        </c:ser>
        <c:ser>
          <c:idx val="4"/>
          <c:order val="4"/>
          <c:spPr>
            <a:ln w="38100">
              <a:solidFill>
                <a:schemeClr val="accent5"/>
              </a:solidFill>
              <a:prstDash val="solid"/>
            </a:ln>
          </c:spPr>
          <c:marker>
            <c:symbol val="none"/>
          </c:marker>
          <c:xVal>
            <c:numRef>
              <c:f>Sheet1!$A$1:$J$1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xVal>
          <c:yVal>
            <c:numRef>
              <c:f>Sheet1!$A$6:$J$6</c:f>
              <c:numCache>
                <c:formatCode>General</c:formatCode>
                <c:ptCount val="10"/>
                <c:pt idx="0">
                  <c:v>1.8</c:v>
                </c:pt>
                <c:pt idx="1">
                  <c:v>1.7</c:v>
                </c:pt>
                <c:pt idx="2">
                  <c:v>1.7</c:v>
                </c:pt>
                <c:pt idx="3">
                  <c:v>1.7</c:v>
                </c:pt>
                <c:pt idx="4">
                  <c:v>1.6</c:v>
                </c:pt>
                <c:pt idx="5">
                  <c:v>1.7</c:v>
                </c:pt>
                <c:pt idx="6">
                  <c:v>1.6</c:v>
                </c:pt>
                <c:pt idx="7">
                  <c:v>1.8</c:v>
                </c:pt>
                <c:pt idx="8">
                  <c:v>2</c:v>
                </c:pt>
                <c:pt idx="9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BBD-46BB-9A3A-F8D47858078B}"/>
            </c:ext>
          </c:extLst>
        </c:ser>
        <c:ser>
          <c:idx val="5"/>
          <c:order val="5"/>
          <c:spPr>
            <a:ln w="38100">
              <a:solidFill>
                <a:schemeClr val="accent6"/>
              </a:solidFill>
              <a:prstDash val="solid"/>
            </a:ln>
          </c:spPr>
          <c:marker>
            <c:symbol val="none"/>
          </c:marker>
          <c:xVal>
            <c:numRef>
              <c:f>Sheet1!$A$1:$J$1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xVal>
          <c:yVal>
            <c:numRef>
              <c:f>Sheet1!$A$7:$J$7</c:f>
              <c:numCache>
                <c:formatCode>General</c:formatCode>
                <c:ptCount val="10"/>
                <c:pt idx="0">
                  <c:v>2.6</c:v>
                </c:pt>
                <c:pt idx="1">
                  <c:v>2.6</c:v>
                </c:pt>
                <c:pt idx="2">
                  <c:v>2.5</c:v>
                </c:pt>
                <c:pt idx="3">
                  <c:v>2.2999999999999998</c:v>
                </c:pt>
                <c:pt idx="4">
                  <c:v>2.2999999999999998</c:v>
                </c:pt>
                <c:pt idx="5">
                  <c:v>2.4</c:v>
                </c:pt>
                <c:pt idx="6">
                  <c:v>2.2000000000000002</c:v>
                </c:pt>
                <c:pt idx="7">
                  <c:v>2.2999999999999998</c:v>
                </c:pt>
                <c:pt idx="8">
                  <c:v>2.2999999999999998</c:v>
                </c:pt>
                <c:pt idx="9">
                  <c:v>2.2000000000000002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BBD-46BB-9A3A-F8D47858078B}"/>
            </c:ext>
          </c:extLst>
        </c:ser>
        <c:ser>
          <c:idx val="6"/>
          <c:order val="6"/>
          <c:spPr>
            <a:ln w="38100">
              <a:solidFill>
                <a:schemeClr val="folHlink"/>
              </a:solidFill>
              <a:prstDash val="solid"/>
            </a:ln>
          </c:spPr>
          <c:marker>
            <c:symbol val="none"/>
          </c:marker>
          <c:xVal>
            <c:numRef>
              <c:f>Sheet1!$A$1:$J$1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xVal>
          <c:yVal>
            <c:numRef>
              <c:f>Sheet1!$A$8:$J$8</c:f>
              <c:numCache>
                <c:formatCode>General</c:formatCode>
                <c:ptCount val="10"/>
                <c:pt idx="0">
                  <c:v>2.4</c:v>
                </c:pt>
                <c:pt idx="1">
                  <c:v>2.6</c:v>
                </c:pt>
                <c:pt idx="2">
                  <c:v>2.6</c:v>
                </c:pt>
                <c:pt idx="3">
                  <c:v>2.6</c:v>
                </c:pt>
                <c:pt idx="4">
                  <c:v>2.5</c:v>
                </c:pt>
                <c:pt idx="5">
                  <c:v>2.4</c:v>
                </c:pt>
                <c:pt idx="6">
                  <c:v>2.2999999999999998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2.1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BBBD-46BB-9A3A-F8D478580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232424"/>
        <c:axId val="1"/>
      </c:scatterChart>
      <c:valAx>
        <c:axId val="553232424"/>
        <c:scaling>
          <c:orientation val="minMax"/>
          <c:max val="2017"/>
          <c:min val="2008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1"/>
        <c:crosses val="min"/>
        <c:crossBetween val="midCat"/>
        <c:majorUnit val="1"/>
      </c:valAx>
      <c:valAx>
        <c:axId val="1"/>
        <c:scaling>
          <c:orientation val="minMax"/>
          <c:max val="3.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.0;&quot;-&quot;#,##0.0" sourceLinked="0"/>
        <c:majorTickMark val="out"/>
        <c:minorTickMark val="none"/>
        <c:tickLblPos val="nextTo"/>
        <c:spPr>
          <a:ln w="9525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553232424"/>
        <c:crosses val="min"/>
        <c:crossBetween val="midCat"/>
        <c:majorUnit val="0.5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781911954319395E-3"/>
          <c:y val="8.9030988686669935E-2"/>
          <c:w val="0.98084361760913619"/>
          <c:h val="0.88539104771273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folHlink"/>
            </a:solidFill>
            <a:ln w="12700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6232169208066895E-2"/>
                </c:manualLayout>
              </c:layout>
              <c:numFmt formatCode="&quot;$&quot;#,##0;&quot;-&quot;&quot;$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297-4B33-A97D-BDA017150A9B}"/>
                </c:ext>
              </c:extLst>
            </c:dLbl>
            <c:dLbl>
              <c:idx val="1"/>
              <c:layout>
                <c:manualLayout>
                  <c:x val="0"/>
                  <c:y val="-1.5740285292670929E-2"/>
                </c:manualLayout>
              </c:layout>
              <c:numFmt formatCode="&quot;$&quot;#,##0;&quot;-&quot;&quot;$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297-4B33-A97D-BDA017150A9B}"/>
                </c:ext>
              </c:extLst>
            </c:dLbl>
            <c:dLbl>
              <c:idx val="2"/>
              <c:layout>
                <c:manualLayout>
                  <c:x val="0"/>
                  <c:y val="-1.5248401377274963E-2"/>
                </c:manualLayout>
              </c:layout>
              <c:numFmt formatCode="&quot;$&quot;#,##0;&quot;-&quot;&quot;$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297-4B33-A97D-BDA017150A9B}"/>
                </c:ext>
              </c:extLst>
            </c:dLbl>
            <c:dLbl>
              <c:idx val="3"/>
              <c:layout>
                <c:manualLayout>
                  <c:x val="0"/>
                  <c:y val="-1.4264633546483029E-2"/>
                </c:manualLayout>
              </c:layout>
              <c:numFmt formatCode="&quot;$&quot;#,##0;&quot;-&quot;&quot;$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297-4B33-A97D-BDA017150A9B}"/>
                </c:ext>
              </c:extLst>
            </c:dLbl>
            <c:dLbl>
              <c:idx val="4"/>
              <c:layout>
                <c:manualLayout>
                  <c:x val="0"/>
                  <c:y val="-1.3772749631087064E-2"/>
                </c:manualLayout>
              </c:layout>
              <c:numFmt formatCode="&quot;$&quot;#,##0;&quot;-&quot;&quot;$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297-4B33-A97D-BDA017150A9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538.73</c:v>
                </c:pt>
                <c:pt idx="1">
                  <c:v>530.01</c:v>
                </c:pt>
                <c:pt idx="2">
                  <c:v>517.88</c:v>
                </c:pt>
                <c:pt idx="3">
                  <c:v>503.28</c:v>
                </c:pt>
                <c:pt idx="4">
                  <c:v>492.03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97-4B33-A97D-BDA017150A9B}"/>
            </c:ext>
          </c:extLst>
        </c:ser>
        <c:ser>
          <c:idx val="1"/>
          <c:order val="1"/>
          <c:spPr>
            <a:solidFill>
              <a:schemeClr val="accent1"/>
            </a:solidFill>
            <a:ln w="12700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48696507624200691"/>
                </c:manualLayout>
              </c:layout>
              <c:numFmt formatCode="&quot;$&quot;#,##0;&quot;-&quot;&quot;$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C297-4B33-A97D-BDA017150A9B}"/>
                </c:ext>
              </c:extLst>
            </c:dLbl>
            <c:dLbl>
              <c:idx val="1"/>
              <c:layout>
                <c:manualLayout>
                  <c:x val="0"/>
                  <c:y val="-0.48401377274963109"/>
                </c:manualLayout>
              </c:layout>
              <c:numFmt formatCode="&quot;$&quot;#,##0;&quot;-&quot;&quot;$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C297-4B33-A97D-BDA017150A9B}"/>
                </c:ext>
              </c:extLst>
            </c:dLbl>
            <c:dLbl>
              <c:idx val="2"/>
              <c:layout>
                <c:manualLayout>
                  <c:x val="0"/>
                  <c:y val="-0.45253320216428922"/>
                </c:manualLayout>
              </c:layout>
              <c:numFmt formatCode="&quot;$&quot;#,##0;&quot;-&quot;&quot;$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C297-4B33-A97D-BDA017150A9B}"/>
                </c:ext>
              </c:extLst>
            </c:dLbl>
            <c:dLbl>
              <c:idx val="3"/>
              <c:layout>
                <c:manualLayout>
                  <c:x val="0"/>
                  <c:y val="-0.43236596163305457"/>
                </c:manualLayout>
              </c:layout>
              <c:numFmt formatCode="&quot;$&quot;#,##0;&quot;-&quot;&quot;$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C297-4B33-A97D-BDA017150A9B}"/>
                </c:ext>
              </c:extLst>
            </c:dLbl>
            <c:dLbl>
              <c:idx val="4"/>
              <c:layout>
                <c:manualLayout>
                  <c:x val="0"/>
                  <c:y val="-0.43679291687161831"/>
                </c:manualLayout>
              </c:layout>
              <c:numFmt formatCode="&quot;$&quot;#,##0;&quot;-&quot;&quot;$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C297-4B33-A97D-BDA017150A9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16743</c:v>
                </c:pt>
                <c:pt idx="1">
                  <c:v>16642</c:v>
                </c:pt>
                <c:pt idx="2">
                  <c:v>15441</c:v>
                </c:pt>
                <c:pt idx="3">
                  <c:v>14690</c:v>
                </c:pt>
                <c:pt idx="4">
                  <c:v>14848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297-4B33-A97D-BDA017150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54820464"/>
        <c:axId val="1"/>
      </c:barChart>
      <c:catAx>
        <c:axId val="5548204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674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5482046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41019214703425E-2"/>
          <c:y val="1.9908116385911181E-2"/>
          <c:w val="0.90517961570593142"/>
          <c:h val="0.88973966309341501"/>
        </c:manualLayout>
      </c:layout>
      <c:scatterChart>
        <c:scatterStyle val="lineMarker"/>
        <c:varyColors val="0"/>
        <c:ser>
          <c:idx val="0"/>
          <c:order val="0"/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Sheet1!$A$1:$AN$1</c:f>
              <c:numCache>
                <c:formatCode>General</c:formatCode>
                <c:ptCount val="40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</c:v>
                </c:pt>
                <c:pt idx="39">
                  <c:v>2017</c:v>
                </c:pt>
              </c:numCache>
            </c:numRef>
          </c:xVal>
          <c:yVal>
            <c:numRef>
              <c:f>Sheet1!$A$2:$AN$2</c:f>
              <c:numCache>
                <c:formatCode>General</c:formatCode>
                <c:ptCount val="40"/>
                <c:pt idx="0">
                  <c:v>147719</c:v>
                </c:pt>
                <c:pt idx="1">
                  <c:v>483281</c:v>
                </c:pt>
                <c:pt idx="2">
                  <c:v>230414</c:v>
                </c:pt>
                <c:pt idx="3">
                  <c:v>127118</c:v>
                </c:pt>
                <c:pt idx="4">
                  <c:v>198296</c:v>
                </c:pt>
                <c:pt idx="5">
                  <c:v>439455</c:v>
                </c:pt>
                <c:pt idx="6">
                  <c:v>254643</c:v>
                </c:pt>
                <c:pt idx="7">
                  <c:v>368239</c:v>
                </c:pt>
                <c:pt idx="8">
                  <c:v>126385</c:v>
                </c:pt>
                <c:pt idx="9">
                  <c:v>105432</c:v>
                </c:pt>
                <c:pt idx="10">
                  <c:v>51023</c:v>
                </c:pt>
                <c:pt idx="11">
                  <c:v>661658</c:v>
                </c:pt>
                <c:pt idx="12">
                  <c:v>167897</c:v>
                </c:pt>
                <c:pt idx="13">
                  <c:v>353682</c:v>
                </c:pt>
                <c:pt idx="14">
                  <c:v>710225</c:v>
                </c:pt>
                <c:pt idx="15">
                  <c:v>659059</c:v>
                </c:pt>
                <c:pt idx="16">
                  <c:v>411075</c:v>
                </c:pt>
                <c:pt idx="17">
                  <c:v>1295578</c:v>
                </c:pt>
                <c:pt idx="18">
                  <c:v>828039</c:v>
                </c:pt>
                <c:pt idx="19">
                  <c:v>519537</c:v>
                </c:pt>
                <c:pt idx="20">
                  <c:v>886352</c:v>
                </c:pt>
                <c:pt idx="21">
                  <c:v>754955</c:v>
                </c:pt>
                <c:pt idx="22">
                  <c:v>251721</c:v>
                </c:pt>
                <c:pt idx="23">
                  <c:v>1276957</c:v>
                </c:pt>
                <c:pt idx="24">
                  <c:v>433649</c:v>
                </c:pt>
                <c:pt idx="25">
                  <c:v>780776</c:v>
                </c:pt>
                <c:pt idx="26">
                  <c:v>2232410</c:v>
                </c:pt>
                <c:pt idx="27">
                  <c:v>17770443</c:v>
                </c:pt>
                <c:pt idx="28">
                  <c:v>640797</c:v>
                </c:pt>
                <c:pt idx="29">
                  <c:v>614091</c:v>
                </c:pt>
                <c:pt idx="30">
                  <c:v>3489569</c:v>
                </c:pt>
                <c:pt idx="31">
                  <c:v>779974</c:v>
                </c:pt>
                <c:pt idx="32">
                  <c:v>773706</c:v>
                </c:pt>
                <c:pt idx="33">
                  <c:v>2429440</c:v>
                </c:pt>
                <c:pt idx="34">
                  <c:v>9516995</c:v>
                </c:pt>
                <c:pt idx="35">
                  <c:v>492542</c:v>
                </c:pt>
                <c:pt idx="36">
                  <c:v>380222</c:v>
                </c:pt>
                <c:pt idx="37">
                  <c:v>1028338</c:v>
                </c:pt>
                <c:pt idx="38">
                  <c:v>3693244</c:v>
                </c:pt>
                <c:pt idx="39">
                  <c:v>8736386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C6-4556-8B48-88F72900E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5089600"/>
        <c:axId val="1"/>
      </c:scatterChart>
      <c:valAx>
        <c:axId val="465089600"/>
        <c:scaling>
          <c:orientation val="minMax"/>
          <c:max val="2020"/>
          <c:min val="1975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  <a:sym typeface="+mn-lt"/>
              </a:defRPr>
            </a:pPr>
            <a:endParaRPr lang="en-US"/>
          </a:p>
        </c:txPr>
        <c:crossAx val="1"/>
        <c:crosses val="min"/>
        <c:crossBetween val="midCat"/>
        <c:majorUnit val="5"/>
      </c:valAx>
      <c:valAx>
        <c:axId val="1"/>
        <c:scaling>
          <c:orientation val="minMax"/>
          <c:max val="18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>
                <a:solidFill>
                  <a:schemeClr val="tx1"/>
                </a:solidFill>
                <a:latin typeface="+mn-lt"/>
                <a:ea typeface="ＭＳ Ｐゴシック"/>
                <a:cs typeface="+mn-cs"/>
                <a:sym typeface="+mn-lt"/>
              </a:defRPr>
            </a:pPr>
            <a:endParaRPr lang="en-US"/>
          </a:p>
        </c:txPr>
        <c:crossAx val="465089600"/>
        <c:crosses val="min"/>
        <c:crossBetween val="midCat"/>
        <c:majorUnit val="2000000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sz="1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100"/>
              <a:t>Crop Insurance</a:t>
            </a:fld>
            <a:endParaRPr lang="en-US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100"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325438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9014374"/>
            <a:ext cx="7008778" cy="2804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701040" y="3670141"/>
            <a:ext cx="5608320" cy="522922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lnSpc>
        <a:spcPct val="90000"/>
      </a:lnSpc>
      <a:spcBef>
        <a:spcPts val="1200"/>
      </a:spcBef>
      <a:buClr>
        <a:srgbClr val="337DBE"/>
      </a:buClr>
      <a:buSzPct val="77000"/>
      <a:buFont typeface="Wingdings 3" panose="05040102010807070707" pitchFamily="18" charset="2"/>
      <a:buChar char="y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42900" indent="-142875" algn="l" defTabSz="914400" rtl="0" eaLnBrk="1" latinLnBrk="0" hangingPunct="1">
      <a:lnSpc>
        <a:spcPct val="90000"/>
      </a:lnSpc>
      <a:spcBef>
        <a:spcPts val="600"/>
      </a:spcBef>
      <a:buClr>
        <a:srgbClr val="337DBE"/>
      </a:buClr>
      <a:buFont typeface="Wingdings" panose="05000000000000000000" pitchFamily="2" charset="2"/>
      <a:buChar char="w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4350" indent="-119063" algn="l" defTabSz="914400" rtl="0" eaLnBrk="1" latinLnBrk="0" hangingPunct="1">
      <a:lnSpc>
        <a:spcPct val="90000"/>
      </a:lnSpc>
      <a:spcBef>
        <a:spcPts val="300"/>
      </a:spcBef>
      <a:buClr>
        <a:srgbClr val="337DBE"/>
      </a:buClr>
      <a:buFont typeface="Arial" pitchFamily="34" charset="0"/>
      <a:buChar char="–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5800" indent="-107950" algn="l" defTabSz="914400" rtl="0" eaLnBrk="1" latinLnBrk="0" hangingPunct="1">
      <a:lnSpc>
        <a:spcPct val="90000"/>
      </a:lnSpc>
      <a:spcBef>
        <a:spcPts val="200"/>
      </a:spcBef>
      <a:buClr>
        <a:srgbClr val="337DBE"/>
      </a:buClr>
      <a:buFont typeface="Wingdings" pitchFamily="2" charset="2"/>
      <a:buChar char="§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00100" indent="-95250" algn="l" defTabSz="914400" rtl="0" eaLnBrk="1" latinLnBrk="0" hangingPunct="1">
      <a:lnSpc>
        <a:spcPct val="90000"/>
      </a:lnSpc>
      <a:spcBef>
        <a:spcPts val="100"/>
      </a:spcBef>
      <a:buClr>
        <a:srgbClr val="337DBE"/>
      </a:buClr>
      <a:buSzPct val="100000"/>
      <a:buFont typeface="Arial" panose="020B0604020202020204" pitchFamily="34" charset="0"/>
      <a:buChar char="»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02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6"/>
              </a:spcBef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67647968-DCF8-463E-8551-63D0620C0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</p:spTree>
    <p:extLst>
      <p:ext uri="{BB962C8B-B14F-4D97-AF65-F5344CB8AC3E}">
        <p14:creationId xmlns:p14="http://schemas.microsoft.com/office/powerpoint/2010/main" val="1275397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6"/>
              </a:spcBef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67647968-DCF8-463E-8551-63D0620C0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</p:spTree>
    <p:extLst>
      <p:ext uri="{BB962C8B-B14F-4D97-AF65-F5344CB8AC3E}">
        <p14:creationId xmlns:p14="http://schemas.microsoft.com/office/powerpoint/2010/main" val="2487529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6"/>
              </a:spcBef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67647968-DCF8-463E-8551-63D0620C0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</p:spTree>
    <p:extLst>
      <p:ext uri="{BB962C8B-B14F-4D97-AF65-F5344CB8AC3E}">
        <p14:creationId xmlns:p14="http://schemas.microsoft.com/office/powerpoint/2010/main" val="1069267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73% of all federally declared disasters were a result of flooding from 2008-2017, according to Pew Charitable Trust.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7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l="20900" t="456" r="363" b="1739"/>
          <a:stretch/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1" y="3351344"/>
            <a:ext cx="7772400" cy="1380744"/>
          </a:xfrm>
        </p:spPr>
        <p:txBody>
          <a:bodyPr lIns="0" tIns="0" rIns="0" bIns="0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081" y="4933256"/>
            <a:ext cx="777240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000">
                <a:solidFill>
                  <a:srgbClr val="072C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III_logo-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1" y="2243432"/>
            <a:ext cx="2539653" cy="7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5"/>
          </p:nvPr>
        </p:nvSpPr>
        <p:spPr>
          <a:xfrm>
            <a:off x="357188" y="2377439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6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37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84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xfrm>
            <a:off x="357188" y="237744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8"/>
          </p:nvPr>
        </p:nvSpPr>
        <p:spPr>
          <a:xfrm>
            <a:off x="4668837" y="2378075"/>
            <a:ext cx="4151376" cy="1416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9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0"/>
          </p:nvPr>
        </p:nvSpPr>
        <p:spPr>
          <a:xfrm>
            <a:off x="4668838" y="4708525"/>
            <a:ext cx="4152900" cy="14176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59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8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2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0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168" y="228600"/>
            <a:ext cx="8741664" cy="990600"/>
          </a:xfr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Titles Go At The Top In Title Case (32 </a:t>
            </a:r>
            <a:r>
              <a:rPr lang="en-US" dirty="0" err="1"/>
              <a:t>pt</a:t>
            </a:r>
            <a:r>
              <a:rPr lang="en-US" dirty="0"/>
              <a:t>) (Shift + F3 To Toggle Cases)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01168" y="6521827"/>
            <a:ext cx="4724400" cy="182880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Source: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712000" y="6520041"/>
            <a:ext cx="2308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69A98C7-B28B-4C78-8980-33662FC7E88A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38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9144229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04080" y="1960694"/>
            <a:ext cx="7772400" cy="1380744"/>
          </a:xfrm>
        </p:spPr>
        <p:txBody>
          <a:bodyPr lIns="0" tIns="0" rIns="0" bIns="0" anchor="b" anchorCtr="0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04080" y="3542606"/>
            <a:ext cx="694944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48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016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53866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8467724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352425" y="2377440"/>
            <a:ext cx="8467725" cy="3746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93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79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357188" y="2377440"/>
            <a:ext cx="4148137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4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37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7"/>
          </p:nvPr>
        </p:nvSpPr>
        <p:spPr>
          <a:xfrm>
            <a:off x="352425" y="2381250"/>
            <a:ext cx="4152900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8"/>
          </p:nvPr>
        </p:nvSpPr>
        <p:spPr>
          <a:xfrm>
            <a:off x="4668837" y="2381249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9"/>
          </p:nvPr>
        </p:nvSpPr>
        <p:spPr>
          <a:xfrm>
            <a:off x="4668837" y="4712970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52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3CE2B1-EECA-4741-947A-309816ABF0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584722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6" name="think-cell Slide" r:id="rId22" imgW="216" imgH="216" progId="TCLayout.ActiveDocument.1">
                  <p:embed/>
                </p:oleObj>
              </mc:Choice>
              <mc:Fallback>
                <p:oleObj name="think-cell Slide" r:id="rId22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12CF276-7896-4A64-B573-03E2645A9156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000" b="0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Right Triangle 13"/>
          <p:cNvSpPr>
            <a:spLocks noChangeAspect="1"/>
          </p:cNvSpPr>
          <p:nvPr userDrawn="1"/>
        </p:nvSpPr>
        <p:spPr>
          <a:xfrm rot="5400000">
            <a:off x="0" y="0"/>
            <a:ext cx="768096" cy="768096"/>
          </a:xfrm>
          <a:prstGeom prst="rtTriangle">
            <a:avLst/>
          </a:prstGeom>
          <a:solidFill>
            <a:srgbClr val="337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8620125" y="6662377"/>
            <a:ext cx="438150" cy="120184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31310"/>
            <a:ext cx="8458200" cy="9509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6616" y="1883664"/>
            <a:ext cx="8458200" cy="40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69900" y="6403975"/>
            <a:ext cx="330200" cy="304800"/>
          </a:xfrm>
          <a:prstGeom prst="rect">
            <a:avLst/>
          </a:prstGeom>
        </p:spPr>
      </p:pic>
    </p:spTree>
    <p:custDataLst>
      <p:tags r:id="rId19"/>
    </p:custDataLst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4" r:id="rId3"/>
    <p:sldLayoutId id="2147483664" r:id="rId4"/>
    <p:sldLayoutId id="2147483650" r:id="rId5"/>
    <p:sldLayoutId id="2147483665" r:id="rId6"/>
    <p:sldLayoutId id="2147483655" r:id="rId7"/>
    <p:sldLayoutId id="2147483656" r:id="rId8"/>
    <p:sldLayoutId id="2147483658" r:id="rId9"/>
    <p:sldLayoutId id="2147483659" r:id="rId10"/>
    <p:sldLayoutId id="2147483657" r:id="rId11"/>
    <p:sldLayoutId id="2147483666" r:id="rId12"/>
    <p:sldLayoutId id="2147483667" r:id="rId13"/>
    <p:sldLayoutId id="2147483668" r:id="rId14"/>
    <p:sldLayoutId id="2147483669" r:id="rId15"/>
    <p:sldLayoutId id="214748367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000" b="0" kern="1200">
          <a:solidFill>
            <a:srgbClr val="337DBE"/>
          </a:solidFill>
          <a:latin typeface="+mj-lt"/>
          <a:ea typeface="+mj-ea"/>
          <a:cs typeface="+mj-cs"/>
        </a:defRPr>
      </a:lvl1pPr>
    </p:titleStyle>
    <p:bodyStyle>
      <a:lvl1pPr marL="292608" indent="-292608" algn="l" defTabSz="914400" rtl="0" eaLnBrk="1" latinLnBrk="0" hangingPunct="1">
        <a:lnSpc>
          <a:spcPct val="90000"/>
        </a:lnSpc>
        <a:spcBef>
          <a:spcPts val="2000"/>
        </a:spcBef>
        <a:buClr>
          <a:srgbClr val="337DBE"/>
        </a:buClr>
        <a:buSzPct val="77000"/>
        <a:buFont typeface="Wingdings 3" panose="05040102010807070707" pitchFamily="18" charset="2"/>
        <a:buChar char="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7DBE"/>
        </a:buClr>
        <a:buFont typeface="Wingdings" panose="05000000000000000000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7DBE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728" indent="-219456" algn="l" defTabSz="914400" rtl="0" eaLnBrk="1" latinLnBrk="0" hangingPunct="1">
        <a:lnSpc>
          <a:spcPct val="90000"/>
        </a:lnSpc>
        <a:spcBef>
          <a:spcPts val="200"/>
        </a:spcBef>
        <a:buClr>
          <a:srgbClr val="337DBE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173736" algn="l" defTabSz="914400" rtl="0" eaLnBrk="1" latinLnBrk="0" hangingPunct="1">
        <a:lnSpc>
          <a:spcPct val="90000"/>
        </a:lnSpc>
        <a:spcBef>
          <a:spcPts val="100"/>
        </a:spcBef>
        <a:buClr>
          <a:srgbClr val="337DBE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26" Type="http://schemas.openxmlformats.org/officeDocument/2006/relationships/tags" Target="../tags/tag105.xml"/><Relationship Id="rId39" Type="http://schemas.openxmlformats.org/officeDocument/2006/relationships/chart" Target="../charts/chart4.xml"/><Relationship Id="rId21" Type="http://schemas.openxmlformats.org/officeDocument/2006/relationships/tags" Target="../tags/tag100.xml"/><Relationship Id="rId34" Type="http://schemas.openxmlformats.org/officeDocument/2006/relationships/slideLayout" Target="../slideLayouts/slideLayout5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tags" Target="../tags/tag104.xml"/><Relationship Id="rId33" Type="http://schemas.openxmlformats.org/officeDocument/2006/relationships/tags" Target="../tags/tag112.xml"/><Relationship Id="rId38" Type="http://schemas.openxmlformats.org/officeDocument/2006/relationships/hyperlink" Target="https://www.iii.org/fact-statistic/facts-statistics-auto-insurance" TargetMode="Externa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tags" Target="../tags/tag99.xml"/><Relationship Id="rId29" Type="http://schemas.openxmlformats.org/officeDocument/2006/relationships/tags" Target="../tags/tag108.xml"/><Relationship Id="rId1" Type="http://schemas.openxmlformats.org/officeDocument/2006/relationships/vmlDrawing" Target="../drawings/vmlDrawing11.v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tags" Target="../tags/tag103.xml"/><Relationship Id="rId32" Type="http://schemas.openxmlformats.org/officeDocument/2006/relationships/tags" Target="../tags/tag111.xml"/><Relationship Id="rId37" Type="http://schemas.openxmlformats.org/officeDocument/2006/relationships/hyperlink" Target="https://www.naic.org/prod_serv/AUT-PB-14.pdf" TargetMode="External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tags" Target="../tags/tag102.xml"/><Relationship Id="rId28" Type="http://schemas.openxmlformats.org/officeDocument/2006/relationships/tags" Target="../tags/tag107.xml"/><Relationship Id="rId36" Type="http://schemas.openxmlformats.org/officeDocument/2006/relationships/image" Target="../media/image1.emf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31" Type="http://schemas.openxmlformats.org/officeDocument/2006/relationships/tags" Target="../tags/tag110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tags" Target="../tags/tag101.xml"/><Relationship Id="rId27" Type="http://schemas.openxmlformats.org/officeDocument/2006/relationships/tags" Target="../tags/tag106.xml"/><Relationship Id="rId30" Type="http://schemas.openxmlformats.org/officeDocument/2006/relationships/tags" Target="../tags/tag109.xml"/><Relationship Id="rId35" Type="http://schemas.openxmlformats.org/officeDocument/2006/relationships/oleObject" Target="../embeddings/oleObject11.bin"/><Relationship Id="rId8" Type="http://schemas.openxmlformats.org/officeDocument/2006/relationships/tags" Target="../tags/tag87.xml"/><Relationship Id="rId3" Type="http://schemas.openxmlformats.org/officeDocument/2006/relationships/tags" Target="../tags/tag8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114.xml"/><Relationship Id="rId7" Type="http://schemas.openxmlformats.org/officeDocument/2006/relationships/image" Target="../media/image1.emf"/><Relationship Id="rId2" Type="http://schemas.openxmlformats.org/officeDocument/2006/relationships/tags" Target="../tags/tag1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116.xml"/><Relationship Id="rId7" Type="http://schemas.openxmlformats.org/officeDocument/2006/relationships/image" Target="../media/image1.emf"/><Relationship Id="rId12" Type="http://schemas.openxmlformats.org/officeDocument/2006/relationships/image" Target="../media/image25.jpg"/><Relationship Id="rId2" Type="http://schemas.openxmlformats.org/officeDocument/2006/relationships/tags" Target="../tags/tag11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4.jpe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23.jpe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2008_Hanoi_flood,_01.jpg" TargetMode="External"/><Relationship Id="rId3" Type="http://schemas.openxmlformats.org/officeDocument/2006/relationships/tags" Target="../tags/tag120.xml"/><Relationship Id="rId7" Type="http://schemas.openxmlformats.org/officeDocument/2006/relationships/hyperlink" Target="http://www.swissre.com/media/news_releases/The_USD_13_trillion_disaster_protection_gap.html" TargetMode="External"/><Relationship Id="rId2" Type="http://schemas.openxmlformats.org/officeDocument/2006/relationships/tags" Target="../tags/tag11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11" Type="http://schemas.openxmlformats.org/officeDocument/2006/relationships/image" Target="../media/image27.jpe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6.jpeg"/><Relationship Id="rId4" Type="http://schemas.openxmlformats.org/officeDocument/2006/relationships/slideLayout" Target="../slideLayouts/slideLayout5.xml"/><Relationship Id="rId9" Type="http://schemas.openxmlformats.org/officeDocument/2006/relationships/hyperlink" Target="https://www.defense.gov/News/Article/Article/1291284/more-texas-guardsmen-deploy-as-harvey-causes-catastrophic-flooding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oleObject" Target="../embeddings/oleObject16.bin"/><Relationship Id="rId3" Type="http://schemas.openxmlformats.org/officeDocument/2006/relationships/tags" Target="../tags/tag122.xml"/><Relationship Id="rId21" Type="http://schemas.openxmlformats.org/officeDocument/2006/relationships/hyperlink" Target="https://www.fema.gov/loss-dollars-paid-calendar-year" TargetMode="Externa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chart" Target="../charts/chart5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10" Type="http://schemas.openxmlformats.org/officeDocument/2006/relationships/tags" Target="../tags/tag129.xml"/><Relationship Id="rId19" Type="http://schemas.openxmlformats.org/officeDocument/2006/relationships/image" Target="../media/image1.emf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ckinsey.com/industries/financial-services/our-insights/insuring-hurricanes-perspectives-gaps-and-opportunities-after-2017" TargetMode="External"/><Relationship Id="rId3" Type="http://schemas.openxmlformats.org/officeDocument/2006/relationships/tags" Target="../tags/tag137.xml"/><Relationship Id="rId7" Type="http://schemas.openxmlformats.org/officeDocument/2006/relationships/image" Target="../media/image1.emf"/><Relationship Id="rId2" Type="http://schemas.openxmlformats.org/officeDocument/2006/relationships/tags" Target="../tags/tag13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8.png"/><Relationship Id="rId4" Type="http://schemas.openxmlformats.org/officeDocument/2006/relationships/slideLayout" Target="../slideLayouts/slideLayout3.xml"/><Relationship Id="rId9" Type="http://schemas.openxmlformats.org/officeDocument/2006/relationships/hyperlink" Target="https://www.fema.gov/media-library/assets/documents/2107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urancejournal.com/news/national/2018/04/05/485448.htm" TargetMode="External"/><Relationship Id="rId3" Type="http://schemas.openxmlformats.org/officeDocument/2006/relationships/tags" Target="../tags/tag141.xml"/><Relationship Id="rId7" Type="http://schemas.openxmlformats.org/officeDocument/2006/relationships/image" Target="../media/image1.emf"/><Relationship Id="rId12" Type="http://schemas.openxmlformats.org/officeDocument/2006/relationships/image" Target="../media/image30.png"/><Relationship Id="rId2" Type="http://schemas.openxmlformats.org/officeDocument/2006/relationships/tags" Target="../tags/tag140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9.png"/><Relationship Id="rId5" Type="http://schemas.openxmlformats.org/officeDocument/2006/relationships/notesSlide" Target="../notesSlides/notesSlide6.xml"/><Relationship Id="rId10" Type="http://schemas.openxmlformats.org/officeDocument/2006/relationships/hyperlink" Target="http://www.swissre.com/media/news_releases/nr_20180730_partnership_with_homeowners_insurer_expands_flood_insurance_protection.html" TargetMode="External"/><Relationship Id="rId4" Type="http://schemas.openxmlformats.org/officeDocument/2006/relationships/slideLayout" Target="../slideLayouts/slideLayout3.xml"/><Relationship Id="rId9" Type="http://schemas.openxmlformats.org/officeDocument/2006/relationships/hyperlink" Target="https://www.houstonchronicle.com/business/article/FEMA-cat-bond-opens-Wall-Street-to-flood-13109121.php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tags" Target="../tags/tag143.xml"/><Relationship Id="rId7" Type="http://schemas.openxmlformats.org/officeDocument/2006/relationships/image" Target="../media/image31.jpeg"/><Relationship Id="rId2" Type="http://schemas.openxmlformats.org/officeDocument/2006/relationships/tags" Target="../tags/tag14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tags" Target="../tags/tag10.xml"/><Relationship Id="rId7" Type="http://schemas.openxmlformats.org/officeDocument/2006/relationships/hyperlink" Target="https://www.youtube.com/watch?v=S-Bf0wwgLDE&amp;feature=youtu.be" TargetMode="Externa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7" Type="http://schemas.openxmlformats.org/officeDocument/2006/relationships/image" Target="../media/image35.jpeg"/><Relationship Id="rId2" Type="http://schemas.openxmlformats.org/officeDocument/2006/relationships/tags" Target="../tags/tag14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image" Target="../media/image8.emf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oleObject" Target="../embeddings/oleObject5.bin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1" Type="http://schemas.openxmlformats.org/officeDocument/2006/relationships/vmlDrawing" Target="../drawings/vmlDrawing5.v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slideLayout" Target="../slideLayouts/slideLayout16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image" Target="../media/image8.emf"/><Relationship Id="rId3" Type="http://schemas.openxmlformats.org/officeDocument/2006/relationships/tags" Target="../tags/tag35.xml"/><Relationship Id="rId21" Type="http://schemas.openxmlformats.org/officeDocument/2006/relationships/tags" Target="../tags/tag53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oleObject" Target="../embeddings/oleObject6.bin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1" Type="http://schemas.openxmlformats.org/officeDocument/2006/relationships/vmlDrawing" Target="../drawings/vmlDrawing6.v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slideLayout" Target="../slideLayouts/slideLayout16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tags" Target="../tags/tag59.xml"/><Relationship Id="rId7" Type="http://schemas.openxmlformats.org/officeDocument/2006/relationships/image" Target="../media/image1.emf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tags" Target="../tags/tag58.xml"/><Relationship Id="rId16" Type="http://schemas.openxmlformats.org/officeDocument/2006/relationships/image" Target="../media/image17.jpe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2.jpe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3" Type="http://schemas.openxmlformats.org/officeDocument/2006/relationships/tags" Target="../tags/tag61.xml"/><Relationship Id="rId21" Type="http://schemas.openxmlformats.org/officeDocument/2006/relationships/slideLayout" Target="../slideLayouts/slideLayout5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hyperlink" Target="https://apps.bea.gov/iTable/iTable.cfm?ReqID=51&amp;step=1#reqid=51&amp;step=51&amp;isuri=1&amp;5114=a&amp;5102=5" TargetMode="Externa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1" Type="http://schemas.openxmlformats.org/officeDocument/2006/relationships/vmlDrawing" Target="../drawings/vmlDrawing9.v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chart" Target="../charts/chart3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image" Target="../media/image1.emf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19.jpeg"/><Relationship Id="rId2" Type="http://schemas.openxmlformats.org/officeDocument/2006/relationships/tags" Target="../tags/tag7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02E830C-E2C4-4F75-B4BB-0A066C05C27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20330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40813C5-46DC-4DBF-84DD-426CE2EAA9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47A1B-2E9C-4FF2-8A53-143AFF416B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Understanding The Value Of Insurance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1D45E-F62B-487C-BB0F-6602DC6D7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Establishing Economic Resilience In The Wake Of Natural Catastrophes </a:t>
            </a:r>
          </a:p>
        </p:txBody>
      </p:sp>
    </p:spTree>
    <p:extLst>
      <p:ext uri="{BB962C8B-B14F-4D97-AF65-F5344CB8AC3E}">
        <p14:creationId xmlns:p14="http://schemas.microsoft.com/office/powerpoint/2010/main" val="3481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23BC2C8-7237-4C24-AB56-41DDB6334C7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55500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5" name="think-cell Slide" r:id="rId35" imgW="216" imgH="216" progId="TCLayout.ActiveDocument.1">
                  <p:embed/>
                </p:oleObj>
              </mc:Choice>
              <mc:Fallback>
                <p:oleObj name="think-cell Slide" r:id="rId3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23BC2C8-7237-4C24-AB56-41DDB6334C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BAA7CD0F-46C4-4172-A310-21D243CA483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A1BBB-1C7A-463C-9726-634B83397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Also Boosts U.S. Consumer Spending By Reducing The Need For A Rainy Day Fund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C5F48-0440-4005-8994-2E3250C5FE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4733" y="6320134"/>
            <a:ext cx="7680960" cy="415018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37"/>
              </a:rPr>
              <a:t>NAIC</a:t>
            </a:r>
            <a:r>
              <a:rPr lang="en-US" dirty="0"/>
              <a:t>; </a:t>
            </a:r>
            <a:r>
              <a:rPr lang="en-US" dirty="0">
                <a:hlinkClick r:id="rId38"/>
              </a:rPr>
              <a:t>I.I.I. Auto Insurance Factbook</a:t>
            </a:r>
            <a:endParaRPr lang="en-US" dirty="0"/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C298D58D-18AB-4732-9164-24EBB1390BD1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21402521"/>
              </p:ext>
            </p:extLst>
          </p:nvPr>
        </p:nvGraphicFramePr>
        <p:xfrm>
          <a:off x="263525" y="1712913"/>
          <a:ext cx="8618538" cy="3227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756CA59-DBC4-42B7-8CA6-46A1C95A8201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1493838" y="1409700"/>
            <a:ext cx="0" cy="3079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23E9139-22C2-4E33-B8B9-DF84C112FAAE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V="1">
            <a:off x="889000" y="1409700"/>
            <a:ext cx="0" cy="3073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B77C488-CD20-4B77-931A-70B6E92C64F7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889000" y="1409700"/>
            <a:ext cx="60483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4F4052E-9FFB-400E-856F-C4F910D027EB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V="1">
            <a:off x="2579688" y="1427163"/>
            <a:ext cx="0" cy="30575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6761E81-FF65-4821-9F80-F2D2D62650F9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2579688" y="1427163"/>
            <a:ext cx="60483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7012995-33FE-4A52-8CEB-614D48F1E504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3184525" y="1427163"/>
            <a:ext cx="0" cy="3079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23A7FB7-1C09-4286-8D18-18787FAE4054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 flipV="1">
            <a:off x="4270375" y="1631950"/>
            <a:ext cx="0" cy="28543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2848CD0-B738-40AD-A8E6-E69A03EF7312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4270375" y="1631950"/>
            <a:ext cx="60483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A0D5919-B8F7-4497-A8CC-E9DC01FD89AD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 bwMode="auto">
          <a:xfrm>
            <a:off x="4875213" y="1631950"/>
            <a:ext cx="0" cy="3079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BEAB632-AF8D-4F26-AA96-77A6829E1499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5961063" y="1760538"/>
            <a:ext cx="60483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EF8E34A-B6DB-49DA-90E0-94C14F49CEE0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 flipV="1">
            <a:off x="5961063" y="1760538"/>
            <a:ext cx="0" cy="27289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FB91D28-EA19-40E9-B3E4-A7533E8F9E39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6565900" y="1760538"/>
            <a:ext cx="0" cy="3079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B087D47-89AB-4CC7-9EC5-CBA11F034675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 flipV="1">
            <a:off x="7651750" y="1733550"/>
            <a:ext cx="0" cy="27574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590B8AF-032B-40AD-8978-51443486F49D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7651750" y="1733550"/>
            <a:ext cx="60483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3A58F21-0403-4DD7-8DC5-4F248CCD633C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8256588" y="1733550"/>
            <a:ext cx="0" cy="3079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DAA997-7355-415A-A681-0597492ADB3D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966788" y="4926013"/>
            <a:ext cx="4492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DC43888-1573-4516-8CE3-84A6E0EC7349}" type="datetime'''''''''''''20''''''''''''''''''''''''''1''''''''1'">
              <a:rPr lang="en-US" altLang="en-US" sz="1600" smtClean="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2011</a:t>
            </a:fld>
            <a:endParaRPr lang="en-US" sz="1600" dirty="0">
              <a:sym typeface="+mn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C5A9EB9-A9FD-44B6-B817-0AE30284A072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2649538" y="4926013"/>
            <a:ext cx="4635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299355-D565-4F6D-BE22-DE760356E233}" type="datetime'''''''''''''''2''''''''''''''''''''0''''''''''''1''2'">
              <a:rPr lang="en-US" altLang="en-US" sz="1600" smtClean="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2012</a:t>
            </a:fld>
            <a:endParaRPr lang="en-US" sz="1600" dirty="0">
              <a:sym typeface="+mn-lt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E2C166C-2256-4E37-94CF-B2050028CF5C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4340225" y="4926013"/>
            <a:ext cx="4635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4E14D1-2F21-491D-864B-826109C98F2F}" type="datetime'''''''2''''''''''01''''''''3'''''''''''''''''''''''''''''''''">
              <a:rPr lang="en-US" altLang="en-US" sz="1600" smtClean="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2013</a:t>
            </a:fld>
            <a:endParaRPr lang="en-US" sz="1600" dirty="0">
              <a:sym typeface="+mn-lt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4E3CD8D-C700-42C9-A554-7470C655A173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7721600" y="4926013"/>
            <a:ext cx="4635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4B6FE9-A660-4048-94F8-3144061DB91B}" type="datetime'''2''0''''''''''''''''''''1''''''''''5'''''''''''''''''''''">
              <a:rPr lang="en-US" altLang="en-US" sz="1600" smtClean="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2015</a:t>
            </a:fld>
            <a:endParaRPr lang="en-US" sz="1600" dirty="0">
              <a:sym typeface="+mn-lt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C2DB293-C7B9-4F9C-9A7D-F50F6AE00AE8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030913" y="4926013"/>
            <a:ext cx="4635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0B5D2A-B647-41FC-AF5D-83542E3093FE}" type="datetime'''''''''''''''''''''''''''2''0''''''''''''''''1''''''''''4'''">
              <a:rPr lang="en-US" altLang="en-US" sz="1600" smtClean="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2014</a:t>
            </a:fld>
            <a:endParaRPr lang="en-US" sz="1600" dirty="0">
              <a:sym typeface="+mn-lt"/>
            </a:endParaRP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C454AAB6-1776-4912-B6D6-D4A7779B3C8C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903288" y="1254125"/>
            <a:ext cx="576263" cy="311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sym typeface="+mn-lt"/>
              </a:rPr>
              <a:t>1:31</a:t>
            </a:r>
            <a:endParaRPr lang="en-US" sz="1600" b="1" dirty="0">
              <a:sym typeface="+mn-lt"/>
            </a:endParaRP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17577D8D-EC9B-4140-AB50-64967FC97456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2593975" y="1271588"/>
            <a:ext cx="576263" cy="311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sym typeface="+mn-lt"/>
              </a:rPr>
              <a:t>1:31</a:t>
            </a:r>
            <a:endParaRPr lang="en-US" sz="1600" b="1" dirty="0">
              <a:sym typeface="+mn-lt"/>
            </a:endParaRP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DDFD3140-7026-49A5-8DDA-38ACF04D5B8F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4284663" y="1476375"/>
            <a:ext cx="576263" cy="311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sym typeface="+mn-lt"/>
              </a:rPr>
              <a:t>1:30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31BEE107-298C-4160-8FF9-7D8247BC46DD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5975350" y="1604963"/>
            <a:ext cx="576263" cy="311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sym typeface="+mn-lt"/>
              </a:rPr>
              <a:t>1:29</a:t>
            </a:r>
            <a:endParaRPr lang="en-US" sz="1600" b="1" dirty="0">
              <a:sym typeface="+mn-lt"/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7F624DD9-8336-432F-B730-443982FADB86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7666038" y="1577975"/>
            <a:ext cx="576263" cy="311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sym typeface="+mn-lt"/>
              </a:rPr>
              <a:t>1:30</a:t>
            </a:r>
            <a:endParaRPr lang="en-US" sz="1600" b="1" dirty="0">
              <a:sym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F3D19D-FEDD-4D3E-814C-76892CADABAF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2287588" y="5456238"/>
            <a:ext cx="285750" cy="21431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012870-4F38-4DA5-B971-43E9C42222CA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2287588" y="5726113"/>
            <a:ext cx="285750" cy="214313"/>
          </a:xfrm>
          <a:prstGeom prst="rect">
            <a:avLst/>
          </a:prstGeom>
          <a:solidFill>
            <a:schemeClr val="folHlink"/>
          </a:solidFill>
          <a:ln w="12700" cap="flat" cmpd="sng" algn="ctr">
            <a:solidFill>
              <a:schemeClr val="bg1"/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EBD58A7-0A1E-4677-951D-A972CB5C152C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2624138" y="5719763"/>
            <a:ext cx="39909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F0EBB74-3A11-4B2D-8860-F075084092AB}" type="datetime'C''oun''trywide Av''''era''ge An''nual Auto Pr''em''ium '''''">
              <a:rPr lang="en-US" altLang="en-US" sz="16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Countrywide Average Annual Auto Premium </a:t>
            </a:fld>
            <a:endParaRPr lang="en-US" sz="1600" dirty="0">
              <a:sym typeface="+mn-lt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C0B498A-D818-4872-9DAB-6BE9789DFA2D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2624138" y="5449888"/>
            <a:ext cx="42338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80CF049-AD13-478F-8978-30BC83DFCC0F}" type="datetime'Average Cost Of'''' Bodil''y I''njury In Auto Ac''''cident'' '">
              <a:rPr lang="en-US" altLang="en-US" sz="16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Average Cost Of Bodily Injury In Auto Accident </a:t>
            </a:fld>
            <a:endParaRPr lang="en-US" sz="160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795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0095C2E-2A38-4ADC-BA2D-0187D2171A8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6192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5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5E7C7C3-63EB-4BA8-AB60-C434660B55A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00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068C9-5787-453B-817C-57A8FCA6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Confluence Of Disruptive Forces Continue To Impact Traditional Global Market Dynamics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CE4468C-B2DE-4208-A1DF-AE6F6AA21767}"/>
              </a:ext>
            </a:extLst>
          </p:cNvPr>
          <p:cNvGrpSpPr/>
          <p:nvPr/>
        </p:nvGrpSpPr>
        <p:grpSpPr bwMode="gray">
          <a:xfrm>
            <a:off x="0" y="1798870"/>
            <a:ext cx="9144000" cy="3732650"/>
            <a:chOff x="0" y="1255494"/>
            <a:chExt cx="12192000" cy="497686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3B3A6B9-2C76-4319-9192-43F150A8E5DA}"/>
                </a:ext>
              </a:extLst>
            </p:cNvPr>
            <p:cNvGrpSpPr/>
            <p:nvPr/>
          </p:nvGrpSpPr>
          <p:grpSpPr bwMode="gray">
            <a:xfrm>
              <a:off x="0" y="1255494"/>
              <a:ext cx="6096000" cy="2488433"/>
              <a:chOff x="0" y="1255494"/>
              <a:chExt cx="6096000" cy="2488433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1050680-BA7E-4FF9-BE10-758F99511067}"/>
                  </a:ext>
                </a:extLst>
              </p:cNvPr>
              <p:cNvSpPr/>
              <p:nvPr/>
            </p:nvSpPr>
            <p:spPr bwMode="gray">
              <a:xfrm>
                <a:off x="0" y="1255494"/>
                <a:ext cx="6096000" cy="248843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ADE0A44-DA63-42EB-82EC-8B7DAB9B9471}"/>
                  </a:ext>
                </a:extLst>
              </p:cNvPr>
              <p:cNvSpPr txBox="1"/>
              <p:nvPr/>
            </p:nvSpPr>
            <p:spPr bwMode="gray">
              <a:xfrm>
                <a:off x="568219" y="2231945"/>
                <a:ext cx="2716983" cy="535531"/>
              </a:xfrm>
              <a:prstGeom prst="rect">
                <a:avLst/>
              </a:prstGeom>
              <a:noFill/>
            </p:spPr>
            <p:txBody>
              <a:bodyPr wrap="none" lIns="34290" tIns="34290" rIns="34290" bIns="34290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900"/>
                  </a:spcBef>
                  <a:buClr>
                    <a:srgbClr val="337DBE"/>
                  </a:buClr>
                  <a:buSzPct val="77000"/>
                </a:pPr>
                <a:r>
                  <a:rPr lang="en-US" sz="2400" b="1" dirty="0">
                    <a:solidFill>
                      <a:schemeClr val="bg1"/>
                    </a:solidFill>
                  </a:rPr>
                  <a:t>Catastrophes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E4A72B5-6364-4903-9E55-2C202199A274}"/>
                </a:ext>
              </a:extLst>
            </p:cNvPr>
            <p:cNvGrpSpPr/>
            <p:nvPr/>
          </p:nvGrpSpPr>
          <p:grpSpPr bwMode="gray">
            <a:xfrm>
              <a:off x="0" y="3743927"/>
              <a:ext cx="6096000" cy="2488433"/>
              <a:chOff x="0" y="3743927"/>
              <a:chExt cx="6096000" cy="2488433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71DF5E6-2BB8-46BB-AB7E-57D44B982938}"/>
                  </a:ext>
                </a:extLst>
              </p:cNvPr>
              <p:cNvSpPr/>
              <p:nvPr/>
            </p:nvSpPr>
            <p:spPr bwMode="gray">
              <a:xfrm>
                <a:off x="0" y="3743927"/>
                <a:ext cx="6096000" cy="2488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11B2A70-7A44-498D-91B0-DE88B625EEB6}"/>
                  </a:ext>
                </a:extLst>
              </p:cNvPr>
              <p:cNvSpPr txBox="1"/>
              <p:nvPr/>
            </p:nvSpPr>
            <p:spPr bwMode="gray">
              <a:xfrm>
                <a:off x="568219" y="4722767"/>
                <a:ext cx="2436992" cy="535531"/>
              </a:xfrm>
              <a:prstGeom prst="rect">
                <a:avLst/>
              </a:prstGeom>
              <a:noFill/>
            </p:spPr>
            <p:txBody>
              <a:bodyPr wrap="none" lIns="34290" tIns="34290" rIns="34290" bIns="34290" rtlCol="0" anchor="b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900"/>
                  </a:spcBef>
                  <a:buClr>
                    <a:srgbClr val="337DBE"/>
                  </a:buClr>
                  <a:buSzPct val="77000"/>
                </a:pPr>
                <a:r>
                  <a:rPr lang="en-US" sz="2400" b="1" dirty="0">
                    <a:solidFill>
                      <a:schemeClr val="bg1"/>
                    </a:solidFill>
                  </a:rPr>
                  <a:t>Geopolitical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84AC32D-1694-4844-B9F6-A66706E734E0}"/>
                </a:ext>
              </a:extLst>
            </p:cNvPr>
            <p:cNvGrpSpPr/>
            <p:nvPr/>
          </p:nvGrpSpPr>
          <p:grpSpPr bwMode="gray">
            <a:xfrm>
              <a:off x="6096000" y="3743927"/>
              <a:ext cx="6096000" cy="2488433"/>
              <a:chOff x="6096000" y="3743927"/>
              <a:chExt cx="6096000" cy="2488433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CA89A87-11EB-4FA3-8BAD-5657ADE858B6}"/>
                  </a:ext>
                </a:extLst>
              </p:cNvPr>
              <p:cNvSpPr/>
              <p:nvPr/>
            </p:nvSpPr>
            <p:spPr bwMode="gray">
              <a:xfrm>
                <a:off x="6096000" y="3743927"/>
                <a:ext cx="6096000" cy="248843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16EDE4F-C730-46F3-AA2F-8A2D97608C13}"/>
                  </a:ext>
                </a:extLst>
              </p:cNvPr>
              <p:cNvSpPr txBox="1"/>
              <p:nvPr/>
            </p:nvSpPr>
            <p:spPr bwMode="gray">
              <a:xfrm>
                <a:off x="9141308" y="4722767"/>
                <a:ext cx="2361672" cy="535531"/>
              </a:xfrm>
              <a:prstGeom prst="rect">
                <a:avLst/>
              </a:prstGeom>
              <a:noFill/>
            </p:spPr>
            <p:txBody>
              <a:bodyPr wrap="none" lIns="34290" tIns="34290" rIns="34290" bIns="34290" rtlCol="0" anchor="b">
                <a:spAutoFit/>
              </a:bodyPr>
              <a:lstStyle/>
              <a:p>
                <a:pPr algn="r">
                  <a:lnSpc>
                    <a:spcPct val="90000"/>
                  </a:lnSpc>
                  <a:spcBef>
                    <a:spcPts val="900"/>
                  </a:spcBef>
                  <a:buClr>
                    <a:srgbClr val="337DBE"/>
                  </a:buClr>
                  <a:buSzPct val="77000"/>
                </a:pPr>
                <a:r>
                  <a:rPr lang="en-US" sz="2400" b="1" dirty="0">
                    <a:solidFill>
                      <a:schemeClr val="bg1"/>
                    </a:solidFill>
                  </a:rPr>
                  <a:t>Technology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246BB93-91DE-47EF-ABC7-5E128FECDD73}"/>
                </a:ext>
              </a:extLst>
            </p:cNvPr>
            <p:cNvGrpSpPr/>
            <p:nvPr/>
          </p:nvGrpSpPr>
          <p:grpSpPr bwMode="gray">
            <a:xfrm>
              <a:off x="6096000" y="1255494"/>
              <a:ext cx="6096000" cy="2488433"/>
              <a:chOff x="6096000" y="1255494"/>
              <a:chExt cx="6096000" cy="2488433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9998F17-A91F-4B8C-8E21-413E91D4D44A}"/>
                  </a:ext>
                </a:extLst>
              </p:cNvPr>
              <p:cNvSpPr/>
              <p:nvPr/>
            </p:nvSpPr>
            <p:spPr bwMode="gray">
              <a:xfrm>
                <a:off x="6096000" y="1255494"/>
                <a:ext cx="6096000" cy="248843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17C439B-AB94-47AF-834A-4192C379C00E}"/>
                  </a:ext>
                </a:extLst>
              </p:cNvPr>
              <p:cNvSpPr txBox="1"/>
              <p:nvPr/>
            </p:nvSpPr>
            <p:spPr bwMode="gray">
              <a:xfrm>
                <a:off x="9222011" y="2231945"/>
                <a:ext cx="2280968" cy="535531"/>
              </a:xfrm>
              <a:prstGeom prst="rect">
                <a:avLst/>
              </a:prstGeom>
              <a:noFill/>
            </p:spPr>
            <p:txBody>
              <a:bodyPr wrap="none" lIns="34290" tIns="34290" rIns="34290" bIns="34290" rtlCol="0">
                <a:spAutoFit/>
              </a:bodyPr>
              <a:lstStyle/>
              <a:p>
                <a:pPr algn="r">
                  <a:lnSpc>
                    <a:spcPct val="90000"/>
                  </a:lnSpc>
                  <a:spcBef>
                    <a:spcPts val="900"/>
                  </a:spcBef>
                  <a:buClr>
                    <a:srgbClr val="337DBE"/>
                  </a:buClr>
                  <a:buSzPct val="77000"/>
                </a:pPr>
                <a:r>
                  <a:rPr lang="en-US" sz="2400" b="1" dirty="0">
                    <a:solidFill>
                      <a:schemeClr val="bg1"/>
                    </a:solidFill>
                  </a:rPr>
                  <a:t>Economics</a:t>
                </a:r>
              </a:p>
            </p:txBody>
          </p:sp>
        </p:grp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E0EC5774-358A-40DC-9F7E-B8DE7D5DACC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11152" y="2094262"/>
            <a:ext cx="3121697" cy="3121697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701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7D626DD-BF19-45DB-9D90-DBAF3AC5C44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2781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7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CD1DA5C9-B74E-460E-9655-88D343F6A64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00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068C9-5787-453B-817C-57A8FCA6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2017: A Record Year Of Catastrophe Losses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C5211C-2C0E-4595-8AF6-3E3AD3554E0F}"/>
              </a:ext>
            </a:extLst>
          </p:cNvPr>
          <p:cNvSpPr/>
          <p:nvPr/>
        </p:nvSpPr>
        <p:spPr bwMode="gray">
          <a:xfrm>
            <a:off x="0" y="1798870"/>
            <a:ext cx="9144000" cy="373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5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_Projects\051618_Wed\P17740_Sean\lightening thunderstorm_GettyImages-157616377_cropped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173" y="2256125"/>
            <a:ext cx="1645920" cy="16459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88CA1F-E49E-4CEA-9366-92A31A6E71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gray">
          <a:xfrm>
            <a:off x="5529641" y="2256125"/>
            <a:ext cx="1645920" cy="1645920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29" name="Picture 5" descr="C:\_Projects\051618_Wed\P17740_Sean\Flood_GettyImages-841448806_croppe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39" y="2256125"/>
            <a:ext cx="1645920" cy="16459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_Projects\051618_Wed\P17740_Sean\cyber auto catastrophes_GettyImages-670874290_cropped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75" y="2256125"/>
            <a:ext cx="1645920" cy="16459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6"/>
          <p:cNvSpPr txBox="1">
            <a:spLocks/>
          </p:cNvSpPr>
          <p:nvPr/>
        </p:nvSpPr>
        <p:spPr bwMode="gray">
          <a:xfrm>
            <a:off x="3749408" y="3986886"/>
            <a:ext cx="1645920" cy="14046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900"/>
              </a:spcBef>
              <a:buNone/>
            </a:pPr>
            <a:r>
              <a:rPr lang="en-US" sz="1200" b="1" dirty="0">
                <a:solidFill>
                  <a:schemeClr val="bg1"/>
                </a:solidFill>
              </a:rPr>
              <a:t>$14 billion insured wildfire losses; California damage estimated ~$11 billion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 bwMode="gray">
          <a:xfrm>
            <a:off x="1969174" y="3986886"/>
            <a:ext cx="1645920" cy="14046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900"/>
              </a:spcBef>
              <a:buNone/>
            </a:pPr>
            <a:r>
              <a:rPr lang="en-US" sz="1200" b="1" dirty="0">
                <a:solidFill>
                  <a:schemeClr val="bg1"/>
                </a:solidFill>
              </a:rPr>
              <a:t>Thunderstorm related losses 2</a:t>
            </a:r>
            <a:r>
              <a:rPr lang="en-US" sz="1200" b="1" baseline="30000" dirty="0">
                <a:solidFill>
                  <a:schemeClr val="bg1"/>
                </a:solidFill>
              </a:rPr>
              <a:t>nd</a:t>
            </a:r>
            <a:r>
              <a:rPr lang="en-US" sz="1200" b="1" dirty="0">
                <a:solidFill>
                  <a:schemeClr val="bg1"/>
                </a:solidFill>
              </a:rPr>
              <a:t> highest ever in U.S.</a:t>
            </a:r>
          </a:p>
        </p:txBody>
      </p:sp>
      <p:sp>
        <p:nvSpPr>
          <p:cNvPr id="12" name="Content Placeholder 6"/>
          <p:cNvSpPr txBox="1">
            <a:spLocks/>
          </p:cNvSpPr>
          <p:nvPr/>
        </p:nvSpPr>
        <p:spPr bwMode="gray">
          <a:xfrm>
            <a:off x="188940" y="3990234"/>
            <a:ext cx="1645920" cy="14046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900"/>
              </a:spcBef>
              <a:buNone/>
            </a:pPr>
            <a:r>
              <a:rPr lang="en-US" sz="1200" b="1" dirty="0">
                <a:solidFill>
                  <a:schemeClr val="bg1"/>
                </a:solidFill>
              </a:rPr>
              <a:t>Flooding events spurred 73% of federal disaster declarations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gray">
          <a:xfrm>
            <a:off x="5529641" y="3986886"/>
            <a:ext cx="1645920" cy="14046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900"/>
              </a:spcBef>
              <a:buNone/>
            </a:pPr>
            <a:r>
              <a:rPr lang="en-US" sz="1200" b="1" dirty="0">
                <a:solidFill>
                  <a:schemeClr val="bg1"/>
                </a:solidFill>
              </a:rPr>
              <a:t>N.A. hurricane season record-breaking insured &amp; economic losses; disasters affected &gt;25 million Americans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gray">
          <a:xfrm>
            <a:off x="7309875" y="3986886"/>
            <a:ext cx="1645920" cy="14046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900"/>
              </a:spcBef>
              <a:buNone/>
            </a:pPr>
            <a:r>
              <a:rPr lang="en-US" sz="1200" b="1" dirty="0">
                <a:solidFill>
                  <a:schemeClr val="bg1"/>
                </a:solidFill>
              </a:rPr>
              <a:t>Cyber: Risk continuing to increase</a:t>
            </a:r>
          </a:p>
          <a:p>
            <a:pPr marL="0" indent="0" algn="ctr">
              <a:spcBef>
                <a:spcPts val="900"/>
              </a:spcBef>
              <a:buNone/>
            </a:pPr>
            <a:r>
              <a:rPr lang="en-US" sz="1200" b="1" dirty="0">
                <a:solidFill>
                  <a:schemeClr val="bg1"/>
                </a:solidFill>
              </a:rPr>
              <a:t>Auto: Reaching epidemic proportions</a:t>
            </a:r>
          </a:p>
          <a:p>
            <a:pPr marL="0" indent="0" algn="ctr">
              <a:spcBef>
                <a:spcPts val="900"/>
              </a:spcBef>
              <a:buNone/>
            </a:pP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2C1F406-0B68-4911-B39A-52C1ADE776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gray">
          <a:xfrm>
            <a:off x="3749407" y="2256125"/>
            <a:ext cx="1645920" cy="1645920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880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1.11111E-6 L -1.875E-6 1.11111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39 -1.66551E-6 L 0.00156 -1.66551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41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69 1.11111E-6 L 0.00104 1.11111E-6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76 -1.66551E-6 L 0.00235 -1.66551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49721F1-B22C-46AE-B97D-3B6B943F5D7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63881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49721F1-B22C-46AE-B97D-3B6B943F5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3CA3F5C-1F16-4C5F-9C7F-B45B8370EC4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86817-3D86-4BEC-A6A6-C143F881C4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Rising Insurance Gap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81A51-AA9F-4854-B0E6-F7C5E40D74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8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43C81BF-82EE-40E0-B692-447725988E7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7815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7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43C81BF-82EE-40E0-B692-447725988E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746CB9D3-B9E0-4FE7-A0DE-860BDF9E181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00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87E5C-D185-49C7-B68D-085E22E9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78981"/>
            <a:ext cx="8458200" cy="950976"/>
          </a:xfrm>
        </p:spPr>
        <p:txBody>
          <a:bodyPr/>
          <a:lstStyle/>
          <a:p>
            <a:r>
              <a:rPr lang="en-US" dirty="0"/>
              <a:t>The Insurance Coverage Gap Cost Consumers An Estimated $1.3 Trillion From 2005-2015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0670D-442C-4524-B85D-84B5ED23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the last decade, more than 70 percent of all catastrophes losses worldwide were uninsured.</a:t>
            </a:r>
          </a:p>
          <a:p>
            <a:r>
              <a:rPr lang="en-US" dirty="0"/>
              <a:t>Flooding is not covered by standard homeowners insurance or commercial insurance policies, making it one of the largest uninsured risks for consumers.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C4E4F-92EA-4969-A090-4B9513D9BD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B30074-77D6-491E-876E-7BE0CC9DC2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7"/>
              </a:rPr>
              <a:t>Swiss Re</a:t>
            </a:r>
            <a:r>
              <a:rPr lang="en-US" dirty="0"/>
              <a:t>; </a:t>
            </a:r>
            <a:r>
              <a:rPr lang="en-US" dirty="0">
                <a:hlinkClick r:id="rId8"/>
              </a:rPr>
              <a:t>Wikimedia Commons</a:t>
            </a:r>
            <a:r>
              <a:rPr lang="en-US" dirty="0"/>
              <a:t>; </a:t>
            </a:r>
            <a:r>
              <a:rPr lang="en-US" dirty="0">
                <a:hlinkClick r:id="rId9"/>
              </a:rPr>
              <a:t>DOD</a:t>
            </a:r>
            <a:endParaRPr lang="en-US" dirty="0"/>
          </a:p>
        </p:txBody>
      </p:sp>
      <p:pic>
        <p:nvPicPr>
          <p:cNvPr id="15364" name="Picture 4" descr="Related image">
            <a:extLst>
              <a:ext uri="{FF2B5EF4-FFF2-40B4-BE49-F238E27FC236}">
                <a16:creationId xmlns:a16="http://schemas.microsoft.com/office/drawing/2014/main" id="{1F5EE79F-1DB1-4596-B656-EA88FA702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877" y="3882716"/>
            <a:ext cx="3409823" cy="23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mage result for flood">
            <a:extLst>
              <a:ext uri="{FF2B5EF4-FFF2-40B4-BE49-F238E27FC236}">
                <a16:creationId xmlns:a16="http://schemas.microsoft.com/office/drawing/2014/main" id="{6F86F9CA-176B-466E-BD1B-A5EA15F12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0" y="3882716"/>
            <a:ext cx="3456277" cy="23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48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37C88B9-2583-4988-BFCB-DCC3CDFD898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06058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think-cell Slide" r:id="rId18" imgW="216" imgH="216" progId="TCLayout.ActiveDocument.1">
                  <p:embed/>
                </p:oleObj>
              </mc:Choice>
              <mc:Fallback>
                <p:oleObj name="think-cell Slide" r:id="rId18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619D654D-CA51-4567-8AE7-CF3F3EF08BF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00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90BD3-C3A7-4151-9065-086C7451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30641"/>
            <a:ext cx="8458200" cy="950976"/>
          </a:xfrm>
        </p:spPr>
        <p:txBody>
          <a:bodyPr/>
          <a:lstStyle/>
          <a:p>
            <a:r>
              <a:rPr lang="en-US" dirty="0"/>
              <a:t>NFIP Payouts To The Small Group Of Americans With Flood Insurance Have Skyrocketed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91193-6110-4EC9-AAEC-5DF87EB484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807" y="1205137"/>
            <a:ext cx="8454009" cy="396947"/>
          </a:xfrm>
        </p:spPr>
        <p:txBody>
          <a:bodyPr/>
          <a:lstStyle/>
          <a:p>
            <a:r>
              <a:rPr lang="en-US" dirty="0"/>
              <a:t>78% Of NFIP's Payouts Have Occurred In The Last 13 Years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04F49BB4-A38E-4EE8-8A03-B95A0A8AA94A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80294714"/>
              </p:ext>
            </p:extLst>
          </p:nvPr>
        </p:nvGraphicFramePr>
        <p:xfrm>
          <a:off x="1111250" y="2089150"/>
          <a:ext cx="7600950" cy="414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8AB80249-CF1C-4F38-8F1D-1FFAD4D7D333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409575" y="4114800"/>
            <a:ext cx="8858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ea typeface="ＭＳ Ｐゴシック" panose="020B0600070205080204" pitchFamily="34" charset="-128"/>
                <a:sym typeface="+mn-lt"/>
              </a:rPr>
              <a:t>$</a:t>
            </a:r>
            <a:fld id="{CD38477D-09B6-4208-B9F4-7EDB9A1A36A3}" type="datetime'''''''''8'''''''''',''''0''''''00'',00''''''''''0'''''''''">
              <a:rPr lang="en-US" altLang="en-US" sz="1400" smtClean="0">
                <a:ea typeface="ＭＳ Ｐゴシック" panose="020B0600070205080204" pitchFamily="34" charset="-128"/>
                <a:sym typeface="+mn-lt"/>
              </a:rPr>
              <a:pPr marL="0" indent="0"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8,000,000</a:t>
            </a:fld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1B3044F-F79E-48BF-BEC9-DF0774C7998A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196975" y="57546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2397E3A5-753A-4D25-A81B-DDE03D55AA0D}" type="datetime'''''''''0'''''''''''''''''''''''''''''''''''''''''''''''">
              <a:rPr lang="en-US" altLang="en-US" sz="1400" smtClean="0">
                <a:ea typeface="ＭＳ Ｐゴシック" panose="020B0600070205080204" pitchFamily="34" charset="-128"/>
                <a:sym typeface="+mn-lt"/>
              </a:rPr>
              <a:pPr marL="0" indent="0"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8BB2D9A-D3F7-4A60-BE52-B43F8FD7DEEB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409575" y="4524375"/>
            <a:ext cx="8858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ea typeface="ＭＳ Ｐゴシック" panose="020B0600070205080204" pitchFamily="34" charset="-128"/>
                <a:sym typeface="+mn-lt"/>
              </a:rPr>
              <a:t>$</a:t>
            </a:r>
            <a:fld id="{A150DC05-A602-4038-ACEE-CA20FDC968B3}" type="datetime'''6'''''',''0''''''''''''''''''''''''0''''0,''''''''0''00'''''">
              <a:rPr lang="en-US" altLang="en-US" sz="1400" smtClean="0">
                <a:ea typeface="ＭＳ Ｐゴシック" panose="020B0600070205080204" pitchFamily="34" charset="-128"/>
                <a:sym typeface="+mn-lt"/>
              </a:rPr>
              <a:pPr marL="0" indent="0"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6,000,000</a:t>
            </a:fld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5D2D2D7-94C8-439E-A00A-137524A0222D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311150" y="3705225"/>
            <a:ext cx="9842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ea typeface="ＭＳ Ｐゴシック" panose="020B0600070205080204" pitchFamily="34" charset="-128"/>
                <a:sym typeface="+mn-lt"/>
              </a:rPr>
              <a:t>$</a:t>
            </a:r>
            <a:fld id="{C67C3DE5-7702-4BC0-93E2-ECEBEB6A0EA8}" type="datetime'10,''0''''''''''''''''''''0''0'''''''''''''',''''0''''00'''''">
              <a:rPr lang="en-US" altLang="en-US" sz="1400" smtClean="0">
                <a:ea typeface="ＭＳ Ｐゴシック" panose="020B0600070205080204" pitchFamily="34" charset="-128"/>
                <a:sym typeface="+mn-lt"/>
              </a:rPr>
              <a:pPr marL="0" indent="0"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10,000,000</a:t>
            </a:fld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9F0EF5C-F0E5-4AF9-87CA-E3168FEA493D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409575" y="5345113"/>
            <a:ext cx="8858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ea typeface="ＭＳ Ｐゴシック" panose="020B0600070205080204" pitchFamily="34" charset="-128"/>
                <a:sym typeface="+mn-lt"/>
              </a:rPr>
              <a:t>$</a:t>
            </a:r>
            <a:fld id="{815EF5ED-590C-4322-AC46-824B7B38D97E}" type="datetime'''2,''0''''''''''''''''0''''0,''0''''''''''0''0'''">
              <a:rPr lang="en-US" altLang="en-US" sz="1400" smtClean="0">
                <a:ea typeface="ＭＳ Ｐゴシック" panose="020B0600070205080204" pitchFamily="34" charset="-128"/>
                <a:sym typeface="+mn-lt"/>
              </a:rPr>
              <a:pPr marL="0" indent="0"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2,000,000</a:t>
            </a:fld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24541D8-36C0-4903-A631-EDB2A893978F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409575" y="4935538"/>
            <a:ext cx="8858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ea typeface="ＭＳ Ｐゴシック" panose="020B0600070205080204" pitchFamily="34" charset="-128"/>
                <a:sym typeface="+mn-lt"/>
              </a:rPr>
              <a:t>$</a:t>
            </a:r>
            <a:fld id="{3BB5FA63-9F78-4283-9583-F76DD8ABF64C}" type="datetime'''''''''4'',''''''''''''00''''''0'''',''''''0''00'''''''''''">
              <a:rPr lang="en-US" altLang="en-US" sz="1400" smtClean="0">
                <a:ea typeface="ＭＳ Ｐゴシック" panose="020B0600070205080204" pitchFamily="34" charset="-128"/>
                <a:sym typeface="+mn-lt"/>
              </a:rPr>
              <a:pPr marL="0" indent="0"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4,000,000</a:t>
            </a:fld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D0EA2C5E-D045-4D94-8BAD-D85CAE4A44D4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11150" y="3295650"/>
            <a:ext cx="9842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ea typeface="ＭＳ Ｐゴシック" panose="020B0600070205080204" pitchFamily="34" charset="-128"/>
                <a:sym typeface="+mn-lt"/>
              </a:rPr>
              <a:t>$</a:t>
            </a:r>
            <a:fld id="{54981566-4037-4989-98D8-CEF09540716E}" type="datetime'1''''''''''2,0''''''''''0''''''0'''''''',''0''0''''''''''0'''">
              <a:rPr lang="en-US" altLang="en-US" sz="1400" smtClean="0">
                <a:ea typeface="ＭＳ Ｐゴシック" panose="020B0600070205080204" pitchFamily="34" charset="-128"/>
                <a:sym typeface="+mn-lt"/>
              </a:rPr>
              <a:pPr marL="0" indent="0"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12,000,000</a:t>
            </a:fld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4DA687D8-8A43-456C-9385-7CE9C2F176B6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311150" y="2884488"/>
            <a:ext cx="9842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ea typeface="ＭＳ Ｐゴシック" panose="020B0600070205080204" pitchFamily="34" charset="-128"/>
                <a:sym typeface="+mn-lt"/>
              </a:rPr>
              <a:t>$</a:t>
            </a:r>
            <a:fld id="{F02858E5-0D40-41B5-ACA7-67152365C830}" type="datetime'1''''''''''''4,''''''''''0''''0''''''''0'',''0''''0''''''''0'">
              <a:rPr lang="en-US" altLang="en-US" sz="1400" smtClean="0">
                <a:ea typeface="ＭＳ Ｐゴシック" panose="020B0600070205080204" pitchFamily="34" charset="-128"/>
                <a:sym typeface="+mn-lt"/>
              </a:rPr>
              <a:pPr marL="0" indent="0"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14,000,000</a:t>
            </a:fld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0EC3469C-662F-417F-9BAD-847C913BED24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11150" y="2474913"/>
            <a:ext cx="9842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ea typeface="ＭＳ Ｐゴシック" panose="020B0600070205080204" pitchFamily="34" charset="-128"/>
                <a:sym typeface="+mn-lt"/>
              </a:rPr>
              <a:t>$</a:t>
            </a:r>
            <a:fld id="{6FD6AE2A-5587-4A59-9E93-46A732C4C9F2}" type="datetime'''''1''''''''''6,00''''''''0'',''0''''''''''''00'''''''''''''">
              <a:rPr lang="en-US" altLang="en-US" sz="1400" smtClean="0">
                <a:ea typeface="ＭＳ Ｐゴシック" panose="020B0600070205080204" pitchFamily="34" charset="-128"/>
                <a:sym typeface="+mn-lt"/>
              </a:rPr>
              <a:pPr marL="0" indent="0"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16,000,000</a:t>
            </a:fld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FC2737E7-5270-4628-A001-09950F839560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311150" y="2065338"/>
            <a:ext cx="9842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ea typeface="ＭＳ Ｐゴシック" panose="020B0600070205080204" pitchFamily="34" charset="-128"/>
                <a:sym typeface="+mn-lt"/>
              </a:rPr>
              <a:t>$</a:t>
            </a:r>
            <a:fld id="{9ECA8B6D-A744-4432-8C22-6B41B2D16827}" type="datetime'''''1''8,''''''000'''''''',''0''''0''''''''''''''''''''''0'''">
              <a:rPr lang="en-US" altLang="en-US" sz="1400" smtClean="0">
                <a:ea typeface="ＭＳ Ｐゴシック" panose="020B0600070205080204" pitchFamily="34" charset="-128"/>
                <a:sym typeface="+mn-lt"/>
              </a:rPr>
              <a:pPr marL="0" indent="0"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18,000,000</a:t>
            </a:fld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3D08DD-EB58-4C6F-99E5-1ADE68B6EB10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732338" y="6334125"/>
            <a:ext cx="3587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1400" dirty="0">
                <a:ea typeface="ＭＳ Ｐゴシック" panose="020B0600070205080204" pitchFamily="34" charset="-128"/>
                <a:sym typeface="+mn-lt"/>
              </a:rPr>
              <a:t>Year</a:t>
            </a:r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AC5FD43-8EE7-4BE1-83DB-221A3007D4F4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311150" y="1709738"/>
            <a:ext cx="20097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spcCol="0" anchor="b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1400" dirty="0">
                <a:ea typeface="ＭＳ Ｐゴシック" panose="020B0600070205080204" pitchFamily="34" charset="-128"/>
                <a:sym typeface="+mn-lt"/>
              </a:rPr>
              <a:t>Cost of Paid NFIP Claims</a:t>
            </a:r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F6BE8904-D916-4991-A9A1-C424A16D51EE}"/>
              </a:ext>
            </a:extLst>
          </p:cNvPr>
          <p:cNvSpPr txBox="1"/>
          <p:nvPr/>
        </p:nvSpPr>
        <p:spPr>
          <a:xfrm>
            <a:off x="5250734" y="1674462"/>
            <a:ext cx="1572343" cy="5149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buClr>
                <a:srgbClr val="337DBE"/>
              </a:buClr>
              <a:buSzPct val="77000"/>
            </a:pPr>
            <a:r>
              <a:rPr lang="en-US" sz="1400" b="1" dirty="0"/>
              <a:t>Aug 2005:</a:t>
            </a:r>
          </a:p>
          <a:p>
            <a:pPr algn="ctr">
              <a:buClr>
                <a:srgbClr val="337DBE"/>
              </a:buClr>
              <a:buSzPct val="77000"/>
            </a:pPr>
            <a:r>
              <a:rPr lang="en-US" sz="1400" dirty="0"/>
              <a:t>Hurricane Katrina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DA233EDC-EB9F-4BBD-8761-7FFB4592DD6D}"/>
              </a:ext>
            </a:extLst>
          </p:cNvPr>
          <p:cNvSpPr txBox="1"/>
          <p:nvPr/>
        </p:nvSpPr>
        <p:spPr>
          <a:xfrm>
            <a:off x="6537857" y="3198018"/>
            <a:ext cx="1178559" cy="5072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b="1" dirty="0"/>
              <a:t>Oct 2012: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dirty="0"/>
              <a:t>Superstorm </a:t>
            </a:r>
          </a:p>
          <a:p>
            <a:pPr algn="ctr">
              <a:lnSpc>
                <a:spcPct val="90000"/>
              </a:lnSpc>
              <a:buClr>
                <a:srgbClr val="337DBE"/>
              </a:buClr>
              <a:buSzPct val="77000"/>
            </a:pPr>
            <a:r>
              <a:rPr lang="en-US" sz="1400" dirty="0"/>
              <a:t>Sandy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C7C5EC7F-5A02-46D3-813A-177E4AF38EF1}"/>
              </a:ext>
            </a:extLst>
          </p:cNvPr>
          <p:cNvSpPr txBox="1"/>
          <p:nvPr/>
        </p:nvSpPr>
        <p:spPr>
          <a:xfrm>
            <a:off x="7819003" y="3580934"/>
            <a:ext cx="1178559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Aug 2017: </a:t>
            </a:r>
            <a:r>
              <a:rPr lang="en-US" sz="1400" dirty="0"/>
              <a:t>Hurricane Harvey</a:t>
            </a:r>
          </a:p>
        </p:txBody>
      </p:sp>
      <p:sp>
        <p:nvSpPr>
          <p:cNvPr id="491" name="Text Placeholder 3">
            <a:extLst>
              <a:ext uri="{FF2B5EF4-FFF2-40B4-BE49-F238E27FC236}">
                <a16:creationId xmlns:a16="http://schemas.microsoft.com/office/drawing/2014/main" id="{7BEDF8FF-8361-4FB6-864F-77545964C4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9369" y="6283569"/>
            <a:ext cx="7680960" cy="415018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21"/>
              </a:rPr>
              <a:t>FEMA NFIP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D95B62-4CDB-47BD-B036-193134D64444}"/>
              </a:ext>
            </a:extLst>
          </p:cNvPr>
          <p:cNvSpPr txBox="1"/>
          <p:nvPr/>
        </p:nvSpPr>
        <p:spPr>
          <a:xfrm>
            <a:off x="1554095" y="5189474"/>
            <a:ext cx="1217094" cy="56521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buClr>
                <a:srgbClr val="337DBE"/>
              </a:buClr>
              <a:buSzPct val="77000"/>
            </a:pPr>
            <a:r>
              <a:rPr lang="en-US" sz="1380" b="1" dirty="0"/>
              <a:t>1979: </a:t>
            </a:r>
          </a:p>
          <a:p>
            <a:pPr algn="ctr">
              <a:buClr>
                <a:srgbClr val="337DBE"/>
              </a:buClr>
              <a:buSzPct val="77000"/>
            </a:pPr>
            <a:r>
              <a:rPr lang="en-US" sz="1380" dirty="0"/>
              <a:t>FEMA Created</a:t>
            </a:r>
          </a:p>
        </p:txBody>
      </p:sp>
    </p:spTree>
    <p:extLst>
      <p:ext uri="{BB962C8B-B14F-4D97-AF65-F5344CB8AC3E}">
        <p14:creationId xmlns:p14="http://schemas.microsoft.com/office/powerpoint/2010/main" val="31541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DE43D39-7ED3-4F15-9894-46252D01C8F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4870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1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1B8AF58-9B82-4DC2-9453-181A4D9E85F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00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94F78C-FE41-482E-8178-054CF575A9B4}"/>
              </a:ext>
            </a:extLst>
          </p:cNvPr>
          <p:cNvSpPr/>
          <p:nvPr/>
        </p:nvSpPr>
        <p:spPr>
          <a:xfrm>
            <a:off x="7038479" y="1663931"/>
            <a:ext cx="1865376" cy="4544535"/>
          </a:xfrm>
          <a:prstGeom prst="rect">
            <a:avLst/>
          </a:prstGeom>
          <a:solidFill>
            <a:schemeClr val="bg1"/>
          </a:solidFill>
          <a:ln>
            <a:solidFill>
              <a:srgbClr val="072C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90000"/>
              </a:lnSpc>
              <a:buClr>
                <a:srgbClr val="337DBE"/>
              </a:buClr>
              <a:buFont typeface="Arial" panose="020B0604020202020204" pitchFamily="34" charset="0"/>
              <a:buChar char="•"/>
            </a:pPr>
            <a:endParaRPr lang="en-US" sz="1400" dirty="0">
              <a:ln>
                <a:solidFill>
                  <a:srgbClr val="13407A"/>
                </a:solidFill>
              </a:ln>
              <a:solidFill>
                <a:srgbClr val="337DB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0C113-E797-4F0A-9D5F-CDDB67B134FB}"/>
              </a:ext>
            </a:extLst>
          </p:cNvPr>
          <p:cNvSpPr txBox="1"/>
          <p:nvPr/>
        </p:nvSpPr>
        <p:spPr>
          <a:xfrm>
            <a:off x="7038479" y="1681711"/>
            <a:ext cx="1865376" cy="4544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dirty="0"/>
              <a:t>Major Populations Without Flood Insurance (%):</a:t>
            </a:r>
          </a:p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dirty="0"/>
              <a:t>Texas</a:t>
            </a:r>
          </a:p>
          <a:p>
            <a:pPr marL="749808" lvl="1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" panose="05000000000000000000" pitchFamily="2" charset="2"/>
              <a:buChar char="§"/>
            </a:pPr>
            <a:r>
              <a:rPr lang="en-US" dirty="0"/>
              <a:t>80%</a:t>
            </a:r>
          </a:p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dirty="0"/>
              <a:t>Florida </a:t>
            </a:r>
          </a:p>
          <a:p>
            <a:pPr marL="742950" lvl="1" indent="-285750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" panose="05000000000000000000" pitchFamily="2" charset="2"/>
              <a:buChar char="§"/>
            </a:pPr>
            <a:r>
              <a:rPr lang="en-US" dirty="0"/>
              <a:t>60%</a:t>
            </a:r>
          </a:p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dirty="0"/>
              <a:t>Puerto Rico</a:t>
            </a:r>
          </a:p>
          <a:p>
            <a:pPr marL="749808" lvl="1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" panose="05000000000000000000" pitchFamily="2" charset="2"/>
              <a:buChar char="§"/>
            </a:pPr>
            <a:r>
              <a:rPr lang="en-US" dirty="0"/>
              <a:t>99%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49551-FE03-407A-9DA2-30F562570C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8"/>
              </a:rPr>
              <a:t>McKinsey</a:t>
            </a:r>
            <a:r>
              <a:rPr lang="en-US" dirty="0"/>
              <a:t>; </a:t>
            </a:r>
            <a:r>
              <a:rPr lang="en-US" dirty="0">
                <a:hlinkClick r:id="rId9"/>
              </a:rPr>
              <a:t>FEMA NFIP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512CA5-65DF-4E5E-A5BA-1E6EF184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07817"/>
            <a:ext cx="8458200" cy="915114"/>
          </a:xfrm>
        </p:spPr>
        <p:txBody>
          <a:bodyPr/>
          <a:lstStyle/>
          <a:p>
            <a:r>
              <a:rPr lang="en-US" dirty="0"/>
              <a:t>Coverage Gaps Have Serious Consequences For American Families And Businesses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287C8F-9D9F-4932-BB40-D65381090C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957" y="1588412"/>
            <a:ext cx="6405670" cy="4706368"/>
          </a:xfrm>
          <a:prstGeom prst="rect">
            <a:avLst/>
          </a:prstGeom>
          <a:solidFill>
            <a:schemeClr val="bg1"/>
          </a:solidFill>
          <a:ln>
            <a:noFill/>
            <a:prstDash val="sysDash"/>
          </a:ln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1C800B-FB10-4CF3-B175-A26E80060B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807" y="1122931"/>
            <a:ext cx="8454009" cy="396947"/>
          </a:xfrm>
        </p:spPr>
        <p:txBody>
          <a:bodyPr/>
          <a:lstStyle/>
          <a:p>
            <a:r>
              <a:rPr lang="en-US" dirty="0"/>
              <a:t>88% Of American Households Lack Flood Insurance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0B2CF0-EE87-4D1E-9221-566EF22A5051}"/>
              </a:ext>
            </a:extLst>
          </p:cNvPr>
          <p:cNvSpPr/>
          <p:nvPr/>
        </p:nvSpPr>
        <p:spPr>
          <a:xfrm>
            <a:off x="762000" y="6239446"/>
            <a:ext cx="6141723" cy="49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03B0C2-0EC0-46BD-9981-AFADD56E617F}"/>
              </a:ext>
            </a:extLst>
          </p:cNvPr>
          <p:cNvSpPr/>
          <p:nvPr/>
        </p:nvSpPr>
        <p:spPr>
          <a:xfrm>
            <a:off x="542544" y="6168636"/>
            <a:ext cx="45719" cy="145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6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DE97762-9A62-4A21-A694-5B02ED4610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45773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3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DE97762-9A62-4A21-A694-5B02ED4610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A4F2FC4-A335-4A03-A1B8-8055EE49AD0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42112-6965-4EE2-9B1C-57F5B65C38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Bridging The Insurance Gap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A40C71-CE51-4129-8E53-0B9E894418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8243615-72DB-4583-8681-57161FDB958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3855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1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337AB7B-3740-4E7E-B44F-3CB627020E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00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1C046-D702-43F0-BE3B-0A6B0C0D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Successes In The Private Market Demonstrate The Viability Of Public/Private Partnerships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49CB7-6CDB-4636-AE49-D4E6F5B562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8"/>
              </a:rPr>
              <a:t>Insurance Journal</a:t>
            </a:r>
            <a:r>
              <a:rPr lang="en-US" dirty="0"/>
              <a:t>; </a:t>
            </a:r>
            <a:r>
              <a:rPr lang="en-US" i="1" dirty="0">
                <a:hlinkClick r:id="rId9"/>
              </a:rPr>
              <a:t>Houston Chronicle</a:t>
            </a:r>
            <a:r>
              <a:rPr lang="en-US" i="1" dirty="0"/>
              <a:t>;</a:t>
            </a:r>
            <a:r>
              <a:rPr lang="en-US" dirty="0"/>
              <a:t> </a:t>
            </a:r>
            <a:r>
              <a:rPr lang="en-US" dirty="0">
                <a:hlinkClick r:id="rId10"/>
              </a:rPr>
              <a:t>Swiss Re</a:t>
            </a:r>
            <a:r>
              <a:rPr lang="en-US" dirty="0"/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EE763C-DF40-4619-AE25-16E715B5F572}"/>
              </a:ext>
            </a:extLst>
          </p:cNvPr>
          <p:cNvCxnSpPr>
            <a:cxnSpLocks/>
          </p:cNvCxnSpPr>
          <p:nvPr/>
        </p:nvCxnSpPr>
        <p:spPr>
          <a:xfrm>
            <a:off x="2372049" y="1315815"/>
            <a:ext cx="9731" cy="50315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635877-D0EB-4D4C-83A9-93C5E3337953}"/>
              </a:ext>
            </a:extLst>
          </p:cNvPr>
          <p:cNvCxnSpPr>
            <a:cxnSpLocks/>
          </p:cNvCxnSpPr>
          <p:nvPr/>
        </p:nvCxnSpPr>
        <p:spPr>
          <a:xfrm>
            <a:off x="453842" y="1773455"/>
            <a:ext cx="836097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416DDA-BE41-4C60-B016-8B5E20BFC6BD}"/>
              </a:ext>
            </a:extLst>
          </p:cNvPr>
          <p:cNvGrpSpPr/>
          <p:nvPr/>
        </p:nvGrpSpPr>
        <p:grpSpPr>
          <a:xfrm>
            <a:off x="453841" y="1944513"/>
            <a:ext cx="6829541" cy="1099845"/>
            <a:chOff x="3962399" y="1831493"/>
            <a:chExt cx="6829541" cy="109984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88EE89F-AE2A-4359-999C-F1CFC8E7CD70}"/>
                </a:ext>
              </a:extLst>
            </p:cNvPr>
            <p:cNvSpPr/>
            <p:nvPr/>
          </p:nvSpPr>
          <p:spPr bwMode="auto">
            <a:xfrm>
              <a:off x="3962399" y="1831493"/>
              <a:ext cx="1721892" cy="1099845"/>
            </a:xfrm>
            <a:prstGeom prst="rect">
              <a:avLst/>
            </a:prstGeom>
            <a:solidFill>
              <a:srgbClr val="134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FEMA Reinsurance</a:t>
              </a: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EFE00369-1164-43B4-B18B-C295964B387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890339" y="1831494"/>
              <a:ext cx="490160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82563" indent="-182563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285750" indent="-285750">
                <a:spcAft>
                  <a:spcPts val="600"/>
                </a:spcAft>
                <a:buClr>
                  <a:srgbClr val="337DBE"/>
                </a:buClr>
                <a:buFont typeface="Wingdings 3" panose="05040102010807070707" pitchFamily="18" charset="2"/>
                <a:buChar char="y"/>
              </a:pPr>
              <a:r>
                <a:rPr lang="en-US" sz="1600" dirty="0"/>
                <a:t>Through a $150 million purchase of private reinsurance products, FEMA was able to recover approximately $1 billion, or an eighth of its total 2017 loses.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ED6375-81AD-4A76-88FF-A39E18AD2984}"/>
              </a:ext>
            </a:extLst>
          </p:cNvPr>
          <p:cNvGrpSpPr/>
          <p:nvPr/>
        </p:nvGrpSpPr>
        <p:grpSpPr>
          <a:xfrm>
            <a:off x="453841" y="3469703"/>
            <a:ext cx="6829539" cy="1096958"/>
            <a:chOff x="453841" y="3510751"/>
            <a:chExt cx="6829539" cy="109695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FE3A2BF-0204-4D54-8594-3C1FC5080988}"/>
                </a:ext>
              </a:extLst>
            </p:cNvPr>
            <p:cNvSpPr/>
            <p:nvPr/>
          </p:nvSpPr>
          <p:spPr bwMode="auto">
            <a:xfrm>
              <a:off x="453841" y="3510751"/>
              <a:ext cx="1721890" cy="1096958"/>
            </a:xfrm>
            <a:prstGeom prst="rect">
              <a:avLst/>
            </a:prstGeom>
            <a:solidFill>
              <a:srgbClr val="134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NFIP </a:t>
              </a:r>
              <a:r>
                <a:rPr lang="en-US" sz="1600" b="1" dirty="0" err="1">
                  <a:solidFill>
                    <a:schemeClr val="bg1"/>
                  </a:solidFill>
                </a:rPr>
                <a:t>NatCat</a:t>
              </a:r>
              <a:r>
                <a:rPr lang="en-US" sz="1600" b="1" dirty="0">
                  <a:solidFill>
                    <a:schemeClr val="bg1"/>
                  </a:solidFill>
                </a:rPr>
                <a:t> Bonds</a:t>
              </a:r>
            </a:p>
          </p:txBody>
        </p:sp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0ED5EC12-81AA-4F43-A0DC-59F19F6BC93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81780" y="3510752"/>
              <a:ext cx="49016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82563" indent="-182563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285750" indent="-285750">
                <a:spcAft>
                  <a:spcPts val="600"/>
                </a:spcAft>
                <a:buClr>
                  <a:srgbClr val="337DBE"/>
                </a:buClr>
                <a:buFont typeface="Wingdings 3" panose="05040102010807070707" pitchFamily="18" charset="2"/>
                <a:buChar char="y"/>
              </a:pPr>
              <a:r>
                <a:rPr lang="en-US" sz="1600" dirty="0"/>
                <a:t>By issuing new natural catastrophe bonds geared towards institutional investors, the NFIP can bring an estimated $500 million of additional reinsurance coverage.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F158B5-F1CC-4FF4-8928-4865AE4B1E4B}"/>
              </a:ext>
            </a:extLst>
          </p:cNvPr>
          <p:cNvGrpSpPr/>
          <p:nvPr/>
        </p:nvGrpSpPr>
        <p:grpSpPr>
          <a:xfrm>
            <a:off x="453841" y="4989041"/>
            <a:ext cx="6829540" cy="1077218"/>
            <a:chOff x="3962399" y="1726918"/>
            <a:chExt cx="6829540" cy="107721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F2BB0E6-3783-432D-BB00-0F75D63FBCA2}"/>
                </a:ext>
              </a:extLst>
            </p:cNvPr>
            <p:cNvSpPr/>
            <p:nvPr/>
          </p:nvSpPr>
          <p:spPr bwMode="auto">
            <a:xfrm>
              <a:off x="3962399" y="1755757"/>
              <a:ext cx="1721887" cy="1048379"/>
            </a:xfrm>
            <a:prstGeom prst="rect">
              <a:avLst/>
            </a:prstGeom>
            <a:solidFill>
              <a:srgbClr val="134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Swiss Re Flood Products</a:t>
              </a:r>
            </a:p>
          </p:txBody>
        </p: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6F2407C3-1948-484F-A165-46ABDC8985F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880607" y="1726918"/>
              <a:ext cx="491133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82563" indent="-182563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285750" indent="-285750">
                <a:spcAft>
                  <a:spcPts val="600"/>
                </a:spcAft>
                <a:buClr>
                  <a:srgbClr val="337DBE"/>
                </a:buClr>
                <a:buFont typeface="Wingdings 3" panose="05040102010807070707" pitchFamily="18" charset="2"/>
                <a:buChar char="y"/>
              </a:pPr>
              <a:r>
                <a:rPr lang="en-US" sz="1600" dirty="0"/>
                <a:t>Swiss Re recently announced a flood insurance program that delineates premiums based on location, house construction, and insured value, rather than relying on traditional rating tables.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760F077-BDAC-466E-AA60-D13560EE51F3}"/>
              </a:ext>
            </a:extLst>
          </p:cNvPr>
          <p:cNvSpPr txBox="1"/>
          <p:nvPr/>
        </p:nvSpPr>
        <p:spPr>
          <a:xfrm>
            <a:off x="356616" y="1384803"/>
            <a:ext cx="2211741" cy="52361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600" b="1" dirty="0"/>
              <a:t>Private Industry</a:t>
            </a:r>
          </a:p>
        </p:txBody>
      </p:sp>
      <p:pic>
        <p:nvPicPr>
          <p:cNvPr id="40972" name="Picture 12" descr="Image result for swiss re logo">
            <a:extLst>
              <a:ext uri="{FF2B5EF4-FFF2-40B4-BE49-F238E27FC236}">
                <a16:creationId xmlns:a16="http://schemas.microsoft.com/office/drawing/2014/main" id="{C38C2F9D-274C-4424-9D88-84F7F0C30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699" y="5436078"/>
            <a:ext cx="1752753" cy="42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CECF0B3-906D-4196-9E74-734B8F57C95D}"/>
              </a:ext>
            </a:extLst>
          </p:cNvPr>
          <p:cNvSpPr txBox="1"/>
          <p:nvPr/>
        </p:nvSpPr>
        <p:spPr>
          <a:xfrm>
            <a:off x="2372049" y="1384803"/>
            <a:ext cx="2211741" cy="52361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600" b="1" dirty="0"/>
              <a:t>Case Studies</a:t>
            </a:r>
          </a:p>
        </p:txBody>
      </p:sp>
      <p:pic>
        <p:nvPicPr>
          <p:cNvPr id="40984" name="Picture 24" descr="Image result for nfip logo vector">
            <a:extLst>
              <a:ext uri="{FF2B5EF4-FFF2-40B4-BE49-F238E27FC236}">
                <a16:creationId xmlns:a16="http://schemas.microsoft.com/office/drawing/2014/main" id="{FE7A7896-56E5-4E48-8C7E-170DAF5CB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365" y="3455893"/>
            <a:ext cx="1291421" cy="111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E96C5BB4-8EBD-4F4E-BF26-B164A2D3084F}"/>
              </a:ext>
            </a:extLst>
          </p:cNvPr>
          <p:cNvGrpSpPr/>
          <p:nvPr/>
        </p:nvGrpSpPr>
        <p:grpSpPr>
          <a:xfrm>
            <a:off x="7138699" y="1846216"/>
            <a:ext cx="1752753" cy="1084448"/>
            <a:chOff x="7249578" y="1846216"/>
            <a:chExt cx="1752753" cy="108444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10923DE-C080-4245-96FA-4045CA508692}"/>
                </a:ext>
              </a:extLst>
            </p:cNvPr>
            <p:cNvGrpSpPr/>
            <p:nvPr/>
          </p:nvGrpSpPr>
          <p:grpSpPr>
            <a:xfrm>
              <a:off x="7524021" y="1846216"/>
              <a:ext cx="1203869" cy="756649"/>
              <a:chOff x="7610947" y="1977583"/>
              <a:chExt cx="1203869" cy="608892"/>
            </a:xfrm>
          </p:grpSpPr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30FD952C-DD27-47EC-AD2A-446A4B15A94C}"/>
                  </a:ext>
                </a:extLst>
              </p:cNvPr>
              <p:cNvSpPr/>
              <p:nvPr/>
            </p:nvSpPr>
            <p:spPr>
              <a:xfrm rot="16200000">
                <a:off x="7908436" y="1680094"/>
                <a:ext cx="608892" cy="1203869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AE2481-689D-4B7A-8D1B-0F38658F46B9}"/>
                  </a:ext>
                </a:extLst>
              </p:cNvPr>
              <p:cNvSpPr txBox="1"/>
              <p:nvPr/>
            </p:nvSpPr>
            <p:spPr>
              <a:xfrm>
                <a:off x="7868873" y="2291611"/>
                <a:ext cx="604818" cy="28955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1200"/>
                  </a:spcBef>
                  <a:buClr>
                    <a:srgbClr val="337DBE"/>
                  </a:buClr>
                  <a:buSzPct val="77000"/>
                </a:pPr>
                <a:r>
                  <a:rPr lang="en-US" sz="2000" dirty="0">
                    <a:solidFill>
                      <a:schemeClr val="bg2"/>
                    </a:solidFill>
                  </a:rPr>
                  <a:t>40%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E07152-C7E4-4AF4-9339-12958483BAD5}"/>
                </a:ext>
              </a:extLst>
            </p:cNvPr>
            <p:cNvSpPr txBox="1"/>
            <p:nvPr/>
          </p:nvSpPr>
          <p:spPr>
            <a:xfrm>
              <a:off x="7249578" y="2626483"/>
              <a:ext cx="1752753" cy="3041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</a:pPr>
              <a:r>
                <a:rPr lang="en-US" sz="2000" dirty="0"/>
                <a:t>2018 FEMA Reinsurance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950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4A8F964-7775-4A2E-B9D0-102144F06B1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03027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3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4A8F964-7775-4A2E-B9D0-102144F06B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BC46F1C-D490-4024-89AB-27A1994D29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00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4A2D3-2774-4892-8E4C-344D3BAC7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Power Of Insurance Marketing, The Industry Can Address The Coverage Gap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47BEB-2469-40F7-B3F1-4BCE27C3F2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97" name="Picture 13" descr="Image result for allstate mayhem">
            <a:extLst>
              <a:ext uri="{FF2B5EF4-FFF2-40B4-BE49-F238E27FC236}">
                <a16:creationId xmlns:a16="http://schemas.microsoft.com/office/drawing/2014/main" id="{1ED44499-0AE5-4209-9538-D8AFA8213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5" t="10668"/>
          <a:stretch/>
        </p:blipFill>
        <p:spPr bwMode="auto">
          <a:xfrm>
            <a:off x="178816" y="1258751"/>
            <a:ext cx="3473290" cy="503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4" name="Picture 20" descr="Image result for aaron rodgers state farm">
            <a:extLst>
              <a:ext uri="{FF2B5EF4-FFF2-40B4-BE49-F238E27FC236}">
                <a16:creationId xmlns:a16="http://schemas.microsoft.com/office/drawing/2014/main" id="{F38F9924-A0A8-473A-BCA2-90B3DC618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535" y="1258751"/>
            <a:ext cx="3817616" cy="254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7" name="Picture 23" descr="Image result for nationwide insurance commercial">
            <a:extLst>
              <a:ext uri="{FF2B5EF4-FFF2-40B4-BE49-F238E27FC236}">
                <a16:creationId xmlns:a16="http://schemas.microsoft.com/office/drawing/2014/main" id="{06F4BC82-B7C3-4C16-A4CC-0FB341528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7" t="8151" r="5638" b="12265"/>
          <a:stretch/>
        </p:blipFill>
        <p:spPr bwMode="auto">
          <a:xfrm>
            <a:off x="3736536" y="4073683"/>
            <a:ext cx="3817616" cy="22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9" name="Picture 25" descr="Image result for geico gecko">
            <a:extLst>
              <a:ext uri="{FF2B5EF4-FFF2-40B4-BE49-F238E27FC236}">
                <a16:creationId xmlns:a16="http://schemas.microsoft.com/office/drawing/2014/main" id="{D4002D27-6CB2-4AE5-9232-D1642077B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7"/>
          <a:stretch/>
        </p:blipFill>
        <p:spPr bwMode="auto">
          <a:xfrm>
            <a:off x="6775734" y="1631737"/>
            <a:ext cx="2368266" cy="421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6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A26019A-3612-47FB-BF84-1BDC543BBD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17375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3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9D1018AC-D612-43D3-B852-29170735892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00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CB44D-1121-4D83-AC25-8E9E7C3C03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593BF-E8C2-4193-9AC9-3CB4A18087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hlinkClick r:id="rId7"/>
            <a:extLst>
              <a:ext uri="{FF2B5EF4-FFF2-40B4-BE49-F238E27FC236}">
                <a16:creationId xmlns:a16="http://schemas.microsoft.com/office/drawing/2014/main" id="{6635FE34-9955-854A-B1F1-FD7E6A4316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7906295-80F1-4DB8-889D-F06EB393944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51862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B2919A8B-6015-490C-AF4E-E8C20C8574D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00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242F2-E071-4940-A3E7-488495F4C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We Must Overcome Political Gridlock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5E5E1-13CD-4994-9D75-EBDB3E090D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Economic and Actuarially Sound Action Is Needed To Adapt Policies To The Realities Of 21</a:t>
            </a:r>
            <a:r>
              <a:rPr lang="en-US" baseline="30000" dirty="0"/>
              <a:t>st</a:t>
            </a:r>
            <a:r>
              <a:rPr lang="en-US" dirty="0"/>
              <a:t> Century Natural Catastrophes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B638F-DA5F-40BB-AB4B-DA60D01B5E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3" name="Picture 5" descr="File:United States Capitol west front edit2.jpg">
            <a:extLst>
              <a:ext uri="{FF2B5EF4-FFF2-40B4-BE49-F238E27FC236}">
                <a16:creationId xmlns:a16="http://schemas.microsoft.com/office/drawing/2014/main" id="{71B5C6C8-BC36-4799-AF96-45C8B280E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56" y="2146233"/>
            <a:ext cx="7238997" cy="374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20BF0D-A7ED-8E4C-9992-3657E181568F}"/>
              </a:ext>
            </a:extLst>
          </p:cNvPr>
          <p:cNvSpPr txBox="1"/>
          <p:nvPr/>
        </p:nvSpPr>
        <p:spPr>
          <a:xfrm>
            <a:off x="1349827" y="2332880"/>
            <a:ext cx="6738253" cy="10715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800" b="1" dirty="0">
                <a:solidFill>
                  <a:schemeClr val="bg1"/>
                </a:solidFill>
              </a:rPr>
              <a:t>“ALL POLITICS IS LOCAL”</a:t>
            </a:r>
          </a:p>
        </p:txBody>
      </p:sp>
    </p:spTree>
    <p:extLst>
      <p:ext uri="{BB962C8B-B14F-4D97-AF65-F5344CB8AC3E}">
        <p14:creationId xmlns:p14="http://schemas.microsoft.com/office/powerpoint/2010/main" val="197406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" y="2048102"/>
            <a:ext cx="9144001" cy="480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I.I.I. Mission Statement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gray">
          <a:xfrm>
            <a:off x="356617" y="2335501"/>
            <a:ext cx="5207001" cy="872767"/>
          </a:xfrm>
          <a:prstGeom prst="snip1Rect">
            <a:avLst>
              <a:gd name="adj" fmla="val 29185"/>
            </a:avLst>
          </a:prstGeom>
          <a:solidFill>
            <a:srgbClr val="337DBE">
              <a:alpha val="9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45716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lnSpc>
                <a:spcPct val="9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Improving public understanding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of insurance...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gray">
          <a:xfrm>
            <a:off x="3492628" y="4751809"/>
            <a:ext cx="5127499" cy="872767"/>
          </a:xfrm>
          <a:prstGeom prst="snip1Rect">
            <a:avLst>
              <a:gd name="adj" fmla="val 29763"/>
            </a:avLst>
          </a:prstGeom>
          <a:solidFill>
            <a:schemeClr val="accent3">
              <a:alpha val="9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45716" rIns="182880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lnSpc>
                <a:spcPct val="94000"/>
              </a:lnSpc>
              <a:spcBef>
                <a:spcPts val="0"/>
              </a:spcBef>
            </a:pPr>
            <a:endParaRPr lang="is-IS" sz="2400" dirty="0">
              <a:solidFill>
                <a:schemeClr val="bg1"/>
              </a:solidFill>
            </a:endParaRPr>
          </a:p>
          <a:p>
            <a:pPr algn="l">
              <a:lnSpc>
                <a:spcPct val="94000"/>
              </a:lnSpc>
              <a:spcBef>
                <a:spcPts val="0"/>
              </a:spcBef>
            </a:pPr>
            <a:r>
              <a:rPr lang="is-IS" sz="2400" dirty="0">
                <a:solidFill>
                  <a:schemeClr val="bg1"/>
                </a:solidFill>
              </a:rPr>
              <a:t>…</a:t>
            </a:r>
            <a:r>
              <a:rPr lang="en-US" sz="2400" dirty="0">
                <a:solidFill>
                  <a:schemeClr val="bg1"/>
                </a:solidFill>
              </a:rPr>
              <a:t>what it does and how it works</a:t>
            </a:r>
          </a:p>
          <a:p>
            <a:pPr algn="r">
              <a:lnSpc>
                <a:spcPct val="94000"/>
              </a:lnSpc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ight Triangle 10"/>
          <p:cNvSpPr>
            <a:spLocks noChangeAspect="1"/>
          </p:cNvSpPr>
          <p:nvPr/>
        </p:nvSpPr>
        <p:spPr>
          <a:xfrm rot="16200000">
            <a:off x="8375904" y="6089905"/>
            <a:ext cx="768096" cy="768096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gray">
          <a:xfrm>
            <a:off x="8620130" y="6662380"/>
            <a:ext cx="438151" cy="120185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>
                <a:latin typeface="+mn-lt"/>
              </a:rPr>
              <a:pPr/>
              <a:t>3</a:t>
            </a:fld>
            <a:endParaRPr lang="en-US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54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F7720A-2A32-4F11-9911-60E8334224D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4527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5" name="think-cell Slide" r:id="rId25" imgW="416" imgH="416" progId="TCLayout.ActiveDocument.1">
                  <p:embed/>
                </p:oleObj>
              </mc:Choice>
              <mc:Fallback>
                <p:oleObj name="think-cell Slide" r:id="rId25" imgW="416" imgH="4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F7720A-2A32-4F11-9911-60E8334224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3541C7D0-2C52-4F56-8113-C2296501144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2990" y="0"/>
            <a:ext cx="18473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637B2-2011-4704-88F0-68A1F2DB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85" y="228600"/>
            <a:ext cx="8741664" cy="990600"/>
          </a:xfrm>
        </p:spPr>
        <p:txBody>
          <a:bodyPr/>
          <a:lstStyle/>
          <a:p>
            <a:r>
              <a:rPr lang="en-US" dirty="0"/>
              <a:t>Over The Past 18 Months, However, Insurance Coverage Has Focused On…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11034-5712-435D-8C93-4FF08EFD36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8050" y="6510439"/>
            <a:ext cx="4724400" cy="182880"/>
          </a:xfrm>
        </p:spPr>
        <p:txBody>
          <a:bodyPr/>
          <a:lstStyle/>
          <a:p>
            <a:r>
              <a:rPr lang="en-US" dirty="0"/>
              <a:t>Source: Quid, HPS Analysis, Excludes Health Insurance And Company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FED70-FF50-4ED6-B969-6D48B76E34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A98C7-B28B-4C78-8980-33662FC7E88A}" type="slidenum">
              <a:rPr lang="en-US" smtClean="0"/>
              <a:pPr/>
              <a:t>4</a:t>
            </a:fld>
            <a:r>
              <a:rPr lang="en-US"/>
              <a:t> </a:t>
            </a:r>
            <a:endParaRPr lang="en-US" dirty="0"/>
          </a:p>
        </p:txBody>
      </p:sp>
      <p:graphicFrame>
        <p:nvGraphicFramePr>
          <p:cNvPr id="227" name="Chart 226">
            <a:extLst>
              <a:ext uri="{FF2B5EF4-FFF2-40B4-BE49-F238E27FC236}">
                <a16:creationId xmlns:a16="http://schemas.microsoft.com/office/drawing/2014/main" id="{7F429DF3-1432-4ADB-BE8C-4DDB89FBDD50}"/>
              </a:ext>
            </a:extLst>
          </p:cNvPr>
          <p:cNvGraphicFramePr/>
          <p:nvPr>
            <p:custDataLst>
              <p:tags r:id="rId4"/>
            </p:custDataLst>
            <p:extLst/>
          </p:nvPr>
        </p:nvGraphicFramePr>
        <p:xfrm>
          <a:off x="3270250" y="1289050"/>
          <a:ext cx="2527300" cy="496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1AF16A94-6314-4DAD-BAF2-9F8043E37BA2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3759200" y="1741488"/>
            <a:ext cx="79375" cy="857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770DCAD8-9455-4F5D-8948-8AFAB8360002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V="1">
            <a:off x="3759200" y="2132013"/>
            <a:ext cx="79375" cy="13652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B493A928-78C9-4EDE-AB5C-0A794966B0A9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522538" y="2162175"/>
            <a:ext cx="12112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0C343308-919E-44F0-A746-EDE8B71F91C8}" type="datetime'C''r''''o''''''''''p'''''' I''''nsu''r''''a''''''n''''c''''e'">
              <a:rPr lang="en-US" altLang="en-US" sz="1400" smtClean="0"/>
              <a:pPr marL="0" indent="0" algn="r">
                <a:spcBef>
                  <a:spcPct val="0"/>
                </a:spcBef>
                <a:buNone/>
              </a:pPr>
              <a:t>Crop Insurance</a:t>
            </a:fld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70916E73-DF85-4DE1-99DF-5B1A8E83EBB9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289425" y="6230938"/>
            <a:ext cx="4857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AF8B7DA-508B-4570-8524-208E8D28B3F7}" type="datetime'''''''''''''''''''''C''''''''''''''''o''''''''''''''''u''nt'''">
              <a:rPr lang="en-US" altLang="en-US" sz="1400" smtClean="0">
                <a:ea typeface="ＭＳ Ｐゴシック" panose="020B0600070205080204" pitchFamily="34" charset="-128"/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Count</a:t>
            </a:fld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E17D8F65-31E3-494C-A7CE-6E37ED9360FB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951038" y="3894138"/>
            <a:ext cx="17827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24E71411-7322-48B5-AE6F-006B3B0A82E8}" type="datetime'''''H''''''''ome''''ow''ner'''''' ''Ins''''u''ran''c''''e'''">
              <a:rPr lang="en-US" altLang="en-US" sz="1400" smtClean="0"/>
              <a:pPr marL="0" indent="0" algn="r">
                <a:spcBef>
                  <a:spcPct val="0"/>
                </a:spcBef>
                <a:buNone/>
              </a:pPr>
              <a:t>Homeowner Insurance</a:t>
            </a:fld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id="{97B2897F-7270-4263-AD19-9804A16E2E70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4051300" y="1720850"/>
            <a:ext cx="307975" cy="212725"/>
          </a:xfrm>
          <a:prstGeom prst="rect">
            <a:avLst/>
          </a:prstGeom>
          <a:solidFill>
            <a:srgbClr val="496895"/>
          </a:solidFill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2516E30-4B57-46E1-BE03-8B303FE14938}" type="datetime'''''''''''''''''''3%'''''''''''''''''">
              <a:rPr lang="en-US" altLang="en-US" sz="14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buNone/>
              </a:pPr>
              <a:t>3%</a:t>
            </a:fld>
            <a:endParaRPr lang="en-US" sz="1400" dirty="0">
              <a:solidFill>
                <a:schemeClr val="bg1"/>
              </a:solidFill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id="{8A747106-91B2-44DC-8972-BB14A957B13E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4706938" y="1870075"/>
            <a:ext cx="307975" cy="212725"/>
          </a:xfrm>
          <a:prstGeom prst="rect">
            <a:avLst/>
          </a:prstGeom>
          <a:solidFill>
            <a:srgbClr val="6F8DB9"/>
          </a:solidFill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99BE45B-9D24-4DFB-9662-3FF3785C1AA5}" type="datetime'''''''''''3''''''''''''''''''''''''''''''%'''''''''">
              <a:rPr lang="en-US" altLang="en-US" sz="1400" smtClean="0">
                <a:solidFill>
                  <a:schemeClr val="bg1"/>
                </a:solidFill>
                <a:ea typeface="ＭＳ Ｐゴシック" panose="020B0600070205080204" pitchFamily="34" charset="-128"/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3%</a:t>
            </a:fld>
            <a:endParaRPr lang="en-US" sz="1400" dirty="0">
              <a:solidFill>
                <a:schemeClr val="bg1"/>
              </a:solidFill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719D3BB2-2AE6-44D8-BCFB-AEF757EF4AD6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936749" y="1635125"/>
            <a:ext cx="1797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235893EC-9431-448B-8532-5F5F0F476AEA}" type="datetime'''Tr''av''el'''' ''''&amp; Pe''''''t In''''s''''''''ura''''nce'''">
              <a:rPr lang="en-US" altLang="en-US" sz="1400" smtClean="0"/>
              <a:pPr marL="0" indent="0" algn="r">
                <a:spcBef>
                  <a:spcPct val="0"/>
                </a:spcBef>
                <a:buNone/>
              </a:pPr>
              <a:t>Travel &amp; Pet Insurance</a:t>
            </a:fld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51" name="Text Placeholder 2">
            <a:extLst>
              <a:ext uri="{FF2B5EF4-FFF2-40B4-BE49-F238E27FC236}">
                <a16:creationId xmlns:a16="http://schemas.microsoft.com/office/drawing/2014/main" id="{CCBD32D8-0C64-4C86-AC9F-7E2D765B0963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4051300" y="2025650"/>
            <a:ext cx="307975" cy="212725"/>
          </a:xfrm>
          <a:prstGeom prst="rect">
            <a:avLst/>
          </a:prstGeom>
          <a:solidFill>
            <a:srgbClr val="A9BBD5"/>
          </a:solidFill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B2DD17C-7895-40C8-9519-8B67E3BB3272}" type="datetime'''3''''''''''''''''''%'''''''''''''">
              <a:rPr lang="en-US" altLang="en-US" sz="1400" smtClean="0">
                <a:ea typeface="ＭＳ Ｐゴシック" panose="020B0600070205080204" pitchFamily="34" charset="-128"/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3%</a:t>
            </a:fld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99" name="Text Placeholder 2">
            <a:extLst>
              <a:ext uri="{FF2B5EF4-FFF2-40B4-BE49-F238E27FC236}">
                <a16:creationId xmlns:a16="http://schemas.microsoft.com/office/drawing/2014/main" id="{0F25D049-2AB5-4DC8-AAEF-2F70B024C182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378325" y="3306763"/>
            <a:ext cx="307975" cy="212725"/>
          </a:xfrm>
          <a:prstGeom prst="rect">
            <a:avLst/>
          </a:prstGeom>
          <a:solidFill>
            <a:srgbClr val="F2AC82"/>
          </a:solidFill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E4B22AB-1C3A-4B2D-984D-EA29E4E775E2}" type="datetime'''''''''''''''''2''''''''''''''''''''''''''%'''''''''''''">
              <a:rPr lang="en-US" altLang="en-US" sz="1400" smtClean="0">
                <a:ea typeface="ＭＳ Ｐゴシック" panose="020B0600070205080204" pitchFamily="34" charset="-128"/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2%</a:t>
            </a:fld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04157214-DBD3-48B0-AD2E-1A46D3A11E6B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3052763" y="3276600"/>
            <a:ext cx="6810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E160C045-EDCD-44A8-8CBD-DE67F3EEE2FF}" type="datetime'''Wi''l''''d''''''''''''''fire''s'''''''''''''''''''">
              <a:rPr lang="en-US" altLang="en-US" sz="1400" smtClean="0"/>
              <a:pPr marL="0" indent="0" algn="r">
                <a:spcBef>
                  <a:spcPct val="0"/>
                </a:spcBef>
                <a:buNone/>
              </a:pPr>
              <a:t>Wildfires</a:t>
            </a:fld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F962B138-56E2-45E1-BB9F-D2D452575279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2216150" y="1371600"/>
            <a:ext cx="1517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544B8F3F-CDB4-42A5-B019-1C51847C0DC3}" type="datetime'''''I''''n''s''''''''''u''ran''c''''''e ''Law''''s''u''its'">
              <a:rPr lang="en-US" altLang="en-US" sz="1400" smtClean="0"/>
              <a:pPr marL="0" indent="0" algn="r">
                <a:spcBef>
                  <a:spcPct val="0"/>
                </a:spcBef>
                <a:buNone/>
              </a:pPr>
              <a:t>Insurance Lawsuits</a:t>
            </a:fld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E7105894-FD93-4D6A-A079-3E3FC47D5D92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3328988" y="4373563"/>
            <a:ext cx="4048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35625BEF-C27D-40A2-A448-126055BE7016}" type="datetime'''''''N''''''''''''''''''F''''I''''''''P'''">
              <a:rPr lang="en-US" altLang="en-US" sz="1400" smtClean="0"/>
              <a:pPr marL="0" indent="0" algn="r">
                <a:spcBef>
                  <a:spcPct val="0"/>
                </a:spcBef>
                <a:buNone/>
              </a:pPr>
              <a:t>NFIP</a:t>
            </a:fld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B868C306-72BE-4F95-BCBD-DAE57D2B08EF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616075" y="1898650"/>
            <a:ext cx="2117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0B213047-BEC5-4BE2-BD51-13757577BDE5}" type="datetime'''''''Mo''''r''t''''''ga''g''''e &amp; Titl''e'' Insu''r''ance'''">
              <a:rPr lang="en-US" altLang="en-US" sz="1400" smtClean="0"/>
              <a:pPr marL="0" indent="0" algn="r">
                <a:spcBef>
                  <a:spcPct val="0"/>
                </a:spcBef>
                <a:buNone/>
              </a:pPr>
              <a:t>Mortgage &amp; Title Insurance</a:t>
            </a:fld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212" name="Text Placeholder 2">
            <a:extLst>
              <a:ext uri="{FF2B5EF4-FFF2-40B4-BE49-F238E27FC236}">
                <a16:creationId xmlns:a16="http://schemas.microsoft.com/office/drawing/2014/main" id="{09884A8B-BAA6-4B5D-9B6B-0336361B3FE6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123949" y="2425700"/>
            <a:ext cx="2609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F36FB732-A68F-4077-8637-2F9460A07E6B}" type="datetime'Life ''''In''''sur''a''''nce &amp; L''''ong-Term ''Car''e'''">
              <a:rPr lang="en-US" altLang="en-US" sz="1400" smtClean="0"/>
              <a:pPr marL="0" indent="0" algn="r">
                <a:spcBef>
                  <a:spcPct val="0"/>
                </a:spcBef>
                <a:buNone/>
              </a:pPr>
              <a:t>Life Insurance &amp; Long-Term Care</a:t>
            </a:fld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50" name="Text Placeholder 2">
            <a:extLst>
              <a:ext uri="{FF2B5EF4-FFF2-40B4-BE49-F238E27FC236}">
                <a16:creationId xmlns:a16="http://schemas.microsoft.com/office/drawing/2014/main" id="{92EBABB4-3CFC-483D-8AFC-13DB59AE9C19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541588" y="2894013"/>
            <a:ext cx="1192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CC53F9CE-B85E-45EF-82FE-42238B9616DE}" type="datetime'Au''to I''''''''nsu''''''''''''''ran''''''''c''''e'''''''">
              <a:rPr lang="en-US" altLang="en-US" sz="1400" smtClean="0"/>
              <a:pPr marL="0" indent="0" algn="r">
                <a:spcBef>
                  <a:spcPct val="0"/>
                </a:spcBef>
                <a:buNone/>
              </a:pPr>
              <a:t>Auto Insurance</a:t>
            </a:fld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DF482320-54F7-4522-9834-E918929B0C50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2511425" y="3540125"/>
            <a:ext cx="12223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6861AE98-9AF7-4564-85B5-DE8AC569D0EB}" type="datetime'F''''''''''l''''oo''''d'''''''''' &amp;'''' ''S''''to''''''rms'''">
              <a:rPr lang="en-US" altLang="en-US" sz="1400" smtClean="0"/>
              <a:pPr marL="0" indent="0" algn="r">
                <a:spcBef>
                  <a:spcPct val="0"/>
                </a:spcBef>
                <a:buNone/>
              </a:pPr>
              <a:t>Flood &amp; Storms</a:t>
            </a:fld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A9B0DE86-B219-4C9D-A708-02A72F23EF89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2433638" y="4822825"/>
            <a:ext cx="13001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139B8286-ECA6-4D43-9E5B-85DA4E5246A8}" type="datetime'''''''C''y''''b''e''''''''''''''''r'' ''''''''''In''suranc''e'">
              <a:rPr lang="en-US" altLang="en-US" sz="1400" smtClean="0"/>
              <a:pPr marL="0" indent="0" algn="r">
                <a:spcBef>
                  <a:spcPct val="0"/>
                </a:spcBef>
                <a:buNone/>
              </a:pPr>
              <a:t>Cyber Insurance</a:t>
            </a:fld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BD703DD4-B108-484D-9660-9363C1183EC2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965450" y="5546725"/>
            <a:ext cx="768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1DFB3E1F-711C-48C9-ADEB-C6AFD9EEDF2C}" type="datetime'''I''''''ns''''u''''''''''r''''''T''''''e''c''''h'''''''''">
              <a:rPr lang="en-US" altLang="en-US" sz="1400" smtClean="0"/>
              <a:pPr marL="0" indent="0" algn="r">
                <a:spcBef>
                  <a:spcPct val="0"/>
                </a:spcBef>
                <a:buNone/>
              </a:pPr>
              <a:t>InsurTech</a:t>
            </a:fld>
            <a:endParaRPr lang="en-US" sz="14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228" name="Right Brace 227">
            <a:extLst>
              <a:ext uri="{FF2B5EF4-FFF2-40B4-BE49-F238E27FC236}">
                <a16:creationId xmlns:a16="http://schemas.microsoft.com/office/drawing/2014/main" id="{BC7096E8-EFD2-45CC-BA39-73309A4B11D0}"/>
              </a:ext>
            </a:extLst>
          </p:cNvPr>
          <p:cNvSpPr/>
          <p:nvPr/>
        </p:nvSpPr>
        <p:spPr>
          <a:xfrm>
            <a:off x="5943600" y="4724400"/>
            <a:ext cx="582612" cy="1447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ight Brace 228">
            <a:extLst>
              <a:ext uri="{FF2B5EF4-FFF2-40B4-BE49-F238E27FC236}">
                <a16:creationId xmlns:a16="http://schemas.microsoft.com/office/drawing/2014/main" id="{B12A1BC4-5908-40E9-AE08-C20322593D32}"/>
              </a:ext>
            </a:extLst>
          </p:cNvPr>
          <p:cNvSpPr/>
          <p:nvPr/>
        </p:nvSpPr>
        <p:spPr>
          <a:xfrm>
            <a:off x="5943600" y="3352800"/>
            <a:ext cx="582612" cy="13525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ight Brace 229">
            <a:extLst>
              <a:ext uri="{FF2B5EF4-FFF2-40B4-BE49-F238E27FC236}">
                <a16:creationId xmlns:a16="http://schemas.microsoft.com/office/drawing/2014/main" id="{04FAD872-5F5A-48D0-9150-449C44E4481B}"/>
              </a:ext>
            </a:extLst>
          </p:cNvPr>
          <p:cNvSpPr/>
          <p:nvPr/>
        </p:nvSpPr>
        <p:spPr>
          <a:xfrm>
            <a:off x="5943600" y="1741488"/>
            <a:ext cx="582612" cy="89693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BBEB12E9-029A-45CD-95F6-09A7A03412F1}"/>
              </a:ext>
            </a:extLst>
          </p:cNvPr>
          <p:cNvSpPr txBox="1"/>
          <p:nvPr/>
        </p:nvSpPr>
        <p:spPr bwMode="gray">
          <a:xfrm>
            <a:off x="6634162" y="1938665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18% on other P/C and life products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33015F8F-14F6-4814-A567-07A5F8AD2548}"/>
              </a:ext>
            </a:extLst>
          </p:cNvPr>
          <p:cNvSpPr txBox="1"/>
          <p:nvPr/>
        </p:nvSpPr>
        <p:spPr bwMode="gray">
          <a:xfrm>
            <a:off x="6634162" y="3863658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28% on Nat Cat risks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E0F7AA78-C465-440D-8229-06A98ABA23E8}"/>
              </a:ext>
            </a:extLst>
          </p:cNvPr>
          <p:cNvSpPr txBox="1"/>
          <p:nvPr/>
        </p:nvSpPr>
        <p:spPr bwMode="gray">
          <a:xfrm>
            <a:off x="6634162" y="5078968"/>
            <a:ext cx="2057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30% on cyber insurance and digital trends</a:t>
            </a:r>
          </a:p>
        </p:txBody>
      </p:sp>
    </p:spTree>
    <p:extLst>
      <p:ext uri="{BB962C8B-B14F-4D97-AF65-F5344CB8AC3E}">
        <p14:creationId xmlns:p14="http://schemas.microsoft.com/office/powerpoint/2010/main" val="734726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49CACEE1-10BC-46A8-8BBA-95B6D7F655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3173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9" name="think-cell Slide" r:id="rId25" imgW="416" imgH="416" progId="TCLayout.ActiveDocument.1">
                  <p:embed/>
                </p:oleObj>
              </mc:Choice>
              <mc:Fallback>
                <p:oleObj name="think-cell Slide" r:id="rId25" imgW="416" imgH="416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49CACEE1-10BC-46A8-8BBA-95B6D7F655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2D795EE-B662-4D20-A43F-711E28BBDB4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2990" y="0"/>
            <a:ext cx="18473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0000"/>
              </a:solidFill>
              <a:ea typeface="ＭＳ Ｐゴシック" panose="020B0600070205080204" pitchFamily="34" charset="-128"/>
              <a:cs typeface="+mj-cs"/>
              <a:sym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ED067-638B-4238-B40F-C7B06839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37" y="228600"/>
            <a:ext cx="8741664" cy="990600"/>
          </a:xfrm>
        </p:spPr>
        <p:txBody>
          <a:bodyPr/>
          <a:lstStyle/>
          <a:p>
            <a:r>
              <a:rPr lang="en-US" dirty="0"/>
              <a:t>Social Media Focuses More On </a:t>
            </a:r>
            <a:r>
              <a:rPr lang="en-US" dirty="0" err="1"/>
              <a:t>NatCat</a:t>
            </a:r>
            <a:r>
              <a:rPr lang="en-US" dirty="0"/>
              <a:t> Than Cyber, Auto and </a:t>
            </a:r>
            <a:r>
              <a:rPr lang="en-US" dirty="0" err="1"/>
              <a:t>InsurTech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C5962-E4EC-425F-988C-2F9F78AF14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ADC51-C772-4471-ABC2-3F62FAD687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A98C7-B28B-4C78-8980-33662FC7E88A}" type="slidenum">
              <a:rPr lang="en-US" smtClean="0"/>
              <a:pPr/>
              <a:t>5</a:t>
            </a:fld>
            <a:r>
              <a:rPr lang="en-US"/>
              <a:t> </a:t>
            </a:r>
            <a:endParaRPr lang="en-US" dirty="0"/>
          </a:p>
        </p:txBody>
      </p:sp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0BE5AA0C-CC0C-4F39-89DD-CDEE451D306D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25829447"/>
              </p:ext>
            </p:extLst>
          </p:nvPr>
        </p:nvGraphicFramePr>
        <p:xfrm>
          <a:off x="763588" y="1920875"/>
          <a:ext cx="7826375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6AA4B7-6F1A-44DB-BAEF-87547AC24498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H="1">
            <a:off x="4576763" y="3235325"/>
            <a:ext cx="368300" cy="4175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DEA3BC0-E436-4F49-A83D-682D8FE037DB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3281362" y="3111500"/>
            <a:ext cx="141288" cy="619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51E29C0-F17F-47B8-9214-95F969847C17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 flipH="1">
            <a:off x="4035425" y="4246563"/>
            <a:ext cx="350838" cy="17462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0BE19CF-BED8-4819-A244-A83C6207470C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H="1">
            <a:off x="2619375" y="5087939"/>
            <a:ext cx="433388" cy="1317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B65547E-467A-4FFC-BBEA-F7D85EEED1E9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auto">
          <a:xfrm flipH="1">
            <a:off x="4340225" y="4827588"/>
            <a:ext cx="793750" cy="31591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C976AD4-3364-4281-A479-87FEFD15826D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auto">
          <a:xfrm flipH="1">
            <a:off x="2314575" y="4102099"/>
            <a:ext cx="619125" cy="131603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E526BEB-4303-4EF6-8C5E-2954FEBB1B70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2074863" y="4911725"/>
            <a:ext cx="122238" cy="2794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0457E6B-8F1C-468A-88D1-253BEC4E6CA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2254250" y="3873500"/>
            <a:ext cx="14684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6988" tIns="0" rIns="26988" bIns="0" numCol="1" spcCol="0" anchor="t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1D1C9F35-A83A-4067-A691-A2B1592BB62D}" type="datetime'''''T''r''a''vel I''n''''''''''s''''''''''''u''ra''''''nce'''">
              <a:rPr lang="en-US" altLang="en-US" sz="1500" smtClean="0">
                <a:ea typeface="ＭＳ Ｐゴシック" panose="020B0600070205080204" pitchFamily="34" charset="-128"/>
                <a:sym typeface="+mn-lt"/>
              </a:rPr>
              <a:pPr marL="0" indent="0">
                <a:spcBef>
                  <a:spcPct val="0"/>
                </a:spcBef>
                <a:buNone/>
              </a:pPr>
              <a:t>Travel Insurance</a:t>
            </a:fld>
            <a:endParaRPr lang="en-US" sz="15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A6B648B-B99F-4671-BCC8-F23B6C951BE1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1631950" y="4683125"/>
            <a:ext cx="7858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6988" tIns="0" rIns="26988" bIns="0" numCol="1" spcCol="0" anchor="t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34A44B9C-2897-422E-A12A-DD9B652796DB}" type="datetime'''''''''''''''''''''''''W''''''il''''dfi''r''''''''e''''''s'">
              <a:rPr lang="en-US" altLang="en-US" sz="1500" smtClean="0">
                <a:ea typeface="ＭＳ Ｐゴシック" panose="020B0600070205080204" pitchFamily="34" charset="-128"/>
                <a:sym typeface="+mn-lt"/>
              </a:rPr>
              <a:pPr marL="0" indent="0">
                <a:spcBef>
                  <a:spcPct val="0"/>
                </a:spcBef>
                <a:buNone/>
              </a:pPr>
              <a:t>Wildfires</a:t>
            </a:fld>
            <a:endParaRPr lang="en-US" sz="15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3791CDE-ABD2-401D-9C77-865E93593DEC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3432175" y="5233988"/>
            <a:ext cx="145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6988" tIns="0" rIns="26988" bIns="0" numCol="1" spcCol="0" anchor="ctr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E384B4E8-94C2-4A80-A62B-1229FA076980}" type="datetime'''''C''''''''yb''''''''''''er'''' ''Ins''''''u''''''ra''nc''e'">
              <a:rPr lang="en-US" altLang="en-US" sz="1500" smtClean="0"/>
              <a:pPr marL="0" indent="0">
                <a:spcBef>
                  <a:spcPct val="0"/>
                </a:spcBef>
                <a:buNone/>
              </a:pPr>
              <a:t>Cyber Insurance</a:t>
            </a:fld>
            <a:endParaRPr lang="en-US" sz="15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A53B528-7820-4A01-893E-C534510EDF7B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210050" y="5994400"/>
            <a:ext cx="1358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238D66C-0750-4110-8170-CE00255E0A8D}" type="datetime'''''''''P''''''u''bl''i''''''s''her ''''C''o''u''''''n''t'">
              <a:rPr lang="en-US" altLang="en-US" sz="1500" smtClean="0"/>
              <a:pPr marL="0" indent="0" algn="ctr">
                <a:spcBef>
                  <a:spcPct val="0"/>
                </a:spcBef>
                <a:buNone/>
              </a:pPr>
              <a:t>Publisher Count</a:t>
            </a:fld>
            <a:endParaRPr lang="en-US" sz="15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BE62DB6-EDA6-4F40-AAC3-0E3B4E7587E7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500688" y="5187950"/>
            <a:ext cx="13366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6988" tIns="0" rIns="26988" bIns="0" numCol="1" spcCol="0" anchor="ctr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E70F52F7-11A6-4603-9B90-9F4F05DB2C7F}" type="datetime'''A''uto'''''' ''''Insu''''''r''a''''''''n''c''''''''''''e'">
              <a:rPr lang="en-US" altLang="en-US" sz="1500" smtClean="0"/>
              <a:pPr marL="0" indent="0">
                <a:spcBef>
                  <a:spcPct val="0"/>
                </a:spcBef>
                <a:buNone/>
              </a:pPr>
              <a:t>Auto Insurance</a:t>
            </a:fld>
            <a:endParaRPr lang="en-US" sz="15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F718E3-6C17-4F84-89C9-790DEC000F14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2749550" y="4859338"/>
            <a:ext cx="1358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6988" tIns="0" rIns="26988" bIns="0" numCol="1" spcCol="0" anchor="t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B0832A34-B508-41F2-AB80-B752F018176F}" type="datetime'Cro''''''''p'' In''sur''''''''''a''''nce'''''''''''''''''''''">
              <a:rPr lang="en-US" altLang="en-US" sz="1500" smtClean="0"/>
              <a:pPr marL="0" indent="0">
                <a:spcBef>
                  <a:spcPct val="0"/>
                </a:spcBef>
                <a:buNone/>
              </a:pPr>
              <a:t>Crop Insurance</a:t>
            </a:fld>
            <a:endParaRPr lang="en-US" sz="15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E88BC37-85F1-4A7D-8309-72B5E18F2C30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2343149" y="2882900"/>
            <a:ext cx="13668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6988" tIns="0" rIns="26988" bIns="0" numCol="1" spcCol="0" anchor="t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EB36764B-5171-45C1-A670-6D00D9377FC4}" type="datetime'F''''l''''o''''''''o''''''''''d'''''' &amp;'' S''to''''r''m''s'">
              <a:rPr lang="en-US" altLang="en-US" sz="1500" smtClean="0"/>
              <a:pPr marL="0" indent="0">
                <a:spcBef>
                  <a:spcPct val="0"/>
                </a:spcBef>
                <a:buNone/>
              </a:pPr>
              <a:t>Flood &amp; Storms</a:t>
            </a:fld>
            <a:endParaRPr lang="en-US" sz="15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32FF462-C228-47A7-ABDF-D91A62053407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4059238" y="3006725"/>
            <a:ext cx="1974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6988" tIns="0" rIns="26988" bIns="0" numCol="1" spcCol="0" anchor="t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CFF61388-71F1-48E1-A738-D23B3FD1674B}" type="datetime'''H''o''m''''''''eo''w''n''''''e''''r Ins''''u''ranc''e'">
              <a:rPr lang="en-US" altLang="en-US" sz="1500" smtClean="0"/>
              <a:pPr marL="0" indent="0">
                <a:spcBef>
                  <a:spcPct val="0"/>
                </a:spcBef>
                <a:buNone/>
              </a:pPr>
              <a:t>Homeowner Insurance</a:t>
            </a:fld>
            <a:endParaRPr lang="en-US" sz="15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82BEDE6-59DA-4446-A510-873544349BEA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7292975" y="5233988"/>
            <a:ext cx="881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6988" tIns="0" rIns="26988" bIns="0" numCol="1" spcCol="0" anchor="ctr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9BC331A5-44B7-44A8-9F01-412E9053B2F2}" type="datetime'''''''''''''''''I''''''''''''''''ns''urT''''''e''''''''''ch'">
              <a:rPr lang="en-US" altLang="en-US" sz="1500" smtClean="0">
                <a:ea typeface="ＭＳ Ｐゴシック" panose="020B0600070205080204" pitchFamily="34" charset="-128"/>
                <a:sym typeface="+mn-lt"/>
              </a:rPr>
              <a:pPr marL="0" indent="0">
                <a:spcBef>
                  <a:spcPct val="0"/>
                </a:spcBef>
                <a:buNone/>
              </a:pPr>
              <a:t>InsurTech</a:t>
            </a:fld>
            <a:endParaRPr lang="en-US" sz="15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8970E59-D1AD-4B04-ABE1-A330B9886FC4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4386263" y="4087813"/>
            <a:ext cx="16875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6988" tIns="0" rIns="26988" bIns="0" numCol="1" spcCol="0" anchor="t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DEED17D3-F2B6-4917-B741-3FAF906E980E}" type="datetime'''In''s''ur''a''n''ce'''' ''''''''La''ws''u''i''ts'''''''">
              <a:rPr lang="en-US" altLang="en-US" sz="1500" smtClean="0"/>
              <a:pPr marL="0" indent="0">
                <a:spcBef>
                  <a:spcPct val="0"/>
                </a:spcBef>
                <a:buNone/>
              </a:pPr>
              <a:t>Insurance Lawsuits</a:t>
            </a:fld>
            <a:endParaRPr lang="en-US" sz="15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E77C489-88D2-4FB4-8E92-5B679FC9BFA5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3990975" y="4598988"/>
            <a:ext cx="2863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6988" tIns="0" rIns="26988" bIns="0" numCol="1" spcCol="0" anchor="t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AD484103-D657-40A3-9461-F1638A0549D7}" type="datetime'Life ''''''Insu''ra''n''''''ce &amp;'' ''''Lon''g-''Te''''rm Care'">
              <a:rPr lang="en-US" altLang="en-US" sz="1500" smtClean="0">
                <a:ea typeface="ＭＳ Ｐゴシック" panose="020B0600070205080204" pitchFamily="34" charset="-128"/>
                <a:sym typeface="+mn-lt"/>
              </a:rPr>
              <a:pPr marL="0" indent="0">
                <a:spcBef>
                  <a:spcPct val="0"/>
                </a:spcBef>
                <a:buNone/>
              </a:pPr>
              <a:t>Life Insurance &amp; Long-Term Care</a:t>
            </a:fld>
            <a:endParaRPr lang="en-US" sz="1500" dirty="0">
              <a:ea typeface="ＭＳ Ｐゴシック" panose="020B0600070205080204" pitchFamily="34" charset="-128"/>
              <a:sym typeface="+mn-lt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E69661C-9EA7-4FC6-A8D7-0CC83A83EC13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4464050" y="2155825"/>
            <a:ext cx="487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26988" tIns="0" rIns="26988" bIns="0" numCol="1" spcCol="0" anchor="ctr" anchorCtr="0" compatLnSpc="1">
            <a:prstTxWarp prst="textNoShape">
              <a:avLst/>
            </a:prstTxWarp>
            <a:noAutofit/>
          </a:bodyPr>
          <a:lstStyle>
            <a:lvl1pPr marL="1698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06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730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800100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02870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E7A378CD-103F-4855-9BC0-C5DCB3DBDF92}" type="datetime'''''''''''''''''''''N''''''''''''''F''I''''''''''''''P'''">
              <a:rPr lang="en-US" altLang="en-US" sz="1500" smtClean="0">
                <a:ea typeface="ＭＳ Ｐゴシック" panose="020B0600070205080204" pitchFamily="34" charset="-128"/>
                <a:sym typeface="+mn-lt"/>
              </a:rPr>
              <a:pPr marL="0" indent="0">
                <a:spcBef>
                  <a:spcPct val="0"/>
                </a:spcBef>
                <a:buNone/>
              </a:pPr>
              <a:t>NFIP</a:t>
            </a:fld>
            <a:endParaRPr lang="en-US" sz="1500" dirty="0">
              <a:ea typeface="ＭＳ Ｐゴシック" panose="020B0600070205080204" pitchFamily="34" charset="-128"/>
              <a:sym typeface="+mn-lt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86F1BDD-7CDF-44A8-93F8-9E5C1F163D23}"/>
              </a:ext>
            </a:extLst>
          </p:cNvPr>
          <p:cNvCxnSpPr>
            <a:cxnSpLocks/>
          </p:cNvCxnSpPr>
          <p:nvPr/>
        </p:nvCxnSpPr>
        <p:spPr>
          <a:xfrm flipV="1">
            <a:off x="1528763" y="2057400"/>
            <a:ext cx="6700837" cy="34178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2B6F2F4-059A-49BC-A32A-8FAAD219A6B1}"/>
              </a:ext>
            </a:extLst>
          </p:cNvPr>
          <p:cNvSpPr txBox="1"/>
          <p:nvPr/>
        </p:nvSpPr>
        <p:spPr bwMode="gray">
          <a:xfrm rot="16200000">
            <a:off x="-511414" y="3617977"/>
            <a:ext cx="204549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500" dirty="0"/>
              <a:t>Average Social Share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E245EF2-9F21-4846-8258-CA5ABF521EFE}"/>
              </a:ext>
            </a:extLst>
          </p:cNvPr>
          <p:cNvSpPr txBox="1"/>
          <p:nvPr/>
        </p:nvSpPr>
        <p:spPr bwMode="gray">
          <a:xfrm>
            <a:off x="235458" y="1359455"/>
            <a:ext cx="426648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/>
              <a:t>Traditional Media Coverage vs Social Shares</a:t>
            </a:r>
          </a:p>
        </p:txBody>
      </p:sp>
    </p:spTree>
    <p:extLst>
      <p:ext uri="{BB962C8B-B14F-4D97-AF65-F5344CB8AC3E}">
        <p14:creationId xmlns:p14="http://schemas.microsoft.com/office/powerpoint/2010/main" val="102294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DE97762-9A62-4A21-A694-5B02ED4610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DE97762-9A62-4A21-A694-5B02ED4610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A4F2FC4-A335-4A03-A1B8-8055EE49AD0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42112-6965-4EE2-9B1C-57F5B65C38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Insurance As Economic Capital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A40C71-CE51-4129-8E53-0B9E894418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Financial First Responders</a:t>
            </a:r>
          </a:p>
        </p:txBody>
      </p:sp>
    </p:spTree>
    <p:extLst>
      <p:ext uri="{BB962C8B-B14F-4D97-AF65-F5344CB8AC3E}">
        <p14:creationId xmlns:p14="http://schemas.microsoft.com/office/powerpoint/2010/main" val="261358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A861EAE-1C04-416E-A117-38630CB75A3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8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A861EAE-1C04-416E-A117-38630CB75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18D43D-E931-4646-98F6-5C939D24484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00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068C9-5787-453B-817C-57A8FCA6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32326"/>
            <a:ext cx="8637890" cy="950976"/>
          </a:xfrm>
        </p:spPr>
        <p:txBody>
          <a:bodyPr/>
          <a:lstStyle/>
          <a:p>
            <a:r>
              <a:rPr lang="en-US" dirty="0"/>
              <a:t>10 Key Ways Insurance Drives Economic Growth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12D163D-C75B-4548-BD8C-8DCB056B1649}"/>
              </a:ext>
            </a:extLst>
          </p:cNvPr>
          <p:cNvGrpSpPr/>
          <p:nvPr/>
        </p:nvGrpSpPr>
        <p:grpSpPr>
          <a:xfrm>
            <a:off x="2042770" y="1397180"/>
            <a:ext cx="3284098" cy="4622800"/>
            <a:chOff x="2487224" y="1255440"/>
            <a:chExt cx="3284098" cy="46228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DD80C9-C945-4BD9-A90C-252E5A89C735}"/>
                </a:ext>
              </a:extLst>
            </p:cNvPr>
            <p:cNvSpPr/>
            <p:nvPr/>
          </p:nvSpPr>
          <p:spPr bwMode="gray">
            <a:xfrm>
              <a:off x="2487224" y="1255440"/>
              <a:ext cx="3284097" cy="4622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500" b="1" dirty="0">
                <a:solidFill>
                  <a:schemeClr val="bg1"/>
                </a:solidFill>
              </a:endParaRPr>
            </a:p>
          </p:txBody>
        </p:sp>
        <p:pic>
          <p:nvPicPr>
            <p:cNvPr id="13" name="cap protect">
              <a:extLst>
                <a:ext uri="{FF2B5EF4-FFF2-40B4-BE49-F238E27FC236}">
                  <a16:creationId xmlns:a16="http://schemas.microsoft.com/office/drawing/2014/main" id="{FA1773F1-F176-49EC-9119-ABC69387D931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35338" y="2086172"/>
              <a:ext cx="1217172" cy="822960"/>
            </a:xfrm>
            <a:prstGeom prst="snip1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supply chain">
              <a:extLst>
                <a:ext uri="{FF2B5EF4-FFF2-40B4-BE49-F238E27FC236}">
                  <a16:creationId xmlns:a16="http://schemas.microsoft.com/office/drawing/2014/main" id="{DD513C8A-C0EF-445D-A4D8-6140050D3E93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46170" y="4071241"/>
              <a:ext cx="1217172" cy="822960"/>
            </a:xfrm>
            <a:prstGeom prst="snip1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Econ Fin Stability">
              <a:extLst>
                <a:ext uri="{FF2B5EF4-FFF2-40B4-BE49-F238E27FC236}">
                  <a16:creationId xmlns:a16="http://schemas.microsoft.com/office/drawing/2014/main" id="{514D01F2-36D9-43F4-ADDA-6D217B6D9FEB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546083" y="1346543"/>
              <a:ext cx="3015084" cy="66613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noAutofit/>
            </a:bodyPr>
            <a:lstStyle>
              <a:lvl1pPr mar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7DBE"/>
                </a:buClr>
                <a:buSzPct val="77000"/>
                <a:buFont typeface="Wingdings 3" panose="05040102010807070707" pitchFamily="18" charset="2"/>
                <a:buNone/>
                <a:defRPr lang="en-US" sz="2200" b="0" kern="1200" smtClean="0">
                  <a:solidFill>
                    <a:srgbClr val="072C44"/>
                  </a:solidFill>
                  <a:latin typeface="+mj-lt"/>
                  <a:ea typeface="+mn-ea"/>
                  <a:cs typeface="+mn-cs"/>
                </a:defRPr>
              </a:lvl1pPr>
              <a:lvl2pPr marL="566928" indent="-2286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7DBE"/>
                </a:buClr>
                <a:buFont typeface="Wingdings" panose="05000000000000000000" pitchFamily="2" charset="2"/>
                <a:buChar char=""/>
                <a:defRPr lang="en-US" sz="2200" b="1" kern="1200" smtClean="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indent="-2286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7DBE"/>
                </a:buClr>
                <a:buFont typeface="Arial" pitchFamily="34" charset="0"/>
                <a:buChar char="–"/>
                <a:defRPr lang="en-US" sz="2200" b="1" kern="1200" smtClean="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252728" indent="-219456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7DBE"/>
                </a:buClr>
                <a:buFont typeface="Wingdings" pitchFamily="2" charset="2"/>
                <a:buChar char="§"/>
                <a:defRPr lang="en-US" sz="2200" b="1" kern="1200" smtClean="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481328" indent="-173736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7DBE"/>
                </a:buClr>
                <a:buFont typeface="Arial" pitchFamily="34" charset="0"/>
                <a:buChar char="»"/>
                <a:defRPr lang="en-US" sz="2200" b="1" kern="1200" dirty="0" smtClean="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bg1"/>
                  </a:solidFill>
                </a:rPr>
                <a:t>Economic/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b="1" dirty="0">
                  <a:solidFill>
                    <a:schemeClr val="bg1"/>
                  </a:solidFill>
                </a:rPr>
                <a:t>Financial Stability</a:t>
              </a:r>
            </a:p>
          </p:txBody>
        </p:sp>
        <p:sp>
          <p:nvSpPr>
            <p:cNvPr id="16" name="Insurers are capital protectors">
              <a:extLst>
                <a:ext uri="{FF2B5EF4-FFF2-40B4-BE49-F238E27FC236}">
                  <a16:creationId xmlns:a16="http://schemas.microsoft.com/office/drawing/2014/main" id="{28F84ADA-B115-4849-8BA9-1D24207A6E96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546083" y="3010834"/>
              <a:ext cx="1542045" cy="7474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92608" indent="-292608" algn="l" defTabSz="914400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692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Char char="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19456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173736" algn="l" defTabSz="914400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1775" indent="-231775">
                <a:buClr>
                  <a:schemeClr val="bg1"/>
                </a:buClr>
                <a:buSzPct val="100000"/>
                <a:buFont typeface="+mj-lt"/>
                <a:buAutoNum type="arabicPeriod" startAt="3"/>
              </a:pPr>
              <a:r>
                <a:rPr lang="en-US" sz="1600" dirty="0">
                  <a:solidFill>
                    <a:schemeClr val="bg1"/>
                  </a:solidFill>
                </a:rPr>
                <a:t>Insurers are capital protectors</a:t>
              </a:r>
            </a:p>
          </p:txBody>
        </p:sp>
        <p:pic>
          <p:nvPicPr>
            <p:cNvPr id="17" name="social policy">
              <a:extLst>
                <a:ext uri="{FF2B5EF4-FFF2-40B4-BE49-F238E27FC236}">
                  <a16:creationId xmlns:a16="http://schemas.microsoft.com/office/drawing/2014/main" id="{487DC300-2063-4ACA-8F32-301266D6CB21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95144" y="2079027"/>
              <a:ext cx="1217172" cy="822960"/>
            </a:xfrm>
            <a:prstGeom prst="snip1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cap infusers">
              <a:extLst>
                <a:ext uri="{FF2B5EF4-FFF2-40B4-BE49-F238E27FC236}">
                  <a16:creationId xmlns:a16="http://schemas.microsoft.com/office/drawing/2014/main" id="{0B824B2B-DB7D-45A9-820D-FACC3586234D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91936" y="4071241"/>
              <a:ext cx="1217172" cy="822960"/>
            </a:xfrm>
            <a:prstGeom prst="snip1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Insurance sustains the supply chain">
              <a:extLst>
                <a:ext uri="{FF2B5EF4-FFF2-40B4-BE49-F238E27FC236}">
                  <a16:creationId xmlns:a16="http://schemas.microsoft.com/office/drawing/2014/main" id="{4464203C-40A3-4075-8596-290FDA115747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546083" y="4995903"/>
              <a:ext cx="1580410" cy="7474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92608" indent="-292608" algn="l" defTabSz="914400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692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Char char="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19456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173736" algn="l" defTabSz="914400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1775" indent="-231775">
                <a:buClr>
                  <a:schemeClr val="bg1"/>
                </a:buClr>
                <a:buSzPct val="100000"/>
                <a:buFont typeface="+mj-lt"/>
                <a:buAutoNum type="arabicPeriod" startAt="5"/>
              </a:pPr>
              <a:r>
                <a:rPr lang="en-US" sz="1600" dirty="0">
                  <a:solidFill>
                    <a:schemeClr val="bg1"/>
                  </a:solidFill>
                </a:rPr>
                <a:t>Insurance sustains the supply chain</a:t>
              </a:r>
            </a:p>
          </p:txBody>
        </p:sp>
        <p:sp>
          <p:nvSpPr>
            <p:cNvPr id="21" name="Insurance is a partner in social policy">
              <a:extLst>
                <a:ext uri="{FF2B5EF4-FFF2-40B4-BE49-F238E27FC236}">
                  <a16:creationId xmlns:a16="http://schemas.microsoft.com/office/drawing/2014/main" id="{C423C683-11DC-4C21-9EBB-9401CD5C5D1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201678" y="3022860"/>
              <a:ext cx="1542045" cy="7474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92608" indent="-292608" algn="l" defTabSz="914400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692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Char char="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19456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173736" algn="l" defTabSz="914400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1775" indent="-231775">
                <a:buClr>
                  <a:schemeClr val="bg1"/>
                </a:buClr>
                <a:buSzPct val="100000"/>
                <a:buFont typeface="+mj-lt"/>
                <a:buAutoNum type="arabicPeriod" startAt="4"/>
              </a:pPr>
              <a:r>
                <a:rPr lang="en-US" sz="1600" dirty="0">
                  <a:solidFill>
                    <a:schemeClr val="bg1"/>
                  </a:solidFill>
                </a:rPr>
                <a:t>Insurance is a partner in social policy</a:t>
              </a:r>
            </a:p>
          </p:txBody>
        </p:sp>
        <p:sp>
          <p:nvSpPr>
            <p:cNvPr id="22" name="Insurers are capital infusers">
              <a:extLst>
                <a:ext uri="{FF2B5EF4-FFF2-40B4-BE49-F238E27FC236}">
                  <a16:creationId xmlns:a16="http://schemas.microsoft.com/office/drawing/2014/main" id="{25C52584-E7CC-4B11-952F-A09063AEDE93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190912" y="4995903"/>
              <a:ext cx="1580410" cy="7474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92608" indent="-292608" algn="l" defTabSz="914400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692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Char char="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19456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173736" algn="l" defTabSz="914400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1775" indent="-231775">
                <a:buClr>
                  <a:schemeClr val="bg1"/>
                </a:buClr>
                <a:buSzPct val="100000"/>
                <a:buFont typeface="+mj-lt"/>
                <a:buAutoNum type="arabicPeriod" startAt="6"/>
              </a:pPr>
              <a:r>
                <a:rPr lang="en-US" sz="1600" dirty="0">
                  <a:solidFill>
                    <a:schemeClr val="bg1"/>
                  </a:solidFill>
                </a:rPr>
                <a:t>Insurers are capital infusers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B9C430A-4D6B-4AAE-B66B-C2A024822774}"/>
              </a:ext>
            </a:extLst>
          </p:cNvPr>
          <p:cNvGrpSpPr/>
          <p:nvPr/>
        </p:nvGrpSpPr>
        <p:grpSpPr>
          <a:xfrm>
            <a:off x="103677" y="1397180"/>
            <a:ext cx="1870727" cy="4622800"/>
            <a:chOff x="-481121" y="1555898"/>
            <a:chExt cx="1870727" cy="46228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AC2A3BA-836B-4878-801F-EC3701B39C84}"/>
                </a:ext>
              </a:extLst>
            </p:cNvPr>
            <p:cNvGrpSpPr/>
            <p:nvPr/>
          </p:nvGrpSpPr>
          <p:grpSpPr>
            <a:xfrm>
              <a:off x="-481121" y="1555898"/>
              <a:ext cx="1870300" cy="4622800"/>
              <a:chOff x="402570" y="1255440"/>
              <a:chExt cx="1870300" cy="46228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34F712D-16D7-4305-854C-AAB2AD526BB0}"/>
                  </a:ext>
                </a:extLst>
              </p:cNvPr>
              <p:cNvSpPr/>
              <p:nvPr/>
            </p:nvSpPr>
            <p:spPr bwMode="gray">
              <a:xfrm>
                <a:off x="402570" y="1255440"/>
                <a:ext cx="1870300" cy="4622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B18141D-E3E3-4E51-A881-854768A20388}"/>
                  </a:ext>
                </a:extLst>
              </p:cNvPr>
              <p:cNvGrpSpPr/>
              <p:nvPr/>
            </p:nvGrpSpPr>
            <p:grpSpPr>
              <a:xfrm>
                <a:off x="475283" y="2086172"/>
                <a:ext cx="1607241" cy="3672128"/>
                <a:chOff x="475283" y="2086172"/>
                <a:chExt cx="1607241" cy="3672128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CAB640D4-E615-4D5A-86F6-893137741D35}"/>
                    </a:ext>
                  </a:extLst>
                </p:cNvPr>
                <p:cNvGrpSpPr/>
                <p:nvPr/>
              </p:nvGrpSpPr>
              <p:grpSpPr>
                <a:xfrm>
                  <a:off x="475283" y="2086172"/>
                  <a:ext cx="1607241" cy="1672148"/>
                  <a:chOff x="475283" y="2086172"/>
                  <a:chExt cx="1607241" cy="1672148"/>
                </a:xfrm>
              </p:grpSpPr>
              <p:pic>
                <p:nvPicPr>
                  <p:cNvPr id="8" name="first respond">
                    <a:extLst>
                      <a:ext uri="{FF2B5EF4-FFF2-40B4-BE49-F238E27FC236}">
                        <a16:creationId xmlns:a16="http://schemas.microsoft.com/office/drawing/2014/main" id="{0969B8EB-C76D-4C94-8E67-5DEE136D9BB6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 rotWithShape="1">
                  <a:blip r:embed="rId1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532707" y="2086172"/>
                    <a:ext cx="1217172" cy="822960"/>
                  </a:xfrm>
                  <a:prstGeom prst="snip1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9" name="Insurers are financial first responders">
                    <a:extLst>
                      <a:ext uri="{FF2B5EF4-FFF2-40B4-BE49-F238E27FC236}">
                        <a16:creationId xmlns:a16="http://schemas.microsoft.com/office/drawing/2014/main" id="{6C7EB054-5698-45C6-A42C-859AE616CF2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75283" y="3010834"/>
                    <a:ext cx="1607241" cy="747486"/>
                  </a:xfrm>
                  <a:prstGeom prst="rect">
                    <a:avLst/>
                  </a:prstGeom>
                </p:spPr>
                <p:txBody>
                  <a:bodyPr/>
                  <a:lstStyle>
                    <a:lvl1pPr marL="292608" indent="-292608" algn="l" defTabSz="914400" rtl="0" eaLnBrk="1" latinLnBrk="0" hangingPunct="1">
                      <a:lnSpc>
                        <a:spcPct val="90000"/>
                      </a:lnSpc>
                      <a:spcBef>
                        <a:spcPts val="2000"/>
                      </a:spcBef>
                      <a:buClr>
                        <a:srgbClr val="337DBE"/>
                      </a:buClr>
                      <a:buSzPct val="77000"/>
                      <a:buFont typeface="Wingdings 3" panose="05040102010807070707" pitchFamily="18" charset="2"/>
                      <a:buChar char=""/>
                      <a:defRPr sz="2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66928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Clr>
                        <a:srgbClr val="337DBE"/>
                      </a:buClr>
                      <a:buFont typeface="Wingdings" panose="05000000000000000000" pitchFamily="2" charset="2"/>
                      <a:buChar char="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Clr>
                        <a:srgbClr val="337DBE"/>
                      </a:buClr>
                      <a:buFont typeface="Arial" pitchFamily="34" charset="0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252728" indent="-219456" algn="l" defTabSz="914400" rtl="0" eaLnBrk="1" latinLnBrk="0" hangingPunct="1">
                      <a:lnSpc>
                        <a:spcPct val="90000"/>
                      </a:lnSpc>
                      <a:spcBef>
                        <a:spcPts val="200"/>
                      </a:spcBef>
                      <a:buClr>
                        <a:srgbClr val="337DBE"/>
                      </a:buClr>
                      <a:buFont typeface="Wingdings" pitchFamily="2" charset="2"/>
                      <a:buChar char="§"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481328" indent="-173736" algn="l" defTabSz="914400" rtl="0" eaLnBrk="1" latinLnBrk="0" hangingPunct="1">
                      <a:lnSpc>
                        <a:spcPct val="90000"/>
                      </a:lnSpc>
                      <a:spcBef>
                        <a:spcPts val="100"/>
                      </a:spcBef>
                      <a:buClr>
                        <a:srgbClr val="337DBE"/>
                      </a:buClr>
                      <a:buFont typeface="Arial" pitchFamily="34" charset="0"/>
                      <a:buChar char="»"/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231775" indent="-231775">
                      <a:buClr>
                        <a:schemeClr val="bg1"/>
                      </a:buClr>
                      <a:buSzPct val="100000"/>
                      <a:buFont typeface="+mj-lt"/>
                      <a:buAutoNum type="arabicPeriod"/>
                    </a:pPr>
                    <a:r>
                      <a:rPr lang="en-US" sz="1600" dirty="0">
                        <a:solidFill>
                          <a:schemeClr val="bg1"/>
                        </a:solidFill>
                      </a:rPr>
                      <a:t>Insurers are financial first responders</a:t>
                    </a:r>
                  </a:p>
                </p:txBody>
              </p: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BB970AD9-4897-4155-9AEE-D522062CE8FC}"/>
                    </a:ext>
                  </a:extLst>
                </p:cNvPr>
                <p:cNvGrpSpPr/>
                <p:nvPr/>
              </p:nvGrpSpPr>
              <p:grpSpPr>
                <a:xfrm>
                  <a:off x="475283" y="4114698"/>
                  <a:ext cx="1607241" cy="1643602"/>
                  <a:chOff x="475283" y="4114698"/>
                  <a:chExt cx="1607241" cy="1643602"/>
                </a:xfrm>
              </p:grpSpPr>
              <p:sp>
                <p:nvSpPr>
                  <p:cNvPr id="10" name="Insurers are risk mitigators">
                    <a:extLst>
                      <a:ext uri="{FF2B5EF4-FFF2-40B4-BE49-F238E27FC236}">
                        <a16:creationId xmlns:a16="http://schemas.microsoft.com/office/drawing/2014/main" id="{DD756C99-EB15-450A-A6F9-08B522995D0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gray">
                  <a:xfrm>
                    <a:off x="475283" y="5015074"/>
                    <a:ext cx="1607241" cy="74322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92608" indent="-292608" algn="l" defTabSz="914400" rtl="0" eaLnBrk="1" latinLnBrk="0" hangingPunct="1">
                      <a:lnSpc>
                        <a:spcPct val="90000"/>
                      </a:lnSpc>
                      <a:spcBef>
                        <a:spcPts val="2000"/>
                      </a:spcBef>
                      <a:buClr>
                        <a:srgbClr val="337DBE"/>
                      </a:buClr>
                      <a:buSzPct val="77000"/>
                      <a:buFont typeface="Wingdings 3" panose="05040102010807070707" pitchFamily="18" charset="2"/>
                      <a:buChar char=""/>
                      <a:defRPr sz="2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66928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Clr>
                        <a:srgbClr val="337DBE"/>
                      </a:buClr>
                      <a:buFont typeface="Wingdings" panose="05000000000000000000" pitchFamily="2" charset="2"/>
                      <a:buChar char="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Clr>
                        <a:srgbClr val="337DBE"/>
                      </a:buClr>
                      <a:buFont typeface="Arial" pitchFamily="34" charset="0"/>
                      <a:buChar char="–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252728" indent="-219456" algn="l" defTabSz="914400" rtl="0" eaLnBrk="1" latinLnBrk="0" hangingPunct="1">
                      <a:lnSpc>
                        <a:spcPct val="90000"/>
                      </a:lnSpc>
                      <a:spcBef>
                        <a:spcPts val="200"/>
                      </a:spcBef>
                      <a:buClr>
                        <a:srgbClr val="337DBE"/>
                      </a:buClr>
                      <a:buFont typeface="Wingdings" pitchFamily="2" charset="2"/>
                      <a:buChar char="§"/>
                      <a:defRPr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481328" indent="-173736" algn="l" defTabSz="914400" rtl="0" eaLnBrk="1" latinLnBrk="0" hangingPunct="1">
                      <a:lnSpc>
                        <a:spcPct val="90000"/>
                      </a:lnSpc>
                      <a:spcBef>
                        <a:spcPts val="100"/>
                      </a:spcBef>
                      <a:buClr>
                        <a:srgbClr val="337DBE"/>
                      </a:buClr>
                      <a:buFont typeface="Arial" pitchFamily="34" charset="0"/>
                      <a:buChar char="»"/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231775" indent="-231775">
                      <a:buClr>
                        <a:schemeClr val="bg1"/>
                      </a:buClr>
                      <a:buSzPct val="100000"/>
                      <a:buFont typeface="+mj-lt"/>
                      <a:buAutoNum type="arabicPeriod" startAt="2"/>
                    </a:pPr>
                    <a:r>
                      <a:rPr lang="en-US" sz="1600" dirty="0">
                        <a:solidFill>
                          <a:schemeClr val="bg1"/>
                        </a:solidFill>
                      </a:rPr>
                      <a:t>Insurers </a:t>
                    </a:r>
                    <a:br>
                      <a:rPr lang="en-US" sz="1600" dirty="0">
                        <a:solidFill>
                          <a:schemeClr val="bg1"/>
                        </a:solidFill>
                      </a:rPr>
                    </a:br>
                    <a:r>
                      <a:rPr lang="en-US" sz="1600" dirty="0">
                        <a:solidFill>
                          <a:schemeClr val="bg1"/>
                        </a:solidFill>
                      </a:rPr>
                      <a:t>are risk </a:t>
                    </a:r>
                    <a:r>
                      <a:rPr lang="en-US" sz="1600" dirty="0" err="1">
                        <a:solidFill>
                          <a:schemeClr val="bg1"/>
                        </a:solidFill>
                      </a:rPr>
                      <a:t>mitigators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  <p:pic>
                <p:nvPicPr>
                  <p:cNvPr id="11" name="risk mit">
                    <a:extLst>
                      <a:ext uri="{FF2B5EF4-FFF2-40B4-BE49-F238E27FC236}">
                        <a16:creationId xmlns:a16="http://schemas.microsoft.com/office/drawing/2014/main" id="{62DF77D2-1C9D-4B10-A443-F8C89823C843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 rotWithShape="1">
                  <a:blip r:embed="rId1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r="-688" b="-1"/>
                  <a:stretch/>
                </p:blipFill>
                <p:spPr bwMode="auto">
                  <a:xfrm>
                    <a:off x="532707" y="4114698"/>
                    <a:ext cx="1227291" cy="833863"/>
                  </a:xfrm>
                  <a:prstGeom prst="snip1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42" name="Econ Fin Stability">
              <a:extLst>
                <a:ext uri="{FF2B5EF4-FFF2-40B4-BE49-F238E27FC236}">
                  <a16:creationId xmlns:a16="http://schemas.microsoft.com/office/drawing/2014/main" id="{2CF2D751-F242-4DC2-83AF-647AC6DCCA45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-400299" y="1632111"/>
              <a:ext cx="1789905" cy="66613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noAutofit/>
            </a:bodyPr>
            <a:lstStyle>
              <a:lvl1pPr mar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7DBE"/>
                </a:buClr>
                <a:buSzPct val="77000"/>
                <a:buFont typeface="Wingdings 3" panose="05040102010807070707" pitchFamily="18" charset="2"/>
                <a:buNone/>
                <a:defRPr lang="en-US" sz="2200" b="0" kern="1200" smtClean="0">
                  <a:solidFill>
                    <a:srgbClr val="072C44"/>
                  </a:solidFill>
                  <a:latin typeface="+mj-lt"/>
                  <a:ea typeface="+mn-ea"/>
                  <a:cs typeface="+mn-cs"/>
                </a:defRPr>
              </a:lvl1pPr>
              <a:lvl2pPr marL="566928" indent="-2286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7DBE"/>
                </a:buClr>
                <a:buFont typeface="Wingdings" panose="05000000000000000000" pitchFamily="2" charset="2"/>
                <a:buChar char=""/>
                <a:defRPr lang="en-US" sz="2200" b="1" kern="1200" smtClean="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indent="-2286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7DBE"/>
                </a:buClr>
                <a:buFont typeface="Arial" pitchFamily="34" charset="0"/>
                <a:buChar char="–"/>
                <a:defRPr lang="en-US" sz="2200" b="1" kern="1200" smtClean="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252728" indent="-219456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7DBE"/>
                </a:buClr>
                <a:buFont typeface="Wingdings" pitchFamily="2" charset="2"/>
                <a:buChar char="§"/>
                <a:defRPr lang="en-US" sz="2200" b="1" kern="1200" smtClean="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481328" indent="-173736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7DBE"/>
                </a:buClr>
                <a:buFont typeface="Arial" pitchFamily="34" charset="0"/>
                <a:buChar char="»"/>
                <a:defRPr lang="en-US" sz="2200" b="1" kern="1200" dirty="0" smtClean="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bg1"/>
                  </a:solidFill>
                </a:rPr>
                <a:t>Safety/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Security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02D52D2-C1A3-484F-8718-72B8A3F3125B}"/>
              </a:ext>
            </a:extLst>
          </p:cNvPr>
          <p:cNvGrpSpPr/>
          <p:nvPr/>
        </p:nvGrpSpPr>
        <p:grpSpPr>
          <a:xfrm>
            <a:off x="5395233" y="1397180"/>
            <a:ext cx="3730261" cy="4622800"/>
            <a:chOff x="7018562" y="1164337"/>
            <a:chExt cx="3730261" cy="46228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48B6F2F-8C73-4B96-83C7-0FDAF30E0054}"/>
                </a:ext>
              </a:extLst>
            </p:cNvPr>
            <p:cNvSpPr/>
            <p:nvPr/>
          </p:nvSpPr>
          <p:spPr bwMode="gray">
            <a:xfrm>
              <a:off x="7018562" y="1164337"/>
              <a:ext cx="3649439" cy="4622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500" b="1" dirty="0">
                <a:solidFill>
                  <a:schemeClr val="bg1"/>
                </a:solidFill>
              </a:endParaRPr>
            </a:p>
          </p:txBody>
        </p:sp>
        <p:pic>
          <p:nvPicPr>
            <p:cNvPr id="24" name="comm builders">
              <a:extLst>
                <a:ext uri="{FF2B5EF4-FFF2-40B4-BE49-F238E27FC236}">
                  <a16:creationId xmlns:a16="http://schemas.microsoft.com/office/drawing/2014/main" id="{D9B65EB4-34D7-4E46-ACD1-30C9B24EF250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97709" y="1995069"/>
              <a:ext cx="1217172" cy="822960"/>
            </a:xfrm>
            <a:prstGeom prst="snip1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Development">
              <a:extLst>
                <a:ext uri="{FF2B5EF4-FFF2-40B4-BE49-F238E27FC236}">
                  <a16:creationId xmlns:a16="http://schemas.microsoft.com/office/drawing/2014/main" id="{F0683F0E-4B32-4D3A-B613-DF6E797D51C1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7083775" y="1244609"/>
              <a:ext cx="3665048" cy="39108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noAutofit/>
            </a:bodyPr>
            <a:lstStyle>
              <a:lvl1pPr mar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7DBE"/>
                </a:buClr>
                <a:buSzPct val="77000"/>
                <a:buFont typeface="Wingdings 3" panose="05040102010807070707" pitchFamily="18" charset="2"/>
                <a:buNone/>
                <a:defRPr lang="en-US" sz="2200" b="0" kern="1200" smtClean="0">
                  <a:solidFill>
                    <a:srgbClr val="072C44"/>
                  </a:solidFill>
                  <a:latin typeface="+mj-lt"/>
                  <a:ea typeface="+mn-ea"/>
                  <a:cs typeface="+mn-cs"/>
                </a:defRPr>
              </a:lvl1pPr>
              <a:lvl2pPr marL="566928" indent="-2286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7DBE"/>
                </a:buClr>
                <a:buFont typeface="Wingdings" panose="05000000000000000000" pitchFamily="2" charset="2"/>
                <a:buChar char=""/>
                <a:defRPr lang="en-US" sz="2200" b="1" kern="1200" smtClean="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indent="-2286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7DBE"/>
                </a:buClr>
                <a:buFont typeface="Arial" pitchFamily="34" charset="0"/>
                <a:buChar char="–"/>
                <a:defRPr lang="en-US" sz="2200" b="1" kern="1200" smtClean="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252728" indent="-219456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7DBE"/>
                </a:buClr>
                <a:buFont typeface="Wingdings" pitchFamily="2" charset="2"/>
                <a:buChar char="§"/>
                <a:defRPr lang="en-US" sz="2200" b="1" kern="1200" smtClean="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481328" indent="-173736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7DBE"/>
                </a:buClr>
                <a:buFont typeface="Arial" pitchFamily="34" charset="0"/>
                <a:buChar char="»"/>
                <a:defRPr lang="en-US" sz="2200" b="1" kern="1200" dirty="0" smtClean="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bg1"/>
                  </a:solidFill>
                </a:rPr>
                <a:t>Development</a:t>
              </a:r>
            </a:p>
          </p:txBody>
        </p:sp>
        <p:sp>
          <p:nvSpPr>
            <p:cNvPr id="26" name="Insurers are credit facilitators">
              <a:extLst>
                <a:ext uri="{FF2B5EF4-FFF2-40B4-BE49-F238E27FC236}">
                  <a16:creationId xmlns:a16="http://schemas.microsoft.com/office/drawing/2014/main" id="{95C0541D-B542-499C-86E4-9ADA25B1005B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8895067" y="4923971"/>
              <a:ext cx="1508072" cy="7474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92608" indent="-292608" algn="l" defTabSz="914400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692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Char char="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19456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173736" algn="l" defTabSz="914400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4488" indent="-344488">
                <a:buClr>
                  <a:schemeClr val="bg1"/>
                </a:buClr>
                <a:buSzPct val="100000"/>
                <a:buFont typeface="+mj-lt"/>
                <a:buAutoNum type="arabicPeriod" startAt="10"/>
              </a:pPr>
              <a:r>
                <a:rPr lang="en-US" sz="1600" dirty="0">
                  <a:solidFill>
                    <a:schemeClr val="bg1"/>
                  </a:solidFill>
                </a:rPr>
                <a:t>Insurers are credit facilitators</a:t>
              </a:r>
            </a:p>
          </p:txBody>
        </p:sp>
        <p:pic>
          <p:nvPicPr>
            <p:cNvPr id="27" name="infrastructure">
              <a:extLst>
                <a:ext uri="{FF2B5EF4-FFF2-40B4-BE49-F238E27FC236}">
                  <a16:creationId xmlns:a16="http://schemas.microsoft.com/office/drawing/2014/main" id="{6D3EDCE0-CB86-4034-8E16-91EB388E94C5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88195" y="1987925"/>
              <a:ext cx="1217172" cy="821343"/>
            </a:xfrm>
            <a:prstGeom prst="snip1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innovation cat">
              <a:extLst>
                <a:ext uri="{FF2B5EF4-FFF2-40B4-BE49-F238E27FC236}">
                  <a16:creationId xmlns:a16="http://schemas.microsoft.com/office/drawing/2014/main" id="{E052A6D3-5C06-4F5A-9956-0F2D1C831921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05184" y="3980138"/>
              <a:ext cx="1216152" cy="822960"/>
            </a:xfrm>
            <a:prstGeom prst="snip1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credit facilitators">
              <a:extLst>
                <a:ext uri="{FF2B5EF4-FFF2-40B4-BE49-F238E27FC236}">
                  <a16:creationId xmlns:a16="http://schemas.microsoft.com/office/drawing/2014/main" id="{A9A40451-D966-40A0-9159-C7636AE141FE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96642" y="3980138"/>
              <a:ext cx="1217172" cy="811448"/>
            </a:xfrm>
            <a:prstGeom prst="snip1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Insurers are community builders">
              <a:extLst>
                <a:ext uri="{FF2B5EF4-FFF2-40B4-BE49-F238E27FC236}">
                  <a16:creationId xmlns:a16="http://schemas.microsoft.com/office/drawing/2014/main" id="{C5BE8912-82BA-485F-AAC2-D5E84EC772A5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7208021" y="2919731"/>
              <a:ext cx="1594242" cy="7474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92608" indent="-292608" algn="l" defTabSz="914400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692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Char char="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19456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173736" algn="l" defTabSz="914400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1775" indent="-231775">
                <a:buClr>
                  <a:schemeClr val="bg1"/>
                </a:buClr>
                <a:buSzPct val="100000"/>
                <a:buFont typeface="+mj-lt"/>
                <a:buAutoNum type="arabicPeriod" startAt="7"/>
              </a:pPr>
              <a:r>
                <a:rPr lang="en-US" sz="1600" dirty="0">
                  <a:solidFill>
                    <a:schemeClr val="bg1"/>
                  </a:solidFill>
                </a:rPr>
                <a:t>Insurers are community builders</a:t>
              </a:r>
            </a:p>
          </p:txBody>
        </p:sp>
        <p:sp>
          <p:nvSpPr>
            <p:cNvPr id="31" name="Insurance enables infrastructure improvements">
              <a:extLst>
                <a:ext uri="{FF2B5EF4-FFF2-40B4-BE49-F238E27FC236}">
                  <a16:creationId xmlns:a16="http://schemas.microsoft.com/office/drawing/2014/main" id="{F0AD9441-5F49-4EA3-8C9E-A21E2BCEABC7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8901374" y="2917534"/>
              <a:ext cx="1716461" cy="7474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92608" indent="-292608" algn="l" defTabSz="914400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692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Char char="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19456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173736" algn="l" defTabSz="914400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1775" indent="-231775">
                <a:buClr>
                  <a:schemeClr val="bg1"/>
                </a:buClr>
                <a:buSzPct val="100000"/>
                <a:buFont typeface="+mj-lt"/>
                <a:buAutoNum type="arabicPeriod" startAt="8"/>
              </a:pPr>
              <a:r>
                <a:rPr lang="en-US" sz="1600" dirty="0">
                  <a:solidFill>
                    <a:schemeClr val="bg1"/>
                  </a:solidFill>
                </a:rPr>
                <a:t>Insurance enables infrastructure improvements</a:t>
              </a:r>
            </a:p>
          </p:txBody>
        </p:sp>
        <p:sp>
          <p:nvSpPr>
            <p:cNvPr id="32" name="Insurers are innovation catalysts">
              <a:extLst>
                <a:ext uri="{FF2B5EF4-FFF2-40B4-BE49-F238E27FC236}">
                  <a16:creationId xmlns:a16="http://schemas.microsoft.com/office/drawing/2014/main" id="{1B56246A-2603-425B-BBA7-151B3722118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7202589" y="4916796"/>
              <a:ext cx="1508072" cy="7474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92608" indent="-292608" algn="l" defTabSz="914400" rtl="0" eaLnBrk="1" latinLnBrk="0" hangingPunct="1">
                <a:lnSpc>
                  <a:spcPct val="90000"/>
                </a:lnSpc>
                <a:spcBef>
                  <a:spcPts val="20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6928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337DBE"/>
                </a:buClr>
                <a:buFont typeface="Wingdings" panose="05000000000000000000" pitchFamily="2" charset="2"/>
                <a:buChar char="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337DBE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52728" indent="-219456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buClr>
                  <a:srgbClr val="337DBE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173736" algn="l" defTabSz="914400" rtl="0" eaLnBrk="1" latinLnBrk="0" hangingPunct="1">
                <a:lnSpc>
                  <a:spcPct val="90000"/>
                </a:lnSpc>
                <a:spcBef>
                  <a:spcPts val="100"/>
                </a:spcBef>
                <a:buClr>
                  <a:srgbClr val="337DBE"/>
                </a:buClr>
                <a:buFont typeface="Arial" pitchFamily="34" charset="0"/>
                <a:buChar char="»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1775" indent="-231775">
                <a:buClr>
                  <a:schemeClr val="bg1"/>
                </a:buClr>
                <a:buSzPct val="100000"/>
                <a:buFont typeface="+mj-lt"/>
                <a:buAutoNum type="arabicPeriod" startAt="9"/>
              </a:pPr>
              <a:r>
                <a:rPr lang="en-US" sz="1600" dirty="0">
                  <a:solidFill>
                    <a:schemeClr val="bg1"/>
                  </a:solidFill>
                </a:rPr>
                <a:t>Insurers are innovation catalysts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39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74FB81F1-787D-4BA1-91F9-46F4F91CFB3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50369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3" name="think-cell Slide" r:id="rId22" imgW="216" imgH="216" progId="TCLayout.ActiveDocument.1">
                  <p:embed/>
                </p:oleObj>
              </mc:Choice>
              <mc:Fallback>
                <p:oleObj name="think-cell Slide" r:id="rId22" imgW="216" imgH="216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74FB81F1-787D-4BA1-91F9-46F4F91CFB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9A7545FF-3689-460D-8522-EA49CE3C03D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 err="1">
              <a:solidFill>
                <a:schemeClr val="bg1"/>
              </a:solidFill>
              <a:sym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E2A524-046F-42DE-8724-5733D18D5415}"/>
              </a:ext>
            </a:extLst>
          </p:cNvPr>
          <p:cNvGrpSpPr/>
          <p:nvPr/>
        </p:nvGrpSpPr>
        <p:grpSpPr>
          <a:xfrm>
            <a:off x="279400" y="4843960"/>
            <a:ext cx="8535416" cy="1381763"/>
            <a:chOff x="6124614" y="1447800"/>
            <a:chExt cx="2549525" cy="484595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3FBA89D-F092-4F83-A44E-9B07C37258A5}"/>
                </a:ext>
              </a:extLst>
            </p:cNvPr>
            <p:cNvSpPr/>
            <p:nvPr/>
          </p:nvSpPr>
          <p:spPr>
            <a:xfrm>
              <a:off x="6124614" y="1447800"/>
              <a:ext cx="2549525" cy="48459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37DB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B362AD-7615-4650-855B-8D33ABE1691D}"/>
                </a:ext>
              </a:extLst>
            </p:cNvPr>
            <p:cNvSpPr txBox="1"/>
            <p:nvPr/>
          </p:nvSpPr>
          <p:spPr>
            <a:xfrm>
              <a:off x="6124614" y="1587249"/>
              <a:ext cx="2549525" cy="42778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92608" indent="-292608"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</a:pPr>
              <a:r>
                <a:rPr lang="en-US" sz="1600" dirty="0"/>
                <a:t>Insurance is a critical provider of economic capital in the modern economy.</a:t>
              </a:r>
            </a:p>
            <a:p>
              <a:pPr marL="292608" indent="-292608"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</a:pPr>
              <a:r>
                <a:rPr lang="en-US" sz="1600" dirty="0"/>
                <a:t>Since 2015, the insurance industry has generated roughly </a:t>
              </a:r>
              <a:r>
                <a:rPr lang="en-US" sz="1600" b="1" dirty="0"/>
                <a:t>3% of U.S. GDP</a:t>
              </a:r>
              <a:r>
                <a:rPr lang="en-US" sz="1600" dirty="0"/>
                <a:t>.</a:t>
              </a:r>
              <a:endParaRPr lang="en-US" sz="1600" b="1" dirty="0"/>
            </a:p>
            <a:p>
              <a:pPr marL="292608" indent="-292608"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</a:pPr>
              <a:r>
                <a:rPr lang="en-US" sz="1600" dirty="0"/>
                <a:t>The sector's contribution to GDP is </a:t>
              </a:r>
              <a:r>
                <a:rPr lang="en-US" sz="1600" b="1" dirty="0"/>
                <a:t>more than twice </a:t>
              </a:r>
              <a:r>
                <a:rPr lang="en-US" sz="1600" dirty="0"/>
                <a:t>the size of the securities industry's contributions, and is on par with banks and other financial lenders' share of U.S. GDP. </a:t>
              </a:r>
              <a:endParaRPr lang="en-US" sz="2000" dirty="0"/>
            </a:p>
            <a:p>
              <a:pPr marL="292608" indent="-292608"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  <a:buFont typeface="Wingdings 3" panose="05040102010807070707" pitchFamily="18" charset="2"/>
                <a:buChar char=""/>
              </a:pPr>
              <a:endParaRPr lang="en-US" sz="20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892E37-92D9-473D-A7B1-D43DDDFA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Insurance Sector Is A Meaningful Component Of U.S. Gross Domestic Product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F1FCDE24-56CD-4B4C-9B1B-D617FCB910DF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699544269"/>
              </p:ext>
            </p:extLst>
          </p:nvPr>
        </p:nvGraphicFramePr>
        <p:xfrm>
          <a:off x="187325" y="1671638"/>
          <a:ext cx="5848350" cy="299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63D87E34-A21F-48B3-94A6-BA0400AC2B32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79400" y="1331913"/>
            <a:ext cx="26971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sym typeface="+mn-lt"/>
              </a:rPr>
              <a:t>% Contribution To U.S. GDP</a:t>
            </a:r>
            <a:endParaRPr lang="en-US" sz="1600" b="1" dirty="0">
              <a:sym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3E7EEF-3264-4046-9DD4-910938E2731A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5861050" y="1362075"/>
            <a:ext cx="2954338" cy="287655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5AC1BA0-3CA3-4D89-B249-FAF57CAFD0C0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5942012" y="1555750"/>
            <a:ext cx="438150" cy="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73F738-2B11-4F35-80CC-38A6CC1D2791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5942012" y="2044700"/>
            <a:ext cx="438150" cy="0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0544BF8-DF76-463E-9F18-6371187B4E34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5942012" y="2533650"/>
            <a:ext cx="438150" cy="0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23F02B6-0980-4DAA-A567-B9BD5562BEDF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>
            <a:off x="5942012" y="3022600"/>
            <a:ext cx="438150" cy="0"/>
          </a:xfrm>
          <a:prstGeom prst="line">
            <a:avLst/>
          </a:prstGeom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873BC45-94A9-468D-93C1-735582276F98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5942012" y="3292475"/>
            <a:ext cx="438150" cy="0"/>
          </a:xfrm>
          <a:prstGeom prst="line">
            <a:avLst/>
          </a:pr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6D96F03-AAD5-472D-8D12-B743036ED6B7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>
            <a:off x="5942012" y="3562350"/>
            <a:ext cx="438150" cy="0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63159C0-46F0-4764-A11D-E40C29BE2881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>
            <a:off x="5942012" y="3832225"/>
            <a:ext cx="438150" cy="0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CA49567-B49E-4683-97E5-BCC4561C532E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430963" y="1443038"/>
            <a:ext cx="1793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ym typeface="+mn-lt"/>
              </a:rPr>
              <a:t>Insurance Carriers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ym typeface="+mn-lt"/>
              </a:rPr>
              <a:t>&amp; Related Activities 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F5484DC-419C-4BC0-8812-4EE1CC43231C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430963" y="1931988"/>
            <a:ext cx="20780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ym typeface="+mn-lt"/>
              </a:rPr>
              <a:t>Banks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ym typeface="+mn-lt"/>
              </a:rPr>
              <a:t>&amp; Credit Intermediaries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05C95A74-7FBB-40B1-B10C-9BA2A578BD84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6430963" y="2420938"/>
            <a:ext cx="20272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ym typeface="+mn-lt"/>
              </a:rPr>
              <a:t>Broadcasting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ym typeface="+mn-lt"/>
              </a:rPr>
              <a:t>&amp; Telecommunications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CF02118-B0A7-4D79-8BC0-5A49747BB457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430963" y="3719513"/>
            <a:ext cx="23034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ym typeface="+mn-lt"/>
              </a:rPr>
              <a:t>Securities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sym typeface="+mn-lt"/>
              </a:rPr>
              <a:t>&amp; Commodities Contracts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4FCCB85-7C3E-40B5-AD52-67FE20CE4C89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430963" y="2909888"/>
            <a:ext cx="15557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C6915F5-9762-49AA-821C-843FF52E7698}" type="datetime'N''a''t''''''io''nal'''' ''De''''''''''f''''''''e''''n''se'''">
              <a:rPr lang="en-US" altLang="en-US" sz="16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National Defense</a:t>
            </a:fld>
            <a:endParaRPr lang="en-US" sz="1600" dirty="0">
              <a:sym typeface="+mn-lt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E956A74E-6C81-4D12-A692-A3F184576DF4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6430963" y="3179763"/>
            <a:ext cx="6905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F6D1682-913A-4430-961A-EBD918B9A469}" type="datetime'In''''''''t''''''''''e''''''''''''r''''''ne''''t'''">
              <a:rPr lang="en-US" altLang="en-US" sz="16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Internet</a:t>
            </a:fld>
            <a:endParaRPr lang="en-US" sz="1600" dirty="0">
              <a:sym typeface="+mn-lt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796973F-E2B8-4316-A9CF-1F0290D14717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6430963" y="3449638"/>
            <a:ext cx="5969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BE9B1AB-1747-4F17-8CF3-F933BDFDCA13}" type="datetime'Min''''i''''''''''''''''''''''''''n''''''g'''''''''''''''''''">
              <a:rPr lang="en-US" altLang="en-US" sz="16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Mining</a:t>
            </a:fld>
            <a:endParaRPr lang="en-US" sz="1600" dirty="0">
              <a:sym typeface="+mn-lt"/>
            </a:endParaRPr>
          </a:p>
        </p:txBody>
      </p:sp>
      <p:sp>
        <p:nvSpPr>
          <p:cNvPr id="171" name="Text Placeholder 4">
            <a:extLst>
              <a:ext uri="{FF2B5EF4-FFF2-40B4-BE49-F238E27FC236}">
                <a16:creationId xmlns:a16="http://schemas.microsoft.com/office/drawing/2014/main" id="{9351D4A5-C700-465A-AB43-F1817BF26309}"/>
              </a:ext>
            </a:extLst>
          </p:cNvPr>
          <p:cNvSpPr txBox="1">
            <a:spLocks/>
          </p:cNvSpPr>
          <p:nvPr/>
        </p:nvSpPr>
        <p:spPr bwMode="gray">
          <a:xfrm>
            <a:off x="1133856" y="6293757"/>
            <a:ext cx="7680960" cy="41501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</a:t>
            </a:r>
            <a:r>
              <a:rPr lang="en-US" dirty="0">
                <a:hlinkClick r:id="rId25"/>
              </a:rPr>
              <a:t>Bureau of Economic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6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804C526-3885-47F7-87A3-4C14DE55549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50289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3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AF01E047-D151-471D-9418-6088FFCF2F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00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80763-4A37-4ACB-AF41-BF48FB23D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629691"/>
            <a:ext cx="8458200" cy="545993"/>
          </a:xfrm>
        </p:spPr>
        <p:txBody>
          <a:bodyPr/>
          <a:lstStyle/>
          <a:p>
            <a:r>
              <a:rPr lang="en-US" dirty="0"/>
              <a:t>Insurers Function As Financial First Responders After Natural Disasters And Emergencies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754C4-8928-4F5D-A400-46313B9E1A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616" y="1181103"/>
            <a:ext cx="8454009" cy="678177"/>
          </a:xfrm>
        </p:spPr>
        <p:txBody>
          <a:bodyPr/>
          <a:lstStyle/>
          <a:p>
            <a:r>
              <a:rPr lang="en-US" dirty="0">
                <a:solidFill>
                  <a:srgbClr val="13407A"/>
                </a:solidFill>
              </a:rPr>
              <a:t>Insurance Organizations Inject Communities With The Capital They Need To Recover In The Wake Of A Catastrophe</a:t>
            </a:r>
          </a:p>
        </p:txBody>
      </p:sp>
      <p:pic>
        <p:nvPicPr>
          <p:cNvPr id="38933" name="Picture 21" descr="Image result for hurricane harvey flooding">
            <a:extLst>
              <a:ext uri="{FF2B5EF4-FFF2-40B4-BE49-F238E27FC236}">
                <a16:creationId xmlns:a16="http://schemas.microsoft.com/office/drawing/2014/main" id="{C9C5B63E-32CE-4DAA-8E88-8A0AB5487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93" y="1956480"/>
            <a:ext cx="6858647" cy="45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99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4"/>
  <p:tag name="THINKCELLPRESENTATIONDONOTDELETE" val="&lt;?xml version=&quot;1.0&quot; encoding=&quot;UTF-16&quot; standalone=&quot;yes&quot;?&gt;&lt;root reqver=&quot;24162&quot;&gt;&lt;version val=&quot;2700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_hiDt8RPKbXJppT9_VI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15Aa0VTtC4ctW4t88Rr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HBu8GVRGKU1qPaDZ.So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v87eqhRqqnpbpDcACyG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CYp4jORRmu16pRDs1vl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9oURRBTbGavF3lFBQ30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eUirNUSDWrfMUAm3ntu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UuNAQ6S0e77653b23IR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yV3_BWhRiCcmhpelIFDs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eIt5rORlaZMnwVvre6J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FwCA44S6yA.rHMFttcG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_1aVIfRgKW8dnbu3yW0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MrizIEQpa20Ccb9L7Ip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oYznqBTga_X86I8iI.y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XNiw.LQDyyquPDCCfD9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7d4vVaRs6FMmrF89CJi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s.MB41RyWRA0tD_Ka..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UyYsu6ToOTh2bS7xOim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WFkdIjRquzut01ajuWv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2VmTMKR6i.luHi0AGeI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15c.Hi4SaGNQs5CLUW.q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83imnOR_CkNbp6P9Y2j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jvnHyJQDKX3WFDdC9Gf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8y5fU0T8KDAcZbsDX7R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kZWNbiTt.nP7FWrlv8e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oEILdCR3O8P83QUixnK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LIBbHaXRPyi8q2grw7ms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LdMymhR_aqmGRJ4cghZ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B0gPrQQja397tsiP4Ss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WME9JTCT7q3rCirXQ.VW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dAJaIlReG29wNjZ4ZZu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1XCRanQFegvFO6ZBmoy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3Xx.gERCOFCczQwnQ4A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ikP2XNTQijTvbmNQrIE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E9LyDfUSrCN65jgRuVgU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FyuWAtTp2UaZJp1Kq_A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u_YUo_Tu.L1hOjeQBva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3jfjV1eTB.SV.hlkgNfE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3TKBOPTAup9PbRrNPi7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2b2j_lXShCIGc0juzrQO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2a3d1AS5SdDVm3_1g6V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Rek4YUQi6yeO6TC225W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.yiO72TKiSuMcJ0StQP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95EgWAQymVgdSWxNTUK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Oa2V.1QpaHOBR4Oz.TG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B0F56vTfir0qRLHPTfA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s6Y0TrT6O2QPU2QTzFq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3xnNQHR4qIXAlqJJxFX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TXFJyaQcWq58cVjofw_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TAo_BwSP2d4pmXwq5Z9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.a2cYGT3WU3rs7B3kjq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rMQtTZS96SK74wb4Os1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l2l5F7SpWuc662dnfoz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.PYpcGSNCQnCl_PxtV9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NQLBuZSxi.spaH3fG7p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AP4ZQ3SpO2fhZJF3Hu0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8ZYQAcsR3.maIxIAH226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JYVp2VQxWX3Ts0omeAi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Mf0Cz6QHCDsBxlAdVGp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GQn5eFTdaImqYPgp8L4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1TwYz4RaWvOqZByN.2v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ilQFxPTf.r4Z9dqagxU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ZLXUj3TWayTkwLtaK6t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dgdproZT7iS2UnkwY8wK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ikKqtXR6eLVl8QOPrNo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FoGPs2TZGcLc6mEcjXi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bNOKImTRS9Pj7vWm.0t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El8f9BSzaGAbjQq4WAS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LTVb8cSBqa3heKHoT7_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I7BNfMTleOTNt2OjNAf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zCvioUyRRKSr5GP.epMA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5KRSYzSDKlxzmbvRWUE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8HytR_RDWs2WIx2OT0Q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_gj6h7TB6JNfrZZNLb9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xRS0QsSiSusulG3NpXD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UBKbvKQuqvdN00REftl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n_y1CQR.OpD19F4YGvd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QArpRNRTCwdBCImcLMH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JnNuipQHaNBh6GZuCtM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QMD7k7.S0OMmIWEjKbID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E9LyDfUSrCN65jgRuVgU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6znZ_iRLKKDhAMukKcL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S5tV64QXOvD4XgBGqZ7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HM3AAvQ1u0NREh6.6Qf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eJqlCvToy0mDhRet8EL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xOdTRzxTfiwbooKlWrXo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LjsSraThquBtdApWdIW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S.EW4rRiKm6K9nKVM4y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532dwFTLS6YbXKL4tEB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6yZK9zSn2h6JCUQUlPC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ZflDA5TNKy4pUFoRA80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GUux9vSQmJX._C_Aq7k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mSUVNBRae7bklBL2M.q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sX8AivT1aoTx57.U1ZR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kLlAMEQc.bTjX50Ypud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0v8k108T6a1gO7MpwR6l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f5rWyMPQzeEpUZuyV8m8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ub3S_.SVSVZzvTcRyUc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BAn9MVR0adwZD7bvfnh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ryrydzT0SpLJiHscGYi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yenL0iTKyRcmhjr1OBV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ClOMsXT4G26tBD7BoLO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CXAkqhQvC96b9ztGpJI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qvJml3QaeI3k0aP0K.M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RjcbzKT76uakx9la_p9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M29niXRiesDy8hkLbJm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Q1LwgDQu2Qyf1luneRX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O_gRe8QoKrRY7YZRtPn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zwkqVMRH.9Z0atZB00I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jYIOTdTjavJtWKenn07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MZYYVkSjmP6zXRIlkLY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CgT1aGTj2WWRZQzn2Hh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Qh_3qsQLiGuS7QA5YXs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o80eaaAQRGnNG3_Qyah.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KegANPStGqM2MsznoUl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.hERlvRMC6jaOxuEHL0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CWfFKGRKSHfBm7wHm0k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XhuWA.RxucupVKYPL57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8yMPRTtQNWxu.UlwzWKC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6yB69kQV6QwWQE9Ok9zQ"/>
</p:tagLst>
</file>

<file path=ppt/theme/theme1.xml><?xml version="1.0" encoding="utf-8"?>
<a:theme xmlns:a="http://schemas.openxmlformats.org/drawingml/2006/main" name="Office Theme">
  <a:themeElements>
    <a:clrScheme name="Custom 119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292608" indent="-292608">
          <a:lnSpc>
            <a:spcPct val="90000"/>
          </a:lnSpc>
          <a:spcBef>
            <a:spcPts val="1200"/>
          </a:spcBef>
          <a:buClr>
            <a:srgbClr val="337DBE"/>
          </a:buClr>
          <a:buSzPct val="77000"/>
          <a:buFont typeface="Wingdings 3" panose="05040102010807070707" pitchFamily="18" charset="2"/>
          <a:buChar char=""/>
          <a:defRPr sz="2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21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20">
      <a:dk1>
        <a:sysClr val="windowText" lastClr="000000"/>
      </a:dk1>
      <a:lt1>
        <a:sysClr val="window" lastClr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13745</TotalTime>
  <Words>868</Words>
  <Application>Microsoft Macintosh PowerPoint</Application>
  <PresentationFormat>On-screen Show (4:3)</PresentationFormat>
  <Paragraphs>188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Arial Narrow</vt:lpstr>
      <vt:lpstr>Wingdings</vt:lpstr>
      <vt:lpstr>Wingdings 3</vt:lpstr>
      <vt:lpstr>Office Theme</vt:lpstr>
      <vt:lpstr>think-cell Slide</vt:lpstr>
      <vt:lpstr>Understanding The Value Of Insurance</vt:lpstr>
      <vt:lpstr>PowerPoint Presentation</vt:lpstr>
      <vt:lpstr>I.I.I. Mission Statement</vt:lpstr>
      <vt:lpstr>Over The Past 18 Months, However, Insurance Coverage Has Focused On…</vt:lpstr>
      <vt:lpstr>Social Media Focuses More On NatCat Than Cyber, Auto and InsurTech</vt:lpstr>
      <vt:lpstr>Insurance As Economic Capital</vt:lpstr>
      <vt:lpstr>10 Key Ways Insurance Drives Economic Growth</vt:lpstr>
      <vt:lpstr>The Insurance Sector Is A Meaningful Component Of U.S. Gross Domestic Product</vt:lpstr>
      <vt:lpstr>Insurers Function As Financial First Responders After Natural Disasters And Emergencies</vt:lpstr>
      <vt:lpstr>Insurance Also Boosts U.S. Consumer Spending By Reducing The Need For A Rainy Day Fund</vt:lpstr>
      <vt:lpstr>A Confluence Of Disruptive Forces Continue To Impact Traditional Global Market Dynamics</vt:lpstr>
      <vt:lpstr>2017: A Record Year Of Catastrophe Losses</vt:lpstr>
      <vt:lpstr>Rising Insurance Gap </vt:lpstr>
      <vt:lpstr>The Insurance Coverage Gap Cost Consumers An Estimated $1.3 Trillion From 2005-2015</vt:lpstr>
      <vt:lpstr>NFIP Payouts To The Small Group Of Americans With Flood Insurance Have Skyrocketed</vt:lpstr>
      <vt:lpstr>Coverage Gaps Have Serious Consequences For American Families And Businesses </vt:lpstr>
      <vt:lpstr>Bridging The Insurance Gap</vt:lpstr>
      <vt:lpstr>Successes In The Private Market Demonstrate The Viability Of Public/Private Partnerships</vt:lpstr>
      <vt:lpstr>Using The Power Of Insurance Marketing, The Industry Can Address The Coverage Gap</vt:lpstr>
      <vt:lpstr>We Must Overcome Political Gridlock</vt:lpstr>
    </vt:vector>
  </TitlesOfParts>
  <Company>eSlide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P015111</dc:title>
  <dc:subject>v2007 and v2010</dc:subject>
  <dc:creator>Call @ 866-2-eSlide</dc:creator>
  <dc:description>eSlide, LLC - P14228 - III PPT Template 4:3</dc:description>
  <cp:lastModifiedBy>Kevelighan, Sean</cp:lastModifiedBy>
  <cp:revision>408</cp:revision>
  <cp:lastPrinted>2018-08-22T15:11:33Z</cp:lastPrinted>
  <dcterms:created xsi:type="dcterms:W3CDTF">2011-11-02T14:24:24Z</dcterms:created>
  <dcterms:modified xsi:type="dcterms:W3CDTF">2018-08-24T13:25:44Z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6E728A22-E780-452C-81BF-EB8721EF7DD3</vt:lpwstr>
  </property>
  <property fmtid="{D5CDD505-2E9C-101B-9397-08002B2CF9AE}" pid="3" name="ArticulatePath">
    <vt:lpwstr>P14228_III PPT Template 4x3_050116_415pm</vt:lpwstr>
  </property>
</Properties>
</file>