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charts/chart1.xml" ContentType="application/vnd.openxmlformats-officedocument.drawingml.chart+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346" r:id="rId2"/>
    <p:sldId id="1948" r:id="rId3"/>
    <p:sldId id="1964" r:id="rId4"/>
    <p:sldId id="5964" r:id="rId5"/>
    <p:sldId id="956" r:id="rId6"/>
    <p:sldId id="5966" r:id="rId7"/>
    <p:sldId id="969" r:id="rId8"/>
    <p:sldId id="1085" r:id="rId9"/>
    <p:sldId id="1044" r:id="rId10"/>
    <p:sldId id="966" r:id="rId11"/>
    <p:sldId id="1975" r:id="rId12"/>
    <p:sldId id="1979" r:id="rId13"/>
    <p:sldId id="5340" r:id="rId14"/>
    <p:sldId id="259" r:id="rId15"/>
    <p:sldId id="261" r:id="rId16"/>
  </p:sldIdLst>
  <p:sldSz cx="9144000" cy="6858000" type="screen4x3"/>
  <p:notesSz cx="7102475" cy="9388475"/>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guide id="3" pos="799" userDrawn="1">
          <p15:clr>
            <a:srgbClr val="A4A3A4"/>
          </p15:clr>
        </p15:guide>
        <p15:guide id="4" orient="horz" pos="3394">
          <p15:clr>
            <a:srgbClr val="A4A3A4"/>
          </p15:clr>
        </p15:guide>
        <p15:guide id="6" pos="5444">
          <p15:clr>
            <a:srgbClr val="A4A3A4"/>
          </p15:clr>
        </p15:guide>
        <p15:guide id="8" orient="horz" pos="926"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ch, James" initials="LJ" lastIdx="63" clrIdx="0"/>
  <p:cmAuthor id="2" name="Lima, Chi Wai" initials="LCW" lastIdx="1" clrIdx="1"/>
  <p:cmAuthor id="3" name="Ha, Jennifer" initials="HJ" lastIdx="1" clrIdx="2">
    <p:extLst>
      <p:ext uri="{19B8F6BF-5375-455C-9EA6-DF929625EA0E}">
        <p15:presenceInfo xmlns:p15="http://schemas.microsoft.com/office/powerpoint/2012/main" userId="S-1-12-1-188780858-1292973858-3532135066-27461421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15"/>
    <a:srgbClr val="868686"/>
    <a:srgbClr val="CDCDCD"/>
    <a:srgbClr val="AACBE8"/>
    <a:srgbClr val="F69322"/>
    <a:srgbClr val="337DBE"/>
    <a:srgbClr val="8BD3C7"/>
    <a:srgbClr val="E8EC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72" autoAdjust="0"/>
    <p:restoredTop sz="88000" autoAdjust="0"/>
  </p:normalViewPr>
  <p:slideViewPr>
    <p:cSldViewPr showGuides="1">
      <p:cViewPr varScale="1">
        <p:scale>
          <a:sx n="67" d="100"/>
          <a:sy n="67" d="100"/>
        </p:scale>
        <p:origin x="1436" y="48"/>
      </p:cViewPr>
      <p:guideLst>
        <p:guide orient="horz" pos="2160"/>
        <p:guide pos="2880"/>
        <p:guide pos="799"/>
        <p:guide orient="horz" pos="3394"/>
        <p:guide pos="5444"/>
        <p:guide orient="horz" pos="926"/>
      </p:guideLst>
    </p:cSldViewPr>
  </p:slid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95" d="100"/>
          <a:sy n="95" d="100"/>
        </p:scale>
        <p:origin x="-3534" y="-108"/>
      </p:cViewPr>
      <p:guideLst>
        <p:guide orient="horz" pos="2957"/>
        <p:guide pos="2237"/>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unsavageJeff\Dropbox%20(III)\jeffd\PC_Results%20Report\Business%20Establishment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Macro-Enabled_Worksheet3.xlsm"/></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Macro-Enabled_Worksheet4.xlsm"/></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052535980663798E-2"/>
          <c:y val="4.1010233759142242E-2"/>
          <c:w val="0.92921567830719443"/>
          <c:h val="0.8310376980867521"/>
        </c:manualLayout>
      </c:layout>
      <c:lineChart>
        <c:grouping val="standard"/>
        <c:varyColors val="0"/>
        <c:ser>
          <c:idx val="0"/>
          <c:order val="0"/>
          <c:tx>
            <c:strRef>
              <c:f>Sheet1!$A$2</c:f>
              <c:strCache>
                <c:ptCount val="1"/>
                <c:pt idx="0">
                  <c:v>Top 10 Avg</c:v>
                </c:pt>
              </c:strCache>
            </c:strRef>
          </c:tx>
          <c:spPr>
            <a:ln w="28575" algn="ctr">
              <a:solidFill>
                <a:schemeClr val="accent3"/>
              </a:solidFill>
              <a:prstDash val="solid"/>
            </a:ln>
          </c:spPr>
          <c:marker>
            <c:symbol val="circle"/>
            <c:size val="7"/>
            <c:spPr>
              <a:solidFill>
                <a:schemeClr val="accent3"/>
              </a:solidFill>
              <a:ln>
                <a:noFill/>
              </a:ln>
            </c:spPr>
          </c:marker>
          <c:dPt>
            <c:idx val="0"/>
            <c:marker>
              <c:spPr>
                <a:solidFill>
                  <a:schemeClr val="accent3"/>
                </a:solidFill>
                <a:ln w="9525" algn="ctr">
                  <a:noFill/>
                  <a:prstDash val="solid"/>
                </a:ln>
              </c:spPr>
            </c:marker>
            <c:bubble3D val="0"/>
            <c:extLst>
              <c:ext xmlns:c16="http://schemas.microsoft.com/office/drawing/2014/chart" uri="{C3380CC4-5D6E-409C-BE32-E72D297353CC}">
                <c16:uniqueId val="{00000000-365F-9743-BAD5-7099F4E7A5AD}"/>
              </c:ext>
            </c:extLst>
          </c:dPt>
          <c:dPt>
            <c:idx val="1"/>
            <c:marker>
              <c:spPr>
                <a:solidFill>
                  <a:schemeClr val="accent3"/>
                </a:solidFill>
                <a:ln w="9525" algn="ctr">
                  <a:noFill/>
                  <a:prstDash val="solid"/>
                </a:ln>
              </c:spPr>
            </c:marker>
            <c:bubble3D val="0"/>
            <c:extLst>
              <c:ext xmlns:c16="http://schemas.microsoft.com/office/drawing/2014/chart" uri="{C3380CC4-5D6E-409C-BE32-E72D297353CC}">
                <c16:uniqueId val="{00000001-365F-9743-BAD5-7099F4E7A5AD}"/>
              </c:ext>
            </c:extLst>
          </c:dPt>
          <c:dPt>
            <c:idx val="2"/>
            <c:marker>
              <c:spPr>
                <a:solidFill>
                  <a:schemeClr val="accent3"/>
                </a:solidFill>
                <a:ln w="9525" algn="ctr">
                  <a:noFill/>
                  <a:prstDash val="solid"/>
                </a:ln>
              </c:spPr>
            </c:marker>
            <c:bubble3D val="0"/>
            <c:extLst>
              <c:ext xmlns:c16="http://schemas.microsoft.com/office/drawing/2014/chart" uri="{C3380CC4-5D6E-409C-BE32-E72D297353CC}">
                <c16:uniqueId val="{00000002-365F-9743-BAD5-7099F4E7A5AD}"/>
              </c:ext>
            </c:extLst>
          </c:dPt>
          <c:dPt>
            <c:idx val="3"/>
            <c:marker>
              <c:spPr>
                <a:solidFill>
                  <a:schemeClr val="accent3"/>
                </a:solidFill>
                <a:ln w="9525" algn="ctr">
                  <a:noFill/>
                  <a:prstDash val="solid"/>
                </a:ln>
              </c:spPr>
            </c:marker>
            <c:bubble3D val="0"/>
            <c:extLst>
              <c:ext xmlns:c16="http://schemas.microsoft.com/office/drawing/2014/chart" uri="{C3380CC4-5D6E-409C-BE32-E72D297353CC}">
                <c16:uniqueId val="{00000003-365F-9743-BAD5-7099F4E7A5AD}"/>
              </c:ext>
            </c:extLst>
          </c:dPt>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Sheet1!$B$1:$E$1</c:f>
              <c:strCache>
                <c:ptCount val="4"/>
                <c:pt idx="0">
                  <c:v>20:Q1</c:v>
                </c:pt>
                <c:pt idx="1">
                  <c:v>20:Q2</c:v>
                </c:pt>
                <c:pt idx="2">
                  <c:v>20:Q3</c:v>
                </c:pt>
                <c:pt idx="3">
                  <c:v>20:Q4</c:v>
                </c:pt>
              </c:strCache>
            </c:strRef>
          </c:cat>
          <c:val>
            <c:numRef>
              <c:f>Sheet1!$B$2:$E$2</c:f>
              <c:numCache>
                <c:formatCode>0.0%</c:formatCode>
                <c:ptCount val="4"/>
                <c:pt idx="1">
                  <c:v>-0.11</c:v>
                </c:pt>
                <c:pt idx="2">
                  <c:v>0.254</c:v>
                </c:pt>
                <c:pt idx="3">
                  <c:v>0.20799999999999999</c:v>
                </c:pt>
              </c:numCache>
            </c:numRef>
          </c:val>
          <c:smooth val="0"/>
          <c:extLst>
            <c:ext xmlns:c16="http://schemas.microsoft.com/office/drawing/2014/chart" uri="{C3380CC4-5D6E-409C-BE32-E72D297353CC}">
              <c16:uniqueId val="{00000008-365F-9743-BAD5-7099F4E7A5AD}"/>
            </c:ext>
          </c:extLst>
        </c:ser>
        <c:ser>
          <c:idx val="1"/>
          <c:order val="1"/>
          <c:tx>
            <c:strRef>
              <c:f>Sheet1!$A$3</c:f>
              <c:strCache>
                <c:ptCount val="1"/>
                <c:pt idx="0">
                  <c:v>Median</c:v>
                </c:pt>
              </c:strCache>
            </c:strRef>
          </c:tx>
          <c:spPr>
            <a:ln w="28575" algn="ctr">
              <a:solidFill>
                <a:schemeClr val="accent2"/>
              </a:solidFill>
              <a:prstDash val="solid"/>
            </a:ln>
          </c:spPr>
          <c:marker>
            <c:symbol val="circle"/>
            <c:size val="7"/>
            <c:spPr>
              <a:ln>
                <a:noFill/>
              </a:ln>
            </c:spPr>
          </c:marker>
          <c:dPt>
            <c:idx val="0"/>
            <c:bubble3D val="0"/>
            <c:extLst>
              <c:ext xmlns:c16="http://schemas.microsoft.com/office/drawing/2014/chart" uri="{C3380CC4-5D6E-409C-BE32-E72D297353CC}">
                <c16:uniqueId val="{00000009-365F-9743-BAD5-7099F4E7A5AD}"/>
              </c:ext>
            </c:extLst>
          </c:dPt>
          <c:dPt>
            <c:idx val="1"/>
            <c:bubble3D val="0"/>
            <c:extLst>
              <c:ext xmlns:c16="http://schemas.microsoft.com/office/drawing/2014/chart" uri="{C3380CC4-5D6E-409C-BE32-E72D297353CC}">
                <c16:uniqueId val="{0000000A-365F-9743-BAD5-7099F4E7A5AD}"/>
              </c:ext>
            </c:extLst>
          </c:dPt>
          <c:dPt>
            <c:idx val="2"/>
            <c:bubble3D val="0"/>
            <c:extLst>
              <c:ext xmlns:c16="http://schemas.microsoft.com/office/drawing/2014/chart" uri="{C3380CC4-5D6E-409C-BE32-E72D297353CC}">
                <c16:uniqueId val="{0000000B-365F-9743-BAD5-7099F4E7A5AD}"/>
              </c:ext>
            </c:extLst>
          </c:dPt>
          <c:dPt>
            <c:idx val="3"/>
            <c:bubble3D val="0"/>
            <c:extLst>
              <c:ext xmlns:c16="http://schemas.microsoft.com/office/drawing/2014/chart" uri="{C3380CC4-5D6E-409C-BE32-E72D297353CC}">
                <c16:uniqueId val="{0000000C-365F-9743-BAD5-7099F4E7A5AD}"/>
              </c:ext>
            </c:extLst>
          </c:dPt>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Sheet1!$B$1:$E$1</c:f>
              <c:strCache>
                <c:ptCount val="4"/>
                <c:pt idx="0">
                  <c:v>20:Q1</c:v>
                </c:pt>
                <c:pt idx="1">
                  <c:v>20:Q2</c:v>
                </c:pt>
                <c:pt idx="2">
                  <c:v>20:Q3</c:v>
                </c:pt>
                <c:pt idx="3">
                  <c:v>20:Q4</c:v>
                </c:pt>
              </c:strCache>
            </c:strRef>
          </c:cat>
          <c:val>
            <c:numRef>
              <c:f>Sheet1!$B$3:$E$3</c:f>
              <c:numCache>
                <c:formatCode>0.0%</c:formatCode>
                <c:ptCount val="4"/>
                <c:pt idx="0">
                  <c:v>-4.8000000000000001E-2</c:v>
                </c:pt>
                <c:pt idx="1">
                  <c:v>-0.24099999999999999</c:v>
                </c:pt>
                <c:pt idx="2">
                  <c:v>8.7999999999999995E-2</c:v>
                </c:pt>
                <c:pt idx="3">
                  <c:v>9.5000000000000001E-2</c:v>
                </c:pt>
              </c:numCache>
            </c:numRef>
          </c:val>
          <c:smooth val="0"/>
          <c:extLst>
            <c:ext xmlns:c16="http://schemas.microsoft.com/office/drawing/2014/chart" uri="{C3380CC4-5D6E-409C-BE32-E72D297353CC}">
              <c16:uniqueId val="{00000011-365F-9743-BAD5-7099F4E7A5AD}"/>
            </c:ext>
          </c:extLst>
        </c:ser>
        <c:ser>
          <c:idx val="2"/>
          <c:order val="2"/>
          <c:tx>
            <c:strRef>
              <c:f>Sheet1!$A$4</c:f>
              <c:strCache>
                <c:ptCount val="1"/>
                <c:pt idx="0">
                  <c:v>Bottom 10 Avg</c:v>
                </c:pt>
              </c:strCache>
            </c:strRef>
          </c:tx>
          <c:spPr>
            <a:ln w="28575" algn="ctr">
              <a:solidFill>
                <a:schemeClr val="hlink"/>
              </a:solidFill>
              <a:prstDash val="solid"/>
            </a:ln>
          </c:spPr>
          <c:marker>
            <c:symbol val="circle"/>
            <c:size val="7"/>
            <c:spPr>
              <a:solidFill>
                <a:schemeClr val="accent1"/>
              </a:solidFill>
              <a:ln>
                <a:noFill/>
              </a:ln>
            </c:spPr>
          </c:marker>
          <c:dPt>
            <c:idx val="0"/>
            <c:marker>
              <c:spPr>
                <a:solidFill>
                  <a:schemeClr val="accent1"/>
                </a:solidFill>
                <a:ln w="9525" algn="ctr">
                  <a:noFill/>
                  <a:prstDash val="solid"/>
                </a:ln>
              </c:spPr>
            </c:marker>
            <c:bubble3D val="0"/>
            <c:extLst>
              <c:ext xmlns:c16="http://schemas.microsoft.com/office/drawing/2014/chart" uri="{C3380CC4-5D6E-409C-BE32-E72D297353CC}">
                <c16:uniqueId val="{00000012-365F-9743-BAD5-7099F4E7A5AD}"/>
              </c:ext>
            </c:extLst>
          </c:dPt>
          <c:dPt>
            <c:idx val="1"/>
            <c:marker>
              <c:spPr>
                <a:solidFill>
                  <a:schemeClr val="accent1"/>
                </a:solidFill>
                <a:ln w="9525" algn="ctr">
                  <a:noFill/>
                  <a:prstDash val="solid"/>
                </a:ln>
              </c:spPr>
            </c:marker>
            <c:bubble3D val="0"/>
            <c:extLst>
              <c:ext xmlns:c16="http://schemas.microsoft.com/office/drawing/2014/chart" uri="{C3380CC4-5D6E-409C-BE32-E72D297353CC}">
                <c16:uniqueId val="{00000013-365F-9743-BAD5-7099F4E7A5AD}"/>
              </c:ext>
            </c:extLst>
          </c:dPt>
          <c:dPt>
            <c:idx val="2"/>
            <c:marker>
              <c:spPr>
                <a:solidFill>
                  <a:schemeClr val="accent1"/>
                </a:solidFill>
                <a:ln w="9525" algn="ctr">
                  <a:noFill/>
                  <a:prstDash val="solid"/>
                </a:ln>
              </c:spPr>
            </c:marker>
            <c:bubble3D val="0"/>
            <c:extLst>
              <c:ext xmlns:c16="http://schemas.microsoft.com/office/drawing/2014/chart" uri="{C3380CC4-5D6E-409C-BE32-E72D297353CC}">
                <c16:uniqueId val="{00000014-365F-9743-BAD5-7099F4E7A5AD}"/>
              </c:ext>
            </c:extLst>
          </c:dPt>
          <c:dPt>
            <c:idx val="3"/>
            <c:marker>
              <c:spPr>
                <a:solidFill>
                  <a:schemeClr val="accent1"/>
                </a:solidFill>
                <a:ln w="9525" algn="ctr">
                  <a:noFill/>
                  <a:prstDash val="solid"/>
                </a:ln>
              </c:spPr>
            </c:marker>
            <c:bubble3D val="0"/>
            <c:extLst>
              <c:ext xmlns:c16="http://schemas.microsoft.com/office/drawing/2014/chart" uri="{C3380CC4-5D6E-409C-BE32-E72D297353CC}">
                <c16:uniqueId val="{00000015-365F-9743-BAD5-7099F4E7A5AD}"/>
              </c:ext>
            </c:extLst>
          </c:dPt>
          <c:dLbls>
            <c:spPr>
              <a:noFill/>
              <a:ln>
                <a:noFill/>
              </a:ln>
              <a:effectLst/>
            </c:spPr>
            <c:dLblPos val="b"/>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Sheet1!$B$1:$E$1</c:f>
              <c:strCache>
                <c:ptCount val="4"/>
                <c:pt idx="0">
                  <c:v>20:Q1</c:v>
                </c:pt>
                <c:pt idx="1">
                  <c:v>20:Q2</c:v>
                </c:pt>
                <c:pt idx="2">
                  <c:v>20:Q3</c:v>
                </c:pt>
                <c:pt idx="3">
                  <c:v>20:Q4</c:v>
                </c:pt>
              </c:strCache>
            </c:strRef>
          </c:cat>
          <c:val>
            <c:numRef>
              <c:f>Sheet1!$B$4:$E$4</c:f>
              <c:numCache>
                <c:formatCode>0.0%</c:formatCode>
                <c:ptCount val="4"/>
                <c:pt idx="1">
                  <c:v>-0.38700000000000001</c:v>
                </c:pt>
                <c:pt idx="2">
                  <c:v>-5.0999999999999997E-2</c:v>
                </c:pt>
                <c:pt idx="3">
                  <c:v>2.7E-2</c:v>
                </c:pt>
              </c:numCache>
            </c:numRef>
          </c:val>
          <c:smooth val="0"/>
          <c:extLst>
            <c:ext xmlns:c16="http://schemas.microsoft.com/office/drawing/2014/chart" uri="{C3380CC4-5D6E-409C-BE32-E72D297353CC}">
              <c16:uniqueId val="{0000001A-365F-9743-BAD5-7099F4E7A5AD}"/>
            </c:ext>
          </c:extLst>
        </c:ser>
        <c:dLbls>
          <c:dLblPos val="t"/>
          <c:showLegendKey val="0"/>
          <c:showVal val="1"/>
          <c:showCatName val="0"/>
          <c:showSerName val="0"/>
          <c:showPercent val="0"/>
          <c:showBubbleSize val="0"/>
        </c:dLbls>
        <c:marker val="1"/>
        <c:smooth val="0"/>
        <c:axId val="605608264"/>
        <c:axId val="1"/>
      </c:lineChart>
      <c:catAx>
        <c:axId val="605608264"/>
        <c:scaling>
          <c:orientation val="minMax"/>
        </c:scaling>
        <c:delete val="0"/>
        <c:axPos val="b"/>
        <c:numFmt formatCode="General" sourceLinked="1"/>
        <c:majorTickMark val="out"/>
        <c:minorTickMark val="none"/>
        <c:tickLblPos val="nextTo"/>
        <c:spPr>
          <a:ln w="9525" algn="ctr">
            <a:solidFill>
              <a:schemeClr val="bg1">
                <a:lumMod val="50000"/>
              </a:schemeClr>
            </a:solidFill>
            <a:prstDash val="solid"/>
          </a:ln>
        </c:spPr>
        <c:crossAx val="1"/>
        <c:crosses val="min"/>
        <c:auto val="0"/>
        <c:lblAlgn val="ctr"/>
        <c:lblOffset val="100"/>
        <c:noMultiLvlLbl val="0"/>
      </c:catAx>
      <c:valAx>
        <c:axId val="1"/>
        <c:scaling>
          <c:orientation val="minMax"/>
          <c:max val="0.4"/>
          <c:min val="-0.5"/>
        </c:scaling>
        <c:delete val="0"/>
        <c:axPos val="l"/>
        <c:majorGridlines>
          <c:spPr>
            <a:ln>
              <a:noFill/>
            </a:ln>
          </c:spPr>
        </c:majorGridlines>
        <c:numFmt formatCode="0%" sourceLinked="0"/>
        <c:majorTickMark val="out"/>
        <c:minorTickMark val="none"/>
        <c:tickLblPos val="nextTo"/>
        <c:spPr>
          <a:ln w="9525" algn="ctr">
            <a:solidFill>
              <a:schemeClr val="bg1">
                <a:lumMod val="50000"/>
              </a:schemeClr>
            </a:solidFill>
            <a:prstDash val="solid"/>
          </a:ln>
        </c:spPr>
        <c:txPr>
          <a:bodyPr wrap="none"/>
          <a:lstStyle/>
          <a:p>
            <a:pPr>
              <a:defRPr sz="1000">
                <a:solidFill>
                  <a:schemeClr val="tx1"/>
                </a:solidFill>
                <a:latin typeface="+mn-lt"/>
                <a:ea typeface="+mn-ea"/>
                <a:cs typeface="+mn-cs"/>
                <a:sym typeface="+mn-lt"/>
              </a:defRPr>
            </a:pPr>
            <a:endParaRPr lang="en-US"/>
          </a:p>
        </c:txPr>
        <c:crossAx val="605608264"/>
        <c:crosses val="min"/>
        <c:crossBetween val="between"/>
        <c:majorUnit val="0.2"/>
      </c:valAx>
    </c:plotArea>
    <c:legend>
      <c:legendPos val="t"/>
      <c:layout>
        <c:manualLayout>
          <c:xMode val="edge"/>
          <c:yMode val="edge"/>
          <c:x val="0.10614126543158296"/>
          <c:y val="0"/>
          <c:w val="0.80895225841032548"/>
          <c:h val="9.7155994856535449E-2"/>
        </c:manualLayout>
      </c:layout>
      <c:overlay val="0"/>
    </c:legend>
    <c:plotVisOnly val="0"/>
    <c:dispBlanksAs val="gap"/>
    <c:showDLblsOverMax val="1"/>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67088760704882"/>
          <c:y val="6.4005644592279004E-2"/>
          <c:w val="0.72125820764367232"/>
          <c:h val="0.63150342249223412"/>
        </c:manualLayout>
      </c:layout>
      <c:barChart>
        <c:barDir val="bar"/>
        <c:grouping val="stacked"/>
        <c:varyColors val="0"/>
        <c:ser>
          <c:idx val="0"/>
          <c:order val="0"/>
          <c:tx>
            <c:strRef>
              <c:f>Sheet1!$B$1</c:f>
              <c:strCache>
                <c:ptCount val="1"/>
                <c:pt idx="0">
                  <c:v>P/C carriers</c:v>
                </c:pt>
              </c:strCache>
            </c:strRef>
          </c:tx>
          <c:spPr>
            <a:solidFill>
              <a:schemeClr val="accent1"/>
            </a:solidFill>
            <a:ln>
              <a:noFill/>
            </a:ln>
            <a:effectLst/>
          </c:spPr>
          <c:invertIfNegative val="0"/>
          <c:dLbls>
            <c:dLbl>
              <c:idx val="2"/>
              <c:layout>
                <c:manualLayout>
                  <c:x val="-3.730127527840017E-17"/>
                  <c:y val="0"/>
                </c:manualLayout>
              </c:layout>
              <c:tx>
                <c:rich>
                  <a:bodyPr/>
                  <a:lstStyle/>
                  <a:p>
                    <a:fld id="{F36B0AF0-8155-7940-9F11-B24D7C8562DF}" type="VALUE">
                      <a:rPr lang="en-US" smtClean="0"/>
                      <a:pPr/>
                      <a:t>[VALUE]</a:t>
                    </a:fld>
                    <a:r>
                      <a:rPr lang="en-US" dirty="0"/>
                      <a:t> </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641B-934F-960F-CDFE27DBB77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End of 2017:Q4</c:v>
                </c:pt>
                <c:pt idx="1">
                  <c:v>End of 2018:Q4</c:v>
                </c:pt>
                <c:pt idx="2">
                  <c:v>End of 2019:Q4</c:v>
                </c:pt>
              </c:strCache>
            </c:strRef>
          </c:cat>
          <c:val>
            <c:numRef>
              <c:f>Sheet1!$B$2:$B$4</c:f>
              <c:numCache>
                <c:formatCode>0.0</c:formatCode>
                <c:ptCount val="3"/>
                <c:pt idx="0">
                  <c:v>537.6</c:v>
                </c:pt>
                <c:pt idx="1">
                  <c:v>542.1</c:v>
                </c:pt>
                <c:pt idx="2">
                  <c:v>558.5</c:v>
                </c:pt>
              </c:numCache>
            </c:numRef>
          </c:val>
          <c:extLst>
            <c:ext xmlns:c16="http://schemas.microsoft.com/office/drawing/2014/chart" uri="{C3380CC4-5D6E-409C-BE32-E72D297353CC}">
              <c16:uniqueId val="{00000001-641B-934F-960F-CDFE27DBB770}"/>
            </c:ext>
          </c:extLst>
        </c:ser>
        <c:ser>
          <c:idx val="1"/>
          <c:order val="1"/>
          <c:tx>
            <c:strRef>
              <c:f>Sheet1!$C$1</c:f>
              <c:strCache>
                <c:ptCount val="1"/>
                <c:pt idx="0">
                  <c:v>Life carriers</c:v>
                </c:pt>
              </c:strCache>
            </c:strRef>
          </c:tx>
          <c:spPr>
            <a:solidFill>
              <a:schemeClr val="accent2"/>
            </a:solidFill>
            <a:ln>
              <a:noFill/>
            </a:ln>
            <a:effectLst/>
          </c:spPr>
          <c:invertIfNegative val="0"/>
          <c:dLbls>
            <c:dLbl>
              <c:idx val="2"/>
              <c:layout>
                <c:manualLayout>
                  <c:x val="0"/>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1B-934F-960F-CDFE27DBB77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End of 2017:Q4</c:v>
                </c:pt>
                <c:pt idx="1">
                  <c:v>End of 2018:Q4</c:v>
                </c:pt>
                <c:pt idx="2">
                  <c:v>End of 2019:Q4</c:v>
                </c:pt>
              </c:strCache>
            </c:strRef>
          </c:cat>
          <c:val>
            <c:numRef>
              <c:f>Sheet1!$C$2:$C$4</c:f>
              <c:numCache>
                <c:formatCode>0.0</c:formatCode>
                <c:ptCount val="3"/>
                <c:pt idx="0">
                  <c:v>338.8</c:v>
                </c:pt>
                <c:pt idx="1">
                  <c:v>354.9</c:v>
                </c:pt>
                <c:pt idx="2">
                  <c:v>335.8</c:v>
                </c:pt>
              </c:numCache>
            </c:numRef>
          </c:val>
          <c:extLst>
            <c:ext xmlns:c16="http://schemas.microsoft.com/office/drawing/2014/chart" uri="{C3380CC4-5D6E-409C-BE32-E72D297353CC}">
              <c16:uniqueId val="{00000003-641B-934F-960F-CDFE27DBB770}"/>
            </c:ext>
          </c:extLst>
        </c:ser>
        <c:ser>
          <c:idx val="2"/>
          <c:order val="2"/>
          <c:tx>
            <c:strRef>
              <c:f>Sheet1!$D$1</c:f>
              <c:strCache>
                <c:ptCount val="1"/>
                <c:pt idx="0">
                  <c:v>Health carriers</c:v>
                </c:pt>
              </c:strCache>
            </c:strRef>
          </c:tx>
          <c:spPr>
            <a:solidFill>
              <a:schemeClr val="accent3"/>
            </a:solidFill>
            <a:ln>
              <a:noFill/>
            </a:ln>
            <a:effectLst/>
          </c:spPr>
          <c:invertIfNegative val="0"/>
          <c:dLbls>
            <c:dLbl>
              <c:idx val="1"/>
              <c:spPr>
                <a:noFill/>
                <a:ln>
                  <a:noFill/>
                </a:ln>
                <a:effectLst/>
              </c:spPr>
              <c:txPr>
                <a:bodyPr rot="0" spcFirstLastPara="1" vertOverflow="ellipsis" horzOverflow="clip" vert="horz" wrap="square" lIns="38100" tIns="19050" rIns="38100" bIns="19050" anchor="ctr" anchorCtr="1">
                  <a:noAutofit/>
                </a:bodyPr>
                <a:lstStyle/>
                <a:p>
                  <a:pPr>
                    <a:defRPr sz="1200"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4-641B-934F-960F-CDFE27DBB770}"/>
                </c:ext>
              </c:extLst>
            </c:dLbl>
            <c:dLbl>
              <c:idx val="2"/>
              <c:layout>
                <c:manualLayout>
                  <c:x val="0"/>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41B-934F-960F-CDFE27DBB77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End of 2017:Q4</c:v>
                </c:pt>
                <c:pt idx="1">
                  <c:v>End of 2018:Q4</c:v>
                </c:pt>
                <c:pt idx="2">
                  <c:v>End of 2019:Q4</c:v>
                </c:pt>
              </c:strCache>
            </c:strRef>
          </c:cat>
          <c:val>
            <c:numRef>
              <c:f>Sheet1!$D$2:$D$4</c:f>
              <c:numCache>
                <c:formatCode>0.0</c:formatCode>
                <c:ptCount val="3"/>
                <c:pt idx="0">
                  <c:v>517.70000000000005</c:v>
                </c:pt>
                <c:pt idx="1">
                  <c:v>556.70000000000005</c:v>
                </c:pt>
                <c:pt idx="2">
                  <c:v>581.4</c:v>
                </c:pt>
              </c:numCache>
            </c:numRef>
          </c:val>
          <c:extLst>
            <c:ext xmlns:c16="http://schemas.microsoft.com/office/drawing/2014/chart" uri="{C3380CC4-5D6E-409C-BE32-E72D297353CC}">
              <c16:uniqueId val="{00000006-641B-934F-960F-CDFE27DBB770}"/>
            </c:ext>
          </c:extLst>
        </c:ser>
        <c:ser>
          <c:idx val="3"/>
          <c:order val="3"/>
          <c:tx>
            <c:strRef>
              <c:f>Sheet1!$E$1</c:f>
              <c:strCache>
                <c:ptCount val="1"/>
                <c:pt idx="0">
                  <c:v>Agents/Brokers</c:v>
                </c:pt>
              </c:strCache>
            </c:strRef>
          </c:tx>
          <c:spPr>
            <a:solidFill>
              <a:schemeClr val="accent4"/>
            </a:solidFill>
            <a:ln>
              <a:noFill/>
            </a:ln>
            <a:effectLst/>
          </c:spPr>
          <c:invertIfNegative val="0"/>
          <c:dLbls>
            <c:dLbl>
              <c:idx val="0"/>
              <c:layout>
                <c:manualLayout>
                  <c:x val="2.0346385192317397E-3"/>
                  <c:y val="5.818694962934454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41B-934F-960F-CDFE27DBB770}"/>
                </c:ext>
              </c:extLst>
            </c:dLbl>
            <c:dLbl>
              <c:idx val="1"/>
              <c:layout>
                <c:manualLayout>
                  <c:x val="0"/>
                  <c:y val="5.818694962934454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41B-934F-960F-CDFE27DBB770}"/>
                </c:ext>
              </c:extLst>
            </c:dLbl>
            <c:dLbl>
              <c:idx val="2"/>
              <c:layout>
                <c:manualLayout>
                  <c:x val="0"/>
                  <c:y val="0"/>
                </c:manualLayout>
              </c:layout>
              <c:tx>
                <c:rich>
                  <a:bodyPr/>
                  <a:lstStyle/>
                  <a:p>
                    <a:fld id="{BD435416-75B7-894C-A9ED-D9ADD0530AA0}" type="VALUE">
                      <a:rPr lang="en-US" smtClean="0"/>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41B-934F-960F-CDFE27DBB77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End of 2017:Q4</c:v>
                </c:pt>
                <c:pt idx="1">
                  <c:v>End of 2018:Q4</c:v>
                </c:pt>
                <c:pt idx="2">
                  <c:v>End of 2019:Q4</c:v>
                </c:pt>
              </c:strCache>
            </c:strRef>
          </c:cat>
          <c:val>
            <c:numRef>
              <c:f>Sheet1!$E$2:$E$4</c:f>
              <c:numCache>
                <c:formatCode>0.0</c:formatCode>
                <c:ptCount val="3"/>
                <c:pt idx="0">
                  <c:v>818.3</c:v>
                </c:pt>
                <c:pt idx="1">
                  <c:v>830.5</c:v>
                </c:pt>
                <c:pt idx="2">
                  <c:v>849.7</c:v>
                </c:pt>
              </c:numCache>
            </c:numRef>
          </c:val>
          <c:extLst>
            <c:ext xmlns:c16="http://schemas.microsoft.com/office/drawing/2014/chart" uri="{C3380CC4-5D6E-409C-BE32-E72D297353CC}">
              <c16:uniqueId val="{0000000A-641B-934F-960F-CDFE27DBB770}"/>
            </c:ext>
          </c:extLst>
        </c:ser>
        <c:dLbls>
          <c:dLblPos val="ctr"/>
          <c:showLegendKey val="0"/>
          <c:showVal val="1"/>
          <c:showCatName val="0"/>
          <c:showSerName val="0"/>
          <c:showPercent val="0"/>
          <c:showBubbleSize val="0"/>
        </c:dLbls>
        <c:gapWidth val="52"/>
        <c:overlap val="100"/>
        <c:axId val="260257304"/>
        <c:axId val="260269112"/>
      </c:barChart>
      <c:catAx>
        <c:axId val="260257304"/>
        <c:scaling>
          <c:orientation val="minMax"/>
        </c:scaling>
        <c:delete val="0"/>
        <c:axPos val="l"/>
        <c:numFmt formatCode="General" sourceLinked="1"/>
        <c:majorTickMark val="out"/>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60269112"/>
        <c:crosses val="autoZero"/>
        <c:auto val="1"/>
        <c:lblAlgn val="ctr"/>
        <c:lblOffset val="100"/>
        <c:noMultiLvlLbl val="0"/>
      </c:catAx>
      <c:valAx>
        <c:axId val="260269112"/>
        <c:scaling>
          <c:orientation val="minMax"/>
        </c:scaling>
        <c:delete val="0"/>
        <c:axPos val="b"/>
        <c:numFmt formatCode="#,##0" sourceLinked="0"/>
        <c:majorTickMark val="out"/>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60257304"/>
        <c:crosses val="autoZero"/>
        <c:crossBetween val="between"/>
      </c:valAx>
      <c:spPr>
        <a:noFill/>
        <a:ln>
          <a:noFill/>
        </a:ln>
        <a:effectLst/>
      </c:spPr>
    </c:plotArea>
    <c:legend>
      <c:legendPos val="b"/>
      <c:layout>
        <c:manualLayout>
          <c:xMode val="edge"/>
          <c:yMode val="edge"/>
          <c:x val="0"/>
          <c:y val="0.8371706333977067"/>
          <c:w val="1"/>
          <c:h val="0.1002756223050890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780213284150313E-2"/>
          <c:y val="4.3080679186384196E-2"/>
          <c:w val="0.91812785226171056"/>
          <c:h val="0.83085089873315265"/>
        </c:manualLayout>
      </c:layout>
      <c:lineChart>
        <c:grouping val="standard"/>
        <c:varyColors val="0"/>
        <c:ser>
          <c:idx val="0"/>
          <c:order val="0"/>
          <c:tx>
            <c:strRef>
              <c:f>Chart!$C$1</c:f>
              <c:strCache>
                <c:ptCount val="1"/>
              </c:strCache>
            </c:strRef>
          </c:tx>
          <c:spPr>
            <a:ln w="28575" cap="rnd">
              <a:solidFill>
                <a:schemeClr val="accent1"/>
              </a:solidFill>
              <a:round/>
            </a:ln>
            <a:effectLst/>
          </c:spPr>
          <c:marker>
            <c:symbol val="none"/>
          </c:marker>
          <c:cat>
            <c:numRef>
              <c:f>Chart!$A$2:$B$27</c:f>
              <c:numCache>
                <c:formatCode>General</c:formatCode>
                <c:ptCount val="26"/>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pt idx="25">
                  <c:v>2019</c:v>
                </c:pt>
              </c:numCache>
            </c:numRef>
          </c:cat>
          <c:val>
            <c:numRef>
              <c:f>Chart!$C$2:$C$27</c:f>
            </c:numRef>
          </c:val>
          <c:smooth val="0"/>
          <c:extLst>
            <c:ext xmlns:c16="http://schemas.microsoft.com/office/drawing/2014/chart" uri="{C3380CC4-5D6E-409C-BE32-E72D297353CC}">
              <c16:uniqueId val="{00000000-3F9C-4AA6-B8F4-134FC49C15BD}"/>
            </c:ext>
          </c:extLst>
        </c:ser>
        <c:ser>
          <c:idx val="1"/>
          <c:order val="1"/>
          <c:tx>
            <c:strRef>
              <c:f>Chart!$D$1</c:f>
              <c:strCache>
                <c:ptCount val="1"/>
              </c:strCache>
            </c:strRef>
          </c:tx>
          <c:spPr>
            <a:ln w="28575" cap="rnd">
              <a:solidFill>
                <a:schemeClr val="accent2"/>
              </a:solidFill>
              <a:round/>
            </a:ln>
            <a:effectLst/>
          </c:spPr>
          <c:marker>
            <c:symbol val="none"/>
          </c:marker>
          <c:cat>
            <c:numRef>
              <c:f>Chart!$A$2:$B$27</c:f>
              <c:numCache>
                <c:formatCode>General</c:formatCode>
                <c:ptCount val="26"/>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pt idx="25">
                  <c:v>2019</c:v>
                </c:pt>
              </c:numCache>
            </c:numRef>
          </c:cat>
          <c:val>
            <c:numRef>
              <c:f>Chart!$D$2:$D$27</c:f>
            </c:numRef>
          </c:val>
          <c:smooth val="0"/>
          <c:extLst>
            <c:ext xmlns:c16="http://schemas.microsoft.com/office/drawing/2014/chart" uri="{C3380CC4-5D6E-409C-BE32-E72D297353CC}">
              <c16:uniqueId val="{00000001-3F9C-4AA6-B8F4-134FC49C15BD}"/>
            </c:ext>
          </c:extLst>
        </c:ser>
        <c:ser>
          <c:idx val="2"/>
          <c:order val="2"/>
          <c:tx>
            <c:strRef>
              <c:f>Chart!$E$1</c:f>
              <c:strCache>
                <c:ptCount val="1"/>
              </c:strCache>
            </c:strRef>
          </c:tx>
          <c:spPr>
            <a:ln w="28575" cap="rnd">
              <a:solidFill>
                <a:schemeClr val="accent3"/>
              </a:solidFill>
              <a:round/>
            </a:ln>
            <a:effectLst/>
          </c:spPr>
          <c:marker>
            <c:symbol val="none"/>
          </c:marker>
          <c:cat>
            <c:numRef>
              <c:f>Chart!$A$2:$B$27</c:f>
              <c:numCache>
                <c:formatCode>General</c:formatCode>
                <c:ptCount val="26"/>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pt idx="25">
                  <c:v>2019</c:v>
                </c:pt>
              </c:numCache>
            </c:numRef>
          </c:cat>
          <c:val>
            <c:numRef>
              <c:f>Chart!$E$2:$E$27</c:f>
            </c:numRef>
          </c:val>
          <c:smooth val="0"/>
          <c:extLst>
            <c:ext xmlns:c16="http://schemas.microsoft.com/office/drawing/2014/chart" uri="{C3380CC4-5D6E-409C-BE32-E72D297353CC}">
              <c16:uniqueId val="{00000002-3F9C-4AA6-B8F4-134FC49C15BD}"/>
            </c:ext>
          </c:extLst>
        </c:ser>
        <c:ser>
          <c:idx val="3"/>
          <c:order val="3"/>
          <c:tx>
            <c:strRef>
              <c:f>Chart!$F$1</c:f>
              <c:strCache>
                <c:ptCount val="1"/>
                <c:pt idx="0">
                  <c:v>Starts</c:v>
                </c:pt>
              </c:strCache>
            </c:strRef>
          </c:tx>
          <c:spPr>
            <a:ln w="28575" cap="rnd">
              <a:solidFill>
                <a:srgbClr val="70AD15"/>
              </a:solidFill>
              <a:round/>
            </a:ln>
            <a:effectLst/>
          </c:spPr>
          <c:marker>
            <c:symbol val="none"/>
          </c:marker>
          <c:dPt>
            <c:idx val="0"/>
            <c:marker>
              <c:symbol val="none"/>
            </c:marker>
            <c:bubble3D val="0"/>
            <c:spPr>
              <a:ln w="28575" cap="rnd">
                <a:solidFill>
                  <a:srgbClr val="70AD15"/>
                </a:solidFill>
                <a:round/>
              </a:ln>
              <a:effectLst/>
            </c:spPr>
            <c:extLst>
              <c:ext xmlns:c16="http://schemas.microsoft.com/office/drawing/2014/chart" uri="{C3380CC4-5D6E-409C-BE32-E72D297353CC}">
                <c16:uniqueId val="{00000004-3F9C-4AA6-B8F4-134FC49C15BD}"/>
              </c:ext>
            </c:extLst>
          </c:dPt>
          <c:cat>
            <c:numRef>
              <c:f>Chart!$A$2:$B$27</c:f>
              <c:numCache>
                <c:formatCode>General</c:formatCode>
                <c:ptCount val="26"/>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pt idx="25">
                  <c:v>2019</c:v>
                </c:pt>
              </c:numCache>
            </c:numRef>
          </c:cat>
          <c:val>
            <c:numRef>
              <c:f>Chart!$F$2:$F$27</c:f>
              <c:numCache>
                <c:formatCode>#0</c:formatCode>
                <c:ptCount val="26"/>
                <c:pt idx="0">
                  <c:v>769</c:v>
                </c:pt>
                <c:pt idx="1">
                  <c:v>783</c:v>
                </c:pt>
                <c:pt idx="2">
                  <c:v>819</c:v>
                </c:pt>
                <c:pt idx="3">
                  <c:v>824</c:v>
                </c:pt>
                <c:pt idx="4">
                  <c:v>859</c:v>
                </c:pt>
                <c:pt idx="5">
                  <c:v>864</c:v>
                </c:pt>
                <c:pt idx="6">
                  <c:v>878</c:v>
                </c:pt>
                <c:pt idx="7">
                  <c:v>868</c:v>
                </c:pt>
                <c:pt idx="8">
                  <c:v>883</c:v>
                </c:pt>
                <c:pt idx="9">
                  <c:v>848</c:v>
                </c:pt>
                <c:pt idx="10">
                  <c:v>895</c:v>
                </c:pt>
                <c:pt idx="11">
                  <c:v>929</c:v>
                </c:pt>
                <c:pt idx="12">
                  <c:v>930</c:v>
                </c:pt>
                <c:pt idx="13">
                  <c:v>915</c:v>
                </c:pt>
                <c:pt idx="14">
                  <c:v>871</c:v>
                </c:pt>
                <c:pt idx="15">
                  <c:v>796</c:v>
                </c:pt>
                <c:pt idx="16">
                  <c:v>807</c:v>
                </c:pt>
                <c:pt idx="17">
                  <c:v>836</c:v>
                </c:pt>
                <c:pt idx="18">
                  <c:v>884</c:v>
                </c:pt>
                <c:pt idx="19">
                  <c:v>865</c:v>
                </c:pt>
                <c:pt idx="20">
                  <c:v>888</c:v>
                </c:pt>
                <c:pt idx="21">
                  <c:v>957</c:v>
                </c:pt>
                <c:pt idx="22">
                  <c:v>954</c:v>
                </c:pt>
                <c:pt idx="23">
                  <c:v>967</c:v>
                </c:pt>
                <c:pt idx="24">
                  <c:v>1012</c:v>
                </c:pt>
              </c:numCache>
            </c:numRef>
          </c:val>
          <c:smooth val="0"/>
          <c:extLst>
            <c:ext xmlns:c16="http://schemas.microsoft.com/office/drawing/2014/chart" uri="{C3380CC4-5D6E-409C-BE32-E72D297353CC}">
              <c16:uniqueId val="{00000005-3F9C-4AA6-B8F4-134FC49C15BD}"/>
            </c:ext>
          </c:extLst>
        </c:ser>
        <c:ser>
          <c:idx val="4"/>
          <c:order val="4"/>
          <c:tx>
            <c:strRef>
              <c:f>Chart!$G$1</c:f>
              <c:strCache>
                <c:ptCount val="1"/>
                <c:pt idx="0">
                  <c:v>Closings</c:v>
                </c:pt>
              </c:strCache>
            </c:strRef>
          </c:tx>
          <c:spPr>
            <a:ln w="28575" cap="rnd">
              <a:solidFill>
                <a:srgbClr val="FF0000"/>
              </a:solidFill>
              <a:round/>
            </a:ln>
            <a:effectLst/>
          </c:spPr>
          <c:marker>
            <c:symbol val="none"/>
          </c:marker>
          <c:cat>
            <c:numRef>
              <c:f>Chart!$A$2:$B$27</c:f>
              <c:numCache>
                <c:formatCode>General</c:formatCode>
                <c:ptCount val="26"/>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pt idx="25">
                  <c:v>2019</c:v>
                </c:pt>
              </c:numCache>
            </c:numRef>
          </c:cat>
          <c:val>
            <c:numRef>
              <c:f>Chart!$G$2:$G$27</c:f>
              <c:numCache>
                <c:formatCode>#0</c:formatCode>
                <c:ptCount val="26"/>
                <c:pt idx="0">
                  <c:v>663</c:v>
                </c:pt>
                <c:pt idx="1">
                  <c:v>669</c:v>
                </c:pt>
                <c:pt idx="2">
                  <c:v>690</c:v>
                </c:pt>
                <c:pt idx="3">
                  <c:v>717</c:v>
                </c:pt>
                <c:pt idx="4">
                  <c:v>727</c:v>
                </c:pt>
                <c:pt idx="5">
                  <c:v>766</c:v>
                </c:pt>
                <c:pt idx="6">
                  <c:v>794</c:v>
                </c:pt>
                <c:pt idx="7">
                  <c:v>848</c:v>
                </c:pt>
                <c:pt idx="8">
                  <c:v>786</c:v>
                </c:pt>
                <c:pt idx="9">
                  <c:v>773</c:v>
                </c:pt>
                <c:pt idx="10">
                  <c:v>768</c:v>
                </c:pt>
                <c:pt idx="11">
                  <c:v>783</c:v>
                </c:pt>
                <c:pt idx="12">
                  <c:v>818</c:v>
                </c:pt>
                <c:pt idx="13">
                  <c:v>855</c:v>
                </c:pt>
                <c:pt idx="14">
                  <c:v>949</c:v>
                </c:pt>
                <c:pt idx="15">
                  <c:v>938</c:v>
                </c:pt>
                <c:pt idx="16">
                  <c:v>821</c:v>
                </c:pt>
                <c:pt idx="17">
                  <c:v>795</c:v>
                </c:pt>
                <c:pt idx="18">
                  <c:v>765</c:v>
                </c:pt>
                <c:pt idx="19">
                  <c:v>791</c:v>
                </c:pt>
                <c:pt idx="20">
                  <c:v>794</c:v>
                </c:pt>
                <c:pt idx="21">
                  <c:v>829</c:v>
                </c:pt>
                <c:pt idx="22">
                  <c:v>849</c:v>
                </c:pt>
                <c:pt idx="23">
                  <c:v>867</c:v>
                </c:pt>
                <c:pt idx="24">
                  <c:v>898</c:v>
                </c:pt>
              </c:numCache>
            </c:numRef>
          </c:val>
          <c:smooth val="0"/>
          <c:extLst>
            <c:ext xmlns:c16="http://schemas.microsoft.com/office/drawing/2014/chart" uri="{C3380CC4-5D6E-409C-BE32-E72D297353CC}">
              <c16:uniqueId val="{00000006-3F9C-4AA6-B8F4-134FC49C15BD}"/>
            </c:ext>
          </c:extLst>
        </c:ser>
        <c:dLbls>
          <c:showLegendKey val="0"/>
          <c:showVal val="0"/>
          <c:showCatName val="0"/>
          <c:showSerName val="0"/>
          <c:showPercent val="0"/>
          <c:showBubbleSize val="0"/>
        </c:dLbls>
        <c:smooth val="0"/>
        <c:axId val="114049647"/>
        <c:axId val="111203375"/>
      </c:lineChart>
      <c:catAx>
        <c:axId val="114049647"/>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1203375"/>
        <c:crosses val="autoZero"/>
        <c:auto val="1"/>
        <c:lblAlgn val="ctr"/>
        <c:lblOffset val="100"/>
        <c:noMultiLvlLbl val="0"/>
      </c:catAx>
      <c:valAx>
        <c:axId val="111203375"/>
        <c:scaling>
          <c:orientation val="minMax"/>
          <c:max val="1100"/>
          <c:min val="6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4049647"/>
        <c:crosses val="autoZero"/>
        <c:crossBetween val="between"/>
        <c:majorUnit val="1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711672455938771E-2"/>
          <c:y val="6.8371725825236651E-2"/>
          <c:w val="0.93528832754406122"/>
          <c:h val="0.79988980974653179"/>
        </c:manualLayout>
      </c:layout>
      <c:barChart>
        <c:barDir val="col"/>
        <c:grouping val="clustered"/>
        <c:varyColors val="0"/>
        <c:ser>
          <c:idx val="1"/>
          <c:order val="2"/>
          <c:tx>
            <c:strRef>
              <c:f>Sheet1!$D$1</c:f>
              <c:strCache>
                <c:ptCount val="1"/>
                <c:pt idx="0">
                  <c:v>Recession</c:v>
                </c:pt>
              </c:strCache>
            </c:strRef>
          </c:tx>
          <c:spPr>
            <a:solidFill>
              <a:schemeClr val="accent5">
                <a:lumMod val="40000"/>
                <a:lumOff val="60000"/>
              </a:schemeClr>
            </a:solidFill>
            <a:ln w="22262">
              <a:noFill/>
            </a:ln>
          </c:spPr>
          <c:invertIfNegative val="0"/>
          <c:cat>
            <c:numRef>
              <c:f>Sheet1!$A$2:$A$268</c:f>
              <c:numCache>
                <c:formatCode>[$-409]mmm\-yy;@</c:formatCode>
                <c:ptCount val="267"/>
                <c:pt idx="0">
                  <c:v>35826</c:v>
                </c:pt>
                <c:pt idx="1">
                  <c:v>35854</c:v>
                </c:pt>
                <c:pt idx="2">
                  <c:v>35885</c:v>
                </c:pt>
                <c:pt idx="3">
                  <c:v>35915</c:v>
                </c:pt>
                <c:pt idx="4">
                  <c:v>35946</c:v>
                </c:pt>
                <c:pt idx="5">
                  <c:v>35976</c:v>
                </c:pt>
                <c:pt idx="6">
                  <c:v>36007</c:v>
                </c:pt>
                <c:pt idx="7">
                  <c:v>36038</c:v>
                </c:pt>
                <c:pt idx="8">
                  <c:v>36068</c:v>
                </c:pt>
                <c:pt idx="9">
                  <c:v>36099</c:v>
                </c:pt>
                <c:pt idx="10">
                  <c:v>36129</c:v>
                </c:pt>
                <c:pt idx="11">
                  <c:v>36160</c:v>
                </c:pt>
                <c:pt idx="12">
                  <c:v>36191</c:v>
                </c:pt>
                <c:pt idx="13">
                  <c:v>36219</c:v>
                </c:pt>
                <c:pt idx="14">
                  <c:v>36250</c:v>
                </c:pt>
                <c:pt idx="15">
                  <c:v>36280</c:v>
                </c:pt>
                <c:pt idx="16">
                  <c:v>36311</c:v>
                </c:pt>
                <c:pt idx="17">
                  <c:v>36341</c:v>
                </c:pt>
                <c:pt idx="18">
                  <c:v>36372</c:v>
                </c:pt>
                <c:pt idx="19">
                  <c:v>36403</c:v>
                </c:pt>
                <c:pt idx="20">
                  <c:v>36433</c:v>
                </c:pt>
                <c:pt idx="21">
                  <c:v>36464</c:v>
                </c:pt>
                <c:pt idx="22">
                  <c:v>36494</c:v>
                </c:pt>
                <c:pt idx="23">
                  <c:v>36525</c:v>
                </c:pt>
                <c:pt idx="24">
                  <c:v>36556</c:v>
                </c:pt>
                <c:pt idx="25">
                  <c:v>36584</c:v>
                </c:pt>
                <c:pt idx="26">
                  <c:v>36616</c:v>
                </c:pt>
                <c:pt idx="27">
                  <c:v>36646</c:v>
                </c:pt>
                <c:pt idx="28">
                  <c:v>36677</c:v>
                </c:pt>
                <c:pt idx="29">
                  <c:v>36707</c:v>
                </c:pt>
                <c:pt idx="30">
                  <c:v>36738</c:v>
                </c:pt>
                <c:pt idx="31">
                  <c:v>36769</c:v>
                </c:pt>
                <c:pt idx="32">
                  <c:v>36799</c:v>
                </c:pt>
                <c:pt idx="33">
                  <c:v>36830</c:v>
                </c:pt>
                <c:pt idx="34">
                  <c:v>36860</c:v>
                </c:pt>
                <c:pt idx="35">
                  <c:v>36891</c:v>
                </c:pt>
                <c:pt idx="36">
                  <c:v>36922</c:v>
                </c:pt>
                <c:pt idx="37">
                  <c:v>36950</c:v>
                </c:pt>
                <c:pt idx="38">
                  <c:v>36981</c:v>
                </c:pt>
                <c:pt idx="39">
                  <c:v>37011</c:v>
                </c:pt>
                <c:pt idx="40">
                  <c:v>37042</c:v>
                </c:pt>
                <c:pt idx="41">
                  <c:v>37072</c:v>
                </c:pt>
                <c:pt idx="42">
                  <c:v>37103</c:v>
                </c:pt>
                <c:pt idx="43">
                  <c:v>37134</c:v>
                </c:pt>
                <c:pt idx="44">
                  <c:v>37164</c:v>
                </c:pt>
                <c:pt idx="45">
                  <c:v>37195</c:v>
                </c:pt>
                <c:pt idx="46">
                  <c:v>37225</c:v>
                </c:pt>
                <c:pt idx="47">
                  <c:v>37256</c:v>
                </c:pt>
                <c:pt idx="48">
                  <c:v>37287</c:v>
                </c:pt>
                <c:pt idx="49">
                  <c:v>37315</c:v>
                </c:pt>
                <c:pt idx="50">
                  <c:v>37346</c:v>
                </c:pt>
                <c:pt idx="51">
                  <c:v>37376</c:v>
                </c:pt>
                <c:pt idx="52">
                  <c:v>37407</c:v>
                </c:pt>
                <c:pt idx="53">
                  <c:v>37437</c:v>
                </c:pt>
                <c:pt idx="54">
                  <c:v>37468</c:v>
                </c:pt>
                <c:pt idx="55">
                  <c:v>37499</c:v>
                </c:pt>
                <c:pt idx="56">
                  <c:v>37529</c:v>
                </c:pt>
                <c:pt idx="57">
                  <c:v>37560</c:v>
                </c:pt>
                <c:pt idx="58">
                  <c:v>37590</c:v>
                </c:pt>
                <c:pt idx="59">
                  <c:v>37621</c:v>
                </c:pt>
                <c:pt idx="60">
                  <c:v>37652</c:v>
                </c:pt>
                <c:pt idx="61">
                  <c:v>37680</c:v>
                </c:pt>
                <c:pt idx="62">
                  <c:v>37711</c:v>
                </c:pt>
                <c:pt idx="63">
                  <c:v>37741</c:v>
                </c:pt>
                <c:pt idx="64">
                  <c:v>37772</c:v>
                </c:pt>
                <c:pt idx="65">
                  <c:v>37802</c:v>
                </c:pt>
                <c:pt idx="66">
                  <c:v>37833</c:v>
                </c:pt>
                <c:pt idx="67">
                  <c:v>37864</c:v>
                </c:pt>
                <c:pt idx="68">
                  <c:v>37894</c:v>
                </c:pt>
                <c:pt idx="69">
                  <c:v>37925</c:v>
                </c:pt>
                <c:pt idx="70">
                  <c:v>37955</c:v>
                </c:pt>
                <c:pt idx="71">
                  <c:v>37986</c:v>
                </c:pt>
                <c:pt idx="72">
                  <c:v>38017</c:v>
                </c:pt>
                <c:pt idx="73">
                  <c:v>38046</c:v>
                </c:pt>
                <c:pt idx="74">
                  <c:v>38077</c:v>
                </c:pt>
                <c:pt idx="75">
                  <c:v>38107</c:v>
                </c:pt>
                <c:pt idx="76">
                  <c:v>38138</c:v>
                </c:pt>
                <c:pt idx="77">
                  <c:v>38168</c:v>
                </c:pt>
                <c:pt idx="78">
                  <c:v>38199</c:v>
                </c:pt>
                <c:pt idx="79">
                  <c:v>38230</c:v>
                </c:pt>
                <c:pt idx="80">
                  <c:v>38260</c:v>
                </c:pt>
                <c:pt idx="81">
                  <c:v>38291</c:v>
                </c:pt>
                <c:pt idx="82">
                  <c:v>38321</c:v>
                </c:pt>
                <c:pt idx="83">
                  <c:v>38352</c:v>
                </c:pt>
                <c:pt idx="84">
                  <c:v>38383</c:v>
                </c:pt>
                <c:pt idx="85">
                  <c:v>38412</c:v>
                </c:pt>
                <c:pt idx="86">
                  <c:v>38442</c:v>
                </c:pt>
                <c:pt idx="87">
                  <c:v>38472</c:v>
                </c:pt>
                <c:pt idx="88">
                  <c:v>38503</c:v>
                </c:pt>
                <c:pt idx="89">
                  <c:v>38533</c:v>
                </c:pt>
                <c:pt idx="90">
                  <c:v>38564</c:v>
                </c:pt>
                <c:pt idx="91">
                  <c:v>38595</c:v>
                </c:pt>
                <c:pt idx="92">
                  <c:v>38625</c:v>
                </c:pt>
                <c:pt idx="93">
                  <c:v>38656</c:v>
                </c:pt>
                <c:pt idx="94">
                  <c:v>38686</c:v>
                </c:pt>
                <c:pt idx="95">
                  <c:v>38717</c:v>
                </c:pt>
                <c:pt idx="96">
                  <c:v>38748</c:v>
                </c:pt>
                <c:pt idx="97">
                  <c:v>38777</c:v>
                </c:pt>
                <c:pt idx="98">
                  <c:v>38807</c:v>
                </c:pt>
                <c:pt idx="99">
                  <c:v>38837</c:v>
                </c:pt>
                <c:pt idx="100">
                  <c:v>38868</c:v>
                </c:pt>
                <c:pt idx="101">
                  <c:v>38898</c:v>
                </c:pt>
                <c:pt idx="102">
                  <c:v>38929</c:v>
                </c:pt>
                <c:pt idx="103">
                  <c:v>38960</c:v>
                </c:pt>
                <c:pt idx="104">
                  <c:v>38990</c:v>
                </c:pt>
                <c:pt idx="105">
                  <c:v>39021</c:v>
                </c:pt>
                <c:pt idx="106">
                  <c:v>39051</c:v>
                </c:pt>
                <c:pt idx="107">
                  <c:v>39082</c:v>
                </c:pt>
                <c:pt idx="108">
                  <c:v>39113</c:v>
                </c:pt>
                <c:pt idx="109">
                  <c:v>39142</c:v>
                </c:pt>
                <c:pt idx="110">
                  <c:v>39172</c:v>
                </c:pt>
                <c:pt idx="111">
                  <c:v>39202</c:v>
                </c:pt>
                <c:pt idx="112">
                  <c:v>39233</c:v>
                </c:pt>
                <c:pt idx="113">
                  <c:v>39263</c:v>
                </c:pt>
                <c:pt idx="114">
                  <c:v>39294</c:v>
                </c:pt>
                <c:pt idx="115">
                  <c:v>39325</c:v>
                </c:pt>
                <c:pt idx="116">
                  <c:v>39355</c:v>
                </c:pt>
                <c:pt idx="117">
                  <c:v>39386</c:v>
                </c:pt>
                <c:pt idx="118">
                  <c:v>39416</c:v>
                </c:pt>
                <c:pt idx="119">
                  <c:v>39447</c:v>
                </c:pt>
                <c:pt idx="120">
                  <c:v>39478</c:v>
                </c:pt>
                <c:pt idx="121">
                  <c:v>39507</c:v>
                </c:pt>
                <c:pt idx="122">
                  <c:v>39538</c:v>
                </c:pt>
                <c:pt idx="123">
                  <c:v>39568</c:v>
                </c:pt>
                <c:pt idx="124">
                  <c:v>39599</c:v>
                </c:pt>
                <c:pt idx="125">
                  <c:v>39629</c:v>
                </c:pt>
                <c:pt idx="126">
                  <c:v>39660</c:v>
                </c:pt>
                <c:pt idx="127">
                  <c:v>39691</c:v>
                </c:pt>
                <c:pt idx="128">
                  <c:v>39721</c:v>
                </c:pt>
                <c:pt idx="129">
                  <c:v>39752</c:v>
                </c:pt>
                <c:pt idx="130">
                  <c:v>39782</c:v>
                </c:pt>
                <c:pt idx="131">
                  <c:v>39813</c:v>
                </c:pt>
                <c:pt idx="132">
                  <c:v>39844</c:v>
                </c:pt>
                <c:pt idx="133">
                  <c:v>39872</c:v>
                </c:pt>
                <c:pt idx="134">
                  <c:v>39903</c:v>
                </c:pt>
                <c:pt idx="135">
                  <c:v>39933</c:v>
                </c:pt>
                <c:pt idx="136">
                  <c:v>39964</c:v>
                </c:pt>
                <c:pt idx="137">
                  <c:v>39994</c:v>
                </c:pt>
                <c:pt idx="138">
                  <c:v>40025</c:v>
                </c:pt>
                <c:pt idx="139">
                  <c:v>40056</c:v>
                </c:pt>
                <c:pt idx="140">
                  <c:v>40086</c:v>
                </c:pt>
                <c:pt idx="141">
                  <c:v>40117</c:v>
                </c:pt>
                <c:pt idx="142">
                  <c:v>40147</c:v>
                </c:pt>
                <c:pt idx="143">
                  <c:v>40178</c:v>
                </c:pt>
                <c:pt idx="144">
                  <c:v>40209</c:v>
                </c:pt>
                <c:pt idx="145">
                  <c:v>40237</c:v>
                </c:pt>
                <c:pt idx="146">
                  <c:v>40268</c:v>
                </c:pt>
                <c:pt idx="147">
                  <c:v>40296</c:v>
                </c:pt>
                <c:pt idx="148">
                  <c:v>40329</c:v>
                </c:pt>
                <c:pt idx="149">
                  <c:v>40359</c:v>
                </c:pt>
                <c:pt idx="150">
                  <c:v>40390</c:v>
                </c:pt>
                <c:pt idx="151">
                  <c:v>40421</c:v>
                </c:pt>
                <c:pt idx="152">
                  <c:v>40451</c:v>
                </c:pt>
                <c:pt idx="153">
                  <c:v>40481</c:v>
                </c:pt>
                <c:pt idx="154">
                  <c:v>40512</c:v>
                </c:pt>
                <c:pt idx="155">
                  <c:v>40542</c:v>
                </c:pt>
                <c:pt idx="156">
                  <c:v>40574</c:v>
                </c:pt>
                <c:pt idx="157">
                  <c:v>40602</c:v>
                </c:pt>
                <c:pt idx="158">
                  <c:v>40633</c:v>
                </c:pt>
                <c:pt idx="159">
                  <c:v>40663</c:v>
                </c:pt>
                <c:pt idx="160">
                  <c:v>40694</c:v>
                </c:pt>
                <c:pt idx="161">
                  <c:v>40724</c:v>
                </c:pt>
                <c:pt idx="162">
                  <c:v>40755</c:v>
                </c:pt>
                <c:pt idx="163">
                  <c:v>40786</c:v>
                </c:pt>
                <c:pt idx="164">
                  <c:v>40816</c:v>
                </c:pt>
                <c:pt idx="165">
                  <c:v>40847</c:v>
                </c:pt>
                <c:pt idx="166">
                  <c:v>40877</c:v>
                </c:pt>
                <c:pt idx="167">
                  <c:v>40908</c:v>
                </c:pt>
                <c:pt idx="168">
                  <c:v>40939</c:v>
                </c:pt>
                <c:pt idx="169">
                  <c:v>40968</c:v>
                </c:pt>
                <c:pt idx="170">
                  <c:v>40999</c:v>
                </c:pt>
                <c:pt idx="171">
                  <c:v>41029</c:v>
                </c:pt>
                <c:pt idx="172">
                  <c:v>41060</c:v>
                </c:pt>
                <c:pt idx="173">
                  <c:v>41090</c:v>
                </c:pt>
                <c:pt idx="174">
                  <c:v>41121</c:v>
                </c:pt>
                <c:pt idx="175">
                  <c:v>41152</c:v>
                </c:pt>
                <c:pt idx="176">
                  <c:v>41182</c:v>
                </c:pt>
                <c:pt idx="177">
                  <c:v>41213</c:v>
                </c:pt>
                <c:pt idx="178">
                  <c:v>41243</c:v>
                </c:pt>
                <c:pt idx="179">
                  <c:v>41274</c:v>
                </c:pt>
                <c:pt idx="180">
                  <c:v>41305</c:v>
                </c:pt>
                <c:pt idx="181">
                  <c:v>41333</c:v>
                </c:pt>
                <c:pt idx="182">
                  <c:v>41364</c:v>
                </c:pt>
                <c:pt idx="183">
                  <c:v>41394</c:v>
                </c:pt>
                <c:pt idx="184">
                  <c:v>41425</c:v>
                </c:pt>
                <c:pt idx="185">
                  <c:v>41455</c:v>
                </c:pt>
                <c:pt idx="186">
                  <c:v>41486</c:v>
                </c:pt>
                <c:pt idx="187">
                  <c:v>41517</c:v>
                </c:pt>
                <c:pt idx="188">
                  <c:v>41547</c:v>
                </c:pt>
                <c:pt idx="189">
                  <c:v>41578</c:v>
                </c:pt>
                <c:pt idx="190">
                  <c:v>41608</c:v>
                </c:pt>
                <c:pt idx="191">
                  <c:v>41639</c:v>
                </c:pt>
                <c:pt idx="192">
                  <c:v>41670</c:v>
                </c:pt>
                <c:pt idx="193">
                  <c:v>41698</c:v>
                </c:pt>
                <c:pt idx="194">
                  <c:v>41729</c:v>
                </c:pt>
                <c:pt idx="195">
                  <c:v>41759</c:v>
                </c:pt>
                <c:pt idx="196">
                  <c:v>41790</c:v>
                </c:pt>
                <c:pt idx="197">
                  <c:v>41820</c:v>
                </c:pt>
                <c:pt idx="198">
                  <c:v>41850</c:v>
                </c:pt>
                <c:pt idx="199">
                  <c:v>41882</c:v>
                </c:pt>
                <c:pt idx="200">
                  <c:v>41912</c:v>
                </c:pt>
                <c:pt idx="201">
                  <c:v>41943</c:v>
                </c:pt>
                <c:pt idx="202">
                  <c:v>41973</c:v>
                </c:pt>
                <c:pt idx="203">
                  <c:v>42004</c:v>
                </c:pt>
                <c:pt idx="204">
                  <c:v>42035</c:v>
                </c:pt>
                <c:pt idx="205">
                  <c:v>42063</c:v>
                </c:pt>
                <c:pt idx="206">
                  <c:v>42094</c:v>
                </c:pt>
                <c:pt idx="207">
                  <c:v>42124</c:v>
                </c:pt>
                <c:pt idx="208">
                  <c:v>42155</c:v>
                </c:pt>
                <c:pt idx="209">
                  <c:v>42185</c:v>
                </c:pt>
                <c:pt idx="210">
                  <c:v>42215</c:v>
                </c:pt>
                <c:pt idx="211">
                  <c:v>42247</c:v>
                </c:pt>
                <c:pt idx="212">
                  <c:v>42277</c:v>
                </c:pt>
                <c:pt idx="213">
                  <c:v>42308</c:v>
                </c:pt>
                <c:pt idx="214">
                  <c:v>42338</c:v>
                </c:pt>
                <c:pt idx="215">
                  <c:v>42369</c:v>
                </c:pt>
                <c:pt idx="216">
                  <c:v>42400</c:v>
                </c:pt>
                <c:pt idx="217">
                  <c:v>42429</c:v>
                </c:pt>
                <c:pt idx="218">
                  <c:v>42460</c:v>
                </c:pt>
                <c:pt idx="219">
                  <c:v>42490</c:v>
                </c:pt>
                <c:pt idx="220">
                  <c:v>42521</c:v>
                </c:pt>
                <c:pt idx="221">
                  <c:v>42551</c:v>
                </c:pt>
                <c:pt idx="222">
                  <c:v>42582</c:v>
                </c:pt>
                <c:pt idx="223">
                  <c:v>42613</c:v>
                </c:pt>
                <c:pt idx="224">
                  <c:v>42643</c:v>
                </c:pt>
                <c:pt idx="225">
                  <c:v>42674</c:v>
                </c:pt>
                <c:pt idx="226">
                  <c:v>42704</c:v>
                </c:pt>
                <c:pt idx="227">
                  <c:v>42735</c:v>
                </c:pt>
                <c:pt idx="228">
                  <c:v>42766</c:v>
                </c:pt>
                <c:pt idx="229">
                  <c:v>42794</c:v>
                </c:pt>
                <c:pt idx="230">
                  <c:v>42825</c:v>
                </c:pt>
                <c:pt idx="231">
                  <c:v>42855</c:v>
                </c:pt>
                <c:pt idx="232">
                  <c:v>42886</c:v>
                </c:pt>
                <c:pt idx="233">
                  <c:v>42916</c:v>
                </c:pt>
                <c:pt idx="234">
                  <c:v>42947</c:v>
                </c:pt>
                <c:pt idx="235">
                  <c:v>42978</c:v>
                </c:pt>
                <c:pt idx="236">
                  <c:v>43008</c:v>
                </c:pt>
                <c:pt idx="237">
                  <c:v>43039</c:v>
                </c:pt>
                <c:pt idx="238">
                  <c:v>43069</c:v>
                </c:pt>
                <c:pt idx="239">
                  <c:v>43100</c:v>
                </c:pt>
                <c:pt idx="240">
                  <c:v>43131</c:v>
                </c:pt>
                <c:pt idx="241">
                  <c:v>43159</c:v>
                </c:pt>
                <c:pt idx="242">
                  <c:v>43190</c:v>
                </c:pt>
                <c:pt idx="243">
                  <c:v>43220</c:v>
                </c:pt>
                <c:pt idx="244">
                  <c:v>43251</c:v>
                </c:pt>
                <c:pt idx="245">
                  <c:v>43281</c:v>
                </c:pt>
                <c:pt idx="246">
                  <c:v>43312</c:v>
                </c:pt>
                <c:pt idx="247">
                  <c:v>43343</c:v>
                </c:pt>
                <c:pt idx="248">
                  <c:v>43373</c:v>
                </c:pt>
                <c:pt idx="249">
                  <c:v>43404</c:v>
                </c:pt>
                <c:pt idx="250">
                  <c:v>43434</c:v>
                </c:pt>
                <c:pt idx="251">
                  <c:v>43465</c:v>
                </c:pt>
                <c:pt idx="252">
                  <c:v>43496</c:v>
                </c:pt>
                <c:pt idx="253">
                  <c:v>43524</c:v>
                </c:pt>
                <c:pt idx="254">
                  <c:v>43555</c:v>
                </c:pt>
                <c:pt idx="255">
                  <c:v>43585</c:v>
                </c:pt>
                <c:pt idx="256">
                  <c:v>43616</c:v>
                </c:pt>
                <c:pt idx="257">
                  <c:v>43646</c:v>
                </c:pt>
                <c:pt idx="258">
                  <c:v>43677</c:v>
                </c:pt>
                <c:pt idx="259">
                  <c:v>43708</c:v>
                </c:pt>
                <c:pt idx="260">
                  <c:v>43738</c:v>
                </c:pt>
                <c:pt idx="261">
                  <c:v>43769</c:v>
                </c:pt>
                <c:pt idx="262">
                  <c:v>43799</c:v>
                </c:pt>
                <c:pt idx="263">
                  <c:v>43830</c:v>
                </c:pt>
                <c:pt idx="264">
                  <c:v>43861</c:v>
                </c:pt>
                <c:pt idx="265">
                  <c:v>43889</c:v>
                </c:pt>
                <c:pt idx="266">
                  <c:v>43921</c:v>
                </c:pt>
              </c:numCache>
            </c:numRef>
          </c:cat>
          <c:val>
            <c:numRef>
              <c:f>Sheet1!$D$2:$D$268</c:f>
              <c:numCache>
                <c:formatCode>0</c:formatCode>
                <c:ptCount val="26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1</c:v>
                </c:pt>
                <c:pt idx="39">
                  <c:v>1</c:v>
                </c:pt>
                <c:pt idx="40">
                  <c:v>1</c:v>
                </c:pt>
                <c:pt idx="41">
                  <c:v>1</c:v>
                </c:pt>
                <c:pt idx="42">
                  <c:v>1</c:v>
                </c:pt>
                <c:pt idx="43">
                  <c:v>1</c:v>
                </c:pt>
                <c:pt idx="44">
                  <c:v>1</c:v>
                </c:pt>
                <c:pt idx="45">
                  <c:v>1</c:v>
                </c:pt>
                <c:pt idx="46">
                  <c:v>1</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0</c:v>
                </c:pt>
                <c:pt idx="139">
                  <c:v>0</c:v>
                </c:pt>
                <c:pt idx="140">
                  <c:v>0</c:v>
                </c:pt>
                <c:pt idx="141">
                  <c:v>0</c:v>
                </c:pt>
                <c:pt idx="142">
                  <c:v>0</c:v>
                </c:pt>
                <c:pt idx="143">
                  <c:v>0</c:v>
                </c:pt>
                <c:pt idx="144">
                  <c:v>0</c:v>
                </c:pt>
                <c:pt idx="145">
                  <c:v>0</c:v>
                </c:pt>
                <c:pt idx="146" formatCode="General">
                  <c:v>0</c:v>
                </c:pt>
                <c:pt idx="147" formatCode="General">
                  <c:v>0</c:v>
                </c:pt>
                <c:pt idx="148" formatCode="General">
                  <c:v>0</c:v>
                </c:pt>
                <c:pt idx="149" formatCode="General">
                  <c:v>0</c:v>
                </c:pt>
                <c:pt idx="150" formatCode="General">
                  <c:v>0</c:v>
                </c:pt>
                <c:pt idx="151" formatCode="General">
                  <c:v>0</c:v>
                </c:pt>
                <c:pt idx="152" formatCode="General">
                  <c:v>0</c:v>
                </c:pt>
                <c:pt idx="153" formatCode="General">
                  <c:v>0</c:v>
                </c:pt>
                <c:pt idx="154" formatCode="General">
                  <c:v>0</c:v>
                </c:pt>
                <c:pt idx="155" formatCode="General">
                  <c:v>0</c:v>
                </c:pt>
                <c:pt idx="156">
                  <c:v>0</c:v>
                </c:pt>
                <c:pt idx="157">
                  <c:v>0</c:v>
                </c:pt>
                <c:pt idx="158" formatCode="General">
                  <c:v>0</c:v>
                </c:pt>
                <c:pt idx="159" formatCode="General">
                  <c:v>0</c:v>
                </c:pt>
                <c:pt idx="160" formatCode="General">
                  <c:v>0</c:v>
                </c:pt>
                <c:pt idx="161" formatCode="General">
                  <c:v>0</c:v>
                </c:pt>
                <c:pt idx="162" formatCode="General">
                  <c:v>0</c:v>
                </c:pt>
                <c:pt idx="163" formatCode="General">
                  <c:v>0</c:v>
                </c:pt>
                <c:pt idx="164" formatCode="General">
                  <c:v>0</c:v>
                </c:pt>
                <c:pt idx="165" formatCode="General">
                  <c:v>0</c:v>
                </c:pt>
                <c:pt idx="166" formatCode="General">
                  <c:v>0</c:v>
                </c:pt>
                <c:pt idx="167" formatCode="General">
                  <c:v>0</c:v>
                </c:pt>
                <c:pt idx="168" formatCode="General">
                  <c:v>0</c:v>
                </c:pt>
                <c:pt idx="169" formatCode="General">
                  <c:v>0</c:v>
                </c:pt>
                <c:pt idx="170" formatCode="General">
                  <c:v>0</c:v>
                </c:pt>
                <c:pt idx="171" formatCode="General">
                  <c:v>0</c:v>
                </c:pt>
                <c:pt idx="172" formatCode="General">
                  <c:v>0</c:v>
                </c:pt>
                <c:pt idx="173" formatCode="General">
                  <c:v>0</c:v>
                </c:pt>
                <c:pt idx="174" formatCode="General">
                  <c:v>0</c:v>
                </c:pt>
                <c:pt idx="175" formatCode="General">
                  <c:v>0</c:v>
                </c:pt>
                <c:pt idx="176" formatCode="General">
                  <c:v>0</c:v>
                </c:pt>
                <c:pt idx="177" formatCode="General">
                  <c:v>0</c:v>
                </c:pt>
                <c:pt idx="178" formatCode="General">
                  <c:v>0</c:v>
                </c:pt>
                <c:pt idx="179" formatCode="General">
                  <c:v>0</c:v>
                </c:pt>
                <c:pt idx="180" formatCode="General">
                  <c:v>0</c:v>
                </c:pt>
                <c:pt idx="181" formatCode="General">
                  <c:v>0</c:v>
                </c:pt>
                <c:pt idx="182" formatCode="General">
                  <c:v>0</c:v>
                </c:pt>
                <c:pt idx="183" formatCode="General">
                  <c:v>0</c:v>
                </c:pt>
                <c:pt idx="184" formatCode="General">
                  <c:v>0</c:v>
                </c:pt>
                <c:pt idx="185" formatCode="General">
                  <c:v>0</c:v>
                </c:pt>
                <c:pt idx="186" formatCode="General">
                  <c:v>0</c:v>
                </c:pt>
                <c:pt idx="187" formatCode="General">
                  <c:v>0</c:v>
                </c:pt>
                <c:pt idx="188" formatCode="General">
                  <c:v>0</c:v>
                </c:pt>
                <c:pt idx="189" formatCode="General">
                  <c:v>0</c:v>
                </c:pt>
                <c:pt idx="190" formatCode="General">
                  <c:v>0</c:v>
                </c:pt>
                <c:pt idx="191" formatCode="General">
                  <c:v>0</c:v>
                </c:pt>
                <c:pt idx="192" formatCode="General">
                  <c:v>0</c:v>
                </c:pt>
                <c:pt idx="193" formatCode="General">
                  <c:v>0</c:v>
                </c:pt>
                <c:pt idx="194" formatCode="General">
                  <c:v>0</c:v>
                </c:pt>
                <c:pt idx="195" formatCode="General">
                  <c:v>0</c:v>
                </c:pt>
                <c:pt idx="196" formatCode="General">
                  <c:v>0</c:v>
                </c:pt>
                <c:pt idx="197" formatCode="General">
                  <c:v>0</c:v>
                </c:pt>
                <c:pt idx="198" formatCode="General">
                  <c:v>0</c:v>
                </c:pt>
                <c:pt idx="199" formatCode="General">
                  <c:v>0</c:v>
                </c:pt>
                <c:pt idx="200" formatCode="General">
                  <c:v>0</c:v>
                </c:pt>
                <c:pt idx="201" formatCode="General">
                  <c:v>0</c:v>
                </c:pt>
                <c:pt idx="202" formatCode="General">
                  <c:v>0</c:v>
                </c:pt>
                <c:pt idx="203" formatCode="General">
                  <c:v>0</c:v>
                </c:pt>
                <c:pt idx="204" formatCode="General">
                  <c:v>0</c:v>
                </c:pt>
                <c:pt idx="205" formatCode="General">
                  <c:v>0</c:v>
                </c:pt>
                <c:pt idx="206" formatCode="General">
                  <c:v>0</c:v>
                </c:pt>
                <c:pt idx="207" formatCode="General">
                  <c:v>0</c:v>
                </c:pt>
                <c:pt idx="208" formatCode="General">
                  <c:v>0</c:v>
                </c:pt>
                <c:pt idx="209" formatCode="General">
                  <c:v>0</c:v>
                </c:pt>
                <c:pt idx="210" formatCode="General">
                  <c:v>0</c:v>
                </c:pt>
                <c:pt idx="211" formatCode="General">
                  <c:v>0</c:v>
                </c:pt>
                <c:pt idx="212" formatCode="General">
                  <c:v>0</c:v>
                </c:pt>
                <c:pt idx="213" formatCode="General">
                  <c:v>0</c:v>
                </c:pt>
                <c:pt idx="214" formatCode="General">
                  <c:v>0</c:v>
                </c:pt>
                <c:pt idx="215" formatCode="General">
                  <c:v>0</c:v>
                </c:pt>
                <c:pt idx="216" formatCode="General">
                  <c:v>0</c:v>
                </c:pt>
                <c:pt idx="217" formatCode="General">
                  <c:v>0</c:v>
                </c:pt>
                <c:pt idx="218" formatCode="General">
                  <c:v>0</c:v>
                </c:pt>
                <c:pt idx="219" formatCode="General">
                  <c:v>0</c:v>
                </c:pt>
                <c:pt idx="220" formatCode="General">
                  <c:v>0</c:v>
                </c:pt>
                <c:pt idx="221" formatCode="General">
                  <c:v>0</c:v>
                </c:pt>
                <c:pt idx="222" formatCode="General">
                  <c:v>0</c:v>
                </c:pt>
                <c:pt idx="223" formatCode="General">
                  <c:v>0</c:v>
                </c:pt>
                <c:pt idx="224" formatCode="General">
                  <c:v>0</c:v>
                </c:pt>
                <c:pt idx="225" formatCode="General">
                  <c:v>0</c:v>
                </c:pt>
                <c:pt idx="226" formatCode="General">
                  <c:v>0</c:v>
                </c:pt>
                <c:pt idx="227" formatCode="General">
                  <c:v>0</c:v>
                </c:pt>
                <c:pt idx="228" formatCode="General">
                  <c:v>0</c:v>
                </c:pt>
                <c:pt idx="229" formatCode="General">
                  <c:v>0</c:v>
                </c:pt>
                <c:pt idx="230" formatCode="General">
                  <c:v>0</c:v>
                </c:pt>
                <c:pt idx="231" formatCode="General">
                  <c:v>0</c:v>
                </c:pt>
                <c:pt idx="232" formatCode="General">
                  <c:v>0</c:v>
                </c:pt>
                <c:pt idx="233" formatCode="General">
                  <c:v>0</c:v>
                </c:pt>
                <c:pt idx="234" formatCode="General">
                  <c:v>0</c:v>
                </c:pt>
                <c:pt idx="235" formatCode="General">
                  <c:v>0</c:v>
                </c:pt>
                <c:pt idx="236" formatCode="General">
                  <c:v>0</c:v>
                </c:pt>
                <c:pt idx="237" formatCode="General">
                  <c:v>0</c:v>
                </c:pt>
                <c:pt idx="238" formatCode="General">
                  <c:v>0</c:v>
                </c:pt>
                <c:pt idx="239" formatCode="General">
                  <c:v>0</c:v>
                </c:pt>
                <c:pt idx="240" formatCode="General">
                  <c:v>0</c:v>
                </c:pt>
                <c:pt idx="241" formatCode="General">
                  <c:v>0</c:v>
                </c:pt>
                <c:pt idx="242" formatCode="General">
                  <c:v>0</c:v>
                </c:pt>
                <c:pt idx="243" formatCode="General">
                  <c:v>0</c:v>
                </c:pt>
                <c:pt idx="244" formatCode="General">
                  <c:v>0</c:v>
                </c:pt>
                <c:pt idx="245" formatCode="General">
                  <c:v>0</c:v>
                </c:pt>
                <c:pt idx="246" formatCode="General">
                  <c:v>0</c:v>
                </c:pt>
                <c:pt idx="247" formatCode="General">
                  <c:v>0</c:v>
                </c:pt>
                <c:pt idx="248" formatCode="General">
                  <c:v>0</c:v>
                </c:pt>
                <c:pt idx="249" formatCode="General">
                  <c:v>0</c:v>
                </c:pt>
                <c:pt idx="250" formatCode="General">
                  <c:v>0</c:v>
                </c:pt>
                <c:pt idx="251" formatCode="General">
                  <c:v>0</c:v>
                </c:pt>
                <c:pt idx="252" formatCode="General">
                  <c:v>0</c:v>
                </c:pt>
                <c:pt idx="253" formatCode="General">
                  <c:v>0</c:v>
                </c:pt>
                <c:pt idx="254" formatCode="General">
                  <c:v>0</c:v>
                </c:pt>
                <c:pt idx="255" formatCode="General">
                  <c:v>0</c:v>
                </c:pt>
                <c:pt idx="256" formatCode="General">
                  <c:v>0</c:v>
                </c:pt>
                <c:pt idx="257" formatCode="General">
                  <c:v>0</c:v>
                </c:pt>
                <c:pt idx="258" formatCode="General">
                  <c:v>0</c:v>
                </c:pt>
                <c:pt idx="259" formatCode="General">
                  <c:v>0</c:v>
                </c:pt>
                <c:pt idx="260" formatCode="General">
                  <c:v>0</c:v>
                </c:pt>
                <c:pt idx="261" formatCode="General">
                  <c:v>0</c:v>
                </c:pt>
                <c:pt idx="262" formatCode="General">
                  <c:v>0</c:v>
                </c:pt>
                <c:pt idx="263" formatCode="General">
                  <c:v>0</c:v>
                </c:pt>
                <c:pt idx="264" formatCode="General">
                  <c:v>0</c:v>
                </c:pt>
                <c:pt idx="265" formatCode="General">
                  <c:v>0</c:v>
                </c:pt>
                <c:pt idx="266" formatCode="General">
                  <c:v>0</c:v>
                </c:pt>
              </c:numCache>
            </c:numRef>
          </c:val>
          <c:extLst>
            <c:ext xmlns:c16="http://schemas.microsoft.com/office/drawing/2014/chart" uri="{C3380CC4-5D6E-409C-BE32-E72D297353CC}">
              <c16:uniqueId val="{00000000-A9CA-9B45-B2D1-DB9F489D90F4}"/>
            </c:ext>
          </c:extLst>
        </c:ser>
        <c:dLbls>
          <c:showLegendKey val="0"/>
          <c:showVal val="0"/>
          <c:showCatName val="0"/>
          <c:showSerName val="0"/>
          <c:showPercent val="0"/>
          <c:showBubbleSize val="0"/>
        </c:dLbls>
        <c:gapWidth val="0"/>
        <c:axId val="3"/>
        <c:axId val="4"/>
      </c:barChart>
      <c:lineChart>
        <c:grouping val="standard"/>
        <c:varyColors val="0"/>
        <c:ser>
          <c:idx val="2"/>
          <c:order val="0"/>
          <c:tx>
            <c:strRef>
              <c:f>Sheet1!$B$1</c:f>
              <c:strCache>
                <c:ptCount val="1"/>
                <c:pt idx="0">
                  <c:v>Hospital CPI</c:v>
                </c:pt>
              </c:strCache>
            </c:strRef>
          </c:tx>
          <c:spPr>
            <a:ln w="28575">
              <a:solidFill>
                <a:schemeClr val="accent3"/>
              </a:solidFill>
              <a:prstDash val="solid"/>
            </a:ln>
          </c:spPr>
          <c:marker>
            <c:symbol val="none"/>
          </c:marker>
          <c:cat>
            <c:numRef>
              <c:f>Sheet1!$A$2:$A$268</c:f>
              <c:numCache>
                <c:formatCode>[$-409]mmm\-yy;@</c:formatCode>
                <c:ptCount val="267"/>
                <c:pt idx="0">
                  <c:v>35826</c:v>
                </c:pt>
                <c:pt idx="1">
                  <c:v>35854</c:v>
                </c:pt>
                <c:pt idx="2">
                  <c:v>35885</c:v>
                </c:pt>
                <c:pt idx="3">
                  <c:v>35915</c:v>
                </c:pt>
                <c:pt idx="4">
                  <c:v>35946</c:v>
                </c:pt>
                <c:pt idx="5">
                  <c:v>35976</c:v>
                </c:pt>
                <c:pt idx="6">
                  <c:v>36007</c:v>
                </c:pt>
                <c:pt idx="7">
                  <c:v>36038</c:v>
                </c:pt>
                <c:pt idx="8">
                  <c:v>36068</c:v>
                </c:pt>
                <c:pt idx="9">
                  <c:v>36099</c:v>
                </c:pt>
                <c:pt idx="10">
                  <c:v>36129</c:v>
                </c:pt>
                <c:pt idx="11">
                  <c:v>36160</c:v>
                </c:pt>
                <c:pt idx="12">
                  <c:v>36191</c:v>
                </c:pt>
                <c:pt idx="13">
                  <c:v>36219</c:v>
                </c:pt>
                <c:pt idx="14">
                  <c:v>36250</c:v>
                </c:pt>
                <c:pt idx="15">
                  <c:v>36280</c:v>
                </c:pt>
                <c:pt idx="16">
                  <c:v>36311</c:v>
                </c:pt>
                <c:pt idx="17">
                  <c:v>36341</c:v>
                </c:pt>
                <c:pt idx="18">
                  <c:v>36372</c:v>
                </c:pt>
                <c:pt idx="19">
                  <c:v>36403</c:v>
                </c:pt>
                <c:pt idx="20">
                  <c:v>36433</c:v>
                </c:pt>
                <c:pt idx="21">
                  <c:v>36464</c:v>
                </c:pt>
                <c:pt idx="22">
                  <c:v>36494</c:v>
                </c:pt>
                <c:pt idx="23">
                  <c:v>36525</c:v>
                </c:pt>
                <c:pt idx="24">
                  <c:v>36556</c:v>
                </c:pt>
                <c:pt idx="25">
                  <c:v>36584</c:v>
                </c:pt>
                <c:pt idx="26">
                  <c:v>36616</c:v>
                </c:pt>
                <c:pt idx="27">
                  <c:v>36646</c:v>
                </c:pt>
                <c:pt idx="28">
                  <c:v>36677</c:v>
                </c:pt>
                <c:pt idx="29">
                  <c:v>36707</c:v>
                </c:pt>
                <c:pt idx="30">
                  <c:v>36738</c:v>
                </c:pt>
                <c:pt idx="31">
                  <c:v>36769</c:v>
                </c:pt>
                <c:pt idx="32">
                  <c:v>36799</c:v>
                </c:pt>
                <c:pt idx="33">
                  <c:v>36830</c:v>
                </c:pt>
                <c:pt idx="34">
                  <c:v>36860</c:v>
                </c:pt>
                <c:pt idx="35">
                  <c:v>36891</c:v>
                </c:pt>
                <c:pt idx="36">
                  <c:v>36922</c:v>
                </c:pt>
                <c:pt idx="37">
                  <c:v>36950</c:v>
                </c:pt>
                <c:pt idx="38">
                  <c:v>36981</c:v>
                </c:pt>
                <c:pt idx="39">
                  <c:v>37011</c:v>
                </c:pt>
                <c:pt idx="40">
                  <c:v>37042</c:v>
                </c:pt>
                <c:pt idx="41">
                  <c:v>37072</c:v>
                </c:pt>
                <c:pt idx="42">
                  <c:v>37103</c:v>
                </c:pt>
                <c:pt idx="43">
                  <c:v>37134</c:v>
                </c:pt>
                <c:pt idx="44">
                  <c:v>37164</c:v>
                </c:pt>
                <c:pt idx="45">
                  <c:v>37195</c:v>
                </c:pt>
                <c:pt idx="46">
                  <c:v>37225</c:v>
                </c:pt>
                <c:pt idx="47">
                  <c:v>37256</c:v>
                </c:pt>
                <c:pt idx="48">
                  <c:v>37287</c:v>
                </c:pt>
                <c:pt idx="49">
                  <c:v>37315</c:v>
                </c:pt>
                <c:pt idx="50">
                  <c:v>37346</c:v>
                </c:pt>
                <c:pt idx="51">
                  <c:v>37376</c:v>
                </c:pt>
                <c:pt idx="52">
                  <c:v>37407</c:v>
                </c:pt>
                <c:pt idx="53">
                  <c:v>37437</c:v>
                </c:pt>
                <c:pt idx="54">
                  <c:v>37468</c:v>
                </c:pt>
                <c:pt idx="55">
                  <c:v>37499</c:v>
                </c:pt>
                <c:pt idx="56">
                  <c:v>37529</c:v>
                </c:pt>
                <c:pt idx="57">
                  <c:v>37560</c:v>
                </c:pt>
                <c:pt idx="58">
                  <c:v>37590</c:v>
                </c:pt>
                <c:pt idx="59">
                  <c:v>37621</c:v>
                </c:pt>
                <c:pt idx="60">
                  <c:v>37652</c:v>
                </c:pt>
                <c:pt idx="61">
                  <c:v>37680</c:v>
                </c:pt>
                <c:pt idx="62">
                  <c:v>37711</c:v>
                </c:pt>
                <c:pt idx="63">
                  <c:v>37741</c:v>
                </c:pt>
                <c:pt idx="64">
                  <c:v>37772</c:v>
                </c:pt>
                <c:pt idx="65">
                  <c:v>37802</c:v>
                </c:pt>
                <c:pt idx="66">
                  <c:v>37833</c:v>
                </c:pt>
                <c:pt idx="67">
                  <c:v>37864</c:v>
                </c:pt>
                <c:pt idx="68">
                  <c:v>37894</c:v>
                </c:pt>
                <c:pt idx="69">
                  <c:v>37925</c:v>
                </c:pt>
                <c:pt idx="70">
                  <c:v>37955</c:v>
                </c:pt>
                <c:pt idx="71">
                  <c:v>37986</c:v>
                </c:pt>
                <c:pt idx="72">
                  <c:v>38017</c:v>
                </c:pt>
                <c:pt idx="73">
                  <c:v>38046</c:v>
                </c:pt>
                <c:pt idx="74">
                  <c:v>38077</c:v>
                </c:pt>
                <c:pt idx="75">
                  <c:v>38107</c:v>
                </c:pt>
                <c:pt idx="76">
                  <c:v>38138</c:v>
                </c:pt>
                <c:pt idx="77">
                  <c:v>38168</c:v>
                </c:pt>
                <c:pt idx="78">
                  <c:v>38199</c:v>
                </c:pt>
                <c:pt idx="79">
                  <c:v>38230</c:v>
                </c:pt>
                <c:pt idx="80">
                  <c:v>38260</c:v>
                </c:pt>
                <c:pt idx="81">
                  <c:v>38291</c:v>
                </c:pt>
                <c:pt idx="82">
                  <c:v>38321</c:v>
                </c:pt>
                <c:pt idx="83">
                  <c:v>38352</c:v>
                </c:pt>
                <c:pt idx="84">
                  <c:v>38383</c:v>
                </c:pt>
                <c:pt idx="85">
                  <c:v>38412</c:v>
                </c:pt>
                <c:pt idx="86">
                  <c:v>38442</c:v>
                </c:pt>
                <c:pt idx="87">
                  <c:v>38472</c:v>
                </c:pt>
                <c:pt idx="88">
                  <c:v>38503</c:v>
                </c:pt>
                <c:pt idx="89">
                  <c:v>38533</c:v>
                </c:pt>
                <c:pt idx="90">
                  <c:v>38564</c:v>
                </c:pt>
                <c:pt idx="91">
                  <c:v>38595</c:v>
                </c:pt>
                <c:pt idx="92">
                  <c:v>38625</c:v>
                </c:pt>
                <c:pt idx="93">
                  <c:v>38656</c:v>
                </c:pt>
                <c:pt idx="94">
                  <c:v>38686</c:v>
                </c:pt>
                <c:pt idx="95">
                  <c:v>38717</c:v>
                </c:pt>
                <c:pt idx="96">
                  <c:v>38748</c:v>
                </c:pt>
                <c:pt idx="97">
                  <c:v>38777</c:v>
                </c:pt>
                <c:pt idx="98">
                  <c:v>38807</c:v>
                </c:pt>
                <c:pt idx="99">
                  <c:v>38837</c:v>
                </c:pt>
                <c:pt idx="100">
                  <c:v>38868</c:v>
                </c:pt>
                <c:pt idx="101">
                  <c:v>38898</c:v>
                </c:pt>
                <c:pt idx="102">
                  <c:v>38929</c:v>
                </c:pt>
                <c:pt idx="103">
                  <c:v>38960</c:v>
                </c:pt>
                <c:pt idx="104">
                  <c:v>38990</c:v>
                </c:pt>
                <c:pt idx="105">
                  <c:v>39021</c:v>
                </c:pt>
                <c:pt idx="106">
                  <c:v>39051</c:v>
                </c:pt>
                <c:pt idx="107">
                  <c:v>39082</c:v>
                </c:pt>
                <c:pt idx="108">
                  <c:v>39113</c:v>
                </c:pt>
                <c:pt idx="109">
                  <c:v>39142</c:v>
                </c:pt>
                <c:pt idx="110">
                  <c:v>39172</c:v>
                </c:pt>
                <c:pt idx="111">
                  <c:v>39202</c:v>
                </c:pt>
                <c:pt idx="112">
                  <c:v>39233</c:v>
                </c:pt>
                <c:pt idx="113">
                  <c:v>39263</c:v>
                </c:pt>
                <c:pt idx="114">
                  <c:v>39294</c:v>
                </c:pt>
                <c:pt idx="115">
                  <c:v>39325</c:v>
                </c:pt>
                <c:pt idx="116">
                  <c:v>39355</c:v>
                </c:pt>
                <c:pt idx="117">
                  <c:v>39386</c:v>
                </c:pt>
                <c:pt idx="118">
                  <c:v>39416</c:v>
                </c:pt>
                <c:pt idx="119">
                  <c:v>39447</c:v>
                </c:pt>
                <c:pt idx="120">
                  <c:v>39478</c:v>
                </c:pt>
                <c:pt idx="121">
                  <c:v>39507</c:v>
                </c:pt>
                <c:pt idx="122">
                  <c:v>39538</c:v>
                </c:pt>
                <c:pt idx="123">
                  <c:v>39568</c:v>
                </c:pt>
                <c:pt idx="124">
                  <c:v>39599</c:v>
                </c:pt>
                <c:pt idx="125">
                  <c:v>39629</c:v>
                </c:pt>
                <c:pt idx="126">
                  <c:v>39660</c:v>
                </c:pt>
                <c:pt idx="127">
                  <c:v>39691</c:v>
                </c:pt>
                <c:pt idx="128">
                  <c:v>39721</c:v>
                </c:pt>
                <c:pt idx="129">
                  <c:v>39752</c:v>
                </c:pt>
                <c:pt idx="130">
                  <c:v>39782</c:v>
                </c:pt>
                <c:pt idx="131">
                  <c:v>39813</c:v>
                </c:pt>
                <c:pt idx="132">
                  <c:v>39844</c:v>
                </c:pt>
                <c:pt idx="133">
                  <c:v>39872</c:v>
                </c:pt>
                <c:pt idx="134">
                  <c:v>39903</c:v>
                </c:pt>
                <c:pt idx="135">
                  <c:v>39933</c:v>
                </c:pt>
                <c:pt idx="136">
                  <c:v>39964</c:v>
                </c:pt>
                <c:pt idx="137">
                  <c:v>39994</c:v>
                </c:pt>
                <c:pt idx="138">
                  <c:v>40025</c:v>
                </c:pt>
                <c:pt idx="139">
                  <c:v>40056</c:v>
                </c:pt>
                <c:pt idx="140">
                  <c:v>40086</c:v>
                </c:pt>
                <c:pt idx="141">
                  <c:v>40117</c:v>
                </c:pt>
                <c:pt idx="142">
                  <c:v>40147</c:v>
                </c:pt>
                <c:pt idx="143">
                  <c:v>40178</c:v>
                </c:pt>
                <c:pt idx="144">
                  <c:v>40209</c:v>
                </c:pt>
                <c:pt idx="145">
                  <c:v>40237</c:v>
                </c:pt>
                <c:pt idx="146">
                  <c:v>40268</c:v>
                </c:pt>
                <c:pt idx="147">
                  <c:v>40296</c:v>
                </c:pt>
                <c:pt idx="148">
                  <c:v>40329</c:v>
                </c:pt>
                <c:pt idx="149">
                  <c:v>40359</c:v>
                </c:pt>
                <c:pt idx="150">
                  <c:v>40390</c:v>
                </c:pt>
                <c:pt idx="151">
                  <c:v>40421</c:v>
                </c:pt>
                <c:pt idx="152">
                  <c:v>40451</c:v>
                </c:pt>
                <c:pt idx="153">
                  <c:v>40481</c:v>
                </c:pt>
                <c:pt idx="154">
                  <c:v>40512</c:v>
                </c:pt>
                <c:pt idx="155">
                  <c:v>40542</c:v>
                </c:pt>
                <c:pt idx="156">
                  <c:v>40574</c:v>
                </c:pt>
                <c:pt idx="157">
                  <c:v>40602</c:v>
                </c:pt>
                <c:pt idx="158">
                  <c:v>40633</c:v>
                </c:pt>
                <c:pt idx="159">
                  <c:v>40663</c:v>
                </c:pt>
                <c:pt idx="160">
                  <c:v>40694</c:v>
                </c:pt>
                <c:pt idx="161">
                  <c:v>40724</c:v>
                </c:pt>
                <c:pt idx="162">
                  <c:v>40755</c:v>
                </c:pt>
                <c:pt idx="163">
                  <c:v>40786</c:v>
                </c:pt>
                <c:pt idx="164">
                  <c:v>40816</c:v>
                </c:pt>
                <c:pt idx="165">
                  <c:v>40847</c:v>
                </c:pt>
                <c:pt idx="166">
                  <c:v>40877</c:v>
                </c:pt>
                <c:pt idx="167">
                  <c:v>40908</c:v>
                </c:pt>
                <c:pt idx="168">
                  <c:v>40939</c:v>
                </c:pt>
                <c:pt idx="169">
                  <c:v>40968</c:v>
                </c:pt>
                <c:pt idx="170">
                  <c:v>40999</c:v>
                </c:pt>
                <c:pt idx="171">
                  <c:v>41029</c:v>
                </c:pt>
                <c:pt idx="172">
                  <c:v>41060</c:v>
                </c:pt>
                <c:pt idx="173">
                  <c:v>41090</c:v>
                </c:pt>
                <c:pt idx="174">
                  <c:v>41121</c:v>
                </c:pt>
                <c:pt idx="175">
                  <c:v>41152</c:v>
                </c:pt>
                <c:pt idx="176">
                  <c:v>41182</c:v>
                </c:pt>
                <c:pt idx="177">
                  <c:v>41213</c:v>
                </c:pt>
                <c:pt idx="178">
                  <c:v>41243</c:v>
                </c:pt>
                <c:pt idx="179">
                  <c:v>41274</c:v>
                </c:pt>
                <c:pt idx="180">
                  <c:v>41305</c:v>
                </c:pt>
                <c:pt idx="181">
                  <c:v>41333</c:v>
                </c:pt>
                <c:pt idx="182">
                  <c:v>41364</c:v>
                </c:pt>
                <c:pt idx="183">
                  <c:v>41394</c:v>
                </c:pt>
                <c:pt idx="184">
                  <c:v>41425</c:v>
                </c:pt>
                <c:pt idx="185">
                  <c:v>41455</c:v>
                </c:pt>
                <c:pt idx="186">
                  <c:v>41486</c:v>
                </c:pt>
                <c:pt idx="187">
                  <c:v>41517</c:v>
                </c:pt>
                <c:pt idx="188">
                  <c:v>41547</c:v>
                </c:pt>
                <c:pt idx="189">
                  <c:v>41578</c:v>
                </c:pt>
                <c:pt idx="190">
                  <c:v>41608</c:v>
                </c:pt>
                <c:pt idx="191">
                  <c:v>41639</c:v>
                </c:pt>
                <c:pt idx="192">
                  <c:v>41670</c:v>
                </c:pt>
                <c:pt idx="193">
                  <c:v>41698</c:v>
                </c:pt>
                <c:pt idx="194">
                  <c:v>41729</c:v>
                </c:pt>
                <c:pt idx="195">
                  <c:v>41759</c:v>
                </c:pt>
                <c:pt idx="196">
                  <c:v>41790</c:v>
                </c:pt>
                <c:pt idx="197">
                  <c:v>41820</c:v>
                </c:pt>
                <c:pt idx="198">
                  <c:v>41850</c:v>
                </c:pt>
                <c:pt idx="199">
                  <c:v>41882</c:v>
                </c:pt>
                <c:pt idx="200">
                  <c:v>41912</c:v>
                </c:pt>
                <c:pt idx="201">
                  <c:v>41943</c:v>
                </c:pt>
                <c:pt idx="202">
                  <c:v>41973</c:v>
                </c:pt>
                <c:pt idx="203">
                  <c:v>42004</c:v>
                </c:pt>
                <c:pt idx="204">
                  <c:v>42035</c:v>
                </c:pt>
                <c:pt idx="205">
                  <c:v>42063</c:v>
                </c:pt>
                <c:pt idx="206">
                  <c:v>42094</c:v>
                </c:pt>
                <c:pt idx="207">
                  <c:v>42124</c:v>
                </c:pt>
                <c:pt idx="208">
                  <c:v>42155</c:v>
                </c:pt>
                <c:pt idx="209">
                  <c:v>42185</c:v>
                </c:pt>
                <c:pt idx="210">
                  <c:v>42215</c:v>
                </c:pt>
                <c:pt idx="211">
                  <c:v>42247</c:v>
                </c:pt>
                <c:pt idx="212">
                  <c:v>42277</c:v>
                </c:pt>
                <c:pt idx="213">
                  <c:v>42308</c:v>
                </c:pt>
                <c:pt idx="214">
                  <c:v>42338</c:v>
                </c:pt>
                <c:pt idx="215">
                  <c:v>42369</c:v>
                </c:pt>
                <c:pt idx="216">
                  <c:v>42400</c:v>
                </c:pt>
                <c:pt idx="217">
                  <c:v>42429</c:v>
                </c:pt>
                <c:pt idx="218">
                  <c:v>42460</c:v>
                </c:pt>
                <c:pt idx="219">
                  <c:v>42490</c:v>
                </c:pt>
                <c:pt idx="220">
                  <c:v>42521</c:v>
                </c:pt>
                <c:pt idx="221">
                  <c:v>42551</c:v>
                </c:pt>
                <c:pt idx="222">
                  <c:v>42582</c:v>
                </c:pt>
                <c:pt idx="223">
                  <c:v>42613</c:v>
                </c:pt>
                <c:pt idx="224">
                  <c:v>42643</c:v>
                </c:pt>
                <c:pt idx="225">
                  <c:v>42674</c:v>
                </c:pt>
                <c:pt idx="226">
                  <c:v>42704</c:v>
                </c:pt>
                <c:pt idx="227">
                  <c:v>42735</c:v>
                </c:pt>
                <c:pt idx="228">
                  <c:v>42766</c:v>
                </c:pt>
                <c:pt idx="229">
                  <c:v>42794</c:v>
                </c:pt>
                <c:pt idx="230">
                  <c:v>42825</c:v>
                </c:pt>
                <c:pt idx="231">
                  <c:v>42855</c:v>
                </c:pt>
                <c:pt idx="232">
                  <c:v>42886</c:v>
                </c:pt>
                <c:pt idx="233">
                  <c:v>42916</c:v>
                </c:pt>
                <c:pt idx="234">
                  <c:v>42947</c:v>
                </c:pt>
                <c:pt idx="235">
                  <c:v>42978</c:v>
                </c:pt>
                <c:pt idx="236">
                  <c:v>43008</c:v>
                </c:pt>
                <c:pt idx="237">
                  <c:v>43039</c:v>
                </c:pt>
                <c:pt idx="238">
                  <c:v>43069</c:v>
                </c:pt>
                <c:pt idx="239">
                  <c:v>43100</c:v>
                </c:pt>
                <c:pt idx="240">
                  <c:v>43131</c:v>
                </c:pt>
                <c:pt idx="241">
                  <c:v>43159</c:v>
                </c:pt>
                <c:pt idx="242">
                  <c:v>43190</c:v>
                </c:pt>
                <c:pt idx="243">
                  <c:v>43220</c:v>
                </c:pt>
                <c:pt idx="244">
                  <c:v>43251</c:v>
                </c:pt>
                <c:pt idx="245">
                  <c:v>43281</c:v>
                </c:pt>
                <c:pt idx="246">
                  <c:v>43312</c:v>
                </c:pt>
                <c:pt idx="247">
                  <c:v>43343</c:v>
                </c:pt>
                <c:pt idx="248">
                  <c:v>43373</c:v>
                </c:pt>
                <c:pt idx="249">
                  <c:v>43404</c:v>
                </c:pt>
                <c:pt idx="250">
                  <c:v>43434</c:v>
                </c:pt>
                <c:pt idx="251">
                  <c:v>43465</c:v>
                </c:pt>
                <c:pt idx="252">
                  <c:v>43496</c:v>
                </c:pt>
                <c:pt idx="253">
                  <c:v>43524</c:v>
                </c:pt>
                <c:pt idx="254">
                  <c:v>43555</c:v>
                </c:pt>
                <c:pt idx="255">
                  <c:v>43585</c:v>
                </c:pt>
                <c:pt idx="256">
                  <c:v>43616</c:v>
                </c:pt>
                <c:pt idx="257">
                  <c:v>43646</c:v>
                </c:pt>
                <c:pt idx="258">
                  <c:v>43677</c:v>
                </c:pt>
                <c:pt idx="259">
                  <c:v>43708</c:v>
                </c:pt>
                <c:pt idx="260">
                  <c:v>43738</c:v>
                </c:pt>
                <c:pt idx="261">
                  <c:v>43769</c:v>
                </c:pt>
                <c:pt idx="262">
                  <c:v>43799</c:v>
                </c:pt>
                <c:pt idx="263">
                  <c:v>43830</c:v>
                </c:pt>
                <c:pt idx="264">
                  <c:v>43861</c:v>
                </c:pt>
                <c:pt idx="265">
                  <c:v>43889</c:v>
                </c:pt>
                <c:pt idx="266">
                  <c:v>43921</c:v>
                </c:pt>
              </c:numCache>
            </c:numRef>
          </c:cat>
          <c:val>
            <c:numRef>
              <c:f>Sheet1!$B$2:$B$268</c:f>
              <c:numCache>
                <c:formatCode>0.0%</c:formatCode>
                <c:ptCount val="267"/>
                <c:pt idx="0">
                  <c:v>2.8000000000000001E-2</c:v>
                </c:pt>
                <c:pt idx="1">
                  <c:v>3.1E-2</c:v>
                </c:pt>
                <c:pt idx="2">
                  <c:v>0.03</c:v>
                </c:pt>
                <c:pt idx="3">
                  <c:v>0.03</c:v>
                </c:pt>
                <c:pt idx="4">
                  <c:v>2.9000000000000001E-2</c:v>
                </c:pt>
                <c:pt idx="5">
                  <c:v>2.9000000000000001E-2</c:v>
                </c:pt>
                <c:pt idx="6">
                  <c:v>3.5999999999999997E-2</c:v>
                </c:pt>
                <c:pt idx="7">
                  <c:v>3.6999999999999998E-2</c:v>
                </c:pt>
                <c:pt idx="8">
                  <c:v>3.4000000000000002E-2</c:v>
                </c:pt>
                <c:pt idx="9">
                  <c:v>3.5000000000000003E-2</c:v>
                </c:pt>
                <c:pt idx="10">
                  <c:v>3.5000000000000003E-2</c:v>
                </c:pt>
                <c:pt idx="11">
                  <c:v>3.3000000000000002E-2</c:v>
                </c:pt>
                <c:pt idx="12">
                  <c:v>3.9E-2</c:v>
                </c:pt>
                <c:pt idx="13">
                  <c:v>3.9E-2</c:v>
                </c:pt>
                <c:pt idx="14">
                  <c:v>0.04</c:v>
                </c:pt>
                <c:pt idx="15">
                  <c:v>3.6999999999999998E-2</c:v>
                </c:pt>
                <c:pt idx="16">
                  <c:v>0.04</c:v>
                </c:pt>
                <c:pt idx="17">
                  <c:v>4.2000000000000003E-2</c:v>
                </c:pt>
                <c:pt idx="18">
                  <c:v>0.04</c:v>
                </c:pt>
                <c:pt idx="19">
                  <c:v>4.2000000000000003E-2</c:v>
                </c:pt>
                <c:pt idx="20">
                  <c:v>4.5999999999999999E-2</c:v>
                </c:pt>
                <c:pt idx="21">
                  <c:v>4.3999999999999997E-2</c:v>
                </c:pt>
                <c:pt idx="22">
                  <c:v>4.2999999999999997E-2</c:v>
                </c:pt>
                <c:pt idx="23">
                  <c:v>4.8000000000000001E-2</c:v>
                </c:pt>
                <c:pt idx="24">
                  <c:v>4.7E-2</c:v>
                </c:pt>
                <c:pt idx="25">
                  <c:v>4.9000000000000002E-2</c:v>
                </c:pt>
                <c:pt idx="26">
                  <c:v>5.0999999999999997E-2</c:v>
                </c:pt>
                <c:pt idx="27">
                  <c:v>5.6000000000000001E-2</c:v>
                </c:pt>
                <c:pt idx="28">
                  <c:v>5.6000000000000001E-2</c:v>
                </c:pt>
                <c:pt idx="29">
                  <c:v>6.0999999999999999E-2</c:v>
                </c:pt>
                <c:pt idx="30">
                  <c:v>6.3E-2</c:v>
                </c:pt>
                <c:pt idx="31">
                  <c:v>6.6000000000000003E-2</c:v>
                </c:pt>
                <c:pt idx="32">
                  <c:v>6.8000000000000005E-2</c:v>
                </c:pt>
                <c:pt idx="33">
                  <c:v>6.9000000000000006E-2</c:v>
                </c:pt>
                <c:pt idx="34">
                  <c:v>6.9000000000000006E-2</c:v>
                </c:pt>
                <c:pt idx="35">
                  <c:v>6.3E-2</c:v>
                </c:pt>
                <c:pt idx="36">
                  <c:v>6.6000000000000003E-2</c:v>
                </c:pt>
                <c:pt idx="37">
                  <c:v>6.6000000000000003E-2</c:v>
                </c:pt>
                <c:pt idx="38">
                  <c:v>6.8000000000000005E-2</c:v>
                </c:pt>
                <c:pt idx="39">
                  <c:v>6.7000000000000004E-2</c:v>
                </c:pt>
                <c:pt idx="40">
                  <c:v>7.0000000000000007E-2</c:v>
                </c:pt>
                <c:pt idx="41">
                  <c:v>6.7000000000000004E-2</c:v>
                </c:pt>
                <c:pt idx="42">
                  <c:v>6.4000000000000001E-2</c:v>
                </c:pt>
                <c:pt idx="43">
                  <c:v>6.3E-2</c:v>
                </c:pt>
                <c:pt idx="44">
                  <c:v>6.4000000000000001E-2</c:v>
                </c:pt>
                <c:pt idx="45">
                  <c:v>6.6000000000000003E-2</c:v>
                </c:pt>
                <c:pt idx="46">
                  <c:v>6.9000000000000006E-2</c:v>
                </c:pt>
                <c:pt idx="47">
                  <c:v>7.3999999999999996E-2</c:v>
                </c:pt>
                <c:pt idx="48">
                  <c:v>7.8E-2</c:v>
                </c:pt>
                <c:pt idx="49">
                  <c:v>7.8E-2</c:v>
                </c:pt>
                <c:pt idx="50">
                  <c:v>8.1000000000000003E-2</c:v>
                </c:pt>
                <c:pt idx="51">
                  <c:v>8.8999999999999996E-2</c:v>
                </c:pt>
                <c:pt idx="52">
                  <c:v>8.8999999999999996E-2</c:v>
                </c:pt>
                <c:pt idx="53">
                  <c:v>8.5999999999999993E-2</c:v>
                </c:pt>
                <c:pt idx="54">
                  <c:v>0.09</c:v>
                </c:pt>
                <c:pt idx="55">
                  <c:v>9.1999999999999998E-2</c:v>
                </c:pt>
                <c:pt idx="56">
                  <c:v>9.2999999999999999E-2</c:v>
                </c:pt>
                <c:pt idx="57">
                  <c:v>9.8000000000000004E-2</c:v>
                </c:pt>
                <c:pt idx="58">
                  <c:v>9.9000000000000005E-2</c:v>
                </c:pt>
                <c:pt idx="59">
                  <c:v>0.1</c:v>
                </c:pt>
                <c:pt idx="60">
                  <c:v>9.4E-2</c:v>
                </c:pt>
                <c:pt idx="61">
                  <c:v>9.0999999999999998E-2</c:v>
                </c:pt>
                <c:pt idx="62">
                  <c:v>8.3000000000000004E-2</c:v>
                </c:pt>
                <c:pt idx="63">
                  <c:v>7.1999999999999995E-2</c:v>
                </c:pt>
                <c:pt idx="64">
                  <c:v>6.7000000000000004E-2</c:v>
                </c:pt>
                <c:pt idx="65">
                  <c:v>7.3999999999999996E-2</c:v>
                </c:pt>
                <c:pt idx="66">
                  <c:v>7.4999999999999997E-2</c:v>
                </c:pt>
                <c:pt idx="67">
                  <c:v>7.3999999999999996E-2</c:v>
                </c:pt>
                <c:pt idx="68">
                  <c:v>7.3999999999999996E-2</c:v>
                </c:pt>
                <c:pt idx="69">
                  <c:v>6.4000000000000001E-2</c:v>
                </c:pt>
                <c:pt idx="70">
                  <c:v>6.5000000000000002E-2</c:v>
                </c:pt>
                <c:pt idx="71">
                  <c:v>6.4000000000000001E-2</c:v>
                </c:pt>
                <c:pt idx="72">
                  <c:v>6.2E-2</c:v>
                </c:pt>
                <c:pt idx="73">
                  <c:v>6.3E-2</c:v>
                </c:pt>
                <c:pt idx="74">
                  <c:v>6.4000000000000001E-2</c:v>
                </c:pt>
                <c:pt idx="75">
                  <c:v>6.5000000000000002E-2</c:v>
                </c:pt>
                <c:pt idx="76">
                  <c:v>6.8000000000000005E-2</c:v>
                </c:pt>
                <c:pt idx="77">
                  <c:v>6.6000000000000003E-2</c:v>
                </c:pt>
                <c:pt idx="78">
                  <c:v>6.3E-2</c:v>
                </c:pt>
                <c:pt idx="79">
                  <c:v>5.5E-2</c:v>
                </c:pt>
                <c:pt idx="80">
                  <c:v>5.2999999999999999E-2</c:v>
                </c:pt>
                <c:pt idx="81">
                  <c:v>5.7000000000000002E-2</c:v>
                </c:pt>
                <c:pt idx="82">
                  <c:v>4.8000000000000001E-2</c:v>
                </c:pt>
                <c:pt idx="83">
                  <c:v>5.2999999999999999E-2</c:v>
                </c:pt>
                <c:pt idx="84">
                  <c:v>5.2999999999999999E-2</c:v>
                </c:pt>
                <c:pt idx="85">
                  <c:v>5.3999999999999999E-2</c:v>
                </c:pt>
                <c:pt idx="86">
                  <c:v>5.8000000000000003E-2</c:v>
                </c:pt>
                <c:pt idx="87">
                  <c:v>5.7000000000000002E-2</c:v>
                </c:pt>
                <c:pt idx="88">
                  <c:v>5.5E-2</c:v>
                </c:pt>
                <c:pt idx="89">
                  <c:v>0.05</c:v>
                </c:pt>
                <c:pt idx="90">
                  <c:v>5.2999999999999999E-2</c:v>
                </c:pt>
                <c:pt idx="91">
                  <c:v>5.0999999999999997E-2</c:v>
                </c:pt>
                <c:pt idx="92">
                  <c:v>4.8000000000000001E-2</c:v>
                </c:pt>
                <c:pt idx="93">
                  <c:v>5.0999999999999997E-2</c:v>
                </c:pt>
                <c:pt idx="94">
                  <c:v>5.8999999999999997E-2</c:v>
                </c:pt>
                <c:pt idx="95">
                  <c:v>5.2999999999999999E-2</c:v>
                </c:pt>
                <c:pt idx="96">
                  <c:v>5.2999999999999999E-2</c:v>
                </c:pt>
                <c:pt idx="97">
                  <c:v>5.8999999999999997E-2</c:v>
                </c:pt>
                <c:pt idx="98">
                  <c:v>5.8999999999999997E-2</c:v>
                </c:pt>
                <c:pt idx="99">
                  <c:v>6.2E-2</c:v>
                </c:pt>
                <c:pt idx="100">
                  <c:v>6.6000000000000003E-2</c:v>
                </c:pt>
                <c:pt idx="101">
                  <c:v>7.0000000000000007E-2</c:v>
                </c:pt>
                <c:pt idx="102">
                  <c:v>6.5000000000000002E-2</c:v>
                </c:pt>
                <c:pt idx="103">
                  <c:v>7.3999999999999996E-2</c:v>
                </c:pt>
                <c:pt idx="104">
                  <c:v>7.5999999999999998E-2</c:v>
                </c:pt>
                <c:pt idx="105">
                  <c:v>7.0000000000000007E-2</c:v>
                </c:pt>
                <c:pt idx="106">
                  <c:v>6.6000000000000003E-2</c:v>
                </c:pt>
                <c:pt idx="107">
                  <c:v>6.5000000000000002E-2</c:v>
                </c:pt>
                <c:pt idx="108">
                  <c:v>6.4000000000000001E-2</c:v>
                </c:pt>
                <c:pt idx="109">
                  <c:v>5.8999999999999997E-2</c:v>
                </c:pt>
                <c:pt idx="110">
                  <c:v>5.7000000000000002E-2</c:v>
                </c:pt>
                <c:pt idx="111">
                  <c:v>5.8000000000000003E-2</c:v>
                </c:pt>
                <c:pt idx="112">
                  <c:v>5.8999999999999997E-2</c:v>
                </c:pt>
                <c:pt idx="113">
                  <c:v>5.8000000000000003E-2</c:v>
                </c:pt>
                <c:pt idx="114">
                  <c:v>6.4000000000000001E-2</c:v>
                </c:pt>
                <c:pt idx="115">
                  <c:v>6.4000000000000001E-2</c:v>
                </c:pt>
                <c:pt idx="116">
                  <c:v>6.8000000000000005E-2</c:v>
                </c:pt>
                <c:pt idx="117">
                  <c:v>7.6999999999999999E-2</c:v>
                </c:pt>
                <c:pt idx="118">
                  <c:v>0.08</c:v>
                </c:pt>
                <c:pt idx="119">
                  <c:v>8.3000000000000004E-2</c:v>
                </c:pt>
                <c:pt idx="120">
                  <c:v>8.8999999999999996E-2</c:v>
                </c:pt>
                <c:pt idx="121">
                  <c:v>8.5000000000000006E-2</c:v>
                </c:pt>
                <c:pt idx="122">
                  <c:v>8.3000000000000004E-2</c:v>
                </c:pt>
                <c:pt idx="123">
                  <c:v>8.1000000000000003E-2</c:v>
                </c:pt>
                <c:pt idx="124">
                  <c:v>7.8E-2</c:v>
                </c:pt>
                <c:pt idx="125">
                  <c:v>7.8E-2</c:v>
                </c:pt>
                <c:pt idx="126">
                  <c:v>7.2999999999999995E-2</c:v>
                </c:pt>
                <c:pt idx="127">
                  <c:v>7.2999999999999995E-2</c:v>
                </c:pt>
                <c:pt idx="128">
                  <c:v>7.0999999999999994E-2</c:v>
                </c:pt>
                <c:pt idx="129">
                  <c:v>6.5000000000000002E-2</c:v>
                </c:pt>
                <c:pt idx="130">
                  <c:v>5.8999999999999997E-2</c:v>
                </c:pt>
                <c:pt idx="131">
                  <c:v>5.8999999999999997E-2</c:v>
                </c:pt>
                <c:pt idx="132">
                  <c:v>5.7000000000000002E-2</c:v>
                </c:pt>
                <c:pt idx="133">
                  <c:v>6.0999999999999999E-2</c:v>
                </c:pt>
                <c:pt idx="134">
                  <c:v>6.6000000000000003E-2</c:v>
                </c:pt>
                <c:pt idx="135">
                  <c:v>7.0999999999999994E-2</c:v>
                </c:pt>
                <c:pt idx="136">
                  <c:v>6.7000000000000004E-2</c:v>
                </c:pt>
                <c:pt idx="137">
                  <c:v>6.7000000000000004E-2</c:v>
                </c:pt>
                <c:pt idx="138">
                  <c:v>7.0999999999999994E-2</c:v>
                </c:pt>
                <c:pt idx="139">
                  <c:v>7.0000000000000007E-2</c:v>
                </c:pt>
                <c:pt idx="140">
                  <c:v>7.0999999999999994E-2</c:v>
                </c:pt>
                <c:pt idx="141">
                  <c:v>6.9000000000000006E-2</c:v>
                </c:pt>
                <c:pt idx="142">
                  <c:v>7.6999999999999999E-2</c:v>
                </c:pt>
                <c:pt idx="143">
                  <c:v>7.5999999999999998E-2</c:v>
                </c:pt>
                <c:pt idx="144">
                  <c:v>7.5999999999999998E-2</c:v>
                </c:pt>
                <c:pt idx="145">
                  <c:v>8.1000000000000003E-2</c:v>
                </c:pt>
                <c:pt idx="146">
                  <c:v>8.5999999999999993E-2</c:v>
                </c:pt>
                <c:pt idx="147">
                  <c:v>7.9000000000000001E-2</c:v>
                </c:pt>
                <c:pt idx="148">
                  <c:v>8.2000000000000003E-2</c:v>
                </c:pt>
                <c:pt idx="149">
                  <c:v>8.2000000000000003E-2</c:v>
                </c:pt>
                <c:pt idx="150">
                  <c:v>6.9000000000000006E-2</c:v>
                </c:pt>
                <c:pt idx="151">
                  <c:v>6.9000000000000006E-2</c:v>
                </c:pt>
                <c:pt idx="152">
                  <c:v>8.1000000000000003E-2</c:v>
                </c:pt>
                <c:pt idx="153">
                  <c:v>8.5000000000000006E-2</c:v>
                </c:pt>
                <c:pt idx="154">
                  <c:v>7.3999999999999996E-2</c:v>
                </c:pt>
                <c:pt idx="155">
                  <c:v>7.4999999999999997E-2</c:v>
                </c:pt>
                <c:pt idx="156">
                  <c:v>7.0999999999999994E-2</c:v>
                </c:pt>
                <c:pt idx="157">
                  <c:v>6.4000000000000001E-2</c:v>
                </c:pt>
                <c:pt idx="158">
                  <c:v>5.5E-2</c:v>
                </c:pt>
                <c:pt idx="159">
                  <c:v>5.8999999999999997E-2</c:v>
                </c:pt>
                <c:pt idx="160">
                  <c:v>6.2E-2</c:v>
                </c:pt>
                <c:pt idx="161">
                  <c:v>0.06</c:v>
                </c:pt>
                <c:pt idx="162">
                  <c:v>6.9000000000000006E-2</c:v>
                </c:pt>
                <c:pt idx="163">
                  <c:v>7.0000000000000007E-2</c:v>
                </c:pt>
                <c:pt idx="164">
                  <c:v>5.3999999999999999E-2</c:v>
                </c:pt>
                <c:pt idx="165">
                  <c:v>5.3999999999999999E-2</c:v>
                </c:pt>
                <c:pt idx="166">
                  <c:v>6.3E-2</c:v>
                </c:pt>
                <c:pt idx="167">
                  <c:v>5.8000000000000003E-2</c:v>
                </c:pt>
                <c:pt idx="168">
                  <c:v>5.8000000000000003E-2</c:v>
                </c:pt>
                <c:pt idx="169">
                  <c:v>5.2999999999999999E-2</c:v>
                </c:pt>
                <c:pt idx="170">
                  <c:v>5.2999999999999999E-2</c:v>
                </c:pt>
                <c:pt idx="171">
                  <c:v>5.1999999999999998E-2</c:v>
                </c:pt>
                <c:pt idx="172">
                  <c:v>5.0999999999999997E-2</c:v>
                </c:pt>
                <c:pt idx="173">
                  <c:v>5.8000000000000003E-2</c:v>
                </c:pt>
                <c:pt idx="174">
                  <c:v>5.8000000000000003E-2</c:v>
                </c:pt>
                <c:pt idx="175">
                  <c:v>4.7E-2</c:v>
                </c:pt>
                <c:pt idx="176">
                  <c:v>4.9000000000000002E-2</c:v>
                </c:pt>
                <c:pt idx="177">
                  <c:v>4.3999999999999997E-2</c:v>
                </c:pt>
                <c:pt idx="178">
                  <c:v>4.3999999999999997E-2</c:v>
                </c:pt>
                <c:pt idx="179">
                  <c:v>4.8000000000000001E-2</c:v>
                </c:pt>
                <c:pt idx="180">
                  <c:v>4.7E-2</c:v>
                </c:pt>
                <c:pt idx="181">
                  <c:v>5.3999999999999999E-2</c:v>
                </c:pt>
                <c:pt idx="182">
                  <c:v>5.6000000000000001E-2</c:v>
                </c:pt>
                <c:pt idx="183">
                  <c:v>4.2999999999999997E-2</c:v>
                </c:pt>
                <c:pt idx="184">
                  <c:v>3.7999999999999999E-2</c:v>
                </c:pt>
                <c:pt idx="185">
                  <c:v>3.5999999999999997E-2</c:v>
                </c:pt>
                <c:pt idx="186">
                  <c:v>3.4000000000000002E-2</c:v>
                </c:pt>
                <c:pt idx="187">
                  <c:v>5.7000000000000002E-2</c:v>
                </c:pt>
                <c:pt idx="188">
                  <c:v>5.8999999999999997E-2</c:v>
                </c:pt>
                <c:pt idx="189">
                  <c:v>5.3999999999999999E-2</c:v>
                </c:pt>
                <c:pt idx="190">
                  <c:v>4.3999999999999997E-2</c:v>
                </c:pt>
                <c:pt idx="191">
                  <c:v>4.2000000000000003E-2</c:v>
                </c:pt>
                <c:pt idx="192">
                  <c:v>4.8000000000000001E-2</c:v>
                </c:pt>
                <c:pt idx="193">
                  <c:v>4.7E-2</c:v>
                </c:pt>
                <c:pt idx="194">
                  <c:v>5.0999999999999997E-2</c:v>
                </c:pt>
                <c:pt idx="195">
                  <c:v>6.0999999999999999E-2</c:v>
                </c:pt>
                <c:pt idx="196">
                  <c:v>6.3E-2</c:v>
                </c:pt>
                <c:pt idx="197">
                  <c:v>5.8000000000000003E-2</c:v>
                </c:pt>
                <c:pt idx="198">
                  <c:v>0.06</c:v>
                </c:pt>
                <c:pt idx="199">
                  <c:v>4.1000000000000002E-2</c:v>
                </c:pt>
                <c:pt idx="200">
                  <c:v>3.5999999999999997E-2</c:v>
                </c:pt>
                <c:pt idx="201">
                  <c:v>4.2000000000000003E-2</c:v>
                </c:pt>
                <c:pt idx="202">
                  <c:v>4.7E-2</c:v>
                </c:pt>
                <c:pt idx="203">
                  <c:v>4.9000000000000002E-2</c:v>
                </c:pt>
                <c:pt idx="204">
                  <c:v>4.2999999999999997E-2</c:v>
                </c:pt>
                <c:pt idx="205">
                  <c:v>3.5000000000000003E-2</c:v>
                </c:pt>
                <c:pt idx="206">
                  <c:v>3.4000000000000002E-2</c:v>
                </c:pt>
                <c:pt idx="207">
                  <c:v>4.8000000000000001E-2</c:v>
                </c:pt>
                <c:pt idx="208">
                  <c:v>4.9000000000000002E-2</c:v>
                </c:pt>
                <c:pt idx="209">
                  <c:v>3.6999999999999998E-2</c:v>
                </c:pt>
                <c:pt idx="210">
                  <c:v>3.3000000000000002E-2</c:v>
                </c:pt>
                <c:pt idx="211">
                  <c:v>3.4000000000000002E-2</c:v>
                </c:pt>
                <c:pt idx="212">
                  <c:v>3.4000000000000002E-2</c:v>
                </c:pt>
                <c:pt idx="213">
                  <c:v>5.2999999999999999E-2</c:v>
                </c:pt>
                <c:pt idx="214">
                  <c:v>4.7E-2</c:v>
                </c:pt>
                <c:pt idx="215">
                  <c:v>4.2000000000000003E-2</c:v>
                </c:pt>
                <c:pt idx="216">
                  <c:v>4.5999999999999999E-2</c:v>
                </c:pt>
                <c:pt idx="217">
                  <c:v>5.0999999999999997E-2</c:v>
                </c:pt>
                <c:pt idx="218">
                  <c:v>4.4999999999999998E-2</c:v>
                </c:pt>
                <c:pt idx="219">
                  <c:v>3.1E-2</c:v>
                </c:pt>
                <c:pt idx="220">
                  <c:v>3.2000000000000001E-2</c:v>
                </c:pt>
                <c:pt idx="221">
                  <c:v>4.2999999999999997E-2</c:v>
                </c:pt>
                <c:pt idx="222">
                  <c:v>4.5999999999999999E-2</c:v>
                </c:pt>
                <c:pt idx="223">
                  <c:v>6.2E-2</c:v>
                </c:pt>
                <c:pt idx="224">
                  <c:v>0.06</c:v>
                </c:pt>
                <c:pt idx="225">
                  <c:v>4.1000000000000002E-2</c:v>
                </c:pt>
                <c:pt idx="226">
                  <c:v>4.2999999999999997E-2</c:v>
                </c:pt>
                <c:pt idx="227">
                  <c:v>4.4999999999999998E-2</c:v>
                </c:pt>
                <c:pt idx="228">
                  <c:v>4.2999999999999997E-2</c:v>
                </c:pt>
                <c:pt idx="229">
                  <c:v>4.2999999999999997E-2</c:v>
                </c:pt>
                <c:pt idx="230">
                  <c:v>4.7E-2</c:v>
                </c:pt>
                <c:pt idx="231">
                  <c:v>5.3999999999999999E-2</c:v>
                </c:pt>
                <c:pt idx="232">
                  <c:v>0.05</c:v>
                </c:pt>
                <c:pt idx="233">
                  <c:v>5.7000000000000002E-2</c:v>
                </c:pt>
                <c:pt idx="234">
                  <c:v>5.7000000000000002E-2</c:v>
                </c:pt>
                <c:pt idx="235">
                  <c:v>4.3999999999999997E-2</c:v>
                </c:pt>
                <c:pt idx="236">
                  <c:v>4.5999999999999999E-2</c:v>
                </c:pt>
                <c:pt idx="237">
                  <c:v>4.8000000000000001E-2</c:v>
                </c:pt>
                <c:pt idx="238">
                  <c:v>0.05</c:v>
                </c:pt>
                <c:pt idx="239">
                  <c:v>5.0999999999999997E-2</c:v>
                </c:pt>
                <c:pt idx="240">
                  <c:v>0.06</c:v>
                </c:pt>
                <c:pt idx="241">
                  <c:v>0.05</c:v>
                </c:pt>
                <c:pt idx="242">
                  <c:v>5.1999999999999998E-2</c:v>
                </c:pt>
                <c:pt idx="243">
                  <c:v>4.4999999999999998E-2</c:v>
                </c:pt>
                <c:pt idx="244">
                  <c:v>4.7E-2</c:v>
                </c:pt>
                <c:pt idx="245">
                  <c:v>4.7E-2</c:v>
                </c:pt>
                <c:pt idx="246">
                  <c:v>4.5999999999999999E-2</c:v>
                </c:pt>
                <c:pt idx="247">
                  <c:v>4.2000000000000003E-2</c:v>
                </c:pt>
                <c:pt idx="248">
                  <c:v>3.7999999999999999E-2</c:v>
                </c:pt>
                <c:pt idx="249">
                  <c:v>3.3000000000000002E-2</c:v>
                </c:pt>
                <c:pt idx="250">
                  <c:v>3.5000000000000003E-2</c:v>
                </c:pt>
                <c:pt idx="251">
                  <c:v>3.6999999999999998E-2</c:v>
                </c:pt>
                <c:pt idx="252">
                  <c:v>2.3E-2</c:v>
                </c:pt>
                <c:pt idx="253">
                  <c:v>0.02</c:v>
                </c:pt>
                <c:pt idx="254">
                  <c:v>1.7999999999999999E-2</c:v>
                </c:pt>
                <c:pt idx="255">
                  <c:v>1.2E-2</c:v>
                </c:pt>
                <c:pt idx="256">
                  <c:v>1.2999999999999999E-2</c:v>
                </c:pt>
                <c:pt idx="257">
                  <c:v>5.0000000000000001E-3</c:v>
                </c:pt>
                <c:pt idx="258">
                  <c:v>8.0000000000000002E-3</c:v>
                </c:pt>
                <c:pt idx="259">
                  <c:v>2.1000000000000001E-2</c:v>
                </c:pt>
                <c:pt idx="260">
                  <c:v>2.1000000000000001E-2</c:v>
                </c:pt>
                <c:pt idx="261">
                  <c:v>3.4000000000000002E-2</c:v>
                </c:pt>
                <c:pt idx="262">
                  <c:v>3.3000000000000002E-2</c:v>
                </c:pt>
                <c:pt idx="263">
                  <c:v>0.03</c:v>
                </c:pt>
                <c:pt idx="264">
                  <c:v>3.7999999999999999E-2</c:v>
                </c:pt>
                <c:pt idx="265">
                  <c:v>4.2999999999999997E-2</c:v>
                </c:pt>
                <c:pt idx="266">
                  <c:v>4.3999999999999997E-2</c:v>
                </c:pt>
              </c:numCache>
            </c:numRef>
          </c:val>
          <c:smooth val="1"/>
          <c:extLst>
            <c:ext xmlns:c16="http://schemas.microsoft.com/office/drawing/2014/chart" uri="{C3380CC4-5D6E-409C-BE32-E72D297353CC}">
              <c16:uniqueId val="{00000001-A9CA-9B45-B2D1-DB9F489D90F4}"/>
            </c:ext>
          </c:extLst>
        </c:ser>
        <c:ser>
          <c:idx val="0"/>
          <c:order val="1"/>
          <c:tx>
            <c:strRef>
              <c:f>Sheet1!$C$1</c:f>
              <c:strCache>
                <c:ptCount val="1"/>
                <c:pt idx="0">
                  <c:v>Medical CPI</c:v>
                </c:pt>
              </c:strCache>
            </c:strRef>
          </c:tx>
          <c:spPr>
            <a:ln w="28575">
              <a:solidFill>
                <a:srgbClr val="337DBE"/>
              </a:solidFill>
              <a:prstDash val="solid"/>
            </a:ln>
          </c:spPr>
          <c:marker>
            <c:symbol val="none"/>
          </c:marker>
          <c:cat>
            <c:numRef>
              <c:f>Sheet1!$A$2:$A$268</c:f>
              <c:numCache>
                <c:formatCode>[$-409]mmm\-yy;@</c:formatCode>
                <c:ptCount val="267"/>
                <c:pt idx="0">
                  <c:v>35826</c:v>
                </c:pt>
                <c:pt idx="1">
                  <c:v>35854</c:v>
                </c:pt>
                <c:pt idx="2">
                  <c:v>35885</c:v>
                </c:pt>
                <c:pt idx="3">
                  <c:v>35915</c:v>
                </c:pt>
                <c:pt idx="4">
                  <c:v>35946</c:v>
                </c:pt>
                <c:pt idx="5">
                  <c:v>35976</c:v>
                </c:pt>
                <c:pt idx="6">
                  <c:v>36007</c:v>
                </c:pt>
                <c:pt idx="7">
                  <c:v>36038</c:v>
                </c:pt>
                <c:pt idx="8">
                  <c:v>36068</c:v>
                </c:pt>
                <c:pt idx="9">
                  <c:v>36099</c:v>
                </c:pt>
                <c:pt idx="10">
                  <c:v>36129</c:v>
                </c:pt>
                <c:pt idx="11">
                  <c:v>36160</c:v>
                </c:pt>
                <c:pt idx="12">
                  <c:v>36191</c:v>
                </c:pt>
                <c:pt idx="13">
                  <c:v>36219</c:v>
                </c:pt>
                <c:pt idx="14">
                  <c:v>36250</c:v>
                </c:pt>
                <c:pt idx="15">
                  <c:v>36280</c:v>
                </c:pt>
                <c:pt idx="16">
                  <c:v>36311</c:v>
                </c:pt>
                <c:pt idx="17">
                  <c:v>36341</c:v>
                </c:pt>
                <c:pt idx="18">
                  <c:v>36372</c:v>
                </c:pt>
                <c:pt idx="19">
                  <c:v>36403</c:v>
                </c:pt>
                <c:pt idx="20">
                  <c:v>36433</c:v>
                </c:pt>
                <c:pt idx="21">
                  <c:v>36464</c:v>
                </c:pt>
                <c:pt idx="22">
                  <c:v>36494</c:v>
                </c:pt>
                <c:pt idx="23">
                  <c:v>36525</c:v>
                </c:pt>
                <c:pt idx="24">
                  <c:v>36556</c:v>
                </c:pt>
                <c:pt idx="25">
                  <c:v>36584</c:v>
                </c:pt>
                <c:pt idx="26">
                  <c:v>36616</c:v>
                </c:pt>
                <c:pt idx="27">
                  <c:v>36646</c:v>
                </c:pt>
                <c:pt idx="28">
                  <c:v>36677</c:v>
                </c:pt>
                <c:pt idx="29">
                  <c:v>36707</c:v>
                </c:pt>
                <c:pt idx="30">
                  <c:v>36738</c:v>
                </c:pt>
                <c:pt idx="31">
                  <c:v>36769</c:v>
                </c:pt>
                <c:pt idx="32">
                  <c:v>36799</c:v>
                </c:pt>
                <c:pt idx="33">
                  <c:v>36830</c:v>
                </c:pt>
                <c:pt idx="34">
                  <c:v>36860</c:v>
                </c:pt>
                <c:pt idx="35">
                  <c:v>36891</c:v>
                </c:pt>
                <c:pt idx="36">
                  <c:v>36922</c:v>
                </c:pt>
                <c:pt idx="37">
                  <c:v>36950</c:v>
                </c:pt>
                <c:pt idx="38">
                  <c:v>36981</c:v>
                </c:pt>
                <c:pt idx="39">
                  <c:v>37011</c:v>
                </c:pt>
                <c:pt idx="40">
                  <c:v>37042</c:v>
                </c:pt>
                <c:pt idx="41">
                  <c:v>37072</c:v>
                </c:pt>
                <c:pt idx="42">
                  <c:v>37103</c:v>
                </c:pt>
                <c:pt idx="43">
                  <c:v>37134</c:v>
                </c:pt>
                <c:pt idx="44">
                  <c:v>37164</c:v>
                </c:pt>
                <c:pt idx="45">
                  <c:v>37195</c:v>
                </c:pt>
                <c:pt idx="46">
                  <c:v>37225</c:v>
                </c:pt>
                <c:pt idx="47">
                  <c:v>37256</c:v>
                </c:pt>
                <c:pt idx="48">
                  <c:v>37287</c:v>
                </c:pt>
                <c:pt idx="49">
                  <c:v>37315</c:v>
                </c:pt>
                <c:pt idx="50">
                  <c:v>37346</c:v>
                </c:pt>
                <c:pt idx="51">
                  <c:v>37376</c:v>
                </c:pt>
                <c:pt idx="52">
                  <c:v>37407</c:v>
                </c:pt>
                <c:pt idx="53">
                  <c:v>37437</c:v>
                </c:pt>
                <c:pt idx="54">
                  <c:v>37468</c:v>
                </c:pt>
                <c:pt idx="55">
                  <c:v>37499</c:v>
                </c:pt>
                <c:pt idx="56">
                  <c:v>37529</c:v>
                </c:pt>
                <c:pt idx="57">
                  <c:v>37560</c:v>
                </c:pt>
                <c:pt idx="58">
                  <c:v>37590</c:v>
                </c:pt>
                <c:pt idx="59">
                  <c:v>37621</c:v>
                </c:pt>
                <c:pt idx="60">
                  <c:v>37652</c:v>
                </c:pt>
                <c:pt idx="61">
                  <c:v>37680</c:v>
                </c:pt>
                <c:pt idx="62">
                  <c:v>37711</c:v>
                </c:pt>
                <c:pt idx="63">
                  <c:v>37741</c:v>
                </c:pt>
                <c:pt idx="64">
                  <c:v>37772</c:v>
                </c:pt>
                <c:pt idx="65">
                  <c:v>37802</c:v>
                </c:pt>
                <c:pt idx="66">
                  <c:v>37833</c:v>
                </c:pt>
                <c:pt idx="67">
                  <c:v>37864</c:v>
                </c:pt>
                <c:pt idx="68">
                  <c:v>37894</c:v>
                </c:pt>
                <c:pt idx="69">
                  <c:v>37925</c:v>
                </c:pt>
                <c:pt idx="70">
                  <c:v>37955</c:v>
                </c:pt>
                <c:pt idx="71">
                  <c:v>37986</c:v>
                </c:pt>
                <c:pt idx="72">
                  <c:v>38017</c:v>
                </c:pt>
                <c:pt idx="73">
                  <c:v>38046</c:v>
                </c:pt>
                <c:pt idx="74">
                  <c:v>38077</c:v>
                </c:pt>
                <c:pt idx="75">
                  <c:v>38107</c:v>
                </c:pt>
                <c:pt idx="76">
                  <c:v>38138</c:v>
                </c:pt>
                <c:pt idx="77">
                  <c:v>38168</c:v>
                </c:pt>
                <c:pt idx="78">
                  <c:v>38199</c:v>
                </c:pt>
                <c:pt idx="79">
                  <c:v>38230</c:v>
                </c:pt>
                <c:pt idx="80">
                  <c:v>38260</c:v>
                </c:pt>
                <c:pt idx="81">
                  <c:v>38291</c:v>
                </c:pt>
                <c:pt idx="82">
                  <c:v>38321</c:v>
                </c:pt>
                <c:pt idx="83">
                  <c:v>38352</c:v>
                </c:pt>
                <c:pt idx="84">
                  <c:v>38383</c:v>
                </c:pt>
                <c:pt idx="85">
                  <c:v>38412</c:v>
                </c:pt>
                <c:pt idx="86">
                  <c:v>38442</c:v>
                </c:pt>
                <c:pt idx="87">
                  <c:v>38472</c:v>
                </c:pt>
                <c:pt idx="88">
                  <c:v>38503</c:v>
                </c:pt>
                <c:pt idx="89">
                  <c:v>38533</c:v>
                </c:pt>
                <c:pt idx="90">
                  <c:v>38564</c:v>
                </c:pt>
                <c:pt idx="91">
                  <c:v>38595</c:v>
                </c:pt>
                <c:pt idx="92">
                  <c:v>38625</c:v>
                </c:pt>
                <c:pt idx="93">
                  <c:v>38656</c:v>
                </c:pt>
                <c:pt idx="94">
                  <c:v>38686</c:v>
                </c:pt>
                <c:pt idx="95">
                  <c:v>38717</c:v>
                </c:pt>
                <c:pt idx="96">
                  <c:v>38748</c:v>
                </c:pt>
                <c:pt idx="97">
                  <c:v>38777</c:v>
                </c:pt>
                <c:pt idx="98">
                  <c:v>38807</c:v>
                </c:pt>
                <c:pt idx="99">
                  <c:v>38837</c:v>
                </c:pt>
                <c:pt idx="100">
                  <c:v>38868</c:v>
                </c:pt>
                <c:pt idx="101">
                  <c:v>38898</c:v>
                </c:pt>
                <c:pt idx="102">
                  <c:v>38929</c:v>
                </c:pt>
                <c:pt idx="103">
                  <c:v>38960</c:v>
                </c:pt>
                <c:pt idx="104">
                  <c:v>38990</c:v>
                </c:pt>
                <c:pt idx="105">
                  <c:v>39021</c:v>
                </c:pt>
                <c:pt idx="106">
                  <c:v>39051</c:v>
                </c:pt>
                <c:pt idx="107">
                  <c:v>39082</c:v>
                </c:pt>
                <c:pt idx="108">
                  <c:v>39113</c:v>
                </c:pt>
                <c:pt idx="109">
                  <c:v>39142</c:v>
                </c:pt>
                <c:pt idx="110">
                  <c:v>39172</c:v>
                </c:pt>
                <c:pt idx="111">
                  <c:v>39202</c:v>
                </c:pt>
                <c:pt idx="112">
                  <c:v>39233</c:v>
                </c:pt>
                <c:pt idx="113">
                  <c:v>39263</c:v>
                </c:pt>
                <c:pt idx="114">
                  <c:v>39294</c:v>
                </c:pt>
                <c:pt idx="115">
                  <c:v>39325</c:v>
                </c:pt>
                <c:pt idx="116">
                  <c:v>39355</c:v>
                </c:pt>
                <c:pt idx="117">
                  <c:v>39386</c:v>
                </c:pt>
                <c:pt idx="118">
                  <c:v>39416</c:v>
                </c:pt>
                <c:pt idx="119">
                  <c:v>39447</c:v>
                </c:pt>
                <c:pt idx="120">
                  <c:v>39478</c:v>
                </c:pt>
                <c:pt idx="121">
                  <c:v>39507</c:v>
                </c:pt>
                <c:pt idx="122">
                  <c:v>39538</c:v>
                </c:pt>
                <c:pt idx="123">
                  <c:v>39568</c:v>
                </c:pt>
                <c:pt idx="124">
                  <c:v>39599</c:v>
                </c:pt>
                <c:pt idx="125">
                  <c:v>39629</c:v>
                </c:pt>
                <c:pt idx="126">
                  <c:v>39660</c:v>
                </c:pt>
                <c:pt idx="127">
                  <c:v>39691</c:v>
                </c:pt>
                <c:pt idx="128">
                  <c:v>39721</c:v>
                </c:pt>
                <c:pt idx="129">
                  <c:v>39752</c:v>
                </c:pt>
                <c:pt idx="130">
                  <c:v>39782</c:v>
                </c:pt>
                <c:pt idx="131">
                  <c:v>39813</c:v>
                </c:pt>
                <c:pt idx="132">
                  <c:v>39844</c:v>
                </c:pt>
                <c:pt idx="133">
                  <c:v>39872</c:v>
                </c:pt>
                <c:pt idx="134">
                  <c:v>39903</c:v>
                </c:pt>
                <c:pt idx="135">
                  <c:v>39933</c:v>
                </c:pt>
                <c:pt idx="136">
                  <c:v>39964</c:v>
                </c:pt>
                <c:pt idx="137">
                  <c:v>39994</c:v>
                </c:pt>
                <c:pt idx="138">
                  <c:v>40025</c:v>
                </c:pt>
                <c:pt idx="139">
                  <c:v>40056</c:v>
                </c:pt>
                <c:pt idx="140">
                  <c:v>40086</c:v>
                </c:pt>
                <c:pt idx="141">
                  <c:v>40117</c:v>
                </c:pt>
                <c:pt idx="142">
                  <c:v>40147</c:v>
                </c:pt>
                <c:pt idx="143">
                  <c:v>40178</c:v>
                </c:pt>
                <c:pt idx="144">
                  <c:v>40209</c:v>
                </c:pt>
                <c:pt idx="145">
                  <c:v>40237</c:v>
                </c:pt>
                <c:pt idx="146">
                  <c:v>40268</c:v>
                </c:pt>
                <c:pt idx="147">
                  <c:v>40296</c:v>
                </c:pt>
                <c:pt idx="148">
                  <c:v>40329</c:v>
                </c:pt>
                <c:pt idx="149">
                  <c:v>40359</c:v>
                </c:pt>
                <c:pt idx="150">
                  <c:v>40390</c:v>
                </c:pt>
                <c:pt idx="151">
                  <c:v>40421</c:v>
                </c:pt>
                <c:pt idx="152">
                  <c:v>40451</c:v>
                </c:pt>
                <c:pt idx="153">
                  <c:v>40481</c:v>
                </c:pt>
                <c:pt idx="154">
                  <c:v>40512</c:v>
                </c:pt>
                <c:pt idx="155">
                  <c:v>40542</c:v>
                </c:pt>
                <c:pt idx="156">
                  <c:v>40574</c:v>
                </c:pt>
                <c:pt idx="157">
                  <c:v>40602</c:v>
                </c:pt>
                <c:pt idx="158">
                  <c:v>40633</c:v>
                </c:pt>
                <c:pt idx="159">
                  <c:v>40663</c:v>
                </c:pt>
                <c:pt idx="160">
                  <c:v>40694</c:v>
                </c:pt>
                <c:pt idx="161">
                  <c:v>40724</c:v>
                </c:pt>
                <c:pt idx="162">
                  <c:v>40755</c:v>
                </c:pt>
                <c:pt idx="163">
                  <c:v>40786</c:v>
                </c:pt>
                <c:pt idx="164">
                  <c:v>40816</c:v>
                </c:pt>
                <c:pt idx="165">
                  <c:v>40847</c:v>
                </c:pt>
                <c:pt idx="166">
                  <c:v>40877</c:v>
                </c:pt>
                <c:pt idx="167">
                  <c:v>40908</c:v>
                </c:pt>
                <c:pt idx="168">
                  <c:v>40939</c:v>
                </c:pt>
                <c:pt idx="169">
                  <c:v>40968</c:v>
                </c:pt>
                <c:pt idx="170">
                  <c:v>40999</c:v>
                </c:pt>
                <c:pt idx="171">
                  <c:v>41029</c:v>
                </c:pt>
                <c:pt idx="172">
                  <c:v>41060</c:v>
                </c:pt>
                <c:pt idx="173">
                  <c:v>41090</c:v>
                </c:pt>
                <c:pt idx="174">
                  <c:v>41121</c:v>
                </c:pt>
                <c:pt idx="175">
                  <c:v>41152</c:v>
                </c:pt>
                <c:pt idx="176">
                  <c:v>41182</c:v>
                </c:pt>
                <c:pt idx="177">
                  <c:v>41213</c:v>
                </c:pt>
                <c:pt idx="178">
                  <c:v>41243</c:v>
                </c:pt>
                <c:pt idx="179">
                  <c:v>41274</c:v>
                </c:pt>
                <c:pt idx="180">
                  <c:v>41305</c:v>
                </c:pt>
                <c:pt idx="181">
                  <c:v>41333</c:v>
                </c:pt>
                <c:pt idx="182">
                  <c:v>41364</c:v>
                </c:pt>
                <c:pt idx="183">
                  <c:v>41394</c:v>
                </c:pt>
                <c:pt idx="184">
                  <c:v>41425</c:v>
                </c:pt>
                <c:pt idx="185">
                  <c:v>41455</c:v>
                </c:pt>
                <c:pt idx="186">
                  <c:v>41486</c:v>
                </c:pt>
                <c:pt idx="187">
                  <c:v>41517</c:v>
                </c:pt>
                <c:pt idx="188">
                  <c:v>41547</c:v>
                </c:pt>
                <c:pt idx="189">
                  <c:v>41578</c:v>
                </c:pt>
                <c:pt idx="190">
                  <c:v>41608</c:v>
                </c:pt>
                <c:pt idx="191">
                  <c:v>41639</c:v>
                </c:pt>
                <c:pt idx="192">
                  <c:v>41670</c:v>
                </c:pt>
                <c:pt idx="193">
                  <c:v>41698</c:v>
                </c:pt>
                <c:pt idx="194">
                  <c:v>41729</c:v>
                </c:pt>
                <c:pt idx="195">
                  <c:v>41759</c:v>
                </c:pt>
                <c:pt idx="196">
                  <c:v>41790</c:v>
                </c:pt>
                <c:pt idx="197">
                  <c:v>41820</c:v>
                </c:pt>
                <c:pt idx="198">
                  <c:v>41850</c:v>
                </c:pt>
                <c:pt idx="199">
                  <c:v>41882</c:v>
                </c:pt>
                <c:pt idx="200">
                  <c:v>41912</c:v>
                </c:pt>
                <c:pt idx="201">
                  <c:v>41943</c:v>
                </c:pt>
                <c:pt idx="202">
                  <c:v>41973</c:v>
                </c:pt>
                <c:pt idx="203">
                  <c:v>42004</c:v>
                </c:pt>
                <c:pt idx="204">
                  <c:v>42035</c:v>
                </c:pt>
                <c:pt idx="205">
                  <c:v>42063</c:v>
                </c:pt>
                <c:pt idx="206">
                  <c:v>42094</c:v>
                </c:pt>
                <c:pt idx="207">
                  <c:v>42124</c:v>
                </c:pt>
                <c:pt idx="208">
                  <c:v>42155</c:v>
                </c:pt>
                <c:pt idx="209">
                  <c:v>42185</c:v>
                </c:pt>
                <c:pt idx="210">
                  <c:v>42215</c:v>
                </c:pt>
                <c:pt idx="211">
                  <c:v>42247</c:v>
                </c:pt>
                <c:pt idx="212">
                  <c:v>42277</c:v>
                </c:pt>
                <c:pt idx="213">
                  <c:v>42308</c:v>
                </c:pt>
                <c:pt idx="214">
                  <c:v>42338</c:v>
                </c:pt>
                <c:pt idx="215">
                  <c:v>42369</c:v>
                </c:pt>
                <c:pt idx="216">
                  <c:v>42400</c:v>
                </c:pt>
                <c:pt idx="217">
                  <c:v>42429</c:v>
                </c:pt>
                <c:pt idx="218">
                  <c:v>42460</c:v>
                </c:pt>
                <c:pt idx="219">
                  <c:v>42490</c:v>
                </c:pt>
                <c:pt idx="220">
                  <c:v>42521</c:v>
                </c:pt>
                <c:pt idx="221">
                  <c:v>42551</c:v>
                </c:pt>
                <c:pt idx="222">
                  <c:v>42582</c:v>
                </c:pt>
                <c:pt idx="223">
                  <c:v>42613</c:v>
                </c:pt>
                <c:pt idx="224">
                  <c:v>42643</c:v>
                </c:pt>
                <c:pt idx="225">
                  <c:v>42674</c:v>
                </c:pt>
                <c:pt idx="226">
                  <c:v>42704</c:v>
                </c:pt>
                <c:pt idx="227">
                  <c:v>42735</c:v>
                </c:pt>
                <c:pt idx="228">
                  <c:v>42766</c:v>
                </c:pt>
                <c:pt idx="229">
                  <c:v>42794</c:v>
                </c:pt>
                <c:pt idx="230">
                  <c:v>42825</c:v>
                </c:pt>
                <c:pt idx="231">
                  <c:v>42855</c:v>
                </c:pt>
                <c:pt idx="232">
                  <c:v>42886</c:v>
                </c:pt>
                <c:pt idx="233">
                  <c:v>42916</c:v>
                </c:pt>
                <c:pt idx="234">
                  <c:v>42947</c:v>
                </c:pt>
                <c:pt idx="235">
                  <c:v>42978</c:v>
                </c:pt>
                <c:pt idx="236">
                  <c:v>43008</c:v>
                </c:pt>
                <c:pt idx="237">
                  <c:v>43039</c:v>
                </c:pt>
                <c:pt idx="238">
                  <c:v>43069</c:v>
                </c:pt>
                <c:pt idx="239">
                  <c:v>43100</c:v>
                </c:pt>
                <c:pt idx="240">
                  <c:v>43131</c:v>
                </c:pt>
                <c:pt idx="241">
                  <c:v>43159</c:v>
                </c:pt>
                <c:pt idx="242">
                  <c:v>43190</c:v>
                </c:pt>
                <c:pt idx="243">
                  <c:v>43220</c:v>
                </c:pt>
                <c:pt idx="244">
                  <c:v>43251</c:v>
                </c:pt>
                <c:pt idx="245">
                  <c:v>43281</c:v>
                </c:pt>
                <c:pt idx="246">
                  <c:v>43312</c:v>
                </c:pt>
                <c:pt idx="247">
                  <c:v>43343</c:v>
                </c:pt>
                <c:pt idx="248">
                  <c:v>43373</c:v>
                </c:pt>
                <c:pt idx="249">
                  <c:v>43404</c:v>
                </c:pt>
                <c:pt idx="250">
                  <c:v>43434</c:v>
                </c:pt>
                <c:pt idx="251">
                  <c:v>43465</c:v>
                </c:pt>
                <c:pt idx="252">
                  <c:v>43496</c:v>
                </c:pt>
                <c:pt idx="253">
                  <c:v>43524</c:v>
                </c:pt>
                <c:pt idx="254">
                  <c:v>43555</c:v>
                </c:pt>
                <c:pt idx="255">
                  <c:v>43585</c:v>
                </c:pt>
                <c:pt idx="256">
                  <c:v>43616</c:v>
                </c:pt>
                <c:pt idx="257">
                  <c:v>43646</c:v>
                </c:pt>
                <c:pt idx="258">
                  <c:v>43677</c:v>
                </c:pt>
                <c:pt idx="259">
                  <c:v>43708</c:v>
                </c:pt>
                <c:pt idx="260">
                  <c:v>43738</c:v>
                </c:pt>
                <c:pt idx="261">
                  <c:v>43769</c:v>
                </c:pt>
                <c:pt idx="262">
                  <c:v>43799</c:v>
                </c:pt>
                <c:pt idx="263">
                  <c:v>43830</c:v>
                </c:pt>
                <c:pt idx="264">
                  <c:v>43861</c:v>
                </c:pt>
                <c:pt idx="265">
                  <c:v>43889</c:v>
                </c:pt>
                <c:pt idx="266">
                  <c:v>43921</c:v>
                </c:pt>
              </c:numCache>
            </c:numRef>
          </c:cat>
          <c:val>
            <c:numRef>
              <c:f>Sheet1!$C$2:$C$268</c:f>
              <c:numCache>
                <c:formatCode>0.0%</c:formatCode>
                <c:ptCount val="267"/>
                <c:pt idx="0">
                  <c:v>2.7E-2</c:v>
                </c:pt>
                <c:pt idx="1">
                  <c:v>2.8000000000000001E-2</c:v>
                </c:pt>
                <c:pt idx="2">
                  <c:v>2.7E-2</c:v>
                </c:pt>
                <c:pt idx="3">
                  <c:v>2.9000000000000001E-2</c:v>
                </c:pt>
                <c:pt idx="4">
                  <c:v>0.03</c:v>
                </c:pt>
                <c:pt idx="5">
                  <c:v>3.2000000000000001E-2</c:v>
                </c:pt>
                <c:pt idx="6">
                  <c:v>3.3000000000000002E-2</c:v>
                </c:pt>
                <c:pt idx="7">
                  <c:v>3.5000000000000003E-2</c:v>
                </c:pt>
                <c:pt idx="8">
                  <c:v>3.6999999999999998E-2</c:v>
                </c:pt>
                <c:pt idx="9">
                  <c:v>3.6999999999999998E-2</c:v>
                </c:pt>
                <c:pt idx="10">
                  <c:v>3.5000000000000003E-2</c:v>
                </c:pt>
                <c:pt idx="11">
                  <c:v>3.4000000000000002E-2</c:v>
                </c:pt>
                <c:pt idx="12">
                  <c:v>3.5000000000000003E-2</c:v>
                </c:pt>
                <c:pt idx="13">
                  <c:v>3.5999999999999997E-2</c:v>
                </c:pt>
                <c:pt idx="14">
                  <c:v>3.5999999999999997E-2</c:v>
                </c:pt>
                <c:pt idx="15">
                  <c:v>3.5000000000000003E-2</c:v>
                </c:pt>
                <c:pt idx="16">
                  <c:v>3.4000000000000002E-2</c:v>
                </c:pt>
                <c:pt idx="17">
                  <c:v>3.4000000000000002E-2</c:v>
                </c:pt>
                <c:pt idx="18">
                  <c:v>3.5000000000000003E-2</c:v>
                </c:pt>
                <c:pt idx="19">
                  <c:v>3.5000000000000003E-2</c:v>
                </c:pt>
                <c:pt idx="20">
                  <c:v>3.4000000000000002E-2</c:v>
                </c:pt>
                <c:pt idx="21">
                  <c:v>3.4000000000000002E-2</c:v>
                </c:pt>
                <c:pt idx="22">
                  <c:v>3.5000000000000003E-2</c:v>
                </c:pt>
                <c:pt idx="23">
                  <c:v>3.6999999999999998E-2</c:v>
                </c:pt>
                <c:pt idx="24">
                  <c:v>3.6999999999999998E-2</c:v>
                </c:pt>
                <c:pt idx="25">
                  <c:v>3.6999999999999998E-2</c:v>
                </c:pt>
                <c:pt idx="26">
                  <c:v>0.04</c:v>
                </c:pt>
                <c:pt idx="27">
                  <c:v>3.9E-2</c:v>
                </c:pt>
                <c:pt idx="28">
                  <c:v>0.04</c:v>
                </c:pt>
                <c:pt idx="29">
                  <c:v>4.1000000000000002E-2</c:v>
                </c:pt>
                <c:pt idx="30">
                  <c:v>4.1000000000000002E-2</c:v>
                </c:pt>
                <c:pt idx="31">
                  <c:v>4.2999999999999997E-2</c:v>
                </c:pt>
                <c:pt idx="32">
                  <c:v>4.2999999999999997E-2</c:v>
                </c:pt>
                <c:pt idx="33">
                  <c:v>4.2999999999999997E-2</c:v>
                </c:pt>
                <c:pt idx="34">
                  <c:v>4.2999999999999997E-2</c:v>
                </c:pt>
                <c:pt idx="35">
                  <c:v>4.2000000000000003E-2</c:v>
                </c:pt>
                <c:pt idx="36">
                  <c:v>4.4999999999999998E-2</c:v>
                </c:pt>
                <c:pt idx="37">
                  <c:v>4.5999999999999999E-2</c:v>
                </c:pt>
                <c:pt idx="38">
                  <c:v>4.4999999999999998E-2</c:v>
                </c:pt>
                <c:pt idx="39">
                  <c:v>4.5999999999999999E-2</c:v>
                </c:pt>
                <c:pt idx="40">
                  <c:v>4.7E-2</c:v>
                </c:pt>
                <c:pt idx="41">
                  <c:v>4.5999999999999999E-2</c:v>
                </c:pt>
                <c:pt idx="42">
                  <c:v>4.3999999999999997E-2</c:v>
                </c:pt>
                <c:pt idx="43">
                  <c:v>4.4999999999999998E-2</c:v>
                </c:pt>
                <c:pt idx="44">
                  <c:v>4.4999999999999998E-2</c:v>
                </c:pt>
                <c:pt idx="45">
                  <c:v>4.5999999999999999E-2</c:v>
                </c:pt>
                <c:pt idx="46">
                  <c:v>4.8000000000000001E-2</c:v>
                </c:pt>
                <c:pt idx="47">
                  <c:v>4.7E-2</c:v>
                </c:pt>
                <c:pt idx="48">
                  <c:v>4.7E-2</c:v>
                </c:pt>
                <c:pt idx="49">
                  <c:v>4.4999999999999998E-2</c:v>
                </c:pt>
                <c:pt idx="50">
                  <c:v>4.4999999999999998E-2</c:v>
                </c:pt>
                <c:pt idx="51">
                  <c:v>4.4999999999999998E-2</c:v>
                </c:pt>
                <c:pt idx="52">
                  <c:v>4.5999999999999999E-2</c:v>
                </c:pt>
                <c:pt idx="53">
                  <c:v>4.4999999999999998E-2</c:v>
                </c:pt>
                <c:pt idx="54">
                  <c:v>0.05</c:v>
                </c:pt>
                <c:pt idx="55">
                  <c:v>4.7E-2</c:v>
                </c:pt>
                <c:pt idx="56">
                  <c:v>4.7E-2</c:v>
                </c:pt>
                <c:pt idx="57">
                  <c:v>4.9000000000000002E-2</c:v>
                </c:pt>
                <c:pt idx="58">
                  <c:v>0.05</c:v>
                </c:pt>
                <c:pt idx="59">
                  <c:v>0.05</c:v>
                </c:pt>
                <c:pt idx="60">
                  <c:v>4.5999999999999999E-2</c:v>
                </c:pt>
                <c:pt idx="61">
                  <c:v>4.4999999999999998E-2</c:v>
                </c:pt>
                <c:pt idx="62">
                  <c:v>4.2999999999999997E-2</c:v>
                </c:pt>
                <c:pt idx="63">
                  <c:v>0.04</c:v>
                </c:pt>
                <c:pt idx="64">
                  <c:v>0.04</c:v>
                </c:pt>
                <c:pt idx="65">
                  <c:v>0.04</c:v>
                </c:pt>
                <c:pt idx="66">
                  <c:v>3.7999999999999999E-2</c:v>
                </c:pt>
                <c:pt idx="67">
                  <c:v>3.9E-2</c:v>
                </c:pt>
                <c:pt idx="68">
                  <c:v>4.1000000000000002E-2</c:v>
                </c:pt>
                <c:pt idx="69">
                  <c:v>3.6999999999999998E-2</c:v>
                </c:pt>
                <c:pt idx="70">
                  <c:v>3.5000000000000003E-2</c:v>
                </c:pt>
                <c:pt idx="71">
                  <c:v>3.6999999999999998E-2</c:v>
                </c:pt>
                <c:pt idx="72">
                  <c:v>3.7999999999999999E-2</c:v>
                </c:pt>
                <c:pt idx="73">
                  <c:v>4.2000000000000003E-2</c:v>
                </c:pt>
                <c:pt idx="74">
                  <c:v>4.4999999999999998E-2</c:v>
                </c:pt>
                <c:pt idx="75">
                  <c:v>4.7E-2</c:v>
                </c:pt>
                <c:pt idx="76">
                  <c:v>4.4999999999999998E-2</c:v>
                </c:pt>
                <c:pt idx="77">
                  <c:v>4.5999999999999999E-2</c:v>
                </c:pt>
                <c:pt idx="78">
                  <c:v>4.4999999999999998E-2</c:v>
                </c:pt>
                <c:pt idx="79">
                  <c:v>4.4999999999999998E-2</c:v>
                </c:pt>
                <c:pt idx="80">
                  <c:v>4.3999999999999997E-2</c:v>
                </c:pt>
                <c:pt idx="81">
                  <c:v>4.4999999999999998E-2</c:v>
                </c:pt>
                <c:pt idx="82">
                  <c:v>4.3999999999999997E-2</c:v>
                </c:pt>
                <c:pt idx="83">
                  <c:v>4.2000000000000003E-2</c:v>
                </c:pt>
                <c:pt idx="84">
                  <c:v>4.2999999999999997E-2</c:v>
                </c:pt>
                <c:pt idx="85">
                  <c:v>4.2999999999999997E-2</c:v>
                </c:pt>
                <c:pt idx="86">
                  <c:v>4.2999999999999997E-2</c:v>
                </c:pt>
                <c:pt idx="87">
                  <c:v>4.2000000000000003E-2</c:v>
                </c:pt>
                <c:pt idx="88">
                  <c:v>4.2999999999999997E-2</c:v>
                </c:pt>
                <c:pt idx="89">
                  <c:v>4.2000000000000003E-2</c:v>
                </c:pt>
                <c:pt idx="90">
                  <c:v>4.2999999999999997E-2</c:v>
                </c:pt>
                <c:pt idx="91">
                  <c:v>0.04</c:v>
                </c:pt>
                <c:pt idx="92">
                  <c:v>0.04</c:v>
                </c:pt>
                <c:pt idx="93">
                  <c:v>4.1000000000000002E-2</c:v>
                </c:pt>
                <c:pt idx="94">
                  <c:v>4.3999999999999997E-2</c:v>
                </c:pt>
                <c:pt idx="95">
                  <c:v>4.2000000000000003E-2</c:v>
                </c:pt>
                <c:pt idx="96">
                  <c:v>0.04</c:v>
                </c:pt>
                <c:pt idx="97">
                  <c:v>0.04</c:v>
                </c:pt>
                <c:pt idx="98">
                  <c:v>0.04</c:v>
                </c:pt>
                <c:pt idx="99">
                  <c:v>4.1000000000000002E-2</c:v>
                </c:pt>
                <c:pt idx="100">
                  <c:v>4.1000000000000002E-2</c:v>
                </c:pt>
                <c:pt idx="101">
                  <c:v>4.1000000000000002E-2</c:v>
                </c:pt>
                <c:pt idx="102">
                  <c:v>3.9E-2</c:v>
                </c:pt>
                <c:pt idx="103">
                  <c:v>4.2999999999999997E-2</c:v>
                </c:pt>
                <c:pt idx="104">
                  <c:v>4.2000000000000003E-2</c:v>
                </c:pt>
                <c:pt idx="105">
                  <c:v>0.04</c:v>
                </c:pt>
                <c:pt idx="106">
                  <c:v>3.6999999999999998E-2</c:v>
                </c:pt>
                <c:pt idx="107">
                  <c:v>3.5999999999999997E-2</c:v>
                </c:pt>
                <c:pt idx="108">
                  <c:v>4.2000000000000003E-2</c:v>
                </c:pt>
                <c:pt idx="109">
                  <c:v>4.2999999999999997E-2</c:v>
                </c:pt>
                <c:pt idx="110">
                  <c:v>0.04</c:v>
                </c:pt>
                <c:pt idx="111">
                  <c:v>4.1000000000000002E-2</c:v>
                </c:pt>
                <c:pt idx="112">
                  <c:v>0.04</c:v>
                </c:pt>
                <c:pt idx="113">
                  <c:v>0.04</c:v>
                </c:pt>
                <c:pt idx="114">
                  <c:v>4.3999999999999997E-2</c:v>
                </c:pt>
                <c:pt idx="115">
                  <c:v>4.4999999999999998E-2</c:v>
                </c:pt>
                <c:pt idx="116">
                  <c:v>4.5999999999999999E-2</c:v>
                </c:pt>
                <c:pt idx="117">
                  <c:v>4.8000000000000001E-2</c:v>
                </c:pt>
                <c:pt idx="118">
                  <c:v>0.05</c:v>
                </c:pt>
                <c:pt idx="119">
                  <c:v>5.1999999999999998E-2</c:v>
                </c:pt>
                <c:pt idx="120">
                  <c:v>4.9000000000000002E-2</c:v>
                </c:pt>
                <c:pt idx="121">
                  <c:v>4.4999999999999998E-2</c:v>
                </c:pt>
                <c:pt idx="122">
                  <c:v>4.4999999999999998E-2</c:v>
                </c:pt>
                <c:pt idx="123">
                  <c:v>4.2000000000000003E-2</c:v>
                </c:pt>
                <c:pt idx="124">
                  <c:v>4.1000000000000002E-2</c:v>
                </c:pt>
                <c:pt idx="125">
                  <c:v>4.1000000000000002E-2</c:v>
                </c:pt>
                <c:pt idx="126">
                  <c:v>3.5000000000000003E-2</c:v>
                </c:pt>
                <c:pt idx="127">
                  <c:v>3.3000000000000002E-2</c:v>
                </c:pt>
                <c:pt idx="128">
                  <c:v>3.2000000000000001E-2</c:v>
                </c:pt>
                <c:pt idx="129">
                  <c:v>2.9000000000000001E-2</c:v>
                </c:pt>
                <c:pt idx="130">
                  <c:v>2.7E-2</c:v>
                </c:pt>
                <c:pt idx="131">
                  <c:v>2.7E-2</c:v>
                </c:pt>
                <c:pt idx="132">
                  <c:v>2.5999999999999999E-2</c:v>
                </c:pt>
                <c:pt idx="133">
                  <c:v>2.8000000000000001E-2</c:v>
                </c:pt>
                <c:pt idx="134">
                  <c:v>2.8000000000000001E-2</c:v>
                </c:pt>
                <c:pt idx="135">
                  <c:v>0.03</c:v>
                </c:pt>
                <c:pt idx="136">
                  <c:v>3.2000000000000001E-2</c:v>
                </c:pt>
                <c:pt idx="137">
                  <c:v>3.2000000000000001E-2</c:v>
                </c:pt>
                <c:pt idx="138">
                  <c:v>3.3000000000000002E-2</c:v>
                </c:pt>
                <c:pt idx="139">
                  <c:v>3.3000000000000002E-2</c:v>
                </c:pt>
                <c:pt idx="140">
                  <c:v>3.4000000000000002E-2</c:v>
                </c:pt>
                <c:pt idx="141">
                  <c:v>3.5000000000000003E-2</c:v>
                </c:pt>
                <c:pt idx="142">
                  <c:v>3.5000000000000003E-2</c:v>
                </c:pt>
                <c:pt idx="143">
                  <c:v>3.4000000000000002E-2</c:v>
                </c:pt>
                <c:pt idx="144">
                  <c:v>3.5000000000000003E-2</c:v>
                </c:pt>
                <c:pt idx="145">
                  <c:v>3.5999999999999997E-2</c:v>
                </c:pt>
                <c:pt idx="146">
                  <c:v>3.7999999999999999E-2</c:v>
                </c:pt>
                <c:pt idx="147">
                  <c:v>3.5999999999999997E-2</c:v>
                </c:pt>
                <c:pt idx="148">
                  <c:v>3.4000000000000002E-2</c:v>
                </c:pt>
                <c:pt idx="149">
                  <c:v>3.5000000000000003E-2</c:v>
                </c:pt>
                <c:pt idx="150">
                  <c:v>3.2000000000000001E-2</c:v>
                </c:pt>
                <c:pt idx="151">
                  <c:v>3.2000000000000001E-2</c:v>
                </c:pt>
                <c:pt idx="152">
                  <c:v>3.4000000000000002E-2</c:v>
                </c:pt>
                <c:pt idx="153">
                  <c:v>3.3000000000000002E-2</c:v>
                </c:pt>
                <c:pt idx="154">
                  <c:v>3.2000000000000001E-2</c:v>
                </c:pt>
                <c:pt idx="155">
                  <c:v>3.3000000000000002E-2</c:v>
                </c:pt>
                <c:pt idx="156">
                  <c:v>0.03</c:v>
                </c:pt>
                <c:pt idx="157">
                  <c:v>2.9000000000000001E-2</c:v>
                </c:pt>
                <c:pt idx="158">
                  <c:v>2.8000000000000001E-2</c:v>
                </c:pt>
                <c:pt idx="159">
                  <c:v>2.9000000000000001E-2</c:v>
                </c:pt>
                <c:pt idx="160">
                  <c:v>0.03</c:v>
                </c:pt>
                <c:pt idx="161">
                  <c:v>2.9000000000000001E-2</c:v>
                </c:pt>
                <c:pt idx="162">
                  <c:v>3.2000000000000001E-2</c:v>
                </c:pt>
                <c:pt idx="163">
                  <c:v>3.2000000000000001E-2</c:v>
                </c:pt>
                <c:pt idx="164">
                  <c:v>2.8000000000000001E-2</c:v>
                </c:pt>
                <c:pt idx="165">
                  <c:v>3.1E-2</c:v>
                </c:pt>
                <c:pt idx="166">
                  <c:v>3.4000000000000002E-2</c:v>
                </c:pt>
                <c:pt idx="167">
                  <c:v>3.5000000000000003E-2</c:v>
                </c:pt>
                <c:pt idx="168">
                  <c:v>3.5999999999999997E-2</c:v>
                </c:pt>
                <c:pt idx="169">
                  <c:v>3.4000000000000002E-2</c:v>
                </c:pt>
                <c:pt idx="170">
                  <c:v>3.5000000000000003E-2</c:v>
                </c:pt>
                <c:pt idx="171">
                  <c:v>3.5000000000000003E-2</c:v>
                </c:pt>
                <c:pt idx="172">
                  <c:v>3.5999999999999997E-2</c:v>
                </c:pt>
                <c:pt idx="173">
                  <c:v>3.9E-2</c:v>
                </c:pt>
                <c:pt idx="174">
                  <c:v>4.1000000000000002E-2</c:v>
                </c:pt>
                <c:pt idx="175">
                  <c:v>0.04</c:v>
                </c:pt>
                <c:pt idx="176">
                  <c:v>4.1000000000000002E-2</c:v>
                </c:pt>
                <c:pt idx="177">
                  <c:v>3.6999999999999998E-2</c:v>
                </c:pt>
                <c:pt idx="178">
                  <c:v>3.4000000000000002E-2</c:v>
                </c:pt>
                <c:pt idx="179">
                  <c:v>3.2000000000000001E-2</c:v>
                </c:pt>
                <c:pt idx="180">
                  <c:v>3.1E-2</c:v>
                </c:pt>
                <c:pt idx="181">
                  <c:v>3.1E-2</c:v>
                </c:pt>
                <c:pt idx="182">
                  <c:v>3.1E-2</c:v>
                </c:pt>
                <c:pt idx="183">
                  <c:v>2.8000000000000001E-2</c:v>
                </c:pt>
                <c:pt idx="184">
                  <c:v>2.1999999999999999E-2</c:v>
                </c:pt>
                <c:pt idx="185">
                  <c:v>2.1000000000000001E-2</c:v>
                </c:pt>
                <c:pt idx="186">
                  <c:v>1.9E-2</c:v>
                </c:pt>
                <c:pt idx="187">
                  <c:v>2.3E-2</c:v>
                </c:pt>
                <c:pt idx="188">
                  <c:v>2.4E-2</c:v>
                </c:pt>
                <c:pt idx="189">
                  <c:v>2.3E-2</c:v>
                </c:pt>
                <c:pt idx="190">
                  <c:v>2.1999999999999999E-2</c:v>
                </c:pt>
                <c:pt idx="191">
                  <c:v>0.02</c:v>
                </c:pt>
                <c:pt idx="192">
                  <c:v>2.1000000000000001E-2</c:v>
                </c:pt>
                <c:pt idx="193">
                  <c:v>2.3E-2</c:v>
                </c:pt>
                <c:pt idx="194">
                  <c:v>2.1999999999999999E-2</c:v>
                </c:pt>
                <c:pt idx="195">
                  <c:v>2.4E-2</c:v>
                </c:pt>
                <c:pt idx="196">
                  <c:v>2.9000000000000001E-2</c:v>
                </c:pt>
                <c:pt idx="197">
                  <c:v>2.5999999999999999E-2</c:v>
                </c:pt>
                <c:pt idx="198">
                  <c:v>2.5999999999999999E-2</c:v>
                </c:pt>
                <c:pt idx="199">
                  <c:v>2.1000000000000001E-2</c:v>
                </c:pt>
                <c:pt idx="200">
                  <c:v>0.02</c:v>
                </c:pt>
                <c:pt idx="201">
                  <c:v>2.1000000000000001E-2</c:v>
                </c:pt>
                <c:pt idx="202">
                  <c:v>2.5000000000000001E-2</c:v>
                </c:pt>
                <c:pt idx="203">
                  <c:v>0.03</c:v>
                </c:pt>
                <c:pt idx="204">
                  <c:v>2.5999999999999999E-2</c:v>
                </c:pt>
                <c:pt idx="205">
                  <c:v>2.3E-2</c:v>
                </c:pt>
                <c:pt idx="206">
                  <c:v>2.5000000000000001E-2</c:v>
                </c:pt>
                <c:pt idx="207">
                  <c:v>2.9000000000000001E-2</c:v>
                </c:pt>
                <c:pt idx="208">
                  <c:v>2.8000000000000001E-2</c:v>
                </c:pt>
                <c:pt idx="209">
                  <c:v>2.5000000000000001E-2</c:v>
                </c:pt>
                <c:pt idx="210">
                  <c:v>2.5000000000000001E-2</c:v>
                </c:pt>
                <c:pt idx="211">
                  <c:v>2.5000000000000001E-2</c:v>
                </c:pt>
                <c:pt idx="212">
                  <c:v>2.5000000000000001E-2</c:v>
                </c:pt>
                <c:pt idx="213">
                  <c:v>0.03</c:v>
                </c:pt>
                <c:pt idx="214">
                  <c:v>2.9000000000000001E-2</c:v>
                </c:pt>
                <c:pt idx="215">
                  <c:v>2.5999999999999999E-2</c:v>
                </c:pt>
                <c:pt idx="216">
                  <c:v>0.03</c:v>
                </c:pt>
                <c:pt idx="217">
                  <c:v>3.5000000000000003E-2</c:v>
                </c:pt>
                <c:pt idx="218">
                  <c:v>3.3000000000000002E-2</c:v>
                </c:pt>
                <c:pt idx="219">
                  <c:v>0.03</c:v>
                </c:pt>
                <c:pt idx="220">
                  <c:v>3.1E-2</c:v>
                </c:pt>
                <c:pt idx="221">
                  <c:v>3.5000000000000003E-2</c:v>
                </c:pt>
                <c:pt idx="222">
                  <c:v>3.9E-2</c:v>
                </c:pt>
                <c:pt idx="223">
                  <c:v>4.9000000000000002E-2</c:v>
                </c:pt>
                <c:pt idx="224">
                  <c:v>4.9000000000000002E-2</c:v>
                </c:pt>
                <c:pt idx="225">
                  <c:v>4.2999999999999997E-2</c:v>
                </c:pt>
                <c:pt idx="226">
                  <c:v>0.04</c:v>
                </c:pt>
                <c:pt idx="227">
                  <c:v>4.1000000000000002E-2</c:v>
                </c:pt>
                <c:pt idx="228">
                  <c:v>3.9E-2</c:v>
                </c:pt>
                <c:pt idx="229">
                  <c:v>3.5000000000000003E-2</c:v>
                </c:pt>
                <c:pt idx="230">
                  <c:v>3.5000000000000003E-2</c:v>
                </c:pt>
                <c:pt idx="231">
                  <c:v>0.03</c:v>
                </c:pt>
                <c:pt idx="232">
                  <c:v>2.7E-2</c:v>
                </c:pt>
                <c:pt idx="233">
                  <c:v>2.7E-2</c:v>
                </c:pt>
                <c:pt idx="234">
                  <c:v>2.5999999999999999E-2</c:v>
                </c:pt>
                <c:pt idx="235">
                  <c:v>1.7999999999999999E-2</c:v>
                </c:pt>
                <c:pt idx="236">
                  <c:v>1.6E-2</c:v>
                </c:pt>
                <c:pt idx="237">
                  <c:v>1.7000000000000001E-2</c:v>
                </c:pt>
                <c:pt idx="238">
                  <c:v>1.7000000000000001E-2</c:v>
                </c:pt>
                <c:pt idx="239">
                  <c:v>1.7999999999999999E-2</c:v>
                </c:pt>
                <c:pt idx="240">
                  <c:v>0.02</c:v>
                </c:pt>
                <c:pt idx="241">
                  <c:v>1.7999999999999999E-2</c:v>
                </c:pt>
                <c:pt idx="242">
                  <c:v>0.02</c:v>
                </c:pt>
                <c:pt idx="243">
                  <c:v>2.1999999999999999E-2</c:v>
                </c:pt>
                <c:pt idx="244">
                  <c:v>2.4E-2</c:v>
                </c:pt>
                <c:pt idx="245">
                  <c:v>2.5000000000000001E-2</c:v>
                </c:pt>
                <c:pt idx="246">
                  <c:v>1.9E-2</c:v>
                </c:pt>
                <c:pt idx="247">
                  <c:v>1.4999999999999999E-2</c:v>
                </c:pt>
                <c:pt idx="248">
                  <c:v>1.7000000000000001E-2</c:v>
                </c:pt>
                <c:pt idx="249">
                  <c:v>1.7000000000000001E-2</c:v>
                </c:pt>
                <c:pt idx="250">
                  <c:v>0.02</c:v>
                </c:pt>
                <c:pt idx="251">
                  <c:v>0.02</c:v>
                </c:pt>
                <c:pt idx="252">
                  <c:v>1.9E-2</c:v>
                </c:pt>
                <c:pt idx="253">
                  <c:v>1.7000000000000001E-2</c:v>
                </c:pt>
                <c:pt idx="254">
                  <c:v>1.7000000000000001E-2</c:v>
                </c:pt>
                <c:pt idx="255">
                  <c:v>1.9E-2</c:v>
                </c:pt>
                <c:pt idx="256">
                  <c:v>2.1000000000000001E-2</c:v>
                </c:pt>
                <c:pt idx="257">
                  <c:v>0.02</c:v>
                </c:pt>
                <c:pt idx="258">
                  <c:v>2.5999999999999999E-2</c:v>
                </c:pt>
                <c:pt idx="259">
                  <c:v>3.5000000000000003E-2</c:v>
                </c:pt>
                <c:pt idx="260">
                  <c:v>3.5000000000000003E-2</c:v>
                </c:pt>
                <c:pt idx="261">
                  <c:v>4.2999999999999997E-2</c:v>
                </c:pt>
                <c:pt idx="262">
                  <c:v>4.2000000000000003E-2</c:v>
                </c:pt>
                <c:pt idx="263">
                  <c:v>4.4999999999999998E-2</c:v>
                </c:pt>
                <c:pt idx="264">
                  <c:v>4.4999999999999998E-2</c:v>
                </c:pt>
                <c:pt idx="265">
                  <c:v>4.5999999999999999E-2</c:v>
                </c:pt>
                <c:pt idx="266">
                  <c:v>4.7E-2</c:v>
                </c:pt>
              </c:numCache>
            </c:numRef>
          </c:val>
          <c:smooth val="1"/>
          <c:extLst>
            <c:ext xmlns:c16="http://schemas.microsoft.com/office/drawing/2014/chart" uri="{C3380CC4-5D6E-409C-BE32-E72D297353CC}">
              <c16:uniqueId val="{00000002-A9CA-9B45-B2D1-DB9F489D90F4}"/>
            </c:ext>
          </c:extLst>
        </c:ser>
        <c:dLbls>
          <c:showLegendKey val="0"/>
          <c:showVal val="0"/>
          <c:showCatName val="0"/>
          <c:showSerName val="0"/>
          <c:showPercent val="0"/>
          <c:showBubbleSize val="0"/>
        </c:dLbls>
        <c:marker val="1"/>
        <c:smooth val="0"/>
        <c:axId val="1181015760"/>
        <c:axId val="1"/>
      </c:lineChart>
      <c:dateAx>
        <c:axId val="1181015760"/>
        <c:scaling>
          <c:orientation val="minMax"/>
        </c:scaling>
        <c:delete val="0"/>
        <c:axPos val="b"/>
        <c:numFmt formatCode="\'yy" sourceLinked="0"/>
        <c:majorTickMark val="out"/>
        <c:minorTickMark val="none"/>
        <c:tickLblPos val="low"/>
        <c:spPr>
          <a:ln w="9525">
            <a:solidFill>
              <a:schemeClr val="accent5"/>
            </a:solidFill>
            <a:prstDash val="solid"/>
          </a:ln>
        </c:spPr>
        <c:txPr>
          <a:bodyPr rot="0" vert="horz"/>
          <a:lstStyle/>
          <a:p>
            <a:pPr>
              <a:defRPr sz="1227" b="0" i="0" u="none" strike="noStrike" baseline="0">
                <a:solidFill>
                  <a:srgbClr val="000000"/>
                </a:solidFill>
                <a:latin typeface="Arial"/>
                <a:ea typeface="Arial"/>
                <a:cs typeface="Arial"/>
              </a:defRPr>
            </a:pPr>
            <a:endParaRPr lang="en-US"/>
          </a:p>
        </c:txPr>
        <c:crossAx val="1"/>
        <c:crossesAt val="0"/>
        <c:auto val="1"/>
        <c:lblOffset val="100"/>
        <c:baseTimeUnit val="months"/>
        <c:majorUnit val="24"/>
        <c:majorTimeUnit val="months"/>
        <c:minorUnit val="13"/>
        <c:minorTimeUnit val="months"/>
      </c:dateAx>
      <c:valAx>
        <c:axId val="1"/>
        <c:scaling>
          <c:orientation val="minMax"/>
          <c:max val="0.11"/>
          <c:min val="0"/>
        </c:scaling>
        <c:delete val="0"/>
        <c:axPos val="l"/>
        <c:majorGridlines>
          <c:spPr>
            <a:ln w="2783">
              <a:noFill/>
              <a:prstDash val="solid"/>
            </a:ln>
          </c:spPr>
        </c:majorGridlines>
        <c:numFmt formatCode="0%" sourceLinked="0"/>
        <c:majorTickMark val="out"/>
        <c:minorTickMark val="none"/>
        <c:tickLblPos val="nextTo"/>
        <c:spPr>
          <a:ln w="9525">
            <a:solidFill>
              <a:schemeClr val="accent5"/>
            </a:solidFill>
            <a:prstDash val="solid"/>
          </a:ln>
        </c:spPr>
        <c:txPr>
          <a:bodyPr rot="0" vert="horz"/>
          <a:lstStyle/>
          <a:p>
            <a:pPr>
              <a:defRPr sz="1227" b="0" i="0" u="none" strike="noStrike" baseline="0">
                <a:solidFill>
                  <a:srgbClr val="000000"/>
                </a:solidFill>
                <a:latin typeface="Arial"/>
                <a:ea typeface="Arial"/>
                <a:cs typeface="Arial"/>
              </a:defRPr>
            </a:pPr>
            <a:endParaRPr lang="en-US"/>
          </a:p>
        </c:txPr>
        <c:crossAx val="1181015760"/>
        <c:crosses val="autoZero"/>
        <c:crossBetween val="between"/>
        <c:majorUnit val="0.01"/>
        <c:minorUnit val="0.01"/>
      </c:valAx>
      <c:dateAx>
        <c:axId val="3"/>
        <c:scaling>
          <c:orientation val="minMax"/>
        </c:scaling>
        <c:delete val="1"/>
        <c:axPos val="b"/>
        <c:numFmt formatCode="[$-409]mmm\-yy;@" sourceLinked="1"/>
        <c:majorTickMark val="out"/>
        <c:minorTickMark val="none"/>
        <c:tickLblPos val="nextTo"/>
        <c:crossAx val="4"/>
        <c:crosses val="autoZero"/>
        <c:auto val="1"/>
        <c:lblOffset val="100"/>
        <c:baseTimeUnit val="months"/>
      </c:dateAx>
      <c:valAx>
        <c:axId val="4"/>
        <c:scaling>
          <c:orientation val="minMax"/>
          <c:max val="1"/>
          <c:min val="0"/>
        </c:scaling>
        <c:delete val="0"/>
        <c:axPos val="r"/>
        <c:numFmt formatCode="0" sourceLinked="1"/>
        <c:majorTickMark val="none"/>
        <c:minorTickMark val="none"/>
        <c:tickLblPos val="none"/>
        <c:spPr>
          <a:ln w="5565">
            <a:noFill/>
          </a:ln>
        </c:spPr>
        <c:crossAx val="3"/>
        <c:crosses val="max"/>
        <c:crossBetween val="between"/>
        <c:majorUnit val="1"/>
      </c:valAx>
      <c:spPr>
        <a:solidFill>
          <a:srgbClr val="FFFFFF"/>
        </a:solidFill>
        <a:ln w="22262">
          <a:noFill/>
        </a:ln>
      </c:spPr>
    </c:plotArea>
    <c:legend>
      <c:legendPos val="b"/>
      <c:layout>
        <c:manualLayout>
          <c:xMode val="edge"/>
          <c:yMode val="edge"/>
          <c:x val="0.26339053190677919"/>
          <c:y val="4.1792782859171543E-3"/>
          <c:w val="0.53620955315870567"/>
          <c:h val="4.0930278609376265E-2"/>
        </c:manualLayout>
      </c:layout>
      <c:overlay val="0"/>
      <c:spPr>
        <a:noFill/>
        <a:ln w="2783">
          <a:noFill/>
          <a:prstDash val="solid"/>
        </a:ln>
      </c:spPr>
      <c:txPr>
        <a:bodyPr/>
        <a:lstStyle/>
        <a:p>
          <a:pPr>
            <a:defRPr sz="1400" b="0" i="0" u="none" strike="noStrike" baseline="0">
              <a:solidFill>
                <a:srgbClr val="000000"/>
              </a:solidFill>
              <a:latin typeface="Arial" panose="020B0604020202020204" pitchFamily="34" charset="0"/>
              <a:ea typeface="Calibri"/>
              <a:cs typeface="Arial" panose="020B0604020202020204" pitchFamily="34" charset="0"/>
            </a:defRPr>
          </a:pPr>
          <a:endParaRPr lang="en-US"/>
        </a:p>
      </c:txPr>
    </c:legend>
    <c:plotVisOnly val="1"/>
    <c:dispBlanksAs val="gap"/>
    <c:showDLblsOverMax val="0"/>
  </c:chart>
  <c:spPr>
    <a:noFill/>
    <a:ln>
      <a:noFill/>
    </a:ln>
  </c:spPr>
  <c:txPr>
    <a:bodyPr/>
    <a:lstStyle/>
    <a:p>
      <a:pPr>
        <a:defRPr sz="1578"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984111250407609E-2"/>
          <c:y val="7.8067678119814202E-2"/>
          <c:w val="0.9340159271899886"/>
          <c:h val="0.74630541871921185"/>
        </c:manualLayout>
      </c:layout>
      <c:barChart>
        <c:barDir val="col"/>
        <c:grouping val="clustered"/>
        <c:varyColors val="0"/>
        <c:ser>
          <c:idx val="0"/>
          <c:order val="0"/>
          <c:tx>
            <c:strRef>
              <c:f>Sheet1!$A$2</c:f>
              <c:strCache>
                <c:ptCount val="1"/>
              </c:strCache>
            </c:strRef>
          </c:tx>
          <c:spPr>
            <a:solidFill>
              <a:schemeClr val="accent1"/>
            </a:solidFill>
            <a:ln w="24066">
              <a:noFill/>
            </a:ln>
          </c:spPr>
          <c:invertIfNegative val="0"/>
          <c:dPt>
            <c:idx val="6"/>
            <c:invertIfNegative val="0"/>
            <c:bubble3D val="0"/>
            <c:extLst>
              <c:ext xmlns:c16="http://schemas.microsoft.com/office/drawing/2014/chart" uri="{C3380CC4-5D6E-409C-BE32-E72D297353CC}">
                <c16:uniqueId val="{00000000-D684-4588-88E1-FCF9096754EB}"/>
              </c:ext>
            </c:extLst>
          </c:dPt>
          <c:dPt>
            <c:idx val="7"/>
            <c:invertIfNegative val="0"/>
            <c:bubble3D val="0"/>
            <c:extLst>
              <c:ext xmlns:c16="http://schemas.microsoft.com/office/drawing/2014/chart" uri="{C3380CC4-5D6E-409C-BE32-E72D297353CC}">
                <c16:uniqueId val="{00000001-D684-4588-88E1-FCF9096754EB}"/>
              </c:ext>
            </c:extLst>
          </c:dPt>
          <c:dPt>
            <c:idx val="8"/>
            <c:invertIfNegative val="0"/>
            <c:bubble3D val="0"/>
            <c:extLst>
              <c:ext xmlns:c16="http://schemas.microsoft.com/office/drawing/2014/chart" uri="{C3380CC4-5D6E-409C-BE32-E72D297353CC}">
                <c16:uniqueId val="{00000002-D684-4588-88E1-FCF9096754EB}"/>
              </c:ext>
            </c:extLst>
          </c:dPt>
          <c:dPt>
            <c:idx val="13"/>
            <c:invertIfNegative val="0"/>
            <c:bubble3D val="0"/>
            <c:extLst>
              <c:ext xmlns:c16="http://schemas.microsoft.com/office/drawing/2014/chart" uri="{C3380CC4-5D6E-409C-BE32-E72D297353CC}">
                <c16:uniqueId val="{00000003-D684-4588-88E1-FCF9096754EB}"/>
              </c:ext>
            </c:extLst>
          </c:dPt>
          <c:dPt>
            <c:idx val="21"/>
            <c:invertIfNegative val="0"/>
            <c:bubble3D val="0"/>
            <c:extLst>
              <c:ext xmlns:c16="http://schemas.microsoft.com/office/drawing/2014/chart" uri="{C3380CC4-5D6E-409C-BE32-E72D297353CC}">
                <c16:uniqueId val="{00000004-D684-4588-88E1-FCF9096754EB}"/>
              </c:ext>
            </c:extLst>
          </c:dPt>
          <c:dLbls>
            <c:dLbl>
              <c:idx val="0"/>
              <c:layout>
                <c:manualLayout>
                  <c:x val="1.9403086330250425E-3"/>
                  <c:y val="9.1295764039576709E-5"/>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84-4588-88E1-FCF9096754EB}"/>
                </c:ext>
              </c:extLst>
            </c:dLbl>
            <c:dLbl>
              <c:idx val="1"/>
              <c:layout>
                <c:manualLayout>
                  <c:x val="-3.1870884402228337E-3"/>
                  <c:y val="3.0474619195353606E-3"/>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684-4588-88E1-FCF9096754EB}"/>
                </c:ext>
              </c:extLst>
            </c:dLbl>
            <c:dLbl>
              <c:idx val="2"/>
              <c:layout>
                <c:manualLayout>
                  <c:x val="-6.1734517408034706E-3"/>
                  <c:y val="-1.9874282698976786E-2"/>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684-4588-88E1-FCF9096754EB}"/>
                </c:ext>
              </c:extLst>
            </c:dLbl>
            <c:dLbl>
              <c:idx val="3"/>
              <c:layout>
                <c:manualLayout>
                  <c:x val="-1.1962140396304388E-3"/>
                  <c:y val="-2.0736332362837007E-2"/>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684-4588-88E1-FCF9096754EB}"/>
                </c:ext>
              </c:extLst>
            </c:dLbl>
            <c:dLbl>
              <c:idx val="4"/>
              <c:layout>
                <c:manualLayout>
                  <c:x val="7.6620726075704321E-4"/>
                  <c:y val="-1.4451281016978916E-2"/>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684-4588-88E1-FCF9096754EB}"/>
                </c:ext>
              </c:extLst>
            </c:dLbl>
            <c:dLbl>
              <c:idx val="5"/>
              <c:layout>
                <c:manualLayout>
                  <c:x val="-3.7559392853303356E-3"/>
                  <c:y val="-1.1862859788571121E-2"/>
                </c:manualLayout>
              </c:layout>
              <c:numFmt formatCode="#,##0" sourceLinked="0"/>
              <c:spPr>
                <a:noFill/>
                <a:ln w="24066">
                  <a:noFill/>
                </a:ln>
              </c:spPr>
              <c:txPr>
                <a:bodyPr/>
                <a:lstStyle/>
                <a:p>
                  <a:pPr>
                    <a:defRPr sz="1400"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684-4588-88E1-FCF9096754EB}"/>
                </c:ext>
              </c:extLst>
            </c:dLbl>
            <c:numFmt formatCode="#,##0" sourceLinked="0"/>
            <c:spPr>
              <a:noFill/>
              <a:ln w="24066">
                <a:noFill/>
              </a:ln>
            </c:spPr>
            <c:txPr>
              <a:bodyPr wrap="square" lIns="38100" tIns="19050" rIns="38100" bIns="19050" anchor="ctr">
                <a:spAutoFit/>
              </a:bodyPr>
              <a:lstStyle/>
              <a:p>
                <a:pPr>
                  <a:defRPr sz="1400"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Sheet1!$B$1:$T$1</c:f>
              <c:strCache>
                <c:ptCount val="19"/>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strCache>
            </c:strRef>
          </c:cat>
          <c:val>
            <c:numRef>
              <c:f>Sheet1!$B$2:$T$2</c:f>
              <c:numCache>
                <c:formatCode>0</c:formatCode>
                <c:ptCount val="19"/>
                <c:pt idx="0">
                  <c:v>1290</c:v>
                </c:pt>
                <c:pt idx="1">
                  <c:v>-2040</c:v>
                </c:pt>
                <c:pt idx="2">
                  <c:v>590</c:v>
                </c:pt>
                <c:pt idx="3">
                  <c:v>1030</c:v>
                </c:pt>
                <c:pt idx="4">
                  <c:v>1640</c:v>
                </c:pt>
                <c:pt idx="5">
                  <c:v>1350</c:v>
                </c:pt>
                <c:pt idx="6">
                  <c:v>730</c:v>
                </c:pt>
                <c:pt idx="7">
                  <c:v>1100</c:v>
                </c:pt>
                <c:pt idx="8">
                  <c:v>-70</c:v>
                </c:pt>
                <c:pt idx="9">
                  <c:v>520</c:v>
                </c:pt>
                <c:pt idx="10">
                  <c:v>1670</c:v>
                </c:pt>
                <c:pt idx="11">
                  <c:v>980</c:v>
                </c:pt>
                <c:pt idx="12">
                  <c:v>160</c:v>
                </c:pt>
                <c:pt idx="13">
                  <c:v>790</c:v>
                </c:pt>
                <c:pt idx="14">
                  <c:v>1890</c:v>
                </c:pt>
                <c:pt idx="15">
                  <c:v>930</c:v>
                </c:pt>
                <c:pt idx="16">
                  <c:v>990</c:v>
                </c:pt>
                <c:pt idx="17">
                  <c:v>2284</c:v>
                </c:pt>
                <c:pt idx="18">
                  <c:v>1483</c:v>
                </c:pt>
              </c:numCache>
            </c:numRef>
          </c:val>
          <c:extLst>
            <c:ext xmlns:c16="http://schemas.microsoft.com/office/drawing/2014/chart" uri="{C3380CC4-5D6E-409C-BE32-E72D297353CC}">
              <c16:uniqueId val="{0000000B-D684-4588-88E1-FCF9096754EB}"/>
            </c:ext>
          </c:extLst>
        </c:ser>
        <c:dLbls>
          <c:showLegendKey val="0"/>
          <c:showVal val="0"/>
          <c:showCatName val="0"/>
          <c:showSerName val="0"/>
          <c:showPercent val="0"/>
          <c:showBubbleSize val="0"/>
        </c:dLbls>
        <c:gapWidth val="60"/>
        <c:axId val="464237912"/>
        <c:axId val="464239872"/>
      </c:barChart>
      <c:catAx>
        <c:axId val="464237912"/>
        <c:scaling>
          <c:orientation val="minMax"/>
        </c:scaling>
        <c:delete val="0"/>
        <c:axPos val="b"/>
        <c:numFmt formatCode="General" sourceLinked="1"/>
        <c:majorTickMark val="out"/>
        <c:minorTickMark val="none"/>
        <c:tickLblPos val="low"/>
        <c:spPr>
          <a:ln w="9525">
            <a:solidFill>
              <a:srgbClr val="868686"/>
            </a:solidFill>
            <a:prstDash val="solid"/>
          </a:ln>
        </c:spPr>
        <c:txPr>
          <a:bodyPr rot="5400000" vert="horz"/>
          <a:lstStyle/>
          <a:p>
            <a:pPr rtl="0">
              <a:defRPr sz="1400" b="0" i="0" u="none" strike="noStrike" baseline="0">
                <a:solidFill>
                  <a:schemeClr val="tx1"/>
                </a:solidFill>
                <a:latin typeface="Arial"/>
                <a:ea typeface="Arial"/>
                <a:cs typeface="Arial"/>
              </a:defRPr>
            </a:pPr>
            <a:endParaRPr lang="en-US"/>
          </a:p>
        </c:txPr>
        <c:crossAx val="464239872"/>
        <c:crossesAt val="0"/>
        <c:auto val="1"/>
        <c:lblAlgn val="ctr"/>
        <c:lblOffset val="0"/>
        <c:tickLblSkip val="1"/>
        <c:tickMarkSkip val="1"/>
        <c:noMultiLvlLbl val="0"/>
      </c:catAx>
      <c:valAx>
        <c:axId val="464239872"/>
        <c:scaling>
          <c:orientation val="minMax"/>
          <c:max val="3000"/>
          <c:min val="-2500"/>
        </c:scaling>
        <c:delete val="0"/>
        <c:axPos val="l"/>
        <c:numFmt formatCode="#,##0" sourceLinked="0"/>
        <c:majorTickMark val="out"/>
        <c:minorTickMark val="none"/>
        <c:tickLblPos val="nextTo"/>
        <c:spPr>
          <a:ln w="9525">
            <a:solidFill>
              <a:srgbClr val="868686"/>
            </a:solidFill>
            <a:prstDash val="solid"/>
          </a:ln>
        </c:spPr>
        <c:txPr>
          <a:bodyPr rot="0" vert="horz"/>
          <a:lstStyle/>
          <a:p>
            <a:pPr>
              <a:defRPr sz="1400" b="0" i="0" u="none" strike="noStrike" baseline="0">
                <a:solidFill>
                  <a:schemeClr val="tx1"/>
                </a:solidFill>
                <a:latin typeface="Arial"/>
                <a:ea typeface="Arial"/>
                <a:cs typeface="Arial"/>
              </a:defRPr>
            </a:pPr>
            <a:endParaRPr lang="en-US"/>
          </a:p>
        </c:txPr>
        <c:crossAx val="464237912"/>
        <c:crossesAt val="1"/>
        <c:crossBetween val="between"/>
        <c:majorUnit val="500"/>
        <c:minorUnit val="0.1"/>
      </c:valAx>
      <c:spPr>
        <a:noFill/>
        <a:ln w="25334">
          <a:noFill/>
        </a:ln>
      </c:spPr>
    </c:plotArea>
    <c:plotVisOnly val="1"/>
    <c:dispBlanksAs val="gap"/>
    <c:showDLblsOverMax val="0"/>
  </c:chart>
  <c:spPr>
    <a:noFill/>
    <a:ln>
      <a:noFill/>
    </a:ln>
  </c:spPr>
  <c:txPr>
    <a:bodyPr/>
    <a:lstStyle/>
    <a:p>
      <a:pPr>
        <a:defRPr sz="1327" b="0"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180451656557765E-2"/>
          <c:y val="8.2051282051281996E-2"/>
          <c:w val="0.88808201306769585"/>
          <c:h val="0.76445985299095953"/>
        </c:manualLayout>
      </c:layout>
      <c:lineChart>
        <c:grouping val="standard"/>
        <c:varyColors val="0"/>
        <c:ser>
          <c:idx val="1"/>
          <c:order val="0"/>
          <c:tx>
            <c:strRef>
              <c:f>Sheet1!$A$2</c:f>
              <c:strCache>
                <c:ptCount val="1"/>
                <c:pt idx="0">
                  <c:v>Renter-occupied</c:v>
                </c:pt>
              </c:strCache>
            </c:strRef>
          </c:tx>
          <c:spPr>
            <a:ln w="31750">
              <a:solidFill>
                <a:schemeClr val="accent2"/>
              </a:solidFill>
              <a:prstDash val="solid"/>
            </a:ln>
          </c:spPr>
          <c:marker>
            <c:symbol val="none"/>
          </c:marker>
          <c:cat>
            <c:strRef>
              <c:f>Sheet1!$B$1:$R$1</c:f>
              <c:strCache>
                <c:ptCount val="17"/>
                <c:pt idx="0">
                  <c:v>16:Q1</c:v>
                </c:pt>
                <c:pt idx="1">
                  <c:v>16:Q2</c:v>
                </c:pt>
                <c:pt idx="2">
                  <c:v>16:Q3</c:v>
                </c:pt>
                <c:pt idx="3">
                  <c:v>16:Q4</c:v>
                </c:pt>
                <c:pt idx="4">
                  <c:v>17:Q1</c:v>
                </c:pt>
                <c:pt idx="5">
                  <c:v>17:Q2</c:v>
                </c:pt>
                <c:pt idx="6">
                  <c:v>17:Q3</c:v>
                </c:pt>
                <c:pt idx="7">
                  <c:v>17:Q4</c:v>
                </c:pt>
                <c:pt idx="8">
                  <c:v>18:Q1</c:v>
                </c:pt>
                <c:pt idx="9">
                  <c:v>18:Q2</c:v>
                </c:pt>
                <c:pt idx="10">
                  <c:v>18:Q3</c:v>
                </c:pt>
                <c:pt idx="11">
                  <c:v>18:Q4</c:v>
                </c:pt>
                <c:pt idx="12">
                  <c:v>19:Q1</c:v>
                </c:pt>
                <c:pt idx="13">
                  <c:v>19:Q2</c:v>
                </c:pt>
                <c:pt idx="14">
                  <c:v>19:Q3</c:v>
                </c:pt>
                <c:pt idx="15">
                  <c:v>19:Q4</c:v>
                </c:pt>
                <c:pt idx="16">
                  <c:v>20:Q1</c:v>
                </c:pt>
              </c:strCache>
            </c:strRef>
          </c:cat>
          <c:val>
            <c:numRef>
              <c:f>Sheet1!$B$2:$R$2</c:f>
              <c:numCache>
                <c:formatCode>0.00</c:formatCode>
                <c:ptCount val="17"/>
                <c:pt idx="0">
                  <c:v>42.85</c:v>
                </c:pt>
                <c:pt idx="1">
                  <c:v>43.86</c:v>
                </c:pt>
                <c:pt idx="2">
                  <c:v>43.26</c:v>
                </c:pt>
                <c:pt idx="3" formatCode="General">
                  <c:v>43.183</c:v>
                </c:pt>
                <c:pt idx="4">
                  <c:v>43.24</c:v>
                </c:pt>
                <c:pt idx="5">
                  <c:v>43.18</c:v>
                </c:pt>
                <c:pt idx="6">
                  <c:v>42.94</c:v>
                </c:pt>
                <c:pt idx="7">
                  <c:v>43</c:v>
                </c:pt>
                <c:pt idx="8">
                  <c:v>43</c:v>
                </c:pt>
                <c:pt idx="9">
                  <c:v>43.33</c:v>
                </c:pt>
                <c:pt idx="10" formatCode="General">
                  <c:v>43.26</c:v>
                </c:pt>
                <c:pt idx="11" formatCode="General">
                  <c:v>43.11</c:v>
                </c:pt>
                <c:pt idx="12" formatCode="General">
                  <c:v>43.75</c:v>
                </c:pt>
                <c:pt idx="13" formatCode="General">
                  <c:v>43.94</c:v>
                </c:pt>
                <c:pt idx="14" formatCode="General">
                  <c:v>43.24</c:v>
                </c:pt>
                <c:pt idx="15" formatCode="General">
                  <c:v>43.28</c:v>
                </c:pt>
                <c:pt idx="16" formatCode="General">
                  <c:v>43.134</c:v>
                </c:pt>
              </c:numCache>
            </c:numRef>
          </c:val>
          <c:smooth val="0"/>
          <c:extLst>
            <c:ext xmlns:c16="http://schemas.microsoft.com/office/drawing/2014/chart" uri="{C3380CC4-5D6E-409C-BE32-E72D297353CC}">
              <c16:uniqueId val="{00000000-4081-4F1E-B32F-BAC08DDB6AA3}"/>
            </c:ext>
          </c:extLst>
        </c:ser>
        <c:dLbls>
          <c:showLegendKey val="0"/>
          <c:showVal val="0"/>
          <c:showCatName val="0"/>
          <c:showSerName val="0"/>
          <c:showPercent val="0"/>
          <c:showBubbleSize val="0"/>
        </c:dLbls>
        <c:marker val="1"/>
        <c:smooth val="0"/>
        <c:axId val="47531296"/>
        <c:axId val="47536176"/>
      </c:lineChart>
      <c:lineChart>
        <c:grouping val="standard"/>
        <c:varyColors val="0"/>
        <c:ser>
          <c:idx val="0"/>
          <c:order val="1"/>
          <c:tx>
            <c:strRef>
              <c:f>Sheet1!$A$3</c:f>
              <c:strCache>
                <c:ptCount val="1"/>
                <c:pt idx="0">
                  <c:v>Owner-occupied</c:v>
                </c:pt>
              </c:strCache>
            </c:strRef>
          </c:tx>
          <c:spPr>
            <a:ln w="28575">
              <a:solidFill>
                <a:schemeClr val="accent3"/>
              </a:solidFill>
              <a:prstDash val="solid"/>
            </a:ln>
          </c:spPr>
          <c:marker>
            <c:symbol val="none"/>
          </c:marker>
          <c:cat>
            <c:strRef>
              <c:f>Sheet1!$B$1:$R$1</c:f>
              <c:strCache>
                <c:ptCount val="17"/>
                <c:pt idx="0">
                  <c:v>16:Q1</c:v>
                </c:pt>
                <c:pt idx="1">
                  <c:v>16:Q2</c:v>
                </c:pt>
                <c:pt idx="2">
                  <c:v>16:Q3</c:v>
                </c:pt>
                <c:pt idx="3">
                  <c:v>16:Q4</c:v>
                </c:pt>
                <c:pt idx="4">
                  <c:v>17:Q1</c:v>
                </c:pt>
                <c:pt idx="5">
                  <c:v>17:Q2</c:v>
                </c:pt>
                <c:pt idx="6">
                  <c:v>17:Q3</c:v>
                </c:pt>
                <c:pt idx="7">
                  <c:v>17:Q4</c:v>
                </c:pt>
                <c:pt idx="8">
                  <c:v>18:Q1</c:v>
                </c:pt>
                <c:pt idx="9">
                  <c:v>18:Q2</c:v>
                </c:pt>
                <c:pt idx="10">
                  <c:v>18:Q3</c:v>
                </c:pt>
                <c:pt idx="11">
                  <c:v>18:Q4</c:v>
                </c:pt>
                <c:pt idx="12">
                  <c:v>19:Q1</c:v>
                </c:pt>
                <c:pt idx="13">
                  <c:v>19:Q2</c:v>
                </c:pt>
                <c:pt idx="14">
                  <c:v>19:Q3</c:v>
                </c:pt>
                <c:pt idx="15">
                  <c:v>19:Q4</c:v>
                </c:pt>
                <c:pt idx="16">
                  <c:v>20:Q1</c:v>
                </c:pt>
              </c:strCache>
            </c:strRef>
          </c:cat>
          <c:val>
            <c:numRef>
              <c:f>Sheet1!$B$3:$R$3</c:f>
              <c:numCache>
                <c:formatCode>0.00</c:formatCode>
                <c:ptCount val="17"/>
                <c:pt idx="0">
                  <c:v>74.66</c:v>
                </c:pt>
                <c:pt idx="1">
                  <c:v>74.42</c:v>
                </c:pt>
                <c:pt idx="2">
                  <c:v>75.34</c:v>
                </c:pt>
                <c:pt idx="3" formatCode="General">
                  <c:v>75.715999999999994</c:v>
                </c:pt>
                <c:pt idx="4">
                  <c:v>75.56</c:v>
                </c:pt>
                <c:pt idx="5">
                  <c:v>75.72</c:v>
                </c:pt>
                <c:pt idx="6">
                  <c:v>76.150000000000006</c:v>
                </c:pt>
                <c:pt idx="7">
                  <c:v>77.19</c:v>
                </c:pt>
                <c:pt idx="8">
                  <c:v>76.98</c:v>
                </c:pt>
                <c:pt idx="9">
                  <c:v>77.91</c:v>
                </c:pt>
                <c:pt idx="10" formatCode="General">
                  <c:v>78.09</c:v>
                </c:pt>
                <c:pt idx="11" formatCode="General">
                  <c:v>79.36</c:v>
                </c:pt>
                <c:pt idx="12" formatCode="General">
                  <c:v>78.56</c:v>
                </c:pt>
                <c:pt idx="13" formatCode="General">
                  <c:v>78.52</c:v>
                </c:pt>
                <c:pt idx="14" formatCode="General">
                  <c:v>79.489999999999995</c:v>
                </c:pt>
                <c:pt idx="15" formatCode="General">
                  <c:v>80.680000000000007</c:v>
                </c:pt>
                <c:pt idx="16" formatCode="General">
                  <c:v>81.265000000000001</c:v>
                </c:pt>
              </c:numCache>
            </c:numRef>
          </c:val>
          <c:smooth val="0"/>
          <c:extLst>
            <c:ext xmlns:c16="http://schemas.microsoft.com/office/drawing/2014/chart" uri="{C3380CC4-5D6E-409C-BE32-E72D297353CC}">
              <c16:uniqueId val="{00000001-4081-4F1E-B32F-BAC08DDB6AA3}"/>
            </c:ext>
          </c:extLst>
        </c:ser>
        <c:dLbls>
          <c:showLegendKey val="0"/>
          <c:showVal val="0"/>
          <c:showCatName val="0"/>
          <c:showSerName val="0"/>
          <c:showPercent val="0"/>
          <c:showBubbleSize val="0"/>
        </c:dLbls>
        <c:marker val="1"/>
        <c:smooth val="0"/>
        <c:axId val="47540816"/>
        <c:axId val="47544976"/>
      </c:lineChart>
      <c:catAx>
        <c:axId val="47531296"/>
        <c:scaling>
          <c:orientation val="minMax"/>
        </c:scaling>
        <c:delete val="0"/>
        <c:axPos val="b"/>
        <c:numFmt formatCode="General" sourceLinked="1"/>
        <c:majorTickMark val="out"/>
        <c:minorTickMark val="none"/>
        <c:tickLblPos val="nextTo"/>
        <c:spPr>
          <a:ln w="9525">
            <a:solidFill>
              <a:srgbClr val="868686"/>
            </a:solidFill>
            <a:prstDash val="solid"/>
          </a:ln>
        </c:spPr>
        <c:txPr>
          <a:bodyPr rot="-5400000" vert="horz"/>
          <a:lstStyle/>
          <a:p>
            <a:pPr>
              <a:defRPr sz="1200" b="0" i="0" u="none" strike="noStrike" baseline="0">
                <a:solidFill>
                  <a:srgbClr val="000000"/>
                </a:solidFill>
                <a:latin typeface="Arial" charset="0"/>
                <a:ea typeface="Arial" charset="0"/>
                <a:cs typeface="Arial" charset="0"/>
              </a:defRPr>
            </a:pPr>
            <a:endParaRPr lang="en-US"/>
          </a:p>
        </c:txPr>
        <c:crossAx val="47536176"/>
        <c:crosses val="autoZero"/>
        <c:auto val="0"/>
        <c:lblAlgn val="ctr"/>
        <c:lblOffset val="100"/>
        <c:tickLblSkip val="1"/>
        <c:tickMarkSkip val="1"/>
        <c:noMultiLvlLbl val="0"/>
      </c:catAx>
      <c:valAx>
        <c:axId val="47536176"/>
        <c:scaling>
          <c:orientation val="minMax"/>
          <c:max val="46"/>
          <c:min val="42"/>
        </c:scaling>
        <c:delete val="0"/>
        <c:axPos val="l"/>
        <c:numFmt formatCode="0" sourceLinked="0"/>
        <c:majorTickMark val="out"/>
        <c:minorTickMark val="none"/>
        <c:tickLblPos val="nextTo"/>
        <c:spPr>
          <a:ln w="9525">
            <a:solidFill>
              <a:srgbClr val="868686"/>
            </a:solidFill>
            <a:prstDash val="solid"/>
          </a:ln>
        </c:spPr>
        <c:txPr>
          <a:bodyPr rot="0" vert="horz"/>
          <a:lstStyle/>
          <a:p>
            <a:pPr>
              <a:defRPr sz="1200" b="1" i="0" u="none" strike="noStrike" baseline="0">
                <a:solidFill>
                  <a:schemeClr val="accent2"/>
                </a:solidFill>
                <a:latin typeface="Arial" charset="0"/>
                <a:ea typeface="Arial" charset="0"/>
                <a:cs typeface="Arial" charset="0"/>
              </a:defRPr>
            </a:pPr>
            <a:endParaRPr lang="en-US"/>
          </a:p>
        </c:txPr>
        <c:crossAx val="47531296"/>
        <c:crosses val="autoZero"/>
        <c:crossBetween val="between"/>
        <c:majorUnit val="1"/>
      </c:valAx>
      <c:catAx>
        <c:axId val="47540816"/>
        <c:scaling>
          <c:orientation val="minMax"/>
        </c:scaling>
        <c:delete val="1"/>
        <c:axPos val="b"/>
        <c:numFmt formatCode="General" sourceLinked="1"/>
        <c:majorTickMark val="out"/>
        <c:minorTickMark val="none"/>
        <c:tickLblPos val="nextTo"/>
        <c:crossAx val="47544976"/>
        <c:crosses val="autoZero"/>
        <c:auto val="0"/>
        <c:lblAlgn val="ctr"/>
        <c:lblOffset val="100"/>
        <c:noMultiLvlLbl val="0"/>
      </c:catAx>
      <c:valAx>
        <c:axId val="47544976"/>
        <c:scaling>
          <c:orientation val="minMax"/>
          <c:max val="82"/>
          <c:min val="74"/>
        </c:scaling>
        <c:delete val="0"/>
        <c:axPos val="r"/>
        <c:numFmt formatCode="0" sourceLinked="0"/>
        <c:majorTickMark val="out"/>
        <c:minorTickMark val="none"/>
        <c:tickLblPos val="nextTo"/>
        <c:spPr>
          <a:ln w="9525">
            <a:solidFill>
              <a:srgbClr val="868686"/>
            </a:solidFill>
            <a:prstDash val="solid"/>
          </a:ln>
        </c:spPr>
        <c:txPr>
          <a:bodyPr rot="0" vert="horz"/>
          <a:lstStyle/>
          <a:p>
            <a:pPr>
              <a:defRPr sz="1200" b="0" i="0" u="none" strike="noStrike" baseline="0">
                <a:solidFill>
                  <a:schemeClr val="accent3"/>
                </a:solidFill>
                <a:latin typeface="Arial" charset="0"/>
                <a:ea typeface="Arial" charset="0"/>
                <a:cs typeface="Arial" charset="0"/>
              </a:defRPr>
            </a:pPr>
            <a:endParaRPr lang="en-US"/>
          </a:p>
        </c:txPr>
        <c:crossAx val="47540816"/>
        <c:crosses val="max"/>
        <c:crossBetween val="between"/>
        <c:majorUnit val="4"/>
      </c:valAx>
      <c:spPr>
        <a:noFill/>
        <a:ln w="0">
          <a:noFill/>
          <a:prstDash val="solid"/>
        </a:ln>
      </c:spPr>
    </c:plotArea>
    <c:legend>
      <c:legendPos val="t"/>
      <c:layout>
        <c:manualLayout>
          <c:xMode val="edge"/>
          <c:yMode val="edge"/>
          <c:x val="0.26505323906554751"/>
          <c:y val="7.7868761117105903E-2"/>
          <c:w val="0.46279027597105171"/>
          <c:h val="0.11239446083372"/>
        </c:manualLayout>
      </c:layout>
      <c:overlay val="0"/>
      <c:spPr>
        <a:noFill/>
        <a:ln w="2978">
          <a:noFill/>
          <a:prstDash val="solid"/>
        </a:ln>
      </c:spPr>
      <c:txPr>
        <a:bodyPr/>
        <a:lstStyle/>
        <a:p>
          <a:pPr>
            <a:defRPr sz="1200" b="0" i="0" u="none" strike="noStrike" baseline="0">
              <a:solidFill>
                <a:srgbClr val="000000"/>
              </a:solidFill>
              <a:latin typeface="Arial" charset="0"/>
              <a:ea typeface="Arial" charset="0"/>
              <a:cs typeface="Arial" charset="0"/>
            </a:defRPr>
          </a:pPr>
          <a:endParaRPr lang="en-US"/>
        </a:p>
      </c:txPr>
    </c:legend>
    <c:plotVisOnly val="1"/>
    <c:dispBlanksAs val="gap"/>
    <c:showDLblsOverMax val="0"/>
  </c:chart>
  <c:spPr>
    <a:noFill/>
    <a:ln>
      <a:noFill/>
    </a:ln>
  </c:spPr>
  <c:txPr>
    <a:bodyPr/>
    <a:lstStyle/>
    <a:p>
      <a:pPr>
        <a:defRPr sz="1126" b="1"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827426810477657E-2"/>
          <c:y val="4.4510385756676561E-2"/>
          <c:w val="0.91371340523882894"/>
          <c:h val="0.81305637982195844"/>
        </c:manualLayout>
      </c:layout>
      <c:barChart>
        <c:barDir val="col"/>
        <c:grouping val="clustered"/>
        <c:varyColors val="0"/>
        <c:ser>
          <c:idx val="1"/>
          <c:order val="1"/>
          <c:tx>
            <c:strRef>
              <c:f>Sheet1!$C$1</c:f>
              <c:strCache>
                <c:ptCount val="1"/>
                <c:pt idx="0">
                  <c:v>Recession</c:v>
                </c:pt>
              </c:strCache>
            </c:strRef>
          </c:tx>
          <c:spPr>
            <a:solidFill>
              <a:schemeClr val="accent5">
                <a:lumMod val="40000"/>
                <a:lumOff val="60000"/>
              </a:schemeClr>
            </a:solidFill>
            <a:ln w="25945">
              <a:noFill/>
            </a:ln>
          </c:spPr>
          <c:invertIfNegative val="0"/>
          <c:cat>
            <c:strRef>
              <c:f>Sheet1!$A$2:$A$69</c:f>
              <c:strCache>
                <c:ptCount val="60"/>
                <c:pt idx="0">
                  <c:v>05:Q1</c:v>
                </c:pt>
                <c:pt idx="1">
                  <c:v>05:Q2</c:v>
                </c:pt>
                <c:pt idx="2">
                  <c:v>05:Q3</c:v>
                </c:pt>
                <c:pt idx="3">
                  <c:v>05:Q4</c:v>
                </c:pt>
                <c:pt idx="4">
                  <c:v>06:Q1</c:v>
                </c:pt>
                <c:pt idx="5">
                  <c:v>06:Q2</c:v>
                </c:pt>
                <c:pt idx="6">
                  <c:v>06:Q3</c:v>
                </c:pt>
                <c:pt idx="7">
                  <c:v>06:Q4</c:v>
                </c:pt>
                <c:pt idx="8">
                  <c:v>07:Q1</c:v>
                </c:pt>
                <c:pt idx="9">
                  <c:v>07:Q2</c:v>
                </c:pt>
                <c:pt idx="10">
                  <c:v>07:Q3</c:v>
                </c:pt>
                <c:pt idx="11">
                  <c:v>07:Q4</c:v>
                </c:pt>
                <c:pt idx="12">
                  <c:v>08:Q1</c:v>
                </c:pt>
                <c:pt idx="13">
                  <c:v>08:Q2</c:v>
                </c:pt>
                <c:pt idx="14">
                  <c:v>08:Q3</c:v>
                </c:pt>
                <c:pt idx="15">
                  <c:v>08:Q4</c:v>
                </c:pt>
                <c:pt idx="16">
                  <c:v>09:Q1</c:v>
                </c:pt>
                <c:pt idx="17">
                  <c:v>09:Q2</c:v>
                </c:pt>
                <c:pt idx="18">
                  <c:v>09:Q3</c:v>
                </c:pt>
                <c:pt idx="19">
                  <c:v>09:Q4</c:v>
                </c:pt>
                <c:pt idx="20">
                  <c:v>10:Q1</c:v>
                </c:pt>
                <c:pt idx="21">
                  <c:v>10:Q2</c:v>
                </c:pt>
                <c:pt idx="22">
                  <c:v>10:Q3</c:v>
                </c:pt>
                <c:pt idx="23">
                  <c:v>10:Q4</c:v>
                </c:pt>
                <c:pt idx="24">
                  <c:v>11:Q1</c:v>
                </c:pt>
                <c:pt idx="25">
                  <c:v>11:Q2</c:v>
                </c:pt>
                <c:pt idx="26">
                  <c:v>11:Q3</c:v>
                </c:pt>
                <c:pt idx="27">
                  <c:v>11:Q4</c:v>
                </c:pt>
                <c:pt idx="28">
                  <c:v>12:Q1</c:v>
                </c:pt>
                <c:pt idx="29">
                  <c:v>12:Q2</c:v>
                </c:pt>
                <c:pt idx="30">
                  <c:v>12:Q3</c:v>
                </c:pt>
                <c:pt idx="31">
                  <c:v>12:Q4</c:v>
                </c:pt>
                <c:pt idx="32">
                  <c:v>13:Q1</c:v>
                </c:pt>
                <c:pt idx="33">
                  <c:v>13:Q2</c:v>
                </c:pt>
                <c:pt idx="34">
                  <c:v>13:Q3</c:v>
                </c:pt>
                <c:pt idx="35">
                  <c:v>13:Q4</c:v>
                </c:pt>
                <c:pt idx="36">
                  <c:v>14:Q1</c:v>
                </c:pt>
                <c:pt idx="37">
                  <c:v>14:Q2</c:v>
                </c:pt>
                <c:pt idx="38">
                  <c:v>14:Q3</c:v>
                </c:pt>
                <c:pt idx="39">
                  <c:v>14:Q4</c:v>
                </c:pt>
                <c:pt idx="40">
                  <c:v>15:Q1</c:v>
                </c:pt>
                <c:pt idx="41">
                  <c:v>15:Q2</c:v>
                </c:pt>
                <c:pt idx="42">
                  <c:v>15:Q3</c:v>
                </c:pt>
                <c:pt idx="43">
                  <c:v>15:Q4</c:v>
                </c:pt>
                <c:pt idx="44">
                  <c:v>16:Q1</c:v>
                </c:pt>
                <c:pt idx="45">
                  <c:v>16:Q2</c:v>
                </c:pt>
                <c:pt idx="46">
                  <c:v>16:Q3</c:v>
                </c:pt>
                <c:pt idx="47">
                  <c:v>16:Q4</c:v>
                </c:pt>
                <c:pt idx="48">
                  <c:v>17:Q1</c:v>
                </c:pt>
                <c:pt idx="49">
                  <c:v>17:Q2</c:v>
                </c:pt>
                <c:pt idx="50">
                  <c:v>17:Q3</c:v>
                </c:pt>
                <c:pt idx="51">
                  <c:v>17:Q4</c:v>
                </c:pt>
                <c:pt idx="52">
                  <c:v>18:Q1</c:v>
                </c:pt>
                <c:pt idx="53">
                  <c:v>18:Q2</c:v>
                </c:pt>
                <c:pt idx="54">
                  <c:v>18:Q3</c:v>
                </c:pt>
                <c:pt idx="55">
                  <c:v>18:Q4</c:v>
                </c:pt>
                <c:pt idx="56">
                  <c:v>19:Q1</c:v>
                </c:pt>
                <c:pt idx="57">
                  <c:v>19:Q2</c:v>
                </c:pt>
                <c:pt idx="58">
                  <c:v>19:Q3</c:v>
                </c:pt>
                <c:pt idx="59">
                  <c:v>19:Q4</c:v>
                </c:pt>
              </c:strCache>
            </c:strRef>
          </c:cat>
          <c:val>
            <c:numRef>
              <c:f>Sheet1!$C$2:$C$69</c:f>
              <c:numCache>
                <c:formatCode>0</c:formatCode>
                <c:ptCount val="60"/>
                <c:pt idx="0">
                  <c:v>0</c:v>
                </c:pt>
                <c:pt idx="1">
                  <c:v>0</c:v>
                </c:pt>
                <c:pt idx="2">
                  <c:v>0</c:v>
                </c:pt>
                <c:pt idx="3">
                  <c:v>0</c:v>
                </c:pt>
                <c:pt idx="4">
                  <c:v>0</c:v>
                </c:pt>
                <c:pt idx="5">
                  <c:v>0</c:v>
                </c:pt>
                <c:pt idx="6">
                  <c:v>0</c:v>
                </c:pt>
                <c:pt idx="7">
                  <c:v>0</c:v>
                </c:pt>
                <c:pt idx="8">
                  <c:v>0</c:v>
                </c:pt>
                <c:pt idx="9">
                  <c:v>0</c:v>
                </c:pt>
                <c:pt idx="10">
                  <c:v>0</c:v>
                </c:pt>
                <c:pt idx="11">
                  <c:v>0</c:v>
                </c:pt>
                <c:pt idx="12">
                  <c:v>1</c:v>
                </c:pt>
                <c:pt idx="13">
                  <c:v>1</c:v>
                </c:pt>
                <c:pt idx="14">
                  <c:v>1</c:v>
                </c:pt>
                <c:pt idx="15">
                  <c:v>1</c:v>
                </c:pt>
                <c:pt idx="16">
                  <c:v>1</c:v>
                </c:pt>
                <c:pt idx="17">
                  <c:v>1</c:v>
                </c:pt>
                <c:pt idx="18">
                  <c:v>0</c:v>
                </c:pt>
                <c:pt idx="19">
                  <c:v>0</c:v>
                </c:pt>
                <c:pt idx="20">
                  <c:v>0</c:v>
                </c:pt>
                <c:pt idx="21">
                  <c:v>0</c:v>
                </c:pt>
                <c:pt idx="22">
                  <c:v>0</c:v>
                </c:pt>
                <c:pt idx="23" formatCode="General">
                  <c:v>0</c:v>
                </c:pt>
                <c:pt idx="24" formatCode="General">
                  <c:v>0</c:v>
                </c:pt>
                <c:pt idx="25" formatCode="General">
                  <c:v>0</c:v>
                </c:pt>
                <c:pt idx="26" formatCode="General">
                  <c:v>0</c:v>
                </c:pt>
                <c:pt idx="27" formatCode="General">
                  <c:v>0</c:v>
                </c:pt>
                <c:pt idx="28" formatCode="General">
                  <c:v>0</c:v>
                </c:pt>
                <c:pt idx="29" formatCode="General">
                  <c:v>0</c:v>
                </c:pt>
                <c:pt idx="30" formatCode="General">
                  <c:v>0</c:v>
                </c:pt>
                <c:pt idx="31" formatCode="General">
                  <c:v>0</c:v>
                </c:pt>
                <c:pt idx="32" formatCode="General">
                  <c:v>0</c:v>
                </c:pt>
                <c:pt idx="33" formatCode="General">
                  <c:v>0</c:v>
                </c:pt>
                <c:pt idx="34" formatCode="General">
                  <c:v>0</c:v>
                </c:pt>
                <c:pt idx="35" formatCode="General">
                  <c:v>0</c:v>
                </c:pt>
                <c:pt idx="36" formatCode="General">
                  <c:v>0</c:v>
                </c:pt>
                <c:pt idx="37" formatCode="General">
                  <c:v>0</c:v>
                </c:pt>
                <c:pt idx="38" formatCode="General">
                  <c:v>0</c:v>
                </c:pt>
                <c:pt idx="39" formatCode="General">
                  <c:v>0</c:v>
                </c:pt>
                <c:pt idx="40" formatCode="General">
                  <c:v>0</c:v>
                </c:pt>
                <c:pt idx="41" formatCode="General">
                  <c:v>0</c:v>
                </c:pt>
                <c:pt idx="42" formatCode="General">
                  <c:v>0</c:v>
                </c:pt>
                <c:pt idx="43" formatCode="General">
                  <c:v>0</c:v>
                </c:pt>
                <c:pt idx="44" formatCode="General">
                  <c:v>0</c:v>
                </c:pt>
                <c:pt idx="45" formatCode="General">
                  <c:v>0</c:v>
                </c:pt>
                <c:pt idx="46" formatCode="General">
                  <c:v>0</c:v>
                </c:pt>
                <c:pt idx="47" formatCode="General">
                  <c:v>0</c:v>
                </c:pt>
                <c:pt idx="48" formatCode="General">
                  <c:v>0</c:v>
                </c:pt>
                <c:pt idx="49" formatCode="General">
                  <c:v>0</c:v>
                </c:pt>
                <c:pt idx="50" formatCode="General">
                  <c:v>0</c:v>
                </c:pt>
                <c:pt idx="51" formatCode="General">
                  <c:v>0</c:v>
                </c:pt>
                <c:pt idx="52" formatCode="General">
                  <c:v>0</c:v>
                </c:pt>
                <c:pt idx="53" formatCode="General">
                  <c:v>0</c:v>
                </c:pt>
                <c:pt idx="54" formatCode="General">
                  <c:v>0</c:v>
                </c:pt>
                <c:pt idx="55" formatCode="General">
                  <c:v>0</c:v>
                </c:pt>
                <c:pt idx="56" formatCode="General">
                  <c:v>0</c:v>
                </c:pt>
                <c:pt idx="57" formatCode="General">
                  <c:v>0</c:v>
                </c:pt>
                <c:pt idx="58" formatCode="General">
                  <c:v>0</c:v>
                </c:pt>
                <c:pt idx="59" formatCode="General">
                  <c:v>0</c:v>
                </c:pt>
              </c:numCache>
            </c:numRef>
          </c:val>
          <c:extLst>
            <c:ext xmlns:c16="http://schemas.microsoft.com/office/drawing/2014/chart" uri="{C3380CC4-5D6E-409C-BE32-E72D297353CC}">
              <c16:uniqueId val="{00000000-98B6-2641-8234-7F25B6EB3001}"/>
            </c:ext>
          </c:extLst>
        </c:ser>
        <c:dLbls>
          <c:showLegendKey val="0"/>
          <c:showVal val="0"/>
          <c:showCatName val="0"/>
          <c:showSerName val="0"/>
          <c:showPercent val="0"/>
          <c:showBubbleSize val="0"/>
        </c:dLbls>
        <c:gapWidth val="0"/>
        <c:axId val="3"/>
        <c:axId val="4"/>
      </c:barChart>
      <c:lineChart>
        <c:grouping val="standard"/>
        <c:varyColors val="0"/>
        <c:ser>
          <c:idx val="0"/>
          <c:order val="0"/>
          <c:tx>
            <c:strRef>
              <c:f>Sheet1!$B$1</c:f>
              <c:strCache>
                <c:ptCount val="1"/>
                <c:pt idx="0">
                  <c:v>Wages&amp;Salaries (Billions)</c:v>
                </c:pt>
              </c:strCache>
            </c:strRef>
          </c:tx>
          <c:spPr>
            <a:ln w="28575">
              <a:solidFill>
                <a:schemeClr val="accent1"/>
              </a:solidFill>
              <a:prstDash val="solid"/>
            </a:ln>
          </c:spPr>
          <c:marker>
            <c:symbol val="circle"/>
            <c:size val="6"/>
            <c:spPr>
              <a:solidFill>
                <a:srgbClr val="337DBE"/>
              </a:solidFill>
              <a:ln>
                <a:noFill/>
                <a:prstDash val="solid"/>
              </a:ln>
            </c:spPr>
          </c:marker>
          <c:dPt>
            <c:idx val="51"/>
            <c:marker>
              <c:spPr>
                <a:solidFill>
                  <a:schemeClr val="accent1"/>
                </a:solidFill>
                <a:ln>
                  <a:noFill/>
                  <a:prstDash val="solid"/>
                </a:ln>
              </c:spPr>
            </c:marker>
            <c:bubble3D val="0"/>
            <c:extLst>
              <c:ext xmlns:c16="http://schemas.microsoft.com/office/drawing/2014/chart" uri="{C3380CC4-5D6E-409C-BE32-E72D297353CC}">
                <c16:uniqueId val="{00000002-8575-8E4A-BE83-0BBFF5025B05}"/>
              </c:ext>
            </c:extLst>
          </c:dPt>
          <c:cat>
            <c:strRef>
              <c:f>Sheet1!$A$2:$A$69</c:f>
              <c:strCache>
                <c:ptCount val="60"/>
                <c:pt idx="0">
                  <c:v>05:Q1</c:v>
                </c:pt>
                <c:pt idx="1">
                  <c:v>05:Q2</c:v>
                </c:pt>
                <c:pt idx="2">
                  <c:v>05:Q3</c:v>
                </c:pt>
                <c:pt idx="3">
                  <c:v>05:Q4</c:v>
                </c:pt>
                <c:pt idx="4">
                  <c:v>06:Q1</c:v>
                </c:pt>
                <c:pt idx="5">
                  <c:v>06:Q2</c:v>
                </c:pt>
                <c:pt idx="6">
                  <c:v>06:Q3</c:v>
                </c:pt>
                <c:pt idx="7">
                  <c:v>06:Q4</c:v>
                </c:pt>
                <c:pt idx="8">
                  <c:v>07:Q1</c:v>
                </c:pt>
                <c:pt idx="9">
                  <c:v>07:Q2</c:v>
                </c:pt>
                <c:pt idx="10">
                  <c:v>07:Q3</c:v>
                </c:pt>
                <c:pt idx="11">
                  <c:v>07:Q4</c:v>
                </c:pt>
                <c:pt idx="12">
                  <c:v>08:Q1</c:v>
                </c:pt>
                <c:pt idx="13">
                  <c:v>08:Q2</c:v>
                </c:pt>
                <c:pt idx="14">
                  <c:v>08:Q3</c:v>
                </c:pt>
                <c:pt idx="15">
                  <c:v>08:Q4</c:v>
                </c:pt>
                <c:pt idx="16">
                  <c:v>09:Q1</c:v>
                </c:pt>
                <c:pt idx="17">
                  <c:v>09:Q2</c:v>
                </c:pt>
                <c:pt idx="18">
                  <c:v>09:Q3</c:v>
                </c:pt>
                <c:pt idx="19">
                  <c:v>09:Q4</c:v>
                </c:pt>
                <c:pt idx="20">
                  <c:v>10:Q1</c:v>
                </c:pt>
                <c:pt idx="21">
                  <c:v>10:Q2</c:v>
                </c:pt>
                <c:pt idx="22">
                  <c:v>10:Q3</c:v>
                </c:pt>
                <c:pt idx="23">
                  <c:v>10:Q4</c:v>
                </c:pt>
                <c:pt idx="24">
                  <c:v>11:Q1</c:v>
                </c:pt>
                <c:pt idx="25">
                  <c:v>11:Q2</c:v>
                </c:pt>
                <c:pt idx="26">
                  <c:v>11:Q3</c:v>
                </c:pt>
                <c:pt idx="27">
                  <c:v>11:Q4</c:v>
                </c:pt>
                <c:pt idx="28">
                  <c:v>12:Q1</c:v>
                </c:pt>
                <c:pt idx="29">
                  <c:v>12:Q2</c:v>
                </c:pt>
                <c:pt idx="30">
                  <c:v>12:Q3</c:v>
                </c:pt>
                <c:pt idx="31">
                  <c:v>12:Q4</c:v>
                </c:pt>
                <c:pt idx="32">
                  <c:v>13:Q1</c:v>
                </c:pt>
                <c:pt idx="33">
                  <c:v>13:Q2</c:v>
                </c:pt>
                <c:pt idx="34">
                  <c:v>13:Q3</c:v>
                </c:pt>
                <c:pt idx="35">
                  <c:v>13:Q4</c:v>
                </c:pt>
                <c:pt idx="36">
                  <c:v>14:Q1</c:v>
                </c:pt>
                <c:pt idx="37">
                  <c:v>14:Q2</c:v>
                </c:pt>
                <c:pt idx="38">
                  <c:v>14:Q3</c:v>
                </c:pt>
                <c:pt idx="39">
                  <c:v>14:Q4</c:v>
                </c:pt>
                <c:pt idx="40">
                  <c:v>15:Q1</c:v>
                </c:pt>
                <c:pt idx="41">
                  <c:v>15:Q2</c:v>
                </c:pt>
                <c:pt idx="42">
                  <c:v>15:Q3</c:v>
                </c:pt>
                <c:pt idx="43">
                  <c:v>15:Q4</c:v>
                </c:pt>
                <c:pt idx="44">
                  <c:v>16:Q1</c:v>
                </c:pt>
                <c:pt idx="45">
                  <c:v>16:Q2</c:v>
                </c:pt>
                <c:pt idx="46">
                  <c:v>16:Q3</c:v>
                </c:pt>
                <c:pt idx="47">
                  <c:v>16:Q4</c:v>
                </c:pt>
                <c:pt idx="48">
                  <c:v>17:Q1</c:v>
                </c:pt>
                <c:pt idx="49">
                  <c:v>17:Q2</c:v>
                </c:pt>
                <c:pt idx="50">
                  <c:v>17:Q3</c:v>
                </c:pt>
                <c:pt idx="51">
                  <c:v>17:Q4</c:v>
                </c:pt>
                <c:pt idx="52">
                  <c:v>18:Q1</c:v>
                </c:pt>
                <c:pt idx="53">
                  <c:v>18:Q2</c:v>
                </c:pt>
                <c:pt idx="54">
                  <c:v>18:Q3</c:v>
                </c:pt>
                <c:pt idx="55">
                  <c:v>18:Q4</c:v>
                </c:pt>
                <c:pt idx="56">
                  <c:v>19:Q1</c:v>
                </c:pt>
                <c:pt idx="57">
                  <c:v>19:Q2</c:v>
                </c:pt>
                <c:pt idx="58">
                  <c:v>19:Q3</c:v>
                </c:pt>
                <c:pt idx="59">
                  <c:v>19:Q4</c:v>
                </c:pt>
              </c:strCache>
            </c:strRef>
          </c:cat>
          <c:val>
            <c:numRef>
              <c:f>Sheet1!$B$2:$B$69</c:f>
              <c:numCache>
                <c:formatCode>0.0</c:formatCode>
                <c:ptCount val="60"/>
                <c:pt idx="0">
                  <c:v>5580.9</c:v>
                </c:pt>
                <c:pt idx="1">
                  <c:v>5640.7</c:v>
                </c:pt>
                <c:pt idx="2">
                  <c:v>5738.2</c:v>
                </c:pt>
                <c:pt idx="3">
                  <c:v>5811.9</c:v>
                </c:pt>
                <c:pt idx="4">
                  <c:v>5977</c:v>
                </c:pt>
                <c:pt idx="5">
                  <c:v>6016.1</c:v>
                </c:pt>
                <c:pt idx="6">
                  <c:v>6061.7</c:v>
                </c:pt>
                <c:pt idx="7">
                  <c:v>6178.1</c:v>
                </c:pt>
                <c:pt idx="8">
                  <c:v>6348.8</c:v>
                </c:pt>
                <c:pt idx="9">
                  <c:v>6372</c:v>
                </c:pt>
                <c:pt idx="10">
                  <c:v>6394.6</c:v>
                </c:pt>
                <c:pt idx="11">
                  <c:v>6468.7</c:v>
                </c:pt>
                <c:pt idx="12">
                  <c:v>6540.5</c:v>
                </c:pt>
                <c:pt idx="13">
                  <c:v>6532.4</c:v>
                </c:pt>
                <c:pt idx="14">
                  <c:v>6544.7</c:v>
                </c:pt>
                <c:pt idx="15">
                  <c:v>6513.7</c:v>
                </c:pt>
                <c:pt idx="16">
                  <c:v>6231.3</c:v>
                </c:pt>
                <c:pt idx="17">
                  <c:v>6257</c:v>
                </c:pt>
                <c:pt idx="18">
                  <c:v>6239.8</c:v>
                </c:pt>
                <c:pt idx="19">
                  <c:v>6280.8</c:v>
                </c:pt>
                <c:pt idx="20">
                  <c:v>6239.6</c:v>
                </c:pt>
                <c:pt idx="21">
                  <c:v>6365.5</c:v>
                </c:pt>
                <c:pt idx="22">
                  <c:v>6426.4</c:v>
                </c:pt>
                <c:pt idx="23">
                  <c:v>6478.6</c:v>
                </c:pt>
                <c:pt idx="24" formatCode="General">
                  <c:v>6583.6</c:v>
                </c:pt>
                <c:pt idx="25" formatCode="General">
                  <c:v>6615.5</c:v>
                </c:pt>
                <c:pt idx="26" formatCode="General">
                  <c:v>6689.6</c:v>
                </c:pt>
                <c:pt idx="27" formatCode="General">
                  <c:v>6643.9</c:v>
                </c:pt>
                <c:pt idx="28" formatCode="General">
                  <c:v>6841.1</c:v>
                </c:pt>
                <c:pt idx="29" formatCode="General">
                  <c:v>6878.5</c:v>
                </c:pt>
                <c:pt idx="30" formatCode="General">
                  <c:v>6906.8</c:v>
                </c:pt>
                <c:pt idx="31" formatCode="General">
                  <c:v>7094.6</c:v>
                </c:pt>
                <c:pt idx="32" formatCode="General">
                  <c:v>6999.7</c:v>
                </c:pt>
                <c:pt idx="33" formatCode="General">
                  <c:v>7102.1</c:v>
                </c:pt>
                <c:pt idx="34" formatCode="0.000">
                  <c:v>7148.2</c:v>
                </c:pt>
                <c:pt idx="35" formatCode="0.000">
                  <c:v>7216.7</c:v>
                </c:pt>
                <c:pt idx="36" formatCode="0.000">
                  <c:v>7357.4269999999997</c:v>
                </c:pt>
                <c:pt idx="37" formatCode="0.000">
                  <c:v>7408.1989999999996</c:v>
                </c:pt>
                <c:pt idx="38" formatCode="0.000">
                  <c:v>7501.9560000000001</c:v>
                </c:pt>
                <c:pt idx="39" formatCode="0.000">
                  <c:v>7633.299</c:v>
                </c:pt>
                <c:pt idx="40" formatCode="0.000">
                  <c:v>7744.9520000000002</c:v>
                </c:pt>
                <c:pt idx="41" formatCode="0.000">
                  <c:v>7830.2089999999998</c:v>
                </c:pt>
                <c:pt idx="42" formatCode="0.000">
                  <c:v>7898.21</c:v>
                </c:pt>
                <c:pt idx="43" formatCode="0.000">
                  <c:v>7953.3379999999997</c:v>
                </c:pt>
                <c:pt idx="44" formatCode="0.000">
                  <c:v>7982.7820000000002</c:v>
                </c:pt>
                <c:pt idx="45" formatCode="0.000">
                  <c:v>8032.085</c:v>
                </c:pt>
                <c:pt idx="46" formatCode="0.000">
                  <c:v>8112.1549999999997</c:v>
                </c:pt>
                <c:pt idx="47" formatCode="0.000">
                  <c:v>8206.93</c:v>
                </c:pt>
                <c:pt idx="48" formatCode="0.000">
                  <c:v>8310.6470000000008</c:v>
                </c:pt>
                <c:pt idx="49" formatCode="0.000">
                  <c:v>8397.7070000000003</c:v>
                </c:pt>
                <c:pt idx="50" formatCode="0.000">
                  <c:v>8497.9249999999993</c:v>
                </c:pt>
                <c:pt idx="51" formatCode="0.000">
                  <c:v>8642.0319999999992</c:v>
                </c:pt>
                <c:pt idx="52" formatCode="0.000">
                  <c:v>8776.6720000000005</c:v>
                </c:pt>
                <c:pt idx="53" formatCode="0.000">
                  <c:v>8845.0220000000008</c:v>
                </c:pt>
                <c:pt idx="54" formatCode="0.000">
                  <c:v>8942.2240000000002</c:v>
                </c:pt>
                <c:pt idx="55" formatCode="0.000">
                  <c:v>8990.0470000000005</c:v>
                </c:pt>
                <c:pt idx="56" formatCode="0.000">
                  <c:v>9211.5069999999996</c:v>
                </c:pt>
                <c:pt idx="57" formatCode="0.000">
                  <c:v>9273.607</c:v>
                </c:pt>
                <c:pt idx="58" formatCode="0.000">
                  <c:v>9309.6029999999992</c:v>
                </c:pt>
                <c:pt idx="59" formatCode="0.000">
                  <c:v>9396.2900000000009</c:v>
                </c:pt>
              </c:numCache>
            </c:numRef>
          </c:val>
          <c:smooth val="1"/>
          <c:extLst>
            <c:ext xmlns:c16="http://schemas.microsoft.com/office/drawing/2014/chart" uri="{C3380CC4-5D6E-409C-BE32-E72D297353CC}">
              <c16:uniqueId val="{00000001-98B6-2641-8234-7F25B6EB3001}"/>
            </c:ext>
          </c:extLst>
        </c:ser>
        <c:dLbls>
          <c:showLegendKey val="0"/>
          <c:showVal val="0"/>
          <c:showCatName val="0"/>
          <c:showSerName val="0"/>
          <c:showPercent val="0"/>
          <c:showBubbleSize val="0"/>
        </c:dLbls>
        <c:marker val="1"/>
        <c:smooth val="0"/>
        <c:axId val="476246159"/>
        <c:axId val="1"/>
      </c:lineChart>
      <c:catAx>
        <c:axId val="476246159"/>
        <c:scaling>
          <c:orientation val="minMax"/>
        </c:scaling>
        <c:delete val="0"/>
        <c:axPos val="b"/>
        <c:numFmt formatCode="\'yy" sourceLinked="0"/>
        <c:majorTickMark val="out"/>
        <c:minorTickMark val="none"/>
        <c:tickLblPos val="nextTo"/>
        <c:spPr>
          <a:ln w="9525">
            <a:solidFill>
              <a:srgbClr val="868686"/>
            </a:solidFill>
            <a:prstDash val="solid"/>
          </a:ln>
        </c:spPr>
        <c:txPr>
          <a:bodyPr rot="-5400000" vert="horz"/>
          <a:lstStyle/>
          <a:p>
            <a:pPr>
              <a:defRPr sz="1226" b="0" i="0" u="none" strike="noStrike" baseline="0">
                <a:solidFill>
                  <a:srgbClr val="000000"/>
                </a:solidFill>
                <a:latin typeface="Arial"/>
                <a:ea typeface="Arial"/>
                <a:cs typeface="Arial"/>
              </a:defRPr>
            </a:pPr>
            <a:endParaRPr lang="en-US"/>
          </a:p>
        </c:txPr>
        <c:crossAx val="1"/>
        <c:crossesAt val="5500"/>
        <c:auto val="1"/>
        <c:lblAlgn val="ctr"/>
        <c:lblOffset val="100"/>
        <c:tickLblSkip val="2"/>
        <c:tickMarkSkip val="1"/>
        <c:noMultiLvlLbl val="0"/>
      </c:catAx>
      <c:valAx>
        <c:axId val="1"/>
        <c:scaling>
          <c:orientation val="minMax"/>
          <c:max val="9500"/>
          <c:min val="5500"/>
        </c:scaling>
        <c:delete val="0"/>
        <c:axPos val="l"/>
        <c:majorGridlines>
          <c:spPr>
            <a:ln w="3243">
              <a:noFill/>
              <a:prstDash val="solid"/>
            </a:ln>
          </c:spPr>
        </c:majorGridlines>
        <c:numFmt formatCode="\$#,##0" sourceLinked="0"/>
        <c:majorTickMark val="out"/>
        <c:minorTickMark val="none"/>
        <c:tickLblPos val="nextTo"/>
        <c:spPr>
          <a:ln w="9525">
            <a:solidFill>
              <a:srgbClr val="868686"/>
            </a:solidFill>
            <a:prstDash val="solid"/>
          </a:ln>
        </c:spPr>
        <c:txPr>
          <a:bodyPr rot="0" vert="horz"/>
          <a:lstStyle/>
          <a:p>
            <a:pPr>
              <a:defRPr sz="1430" b="0" i="0" u="none" strike="noStrike" baseline="0">
                <a:solidFill>
                  <a:srgbClr val="000000"/>
                </a:solidFill>
                <a:latin typeface="Arial"/>
                <a:ea typeface="Arial"/>
                <a:cs typeface="Arial"/>
              </a:defRPr>
            </a:pPr>
            <a:endParaRPr lang="en-US"/>
          </a:p>
        </c:txPr>
        <c:crossAx val="476246159"/>
        <c:crosses val="autoZero"/>
        <c:crossBetween val="between"/>
        <c:majorUnit val="500"/>
        <c:minorUnit val="10"/>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max val="1"/>
          <c:min val="0"/>
        </c:scaling>
        <c:delete val="0"/>
        <c:axPos val="r"/>
        <c:numFmt formatCode="0" sourceLinked="1"/>
        <c:majorTickMark val="none"/>
        <c:minorTickMark val="none"/>
        <c:tickLblPos val="none"/>
        <c:spPr>
          <a:ln w="6486">
            <a:noFill/>
          </a:ln>
        </c:spPr>
        <c:crossAx val="3"/>
        <c:crosses val="max"/>
        <c:crossBetween val="between"/>
        <c:majorUnit val="1"/>
      </c:valAx>
      <c:spPr>
        <a:solidFill>
          <a:srgbClr val="FFFFFF"/>
        </a:solidFill>
        <a:ln w="25945">
          <a:noFill/>
        </a:ln>
      </c:spPr>
    </c:plotArea>
    <c:plotVisOnly val="1"/>
    <c:dispBlanksAs val="gap"/>
    <c:showDLblsOverMax val="0"/>
  </c:chart>
  <c:spPr>
    <a:noFill/>
    <a:ln>
      <a:noFill/>
    </a:ln>
  </c:spPr>
  <c:txPr>
    <a:bodyPr/>
    <a:lstStyle/>
    <a:p>
      <a:pPr>
        <a:defRPr sz="1839"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370515683243399E-2"/>
          <c:y val="5.8599107695807701E-2"/>
          <c:w val="0.88897607661269695"/>
          <c:h val="0.75961077938538391"/>
        </c:manualLayout>
      </c:layout>
      <c:barChart>
        <c:barDir val="col"/>
        <c:grouping val="clustered"/>
        <c:varyColors val="0"/>
        <c:ser>
          <c:idx val="0"/>
          <c:order val="0"/>
          <c:tx>
            <c:strRef>
              <c:f>Sheet1!$A$2</c:f>
              <c:strCache>
                <c:ptCount val="1"/>
                <c:pt idx="0">
                  <c:v>Millions of Units</c:v>
                </c:pt>
              </c:strCache>
            </c:strRef>
          </c:tx>
          <c:invertIfNegative val="0"/>
          <c:dLbls>
            <c:dLbl>
              <c:idx val="0"/>
              <c:layout>
                <c:manualLayout>
                  <c:x val="0"/>
                  <c:y val="8.360918862779925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D1-2646-9AD4-4CAAE7AC0330}"/>
                </c:ext>
              </c:extLst>
            </c:dLbl>
            <c:dLbl>
              <c:idx val="1"/>
              <c:layout>
                <c:manualLayout>
                  <c:x val="0"/>
                  <c:y val="-2.24719101123595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D1-2646-9AD4-4CAAE7AC0330}"/>
                </c:ext>
              </c:extLst>
            </c:dLbl>
            <c:dLbl>
              <c:idx val="2"/>
              <c:layout>
                <c:manualLayout>
                  <c:x val="-9.8256669516114201E-3"/>
                  <c:y val="-1.680938554185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3D1-2646-9AD4-4CAAE7AC0330}"/>
                </c:ext>
              </c:extLst>
            </c:dLbl>
            <c:dLbl>
              <c:idx val="4"/>
              <c:layout>
                <c:manualLayout>
                  <c:x val="3.0616150019135099E-3"/>
                  <c:y val="-3.210272873194220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D1-2646-9AD4-4CAAE7AC0330}"/>
                </c:ext>
              </c:extLst>
            </c:dLbl>
            <c:dLbl>
              <c:idx val="5"/>
              <c:layout>
                <c:manualLayout>
                  <c:x val="-6.1907301770975504E-4"/>
                  <c:y val="-5.766610634344870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3D1-2646-9AD4-4CAAE7AC0330}"/>
                </c:ext>
              </c:extLst>
            </c:dLbl>
            <c:dLbl>
              <c:idx val="7"/>
              <c:layout>
                <c:manualLayout>
                  <c:x val="-1.5308075009567599E-3"/>
                  <c:y val="-1.9261637239165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3D1-2646-9AD4-4CAAE7AC0330}"/>
                </c:ext>
              </c:extLst>
            </c:dLbl>
            <c:numFmt formatCode="#,##0.0" sourceLinked="0"/>
            <c:spPr>
              <a:noFill/>
              <a:ln>
                <a:noFill/>
              </a:ln>
              <a:effectLst/>
            </c:spPr>
            <c:txPr>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2010</c:v>
                </c:pt>
                <c:pt idx="1">
                  <c:v>2011</c:v>
                </c:pt>
                <c:pt idx="2">
                  <c:v>2012</c:v>
                </c:pt>
                <c:pt idx="3">
                  <c:v>2013</c:v>
                </c:pt>
                <c:pt idx="4">
                  <c:v>2014</c:v>
                </c:pt>
                <c:pt idx="5">
                  <c:v>2015</c:v>
                </c:pt>
                <c:pt idx="6">
                  <c:v>2016</c:v>
                </c:pt>
                <c:pt idx="7">
                  <c:v>2017</c:v>
                </c:pt>
                <c:pt idx="8">
                  <c:v>2018</c:v>
                </c:pt>
                <c:pt idx="9">
                  <c:v>2019</c:v>
                </c:pt>
                <c:pt idx="10">
                  <c:v>2020F</c:v>
                </c:pt>
              </c:strCache>
            </c:strRef>
          </c:cat>
          <c:val>
            <c:numRef>
              <c:f>Sheet1!$B$2:$L$2</c:f>
              <c:numCache>
                <c:formatCode>0.0</c:formatCode>
                <c:ptCount val="11"/>
                <c:pt idx="0">
                  <c:v>11.6</c:v>
                </c:pt>
                <c:pt idx="1">
                  <c:v>12.7</c:v>
                </c:pt>
                <c:pt idx="2">
                  <c:v>14.4</c:v>
                </c:pt>
                <c:pt idx="3">
                  <c:v>15.5</c:v>
                </c:pt>
                <c:pt idx="4">
                  <c:v>16.399999999999999</c:v>
                </c:pt>
                <c:pt idx="5">
                  <c:v>17.399999999999999</c:v>
                </c:pt>
                <c:pt idx="6">
                  <c:v>17.5</c:v>
                </c:pt>
                <c:pt idx="7">
                  <c:v>17.100000000000001</c:v>
                </c:pt>
                <c:pt idx="8">
                  <c:v>17.2</c:v>
                </c:pt>
                <c:pt idx="9">
                  <c:v>17</c:v>
                </c:pt>
                <c:pt idx="10">
                  <c:v>13.1</c:v>
                </c:pt>
              </c:numCache>
            </c:numRef>
          </c:val>
          <c:extLst>
            <c:ext xmlns:c16="http://schemas.microsoft.com/office/drawing/2014/chart" uri="{C3380CC4-5D6E-409C-BE32-E72D297353CC}">
              <c16:uniqueId val="{00000006-23D1-2646-9AD4-4CAAE7AC0330}"/>
            </c:ext>
          </c:extLst>
        </c:ser>
        <c:dLbls>
          <c:showLegendKey val="0"/>
          <c:showVal val="0"/>
          <c:showCatName val="0"/>
          <c:showSerName val="0"/>
          <c:showPercent val="0"/>
          <c:showBubbleSize val="0"/>
        </c:dLbls>
        <c:gapWidth val="60"/>
        <c:axId val="334066240"/>
        <c:axId val="334068560"/>
      </c:barChart>
      <c:catAx>
        <c:axId val="334066240"/>
        <c:scaling>
          <c:orientation val="minMax"/>
        </c:scaling>
        <c:delete val="0"/>
        <c:axPos val="b"/>
        <c:numFmt formatCode="General" sourceLinked="1"/>
        <c:majorTickMark val="out"/>
        <c:minorTickMark val="none"/>
        <c:tickLblPos val="low"/>
        <c:txPr>
          <a:bodyPr rot="-5400000" vert="horz"/>
          <a:lstStyle/>
          <a:p>
            <a:pPr>
              <a:defRPr sz="1200"/>
            </a:pPr>
            <a:endParaRPr lang="en-US"/>
          </a:p>
        </c:txPr>
        <c:crossAx val="334068560"/>
        <c:crosses val="autoZero"/>
        <c:auto val="1"/>
        <c:lblAlgn val="ctr"/>
        <c:lblOffset val="200"/>
        <c:tickLblSkip val="1"/>
        <c:tickMarkSkip val="1"/>
        <c:noMultiLvlLbl val="0"/>
      </c:catAx>
      <c:valAx>
        <c:axId val="334068560"/>
        <c:scaling>
          <c:orientation val="minMax"/>
          <c:min val="10"/>
        </c:scaling>
        <c:delete val="0"/>
        <c:axPos val="l"/>
        <c:numFmt formatCode="#,##0" sourceLinked="0"/>
        <c:majorTickMark val="out"/>
        <c:minorTickMark val="none"/>
        <c:tickLblPos val="nextTo"/>
        <c:txPr>
          <a:bodyPr rot="0" vert="horz"/>
          <a:lstStyle/>
          <a:p>
            <a:pPr>
              <a:defRPr/>
            </a:pPr>
            <a:endParaRPr lang="en-US"/>
          </a:p>
        </c:txPr>
        <c:crossAx val="334066240"/>
        <c:crosses val="autoZero"/>
        <c:crossBetween val="between"/>
        <c:majorUnit val="2"/>
      </c:valAx>
    </c:plotArea>
    <c:plotVisOnly val="1"/>
    <c:dispBlanksAs val="gap"/>
    <c:showDLblsOverMax val="0"/>
  </c:chart>
  <c:txPr>
    <a:bodyPr/>
    <a:lstStyle/>
    <a:p>
      <a:pPr>
        <a:defRPr sz="14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0.54034</cdr:x>
      <cdr:y>0.04011</cdr:y>
    </cdr:from>
    <cdr:to>
      <cdr:x>0.62451</cdr:x>
      <cdr:y>0.87662</cdr:y>
    </cdr:to>
    <cdr:sp macro="" textlink="">
      <cdr:nvSpPr>
        <cdr:cNvPr id="2" name="Rectangle 1">
          <a:extLst xmlns:a="http://schemas.openxmlformats.org/drawingml/2006/main">
            <a:ext uri="{FF2B5EF4-FFF2-40B4-BE49-F238E27FC236}">
              <a16:creationId xmlns:a16="http://schemas.microsoft.com/office/drawing/2014/main" id="{DAC23C87-1B6A-45AF-A178-F2AD97340C11}"/>
            </a:ext>
          </a:extLst>
        </cdr:cNvPr>
        <cdr:cNvSpPr/>
      </cdr:nvSpPr>
      <cdr:spPr>
        <a:xfrm xmlns:a="http://schemas.openxmlformats.org/drawingml/2006/main">
          <a:off x="4570287" y="162057"/>
          <a:ext cx="711927" cy="3379639"/>
        </a:xfrm>
        <a:prstGeom xmlns:a="http://schemas.openxmlformats.org/drawingml/2006/main" prst="rect">
          <a:avLst/>
        </a:prstGeom>
        <a:solidFill xmlns:a="http://schemas.openxmlformats.org/drawingml/2006/main">
          <a:schemeClr val="accent1">
            <a:alpha val="22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solidFill>
              <a:schemeClr val="tx1"/>
            </a:solidFill>
          </a:endParaRPr>
        </a:p>
      </cdr:txBody>
    </cdr:sp>
  </cdr:relSizeAnchor>
  <cdr:relSizeAnchor xmlns:cdr="http://schemas.openxmlformats.org/drawingml/2006/chartDrawing">
    <cdr:from>
      <cdr:x>0.08681</cdr:x>
      <cdr:y>0.03975</cdr:y>
    </cdr:from>
    <cdr:to>
      <cdr:x>0.29113</cdr:x>
      <cdr:y>0.25487</cdr:y>
    </cdr:to>
    <cdr:sp macro="" textlink="">
      <cdr:nvSpPr>
        <cdr:cNvPr id="4" name="Rectangle 3">
          <a:extLst xmlns:a="http://schemas.openxmlformats.org/drawingml/2006/main">
            <a:ext uri="{FF2B5EF4-FFF2-40B4-BE49-F238E27FC236}">
              <a16:creationId xmlns:a16="http://schemas.microsoft.com/office/drawing/2014/main" id="{85BA42FB-8F38-1C41-B0F9-04FE095293D4}"/>
            </a:ext>
          </a:extLst>
        </cdr:cNvPr>
        <cdr:cNvSpPr>
          <a:spLocks xmlns:a="http://schemas.openxmlformats.org/drawingml/2006/main" noChangeArrowheads="1"/>
        </cdr:cNvSpPr>
      </cdr:nvSpPr>
      <cdr:spPr bwMode="gray">
        <a:xfrm xmlns:a="http://schemas.openxmlformats.org/drawingml/2006/main">
          <a:off x="734245" y="160599"/>
          <a:ext cx="1728225" cy="869113"/>
        </a:xfrm>
        <a:prstGeom xmlns:a="http://schemas.openxmlformats.org/drawingml/2006/main" prst="rect">
          <a:avLst/>
        </a:prstGeom>
        <a:solidFill xmlns:a="http://schemas.openxmlformats.org/drawingml/2006/main">
          <a:schemeClr val="bg1">
            <a:lumMod val="95000"/>
          </a:schemeClr>
        </a:solidFill>
        <a:ln xmlns:a="http://schemas.openxmlformats.org/drawingml/2006/main" w="19050" algn="ctr">
          <a:solidFill>
            <a:schemeClr val="accent1"/>
          </a:solidFill>
          <a:miter lim="800000"/>
          <a:headEnd/>
          <a:tailEnd/>
        </a:ln>
      </cdr:spPr>
      <cdr:txBody>
        <a:bodyPr xmlns:a="http://schemas.openxmlformats.org/drawingml/2006/main" lIns="137160" tIns="137160" rIns="91440" bIns="13716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nSpc>
              <a:spcPct val="90000"/>
            </a:lnSpc>
            <a:spcBef>
              <a:spcPts val="1200"/>
            </a:spcBef>
            <a:buClr>
              <a:srgbClr val="337DBE"/>
            </a:buClr>
            <a:buSzPct val="77000"/>
          </a:pPr>
          <a:r>
            <a:rPr lang="en-US" sz="1100" dirty="0"/>
            <a:t>Recessions typically decrease business starts, and the effect can last years.</a:t>
          </a:r>
        </a:p>
        <a:p xmlns:a="http://schemas.openxmlformats.org/drawingml/2006/main">
          <a:pPr>
            <a:lnSpc>
              <a:spcPct val="90000"/>
            </a:lnSpc>
            <a:spcBef>
              <a:spcPts val="1200"/>
            </a:spcBef>
            <a:buClr>
              <a:srgbClr val="337DBE"/>
            </a:buClr>
            <a:buSzPct val="77000"/>
          </a:pPr>
          <a:endParaRPr lang="en-US" sz="1100" dirty="0"/>
        </a:p>
      </cdr:txBody>
    </cdr:sp>
  </cdr:relSizeAnchor>
  <cdr:relSizeAnchor xmlns:cdr="http://schemas.openxmlformats.org/drawingml/2006/chartDrawing">
    <cdr:from>
      <cdr:x>0.892</cdr:x>
      <cdr:y>0.11376</cdr:y>
    </cdr:from>
    <cdr:to>
      <cdr:x>0.97691</cdr:x>
      <cdr:y>0.17925</cdr:y>
    </cdr:to>
    <cdr:sp macro="" textlink="">
      <cdr:nvSpPr>
        <cdr:cNvPr id="6" name="TextBox 5">
          <a:extLst xmlns:a="http://schemas.openxmlformats.org/drawingml/2006/main">
            <a:ext uri="{FF2B5EF4-FFF2-40B4-BE49-F238E27FC236}">
              <a16:creationId xmlns:a16="http://schemas.microsoft.com/office/drawing/2014/main" id="{C93C4C0A-780A-42F8-B098-C27D335CC02C}"/>
            </a:ext>
          </a:extLst>
        </cdr:cNvPr>
        <cdr:cNvSpPr txBox="1"/>
      </cdr:nvSpPr>
      <cdr:spPr>
        <a:xfrm xmlns:a="http://schemas.openxmlformats.org/drawingml/2006/main">
          <a:off x="10139679" y="600037"/>
          <a:ext cx="965200" cy="3454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dirty="0">
              <a:solidFill>
                <a:srgbClr val="70AD15"/>
              </a:solidFill>
            </a:rPr>
            <a:t>Starts</a:t>
          </a:r>
        </a:p>
      </cdr:txBody>
    </cdr:sp>
  </cdr:relSizeAnchor>
  <cdr:relSizeAnchor xmlns:cdr="http://schemas.openxmlformats.org/drawingml/2006/chartDrawing">
    <cdr:from>
      <cdr:x>0.89418</cdr:x>
      <cdr:y>0.30418</cdr:y>
    </cdr:from>
    <cdr:to>
      <cdr:x>0.99825</cdr:x>
      <cdr:y>0.36472</cdr:y>
    </cdr:to>
    <cdr:sp macro="" textlink="">
      <cdr:nvSpPr>
        <cdr:cNvPr id="8" name="TextBox 1">
          <a:extLst xmlns:a="http://schemas.openxmlformats.org/drawingml/2006/main">
            <a:ext uri="{FF2B5EF4-FFF2-40B4-BE49-F238E27FC236}">
              <a16:creationId xmlns:a16="http://schemas.microsoft.com/office/drawing/2014/main" id="{8406989B-A9AB-42FC-BE9C-92EFED3B748B}"/>
            </a:ext>
          </a:extLst>
        </cdr:cNvPr>
        <cdr:cNvSpPr txBox="1"/>
      </cdr:nvSpPr>
      <cdr:spPr>
        <a:xfrm xmlns:a="http://schemas.openxmlformats.org/drawingml/2006/main">
          <a:off x="7563173" y="1228960"/>
          <a:ext cx="880245" cy="24459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dirty="0">
              <a:solidFill>
                <a:srgbClr val="FF0000"/>
              </a:solidFill>
            </a:rPr>
            <a:t>Closings</a:t>
          </a:r>
        </a:p>
      </cdr:txBody>
    </cdr:sp>
  </cdr:relSizeAnchor>
  <cdr:relSizeAnchor xmlns:cdr="http://schemas.openxmlformats.org/drawingml/2006/chartDrawing">
    <cdr:from>
      <cdr:x>0.63622</cdr:x>
      <cdr:y>0.63691</cdr:y>
    </cdr:from>
    <cdr:to>
      <cdr:x>0.95458</cdr:x>
      <cdr:y>0.80802</cdr:y>
    </cdr:to>
    <cdr:grpSp>
      <cdr:nvGrpSpPr>
        <cdr:cNvPr id="10" name="Group 9">
          <a:extLst xmlns:a="http://schemas.openxmlformats.org/drawingml/2006/main">
            <a:ext uri="{FF2B5EF4-FFF2-40B4-BE49-F238E27FC236}">
              <a16:creationId xmlns:a16="http://schemas.microsoft.com/office/drawing/2014/main" id="{7C10780E-D093-4A7D-84FA-0DD1ADA18968}"/>
            </a:ext>
          </a:extLst>
        </cdr:cNvPr>
        <cdr:cNvGrpSpPr/>
      </cdr:nvGrpSpPr>
      <cdr:grpSpPr>
        <a:xfrm xmlns:a="http://schemas.openxmlformats.org/drawingml/2006/main">
          <a:off x="5381276" y="2573236"/>
          <a:ext cx="2692753" cy="691316"/>
          <a:chOff x="11308534" y="5098145"/>
          <a:chExt cx="24769306" cy="1178266"/>
        </a:xfrm>
      </cdr:grpSpPr>
      <cdr:sp macro="" textlink="">
        <cdr:nvSpPr>
          <cdr:cNvPr id="11" name="Rectangle 10">
            <a:extLst xmlns:a="http://schemas.openxmlformats.org/drawingml/2006/main">
              <a:ext uri="{FF2B5EF4-FFF2-40B4-BE49-F238E27FC236}">
                <a16:creationId xmlns:a16="http://schemas.microsoft.com/office/drawing/2014/main" id="{FA13E97C-1586-48CE-AB9F-A57A47CDDA22}"/>
              </a:ext>
            </a:extLst>
          </cdr:cNvPr>
          <cdr:cNvSpPr>
            <a:spLocks xmlns:a="http://schemas.openxmlformats.org/drawingml/2006/main" noChangeArrowheads="1"/>
          </cdr:cNvSpPr>
        </cdr:nvSpPr>
        <cdr:spPr bwMode="gray">
          <a:xfrm xmlns:a="http://schemas.openxmlformats.org/drawingml/2006/main">
            <a:off x="11308534" y="5098145"/>
            <a:ext cx="24769306" cy="1178266"/>
          </a:xfrm>
          <a:prstGeom xmlns:a="http://schemas.openxmlformats.org/drawingml/2006/main" prst="rect">
            <a:avLst/>
          </a:prstGeom>
          <a:solidFill xmlns:a="http://schemas.openxmlformats.org/drawingml/2006/main">
            <a:schemeClr val="bg1">
              <a:lumMod val="95000"/>
            </a:schemeClr>
          </a:solidFill>
          <a:ln xmlns:a="http://schemas.openxmlformats.org/drawingml/2006/main" w="19050" algn="ctr">
            <a:solidFill>
              <a:schemeClr val="accent1"/>
            </a:solidFill>
            <a:miter lim="800000"/>
            <a:headEnd/>
            <a:tailEnd/>
          </a:ln>
        </cdr:spPr>
        <cdr:txBody>
          <a:bodyPr xmlns:a="http://schemas.openxmlformats.org/drawingml/2006/main" lIns="137160" tIns="137160" rIns="91440" bIns="13716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ct val="90000"/>
              </a:lnSpc>
              <a:spcBef>
                <a:spcPts val="1200"/>
              </a:spcBef>
              <a:buClr>
                <a:srgbClr val="337DBE"/>
              </a:buClr>
              <a:buSzPct val="77000"/>
            </a:pPr>
            <a:r>
              <a:rPr lang="en-US" dirty="0"/>
              <a:t>Fewer starts and more closings means reduced premiums. The last recession was bad – 2020 will likely be worse.</a:t>
            </a:r>
          </a:p>
        </cdr:txBody>
      </cdr:sp>
    </cdr:grpSp>
  </cdr:relSizeAnchor>
  <cdr:relSizeAnchor xmlns:cdr="http://schemas.openxmlformats.org/drawingml/2006/chartDrawing">
    <cdr:from>
      <cdr:x>0.31331</cdr:x>
      <cdr:y>0.04011</cdr:y>
    </cdr:from>
    <cdr:to>
      <cdr:x>0.35872</cdr:x>
      <cdr:y>0.87662</cdr:y>
    </cdr:to>
    <cdr:sp macro="" textlink="">
      <cdr:nvSpPr>
        <cdr:cNvPr id="9" name="Rectangle 8">
          <a:extLst xmlns:a="http://schemas.openxmlformats.org/drawingml/2006/main">
            <a:ext uri="{FF2B5EF4-FFF2-40B4-BE49-F238E27FC236}">
              <a16:creationId xmlns:a16="http://schemas.microsoft.com/office/drawing/2014/main" id="{07BC10E5-CDD4-4D93-AD11-887CCD065DE9}"/>
            </a:ext>
          </a:extLst>
        </cdr:cNvPr>
        <cdr:cNvSpPr/>
      </cdr:nvSpPr>
      <cdr:spPr>
        <a:xfrm xmlns:a="http://schemas.openxmlformats.org/drawingml/2006/main">
          <a:off x="2650038" y="162057"/>
          <a:ext cx="384050" cy="3379657"/>
        </a:xfrm>
        <a:prstGeom xmlns:a="http://schemas.openxmlformats.org/drawingml/2006/main" prst="rect">
          <a:avLst/>
        </a:prstGeom>
        <a:solidFill xmlns:a="http://schemas.openxmlformats.org/drawingml/2006/main">
          <a:schemeClr val="accent1">
            <a:alpha val="22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sz="800" b="1" dirty="0">
            <a:solidFill>
              <a:schemeClr val="tx1"/>
            </a:solidFill>
          </a:endParaRPr>
        </a:p>
      </cdr:txBody>
    </cdr:sp>
  </cdr:relSizeAnchor>
  <cdr:relSizeAnchor xmlns:cdr="http://schemas.openxmlformats.org/drawingml/2006/chartDrawing">
    <cdr:from>
      <cdr:x>0.3774</cdr:x>
      <cdr:y>0.03809</cdr:y>
    </cdr:from>
    <cdr:to>
      <cdr:x>0.51816</cdr:x>
      <cdr:y>0.25668</cdr:y>
    </cdr:to>
    <cdr:sp macro="" textlink="">
      <cdr:nvSpPr>
        <cdr:cNvPr id="13" name="Rectangle 12">
          <a:extLst xmlns:a="http://schemas.openxmlformats.org/drawingml/2006/main">
            <a:ext uri="{FF2B5EF4-FFF2-40B4-BE49-F238E27FC236}">
              <a16:creationId xmlns:a16="http://schemas.microsoft.com/office/drawing/2014/main" id="{14FAE39C-8331-4026-9406-47BB43812AC5}"/>
            </a:ext>
          </a:extLst>
        </cdr:cNvPr>
        <cdr:cNvSpPr>
          <a:spLocks xmlns:a="http://schemas.openxmlformats.org/drawingml/2006/main" noChangeArrowheads="1"/>
        </cdr:cNvSpPr>
      </cdr:nvSpPr>
      <cdr:spPr bwMode="gray">
        <a:xfrm xmlns:a="http://schemas.openxmlformats.org/drawingml/2006/main">
          <a:off x="3192165" y="153903"/>
          <a:ext cx="1190555" cy="883139"/>
        </a:xfrm>
        <a:prstGeom xmlns:a="http://schemas.openxmlformats.org/drawingml/2006/main" prst="rect">
          <a:avLst/>
        </a:prstGeom>
        <a:solidFill xmlns:a="http://schemas.openxmlformats.org/drawingml/2006/main">
          <a:schemeClr val="bg1">
            <a:lumMod val="95000"/>
          </a:schemeClr>
        </a:solidFill>
        <a:ln xmlns:a="http://schemas.openxmlformats.org/drawingml/2006/main" w="19050" algn="ctr">
          <a:solidFill>
            <a:schemeClr val="accent1"/>
          </a:solidFill>
          <a:miter lim="800000"/>
          <a:headEnd/>
          <a:tailEnd/>
        </a:ln>
      </cdr:spPr>
      <cdr:txBody>
        <a:bodyPr xmlns:a="http://schemas.openxmlformats.org/drawingml/2006/main" lIns="137160" tIns="137160" rIns="91440" bIns="13716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ct val="90000"/>
            </a:lnSpc>
            <a:spcBef>
              <a:spcPts val="1200"/>
            </a:spcBef>
            <a:buClr>
              <a:srgbClr val="337DBE"/>
            </a:buClr>
            <a:buSzPct val="77000"/>
          </a:pPr>
          <a:r>
            <a:rPr lang="en-US" dirty="0"/>
            <a:t>The “Great Recession” caused starts to drop 14%. </a:t>
          </a:r>
        </a:p>
      </cdr:txBody>
    </cdr:sp>
  </cdr:relSizeAnchor>
</c:userShapes>
</file>

<file path=ppt/drawings/drawing2.xml><?xml version="1.0" encoding="utf-8"?>
<c:userShapes xmlns:c="http://schemas.openxmlformats.org/drawingml/2006/chart">
  <cdr:relSizeAnchor xmlns:cdr="http://schemas.openxmlformats.org/drawingml/2006/chartDrawing">
    <cdr:from>
      <cdr:x>0.05521</cdr:x>
      <cdr:y>0.78842</cdr:y>
    </cdr:from>
    <cdr:to>
      <cdr:x>0.13248</cdr:x>
      <cdr:y>0.85933</cdr:y>
    </cdr:to>
    <cdr:sp macro="" textlink="">
      <cdr:nvSpPr>
        <cdr:cNvPr id="2" name="TextBox 1"/>
        <cdr:cNvSpPr txBox="1"/>
      </cdr:nvSpPr>
      <cdr:spPr>
        <a:xfrm xmlns:a="http://schemas.openxmlformats.org/drawingml/2006/main">
          <a:off x="469532" y="3148375"/>
          <a:ext cx="657083" cy="283164"/>
        </a:xfrm>
        <a:prstGeom xmlns:a="http://schemas.openxmlformats.org/drawingml/2006/main" prst="rect">
          <a:avLst/>
        </a:prstGeom>
        <a:noFill xmlns:a="http://schemas.openxmlformats.org/drawingml/2006/main"/>
      </cdr:spPr>
      <cdr:txBody>
        <a:bodyPr xmlns:a="http://schemas.openxmlformats.org/drawingml/2006/main" vertOverflow="clip" wrap="square" rtlCol="0" anchor="ctr" anchorCtr="0">
          <a:spAutoFit/>
        </a:bodyPr>
        <a:lstStyle xmlns:a="http://schemas.openxmlformats.org/drawingml/2006/main"/>
        <a:p xmlns:a="http://schemas.openxmlformats.org/drawingml/2006/main">
          <a:pPr>
            <a:lnSpc>
              <a:spcPct val="90000"/>
            </a:lnSpc>
            <a:spcBef>
              <a:spcPts val="1200"/>
            </a:spcBef>
            <a:buClr>
              <a:srgbClr val="337DBE"/>
            </a:buClr>
            <a:buSzPct val="77000"/>
          </a:pPr>
          <a:r>
            <a:rPr lang="en-US" sz="1400" b="1" dirty="0">
              <a:solidFill>
                <a:schemeClr val="accent3"/>
              </a:solidFill>
            </a:rPr>
            <a:t>74.66</a:t>
          </a:r>
        </a:p>
      </cdr:txBody>
    </cdr:sp>
  </cdr:relSizeAnchor>
  <cdr:relSizeAnchor xmlns:cdr="http://schemas.openxmlformats.org/drawingml/2006/chartDrawing">
    <cdr:from>
      <cdr:x>0.04653</cdr:x>
      <cdr:y>0.66543</cdr:y>
    </cdr:from>
    <cdr:to>
      <cdr:x>0.12381</cdr:x>
      <cdr:y>0.7371</cdr:y>
    </cdr:to>
    <cdr:sp macro="" textlink="">
      <cdr:nvSpPr>
        <cdr:cNvPr id="3" name="TextBox 1"/>
        <cdr:cNvSpPr txBox="1"/>
      </cdr:nvSpPr>
      <cdr:spPr>
        <a:xfrm xmlns:a="http://schemas.openxmlformats.org/drawingml/2006/main">
          <a:off x="395678" y="2657234"/>
          <a:ext cx="657167" cy="286232"/>
        </a:xfrm>
        <a:prstGeom xmlns:a="http://schemas.openxmlformats.org/drawingml/2006/main" prst="rect">
          <a:avLst/>
        </a:prstGeom>
        <a:noFill xmlns:a="http://schemas.openxmlformats.org/drawingml/2006/main"/>
      </cdr:spPr>
      <cdr:txBody>
        <a:bodyPr xmlns:a="http://schemas.openxmlformats.org/drawingml/2006/main" wrap="square" rtlCol="0" anchor="ctr" anchorCtr="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ct val="90000"/>
            </a:lnSpc>
            <a:spcBef>
              <a:spcPts val="1200"/>
            </a:spcBef>
            <a:buClr>
              <a:srgbClr val="337DBE"/>
            </a:buClr>
            <a:buSzPct val="77000"/>
          </a:pPr>
          <a:r>
            <a:rPr lang="en-US" sz="1400" b="1" dirty="0">
              <a:solidFill>
                <a:schemeClr val="accent2"/>
              </a:solidFill>
            </a:rPr>
            <a:t>42.85</a:t>
          </a:r>
        </a:p>
      </cdr:txBody>
    </cdr:sp>
  </cdr:relSizeAnchor>
  <cdr:relSizeAnchor xmlns:cdr="http://schemas.openxmlformats.org/drawingml/2006/chartDrawing">
    <cdr:from>
      <cdr:x>0.87301</cdr:x>
      <cdr:y>0.63454</cdr:y>
    </cdr:from>
    <cdr:to>
      <cdr:x>0.95029</cdr:x>
      <cdr:y>0.70622</cdr:y>
    </cdr:to>
    <cdr:sp macro="" textlink="">
      <cdr:nvSpPr>
        <cdr:cNvPr id="4" name="TextBox 1"/>
        <cdr:cNvSpPr txBox="1"/>
      </cdr:nvSpPr>
      <cdr:spPr>
        <a:xfrm xmlns:a="http://schemas.openxmlformats.org/drawingml/2006/main">
          <a:off x="7423833" y="2533895"/>
          <a:ext cx="657167" cy="286239"/>
        </a:xfrm>
        <a:prstGeom xmlns:a="http://schemas.openxmlformats.org/drawingml/2006/main" prst="rect">
          <a:avLst/>
        </a:prstGeom>
        <a:noFill xmlns:a="http://schemas.openxmlformats.org/drawingml/2006/main"/>
      </cdr:spPr>
      <cdr:txBody>
        <a:bodyPr xmlns:a="http://schemas.openxmlformats.org/drawingml/2006/main" wrap="square" rtlCol="0" anchor="ctr" anchorCtr="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ct val="90000"/>
            </a:lnSpc>
            <a:spcBef>
              <a:spcPts val="1200"/>
            </a:spcBef>
            <a:buClr>
              <a:srgbClr val="337DBE"/>
            </a:buClr>
            <a:buSzPct val="77000"/>
          </a:pPr>
          <a:r>
            <a:rPr lang="en-US" sz="1400" b="1" dirty="0">
              <a:solidFill>
                <a:schemeClr val="accent2"/>
              </a:solidFill>
            </a:rPr>
            <a:t>43.28</a:t>
          </a:r>
        </a:p>
      </cdr:txBody>
    </cdr:sp>
  </cdr:relSizeAnchor>
  <cdr:relSizeAnchor xmlns:cdr="http://schemas.openxmlformats.org/drawingml/2006/chartDrawing">
    <cdr:from>
      <cdr:x>0.8414</cdr:x>
      <cdr:y>0.07815</cdr:y>
    </cdr:from>
    <cdr:to>
      <cdr:x>0.91868</cdr:x>
      <cdr:y>0.14983</cdr:y>
    </cdr:to>
    <cdr:sp macro="" textlink="">
      <cdr:nvSpPr>
        <cdr:cNvPr id="5" name="TextBox 1"/>
        <cdr:cNvSpPr txBox="1"/>
      </cdr:nvSpPr>
      <cdr:spPr>
        <a:xfrm xmlns:a="http://schemas.openxmlformats.org/drawingml/2006/main">
          <a:off x="7154998" y="312093"/>
          <a:ext cx="657167" cy="286232"/>
        </a:xfrm>
        <a:prstGeom xmlns:a="http://schemas.openxmlformats.org/drawingml/2006/main" prst="rect">
          <a:avLst/>
        </a:prstGeom>
        <a:noFill xmlns:a="http://schemas.openxmlformats.org/drawingml/2006/main"/>
      </cdr:spPr>
      <cdr:txBody>
        <a:bodyPr xmlns:a="http://schemas.openxmlformats.org/drawingml/2006/main" wrap="square" rtlCol="0" anchor="ctr" anchorCtr="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nSpc>
              <a:spcPct val="90000"/>
            </a:lnSpc>
            <a:spcBef>
              <a:spcPts val="1200"/>
            </a:spcBef>
            <a:buClr>
              <a:srgbClr val="337DBE"/>
            </a:buClr>
            <a:buSzPct val="77000"/>
          </a:pPr>
          <a:r>
            <a:rPr lang="en-US" sz="1400" b="1" dirty="0">
              <a:solidFill>
                <a:schemeClr val="accent3"/>
              </a:solidFill>
            </a:rPr>
            <a:t>81.26</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sz="1100"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1" tIns="47111" rIns="94221" bIns="47111" rtlCol="0"/>
          <a:lstStyle>
            <a:lvl1pPr algn="r">
              <a:defRPr sz="1200"/>
            </a:lvl1pPr>
          </a:lstStyle>
          <a:p>
            <a:fld id="{090D53B4-B4FE-442B-BCF3-9023F49641CC}" type="datetimeFigureOut">
              <a:rPr lang="en-US" sz="1100"/>
              <a:t>5/5/2020</a:t>
            </a:fld>
            <a:endParaRPr lang="en-US" sz="1100"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1" tIns="47111" rIns="94221" bIns="47111" rtlCol="0" anchor="b"/>
          <a:lstStyle>
            <a:lvl1pPr algn="l">
              <a:defRPr sz="1200"/>
            </a:lvl1pPr>
          </a:lstStyle>
          <a:p>
            <a:r>
              <a:rPr lang="en-US" sz="1100"/>
              <a:t>I.I.I. Quarterly P/C Industry Snapshot, Published July 16, 2019</a:t>
            </a:r>
            <a:endParaRPr lang="en-US" sz="1100"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1" tIns="47111" rIns="94221" bIns="47111" rtlCol="0" anchor="b"/>
          <a:lstStyle>
            <a:lvl1pPr algn="r">
              <a:defRPr sz="1200"/>
            </a:lvl1pPr>
          </a:lstStyle>
          <a:p>
            <a:fld id="{15E3EEC0-60C9-482C-B113-4433E60F7642}" type="slidenum">
              <a:rPr lang="en-US" sz="1100"/>
              <a:t>‹#›</a:t>
            </a:fld>
            <a:endParaRPr lang="en-US" sz="1100" dirty="0"/>
          </a:p>
        </p:txBody>
      </p:sp>
    </p:spTree>
    <p:extLst>
      <p:ext uri="{BB962C8B-B14F-4D97-AF65-F5344CB8AC3E}">
        <p14:creationId xmlns:p14="http://schemas.microsoft.com/office/powerpoint/2010/main" val="12625604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38275" y="328613"/>
            <a:ext cx="4225925" cy="3168650"/>
          </a:xfrm>
          <a:prstGeom prst="rect">
            <a:avLst/>
          </a:prstGeom>
          <a:noFill/>
          <a:ln w="12700">
            <a:solidFill>
              <a:prstClr val="black"/>
            </a:solidFill>
          </a:ln>
        </p:spPr>
        <p:txBody>
          <a:bodyPr vert="horz" lIns="94221" tIns="47111" rIns="94221" bIns="47111" rtlCol="0" anchor="ctr"/>
          <a:lstStyle/>
          <a:p>
            <a:endParaRPr lang="en-US" dirty="0"/>
          </a:p>
        </p:txBody>
      </p:sp>
      <p:sp>
        <p:nvSpPr>
          <p:cNvPr id="8" name="Slide Number Placeholder 6"/>
          <p:cNvSpPr>
            <a:spLocks noGrp="1"/>
          </p:cNvSpPr>
          <p:nvPr>
            <p:ph type="sldNum" sz="quarter" idx="5"/>
          </p:nvPr>
        </p:nvSpPr>
        <p:spPr>
          <a:xfrm>
            <a:off x="0" y="9103656"/>
            <a:ext cx="7100832" cy="283189"/>
          </a:xfrm>
          <a:prstGeom prst="rect">
            <a:avLst/>
          </a:prstGeom>
        </p:spPr>
        <p:txBody>
          <a:bodyPr vert="horz" lIns="94221" tIns="47111" rIns="94221" bIns="47111" rtlCol="0" anchor="b"/>
          <a:lstStyle>
            <a:lvl1pPr algn="ctr">
              <a:defRPr sz="900">
                <a:solidFill>
                  <a:schemeClr val="tx1"/>
                </a:solidFill>
                <a:latin typeface="+mn-lt"/>
                <a:cs typeface="Arial" pitchFamily="34" charset="0"/>
              </a:defRPr>
            </a:lvl1pPr>
          </a:lstStyle>
          <a:p>
            <a:fld id="{D5F8523C-8729-40F0-9536-D6C4CA3AD238}" type="slidenum">
              <a:rPr lang="en-US" smtClean="0"/>
              <a:pPr/>
              <a:t>‹#›</a:t>
            </a:fld>
            <a:endParaRPr lang="en-US" dirty="0"/>
          </a:p>
        </p:txBody>
      </p:sp>
      <p:sp>
        <p:nvSpPr>
          <p:cNvPr id="9" name="Notes Placeholder 1"/>
          <p:cNvSpPr>
            <a:spLocks noGrp="1"/>
          </p:cNvSpPr>
          <p:nvPr>
            <p:ph type="body" sz="quarter" idx="3"/>
          </p:nvPr>
        </p:nvSpPr>
        <p:spPr>
          <a:xfrm>
            <a:off x="710248" y="3706492"/>
            <a:ext cx="5681980" cy="5281017"/>
          </a:xfrm>
          <a:prstGeom prst="rect">
            <a:avLst/>
          </a:prstGeom>
        </p:spPr>
        <p:txBody>
          <a:bodyPr vert="horz" lIns="94221" tIns="47111" rIns="94221" bIns="4711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34842946"/>
      </p:ext>
    </p:extLst>
  </p:cSld>
  <p:clrMap bg1="lt1" tx1="dk1" bg2="lt2" tx2="dk2" accent1="accent1" accent2="accent2" accent3="accent3" accent4="accent4" accent5="accent5" accent6="accent6" hlink="hlink" folHlink="folHlink"/>
  <p:hf hdr="0" dt="0"/>
  <p:notesStyle>
    <a:lvl1pPr marL="171450" indent="-171450" algn="l" defTabSz="914400" rtl="0" eaLnBrk="1" latinLnBrk="0" hangingPunct="1">
      <a:lnSpc>
        <a:spcPct val="90000"/>
      </a:lnSpc>
      <a:spcBef>
        <a:spcPts val="1200"/>
      </a:spcBef>
      <a:buClr>
        <a:srgbClr val="337DBE"/>
      </a:buClr>
      <a:buSzPct val="77000"/>
      <a:buFont typeface="Wingdings 3" panose="05040102010807070707" pitchFamily="18" charset="2"/>
      <a:buChar char="y"/>
      <a:defRPr lang="en-US" sz="1200" kern="1200" dirty="0" smtClean="0">
        <a:solidFill>
          <a:schemeClr val="tx1"/>
        </a:solidFill>
        <a:effectLst/>
        <a:latin typeface="+mn-lt"/>
        <a:ea typeface="+mn-ea"/>
        <a:cs typeface="+mn-cs"/>
      </a:defRPr>
    </a:lvl1pPr>
    <a:lvl2pPr marL="342900" indent="-142875" algn="l" defTabSz="914400" rtl="0" eaLnBrk="1" latinLnBrk="0" hangingPunct="1">
      <a:lnSpc>
        <a:spcPct val="90000"/>
      </a:lnSpc>
      <a:spcBef>
        <a:spcPts val="600"/>
      </a:spcBef>
      <a:buClr>
        <a:srgbClr val="337DBE"/>
      </a:buClr>
      <a:buFont typeface="Wingdings" panose="05000000000000000000" pitchFamily="2" charset="2"/>
      <a:buChar char="w"/>
      <a:defRPr lang="en-US" sz="1100" kern="1200" dirty="0" smtClean="0">
        <a:solidFill>
          <a:schemeClr val="tx1"/>
        </a:solidFill>
        <a:effectLst/>
        <a:latin typeface="+mn-lt"/>
        <a:ea typeface="+mn-ea"/>
        <a:cs typeface="+mn-cs"/>
      </a:defRPr>
    </a:lvl2pPr>
    <a:lvl3pPr marL="514350" indent="-119063" algn="l" defTabSz="914400" rtl="0" eaLnBrk="1" latinLnBrk="0" hangingPunct="1">
      <a:lnSpc>
        <a:spcPct val="90000"/>
      </a:lnSpc>
      <a:spcBef>
        <a:spcPts val="300"/>
      </a:spcBef>
      <a:buClr>
        <a:srgbClr val="337DBE"/>
      </a:buClr>
      <a:buFont typeface="Arial" pitchFamily="34" charset="0"/>
      <a:buChar char="–"/>
      <a:defRPr lang="en-US" sz="1000" kern="1200" dirty="0" smtClean="0">
        <a:solidFill>
          <a:schemeClr val="tx1"/>
        </a:solidFill>
        <a:effectLst/>
        <a:latin typeface="+mn-lt"/>
        <a:ea typeface="+mn-ea"/>
        <a:cs typeface="+mn-cs"/>
      </a:defRPr>
    </a:lvl3pPr>
    <a:lvl4pPr marL="685800" indent="-107950" algn="l" defTabSz="914400" rtl="0" eaLnBrk="1" latinLnBrk="0" hangingPunct="1">
      <a:lnSpc>
        <a:spcPct val="90000"/>
      </a:lnSpc>
      <a:spcBef>
        <a:spcPts val="200"/>
      </a:spcBef>
      <a:buClr>
        <a:srgbClr val="337DBE"/>
      </a:buClr>
      <a:buFont typeface="Wingdings" pitchFamily="2" charset="2"/>
      <a:buChar char="§"/>
      <a:defRPr lang="en-US" sz="900" kern="1200" dirty="0" smtClean="0">
        <a:solidFill>
          <a:schemeClr val="tx1"/>
        </a:solidFill>
        <a:effectLst/>
        <a:latin typeface="+mn-lt"/>
        <a:ea typeface="+mn-ea"/>
        <a:cs typeface="+mn-cs"/>
      </a:defRPr>
    </a:lvl4pPr>
    <a:lvl5pPr marL="800100" indent="-95250" algn="l" defTabSz="914400" rtl="0" eaLnBrk="1" latinLnBrk="0" hangingPunct="1">
      <a:lnSpc>
        <a:spcPct val="90000"/>
      </a:lnSpc>
      <a:spcBef>
        <a:spcPts val="100"/>
      </a:spcBef>
      <a:buClr>
        <a:srgbClr val="337DBE"/>
      </a:buClr>
      <a:buSzPct val="100000"/>
      <a:buFont typeface="Arial" panose="020B0604020202020204" pitchFamily="34" charset="0"/>
      <a:buChar char="»"/>
      <a:defRPr lang="en-US" sz="800" kern="1200" dirty="0">
        <a:solidFill>
          <a:schemeClr val="tx1"/>
        </a:solidFill>
        <a:effectLst/>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p:txBody>
          <a:bodyPr/>
          <a:lstStyle/>
          <a:p>
            <a:fld id="{BDE0A1D7-41F4-4ABD-BFCE-86B7BE9B3D4B}" type="slidenum">
              <a:rPr lang="en-US" smtClean="0"/>
              <a:pPr/>
              <a:t>1</a:t>
            </a:fld>
            <a:endParaRPr lang="en-US" dirty="0"/>
          </a:p>
        </p:txBody>
      </p:sp>
      <p:sp>
        <p:nvSpPr>
          <p:cNvPr id="10" name="Slide Image Placeholder 9"/>
          <p:cNvSpPr>
            <a:spLocks noGrp="1" noRot="1" noChangeAspect="1"/>
          </p:cNvSpPr>
          <p:nvPr>
            <p:ph type="sldImg"/>
          </p:nvPr>
        </p:nvSpPr>
        <p:spPr>
          <a:xfrm>
            <a:off x="1466850" y="333375"/>
            <a:ext cx="4260850" cy="3195638"/>
          </a:xfrm>
        </p:spPr>
      </p:sp>
      <p:sp>
        <p:nvSpPr>
          <p:cNvPr id="11" name="Notes Placeholder 10"/>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9300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3"/>
          <p:cNvSpPr>
            <a:spLocks noGrp="1" noChangeArrowheads="1"/>
          </p:cNvSpPr>
          <p:nvPr>
            <p:ph type="sldNum" sz="quarter" idx="5"/>
          </p:nvPr>
        </p:nvSpPr>
        <p:spPr/>
        <p:txBody>
          <a:bodyPr/>
          <a:lstStyle/>
          <a:p>
            <a:fld id="{8268D18C-0784-4943-AE98-17D8DF7C11EF}" type="slidenum">
              <a:rPr lang="en-US" smtClean="0"/>
              <a:pPr/>
              <a:t>5</a:t>
            </a:fld>
            <a:endParaRPr lang="en-US" dirty="0"/>
          </a:p>
        </p:txBody>
      </p:sp>
      <p:sp>
        <p:nvSpPr>
          <p:cNvPr id="3" name="Slide Image Placeholder 2"/>
          <p:cNvSpPr>
            <a:spLocks noGrp="1" noRot="1" noChangeAspect="1"/>
          </p:cNvSpPr>
          <p:nvPr>
            <p:ph type="sldImg"/>
          </p:nvPr>
        </p:nvSpPr>
        <p:spPr>
          <a:xfrm>
            <a:off x="1438275" y="328613"/>
            <a:ext cx="4225925" cy="3170237"/>
          </a:xfrm>
        </p:spPr>
      </p:sp>
      <p:sp>
        <p:nvSpPr>
          <p:cNvPr id="4" name="Notes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02921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
          <p:cNvSpPr txBox="1">
            <a:spLocks noGrp="1" noChangeArrowheads="1"/>
          </p:cNvSpPr>
          <p:nvPr/>
        </p:nvSpPr>
        <p:spPr bwMode="auto">
          <a:xfrm>
            <a:off x="3195792" y="9136769"/>
            <a:ext cx="714108" cy="250103"/>
          </a:xfrm>
          <a:prstGeom prst="rect">
            <a:avLst/>
          </a:prstGeom>
          <a:noFill/>
          <a:ln w="9525">
            <a:noFill/>
            <a:miter lim="800000"/>
            <a:headEnd/>
            <a:tailEnd/>
          </a:ln>
        </p:spPr>
        <p:txBody>
          <a:bodyPr lIns="46461" tIns="47080" rIns="46461" bIns="47080" anchor="b">
            <a:spAutoFit/>
          </a:bodyPr>
          <a:lstStyle/>
          <a:p>
            <a:pPr algn="ctr" defTabSz="940694"/>
            <a:fld id="{8FE13FB2-D921-4FB5-A9BF-C47823BF8019}" type="slidenum">
              <a:rPr lang="en-US" sz="1000"/>
              <a:pPr algn="ctr" defTabSz="940694"/>
              <a:t>7</a:t>
            </a:fld>
            <a:endParaRPr lang="en-US" sz="1000"/>
          </a:p>
        </p:txBody>
      </p:sp>
      <p:sp>
        <p:nvSpPr>
          <p:cNvPr id="1075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7524" name="Rectangle 3"/>
          <p:cNvSpPr>
            <a:spLocks noGrp="1" noChangeArrowheads="1"/>
          </p:cNvSpPr>
          <p:nvPr>
            <p:ph type="body" idx="1"/>
          </p:nvPr>
        </p:nvSpPr>
        <p:spPr bwMode="auto">
          <a:noFill/>
        </p:spPr>
        <p:txBody>
          <a:bodyPr wrap="square" lIns="46642" tIns="46642" rIns="46642" bIns="46642" numCol="1" anchor="t" anchorCtr="0" compatLnSpc="1">
            <a:prstTxWarp prst="textNoShape">
              <a:avLst/>
            </a:prstTxWarp>
          </a:bodyPr>
          <a:lstStyle/>
          <a:p>
            <a:endParaRPr lang="en-US"/>
          </a:p>
        </p:txBody>
      </p:sp>
    </p:spTree>
    <p:extLst>
      <p:ext uri="{BB962C8B-B14F-4D97-AF65-F5344CB8AC3E}">
        <p14:creationId xmlns:p14="http://schemas.microsoft.com/office/powerpoint/2010/main" val="1429168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sldNum" sz="quarter" idx="5"/>
          </p:nvPr>
        </p:nvSpPr>
        <p:spPr/>
        <p:txBody>
          <a:bodyPr/>
          <a:lstStyle/>
          <a:p>
            <a:pPr defTabSz="940611">
              <a:defRPr/>
            </a:pPr>
            <a:fld id="{0A90206F-1E34-43B5-9377-D01A35913966}" type="slidenum">
              <a:rPr lang="en-US" smtClean="0"/>
              <a:pPr defTabSz="940611">
                <a:defRPr/>
              </a:pPr>
              <a:t>8</a:t>
            </a:fld>
            <a:endParaRPr lang="en-US" dirty="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987243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txBox="1">
            <a:spLocks noGrp="1" noChangeArrowheads="1"/>
          </p:cNvSpPr>
          <p:nvPr/>
        </p:nvSpPr>
        <p:spPr bwMode="auto">
          <a:xfrm>
            <a:off x="3236035" y="9224963"/>
            <a:ext cx="723099" cy="250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965" tIns="47592" rIns="46965" bIns="47592"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F4CE8453-8513-4D29-B28F-13C377093495}" type="slidenum">
              <a:rPr lang="en-US" altLang="en-US" sz="1000"/>
              <a:pPr algn="ctr" eaLnBrk="1" hangingPunct="1"/>
              <a:t>9</a:t>
            </a:fld>
            <a:endParaRPr lang="en-US" altLang="en-US" sz="1000"/>
          </a:p>
        </p:txBody>
      </p:sp>
      <p:sp>
        <p:nvSpPr>
          <p:cNvPr id="14339" name="Rectangle 2"/>
          <p:cNvSpPr>
            <a:spLocks noGrp="1" noRot="1" noChangeAspect="1" noChangeArrowheads="1" noTextEdit="1"/>
          </p:cNvSpPr>
          <p:nvPr>
            <p:ph type="sldImg"/>
          </p:nvPr>
        </p:nvSpPr>
        <p:spPr>
          <a:xfrm>
            <a:off x="1423988" y="328613"/>
            <a:ext cx="4189412" cy="3141662"/>
          </a:xfrm>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marL="171948" indent="-171948"/>
            <a:r>
              <a:rPr lang="en-US" baseline="0" dirty="0"/>
              <a:t>Homeowners and renters</a:t>
            </a:r>
            <a:endParaRPr lang="en-US" dirty="0"/>
          </a:p>
          <a:p>
            <a:pPr marL="171948" indent="-171948"/>
            <a:endParaRPr lang="en-US" dirty="0"/>
          </a:p>
          <a:p>
            <a:pPr marL="171948" indent="-171948"/>
            <a:r>
              <a:rPr lang="en-US" dirty="0"/>
              <a:t>The chart</a:t>
            </a:r>
            <a:r>
              <a:rPr lang="en-US" baseline="0" dirty="0"/>
              <a:t> shows: The orange line is the number of owner-occupied residences. The blue line is the number of rentals.</a:t>
            </a:r>
          </a:p>
          <a:p>
            <a:pPr marL="171948" indent="-171948"/>
            <a:r>
              <a:rPr lang="en-US" dirty="0"/>
              <a:t>The back story</a:t>
            </a:r>
            <a:r>
              <a:rPr lang="en-US" baseline="0" dirty="0"/>
              <a:t>: Growth in homeownership drives HO premiums, while rental growth drives the (considerably smaller) rental market.</a:t>
            </a:r>
            <a:endParaRPr lang="en-US" dirty="0"/>
          </a:p>
          <a:p>
            <a:pPr marL="171948" indent="-171948"/>
            <a:r>
              <a:rPr lang="en-US" baseline="0" dirty="0"/>
              <a:t>The takeaway: There are slight signs that millennials are </a:t>
            </a:r>
            <a:r>
              <a:rPr lang="en-US" i="1" baseline="0" dirty="0"/>
              <a:t>finally</a:t>
            </a:r>
            <a:r>
              <a:rPr lang="en-US" baseline="0" dirty="0"/>
              <a:t> moving out of rentals and into owned homes. HO premium growth should benefit.</a:t>
            </a:r>
            <a:endParaRPr lang="en-US" altLang="en-US" dirty="0">
              <a:latin typeface="Arial" panose="020B0604020202020204" pitchFamily="34" charset="0"/>
            </a:endParaRPr>
          </a:p>
          <a:p>
            <a:endParaRPr lang="en-US" altLang="en-US" dirty="0">
              <a:latin typeface="Arial" panose="020B0604020202020204" pitchFamily="34" charset="0"/>
            </a:endParaRPr>
          </a:p>
          <a:p>
            <a:endParaRPr lang="en-US" altLang="en-US" dirty="0">
              <a:latin typeface="Arial" panose="020B0604020202020204" pitchFamily="34" charset="0"/>
            </a:endParaRPr>
          </a:p>
        </p:txBody>
      </p:sp>
    </p:spTree>
    <p:extLst>
      <p:ext uri="{BB962C8B-B14F-4D97-AF65-F5344CB8AC3E}">
        <p14:creationId xmlns:p14="http://schemas.microsoft.com/office/powerpoint/2010/main" val="3445121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txBox="1">
            <a:spLocks noGrp="1" noChangeArrowheads="1"/>
          </p:cNvSpPr>
          <p:nvPr/>
        </p:nvSpPr>
        <p:spPr bwMode="auto">
          <a:xfrm>
            <a:off x="3197401" y="9136769"/>
            <a:ext cx="710891" cy="250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535" tIns="47156" rIns="46535" bIns="47156" anchor="b">
            <a:spAutoFit/>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76FD0470-9529-4972-8802-0F9973B713E2}" type="slidenum">
              <a:rPr lang="en-US" altLang="en-US" sz="1000"/>
              <a:pPr algn="ctr"/>
              <a:t>10</a:t>
            </a:fld>
            <a:endParaRPr lang="en-US" altLang="en-US" sz="10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6716" tIns="46716" rIns="46716" bIns="46716"/>
          <a:lstStyle/>
          <a:p>
            <a:endParaRPr lang="en-US" altLang="en-US">
              <a:latin typeface="Arial" panose="020B0604020202020204" pitchFamily="34" charset="0"/>
            </a:endParaRPr>
          </a:p>
        </p:txBody>
      </p:sp>
    </p:spTree>
    <p:extLst>
      <p:ext uri="{BB962C8B-B14F-4D97-AF65-F5344CB8AC3E}">
        <p14:creationId xmlns:p14="http://schemas.microsoft.com/office/powerpoint/2010/main" val="547685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briefly 4 areas we want you to focus on:</a:t>
            </a:r>
          </a:p>
          <a:p>
            <a:r>
              <a:rPr lang="en-US" dirty="0"/>
              <a:t>Global pandemics</a:t>
            </a:r>
          </a:p>
          <a:p>
            <a:r>
              <a:rPr lang="en-US" dirty="0"/>
              <a:t>Retroactive payments</a:t>
            </a:r>
          </a:p>
          <a:p>
            <a:r>
              <a:rPr lang="en-US" dirty="0"/>
              <a:t>Nonetheless insurers are ready and currently paying claims </a:t>
            </a:r>
          </a:p>
          <a:p>
            <a:r>
              <a:rPr lang="en-US" dirty="0"/>
              <a:t>Nat claims…. Were ready for those and will be paying those</a:t>
            </a:r>
          </a:p>
          <a:p>
            <a:r>
              <a:rPr lang="en-US" dirty="0"/>
              <a:t>But again, pandemics …. Excluded…. Virus not considered a threat to property</a:t>
            </a:r>
          </a:p>
        </p:txBody>
      </p:sp>
      <p:sp>
        <p:nvSpPr>
          <p:cNvPr id="4" name="Slide Number Placeholder 3"/>
          <p:cNvSpPr>
            <a:spLocks noGrp="1"/>
          </p:cNvSpPr>
          <p:nvPr>
            <p:ph type="sldNum" sz="quarter" idx="5"/>
          </p:nvPr>
        </p:nvSpPr>
        <p:spPr/>
        <p:txBody>
          <a:bodyPr/>
          <a:lstStyle/>
          <a:p>
            <a:fld id="{D5F8523C-8729-40F0-9536-D6C4CA3AD238}" type="slidenum">
              <a:rPr lang="en-US" smtClean="0"/>
              <a:pPr/>
              <a:t>13</a:t>
            </a:fld>
            <a:endParaRPr lang="en-US" dirty="0"/>
          </a:p>
        </p:txBody>
      </p:sp>
    </p:spTree>
    <p:extLst>
      <p:ext uri="{BB962C8B-B14F-4D97-AF65-F5344CB8AC3E}">
        <p14:creationId xmlns:p14="http://schemas.microsoft.com/office/powerpoint/2010/main" val="12778551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0"/>
            <a:ext cx="9143998" cy="6858000"/>
          </a:xfrm>
          <a:prstGeom prst="rect">
            <a:avLst/>
          </a:prstGeom>
        </p:spPr>
      </p:pic>
      <p:sp>
        <p:nvSpPr>
          <p:cNvPr id="2" name="Title 1"/>
          <p:cNvSpPr>
            <a:spLocks noGrp="1"/>
          </p:cNvSpPr>
          <p:nvPr>
            <p:ph type="ctrTitle"/>
          </p:nvPr>
        </p:nvSpPr>
        <p:spPr>
          <a:xfrm>
            <a:off x="704081" y="3351344"/>
            <a:ext cx="7772400" cy="1380744"/>
          </a:xfrm>
        </p:spPr>
        <p:txBody>
          <a:bodyPr lIns="0" tIns="0" rIns="0" bIns="0"/>
          <a:lstStyle>
            <a:lvl1pPr algn="l">
              <a:defRPr sz="3600" b="0"/>
            </a:lvl1pPr>
          </a:lstStyle>
          <a:p>
            <a:r>
              <a:rPr lang="en-US" dirty="0"/>
              <a:t>Click to edit Master title style</a:t>
            </a:r>
          </a:p>
        </p:txBody>
      </p:sp>
      <p:sp>
        <p:nvSpPr>
          <p:cNvPr id="3" name="Subtitle 2"/>
          <p:cNvSpPr>
            <a:spLocks noGrp="1"/>
          </p:cNvSpPr>
          <p:nvPr>
            <p:ph type="subTitle" idx="1"/>
          </p:nvPr>
        </p:nvSpPr>
        <p:spPr>
          <a:xfrm>
            <a:off x="704081" y="4933256"/>
            <a:ext cx="7772400" cy="813816"/>
          </a:xfrm>
        </p:spPr>
        <p:txBody>
          <a:bodyPr lIns="0" tIns="0" rIns="0" bIns="0"/>
          <a:lstStyle>
            <a:lvl1pPr marL="0" indent="0" algn="l">
              <a:spcBef>
                <a:spcPts val="400"/>
              </a:spcBef>
              <a:buNone/>
              <a:defRPr sz="2000">
                <a:solidFill>
                  <a:srgbClr val="072C4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4" name="Picture 13" descr="III_logo-4c.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04081" y="2243432"/>
            <a:ext cx="2539653" cy="752079"/>
          </a:xfrm>
          <a:prstGeom prst="rect">
            <a:avLst/>
          </a:prstGeom>
        </p:spPr>
      </p:pic>
    </p:spTree>
    <p:extLst>
      <p:ext uri="{BB962C8B-B14F-4D97-AF65-F5344CB8AC3E}">
        <p14:creationId xmlns:p14="http://schemas.microsoft.com/office/powerpoint/2010/main" val="325151434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4779"/>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8" name="Text Placeholder 9"/>
          <p:cNvSpPr>
            <a:spLocks noGrp="1"/>
          </p:cNvSpPr>
          <p:nvPr>
            <p:ph type="body" sz="quarter" idx="32"/>
          </p:nvPr>
        </p:nvSpPr>
        <p:spPr>
          <a:xfrm>
            <a:off x="4677715"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3"/>
          </p:nvPr>
        </p:nvSpPr>
        <p:spPr>
          <a:xfrm>
            <a:off x="376438" y="2377440"/>
            <a:ext cx="4148137" cy="374904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34"/>
          </p:nvPr>
        </p:nvSpPr>
        <p:spPr>
          <a:xfrm>
            <a:off x="4678462" y="2378075"/>
            <a:ext cx="4151376" cy="3748088"/>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937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Left Two Right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8"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4" name="Text Placeholder 9"/>
          <p:cNvSpPr>
            <a:spLocks noGrp="1"/>
          </p:cNvSpPr>
          <p:nvPr>
            <p:ph type="body" sz="quarter" idx="36"/>
          </p:nvPr>
        </p:nvSpPr>
        <p:spPr>
          <a:xfrm>
            <a:off x="4668090"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4" name="Content Placeholder 3"/>
          <p:cNvSpPr>
            <a:spLocks noGrp="1"/>
          </p:cNvSpPr>
          <p:nvPr>
            <p:ph sz="quarter" idx="37"/>
          </p:nvPr>
        </p:nvSpPr>
        <p:spPr>
          <a:xfrm>
            <a:off x="371675" y="2381250"/>
            <a:ext cx="4152900" cy="374904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38"/>
          </p:nvPr>
        </p:nvSpPr>
        <p:spPr>
          <a:xfrm>
            <a:off x="4668837" y="2381249"/>
            <a:ext cx="4151376" cy="141732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39"/>
          </p:nvPr>
        </p:nvSpPr>
        <p:spPr>
          <a:xfrm>
            <a:off x="4668837" y="4712970"/>
            <a:ext cx="4151376" cy="141732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520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Left One Right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2" name="Text Placeholder 9"/>
          <p:cNvSpPr>
            <a:spLocks noGrp="1"/>
          </p:cNvSpPr>
          <p:nvPr>
            <p:ph type="body" sz="quarter" idx="34"/>
          </p:nvPr>
        </p:nvSpPr>
        <p:spPr>
          <a:xfrm>
            <a:off x="371676"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6"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5"/>
          </p:nvPr>
        </p:nvSpPr>
        <p:spPr>
          <a:xfrm>
            <a:off x="376438" y="2377439"/>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36"/>
          </p:nvPr>
        </p:nvSpPr>
        <p:spPr>
          <a:xfrm>
            <a:off x="376438" y="470916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p:cNvSpPr>
            <a:spLocks noGrp="1"/>
          </p:cNvSpPr>
          <p:nvPr>
            <p:ph sz="quarter" idx="37"/>
          </p:nvPr>
        </p:nvSpPr>
        <p:spPr>
          <a:xfrm>
            <a:off x="4668837" y="2378075"/>
            <a:ext cx="4151376" cy="3748088"/>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8849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8"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2" name="Text Placeholder 9"/>
          <p:cNvSpPr>
            <a:spLocks noGrp="1"/>
          </p:cNvSpPr>
          <p:nvPr>
            <p:ph type="body" sz="quarter" idx="34"/>
          </p:nvPr>
        </p:nvSpPr>
        <p:spPr>
          <a:xfrm>
            <a:off x="371676"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4" name="Text Placeholder 9"/>
          <p:cNvSpPr>
            <a:spLocks noGrp="1"/>
          </p:cNvSpPr>
          <p:nvPr>
            <p:ph type="body" sz="quarter" idx="36"/>
          </p:nvPr>
        </p:nvSpPr>
        <p:spPr>
          <a:xfrm>
            <a:off x="4668090"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7"/>
          </p:nvPr>
        </p:nvSpPr>
        <p:spPr>
          <a:xfrm>
            <a:off x="376438" y="237744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38"/>
          </p:nvPr>
        </p:nvSpPr>
        <p:spPr>
          <a:xfrm>
            <a:off x="4668837" y="2378075"/>
            <a:ext cx="4151376" cy="141605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7"/>
          <p:cNvSpPr>
            <a:spLocks noGrp="1"/>
          </p:cNvSpPr>
          <p:nvPr>
            <p:ph sz="quarter" idx="39"/>
          </p:nvPr>
        </p:nvSpPr>
        <p:spPr>
          <a:xfrm>
            <a:off x="376438" y="470916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Content Placeholder 19"/>
          <p:cNvSpPr>
            <a:spLocks noGrp="1"/>
          </p:cNvSpPr>
          <p:nvPr>
            <p:ph sz="quarter" idx="40"/>
          </p:nvPr>
        </p:nvSpPr>
        <p:spPr>
          <a:xfrm>
            <a:off x="4668838" y="4708525"/>
            <a:ext cx="4152900" cy="1417638"/>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1593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attern background">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0"/>
            <a:ext cx="9143998" cy="6858000"/>
          </a:xfrm>
          <a:prstGeom prst="rect">
            <a:avLst/>
          </a:prstGeom>
        </p:spPr>
      </p:pic>
    </p:spTree>
    <p:extLst>
      <p:ext uri="{BB962C8B-B14F-4D97-AF65-F5344CB8AC3E}">
        <p14:creationId xmlns:p14="http://schemas.microsoft.com/office/powerpoint/2010/main" val="410382375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730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xfrm>
            <a:off x="85725" y="6961188"/>
            <a:ext cx="1352550" cy="115887"/>
          </a:xfrm>
          <a:prstGeom prst="rect">
            <a:avLst/>
          </a:prstGeom>
          <a:ln/>
        </p:spPr>
        <p:txBody>
          <a:bodyPr/>
          <a:lstStyle>
            <a:lvl1pPr>
              <a:defRPr/>
            </a:lvl1pPr>
          </a:lstStyle>
          <a:p>
            <a:pPr>
              <a:defRPr/>
            </a:pPr>
            <a:r>
              <a:rPr lang="en-US"/>
              <a:t>12/01/09 - 9pm</a:t>
            </a:r>
          </a:p>
        </p:txBody>
      </p:sp>
      <p:sp>
        <p:nvSpPr>
          <p:cNvPr id="4" name="Rectangle 106"/>
          <p:cNvSpPr>
            <a:spLocks noGrp="1" noChangeArrowheads="1"/>
          </p:cNvSpPr>
          <p:nvPr>
            <p:ph type="ftr" sz="quarter" idx="11"/>
          </p:nvPr>
        </p:nvSpPr>
        <p:spPr>
          <a:xfrm>
            <a:off x="2695575" y="6961188"/>
            <a:ext cx="3752850" cy="117475"/>
          </a:xfrm>
          <a:prstGeom prst="rect">
            <a:avLst/>
          </a:prstGeom>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xfrm>
            <a:off x="8601075" y="6656388"/>
            <a:ext cx="447675" cy="115887"/>
          </a:xfrm>
          <a:prstGeom prst="rect">
            <a:avLst/>
          </a:prstGeom>
          <a:ln/>
        </p:spPr>
        <p:txBody>
          <a:bodyPr/>
          <a:lstStyle>
            <a:lvl1pPr>
              <a:defRPr/>
            </a:lvl1pPr>
          </a:lstStyle>
          <a:p>
            <a:pPr>
              <a:defRPr/>
            </a:pPr>
            <a:fld id="{CA8DDCFE-182B-49A8-B5CF-E8526483AE25}" type="slidenum">
              <a:rPr lang="en-US"/>
              <a:pPr>
                <a:defRPr/>
              </a:pPr>
              <a:t>‹#›</a:t>
            </a:fld>
            <a:endParaRPr lang="en-US"/>
          </a:p>
        </p:txBody>
      </p:sp>
    </p:spTree>
    <p:extLst>
      <p:ext uri="{BB962C8B-B14F-4D97-AF65-F5344CB8AC3E}">
        <p14:creationId xmlns:p14="http://schemas.microsoft.com/office/powerpoint/2010/main" val="447154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56616" y="228600"/>
            <a:ext cx="8458200" cy="950976"/>
          </a:xfrm>
        </p:spPr>
        <p:txBody>
          <a:bodyPr anchor="t"/>
          <a:lstStyle/>
          <a:p>
            <a:r>
              <a:rPr lang="en-US" dirty="0"/>
              <a:t>Click to edit Master title style</a:t>
            </a:r>
          </a:p>
        </p:txBody>
      </p:sp>
      <p:sp>
        <p:nvSpPr>
          <p:cNvPr id="9" name="Text Placeholder 9"/>
          <p:cNvSpPr>
            <a:spLocks noGrp="1"/>
          </p:cNvSpPr>
          <p:nvPr>
            <p:ph type="body" sz="quarter" idx="15" hasCustomPrompt="1"/>
          </p:nvPr>
        </p:nvSpPr>
        <p:spPr bwMode="gray">
          <a:xfrm>
            <a:off x="356621" y="1188723"/>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1650" b="0" kern="1200" smtClean="0">
                <a:solidFill>
                  <a:srgbClr val="072C44"/>
                </a:solidFill>
                <a:latin typeface="+mj-lt"/>
                <a:ea typeface="+mn-ea"/>
                <a:cs typeface="+mn-cs"/>
              </a:defRPr>
            </a:lvl1pPr>
            <a:lvl2pPr algn="l" rtl="0" fontAlgn="base">
              <a:lnSpc>
                <a:spcPct val="90000"/>
              </a:lnSpc>
              <a:spcBef>
                <a:spcPct val="0"/>
              </a:spcBef>
              <a:spcAft>
                <a:spcPct val="0"/>
              </a:spcAft>
              <a:defRPr lang="en-US" sz="165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165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165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165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6" name="Text Placeholder 9"/>
          <p:cNvSpPr>
            <a:spLocks noGrp="1"/>
          </p:cNvSpPr>
          <p:nvPr>
            <p:ph type="body" sz="quarter" idx="30"/>
          </p:nvPr>
        </p:nvSpPr>
        <p:spPr>
          <a:xfrm>
            <a:off x="352427"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1500" b="1">
                <a:solidFill>
                  <a:schemeClr val="bg1"/>
                </a:solidFill>
                <a:latin typeface="+mj-lt"/>
              </a:defRPr>
            </a:lvl1pPr>
          </a:lstStyle>
          <a:p>
            <a:pPr lvl="0"/>
            <a:r>
              <a:rPr lang="en-US" dirty="0"/>
              <a:t>Click to edit Master text styles</a:t>
            </a:r>
          </a:p>
        </p:txBody>
      </p:sp>
      <p:sp>
        <p:nvSpPr>
          <p:cNvPr id="8"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1500" b="1">
                <a:solidFill>
                  <a:schemeClr val="bg1"/>
                </a:solidFill>
                <a:latin typeface="+mj-lt"/>
              </a:defRPr>
            </a:lvl1pPr>
          </a:lstStyle>
          <a:p>
            <a:pPr lvl="0"/>
            <a:r>
              <a:rPr lang="en-US" dirty="0"/>
              <a:t>Click to edit Master text styles</a:t>
            </a:r>
          </a:p>
        </p:txBody>
      </p:sp>
      <p:sp>
        <p:nvSpPr>
          <p:cNvPr id="12" name="Text Placeholder 9"/>
          <p:cNvSpPr>
            <a:spLocks noGrp="1"/>
          </p:cNvSpPr>
          <p:nvPr>
            <p:ph type="body" sz="quarter" idx="34"/>
          </p:nvPr>
        </p:nvSpPr>
        <p:spPr>
          <a:xfrm>
            <a:off x="352427"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1500" b="1">
                <a:solidFill>
                  <a:schemeClr val="bg1"/>
                </a:solidFill>
                <a:latin typeface="+mj-lt"/>
              </a:defRPr>
            </a:lvl1pPr>
          </a:lstStyle>
          <a:p>
            <a:pPr lvl="0"/>
            <a:r>
              <a:rPr lang="en-US" dirty="0"/>
              <a:t>Click to edit Master text styles</a:t>
            </a:r>
          </a:p>
        </p:txBody>
      </p:sp>
      <p:sp>
        <p:nvSpPr>
          <p:cNvPr id="14" name="Text Placeholder 9"/>
          <p:cNvSpPr>
            <a:spLocks noGrp="1"/>
          </p:cNvSpPr>
          <p:nvPr>
            <p:ph type="body" sz="quarter" idx="36"/>
          </p:nvPr>
        </p:nvSpPr>
        <p:spPr>
          <a:xfrm>
            <a:off x="4668090"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15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7"/>
          </p:nvPr>
        </p:nvSpPr>
        <p:spPr>
          <a:xfrm>
            <a:off x="357193" y="2377440"/>
            <a:ext cx="4148137" cy="1417320"/>
          </a:xfrm>
        </p:spPr>
        <p:txBody>
          <a:bodyPr/>
          <a:lstStyle>
            <a:lvl1pPr>
              <a:defRPr sz="1500"/>
            </a:lvl1pPr>
            <a:lvl2pPr>
              <a:defRPr sz="1350"/>
            </a:lvl2pPr>
            <a:lvl3pPr>
              <a:defRPr sz="1200"/>
            </a:lvl3pPr>
            <a:lvl4pPr>
              <a:defRPr sz="105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38"/>
          </p:nvPr>
        </p:nvSpPr>
        <p:spPr>
          <a:xfrm>
            <a:off x="4668837" y="2378078"/>
            <a:ext cx="4151376" cy="1416051"/>
          </a:xfrm>
        </p:spPr>
        <p:txBody>
          <a:bodyPr/>
          <a:lstStyle>
            <a:lvl1pPr>
              <a:defRPr sz="1500"/>
            </a:lvl1pPr>
            <a:lvl2pPr>
              <a:defRPr sz="1350"/>
            </a:lvl2pPr>
            <a:lvl3pPr>
              <a:defRPr sz="1200"/>
            </a:lvl3pPr>
            <a:lvl4pPr>
              <a:defRPr sz="105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7"/>
          <p:cNvSpPr>
            <a:spLocks noGrp="1"/>
          </p:cNvSpPr>
          <p:nvPr>
            <p:ph sz="quarter" idx="39"/>
          </p:nvPr>
        </p:nvSpPr>
        <p:spPr>
          <a:xfrm>
            <a:off x="357193" y="4709160"/>
            <a:ext cx="4148137" cy="1417320"/>
          </a:xfrm>
        </p:spPr>
        <p:txBody>
          <a:bodyPr/>
          <a:lstStyle>
            <a:lvl1pPr>
              <a:defRPr sz="1500"/>
            </a:lvl1pPr>
            <a:lvl2pPr>
              <a:defRPr sz="1350"/>
            </a:lvl2pPr>
            <a:lvl3pPr>
              <a:defRPr sz="1200"/>
            </a:lvl3pPr>
            <a:lvl4pPr>
              <a:defRPr sz="105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Content Placeholder 19"/>
          <p:cNvSpPr>
            <a:spLocks noGrp="1"/>
          </p:cNvSpPr>
          <p:nvPr>
            <p:ph sz="quarter" idx="40"/>
          </p:nvPr>
        </p:nvSpPr>
        <p:spPr>
          <a:xfrm>
            <a:off x="4668838" y="4708529"/>
            <a:ext cx="4152900" cy="1417639"/>
          </a:xfrm>
        </p:spPr>
        <p:txBody>
          <a:bodyPr/>
          <a:lstStyle>
            <a:lvl1pPr>
              <a:defRPr sz="1500"/>
            </a:lvl1pPr>
            <a:lvl2pPr>
              <a:defRPr sz="1350"/>
            </a:lvl2pPr>
            <a:lvl3pPr>
              <a:defRPr sz="1200"/>
            </a:lvl3pPr>
            <a:lvl4pPr>
              <a:defRPr sz="105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516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98F8FB9-6528-6045-9EF1-AFC124B35B5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883625"/>
          </a:xfrm>
          <a:prstGeom prst="rect">
            <a:avLst/>
          </a:prstGeom>
        </p:spPr>
      </p:pic>
      <p:sp>
        <p:nvSpPr>
          <p:cNvPr id="2" name="Title 1"/>
          <p:cNvSpPr>
            <a:spLocks noGrp="1"/>
          </p:cNvSpPr>
          <p:nvPr>
            <p:ph type="ctrTitle"/>
          </p:nvPr>
        </p:nvSpPr>
        <p:spPr>
          <a:xfrm>
            <a:off x="704081" y="3351344"/>
            <a:ext cx="7772400" cy="1380744"/>
          </a:xfrm>
        </p:spPr>
        <p:txBody>
          <a:bodyPr lIns="0" tIns="0" rIns="0" bIns="0"/>
          <a:lstStyle>
            <a:lvl1pPr algn="l">
              <a:defRPr sz="3600" b="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704081" y="4933256"/>
            <a:ext cx="7772400" cy="813816"/>
          </a:xfrm>
        </p:spPr>
        <p:txBody>
          <a:bodyPr lIns="0" tIns="0" rIns="0" bIns="0"/>
          <a:lstStyle>
            <a:lvl1pPr marL="0" indent="0" algn="l">
              <a:spcBef>
                <a:spcPts val="400"/>
              </a:spcBef>
              <a:buNone/>
              <a:defRPr sz="2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7" name="Picture 6">
            <a:extLst>
              <a:ext uri="{FF2B5EF4-FFF2-40B4-BE49-F238E27FC236}">
                <a16:creationId xmlns:a16="http://schemas.microsoft.com/office/drawing/2014/main" id="{5FCC13BC-4184-1744-B7FF-60CE0125054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04081" y="2243431"/>
            <a:ext cx="2538267" cy="752079"/>
          </a:xfrm>
          <a:prstGeom prst="rect">
            <a:avLst/>
          </a:prstGeom>
        </p:spPr>
      </p:pic>
    </p:spTree>
    <p:extLst>
      <p:ext uri="{BB962C8B-B14F-4D97-AF65-F5344CB8AC3E}">
        <p14:creationId xmlns:p14="http://schemas.microsoft.com/office/powerpoint/2010/main" val="156666087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Section Header">
    <p:spTree>
      <p:nvGrpSpPr>
        <p:cNvPr id="1" name=""/>
        <p:cNvGrpSpPr/>
        <p:nvPr/>
      </p:nvGrpSpPr>
      <p:grpSpPr>
        <a:xfrm>
          <a:off x="0" y="0"/>
          <a:ext cx="0" cy="0"/>
          <a:chOff x="0" y="0"/>
          <a:chExt cx="0" cy="0"/>
        </a:xfrm>
      </p:grpSpPr>
      <p:sp>
        <p:nvSpPr>
          <p:cNvPr id="6" name="Freeform 5"/>
          <p:cNvSpPr/>
          <p:nvPr userDrawn="1"/>
        </p:nvSpPr>
        <p:spPr>
          <a:xfrm>
            <a:off x="0" y="0"/>
            <a:ext cx="9144229" cy="6858000"/>
          </a:xfrm>
          <a:custGeom>
            <a:avLst/>
            <a:gdLst>
              <a:gd name="connsiteX0" fmla="*/ 4515439 w 9144000"/>
              <a:gd name="connsiteY0" fmla="*/ 6862713 h 6862713"/>
              <a:gd name="connsiteX1" fmla="*/ 0 w 9144000"/>
              <a:gd name="connsiteY1" fmla="*/ 6862713 h 6862713"/>
              <a:gd name="connsiteX2" fmla="*/ 0 w 9144000"/>
              <a:gd name="connsiteY2" fmla="*/ 0 h 6862713"/>
              <a:gd name="connsiteX3" fmla="*/ 9144000 w 9144000"/>
              <a:gd name="connsiteY3" fmla="*/ 0 h 6862713"/>
              <a:gd name="connsiteX4" fmla="*/ 9144000 w 9144000"/>
              <a:gd name="connsiteY4" fmla="*/ 2215299 h 6862713"/>
              <a:gd name="connsiteX5" fmla="*/ 4515439 w 9144000"/>
              <a:gd name="connsiteY5" fmla="*/ 6862713 h 6862713"/>
              <a:gd name="connsiteX0" fmla="*/ 4515439 w 9144000"/>
              <a:gd name="connsiteY0" fmla="*/ 6862713 h 6862713"/>
              <a:gd name="connsiteX1" fmla="*/ 0 w 9144000"/>
              <a:gd name="connsiteY1" fmla="*/ 6862713 h 6862713"/>
              <a:gd name="connsiteX2" fmla="*/ 0 w 9144000"/>
              <a:gd name="connsiteY2" fmla="*/ 0 h 6862713"/>
              <a:gd name="connsiteX3" fmla="*/ 9144000 w 9144000"/>
              <a:gd name="connsiteY3" fmla="*/ 0 h 6862713"/>
              <a:gd name="connsiteX4" fmla="*/ 9141619 w 9144000"/>
              <a:gd name="connsiteY4" fmla="*/ 2234362 h 6862713"/>
              <a:gd name="connsiteX5" fmla="*/ 4515439 w 9144000"/>
              <a:gd name="connsiteY5" fmla="*/ 6862713 h 6862713"/>
              <a:gd name="connsiteX0" fmla="*/ 4515439 w 9144229"/>
              <a:gd name="connsiteY0" fmla="*/ 6862713 h 6862713"/>
              <a:gd name="connsiteX1" fmla="*/ 0 w 9144229"/>
              <a:gd name="connsiteY1" fmla="*/ 6862713 h 6862713"/>
              <a:gd name="connsiteX2" fmla="*/ 0 w 9144229"/>
              <a:gd name="connsiteY2" fmla="*/ 0 h 6862713"/>
              <a:gd name="connsiteX3" fmla="*/ 9144000 w 9144229"/>
              <a:gd name="connsiteY3" fmla="*/ 0 h 6862713"/>
              <a:gd name="connsiteX4" fmla="*/ 9144000 w 9144229"/>
              <a:gd name="connsiteY4" fmla="*/ 2231980 h 6862713"/>
              <a:gd name="connsiteX5" fmla="*/ 4515439 w 9144229"/>
              <a:gd name="connsiteY5" fmla="*/ 6862713 h 6862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229" h="6862713">
                <a:moveTo>
                  <a:pt x="4515439" y="6862713"/>
                </a:moveTo>
                <a:lnTo>
                  <a:pt x="0" y="6862713"/>
                </a:lnTo>
                <a:lnTo>
                  <a:pt x="0" y="0"/>
                </a:lnTo>
                <a:lnTo>
                  <a:pt x="9144000" y="0"/>
                </a:lnTo>
                <a:cubicBezTo>
                  <a:pt x="9143206" y="744787"/>
                  <a:pt x="9144794" y="1487193"/>
                  <a:pt x="9144000" y="2231980"/>
                </a:cubicBezTo>
                <a:lnTo>
                  <a:pt x="4515439" y="686271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dirty="0">
              <a:solidFill>
                <a:schemeClr val="bg1"/>
              </a:solidFill>
            </a:endParaRPr>
          </a:p>
        </p:txBody>
      </p:sp>
      <p:sp>
        <p:nvSpPr>
          <p:cNvPr id="2" name="Title 1"/>
          <p:cNvSpPr>
            <a:spLocks noGrp="1"/>
          </p:cNvSpPr>
          <p:nvPr>
            <p:ph type="ctrTitle"/>
          </p:nvPr>
        </p:nvSpPr>
        <p:spPr bwMode="gray">
          <a:xfrm>
            <a:off x="704080" y="1960694"/>
            <a:ext cx="7772400" cy="1380744"/>
          </a:xfrm>
        </p:spPr>
        <p:txBody>
          <a:bodyPr lIns="0" tIns="0" rIns="0" bIns="0" anchor="b" anchorCtr="0"/>
          <a:lstStyle>
            <a:lvl1pPr algn="l">
              <a:defRPr sz="3600" b="0">
                <a:solidFill>
                  <a:schemeClr val="bg1"/>
                </a:solidFill>
              </a:defRPr>
            </a:lvl1pPr>
          </a:lstStyle>
          <a:p>
            <a:r>
              <a:rPr lang="en-US" dirty="0"/>
              <a:t>Click to edit Master title style</a:t>
            </a:r>
          </a:p>
        </p:txBody>
      </p:sp>
      <p:sp>
        <p:nvSpPr>
          <p:cNvPr id="3" name="Subtitle 2"/>
          <p:cNvSpPr>
            <a:spLocks noGrp="1"/>
          </p:cNvSpPr>
          <p:nvPr>
            <p:ph type="subTitle" idx="1"/>
          </p:nvPr>
        </p:nvSpPr>
        <p:spPr bwMode="gray">
          <a:xfrm>
            <a:off x="704080" y="3542606"/>
            <a:ext cx="6949440" cy="813816"/>
          </a:xfrm>
        </p:spPr>
        <p:txBody>
          <a:bodyPr lIns="0" tIns="0" rIns="0" bIns="0"/>
          <a:lstStyle>
            <a:lvl1pPr marL="0" indent="0" algn="l">
              <a:spcBef>
                <a:spcPts val="400"/>
              </a:spcBef>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25948277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4_Section Header">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704080" y="1960694"/>
            <a:ext cx="7772400" cy="1380744"/>
          </a:xfrm>
        </p:spPr>
        <p:txBody>
          <a:bodyPr lIns="0" tIns="0" rIns="0" bIns="0" anchor="b" anchorCtr="0"/>
          <a:lstStyle>
            <a:lvl1pPr algn="l">
              <a:defRPr sz="3600" b="0">
                <a:solidFill>
                  <a:schemeClr val="tx1"/>
                </a:solidFill>
              </a:defRPr>
            </a:lvl1pPr>
          </a:lstStyle>
          <a:p>
            <a:r>
              <a:rPr lang="en-US" dirty="0"/>
              <a:t>Click to edit Master title style</a:t>
            </a:r>
          </a:p>
        </p:txBody>
      </p:sp>
      <p:sp>
        <p:nvSpPr>
          <p:cNvPr id="3" name="Subtitle 2"/>
          <p:cNvSpPr>
            <a:spLocks noGrp="1"/>
          </p:cNvSpPr>
          <p:nvPr>
            <p:ph type="subTitle" idx="1"/>
          </p:nvPr>
        </p:nvSpPr>
        <p:spPr bwMode="gray">
          <a:xfrm>
            <a:off x="704080" y="3542606"/>
            <a:ext cx="6949440" cy="813816"/>
          </a:xfrm>
        </p:spPr>
        <p:txBody>
          <a:bodyPr lIns="0" tIns="0" rIns="0" bIns="0"/>
          <a:lstStyle>
            <a:lvl1pPr marL="0" indent="0" algn="l">
              <a:spcBef>
                <a:spcPts val="40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Right Triangle 4"/>
          <p:cNvSpPr/>
          <p:nvPr userDrawn="1"/>
        </p:nvSpPr>
        <p:spPr>
          <a:xfrm flipH="1">
            <a:off x="4492800" y="2224800"/>
            <a:ext cx="4651200" cy="46332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04080" y="2404648"/>
            <a:ext cx="344424" cy="344424"/>
          </a:xfrm>
          <a:prstGeom prst="rect">
            <a:avLst/>
          </a:prstGeom>
        </p:spPr>
      </p:pic>
      <p:sp>
        <p:nvSpPr>
          <p:cNvPr id="7" name="Right Triangle 6"/>
          <p:cNvSpPr>
            <a:spLocks noChangeAspect="1"/>
          </p:cNvSpPr>
          <p:nvPr userDrawn="1"/>
        </p:nvSpPr>
        <p:spPr>
          <a:xfrm rot="5400000">
            <a:off x="0" y="0"/>
            <a:ext cx="768096" cy="768096"/>
          </a:xfrm>
          <a:prstGeom prst="rtTriangle">
            <a:avLst/>
          </a:prstGeom>
          <a:solidFill>
            <a:srgbClr val="337D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13141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8"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Tree>
    <p:extLst>
      <p:ext uri="{BB962C8B-B14F-4D97-AF65-F5344CB8AC3E}">
        <p14:creationId xmlns:p14="http://schemas.microsoft.com/office/powerpoint/2010/main" val="2828416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_Gray Triangle">
    <p:spTree>
      <p:nvGrpSpPr>
        <p:cNvPr id="1" name=""/>
        <p:cNvGrpSpPr/>
        <p:nvPr/>
      </p:nvGrpSpPr>
      <p:grpSpPr>
        <a:xfrm>
          <a:off x="0" y="0"/>
          <a:ext cx="0" cy="0"/>
          <a:chOff x="0" y="0"/>
          <a:chExt cx="0" cy="0"/>
        </a:xfrm>
      </p:grpSpPr>
      <p:sp>
        <p:nvSpPr>
          <p:cNvPr id="5" name="Right Triangle 4"/>
          <p:cNvSpPr>
            <a:spLocks noChangeAspect="1"/>
          </p:cNvSpPr>
          <p:nvPr userDrawn="1"/>
        </p:nvSpPr>
        <p:spPr>
          <a:xfrm rot="16200000">
            <a:off x="5120640" y="2834640"/>
            <a:ext cx="4023360" cy="4023360"/>
          </a:xfrm>
          <a:prstGeom prst="rtTriangle">
            <a:avLst/>
          </a:prstGeom>
          <a:solidFill>
            <a:srgbClr val="C6C6C9">
              <a:alpha val="1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C6C6C9"/>
              </a:solidFill>
            </a:endParaRPr>
          </a:p>
        </p:txBody>
      </p:sp>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8"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9"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801696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3" name="Content Placeholder 2"/>
          <p:cNvSpPr>
            <a:spLocks noGrp="1"/>
          </p:cNvSpPr>
          <p:nvPr>
            <p:ph idx="1"/>
          </p:nvPr>
        </p:nvSpPr>
        <p:spPr>
          <a:xfrm>
            <a:off x="385491" y="1883664"/>
            <a:ext cx="845820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3757"/>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88882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Gray Triangle">
    <p:spTree>
      <p:nvGrpSpPr>
        <p:cNvPr id="1" name=""/>
        <p:cNvGrpSpPr/>
        <p:nvPr/>
      </p:nvGrpSpPr>
      <p:grpSpPr>
        <a:xfrm>
          <a:off x="0" y="0"/>
          <a:ext cx="0" cy="0"/>
          <a:chOff x="0" y="0"/>
          <a:chExt cx="0" cy="0"/>
        </a:xfrm>
      </p:grpSpPr>
      <p:sp>
        <p:nvSpPr>
          <p:cNvPr id="6" name="Right Triangle 5"/>
          <p:cNvSpPr>
            <a:spLocks noChangeAspect="1"/>
          </p:cNvSpPr>
          <p:nvPr userDrawn="1"/>
        </p:nvSpPr>
        <p:spPr>
          <a:xfrm rot="16200000">
            <a:off x="5120640" y="2834640"/>
            <a:ext cx="4023360" cy="4023360"/>
          </a:xfrm>
          <a:prstGeom prst="rtTriangle">
            <a:avLst/>
          </a:prstGeom>
          <a:solidFill>
            <a:srgbClr val="C6C6C9">
              <a:alpha val="1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C6C6C9"/>
              </a:solidFill>
            </a:endParaRPr>
          </a:p>
        </p:txBody>
      </p:sp>
      <p:sp>
        <p:nvSpPr>
          <p:cNvPr id="2" name="Title 1"/>
          <p:cNvSpPr>
            <a:spLocks noGrp="1"/>
          </p:cNvSpPr>
          <p:nvPr>
            <p:ph type="title"/>
          </p:nvPr>
        </p:nvSpPr>
        <p:spPr>
          <a:xfrm>
            <a:off x="395116" y="232326"/>
            <a:ext cx="8458200" cy="950976"/>
          </a:xfrm>
        </p:spPr>
        <p:txBody>
          <a:bodyPr/>
          <a:lstStyle/>
          <a:p>
            <a:r>
              <a:rPr lang="en-US" dirty="0"/>
              <a:t>Click to edit Master title style</a:t>
            </a:r>
          </a:p>
        </p:txBody>
      </p:sp>
      <p:sp>
        <p:nvSpPr>
          <p:cNvPr id="3" name="Content Placeholder 2"/>
          <p:cNvSpPr>
            <a:spLocks noGrp="1"/>
          </p:cNvSpPr>
          <p:nvPr>
            <p:ph idx="1"/>
          </p:nvPr>
        </p:nvSpPr>
        <p:spPr>
          <a:xfrm>
            <a:off x="385491" y="1883664"/>
            <a:ext cx="845820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hasCustomPrompt="1"/>
          </p:nvPr>
        </p:nvSpPr>
        <p:spPr bwMode="gray">
          <a:xfrm>
            <a:off x="395116"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3757"/>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153866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ox">
    <p:spTree>
      <p:nvGrpSpPr>
        <p:cNvPr id="1" name=""/>
        <p:cNvGrpSpPr/>
        <p:nvPr/>
      </p:nvGrpSpPr>
      <p:grpSpPr>
        <a:xfrm>
          <a:off x="0" y="0"/>
          <a:ext cx="0" cy="0"/>
          <a:chOff x="0" y="0"/>
          <a:chExt cx="0" cy="0"/>
        </a:xfrm>
      </p:grpSpPr>
      <p:sp>
        <p:nvSpPr>
          <p:cNvPr id="2" name="Title 1"/>
          <p:cNvSpPr>
            <a:spLocks noGrp="1"/>
          </p:cNvSpPr>
          <p:nvPr>
            <p:ph type="title"/>
          </p:nvPr>
        </p:nvSpPr>
        <p:spPr>
          <a:xfrm>
            <a:off x="395116"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95116"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81301" y="1657349"/>
            <a:ext cx="8467724"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1"/>
          </p:nvPr>
        </p:nvSpPr>
        <p:spPr>
          <a:xfrm>
            <a:off x="381300" y="2377440"/>
            <a:ext cx="8467725" cy="374650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193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ight Triangle 13"/>
          <p:cNvSpPr>
            <a:spLocks noChangeAspect="1"/>
          </p:cNvSpPr>
          <p:nvPr userDrawn="1"/>
        </p:nvSpPr>
        <p:spPr>
          <a:xfrm rot="5400000">
            <a:off x="-9144" y="0"/>
            <a:ext cx="731520" cy="731520"/>
          </a:xfrm>
          <a:prstGeom prst="rtTriangle">
            <a:avLst/>
          </a:prstGeom>
          <a:solidFill>
            <a:srgbClr val="337D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lide Number Placeholder 5"/>
          <p:cNvSpPr txBox="1">
            <a:spLocks/>
          </p:cNvSpPr>
          <p:nvPr userDrawn="1"/>
        </p:nvSpPr>
        <p:spPr bwMode="gray">
          <a:xfrm>
            <a:off x="8620125" y="6662377"/>
            <a:ext cx="438150" cy="120184"/>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mtClean="0">
                <a:solidFill>
                  <a:schemeClr val="tx1">
                    <a:lumMod val="75000"/>
                    <a:lumOff val="25000"/>
                  </a:schemeClr>
                </a:solidFill>
                <a:latin typeface="+mn-lt"/>
              </a:rPr>
              <a:pPr/>
              <a:t>‹#›</a:t>
            </a:fld>
            <a:endParaRPr lang="en-US" dirty="0">
              <a:solidFill>
                <a:schemeClr val="tx1">
                  <a:lumMod val="75000"/>
                  <a:lumOff val="25000"/>
                </a:schemeClr>
              </a:solidFill>
              <a:latin typeface="+mn-lt"/>
            </a:endParaRPr>
          </a:p>
        </p:txBody>
      </p:sp>
      <p:sp>
        <p:nvSpPr>
          <p:cNvPr id="2" name="Title Placeholder 1"/>
          <p:cNvSpPr>
            <a:spLocks noGrp="1"/>
          </p:cNvSpPr>
          <p:nvPr>
            <p:ph type="title"/>
          </p:nvPr>
        </p:nvSpPr>
        <p:spPr>
          <a:xfrm>
            <a:off x="385491" y="231310"/>
            <a:ext cx="8458200" cy="950976"/>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p:cNvSpPr>
            <a:spLocks noGrp="1"/>
          </p:cNvSpPr>
          <p:nvPr>
            <p:ph type="body" idx="1"/>
          </p:nvPr>
        </p:nvSpPr>
        <p:spPr bwMode="gray">
          <a:xfrm>
            <a:off x="385491" y="1883664"/>
            <a:ext cx="8458200" cy="404164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19"/>
          <a:stretch>
            <a:fillRect/>
          </a:stretch>
        </p:blipFill>
        <p:spPr>
          <a:xfrm>
            <a:off x="469900" y="6403975"/>
            <a:ext cx="330200" cy="304800"/>
          </a:xfrm>
          <a:prstGeom prst="rect">
            <a:avLst/>
          </a:prstGeom>
        </p:spPr>
      </p:pic>
      <p:sp>
        <p:nvSpPr>
          <p:cNvPr id="7" name="Text Placeholder 12">
            <a:extLst>
              <a:ext uri="{FF2B5EF4-FFF2-40B4-BE49-F238E27FC236}">
                <a16:creationId xmlns:a16="http://schemas.microsoft.com/office/drawing/2014/main" id="{A3D545DA-54E7-4AFF-9160-A6EA345179CA}"/>
              </a:ext>
            </a:extLst>
          </p:cNvPr>
          <p:cNvSpPr txBox="1">
            <a:spLocks/>
          </p:cNvSpPr>
          <p:nvPr userDrawn="1"/>
        </p:nvSpPr>
        <p:spPr>
          <a:xfrm>
            <a:off x="1133856" y="6294780"/>
            <a:ext cx="7680960" cy="415018"/>
          </a:xfrm>
          <a:prstGeom prst="rect">
            <a:avLst/>
          </a:prstGeom>
        </p:spPr>
        <p:txBody>
          <a:bodyPr lIns="0" tIns="0" rIns="0" bIns="0" anchor="b" anchorCtr="0">
            <a:noAutofit/>
          </a:bodyPr>
          <a:lstStyle>
            <a:lvl1pPr marL="0" indent="0" algn="l" defTabSz="914400" rtl="0" eaLnBrk="1" latinLnBrk="0" hangingPunct="1">
              <a:lnSpc>
                <a:spcPct val="90000"/>
              </a:lnSpc>
              <a:spcBef>
                <a:spcPts val="200"/>
              </a:spcBef>
              <a:buClr>
                <a:srgbClr val="337DBE"/>
              </a:buClr>
              <a:buSzPct val="77000"/>
              <a:buFont typeface="Wingdings 3" panose="05040102010807070707" pitchFamily="18" charset="2"/>
              <a:buNone/>
              <a:defRPr sz="1000" kern="1200">
                <a:solidFill>
                  <a:schemeClr val="tx1"/>
                </a:solidFill>
                <a:latin typeface="+mn-lt"/>
                <a:ea typeface="+mn-ea"/>
                <a:cs typeface="Arial" pitchFamily="34" charset="0"/>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Bef>
                <a:spcPts val="1200"/>
              </a:spcBef>
              <a:buClr>
                <a:srgbClr val="337DBE"/>
              </a:buClr>
              <a:buSzPct val="77000"/>
            </a:pPr>
            <a:r>
              <a:rPr lang="en-US" sz="1000" b="1" dirty="0"/>
              <a:t>I.I.I. Quarterly P/C Industry Snapshot</a:t>
            </a:r>
            <a:r>
              <a:rPr lang="en-US" sz="1000" dirty="0"/>
              <a:t>, </a:t>
            </a:r>
            <a:r>
              <a:rPr lang="en-US" sz="1000"/>
              <a:t>published </a:t>
            </a:r>
            <a:r>
              <a:rPr lang="en-US" sz="1000" b="0" i="0" u="none" strike="noStrike" kern="1200">
                <a:solidFill>
                  <a:schemeClr val="tx1"/>
                </a:solidFill>
                <a:effectLst/>
                <a:latin typeface="+mn-lt"/>
                <a:ea typeface="+mn-ea"/>
                <a:cs typeface="Arial" pitchFamily="34" charset="0"/>
              </a:rPr>
              <a:t>April </a:t>
            </a:r>
            <a:r>
              <a:rPr lang="en-US" sz="1000" b="0" i="0" u="none" strike="noStrike" kern="1200" dirty="0">
                <a:solidFill>
                  <a:schemeClr val="tx1"/>
                </a:solidFill>
                <a:effectLst/>
                <a:latin typeface="+mn-lt"/>
                <a:ea typeface="+mn-ea"/>
                <a:cs typeface="Arial" pitchFamily="34" charset="0"/>
              </a:rPr>
              <a:t>2020</a:t>
            </a:r>
            <a:r>
              <a:rPr lang="en-US" sz="1000" dirty="0"/>
              <a:t>. </a:t>
            </a:r>
          </a:p>
        </p:txBody>
      </p:sp>
    </p:spTree>
    <p:extLst>
      <p:ext uri="{BB962C8B-B14F-4D97-AF65-F5344CB8AC3E}">
        <p14:creationId xmlns:p14="http://schemas.microsoft.com/office/powerpoint/2010/main" val="1633675084"/>
      </p:ext>
    </p:extLst>
  </p:cSld>
  <p:clrMap bg1="lt1" tx1="dk1" bg2="lt2" tx2="dk2" accent1="accent1" accent2="accent2" accent3="accent3" accent4="accent4" accent5="accent5" accent6="accent6" hlink="hlink" folHlink="folHlink"/>
  <p:sldLayoutIdLst>
    <p:sldLayoutId id="2147483649" r:id="rId1"/>
    <p:sldLayoutId id="2147483688" r:id="rId2"/>
    <p:sldLayoutId id="2147483663" r:id="rId3"/>
    <p:sldLayoutId id="2147483685" r:id="rId4"/>
    <p:sldLayoutId id="2147483654" r:id="rId5"/>
    <p:sldLayoutId id="2147483664" r:id="rId6"/>
    <p:sldLayoutId id="2147483650" r:id="rId7"/>
    <p:sldLayoutId id="2147483665" r:id="rId8"/>
    <p:sldLayoutId id="2147483655" r:id="rId9"/>
    <p:sldLayoutId id="2147483656" r:id="rId10"/>
    <p:sldLayoutId id="2147483658" r:id="rId11"/>
    <p:sldLayoutId id="2147483659" r:id="rId12"/>
    <p:sldLayoutId id="2147483657" r:id="rId13"/>
    <p:sldLayoutId id="2147483687" r:id="rId14"/>
    <p:sldLayoutId id="2147483689" r:id="rId15"/>
    <p:sldLayoutId id="2147483690" r:id="rId16"/>
    <p:sldLayoutId id="2147483692" r:id="rId17"/>
  </p:sldLayoutIdLst>
  <p:hf sldNum="0" hdr="0" dt="0"/>
  <p:txStyles>
    <p:titleStyle>
      <a:lvl1pPr algn="l" defTabSz="914400" rtl="0" eaLnBrk="1" latinLnBrk="0" hangingPunct="1">
        <a:lnSpc>
          <a:spcPct val="90000"/>
        </a:lnSpc>
        <a:spcBef>
          <a:spcPts val="0"/>
        </a:spcBef>
        <a:buNone/>
        <a:defRPr sz="3000" b="0" kern="1200">
          <a:solidFill>
            <a:srgbClr val="337DBE"/>
          </a:solidFill>
          <a:latin typeface="+mj-lt"/>
          <a:ea typeface="+mj-ea"/>
          <a:cs typeface="+mj-cs"/>
        </a:defRPr>
      </a:lvl1pPr>
    </p:titleStyle>
    <p:body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evenw@iii.org?subject=Quarterly%20P/C%20Industry%20Snapsho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hyperlink" Target="http://research.stlouisfed.org/fred2/series/WASCUR"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oleObject" Target="../embeddings/oleObject1.bin"/><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slideLayout" Target="../slideLayouts/slideLayout5.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chart" Target="../charts/chart1.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8.emf"/></Relationships>
</file>

<file path=ppt/slides/_rels/slide4.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tags" Target="../tags/tag23.xml"/><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tags" Target="../tags/tag22.xml"/><Relationship Id="rId17" Type="http://schemas.openxmlformats.org/officeDocument/2006/relationships/chart" Target="../charts/chart2.xml"/><Relationship Id="rId2" Type="http://schemas.openxmlformats.org/officeDocument/2006/relationships/tags" Target="../tags/tag12.xml"/><Relationship Id="rId16" Type="http://schemas.openxmlformats.org/officeDocument/2006/relationships/image" Target="../media/image8.emf"/><Relationship Id="rId1" Type="http://schemas.openxmlformats.org/officeDocument/2006/relationships/vmlDrawing" Target="../drawings/vmlDrawing2.vml"/><Relationship Id="rId6" Type="http://schemas.openxmlformats.org/officeDocument/2006/relationships/tags" Target="../tags/tag16.xml"/><Relationship Id="rId11" Type="http://schemas.openxmlformats.org/officeDocument/2006/relationships/tags" Target="../tags/tag21.xml"/><Relationship Id="rId5" Type="http://schemas.openxmlformats.org/officeDocument/2006/relationships/tags" Target="../tags/tag15.xml"/><Relationship Id="rId15" Type="http://schemas.openxmlformats.org/officeDocument/2006/relationships/oleObject" Target="../embeddings/oleObject2.bin"/><Relationship Id="rId10" Type="http://schemas.openxmlformats.org/officeDocument/2006/relationships/tags" Target="../tags/tag20.xml"/><Relationship Id="rId4" Type="http://schemas.openxmlformats.org/officeDocument/2006/relationships/tags" Target="../tags/tag14.xml"/><Relationship Id="rId9" Type="http://schemas.openxmlformats.org/officeDocument/2006/relationships/tags" Target="../tags/tag19.xml"/><Relationship Id="rId1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www.census.gov/housing/hvs/data/histtab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Quarterly P/C Industry Snapshot</a:t>
            </a:r>
            <a:br>
              <a:rPr lang="en-US" dirty="0"/>
            </a:br>
            <a:r>
              <a:rPr lang="en-US" sz="2000" dirty="0"/>
              <a:t>April 2020</a:t>
            </a:r>
          </a:p>
        </p:txBody>
      </p:sp>
      <p:sp>
        <p:nvSpPr>
          <p:cNvPr id="3" name="Subtitle 2"/>
          <p:cNvSpPr>
            <a:spLocks noGrp="1"/>
          </p:cNvSpPr>
          <p:nvPr>
            <p:ph type="subTitle" idx="1"/>
          </p:nvPr>
        </p:nvSpPr>
        <p:spPr>
          <a:xfrm>
            <a:off x="704081" y="4933256"/>
            <a:ext cx="6814457" cy="1380744"/>
          </a:xfrm>
        </p:spPr>
        <p:txBody>
          <a:bodyPr/>
          <a:lstStyle/>
          <a:p>
            <a:pPr>
              <a:spcBef>
                <a:spcPts val="600"/>
              </a:spcBef>
            </a:pPr>
            <a:r>
              <a:rPr lang="en-US" dirty="0"/>
              <a:t>Information and analysis provided by the </a:t>
            </a:r>
            <a:br>
              <a:rPr lang="en-US" dirty="0"/>
            </a:br>
            <a:r>
              <a:rPr lang="en-US" dirty="0"/>
              <a:t>Insurance Information Institute</a:t>
            </a:r>
          </a:p>
          <a:p>
            <a:pPr marL="971550">
              <a:spcBef>
                <a:spcPts val="600"/>
              </a:spcBef>
            </a:pPr>
            <a:r>
              <a:rPr lang="en-US" dirty="0"/>
              <a:t>Steven </a:t>
            </a:r>
            <a:r>
              <a:rPr lang="en-US" dirty="0" err="1"/>
              <a:t>Weisbart</a:t>
            </a:r>
            <a:r>
              <a:rPr lang="en-US" dirty="0"/>
              <a:t>, Ph.D., Chief Economist</a:t>
            </a:r>
          </a:p>
          <a:p>
            <a:pPr marL="971550"/>
            <a:r>
              <a:rPr lang="en-US" dirty="0">
                <a:solidFill>
                  <a:schemeClr val="bg1"/>
                </a:solidFill>
                <a:hlinkClick r:id="rId3">
                  <a:extLst>
                    <a:ext uri="{A12FA001-AC4F-418D-AE19-62706E023703}">
                      <ahyp:hlinkClr xmlns:ahyp="http://schemas.microsoft.com/office/drawing/2018/hyperlinkcolor" val="tx"/>
                    </a:ext>
                  </a:extLst>
                </a:hlinkClick>
              </a:rPr>
              <a:t>stevenw@iii.org</a:t>
            </a:r>
            <a:r>
              <a:rPr lang="en-US" dirty="0">
                <a:solidFill>
                  <a:schemeClr val="bg1"/>
                </a:solidFill>
              </a:rPr>
              <a:t> | </a:t>
            </a:r>
            <a:r>
              <a:rPr lang="en-US" dirty="0"/>
              <a:t>T 212.346.5540 | M 917.494.5945</a:t>
            </a:r>
          </a:p>
        </p:txBody>
      </p:sp>
      <p:sp>
        <p:nvSpPr>
          <p:cNvPr id="4" name="TextBox 3">
            <a:extLst>
              <a:ext uri="{FF2B5EF4-FFF2-40B4-BE49-F238E27FC236}">
                <a16:creationId xmlns:a16="http://schemas.microsoft.com/office/drawing/2014/main" id="{8BBB73BD-5FAB-9F49-9230-05B3A9F3424A}"/>
              </a:ext>
            </a:extLst>
          </p:cNvPr>
          <p:cNvSpPr txBox="1"/>
          <p:nvPr/>
        </p:nvSpPr>
        <p:spPr>
          <a:xfrm>
            <a:off x="-382555" y="-793102"/>
            <a:ext cx="0" cy="0"/>
          </a:xfrm>
          <a:prstGeom prst="rect">
            <a:avLst/>
          </a:prstGeom>
          <a:noFill/>
        </p:spPr>
        <p:txBody>
          <a:bodyPr wrap="none" rtlCol="0">
            <a:noAutofit/>
          </a:bodyPr>
          <a:lstStyle/>
          <a:p>
            <a:pPr marL="292608" indent="-292608">
              <a:lnSpc>
                <a:spcPct val="90000"/>
              </a:lnSpc>
              <a:spcBef>
                <a:spcPts val="1200"/>
              </a:spcBef>
              <a:buClr>
                <a:srgbClr val="337DBE"/>
              </a:buClr>
              <a:buSzPct val="77000"/>
              <a:buFont typeface="Wingdings 3" panose="05040102010807070707" pitchFamily="18" charset="2"/>
              <a:buChar char=""/>
            </a:pPr>
            <a:endParaRPr lang="en-US" sz="2000" dirty="0"/>
          </a:p>
        </p:txBody>
      </p:sp>
      <p:pic>
        <p:nvPicPr>
          <p:cNvPr id="16386" name="Picture 2" descr="https://www.iii.org/sites/default/files/images/steven_weisbart.jpg">
            <a:extLst>
              <a:ext uri="{FF2B5EF4-FFF2-40B4-BE49-F238E27FC236}">
                <a16:creationId xmlns:a16="http://schemas.microsoft.com/office/drawing/2014/main" id="{A2E57D4C-62C2-439A-B38C-2EEC583B1184}"/>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704081" y="5502870"/>
            <a:ext cx="831146" cy="844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67572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Rectangle 7"/>
          <p:cNvSpPr>
            <a:spLocks noGrp="1" noChangeArrowheads="1"/>
          </p:cNvSpPr>
          <p:nvPr>
            <p:ph type="title"/>
          </p:nvPr>
        </p:nvSpPr>
        <p:spPr/>
        <p:txBody>
          <a:bodyPr/>
          <a:lstStyle/>
          <a:p>
            <a:r>
              <a:rPr lang="en-US" altLang="en-US" dirty="0">
                <a:latin typeface="Arial" panose="020B0604020202020204" pitchFamily="34" charset="0"/>
              </a:rPr>
              <a:t>WC exposure base rose steadily through 2019</a:t>
            </a:r>
            <a:br>
              <a:rPr lang="en-US" altLang="en-US" dirty="0">
                <a:latin typeface="Arial" panose="020B0604020202020204" pitchFamily="34" charset="0"/>
              </a:rPr>
            </a:br>
            <a:r>
              <a:rPr lang="en-US" altLang="en-US" dirty="0">
                <a:latin typeface="Arial" panose="020B0604020202020204" pitchFamily="34" charset="0"/>
              </a:rPr>
              <a:t>Nonfarm payroll (wages and salaries): quarterly</a:t>
            </a:r>
          </a:p>
        </p:txBody>
      </p:sp>
      <p:sp>
        <p:nvSpPr>
          <p:cNvPr id="4" name="Text Placeholder 3">
            <a:extLst>
              <a:ext uri="{FF2B5EF4-FFF2-40B4-BE49-F238E27FC236}">
                <a16:creationId xmlns:a16="http://schemas.microsoft.com/office/drawing/2014/main" id="{5D57ADE1-4AF8-6143-A344-943137868E98}"/>
              </a:ext>
            </a:extLst>
          </p:cNvPr>
          <p:cNvSpPr>
            <a:spLocks noGrp="1"/>
          </p:cNvSpPr>
          <p:nvPr>
            <p:ph type="body" sz="quarter" idx="16"/>
          </p:nvPr>
        </p:nvSpPr>
        <p:spPr>
          <a:xfrm>
            <a:off x="1133856" y="6085587"/>
            <a:ext cx="7680960" cy="415018"/>
          </a:xfrm>
        </p:spPr>
        <p:txBody>
          <a:bodyPr/>
          <a:lstStyle/>
          <a:p>
            <a:pPr>
              <a:lnSpc>
                <a:spcPct val="85000"/>
              </a:lnSpc>
              <a:spcBef>
                <a:spcPct val="25000"/>
              </a:spcBef>
              <a:buClr>
                <a:schemeClr val="accent2"/>
              </a:buClr>
            </a:pPr>
            <a:r>
              <a:rPr lang="en-US" altLang="en-US" dirty="0"/>
              <a:t>Note: Recession indicated by gray shaded column. Data are seasonally adjusted annual rates.</a:t>
            </a:r>
          </a:p>
          <a:p>
            <a:pPr>
              <a:lnSpc>
                <a:spcPct val="85000"/>
              </a:lnSpc>
              <a:spcBef>
                <a:spcPct val="25000"/>
              </a:spcBef>
              <a:buClr>
                <a:schemeClr val="accent2"/>
              </a:buClr>
            </a:pPr>
            <a:r>
              <a:rPr lang="en-US" altLang="en-US" dirty="0"/>
              <a:t>Sources: </a:t>
            </a:r>
            <a:r>
              <a:rPr lang="en-US" altLang="en-US" dirty="0">
                <a:hlinkClick r:id="rId3"/>
              </a:rPr>
              <a:t>http://research.stlouisfed.org/fred2/series/WASCUR</a:t>
            </a:r>
            <a:r>
              <a:rPr lang="en-US" altLang="en-US" dirty="0"/>
              <a:t>; National Bureau of Economic Research (recession dates); </a:t>
            </a:r>
            <a:br>
              <a:rPr lang="en-US" altLang="en-US" dirty="0"/>
            </a:br>
            <a:r>
              <a:rPr lang="en-US" altLang="en-US" dirty="0"/>
              <a:t>Insurance Information Institute.</a:t>
            </a:r>
          </a:p>
        </p:txBody>
      </p:sp>
      <p:sp>
        <p:nvSpPr>
          <p:cNvPr id="65543" name="Rectangle 6"/>
          <p:cNvSpPr>
            <a:spLocks noChangeArrowheads="1"/>
          </p:cNvSpPr>
          <p:nvPr/>
        </p:nvSpPr>
        <p:spPr bwMode="black">
          <a:xfrm>
            <a:off x="438972" y="1365003"/>
            <a:ext cx="24384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altLang="en-US" sz="1600" b="1" dirty="0"/>
              <a:t>Billions</a:t>
            </a:r>
          </a:p>
        </p:txBody>
      </p:sp>
      <p:graphicFrame>
        <p:nvGraphicFramePr>
          <p:cNvPr id="5" name="Object 8"/>
          <p:cNvGraphicFramePr>
            <a:graphicFrameLocks noChangeAspect="1"/>
          </p:cNvGraphicFramePr>
          <p:nvPr>
            <p:extLst>
              <p:ext uri="{D42A27DB-BD31-4B8C-83A1-F6EECF244321}">
                <p14:modId xmlns:p14="http://schemas.microsoft.com/office/powerpoint/2010/main" val="2320181461"/>
              </p:ext>
            </p:extLst>
          </p:nvPr>
        </p:nvGraphicFramePr>
        <p:xfrm>
          <a:off x="438973" y="1585666"/>
          <a:ext cx="8266055" cy="4389683"/>
        </p:xfrm>
        <a:graphic>
          <a:graphicData uri="http://schemas.openxmlformats.org/drawingml/2006/chart">
            <c:chart xmlns:c="http://schemas.openxmlformats.org/drawingml/2006/chart" xmlns:r="http://schemas.openxmlformats.org/officeDocument/2006/relationships" r:id="rId4"/>
          </a:graphicData>
        </a:graphic>
      </p:graphicFrame>
      <p:grpSp>
        <p:nvGrpSpPr>
          <p:cNvPr id="18" name="prior peak">
            <a:extLst>
              <a:ext uri="{FF2B5EF4-FFF2-40B4-BE49-F238E27FC236}">
                <a16:creationId xmlns:a16="http://schemas.microsoft.com/office/drawing/2014/main" id="{C3628AE0-C687-6D47-9A5C-3C33E40D98E1}"/>
              </a:ext>
            </a:extLst>
          </p:cNvPr>
          <p:cNvGrpSpPr/>
          <p:nvPr/>
        </p:nvGrpSpPr>
        <p:grpSpPr>
          <a:xfrm>
            <a:off x="1404006" y="3505810"/>
            <a:ext cx="1893887" cy="768100"/>
            <a:chOff x="-910396" y="2028263"/>
            <a:chExt cx="1893887" cy="768100"/>
          </a:xfrm>
        </p:grpSpPr>
        <p:sp>
          <p:nvSpPr>
            <p:cNvPr id="19" name="prior peak">
              <a:extLst>
                <a:ext uri="{FF2B5EF4-FFF2-40B4-BE49-F238E27FC236}">
                  <a16:creationId xmlns:a16="http://schemas.microsoft.com/office/drawing/2014/main" id="{2C4CE2FE-19F6-6A41-850D-66F8723B973A}"/>
                </a:ext>
              </a:extLst>
            </p:cNvPr>
            <p:cNvSpPr>
              <a:spLocks noChangeArrowheads="1"/>
            </p:cNvSpPr>
            <p:nvPr/>
          </p:nvSpPr>
          <p:spPr bwMode="gray">
            <a:xfrm>
              <a:off x="-910396" y="2028263"/>
              <a:ext cx="1893887" cy="584029"/>
            </a:xfrm>
            <a:prstGeom prst="rect">
              <a:avLst/>
            </a:prstGeom>
            <a:solidFill>
              <a:schemeClr val="accent1"/>
            </a:solidFill>
            <a:ln w="28575" algn="ctr">
              <a:noFill/>
              <a:miter lim="800000"/>
              <a:headEnd/>
              <a:tailEnd/>
            </a:ln>
          </p:spPr>
          <p:txBody>
            <a:bodyPr tIns="45720" bIns="45720" anchor="ctr"/>
            <a:lstStyle/>
            <a:p>
              <a:pPr algn="ctr">
                <a:lnSpc>
                  <a:spcPct val="90000"/>
                </a:lnSpc>
                <a:spcBef>
                  <a:spcPct val="50000"/>
                </a:spcBef>
                <a:buClr>
                  <a:schemeClr val="bg1"/>
                </a:buClr>
                <a:buFont typeface="Wingdings" panose="05000000000000000000" pitchFamily="2" charset="2"/>
                <a:buNone/>
              </a:pPr>
              <a:r>
                <a:rPr lang="en-US" altLang="en-US" sz="1200" b="1" dirty="0">
                  <a:solidFill>
                    <a:schemeClr val="bg1"/>
                  </a:solidFill>
                </a:rPr>
                <a:t>Prior peak was 2008:Q3 at $6.54 trillion</a:t>
              </a:r>
            </a:p>
          </p:txBody>
        </p:sp>
        <p:cxnSp>
          <p:nvCxnSpPr>
            <p:cNvPr id="20" name="Straight Arrow Connector 19">
              <a:extLst>
                <a:ext uri="{FF2B5EF4-FFF2-40B4-BE49-F238E27FC236}">
                  <a16:creationId xmlns:a16="http://schemas.microsoft.com/office/drawing/2014/main" id="{A642A895-539B-6C4F-AC28-2AD738B6B0E2}"/>
                </a:ext>
              </a:extLst>
            </p:cNvPr>
            <p:cNvCxnSpPr/>
            <p:nvPr/>
          </p:nvCxnSpPr>
          <p:spPr bwMode="gray">
            <a:xfrm>
              <a:off x="776175" y="2595418"/>
              <a:ext cx="0" cy="200945"/>
            </a:xfrm>
            <a:prstGeom prst="straightConnector1">
              <a:avLst/>
            </a:prstGeom>
            <a:ln w="28575">
              <a:solidFill>
                <a:schemeClr val="accent1"/>
              </a:solidFill>
              <a:tailEnd type="oval" w="med" len="med"/>
            </a:ln>
          </p:spPr>
          <p:style>
            <a:lnRef idx="1">
              <a:schemeClr val="accent1"/>
            </a:lnRef>
            <a:fillRef idx="0">
              <a:schemeClr val="accent1"/>
            </a:fillRef>
            <a:effectRef idx="0">
              <a:schemeClr val="accent1"/>
            </a:effectRef>
            <a:fontRef idx="minor">
              <a:schemeClr val="tx1"/>
            </a:fontRef>
          </p:style>
        </p:cxnSp>
      </p:grpSp>
      <p:grpSp>
        <p:nvGrpSpPr>
          <p:cNvPr id="21" name="recent trough">
            <a:extLst>
              <a:ext uri="{FF2B5EF4-FFF2-40B4-BE49-F238E27FC236}">
                <a16:creationId xmlns:a16="http://schemas.microsoft.com/office/drawing/2014/main" id="{C74F7ADE-B11E-0B43-962D-3B69F3C9D1CA}"/>
              </a:ext>
            </a:extLst>
          </p:cNvPr>
          <p:cNvGrpSpPr/>
          <p:nvPr/>
        </p:nvGrpSpPr>
        <p:grpSpPr>
          <a:xfrm>
            <a:off x="2805370" y="2772181"/>
            <a:ext cx="2080714" cy="1781460"/>
            <a:chOff x="-1124964" y="1516213"/>
            <a:chExt cx="2080714" cy="1781460"/>
          </a:xfrm>
        </p:grpSpPr>
        <p:sp>
          <p:nvSpPr>
            <p:cNvPr id="22" name="recent trough">
              <a:extLst>
                <a:ext uri="{FF2B5EF4-FFF2-40B4-BE49-F238E27FC236}">
                  <a16:creationId xmlns:a16="http://schemas.microsoft.com/office/drawing/2014/main" id="{5C9762A5-F5F1-A341-AD85-73E8BD062335}"/>
                </a:ext>
              </a:extLst>
            </p:cNvPr>
            <p:cNvSpPr>
              <a:spLocks noChangeArrowheads="1"/>
            </p:cNvSpPr>
            <p:nvPr/>
          </p:nvSpPr>
          <p:spPr bwMode="gray">
            <a:xfrm>
              <a:off x="-1124964" y="1516213"/>
              <a:ext cx="2080714" cy="584029"/>
            </a:xfrm>
            <a:prstGeom prst="rect">
              <a:avLst/>
            </a:prstGeom>
            <a:solidFill>
              <a:schemeClr val="accent6"/>
            </a:solidFill>
            <a:ln w="28575" algn="ctr">
              <a:noFill/>
              <a:miter lim="800000"/>
              <a:headEnd/>
              <a:tailEnd/>
            </a:ln>
          </p:spPr>
          <p:txBody>
            <a:bodyPr tIns="45720" bIns="45720" anchor="ctr"/>
            <a:lstStyle/>
            <a:p>
              <a:pPr algn="ctr">
                <a:lnSpc>
                  <a:spcPct val="90000"/>
                </a:lnSpc>
                <a:spcBef>
                  <a:spcPct val="50000"/>
                </a:spcBef>
                <a:buClr>
                  <a:schemeClr val="bg1"/>
                </a:buClr>
                <a:buFont typeface="Wingdings" panose="05000000000000000000" pitchFamily="2" charset="2"/>
                <a:buNone/>
              </a:pPr>
              <a:r>
                <a:rPr lang="en-US" altLang="en-US" sz="1200" b="1" dirty="0">
                  <a:solidFill>
                    <a:schemeClr val="bg1"/>
                  </a:solidFill>
                </a:rPr>
                <a:t>Recent trough (2009:Q1) was $6.23 trillion, down 5.3% from prior peak</a:t>
              </a:r>
            </a:p>
          </p:txBody>
        </p:sp>
        <p:cxnSp>
          <p:nvCxnSpPr>
            <p:cNvPr id="23" name="Straight Arrow Connector 22">
              <a:extLst>
                <a:ext uri="{FF2B5EF4-FFF2-40B4-BE49-F238E27FC236}">
                  <a16:creationId xmlns:a16="http://schemas.microsoft.com/office/drawing/2014/main" id="{3168AE4F-1277-854B-BEA7-0CBB23F110B7}"/>
                </a:ext>
              </a:extLst>
            </p:cNvPr>
            <p:cNvCxnSpPr>
              <a:cxnSpLocks/>
            </p:cNvCxnSpPr>
            <p:nvPr/>
          </p:nvCxnSpPr>
          <p:spPr bwMode="gray">
            <a:xfrm>
              <a:off x="-593524" y="2100242"/>
              <a:ext cx="0" cy="1197431"/>
            </a:xfrm>
            <a:prstGeom prst="straightConnector1">
              <a:avLst/>
            </a:prstGeom>
            <a:ln w="28575">
              <a:solidFill>
                <a:schemeClr val="accent6"/>
              </a:solidFill>
              <a:tailEnd type="oval" w="med" len="med"/>
            </a:ln>
          </p:spPr>
          <p:style>
            <a:lnRef idx="1">
              <a:schemeClr val="accent1"/>
            </a:lnRef>
            <a:fillRef idx="0">
              <a:schemeClr val="accent1"/>
            </a:fillRef>
            <a:effectRef idx="0">
              <a:schemeClr val="accent1"/>
            </a:effectRef>
            <a:fontRef idx="minor">
              <a:schemeClr val="tx1"/>
            </a:fontRef>
          </p:style>
        </p:cxnSp>
      </p:grpSp>
      <p:grpSp>
        <p:nvGrpSpPr>
          <p:cNvPr id="28" name="latest">
            <a:extLst>
              <a:ext uri="{FF2B5EF4-FFF2-40B4-BE49-F238E27FC236}">
                <a16:creationId xmlns:a16="http://schemas.microsoft.com/office/drawing/2014/main" id="{6268EBCB-B59F-9740-BC8D-4825329FCD5C}"/>
              </a:ext>
            </a:extLst>
          </p:cNvPr>
          <p:cNvGrpSpPr/>
          <p:nvPr/>
        </p:nvGrpSpPr>
        <p:grpSpPr>
          <a:xfrm>
            <a:off x="5986673" y="1473581"/>
            <a:ext cx="2610960" cy="584029"/>
            <a:chOff x="-910396" y="2028263"/>
            <a:chExt cx="2610960" cy="584029"/>
          </a:xfrm>
        </p:grpSpPr>
        <p:sp>
          <p:nvSpPr>
            <p:cNvPr id="29" name="latest">
              <a:extLst>
                <a:ext uri="{FF2B5EF4-FFF2-40B4-BE49-F238E27FC236}">
                  <a16:creationId xmlns:a16="http://schemas.microsoft.com/office/drawing/2014/main" id="{60EB964F-B9C9-FB42-921E-6CF1996C0BA9}"/>
                </a:ext>
              </a:extLst>
            </p:cNvPr>
            <p:cNvSpPr>
              <a:spLocks noChangeArrowheads="1"/>
            </p:cNvSpPr>
            <p:nvPr/>
          </p:nvSpPr>
          <p:spPr bwMode="gray">
            <a:xfrm>
              <a:off x="-910396" y="2028263"/>
              <a:ext cx="2050554" cy="584029"/>
            </a:xfrm>
            <a:prstGeom prst="rect">
              <a:avLst/>
            </a:prstGeom>
            <a:solidFill>
              <a:schemeClr val="accent4"/>
            </a:solidFill>
            <a:ln w="28575" algn="ctr">
              <a:noFill/>
              <a:miter lim="800000"/>
              <a:headEnd/>
              <a:tailEnd/>
            </a:ln>
          </p:spPr>
          <p:txBody>
            <a:bodyPr tIns="45720" bIns="45720" anchor="ctr"/>
            <a:lstStyle/>
            <a:p>
              <a:pPr algn="ctr">
                <a:lnSpc>
                  <a:spcPct val="90000"/>
                </a:lnSpc>
                <a:spcBef>
                  <a:spcPct val="50000"/>
                </a:spcBef>
                <a:buClr>
                  <a:schemeClr val="bg1"/>
                </a:buClr>
                <a:buFont typeface="Wingdings" panose="05000000000000000000" pitchFamily="2" charset="2"/>
                <a:buNone/>
              </a:pPr>
              <a:r>
                <a:rPr lang="en-US" altLang="en-US" sz="1200" b="1" dirty="0"/>
                <a:t>Latest (2019:Q4) was</a:t>
              </a:r>
              <a:br>
                <a:rPr lang="en-US" altLang="en-US" sz="1200" b="1" dirty="0"/>
              </a:br>
              <a:r>
                <a:rPr lang="en-US" altLang="en-US" sz="1200" b="1" dirty="0"/>
                <a:t>$9.4 trillion, a new peak</a:t>
              </a:r>
            </a:p>
          </p:txBody>
        </p:sp>
        <p:cxnSp>
          <p:nvCxnSpPr>
            <p:cNvPr id="30" name="Straight Arrow Connector 29">
              <a:extLst>
                <a:ext uri="{FF2B5EF4-FFF2-40B4-BE49-F238E27FC236}">
                  <a16:creationId xmlns:a16="http://schemas.microsoft.com/office/drawing/2014/main" id="{72D344DB-015D-3647-A0E4-848EEECF789D}"/>
                </a:ext>
              </a:extLst>
            </p:cNvPr>
            <p:cNvCxnSpPr>
              <a:cxnSpLocks/>
              <a:stCxn id="29" idx="3"/>
            </p:cNvCxnSpPr>
            <p:nvPr/>
          </p:nvCxnSpPr>
          <p:spPr bwMode="gray">
            <a:xfrm>
              <a:off x="1140158" y="2320278"/>
              <a:ext cx="560406" cy="0"/>
            </a:xfrm>
            <a:prstGeom prst="straightConnector1">
              <a:avLst/>
            </a:prstGeom>
            <a:ln w="28575">
              <a:solidFill>
                <a:schemeClr val="accent4"/>
              </a:solidFill>
              <a:tailEnd type="oval" w="med" len="med"/>
            </a:ln>
          </p:spPr>
          <p:style>
            <a:lnRef idx="1">
              <a:schemeClr val="accent1"/>
            </a:lnRef>
            <a:fillRef idx="0">
              <a:schemeClr val="accent1"/>
            </a:fillRef>
            <a:effectRef idx="0">
              <a:schemeClr val="accent1"/>
            </a:effectRef>
            <a:fontRef idx="minor">
              <a:schemeClr val="tx1"/>
            </a:fontRef>
          </p:style>
        </p:cxnSp>
      </p:grpSp>
      <p:grpSp>
        <p:nvGrpSpPr>
          <p:cNvPr id="44" name="Group 43">
            <a:extLst>
              <a:ext uri="{FF2B5EF4-FFF2-40B4-BE49-F238E27FC236}">
                <a16:creationId xmlns:a16="http://schemas.microsoft.com/office/drawing/2014/main" id="{2D0175BC-907B-5B4A-8559-3B257AE9CCF6}"/>
              </a:ext>
            </a:extLst>
          </p:cNvPr>
          <p:cNvGrpSpPr/>
          <p:nvPr/>
        </p:nvGrpSpPr>
        <p:grpSpPr>
          <a:xfrm>
            <a:off x="6492250" y="4089839"/>
            <a:ext cx="2213707" cy="1144196"/>
            <a:chOff x="7521314" y="1768042"/>
            <a:chExt cx="2213707" cy="1810819"/>
          </a:xfrm>
        </p:grpSpPr>
        <p:sp>
          <p:nvSpPr>
            <p:cNvPr id="45" name="Rectangle 4">
              <a:extLst>
                <a:ext uri="{FF2B5EF4-FFF2-40B4-BE49-F238E27FC236}">
                  <a16:creationId xmlns:a16="http://schemas.microsoft.com/office/drawing/2014/main" id="{23E57A86-8D09-B941-B166-731C9B6FD402}"/>
                </a:ext>
              </a:extLst>
            </p:cNvPr>
            <p:cNvSpPr>
              <a:spLocks noChangeArrowheads="1"/>
            </p:cNvSpPr>
            <p:nvPr/>
          </p:nvSpPr>
          <p:spPr bwMode="gray">
            <a:xfrm>
              <a:off x="7521314" y="1768042"/>
              <a:ext cx="2195931" cy="1810819"/>
            </a:xfrm>
            <a:prstGeom prst="rect">
              <a:avLst/>
            </a:prstGeom>
            <a:solidFill>
              <a:schemeClr val="bg1"/>
            </a:solidFill>
            <a:ln w="25400" algn="ctr">
              <a:solidFill>
                <a:schemeClr val="accent1"/>
              </a:solidFill>
              <a:miter lim="800000"/>
              <a:headEnd/>
              <a:tailEnd/>
            </a:ln>
          </p:spPr>
          <p:txBody>
            <a:bodyPr lIns="91440" tIns="45720" rIns="91440" bIns="4572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Clr>
                  <a:schemeClr val="bg1"/>
                </a:buClr>
                <a:defRPr/>
              </a:pPr>
              <a:r>
                <a:rPr lang="en-US" altLang="en-US" sz="1200" b="1" dirty="0">
                  <a:solidFill>
                    <a:schemeClr val="accent1"/>
                  </a:solidFill>
                  <a:cs typeface="Arial" panose="020B0604020202020204" pitchFamily="34" charset="0"/>
                </a:rPr>
                <a:t>Y-o-Y growth rates</a:t>
              </a:r>
              <a:endParaRPr lang="en-US" sz="1200" b="1" dirty="0">
                <a:solidFill>
                  <a:schemeClr val="accent1"/>
                </a:solidFill>
                <a:cs typeface="Arial" panose="020B0604020202020204" pitchFamily="34" charset="0"/>
              </a:endParaRPr>
            </a:p>
            <a:p>
              <a:pPr>
                <a:lnSpc>
                  <a:spcPct val="85000"/>
                </a:lnSpc>
                <a:spcBef>
                  <a:spcPct val="50000"/>
                </a:spcBef>
                <a:buClr>
                  <a:schemeClr val="bg1"/>
                </a:buClr>
                <a:defRPr/>
              </a:pPr>
              <a:r>
                <a:rPr lang="en-US" altLang="en-US" sz="1200" dirty="0">
                  <a:solidFill>
                    <a:schemeClr val="accent1"/>
                  </a:solidFill>
                  <a:cs typeface="Arial" panose="020B0604020202020204" pitchFamily="34" charset="0"/>
                </a:rPr>
                <a:t>2015:Q4 over 2014:Q4: 4.2%</a:t>
              </a:r>
              <a:br>
                <a:rPr lang="en-US" altLang="en-US" sz="1200" dirty="0">
                  <a:solidFill>
                    <a:schemeClr val="accent1"/>
                  </a:solidFill>
                  <a:cs typeface="Arial" panose="020B0604020202020204" pitchFamily="34" charset="0"/>
                </a:rPr>
              </a:br>
              <a:r>
                <a:rPr lang="en-US" altLang="en-US" sz="1200" dirty="0">
                  <a:solidFill>
                    <a:schemeClr val="accent1"/>
                  </a:solidFill>
                  <a:cs typeface="Arial" panose="020B0604020202020204" pitchFamily="34" charset="0"/>
                </a:rPr>
                <a:t>2016:Q4 over 2015:Q4: 3.2%</a:t>
              </a:r>
              <a:br>
                <a:rPr lang="en-US" altLang="en-US" sz="1200" dirty="0">
                  <a:solidFill>
                    <a:schemeClr val="accent1"/>
                  </a:solidFill>
                  <a:cs typeface="Arial" panose="020B0604020202020204" pitchFamily="34" charset="0"/>
                </a:rPr>
              </a:br>
              <a:r>
                <a:rPr lang="en-US" altLang="en-US" sz="1200" dirty="0">
                  <a:solidFill>
                    <a:schemeClr val="accent1"/>
                  </a:solidFill>
                  <a:cs typeface="Arial" panose="020B0604020202020204" pitchFamily="34" charset="0"/>
                </a:rPr>
                <a:t>2017:Q4 over 2016:Q4: 5.3%</a:t>
              </a:r>
              <a:br>
                <a:rPr lang="en-US" altLang="en-US" sz="1200" dirty="0">
                  <a:solidFill>
                    <a:schemeClr val="accent1"/>
                  </a:solidFill>
                  <a:cs typeface="Arial" panose="020B0604020202020204" pitchFamily="34" charset="0"/>
                </a:rPr>
              </a:br>
              <a:r>
                <a:rPr lang="en-US" altLang="en-US" sz="1200" dirty="0">
                  <a:solidFill>
                    <a:schemeClr val="accent1"/>
                  </a:solidFill>
                  <a:cs typeface="Arial" panose="020B0604020202020204" pitchFamily="34" charset="0"/>
                </a:rPr>
                <a:t>2018:Q4 over 2017:Q4: 4.0%</a:t>
              </a:r>
              <a:br>
                <a:rPr lang="en-US" altLang="en-US" sz="1200" dirty="0">
                  <a:solidFill>
                    <a:schemeClr val="accent1"/>
                  </a:solidFill>
                  <a:cs typeface="Arial" panose="020B0604020202020204" pitchFamily="34" charset="0"/>
                </a:rPr>
              </a:br>
              <a:r>
                <a:rPr lang="en-US" altLang="en-US" sz="1200" dirty="0">
                  <a:solidFill>
                    <a:schemeClr val="accent1"/>
                  </a:solidFill>
                  <a:cs typeface="Arial" panose="020B0604020202020204" pitchFamily="34" charset="0"/>
                </a:rPr>
                <a:t>2019:Q4 over 2018:Q4: 4.5%</a:t>
              </a:r>
              <a:endParaRPr lang="en-US" sz="1200" dirty="0">
                <a:solidFill>
                  <a:schemeClr val="accent1"/>
                </a:solidFill>
                <a:cs typeface="Arial" panose="020B0604020202020204" pitchFamily="34" charset="0"/>
              </a:endParaRPr>
            </a:p>
          </p:txBody>
        </p:sp>
        <p:sp>
          <p:nvSpPr>
            <p:cNvPr id="46" name="Right Triangle 45">
              <a:extLst>
                <a:ext uri="{FF2B5EF4-FFF2-40B4-BE49-F238E27FC236}">
                  <a16:creationId xmlns:a16="http://schemas.microsoft.com/office/drawing/2014/main" id="{2BD1AFEE-8996-6044-9186-E6DEF27F8F97}"/>
                </a:ext>
              </a:extLst>
            </p:cNvPr>
            <p:cNvSpPr>
              <a:spLocks noChangeAspect="1"/>
            </p:cNvSpPr>
            <p:nvPr/>
          </p:nvSpPr>
          <p:spPr bwMode="gray">
            <a:xfrm rot="10800000">
              <a:off x="9518374" y="1768042"/>
              <a:ext cx="216647" cy="216647"/>
            </a:xfrm>
            <a:prstGeom prst="rtTriangle">
              <a:avLst/>
            </a:prstGeom>
            <a:solidFill>
              <a:srgbClr val="286E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191514214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childTnLst>
                          </p:cTn>
                        </p:par>
                        <p:par>
                          <p:cTn id="8" fill="hold">
                            <p:stCondLst>
                              <p:cond delay="1000"/>
                            </p:stCondLst>
                            <p:childTnLst>
                              <p:par>
                                <p:cTn id="9" presetID="22" presetClass="entr" presetSubtype="1" fill="hold" nodeType="afterEffect">
                                  <p:stCondLst>
                                    <p:cond delay="500"/>
                                  </p:stCondLst>
                                  <p:childTnLst>
                                    <p:set>
                                      <p:cBhvr>
                                        <p:cTn id="10" dur="1" fill="hold">
                                          <p:stCondLst>
                                            <p:cond delay="0"/>
                                          </p:stCondLst>
                                        </p:cTn>
                                        <p:tgtEl>
                                          <p:spTgt spid="21"/>
                                        </p:tgtEl>
                                        <p:attrNameLst>
                                          <p:attrName>style.visibility</p:attrName>
                                        </p:attrNameLst>
                                      </p:cBhvr>
                                      <p:to>
                                        <p:strVal val="visible"/>
                                      </p:to>
                                    </p:set>
                                    <p:animEffect transition="in" filter="wipe(up)">
                                      <p:cBhvr>
                                        <p:cTn id="11" dur="500"/>
                                        <p:tgtEl>
                                          <p:spTgt spid="21"/>
                                        </p:tgtEl>
                                      </p:cBhvr>
                                    </p:animEffect>
                                  </p:childTnLst>
                                </p:cTn>
                              </p:par>
                            </p:childTnLst>
                          </p:cTn>
                        </p:par>
                        <p:par>
                          <p:cTn id="12" fill="hold">
                            <p:stCondLst>
                              <p:cond delay="2000"/>
                            </p:stCondLst>
                            <p:childTnLst>
                              <p:par>
                                <p:cTn id="13" presetID="22" presetClass="entr" presetSubtype="8" fill="hold" nodeType="afterEffect">
                                  <p:stCondLst>
                                    <p:cond delay="500"/>
                                  </p:stCondLst>
                                  <p:childTnLst>
                                    <p:set>
                                      <p:cBhvr>
                                        <p:cTn id="14" dur="1" fill="hold">
                                          <p:stCondLst>
                                            <p:cond delay="0"/>
                                          </p:stCondLst>
                                        </p:cTn>
                                        <p:tgtEl>
                                          <p:spTgt spid="28"/>
                                        </p:tgtEl>
                                        <p:attrNameLst>
                                          <p:attrName>style.visibility</p:attrName>
                                        </p:attrNameLst>
                                      </p:cBhvr>
                                      <p:to>
                                        <p:strVal val="visible"/>
                                      </p:to>
                                    </p:set>
                                    <p:animEffect transition="in" filter="wipe(left)">
                                      <p:cBhvr>
                                        <p:cTn id="1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90B51-AC06-9F40-8DF1-C85844AF665B}"/>
              </a:ext>
            </a:extLst>
          </p:cNvPr>
          <p:cNvSpPr>
            <a:spLocks noGrp="1"/>
          </p:cNvSpPr>
          <p:nvPr>
            <p:ph type="title"/>
          </p:nvPr>
        </p:nvSpPr>
        <p:spPr/>
        <p:txBody>
          <a:bodyPr/>
          <a:lstStyle/>
          <a:p>
            <a:r>
              <a:rPr lang="en-US" dirty="0">
                <a:solidFill>
                  <a:schemeClr val="accent1"/>
                </a:solidFill>
              </a:rPr>
              <a:t>New vehicle sales are back in recession mode, as are private passenger auto premiums</a:t>
            </a:r>
          </a:p>
        </p:txBody>
      </p:sp>
      <p:sp>
        <p:nvSpPr>
          <p:cNvPr id="11" name="Text Placeholder 10">
            <a:extLst>
              <a:ext uri="{FF2B5EF4-FFF2-40B4-BE49-F238E27FC236}">
                <a16:creationId xmlns:a16="http://schemas.microsoft.com/office/drawing/2014/main" id="{979A11F7-F765-464D-ACD3-680C764716D4}"/>
              </a:ext>
            </a:extLst>
          </p:cNvPr>
          <p:cNvSpPr>
            <a:spLocks noGrp="1"/>
          </p:cNvSpPr>
          <p:nvPr>
            <p:ph type="body" sz="quarter" idx="16"/>
          </p:nvPr>
        </p:nvSpPr>
        <p:spPr>
          <a:xfrm>
            <a:off x="1133856" y="6325883"/>
            <a:ext cx="7680960" cy="175517"/>
          </a:xfrm>
        </p:spPr>
        <p:txBody>
          <a:bodyPr/>
          <a:lstStyle/>
          <a:p>
            <a:r>
              <a:rPr lang="en-US" dirty="0"/>
              <a:t>Sources: Blue Chip Economic Indicators; Insurance Information Institute.</a:t>
            </a:r>
          </a:p>
        </p:txBody>
      </p:sp>
      <p:sp>
        <p:nvSpPr>
          <p:cNvPr id="6" name="Text Placeholder 7">
            <a:extLst>
              <a:ext uri="{FF2B5EF4-FFF2-40B4-BE49-F238E27FC236}">
                <a16:creationId xmlns:a16="http://schemas.microsoft.com/office/drawing/2014/main" id="{835B78A7-3910-CC49-A83F-AAB355FE4A5E}"/>
              </a:ext>
            </a:extLst>
          </p:cNvPr>
          <p:cNvSpPr txBox="1">
            <a:spLocks/>
          </p:cNvSpPr>
          <p:nvPr/>
        </p:nvSpPr>
        <p:spPr bwMode="gray">
          <a:xfrm>
            <a:off x="381300" y="1301957"/>
            <a:ext cx="6072545" cy="322008"/>
          </a:xfrm>
          <a:prstGeom prst="rect">
            <a:avLst/>
          </a:prstGeom>
          <a:noFill/>
        </p:spPr>
        <p:txBody>
          <a:bodyPr vert="horz" wrap="square" lIns="91440" tIns="45720" rIns="91440" bIns="45720" rtlCol="0">
            <a:noAutofit/>
          </a:bodyPr>
          <a:lstStyle>
            <a:lvl1pPr marL="0" indent="0" algn="l" defTabSz="914400" rtl="0" eaLnBrk="1" fontAlgn="base" latinLnBrk="0" hangingPunct="1">
              <a:lnSpc>
                <a:spcPct val="90000"/>
              </a:lnSpc>
              <a:spcBef>
                <a:spcPct val="0"/>
              </a:spcBef>
              <a:spcAft>
                <a:spcPct val="0"/>
              </a:spcAft>
              <a:buClr>
                <a:srgbClr val="337DBE"/>
              </a:buClr>
              <a:buSzPct val="77000"/>
              <a:buFont typeface="Wingdings 3" panose="05040102010807070707" pitchFamily="18" charset="2"/>
              <a:buNone/>
              <a:defRPr lang="en-US" sz="2200" b="0" kern="1200" smtClean="0">
                <a:solidFill>
                  <a:srgbClr val="072C44"/>
                </a:solidFill>
                <a:latin typeface="+mj-lt"/>
                <a:ea typeface="+mn-ea"/>
                <a:cs typeface="+mn-cs"/>
              </a:defRPr>
            </a:lvl1pPr>
            <a:lvl2pPr marL="566928" indent="-228600" algn="l" defTabSz="914400" rtl="0" eaLnBrk="1" fontAlgn="base" latinLnBrk="0" hangingPunct="1">
              <a:lnSpc>
                <a:spcPct val="90000"/>
              </a:lnSpc>
              <a:spcBef>
                <a:spcPct val="0"/>
              </a:spcBef>
              <a:spcAft>
                <a:spcPct val="0"/>
              </a:spcAft>
              <a:buClr>
                <a:srgbClr val="337DBE"/>
              </a:buClr>
              <a:buFont typeface="Wingdings" panose="05000000000000000000" pitchFamily="2" charset="2"/>
              <a:buChar char=""/>
              <a:defRPr lang="en-US" sz="2200" b="1" kern="1200" smtClean="0">
                <a:solidFill>
                  <a:schemeClr val="tx1"/>
                </a:solidFill>
                <a:latin typeface="Arial Narrow" pitchFamily="34" charset="0"/>
                <a:ea typeface="+mn-ea"/>
                <a:cs typeface="+mn-cs"/>
              </a:defRPr>
            </a:lvl2pPr>
            <a:lvl3pPr marL="914400" indent="-228600" algn="l" defTabSz="914400" rtl="0" eaLnBrk="1" fontAlgn="base" latinLnBrk="0" hangingPunct="1">
              <a:lnSpc>
                <a:spcPct val="90000"/>
              </a:lnSpc>
              <a:spcBef>
                <a:spcPct val="0"/>
              </a:spcBef>
              <a:spcAft>
                <a:spcPct val="0"/>
              </a:spcAft>
              <a:buClr>
                <a:srgbClr val="337DBE"/>
              </a:buClr>
              <a:buFont typeface="Arial" pitchFamily="34" charset="0"/>
              <a:buChar char="–"/>
              <a:defRPr lang="en-US" sz="2200" b="1" kern="1200" smtClean="0">
                <a:solidFill>
                  <a:schemeClr val="tx1"/>
                </a:solidFill>
                <a:latin typeface="Arial Narrow" pitchFamily="34" charset="0"/>
                <a:ea typeface="+mn-ea"/>
                <a:cs typeface="+mn-cs"/>
              </a:defRPr>
            </a:lvl3pPr>
            <a:lvl4pPr marL="1252728" indent="-219456" algn="l" defTabSz="914400" rtl="0" eaLnBrk="1" fontAlgn="base" latinLnBrk="0" hangingPunct="1">
              <a:lnSpc>
                <a:spcPct val="90000"/>
              </a:lnSpc>
              <a:spcBef>
                <a:spcPct val="0"/>
              </a:spcBef>
              <a:spcAft>
                <a:spcPct val="0"/>
              </a:spcAft>
              <a:buClr>
                <a:srgbClr val="337DBE"/>
              </a:buClr>
              <a:buFont typeface="Wingdings" pitchFamily="2" charset="2"/>
              <a:buChar char="§"/>
              <a:defRPr lang="en-US" sz="2200" b="1" kern="1200" smtClean="0">
                <a:solidFill>
                  <a:schemeClr val="tx1"/>
                </a:solidFill>
                <a:latin typeface="Arial Narrow" pitchFamily="34" charset="0"/>
                <a:ea typeface="+mn-ea"/>
                <a:cs typeface="+mn-cs"/>
              </a:defRPr>
            </a:lvl4pPr>
            <a:lvl5pPr marL="1481328" indent="-173736" algn="l" defTabSz="914400" rtl="0" eaLnBrk="1" fontAlgn="base" latinLnBrk="0" hangingPunct="1">
              <a:lnSpc>
                <a:spcPct val="90000"/>
              </a:lnSpc>
              <a:spcBef>
                <a:spcPct val="0"/>
              </a:spcBef>
              <a:spcAft>
                <a:spcPct val="0"/>
              </a:spcAft>
              <a:buClr>
                <a:srgbClr val="337DBE"/>
              </a:buClr>
              <a:buFont typeface="Arial" pitchFamily="34" charset="0"/>
              <a:buChar char="»"/>
              <a:defRPr lang="en-US" sz="2200" b="1" kern="1200" dirty="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dirty="0">
                <a:solidFill>
                  <a:schemeClr val="tx1"/>
                </a:solidFill>
                <a:latin typeface="Arial" panose="020B0604020202020204" pitchFamily="34" charset="0"/>
                <a:cs typeface="Arial" panose="020B0604020202020204" pitchFamily="34" charset="0"/>
              </a:rPr>
              <a:t>Millions of Units Sold</a:t>
            </a:r>
          </a:p>
        </p:txBody>
      </p:sp>
      <p:sp>
        <p:nvSpPr>
          <p:cNvPr id="7" name="Text Placeholder 4">
            <a:extLst>
              <a:ext uri="{FF2B5EF4-FFF2-40B4-BE49-F238E27FC236}">
                <a16:creationId xmlns:a16="http://schemas.microsoft.com/office/drawing/2014/main" id="{17116A9B-F799-3E4B-A0B3-7D374924093C}"/>
              </a:ext>
            </a:extLst>
          </p:cNvPr>
          <p:cNvSpPr txBox="1">
            <a:spLocks/>
          </p:cNvSpPr>
          <p:nvPr/>
        </p:nvSpPr>
        <p:spPr bwMode="gray">
          <a:xfrm>
            <a:off x="5532125" y="1926387"/>
            <a:ext cx="3195616" cy="2577953"/>
          </a:xfrm>
          <a:prstGeom prst="snip1Rect">
            <a:avLst/>
          </a:prstGeom>
          <a:solidFill>
            <a:schemeClr val="accent2"/>
          </a:solidFill>
          <a:ln w="28575" cap="flat" cmpd="sng" algn="ctr">
            <a:noFill/>
            <a:prstDash val="solid"/>
            <a:miter lim="800000"/>
            <a:headEnd type="none" w="med" len="med"/>
            <a:tailEnd type="none" w="med" len="med"/>
          </a:ln>
          <a:effectLst/>
        </p:spPr>
        <p:txBody>
          <a:bodyPr vert="horz" wrap="square" lIns="91429" tIns="45715" rIns="91429" bIns="91440" numCol="1" rtlCol="0" anchor="ctr" anchorCtr="0" compatLnSpc="1">
            <a:prstTxWarp prst="textNoShape">
              <a:avLst/>
            </a:prstTxWarp>
            <a:noAutofit/>
          </a:bodyPr>
          <a:lstStyle>
            <a:lvl1pPr marL="0" indent="0" algn="ctr" rtl="0" eaLnBrk="0" fontAlgn="base" hangingPunct="0">
              <a:lnSpc>
                <a:spcPct val="90000"/>
              </a:lnSpc>
              <a:spcBef>
                <a:spcPct val="20000"/>
              </a:spcBef>
              <a:spcAft>
                <a:spcPct val="0"/>
              </a:spcAft>
              <a:buNone/>
              <a:defRPr kumimoji="0" lang="en-US" sz="2000" b="1" i="0" u="none" strike="noStrike" kern="1200" cap="none" normalizeH="0" baseline="0" dirty="0" smtClean="0">
                <a:ln>
                  <a:noFill/>
                </a:ln>
                <a:solidFill>
                  <a:schemeClr val="tx1"/>
                </a:solidFill>
                <a:effectLst/>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eaLnBrk="1" hangingPunct="1">
              <a:spcBef>
                <a:spcPts val="0"/>
              </a:spcBef>
              <a:buClr>
                <a:schemeClr val="accent2"/>
              </a:buClr>
              <a:buSzPct val="90000"/>
            </a:pPr>
            <a:r>
              <a:rPr lang="en-US" sz="1800" dirty="0">
                <a:solidFill>
                  <a:schemeClr val="bg1"/>
                </a:solidFill>
              </a:rPr>
              <a:t>New car sales were trending down since 2016 but the pandemic-driven recession that began in March will sharply cut sales for the rest of 2020 despite near-zero interest rates. PP auto premiums will fall, too.</a:t>
            </a:r>
          </a:p>
        </p:txBody>
      </p:sp>
      <p:graphicFrame>
        <p:nvGraphicFramePr>
          <p:cNvPr id="8" name="Object 10">
            <a:extLst>
              <a:ext uri="{FF2B5EF4-FFF2-40B4-BE49-F238E27FC236}">
                <a16:creationId xmlns:a16="http://schemas.microsoft.com/office/drawing/2014/main" id="{9CFF9BDF-BD9C-F14A-B95A-392BE2E10768}"/>
              </a:ext>
            </a:extLst>
          </p:cNvPr>
          <p:cNvGraphicFramePr>
            <a:graphicFrameLocks noChangeAspect="1"/>
          </p:cNvGraphicFramePr>
          <p:nvPr>
            <p:extLst>
              <p:ext uri="{D42A27DB-BD31-4B8C-83A1-F6EECF244321}">
                <p14:modId xmlns:p14="http://schemas.microsoft.com/office/powerpoint/2010/main" val="2999885267"/>
              </p:ext>
            </p:extLst>
          </p:nvPr>
        </p:nvGraphicFramePr>
        <p:xfrm>
          <a:off x="453577" y="1511233"/>
          <a:ext cx="4915840" cy="3620819"/>
        </p:xfrm>
        <a:graphic>
          <a:graphicData uri="http://schemas.openxmlformats.org/drawingml/2006/chart">
            <c:chart xmlns:c="http://schemas.openxmlformats.org/drawingml/2006/chart" xmlns:r="http://schemas.openxmlformats.org/officeDocument/2006/relationships" r:id="rId2"/>
          </a:graphicData>
        </a:graphic>
      </p:graphicFrame>
      <p:cxnSp>
        <p:nvCxnSpPr>
          <p:cNvPr id="13" name="Straight Arrow Connector 12">
            <a:extLst>
              <a:ext uri="{FF2B5EF4-FFF2-40B4-BE49-F238E27FC236}">
                <a16:creationId xmlns:a16="http://schemas.microsoft.com/office/drawing/2014/main" id="{8FB22038-03EC-3744-BD16-791373752EFE}"/>
              </a:ext>
            </a:extLst>
          </p:cNvPr>
          <p:cNvCxnSpPr>
            <a:cxnSpLocks/>
          </p:cNvCxnSpPr>
          <p:nvPr/>
        </p:nvCxnSpPr>
        <p:spPr>
          <a:xfrm flipV="1">
            <a:off x="1000335" y="1926387"/>
            <a:ext cx="2304300" cy="2189087"/>
          </a:xfrm>
          <a:prstGeom prst="straightConnector1">
            <a:avLst/>
          </a:prstGeom>
          <a:ln w="28575">
            <a:solidFill>
              <a:schemeClr val="accent2"/>
            </a:solidFill>
            <a:headEnd type="oval"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11E7C50A-5A97-BB47-85C7-55E434F363A1}"/>
              </a:ext>
            </a:extLst>
          </p:cNvPr>
          <p:cNvCxnSpPr>
            <a:cxnSpLocks/>
          </p:cNvCxnSpPr>
          <p:nvPr/>
        </p:nvCxnSpPr>
        <p:spPr>
          <a:xfrm>
            <a:off x="3360909" y="1927906"/>
            <a:ext cx="1479926" cy="310539"/>
          </a:xfrm>
          <a:prstGeom prst="straightConnector1">
            <a:avLst/>
          </a:prstGeom>
          <a:ln w="28575">
            <a:tailEnd type="triangle"/>
          </a:ln>
        </p:spPr>
        <p:style>
          <a:lnRef idx="1">
            <a:schemeClr val="accent6"/>
          </a:lnRef>
          <a:fillRef idx="0">
            <a:schemeClr val="accent6"/>
          </a:fillRef>
          <a:effectRef idx="0">
            <a:schemeClr val="accent6"/>
          </a:effectRef>
          <a:fontRef idx="minor">
            <a:schemeClr val="tx1"/>
          </a:fontRef>
        </p:style>
      </p:cxnSp>
      <p:cxnSp>
        <p:nvCxnSpPr>
          <p:cNvPr id="5" name="Straight Arrow Connector 4">
            <a:extLst>
              <a:ext uri="{FF2B5EF4-FFF2-40B4-BE49-F238E27FC236}">
                <a16:creationId xmlns:a16="http://schemas.microsoft.com/office/drawing/2014/main" id="{656B08EF-60CD-4337-8D5C-011C17B411E8}"/>
              </a:ext>
            </a:extLst>
          </p:cNvPr>
          <p:cNvCxnSpPr/>
          <p:nvPr/>
        </p:nvCxnSpPr>
        <p:spPr>
          <a:xfrm>
            <a:off x="4974336" y="2238445"/>
            <a:ext cx="0" cy="824978"/>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33664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C6927-40C0-F748-86ED-647BF5D365DA}"/>
              </a:ext>
            </a:extLst>
          </p:cNvPr>
          <p:cNvSpPr>
            <a:spLocks noGrp="1"/>
          </p:cNvSpPr>
          <p:nvPr>
            <p:ph type="ctrTitle"/>
          </p:nvPr>
        </p:nvSpPr>
        <p:spPr>
          <a:xfrm>
            <a:off x="685800" y="1662370"/>
            <a:ext cx="7772400" cy="1380744"/>
          </a:xfrm>
        </p:spPr>
        <p:txBody>
          <a:bodyPr/>
          <a:lstStyle/>
          <a:p>
            <a:r>
              <a:rPr lang="en-US" sz="3200" dirty="0"/>
              <a:t>Special Topic:</a:t>
            </a:r>
            <a:br>
              <a:rPr lang="en-US" sz="3200" dirty="0"/>
            </a:br>
            <a:r>
              <a:rPr lang="en-US" sz="3200" dirty="0"/>
              <a:t>Covid-19 and</a:t>
            </a:r>
            <a:br>
              <a:rPr lang="en-US" sz="3200" dirty="0"/>
            </a:br>
            <a:r>
              <a:rPr lang="en-US" sz="3200" dirty="0"/>
              <a:t>Business Interruption Insurance</a:t>
            </a:r>
          </a:p>
        </p:txBody>
      </p:sp>
    </p:spTree>
    <p:extLst>
      <p:ext uri="{BB962C8B-B14F-4D97-AF65-F5344CB8AC3E}">
        <p14:creationId xmlns:p14="http://schemas.microsoft.com/office/powerpoint/2010/main" val="1231973494"/>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204C68D-CCC4-214F-A859-A045F24B0D5E}"/>
              </a:ext>
            </a:extLst>
          </p:cNvPr>
          <p:cNvSpPr>
            <a:spLocks noGrp="1"/>
          </p:cNvSpPr>
          <p:nvPr>
            <p:ph type="title"/>
          </p:nvPr>
        </p:nvSpPr>
        <p:spPr>
          <a:xfrm>
            <a:off x="434340" y="352458"/>
            <a:ext cx="8458200" cy="713232"/>
          </a:xfrm>
        </p:spPr>
        <p:txBody>
          <a:bodyPr/>
          <a:lstStyle/>
          <a:p>
            <a:r>
              <a:rPr lang="en-US" dirty="0"/>
              <a:t>Four Key Takeaways on Business Interruption Insurance and Pandemic-Driven Claims </a:t>
            </a:r>
          </a:p>
        </p:txBody>
      </p:sp>
      <p:sp>
        <p:nvSpPr>
          <p:cNvPr id="8" name="Text Placeholder 7">
            <a:extLst>
              <a:ext uri="{FF2B5EF4-FFF2-40B4-BE49-F238E27FC236}">
                <a16:creationId xmlns:a16="http://schemas.microsoft.com/office/drawing/2014/main" id="{FB7C4990-0262-E049-8715-3276E325F67E}"/>
              </a:ext>
            </a:extLst>
          </p:cNvPr>
          <p:cNvSpPr>
            <a:spLocks noGrp="1"/>
          </p:cNvSpPr>
          <p:nvPr>
            <p:ph type="body" sz="quarter" idx="30"/>
          </p:nvPr>
        </p:nvSpPr>
        <p:spPr>
          <a:xfrm>
            <a:off x="348401" y="1560044"/>
            <a:ext cx="4153168" cy="480060"/>
          </a:xfrm>
        </p:spPr>
        <p:txBody>
          <a:bodyPr/>
          <a:lstStyle/>
          <a:p>
            <a:r>
              <a:rPr lang="en-US" b="0" dirty="0"/>
              <a:t>Global pandemic risks are uninsurable</a:t>
            </a:r>
          </a:p>
        </p:txBody>
      </p:sp>
      <p:sp>
        <p:nvSpPr>
          <p:cNvPr id="9" name="Text Placeholder 8">
            <a:extLst>
              <a:ext uri="{FF2B5EF4-FFF2-40B4-BE49-F238E27FC236}">
                <a16:creationId xmlns:a16="http://schemas.microsoft.com/office/drawing/2014/main" id="{ACB05153-ECDC-6744-8BF5-409EDC26A165}"/>
              </a:ext>
            </a:extLst>
          </p:cNvPr>
          <p:cNvSpPr>
            <a:spLocks noGrp="1"/>
          </p:cNvSpPr>
          <p:nvPr>
            <p:ph type="body" sz="quarter" idx="32"/>
          </p:nvPr>
        </p:nvSpPr>
        <p:spPr>
          <a:xfrm>
            <a:off x="4668090" y="1570784"/>
            <a:ext cx="4153168" cy="480060"/>
          </a:xfrm>
        </p:spPr>
        <p:txBody>
          <a:bodyPr/>
          <a:lstStyle/>
          <a:p>
            <a:r>
              <a:rPr lang="en-US" b="0" dirty="0"/>
              <a:t>Retroactive payouts would bankrupt insurers</a:t>
            </a:r>
          </a:p>
        </p:txBody>
      </p:sp>
      <p:sp>
        <p:nvSpPr>
          <p:cNvPr id="10" name="Text Placeholder 9">
            <a:extLst>
              <a:ext uri="{FF2B5EF4-FFF2-40B4-BE49-F238E27FC236}">
                <a16:creationId xmlns:a16="http://schemas.microsoft.com/office/drawing/2014/main" id="{C2735DB6-9C32-624C-A176-BF0C804BA057}"/>
              </a:ext>
            </a:extLst>
          </p:cNvPr>
          <p:cNvSpPr>
            <a:spLocks noGrp="1"/>
          </p:cNvSpPr>
          <p:nvPr>
            <p:ph type="body" sz="quarter" idx="34"/>
          </p:nvPr>
        </p:nvSpPr>
        <p:spPr>
          <a:xfrm>
            <a:off x="348401" y="3617595"/>
            <a:ext cx="4153168" cy="480060"/>
          </a:xfrm>
        </p:spPr>
        <p:txBody>
          <a:bodyPr/>
          <a:lstStyle/>
          <a:p>
            <a:r>
              <a:rPr lang="en-US" b="0" dirty="0"/>
              <a:t>Insurers ready and actively paying covered claims</a:t>
            </a:r>
          </a:p>
        </p:txBody>
      </p:sp>
      <p:sp>
        <p:nvSpPr>
          <p:cNvPr id="11" name="Text Placeholder 10">
            <a:extLst>
              <a:ext uri="{FF2B5EF4-FFF2-40B4-BE49-F238E27FC236}">
                <a16:creationId xmlns:a16="http://schemas.microsoft.com/office/drawing/2014/main" id="{DBDFA041-D0A3-394F-B3D0-611452D49A2C}"/>
              </a:ext>
            </a:extLst>
          </p:cNvPr>
          <p:cNvSpPr>
            <a:spLocks noGrp="1"/>
          </p:cNvSpPr>
          <p:nvPr>
            <p:ph type="body" sz="quarter" idx="36"/>
          </p:nvPr>
        </p:nvSpPr>
        <p:spPr>
          <a:xfrm>
            <a:off x="4677601" y="3617358"/>
            <a:ext cx="4153168" cy="480060"/>
          </a:xfrm>
        </p:spPr>
        <p:txBody>
          <a:bodyPr/>
          <a:lstStyle/>
          <a:p>
            <a:r>
              <a:rPr lang="en-US" b="0" dirty="0"/>
              <a:t>Policies clearly explain “virus and bacteria” exclusions</a:t>
            </a:r>
          </a:p>
        </p:txBody>
      </p:sp>
      <p:sp>
        <p:nvSpPr>
          <p:cNvPr id="12" name="Content Placeholder 11">
            <a:extLst>
              <a:ext uri="{FF2B5EF4-FFF2-40B4-BE49-F238E27FC236}">
                <a16:creationId xmlns:a16="http://schemas.microsoft.com/office/drawing/2014/main" id="{F7F17276-532F-A443-9C27-B362B320A062}"/>
              </a:ext>
            </a:extLst>
          </p:cNvPr>
          <p:cNvSpPr>
            <a:spLocks noGrp="1"/>
          </p:cNvSpPr>
          <p:nvPr>
            <p:ph sz="quarter" idx="37"/>
          </p:nvPr>
        </p:nvSpPr>
        <p:spPr>
          <a:xfrm>
            <a:off x="357193" y="2052666"/>
            <a:ext cx="4148137" cy="1354218"/>
          </a:xfrm>
        </p:spPr>
        <p:txBody>
          <a:bodyPr/>
          <a:lstStyle/>
          <a:p>
            <a:pPr>
              <a:lnSpc>
                <a:spcPct val="100000"/>
              </a:lnSpc>
              <a:spcBef>
                <a:spcPts val="675"/>
              </a:spcBef>
            </a:pPr>
            <a:r>
              <a:rPr lang="en-US" sz="1050" dirty="0"/>
              <a:t>A pandemic impacts all lines of insurance at once </a:t>
            </a:r>
          </a:p>
          <a:p>
            <a:pPr>
              <a:lnSpc>
                <a:spcPct val="100000"/>
              </a:lnSpc>
              <a:spcBef>
                <a:spcPts val="675"/>
              </a:spcBef>
            </a:pPr>
            <a:r>
              <a:rPr lang="en-US" sz="1050" dirty="0"/>
              <a:t>Only the federal government has the financial wherewithal to cover pandemic risks </a:t>
            </a:r>
          </a:p>
          <a:p>
            <a:pPr>
              <a:lnSpc>
                <a:spcPct val="100000"/>
              </a:lnSpc>
              <a:spcBef>
                <a:spcPts val="675"/>
              </a:spcBef>
            </a:pPr>
            <a:r>
              <a:rPr lang="en-US" sz="1050" dirty="0"/>
              <a:t>Only a handful of business interruption policies cover communicable disease contamination; very few U.S. businesses purchase them</a:t>
            </a:r>
          </a:p>
        </p:txBody>
      </p:sp>
      <p:sp>
        <p:nvSpPr>
          <p:cNvPr id="13" name="Content Placeholder 12">
            <a:extLst>
              <a:ext uri="{FF2B5EF4-FFF2-40B4-BE49-F238E27FC236}">
                <a16:creationId xmlns:a16="http://schemas.microsoft.com/office/drawing/2014/main" id="{C6E84E22-4233-6F44-8790-DDE2CD51E029}"/>
              </a:ext>
            </a:extLst>
          </p:cNvPr>
          <p:cNvSpPr>
            <a:spLocks noGrp="1"/>
          </p:cNvSpPr>
          <p:nvPr>
            <p:ph sz="quarter" idx="38"/>
          </p:nvPr>
        </p:nvSpPr>
        <p:spPr>
          <a:xfrm>
            <a:off x="4663440" y="2063557"/>
            <a:ext cx="4151376" cy="1062038"/>
          </a:xfrm>
        </p:spPr>
        <p:txBody>
          <a:bodyPr/>
          <a:lstStyle/>
          <a:p>
            <a:pPr>
              <a:lnSpc>
                <a:spcPct val="100000"/>
              </a:lnSpc>
              <a:spcBef>
                <a:spcPts val="675"/>
              </a:spcBef>
            </a:pPr>
            <a:r>
              <a:rPr lang="en-US" sz="1050" dirty="0"/>
              <a:t>Rewriting contracts after they have been agreed to is unconstitutional – Article I</a:t>
            </a:r>
          </a:p>
          <a:p>
            <a:pPr>
              <a:lnSpc>
                <a:spcPct val="100000"/>
              </a:lnSpc>
              <a:spcBef>
                <a:spcPts val="675"/>
              </a:spcBef>
            </a:pPr>
            <a:r>
              <a:rPr lang="en-US" sz="1050" dirty="0"/>
              <a:t>Requiring an insurer to pay for losses it never insured would cause irreparable harm to the industry </a:t>
            </a:r>
          </a:p>
          <a:p>
            <a:pPr>
              <a:lnSpc>
                <a:spcPct val="100000"/>
              </a:lnSpc>
              <a:spcBef>
                <a:spcPts val="675"/>
              </a:spcBef>
            </a:pPr>
            <a:r>
              <a:rPr lang="en-US" sz="1050" dirty="0"/>
              <a:t>Mandating business interruption payouts would eliminate the surplus sets aside for covered claims in a matter of months</a:t>
            </a:r>
          </a:p>
        </p:txBody>
      </p:sp>
      <p:sp>
        <p:nvSpPr>
          <p:cNvPr id="14" name="Content Placeholder 13">
            <a:extLst>
              <a:ext uri="{FF2B5EF4-FFF2-40B4-BE49-F238E27FC236}">
                <a16:creationId xmlns:a16="http://schemas.microsoft.com/office/drawing/2014/main" id="{1250270D-80CB-6943-8E31-E244DECC5EE7}"/>
              </a:ext>
            </a:extLst>
          </p:cNvPr>
          <p:cNvSpPr>
            <a:spLocks noGrp="1"/>
          </p:cNvSpPr>
          <p:nvPr>
            <p:ph sz="quarter" idx="39"/>
          </p:nvPr>
        </p:nvSpPr>
        <p:spPr>
          <a:xfrm>
            <a:off x="362224" y="4113201"/>
            <a:ext cx="4148137" cy="1062990"/>
          </a:xfrm>
        </p:spPr>
        <p:txBody>
          <a:bodyPr/>
          <a:lstStyle/>
          <a:p>
            <a:pPr>
              <a:lnSpc>
                <a:spcPct val="100000"/>
              </a:lnSpc>
              <a:spcBef>
                <a:spcPts val="675"/>
              </a:spcBef>
            </a:pPr>
            <a:r>
              <a:rPr lang="en-US" sz="1050" dirty="0"/>
              <a:t>Insurer stability is essential in meeting all the covered losses from people, businesses and communities </a:t>
            </a:r>
          </a:p>
          <a:p>
            <a:pPr>
              <a:lnSpc>
                <a:spcPct val="100000"/>
              </a:lnSpc>
              <a:spcBef>
                <a:spcPts val="675"/>
              </a:spcBef>
            </a:pPr>
            <a:r>
              <a:rPr lang="en-US" sz="1050" dirty="0"/>
              <a:t>Covered losses include accidents, injuries, liability lawsuits, fires, and disasters such as windstorms</a:t>
            </a:r>
          </a:p>
          <a:p>
            <a:pPr>
              <a:lnSpc>
                <a:spcPct val="100000"/>
              </a:lnSpc>
              <a:spcBef>
                <a:spcPts val="675"/>
              </a:spcBef>
            </a:pPr>
            <a:r>
              <a:rPr lang="en-US" sz="1050" dirty="0"/>
              <a:t>The industry’s financial strength is especially important in an era of more frequent and severe hurricanes, tornadoes and wildfires</a:t>
            </a:r>
          </a:p>
        </p:txBody>
      </p:sp>
      <p:sp>
        <p:nvSpPr>
          <p:cNvPr id="15" name="Content Placeholder 14">
            <a:extLst>
              <a:ext uri="{FF2B5EF4-FFF2-40B4-BE49-F238E27FC236}">
                <a16:creationId xmlns:a16="http://schemas.microsoft.com/office/drawing/2014/main" id="{C7514CD2-2897-F245-ADB5-73C9A030806A}"/>
              </a:ext>
            </a:extLst>
          </p:cNvPr>
          <p:cNvSpPr>
            <a:spLocks noGrp="1"/>
          </p:cNvSpPr>
          <p:nvPr>
            <p:ph sz="quarter" idx="40"/>
          </p:nvPr>
        </p:nvSpPr>
        <p:spPr>
          <a:xfrm>
            <a:off x="4648480" y="4110799"/>
            <a:ext cx="4152900" cy="1063229"/>
          </a:xfrm>
        </p:spPr>
        <p:txBody>
          <a:bodyPr/>
          <a:lstStyle/>
          <a:p>
            <a:pPr>
              <a:lnSpc>
                <a:spcPct val="100000"/>
              </a:lnSpc>
              <a:spcBef>
                <a:spcPts val="675"/>
              </a:spcBef>
            </a:pPr>
            <a:r>
              <a:rPr lang="en-US" sz="1050" dirty="0"/>
              <a:t>Business interruption policies generally require the losses to be caused by physical damage to the property</a:t>
            </a:r>
          </a:p>
          <a:p>
            <a:pPr>
              <a:lnSpc>
                <a:spcPct val="100000"/>
              </a:lnSpc>
              <a:spcBef>
                <a:spcPts val="675"/>
              </a:spcBef>
            </a:pPr>
            <a:r>
              <a:rPr lang="en-US" sz="1050" dirty="0"/>
              <a:t>The threat of a virus is generally not considered physical damage to the property</a:t>
            </a:r>
          </a:p>
          <a:p>
            <a:pPr>
              <a:lnSpc>
                <a:spcPct val="100000"/>
              </a:lnSpc>
              <a:spcBef>
                <a:spcPts val="675"/>
              </a:spcBef>
            </a:pPr>
            <a:r>
              <a:rPr lang="en-US" sz="1050" dirty="0"/>
              <a:t>Policies typically have exclusions saying an insurer will not “pay for loss or damage caused by or resulting from any virus, bacterium or other microorganism that induces or is capable of inducing physical distress, illness or disease”</a:t>
            </a:r>
          </a:p>
        </p:txBody>
      </p:sp>
    </p:spTree>
    <p:extLst>
      <p:ext uri="{BB962C8B-B14F-4D97-AF65-F5344CB8AC3E}">
        <p14:creationId xmlns:p14="http://schemas.microsoft.com/office/powerpoint/2010/main" val="4284185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de4">
            <a:extLst>
              <a:ext uri="{FF2B5EF4-FFF2-40B4-BE49-F238E27FC236}">
                <a16:creationId xmlns:a16="http://schemas.microsoft.com/office/drawing/2014/main" id="{EA47729B-0835-4A92-A5F1-1AF9D7B2E65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02821" y="1644983"/>
            <a:ext cx="5887193" cy="4114037"/>
          </a:xfrm>
          <a:prstGeom prst="rect">
            <a:avLst/>
          </a:prstGeom>
        </p:spPr>
      </p:pic>
      <p:pic>
        <p:nvPicPr>
          <p:cNvPr id="5" name="slide2">
            <a:extLst>
              <a:ext uri="{FF2B5EF4-FFF2-40B4-BE49-F238E27FC236}">
                <a16:creationId xmlns:a16="http://schemas.microsoft.com/office/drawing/2014/main" id="{595B749D-3272-4886-BE5E-92DE49613A7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500054" y="1734092"/>
            <a:ext cx="3300892" cy="2786650"/>
          </a:xfrm>
          <a:prstGeom prst="rect">
            <a:avLst/>
          </a:prstGeom>
        </p:spPr>
      </p:pic>
      <p:sp>
        <p:nvSpPr>
          <p:cNvPr id="2" name="Rectangle 1">
            <a:extLst>
              <a:ext uri="{FF2B5EF4-FFF2-40B4-BE49-F238E27FC236}">
                <a16:creationId xmlns:a16="http://schemas.microsoft.com/office/drawing/2014/main" id="{62B90ECA-BBC8-4877-950B-94EE16B647C8}"/>
              </a:ext>
            </a:extLst>
          </p:cNvPr>
          <p:cNvSpPr/>
          <p:nvPr/>
        </p:nvSpPr>
        <p:spPr>
          <a:xfrm>
            <a:off x="296330" y="241385"/>
            <a:ext cx="8487505" cy="954107"/>
          </a:xfrm>
          <a:prstGeom prst="rect">
            <a:avLst/>
          </a:prstGeom>
        </p:spPr>
        <p:txBody>
          <a:bodyPr wrap="square">
            <a:spAutoFit/>
          </a:bodyPr>
          <a:lstStyle/>
          <a:p>
            <a:r>
              <a:rPr lang="en-US" sz="2800" dirty="0">
                <a:solidFill>
                  <a:schemeClr val="accent1"/>
                </a:solidFill>
              </a:rPr>
              <a:t>Estimated Claims in 2020 in Existing SMEs* BI Policies if the Virus/Bacteria Exclusion is Overridden</a:t>
            </a:r>
          </a:p>
        </p:txBody>
      </p:sp>
      <p:sp>
        <p:nvSpPr>
          <p:cNvPr id="3" name="TextBox 2">
            <a:extLst>
              <a:ext uri="{FF2B5EF4-FFF2-40B4-BE49-F238E27FC236}">
                <a16:creationId xmlns:a16="http://schemas.microsoft.com/office/drawing/2014/main" id="{1C62D7E0-2BFF-4E2C-916B-2F0EC6BF69C0}"/>
              </a:ext>
            </a:extLst>
          </p:cNvPr>
          <p:cNvSpPr txBox="1"/>
          <p:nvPr/>
        </p:nvSpPr>
        <p:spPr>
          <a:xfrm>
            <a:off x="360165" y="1195492"/>
            <a:ext cx="4576419" cy="289853"/>
          </a:xfrm>
          <a:prstGeom prst="rect">
            <a:avLst/>
          </a:prstGeom>
          <a:noFill/>
        </p:spPr>
        <p:txBody>
          <a:bodyPr wrap="square" rtlCol="0">
            <a:noAutofit/>
          </a:bodyPr>
          <a:lstStyle/>
          <a:p>
            <a:pPr>
              <a:lnSpc>
                <a:spcPct val="90000"/>
              </a:lnSpc>
              <a:spcBef>
                <a:spcPts val="1200"/>
              </a:spcBef>
              <a:buClr>
                <a:srgbClr val="337DBE"/>
              </a:buClr>
              <a:buSzPct val="77000"/>
            </a:pPr>
            <a:r>
              <a:rPr lang="en-US" sz="1400" dirty="0"/>
              <a:t>*Small- and Medium-Sized Enterprises</a:t>
            </a:r>
          </a:p>
        </p:txBody>
      </p:sp>
      <p:sp>
        <p:nvSpPr>
          <p:cNvPr id="7" name="TextBox 6">
            <a:extLst>
              <a:ext uri="{FF2B5EF4-FFF2-40B4-BE49-F238E27FC236}">
                <a16:creationId xmlns:a16="http://schemas.microsoft.com/office/drawing/2014/main" id="{114C18B3-B51A-498A-B9FF-4474079DFBE9}"/>
              </a:ext>
            </a:extLst>
          </p:cNvPr>
          <p:cNvSpPr txBox="1"/>
          <p:nvPr/>
        </p:nvSpPr>
        <p:spPr>
          <a:xfrm>
            <a:off x="6192136" y="4924704"/>
            <a:ext cx="2143554" cy="501355"/>
          </a:xfrm>
          <a:prstGeom prst="rect">
            <a:avLst/>
          </a:prstGeom>
          <a:noFill/>
        </p:spPr>
        <p:txBody>
          <a:bodyPr wrap="square" rtlCol="0">
            <a:noAutofit/>
          </a:bodyPr>
          <a:lstStyle/>
          <a:p>
            <a:pPr algn="ctr">
              <a:lnSpc>
                <a:spcPct val="90000"/>
              </a:lnSpc>
              <a:spcBef>
                <a:spcPts val="900"/>
              </a:spcBef>
              <a:buClr>
                <a:srgbClr val="337DBE"/>
              </a:buClr>
              <a:buSzPct val="77000"/>
            </a:pPr>
            <a:r>
              <a:rPr lang="en-US" sz="1600" b="1" dirty="0">
                <a:solidFill>
                  <a:schemeClr val="accent2">
                    <a:lumMod val="75000"/>
                  </a:schemeClr>
                </a:solidFill>
              </a:rPr>
              <a:t>Cumulative 2020 cost: $485 billion</a:t>
            </a:r>
          </a:p>
        </p:txBody>
      </p:sp>
      <p:sp>
        <p:nvSpPr>
          <p:cNvPr id="8" name="TextBox 7">
            <a:extLst>
              <a:ext uri="{FF2B5EF4-FFF2-40B4-BE49-F238E27FC236}">
                <a16:creationId xmlns:a16="http://schemas.microsoft.com/office/drawing/2014/main" id="{E58AB181-2EF5-48BD-9493-093E8A234464}"/>
              </a:ext>
            </a:extLst>
          </p:cNvPr>
          <p:cNvSpPr txBox="1"/>
          <p:nvPr/>
        </p:nvSpPr>
        <p:spPr>
          <a:xfrm>
            <a:off x="1115605" y="2084825"/>
            <a:ext cx="1190555" cy="486456"/>
          </a:xfrm>
          <a:prstGeom prst="rect">
            <a:avLst/>
          </a:prstGeom>
          <a:noFill/>
        </p:spPr>
        <p:txBody>
          <a:bodyPr wrap="square" rtlCol="0">
            <a:noAutofit/>
          </a:bodyPr>
          <a:lstStyle/>
          <a:p>
            <a:pPr>
              <a:lnSpc>
                <a:spcPct val="90000"/>
              </a:lnSpc>
              <a:spcBef>
                <a:spcPts val="900"/>
              </a:spcBef>
              <a:buClr>
                <a:srgbClr val="337DBE"/>
              </a:buClr>
              <a:buSzPct val="77000"/>
            </a:pPr>
            <a:r>
              <a:rPr lang="en-US" sz="900" dirty="0"/>
              <a:t>April Estimated to be Highest Month: $150 billion</a:t>
            </a:r>
          </a:p>
        </p:txBody>
      </p:sp>
      <p:sp>
        <p:nvSpPr>
          <p:cNvPr id="9" name="Text Placeholder 4">
            <a:extLst>
              <a:ext uri="{FF2B5EF4-FFF2-40B4-BE49-F238E27FC236}">
                <a16:creationId xmlns:a16="http://schemas.microsoft.com/office/drawing/2014/main" id="{927360B1-A4CD-4F60-B222-1EE56304EC4B}"/>
              </a:ext>
            </a:extLst>
          </p:cNvPr>
          <p:cNvSpPr txBox="1">
            <a:spLocks/>
          </p:cNvSpPr>
          <p:nvPr/>
        </p:nvSpPr>
        <p:spPr bwMode="gray">
          <a:xfrm>
            <a:off x="313762" y="5773638"/>
            <a:ext cx="8252358" cy="809273"/>
          </a:xfrm>
          <a:prstGeom prst="snip1Rect">
            <a:avLst/>
          </a:prstGeom>
          <a:solidFill>
            <a:srgbClr val="337DBE"/>
          </a:solidFill>
          <a:ln w="28575" cap="flat" cmpd="sng" algn="ctr">
            <a:noFill/>
            <a:prstDash val="solid"/>
            <a:miter lim="800000"/>
            <a:headEnd type="none" w="med" len="med"/>
            <a:tailEnd type="none" w="med" len="med"/>
          </a:ln>
          <a:effectLst/>
        </p:spPr>
        <p:txBody>
          <a:bodyPr vert="horz" wrap="square" lIns="51429" tIns="25715" rIns="51429" bIns="51435" numCol="1" rtlCol="0" anchor="ctr" anchorCtr="0" compatLnSpc="1">
            <a:prstTxWarp prst="textNoShape">
              <a:avLst/>
            </a:prstTxWarp>
            <a:noAutofit/>
          </a:bodyPr>
          <a:lstStyle>
            <a:defPPr>
              <a:defRPr lang="en-US"/>
            </a:defPPr>
            <a:lvl1pPr indent="0" algn="ctr" fontAlgn="base">
              <a:lnSpc>
                <a:spcPct val="90000"/>
              </a:lnSpc>
              <a:spcBef>
                <a:spcPts val="0"/>
              </a:spcBef>
              <a:spcAft>
                <a:spcPct val="0"/>
              </a:spcAft>
              <a:buClr>
                <a:schemeClr val="accent2"/>
              </a:buClr>
              <a:buSzPct val="90000"/>
              <a:buNone/>
              <a:defRPr kumimoji="0" sz="2000" b="1" i="0" u="none" strike="noStrike" cap="none" normalizeH="0" baseline="0">
                <a:ln>
                  <a:noFill/>
                </a:ln>
                <a:solidFill>
                  <a:schemeClr val="bg1"/>
                </a:solidFill>
                <a:effectLst/>
                <a:latin typeface="+mj-lt"/>
              </a:defRPr>
            </a:lvl1pPr>
            <a:lvl2pPr indent="0">
              <a:buNone/>
              <a:defRPr sz="2000" b="1"/>
            </a:lvl2pPr>
            <a:lvl3pPr indent="0">
              <a:buNone/>
              <a:defRPr b="1"/>
            </a:lvl3pPr>
            <a:lvl4pPr indent="0">
              <a:buNone/>
              <a:defRPr sz="1600" b="1"/>
            </a:lvl4pPr>
            <a:lvl5pPr indent="0">
              <a:buNone/>
              <a:defRPr sz="1600" b="1"/>
            </a:lvl5pPr>
            <a:lvl6pPr indent="0">
              <a:buNone/>
              <a:defRPr sz="1600" b="1"/>
            </a:lvl6pPr>
            <a:lvl7pPr indent="0">
              <a:buNone/>
              <a:defRPr sz="1600" b="1"/>
            </a:lvl7pPr>
            <a:lvl8pPr indent="0">
              <a:buNone/>
              <a:defRPr sz="1600" b="1"/>
            </a:lvl8pPr>
            <a:lvl9pPr indent="0">
              <a:buNone/>
              <a:defRPr sz="1600" b="1"/>
            </a:lvl9pPr>
          </a:lstStyle>
          <a:p>
            <a:r>
              <a:rPr lang="en-US" sz="1600" b="0" dirty="0"/>
              <a:t>Assumes a second wave of the pandemic in the Fall. Assumes that only about 40% of SMEs have BI coverage now. Triple-I estimates that, at most, $300 billion of surplus could be available before the industry, collectively, reached the RBC Company Action Level.</a:t>
            </a:r>
          </a:p>
        </p:txBody>
      </p:sp>
      <p:sp>
        <p:nvSpPr>
          <p:cNvPr id="4" name="TextBox 3">
            <a:extLst>
              <a:ext uri="{FF2B5EF4-FFF2-40B4-BE49-F238E27FC236}">
                <a16:creationId xmlns:a16="http://schemas.microsoft.com/office/drawing/2014/main" id="{1AB67C57-03DA-4E28-8B80-ED4CB6CB05A5}"/>
              </a:ext>
            </a:extLst>
          </p:cNvPr>
          <p:cNvSpPr txBox="1"/>
          <p:nvPr/>
        </p:nvSpPr>
        <p:spPr>
          <a:xfrm>
            <a:off x="3118945" y="2468874"/>
            <a:ext cx="2029130" cy="1267365"/>
          </a:xfrm>
          <a:prstGeom prst="rect">
            <a:avLst/>
          </a:prstGeom>
          <a:noFill/>
        </p:spPr>
        <p:txBody>
          <a:bodyPr wrap="square" rtlCol="0">
            <a:noAutofit/>
          </a:bodyPr>
          <a:lstStyle/>
          <a:p>
            <a:pPr>
              <a:lnSpc>
                <a:spcPct val="90000"/>
              </a:lnSpc>
              <a:spcBef>
                <a:spcPts val="1200"/>
              </a:spcBef>
              <a:buClr>
                <a:srgbClr val="337DBE"/>
              </a:buClr>
              <a:buSzPct val="77000"/>
            </a:pPr>
            <a:r>
              <a:rPr lang="en-US" sz="1200" u="sng" dirty="0"/>
              <a:t>SME Industries Hardest Hit</a:t>
            </a:r>
            <a:r>
              <a:rPr lang="en-US" sz="1200" dirty="0"/>
              <a:t> manufacturing,</a:t>
            </a:r>
            <a:br>
              <a:rPr lang="en-US" sz="1200" dirty="0"/>
            </a:br>
            <a:r>
              <a:rPr lang="en-US" sz="1200" dirty="0"/>
              <a:t>wholesale &amp; retail trade, transportation,</a:t>
            </a:r>
            <a:br>
              <a:rPr lang="en-US" sz="1200" dirty="0"/>
            </a:br>
            <a:r>
              <a:rPr lang="en-US" sz="1200" dirty="0"/>
              <a:t>real estate,</a:t>
            </a:r>
            <a:br>
              <a:rPr lang="en-US" sz="1200" dirty="0"/>
            </a:br>
            <a:r>
              <a:rPr lang="en-US" sz="1200" dirty="0"/>
              <a:t>business services,</a:t>
            </a:r>
            <a:br>
              <a:rPr lang="en-US" sz="1200" dirty="0"/>
            </a:br>
            <a:r>
              <a:rPr lang="en-US" sz="1200" dirty="0"/>
              <a:t>entertainment/hospitality</a:t>
            </a:r>
          </a:p>
        </p:txBody>
      </p:sp>
    </p:spTree>
    <p:extLst>
      <p:ext uri="{BB962C8B-B14F-4D97-AF65-F5344CB8AC3E}">
        <p14:creationId xmlns:p14="http://schemas.microsoft.com/office/powerpoint/2010/main" val="9599258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de4">
            <a:extLst>
              <a:ext uri="{FF2B5EF4-FFF2-40B4-BE49-F238E27FC236}">
                <a16:creationId xmlns:a16="http://schemas.microsoft.com/office/drawing/2014/main" id="{1441AFF9-25E3-424B-8F90-06FCA69B6D7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96330" y="1650626"/>
            <a:ext cx="5976257" cy="4171226"/>
          </a:xfrm>
          <a:prstGeom prst="rect">
            <a:avLst/>
          </a:prstGeom>
        </p:spPr>
      </p:pic>
      <p:pic>
        <p:nvPicPr>
          <p:cNvPr id="7" name="slide2">
            <a:extLst>
              <a:ext uri="{FF2B5EF4-FFF2-40B4-BE49-F238E27FC236}">
                <a16:creationId xmlns:a16="http://schemas.microsoft.com/office/drawing/2014/main" id="{A6A1BCB4-A5CD-431A-865F-9678D94F18C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160337" y="1300802"/>
            <a:ext cx="3502898" cy="2957185"/>
          </a:xfrm>
          <a:prstGeom prst="rect">
            <a:avLst/>
          </a:prstGeom>
        </p:spPr>
      </p:pic>
      <p:sp>
        <p:nvSpPr>
          <p:cNvPr id="4" name="Rectangle 3">
            <a:extLst>
              <a:ext uri="{FF2B5EF4-FFF2-40B4-BE49-F238E27FC236}">
                <a16:creationId xmlns:a16="http://schemas.microsoft.com/office/drawing/2014/main" id="{6E1C3107-4FEA-4BBC-8734-ECF295BCA6C8}"/>
              </a:ext>
            </a:extLst>
          </p:cNvPr>
          <p:cNvSpPr/>
          <p:nvPr/>
        </p:nvSpPr>
        <p:spPr>
          <a:xfrm>
            <a:off x="296330" y="241385"/>
            <a:ext cx="8487505" cy="954107"/>
          </a:xfrm>
          <a:prstGeom prst="rect">
            <a:avLst/>
          </a:prstGeom>
        </p:spPr>
        <p:txBody>
          <a:bodyPr wrap="square">
            <a:spAutoFit/>
          </a:bodyPr>
          <a:lstStyle/>
          <a:p>
            <a:r>
              <a:rPr lang="en-US" sz="2800" dirty="0">
                <a:solidFill>
                  <a:schemeClr val="accent1"/>
                </a:solidFill>
              </a:rPr>
              <a:t>Estimated Claims in 2020 if All SMEs* Could</a:t>
            </a:r>
            <a:br>
              <a:rPr lang="en-US" sz="2800" dirty="0">
                <a:solidFill>
                  <a:schemeClr val="accent1"/>
                </a:solidFill>
              </a:rPr>
            </a:br>
            <a:r>
              <a:rPr lang="en-US" sz="2800" dirty="0">
                <a:solidFill>
                  <a:schemeClr val="accent1"/>
                </a:solidFill>
              </a:rPr>
              <a:t>Seek BI Recovery for Pandemic-Related Losses</a:t>
            </a:r>
          </a:p>
        </p:txBody>
      </p:sp>
      <p:sp>
        <p:nvSpPr>
          <p:cNvPr id="6" name="TextBox 5">
            <a:extLst>
              <a:ext uri="{FF2B5EF4-FFF2-40B4-BE49-F238E27FC236}">
                <a16:creationId xmlns:a16="http://schemas.microsoft.com/office/drawing/2014/main" id="{19F38251-7085-468E-996C-AF36607F32A0}"/>
              </a:ext>
            </a:extLst>
          </p:cNvPr>
          <p:cNvSpPr txBox="1"/>
          <p:nvPr/>
        </p:nvSpPr>
        <p:spPr>
          <a:xfrm>
            <a:off x="375394" y="1124731"/>
            <a:ext cx="4576419" cy="289853"/>
          </a:xfrm>
          <a:prstGeom prst="rect">
            <a:avLst/>
          </a:prstGeom>
          <a:noFill/>
        </p:spPr>
        <p:txBody>
          <a:bodyPr wrap="square" rtlCol="0">
            <a:noAutofit/>
          </a:bodyPr>
          <a:lstStyle/>
          <a:p>
            <a:pPr>
              <a:lnSpc>
                <a:spcPct val="90000"/>
              </a:lnSpc>
              <a:spcBef>
                <a:spcPts val="1200"/>
              </a:spcBef>
              <a:buClr>
                <a:srgbClr val="337DBE"/>
              </a:buClr>
              <a:buSzPct val="77000"/>
            </a:pPr>
            <a:r>
              <a:rPr lang="en-US" sz="1400" dirty="0"/>
              <a:t>*Small- and Medium-Sized Enterprises</a:t>
            </a:r>
          </a:p>
        </p:txBody>
      </p:sp>
      <p:sp>
        <p:nvSpPr>
          <p:cNvPr id="8" name="TextBox 7">
            <a:extLst>
              <a:ext uri="{FF2B5EF4-FFF2-40B4-BE49-F238E27FC236}">
                <a16:creationId xmlns:a16="http://schemas.microsoft.com/office/drawing/2014/main" id="{8789A848-E549-4E48-8129-F2B003923C43}"/>
              </a:ext>
            </a:extLst>
          </p:cNvPr>
          <p:cNvSpPr txBox="1"/>
          <p:nvPr/>
        </p:nvSpPr>
        <p:spPr>
          <a:xfrm>
            <a:off x="1227743" y="2161635"/>
            <a:ext cx="1190555" cy="486456"/>
          </a:xfrm>
          <a:prstGeom prst="rect">
            <a:avLst/>
          </a:prstGeom>
          <a:noFill/>
        </p:spPr>
        <p:txBody>
          <a:bodyPr wrap="square" rtlCol="0">
            <a:noAutofit/>
          </a:bodyPr>
          <a:lstStyle/>
          <a:p>
            <a:pPr>
              <a:lnSpc>
                <a:spcPct val="90000"/>
              </a:lnSpc>
              <a:spcBef>
                <a:spcPts val="900"/>
              </a:spcBef>
              <a:buClr>
                <a:srgbClr val="337DBE"/>
              </a:buClr>
              <a:buSzPct val="77000"/>
            </a:pPr>
            <a:r>
              <a:rPr lang="en-US" sz="900" dirty="0"/>
              <a:t>April Estimated to be Highest Month: $350 billion</a:t>
            </a:r>
          </a:p>
        </p:txBody>
      </p:sp>
      <p:sp>
        <p:nvSpPr>
          <p:cNvPr id="9" name="TextBox 8">
            <a:extLst>
              <a:ext uri="{FF2B5EF4-FFF2-40B4-BE49-F238E27FC236}">
                <a16:creationId xmlns:a16="http://schemas.microsoft.com/office/drawing/2014/main" id="{FBD60164-F2B4-4F8D-8744-51AFA4211DAF}"/>
              </a:ext>
            </a:extLst>
          </p:cNvPr>
          <p:cNvSpPr txBox="1"/>
          <p:nvPr/>
        </p:nvSpPr>
        <p:spPr>
          <a:xfrm>
            <a:off x="2922683" y="2360141"/>
            <a:ext cx="2029130" cy="1267365"/>
          </a:xfrm>
          <a:prstGeom prst="rect">
            <a:avLst/>
          </a:prstGeom>
          <a:noFill/>
        </p:spPr>
        <p:txBody>
          <a:bodyPr wrap="square" rtlCol="0">
            <a:noAutofit/>
          </a:bodyPr>
          <a:lstStyle/>
          <a:p>
            <a:pPr>
              <a:lnSpc>
                <a:spcPct val="90000"/>
              </a:lnSpc>
              <a:spcBef>
                <a:spcPts val="1200"/>
              </a:spcBef>
              <a:buClr>
                <a:srgbClr val="337DBE"/>
              </a:buClr>
              <a:buSzPct val="77000"/>
            </a:pPr>
            <a:r>
              <a:rPr lang="en-US" sz="1200" u="sng" dirty="0"/>
              <a:t>SME Industries Hardest Hit</a:t>
            </a:r>
            <a:r>
              <a:rPr lang="en-US" sz="1200" dirty="0"/>
              <a:t> manufacturing,</a:t>
            </a:r>
            <a:br>
              <a:rPr lang="en-US" sz="1200" dirty="0"/>
            </a:br>
            <a:r>
              <a:rPr lang="en-US" sz="1200" dirty="0"/>
              <a:t>wholesale &amp; retail trade, transportation,</a:t>
            </a:r>
            <a:br>
              <a:rPr lang="en-US" sz="1200" dirty="0"/>
            </a:br>
            <a:r>
              <a:rPr lang="en-US" sz="1200" dirty="0"/>
              <a:t>real estate,</a:t>
            </a:r>
            <a:br>
              <a:rPr lang="en-US" sz="1200" dirty="0"/>
            </a:br>
            <a:r>
              <a:rPr lang="en-US" sz="1200" dirty="0"/>
              <a:t>business services,</a:t>
            </a:r>
            <a:br>
              <a:rPr lang="en-US" sz="1200" dirty="0"/>
            </a:br>
            <a:r>
              <a:rPr lang="en-US" sz="1200" dirty="0"/>
              <a:t>entertainment/hospitality</a:t>
            </a:r>
          </a:p>
        </p:txBody>
      </p:sp>
      <p:sp>
        <p:nvSpPr>
          <p:cNvPr id="10" name="TextBox 9">
            <a:extLst>
              <a:ext uri="{FF2B5EF4-FFF2-40B4-BE49-F238E27FC236}">
                <a16:creationId xmlns:a16="http://schemas.microsoft.com/office/drawing/2014/main" id="{2D217B4D-FEA2-4A0A-83D1-ABB1D0FA8B67}"/>
              </a:ext>
            </a:extLst>
          </p:cNvPr>
          <p:cNvSpPr txBox="1"/>
          <p:nvPr/>
        </p:nvSpPr>
        <p:spPr>
          <a:xfrm>
            <a:off x="6347576" y="4965200"/>
            <a:ext cx="2143554" cy="501355"/>
          </a:xfrm>
          <a:prstGeom prst="rect">
            <a:avLst/>
          </a:prstGeom>
          <a:noFill/>
        </p:spPr>
        <p:txBody>
          <a:bodyPr wrap="square" rtlCol="0">
            <a:noAutofit/>
          </a:bodyPr>
          <a:lstStyle/>
          <a:p>
            <a:pPr algn="ctr">
              <a:lnSpc>
                <a:spcPct val="90000"/>
              </a:lnSpc>
              <a:spcBef>
                <a:spcPts val="900"/>
              </a:spcBef>
              <a:buClr>
                <a:srgbClr val="337DBE"/>
              </a:buClr>
              <a:buSzPct val="77000"/>
            </a:pPr>
            <a:r>
              <a:rPr lang="en-US" sz="1600" b="1" dirty="0">
                <a:solidFill>
                  <a:schemeClr val="accent2">
                    <a:lumMod val="75000"/>
                  </a:schemeClr>
                </a:solidFill>
              </a:rPr>
              <a:t>Cumulative 2020 cost: $1.2 trillion</a:t>
            </a:r>
          </a:p>
        </p:txBody>
      </p:sp>
      <p:sp>
        <p:nvSpPr>
          <p:cNvPr id="11" name="Text Placeholder 4">
            <a:extLst>
              <a:ext uri="{FF2B5EF4-FFF2-40B4-BE49-F238E27FC236}">
                <a16:creationId xmlns:a16="http://schemas.microsoft.com/office/drawing/2014/main" id="{3E893FD1-4D67-47FD-94A7-CC2C0008F3CE}"/>
              </a:ext>
            </a:extLst>
          </p:cNvPr>
          <p:cNvSpPr txBox="1">
            <a:spLocks/>
          </p:cNvSpPr>
          <p:nvPr/>
        </p:nvSpPr>
        <p:spPr bwMode="gray">
          <a:xfrm>
            <a:off x="313762" y="5821852"/>
            <a:ext cx="8252358" cy="761059"/>
          </a:xfrm>
          <a:prstGeom prst="snip1Rect">
            <a:avLst/>
          </a:prstGeom>
          <a:solidFill>
            <a:srgbClr val="337DBE"/>
          </a:solidFill>
          <a:ln w="28575" cap="flat" cmpd="sng" algn="ctr">
            <a:noFill/>
            <a:prstDash val="solid"/>
            <a:miter lim="800000"/>
            <a:headEnd type="none" w="med" len="med"/>
            <a:tailEnd type="none" w="med" len="med"/>
          </a:ln>
          <a:effectLst/>
        </p:spPr>
        <p:txBody>
          <a:bodyPr vert="horz" wrap="square" lIns="51429" tIns="25715" rIns="51429" bIns="51435" numCol="1" rtlCol="0" anchor="ctr" anchorCtr="0" compatLnSpc="1">
            <a:prstTxWarp prst="textNoShape">
              <a:avLst/>
            </a:prstTxWarp>
            <a:noAutofit/>
          </a:bodyPr>
          <a:lstStyle>
            <a:defPPr>
              <a:defRPr lang="en-US"/>
            </a:defPPr>
            <a:lvl1pPr indent="0" algn="ctr" fontAlgn="base">
              <a:lnSpc>
                <a:spcPct val="90000"/>
              </a:lnSpc>
              <a:spcBef>
                <a:spcPts val="0"/>
              </a:spcBef>
              <a:spcAft>
                <a:spcPct val="0"/>
              </a:spcAft>
              <a:buClr>
                <a:schemeClr val="accent2"/>
              </a:buClr>
              <a:buSzPct val="90000"/>
              <a:buNone/>
              <a:defRPr kumimoji="0" sz="2000" b="1" i="0" u="none" strike="noStrike" cap="none" normalizeH="0" baseline="0">
                <a:ln>
                  <a:noFill/>
                </a:ln>
                <a:solidFill>
                  <a:schemeClr val="bg1"/>
                </a:solidFill>
                <a:effectLst/>
                <a:latin typeface="+mj-lt"/>
              </a:defRPr>
            </a:lvl1pPr>
            <a:lvl2pPr indent="0">
              <a:buNone/>
              <a:defRPr sz="2000" b="1"/>
            </a:lvl2pPr>
            <a:lvl3pPr indent="0">
              <a:buNone/>
              <a:defRPr b="1"/>
            </a:lvl3pPr>
            <a:lvl4pPr indent="0">
              <a:buNone/>
              <a:defRPr sz="1600" b="1"/>
            </a:lvl4pPr>
            <a:lvl5pPr indent="0">
              <a:buNone/>
              <a:defRPr sz="1600" b="1"/>
            </a:lvl5pPr>
            <a:lvl6pPr indent="0">
              <a:buNone/>
              <a:defRPr sz="1600" b="1"/>
            </a:lvl6pPr>
            <a:lvl7pPr indent="0">
              <a:buNone/>
              <a:defRPr sz="1600" b="1"/>
            </a:lvl7pPr>
            <a:lvl8pPr indent="0">
              <a:buNone/>
              <a:defRPr sz="1600" b="1"/>
            </a:lvl8pPr>
            <a:lvl9pPr indent="0">
              <a:buNone/>
              <a:defRPr sz="1600" b="1"/>
            </a:lvl9pPr>
          </a:lstStyle>
          <a:p>
            <a:r>
              <a:rPr lang="en-US" sz="1600" b="0" dirty="0"/>
              <a:t>Assumes a second wave of the pandemic in the Fall. Assumes that 100% of SMEs</a:t>
            </a:r>
            <a:br>
              <a:rPr lang="en-US" sz="1600" b="0" dirty="0"/>
            </a:br>
            <a:r>
              <a:rPr lang="en-US" sz="1600" b="0" dirty="0"/>
              <a:t>get BI recoveries. Triple-I estimates that, at most, $300 billion of surplus could be available before the industry, collectively, reached the RBC Company Action Level.</a:t>
            </a:r>
          </a:p>
        </p:txBody>
      </p:sp>
    </p:spTree>
    <p:extLst>
      <p:ext uri="{BB962C8B-B14F-4D97-AF65-F5344CB8AC3E}">
        <p14:creationId xmlns:p14="http://schemas.microsoft.com/office/powerpoint/2010/main" val="295058344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67D91-4851-4032-85EB-46EE1A0B6A2B}"/>
              </a:ext>
            </a:extLst>
          </p:cNvPr>
          <p:cNvSpPr>
            <a:spLocks noGrp="1"/>
          </p:cNvSpPr>
          <p:nvPr>
            <p:ph type="ctrTitle"/>
          </p:nvPr>
        </p:nvSpPr>
        <p:spPr/>
        <p:txBody>
          <a:bodyPr/>
          <a:lstStyle/>
          <a:p>
            <a:br>
              <a:rPr lang="en-US" dirty="0"/>
            </a:br>
            <a:r>
              <a:rPr lang="en-US" dirty="0"/>
              <a:t>Key Insurance Economic Indicators</a:t>
            </a:r>
          </a:p>
        </p:txBody>
      </p:sp>
    </p:spTree>
    <p:extLst>
      <p:ext uri="{BB962C8B-B14F-4D97-AF65-F5344CB8AC3E}">
        <p14:creationId xmlns:p14="http://schemas.microsoft.com/office/powerpoint/2010/main" val="25714002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E5891CF-6DF7-49FB-805B-E267FD7D54A5}"/>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817" name="think-cell Slide" r:id="rId13" imgW="216" imgH="216" progId="TCLayout.ActiveDocument.1">
                  <p:embed/>
                </p:oleObj>
              </mc:Choice>
              <mc:Fallback>
                <p:oleObj name="think-cell Slide" r:id="rId13" imgW="216" imgH="216" progId="TCLayout.ActiveDocument.1">
                  <p:embed/>
                  <p:pic>
                    <p:nvPicPr>
                      <p:cNvPr id="5" name="Object 4" hidden="1">
                        <a:extLst>
                          <a:ext uri="{FF2B5EF4-FFF2-40B4-BE49-F238E27FC236}">
                            <a16:creationId xmlns:a16="http://schemas.microsoft.com/office/drawing/2014/main" id="{6E5891CF-6DF7-49FB-805B-E267FD7D54A5}"/>
                          </a:ext>
                        </a:extLst>
                      </p:cNvPr>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A8503C47-555D-4FB3-88B6-09D898D0ABFE}"/>
              </a:ext>
            </a:extLst>
          </p:cNvPr>
          <p:cNvSpPr/>
          <p:nvPr>
            <p:custDataLst>
              <p:tags r:id="rId3"/>
            </p:custDataLst>
          </p:nvPr>
        </p:nvSpPr>
        <p:spPr>
          <a:xfrm>
            <a:off x="0" y="0"/>
            <a:ext cx="158750" cy="1587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lnSpc>
                <a:spcPct val="90000"/>
              </a:lnSpc>
              <a:spcBef>
                <a:spcPct val="0"/>
              </a:spcBef>
              <a:spcAft>
                <a:spcPct val="0"/>
              </a:spcAft>
            </a:pPr>
            <a:endParaRPr lang="en-US" sz="3200" b="1" dirty="0" err="1">
              <a:solidFill>
                <a:schemeClr val="bg1"/>
              </a:solidFill>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FE6B4915-8617-4FA6-874A-F18A9AD2BD8C}"/>
              </a:ext>
            </a:extLst>
          </p:cNvPr>
          <p:cNvSpPr>
            <a:spLocks noGrp="1"/>
          </p:cNvSpPr>
          <p:nvPr>
            <p:ph type="title"/>
          </p:nvPr>
        </p:nvSpPr>
        <p:spPr/>
        <p:txBody>
          <a:bodyPr/>
          <a:lstStyle/>
          <a:p>
            <a:r>
              <a:rPr lang="en-US" dirty="0"/>
              <a:t>The U.S. economy</a:t>
            </a:r>
            <a:r>
              <a:rPr lang="en-US" dirty="0">
                <a:solidFill>
                  <a:schemeClr val="accent1"/>
                </a:solidFill>
              </a:rPr>
              <a:t>,</a:t>
            </a:r>
            <a:r>
              <a:rPr lang="en-US" dirty="0"/>
              <a:t> pertinent to the </a:t>
            </a:r>
            <a:br>
              <a:rPr lang="en-US" dirty="0"/>
            </a:br>
            <a:r>
              <a:rPr lang="en-US" dirty="0"/>
              <a:t>P/C insurance industry</a:t>
            </a:r>
          </a:p>
        </p:txBody>
      </p:sp>
      <p:graphicFrame>
        <p:nvGraphicFramePr>
          <p:cNvPr id="6" name="Table 5">
            <a:extLst>
              <a:ext uri="{FF2B5EF4-FFF2-40B4-BE49-F238E27FC236}">
                <a16:creationId xmlns:a16="http://schemas.microsoft.com/office/drawing/2014/main" id="{2F332832-37CE-4F63-B8CC-FA7B7F4750D4}"/>
              </a:ext>
            </a:extLst>
          </p:cNvPr>
          <p:cNvGraphicFramePr>
            <a:graphicFrameLocks noGrp="1"/>
          </p:cNvGraphicFramePr>
          <p:nvPr>
            <p:extLst>
              <p:ext uri="{D42A27DB-BD31-4B8C-83A1-F6EECF244321}">
                <p14:modId xmlns:p14="http://schemas.microsoft.com/office/powerpoint/2010/main" val="2198447832"/>
              </p:ext>
            </p:extLst>
          </p:nvPr>
        </p:nvGraphicFramePr>
        <p:xfrm>
          <a:off x="424260" y="3517453"/>
          <a:ext cx="8295480" cy="2749942"/>
        </p:xfrm>
        <a:graphic>
          <a:graphicData uri="http://schemas.openxmlformats.org/drawingml/2006/table">
            <a:tbl>
              <a:tblPr firstRow="1" bandRow="1">
                <a:tableStyleId>{5C22544A-7EE6-4342-B048-85BDC9FD1C3A}</a:tableStyleId>
              </a:tblPr>
              <a:tblGrid>
                <a:gridCol w="2765160">
                  <a:extLst>
                    <a:ext uri="{9D8B030D-6E8A-4147-A177-3AD203B41FA5}">
                      <a16:colId xmlns:a16="http://schemas.microsoft.com/office/drawing/2014/main" val="638735400"/>
                    </a:ext>
                  </a:extLst>
                </a:gridCol>
                <a:gridCol w="1113745">
                  <a:extLst>
                    <a:ext uri="{9D8B030D-6E8A-4147-A177-3AD203B41FA5}">
                      <a16:colId xmlns:a16="http://schemas.microsoft.com/office/drawing/2014/main" val="985623964"/>
                    </a:ext>
                  </a:extLst>
                </a:gridCol>
                <a:gridCol w="1113745">
                  <a:extLst>
                    <a:ext uri="{9D8B030D-6E8A-4147-A177-3AD203B41FA5}">
                      <a16:colId xmlns:a16="http://schemas.microsoft.com/office/drawing/2014/main" val="512896321"/>
                    </a:ext>
                  </a:extLst>
                </a:gridCol>
                <a:gridCol w="3302830">
                  <a:extLst>
                    <a:ext uri="{9D8B030D-6E8A-4147-A177-3AD203B41FA5}">
                      <a16:colId xmlns:a16="http://schemas.microsoft.com/office/drawing/2014/main" val="4028749832"/>
                    </a:ext>
                  </a:extLst>
                </a:gridCol>
              </a:tblGrid>
              <a:tr h="384306">
                <a:tc>
                  <a:txBody>
                    <a:bodyPr/>
                    <a:lstStyle/>
                    <a:p>
                      <a:r>
                        <a:rPr lang="en-US" sz="1000" b="1" dirty="0"/>
                        <a:t>Economic Indicator</a:t>
                      </a:r>
                    </a:p>
                  </a:txBody>
                  <a:tcPr anchor="ctr">
                    <a:lnB w="12700" cap="flat" cmpd="sng" algn="ctr">
                      <a:solidFill>
                        <a:srgbClr val="FFFFFF"/>
                      </a:solidFill>
                      <a:prstDash val="solid"/>
                      <a:round/>
                      <a:headEnd type="none" w="med" len="med"/>
                      <a:tailEnd type="none" w="med" len="med"/>
                    </a:lnB>
                  </a:tcPr>
                </a:tc>
                <a:tc>
                  <a:txBody>
                    <a:bodyPr/>
                    <a:lstStyle/>
                    <a:p>
                      <a:r>
                        <a:rPr lang="en-US" sz="1000" b="1" dirty="0"/>
                        <a:t>Indicator Value (2019:Q4)</a:t>
                      </a:r>
                    </a:p>
                  </a:txBody>
                  <a:tcPr anchor="ctr">
                    <a:lnB w="12700" cap="flat" cmpd="sng" algn="ctr">
                      <a:solidFill>
                        <a:srgbClr val="FFFFFF"/>
                      </a:solidFill>
                      <a:prstDash val="solid"/>
                      <a:round/>
                      <a:headEnd type="none" w="med" len="med"/>
                      <a:tailEnd type="none" w="med" len="med"/>
                    </a:lnB>
                  </a:tcPr>
                </a:tc>
                <a:tc>
                  <a:txBody>
                    <a:bodyPr/>
                    <a:lstStyle/>
                    <a:p>
                      <a:r>
                        <a:rPr lang="en-US" sz="1000" b="1" dirty="0"/>
                        <a:t>Indicator Value (2020:Q1)</a:t>
                      </a:r>
                    </a:p>
                  </a:txBody>
                  <a:tcPr anchor="ctr">
                    <a:lnB w="12700" cap="flat" cmpd="sng" algn="ctr">
                      <a:solidFill>
                        <a:srgbClr val="FFFFFF"/>
                      </a:solidFill>
                      <a:prstDash val="solid"/>
                      <a:round/>
                      <a:headEnd type="none" w="med" len="med"/>
                      <a:tailEnd type="none" w="med" len="med"/>
                    </a:lnB>
                  </a:tcPr>
                </a:tc>
                <a:tc>
                  <a:txBody>
                    <a:bodyPr/>
                    <a:lstStyle/>
                    <a:p>
                      <a:r>
                        <a:rPr lang="en-US" sz="1000" b="1" dirty="0"/>
                        <a:t>Analysis</a:t>
                      </a:r>
                    </a:p>
                  </a:txBody>
                  <a:tcPr anchor="ctr">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2015334"/>
                  </a:ext>
                </a:extLst>
              </a:tr>
              <a:tr h="384306">
                <a:tc>
                  <a:txBody>
                    <a:bodyPr/>
                    <a:lstStyle/>
                    <a:p>
                      <a:r>
                        <a:rPr lang="en-US" sz="1000" dirty="0"/>
                        <a:t>% Change in Real GDP (vs. prior quarter, at annual rate)</a:t>
                      </a:r>
                    </a:p>
                  </a:txBody>
                  <a:tcPr anchor="ctr">
                    <a:lnT w="12700" cap="flat" cmpd="sng" algn="ctr">
                      <a:solidFill>
                        <a:srgbClr val="FFFFFF"/>
                      </a:solidFill>
                      <a:prstDash val="solid"/>
                      <a:round/>
                      <a:headEnd type="none" w="med" len="med"/>
                      <a:tailEnd type="none" w="med" len="med"/>
                    </a:lnT>
                  </a:tcPr>
                </a:tc>
                <a:tc>
                  <a:txBody>
                    <a:bodyPr/>
                    <a:lstStyle/>
                    <a:p>
                      <a:pPr algn="ctr"/>
                      <a:r>
                        <a:rPr lang="en-US" sz="1000" dirty="0">
                          <a:solidFill>
                            <a:schemeClr val="tx1"/>
                          </a:solidFill>
                        </a:rPr>
                        <a:t>2.1%</a:t>
                      </a:r>
                    </a:p>
                  </a:txBody>
                  <a:tcPr anchor="ctr">
                    <a:lnT w="12700" cap="flat" cmpd="sng" algn="ctr">
                      <a:solidFill>
                        <a:srgbClr val="FFFFFF"/>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-4.8%</a:t>
                      </a:r>
                    </a:p>
                  </a:txBody>
                  <a:tcPr anchor="ctr">
                    <a:lnT w="12700" cap="flat" cmpd="sng" algn="ctr">
                      <a:solidFill>
                        <a:srgbClr val="FFFFFF"/>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Q1 GDPNow estimate is as of April 16. Blue Chip forecasts range widely..</a:t>
                      </a:r>
                    </a:p>
                  </a:txBody>
                  <a:tcPr anchor="ctr">
                    <a:lnT w="12700"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1003139369"/>
                  </a:ext>
                </a:extLst>
              </a:tr>
              <a:tr h="386432">
                <a:tc>
                  <a:txBody>
                    <a:bodyPr/>
                    <a:lstStyle/>
                    <a:p>
                      <a:r>
                        <a:rPr lang="en-US" sz="1000" dirty="0">
                          <a:solidFill>
                            <a:schemeClr val="tx1"/>
                          </a:solidFill>
                        </a:rPr>
                        <a:t>Housing Unit Starts (thousands of units)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327</a:t>
                      </a:r>
                    </a:p>
                  </a:txBody>
                  <a:tcPr anchor="ctr"/>
                </a:tc>
                <a:tc>
                  <a:txBody>
                    <a:bodyPr/>
                    <a:lstStyle/>
                    <a:p>
                      <a:pPr algn="ctr"/>
                      <a:r>
                        <a:rPr lang="en-US" sz="1000" dirty="0">
                          <a:solidFill>
                            <a:schemeClr val="tx1"/>
                          </a:solidFill>
                        </a:rPr>
                        <a:t>324</a:t>
                      </a:r>
                    </a:p>
                  </a:txBody>
                  <a:tcPr anchor="ctr"/>
                </a:tc>
                <a:tc>
                  <a:txBody>
                    <a:bodyPr/>
                    <a:lstStyle/>
                    <a:p>
                      <a:r>
                        <a:rPr lang="en-US" sz="1000" dirty="0">
                          <a:solidFill>
                            <a:schemeClr val="tx1"/>
                          </a:solidFill>
                        </a:rPr>
                        <a:t>Essentially flat, and at a low level. This is a weak indicator.</a:t>
                      </a:r>
                    </a:p>
                  </a:txBody>
                  <a:tcPr anchor="ctr"/>
                </a:tc>
                <a:extLst>
                  <a:ext uri="{0D108BD9-81ED-4DB2-BD59-A6C34878D82A}">
                    <a16:rowId xmlns:a16="http://schemas.microsoft.com/office/drawing/2014/main" val="90790618"/>
                  </a:ext>
                </a:extLst>
              </a:tr>
              <a:tr h="372502">
                <a:tc>
                  <a:txBody>
                    <a:bodyPr/>
                    <a:lstStyle/>
                    <a:p>
                      <a:r>
                        <a:rPr lang="en-US" sz="1000" dirty="0">
                          <a:solidFill>
                            <a:schemeClr val="tx1"/>
                          </a:solidFill>
                        </a:rPr>
                        <a:t>Employment Change (thousands)</a:t>
                      </a:r>
                    </a:p>
                  </a:txBody>
                  <a:tcPr anchor="ctr"/>
                </a:tc>
                <a:tc>
                  <a:txBody>
                    <a:bodyPr/>
                    <a:lstStyle/>
                    <a:p>
                      <a:pPr algn="ctr"/>
                      <a:r>
                        <a:rPr lang="en-US" sz="1000" dirty="0">
                          <a:solidFill>
                            <a:schemeClr val="tx1"/>
                          </a:solidFill>
                        </a:rPr>
                        <a:t>630</a:t>
                      </a:r>
                    </a:p>
                  </a:txBody>
                  <a:tcPr anchor="ctr"/>
                </a:tc>
                <a:tc>
                  <a:txBody>
                    <a:bodyPr/>
                    <a:lstStyle/>
                    <a:p>
                      <a:pPr algn="ctr"/>
                      <a:r>
                        <a:rPr lang="en-US" sz="1000" dirty="0">
                          <a:solidFill>
                            <a:schemeClr val="tx1"/>
                          </a:solidFill>
                        </a:rPr>
                        <a:t>-212</a:t>
                      </a:r>
                    </a:p>
                  </a:txBody>
                  <a:tcPr anchor="ctr"/>
                </a:tc>
                <a:tc>
                  <a:txBody>
                    <a:bodyPr/>
                    <a:lstStyle/>
                    <a:p>
                      <a:r>
                        <a:rPr lang="en-US" sz="1000" dirty="0">
                          <a:solidFill>
                            <a:schemeClr val="tx1"/>
                          </a:solidFill>
                        </a:rPr>
                        <a:t>Virtually all of the plunge came in  the last two weeks of March. More unemployment coming.</a:t>
                      </a:r>
                    </a:p>
                  </a:txBody>
                  <a:tcPr anchor="ctr"/>
                </a:tc>
                <a:extLst>
                  <a:ext uri="{0D108BD9-81ED-4DB2-BD59-A6C34878D82A}">
                    <a16:rowId xmlns:a16="http://schemas.microsoft.com/office/drawing/2014/main" val="2907758541"/>
                  </a:ext>
                </a:extLst>
              </a:tr>
              <a:tr h="384306">
                <a:tc>
                  <a:txBody>
                    <a:bodyPr/>
                    <a:lstStyle/>
                    <a:p>
                      <a:r>
                        <a:rPr lang="en-US" sz="1000" dirty="0">
                          <a:solidFill>
                            <a:schemeClr val="tx1"/>
                          </a:solidFill>
                        </a:rPr>
                        <a:t>Nonresidential Fixed Investment, growth rate</a:t>
                      </a:r>
                    </a:p>
                  </a:txBody>
                  <a:tcPr anchor="ctr"/>
                </a:tc>
                <a:tc>
                  <a:txBody>
                    <a:bodyPr/>
                    <a:lstStyle/>
                    <a:p>
                      <a:pPr algn="ctr"/>
                      <a:r>
                        <a:rPr lang="en-US" sz="1000" dirty="0">
                          <a:solidFill>
                            <a:schemeClr val="tx1"/>
                          </a:solidFill>
                        </a:rPr>
                        <a:t>-0.6%</a:t>
                      </a:r>
                    </a:p>
                  </a:txBody>
                  <a:tcPr anchor="ctr"/>
                </a:tc>
                <a:tc>
                  <a:txBody>
                    <a:bodyPr/>
                    <a:lstStyle/>
                    <a:p>
                      <a:pPr algn="ctr"/>
                      <a:r>
                        <a:rPr lang="en-US" sz="1000" dirty="0">
                          <a:solidFill>
                            <a:schemeClr val="tx1"/>
                          </a:solidFill>
                        </a:rPr>
                        <a:t>-8.6%</a:t>
                      </a:r>
                    </a:p>
                  </a:txBody>
                  <a:tcPr anchor="ctr"/>
                </a:tc>
                <a:tc>
                  <a:txBody>
                    <a:bodyPr/>
                    <a:lstStyle/>
                    <a:p>
                      <a:r>
                        <a:rPr lang="en-US" sz="1000" dirty="0">
                          <a:solidFill>
                            <a:schemeClr val="tx1"/>
                          </a:solidFill>
                        </a:rPr>
                        <a:t>Components: Investing in structures -9.7%; in equipment –15.2%; in software +0.4%</a:t>
                      </a:r>
                    </a:p>
                  </a:txBody>
                  <a:tcPr anchor="ctr"/>
                </a:tc>
                <a:extLst>
                  <a:ext uri="{0D108BD9-81ED-4DB2-BD59-A6C34878D82A}">
                    <a16:rowId xmlns:a16="http://schemas.microsoft.com/office/drawing/2014/main" val="1823701433"/>
                  </a:ext>
                </a:extLst>
              </a:tr>
              <a:tr h="372502">
                <a:tc>
                  <a:txBody>
                    <a:bodyPr/>
                    <a:lstStyle/>
                    <a:p>
                      <a:r>
                        <a:rPr lang="en-US" sz="1000" dirty="0">
                          <a:solidFill>
                            <a:schemeClr val="tx1"/>
                          </a:solidFill>
                        </a:rPr>
                        <a:t>Hospital Services Price Increases (y-o-y)</a:t>
                      </a:r>
                    </a:p>
                  </a:txBody>
                  <a:tcPr anchor="ctr"/>
                </a:tc>
                <a:tc>
                  <a:txBody>
                    <a:bodyPr/>
                    <a:lstStyle/>
                    <a:p>
                      <a:pPr algn="ctr"/>
                      <a:r>
                        <a:rPr lang="en-US" sz="1000" dirty="0">
                          <a:solidFill>
                            <a:schemeClr val="tx1"/>
                          </a:solidFill>
                        </a:rPr>
                        <a:t>3.3%</a:t>
                      </a:r>
                    </a:p>
                  </a:txBody>
                  <a:tcPr anchor="ctr"/>
                </a:tc>
                <a:tc>
                  <a:txBody>
                    <a:bodyPr/>
                    <a:lstStyle/>
                    <a:p>
                      <a:pPr algn="ctr"/>
                      <a:r>
                        <a:rPr lang="en-US" sz="1000" dirty="0">
                          <a:solidFill>
                            <a:schemeClr val="tx1"/>
                          </a:solidFill>
                        </a:rPr>
                        <a:t>4.3%</a:t>
                      </a:r>
                    </a:p>
                  </a:txBody>
                  <a:tcPr anchor="ctr"/>
                </a:tc>
                <a:tc>
                  <a:txBody>
                    <a:bodyPr/>
                    <a:lstStyle/>
                    <a:p>
                      <a:r>
                        <a:rPr lang="en-US" sz="1000" dirty="0">
                          <a:solidFill>
                            <a:schemeClr val="tx1"/>
                          </a:solidFill>
                        </a:rPr>
                        <a:t>Rising; supply scarcities driven by COVID-19</a:t>
                      </a:r>
                    </a:p>
                  </a:txBody>
                  <a:tcPr anchor="ctr"/>
                </a:tc>
                <a:extLst>
                  <a:ext uri="{0D108BD9-81ED-4DB2-BD59-A6C34878D82A}">
                    <a16:rowId xmlns:a16="http://schemas.microsoft.com/office/drawing/2014/main" val="4068585589"/>
                  </a:ext>
                </a:extLst>
              </a:tr>
              <a:tr h="335121">
                <a:tc>
                  <a:txBody>
                    <a:bodyPr/>
                    <a:lstStyle/>
                    <a:p>
                      <a:r>
                        <a:rPr lang="en-US" sz="1000" dirty="0">
                          <a:solidFill>
                            <a:schemeClr val="tx1"/>
                          </a:solidFill>
                        </a:rPr>
                        <a:t>Interest Rates (10-Year U.S. Treasury) quarterly average</a:t>
                      </a:r>
                    </a:p>
                  </a:txBody>
                  <a:tcPr anchor="ctr"/>
                </a:tc>
                <a:tc>
                  <a:txBody>
                    <a:bodyPr/>
                    <a:lstStyle/>
                    <a:p>
                      <a:pPr algn="ctr"/>
                      <a:r>
                        <a:rPr lang="en-US" sz="1000" dirty="0">
                          <a:solidFill>
                            <a:schemeClr val="tx1"/>
                          </a:solidFill>
                        </a:rPr>
                        <a:t>1.8%</a:t>
                      </a:r>
                    </a:p>
                  </a:txBody>
                  <a:tcPr anchor="ctr"/>
                </a:tc>
                <a:tc>
                  <a:txBody>
                    <a:bodyPr/>
                    <a:lstStyle/>
                    <a:p>
                      <a:pPr algn="ctr"/>
                      <a:r>
                        <a:rPr lang="en-US" sz="1000" dirty="0">
                          <a:solidFill>
                            <a:schemeClr val="tx1"/>
                          </a:solidFill>
                        </a:rPr>
                        <a:t>1.4%</a:t>
                      </a:r>
                    </a:p>
                  </a:txBody>
                  <a:tcPr anchor="ctr"/>
                </a:tc>
                <a:tc>
                  <a:txBody>
                    <a:bodyPr/>
                    <a:lstStyle/>
                    <a:p>
                      <a:r>
                        <a:rPr lang="en-US" sz="1000" dirty="0">
                          <a:solidFill>
                            <a:schemeClr val="tx1"/>
                          </a:solidFill>
                        </a:rPr>
                        <a:t>Still falling. No relief for insurer investment income</a:t>
                      </a:r>
                    </a:p>
                  </a:txBody>
                  <a:tcPr anchor="ctr"/>
                </a:tc>
                <a:extLst>
                  <a:ext uri="{0D108BD9-81ED-4DB2-BD59-A6C34878D82A}">
                    <a16:rowId xmlns:a16="http://schemas.microsoft.com/office/drawing/2014/main" val="3682461359"/>
                  </a:ext>
                </a:extLst>
              </a:tr>
            </a:tbl>
          </a:graphicData>
        </a:graphic>
      </p:graphicFrame>
      <p:sp>
        <p:nvSpPr>
          <p:cNvPr id="43" name="Text Placeholder 2">
            <a:extLst>
              <a:ext uri="{FF2B5EF4-FFF2-40B4-BE49-F238E27FC236}">
                <a16:creationId xmlns:a16="http://schemas.microsoft.com/office/drawing/2014/main" id="{293944FA-C48E-4495-91C3-D433508E6EFC}"/>
              </a:ext>
            </a:extLst>
          </p:cNvPr>
          <p:cNvSpPr>
            <a:spLocks noGrp="1"/>
          </p:cNvSpPr>
          <p:nvPr>
            <p:custDataLst>
              <p:tags r:id="rId4"/>
            </p:custDataLst>
          </p:nvPr>
        </p:nvSpPr>
        <p:spPr bwMode="auto">
          <a:xfrm>
            <a:off x="7339013" y="5661025"/>
            <a:ext cx="398463"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t"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spcAft>
                <a:spcPct val="0"/>
              </a:spcAft>
              <a:buNone/>
            </a:pPr>
            <a:endParaRPr lang="en-US" sz="1000" dirty="0">
              <a:sym typeface="+mn-lt"/>
            </a:endParaRPr>
          </a:p>
        </p:txBody>
      </p:sp>
      <p:sp>
        <p:nvSpPr>
          <p:cNvPr id="184" name="Text Placeholder 2">
            <a:extLst>
              <a:ext uri="{FF2B5EF4-FFF2-40B4-BE49-F238E27FC236}">
                <a16:creationId xmlns:a16="http://schemas.microsoft.com/office/drawing/2014/main" id="{C7547FA7-D95E-4563-953C-2AD6AB38C067}"/>
              </a:ext>
            </a:extLst>
          </p:cNvPr>
          <p:cNvSpPr>
            <a:spLocks noGrp="1"/>
          </p:cNvSpPr>
          <p:nvPr>
            <p:custDataLst>
              <p:tags r:id="rId5"/>
            </p:custDataLst>
          </p:nvPr>
        </p:nvSpPr>
        <p:spPr bwMode="auto">
          <a:xfrm>
            <a:off x="5195888" y="5661025"/>
            <a:ext cx="420688"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t"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spcAft>
                <a:spcPct val="0"/>
              </a:spcAft>
              <a:buNone/>
            </a:pPr>
            <a:endParaRPr lang="en-US" sz="1000" dirty="0">
              <a:sym typeface="+mn-lt"/>
            </a:endParaRPr>
          </a:p>
        </p:txBody>
      </p:sp>
      <p:sp>
        <p:nvSpPr>
          <p:cNvPr id="185" name="Text Placeholder 2">
            <a:extLst>
              <a:ext uri="{FF2B5EF4-FFF2-40B4-BE49-F238E27FC236}">
                <a16:creationId xmlns:a16="http://schemas.microsoft.com/office/drawing/2014/main" id="{AF84B2AF-1B32-4B1D-B825-9CC420CCDF9A}"/>
              </a:ext>
            </a:extLst>
          </p:cNvPr>
          <p:cNvSpPr>
            <a:spLocks noGrp="1"/>
          </p:cNvSpPr>
          <p:nvPr>
            <p:custDataLst>
              <p:tags r:id="rId6"/>
            </p:custDataLst>
          </p:nvPr>
        </p:nvSpPr>
        <p:spPr bwMode="auto">
          <a:xfrm>
            <a:off x="6262688" y="5661025"/>
            <a:ext cx="420688"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t"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spcAft>
                <a:spcPct val="0"/>
              </a:spcAft>
              <a:buNone/>
            </a:pPr>
            <a:endParaRPr lang="en-US" sz="1000" dirty="0">
              <a:sym typeface="+mn-lt"/>
            </a:endParaRPr>
          </a:p>
        </p:txBody>
      </p:sp>
      <p:sp>
        <p:nvSpPr>
          <p:cNvPr id="235" name="Text Placeholder 2">
            <a:extLst>
              <a:ext uri="{FF2B5EF4-FFF2-40B4-BE49-F238E27FC236}">
                <a16:creationId xmlns:a16="http://schemas.microsoft.com/office/drawing/2014/main" id="{3A188025-0253-490B-8F9B-72BD251FB88E}"/>
              </a:ext>
            </a:extLst>
          </p:cNvPr>
          <p:cNvSpPr>
            <a:spLocks noGrp="1"/>
          </p:cNvSpPr>
          <p:nvPr>
            <p:custDataLst>
              <p:tags r:id="rId7"/>
            </p:custDataLst>
          </p:nvPr>
        </p:nvSpPr>
        <p:spPr bwMode="auto">
          <a:xfrm>
            <a:off x="5513388" y="5859463"/>
            <a:ext cx="612775"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spcAft>
                <a:spcPct val="0"/>
              </a:spcAft>
              <a:buNone/>
            </a:pPr>
            <a:endParaRPr lang="en-US" sz="1000" dirty="0">
              <a:sym typeface="+mn-lt"/>
            </a:endParaRPr>
          </a:p>
        </p:txBody>
      </p:sp>
      <p:sp>
        <p:nvSpPr>
          <p:cNvPr id="189" name="Text Placeholder 2">
            <a:extLst>
              <a:ext uri="{FF2B5EF4-FFF2-40B4-BE49-F238E27FC236}">
                <a16:creationId xmlns:a16="http://schemas.microsoft.com/office/drawing/2014/main" id="{40BDBF5C-60F6-48C1-9397-689F47EE5C88}"/>
              </a:ext>
            </a:extLst>
          </p:cNvPr>
          <p:cNvSpPr>
            <a:spLocks noGrp="1"/>
          </p:cNvSpPr>
          <p:nvPr>
            <p:custDataLst>
              <p:tags r:id="rId8"/>
            </p:custDataLst>
          </p:nvPr>
        </p:nvSpPr>
        <p:spPr bwMode="auto">
          <a:xfrm>
            <a:off x="6457950" y="6046788"/>
            <a:ext cx="1203325"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spcAft>
                <a:spcPct val="0"/>
              </a:spcAft>
              <a:buNone/>
            </a:pPr>
            <a:endParaRPr lang="en-US" sz="1000" dirty="0">
              <a:sym typeface="+mn-lt"/>
            </a:endParaRPr>
          </a:p>
        </p:txBody>
      </p:sp>
      <p:sp>
        <p:nvSpPr>
          <p:cNvPr id="188" name="Text Placeholder 2">
            <a:extLst>
              <a:ext uri="{FF2B5EF4-FFF2-40B4-BE49-F238E27FC236}">
                <a16:creationId xmlns:a16="http://schemas.microsoft.com/office/drawing/2014/main" id="{639AB2B9-2425-4169-A5CC-FF6F08D4B6F0}"/>
              </a:ext>
            </a:extLst>
          </p:cNvPr>
          <p:cNvSpPr>
            <a:spLocks noGrp="1"/>
          </p:cNvSpPr>
          <p:nvPr>
            <p:custDataLst>
              <p:tags r:id="rId9"/>
            </p:custDataLst>
          </p:nvPr>
        </p:nvSpPr>
        <p:spPr bwMode="auto">
          <a:xfrm>
            <a:off x="6457950" y="5859463"/>
            <a:ext cx="569913"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spcAft>
                <a:spcPct val="0"/>
              </a:spcAft>
              <a:buNone/>
            </a:pPr>
            <a:endParaRPr lang="en-US" sz="1000" dirty="0">
              <a:sym typeface="+mn-lt"/>
            </a:endParaRPr>
          </a:p>
        </p:txBody>
      </p:sp>
      <p:sp>
        <p:nvSpPr>
          <p:cNvPr id="65" name="Text Placeholder 2">
            <a:extLst>
              <a:ext uri="{FF2B5EF4-FFF2-40B4-BE49-F238E27FC236}">
                <a16:creationId xmlns:a16="http://schemas.microsoft.com/office/drawing/2014/main" id="{068676D1-914B-44F5-81BC-787FA4C8D54A}"/>
              </a:ext>
            </a:extLst>
          </p:cNvPr>
          <p:cNvSpPr>
            <a:spLocks noGrp="1"/>
          </p:cNvSpPr>
          <p:nvPr>
            <p:custDataLst>
              <p:tags r:id="rId10"/>
            </p:custDataLst>
          </p:nvPr>
        </p:nvSpPr>
        <p:spPr bwMode="gray">
          <a:xfrm>
            <a:off x="4465638" y="1508125"/>
            <a:ext cx="182563"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spcBef>
                <a:spcPct val="0"/>
              </a:spcBef>
              <a:spcAft>
                <a:spcPct val="0"/>
              </a:spcAft>
              <a:buNone/>
            </a:pPr>
            <a:endParaRPr lang="en-US" sz="1000" dirty="0">
              <a:sym typeface="+mn-lt"/>
            </a:endParaRPr>
          </a:p>
        </p:txBody>
      </p:sp>
      <p:sp>
        <p:nvSpPr>
          <p:cNvPr id="69" name="TextBox 68">
            <a:extLst>
              <a:ext uri="{FF2B5EF4-FFF2-40B4-BE49-F238E27FC236}">
                <a16:creationId xmlns:a16="http://schemas.microsoft.com/office/drawing/2014/main" id="{3665C910-E72F-4056-9C81-FD7A73BF9D0C}"/>
              </a:ext>
            </a:extLst>
          </p:cNvPr>
          <p:cNvSpPr txBox="1"/>
          <p:nvPr/>
        </p:nvSpPr>
        <p:spPr>
          <a:xfrm>
            <a:off x="4465637" y="1233319"/>
            <a:ext cx="4191673" cy="266943"/>
          </a:xfrm>
          <a:prstGeom prst="rect">
            <a:avLst/>
          </a:prstGeom>
          <a:noFill/>
        </p:spPr>
        <p:txBody>
          <a:bodyPr wrap="none" rtlCol="0">
            <a:noAutofit/>
          </a:bodyPr>
          <a:lstStyle/>
          <a:p>
            <a:pPr>
              <a:lnSpc>
                <a:spcPct val="90000"/>
              </a:lnSpc>
              <a:spcBef>
                <a:spcPts val="1200"/>
              </a:spcBef>
              <a:buClr>
                <a:srgbClr val="337DBE"/>
              </a:buClr>
              <a:buSzPct val="77000"/>
            </a:pPr>
            <a:r>
              <a:rPr lang="en-US" sz="1400" b="1" dirty="0"/>
              <a:t>Nominal 2020 GDP Forecasts, Annual Rates</a:t>
            </a:r>
          </a:p>
        </p:txBody>
      </p:sp>
      <p:sp>
        <p:nvSpPr>
          <p:cNvPr id="49" name="TextBox 48">
            <a:extLst>
              <a:ext uri="{FF2B5EF4-FFF2-40B4-BE49-F238E27FC236}">
                <a16:creationId xmlns:a16="http://schemas.microsoft.com/office/drawing/2014/main" id="{D329EDB3-04A2-474B-A602-ADA926AC3A85}"/>
              </a:ext>
            </a:extLst>
          </p:cNvPr>
          <p:cNvSpPr txBox="1"/>
          <p:nvPr/>
        </p:nvSpPr>
        <p:spPr>
          <a:xfrm>
            <a:off x="4436566" y="3192462"/>
            <a:ext cx="4042768" cy="193675"/>
          </a:xfrm>
          <a:prstGeom prst="rect">
            <a:avLst/>
          </a:prstGeom>
          <a:noFill/>
        </p:spPr>
        <p:txBody>
          <a:bodyPr wrap="none" rtlCol="0">
            <a:noAutofit/>
          </a:bodyPr>
          <a:lstStyle/>
          <a:p>
            <a:pPr>
              <a:lnSpc>
                <a:spcPct val="90000"/>
              </a:lnSpc>
              <a:spcBef>
                <a:spcPts val="1200"/>
              </a:spcBef>
              <a:buClr>
                <a:srgbClr val="337DBE"/>
              </a:buClr>
              <a:buSzPct val="77000"/>
            </a:pPr>
            <a:r>
              <a:rPr lang="en-US" sz="1000" dirty="0"/>
              <a:t>Source: Blue Chip</a:t>
            </a:r>
          </a:p>
        </p:txBody>
      </p:sp>
      <p:sp>
        <p:nvSpPr>
          <p:cNvPr id="4" name="Flowchart: Off-page Connector 3">
            <a:extLst>
              <a:ext uri="{FF2B5EF4-FFF2-40B4-BE49-F238E27FC236}">
                <a16:creationId xmlns:a16="http://schemas.microsoft.com/office/drawing/2014/main" id="{70E11C3F-4BC4-43A8-8EB8-7A6D51CB5CB4}"/>
              </a:ext>
            </a:extLst>
          </p:cNvPr>
          <p:cNvSpPr/>
          <p:nvPr/>
        </p:nvSpPr>
        <p:spPr>
          <a:xfrm rot="16200000">
            <a:off x="1321742" y="558998"/>
            <a:ext cx="1759468" cy="3523521"/>
          </a:xfrm>
          <a:prstGeom prst="flowChartOffpageConnector">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 wrap="square" lIns="91440" tIns="91440" rIns="91440" bIns="91440" numCol="1" spcCol="0" rtlCol="0" fromWordArt="0" anchor="t" anchorCtr="0" forceAA="0" compatLnSpc="1">
            <a:prstTxWarp prst="textNoShape">
              <a:avLst/>
            </a:prstTxWarp>
            <a:noAutofit/>
          </a:bodyPr>
          <a:lstStyle/>
          <a:p>
            <a:pPr>
              <a:spcBef>
                <a:spcPts val="1000"/>
              </a:spcBef>
            </a:pPr>
            <a:r>
              <a:rPr lang="en-US" sz="1400" dirty="0">
                <a:solidFill>
                  <a:srgbClr val="000000"/>
                </a:solidFill>
                <a:latin typeface="Arial" panose="020B0604020202020204" pitchFamily="34" charset="0"/>
              </a:rPr>
              <a:t>The 53 Blue Chip forecasts underlying this chart see a remarkable range for nominal GDP. Some foresee a </a:t>
            </a:r>
            <a:r>
              <a:rPr lang="en-US" sz="1400">
                <a:solidFill>
                  <a:srgbClr val="000000"/>
                </a:solidFill>
                <a:latin typeface="Arial" panose="020B0604020202020204" pitchFamily="34" charset="0"/>
              </a:rPr>
              <a:t>two-quarter recession.</a:t>
            </a:r>
            <a:endParaRPr lang="en-US" sz="1400" b="1" dirty="0">
              <a:solidFill>
                <a:srgbClr val="000000"/>
              </a:solidFill>
              <a:latin typeface="Arial" panose="020B0604020202020204" pitchFamily="34" charset="0"/>
            </a:endParaRPr>
          </a:p>
          <a:p>
            <a:pPr>
              <a:spcBef>
                <a:spcPts val="1000"/>
              </a:spcBef>
            </a:pPr>
            <a:r>
              <a:rPr lang="en-US" sz="1400" b="1" dirty="0">
                <a:solidFill>
                  <a:srgbClr val="000000"/>
                </a:solidFill>
                <a:latin typeface="Arial" panose="020B0604020202020204" pitchFamily="34" charset="0"/>
              </a:rPr>
              <a:t>P/C premium growth usually follows nominal GDP.</a:t>
            </a:r>
          </a:p>
        </p:txBody>
      </p:sp>
      <p:graphicFrame>
        <p:nvGraphicFramePr>
          <p:cNvPr id="40" name="Chart 39">
            <a:extLst>
              <a:ext uri="{FF2B5EF4-FFF2-40B4-BE49-F238E27FC236}">
                <a16:creationId xmlns:a16="http://schemas.microsoft.com/office/drawing/2014/main" id="{D3B4FE36-F621-614E-BB35-00E8DEB1F2DF}"/>
              </a:ext>
            </a:extLst>
          </p:cNvPr>
          <p:cNvGraphicFramePr/>
          <p:nvPr>
            <p:custDataLst>
              <p:tags r:id="rId11"/>
            </p:custDataLst>
            <p:extLst>
              <p:ext uri="{D42A27DB-BD31-4B8C-83A1-F6EECF244321}">
                <p14:modId xmlns:p14="http://schemas.microsoft.com/office/powerpoint/2010/main" val="2896529080"/>
              </p:ext>
            </p:extLst>
          </p:nvPr>
        </p:nvGraphicFramePr>
        <p:xfrm>
          <a:off x="4062845" y="1543151"/>
          <a:ext cx="4667214" cy="1668914"/>
        </p:xfrm>
        <a:graphic>
          <a:graphicData uri="http://schemas.openxmlformats.org/drawingml/2006/chart">
            <c:chart xmlns:c="http://schemas.openxmlformats.org/drawingml/2006/chart" xmlns:r="http://schemas.openxmlformats.org/officeDocument/2006/relationships" r:id="rId15"/>
          </a:graphicData>
        </a:graphic>
      </p:graphicFrame>
      <p:sp>
        <p:nvSpPr>
          <p:cNvPr id="3" name="Arrow: Down 2">
            <a:extLst>
              <a:ext uri="{FF2B5EF4-FFF2-40B4-BE49-F238E27FC236}">
                <a16:creationId xmlns:a16="http://schemas.microsoft.com/office/drawing/2014/main" id="{7CD1E2CC-BDFC-411A-BD7B-128D1FD8B511}"/>
              </a:ext>
            </a:extLst>
          </p:cNvPr>
          <p:cNvSpPr/>
          <p:nvPr/>
        </p:nvSpPr>
        <p:spPr>
          <a:xfrm rot="16200000">
            <a:off x="5138280" y="4391791"/>
            <a:ext cx="115215" cy="23043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
        <p:nvSpPr>
          <p:cNvPr id="18" name="Arrow: Down 17">
            <a:extLst>
              <a:ext uri="{FF2B5EF4-FFF2-40B4-BE49-F238E27FC236}">
                <a16:creationId xmlns:a16="http://schemas.microsoft.com/office/drawing/2014/main" id="{19D57D36-D2BF-4CCF-A401-C3A828814CDA}"/>
              </a:ext>
            </a:extLst>
          </p:cNvPr>
          <p:cNvSpPr/>
          <p:nvPr/>
        </p:nvSpPr>
        <p:spPr>
          <a:xfrm>
            <a:off x="5156387" y="4799080"/>
            <a:ext cx="106344" cy="164987"/>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
        <p:nvSpPr>
          <p:cNvPr id="20" name="Arrow: Down 19">
            <a:extLst>
              <a:ext uri="{FF2B5EF4-FFF2-40B4-BE49-F238E27FC236}">
                <a16:creationId xmlns:a16="http://schemas.microsoft.com/office/drawing/2014/main" id="{5A86BD5E-04D7-4FB4-B6DF-31137624F80B}"/>
              </a:ext>
            </a:extLst>
          </p:cNvPr>
          <p:cNvSpPr/>
          <p:nvPr/>
        </p:nvSpPr>
        <p:spPr>
          <a:xfrm>
            <a:off x="5138280" y="4019086"/>
            <a:ext cx="115215" cy="23043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
        <p:nvSpPr>
          <p:cNvPr id="21" name="Arrow: Down 20">
            <a:extLst>
              <a:ext uri="{FF2B5EF4-FFF2-40B4-BE49-F238E27FC236}">
                <a16:creationId xmlns:a16="http://schemas.microsoft.com/office/drawing/2014/main" id="{CBE718DB-8C52-4C8C-867A-09966DF3E793}"/>
              </a:ext>
            </a:extLst>
          </p:cNvPr>
          <p:cNvSpPr/>
          <p:nvPr/>
        </p:nvSpPr>
        <p:spPr>
          <a:xfrm rot="10800000">
            <a:off x="5165209" y="5574095"/>
            <a:ext cx="115215" cy="23043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
        <p:nvSpPr>
          <p:cNvPr id="22" name="Arrow: Down 21">
            <a:extLst>
              <a:ext uri="{FF2B5EF4-FFF2-40B4-BE49-F238E27FC236}">
                <a16:creationId xmlns:a16="http://schemas.microsoft.com/office/drawing/2014/main" id="{57456AC4-0ADE-47D6-AF76-30F105BBE4CF}"/>
              </a:ext>
            </a:extLst>
          </p:cNvPr>
          <p:cNvSpPr/>
          <p:nvPr/>
        </p:nvSpPr>
        <p:spPr>
          <a:xfrm>
            <a:off x="5174672" y="5965471"/>
            <a:ext cx="115215" cy="23043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
        <p:nvSpPr>
          <p:cNvPr id="23" name="Arrow: Down 22">
            <a:extLst>
              <a:ext uri="{FF2B5EF4-FFF2-40B4-BE49-F238E27FC236}">
                <a16:creationId xmlns:a16="http://schemas.microsoft.com/office/drawing/2014/main" id="{D1D2C295-2B30-4626-9D83-09786E839DA9}"/>
              </a:ext>
            </a:extLst>
          </p:cNvPr>
          <p:cNvSpPr/>
          <p:nvPr/>
        </p:nvSpPr>
        <p:spPr>
          <a:xfrm>
            <a:off x="5165623" y="5181461"/>
            <a:ext cx="115215" cy="23043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err="1">
              <a:solidFill>
                <a:schemeClr val="bg1"/>
              </a:solidFill>
            </a:endParaRPr>
          </a:p>
        </p:txBody>
      </p:sp>
    </p:spTree>
    <p:extLst>
      <p:ext uri="{BB962C8B-B14F-4D97-AF65-F5344CB8AC3E}">
        <p14:creationId xmlns:p14="http://schemas.microsoft.com/office/powerpoint/2010/main" val="349624048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E5891CF-6DF7-49FB-805B-E267FD7D54A5}"/>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562" name="think-cell Slide" r:id="rId15" imgW="216" imgH="216" progId="TCLayout.ActiveDocument.1">
                  <p:embed/>
                </p:oleObj>
              </mc:Choice>
              <mc:Fallback>
                <p:oleObj name="think-cell Slide" r:id="rId15" imgW="216" imgH="216" progId="TCLayout.ActiveDocument.1">
                  <p:embed/>
                  <p:pic>
                    <p:nvPicPr>
                      <p:cNvPr id="5" name="Object 4" hidden="1">
                        <a:extLst>
                          <a:ext uri="{FF2B5EF4-FFF2-40B4-BE49-F238E27FC236}">
                            <a16:creationId xmlns:a16="http://schemas.microsoft.com/office/drawing/2014/main" id="{6E5891CF-6DF7-49FB-805B-E267FD7D54A5}"/>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A8503C47-555D-4FB3-88B6-09D898D0ABFE}"/>
              </a:ext>
            </a:extLst>
          </p:cNvPr>
          <p:cNvSpPr/>
          <p:nvPr>
            <p:custDataLst>
              <p:tags r:id="rId3"/>
            </p:custDataLst>
          </p:nvPr>
        </p:nvSpPr>
        <p:spPr>
          <a:xfrm>
            <a:off x="0" y="0"/>
            <a:ext cx="158750" cy="1587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lnSpc>
                <a:spcPct val="90000"/>
              </a:lnSpc>
              <a:spcBef>
                <a:spcPct val="0"/>
              </a:spcBef>
              <a:spcAft>
                <a:spcPct val="0"/>
              </a:spcAft>
            </a:pPr>
            <a:endParaRPr lang="en-US" sz="3200" b="1" dirty="0" err="1">
              <a:solidFill>
                <a:schemeClr val="bg1"/>
              </a:solidFill>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FE6B4915-8617-4FA6-874A-F18A9AD2BD8C}"/>
              </a:ext>
            </a:extLst>
          </p:cNvPr>
          <p:cNvSpPr>
            <a:spLocks noGrp="1"/>
          </p:cNvSpPr>
          <p:nvPr>
            <p:ph type="title"/>
          </p:nvPr>
        </p:nvSpPr>
        <p:spPr>
          <a:xfrm>
            <a:off x="476781" y="394379"/>
            <a:ext cx="8458200" cy="537670"/>
          </a:xfrm>
        </p:spPr>
        <p:txBody>
          <a:bodyPr/>
          <a:lstStyle/>
          <a:p>
            <a:r>
              <a:rPr lang="en-US" dirty="0"/>
              <a:t>P/C insurance industry</a:t>
            </a:r>
          </a:p>
        </p:txBody>
      </p:sp>
      <p:graphicFrame>
        <p:nvGraphicFramePr>
          <p:cNvPr id="91" name="Table 90">
            <a:extLst>
              <a:ext uri="{FF2B5EF4-FFF2-40B4-BE49-F238E27FC236}">
                <a16:creationId xmlns:a16="http://schemas.microsoft.com/office/drawing/2014/main" id="{F840A745-C71A-459F-ACC2-8A8CA42BEAEF}"/>
              </a:ext>
            </a:extLst>
          </p:cNvPr>
          <p:cNvGraphicFramePr>
            <a:graphicFrameLocks noGrp="1"/>
          </p:cNvGraphicFramePr>
          <p:nvPr>
            <p:extLst>
              <p:ext uri="{D42A27DB-BD31-4B8C-83A1-F6EECF244321}">
                <p14:modId xmlns:p14="http://schemas.microsoft.com/office/powerpoint/2010/main" val="1999078122"/>
              </p:ext>
            </p:extLst>
          </p:nvPr>
        </p:nvGraphicFramePr>
        <p:xfrm>
          <a:off x="476781" y="1382860"/>
          <a:ext cx="8160276" cy="1659819"/>
        </p:xfrm>
        <a:graphic>
          <a:graphicData uri="http://schemas.openxmlformats.org/drawingml/2006/table">
            <a:tbl>
              <a:tblPr firstRow="1" bandRow="1">
                <a:tableStyleId>{5C22544A-7EE6-4342-B048-85BDC9FD1C3A}</a:tableStyleId>
              </a:tblPr>
              <a:tblGrid>
                <a:gridCol w="2381110">
                  <a:extLst>
                    <a:ext uri="{9D8B030D-6E8A-4147-A177-3AD203B41FA5}">
                      <a16:colId xmlns:a16="http://schemas.microsoft.com/office/drawing/2014/main" val="638735400"/>
                    </a:ext>
                  </a:extLst>
                </a:gridCol>
                <a:gridCol w="614480">
                  <a:extLst>
                    <a:ext uri="{9D8B030D-6E8A-4147-A177-3AD203B41FA5}">
                      <a16:colId xmlns:a16="http://schemas.microsoft.com/office/drawing/2014/main" val="985623964"/>
                    </a:ext>
                  </a:extLst>
                </a:gridCol>
                <a:gridCol w="652885">
                  <a:extLst>
                    <a:ext uri="{9D8B030D-6E8A-4147-A177-3AD203B41FA5}">
                      <a16:colId xmlns:a16="http://schemas.microsoft.com/office/drawing/2014/main" val="512896321"/>
                    </a:ext>
                  </a:extLst>
                </a:gridCol>
                <a:gridCol w="4511801">
                  <a:extLst>
                    <a:ext uri="{9D8B030D-6E8A-4147-A177-3AD203B41FA5}">
                      <a16:colId xmlns:a16="http://schemas.microsoft.com/office/drawing/2014/main" val="4028749832"/>
                    </a:ext>
                  </a:extLst>
                </a:gridCol>
              </a:tblGrid>
              <a:tr h="232602">
                <a:tc>
                  <a:txBody>
                    <a:bodyPr/>
                    <a:lstStyle/>
                    <a:p>
                      <a:r>
                        <a:rPr lang="en-US" sz="1100" b="1" dirty="0"/>
                        <a:t>Insurance Industry Indicator</a:t>
                      </a:r>
                    </a:p>
                  </a:txBody>
                  <a:tcPr>
                    <a:lnB w="12700" cap="flat" cmpd="sng" algn="ctr">
                      <a:solidFill>
                        <a:srgbClr val="FFFFFF"/>
                      </a:solidFill>
                      <a:prstDash val="solid"/>
                      <a:round/>
                      <a:headEnd type="none" w="med" len="med"/>
                      <a:tailEnd type="none" w="med" len="med"/>
                    </a:lnB>
                  </a:tcPr>
                </a:tc>
                <a:tc>
                  <a:txBody>
                    <a:bodyPr/>
                    <a:lstStyle/>
                    <a:p>
                      <a:pPr algn="ctr"/>
                      <a:r>
                        <a:rPr lang="en-US" sz="1100" b="1" dirty="0"/>
                        <a:t>2018</a:t>
                      </a:r>
                    </a:p>
                  </a:txBody>
                  <a:tcPr>
                    <a:lnB w="12700" cap="flat" cmpd="sng" algn="ctr">
                      <a:solidFill>
                        <a:srgbClr val="FFFFFF"/>
                      </a:solidFill>
                      <a:prstDash val="solid"/>
                      <a:round/>
                      <a:headEnd type="none" w="med" len="med"/>
                      <a:tailEnd type="none" w="med" len="med"/>
                    </a:lnB>
                  </a:tcPr>
                </a:tc>
                <a:tc>
                  <a:txBody>
                    <a:bodyPr/>
                    <a:lstStyle/>
                    <a:p>
                      <a:pPr algn="ctr"/>
                      <a:r>
                        <a:rPr lang="en-US" sz="1100" b="1" dirty="0"/>
                        <a:t>2019</a:t>
                      </a:r>
                    </a:p>
                  </a:txBody>
                  <a:tcPr>
                    <a:lnB w="12700" cap="flat" cmpd="sng" algn="ctr">
                      <a:solidFill>
                        <a:srgbClr val="FFFFFF"/>
                      </a:solidFill>
                      <a:prstDash val="solid"/>
                      <a:round/>
                      <a:headEnd type="none" w="med" len="med"/>
                      <a:tailEnd type="none" w="med" len="med"/>
                    </a:lnB>
                  </a:tcPr>
                </a:tc>
                <a:tc>
                  <a:txBody>
                    <a:bodyPr/>
                    <a:lstStyle/>
                    <a:p>
                      <a:r>
                        <a:rPr lang="en-US" sz="1100" b="1" dirty="0"/>
                        <a:t>Analysis</a:t>
                      </a:r>
                    </a:p>
                  </a:txBody>
                  <a:tcPr>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2015334"/>
                  </a:ext>
                </a:extLst>
              </a:tr>
              <a:tr h="407053">
                <a:tc>
                  <a:txBody>
                    <a:bodyPr/>
                    <a:lstStyle/>
                    <a:p>
                      <a:r>
                        <a:rPr lang="en-US" sz="1100" dirty="0">
                          <a:solidFill>
                            <a:schemeClr val="tx1"/>
                          </a:solidFill>
                        </a:rPr>
                        <a:t>Industry Operating Ratio</a:t>
                      </a:r>
                    </a:p>
                  </a:txBody>
                  <a:tcPr anchor="ctr">
                    <a:lnT w="12700" cap="flat" cmpd="sng" algn="ctr">
                      <a:solidFill>
                        <a:srgbClr val="FFFFFF"/>
                      </a:solidFill>
                      <a:prstDash val="solid"/>
                      <a:round/>
                      <a:headEnd type="none" w="med" len="med"/>
                      <a:tailEnd type="none" w="med" len="med"/>
                    </a:lnT>
                  </a:tcPr>
                </a:tc>
                <a:tc>
                  <a:txBody>
                    <a:bodyPr/>
                    <a:lstStyle/>
                    <a:p>
                      <a:pPr algn="ctr"/>
                      <a:r>
                        <a:rPr lang="en-US" sz="1100" dirty="0">
                          <a:solidFill>
                            <a:schemeClr val="tx1"/>
                          </a:solidFill>
                        </a:rPr>
                        <a:t>89.8</a:t>
                      </a:r>
                    </a:p>
                  </a:txBody>
                  <a:tcPr anchor="ctr">
                    <a:lnT w="12700" cap="flat" cmpd="sng" algn="ctr">
                      <a:solidFill>
                        <a:srgbClr val="FFFFFF"/>
                      </a:solidFill>
                      <a:prstDash val="solid"/>
                      <a:round/>
                      <a:headEnd type="none" w="med" len="med"/>
                      <a:tailEnd type="none" w="med" len="med"/>
                    </a:lnT>
                  </a:tcPr>
                </a:tc>
                <a:tc>
                  <a:txBody>
                    <a:bodyPr/>
                    <a:lstStyle/>
                    <a:p>
                      <a:pPr algn="ctr"/>
                      <a:r>
                        <a:rPr lang="en-US" sz="1100" dirty="0">
                          <a:solidFill>
                            <a:schemeClr val="tx1"/>
                          </a:solidFill>
                        </a:rPr>
                        <a:t>90.0</a:t>
                      </a:r>
                    </a:p>
                  </a:txBody>
                  <a:tcPr anchor="ctr">
                    <a:lnT w="12700" cap="flat" cmpd="sng" algn="ctr">
                      <a:solidFill>
                        <a:srgbClr val="FFFFFF"/>
                      </a:solidFill>
                      <a:prstDash val="solid"/>
                      <a:round/>
                      <a:headEnd type="none" w="med" len="med"/>
                      <a:tailEnd type="none" w="med" len="med"/>
                    </a:lnT>
                  </a:tcPr>
                </a:tc>
                <a:tc>
                  <a:txBody>
                    <a:bodyPr/>
                    <a:lstStyle/>
                    <a:p>
                      <a:r>
                        <a:rPr lang="en-US" sz="1100" dirty="0">
                          <a:solidFill>
                            <a:schemeClr val="tx1"/>
                          </a:solidFill>
                        </a:rPr>
                        <a:t>Slight deterioration likely due to slightly lower investment income.</a:t>
                      </a:r>
                    </a:p>
                  </a:txBody>
                  <a:tcPr anchor="ctr">
                    <a:lnT w="12700"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1003139369"/>
                  </a:ext>
                </a:extLst>
              </a:tr>
              <a:tr h="566966">
                <a:tc>
                  <a:txBody>
                    <a:bodyPr/>
                    <a:lstStyle/>
                    <a:p>
                      <a:r>
                        <a:rPr lang="en-US" sz="1100" dirty="0">
                          <a:solidFill>
                            <a:schemeClr val="tx1"/>
                          </a:solidFill>
                        </a:rPr>
                        <a:t>Natural Catastrophe Losses </a:t>
                      </a:r>
                      <a:br>
                        <a:rPr lang="en-US" sz="1100" dirty="0">
                          <a:solidFill>
                            <a:schemeClr val="tx1"/>
                          </a:solidFill>
                        </a:rPr>
                      </a:br>
                      <a:r>
                        <a:rPr lang="en-US" sz="1100" dirty="0">
                          <a:solidFill>
                            <a:schemeClr val="tx1"/>
                          </a:solidFill>
                        </a:rPr>
                        <a:t>($ billions) </a:t>
                      </a:r>
                    </a:p>
                  </a:txBody>
                  <a:tcPr anchor="ctr"/>
                </a:tc>
                <a:tc>
                  <a:txBody>
                    <a:bodyPr/>
                    <a:lstStyle/>
                    <a:p>
                      <a:pPr algn="ctr"/>
                      <a:r>
                        <a:rPr lang="en-US" sz="1100" dirty="0">
                          <a:solidFill>
                            <a:schemeClr val="tx1"/>
                          </a:solidFill>
                        </a:rPr>
                        <a:t>$43.3</a:t>
                      </a:r>
                    </a:p>
                  </a:txBody>
                  <a:tcPr anchor="ctr"/>
                </a:tc>
                <a:tc>
                  <a:txBody>
                    <a:bodyPr/>
                    <a:lstStyle/>
                    <a:p>
                      <a:pPr algn="ctr"/>
                      <a:r>
                        <a:rPr lang="en-US" sz="1100" dirty="0">
                          <a:solidFill>
                            <a:schemeClr val="tx1"/>
                          </a:solidFill>
                        </a:rPr>
                        <a:t>$28.4</a:t>
                      </a:r>
                    </a:p>
                  </a:txBody>
                  <a:tcPr anchor="ctr"/>
                </a:tc>
                <a:tc>
                  <a:txBody>
                    <a:bodyPr/>
                    <a:lstStyle/>
                    <a:p>
                      <a:r>
                        <a:rPr lang="en-US" sz="1100" b="0" dirty="0">
                          <a:solidFill>
                            <a:schemeClr val="tx1"/>
                          </a:solidFill>
                        </a:rPr>
                        <a:t>2019 was a decent year. Catastrophe losses</a:t>
                      </a:r>
                      <a:r>
                        <a:rPr lang="en-US" sz="1100" dirty="0">
                          <a:solidFill>
                            <a:schemeClr val="tx1"/>
                          </a:solidFill>
                        </a:rPr>
                        <a:t> in the better years this decade ranged $13 billion to $22 billion.</a:t>
                      </a:r>
                    </a:p>
                  </a:txBody>
                  <a:tcPr anchor="ctr"/>
                </a:tc>
                <a:extLst>
                  <a:ext uri="{0D108BD9-81ED-4DB2-BD59-A6C34878D82A}">
                    <a16:rowId xmlns:a16="http://schemas.microsoft.com/office/drawing/2014/main" val="90790618"/>
                  </a:ext>
                </a:extLst>
              </a:tr>
              <a:tr h="349173">
                <a:tc>
                  <a:txBody>
                    <a:bodyPr/>
                    <a:lstStyle/>
                    <a:p>
                      <a:r>
                        <a:rPr lang="en-US" sz="1100" dirty="0">
                          <a:solidFill>
                            <a:schemeClr val="tx1"/>
                          </a:solidFill>
                        </a:rPr>
                        <a:t>Industry After-Tax Profits</a:t>
                      </a:r>
                      <a:br>
                        <a:rPr lang="en-US" sz="1100" dirty="0">
                          <a:solidFill>
                            <a:schemeClr val="tx1"/>
                          </a:solidFill>
                        </a:rPr>
                      </a:br>
                      <a:r>
                        <a:rPr lang="en-US" sz="1100" dirty="0">
                          <a:solidFill>
                            <a:schemeClr val="tx1"/>
                          </a:solidFill>
                        </a:rPr>
                        <a:t>($ billions)</a:t>
                      </a:r>
                    </a:p>
                  </a:txBody>
                  <a:tcPr anchor="ctr"/>
                </a:tc>
                <a:tc>
                  <a:txBody>
                    <a:bodyPr/>
                    <a:lstStyle/>
                    <a:p>
                      <a:pPr algn="ctr"/>
                      <a:r>
                        <a:rPr lang="en-US" sz="1100" dirty="0">
                          <a:solidFill>
                            <a:schemeClr val="tx1"/>
                          </a:solidFill>
                        </a:rPr>
                        <a:t>$59.63</a:t>
                      </a:r>
                    </a:p>
                  </a:txBody>
                  <a:tcPr anchor="ctr"/>
                </a:tc>
                <a:tc>
                  <a:txBody>
                    <a:bodyPr/>
                    <a:lstStyle/>
                    <a:p>
                      <a:pPr algn="ctr"/>
                      <a:r>
                        <a:rPr lang="en-US" sz="1100" dirty="0">
                          <a:solidFill>
                            <a:schemeClr val="tx1"/>
                          </a:solidFill>
                        </a:rPr>
                        <a:t>$61.45</a:t>
                      </a:r>
                    </a:p>
                  </a:txBody>
                  <a:tcPr anchor="ctr"/>
                </a:tc>
                <a:tc>
                  <a:txBody>
                    <a:bodyPr/>
                    <a:lstStyle/>
                    <a:p>
                      <a:r>
                        <a:rPr lang="en-US" sz="1100" dirty="0">
                          <a:solidFill>
                            <a:schemeClr val="tx1"/>
                          </a:solidFill>
                        </a:rPr>
                        <a:t>Profit rose on lower catastrophe claims.</a:t>
                      </a:r>
                    </a:p>
                  </a:txBody>
                  <a:tcPr anchor="ctr"/>
                </a:tc>
                <a:extLst>
                  <a:ext uri="{0D108BD9-81ED-4DB2-BD59-A6C34878D82A}">
                    <a16:rowId xmlns:a16="http://schemas.microsoft.com/office/drawing/2014/main" val="2389545621"/>
                  </a:ext>
                </a:extLst>
              </a:tr>
            </a:tbl>
          </a:graphicData>
        </a:graphic>
      </p:graphicFrame>
      <p:sp>
        <p:nvSpPr>
          <p:cNvPr id="65" name="Text Placeholder 2">
            <a:extLst>
              <a:ext uri="{FF2B5EF4-FFF2-40B4-BE49-F238E27FC236}">
                <a16:creationId xmlns:a16="http://schemas.microsoft.com/office/drawing/2014/main" id="{068676D1-914B-44F5-81BC-787FA4C8D54A}"/>
              </a:ext>
            </a:extLst>
          </p:cNvPr>
          <p:cNvSpPr>
            <a:spLocks noGrp="1"/>
          </p:cNvSpPr>
          <p:nvPr>
            <p:custDataLst>
              <p:tags r:id="rId4"/>
            </p:custDataLst>
          </p:nvPr>
        </p:nvSpPr>
        <p:spPr bwMode="gray">
          <a:xfrm>
            <a:off x="4465638" y="1546528"/>
            <a:ext cx="182563"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spcBef>
                <a:spcPct val="0"/>
              </a:spcBef>
              <a:spcAft>
                <a:spcPct val="0"/>
              </a:spcAft>
              <a:buNone/>
            </a:pPr>
            <a:endParaRPr lang="en-US" sz="1000" dirty="0">
              <a:sym typeface="+mn-lt"/>
            </a:endParaRPr>
          </a:p>
        </p:txBody>
      </p:sp>
      <p:sp>
        <p:nvSpPr>
          <p:cNvPr id="61" name="Text Placeholder 2">
            <a:extLst>
              <a:ext uri="{FF2B5EF4-FFF2-40B4-BE49-F238E27FC236}">
                <a16:creationId xmlns:a16="http://schemas.microsoft.com/office/drawing/2014/main" id="{490DEFEE-5963-46BD-8356-B96A7A02366C}"/>
              </a:ext>
            </a:extLst>
          </p:cNvPr>
          <p:cNvSpPr>
            <a:spLocks noGrp="1"/>
          </p:cNvSpPr>
          <p:nvPr>
            <p:custDataLst>
              <p:tags r:id="rId5"/>
            </p:custDataLst>
          </p:nvPr>
        </p:nvSpPr>
        <p:spPr bwMode="gray">
          <a:xfrm>
            <a:off x="4465638" y="2797478"/>
            <a:ext cx="182563" cy="136525"/>
          </a:xfrm>
          <a:prstGeom prst="rect">
            <a:avLst/>
          </a:prstGeom>
          <a:noFill/>
          <a:ln>
            <a:noFill/>
          </a:ln>
          <a:extLst>
            <a:ext uri="{909E8E84-426E-40DD-AFC4-6F175D3DCCD1}">
              <a14:hiddenFill xmlns:a14="http://schemas.microsoft.com/office/drawing/2010/main">
                <a:solidFill>
                  <a:scrgbClr r="0" g="0" b="0"/>
                </a:solidFill>
              </a14:hiddenFill>
            </a:ext>
          </a:extLst>
        </p:spPr>
        <p:txBody>
          <a:bodyPr vert="horz" wrap="none" lIns="0" tIns="0" rIns="0" bIns="0" numCol="1" spcCol="0" rtlCol="0" anchor="ctr" anchorCtr="0">
            <a:noAutofit/>
          </a:bodyPr>
          <a:lst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spcBef>
                <a:spcPct val="0"/>
              </a:spcBef>
              <a:spcAft>
                <a:spcPct val="0"/>
              </a:spcAft>
              <a:buNone/>
            </a:pPr>
            <a:endParaRPr lang="en-US" sz="1000" dirty="0">
              <a:sym typeface="+mn-lt"/>
            </a:endParaRPr>
          </a:p>
        </p:txBody>
      </p:sp>
      <p:sp>
        <p:nvSpPr>
          <p:cNvPr id="327" name="Text Placeholder 2">
            <a:extLst>
              <a:ext uri="{FF2B5EF4-FFF2-40B4-BE49-F238E27FC236}">
                <a16:creationId xmlns:a16="http://schemas.microsoft.com/office/drawing/2014/main" id="{5B6B0EC7-530E-4B42-B77D-C2EA5F8363C4}"/>
              </a:ext>
            </a:extLst>
          </p:cNvPr>
          <p:cNvSpPr>
            <a:spLocks noGrp="1"/>
          </p:cNvSpPr>
          <p:nvPr>
            <p:custDataLst>
              <p:tags r:id="rId6"/>
            </p:custDataLst>
          </p:nvPr>
        </p:nvSpPr>
        <p:spPr bwMode="auto">
          <a:xfrm>
            <a:off x="5056188"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359" name="Text Placeholder 2">
            <a:extLst>
              <a:ext uri="{FF2B5EF4-FFF2-40B4-BE49-F238E27FC236}">
                <a16:creationId xmlns:a16="http://schemas.microsoft.com/office/drawing/2014/main" id="{FC2DAE7F-C31C-4B09-B634-B2CBD16D6385}"/>
              </a:ext>
            </a:extLst>
          </p:cNvPr>
          <p:cNvSpPr>
            <a:spLocks noGrp="1"/>
          </p:cNvSpPr>
          <p:nvPr>
            <p:custDataLst>
              <p:tags r:id="rId7"/>
            </p:custDataLst>
          </p:nvPr>
        </p:nvSpPr>
        <p:spPr bwMode="auto">
          <a:xfrm>
            <a:off x="5511800"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81" name="Text Placeholder 2">
            <a:extLst>
              <a:ext uri="{FF2B5EF4-FFF2-40B4-BE49-F238E27FC236}">
                <a16:creationId xmlns:a16="http://schemas.microsoft.com/office/drawing/2014/main" id="{0BFC5944-F543-4ADC-B48A-CA483DCAC62F}"/>
              </a:ext>
            </a:extLst>
          </p:cNvPr>
          <p:cNvSpPr>
            <a:spLocks noGrp="1"/>
          </p:cNvSpPr>
          <p:nvPr>
            <p:custDataLst>
              <p:tags r:id="rId8"/>
            </p:custDataLst>
          </p:nvPr>
        </p:nvSpPr>
        <p:spPr bwMode="auto">
          <a:xfrm>
            <a:off x="5969000"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339" name="Text Placeholder 2">
            <a:extLst>
              <a:ext uri="{FF2B5EF4-FFF2-40B4-BE49-F238E27FC236}">
                <a16:creationId xmlns:a16="http://schemas.microsoft.com/office/drawing/2014/main" id="{51C1C1C3-2BBE-4E38-BCF9-BA876042A515}"/>
              </a:ext>
            </a:extLst>
          </p:cNvPr>
          <p:cNvSpPr>
            <a:spLocks noGrp="1"/>
          </p:cNvSpPr>
          <p:nvPr>
            <p:custDataLst>
              <p:tags r:id="rId9"/>
            </p:custDataLst>
          </p:nvPr>
        </p:nvSpPr>
        <p:spPr bwMode="auto">
          <a:xfrm>
            <a:off x="4598988"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82" name="Text Placeholder 2">
            <a:extLst>
              <a:ext uri="{FF2B5EF4-FFF2-40B4-BE49-F238E27FC236}">
                <a16:creationId xmlns:a16="http://schemas.microsoft.com/office/drawing/2014/main" id="{2366AF0D-BB25-4926-B10F-D3F3E4C806EE}"/>
              </a:ext>
            </a:extLst>
          </p:cNvPr>
          <p:cNvSpPr>
            <a:spLocks noGrp="1"/>
          </p:cNvSpPr>
          <p:nvPr>
            <p:custDataLst>
              <p:tags r:id="rId10"/>
            </p:custDataLst>
          </p:nvPr>
        </p:nvSpPr>
        <p:spPr bwMode="auto">
          <a:xfrm>
            <a:off x="6426200"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83" name="Text Placeholder 2">
            <a:extLst>
              <a:ext uri="{FF2B5EF4-FFF2-40B4-BE49-F238E27FC236}">
                <a16:creationId xmlns:a16="http://schemas.microsoft.com/office/drawing/2014/main" id="{D4EDE6D9-C460-4DB9-B977-A54663460A0F}"/>
              </a:ext>
            </a:extLst>
          </p:cNvPr>
          <p:cNvSpPr>
            <a:spLocks noGrp="1"/>
          </p:cNvSpPr>
          <p:nvPr>
            <p:custDataLst>
              <p:tags r:id="rId11"/>
            </p:custDataLst>
          </p:nvPr>
        </p:nvSpPr>
        <p:spPr bwMode="auto">
          <a:xfrm>
            <a:off x="6883400"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84" name="Text Placeholder 2">
            <a:extLst>
              <a:ext uri="{FF2B5EF4-FFF2-40B4-BE49-F238E27FC236}">
                <a16:creationId xmlns:a16="http://schemas.microsoft.com/office/drawing/2014/main" id="{0BA2AF62-292D-4AF3-84BE-413C816EAA0E}"/>
              </a:ext>
            </a:extLst>
          </p:cNvPr>
          <p:cNvSpPr>
            <a:spLocks noGrp="1"/>
          </p:cNvSpPr>
          <p:nvPr>
            <p:custDataLst>
              <p:tags r:id="rId12"/>
            </p:custDataLst>
          </p:nvPr>
        </p:nvSpPr>
        <p:spPr bwMode="auto">
          <a:xfrm>
            <a:off x="7339013"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85" name="Text Placeholder 2">
            <a:extLst>
              <a:ext uri="{FF2B5EF4-FFF2-40B4-BE49-F238E27FC236}">
                <a16:creationId xmlns:a16="http://schemas.microsoft.com/office/drawing/2014/main" id="{66CE84E4-AEEE-4BCD-B789-4E0239243995}"/>
              </a:ext>
            </a:extLst>
          </p:cNvPr>
          <p:cNvSpPr>
            <a:spLocks noGrp="1"/>
          </p:cNvSpPr>
          <p:nvPr>
            <p:custDataLst>
              <p:tags r:id="rId13"/>
            </p:custDataLst>
          </p:nvPr>
        </p:nvSpPr>
        <p:spPr bwMode="auto">
          <a:xfrm>
            <a:off x="7796213" y="3216578"/>
            <a:ext cx="355600" cy="152400"/>
          </a:xfrm>
          <a:prstGeom prst="rect">
            <a:avLst/>
          </a:prstGeom>
          <a:noFill/>
          <a:extLst>
            <a:ext uri="{909E8E84-426E-40DD-AFC4-6F175D3DCCD1}">
              <a14:hiddenFill xmlns:a14="http://schemas.microsoft.com/office/drawing/2010/main">
                <a:solidFill>
                  <a:scrgbClr r="0" g="0" b="0"/>
                </a:solidFill>
              </a14:hiddenFill>
            </a:ext>
          </a:extLst>
        </p:spPr>
        <p:txBody>
          <a:bodyPr wrap="none" lIns="0" tIns="0" rIns="0" bIns="0" numCol="1" spcCol="0" anchor="t" anchorCtr="0">
            <a:noAutofit/>
          </a:bodyPr>
          <a:lstStyle>
            <a:lvl1pPr marL="169863" indent="-169863"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charset="0"/>
              </a:defRPr>
            </a:lvl1pPr>
            <a:lvl2pPr marL="406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573088" indent="-171450" algn="l" rtl="0" eaLnBrk="1" fontAlgn="base" hangingPunct="1">
              <a:spcBef>
                <a:spcPct val="20000"/>
              </a:spcBef>
              <a:spcAft>
                <a:spcPct val="0"/>
              </a:spcAft>
              <a:buFont typeface="Wingdings" pitchFamily="2" charset="2"/>
              <a:buChar char="§"/>
              <a:defRPr sz="2000" kern="1200">
                <a:solidFill>
                  <a:schemeClr val="tx1"/>
                </a:solidFill>
                <a:latin typeface="+mn-lt"/>
                <a:ea typeface="ＭＳ Ｐゴシック" charset="0"/>
                <a:cs typeface="+mn-cs"/>
              </a:defRPr>
            </a:lvl3pPr>
            <a:lvl4pPr marL="800100" indent="-179388"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1028700" indent="-180975"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endParaRPr lang="en-US" sz="1000" dirty="0">
              <a:ea typeface="+mn-ea"/>
              <a:cs typeface="+mn-cs"/>
              <a:sym typeface="+mn-lt"/>
            </a:endParaRPr>
          </a:p>
        </p:txBody>
      </p:sp>
      <p:sp>
        <p:nvSpPr>
          <p:cNvPr id="23" name="Flowchart: Off-page Connector 22">
            <a:extLst>
              <a:ext uri="{FF2B5EF4-FFF2-40B4-BE49-F238E27FC236}">
                <a16:creationId xmlns:a16="http://schemas.microsoft.com/office/drawing/2014/main" id="{6A9EAC2C-6E1C-4905-BD19-8DE3AAA9231A}"/>
              </a:ext>
            </a:extLst>
          </p:cNvPr>
          <p:cNvSpPr/>
          <p:nvPr/>
        </p:nvSpPr>
        <p:spPr>
          <a:xfrm rot="5400000">
            <a:off x="6476902" y="3312753"/>
            <a:ext cx="1420985" cy="2995590"/>
          </a:xfrm>
          <a:prstGeom prst="flowChartOffpageConnector">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t" anchorCtr="0" forceAA="0" compatLnSpc="1">
            <a:prstTxWarp prst="textNoShape">
              <a:avLst/>
            </a:prstTxWarp>
            <a:noAutofit/>
          </a:bodyPr>
          <a:lstStyle/>
          <a:p>
            <a:pPr>
              <a:spcBef>
                <a:spcPts val="1200"/>
              </a:spcBef>
              <a:buClr>
                <a:srgbClr val="337DBE"/>
              </a:buClr>
              <a:buSzPct val="77000"/>
            </a:pPr>
            <a:r>
              <a:rPr lang="en-US" sz="1400" dirty="0">
                <a:solidFill>
                  <a:schemeClr val="tx1"/>
                </a:solidFill>
              </a:rPr>
              <a:t>Over the last two years, life carrier employment was flat, P/C and health carrier employment grew, and  agent employment grew strongly.</a:t>
            </a:r>
          </a:p>
        </p:txBody>
      </p:sp>
      <p:graphicFrame>
        <p:nvGraphicFramePr>
          <p:cNvPr id="24" name="Content Placeholder 7">
            <a:extLst>
              <a:ext uri="{FF2B5EF4-FFF2-40B4-BE49-F238E27FC236}">
                <a16:creationId xmlns:a16="http://schemas.microsoft.com/office/drawing/2014/main" id="{F7DB8BCC-CB3F-9542-B2F7-3608CE97CA62}"/>
              </a:ext>
            </a:extLst>
          </p:cNvPr>
          <p:cNvGraphicFramePr>
            <a:graphicFrameLocks/>
          </p:cNvGraphicFramePr>
          <p:nvPr>
            <p:extLst>
              <p:ext uri="{D42A27DB-BD31-4B8C-83A1-F6EECF244321}">
                <p14:modId xmlns:p14="http://schemas.microsoft.com/office/powerpoint/2010/main" val="3737329569"/>
              </p:ext>
            </p:extLst>
          </p:nvPr>
        </p:nvGraphicFramePr>
        <p:xfrm>
          <a:off x="375327" y="3851265"/>
          <a:ext cx="5952774" cy="2436305"/>
        </p:xfrm>
        <a:graphic>
          <a:graphicData uri="http://schemas.openxmlformats.org/drawingml/2006/chart">
            <c:chart xmlns:c="http://schemas.openxmlformats.org/drawingml/2006/chart" xmlns:r="http://schemas.openxmlformats.org/officeDocument/2006/relationships" r:id="rId17"/>
          </a:graphicData>
        </a:graphic>
      </p:graphicFrame>
      <p:sp>
        <p:nvSpPr>
          <p:cNvPr id="4" name="Rectangle 3">
            <a:extLst>
              <a:ext uri="{FF2B5EF4-FFF2-40B4-BE49-F238E27FC236}">
                <a16:creationId xmlns:a16="http://schemas.microsoft.com/office/drawing/2014/main" id="{990D8147-C176-A245-B940-CF5DEDD5178F}"/>
              </a:ext>
            </a:extLst>
          </p:cNvPr>
          <p:cNvSpPr/>
          <p:nvPr/>
        </p:nvSpPr>
        <p:spPr>
          <a:xfrm>
            <a:off x="431801" y="3773633"/>
            <a:ext cx="5892799" cy="276999"/>
          </a:xfrm>
          <a:prstGeom prst="rect">
            <a:avLst/>
          </a:prstGeom>
        </p:spPr>
        <p:txBody>
          <a:bodyPr wrap="square">
            <a:spAutoFit/>
          </a:bodyPr>
          <a:lstStyle/>
          <a:p>
            <a:pPr>
              <a:defRPr sz="1862" b="0" i="0" u="none" strike="noStrike" kern="1200" spc="0" baseline="0">
                <a:solidFill>
                  <a:srgbClr val="000000"/>
                </a:solidFill>
                <a:latin typeface="+mn-lt"/>
                <a:ea typeface="+mn-ea"/>
                <a:cs typeface="+mn-cs"/>
              </a:defRPr>
            </a:pPr>
            <a:r>
              <a:rPr lang="en-US" sz="1200" b="1" dirty="0"/>
              <a:t>Employment in Thousands, Major Insurance Industry Sectors</a:t>
            </a:r>
          </a:p>
        </p:txBody>
      </p:sp>
    </p:spTree>
    <p:extLst>
      <p:ext uri="{BB962C8B-B14F-4D97-AF65-F5344CB8AC3E}">
        <p14:creationId xmlns:p14="http://schemas.microsoft.com/office/powerpoint/2010/main" val="363511833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4498" name="Rectangle 2"/>
          <p:cNvSpPr>
            <a:spLocks noGrp="1" noChangeArrowheads="1"/>
          </p:cNvSpPr>
          <p:nvPr>
            <p:ph type="ctrTitle"/>
          </p:nvPr>
        </p:nvSpPr>
        <p:spPr>
          <a:xfrm>
            <a:off x="704080" y="1960694"/>
            <a:ext cx="6709890" cy="958352"/>
          </a:xfrm>
        </p:spPr>
        <p:txBody>
          <a:bodyPr/>
          <a:lstStyle/>
          <a:p>
            <a:r>
              <a:rPr lang="en-US" dirty="0"/>
              <a:t>Some Economic Forces Affecting P/C Insurance</a:t>
            </a:r>
          </a:p>
        </p:txBody>
      </p:sp>
      <p:sp>
        <p:nvSpPr>
          <p:cNvPr id="3" name="Rectangle 2"/>
          <p:cNvSpPr/>
          <p:nvPr/>
        </p:nvSpPr>
        <p:spPr>
          <a:xfrm>
            <a:off x="577880" y="3190895"/>
            <a:ext cx="5156790" cy="923330"/>
          </a:xfrm>
          <a:prstGeom prst="rect">
            <a:avLst/>
          </a:prstGeom>
        </p:spPr>
        <p:txBody>
          <a:bodyPr wrap="square">
            <a:spAutoFit/>
          </a:bodyPr>
          <a:lstStyle/>
          <a:p>
            <a:pPr>
              <a:lnSpc>
                <a:spcPct val="90000"/>
              </a:lnSpc>
              <a:spcBef>
                <a:spcPct val="25000"/>
              </a:spcBef>
              <a:buClr>
                <a:schemeClr val="accent2"/>
              </a:buClr>
              <a:buFont typeface="Wingdings" panose="05000000000000000000" pitchFamily="2" charset="2"/>
              <a:buNone/>
            </a:pPr>
            <a:r>
              <a:rPr lang="en-US" sz="2000" dirty="0">
                <a:solidFill>
                  <a:schemeClr val="bg2"/>
                </a:solidFill>
              </a:rPr>
              <a:t>The Growth of Exposures Through 2019 Will End in the 2020 Recession, but the Latest Economic Data Don’t Show That Yet</a:t>
            </a:r>
            <a:endParaRPr lang="en-US" sz="2000" i="1" dirty="0">
              <a:solidFill>
                <a:schemeClr val="bg2"/>
              </a:solidFill>
            </a:endParaRPr>
          </a:p>
        </p:txBody>
      </p:sp>
    </p:spTree>
    <p:extLst>
      <p:ext uri="{BB962C8B-B14F-4D97-AF65-F5344CB8AC3E}">
        <p14:creationId xmlns:p14="http://schemas.microsoft.com/office/powerpoint/2010/main" val="130584988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BE243-0CE0-4E12-AF0A-1082D21F8884}"/>
              </a:ext>
            </a:extLst>
          </p:cNvPr>
          <p:cNvSpPr>
            <a:spLocks noGrp="1"/>
          </p:cNvSpPr>
          <p:nvPr>
            <p:ph type="title"/>
          </p:nvPr>
        </p:nvSpPr>
        <p:spPr/>
        <p:txBody>
          <a:bodyPr/>
          <a:lstStyle/>
          <a:p>
            <a:r>
              <a:rPr lang="en-US" sz="3200" dirty="0"/>
              <a:t>Business </a:t>
            </a:r>
            <a:r>
              <a:rPr lang="en-US" sz="3200" dirty="0">
                <a:solidFill>
                  <a:srgbClr val="00B050"/>
                </a:solidFill>
              </a:rPr>
              <a:t>Starts</a:t>
            </a:r>
            <a:r>
              <a:rPr lang="en-US" sz="3200" dirty="0"/>
              <a:t> vs. </a:t>
            </a:r>
            <a:r>
              <a:rPr lang="en-US" sz="3200" dirty="0">
                <a:solidFill>
                  <a:srgbClr val="FF0000"/>
                </a:solidFill>
              </a:rPr>
              <a:t>Closings</a:t>
            </a:r>
            <a:br>
              <a:rPr lang="en-US" sz="3200" dirty="0">
                <a:solidFill>
                  <a:srgbClr val="FF0000"/>
                </a:solidFill>
              </a:rPr>
            </a:br>
            <a:endParaRPr lang="en-US" dirty="0"/>
          </a:p>
        </p:txBody>
      </p:sp>
      <p:sp>
        <p:nvSpPr>
          <p:cNvPr id="4" name="Text Placeholder 3">
            <a:extLst>
              <a:ext uri="{FF2B5EF4-FFF2-40B4-BE49-F238E27FC236}">
                <a16:creationId xmlns:a16="http://schemas.microsoft.com/office/drawing/2014/main" id="{E02A407A-A710-4FAF-A172-8BFE02094C76}"/>
              </a:ext>
            </a:extLst>
          </p:cNvPr>
          <p:cNvSpPr>
            <a:spLocks noGrp="1"/>
          </p:cNvSpPr>
          <p:nvPr>
            <p:ph type="body" sz="quarter" idx="15"/>
          </p:nvPr>
        </p:nvSpPr>
        <p:spPr/>
        <p:txBody>
          <a:bodyPr/>
          <a:lstStyle/>
          <a:p>
            <a:r>
              <a:rPr lang="en-US" sz="1600" dirty="0"/>
              <a:t>(000s)</a:t>
            </a:r>
          </a:p>
        </p:txBody>
      </p:sp>
      <p:graphicFrame>
        <p:nvGraphicFramePr>
          <p:cNvPr id="6" name="Content Placeholder 5">
            <a:extLst>
              <a:ext uri="{FF2B5EF4-FFF2-40B4-BE49-F238E27FC236}">
                <a16:creationId xmlns:a16="http://schemas.microsoft.com/office/drawing/2014/main" id="{A1AB48FE-E3D2-4B9B-8E16-5F2798989624}"/>
              </a:ext>
            </a:extLst>
          </p:cNvPr>
          <p:cNvGraphicFramePr>
            <a:graphicFrameLocks noGrp="1"/>
          </p:cNvGraphicFramePr>
          <p:nvPr>
            <p:ph idx="1"/>
          </p:nvPr>
        </p:nvGraphicFramePr>
        <p:xfrm>
          <a:off x="342900" y="1739073"/>
          <a:ext cx="8458200" cy="4040187"/>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A3353EDB-F40F-484D-9D6B-478B17621A75}"/>
              </a:ext>
            </a:extLst>
          </p:cNvPr>
          <p:cNvSpPr txBox="1"/>
          <p:nvPr/>
        </p:nvSpPr>
        <p:spPr>
          <a:xfrm>
            <a:off x="2728560" y="1585667"/>
            <a:ext cx="998530" cy="153513"/>
          </a:xfrm>
          <a:prstGeom prst="rect">
            <a:avLst/>
          </a:prstGeom>
          <a:noFill/>
        </p:spPr>
        <p:txBody>
          <a:bodyPr wrap="square" rtlCol="0">
            <a:noAutofit/>
          </a:bodyPr>
          <a:lstStyle/>
          <a:p>
            <a:pPr algn="ctr">
              <a:lnSpc>
                <a:spcPct val="90000"/>
              </a:lnSpc>
              <a:spcBef>
                <a:spcPts val="1200"/>
              </a:spcBef>
              <a:buClr>
                <a:srgbClr val="337DBE"/>
              </a:buClr>
              <a:buSzPct val="77000"/>
            </a:pPr>
            <a:r>
              <a:rPr lang="en-US" sz="900" b="1" dirty="0"/>
              <a:t>2001 Recession</a:t>
            </a:r>
          </a:p>
        </p:txBody>
      </p:sp>
      <p:sp>
        <p:nvSpPr>
          <p:cNvPr id="7" name="TextBox 6">
            <a:extLst>
              <a:ext uri="{FF2B5EF4-FFF2-40B4-BE49-F238E27FC236}">
                <a16:creationId xmlns:a16="http://schemas.microsoft.com/office/drawing/2014/main" id="{6E899B87-2D4C-4BA8-8D39-6570B3749CB7}"/>
              </a:ext>
            </a:extLst>
          </p:cNvPr>
          <p:cNvSpPr txBox="1"/>
          <p:nvPr/>
        </p:nvSpPr>
        <p:spPr>
          <a:xfrm>
            <a:off x="4764025" y="1585560"/>
            <a:ext cx="998530" cy="153513"/>
          </a:xfrm>
          <a:prstGeom prst="rect">
            <a:avLst/>
          </a:prstGeom>
          <a:noFill/>
        </p:spPr>
        <p:txBody>
          <a:bodyPr wrap="square" rtlCol="0">
            <a:noAutofit/>
          </a:bodyPr>
          <a:lstStyle/>
          <a:p>
            <a:pPr algn="ctr">
              <a:lnSpc>
                <a:spcPct val="90000"/>
              </a:lnSpc>
              <a:spcBef>
                <a:spcPts val="1200"/>
              </a:spcBef>
              <a:buClr>
                <a:srgbClr val="337DBE"/>
              </a:buClr>
              <a:buSzPct val="77000"/>
            </a:pPr>
            <a:r>
              <a:rPr lang="en-US" sz="900" b="1" dirty="0"/>
              <a:t>Great Recession</a:t>
            </a:r>
          </a:p>
        </p:txBody>
      </p:sp>
    </p:spTree>
    <p:extLst>
      <p:ext uri="{BB962C8B-B14F-4D97-AF65-F5344CB8AC3E}">
        <p14:creationId xmlns:p14="http://schemas.microsoft.com/office/powerpoint/2010/main" val="3226244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Rectangle 7"/>
          <p:cNvSpPr>
            <a:spLocks noGrp="1" noChangeArrowheads="1"/>
          </p:cNvSpPr>
          <p:nvPr>
            <p:ph type="title"/>
          </p:nvPr>
        </p:nvSpPr>
        <p:spPr/>
        <p:txBody>
          <a:bodyPr/>
          <a:lstStyle/>
          <a:p>
            <a:r>
              <a:rPr lang="en-US" dirty="0"/>
              <a:t>Price changes,* medical care vs. hospital care</a:t>
            </a:r>
          </a:p>
        </p:txBody>
      </p:sp>
      <p:sp>
        <p:nvSpPr>
          <p:cNvPr id="6" name="Text Placeholder 5">
            <a:extLst>
              <a:ext uri="{FF2B5EF4-FFF2-40B4-BE49-F238E27FC236}">
                <a16:creationId xmlns:a16="http://schemas.microsoft.com/office/drawing/2014/main" id="{B46410FD-3375-374B-BC65-1A4E37733B2E}"/>
              </a:ext>
            </a:extLst>
          </p:cNvPr>
          <p:cNvSpPr>
            <a:spLocks noGrp="1"/>
          </p:cNvSpPr>
          <p:nvPr>
            <p:ph type="body" sz="quarter" idx="16"/>
          </p:nvPr>
        </p:nvSpPr>
        <p:spPr>
          <a:xfrm>
            <a:off x="1133856" y="6078945"/>
            <a:ext cx="7680960" cy="415018"/>
          </a:xfrm>
        </p:spPr>
        <p:txBody>
          <a:bodyPr/>
          <a:lstStyle/>
          <a:p>
            <a:pPr>
              <a:lnSpc>
                <a:spcPct val="85000"/>
              </a:lnSpc>
              <a:spcBef>
                <a:spcPct val="25000"/>
              </a:spcBef>
              <a:buClr>
                <a:schemeClr val="accent2"/>
              </a:buClr>
            </a:pPr>
            <a:r>
              <a:rPr lang="en-US" dirty="0"/>
              <a:t>*Percentage change from same month in prior year; through November 2019; seasonally adjusted.</a:t>
            </a:r>
          </a:p>
          <a:p>
            <a:pPr eaLnBrk="0" hangingPunct="0">
              <a:lnSpc>
                <a:spcPct val="85000"/>
              </a:lnSpc>
              <a:spcBef>
                <a:spcPct val="25000"/>
              </a:spcBef>
              <a:buClr>
                <a:schemeClr val="accent2"/>
              </a:buClr>
            </a:pPr>
            <a:r>
              <a:rPr lang="en-US" dirty="0"/>
              <a:t>Sources: US Bureau of Labor Statistics; National Bureau of Economic Research (recession dates); Insurance Information Institute.</a:t>
            </a:r>
          </a:p>
        </p:txBody>
      </p:sp>
      <p:graphicFrame>
        <p:nvGraphicFramePr>
          <p:cNvPr id="7" name="Object 8"/>
          <p:cNvGraphicFramePr>
            <a:graphicFrameLocks noChangeAspect="1"/>
          </p:cNvGraphicFramePr>
          <p:nvPr>
            <p:extLst>
              <p:ext uri="{D42A27DB-BD31-4B8C-83A1-F6EECF244321}">
                <p14:modId xmlns:p14="http://schemas.microsoft.com/office/powerpoint/2010/main" val="3172528741"/>
              </p:ext>
            </p:extLst>
          </p:nvPr>
        </p:nvGraphicFramePr>
        <p:xfrm>
          <a:off x="385492" y="1086295"/>
          <a:ext cx="8259530" cy="4221789"/>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7"/>
          <p:cNvSpPr>
            <a:spLocks noChangeArrowheads="1"/>
          </p:cNvSpPr>
          <p:nvPr/>
        </p:nvSpPr>
        <p:spPr bwMode="grayWhite">
          <a:xfrm>
            <a:off x="6453845" y="2160279"/>
            <a:ext cx="2227490" cy="2881732"/>
          </a:xfrm>
          <a:prstGeom prst="rect">
            <a:avLst/>
          </a:prstGeom>
          <a:noFill/>
          <a:ln w="25400">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altLang="en-US" sz="1800"/>
          </a:p>
        </p:txBody>
      </p:sp>
      <p:sp>
        <p:nvSpPr>
          <p:cNvPr id="2" name="TextBox 1"/>
          <p:cNvSpPr txBox="1"/>
          <p:nvPr/>
        </p:nvSpPr>
        <p:spPr>
          <a:xfrm>
            <a:off x="6338630" y="2171625"/>
            <a:ext cx="2184955" cy="286232"/>
          </a:xfrm>
          <a:prstGeom prst="rect">
            <a:avLst/>
          </a:prstGeom>
          <a:noFill/>
        </p:spPr>
        <p:txBody>
          <a:bodyPr wrap="square" rtlCol="0" anchor="ctr" anchorCtr="0">
            <a:spAutoFit/>
          </a:bodyPr>
          <a:lstStyle/>
          <a:p>
            <a:pPr algn="ctr">
              <a:lnSpc>
                <a:spcPct val="90000"/>
              </a:lnSpc>
              <a:spcBef>
                <a:spcPts val="1200"/>
              </a:spcBef>
              <a:buClr>
                <a:srgbClr val="337DBE"/>
              </a:buClr>
              <a:buSzPct val="77000"/>
            </a:pPr>
            <a:r>
              <a:rPr lang="en-US" sz="1400" b="1" dirty="0">
                <a:solidFill>
                  <a:schemeClr val="accent2"/>
                </a:solidFill>
              </a:rPr>
              <a:t>Affordable Care Act</a:t>
            </a:r>
          </a:p>
        </p:txBody>
      </p:sp>
      <p:sp>
        <p:nvSpPr>
          <p:cNvPr id="14" name="Text Placeholder 4">
            <a:extLst>
              <a:ext uri="{FF2B5EF4-FFF2-40B4-BE49-F238E27FC236}">
                <a16:creationId xmlns:a16="http://schemas.microsoft.com/office/drawing/2014/main" id="{F2A6D79E-38CB-DA4E-AFAD-5E00D8107E2F}"/>
              </a:ext>
            </a:extLst>
          </p:cNvPr>
          <p:cNvSpPr txBox="1">
            <a:spLocks/>
          </p:cNvSpPr>
          <p:nvPr/>
        </p:nvSpPr>
        <p:spPr bwMode="gray">
          <a:xfrm>
            <a:off x="498978" y="5232684"/>
            <a:ext cx="8143372" cy="822960"/>
          </a:xfrm>
          <a:prstGeom prst="snip1Rect">
            <a:avLst/>
          </a:prstGeom>
          <a:solidFill>
            <a:schemeClr val="accent2"/>
          </a:solidFill>
          <a:ln w="28575" cap="flat" cmpd="sng" algn="ctr">
            <a:noFill/>
            <a:prstDash val="solid"/>
            <a:miter lim="800000"/>
            <a:headEnd type="none" w="med" len="med"/>
            <a:tailEnd type="none" w="med" len="med"/>
          </a:ln>
          <a:effectLst/>
        </p:spPr>
        <p:txBody>
          <a:bodyPr vert="horz" wrap="square" lIns="91429" tIns="45715" rIns="91429" bIns="91440" numCol="1" rtlCol="0" anchor="ctr" anchorCtr="0" compatLnSpc="1">
            <a:prstTxWarp prst="textNoShape">
              <a:avLst/>
            </a:prstTxWarp>
            <a:noAutofit/>
          </a:bodyPr>
          <a:lstStyle>
            <a:defPPr>
              <a:defRPr lang="en-US"/>
            </a:defPPr>
            <a:lvl1pPr indent="0" algn="ctr" fontAlgn="base">
              <a:lnSpc>
                <a:spcPct val="90000"/>
              </a:lnSpc>
              <a:spcBef>
                <a:spcPts val="0"/>
              </a:spcBef>
              <a:spcAft>
                <a:spcPct val="0"/>
              </a:spcAft>
              <a:buClr>
                <a:schemeClr val="accent2"/>
              </a:buClr>
              <a:buSzPct val="90000"/>
              <a:buNone/>
              <a:defRPr kumimoji="0" sz="2000" b="1" i="0" u="none" strike="noStrike" cap="none" normalizeH="0" baseline="0">
                <a:ln>
                  <a:noFill/>
                </a:ln>
                <a:solidFill>
                  <a:schemeClr val="bg1"/>
                </a:solidFill>
                <a:effectLst/>
                <a:latin typeface="+mj-lt"/>
              </a:defRPr>
            </a:lvl1pPr>
            <a:lvl2pPr indent="0">
              <a:buNone/>
              <a:defRPr sz="2000" b="1"/>
            </a:lvl2pPr>
            <a:lvl3pPr indent="0">
              <a:buNone/>
              <a:defRPr b="1"/>
            </a:lvl3pPr>
            <a:lvl4pPr indent="0">
              <a:buNone/>
              <a:defRPr sz="1600" b="1"/>
            </a:lvl4pPr>
            <a:lvl5pPr indent="0">
              <a:buNone/>
              <a:defRPr sz="1600" b="1"/>
            </a:lvl5pPr>
            <a:lvl6pPr indent="0">
              <a:buNone/>
              <a:defRPr sz="1600" b="1"/>
            </a:lvl6pPr>
            <a:lvl7pPr indent="0">
              <a:buNone/>
              <a:defRPr sz="1600" b="1"/>
            </a:lvl7pPr>
            <a:lvl8pPr indent="0">
              <a:buNone/>
              <a:defRPr sz="1600" b="1"/>
            </a:lvl8pPr>
            <a:lvl9pPr indent="0">
              <a:buNone/>
              <a:defRPr sz="1600" b="1"/>
            </a:lvl9pPr>
          </a:lstStyle>
          <a:p>
            <a:r>
              <a:rPr lang="en-US" sz="1400" dirty="0">
                <a:solidFill>
                  <a:schemeClr val="tx1"/>
                </a:solidFill>
              </a:rPr>
              <a:t>For BI Liability and WC, hospital care prices are more relevant than general medical care prices. Hospital prices generally rose several percentage points faster than medical care, but that spread shrank under the Affordable Care Act and reversed since August 2019.  </a:t>
            </a:r>
          </a:p>
        </p:txBody>
      </p:sp>
    </p:spTree>
    <p:extLst>
      <p:ext uri="{BB962C8B-B14F-4D97-AF65-F5344CB8AC3E}">
        <p14:creationId xmlns:p14="http://schemas.microsoft.com/office/powerpoint/2010/main" val="736737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1000"/>
                                  </p:stCondLst>
                                  <p:childTnLst>
                                    <p:set>
                                      <p:cBhvr>
                                        <p:cTn id="6" dur="1" fill="hold">
                                          <p:stCondLst>
                                            <p:cond delay="0"/>
                                          </p:stCondLst>
                                        </p:cTn>
                                        <p:tgtEl>
                                          <p:spTgt spid="9"/>
                                        </p:tgtEl>
                                        <p:attrNameLst>
                                          <p:attrName>style.visibility</p:attrName>
                                        </p:attrNameLst>
                                      </p:cBhvr>
                                      <p:to>
                                        <p:strVal val="visible"/>
                                      </p:to>
                                    </p:set>
                                    <p:animEffect transition="in" filter="barn(inHorizontal)">
                                      <p:cBhvr>
                                        <p:cTn id="7" dur="500"/>
                                        <p:tgtEl>
                                          <p:spTgt spid="9"/>
                                        </p:tgtEl>
                                      </p:cBhvr>
                                    </p:animEffect>
                                  </p:childTnLst>
                                </p:cTn>
                              </p:par>
                            </p:childTnLst>
                          </p:cTn>
                        </p:par>
                        <p:par>
                          <p:cTn id="8" fill="hold">
                            <p:stCondLst>
                              <p:cond delay="1500"/>
                            </p:stCondLst>
                            <p:childTnLst>
                              <p:par>
                                <p:cTn id="9" presetID="1"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par>
                          <p:cTn id="11" fill="hold">
                            <p:stCondLst>
                              <p:cond delay="1500"/>
                            </p:stCondLst>
                            <p:childTnLst>
                              <p:par>
                                <p:cTn id="12" presetID="53" presetClass="entr" presetSubtype="16" fill="hold" grpId="0" nodeType="afterEffect">
                                  <p:stCondLst>
                                    <p:cond delay="75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a:xfrm>
            <a:off x="385491" y="232326"/>
            <a:ext cx="8458200" cy="950976"/>
          </a:xfrm>
        </p:spPr>
        <p:txBody>
          <a:bodyPr/>
          <a:lstStyle/>
          <a:p>
            <a:r>
              <a:rPr lang="en-US" dirty="0"/>
              <a:t>Change in number of occupied residences =&gt; Demand for home and renters insurance</a:t>
            </a:r>
            <a:endParaRPr lang="en-US" altLang="en-US" baseline="30000" dirty="0">
              <a:latin typeface="Arial" panose="020B0604020202020204" pitchFamily="34" charset="0"/>
            </a:endParaRPr>
          </a:p>
        </p:txBody>
      </p:sp>
      <p:sp>
        <p:nvSpPr>
          <p:cNvPr id="5" name="Text Placeholder 4">
            <a:extLst>
              <a:ext uri="{FF2B5EF4-FFF2-40B4-BE49-F238E27FC236}">
                <a16:creationId xmlns:a16="http://schemas.microsoft.com/office/drawing/2014/main" id="{183C9E55-B659-E941-BBC6-39D97AC81112}"/>
              </a:ext>
            </a:extLst>
          </p:cNvPr>
          <p:cNvSpPr>
            <a:spLocks noGrp="1"/>
          </p:cNvSpPr>
          <p:nvPr>
            <p:ph type="body" sz="quarter" idx="16"/>
          </p:nvPr>
        </p:nvSpPr>
        <p:spPr>
          <a:xfrm>
            <a:off x="1133856" y="6102825"/>
            <a:ext cx="7680960" cy="415018"/>
          </a:xfrm>
        </p:spPr>
        <p:txBody>
          <a:bodyPr/>
          <a:lstStyle/>
          <a:p>
            <a:r>
              <a:rPr lang="en-US" altLang="en-US" dirty="0"/>
              <a:t>Sources: Census Bureau; CoreLogic; Insurance Information Institute.</a:t>
            </a:r>
          </a:p>
        </p:txBody>
      </p:sp>
      <p:graphicFrame>
        <p:nvGraphicFramePr>
          <p:cNvPr id="2" name="Object 2"/>
          <p:cNvGraphicFramePr>
            <a:graphicFrameLocks noChangeAspect="1"/>
          </p:cNvGraphicFramePr>
          <p:nvPr>
            <p:extLst>
              <p:ext uri="{D42A27DB-BD31-4B8C-83A1-F6EECF244321}">
                <p14:modId xmlns:p14="http://schemas.microsoft.com/office/powerpoint/2010/main" val="2371783348"/>
              </p:ext>
            </p:extLst>
          </p:nvPr>
        </p:nvGraphicFramePr>
        <p:xfrm>
          <a:off x="501070" y="1739181"/>
          <a:ext cx="8269303" cy="437772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1"/>
          <p:cNvSpPr txBox="1">
            <a:spLocks noChangeArrowheads="1"/>
          </p:cNvSpPr>
          <p:nvPr/>
        </p:nvSpPr>
        <p:spPr bwMode="auto">
          <a:xfrm>
            <a:off x="407684" y="1424016"/>
            <a:ext cx="50860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altLang="en-US" sz="1600" b="1" dirty="0"/>
              <a:t>Net Change in Number of Occupied Residences (Thousands)</a:t>
            </a:r>
          </a:p>
        </p:txBody>
      </p:sp>
      <p:grpSp>
        <p:nvGrpSpPr>
          <p:cNvPr id="12" name="housing">
            <a:extLst>
              <a:ext uri="{FF2B5EF4-FFF2-40B4-BE49-F238E27FC236}">
                <a16:creationId xmlns:a16="http://schemas.microsoft.com/office/drawing/2014/main" id="{16096D2B-D843-DA4A-994B-72373DB96EA3}"/>
              </a:ext>
            </a:extLst>
          </p:cNvPr>
          <p:cNvGrpSpPr/>
          <p:nvPr/>
        </p:nvGrpSpPr>
        <p:grpSpPr>
          <a:xfrm>
            <a:off x="2313497" y="1931205"/>
            <a:ext cx="1375188" cy="497180"/>
            <a:chOff x="97312" y="2299183"/>
            <a:chExt cx="1375188" cy="497180"/>
          </a:xfrm>
        </p:grpSpPr>
        <p:sp>
          <p:nvSpPr>
            <p:cNvPr id="13" name="AutoShape 7">
              <a:extLst>
                <a:ext uri="{FF2B5EF4-FFF2-40B4-BE49-F238E27FC236}">
                  <a16:creationId xmlns:a16="http://schemas.microsoft.com/office/drawing/2014/main" id="{A5183586-E975-4643-9A57-5B0B8E059CD3}"/>
                </a:ext>
              </a:extLst>
            </p:cNvPr>
            <p:cNvSpPr>
              <a:spLocks noChangeArrowheads="1"/>
            </p:cNvSpPr>
            <p:nvPr/>
          </p:nvSpPr>
          <p:spPr bwMode="gray">
            <a:xfrm>
              <a:off x="97312" y="2299183"/>
              <a:ext cx="1375188" cy="336579"/>
            </a:xfrm>
            <a:prstGeom prst="rect">
              <a:avLst/>
            </a:prstGeom>
            <a:solidFill>
              <a:schemeClr val="accent3"/>
            </a:solidFill>
            <a:ln w="28575" algn="ctr">
              <a:noFill/>
              <a:miter lim="800000"/>
              <a:headEnd/>
              <a:tailEnd/>
            </a:ln>
          </p:spPr>
          <p:txBody>
            <a:bodyPr tIns="45720" bIns="45720" anchor="ctr"/>
            <a:lstStyle/>
            <a:p>
              <a:pPr algn="ctr">
                <a:lnSpc>
                  <a:spcPct val="90000"/>
                </a:lnSpc>
                <a:spcBef>
                  <a:spcPct val="50000"/>
                </a:spcBef>
                <a:buClr>
                  <a:schemeClr val="bg1"/>
                </a:buClr>
                <a:buFont typeface="Wingdings" pitchFamily="2" charset="2"/>
                <a:buNone/>
                <a:defRPr/>
              </a:pPr>
              <a:r>
                <a:rPr lang="en-US" sz="1200" b="1" dirty="0">
                  <a:solidFill>
                    <a:schemeClr val="bg1"/>
                  </a:solidFill>
                  <a:latin typeface="Arial" charset="0"/>
                </a:rPr>
                <a:t>Housing bubble</a:t>
              </a:r>
            </a:p>
          </p:txBody>
        </p:sp>
        <p:cxnSp>
          <p:nvCxnSpPr>
            <p:cNvPr id="14" name="Straight Arrow Connector 13">
              <a:extLst>
                <a:ext uri="{FF2B5EF4-FFF2-40B4-BE49-F238E27FC236}">
                  <a16:creationId xmlns:a16="http://schemas.microsoft.com/office/drawing/2014/main" id="{97133D8C-2F40-AF4D-BCA4-D905025585CF}"/>
                </a:ext>
              </a:extLst>
            </p:cNvPr>
            <p:cNvCxnSpPr/>
            <p:nvPr/>
          </p:nvCxnSpPr>
          <p:spPr bwMode="gray">
            <a:xfrm>
              <a:off x="776175" y="2595418"/>
              <a:ext cx="0" cy="200945"/>
            </a:xfrm>
            <a:prstGeom prst="straightConnector1">
              <a:avLst/>
            </a:prstGeom>
            <a:ln w="28575">
              <a:solidFill>
                <a:schemeClr val="accent3"/>
              </a:solidFill>
              <a:tailEnd type="oval" w="med" len="med"/>
            </a:ln>
          </p:spPr>
          <p:style>
            <a:lnRef idx="1">
              <a:schemeClr val="accent1"/>
            </a:lnRef>
            <a:fillRef idx="0">
              <a:schemeClr val="accent1"/>
            </a:fillRef>
            <a:effectRef idx="0">
              <a:schemeClr val="accent1"/>
            </a:effectRef>
            <a:fontRef idx="minor">
              <a:schemeClr val="tx1"/>
            </a:fontRef>
          </p:style>
        </p:cxnSp>
      </p:grpSp>
      <p:grpSp>
        <p:nvGrpSpPr>
          <p:cNvPr id="17" name="bubble">
            <a:extLst>
              <a:ext uri="{FF2B5EF4-FFF2-40B4-BE49-F238E27FC236}">
                <a16:creationId xmlns:a16="http://schemas.microsoft.com/office/drawing/2014/main" id="{E6AFEFB6-20A0-E648-86C3-C4DD6D321B83}"/>
              </a:ext>
            </a:extLst>
          </p:cNvPr>
          <p:cNvGrpSpPr/>
          <p:nvPr/>
        </p:nvGrpSpPr>
        <p:grpSpPr>
          <a:xfrm>
            <a:off x="3884406" y="4312461"/>
            <a:ext cx="1375188" cy="537524"/>
            <a:chOff x="396633" y="2098238"/>
            <a:chExt cx="1375188" cy="537524"/>
          </a:xfrm>
        </p:grpSpPr>
        <p:sp>
          <p:nvSpPr>
            <p:cNvPr id="19" name="AutoShape 7">
              <a:extLst>
                <a:ext uri="{FF2B5EF4-FFF2-40B4-BE49-F238E27FC236}">
                  <a16:creationId xmlns:a16="http://schemas.microsoft.com/office/drawing/2014/main" id="{2FFFF95D-1E2B-314E-89BF-A279E2DD4923}"/>
                </a:ext>
              </a:extLst>
            </p:cNvPr>
            <p:cNvSpPr>
              <a:spLocks noChangeArrowheads="1"/>
            </p:cNvSpPr>
            <p:nvPr/>
          </p:nvSpPr>
          <p:spPr bwMode="gray">
            <a:xfrm>
              <a:off x="396633" y="2299183"/>
              <a:ext cx="1375188" cy="336579"/>
            </a:xfrm>
            <a:prstGeom prst="rect">
              <a:avLst/>
            </a:prstGeom>
            <a:solidFill>
              <a:schemeClr val="accent6"/>
            </a:solidFill>
            <a:ln w="28575" algn="ctr">
              <a:noFill/>
              <a:miter lim="800000"/>
              <a:headEnd/>
              <a:tailEnd/>
            </a:ln>
          </p:spPr>
          <p:txBody>
            <a:bodyPr tIns="45720" bIns="45720" anchor="ctr"/>
            <a:lstStyle/>
            <a:p>
              <a:pPr algn="ctr">
                <a:lnSpc>
                  <a:spcPct val="90000"/>
                </a:lnSpc>
                <a:spcBef>
                  <a:spcPct val="50000"/>
                </a:spcBef>
                <a:buClr>
                  <a:schemeClr val="bg1"/>
                </a:buClr>
                <a:buFont typeface="Wingdings" pitchFamily="2" charset="2"/>
                <a:buNone/>
                <a:defRPr/>
              </a:pPr>
              <a:r>
                <a:rPr lang="en-US" sz="1200" b="1" dirty="0">
                  <a:solidFill>
                    <a:schemeClr val="bg1"/>
                  </a:solidFill>
                  <a:latin typeface="Arial" charset="0"/>
                </a:rPr>
                <a:t>Bubble burst</a:t>
              </a:r>
            </a:p>
          </p:txBody>
        </p:sp>
        <p:cxnSp>
          <p:nvCxnSpPr>
            <p:cNvPr id="20" name="Straight Arrow Connector 19">
              <a:extLst>
                <a:ext uri="{FF2B5EF4-FFF2-40B4-BE49-F238E27FC236}">
                  <a16:creationId xmlns:a16="http://schemas.microsoft.com/office/drawing/2014/main" id="{436DB33A-5A8F-D04A-AAA5-7E1FB6514702}"/>
                </a:ext>
              </a:extLst>
            </p:cNvPr>
            <p:cNvCxnSpPr/>
            <p:nvPr/>
          </p:nvCxnSpPr>
          <p:spPr bwMode="gray">
            <a:xfrm>
              <a:off x="1084227" y="2098238"/>
              <a:ext cx="0" cy="200945"/>
            </a:xfrm>
            <a:prstGeom prst="straightConnector1">
              <a:avLst/>
            </a:prstGeom>
            <a:ln w="28575">
              <a:solidFill>
                <a:schemeClr val="accent6"/>
              </a:solidFill>
              <a:headEnd type="oval"/>
              <a:tailEnd type="none" w="med" len="med"/>
            </a:ln>
          </p:spPr>
          <p:style>
            <a:lnRef idx="1">
              <a:schemeClr val="accent1"/>
            </a:lnRef>
            <a:fillRef idx="0">
              <a:schemeClr val="accent1"/>
            </a:fillRef>
            <a:effectRef idx="0">
              <a:schemeClr val="accent1"/>
            </a:effectRef>
            <a:fontRef idx="minor">
              <a:schemeClr val="tx1"/>
            </a:fontRef>
          </p:style>
        </p:cxnSp>
      </p:grpSp>
      <p:grpSp>
        <p:nvGrpSpPr>
          <p:cNvPr id="22" name="spike">
            <a:extLst>
              <a:ext uri="{FF2B5EF4-FFF2-40B4-BE49-F238E27FC236}">
                <a16:creationId xmlns:a16="http://schemas.microsoft.com/office/drawing/2014/main" id="{DC6EFF1E-A337-8444-9D83-956BF82FA0EC}"/>
              </a:ext>
            </a:extLst>
          </p:cNvPr>
          <p:cNvGrpSpPr/>
          <p:nvPr/>
        </p:nvGrpSpPr>
        <p:grpSpPr>
          <a:xfrm>
            <a:off x="7306146" y="1706813"/>
            <a:ext cx="1651727" cy="460860"/>
            <a:chOff x="-80588" y="2335503"/>
            <a:chExt cx="1713526" cy="460860"/>
          </a:xfrm>
        </p:grpSpPr>
        <p:sp>
          <p:nvSpPr>
            <p:cNvPr id="23" name="AutoShape 7">
              <a:extLst>
                <a:ext uri="{FF2B5EF4-FFF2-40B4-BE49-F238E27FC236}">
                  <a16:creationId xmlns:a16="http://schemas.microsoft.com/office/drawing/2014/main" id="{2D7FEA05-CD42-F34A-B78B-98E16E792A77}"/>
                </a:ext>
              </a:extLst>
            </p:cNvPr>
            <p:cNvSpPr>
              <a:spLocks noChangeArrowheads="1"/>
            </p:cNvSpPr>
            <p:nvPr/>
          </p:nvSpPr>
          <p:spPr bwMode="gray">
            <a:xfrm>
              <a:off x="-80588" y="2335503"/>
              <a:ext cx="1713526" cy="336579"/>
            </a:xfrm>
            <a:prstGeom prst="rect">
              <a:avLst/>
            </a:prstGeom>
            <a:solidFill>
              <a:schemeClr val="accent1"/>
            </a:solidFill>
            <a:ln w="28575" algn="ctr">
              <a:noFill/>
              <a:miter lim="800000"/>
              <a:headEnd/>
              <a:tailEnd/>
            </a:ln>
          </p:spPr>
          <p:txBody>
            <a:bodyPr tIns="45720" bIns="45720" anchor="ctr"/>
            <a:lstStyle/>
            <a:p>
              <a:pPr algn="ctr">
                <a:lnSpc>
                  <a:spcPct val="90000"/>
                </a:lnSpc>
                <a:spcBef>
                  <a:spcPct val="50000"/>
                </a:spcBef>
                <a:buClr>
                  <a:schemeClr val="bg1"/>
                </a:buClr>
                <a:buFont typeface="Wingdings" pitchFamily="2" charset="2"/>
                <a:buNone/>
                <a:defRPr/>
              </a:pPr>
              <a:r>
                <a:rPr lang="en-US" sz="1200" b="1" dirty="0">
                  <a:solidFill>
                    <a:schemeClr val="bg1"/>
                  </a:solidFill>
                  <a:latin typeface="Arial" charset="0"/>
                </a:rPr>
                <a:t>A spike, not a trend</a:t>
              </a:r>
            </a:p>
          </p:txBody>
        </p:sp>
        <p:cxnSp>
          <p:nvCxnSpPr>
            <p:cNvPr id="24" name="Straight Arrow Connector 23">
              <a:extLst>
                <a:ext uri="{FF2B5EF4-FFF2-40B4-BE49-F238E27FC236}">
                  <a16:creationId xmlns:a16="http://schemas.microsoft.com/office/drawing/2014/main" id="{AFCD6AE5-CB28-9845-86AF-B40546C1471D}"/>
                </a:ext>
              </a:extLst>
            </p:cNvPr>
            <p:cNvCxnSpPr/>
            <p:nvPr/>
          </p:nvCxnSpPr>
          <p:spPr bwMode="gray">
            <a:xfrm>
              <a:off x="776175" y="2595418"/>
              <a:ext cx="0" cy="200945"/>
            </a:xfrm>
            <a:prstGeom prst="straightConnector1">
              <a:avLst/>
            </a:prstGeom>
            <a:ln w="28575">
              <a:solidFill>
                <a:schemeClr val="accent1"/>
              </a:solidFill>
              <a:tailEnd type="oval"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777715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childTnLst>
                          </p:cTn>
                        </p:par>
                        <p:par>
                          <p:cTn id="8" fill="hold">
                            <p:stCondLst>
                              <p:cond delay="1000"/>
                            </p:stCondLst>
                            <p:childTnLst>
                              <p:par>
                                <p:cTn id="9" presetID="22" presetClass="entr" presetSubtype="4" fill="hold" nodeType="afterEffect">
                                  <p:stCondLst>
                                    <p:cond delay="500"/>
                                  </p:stCondLst>
                                  <p:childTnLst>
                                    <p:set>
                                      <p:cBhvr>
                                        <p:cTn id="10" dur="1" fill="hold">
                                          <p:stCondLst>
                                            <p:cond delay="0"/>
                                          </p:stCondLst>
                                        </p:cTn>
                                        <p:tgtEl>
                                          <p:spTgt spid="17"/>
                                        </p:tgtEl>
                                        <p:attrNameLst>
                                          <p:attrName>style.visibility</p:attrName>
                                        </p:attrNameLst>
                                      </p:cBhvr>
                                      <p:to>
                                        <p:strVal val="visible"/>
                                      </p:to>
                                    </p:set>
                                    <p:animEffect transition="in" filter="wipe(down)">
                                      <p:cBhvr>
                                        <p:cTn id="11" dur="500"/>
                                        <p:tgtEl>
                                          <p:spTgt spid="17"/>
                                        </p:tgtEl>
                                      </p:cBhvr>
                                    </p:animEffect>
                                  </p:childTnLst>
                                </p:cTn>
                              </p:par>
                            </p:childTnLst>
                          </p:cTn>
                        </p:par>
                        <p:par>
                          <p:cTn id="12" fill="hold">
                            <p:stCondLst>
                              <p:cond delay="2000"/>
                            </p:stCondLst>
                            <p:childTnLst>
                              <p:par>
                                <p:cTn id="13" presetID="22" presetClass="entr" presetSubtype="1" fill="hold" nodeType="afterEffect">
                                  <p:stCondLst>
                                    <p:cond delay="500"/>
                                  </p:stCondLst>
                                  <p:childTnLst>
                                    <p:set>
                                      <p:cBhvr>
                                        <p:cTn id="14" dur="1" fill="hold">
                                          <p:stCondLst>
                                            <p:cond delay="0"/>
                                          </p:stCondLst>
                                        </p:cTn>
                                        <p:tgtEl>
                                          <p:spTgt spid="22"/>
                                        </p:tgtEl>
                                        <p:attrNameLst>
                                          <p:attrName>style.visibility</p:attrName>
                                        </p:attrNameLst>
                                      </p:cBhvr>
                                      <p:to>
                                        <p:strVal val="visible"/>
                                      </p:to>
                                    </p:set>
                                    <p:animEffect transition="in" filter="wipe(up)">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9"/>
          <p:cNvGraphicFramePr>
            <a:graphicFrameLocks/>
          </p:cNvGraphicFramePr>
          <p:nvPr>
            <p:extLst>
              <p:ext uri="{D42A27DB-BD31-4B8C-83A1-F6EECF244321}">
                <p14:modId xmlns:p14="http://schemas.microsoft.com/office/powerpoint/2010/main" val="381352519"/>
              </p:ext>
            </p:extLst>
          </p:nvPr>
        </p:nvGraphicFramePr>
        <p:xfrm>
          <a:off x="335782" y="1471180"/>
          <a:ext cx="8503718" cy="3993283"/>
        </p:xfrm>
        <a:graphic>
          <a:graphicData uri="http://schemas.openxmlformats.org/drawingml/2006/chart">
            <c:chart xmlns:c="http://schemas.openxmlformats.org/drawingml/2006/chart" xmlns:r="http://schemas.openxmlformats.org/officeDocument/2006/relationships" r:id="rId3"/>
          </a:graphicData>
        </a:graphic>
      </p:graphicFrame>
      <p:sp>
        <p:nvSpPr>
          <p:cNvPr id="13317" name="Rectangle 2"/>
          <p:cNvSpPr>
            <a:spLocks noGrp="1" noChangeArrowheads="1"/>
          </p:cNvSpPr>
          <p:nvPr>
            <p:ph type="title"/>
          </p:nvPr>
        </p:nvSpPr>
        <p:spPr>
          <a:prstGeom prst="rect">
            <a:avLst/>
          </a:prstGeom>
        </p:spPr>
        <p:txBody>
          <a:bodyPr/>
          <a:lstStyle/>
          <a:p>
            <a:r>
              <a:rPr lang="en-US" altLang="en-US" dirty="0">
                <a:latin typeface="Arial" panose="020B0604020202020204" pitchFamily="34" charset="0"/>
              </a:rPr>
              <a:t>Home renters vs. owners, 2016 to present</a:t>
            </a:r>
          </a:p>
        </p:txBody>
      </p:sp>
      <p:sp>
        <p:nvSpPr>
          <p:cNvPr id="5" name="Text Placeholder 4">
            <a:extLst>
              <a:ext uri="{FF2B5EF4-FFF2-40B4-BE49-F238E27FC236}">
                <a16:creationId xmlns:a16="http://schemas.microsoft.com/office/drawing/2014/main" id="{49B763C9-3E80-3B46-90EA-EEDA75EB7135}"/>
              </a:ext>
            </a:extLst>
          </p:cNvPr>
          <p:cNvSpPr>
            <a:spLocks noGrp="1"/>
          </p:cNvSpPr>
          <p:nvPr>
            <p:ph type="body" sz="quarter" idx="16"/>
          </p:nvPr>
        </p:nvSpPr>
        <p:spPr>
          <a:xfrm>
            <a:off x="1000334" y="6312869"/>
            <a:ext cx="7642015" cy="226936"/>
          </a:xfrm>
        </p:spPr>
        <p:txBody>
          <a:bodyPr/>
          <a:lstStyle/>
          <a:p>
            <a:r>
              <a:rPr lang="en-US" altLang="en-US" dirty="0"/>
              <a:t>Sources: U.S. Census Bureau at </a:t>
            </a:r>
            <a:r>
              <a:rPr lang="en-US" altLang="en-US" dirty="0">
                <a:hlinkClick r:id="rId4"/>
              </a:rPr>
              <a:t>http://www.census.gov/housing/hvs/data/histtabs.html</a:t>
            </a:r>
            <a:r>
              <a:rPr lang="en-US" altLang="en-US" dirty="0"/>
              <a:t>, Table 8; Insurance Information Institute.</a:t>
            </a:r>
            <a:r>
              <a:rPr lang="en-US" altLang="en-US" sz="100" dirty="0"/>
              <a:t>.</a:t>
            </a:r>
          </a:p>
        </p:txBody>
      </p:sp>
      <p:sp>
        <p:nvSpPr>
          <p:cNvPr id="23" name="TextBox 1"/>
          <p:cNvSpPr txBox="1">
            <a:spLocks noChangeArrowheads="1"/>
          </p:cNvSpPr>
          <p:nvPr/>
        </p:nvSpPr>
        <p:spPr bwMode="auto">
          <a:xfrm>
            <a:off x="5980050" y="1215960"/>
            <a:ext cx="275201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eaLnBrk="1" hangingPunct="1">
              <a:lnSpc>
                <a:spcPct val="100000"/>
              </a:lnSpc>
              <a:spcBef>
                <a:spcPct val="0"/>
              </a:spcBef>
              <a:buClrTx/>
              <a:buFontTx/>
              <a:buNone/>
            </a:pPr>
            <a:r>
              <a:rPr lang="en-US" altLang="en-US" sz="1400" b="1" dirty="0">
                <a:solidFill>
                  <a:schemeClr val="accent3"/>
                </a:solidFill>
              </a:rPr>
              <a:t>Millions of owner-occupied housing units</a:t>
            </a:r>
          </a:p>
        </p:txBody>
      </p:sp>
      <p:sp>
        <p:nvSpPr>
          <p:cNvPr id="25" name="TextBox 1"/>
          <p:cNvSpPr txBox="1">
            <a:spLocks noChangeArrowheads="1"/>
          </p:cNvSpPr>
          <p:nvPr/>
        </p:nvSpPr>
        <p:spPr bwMode="auto">
          <a:xfrm>
            <a:off x="373723" y="1215960"/>
            <a:ext cx="26160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altLang="en-US" sz="1400" b="1" dirty="0">
                <a:solidFill>
                  <a:schemeClr val="accent2"/>
                </a:solidFill>
              </a:rPr>
              <a:t>Millions of renter-occupied housing units</a:t>
            </a:r>
          </a:p>
        </p:txBody>
      </p:sp>
      <p:sp>
        <p:nvSpPr>
          <p:cNvPr id="32" name="Rectangle 31"/>
          <p:cNvSpPr/>
          <p:nvPr/>
        </p:nvSpPr>
        <p:spPr bwMode="gray">
          <a:xfrm>
            <a:off x="5146998" y="2319586"/>
            <a:ext cx="161925" cy="161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sz="2000" b="1" dirty="0">
              <a:solidFill>
                <a:schemeClr val="bg1"/>
              </a:solidFill>
            </a:endParaRPr>
          </a:p>
        </p:txBody>
      </p:sp>
      <p:sp>
        <p:nvSpPr>
          <p:cNvPr id="9" name="Text Placeholder 4">
            <a:extLst>
              <a:ext uri="{FF2B5EF4-FFF2-40B4-BE49-F238E27FC236}">
                <a16:creationId xmlns:a16="http://schemas.microsoft.com/office/drawing/2014/main" id="{5A2D7868-580C-5D43-B045-AEE7A93B1920}"/>
              </a:ext>
            </a:extLst>
          </p:cNvPr>
          <p:cNvSpPr txBox="1">
            <a:spLocks/>
          </p:cNvSpPr>
          <p:nvPr/>
        </p:nvSpPr>
        <p:spPr bwMode="gray">
          <a:xfrm>
            <a:off x="498978" y="5464464"/>
            <a:ext cx="8143372" cy="723041"/>
          </a:xfrm>
          <a:prstGeom prst="snip1Rect">
            <a:avLst/>
          </a:prstGeom>
          <a:solidFill>
            <a:schemeClr val="accent2"/>
          </a:solidFill>
          <a:ln w="28575" cap="flat" cmpd="sng" algn="ctr">
            <a:noFill/>
            <a:prstDash val="solid"/>
            <a:miter lim="800000"/>
            <a:headEnd type="none" w="med" len="med"/>
            <a:tailEnd type="none" w="med" len="med"/>
          </a:ln>
          <a:effectLst/>
        </p:spPr>
        <p:txBody>
          <a:bodyPr vert="horz" wrap="square" lIns="91429" tIns="45715" rIns="91429" bIns="91440" numCol="1" rtlCol="0" anchor="ctr" anchorCtr="0" compatLnSpc="1">
            <a:prstTxWarp prst="textNoShape">
              <a:avLst/>
            </a:prstTxWarp>
            <a:noAutofit/>
          </a:bodyPr>
          <a:lstStyle>
            <a:defPPr>
              <a:defRPr lang="en-US"/>
            </a:defPPr>
            <a:lvl1pPr indent="0" algn="ctr" fontAlgn="base">
              <a:lnSpc>
                <a:spcPct val="90000"/>
              </a:lnSpc>
              <a:spcBef>
                <a:spcPts val="0"/>
              </a:spcBef>
              <a:spcAft>
                <a:spcPct val="0"/>
              </a:spcAft>
              <a:buClr>
                <a:schemeClr val="accent2"/>
              </a:buClr>
              <a:buSzPct val="90000"/>
              <a:buNone/>
              <a:defRPr kumimoji="0" sz="2000" b="1" i="0" u="none" strike="noStrike" cap="none" normalizeH="0" baseline="0">
                <a:ln>
                  <a:noFill/>
                </a:ln>
                <a:solidFill>
                  <a:schemeClr val="bg1"/>
                </a:solidFill>
                <a:effectLst/>
                <a:latin typeface="+mj-lt"/>
              </a:defRPr>
            </a:lvl1pPr>
            <a:lvl2pPr indent="0">
              <a:buNone/>
              <a:defRPr sz="2000" b="1"/>
            </a:lvl2pPr>
            <a:lvl3pPr indent="0">
              <a:buNone/>
              <a:defRPr b="1"/>
            </a:lvl3pPr>
            <a:lvl4pPr indent="0">
              <a:buNone/>
              <a:defRPr sz="1600" b="1"/>
            </a:lvl4pPr>
            <a:lvl5pPr indent="0">
              <a:buNone/>
              <a:defRPr sz="1600" b="1"/>
            </a:lvl5pPr>
            <a:lvl6pPr indent="0">
              <a:buNone/>
              <a:defRPr sz="1600" b="1"/>
            </a:lvl6pPr>
            <a:lvl7pPr indent="0">
              <a:buNone/>
              <a:defRPr sz="1600" b="1"/>
            </a:lvl7pPr>
            <a:lvl8pPr indent="0">
              <a:buNone/>
              <a:defRPr sz="1600" b="1"/>
            </a:lvl8pPr>
            <a:lvl9pPr indent="0">
              <a:buNone/>
              <a:defRPr sz="1600" b="1"/>
            </a:lvl9pPr>
          </a:lstStyle>
          <a:p>
            <a:r>
              <a:rPr lang="en-US" altLang="en-US" sz="1400" dirty="0"/>
              <a:t>Since 2016:Q1 the number of owner-occupied housing units grew by about 6.6 million,</a:t>
            </a:r>
            <a:br>
              <a:rPr lang="en-US" altLang="en-US" sz="1400" dirty="0"/>
            </a:br>
            <a:r>
              <a:rPr lang="en-US" altLang="en-US" sz="1400" dirty="0"/>
              <a:t>but the number of renter-occupied housing units grew by only 0.4 million in that span. </a:t>
            </a:r>
            <a:br>
              <a:rPr lang="en-US" altLang="en-US" sz="1400" dirty="0"/>
            </a:br>
            <a:r>
              <a:rPr lang="en-US" altLang="en-US" sz="1400" dirty="0"/>
              <a:t>This is good news for Homeowners insurance premium growth.</a:t>
            </a:r>
          </a:p>
        </p:txBody>
      </p:sp>
    </p:spTree>
    <p:extLst>
      <p:ext uri="{BB962C8B-B14F-4D97-AF65-F5344CB8AC3E}">
        <p14:creationId xmlns:p14="http://schemas.microsoft.com/office/powerpoint/2010/main" val="249354684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75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4162&quot;&gt;&lt;version val=&quot;2710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nqgBMkp_StOmJSEaI8MLo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tHBuPdRXQyGQRb3Ka_lkB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s_gciP2uSyCJ_PBSco.2w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nqgBMkp_StOmJSEaI8MLo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vferup7ITrypvsEav8xSa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Qy1uxX1ASpG3PSvtVMAn3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XaQxalwDRZui8O7SzYNWr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5P80uIwSYa6TbYxgprKT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8zjSDvkiSZiiYUmNNsw1L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vX9yLSJESB2TC_G8CqXIa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LKVVVqiDSa2HYeLDq1his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YVTXyy68SCK5J9R15FwZG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Bg_adwpPR4OKSLb7agmHX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s_gciP2uSyCJ_PBSco.2w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UYkBsyraR32bBzJ8LexpZ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xhCs5cpSQnC.DQ6EKR..A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TUnAXUBwSGS2ODoy1.Tso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S_X1IrQnSyW5tp8c2yTpU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PwUAzdSZTN.psLrTotxp_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6wM1tt9CRnmin0I1_609Ag"/>
</p:tagLst>
</file>

<file path=ppt/theme/theme1.xml><?xml version="1.0" encoding="utf-8"?>
<a:theme xmlns:a="http://schemas.openxmlformats.org/drawingml/2006/main" name="Office Theme">
  <a:themeElements>
    <a:clrScheme name="Custom 119">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90000"/>
          </a:lnSpc>
          <a:defRPr sz="2000" b="1"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marL="292608" indent="-292608">
          <a:lnSpc>
            <a:spcPct val="90000"/>
          </a:lnSpc>
          <a:spcBef>
            <a:spcPts val="1200"/>
          </a:spcBef>
          <a:buClr>
            <a:srgbClr val="337DBE"/>
          </a:buClr>
          <a:buSzPct val="77000"/>
          <a:buFont typeface="Wingdings 3" panose="05040102010807070707" pitchFamily="18" charset="2"/>
          <a:buChar char=""/>
          <a:defRPr sz="2000" dirty="0"/>
        </a:defPPr>
      </a:lstStyle>
    </a:txDef>
  </a:objectDefaults>
  <a:extraClrSchemeLst/>
</a:theme>
</file>

<file path=ppt/theme/theme2.xml><?xml version="1.0" encoding="utf-8"?>
<a:theme xmlns:a="http://schemas.openxmlformats.org/drawingml/2006/main" name="Office Theme">
  <a:themeElements>
    <a:clrScheme name="Custom 121">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ustom 120">
      <a:dk1>
        <a:sysClr val="windowText" lastClr="000000"/>
      </a:dk1>
      <a:lt1>
        <a:sysClr val="window" lastClr="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27025</TotalTime>
  <Words>1351</Words>
  <Application>Microsoft Office PowerPoint</Application>
  <DocSecurity>0</DocSecurity>
  <PresentationFormat>On-screen Show (4:3)</PresentationFormat>
  <Paragraphs>152</Paragraphs>
  <Slides>15</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Arial Narrow</vt:lpstr>
      <vt:lpstr>Wingdings</vt:lpstr>
      <vt:lpstr>Wingdings 3</vt:lpstr>
      <vt:lpstr>Office Theme</vt:lpstr>
      <vt:lpstr>think-cell Slide</vt:lpstr>
      <vt:lpstr>Quarterly P/C Industry Snapshot April 2020</vt:lpstr>
      <vt:lpstr> Key Insurance Economic Indicators</vt:lpstr>
      <vt:lpstr>The U.S. economy, pertinent to the  P/C insurance industry</vt:lpstr>
      <vt:lpstr>P/C insurance industry</vt:lpstr>
      <vt:lpstr>Some Economic Forces Affecting P/C Insurance</vt:lpstr>
      <vt:lpstr>Business Starts vs. Closings </vt:lpstr>
      <vt:lpstr>Price changes,* medical care vs. hospital care</vt:lpstr>
      <vt:lpstr>Change in number of occupied residences =&gt; Demand for home and renters insurance</vt:lpstr>
      <vt:lpstr>Home renters vs. owners, 2016 to present</vt:lpstr>
      <vt:lpstr>WC exposure base rose steadily through 2019 Nonfarm payroll (wages and salaries): quarterly</vt:lpstr>
      <vt:lpstr>New vehicle sales are back in recession mode, as are private passenger auto premiums</vt:lpstr>
      <vt:lpstr>Special Topic: Covid-19 and Business Interruption Insurance</vt:lpstr>
      <vt:lpstr>Four Key Takeaways on Business Interruption Insurance and Pandemic-Driven Claims </vt:lpstr>
      <vt:lpstr>PowerPoint Presentation</vt:lpstr>
      <vt:lpstr>PowerPoint Presentation</vt:lpstr>
    </vt:vector>
  </TitlesOfParts>
  <Company>Office 2008 Converter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P/C industry snapshot: April 27, 2020</dc:title>
  <dc:creator>Office 2008 Converter</dc:creator>
  <cp:lastModifiedBy>Lewis, Charlene</cp:lastModifiedBy>
  <cp:revision>749</cp:revision>
  <cp:lastPrinted>2020-04-27T15:23:55Z</cp:lastPrinted>
  <dcterms:modified xsi:type="dcterms:W3CDTF">2020-05-05T17:44:12Z</dcterms:modified>
</cp:coreProperties>
</file>