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tags/tag65.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tags/tag66.xml" ContentType="application/vnd.openxmlformats-officedocument.presentationml.tags+xml"/>
  <Override PartName="/ppt/notesSlides/notesSlide9.xml" ContentType="application/vnd.openxmlformats-officedocument.presentationml.notesSlide+xml"/>
  <Override PartName="/ppt/charts/chart5.xml" ContentType="application/vnd.openxmlformats-officedocument.drawingml.chart+xml"/>
  <Override PartName="/ppt/tags/tag67.xml" ContentType="application/vnd.openxmlformats-officedocument.presentationml.tags+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tags/tag68.xml" ContentType="application/vnd.openxmlformats-officedocument.presentationml.tags+xml"/>
  <Override PartName="/ppt/notesSlides/notesSlide12.xml" ContentType="application/vnd.openxmlformats-officedocument.presentationml.notesSlide+xml"/>
  <Override PartName="/ppt/charts/chart8.xml" ContentType="application/vnd.openxmlformats-officedocument.drawingml.chart+xml"/>
  <Override PartName="/ppt/tags/tag69.xml" ContentType="application/vnd.openxmlformats-officedocument.presentationml.tags+xml"/>
  <Override PartName="/ppt/notesSlides/notesSlide13.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3.xml" ContentType="application/vnd.ms-office.chartstyle+xml"/>
  <Override PartName="/ppt/charts/colors3.xml" ContentType="application/vnd.ms-office.chartcolorstyle+xml"/>
  <Override PartName="/ppt/charts/chart17.xml" ContentType="application/vnd.openxmlformats-officedocument.drawingml.chart+xml"/>
  <Override PartName="/ppt/drawings/drawing2.xml" ContentType="application/vnd.openxmlformats-officedocument.drawingml.chartshapes+xml"/>
  <Override PartName="/ppt/charts/chart18.xml" ContentType="application/vnd.openxmlformats-officedocument.drawingml.chart+xml"/>
  <Override PartName="/ppt/drawings/drawing3.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drawings/drawing4.xml" ContentType="application/vnd.openxmlformats-officedocument.drawingml.chartshapes+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6.xml" ContentType="application/vnd.ms-office.chartstyle+xml"/>
  <Override PartName="/ppt/charts/colors6.xml" ContentType="application/vnd.ms-office.chartcolorstyle+xml"/>
  <Override PartName="/ppt/charts/chart28.xml" ContentType="application/vnd.openxmlformats-officedocument.drawingml.chart+xml"/>
  <Override PartName="/ppt/charts/style7.xml" ContentType="application/vnd.ms-office.chartstyle+xml"/>
  <Override PartName="/ppt/charts/colors7.xml" ContentType="application/vnd.ms-office.chartcolorstyle+xml"/>
  <Override PartName="/ppt/charts/chart29.xml" ContentType="application/vnd.openxmlformats-officedocument.drawingml.chart+xml"/>
  <Override PartName="/ppt/charts/chart30.xml" ContentType="application/vnd.openxmlformats-officedocument.drawingml.chart+xml"/>
  <Override PartName="/ppt/tags/tag70.xml" ContentType="application/vnd.openxmlformats-officedocument.presentationml.tags+xml"/>
  <Override PartName="/ppt/tags/tag7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674" r:id="rId3"/>
  </p:sldMasterIdLst>
  <p:notesMasterIdLst>
    <p:notesMasterId r:id="rId28"/>
  </p:notesMasterIdLst>
  <p:handoutMasterIdLst>
    <p:handoutMasterId r:id="rId29"/>
  </p:handoutMasterIdLst>
  <p:sldIdLst>
    <p:sldId id="1081" r:id="rId4"/>
    <p:sldId id="1080" r:id="rId5"/>
    <p:sldId id="5337" r:id="rId6"/>
    <p:sldId id="845" r:id="rId7"/>
    <p:sldId id="5322" r:id="rId8"/>
    <p:sldId id="5333" r:id="rId9"/>
    <p:sldId id="5336" r:id="rId10"/>
    <p:sldId id="346" r:id="rId11"/>
    <p:sldId id="656" r:id="rId12"/>
    <p:sldId id="652" r:id="rId13"/>
    <p:sldId id="360" r:id="rId14"/>
    <p:sldId id="368" r:id="rId15"/>
    <p:sldId id="284" r:id="rId16"/>
    <p:sldId id="645" r:id="rId17"/>
    <p:sldId id="5338" r:id="rId18"/>
    <p:sldId id="317" r:id="rId19"/>
    <p:sldId id="309" r:id="rId20"/>
    <p:sldId id="307" r:id="rId21"/>
    <p:sldId id="318" r:id="rId22"/>
    <p:sldId id="320" r:id="rId23"/>
    <p:sldId id="321" r:id="rId24"/>
    <p:sldId id="313" r:id="rId25"/>
    <p:sldId id="5302" r:id="rId26"/>
    <p:sldId id="604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35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fman, Max" initials="DM" lastIdx="20" clrIdx="0">
    <p:extLst>
      <p:ext uri="{19B8F6BF-5375-455C-9EA6-DF929625EA0E}">
        <p15:presenceInfo xmlns:p15="http://schemas.microsoft.com/office/powerpoint/2012/main" userId="S::maxd@iii.org::b53bb5c7-63b1-4bce-b3f0-4214d82334d9" providerId="AD"/>
      </p:ext>
    </p:extLst>
  </p:cmAuthor>
  <p:cmAuthor id="2" name="Lynch, James" initials="LJ" lastIdx="1" clrIdx="1">
    <p:extLst>
      <p:ext uri="{19B8F6BF-5375-455C-9EA6-DF929625EA0E}">
        <p15:presenceInfo xmlns:p15="http://schemas.microsoft.com/office/powerpoint/2012/main" userId="S::jamesl@iii.org::347bbc7c-092c-42aa-a9f8-cedac8c5b5ea" providerId="AD"/>
      </p:ext>
    </p:extLst>
  </p:cmAuthor>
  <p:cmAuthor id="3" name="Jason Kurtz" initials="JK" lastIdx="13" clrIdx="2">
    <p:extLst>
      <p:ext uri="{19B8F6BF-5375-455C-9EA6-DF929625EA0E}">
        <p15:presenceInfo xmlns:p15="http://schemas.microsoft.com/office/powerpoint/2012/main" userId="S-1-5-21-2660683129-3636505375-3381148637-356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686"/>
    <a:srgbClr val="2F72AD"/>
    <a:srgbClr val="A6DCF7"/>
    <a:srgbClr val="337DBE"/>
    <a:srgbClr val="072C44"/>
    <a:srgbClr val="444648"/>
    <a:srgbClr val="56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27" autoAdjust="0"/>
    <p:restoredTop sz="94569" autoAdjust="0"/>
  </p:normalViewPr>
  <p:slideViewPr>
    <p:cSldViewPr snapToGrid="0">
      <p:cViewPr varScale="1">
        <p:scale>
          <a:sx n="78" d="100"/>
          <a:sy n="78" d="100"/>
        </p:scale>
        <p:origin x="76" y="88"/>
      </p:cViewPr>
      <p:guideLst>
        <p:guide orient="horz" pos="2184"/>
        <p:guide pos="3840"/>
        <p:guide pos="352"/>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3" d="100"/>
          <a:sy n="83" d="100"/>
        </p:scale>
        <p:origin x="-1302"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DorfmanMax\Dropbox%20(III)\Research%20and%20Education\2019%20Research\Combined%20Ratio%20Model\Q1%202020%20estimate\Webinar%20materials\Copy%20of%20Combined%20Ratio%20and%20Prem%20Growth%20Summaries%20from%20v5b%20.xlsx" TargetMode="External"/><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oleObject" Target="file:///C:\Users\DorfmanMax\Dropbox%20(III)\Research%20and%20Education\2019%20Research\Combined%20Ratio%20Model\Q1%202020%20estimate\Webinar%20materials\Copy%20of%20Combined%20Ratio%20and%20Prem%20Growth%20Summaries%20from%20v5b%20.xlsx" TargetMode="External"/><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6.xml.rels><?xml version="1.0" encoding="UTF-8" standalone="yes"?>
<Relationships xmlns="http://schemas.openxmlformats.org/package/2006/relationships"><Relationship Id="rId3" Type="http://schemas.openxmlformats.org/officeDocument/2006/relationships/oleObject" Target="file:///C:\Users\DorfmanMax\Dropbox%20(III)\Research%20and%20Education\2019%20Research\Combined%20Ratio%20Model\Q1%202020%20estimate\Webinar%20materials\Copy%20of%20Combined%20Ratio%20and%20Prem%20Growth%20Summaries%20from%20v5b%20.xlsx" TargetMode="External"/><Relationship Id="rId2" Type="http://schemas.microsoft.com/office/2011/relationships/chartColorStyle" Target="colors3.xml"/><Relationship Id="rId1" Type="http://schemas.microsoft.com/office/2011/relationships/chartStyle" Target="style3.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6.xlsx"/></Relationships>
</file>

<file path=ppt/charts/_rels/chart21.xml.rels><?xml version="1.0" encoding="UTF-8" standalone="yes"?>
<Relationships xmlns="http://schemas.openxmlformats.org/package/2006/relationships"><Relationship Id="rId3" Type="http://schemas.openxmlformats.org/officeDocument/2006/relationships/oleObject" Target="file:///C:\Users\DorfmanMax\Dropbox%20(III)\Research%20and%20Education\2019%20Research\Combined%20Ratio%20Model\Q1%202020%20estimate\Webinar%20materials\Copy%20of%20Combined%20Ratio%20and%20Prem%20Growth%20Summaries%20from%20v5b%20.xlsx" TargetMode="External"/><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4.xml.rels><?xml version="1.0" encoding="UTF-8" standalone="yes"?>
<Relationships xmlns="http://schemas.openxmlformats.org/package/2006/relationships"><Relationship Id="rId3" Type="http://schemas.openxmlformats.org/officeDocument/2006/relationships/oleObject" Target="file:///C:\Users\DorfmanMax\Dropbox%20(III)\Research%20and%20Education\2019%20Research\Combined%20Ratio%20Model\Q1%202020%20estimate\Webinar%20materials\Copy%20of%20Combined%20Ratio%20and%20Prem%20Growth%20Summaries%20from%20v5b%20.xlsx" TargetMode="External"/><Relationship Id="rId2" Type="http://schemas.microsoft.com/office/2011/relationships/chartColorStyle" Target="colors5.xml"/><Relationship Id="rId1" Type="http://schemas.microsoft.com/office/2011/relationships/chartStyle" Target="style5.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7.xml.rels><?xml version="1.0" encoding="UTF-8" standalone="yes"?>
<Relationships xmlns="http://schemas.openxmlformats.org/package/2006/relationships"><Relationship Id="rId3" Type="http://schemas.openxmlformats.org/officeDocument/2006/relationships/oleObject" Target="file:///C:\Users\DorfmanMax\Dropbox%20(III)\Research%20and%20Education\2019%20Research\Combined%20Ratio%20Model\Q1%202020%20estimate\Webinar%20materials\Copy%20of%20Combined%20Ratio%20and%20Prem%20Growth%20Summaries%20from%20v5b%20.xlsx" TargetMode="External"/><Relationship Id="rId2" Type="http://schemas.microsoft.com/office/2011/relationships/chartColorStyle" Target="colors6.xml"/><Relationship Id="rId1" Type="http://schemas.microsoft.com/office/2011/relationships/chartStyle" Target="style6.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DorfmanMax\Dropbox%20(III)\Research%20and%20Education\2019%20Research\Combined%20Ratio%20Model\Q1%202020%20estimate\Webinar%20materials\Copy%20of%20Combined%20Ratio%20and%20Prem%20Growth%20Summaries%20from%20v5b%20.xlsx" TargetMode="External"/><Relationship Id="rId2" Type="http://schemas.microsoft.com/office/2011/relationships/chartColorStyle" Target="colors7.xml"/><Relationship Id="rId1" Type="http://schemas.microsoft.com/office/2011/relationships/chartStyle" Target="style7.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193768672641914E-2"/>
          <c:y val="1.8080667593880387E-2"/>
          <c:w val="0.95561246265471622"/>
          <c:h val="0.95340751043115435"/>
        </c:manualLayout>
      </c:layout>
      <c:barChart>
        <c:barDir val="bar"/>
        <c:grouping val="stacked"/>
        <c:varyColors val="0"/>
        <c:ser>
          <c:idx val="0"/>
          <c:order val="0"/>
          <c:spPr>
            <a:solidFill>
              <a:srgbClr val="C3CFE1"/>
            </a:solidFill>
            <a:ln>
              <a:noFill/>
            </a:ln>
          </c:spPr>
          <c:invertIfNegative val="0"/>
          <c:dLbls>
            <c:dLbl>
              <c:idx val="0"/>
              <c:layout>
                <c:manualLayout>
                  <c:x val="0"/>
                  <c:y val="1.043115438108484E-3"/>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324-4B96-A407-9EBCC6339129}"/>
                </c:ext>
              </c:extLst>
            </c:dLbl>
            <c:dLbl>
              <c:idx val="1"/>
              <c:layout>
                <c:manualLayout>
                  <c:x val="0"/>
                  <c:y val="1.043115438108484E-3"/>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324-4B96-A407-9EBCC6339129}"/>
                </c:ext>
              </c:extLst>
            </c:dLbl>
            <c:dLbl>
              <c:idx val="2"/>
              <c:layout>
                <c:manualLayout>
                  <c:x val="0"/>
                  <c:y val="1.043115438108484E-3"/>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324-4B96-A407-9EBCC6339129}"/>
                </c:ext>
              </c:extLst>
            </c:dLbl>
            <c:dLbl>
              <c:idx val="3"/>
              <c:layout>
                <c:manualLayout>
                  <c:x val="-4.2680324370465217E-4"/>
                  <c:y val="1.043115438108484E-3"/>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324-4B96-A407-9EBCC6339129}"/>
                </c:ext>
              </c:extLst>
            </c:dLbl>
            <c:dLbl>
              <c:idx val="5"/>
              <c:layout>
                <c:manualLayout>
                  <c:x val="-4.2680324370465217E-4"/>
                  <c:y val="1.043115438108484E-3"/>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324-4B96-A407-9EBCC6339129}"/>
                </c:ext>
              </c:extLst>
            </c:dLbl>
            <c:dLbl>
              <c:idx val="7"/>
              <c:layout>
                <c:manualLayout>
                  <c:x val="0"/>
                  <c:y val="1.043115438108484E-3"/>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324-4B96-A407-9EBCC6339129}"/>
                </c:ext>
              </c:extLst>
            </c:dLbl>
            <c:dLbl>
              <c:idx val="8"/>
              <c:layout>
                <c:manualLayout>
                  <c:x val="8.109261630388391E-2"/>
                  <c:y val="-1.9123783031988872E-2"/>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324-4B96-A407-9EBCC6339129}"/>
                </c:ext>
              </c:extLst>
            </c:dLbl>
            <c:dLbl>
              <c:idx val="9"/>
              <c:layout>
                <c:manualLayout>
                  <c:x val="7.9812206572769953E-2"/>
                  <c:y val="-1.3560500695410291E-2"/>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324-4B96-A407-9EBCC63391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189</c:v>
                </c:pt>
                <c:pt idx="1">
                  <c:v>195</c:v>
                </c:pt>
                <c:pt idx="2">
                  <c:v>129</c:v>
                </c:pt>
                <c:pt idx="3">
                  <c:v>57</c:v>
                </c:pt>
                <c:pt idx="4">
                  <c:v>3</c:v>
                </c:pt>
                <c:pt idx="5">
                  <c:v>32</c:v>
                </c:pt>
                <c:pt idx="6">
                  <c:v>16</c:v>
                </c:pt>
                <c:pt idx="7">
                  <c:v>24</c:v>
                </c:pt>
                <c:pt idx="8">
                  <c:v>4</c:v>
                </c:pt>
                <c:pt idx="9">
                  <c:v>10</c:v>
                </c:pt>
                <c:pt idx="10">
                  <c:v>0</c:v>
                </c:pt>
                <c:pt idx="11">
                  <c:v>10</c:v>
                </c:pt>
              </c:numCache>
            </c:numRef>
          </c:val>
          <c:extLst>
            <c:ext xmlns:c16="http://schemas.microsoft.com/office/drawing/2014/chart" uri="{C3380CC4-5D6E-409C-BE32-E72D297353CC}">
              <c16:uniqueId val="{00000008-C324-4B96-A407-9EBCC6339129}"/>
            </c:ext>
          </c:extLst>
        </c:ser>
        <c:ser>
          <c:idx val="1"/>
          <c:order val="1"/>
          <c:spPr>
            <a:solidFill>
              <a:schemeClr val="hlink"/>
            </a:solidFill>
            <a:ln>
              <a:noFill/>
            </a:ln>
          </c:spPr>
          <c:invertIfNegative val="0"/>
          <c:dLbls>
            <c:dLbl>
              <c:idx val="0"/>
              <c:layout>
                <c:manualLayout>
                  <c:x val="0"/>
                  <c:y val="1.043115438108484E-3"/>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324-4B96-A407-9EBCC6339129}"/>
                </c:ext>
              </c:extLst>
            </c:dLbl>
            <c:dLbl>
              <c:idx val="1"/>
              <c:layout>
                <c:manualLayout>
                  <c:x val="0"/>
                  <c:y val="1.043115438108484E-3"/>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324-4B96-A407-9EBCC6339129}"/>
                </c:ext>
              </c:extLst>
            </c:dLbl>
            <c:dLbl>
              <c:idx val="2"/>
              <c:layout>
                <c:manualLayout>
                  <c:x val="-4.2680324370465217E-4"/>
                  <c:y val="1.043115438108484E-3"/>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324-4B96-A407-9EBCC6339129}"/>
                </c:ext>
              </c:extLst>
            </c:dLbl>
            <c:dLbl>
              <c:idx val="3"/>
              <c:layout>
                <c:manualLayout>
                  <c:x val="-4.2680324370465217E-4"/>
                  <c:y val="1.043115438108484E-3"/>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324-4B96-A407-9EBCC6339129}"/>
                </c:ext>
              </c:extLst>
            </c:dLbl>
            <c:dLbl>
              <c:idx val="4"/>
              <c:layout>
                <c:manualLayout>
                  <c:x val="0"/>
                  <c:y val="1.043115438108484E-3"/>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324-4B96-A407-9EBCC6339129}"/>
                </c:ext>
              </c:extLst>
            </c:dLbl>
            <c:dLbl>
              <c:idx val="5"/>
              <c:layout>
                <c:manualLayout>
                  <c:x val="-4.2680324370465217E-4"/>
                  <c:y val="1.043115438108484E-3"/>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324-4B96-A407-9EBCC6339129}"/>
                </c:ext>
              </c:extLst>
            </c:dLbl>
            <c:dLbl>
              <c:idx val="6"/>
              <c:layout>
                <c:manualLayout>
                  <c:x val="0"/>
                  <c:y val="1.043115438108484E-3"/>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324-4B96-A407-9EBCC6339129}"/>
                </c:ext>
              </c:extLst>
            </c:dLbl>
            <c:dLbl>
              <c:idx val="7"/>
              <c:layout>
                <c:manualLayout>
                  <c:x val="5.4204011950490821E-2"/>
                  <c:y val="1.043115438108484E-3"/>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324-4B96-A407-9EBCC6339129}"/>
                </c:ext>
              </c:extLst>
            </c:dLbl>
            <c:dLbl>
              <c:idx val="8"/>
              <c:layout>
                <c:manualLayout>
                  <c:x val="-4.2680324370465217E-4"/>
                  <c:y val="1.043115438108484E-3"/>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324-4B96-A407-9EBCC6339129}"/>
                </c:ext>
              </c:extLst>
            </c:dLbl>
            <c:dLbl>
              <c:idx val="9"/>
              <c:layout>
                <c:manualLayout>
                  <c:x val="0.11566367904396073"/>
                  <c:y val="-1.3560500695410291E-2"/>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324-4B96-A407-9EBCC6339129}"/>
                </c:ext>
              </c:extLst>
            </c:dLbl>
            <c:dLbl>
              <c:idx val="10"/>
              <c:layout>
                <c:manualLayout>
                  <c:x val="9.7737942808365341E-2"/>
                  <c:y val="1.564673157162726E-2"/>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324-4B96-A407-9EBCC6339129}"/>
                </c:ext>
              </c:extLst>
            </c:dLbl>
            <c:dLbl>
              <c:idx val="11"/>
              <c:layout>
                <c:manualLayout>
                  <c:x val="0"/>
                  <c:y val="-4.3463143254520165E-2"/>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324-4B96-A407-9EBCC63391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Sheet1!$A$2:$L$2</c:f>
              <c:numCache>
                <c:formatCode>General</c:formatCode>
                <c:ptCount val="12"/>
                <c:pt idx="0">
                  <c:v>194</c:v>
                </c:pt>
                <c:pt idx="1">
                  <c:v>129</c:v>
                </c:pt>
                <c:pt idx="2">
                  <c:v>176</c:v>
                </c:pt>
                <c:pt idx="3">
                  <c:v>189</c:v>
                </c:pt>
                <c:pt idx="4">
                  <c:v>152</c:v>
                </c:pt>
                <c:pt idx="5">
                  <c:v>45</c:v>
                </c:pt>
                <c:pt idx="6">
                  <c:v>35</c:v>
                </c:pt>
                <c:pt idx="7">
                  <c:v>15</c:v>
                </c:pt>
                <c:pt idx="8">
                  <c:v>21</c:v>
                </c:pt>
                <c:pt idx="9">
                  <c:v>13</c:v>
                </c:pt>
                <c:pt idx="10">
                  <c:v>17</c:v>
                </c:pt>
                <c:pt idx="11">
                  <c:v>4</c:v>
                </c:pt>
              </c:numCache>
            </c:numRef>
          </c:val>
          <c:extLst>
            <c:ext xmlns:c16="http://schemas.microsoft.com/office/drawing/2014/chart" uri="{C3380CC4-5D6E-409C-BE32-E72D297353CC}">
              <c16:uniqueId val="{00000015-C324-4B96-A407-9EBCC6339129}"/>
            </c:ext>
          </c:extLst>
        </c:ser>
        <c:dLbls>
          <c:showLegendKey val="0"/>
          <c:showVal val="0"/>
          <c:showCatName val="0"/>
          <c:showSerName val="0"/>
          <c:showPercent val="0"/>
          <c:showBubbleSize val="0"/>
        </c:dLbls>
        <c:gapWidth val="80"/>
        <c:overlap val="100"/>
        <c:axId val="2063667824"/>
        <c:axId val="1"/>
      </c:barChart>
      <c:catAx>
        <c:axId val="206366782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83"/>
          <c:min val="0"/>
        </c:scaling>
        <c:delete val="1"/>
        <c:axPos val="t"/>
        <c:numFmt formatCode="General" sourceLinked="1"/>
        <c:majorTickMark val="out"/>
        <c:minorTickMark val="none"/>
        <c:tickLblPos val="nextTo"/>
        <c:crossAx val="2063667824"/>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271230241007"/>
          <c:y val="6.9510268562401265E-2"/>
          <c:w val="0.7342849402511229"/>
          <c:h val="0.59885157963445801"/>
        </c:manualLayout>
      </c:layout>
      <c:barChart>
        <c:barDir val="col"/>
        <c:grouping val="stacked"/>
        <c:varyColors val="0"/>
        <c:ser>
          <c:idx val="0"/>
          <c:order val="0"/>
          <c:tx>
            <c:v>Combined Ratio</c:v>
          </c:tx>
          <c:spPr>
            <a:solidFill>
              <a:schemeClr val="accent1"/>
            </a:solidFill>
            <a:ln>
              <a:noFill/>
            </a:ln>
            <a:effectLst/>
          </c:spPr>
          <c:invertIfNegative val="0"/>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05D4-45EF-82F3-0237C7A6936E}"/>
              </c:ext>
            </c:extLst>
          </c:dPt>
          <c:dLbls>
            <c:dLbl>
              <c:idx val="4"/>
              <c:layout>
                <c:manualLayout>
                  <c:x val="0"/>
                  <c:y val="-0.24412294929615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37-4CFF-990D-FB76F7BA7A81}"/>
                </c:ext>
              </c:extLst>
            </c:dLbl>
            <c:dLbl>
              <c:idx val="5"/>
              <c:layout>
                <c:manualLayout>
                  <c:x val="0"/>
                  <c:y val="-0.221544656885093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D4-45EF-82F3-0237C7A6936E}"/>
                </c:ext>
              </c:extLst>
            </c:dLbl>
            <c:dLbl>
              <c:idx val="6"/>
              <c:layout>
                <c:manualLayout>
                  <c:x val="-9.3806131331146762E-8"/>
                  <c:y val="-0.1523047484750543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4306541927025576E-2"/>
                      <c:h val="8.8538091582051032E-2"/>
                    </c:manualLayout>
                  </c15:layout>
                </c:ext>
                <c:ext xmlns:c16="http://schemas.microsoft.com/office/drawing/2014/chart" uri="{C3380CC4-5D6E-409C-BE32-E72D297353CC}">
                  <c16:uniqueId val="{00000006-B2E9-4326-82F4-D0FE344340C1}"/>
                </c:ext>
              </c:extLst>
            </c:dLbl>
            <c:dLbl>
              <c:idx val="7"/>
              <c:layout>
                <c:manualLayout>
                  <c:x val="-9.3806131243783003E-8"/>
                  <c:y val="-0.1536877500970304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9071893394209743E-2"/>
                      <c:h val="9.5712977447695358E-2"/>
                    </c:manualLayout>
                  </c15:layout>
                </c:ext>
                <c:ext xmlns:c16="http://schemas.microsoft.com/office/drawing/2014/chart" uri="{C3380CC4-5D6E-409C-BE32-E72D297353CC}">
                  <c16:uniqueId val="{00000007-B2E9-4326-82F4-D0FE344340C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0"/>
              </c:ext>
            </c:extLst>
          </c:dLbls>
          <c:cat>
            <c:strRef>
              <c:f>Summaries!$P$29:$W$29</c:f>
              <c:strCache>
                <c:ptCount val="8"/>
                <c:pt idx="0">
                  <c:v>2015</c:v>
                </c:pt>
                <c:pt idx="1">
                  <c:v>2016</c:v>
                </c:pt>
                <c:pt idx="2">
                  <c:v>2017</c:v>
                </c:pt>
                <c:pt idx="3">
                  <c:v>2018</c:v>
                </c:pt>
                <c:pt idx="4">
                  <c:v>2019</c:v>
                </c:pt>
                <c:pt idx="5">
                  <c:v>2020 E</c:v>
                </c:pt>
                <c:pt idx="6">
                  <c:v>2021 F</c:v>
                </c:pt>
                <c:pt idx="7">
                  <c:v>2022 F</c:v>
                </c:pt>
              </c:strCache>
            </c:strRef>
          </c:cat>
          <c:val>
            <c:numRef>
              <c:f>Summaries!$P$31:$W$31</c:f>
              <c:numCache>
                <c:formatCode>0%</c:formatCode>
                <c:ptCount val="8"/>
                <c:pt idx="0">
                  <c:v>0.97748050718703894</c:v>
                </c:pt>
                <c:pt idx="1">
                  <c:v>1.0060211515773043</c:v>
                </c:pt>
                <c:pt idx="2">
                  <c:v>1.0362965154734971</c:v>
                </c:pt>
                <c:pt idx="3">
                  <c:v>0.99096673736560281</c:v>
                </c:pt>
                <c:pt idx="4">
                  <c:v>0.98801202146384004</c:v>
                </c:pt>
                <c:pt idx="5">
                  <c:v>0.98899999999999999</c:v>
                </c:pt>
                <c:pt idx="6">
                  <c:v>0.98499999999999999</c:v>
                </c:pt>
                <c:pt idx="7">
                  <c:v>0.98799999999999999</c:v>
                </c:pt>
              </c:numCache>
            </c:numRef>
          </c:val>
          <c:extLst>
            <c:ext xmlns:c16="http://schemas.microsoft.com/office/drawing/2014/chart" uri="{C3380CC4-5D6E-409C-BE32-E72D297353CC}">
              <c16:uniqueId val="{00000002-05D4-45EF-82F3-0237C7A6936E}"/>
            </c:ext>
          </c:extLst>
        </c:ser>
        <c:dLbls>
          <c:showLegendKey val="0"/>
          <c:showVal val="0"/>
          <c:showCatName val="0"/>
          <c:showSerName val="0"/>
          <c:showPercent val="0"/>
          <c:showBubbleSize val="0"/>
        </c:dLbls>
        <c:gapWidth val="150"/>
        <c:overlap val="100"/>
        <c:axId val="94415456"/>
        <c:axId val="94421280"/>
      </c:barChart>
      <c:lineChart>
        <c:grouping val="standard"/>
        <c:varyColors val="0"/>
        <c:ser>
          <c:idx val="3"/>
          <c:order val="1"/>
          <c:tx>
            <c:v>DWP Growth</c:v>
          </c:tx>
          <c:spPr>
            <a:ln w="28575" cap="rnd">
              <a:solidFill>
                <a:schemeClr val="accent3"/>
              </a:solidFill>
              <a:round/>
            </a:ln>
            <a:effectLst/>
          </c:spPr>
          <c:marker>
            <c:symbol val="none"/>
          </c:marker>
          <c:dPt>
            <c:idx val="5"/>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07-05D4-45EF-82F3-0237C7A6936E}"/>
              </c:ext>
            </c:extLst>
          </c:dPt>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Summaries!$AN$9:$AU$9</c:f>
              <c:numCache>
                <c:formatCode>0%</c:formatCode>
                <c:ptCount val="8"/>
                <c:pt idx="0">
                  <c:v>3.8100000000000002E-2</c:v>
                </c:pt>
                <c:pt idx="1">
                  <c:v>3.85E-2</c:v>
                </c:pt>
                <c:pt idx="2">
                  <c:v>4.8399999999999999E-2</c:v>
                </c:pt>
                <c:pt idx="3">
                  <c:v>5.57E-2</c:v>
                </c:pt>
                <c:pt idx="4">
                  <c:v>5.1499999999999997E-2</c:v>
                </c:pt>
                <c:pt idx="5">
                  <c:v>2.1999999999999999E-2</c:v>
                </c:pt>
                <c:pt idx="6">
                  <c:v>6.2E-2</c:v>
                </c:pt>
                <c:pt idx="7">
                  <c:v>5.8000000000000003E-2</c:v>
                </c:pt>
              </c:numCache>
            </c:numRef>
          </c:val>
          <c:smooth val="0"/>
          <c:extLst>
            <c:ext xmlns:c16="http://schemas.microsoft.com/office/drawing/2014/chart" uri="{C3380CC4-5D6E-409C-BE32-E72D297353CC}">
              <c16:uniqueId val="{00000008-05D4-45EF-82F3-0237C7A6936E}"/>
            </c:ext>
          </c:extLst>
        </c:ser>
        <c:ser>
          <c:idx val="2"/>
          <c:order val="2"/>
          <c:tx>
            <c:v>NWP Growth</c:v>
          </c:tx>
          <c:spPr>
            <a:ln w="28575" cap="rnd">
              <a:solidFill>
                <a:schemeClr val="accent2"/>
              </a:solidFill>
              <a:round/>
            </a:ln>
            <a:effectLst/>
          </c:spPr>
          <c:marker>
            <c:symbol val="none"/>
          </c:marker>
          <c:dPt>
            <c:idx val="5"/>
            <c:marker>
              <c:symbol val="none"/>
            </c:marker>
            <c:bubble3D val="0"/>
            <c:spPr>
              <a:ln w="28575" cap="rnd">
                <a:solidFill>
                  <a:schemeClr val="accent2"/>
                </a:solidFill>
                <a:prstDash val="dash"/>
                <a:round/>
              </a:ln>
              <a:effectLst/>
            </c:spPr>
            <c:extLst>
              <c:ext xmlns:c16="http://schemas.microsoft.com/office/drawing/2014/chart" uri="{C3380CC4-5D6E-409C-BE32-E72D297353CC}">
                <c16:uniqueId val="{0000000A-05D4-45EF-82F3-0237C7A6936E}"/>
              </c:ext>
            </c:extLst>
          </c:dPt>
          <c:dLbls>
            <c:dLbl>
              <c:idx val="5"/>
              <c:layout>
                <c:manualLayout>
                  <c:x val="-3.9586656415532648E-2"/>
                  <c:y val="-4.0681602858203353E-2"/>
                </c:manualLayout>
              </c:layout>
              <c:spPr>
                <a:solidFill>
                  <a:schemeClr val="accent2"/>
                </a:solid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666040416934482E-2"/>
                      <c:h val="8.8538091582051032E-2"/>
                    </c:manualLayout>
                  </c15:layout>
                </c:ext>
                <c:ext xmlns:c16="http://schemas.microsoft.com/office/drawing/2014/chart" uri="{C3380CC4-5D6E-409C-BE32-E72D297353CC}">
                  <c16:uniqueId val="{0000000A-05D4-45EF-82F3-0237C7A6936E}"/>
                </c:ext>
              </c:extLst>
            </c:dLbl>
            <c:dLbl>
              <c:idx val="6"/>
              <c:layout>
                <c:manualLayout>
                  <c:x val="-3.7204016577903051E-2"/>
                  <c:y val="-6.5793703387958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E9-4326-82F4-D0FE344340C1}"/>
                </c:ext>
              </c:extLst>
            </c:dLbl>
            <c:dLbl>
              <c:idx val="7"/>
              <c:layout>
                <c:manualLayout>
                  <c:x val="-3.7204016577902961E-2"/>
                  <c:y val="-8.01434751192471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E9-4326-82F4-D0FE344340C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Summaries!$P$9:$W$9</c:f>
              <c:numCache>
                <c:formatCode>0%</c:formatCode>
                <c:ptCount val="8"/>
                <c:pt idx="0">
                  <c:v>3.4757955102466154E-2</c:v>
                </c:pt>
                <c:pt idx="1">
                  <c:v>2.6338740685499573E-2</c:v>
                </c:pt>
                <c:pt idx="2">
                  <c:v>4.5739009809072195E-2</c:v>
                </c:pt>
                <c:pt idx="3">
                  <c:v>0.1071177626470281</c:v>
                </c:pt>
                <c:pt idx="4">
                  <c:v>3.4344614136679698E-2</c:v>
                </c:pt>
                <c:pt idx="5">
                  <c:v>1.9E-2</c:v>
                </c:pt>
                <c:pt idx="6">
                  <c:v>0.06</c:v>
                </c:pt>
                <c:pt idx="7">
                  <c:v>5.7000000000000002E-2</c:v>
                </c:pt>
              </c:numCache>
            </c:numRef>
          </c:val>
          <c:smooth val="0"/>
          <c:extLst>
            <c:ext xmlns:c16="http://schemas.microsoft.com/office/drawing/2014/chart" uri="{C3380CC4-5D6E-409C-BE32-E72D297353CC}">
              <c16:uniqueId val="{0000000B-05D4-45EF-82F3-0237C7A6936E}"/>
            </c:ext>
          </c:extLst>
        </c:ser>
        <c:dLbls>
          <c:showLegendKey val="0"/>
          <c:showVal val="0"/>
          <c:showCatName val="0"/>
          <c:showSerName val="0"/>
          <c:showPercent val="0"/>
          <c:showBubbleSize val="0"/>
        </c:dLbls>
        <c:marker val="1"/>
        <c:smooth val="0"/>
        <c:axId val="1384637471"/>
        <c:axId val="579619439"/>
      </c:lineChart>
      <c:catAx>
        <c:axId val="94415456"/>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21280"/>
        <c:crosses val="autoZero"/>
        <c:auto val="1"/>
        <c:lblAlgn val="ctr"/>
        <c:lblOffset val="100"/>
        <c:noMultiLvlLbl val="0"/>
      </c:catAx>
      <c:valAx>
        <c:axId val="9442128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r>
                  <a:rPr lang="en-US" sz="1000" b="1" dirty="0"/>
                  <a:t>Combined Ratio</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15456"/>
        <c:crosses val="autoZero"/>
        <c:crossBetween val="between"/>
      </c:valAx>
      <c:valAx>
        <c:axId val="579619439"/>
        <c:scaling>
          <c:orientation val="minMax"/>
        </c:scaling>
        <c:delete val="0"/>
        <c:axPos val="r"/>
        <c:title>
          <c:tx>
            <c:rich>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r>
                  <a:rPr lang="en-US" sz="1000" b="1" dirty="0"/>
                  <a:t>Premium Growth</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4637471"/>
        <c:crosses val="max"/>
        <c:crossBetween val="between"/>
      </c:valAx>
      <c:catAx>
        <c:axId val="1384637471"/>
        <c:scaling>
          <c:orientation val="minMax"/>
        </c:scaling>
        <c:delete val="1"/>
        <c:axPos val="b"/>
        <c:numFmt formatCode="General" sourceLinked="1"/>
        <c:majorTickMark val="out"/>
        <c:minorTickMark val="none"/>
        <c:tickLblPos val="nextTo"/>
        <c:crossAx val="579619439"/>
        <c:crosses val="autoZero"/>
        <c:auto val="1"/>
        <c:lblAlgn val="ctr"/>
        <c:lblOffset val="100"/>
        <c:noMultiLvlLbl val="0"/>
      </c:catAx>
      <c:spPr>
        <a:solidFill>
          <a:schemeClr val="bg2"/>
        </a:solid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6266267261116292"/>
          <c:w val="0.9933977455716585"/>
          <c:h val="0.111296538169695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5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44411579700473"/>
          <c:y val="4.2069294656195376E-2"/>
          <c:w val="0.83189837020952284"/>
          <c:h val="0.61798111728924887"/>
        </c:manualLayout>
      </c:layout>
      <c:lineChart>
        <c:grouping val="standard"/>
        <c:varyColors val="0"/>
        <c:ser>
          <c:idx val="0"/>
          <c:order val="0"/>
          <c:tx>
            <c:strRef>
              <c:f>Sheet1!$A$2</c:f>
              <c:strCache>
                <c:ptCount val="1"/>
                <c:pt idx="0">
                  <c:v>% Change</c:v>
                </c:pt>
              </c:strCache>
            </c:strRef>
          </c:tx>
          <c:spPr>
            <a:ln>
              <a:solidFill>
                <a:schemeClr val="accent1"/>
              </a:solidFill>
            </a:ln>
          </c:spPr>
          <c:marker>
            <c:symbol val="none"/>
          </c:marker>
          <c:dLbls>
            <c:dLbl>
              <c:idx val="66"/>
              <c:layout>
                <c:manualLayout>
                  <c:x val="-2.4005310655184184E-3"/>
                  <c:y val="-6.9935698128552923E-2"/>
                </c:manualLayout>
              </c:layout>
              <c:tx>
                <c:rich>
                  <a:bodyPr/>
                  <a:lstStyle/>
                  <a:p>
                    <a:r>
                      <a:rPr lang="en-US" dirty="0"/>
                      <a:t>7.1%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27C-4F47-A695-E3ACFF0BD9F6}"/>
                </c:ext>
              </c:extLst>
            </c:dLbl>
            <c:spPr>
              <a:noFill/>
              <a:ln>
                <a:noFill/>
              </a:ln>
              <a:effectLst/>
            </c:spPr>
            <c:txPr>
              <a:bodyPr/>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Sheet1!$M$1:$CA$1</c:f>
              <c:strCache>
                <c:ptCount val="67"/>
                <c:pt idx="0">
                  <c:v>2004:Q2</c:v>
                </c:pt>
                <c:pt idx="1">
                  <c:v>2004:Q3</c:v>
                </c:pt>
                <c:pt idx="2">
                  <c:v>2004:Q4</c:v>
                </c:pt>
                <c:pt idx="3">
                  <c:v>2005:Q1</c:v>
                </c:pt>
                <c:pt idx="4">
                  <c:v>2005:Q2</c:v>
                </c:pt>
                <c:pt idx="5">
                  <c:v>2005:Q3</c:v>
                </c:pt>
                <c:pt idx="6">
                  <c:v>2005:Q4</c:v>
                </c:pt>
                <c:pt idx="7">
                  <c:v>2006:Q1</c:v>
                </c:pt>
                <c:pt idx="8">
                  <c:v>2006:Q2</c:v>
                </c:pt>
                <c:pt idx="9">
                  <c:v>2006:Q3</c:v>
                </c:pt>
                <c:pt idx="10">
                  <c:v>2006:Q4</c:v>
                </c:pt>
                <c:pt idx="11">
                  <c:v>2007:Q1</c:v>
                </c:pt>
                <c:pt idx="12">
                  <c:v>2007:Q2</c:v>
                </c:pt>
                <c:pt idx="13">
                  <c:v>2007:Q3</c:v>
                </c:pt>
                <c:pt idx="14">
                  <c:v>2007:Q4</c:v>
                </c:pt>
                <c:pt idx="15">
                  <c:v>2008:Q1</c:v>
                </c:pt>
                <c:pt idx="16">
                  <c:v>2008:Q2</c:v>
                </c:pt>
                <c:pt idx="17">
                  <c:v>2008:Q3</c:v>
                </c:pt>
                <c:pt idx="18">
                  <c:v>2008:Q4</c:v>
                </c:pt>
                <c:pt idx="19">
                  <c:v>2009:Q1</c:v>
                </c:pt>
                <c:pt idx="20">
                  <c:v>2009:Q2</c:v>
                </c:pt>
                <c:pt idx="21">
                  <c:v>2009:Q3</c:v>
                </c:pt>
                <c:pt idx="22">
                  <c:v>2009:Q4</c:v>
                </c:pt>
                <c:pt idx="23">
                  <c:v>2010:Q1</c:v>
                </c:pt>
                <c:pt idx="24">
                  <c:v>2010:Q2</c:v>
                </c:pt>
                <c:pt idx="25">
                  <c:v>2010:Q3</c:v>
                </c:pt>
                <c:pt idx="26">
                  <c:v>2010:Q4</c:v>
                </c:pt>
                <c:pt idx="27">
                  <c:v>2011:Q1</c:v>
                </c:pt>
                <c:pt idx="28">
                  <c:v>2011:Q2</c:v>
                </c:pt>
                <c:pt idx="29">
                  <c:v>2011:Q3</c:v>
                </c:pt>
                <c:pt idx="30">
                  <c:v>2011:Q4</c:v>
                </c:pt>
                <c:pt idx="31">
                  <c:v>2012:Q1</c:v>
                </c:pt>
                <c:pt idx="32">
                  <c:v>2012:Q2</c:v>
                </c:pt>
                <c:pt idx="33">
                  <c:v>2012:Q3</c:v>
                </c:pt>
                <c:pt idx="34">
                  <c:v>2012:Q4</c:v>
                </c:pt>
                <c:pt idx="35">
                  <c:v>2013:Q1</c:v>
                </c:pt>
                <c:pt idx="36">
                  <c:v>2013:Q2</c:v>
                </c:pt>
                <c:pt idx="37">
                  <c:v>2013:Q3</c:v>
                </c:pt>
                <c:pt idx="38">
                  <c:v>2013:Q4</c:v>
                </c:pt>
                <c:pt idx="39">
                  <c:v>2014:Q1</c:v>
                </c:pt>
                <c:pt idx="40">
                  <c:v>2014:Q2</c:v>
                </c:pt>
                <c:pt idx="41">
                  <c:v>2014:Q3</c:v>
                </c:pt>
                <c:pt idx="42">
                  <c:v>2014:Q4</c:v>
                </c:pt>
                <c:pt idx="43">
                  <c:v>2015:Q1</c:v>
                </c:pt>
                <c:pt idx="44">
                  <c:v>2015:Q2</c:v>
                </c:pt>
                <c:pt idx="45">
                  <c:v>2015:Q3</c:v>
                </c:pt>
                <c:pt idx="46">
                  <c:v>2015:Q4</c:v>
                </c:pt>
                <c:pt idx="47">
                  <c:v>2016:Q1</c:v>
                </c:pt>
                <c:pt idx="48">
                  <c:v>2016:Q2</c:v>
                </c:pt>
                <c:pt idx="49">
                  <c:v>2016:Q3</c:v>
                </c:pt>
                <c:pt idx="50">
                  <c:v>2016:Q4</c:v>
                </c:pt>
                <c:pt idx="51">
                  <c:v>2017:Q1</c:v>
                </c:pt>
                <c:pt idx="52">
                  <c:v>2017:Q2</c:v>
                </c:pt>
                <c:pt idx="53">
                  <c:v>2017:Q3</c:v>
                </c:pt>
                <c:pt idx="54">
                  <c:v>2017:Q4</c:v>
                </c:pt>
                <c:pt idx="55">
                  <c:v>2018:Q1</c:v>
                </c:pt>
                <c:pt idx="56">
                  <c:v>2018:Q2</c:v>
                </c:pt>
                <c:pt idx="57">
                  <c:v>2018:Q3</c:v>
                </c:pt>
                <c:pt idx="58">
                  <c:v>2018:Q4</c:v>
                </c:pt>
                <c:pt idx="59">
                  <c:v>2019:Q1</c:v>
                </c:pt>
                <c:pt idx="60">
                  <c:v>2019:Q2</c:v>
                </c:pt>
                <c:pt idx="61">
                  <c:v>2019:Q3</c:v>
                </c:pt>
                <c:pt idx="62">
                  <c:v>2019:Q4</c:v>
                </c:pt>
                <c:pt idx="63">
                  <c:v>2020:Q1</c:v>
                </c:pt>
                <c:pt idx="64">
                  <c:v>2020:Q2</c:v>
                </c:pt>
                <c:pt idx="65">
                  <c:v>2020:Q3</c:v>
                </c:pt>
                <c:pt idx="66">
                  <c:v>2020:Q4</c:v>
                </c:pt>
              </c:strCache>
            </c:strRef>
          </c:cat>
          <c:val>
            <c:numRef>
              <c:f>Sheet1!$M$2:$CA$2</c:f>
              <c:numCache>
                <c:formatCode>0%</c:formatCode>
                <c:ptCount val="67"/>
                <c:pt idx="0">
                  <c:v>7.0000000000000007E-2</c:v>
                </c:pt>
                <c:pt idx="1">
                  <c:v>0.04</c:v>
                </c:pt>
                <c:pt idx="2">
                  <c:v>0.02</c:v>
                </c:pt>
                <c:pt idx="3">
                  <c:v>-0.01</c:v>
                </c:pt>
                <c:pt idx="4">
                  <c:v>-0.03</c:v>
                </c:pt>
                <c:pt idx="5">
                  <c:v>-0.05</c:v>
                </c:pt>
                <c:pt idx="6">
                  <c:v>-0.06</c:v>
                </c:pt>
                <c:pt idx="7">
                  <c:v>-0.06</c:v>
                </c:pt>
                <c:pt idx="8">
                  <c:v>-7.0000000000000007E-2</c:v>
                </c:pt>
                <c:pt idx="9">
                  <c:v>-0.08</c:v>
                </c:pt>
                <c:pt idx="10">
                  <c:v>-0.08</c:v>
                </c:pt>
                <c:pt idx="11">
                  <c:v>-0.12</c:v>
                </c:pt>
                <c:pt idx="12">
                  <c:v>-0.14000000000000001</c:v>
                </c:pt>
                <c:pt idx="13">
                  <c:v>-0.15</c:v>
                </c:pt>
                <c:pt idx="14">
                  <c:v>-0.16</c:v>
                </c:pt>
                <c:pt idx="15">
                  <c:v>-0.12</c:v>
                </c:pt>
                <c:pt idx="16">
                  <c:v>-0.11</c:v>
                </c:pt>
                <c:pt idx="17">
                  <c:v>-0.1</c:v>
                </c:pt>
                <c:pt idx="18">
                  <c:v>-0.09</c:v>
                </c:pt>
                <c:pt idx="19">
                  <c:v>-7.0000000000000007E-2</c:v>
                </c:pt>
                <c:pt idx="20">
                  <c:v>-0.06</c:v>
                </c:pt>
                <c:pt idx="21">
                  <c:v>-0.04</c:v>
                </c:pt>
                <c:pt idx="22">
                  <c:v>-0.04</c:v>
                </c:pt>
                <c:pt idx="23">
                  <c:v>-0.04</c:v>
                </c:pt>
                <c:pt idx="24">
                  <c:v>-0.03</c:v>
                </c:pt>
                <c:pt idx="25">
                  <c:v>-0.04</c:v>
                </c:pt>
                <c:pt idx="26">
                  <c:v>-0.05</c:v>
                </c:pt>
                <c:pt idx="27">
                  <c:v>-0.04</c:v>
                </c:pt>
                <c:pt idx="28">
                  <c:v>-0.03</c:v>
                </c:pt>
                <c:pt idx="29">
                  <c:v>0</c:v>
                </c:pt>
                <c:pt idx="30">
                  <c:v>0.01</c:v>
                </c:pt>
                <c:pt idx="31">
                  <c:v>0.03</c:v>
                </c:pt>
                <c:pt idx="32">
                  <c:v>0.04</c:v>
                </c:pt>
                <c:pt idx="33">
                  <c:v>0.05</c:v>
                </c:pt>
                <c:pt idx="34">
                  <c:v>0.05</c:v>
                </c:pt>
                <c:pt idx="35">
                  <c:v>0.05</c:v>
                </c:pt>
                <c:pt idx="36">
                  <c:v>0.05</c:v>
                </c:pt>
                <c:pt idx="37">
                  <c:v>0.05</c:v>
                </c:pt>
                <c:pt idx="38">
                  <c:v>0.03</c:v>
                </c:pt>
                <c:pt idx="39">
                  <c:v>0.03</c:v>
                </c:pt>
                <c:pt idx="40">
                  <c:v>0.02</c:v>
                </c:pt>
                <c:pt idx="41">
                  <c:v>0.02</c:v>
                </c:pt>
                <c:pt idx="42">
                  <c:v>0</c:v>
                </c:pt>
                <c:pt idx="43">
                  <c:v>0</c:v>
                </c:pt>
                <c:pt idx="44">
                  <c:v>0</c:v>
                </c:pt>
                <c:pt idx="45">
                  <c:v>-0.01</c:v>
                </c:pt>
                <c:pt idx="46">
                  <c:v>-0.04</c:v>
                </c:pt>
                <c:pt idx="47">
                  <c:v>-0.03</c:v>
                </c:pt>
                <c:pt idx="48">
                  <c:v>-0.01</c:v>
                </c:pt>
                <c:pt idx="49">
                  <c:v>-0.01</c:v>
                </c:pt>
                <c:pt idx="50">
                  <c:v>-0.01</c:v>
                </c:pt>
                <c:pt idx="51">
                  <c:v>0.01</c:v>
                </c:pt>
                <c:pt idx="52">
                  <c:v>0.01</c:v>
                </c:pt>
                <c:pt idx="53" formatCode="0.00%">
                  <c:v>0.01</c:v>
                </c:pt>
                <c:pt idx="54">
                  <c:v>0.02</c:v>
                </c:pt>
                <c:pt idx="55">
                  <c:v>0.02</c:v>
                </c:pt>
                <c:pt idx="56" formatCode="0.0%">
                  <c:v>2.5000000000000001E-2</c:v>
                </c:pt>
                <c:pt idx="57" formatCode="0.0%">
                  <c:v>2.5000000000000001E-2</c:v>
                </c:pt>
                <c:pt idx="58">
                  <c:v>0.02</c:v>
                </c:pt>
                <c:pt idx="59">
                  <c:v>0.02</c:v>
                </c:pt>
                <c:pt idx="60">
                  <c:v>0.03</c:v>
                </c:pt>
                <c:pt idx="61">
                  <c:v>0.04</c:v>
                </c:pt>
                <c:pt idx="62">
                  <c:v>0.02</c:v>
                </c:pt>
                <c:pt idx="63" formatCode="0.0%">
                  <c:v>4.4999999999999998E-2</c:v>
                </c:pt>
                <c:pt idx="64" formatCode="0.0%">
                  <c:v>4.8000000000000001E-2</c:v>
                </c:pt>
                <c:pt idx="65">
                  <c:v>6.25E-2</c:v>
                </c:pt>
                <c:pt idx="66" formatCode="0.0%">
                  <c:v>7.0999999999999994E-2</c:v>
                </c:pt>
              </c:numCache>
            </c:numRef>
          </c:val>
          <c:smooth val="0"/>
          <c:extLst>
            <c:ext xmlns:c16="http://schemas.microsoft.com/office/drawing/2014/chart" uri="{C3380CC4-5D6E-409C-BE32-E72D297353CC}">
              <c16:uniqueId val="{00000000-AA50-C049-A65B-DE180F4A8231}"/>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spPr>
          <a:ln>
            <a:solidFill>
              <a:srgbClr val="868686">
                <a:alpha val="99000"/>
              </a:srgbClr>
            </a:solidFill>
          </a:ln>
        </c:spPr>
        <c:txPr>
          <a:bodyPr rot="-5400000" vert="horz"/>
          <a:lstStyle/>
          <a:p>
            <a:pPr>
              <a:defRPr/>
            </a:pPr>
            <a:endParaRPr lang="en-US"/>
          </a:p>
        </c:txPr>
        <c:crossAx val="226602200"/>
        <c:crosses val="autoZero"/>
        <c:auto val="1"/>
        <c:lblAlgn val="ctr"/>
        <c:lblOffset val="200"/>
        <c:tickMarkSkip val="1"/>
        <c:noMultiLvlLbl val="0"/>
      </c:catAx>
      <c:valAx>
        <c:axId val="226602200"/>
        <c:scaling>
          <c:orientation val="minMax"/>
        </c:scaling>
        <c:delete val="0"/>
        <c:axPos val="l"/>
        <c:title>
          <c:tx>
            <c:rich>
              <a:bodyPr/>
              <a:lstStyle/>
              <a:p>
                <a:pPr>
                  <a:defRPr/>
                </a:pPr>
                <a:r>
                  <a:rPr lang="en-US"/>
                  <a:t>% Chg from Yr Prior</a:t>
                </a:r>
              </a:p>
            </c:rich>
          </c:tx>
          <c:layout>
            <c:manualLayout>
              <c:xMode val="edge"/>
              <c:yMode val="edge"/>
              <c:x val="1.6803717458627698E-2"/>
              <c:y val="1.8163796097833734E-2"/>
            </c:manualLayout>
          </c:layout>
          <c:overlay val="0"/>
        </c:title>
        <c:numFmt formatCode="0%" sourceLinked="0"/>
        <c:majorTickMark val="out"/>
        <c:minorTickMark val="none"/>
        <c:tickLblPos val="nextTo"/>
        <c:txPr>
          <a:bodyPr rot="-60000000" vert="horz"/>
          <a:lstStyle/>
          <a:p>
            <a:pPr>
              <a:defRPr/>
            </a:pPr>
            <a:endParaRPr lang="en-US"/>
          </a:p>
        </c:txPr>
        <c:crossAx val="226598280"/>
        <c:crosses val="autoZero"/>
        <c:crossBetween val="between"/>
        <c:majorUnit val="0.1"/>
      </c:valAx>
      <c:spPr>
        <a:solidFill>
          <a:schemeClr val="bg2"/>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6037065536555"/>
          <c:y val="0.12635434597820022"/>
          <c:w val="0.85443814052133704"/>
          <c:h val="0.58524671341079704"/>
        </c:manualLayout>
      </c:layout>
      <c:lineChart>
        <c:grouping val="standard"/>
        <c:varyColors val="0"/>
        <c:ser>
          <c:idx val="0"/>
          <c:order val="0"/>
          <c:tx>
            <c:strRef>
              <c:f>Sheet1!$A$2</c:f>
              <c:strCache>
                <c:ptCount val="1"/>
                <c:pt idx="0">
                  <c:v>% Change
 in GDP YoY</c:v>
                </c:pt>
              </c:strCache>
            </c:strRef>
          </c:tx>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2DD4-4119-B057-4F3236BEDDFC}"/>
                </c:ext>
              </c:extLst>
            </c:dLbl>
            <c:dLbl>
              <c:idx val="1"/>
              <c:delete val="1"/>
              <c:extLst>
                <c:ext xmlns:c15="http://schemas.microsoft.com/office/drawing/2012/chart" uri="{CE6537A1-D6FC-4f65-9D91-7224C49458BB}"/>
                <c:ext xmlns:c16="http://schemas.microsoft.com/office/drawing/2014/chart" uri="{C3380CC4-5D6E-409C-BE32-E72D297353CC}">
                  <c16:uniqueId val="{00000001-2DD4-4119-B057-4F3236BEDDFC}"/>
                </c:ext>
              </c:extLst>
            </c:dLbl>
            <c:dLbl>
              <c:idx val="2"/>
              <c:delete val="1"/>
              <c:extLst>
                <c:ext xmlns:c15="http://schemas.microsoft.com/office/drawing/2012/chart" uri="{CE6537A1-D6FC-4f65-9D91-7224C49458BB}"/>
                <c:ext xmlns:c16="http://schemas.microsoft.com/office/drawing/2014/chart" uri="{C3380CC4-5D6E-409C-BE32-E72D297353CC}">
                  <c16:uniqueId val="{00000002-2DD4-4119-B057-4F3236BEDDFC}"/>
                </c:ext>
              </c:extLst>
            </c:dLbl>
            <c:dLbl>
              <c:idx val="3"/>
              <c:delete val="1"/>
              <c:extLst>
                <c:ext xmlns:c15="http://schemas.microsoft.com/office/drawing/2012/chart" uri="{CE6537A1-D6FC-4f65-9D91-7224C49458BB}"/>
                <c:ext xmlns:c16="http://schemas.microsoft.com/office/drawing/2014/chart" uri="{C3380CC4-5D6E-409C-BE32-E72D297353CC}">
                  <c16:uniqueId val="{00000003-2DD4-4119-B057-4F3236BEDDFC}"/>
                </c:ext>
              </c:extLst>
            </c:dLbl>
            <c:dLbl>
              <c:idx val="4"/>
              <c:layout>
                <c:manualLayout>
                  <c:x val="-3.0215938294262308E-3"/>
                  <c:y val="-2.1123249554493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6D-4DA2-9F4D-8E1C5367F3FB}"/>
                </c:ext>
              </c:extLst>
            </c:dLbl>
            <c:dLbl>
              <c:idx val="5"/>
              <c:layout>
                <c:manualLayout>
                  <c:x val="-0.11808321578112203"/>
                  <c:y val="2.522404467306486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8.9138685839205048E-2"/>
                      <c:h val="0.10035999860761612"/>
                    </c:manualLayout>
                  </c15:layout>
                </c:ext>
                <c:ext xmlns:c16="http://schemas.microsoft.com/office/drawing/2014/chart" uri="{C3380CC4-5D6E-409C-BE32-E72D297353CC}">
                  <c16:uniqueId val="{00000002-3B6D-4DA2-9F4D-8E1C5367F3FB}"/>
                </c:ext>
              </c:extLst>
            </c:dLbl>
            <c:numFmt formatCode="0.0%" sourceLinked="0"/>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2016</c:v>
                </c:pt>
                <c:pt idx="1">
                  <c:v>2017</c:v>
                </c:pt>
                <c:pt idx="2">
                  <c:v>2018</c:v>
                </c:pt>
                <c:pt idx="3">
                  <c:v>2019</c:v>
                </c:pt>
                <c:pt idx="4">
                  <c:v>2020E</c:v>
                </c:pt>
                <c:pt idx="5">
                  <c:v>2021F</c:v>
                </c:pt>
                <c:pt idx="6">
                  <c:v>2022F</c:v>
                </c:pt>
              </c:strCache>
            </c:strRef>
          </c:cat>
          <c:val>
            <c:numRef>
              <c:f>Sheet1!$B$2:$H$2</c:f>
              <c:numCache>
                <c:formatCode>0.0%</c:formatCode>
                <c:ptCount val="7"/>
                <c:pt idx="0">
                  <c:v>2.7E-2</c:v>
                </c:pt>
                <c:pt idx="1">
                  <c:v>4.2999999999999997E-2</c:v>
                </c:pt>
                <c:pt idx="2">
                  <c:v>5.4699999999999999E-2</c:v>
                </c:pt>
                <c:pt idx="3">
                  <c:v>3.9800000000000002E-2</c:v>
                </c:pt>
                <c:pt idx="4">
                  <c:v>-2.3E-2</c:v>
                </c:pt>
                <c:pt idx="5" formatCode="0.00%">
                  <c:v>0.06</c:v>
                </c:pt>
                <c:pt idx="6" formatCode="0.00%">
                  <c:v>5.3999999999999999E-2</c:v>
                </c:pt>
              </c:numCache>
            </c:numRef>
          </c:val>
          <c:smooth val="0"/>
          <c:extLst>
            <c:ext xmlns:c16="http://schemas.microsoft.com/office/drawing/2014/chart" uri="{C3380CC4-5D6E-409C-BE32-E72D297353CC}">
              <c16:uniqueId val="{00000000-3B6D-4DA2-9F4D-8E1C5367F3FB}"/>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txPr>
          <a:bodyPr rot="-5400000" vert="horz"/>
          <a:lstStyle/>
          <a:p>
            <a:pPr>
              <a:defRPr/>
            </a:pPr>
            <a:endParaRPr lang="en-US"/>
          </a:p>
        </c:txPr>
        <c:crossAx val="226602200"/>
        <c:crosses val="autoZero"/>
        <c:auto val="1"/>
        <c:lblAlgn val="ctr"/>
        <c:lblOffset val="200"/>
        <c:tickMarkSkip val="1"/>
        <c:noMultiLvlLbl val="0"/>
      </c:catAx>
      <c:valAx>
        <c:axId val="226602200"/>
        <c:scaling>
          <c:orientation val="minMax"/>
        </c:scaling>
        <c:delete val="0"/>
        <c:axPos val="l"/>
        <c:title>
          <c:tx>
            <c:rich>
              <a:bodyPr/>
              <a:lstStyle/>
              <a:p>
                <a:pPr>
                  <a:defRPr/>
                </a:pPr>
                <a:r>
                  <a:rPr lang="en-US"/>
                  <a:t>% Chg from Yr Prior</a:t>
                </a:r>
              </a:p>
            </c:rich>
          </c:tx>
          <c:layout>
            <c:manualLayout>
              <c:xMode val="edge"/>
              <c:yMode val="edge"/>
              <c:x val="8.3711377305111159E-3"/>
              <c:y val="4.9667119191429202E-2"/>
            </c:manualLayout>
          </c:layout>
          <c:overlay val="0"/>
        </c:title>
        <c:numFmt formatCode="0%" sourceLinked="0"/>
        <c:majorTickMark val="out"/>
        <c:minorTickMark val="none"/>
        <c:tickLblPos val="nextTo"/>
        <c:txPr>
          <a:bodyPr rot="-60000000" vert="horz"/>
          <a:lstStyle/>
          <a:p>
            <a:pPr>
              <a:defRPr/>
            </a:pPr>
            <a:endParaRPr lang="en-US"/>
          </a:p>
        </c:txPr>
        <c:crossAx val="226598280"/>
        <c:crosses val="autoZero"/>
        <c:crossBetween val="between"/>
        <c:majorUnit val="3.0000000000000006E-2"/>
      </c:valAx>
      <c:spPr>
        <a:solidFill>
          <a:schemeClr val="bg2"/>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271230241007"/>
          <c:y val="6.9510268562401265E-2"/>
          <c:w val="0.75155356927091232"/>
          <c:h val="0.59885157963445801"/>
        </c:manualLayout>
      </c:layout>
      <c:barChart>
        <c:barDir val="col"/>
        <c:grouping val="stacked"/>
        <c:varyColors val="0"/>
        <c:ser>
          <c:idx val="0"/>
          <c:order val="0"/>
          <c:tx>
            <c:v>Combined Ratio</c:v>
          </c:tx>
          <c:spPr>
            <a:solidFill>
              <a:schemeClr val="accent1"/>
            </a:solidFill>
            <a:ln>
              <a:noFill/>
            </a:ln>
            <a:effectLst/>
          </c:spPr>
          <c:invertIfNegative val="0"/>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05D4-45EF-82F3-0237C7A6936E}"/>
              </c:ext>
            </c:extLst>
          </c:dPt>
          <c:dLbls>
            <c:dLbl>
              <c:idx val="4"/>
              <c:layout>
                <c:manualLayout>
                  <c:x val="-7.284164766840742E-3"/>
                  <c:y val="-0.308520092222706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B8-4BCE-BB1D-AC455BB76F07}"/>
                </c:ext>
              </c:extLst>
            </c:dLbl>
            <c:dLbl>
              <c:idx val="5"/>
              <c:layout>
                <c:manualLayout>
                  <c:x val="0"/>
                  <c:y val="-0.258230921724254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D4-45EF-82F3-0237C7A6936E}"/>
                </c:ext>
              </c:extLst>
            </c:dLbl>
            <c:dLbl>
              <c:idx val="6"/>
              <c:layout>
                <c:manualLayout>
                  <c:x val="2.428049438910276E-3"/>
                  <c:y val="-0.2606585189340718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E9-4326-82F4-D0FE344340C1}"/>
                </c:ext>
              </c:extLst>
            </c:dLbl>
            <c:dLbl>
              <c:idx val="7"/>
              <c:layout>
                <c:manualLayout>
                  <c:x val="0"/>
                  <c:y val="-0.2606585189340718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E9-4326-82F4-D0FE344340C1}"/>
                </c:ext>
              </c:extLst>
            </c:dLbl>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Summaries!$P$29:$W$29</c:f>
              <c:strCache>
                <c:ptCount val="8"/>
                <c:pt idx="0">
                  <c:v>2015</c:v>
                </c:pt>
                <c:pt idx="1">
                  <c:v>2016</c:v>
                </c:pt>
                <c:pt idx="2">
                  <c:v>2017</c:v>
                </c:pt>
                <c:pt idx="3">
                  <c:v>2018</c:v>
                </c:pt>
                <c:pt idx="4">
                  <c:v>2019</c:v>
                </c:pt>
                <c:pt idx="5">
                  <c:v>2020 E</c:v>
                </c:pt>
                <c:pt idx="6">
                  <c:v>2021 F</c:v>
                </c:pt>
                <c:pt idx="7">
                  <c:v>2022 F</c:v>
                </c:pt>
              </c:strCache>
            </c:strRef>
          </c:cat>
          <c:val>
            <c:numRef>
              <c:f>Summaries!$P$34:$W$34</c:f>
              <c:numCache>
                <c:formatCode>0%</c:formatCode>
                <c:ptCount val="8"/>
                <c:pt idx="0">
                  <c:v>0.91782836837735016</c:v>
                </c:pt>
                <c:pt idx="1">
                  <c:v>0.93079537462780637</c:v>
                </c:pt>
                <c:pt idx="2">
                  <c:v>1.0708800843378774</c:v>
                </c:pt>
                <c:pt idx="3">
                  <c:v>1.036243812594543</c:v>
                </c:pt>
                <c:pt idx="4">
                  <c:v>0.98582329996808227</c:v>
                </c:pt>
                <c:pt idx="5">
                  <c:v>1.04</c:v>
                </c:pt>
                <c:pt idx="6">
                  <c:v>1.002</c:v>
                </c:pt>
                <c:pt idx="7">
                  <c:v>1.002</c:v>
                </c:pt>
              </c:numCache>
            </c:numRef>
          </c:val>
          <c:extLst>
            <c:ext xmlns:c16="http://schemas.microsoft.com/office/drawing/2014/chart" uri="{C3380CC4-5D6E-409C-BE32-E72D297353CC}">
              <c16:uniqueId val="{00000002-05D4-45EF-82F3-0237C7A6936E}"/>
            </c:ext>
          </c:extLst>
        </c:ser>
        <c:dLbls>
          <c:showLegendKey val="0"/>
          <c:showVal val="0"/>
          <c:showCatName val="0"/>
          <c:showSerName val="0"/>
          <c:showPercent val="0"/>
          <c:showBubbleSize val="0"/>
        </c:dLbls>
        <c:gapWidth val="150"/>
        <c:overlap val="100"/>
        <c:axId val="94415456"/>
        <c:axId val="94421280"/>
      </c:barChart>
      <c:lineChart>
        <c:grouping val="standard"/>
        <c:varyColors val="0"/>
        <c:ser>
          <c:idx val="3"/>
          <c:order val="1"/>
          <c:tx>
            <c:v>DWP Growth</c:v>
          </c:tx>
          <c:spPr>
            <a:ln w="28575" cap="rnd">
              <a:solidFill>
                <a:schemeClr val="accent3"/>
              </a:solidFill>
              <a:round/>
            </a:ln>
            <a:effectLst/>
          </c:spPr>
          <c:marker>
            <c:symbol val="none"/>
          </c:marker>
          <c:dPt>
            <c:idx val="5"/>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07-05D4-45EF-82F3-0237C7A6936E}"/>
              </c:ext>
            </c:extLst>
          </c:dPt>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Summaries!$AN$12:$AU$12</c:f>
              <c:numCache>
                <c:formatCode>0%</c:formatCode>
                <c:ptCount val="8"/>
                <c:pt idx="0">
                  <c:v>3.2215092353529998E-2</c:v>
                </c:pt>
                <c:pt idx="1">
                  <c:v>2.6113361028456961E-2</c:v>
                </c:pt>
                <c:pt idx="2">
                  <c:v>3.0928264315968734E-2</c:v>
                </c:pt>
                <c:pt idx="3">
                  <c:v>4.77575922658795E-2</c:v>
                </c:pt>
                <c:pt idx="4">
                  <c:v>5.2663186815596008E-2</c:v>
                </c:pt>
                <c:pt idx="5">
                  <c:v>5.3999999999999999E-2</c:v>
                </c:pt>
                <c:pt idx="6">
                  <c:v>4.7E-2</c:v>
                </c:pt>
                <c:pt idx="7">
                  <c:v>4.7E-2</c:v>
                </c:pt>
              </c:numCache>
            </c:numRef>
          </c:val>
          <c:smooth val="0"/>
          <c:extLst>
            <c:ext xmlns:c16="http://schemas.microsoft.com/office/drawing/2014/chart" uri="{C3380CC4-5D6E-409C-BE32-E72D297353CC}">
              <c16:uniqueId val="{00000008-05D4-45EF-82F3-0237C7A6936E}"/>
            </c:ext>
          </c:extLst>
        </c:ser>
        <c:ser>
          <c:idx val="2"/>
          <c:order val="2"/>
          <c:tx>
            <c:v>NWP Growth</c:v>
          </c:tx>
          <c:spPr>
            <a:ln w="28575" cap="rnd">
              <a:solidFill>
                <a:schemeClr val="accent2"/>
              </a:solidFill>
              <a:round/>
            </a:ln>
            <a:effectLst/>
          </c:spPr>
          <c:marker>
            <c:symbol val="none"/>
          </c:marker>
          <c:dPt>
            <c:idx val="5"/>
            <c:marker>
              <c:symbol val="none"/>
            </c:marker>
            <c:bubble3D val="0"/>
            <c:spPr>
              <a:ln w="28575" cap="rnd">
                <a:solidFill>
                  <a:schemeClr val="accent2"/>
                </a:solidFill>
                <a:prstDash val="dash"/>
                <a:round/>
              </a:ln>
              <a:effectLst/>
            </c:spPr>
            <c:extLst>
              <c:ext xmlns:c16="http://schemas.microsoft.com/office/drawing/2014/chart" uri="{C3380CC4-5D6E-409C-BE32-E72D297353CC}">
                <c16:uniqueId val="{0000000A-05D4-45EF-82F3-0237C7A6936E}"/>
              </c:ext>
            </c:extLst>
          </c:dPt>
          <c:dLbls>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5D4-45EF-82F3-0237C7A6936E}"/>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E9-4326-82F4-D0FE344340C1}"/>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E9-4326-82F4-D0FE344340C1}"/>
                </c:ext>
              </c:extLst>
            </c:dLbl>
            <c:spPr>
              <a:solidFill>
                <a:schemeClr val="accent2"/>
              </a:solidFill>
              <a:ln>
                <a:noFill/>
              </a:ln>
              <a:effectLst/>
            </c:spPr>
            <c:txPr>
              <a:bodyPr rot="0" spcFirstLastPara="1" vertOverflow="ellipsis" vert="horz" wrap="square" anchor="ctr" anchorCtr="1"/>
              <a:lstStyle/>
              <a:p>
                <a:pPr>
                  <a:defRPr sz="10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Summaries!$P$12:$W$12</c:f>
              <c:numCache>
                <c:formatCode>0%</c:formatCode>
                <c:ptCount val="8"/>
                <c:pt idx="0">
                  <c:v>3.3693077351291789E-2</c:v>
                </c:pt>
                <c:pt idx="1">
                  <c:v>1.3716962013700984E-2</c:v>
                </c:pt>
                <c:pt idx="2">
                  <c:v>2.2169573073999249E-2</c:v>
                </c:pt>
                <c:pt idx="3">
                  <c:v>7.2749953049959792E-2</c:v>
                </c:pt>
                <c:pt idx="4">
                  <c:v>4.47550957756635E-2</c:v>
                </c:pt>
                <c:pt idx="5">
                  <c:v>5.3999999999999999E-2</c:v>
                </c:pt>
                <c:pt idx="6">
                  <c:v>4.7E-2</c:v>
                </c:pt>
                <c:pt idx="7">
                  <c:v>4.7E-2</c:v>
                </c:pt>
              </c:numCache>
            </c:numRef>
          </c:val>
          <c:smooth val="0"/>
          <c:extLst>
            <c:ext xmlns:c16="http://schemas.microsoft.com/office/drawing/2014/chart" uri="{C3380CC4-5D6E-409C-BE32-E72D297353CC}">
              <c16:uniqueId val="{0000000B-05D4-45EF-82F3-0237C7A6936E}"/>
            </c:ext>
          </c:extLst>
        </c:ser>
        <c:dLbls>
          <c:showLegendKey val="0"/>
          <c:showVal val="0"/>
          <c:showCatName val="0"/>
          <c:showSerName val="0"/>
          <c:showPercent val="0"/>
          <c:showBubbleSize val="0"/>
        </c:dLbls>
        <c:marker val="1"/>
        <c:smooth val="0"/>
        <c:axId val="1384637471"/>
        <c:axId val="579619439"/>
      </c:lineChart>
      <c:catAx>
        <c:axId val="94415456"/>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21280"/>
        <c:crosses val="autoZero"/>
        <c:auto val="1"/>
        <c:lblAlgn val="ctr"/>
        <c:lblOffset val="100"/>
        <c:noMultiLvlLbl val="0"/>
      </c:catAx>
      <c:valAx>
        <c:axId val="9442128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Combined Ratio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15456"/>
        <c:crosses val="autoZero"/>
        <c:crossBetween val="between"/>
      </c:valAx>
      <c:valAx>
        <c:axId val="579619439"/>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Premium Growth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4637471"/>
        <c:crosses val="max"/>
        <c:crossBetween val="between"/>
      </c:valAx>
      <c:catAx>
        <c:axId val="1384637471"/>
        <c:scaling>
          <c:orientation val="minMax"/>
        </c:scaling>
        <c:delete val="1"/>
        <c:axPos val="b"/>
        <c:numFmt formatCode="General" sourceLinked="1"/>
        <c:majorTickMark val="out"/>
        <c:minorTickMark val="none"/>
        <c:tickLblPos val="nextTo"/>
        <c:crossAx val="579619439"/>
        <c:crosses val="autoZero"/>
        <c:auto val="1"/>
        <c:lblAlgn val="ctr"/>
        <c:lblOffset val="100"/>
        <c:noMultiLvlLbl val="0"/>
      </c:catAx>
      <c:spPr>
        <a:solidFill>
          <a:schemeClr val="bg2"/>
        </a:solid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6266267261116292"/>
          <c:w val="0.9933977455716585"/>
          <c:h val="0.111296538169695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9847497712563"/>
          <c:y val="4.727817022791303E-2"/>
          <c:w val="0.8276975313741276"/>
          <c:h val="0.54667124805880352"/>
        </c:manualLayout>
      </c:layout>
      <c:lineChart>
        <c:grouping val="standard"/>
        <c:varyColors val="0"/>
        <c:ser>
          <c:idx val="0"/>
          <c:order val="0"/>
          <c:marker>
            <c:symbol val="none"/>
          </c:marker>
          <c:dLbls>
            <c:dLbl>
              <c:idx val="44"/>
              <c:layout>
                <c:manualLayout>
                  <c:x val="-2.3441071821782883E-3"/>
                  <c:y val="-5.7042823664687027E-2"/>
                </c:manualLayout>
              </c:layout>
              <c:tx>
                <c:rich>
                  <a:bodyPr wrap="square" lIns="38100" tIns="19050" rIns="38100" bIns="19050" anchor="ctr">
                    <a:noAutofit/>
                  </a:bodyPr>
                  <a:lstStyle/>
                  <a:p>
                    <a:pPr>
                      <a:defRPr b="1"/>
                    </a:pPr>
                    <a:r>
                      <a:rPr lang="en-US" b="1" dirty="0"/>
                      <a:t>1.5</a:t>
                    </a:r>
                  </a:p>
                  <a:p>
                    <a:pPr>
                      <a:defRPr b="1"/>
                    </a:pPr>
                    <a:endParaRPr lang="en-US"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2714204791170509E-2"/>
                      <c:h val="0.18895435338927571"/>
                    </c:manualLayout>
                  </c15:layout>
                  <c15:showDataLabelsRange val="0"/>
                </c:ext>
                <c:ext xmlns:c16="http://schemas.microsoft.com/office/drawing/2014/chart" uri="{C3380CC4-5D6E-409C-BE32-E72D297353CC}">
                  <c16:uniqueId val="{00000000-1BC1-4117-85FC-22615A31E331}"/>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Sheet1!$A$2:$A$48</c:f>
              <c:strCache>
                <c:ptCount val="47"/>
                <c:pt idx="0">
                  <c:v>2017:Feb</c:v>
                </c:pt>
                <c:pt idx="1">
                  <c:v>2017:Mar</c:v>
                </c:pt>
                <c:pt idx="2">
                  <c:v>2017:Apr</c:v>
                </c:pt>
                <c:pt idx="3">
                  <c:v>2017:May</c:v>
                </c:pt>
                <c:pt idx="4">
                  <c:v>2017:Jun</c:v>
                </c:pt>
                <c:pt idx="5">
                  <c:v>2017:Jul</c:v>
                </c:pt>
                <c:pt idx="6">
                  <c:v>2017:Aug</c:v>
                </c:pt>
                <c:pt idx="7">
                  <c:v>2017:Sep</c:v>
                </c:pt>
                <c:pt idx="8">
                  <c:v>2017:Oct</c:v>
                </c:pt>
                <c:pt idx="9">
                  <c:v>2017:Nov</c:v>
                </c:pt>
                <c:pt idx="10">
                  <c:v>2017:Dec</c:v>
                </c:pt>
                <c:pt idx="11">
                  <c:v>2018:Jan</c:v>
                </c:pt>
                <c:pt idx="12">
                  <c:v>2018:Feb</c:v>
                </c:pt>
                <c:pt idx="13">
                  <c:v>2018:Mar</c:v>
                </c:pt>
                <c:pt idx="14">
                  <c:v>2018:Apr</c:v>
                </c:pt>
                <c:pt idx="15">
                  <c:v>2018:May</c:v>
                </c:pt>
                <c:pt idx="16">
                  <c:v>2018:Jun</c:v>
                </c:pt>
                <c:pt idx="17">
                  <c:v>2018:Jul</c:v>
                </c:pt>
                <c:pt idx="18">
                  <c:v>2018:Aug</c:v>
                </c:pt>
                <c:pt idx="19">
                  <c:v>2018:Sep</c:v>
                </c:pt>
                <c:pt idx="20">
                  <c:v>2018:Oct</c:v>
                </c:pt>
                <c:pt idx="21">
                  <c:v>2018:Nov</c:v>
                </c:pt>
                <c:pt idx="22">
                  <c:v>2018:Dec</c:v>
                </c:pt>
                <c:pt idx="23">
                  <c:v>2019:Jan</c:v>
                </c:pt>
                <c:pt idx="24">
                  <c:v>2019:Feb</c:v>
                </c:pt>
                <c:pt idx="25">
                  <c:v>2019:Mar</c:v>
                </c:pt>
                <c:pt idx="26">
                  <c:v>2019:Apr</c:v>
                </c:pt>
                <c:pt idx="27">
                  <c:v>2019:May</c:v>
                </c:pt>
                <c:pt idx="28">
                  <c:v>2019:Jun</c:v>
                </c:pt>
                <c:pt idx="29">
                  <c:v>2019:Jul</c:v>
                </c:pt>
                <c:pt idx="30">
                  <c:v>2019:Aug</c:v>
                </c:pt>
                <c:pt idx="31">
                  <c:v>2019:Sep</c:v>
                </c:pt>
                <c:pt idx="32">
                  <c:v>2019:Oct</c:v>
                </c:pt>
                <c:pt idx="33">
                  <c:v>2019:Nov</c:v>
                </c:pt>
                <c:pt idx="34">
                  <c:v>2019:Dec</c:v>
                </c:pt>
                <c:pt idx="35">
                  <c:v>2020:Jan</c:v>
                </c:pt>
                <c:pt idx="36">
                  <c:v>2020:Feb</c:v>
                </c:pt>
                <c:pt idx="37">
                  <c:v>2020:Mar</c:v>
                </c:pt>
                <c:pt idx="38">
                  <c:v>2020:Apr</c:v>
                </c:pt>
                <c:pt idx="39">
                  <c:v>2020:May</c:v>
                </c:pt>
                <c:pt idx="40">
                  <c:v>2020:Jun</c:v>
                </c:pt>
                <c:pt idx="41">
                  <c:v>2020:July</c:v>
                </c:pt>
                <c:pt idx="42">
                  <c:v>2020:Aug</c:v>
                </c:pt>
                <c:pt idx="43">
                  <c:v>2020:Sep</c:v>
                </c:pt>
                <c:pt idx="44">
                  <c:v>2020:Oct</c:v>
                </c:pt>
                <c:pt idx="45">
                  <c:v>2020:Nov</c:v>
                </c:pt>
                <c:pt idx="46">
                  <c:v>2020:Dec</c:v>
                </c:pt>
              </c:strCache>
            </c:strRef>
          </c:cat>
          <c:val>
            <c:numRef>
              <c:f>Sheet1!$B$2:$B$48</c:f>
              <c:numCache>
                <c:formatCode>General</c:formatCode>
                <c:ptCount val="47"/>
                <c:pt idx="0">
                  <c:v>0.5</c:v>
                </c:pt>
                <c:pt idx="1">
                  <c:v>0</c:v>
                </c:pt>
                <c:pt idx="2">
                  <c:v>-0.2</c:v>
                </c:pt>
                <c:pt idx="3">
                  <c:v>0</c:v>
                </c:pt>
                <c:pt idx="4">
                  <c:v>0.3</c:v>
                </c:pt>
                <c:pt idx="5">
                  <c:v>0.3</c:v>
                </c:pt>
                <c:pt idx="6">
                  <c:v>-0.1</c:v>
                </c:pt>
                <c:pt idx="7">
                  <c:v>0.9</c:v>
                </c:pt>
                <c:pt idx="8">
                  <c:v>1.2</c:v>
                </c:pt>
                <c:pt idx="9">
                  <c:v>1.2</c:v>
                </c:pt>
                <c:pt idx="10">
                  <c:v>1.2</c:v>
                </c:pt>
                <c:pt idx="11">
                  <c:v>1.1000000000000001</c:v>
                </c:pt>
                <c:pt idx="12">
                  <c:v>1.1000000000000001</c:v>
                </c:pt>
                <c:pt idx="13">
                  <c:v>1.2</c:v>
                </c:pt>
                <c:pt idx="14">
                  <c:v>1.8</c:v>
                </c:pt>
                <c:pt idx="15">
                  <c:v>1.6</c:v>
                </c:pt>
                <c:pt idx="16">
                  <c:v>1</c:v>
                </c:pt>
                <c:pt idx="17">
                  <c:v>1.1000000000000001</c:v>
                </c:pt>
                <c:pt idx="18">
                  <c:v>1.1000000000000001</c:v>
                </c:pt>
                <c:pt idx="19">
                  <c:v>1.6</c:v>
                </c:pt>
                <c:pt idx="20">
                  <c:v>1.3</c:v>
                </c:pt>
                <c:pt idx="21">
                  <c:v>0.8</c:v>
                </c:pt>
                <c:pt idx="22">
                  <c:v>0.9</c:v>
                </c:pt>
                <c:pt idx="23">
                  <c:v>1</c:v>
                </c:pt>
                <c:pt idx="24">
                  <c:v>1.1000000000000001</c:v>
                </c:pt>
                <c:pt idx="25">
                  <c:v>1.1000000000000001</c:v>
                </c:pt>
                <c:pt idx="26">
                  <c:v>1.1000000000000001</c:v>
                </c:pt>
                <c:pt idx="27">
                  <c:v>1.6</c:v>
                </c:pt>
                <c:pt idx="28">
                  <c:v>1.6</c:v>
                </c:pt>
                <c:pt idx="29">
                  <c:v>1.7</c:v>
                </c:pt>
                <c:pt idx="30">
                  <c:v>1.9</c:v>
                </c:pt>
                <c:pt idx="31">
                  <c:v>1.5</c:v>
                </c:pt>
                <c:pt idx="32">
                  <c:v>1.5</c:v>
                </c:pt>
                <c:pt idx="33">
                  <c:v>2</c:v>
                </c:pt>
                <c:pt idx="34">
                  <c:v>2.1</c:v>
                </c:pt>
                <c:pt idx="35">
                  <c:v>2</c:v>
                </c:pt>
                <c:pt idx="36">
                  <c:v>1.9</c:v>
                </c:pt>
                <c:pt idx="37">
                  <c:v>2</c:v>
                </c:pt>
                <c:pt idx="38">
                  <c:v>1.6</c:v>
                </c:pt>
                <c:pt idx="39">
                  <c:v>1</c:v>
                </c:pt>
                <c:pt idx="40">
                  <c:v>1.1000000000000001</c:v>
                </c:pt>
                <c:pt idx="41">
                  <c:v>1</c:v>
                </c:pt>
                <c:pt idx="42">
                  <c:v>0.9</c:v>
                </c:pt>
                <c:pt idx="43">
                  <c:v>1.3</c:v>
                </c:pt>
                <c:pt idx="44">
                  <c:v>1.23</c:v>
                </c:pt>
                <c:pt idx="45">
                  <c:v>1.32</c:v>
                </c:pt>
                <c:pt idx="46">
                  <c:v>1.46</c:v>
                </c:pt>
              </c:numCache>
            </c:numRef>
          </c:val>
          <c:smooth val="0"/>
          <c:extLst>
            <c:ext xmlns:c16="http://schemas.microsoft.com/office/drawing/2014/chart" uri="{C3380CC4-5D6E-409C-BE32-E72D297353CC}">
              <c16:uniqueId val="{00000000-1900-4433-AFE6-ACEA57DB38EC}"/>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txPr>
          <a:bodyPr rot="-5400000" vert="horz"/>
          <a:lstStyle/>
          <a:p>
            <a:pPr>
              <a:defRPr/>
            </a:pPr>
            <a:endParaRPr lang="en-US"/>
          </a:p>
        </c:txPr>
        <c:crossAx val="226602200"/>
        <c:crosses val="autoZero"/>
        <c:auto val="1"/>
        <c:lblAlgn val="ctr"/>
        <c:lblOffset val="200"/>
        <c:tickMarkSkip val="1"/>
        <c:noMultiLvlLbl val="1"/>
      </c:catAx>
      <c:valAx>
        <c:axId val="226602200"/>
        <c:scaling>
          <c:orientation val="minMax"/>
        </c:scaling>
        <c:delete val="0"/>
        <c:axPos val="l"/>
        <c:numFmt formatCode="0%" sourceLinked="0"/>
        <c:majorTickMark val="out"/>
        <c:minorTickMark val="none"/>
        <c:tickLblPos val="nextTo"/>
        <c:txPr>
          <a:bodyPr rot="-60000000" vert="horz"/>
          <a:lstStyle/>
          <a:p>
            <a:pPr>
              <a:defRPr/>
            </a:pPr>
            <a:endParaRPr lang="en-US"/>
          </a:p>
        </c:txPr>
        <c:crossAx val="226598280"/>
        <c:crosses val="autoZero"/>
        <c:crossBetween val="between"/>
        <c:majorUnit val="1"/>
        <c:dispUnits>
          <c:builtInUnit val="hundreds"/>
          <c:dispUnitsLbl>
            <c:layout>
              <c:manualLayout>
                <c:xMode val="edge"/>
                <c:yMode val="edge"/>
                <c:x val="1.2216674501891067E-2"/>
                <c:y val="0"/>
              </c:manualLayout>
            </c:layout>
            <c:tx>
              <c:rich>
                <a:bodyPr/>
                <a:lstStyle/>
                <a:p>
                  <a:pPr>
                    <a:defRPr/>
                  </a:pPr>
                  <a:r>
                    <a:rPr lang="en-US"/>
                    <a:t>% Chg from Yr Prior</a:t>
                  </a:r>
                </a:p>
              </c:rich>
            </c:tx>
          </c:dispUnitsLbl>
        </c:dispUnits>
      </c:valAx>
      <c:spPr>
        <a:solidFill>
          <a:schemeClr val="bg2"/>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9965150318911E-2"/>
          <c:y val="4.1058316246354802E-2"/>
          <c:w val="0.87879532257216386"/>
          <c:h val="0.56906803742023759"/>
        </c:manualLayout>
      </c:layout>
      <c:lineChart>
        <c:grouping val="standard"/>
        <c:varyColors val="0"/>
        <c:ser>
          <c:idx val="0"/>
          <c:order val="0"/>
          <c:marker>
            <c:spPr>
              <a:noFill/>
              <a:ln>
                <a:noFill/>
              </a:ln>
            </c:spPr>
          </c:marker>
          <c:dLbls>
            <c:dLbl>
              <c:idx val="15"/>
              <c:layout>
                <c:manualLayout>
                  <c:x val="5.6655884742054664E-2"/>
                  <c:y val="-0.22438008376463844"/>
                </c:manualLayout>
              </c:layout>
              <c:tx>
                <c:rich>
                  <a:bodyPr wrap="square" lIns="38100" tIns="19050" rIns="38100" bIns="19050" anchor="ctr">
                    <a:noAutofit/>
                  </a:bodyPr>
                  <a:lstStyle/>
                  <a:p>
                    <a:pPr>
                      <a:defRPr b="1"/>
                    </a:pPr>
                    <a:r>
                      <a:rPr lang="en-US" b="1" dirty="0"/>
                      <a:t>1,669</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0424682792538091"/>
                      <c:h val="0.12777199214375246"/>
                    </c:manualLayout>
                  </c15:layout>
                  <c15:showDataLabelsRange val="0"/>
                </c:ext>
                <c:ext xmlns:c16="http://schemas.microsoft.com/office/drawing/2014/chart" uri="{C3380CC4-5D6E-409C-BE32-E72D297353CC}">
                  <c16:uniqueId val="{00000000-806B-41AA-974B-06F5FB51736C}"/>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Sheet1!$A$1:$A$19</c:f>
              <c:strCache>
                <c:ptCount val="19"/>
                <c:pt idx="0">
                  <c:v>2019:Jun</c:v>
                </c:pt>
                <c:pt idx="1">
                  <c:v>2019:Jul</c:v>
                </c:pt>
                <c:pt idx="2">
                  <c:v>2019:Aug</c:v>
                </c:pt>
                <c:pt idx="3">
                  <c:v>2019:Sep</c:v>
                </c:pt>
                <c:pt idx="4">
                  <c:v>2019:Oct</c:v>
                </c:pt>
                <c:pt idx="5">
                  <c:v>2019:Nov</c:v>
                </c:pt>
                <c:pt idx="6">
                  <c:v>2019:Dec</c:v>
                </c:pt>
                <c:pt idx="7">
                  <c:v>2020:Jan</c:v>
                </c:pt>
                <c:pt idx="8">
                  <c:v>2020:Feb</c:v>
                </c:pt>
                <c:pt idx="9">
                  <c:v>2020:Mar</c:v>
                </c:pt>
                <c:pt idx="10">
                  <c:v>2020:Apr</c:v>
                </c:pt>
                <c:pt idx="11">
                  <c:v>2020:May</c:v>
                </c:pt>
                <c:pt idx="12">
                  <c:v>2020:Jun</c:v>
                </c:pt>
                <c:pt idx="13">
                  <c:v>2020:July</c:v>
                </c:pt>
                <c:pt idx="14">
                  <c:v>2020:Aug</c:v>
                </c:pt>
                <c:pt idx="15">
                  <c:v>2020:Sep</c:v>
                </c:pt>
                <c:pt idx="16">
                  <c:v>2020:Oct</c:v>
                </c:pt>
                <c:pt idx="17">
                  <c:v>2020:Nov</c:v>
                </c:pt>
                <c:pt idx="18">
                  <c:v>2020:Dec</c:v>
                </c:pt>
              </c:strCache>
            </c:strRef>
          </c:cat>
          <c:val>
            <c:numRef>
              <c:f>Sheet1!$B$1:$B$19</c:f>
              <c:numCache>
                <c:formatCode>General</c:formatCode>
                <c:ptCount val="19"/>
                <c:pt idx="0">
                  <c:v>1273</c:v>
                </c:pt>
                <c:pt idx="1">
                  <c:v>1366</c:v>
                </c:pt>
                <c:pt idx="2">
                  <c:v>1471</c:v>
                </c:pt>
                <c:pt idx="3">
                  <c:v>1437</c:v>
                </c:pt>
                <c:pt idx="4">
                  <c:v>1503</c:v>
                </c:pt>
                <c:pt idx="5">
                  <c:v>1510</c:v>
                </c:pt>
                <c:pt idx="6">
                  <c:v>1457</c:v>
                </c:pt>
                <c:pt idx="7" formatCode="0">
                  <c:v>1536</c:v>
                </c:pt>
                <c:pt idx="8">
                  <c:v>1438</c:v>
                </c:pt>
                <c:pt idx="9">
                  <c:v>1356</c:v>
                </c:pt>
                <c:pt idx="10">
                  <c:v>1066</c:v>
                </c:pt>
                <c:pt idx="11">
                  <c:v>1216</c:v>
                </c:pt>
                <c:pt idx="12">
                  <c:v>1241</c:v>
                </c:pt>
                <c:pt idx="13">
                  <c:v>1487</c:v>
                </c:pt>
                <c:pt idx="14">
                  <c:v>1373</c:v>
                </c:pt>
                <c:pt idx="15">
                  <c:v>1437</c:v>
                </c:pt>
                <c:pt idx="16">
                  <c:v>1530</c:v>
                </c:pt>
                <c:pt idx="17">
                  <c:v>1578</c:v>
                </c:pt>
                <c:pt idx="18">
                  <c:v>1669</c:v>
                </c:pt>
              </c:numCache>
            </c:numRef>
          </c:val>
          <c:smooth val="0"/>
          <c:extLst>
            <c:ext xmlns:c16="http://schemas.microsoft.com/office/drawing/2014/chart" uri="{C3380CC4-5D6E-409C-BE32-E72D297353CC}">
              <c16:uniqueId val="{00000002-86C8-4B37-9CCF-F08412671E2E}"/>
            </c:ext>
          </c:extLst>
        </c:ser>
        <c:dLbls>
          <c:showLegendKey val="0"/>
          <c:showVal val="0"/>
          <c:showCatName val="0"/>
          <c:showSerName val="0"/>
          <c:showPercent val="0"/>
          <c:showBubbleSize val="0"/>
        </c:dLbls>
        <c:marker val="1"/>
        <c:smooth val="0"/>
        <c:axId val="226598280"/>
        <c:axId val="226602200"/>
      </c:lineChart>
      <c:catAx>
        <c:axId val="226598280"/>
        <c:scaling>
          <c:orientation val="minMax"/>
        </c:scaling>
        <c:delete val="0"/>
        <c:axPos val="b"/>
        <c:numFmt formatCode="General" sourceLinked="1"/>
        <c:majorTickMark val="out"/>
        <c:minorTickMark val="none"/>
        <c:tickLblPos val="low"/>
        <c:spPr>
          <a:ln>
            <a:solidFill>
              <a:srgbClr val="868686">
                <a:alpha val="99000"/>
              </a:srgbClr>
            </a:solidFill>
          </a:ln>
        </c:spPr>
        <c:txPr>
          <a:bodyPr rot="-5400000" vert="horz"/>
          <a:lstStyle/>
          <a:p>
            <a:pPr>
              <a:defRPr/>
            </a:pPr>
            <a:endParaRPr lang="en-US"/>
          </a:p>
        </c:txPr>
        <c:crossAx val="226602200"/>
        <c:crosses val="autoZero"/>
        <c:auto val="0"/>
        <c:lblAlgn val="ctr"/>
        <c:lblOffset val="200"/>
        <c:tickMarkSkip val="1"/>
        <c:noMultiLvlLbl val="0"/>
      </c:catAx>
      <c:valAx>
        <c:axId val="226602200"/>
        <c:scaling>
          <c:orientation val="minMax"/>
          <c:max val="1800"/>
          <c:min val="1000"/>
        </c:scaling>
        <c:delete val="0"/>
        <c:axPos val="l"/>
        <c:numFmt formatCode="#,##0" sourceLinked="0"/>
        <c:majorTickMark val="out"/>
        <c:minorTickMark val="none"/>
        <c:tickLblPos val="nextTo"/>
        <c:spPr>
          <a:noFill/>
          <a:ln>
            <a:solidFill>
              <a:schemeClr val="tx1"/>
            </a:solidFill>
            <a:round/>
          </a:ln>
        </c:spPr>
        <c:crossAx val="226598280"/>
        <c:crosses val="autoZero"/>
        <c:crossBetween val="midCat"/>
        <c:majorUnit val="200"/>
      </c:valAx>
      <c:spPr>
        <a:solidFill>
          <a:schemeClr val="bg2">
            <a:alpha val="99000"/>
          </a:schemeClr>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271230241007"/>
          <c:y val="6.9510268562401265E-2"/>
          <c:w val="0.74631554170982983"/>
          <c:h val="0.59885157963445801"/>
        </c:manualLayout>
      </c:layout>
      <c:barChart>
        <c:barDir val="col"/>
        <c:grouping val="stacked"/>
        <c:varyColors val="0"/>
        <c:ser>
          <c:idx val="0"/>
          <c:order val="0"/>
          <c:tx>
            <c:v>Combined Ratio</c:v>
          </c:tx>
          <c:spPr>
            <a:solidFill>
              <a:schemeClr val="accent1"/>
            </a:solidFill>
            <a:ln>
              <a:noFill/>
            </a:ln>
            <a:effectLst/>
          </c:spPr>
          <c:invertIfNegative val="0"/>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05D4-45EF-82F3-0237C7A6936E}"/>
              </c:ext>
            </c:extLst>
          </c:dPt>
          <c:dLbls>
            <c:dLbl>
              <c:idx val="4"/>
              <c:layout>
                <c:manualLayout>
                  <c:x val="-2.3933313872596751E-3"/>
                  <c:y val="-0.3516976514395250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20-421B-97A1-2E1BE90C68E8}"/>
                </c:ext>
              </c:extLst>
            </c:dLbl>
            <c:dLbl>
              <c:idx val="5"/>
              <c:layout>
                <c:manualLayout>
                  <c:x val="0"/>
                  <c:y val="-0.1882949928900835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D4-45EF-82F3-0237C7A6936E}"/>
                </c:ext>
              </c:extLst>
            </c:dLbl>
            <c:dLbl>
              <c:idx val="6"/>
              <c:layout>
                <c:manualLayout>
                  <c:x val="-8.7754470452390373E-17"/>
                  <c:y val="-0.1959037616175243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E9-4326-82F4-D0FE344340C1}"/>
                </c:ext>
              </c:extLst>
            </c:dLbl>
            <c:dLbl>
              <c:idx val="7"/>
              <c:layout>
                <c:manualLayout>
                  <c:x val="-1.7550894090478075E-16"/>
                  <c:y val="-0.1887288757518800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E9-4326-82F4-D0FE344340C1}"/>
                </c:ext>
              </c:extLst>
            </c:dLbl>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Summaries!$P$29:$W$29</c:f>
              <c:strCache>
                <c:ptCount val="8"/>
                <c:pt idx="0">
                  <c:v>2015</c:v>
                </c:pt>
                <c:pt idx="1">
                  <c:v>2016</c:v>
                </c:pt>
                <c:pt idx="2">
                  <c:v>2017</c:v>
                </c:pt>
                <c:pt idx="3">
                  <c:v>2018</c:v>
                </c:pt>
                <c:pt idx="4">
                  <c:v>2019</c:v>
                </c:pt>
                <c:pt idx="5">
                  <c:v>2020 E</c:v>
                </c:pt>
                <c:pt idx="6">
                  <c:v>2021 F</c:v>
                </c:pt>
                <c:pt idx="7">
                  <c:v>2022 F</c:v>
                </c:pt>
              </c:strCache>
            </c:strRef>
          </c:cat>
          <c:val>
            <c:numRef>
              <c:f>Summaries!$P$35:$W$35</c:f>
              <c:numCache>
                <c:formatCode>0%</c:formatCode>
                <c:ptCount val="8"/>
                <c:pt idx="0">
                  <c:v>1.0460899427583343</c:v>
                </c:pt>
                <c:pt idx="1">
                  <c:v>1.0635894358218754</c:v>
                </c:pt>
                <c:pt idx="2">
                  <c:v>1.0260389567259123</c:v>
                </c:pt>
                <c:pt idx="3">
                  <c:v>0.97715584223065832</c:v>
                </c:pt>
                <c:pt idx="4">
                  <c:v>0.98754744518776216</c:v>
                </c:pt>
                <c:pt idx="5">
                  <c:v>0.92200000000000004</c:v>
                </c:pt>
                <c:pt idx="6">
                  <c:v>0.995</c:v>
                </c:pt>
                <c:pt idx="7">
                  <c:v>0.995</c:v>
                </c:pt>
              </c:numCache>
            </c:numRef>
          </c:val>
          <c:extLst>
            <c:ext xmlns:c16="http://schemas.microsoft.com/office/drawing/2014/chart" uri="{C3380CC4-5D6E-409C-BE32-E72D297353CC}">
              <c16:uniqueId val="{00000002-05D4-45EF-82F3-0237C7A6936E}"/>
            </c:ext>
          </c:extLst>
        </c:ser>
        <c:dLbls>
          <c:showLegendKey val="0"/>
          <c:showVal val="0"/>
          <c:showCatName val="0"/>
          <c:showSerName val="0"/>
          <c:showPercent val="0"/>
          <c:showBubbleSize val="0"/>
        </c:dLbls>
        <c:gapWidth val="150"/>
        <c:overlap val="100"/>
        <c:axId val="94415456"/>
        <c:axId val="94421280"/>
      </c:barChart>
      <c:lineChart>
        <c:grouping val="standard"/>
        <c:varyColors val="0"/>
        <c:ser>
          <c:idx val="3"/>
          <c:order val="1"/>
          <c:tx>
            <c:v>DWP Growth</c:v>
          </c:tx>
          <c:spPr>
            <a:ln w="28575" cap="rnd">
              <a:solidFill>
                <a:schemeClr val="accent3"/>
              </a:solidFill>
              <a:round/>
            </a:ln>
            <a:effectLst/>
          </c:spPr>
          <c:marker>
            <c:symbol val="none"/>
          </c:marker>
          <c:dPt>
            <c:idx val="5"/>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07-05D4-45EF-82F3-0237C7A6936E}"/>
              </c:ext>
            </c:extLst>
          </c:dPt>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Summaries!$AN$13:$AU$13</c:f>
              <c:numCache>
                <c:formatCode>0%</c:formatCode>
                <c:ptCount val="8"/>
                <c:pt idx="0">
                  <c:v>4.787118017062264E-2</c:v>
                </c:pt>
                <c:pt idx="1">
                  <c:v>7.5515148448603409E-2</c:v>
                </c:pt>
                <c:pt idx="2">
                  <c:v>7.8399057055729582E-2</c:v>
                </c:pt>
                <c:pt idx="3">
                  <c:v>6.5589568241799956E-2</c:v>
                </c:pt>
                <c:pt idx="4">
                  <c:v>2.9000295541131704E-2</c:v>
                </c:pt>
                <c:pt idx="5">
                  <c:v>-6.0000000000000001E-3</c:v>
                </c:pt>
                <c:pt idx="6">
                  <c:v>4.7899999999999998E-2</c:v>
                </c:pt>
                <c:pt idx="7">
                  <c:v>3.85E-2</c:v>
                </c:pt>
              </c:numCache>
            </c:numRef>
          </c:val>
          <c:smooth val="0"/>
          <c:extLst>
            <c:ext xmlns:c16="http://schemas.microsoft.com/office/drawing/2014/chart" uri="{C3380CC4-5D6E-409C-BE32-E72D297353CC}">
              <c16:uniqueId val="{00000008-05D4-45EF-82F3-0237C7A6936E}"/>
            </c:ext>
          </c:extLst>
        </c:ser>
        <c:ser>
          <c:idx val="2"/>
          <c:order val="2"/>
          <c:tx>
            <c:v>NWP Growth</c:v>
          </c:tx>
          <c:spPr>
            <a:ln w="28575" cap="rnd">
              <a:solidFill>
                <a:schemeClr val="accent2"/>
              </a:solidFill>
              <a:round/>
            </a:ln>
            <a:effectLst/>
          </c:spPr>
          <c:marker>
            <c:symbol val="none"/>
          </c:marker>
          <c:dPt>
            <c:idx val="5"/>
            <c:marker>
              <c:symbol val="none"/>
            </c:marker>
            <c:bubble3D val="0"/>
            <c:spPr>
              <a:ln w="28575" cap="rnd">
                <a:solidFill>
                  <a:schemeClr val="accent2"/>
                </a:solidFill>
                <a:prstDash val="dash"/>
                <a:round/>
              </a:ln>
              <a:effectLst/>
            </c:spPr>
            <c:extLst>
              <c:ext xmlns:c16="http://schemas.microsoft.com/office/drawing/2014/chart" uri="{C3380CC4-5D6E-409C-BE32-E72D297353CC}">
                <c16:uniqueId val="{0000000A-05D4-45EF-82F3-0237C7A6936E}"/>
              </c:ext>
            </c:extLst>
          </c:dPt>
          <c:dLbls>
            <c:dLbl>
              <c:idx val="5"/>
              <c:layout>
                <c:manualLayout>
                  <c:x val="-3.3267306282909483E-3"/>
                  <c:y val="9.0047642372050509E-3"/>
                </c:manualLayout>
              </c:layout>
              <c:spPr>
                <a:solidFill>
                  <a:schemeClr val="accent2"/>
                </a:solidFill>
                <a:ln>
                  <a:noFill/>
                </a:ln>
                <a:effectLst/>
              </c:spPr>
              <c:txPr>
                <a:bodyPr rot="0" spcFirstLastPara="1" vertOverflow="ellipsis" vert="horz" wrap="square" anchor="ctr" anchorCtr="1"/>
                <a:lstStyle/>
                <a:p>
                  <a:pPr>
                    <a:defRPr sz="10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5D4-45EF-82F3-0237C7A6936E}"/>
                </c:ext>
              </c:extLst>
            </c:dLbl>
            <c:dLbl>
              <c:idx val="6"/>
              <c:layout>
                <c:manualLayout>
                  <c:x val="-4.2421893064823087E-2"/>
                  <c:y val="-0.1273180672100371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E9-4326-82F4-D0FE344340C1}"/>
                </c:ext>
              </c:extLst>
            </c:dLbl>
            <c:dLbl>
              <c:idx val="7"/>
              <c:layout>
                <c:manualLayout>
                  <c:x val="-3.7635230290303738E-2"/>
                  <c:y val="-0.1201431813443928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E9-4326-82F4-D0FE344340C1}"/>
                </c:ext>
              </c:extLst>
            </c:dLbl>
            <c:spPr>
              <a:noFill/>
              <a:ln>
                <a:noFill/>
              </a:ln>
              <a:effectLst/>
            </c:spPr>
            <c:txPr>
              <a:bodyPr rot="0" spcFirstLastPara="1" vertOverflow="ellipsis" vert="horz" wrap="square" anchor="ctr" anchorCtr="1"/>
              <a:lstStyle/>
              <a:p>
                <a:pPr>
                  <a:defRPr sz="10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Summaries!$P$13:$W$13</c:f>
              <c:numCache>
                <c:formatCode>0%</c:formatCode>
                <c:ptCount val="8"/>
                <c:pt idx="0">
                  <c:v>5.0798485244130331E-2</c:v>
                </c:pt>
                <c:pt idx="1">
                  <c:v>7.5757531820043189E-2</c:v>
                </c:pt>
                <c:pt idx="2">
                  <c:v>7.1750503084281769E-2</c:v>
                </c:pt>
                <c:pt idx="3">
                  <c:v>8.3985669998757562E-2</c:v>
                </c:pt>
                <c:pt idx="4">
                  <c:v>2.8091110972749744E-2</c:v>
                </c:pt>
                <c:pt idx="5">
                  <c:v>-6.0000000000000001E-3</c:v>
                </c:pt>
                <c:pt idx="6">
                  <c:v>4.8000000000000001E-2</c:v>
                </c:pt>
                <c:pt idx="7">
                  <c:v>3.9E-2</c:v>
                </c:pt>
              </c:numCache>
            </c:numRef>
          </c:val>
          <c:smooth val="0"/>
          <c:extLst>
            <c:ext xmlns:c16="http://schemas.microsoft.com/office/drawing/2014/chart" uri="{C3380CC4-5D6E-409C-BE32-E72D297353CC}">
              <c16:uniqueId val="{0000000B-05D4-45EF-82F3-0237C7A6936E}"/>
            </c:ext>
          </c:extLst>
        </c:ser>
        <c:dLbls>
          <c:showLegendKey val="0"/>
          <c:showVal val="0"/>
          <c:showCatName val="0"/>
          <c:showSerName val="0"/>
          <c:showPercent val="0"/>
          <c:showBubbleSize val="0"/>
        </c:dLbls>
        <c:marker val="1"/>
        <c:smooth val="0"/>
        <c:axId val="1384637471"/>
        <c:axId val="579619439"/>
      </c:lineChart>
      <c:catAx>
        <c:axId val="94415456"/>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21280"/>
        <c:crosses val="autoZero"/>
        <c:auto val="1"/>
        <c:lblAlgn val="ctr"/>
        <c:lblOffset val="100"/>
        <c:noMultiLvlLbl val="0"/>
      </c:catAx>
      <c:valAx>
        <c:axId val="9442128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US" b="1"/>
                  <a:t>Combined Ratio</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15456"/>
        <c:crosses val="autoZero"/>
        <c:crossBetween val="between"/>
      </c:valAx>
      <c:valAx>
        <c:axId val="579619439"/>
        <c:scaling>
          <c:orientation val="minMax"/>
        </c:scaling>
        <c:delete val="0"/>
        <c:axPos val="r"/>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Premium Growth</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4637471"/>
        <c:crosses val="max"/>
        <c:crossBetween val="between"/>
      </c:valAx>
      <c:catAx>
        <c:axId val="1384637471"/>
        <c:scaling>
          <c:orientation val="minMax"/>
        </c:scaling>
        <c:delete val="1"/>
        <c:axPos val="b"/>
        <c:numFmt formatCode="General" sourceLinked="1"/>
        <c:majorTickMark val="out"/>
        <c:minorTickMark val="none"/>
        <c:tickLblPos val="nextTo"/>
        <c:crossAx val="579619439"/>
        <c:crosses val="autoZero"/>
        <c:auto val="1"/>
        <c:lblAlgn val="ctr"/>
        <c:lblOffset val="100"/>
        <c:noMultiLvlLbl val="0"/>
      </c:catAx>
      <c:spPr>
        <a:solidFill>
          <a:schemeClr val="bg2"/>
        </a:solid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6266267261116292"/>
          <c:w val="0.9933977455716585"/>
          <c:h val="0.111296538169695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53269266744997"/>
          <c:y val="0.14476284658730454"/>
          <c:w val="0.83746463042507324"/>
          <c:h val="0.58524671341079704"/>
        </c:manualLayout>
      </c:layout>
      <c:lineChart>
        <c:grouping val="standard"/>
        <c:varyColors val="0"/>
        <c:ser>
          <c:idx val="0"/>
          <c:order val="0"/>
          <c:marker>
            <c:symbol val="none"/>
          </c:marker>
          <c:dLbls>
            <c:dLbl>
              <c:idx val="22"/>
              <c:layout>
                <c:manualLayout>
                  <c:x val="-9.7670688661029067E-3"/>
                  <c:y val="-4.2782398471072694E-2"/>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1070972559727647"/>
                      <c:h val="0.14617223564076046"/>
                    </c:manualLayout>
                  </c15:layout>
                </c:ext>
                <c:ext xmlns:c16="http://schemas.microsoft.com/office/drawing/2014/chart" uri="{C3380CC4-5D6E-409C-BE32-E72D297353CC}">
                  <c16:uniqueId val="{00000000-9A80-48F1-B251-DDCE230694D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Sheet1!$A$1:$A$23</c:f>
              <c:strCache>
                <c:ptCount val="23"/>
                <c:pt idx="0">
                  <c:v>2015:Q1</c:v>
                </c:pt>
                <c:pt idx="1">
                  <c:v>2015:Q2</c:v>
                </c:pt>
                <c:pt idx="2">
                  <c:v>2015:Q3</c:v>
                </c:pt>
                <c:pt idx="3">
                  <c:v>2015:Q4</c:v>
                </c:pt>
                <c:pt idx="4">
                  <c:v>2016:Q1</c:v>
                </c:pt>
                <c:pt idx="5">
                  <c:v>2016:Q2</c:v>
                </c:pt>
                <c:pt idx="6">
                  <c:v>2016:Q3</c:v>
                </c:pt>
                <c:pt idx="7">
                  <c:v>2016:Q4</c:v>
                </c:pt>
                <c:pt idx="8">
                  <c:v>2017:Q1</c:v>
                </c:pt>
                <c:pt idx="9">
                  <c:v>2017:Q2</c:v>
                </c:pt>
                <c:pt idx="10">
                  <c:v>2017:Q3</c:v>
                </c:pt>
                <c:pt idx="11">
                  <c:v>2017:Q4</c:v>
                </c:pt>
                <c:pt idx="12">
                  <c:v>2018:Q1</c:v>
                </c:pt>
                <c:pt idx="13">
                  <c:v>2018:Q2</c:v>
                </c:pt>
                <c:pt idx="14">
                  <c:v>2018:Q3</c:v>
                </c:pt>
                <c:pt idx="15">
                  <c:v>2018:Q4</c:v>
                </c:pt>
                <c:pt idx="16">
                  <c:v>2019:Q1</c:v>
                </c:pt>
                <c:pt idx="17">
                  <c:v>2019:Q2</c:v>
                </c:pt>
                <c:pt idx="18">
                  <c:v>2019:Q3</c:v>
                </c:pt>
                <c:pt idx="19">
                  <c:v>2019:Q4</c:v>
                </c:pt>
                <c:pt idx="20">
                  <c:v>2020:Q1</c:v>
                </c:pt>
                <c:pt idx="21">
                  <c:v>2020:Q2</c:v>
                </c:pt>
                <c:pt idx="22">
                  <c:v>2020:Q3</c:v>
                </c:pt>
              </c:strCache>
            </c:strRef>
          </c:cat>
          <c:val>
            <c:numRef>
              <c:f>Sheet1!$B$1:$B$23</c:f>
              <c:numCache>
                <c:formatCode>0%</c:formatCode>
                <c:ptCount val="23"/>
                <c:pt idx="0">
                  <c:v>0.06</c:v>
                </c:pt>
                <c:pt idx="1">
                  <c:v>0.04</c:v>
                </c:pt>
                <c:pt idx="2">
                  <c:v>7.0000000000000007E-2</c:v>
                </c:pt>
                <c:pt idx="3">
                  <c:v>0.06</c:v>
                </c:pt>
                <c:pt idx="4">
                  <c:v>0.03</c:v>
                </c:pt>
                <c:pt idx="5">
                  <c:v>-0.01</c:v>
                </c:pt>
                <c:pt idx="6">
                  <c:v>-0.02</c:v>
                </c:pt>
                <c:pt idx="7">
                  <c:v>0</c:v>
                </c:pt>
                <c:pt idx="8">
                  <c:v>-0.02</c:v>
                </c:pt>
                <c:pt idx="9">
                  <c:v>-0.03</c:v>
                </c:pt>
                <c:pt idx="10">
                  <c:v>-0.03</c:v>
                </c:pt>
                <c:pt idx="11">
                  <c:v>0</c:v>
                </c:pt>
                <c:pt idx="12">
                  <c:v>0</c:v>
                </c:pt>
                <c:pt idx="13">
                  <c:v>0.03</c:v>
                </c:pt>
                <c:pt idx="14">
                  <c:v>0</c:v>
                </c:pt>
                <c:pt idx="15">
                  <c:v>0</c:v>
                </c:pt>
                <c:pt idx="16">
                  <c:v>-0.01</c:v>
                </c:pt>
                <c:pt idx="17">
                  <c:v>-0.01</c:v>
                </c:pt>
                <c:pt idx="18">
                  <c:v>0</c:v>
                </c:pt>
                <c:pt idx="19">
                  <c:v>-0.04</c:v>
                </c:pt>
                <c:pt idx="20">
                  <c:v>-0.11</c:v>
                </c:pt>
                <c:pt idx="21">
                  <c:v>-0.34</c:v>
                </c:pt>
                <c:pt idx="22">
                  <c:v>-0.1043</c:v>
                </c:pt>
              </c:numCache>
            </c:numRef>
          </c:val>
          <c:smooth val="0"/>
          <c:extLst>
            <c:ext xmlns:c16="http://schemas.microsoft.com/office/drawing/2014/chart" uri="{C3380CC4-5D6E-409C-BE32-E72D297353CC}">
              <c16:uniqueId val="{00000001-26C3-4DCF-8C8A-9EBD57054653}"/>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txPr>
          <a:bodyPr rot="-5400000" vert="horz"/>
          <a:lstStyle/>
          <a:p>
            <a:pPr>
              <a:defRPr/>
            </a:pPr>
            <a:endParaRPr lang="en-US"/>
          </a:p>
        </c:txPr>
        <c:crossAx val="226602200"/>
        <c:crosses val="autoZero"/>
        <c:auto val="1"/>
        <c:lblAlgn val="ctr"/>
        <c:lblOffset val="200"/>
        <c:tickMarkSkip val="1"/>
        <c:noMultiLvlLbl val="0"/>
      </c:catAx>
      <c:valAx>
        <c:axId val="226602200"/>
        <c:scaling>
          <c:orientation val="minMax"/>
        </c:scaling>
        <c:delete val="0"/>
        <c:axPos val="l"/>
        <c:title>
          <c:tx>
            <c:rich>
              <a:bodyPr/>
              <a:lstStyle/>
              <a:p>
                <a:pPr>
                  <a:defRPr/>
                </a:pPr>
                <a:r>
                  <a:rPr lang="en-US" dirty="0"/>
                  <a:t>% </a:t>
                </a:r>
                <a:r>
                  <a:rPr lang="en-US" dirty="0" err="1"/>
                  <a:t>Chg</a:t>
                </a:r>
                <a:r>
                  <a:rPr lang="en-US" dirty="0"/>
                  <a:t> from </a:t>
                </a:r>
                <a:r>
                  <a:rPr lang="en-US" dirty="0" err="1"/>
                  <a:t>Yr</a:t>
                </a:r>
                <a:r>
                  <a:rPr lang="en-US" dirty="0"/>
                  <a:t> Prior</a:t>
                </a:r>
              </a:p>
            </c:rich>
          </c:tx>
          <c:layout>
            <c:manualLayout>
              <c:xMode val="edge"/>
              <c:yMode val="edge"/>
              <c:x val="5.8419761318215914E-3"/>
              <c:y val="1.4621153679879715E-2"/>
            </c:manualLayout>
          </c:layout>
          <c:overlay val="0"/>
        </c:title>
        <c:numFmt formatCode="0%" sourceLinked="0"/>
        <c:majorTickMark val="out"/>
        <c:minorTickMark val="none"/>
        <c:tickLblPos val="nextTo"/>
        <c:txPr>
          <a:bodyPr rot="-60000000" vert="horz"/>
          <a:lstStyle/>
          <a:p>
            <a:pPr>
              <a:defRPr/>
            </a:pPr>
            <a:endParaRPr lang="en-US"/>
          </a:p>
        </c:txPr>
        <c:crossAx val="226598280"/>
        <c:crosses val="autoZero"/>
        <c:crossBetween val="between"/>
      </c:valAx>
      <c:spPr>
        <a:solidFill>
          <a:schemeClr val="bg2"/>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7499232462096"/>
          <c:y val="5.2202573119753258E-2"/>
          <c:w val="0.85471452808078219"/>
          <c:h val="0.68694987152705478"/>
        </c:manualLayout>
      </c:layout>
      <c:lineChart>
        <c:grouping val="standard"/>
        <c:varyColors val="0"/>
        <c:ser>
          <c:idx val="0"/>
          <c:order val="0"/>
          <c:marker>
            <c:symbol val="none"/>
          </c:marker>
          <c:dLbls>
            <c:dLbl>
              <c:idx val="23"/>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4A-4354-800B-2D7ED858BB3C}"/>
                </c:ext>
              </c:extLst>
            </c:dLbl>
            <c:dLbl>
              <c:idx val="24"/>
              <c:tx>
                <c:rich>
                  <a:bodyPr/>
                  <a:lstStyle/>
                  <a:p>
                    <a:fld id="{A5F2CFB5-BC41-4E7A-8A4E-53C027C4BAFA}" type="VALUE">
                      <a:rPr lang="en-US" b="1"/>
                      <a:pPr/>
                      <a:t>[VALUE]</a:t>
                    </a:fld>
                    <a:endParaRPr lang="en-US"/>
                  </a:p>
                </c:rich>
              </c:tx>
              <c:dLblPos val="l"/>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684-4AE8-AA4C-758516CB20A5}"/>
                </c:ext>
              </c:extLst>
            </c:dLbl>
            <c:numFmt formatCode="0%" sourceLinked="0"/>
            <c:spPr>
              <a:noFill/>
              <a:ln>
                <a:noFill/>
              </a:ln>
              <a:effectLst/>
            </c:spPr>
            <c:dLblPos val="l"/>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Sheet1!$A$2:$A$25</c:f>
              <c:numCache>
                <c:formatCode>General</c:formatCode>
                <c:ptCount val="2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numCache>
            </c:numRef>
          </c:cat>
          <c:val>
            <c:numRef>
              <c:f>Sheet1!$B$2:$B$25</c:f>
              <c:numCache>
                <c:formatCode>0%</c:formatCode>
                <c:ptCount val="24"/>
                <c:pt idx="0">
                  <c:v>3.5001007336060486E-2</c:v>
                </c:pt>
                <c:pt idx="1">
                  <c:v>1.9834905330492481E-2</c:v>
                </c:pt>
                <c:pt idx="2">
                  <c:v>1.6173514113394072E-2</c:v>
                </c:pt>
                <c:pt idx="3">
                  <c:v>3.5499943763356301E-2</c:v>
                </c:pt>
                <c:pt idx="4">
                  <c:v>1.4569934927329609E-2</c:v>
                </c:pt>
                <c:pt idx="5">
                  <c:v>2.3159760919067685E-2</c:v>
                </c:pt>
                <c:pt idx="6">
                  <c:v>7.8820981260006029E-3</c:v>
                </c:pt>
                <c:pt idx="7">
                  <c:v>2.8791800199949646E-2</c:v>
                </c:pt>
                <c:pt idx="8">
                  <c:v>1.2601206991285974E-2</c:v>
                </c:pt>
                <c:pt idx="9">
                  <c:v>5.0380482010317085E-3</c:v>
                </c:pt>
                <c:pt idx="10">
                  <c:v>9.5818672816936346E-3</c:v>
                </c:pt>
                <c:pt idx="11">
                  <c:v>-1.793341668442705E-2</c:v>
                </c:pt>
                <c:pt idx="12">
                  <c:v>-7.0600400930671547E-3</c:v>
                </c:pt>
                <c:pt idx="13">
                  <c:v>4.1294678828185383E-5</c:v>
                </c:pt>
                <c:pt idx="14">
                  <c:v>-6.405446643938717E-3</c:v>
                </c:pt>
                <c:pt idx="15">
                  <c:v>1.2147443857097207E-2</c:v>
                </c:pt>
                <c:pt idx="16">
                  <c:v>4.3298692376485537E-3</c:v>
                </c:pt>
                <c:pt idx="17">
                  <c:v>6.6789482999742855E-3</c:v>
                </c:pt>
                <c:pt idx="18">
                  <c:v>2.2012767068116057E-2</c:v>
                </c:pt>
                <c:pt idx="19">
                  <c:v>2.5819620294570411E-2</c:v>
                </c:pt>
                <c:pt idx="20">
                  <c:v>1.1953267791841249E-2</c:v>
                </c:pt>
                <c:pt idx="21">
                  <c:v>8.6535364333630849E-3</c:v>
                </c:pt>
                <c:pt idx="22">
                  <c:v>7.5120321641419796E-3</c:v>
                </c:pt>
                <c:pt idx="23">
                  <c:v>-0.13700000000000001</c:v>
                </c:pt>
              </c:numCache>
            </c:numRef>
          </c:val>
          <c:smooth val="0"/>
          <c:extLst>
            <c:ext xmlns:c16="http://schemas.microsoft.com/office/drawing/2014/chart" uri="{C3380CC4-5D6E-409C-BE32-E72D297353CC}">
              <c16:uniqueId val="{00000004-F875-455C-8C8E-302F380B437F}"/>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txPr>
          <a:bodyPr rot="-5400000" vert="horz"/>
          <a:lstStyle/>
          <a:p>
            <a:pPr>
              <a:defRPr/>
            </a:pPr>
            <a:endParaRPr lang="en-US"/>
          </a:p>
        </c:txPr>
        <c:crossAx val="226602200"/>
        <c:crosses val="autoZero"/>
        <c:auto val="1"/>
        <c:lblAlgn val="ctr"/>
        <c:lblOffset val="200"/>
        <c:tickMarkSkip val="1"/>
        <c:noMultiLvlLbl val="0"/>
      </c:catAx>
      <c:valAx>
        <c:axId val="226602200"/>
        <c:scaling>
          <c:orientation val="minMax"/>
        </c:scaling>
        <c:delete val="0"/>
        <c:axPos val="l"/>
        <c:title>
          <c:tx>
            <c:rich>
              <a:bodyPr/>
              <a:lstStyle/>
              <a:p>
                <a:pPr>
                  <a:defRPr/>
                </a:pPr>
                <a:r>
                  <a:rPr lang="en-US" dirty="0"/>
                  <a:t>% </a:t>
                </a:r>
                <a:r>
                  <a:rPr lang="en-US" dirty="0" err="1"/>
                  <a:t>Chg</a:t>
                </a:r>
                <a:r>
                  <a:rPr lang="en-US" dirty="0"/>
                  <a:t> from </a:t>
                </a:r>
                <a:r>
                  <a:rPr lang="en-US" dirty="0" err="1"/>
                  <a:t>Yr</a:t>
                </a:r>
                <a:r>
                  <a:rPr lang="en-US" dirty="0"/>
                  <a:t> Prior</a:t>
                </a:r>
              </a:p>
            </c:rich>
          </c:tx>
          <c:layout>
            <c:manualLayout>
              <c:xMode val="edge"/>
              <c:yMode val="edge"/>
              <c:x val="2.4680849409894493E-3"/>
              <c:y val="3.7673575757853094E-2"/>
            </c:manualLayout>
          </c:layout>
          <c:overlay val="0"/>
        </c:title>
        <c:numFmt formatCode="0%" sourceLinked="0"/>
        <c:majorTickMark val="out"/>
        <c:minorTickMark val="none"/>
        <c:tickLblPos val="nextTo"/>
        <c:txPr>
          <a:bodyPr rot="-60000000" vert="horz"/>
          <a:lstStyle/>
          <a:p>
            <a:pPr>
              <a:defRPr/>
            </a:pPr>
            <a:endParaRPr lang="en-US"/>
          </a:p>
        </c:txPr>
        <c:crossAx val="226598280"/>
        <c:crosses val="autoZero"/>
        <c:crossBetween val="between"/>
      </c:valAx>
      <c:spPr>
        <a:solidFill>
          <a:schemeClr val="bg2"/>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4893061066485"/>
          <c:y val="4.2084982442461276E-2"/>
          <c:w val="0.86371051031888124"/>
          <c:h val="0.59112320222386072"/>
        </c:manualLayout>
      </c:layout>
      <c:lineChart>
        <c:grouping val="standard"/>
        <c:varyColors val="0"/>
        <c:ser>
          <c:idx val="0"/>
          <c:order val="0"/>
          <c:marker>
            <c:symbol val="none"/>
          </c:marker>
          <c:dLbls>
            <c:dLbl>
              <c:idx val="43"/>
              <c:layout>
                <c:manualLayout>
                  <c:x val="0"/>
                  <c:y val="-0.16656185818932759"/>
                </c:manualLayout>
              </c:layout>
              <c:tx>
                <c:rich>
                  <a:bodyPr/>
                  <a:lstStyle/>
                  <a:p>
                    <a:r>
                      <a:rPr lang="en-US" dirty="0"/>
                      <a:t>8.3%</a:t>
                    </a:r>
                  </a:p>
                </c:rich>
              </c:tx>
              <c:dLblPos val="r"/>
              <c:showLegendKey val="0"/>
              <c:showVal val="1"/>
              <c:showCatName val="0"/>
              <c:showSerName val="0"/>
              <c:showPercent val="0"/>
              <c:showBubbleSize val="0"/>
              <c:extLst>
                <c:ext xmlns:c15="http://schemas.microsoft.com/office/drawing/2012/chart" uri="{CE6537A1-D6FC-4f65-9D91-7224C49458BB}">
                  <c15:layout>
                    <c:manualLayout>
                      <c:w val="6.9111289376270202E-2"/>
                      <c:h val="0.14709912169930986"/>
                    </c:manualLayout>
                  </c15:layout>
                  <c15:showDataLabelsRange val="0"/>
                </c:ext>
                <c:ext xmlns:c16="http://schemas.microsoft.com/office/drawing/2014/chart" uri="{C3380CC4-5D6E-409C-BE32-E72D297353CC}">
                  <c16:uniqueId val="{00000000-AE7F-4D0C-BF82-9169D632921A}"/>
                </c:ext>
              </c:extLst>
            </c:dLbl>
            <c:numFmt formatCode="0%" sourceLinked="0"/>
            <c:spPr>
              <a:noFill/>
              <a:ln>
                <a:noFill/>
              </a:ln>
              <a:effectLst/>
            </c:spPr>
            <c:txPr>
              <a:bodyPr/>
              <a:lstStyle/>
              <a:p>
                <a:pPr>
                  <a:defRPr b="1"/>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Sheet1!$C$1:$AU$1</c:f>
              <c:strCache>
                <c:ptCount val="45"/>
                <c:pt idx="0">
                  <c:v>2009:Q4</c:v>
                </c:pt>
                <c:pt idx="1">
                  <c:v>2010:Q1</c:v>
                </c:pt>
                <c:pt idx="2">
                  <c:v>2010:Q2</c:v>
                </c:pt>
                <c:pt idx="3">
                  <c:v>2010:Q3</c:v>
                </c:pt>
                <c:pt idx="4">
                  <c:v>2010:Q4</c:v>
                </c:pt>
                <c:pt idx="5">
                  <c:v>2011:Q1</c:v>
                </c:pt>
                <c:pt idx="6">
                  <c:v>2011:Q2</c:v>
                </c:pt>
                <c:pt idx="7">
                  <c:v>2011:Q3</c:v>
                </c:pt>
                <c:pt idx="8">
                  <c:v>2011:Q4</c:v>
                </c:pt>
                <c:pt idx="9">
                  <c:v>2012:Q1</c:v>
                </c:pt>
                <c:pt idx="10">
                  <c:v>2012:Q2</c:v>
                </c:pt>
                <c:pt idx="11">
                  <c:v>2012:Q3</c:v>
                </c:pt>
                <c:pt idx="12">
                  <c:v>2012:Q4</c:v>
                </c:pt>
                <c:pt idx="13">
                  <c:v>2013:Q1</c:v>
                </c:pt>
                <c:pt idx="14">
                  <c:v>2013:Q2</c:v>
                </c:pt>
                <c:pt idx="15">
                  <c:v>2013:Q3</c:v>
                </c:pt>
                <c:pt idx="16">
                  <c:v>2013:Q4</c:v>
                </c:pt>
                <c:pt idx="17">
                  <c:v>2014:Q1</c:v>
                </c:pt>
                <c:pt idx="18">
                  <c:v>2014:Q2</c:v>
                </c:pt>
                <c:pt idx="19">
                  <c:v>2014:Q3</c:v>
                </c:pt>
                <c:pt idx="20">
                  <c:v>2014:Q4</c:v>
                </c:pt>
                <c:pt idx="21">
                  <c:v>2015:Q1</c:v>
                </c:pt>
                <c:pt idx="22">
                  <c:v>2015:Q2</c:v>
                </c:pt>
                <c:pt idx="23">
                  <c:v>2015:Q3</c:v>
                </c:pt>
                <c:pt idx="24">
                  <c:v>2015:Q4</c:v>
                </c:pt>
                <c:pt idx="25">
                  <c:v>2016:Q1</c:v>
                </c:pt>
                <c:pt idx="26">
                  <c:v>2016:Q2</c:v>
                </c:pt>
                <c:pt idx="27">
                  <c:v>2016:Q3</c:v>
                </c:pt>
                <c:pt idx="28">
                  <c:v>2016:Q4</c:v>
                </c:pt>
                <c:pt idx="29">
                  <c:v>2017:Q1</c:v>
                </c:pt>
                <c:pt idx="30">
                  <c:v>2017:Q2</c:v>
                </c:pt>
                <c:pt idx="31">
                  <c:v>2017:Q3</c:v>
                </c:pt>
                <c:pt idx="32">
                  <c:v>2017:Q4</c:v>
                </c:pt>
                <c:pt idx="33">
                  <c:v>2018:Q1</c:v>
                </c:pt>
                <c:pt idx="34">
                  <c:v>2018:Q2</c:v>
                </c:pt>
                <c:pt idx="35">
                  <c:v>2018:Q3</c:v>
                </c:pt>
                <c:pt idx="36">
                  <c:v>2018:Q4</c:v>
                </c:pt>
                <c:pt idx="37">
                  <c:v>2019:Q1</c:v>
                </c:pt>
                <c:pt idx="38">
                  <c:v>2019:Q2</c:v>
                </c:pt>
                <c:pt idx="39">
                  <c:v>2019:Q3</c:v>
                </c:pt>
                <c:pt idx="40">
                  <c:v>2019:Q4</c:v>
                </c:pt>
                <c:pt idx="41">
                  <c:v>2020:Q1</c:v>
                </c:pt>
                <c:pt idx="42">
                  <c:v>2020:Q2</c:v>
                </c:pt>
                <c:pt idx="43">
                  <c:v>2020:Q3</c:v>
                </c:pt>
                <c:pt idx="44">
                  <c:v>2020:Q4</c:v>
                </c:pt>
              </c:strCache>
            </c:strRef>
          </c:cat>
          <c:val>
            <c:numRef>
              <c:f>Sheet1!$C$2:$AU$2</c:f>
              <c:numCache>
                <c:formatCode>General</c:formatCode>
                <c:ptCount val="45"/>
                <c:pt idx="0">
                  <c:v>-3</c:v>
                </c:pt>
                <c:pt idx="1">
                  <c:v>-3</c:v>
                </c:pt>
                <c:pt idx="2">
                  <c:v>-2</c:v>
                </c:pt>
                <c:pt idx="3">
                  <c:v>-3</c:v>
                </c:pt>
                <c:pt idx="4">
                  <c:v>-1</c:v>
                </c:pt>
                <c:pt idx="5">
                  <c:v>-2</c:v>
                </c:pt>
                <c:pt idx="6">
                  <c:v>-1</c:v>
                </c:pt>
                <c:pt idx="7">
                  <c:v>-1</c:v>
                </c:pt>
                <c:pt idx="8">
                  <c:v>0</c:v>
                </c:pt>
                <c:pt idx="9">
                  <c:v>1</c:v>
                </c:pt>
                <c:pt idx="10">
                  <c:v>4</c:v>
                </c:pt>
                <c:pt idx="11">
                  <c:v>5</c:v>
                </c:pt>
                <c:pt idx="12">
                  <c:v>6</c:v>
                </c:pt>
                <c:pt idx="13">
                  <c:v>5</c:v>
                </c:pt>
                <c:pt idx="14">
                  <c:v>6</c:v>
                </c:pt>
                <c:pt idx="15">
                  <c:v>5</c:v>
                </c:pt>
                <c:pt idx="16">
                  <c:v>4</c:v>
                </c:pt>
                <c:pt idx="17">
                  <c:v>4</c:v>
                </c:pt>
                <c:pt idx="18">
                  <c:v>3</c:v>
                </c:pt>
                <c:pt idx="19">
                  <c:v>2</c:v>
                </c:pt>
                <c:pt idx="20">
                  <c:v>1</c:v>
                </c:pt>
                <c:pt idx="21">
                  <c:v>1</c:v>
                </c:pt>
                <c:pt idx="22">
                  <c:v>2</c:v>
                </c:pt>
                <c:pt idx="23">
                  <c:v>2</c:v>
                </c:pt>
                <c:pt idx="24">
                  <c:v>0</c:v>
                </c:pt>
                <c:pt idx="25">
                  <c:v>-1</c:v>
                </c:pt>
                <c:pt idx="26">
                  <c:v>2</c:v>
                </c:pt>
                <c:pt idx="27">
                  <c:v>3</c:v>
                </c:pt>
                <c:pt idx="28">
                  <c:v>3</c:v>
                </c:pt>
                <c:pt idx="29">
                  <c:v>3</c:v>
                </c:pt>
                <c:pt idx="30">
                  <c:v>4</c:v>
                </c:pt>
                <c:pt idx="31">
                  <c:v>5</c:v>
                </c:pt>
                <c:pt idx="32">
                  <c:v>5</c:v>
                </c:pt>
                <c:pt idx="33">
                  <c:v>5</c:v>
                </c:pt>
                <c:pt idx="34">
                  <c:v>6</c:v>
                </c:pt>
                <c:pt idx="35">
                  <c:v>6</c:v>
                </c:pt>
                <c:pt idx="36">
                  <c:v>7</c:v>
                </c:pt>
                <c:pt idx="37">
                  <c:v>7</c:v>
                </c:pt>
                <c:pt idx="38">
                  <c:v>6</c:v>
                </c:pt>
                <c:pt idx="39">
                  <c:v>6.5</c:v>
                </c:pt>
                <c:pt idx="40">
                  <c:v>7</c:v>
                </c:pt>
                <c:pt idx="41">
                  <c:v>7</c:v>
                </c:pt>
                <c:pt idx="42">
                  <c:v>5.3</c:v>
                </c:pt>
                <c:pt idx="43">
                  <c:v>8</c:v>
                </c:pt>
                <c:pt idx="44">
                  <c:v>8.3000000000000007</c:v>
                </c:pt>
              </c:numCache>
            </c:numRef>
          </c:val>
          <c:smooth val="0"/>
          <c:extLst>
            <c:ext xmlns:c16="http://schemas.microsoft.com/office/drawing/2014/chart" uri="{C3380CC4-5D6E-409C-BE32-E72D297353CC}">
              <c16:uniqueId val="{00000000-7D34-4AE1-919E-89A77089D94F}"/>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spPr>
          <a:ln>
            <a:solidFill>
              <a:srgbClr val="868686">
                <a:alpha val="99000"/>
              </a:srgbClr>
            </a:solidFill>
          </a:ln>
        </c:spPr>
        <c:txPr>
          <a:bodyPr rot="-5400000" vert="horz"/>
          <a:lstStyle/>
          <a:p>
            <a:pPr>
              <a:defRPr/>
            </a:pPr>
            <a:endParaRPr lang="en-US"/>
          </a:p>
        </c:txPr>
        <c:crossAx val="226602200"/>
        <c:crosses val="autoZero"/>
        <c:auto val="1"/>
        <c:lblAlgn val="ctr"/>
        <c:lblOffset val="200"/>
        <c:tickMarkSkip val="1"/>
        <c:noMultiLvlLbl val="0"/>
      </c:catAx>
      <c:valAx>
        <c:axId val="226602200"/>
        <c:scaling>
          <c:orientation val="minMax"/>
        </c:scaling>
        <c:delete val="0"/>
        <c:axPos val="l"/>
        <c:numFmt formatCode="0%" sourceLinked="0"/>
        <c:majorTickMark val="out"/>
        <c:minorTickMark val="none"/>
        <c:tickLblPos val="nextTo"/>
        <c:txPr>
          <a:bodyPr rot="-60000000" vert="horz"/>
          <a:lstStyle/>
          <a:p>
            <a:pPr>
              <a:defRPr/>
            </a:pPr>
            <a:endParaRPr lang="en-US"/>
          </a:p>
        </c:txPr>
        <c:crossAx val="226598280"/>
        <c:crosses val="autoZero"/>
        <c:crossBetween val="between"/>
        <c:majorUnit val="4"/>
        <c:dispUnits>
          <c:builtInUnit val="hundreds"/>
          <c:dispUnitsLbl>
            <c:layout>
              <c:manualLayout>
                <c:xMode val="edge"/>
                <c:yMode val="edge"/>
                <c:x val="8.6659171465208549E-3"/>
                <c:y val="6.207147881653996E-3"/>
              </c:manualLayout>
            </c:layout>
            <c:tx>
              <c:rich>
                <a:bodyPr/>
                <a:lstStyle/>
                <a:p>
                  <a:pPr>
                    <a:defRPr/>
                  </a:pPr>
                  <a:r>
                    <a:rPr lang="en-US"/>
                    <a:t>% Chg from Yr Prior</a:t>
                  </a:r>
                </a:p>
              </c:rich>
            </c:tx>
          </c:dispUnitsLbl>
        </c:dispUnits>
      </c:valAx>
      <c:spPr>
        <a:solidFill>
          <a:schemeClr val="bg2"/>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694182524705468"/>
          <c:y val="2.0510387765076282E-2"/>
          <c:w val="0.64676686043577825"/>
          <c:h val="0.80650285461436966"/>
        </c:manualLayout>
      </c:layout>
      <c:barChart>
        <c:barDir val="bar"/>
        <c:grouping val="clustered"/>
        <c:varyColors val="0"/>
        <c:ser>
          <c:idx val="0"/>
          <c:order val="0"/>
          <c:tx>
            <c:strRef>
              <c:f>Sheet1!$A$2</c:f>
              <c:strCache>
                <c:ptCount val="1"/>
                <c:pt idx="0">
                  <c:v>Lower</c:v>
                </c:pt>
              </c:strCache>
            </c:strRef>
          </c:tx>
          <c:spPr>
            <a:solidFill>
              <a:schemeClr val="accent1"/>
            </a:solidFill>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Series 1</c:v>
                </c:pt>
              </c:strCache>
            </c:strRef>
          </c:cat>
          <c:val>
            <c:numRef>
              <c:f>Sheet1!$B$2</c:f>
              <c:numCache>
                <c:formatCode>General</c:formatCode>
                <c:ptCount val="1"/>
                <c:pt idx="0">
                  <c:v>125</c:v>
                </c:pt>
              </c:numCache>
            </c:numRef>
          </c:val>
          <c:extLst>
            <c:ext xmlns:c16="http://schemas.microsoft.com/office/drawing/2014/chart" uri="{C3380CC4-5D6E-409C-BE32-E72D297353CC}">
              <c16:uniqueId val="{00000000-8B38-4FBA-A62F-F49435096225}"/>
            </c:ext>
          </c:extLst>
        </c:ser>
        <c:ser>
          <c:idx val="1"/>
          <c:order val="1"/>
          <c:tx>
            <c:strRef>
              <c:f>Sheet1!$A$3</c:f>
              <c:strCache>
                <c:ptCount val="1"/>
                <c:pt idx="0">
                  <c:v>Median</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Sheet1!$B$3</c:f>
              <c:numCache>
                <c:formatCode>General</c:formatCode>
                <c:ptCount val="1"/>
                <c:pt idx="0">
                  <c:v>250</c:v>
                </c:pt>
              </c:numCache>
            </c:numRef>
          </c:val>
          <c:extLst>
            <c:ext xmlns:c16="http://schemas.microsoft.com/office/drawing/2014/chart" uri="{C3380CC4-5D6E-409C-BE32-E72D297353CC}">
              <c16:uniqueId val="{00000004-8B38-4FBA-A62F-F49435096225}"/>
            </c:ext>
          </c:extLst>
        </c:ser>
        <c:ser>
          <c:idx val="2"/>
          <c:order val="2"/>
          <c:tx>
            <c:strRef>
              <c:f>Sheet1!$A$4</c:f>
              <c:strCache>
                <c:ptCount val="1"/>
                <c:pt idx="0">
                  <c:v>Higher</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Sheet1!$B$4</c:f>
              <c:numCache>
                <c:formatCode>General</c:formatCode>
                <c:ptCount val="1"/>
                <c:pt idx="0">
                  <c:v>380</c:v>
                </c:pt>
              </c:numCache>
            </c:numRef>
          </c:val>
          <c:extLst>
            <c:ext xmlns:c16="http://schemas.microsoft.com/office/drawing/2014/chart" uri="{C3380CC4-5D6E-409C-BE32-E72D297353CC}">
              <c16:uniqueId val="{00000005-8B38-4FBA-A62F-F49435096225}"/>
            </c:ext>
          </c:extLst>
        </c:ser>
        <c:ser>
          <c:idx val="3"/>
          <c:order val="3"/>
          <c:tx>
            <c:strRef>
              <c:f>Sheet1!$A$5</c:f>
              <c:strCache>
                <c:ptCount val="1"/>
                <c:pt idx="0">
                  <c:v>Lower</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Sheet1!$B$5</c:f>
              <c:numCache>
                <c:formatCode>General</c:formatCode>
                <c:ptCount val="1"/>
                <c:pt idx="0">
                  <c:v>50</c:v>
                </c:pt>
              </c:numCache>
            </c:numRef>
          </c:val>
          <c:extLst>
            <c:ext xmlns:c16="http://schemas.microsoft.com/office/drawing/2014/chart" uri="{C3380CC4-5D6E-409C-BE32-E72D297353CC}">
              <c16:uniqueId val="{00000006-8B38-4FBA-A62F-F49435096225}"/>
            </c:ext>
          </c:extLst>
        </c:ser>
        <c:ser>
          <c:idx val="4"/>
          <c:order val="4"/>
          <c:tx>
            <c:strRef>
              <c:f>Sheet1!$A$6</c:f>
              <c:strCache>
                <c:ptCount val="1"/>
                <c:pt idx="0">
                  <c:v>Median</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Sheet1!$B$6</c:f>
              <c:numCache>
                <c:formatCode>General</c:formatCode>
                <c:ptCount val="1"/>
                <c:pt idx="0">
                  <c:v>100</c:v>
                </c:pt>
              </c:numCache>
            </c:numRef>
          </c:val>
          <c:extLst>
            <c:ext xmlns:c16="http://schemas.microsoft.com/office/drawing/2014/chart" uri="{C3380CC4-5D6E-409C-BE32-E72D297353CC}">
              <c16:uniqueId val="{00000007-8B38-4FBA-A62F-F49435096225}"/>
            </c:ext>
          </c:extLst>
        </c:ser>
        <c:ser>
          <c:idx val="5"/>
          <c:order val="5"/>
          <c:tx>
            <c:strRef>
              <c:f>Sheet1!$A$7</c:f>
              <c:strCache>
                <c:ptCount val="1"/>
                <c:pt idx="0">
                  <c:v>Higher</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Sheet1!$B$7</c:f>
              <c:numCache>
                <c:formatCode>General</c:formatCode>
                <c:ptCount val="1"/>
                <c:pt idx="0">
                  <c:v>150</c:v>
                </c:pt>
              </c:numCache>
            </c:numRef>
          </c:val>
          <c:extLst>
            <c:ext xmlns:c16="http://schemas.microsoft.com/office/drawing/2014/chart" uri="{C3380CC4-5D6E-409C-BE32-E72D297353CC}">
              <c16:uniqueId val="{00000008-8B38-4FBA-A62F-F49435096225}"/>
            </c:ext>
          </c:extLst>
        </c:ser>
        <c:dLbls>
          <c:showLegendKey val="0"/>
          <c:showVal val="1"/>
          <c:showCatName val="0"/>
          <c:showSerName val="0"/>
          <c:showPercent val="0"/>
          <c:showBubbleSize val="0"/>
        </c:dLbls>
        <c:gapWidth val="40"/>
        <c:overlap val="-30"/>
        <c:axId val="197518848"/>
        <c:axId val="197520384"/>
      </c:barChart>
      <c:catAx>
        <c:axId val="197518848"/>
        <c:scaling>
          <c:orientation val="minMax"/>
        </c:scaling>
        <c:delete val="1"/>
        <c:axPos val="l"/>
        <c:numFmt formatCode="General" sourceLinked="0"/>
        <c:majorTickMark val="out"/>
        <c:minorTickMark val="none"/>
        <c:tickLblPos val="nextTo"/>
        <c:crossAx val="197520384"/>
        <c:crosses val="autoZero"/>
        <c:auto val="1"/>
        <c:lblAlgn val="ctr"/>
        <c:lblOffset val="100"/>
        <c:noMultiLvlLbl val="0"/>
      </c:catAx>
      <c:valAx>
        <c:axId val="197520384"/>
        <c:scaling>
          <c:orientation val="minMax"/>
        </c:scaling>
        <c:delete val="0"/>
        <c:axPos val="b"/>
        <c:title>
          <c:tx>
            <c:rich>
              <a:bodyPr/>
              <a:lstStyle/>
              <a:p>
                <a:pPr>
                  <a:defRPr/>
                </a:pPr>
                <a:r>
                  <a:rPr lang="en-US" dirty="0"/>
                  <a:t>Monthly Range ($B)</a:t>
                </a:r>
              </a:p>
            </c:rich>
          </c:tx>
          <c:overlay val="0"/>
        </c:title>
        <c:numFmt formatCode="General" sourceLinked="1"/>
        <c:majorTickMark val="out"/>
        <c:minorTickMark val="none"/>
        <c:tickLblPos val="nextTo"/>
        <c:crossAx val="19751884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6993480991856"/>
          <c:y val="6.0661635472190681E-2"/>
          <c:w val="0.86674641824473087"/>
          <c:h val="0.47831362099535235"/>
        </c:manualLayout>
      </c:layout>
      <c:lineChart>
        <c:grouping val="standard"/>
        <c:varyColors val="0"/>
        <c:ser>
          <c:idx val="1"/>
          <c:order val="0"/>
          <c:tx>
            <c:strRef>
              <c:f>Sheet1!$B$1</c:f>
              <c:strCache>
                <c:ptCount val="1"/>
                <c:pt idx="0">
                  <c:v>% Chg from Yr Prior</c:v>
                </c:pt>
              </c:strCache>
            </c:strRef>
          </c:tx>
          <c:spPr>
            <a:ln>
              <a:solidFill>
                <a:schemeClr val="accent1"/>
              </a:solidFill>
            </a:ln>
          </c:spPr>
          <c:marker>
            <c:symbol val="none"/>
          </c:marker>
          <c:dLbls>
            <c:dLbl>
              <c:idx val="6"/>
              <c:delete val="1"/>
              <c:extLst>
                <c:ext xmlns:c15="http://schemas.microsoft.com/office/drawing/2012/chart" uri="{CE6537A1-D6FC-4f65-9D91-7224C49458BB}"/>
                <c:ext xmlns:c16="http://schemas.microsoft.com/office/drawing/2014/chart" uri="{C3380CC4-5D6E-409C-BE32-E72D297353CC}">
                  <c16:uniqueId val="{00000003-5BE1-43F5-B57D-D673E4D0C926}"/>
                </c:ext>
              </c:extLst>
            </c:dLbl>
            <c:dLbl>
              <c:idx val="12"/>
              <c:delete val="1"/>
              <c:extLst>
                <c:ext xmlns:c15="http://schemas.microsoft.com/office/drawing/2012/chart" uri="{CE6537A1-D6FC-4f65-9D91-7224C49458BB}"/>
                <c:ext xmlns:c16="http://schemas.microsoft.com/office/drawing/2014/chart" uri="{C3380CC4-5D6E-409C-BE32-E72D297353CC}">
                  <c16:uniqueId val="{00000001-5BE1-43F5-B57D-D673E4D0C926}"/>
                </c:ext>
              </c:extLst>
            </c:dLbl>
            <c:dLbl>
              <c:idx val="25"/>
              <c:delete val="1"/>
              <c:extLst>
                <c:ext xmlns:c15="http://schemas.microsoft.com/office/drawing/2012/chart" uri="{CE6537A1-D6FC-4f65-9D91-7224C49458BB}"/>
                <c:ext xmlns:c16="http://schemas.microsoft.com/office/drawing/2014/chart" uri="{C3380CC4-5D6E-409C-BE32-E72D297353CC}">
                  <c16:uniqueId val="{00000002-5BE1-43F5-B57D-D673E4D0C926}"/>
                </c:ext>
              </c:extLst>
            </c:dLbl>
            <c:dLbl>
              <c:idx val="36"/>
              <c:delete val="1"/>
              <c:extLst>
                <c:ext xmlns:c15="http://schemas.microsoft.com/office/drawing/2012/chart" uri="{CE6537A1-D6FC-4f65-9D91-7224C49458BB}"/>
                <c:ext xmlns:c16="http://schemas.microsoft.com/office/drawing/2014/chart" uri="{C3380CC4-5D6E-409C-BE32-E72D297353CC}">
                  <c16:uniqueId val="{00000000-ADCB-46A0-BD42-FD7B08532454}"/>
                </c:ext>
              </c:extLst>
            </c:dLbl>
            <c:dLbl>
              <c:idx val="44"/>
              <c:delete val="1"/>
              <c:extLst>
                <c:ext xmlns:c15="http://schemas.microsoft.com/office/drawing/2012/chart" uri="{CE6537A1-D6FC-4f65-9D91-7224C49458BB}"/>
                <c:ext xmlns:c16="http://schemas.microsoft.com/office/drawing/2014/chart" uri="{C3380CC4-5D6E-409C-BE32-E72D297353CC}">
                  <c16:uniqueId val="{00000000-7CB5-4B83-A109-EF6C86C3A281}"/>
                </c:ext>
              </c:extLst>
            </c:dLbl>
            <c:dLbl>
              <c:idx val="62"/>
              <c:layout>
                <c:manualLayout>
                  <c:x val="5.290193196702845E-2"/>
                  <c:y val="0.11951504127125763"/>
                </c:manualLayout>
              </c:layout>
              <c:tx>
                <c:rich>
                  <a:bodyPr/>
                  <a:lstStyle/>
                  <a:p>
                    <a:r>
                      <a:rPr lang="en-US" dirty="0"/>
                      <a:t>-0.3%</a:t>
                    </a:r>
                  </a:p>
                </c:rich>
              </c:tx>
              <c:dLblPos val="r"/>
              <c:showLegendKey val="0"/>
              <c:showVal val="1"/>
              <c:showCatName val="0"/>
              <c:showSerName val="0"/>
              <c:showPercent val="0"/>
              <c:showBubbleSize val="0"/>
              <c:extLst>
                <c:ext xmlns:c15="http://schemas.microsoft.com/office/drawing/2012/chart" uri="{CE6537A1-D6FC-4f65-9D91-7224C49458BB}">
                  <c15:layout>
                    <c:manualLayout>
                      <c:w val="9.3654011543450821E-2"/>
                      <c:h val="0.14412141294895051"/>
                    </c:manualLayout>
                  </c15:layout>
                  <c15:showDataLabelsRange val="0"/>
                </c:ext>
                <c:ext xmlns:c16="http://schemas.microsoft.com/office/drawing/2014/chart" uri="{C3380CC4-5D6E-409C-BE32-E72D297353CC}">
                  <c16:uniqueId val="{00000000-7B50-4892-9520-8B9DE76EB1EC}"/>
                </c:ext>
              </c:extLst>
            </c:dLbl>
            <c:spPr>
              <a:noFill/>
              <a:ln>
                <a:noFill/>
              </a:ln>
              <a:effectLst/>
            </c:spPr>
            <c:txPr>
              <a:bodyPr/>
              <a:lstStyle/>
              <a:p>
                <a:pPr>
                  <a:defRPr b="1"/>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0"/>
              </c:ext>
            </c:extLst>
          </c:dLbls>
          <c:cat>
            <c:strRef>
              <c:f>Sheet1!$A$5:$A$77</c:f>
              <c:strCache>
                <c:ptCount val="73"/>
                <c:pt idx="0">
                  <c:v>Aug 30 2019</c:v>
                </c:pt>
                <c:pt idx="1">
                  <c:v>Sep 6</c:v>
                </c:pt>
                <c:pt idx="2">
                  <c:v>13</c:v>
                </c:pt>
                <c:pt idx="3">
                  <c:v>20</c:v>
                </c:pt>
                <c:pt idx="4">
                  <c:v>Sep 27</c:v>
                </c:pt>
                <c:pt idx="5">
                  <c:v>Oct 4</c:v>
                </c:pt>
                <c:pt idx="6">
                  <c:v>11</c:v>
                </c:pt>
                <c:pt idx="7">
                  <c:v>18</c:v>
                </c:pt>
                <c:pt idx="8">
                  <c:v>Oct 25</c:v>
                </c:pt>
                <c:pt idx="9">
                  <c:v>Nov 1</c:v>
                </c:pt>
                <c:pt idx="10">
                  <c:v>8</c:v>
                </c:pt>
                <c:pt idx="11">
                  <c:v>Nov 15</c:v>
                </c:pt>
                <c:pt idx="12">
                  <c:v>Nov 22</c:v>
                </c:pt>
                <c:pt idx="13">
                  <c:v>Nov 29</c:v>
                </c:pt>
                <c:pt idx="14">
                  <c:v>Dec 6</c:v>
                </c:pt>
                <c:pt idx="15">
                  <c:v>Dec 13</c:v>
                </c:pt>
                <c:pt idx="16">
                  <c:v>Dec 20</c:v>
                </c:pt>
                <c:pt idx="17">
                  <c:v>Dec 27</c:v>
                </c:pt>
                <c:pt idx="18">
                  <c:v>Jan 3</c:v>
                </c:pt>
                <c:pt idx="19">
                  <c:v>10</c:v>
                </c:pt>
                <c:pt idx="20">
                  <c:v>Jan 17 2020</c:v>
                </c:pt>
                <c:pt idx="21">
                  <c:v>Jan 24 2020</c:v>
                </c:pt>
                <c:pt idx="22">
                  <c:v>31</c:v>
                </c:pt>
                <c:pt idx="23">
                  <c:v>Feb 7</c:v>
                </c:pt>
                <c:pt idx="24">
                  <c:v>Feb 14</c:v>
                </c:pt>
                <c:pt idx="25">
                  <c:v>Feb 21</c:v>
                </c:pt>
                <c:pt idx="26">
                  <c:v>28</c:v>
                </c:pt>
                <c:pt idx="27">
                  <c:v>Mar 6</c:v>
                </c:pt>
                <c:pt idx="28">
                  <c:v>Mar 13</c:v>
                </c:pt>
                <c:pt idx="29">
                  <c:v>Mar 20</c:v>
                </c:pt>
                <c:pt idx="30">
                  <c:v>27</c:v>
                </c:pt>
                <c:pt idx="31">
                  <c:v>Apr 3</c:v>
                </c:pt>
                <c:pt idx="32">
                  <c:v>April 10</c:v>
                </c:pt>
                <c:pt idx="33">
                  <c:v>Apr 17</c:v>
                </c:pt>
                <c:pt idx="34">
                  <c:v>24</c:v>
                </c:pt>
                <c:pt idx="35">
                  <c:v>May 1</c:v>
                </c:pt>
                <c:pt idx="36">
                  <c:v>May 8</c:v>
                </c:pt>
                <c:pt idx="37">
                  <c:v>May 15</c:v>
                </c:pt>
                <c:pt idx="38">
                  <c:v>22</c:v>
                </c:pt>
                <c:pt idx="39">
                  <c:v>May 29</c:v>
                </c:pt>
                <c:pt idx="40">
                  <c:v>Jun 5</c:v>
                </c:pt>
                <c:pt idx="41">
                  <c:v>Jun 12</c:v>
                </c:pt>
                <c:pt idx="42">
                  <c:v>19</c:v>
                </c:pt>
                <c:pt idx="43">
                  <c:v>Jun 26</c:v>
                </c:pt>
                <c:pt idx="44">
                  <c:v>Jul 3</c:v>
                </c:pt>
                <c:pt idx="45">
                  <c:v>Jul 10</c:v>
                </c:pt>
                <c:pt idx="46">
                  <c:v>17</c:v>
                </c:pt>
                <c:pt idx="47">
                  <c:v>24</c:v>
                </c:pt>
                <c:pt idx="48">
                  <c:v>Jun 31</c:v>
                </c:pt>
                <c:pt idx="49">
                  <c:v>Aug 7</c:v>
                </c:pt>
                <c:pt idx="50">
                  <c:v>Aug 14</c:v>
                </c:pt>
                <c:pt idx="51">
                  <c:v>Aug 21</c:v>
                </c:pt>
                <c:pt idx="52">
                  <c:v>Aug 28</c:v>
                </c:pt>
                <c:pt idx="53">
                  <c:v>Sept 4</c:v>
                </c:pt>
                <c:pt idx="54">
                  <c:v>Sep 11</c:v>
                </c:pt>
                <c:pt idx="55">
                  <c:v>Sep 18</c:v>
                </c:pt>
                <c:pt idx="56">
                  <c:v>Sep 25</c:v>
                </c:pt>
                <c:pt idx="57">
                  <c:v>October 2</c:v>
                </c:pt>
                <c:pt idx="58">
                  <c:v>9</c:v>
                </c:pt>
                <c:pt idx="59">
                  <c:v>Oct 16</c:v>
                </c:pt>
                <c:pt idx="60">
                  <c:v>Oct 23</c:v>
                </c:pt>
                <c:pt idx="61">
                  <c:v>Oct 30</c:v>
                </c:pt>
                <c:pt idx="62">
                  <c:v>Nov 6</c:v>
                </c:pt>
                <c:pt idx="63">
                  <c:v>Nov 13</c:v>
                </c:pt>
                <c:pt idx="64">
                  <c:v>Nov 20</c:v>
                </c:pt>
                <c:pt idx="65">
                  <c:v>Nov 27</c:v>
                </c:pt>
                <c:pt idx="66">
                  <c:v>Dec 4</c:v>
                </c:pt>
                <c:pt idx="67">
                  <c:v>Dec 11</c:v>
                </c:pt>
                <c:pt idx="68">
                  <c:v>Dec 18</c:v>
                </c:pt>
                <c:pt idx="69">
                  <c:v>Dec 25</c:v>
                </c:pt>
                <c:pt idx="70">
                  <c:v>Jan 1 2021</c:v>
                </c:pt>
                <c:pt idx="71">
                  <c:v>Jan 8</c:v>
                </c:pt>
                <c:pt idx="72">
                  <c:v>Jan 15</c:v>
                </c:pt>
              </c:strCache>
            </c:strRef>
          </c:cat>
          <c:val>
            <c:numRef>
              <c:f>Sheet1!$B$5:$B$77</c:f>
              <c:numCache>
                <c:formatCode>0%</c:formatCode>
                <c:ptCount val="73"/>
                <c:pt idx="0">
                  <c:v>-5.6829035339064027E-2</c:v>
                </c:pt>
                <c:pt idx="1">
                  <c:v>-2.0895522388059695E-2</c:v>
                </c:pt>
                <c:pt idx="2">
                  <c:v>-2.0039584364176188E-2</c:v>
                </c:pt>
                <c:pt idx="3">
                  <c:v>-2.0474406991260907E-2</c:v>
                </c:pt>
                <c:pt idx="4">
                  <c:v>-5.6381342901076215E-3</c:v>
                </c:pt>
                <c:pt idx="5">
                  <c:v>-7.0568798678310118E-2</c:v>
                </c:pt>
                <c:pt idx="6">
                  <c:v>-2.0009643201542859E-2</c:v>
                </c:pt>
                <c:pt idx="7">
                  <c:v>8.0961727183512799E-3</c:v>
                </c:pt>
                <c:pt idx="8">
                  <c:v>-6.8818224964404262E-3</c:v>
                </c:pt>
                <c:pt idx="9">
                  <c:v>2.756286266924568E-2</c:v>
                </c:pt>
                <c:pt idx="10">
                  <c:v>-1.2425218591808562E-2</c:v>
                </c:pt>
                <c:pt idx="11">
                  <c:v>-1.3145965548504113E-2</c:v>
                </c:pt>
                <c:pt idx="12">
                  <c:v>4.502143878037157E-2</c:v>
                </c:pt>
                <c:pt idx="13">
                  <c:v>1.8173007026895949E-2</c:v>
                </c:pt>
                <c:pt idx="14">
                  <c:v>-2.0802741067058261E-2</c:v>
                </c:pt>
                <c:pt idx="15">
                  <c:v>-6.8396226415094352E-2</c:v>
                </c:pt>
                <c:pt idx="16">
                  <c:v>-0.11431163529144928</c:v>
                </c:pt>
                <c:pt idx="17">
                  <c:v>-9.9999999999999978E-2</c:v>
                </c:pt>
                <c:pt idx="18">
                  <c:v>-3.4536891679748827E-2</c:v>
                </c:pt>
                <c:pt idx="19">
                  <c:v>-6.8696120689655138E-2</c:v>
                </c:pt>
                <c:pt idx="20">
                  <c:v>-8.3267871170463525E-2</c:v>
                </c:pt>
                <c:pt idx="21">
                  <c:v>-8.3230427265991613E-2</c:v>
                </c:pt>
                <c:pt idx="22">
                  <c:v>-0.12416257257704333</c:v>
                </c:pt>
                <c:pt idx="23">
                  <c:v>-5.2924791086350953E-2</c:v>
                </c:pt>
                <c:pt idx="24">
                  <c:v>-6.6746126340881951E-2</c:v>
                </c:pt>
                <c:pt idx="25">
                  <c:v>-5.1159454936648308E-2</c:v>
                </c:pt>
                <c:pt idx="26">
                  <c:v>-3.8262157491977256E-2</c:v>
                </c:pt>
                <c:pt idx="27">
                  <c:v>-1.3909224011713017E-2</c:v>
                </c:pt>
                <c:pt idx="28">
                  <c:v>-2.5592417061611417E-2</c:v>
                </c:pt>
                <c:pt idx="29">
                  <c:v>-5.2643948296122178E-2</c:v>
                </c:pt>
                <c:pt idx="30">
                  <c:v>-5.4015969938938424E-2</c:v>
                </c:pt>
                <c:pt idx="31">
                  <c:v>-7.9259610821072579E-2</c:v>
                </c:pt>
                <c:pt idx="32">
                  <c:v>-7.997936016511864E-2</c:v>
                </c:pt>
                <c:pt idx="33">
                  <c:v>-9.8382391938477864E-2</c:v>
                </c:pt>
                <c:pt idx="34">
                  <c:v>-0.15108293713681986</c:v>
                </c:pt>
                <c:pt idx="35">
                  <c:v>-0.20183486238532111</c:v>
                </c:pt>
                <c:pt idx="36">
                  <c:v>-0.17249999999999999</c:v>
                </c:pt>
                <c:pt idx="37">
                  <c:v>-0.13831915957978991</c:v>
                </c:pt>
                <c:pt idx="38">
                  <c:v>-0.1357409713574097</c:v>
                </c:pt>
                <c:pt idx="39">
                  <c:v>-0.13400205761316875</c:v>
                </c:pt>
                <c:pt idx="40">
                  <c:v>-0.18124368048533868</c:v>
                </c:pt>
                <c:pt idx="41">
                  <c:v>-0.20248447204968945</c:v>
                </c:pt>
                <c:pt idx="42">
                  <c:v>-0.17384693360364922</c:v>
                </c:pt>
                <c:pt idx="43">
                  <c:v>-0.13091715976331364</c:v>
                </c:pt>
                <c:pt idx="44">
                  <c:v>-0.10332294911734163</c:v>
                </c:pt>
                <c:pt idx="45">
                  <c:v>-6.4109442060085842E-2</c:v>
                </c:pt>
                <c:pt idx="46">
                  <c:v>-9.8369279326670167E-2</c:v>
                </c:pt>
                <c:pt idx="47">
                  <c:v>-0.11111111111111116</c:v>
                </c:pt>
                <c:pt idx="48">
                  <c:v>-8.666666666666667E-2</c:v>
                </c:pt>
                <c:pt idx="49">
                  <c:v>-9.2625220236597028E-2</c:v>
                </c:pt>
                <c:pt idx="50">
                  <c:v>-6.1086560956589597E-2</c:v>
                </c:pt>
                <c:pt idx="51">
                  <c:v>-5.0154320987654266E-2</c:v>
                </c:pt>
                <c:pt idx="52">
                  <c:v>-5.113924050632912E-2</c:v>
                </c:pt>
                <c:pt idx="53">
                  <c:v>-5.7164634146341431E-2</c:v>
                </c:pt>
                <c:pt idx="54">
                  <c:v>-9.1138601363292104E-2</c:v>
                </c:pt>
                <c:pt idx="55">
                  <c:v>-8.2334947744073461E-2</c:v>
                </c:pt>
                <c:pt idx="56">
                  <c:v>-8.9175257731958779E-2</c:v>
                </c:pt>
                <c:pt idx="57">
                  <c:v>-9.2940578974098575E-2</c:v>
                </c:pt>
                <c:pt idx="58">
                  <c:v>-3.7146371463714689E-2</c:v>
                </c:pt>
                <c:pt idx="59">
                  <c:v>-7.0090046239961068E-2</c:v>
                </c:pt>
                <c:pt idx="60">
                  <c:v>-5.1851851851851816E-2</c:v>
                </c:pt>
                <c:pt idx="61">
                  <c:v>-7.2705882352941176E-2</c:v>
                </c:pt>
                <c:pt idx="62">
                  <c:v>-8.8769804287045617E-2</c:v>
                </c:pt>
                <c:pt idx="63">
                  <c:v>-6.5227377124483232E-2</c:v>
                </c:pt>
                <c:pt idx="64">
                  <c:v>-7.5906086163665343E-2</c:v>
                </c:pt>
                <c:pt idx="65">
                  <c:v>-3.355544978581626E-2</c:v>
                </c:pt>
                <c:pt idx="66">
                  <c:v>-2.6743314171457144E-2</c:v>
                </c:pt>
                <c:pt idx="67">
                  <c:v>-2.8101265822784827E-2</c:v>
                </c:pt>
                <c:pt idx="68">
                  <c:v>-1.7157490396927044E-2</c:v>
                </c:pt>
                <c:pt idx="69">
                  <c:v>2.6455026455025621E-3</c:v>
                </c:pt>
                <c:pt idx="70">
                  <c:v>-3.2520325203252431E-3</c:v>
                </c:pt>
                <c:pt idx="71">
                  <c:v>3.5579982643910935E-2</c:v>
                </c:pt>
                <c:pt idx="72">
                  <c:v>-2.5706940874036244E-3</c:v>
                </c:pt>
              </c:numCache>
            </c:numRef>
          </c:val>
          <c:smooth val="0"/>
          <c:extLst>
            <c:ext xmlns:c16="http://schemas.microsoft.com/office/drawing/2014/chart" uri="{C3380CC4-5D6E-409C-BE32-E72D297353CC}">
              <c16:uniqueId val="{00000001-F15E-412C-A872-08DBE0A3088D}"/>
            </c:ext>
          </c:extLst>
        </c:ser>
        <c:dLbls>
          <c:showLegendKey val="0"/>
          <c:showVal val="0"/>
          <c:showCatName val="0"/>
          <c:showSerName val="0"/>
          <c:showPercent val="0"/>
          <c:showBubbleSize val="0"/>
        </c:dLbls>
        <c:smooth val="0"/>
        <c:axId val="226598280"/>
        <c:axId val="226602200"/>
        <c:extLst/>
      </c:lineChart>
      <c:catAx>
        <c:axId val="226598280"/>
        <c:scaling>
          <c:orientation val="minMax"/>
        </c:scaling>
        <c:delete val="0"/>
        <c:axPos val="b"/>
        <c:numFmt formatCode="General" sourceLinked="1"/>
        <c:majorTickMark val="out"/>
        <c:minorTickMark val="none"/>
        <c:tickLblPos val="low"/>
        <c:txPr>
          <a:bodyPr rot="-5400000" vert="horz"/>
          <a:lstStyle/>
          <a:p>
            <a:pPr>
              <a:defRPr/>
            </a:pPr>
            <a:endParaRPr lang="en-US"/>
          </a:p>
        </c:txPr>
        <c:crossAx val="226602200"/>
        <c:crosses val="autoZero"/>
        <c:auto val="0"/>
        <c:lblAlgn val="ctr"/>
        <c:lblOffset val="200"/>
        <c:tickLblSkip val="4"/>
        <c:tickMarkSkip val="1"/>
        <c:noMultiLvlLbl val="1"/>
      </c:catAx>
      <c:valAx>
        <c:axId val="226602200"/>
        <c:scaling>
          <c:orientation val="minMax"/>
          <c:max val="5.000000000000001E-2"/>
          <c:min val="-0.25"/>
        </c:scaling>
        <c:delete val="0"/>
        <c:axPos val="l"/>
        <c:title>
          <c:tx>
            <c:rich>
              <a:bodyPr/>
              <a:lstStyle/>
              <a:p>
                <a:pPr>
                  <a:defRPr/>
                </a:pPr>
                <a:r>
                  <a:rPr lang="en-US"/>
                  <a:t>% Chg from Yr Prior</a:t>
                </a:r>
              </a:p>
            </c:rich>
          </c:tx>
          <c:layout>
            <c:manualLayout>
              <c:xMode val="edge"/>
              <c:yMode val="edge"/>
              <c:x val="0"/>
              <c:y val="1.3298388989387564E-2"/>
            </c:manualLayout>
          </c:layout>
          <c:overlay val="0"/>
        </c:title>
        <c:numFmt formatCode="0%" sourceLinked="0"/>
        <c:majorTickMark val="out"/>
        <c:minorTickMark val="none"/>
        <c:tickLblPos val="nextTo"/>
        <c:spPr>
          <a:solidFill>
            <a:schemeClr val="bg1">
              <a:lumMod val="95000"/>
            </a:schemeClr>
          </a:solidFill>
        </c:spPr>
        <c:txPr>
          <a:bodyPr rot="-60000000" vert="horz"/>
          <a:lstStyle/>
          <a:p>
            <a:pPr>
              <a:defRPr/>
            </a:pPr>
            <a:endParaRPr lang="en-US"/>
          </a:p>
        </c:txPr>
        <c:crossAx val="226598280"/>
        <c:crosses val="autoZero"/>
        <c:crossBetween val="between"/>
        <c:majorUnit val="0.1"/>
      </c:valAx>
      <c:spPr>
        <a:solidFill>
          <a:schemeClr val="bg2"/>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2713651829154"/>
          <c:y val="7.6685406112663793E-2"/>
          <c:w val="0.71998891903843409"/>
          <c:h val="0.59885157963445801"/>
        </c:manualLayout>
      </c:layout>
      <c:barChart>
        <c:barDir val="col"/>
        <c:grouping val="stacked"/>
        <c:varyColors val="0"/>
        <c:ser>
          <c:idx val="0"/>
          <c:order val="0"/>
          <c:tx>
            <c:v>Combined Ratio</c:v>
          </c:tx>
          <c:spPr>
            <a:solidFill>
              <a:schemeClr val="accent1"/>
            </a:solidFill>
            <a:ln>
              <a:noFill/>
            </a:ln>
            <a:effectLst/>
          </c:spPr>
          <c:invertIfNegative val="0"/>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44A7-D845-9AA4-08363D3B896C}"/>
              </c:ext>
            </c:extLst>
          </c:dPt>
          <c:dLbls>
            <c:dLbl>
              <c:idx val="4"/>
              <c:layout>
                <c:manualLayout>
                  <c:x val="0"/>
                  <c:y val="-0.2822826080201665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B9-443F-9DED-9B8FE51E9DE0}"/>
                </c:ext>
              </c:extLst>
            </c:dLbl>
            <c:dLbl>
              <c:idx val="5"/>
              <c:layout>
                <c:manualLayout>
                  <c:x val="0"/>
                  <c:y val="-0.24288175053656286"/>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8288902665840043E-2"/>
                      <c:h val="8.2439438596253342E-2"/>
                    </c:manualLayout>
                  </c15:layout>
                </c:ext>
                <c:ext xmlns:c16="http://schemas.microsoft.com/office/drawing/2014/chart" uri="{C3380CC4-5D6E-409C-BE32-E72D297353CC}">
                  <c16:uniqueId val="{00000001-44A7-D845-9AA4-08363D3B896C}"/>
                </c:ext>
              </c:extLst>
            </c:dLbl>
            <c:dLbl>
              <c:idx val="6"/>
              <c:layout>
                <c:manualLayout>
                  <c:x val="0"/>
                  <c:y val="-0.2449918449230338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A7-D845-9AA4-08363D3B896C}"/>
                </c:ext>
              </c:extLst>
            </c:dLbl>
            <c:dLbl>
              <c:idx val="7"/>
              <c:layout>
                <c:manualLayout>
                  <c:x val="0"/>
                  <c:y val="-0.17246335299930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A7-D845-9AA4-08363D3B896C}"/>
                </c:ext>
              </c:extLst>
            </c:dLbl>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0"/>
              </c:ext>
            </c:extLst>
          </c:dLbls>
          <c:cat>
            <c:strRef>
              <c:f>Summaries!$P$29:$W$29</c:f>
              <c:strCache>
                <c:ptCount val="8"/>
                <c:pt idx="0">
                  <c:v>2015</c:v>
                </c:pt>
                <c:pt idx="1">
                  <c:v>2016</c:v>
                </c:pt>
                <c:pt idx="2">
                  <c:v>2017</c:v>
                </c:pt>
                <c:pt idx="3">
                  <c:v>2018</c:v>
                </c:pt>
                <c:pt idx="4">
                  <c:v>2019</c:v>
                </c:pt>
                <c:pt idx="5">
                  <c:v>2020 E</c:v>
                </c:pt>
                <c:pt idx="6">
                  <c:v>2021 F</c:v>
                </c:pt>
                <c:pt idx="7">
                  <c:v>2022 F</c:v>
                </c:pt>
              </c:strCache>
            </c:strRef>
          </c:cat>
          <c:val>
            <c:numRef>
              <c:f>Summaries!$P$38:$W$38</c:f>
              <c:numCache>
                <c:formatCode>0%</c:formatCode>
                <c:ptCount val="8"/>
                <c:pt idx="0">
                  <c:v>1.0876755849683553</c:v>
                </c:pt>
                <c:pt idx="1">
                  <c:v>1.1048034548818131</c:v>
                </c:pt>
                <c:pt idx="2">
                  <c:v>1.1111710896911482</c:v>
                </c:pt>
                <c:pt idx="3">
                  <c:v>1.0794799748842467</c:v>
                </c:pt>
                <c:pt idx="4">
                  <c:v>1.0937202256846887</c:v>
                </c:pt>
                <c:pt idx="5">
                  <c:v>1.0469999999999999</c:v>
                </c:pt>
                <c:pt idx="6">
                  <c:v>1.0680000000000001</c:v>
                </c:pt>
                <c:pt idx="7">
                  <c:v>1.0609999999999999</c:v>
                </c:pt>
              </c:numCache>
            </c:numRef>
          </c:val>
          <c:extLst>
            <c:ext xmlns:c16="http://schemas.microsoft.com/office/drawing/2014/chart" uri="{C3380CC4-5D6E-409C-BE32-E72D297353CC}">
              <c16:uniqueId val="{00000004-44A7-D845-9AA4-08363D3B896C}"/>
            </c:ext>
          </c:extLst>
        </c:ser>
        <c:dLbls>
          <c:showLegendKey val="0"/>
          <c:showVal val="0"/>
          <c:showCatName val="0"/>
          <c:showSerName val="0"/>
          <c:showPercent val="0"/>
          <c:showBubbleSize val="0"/>
        </c:dLbls>
        <c:gapWidth val="150"/>
        <c:overlap val="100"/>
        <c:axId val="94415456"/>
        <c:axId val="94421280"/>
      </c:barChart>
      <c:lineChart>
        <c:grouping val="standard"/>
        <c:varyColors val="0"/>
        <c:ser>
          <c:idx val="3"/>
          <c:order val="1"/>
          <c:tx>
            <c:v>DWP Growth</c:v>
          </c:tx>
          <c:spPr>
            <a:ln w="28575" cap="rnd">
              <a:solidFill>
                <a:schemeClr val="accent3"/>
              </a:solidFill>
              <a:round/>
            </a:ln>
            <a:effectLst/>
          </c:spPr>
          <c:marker>
            <c:symbol val="none"/>
          </c:marker>
          <c:dPt>
            <c:idx val="5"/>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06-44A7-D845-9AA4-08363D3B896C}"/>
              </c:ext>
            </c:extLst>
          </c:dPt>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Summaries!$AN$16:$AU$16</c:f>
              <c:numCache>
                <c:formatCode>0%</c:formatCode>
                <c:ptCount val="8"/>
                <c:pt idx="0">
                  <c:v>6.9609951691993688E-2</c:v>
                </c:pt>
                <c:pt idx="1">
                  <c:v>5.8177021988635058E-2</c:v>
                </c:pt>
                <c:pt idx="2">
                  <c:v>8.938652149674664E-2</c:v>
                </c:pt>
                <c:pt idx="3">
                  <c:v>0.12620295944999049</c:v>
                </c:pt>
                <c:pt idx="4">
                  <c:v>0.116915400349917</c:v>
                </c:pt>
                <c:pt idx="5">
                  <c:v>1.7999999999999999E-2</c:v>
                </c:pt>
                <c:pt idx="6">
                  <c:v>0.11</c:v>
                </c:pt>
                <c:pt idx="7">
                  <c:v>0.11</c:v>
                </c:pt>
              </c:numCache>
            </c:numRef>
          </c:val>
          <c:smooth val="0"/>
          <c:extLst>
            <c:ext xmlns:c16="http://schemas.microsoft.com/office/drawing/2014/chart" uri="{C3380CC4-5D6E-409C-BE32-E72D297353CC}">
              <c16:uniqueId val="{00000007-44A7-D845-9AA4-08363D3B896C}"/>
            </c:ext>
          </c:extLst>
        </c:ser>
        <c:ser>
          <c:idx val="2"/>
          <c:order val="2"/>
          <c:tx>
            <c:v>NWP Growth</c:v>
          </c:tx>
          <c:spPr>
            <a:ln w="28575" cap="rnd">
              <a:solidFill>
                <a:schemeClr val="accent2"/>
              </a:solidFill>
              <a:round/>
            </a:ln>
            <a:effectLst/>
          </c:spPr>
          <c:marker>
            <c:symbol val="none"/>
          </c:marker>
          <c:dPt>
            <c:idx val="5"/>
            <c:marker>
              <c:symbol val="none"/>
            </c:marker>
            <c:bubble3D val="0"/>
            <c:spPr>
              <a:ln w="28575" cap="rnd">
                <a:solidFill>
                  <a:schemeClr val="accent2"/>
                </a:solidFill>
                <a:prstDash val="dash"/>
                <a:round/>
              </a:ln>
              <a:effectLst/>
            </c:spPr>
            <c:extLst>
              <c:ext xmlns:c16="http://schemas.microsoft.com/office/drawing/2014/chart" uri="{C3380CC4-5D6E-409C-BE32-E72D297353CC}">
                <c16:uniqueId val="{00000009-44A7-D845-9AA4-08363D3B896C}"/>
              </c:ext>
            </c:extLst>
          </c:dPt>
          <c:dLbls>
            <c:dLbl>
              <c:idx val="5"/>
              <c:layout>
                <c:manualLayout>
                  <c:x val="-4.5889744253140088E-2"/>
                  <c:y val="-0.2134166975977691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A7-D845-9AA4-08363D3B896C}"/>
                </c:ext>
              </c:extLst>
            </c:dLbl>
            <c:dLbl>
              <c:idx val="6"/>
              <c:layout>
                <c:manualLayout>
                  <c:x val="-4.3409893044212625E-2"/>
                  <c:y val="-0.1488427248069701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4A7-D845-9AA4-08363D3B896C}"/>
                </c:ext>
              </c:extLst>
            </c:dLbl>
            <c:dLbl>
              <c:idx val="7"/>
              <c:layout>
                <c:manualLayout>
                  <c:x val="-4.5889744253140179E-2"/>
                  <c:y val="-7.7093866150526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4A7-D845-9AA4-08363D3B896C}"/>
                </c:ext>
              </c:extLst>
            </c:dLbl>
            <c:spPr>
              <a:noFill/>
              <a:ln>
                <a:noFill/>
              </a:ln>
              <a:effectLst/>
            </c:spPr>
            <c:txPr>
              <a:bodyPr rot="0" spcFirstLastPara="1" vertOverflow="ellipsis" vert="horz" wrap="square" anchor="ctr" anchorCtr="1"/>
              <a:lstStyle/>
              <a:p>
                <a:pPr>
                  <a:defRPr sz="10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Summaries!$P$16:$W$16</c:f>
              <c:numCache>
                <c:formatCode>0%</c:formatCode>
                <c:ptCount val="8"/>
                <c:pt idx="0">
                  <c:v>7.4987664160065526E-2</c:v>
                </c:pt>
                <c:pt idx="1">
                  <c:v>2.332113183403961E-2</c:v>
                </c:pt>
                <c:pt idx="2">
                  <c:v>8.3859085459441651E-2</c:v>
                </c:pt>
                <c:pt idx="3">
                  <c:v>0.16850811454675729</c:v>
                </c:pt>
                <c:pt idx="4">
                  <c:v>8.5740103712988347E-2</c:v>
                </c:pt>
                <c:pt idx="5">
                  <c:v>1.7999999999999999E-2</c:v>
                </c:pt>
                <c:pt idx="6">
                  <c:v>0.11</c:v>
                </c:pt>
                <c:pt idx="7">
                  <c:v>0.11</c:v>
                </c:pt>
              </c:numCache>
            </c:numRef>
          </c:val>
          <c:smooth val="0"/>
          <c:extLst>
            <c:ext xmlns:c16="http://schemas.microsoft.com/office/drawing/2014/chart" uri="{C3380CC4-5D6E-409C-BE32-E72D297353CC}">
              <c16:uniqueId val="{0000000C-44A7-D845-9AA4-08363D3B896C}"/>
            </c:ext>
          </c:extLst>
        </c:ser>
        <c:dLbls>
          <c:showLegendKey val="0"/>
          <c:showVal val="0"/>
          <c:showCatName val="0"/>
          <c:showSerName val="0"/>
          <c:showPercent val="0"/>
          <c:showBubbleSize val="0"/>
        </c:dLbls>
        <c:marker val="1"/>
        <c:smooth val="0"/>
        <c:axId val="1384637471"/>
        <c:axId val="579619439"/>
      </c:lineChart>
      <c:catAx>
        <c:axId val="94415456"/>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21280"/>
        <c:crosses val="autoZero"/>
        <c:auto val="1"/>
        <c:lblAlgn val="ctr"/>
        <c:lblOffset val="100"/>
        <c:noMultiLvlLbl val="0"/>
      </c:catAx>
      <c:valAx>
        <c:axId val="9442128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Combined Ratio</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15456"/>
        <c:crosses val="autoZero"/>
        <c:crossBetween val="between"/>
      </c:valAx>
      <c:valAx>
        <c:axId val="579619439"/>
        <c:scaling>
          <c:orientation val="minMax"/>
        </c:scaling>
        <c:delete val="0"/>
        <c:axPos val="r"/>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US" b="1"/>
                  <a:t>Premium Growth</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4637471"/>
        <c:crosses val="max"/>
        <c:crossBetween val="between"/>
      </c:valAx>
      <c:catAx>
        <c:axId val="1384637471"/>
        <c:scaling>
          <c:orientation val="minMax"/>
        </c:scaling>
        <c:delete val="1"/>
        <c:axPos val="b"/>
        <c:numFmt formatCode="General" sourceLinked="1"/>
        <c:majorTickMark val="out"/>
        <c:minorTickMark val="none"/>
        <c:tickLblPos val="nextTo"/>
        <c:crossAx val="579619439"/>
        <c:crosses val="autoZero"/>
        <c:auto val="1"/>
        <c:lblAlgn val="ctr"/>
        <c:lblOffset val="100"/>
        <c:noMultiLvlLbl val="0"/>
      </c:catAx>
      <c:spPr>
        <a:solidFill>
          <a:schemeClr val="bg2"/>
        </a:solid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6266267261116292"/>
          <c:w val="0.9933977455716585"/>
          <c:h val="0.111296538169695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83073042678796"/>
          <c:y val="4.2084982442461276E-2"/>
          <c:w val="0.8730108971998769"/>
          <c:h val="0.61798111728924887"/>
        </c:manualLayout>
      </c:layout>
      <c:lineChart>
        <c:grouping val="standard"/>
        <c:varyColors val="0"/>
        <c:ser>
          <c:idx val="0"/>
          <c:order val="0"/>
          <c:marker>
            <c:symbol val="none"/>
          </c:marker>
          <c:dLbls>
            <c:dLbl>
              <c:idx val="44"/>
              <c:layout>
                <c:manualLayout>
                  <c:x val="0"/>
                  <c:y val="-0.10583961195438148"/>
                </c:manualLayout>
              </c:layout>
              <c:tx>
                <c:rich>
                  <a:bodyPr/>
                  <a:lstStyle/>
                  <a:p>
                    <a:r>
                      <a:rPr lang="en-US" dirty="0"/>
                      <a:t>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2FD-4E75-B641-EC61B266EF03}"/>
                </c:ext>
              </c:extLst>
            </c:dLbl>
            <c:numFmt formatCode="0%" sourceLinked="0"/>
            <c:spPr>
              <a:noFill/>
              <a:ln>
                <a:noFill/>
              </a:ln>
              <a:effectLst/>
            </c:spPr>
            <c:txPr>
              <a:bodyPr/>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Sheet1!$C$1:$AW$1</c:f>
              <c:strCache>
                <c:ptCount val="47"/>
                <c:pt idx="0">
                  <c:v>2009:Q2</c:v>
                </c:pt>
                <c:pt idx="1">
                  <c:v>2009:Q3</c:v>
                </c:pt>
                <c:pt idx="2">
                  <c:v>2009:Q4</c:v>
                </c:pt>
                <c:pt idx="3">
                  <c:v>2010:Q1</c:v>
                </c:pt>
                <c:pt idx="4">
                  <c:v>2010:Q2</c:v>
                </c:pt>
                <c:pt idx="5">
                  <c:v>2010:Q3</c:v>
                </c:pt>
                <c:pt idx="6">
                  <c:v>2010:Q4</c:v>
                </c:pt>
                <c:pt idx="7">
                  <c:v>2011:Q1</c:v>
                </c:pt>
                <c:pt idx="8">
                  <c:v>2011:Q2</c:v>
                </c:pt>
                <c:pt idx="9">
                  <c:v>2011:Q3</c:v>
                </c:pt>
                <c:pt idx="10">
                  <c:v>2011:Q4</c:v>
                </c:pt>
                <c:pt idx="11">
                  <c:v>2012:Q1</c:v>
                </c:pt>
                <c:pt idx="12">
                  <c:v>2012:Q2</c:v>
                </c:pt>
                <c:pt idx="13">
                  <c:v>2012:Q3</c:v>
                </c:pt>
                <c:pt idx="14">
                  <c:v>2012:Q4</c:v>
                </c:pt>
                <c:pt idx="15">
                  <c:v>2013:Q1</c:v>
                </c:pt>
                <c:pt idx="16">
                  <c:v>2013:Q2</c:v>
                </c:pt>
                <c:pt idx="17">
                  <c:v>2013:Q3</c:v>
                </c:pt>
                <c:pt idx="18">
                  <c:v>2013:Q4</c:v>
                </c:pt>
                <c:pt idx="19">
                  <c:v>2014:Q1</c:v>
                </c:pt>
                <c:pt idx="20">
                  <c:v>2014:Q2</c:v>
                </c:pt>
                <c:pt idx="21">
                  <c:v>2014:Q3</c:v>
                </c:pt>
                <c:pt idx="22">
                  <c:v>2014:Q4</c:v>
                </c:pt>
                <c:pt idx="23">
                  <c:v>2015:Q1</c:v>
                </c:pt>
                <c:pt idx="24">
                  <c:v>2015:Q2</c:v>
                </c:pt>
                <c:pt idx="25">
                  <c:v>2015:Q3</c:v>
                </c:pt>
                <c:pt idx="26">
                  <c:v>2015:Q4</c:v>
                </c:pt>
                <c:pt idx="27">
                  <c:v>2016:Q1</c:v>
                </c:pt>
                <c:pt idx="28">
                  <c:v>2016:Q2</c:v>
                </c:pt>
                <c:pt idx="29">
                  <c:v>2016:Q3</c:v>
                </c:pt>
                <c:pt idx="30">
                  <c:v>2016:Q4</c:v>
                </c:pt>
                <c:pt idx="31">
                  <c:v>2017:Q1</c:v>
                </c:pt>
                <c:pt idx="32">
                  <c:v>2017:Q2</c:v>
                </c:pt>
                <c:pt idx="33">
                  <c:v>2017:Q3</c:v>
                </c:pt>
                <c:pt idx="34">
                  <c:v>2017:Q4</c:v>
                </c:pt>
                <c:pt idx="35">
                  <c:v>2018:Q1</c:v>
                </c:pt>
                <c:pt idx="36">
                  <c:v>2018:Q2</c:v>
                </c:pt>
                <c:pt idx="37">
                  <c:v>2018:Q3</c:v>
                </c:pt>
                <c:pt idx="38">
                  <c:v>2018:Q4</c:v>
                </c:pt>
                <c:pt idx="39">
                  <c:v>2019:Q1</c:v>
                </c:pt>
                <c:pt idx="40">
                  <c:v>2019:Q2</c:v>
                </c:pt>
                <c:pt idx="41">
                  <c:v>2019:Q3</c:v>
                </c:pt>
                <c:pt idx="42">
                  <c:v>2019:Q4</c:v>
                </c:pt>
                <c:pt idx="43">
                  <c:v>2020:Q1</c:v>
                </c:pt>
                <c:pt idx="44">
                  <c:v>2020:Q2</c:v>
                </c:pt>
                <c:pt idx="45">
                  <c:v>2020:Q3</c:v>
                </c:pt>
                <c:pt idx="46">
                  <c:v>2020:Q4</c:v>
                </c:pt>
              </c:strCache>
            </c:strRef>
          </c:cat>
          <c:val>
            <c:numRef>
              <c:f>Sheet1!$C$2:$AW$2</c:f>
              <c:numCache>
                <c:formatCode>General</c:formatCode>
                <c:ptCount val="47"/>
                <c:pt idx="0">
                  <c:v>-5</c:v>
                </c:pt>
                <c:pt idx="1">
                  <c:v>-4</c:v>
                </c:pt>
                <c:pt idx="2">
                  <c:v>-5</c:v>
                </c:pt>
                <c:pt idx="3">
                  <c:v>-4</c:v>
                </c:pt>
                <c:pt idx="4">
                  <c:v>-4</c:v>
                </c:pt>
                <c:pt idx="5">
                  <c:v>-4</c:v>
                </c:pt>
                <c:pt idx="6">
                  <c:v>-5</c:v>
                </c:pt>
                <c:pt idx="7">
                  <c:v>-4</c:v>
                </c:pt>
                <c:pt idx="8">
                  <c:v>-3</c:v>
                </c:pt>
                <c:pt idx="9">
                  <c:v>1</c:v>
                </c:pt>
                <c:pt idx="10">
                  <c:v>2</c:v>
                </c:pt>
                <c:pt idx="11">
                  <c:v>4</c:v>
                </c:pt>
                <c:pt idx="12">
                  <c:v>5</c:v>
                </c:pt>
                <c:pt idx="13">
                  <c:v>6</c:v>
                </c:pt>
                <c:pt idx="14">
                  <c:v>5</c:v>
                </c:pt>
                <c:pt idx="15">
                  <c:v>5</c:v>
                </c:pt>
                <c:pt idx="16">
                  <c:v>5</c:v>
                </c:pt>
                <c:pt idx="17">
                  <c:v>6</c:v>
                </c:pt>
                <c:pt idx="18">
                  <c:v>3</c:v>
                </c:pt>
                <c:pt idx="19">
                  <c:v>3</c:v>
                </c:pt>
                <c:pt idx="20">
                  <c:v>3</c:v>
                </c:pt>
                <c:pt idx="21">
                  <c:v>2</c:v>
                </c:pt>
                <c:pt idx="22">
                  <c:v>0</c:v>
                </c:pt>
                <c:pt idx="23">
                  <c:v>1</c:v>
                </c:pt>
                <c:pt idx="24">
                  <c:v>1</c:v>
                </c:pt>
                <c:pt idx="25">
                  <c:v>-1</c:v>
                </c:pt>
                <c:pt idx="26">
                  <c:v>-2</c:v>
                </c:pt>
                <c:pt idx="27">
                  <c:v>-4</c:v>
                </c:pt>
                <c:pt idx="28">
                  <c:v>-2</c:v>
                </c:pt>
                <c:pt idx="29">
                  <c:v>0</c:v>
                </c:pt>
                <c:pt idx="30">
                  <c:v>-2</c:v>
                </c:pt>
                <c:pt idx="31">
                  <c:v>-1</c:v>
                </c:pt>
                <c:pt idx="32">
                  <c:v>1</c:v>
                </c:pt>
                <c:pt idx="33">
                  <c:v>1</c:v>
                </c:pt>
                <c:pt idx="34">
                  <c:v>1</c:v>
                </c:pt>
                <c:pt idx="35">
                  <c:v>3</c:v>
                </c:pt>
                <c:pt idx="36">
                  <c:v>4</c:v>
                </c:pt>
                <c:pt idx="37">
                  <c:v>3</c:v>
                </c:pt>
                <c:pt idx="38">
                  <c:v>3</c:v>
                </c:pt>
                <c:pt idx="39">
                  <c:v>3</c:v>
                </c:pt>
                <c:pt idx="40">
                  <c:v>4</c:v>
                </c:pt>
                <c:pt idx="41">
                  <c:v>5</c:v>
                </c:pt>
                <c:pt idx="42">
                  <c:v>3</c:v>
                </c:pt>
                <c:pt idx="43">
                  <c:v>5</c:v>
                </c:pt>
                <c:pt idx="44">
                  <c:v>5</c:v>
                </c:pt>
                <c:pt idx="45">
                  <c:v>7</c:v>
                </c:pt>
                <c:pt idx="46">
                  <c:v>9</c:v>
                </c:pt>
              </c:numCache>
            </c:numRef>
          </c:val>
          <c:smooth val="0"/>
          <c:extLst>
            <c:ext xmlns:c16="http://schemas.microsoft.com/office/drawing/2014/chart" uri="{C3380CC4-5D6E-409C-BE32-E72D297353CC}">
              <c16:uniqueId val="{00000001-63DE-4A25-AB19-84F4C4EAA482}"/>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spPr>
          <a:ln>
            <a:solidFill>
              <a:srgbClr val="868686">
                <a:alpha val="99000"/>
              </a:srgbClr>
            </a:solidFill>
          </a:ln>
        </c:spPr>
        <c:txPr>
          <a:bodyPr rot="-5400000" vert="horz"/>
          <a:lstStyle/>
          <a:p>
            <a:pPr>
              <a:defRPr/>
            </a:pPr>
            <a:endParaRPr lang="en-US"/>
          </a:p>
        </c:txPr>
        <c:crossAx val="226602200"/>
        <c:crosses val="autoZero"/>
        <c:auto val="1"/>
        <c:lblAlgn val="ctr"/>
        <c:lblOffset val="200"/>
        <c:tickMarkSkip val="1"/>
        <c:noMultiLvlLbl val="0"/>
      </c:catAx>
      <c:valAx>
        <c:axId val="226602200"/>
        <c:scaling>
          <c:orientation val="minMax"/>
        </c:scaling>
        <c:delete val="0"/>
        <c:axPos val="l"/>
        <c:title>
          <c:tx>
            <c:rich>
              <a:bodyPr/>
              <a:lstStyle/>
              <a:p>
                <a:pPr>
                  <a:defRPr/>
                </a:pPr>
                <a:r>
                  <a:rPr lang="en-US"/>
                  <a:t>% Chg from Yr Prior</a:t>
                </a:r>
              </a:p>
            </c:rich>
          </c:tx>
          <c:overlay val="0"/>
        </c:title>
        <c:numFmt formatCode="0%" sourceLinked="0"/>
        <c:majorTickMark val="out"/>
        <c:minorTickMark val="none"/>
        <c:tickLblPos val="nextTo"/>
        <c:txPr>
          <a:bodyPr rot="-60000000" vert="horz"/>
          <a:lstStyle/>
          <a:p>
            <a:pPr>
              <a:defRPr/>
            </a:pPr>
            <a:endParaRPr lang="en-US"/>
          </a:p>
        </c:txPr>
        <c:crossAx val="226598280"/>
        <c:crosses val="autoZero"/>
        <c:crossBetween val="between"/>
        <c:majorUnit val="5"/>
        <c:dispUnits>
          <c:builtInUnit val="hundreds"/>
        </c:dispUnits>
      </c:valAx>
      <c:spPr>
        <a:solidFill>
          <a:schemeClr val="bg2"/>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5044911845161"/>
          <c:y val="4.3142565512223223E-2"/>
          <c:w val="0.8581726552671054"/>
          <c:h val="0.58524671341079704"/>
        </c:manualLayout>
      </c:layout>
      <c:lineChart>
        <c:grouping val="standard"/>
        <c:varyColors val="0"/>
        <c:ser>
          <c:idx val="0"/>
          <c:order val="0"/>
          <c:marker>
            <c:symbol val="none"/>
          </c:marker>
          <c:dLbls>
            <c:dLbl>
              <c:idx val="44"/>
              <c:layout>
                <c:manualLayout>
                  <c:x val="0"/>
                  <c:y val="7.3086117820380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CC-4FE4-86AA-8C9768C226F9}"/>
                </c:ext>
              </c:extLst>
            </c:dLbl>
            <c:numFmt formatCode="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Sheet1!$A$2:$A$46</c:f>
              <c:strCache>
                <c:ptCount val="45"/>
                <c:pt idx="0">
                  <c:v>2009:Q2</c:v>
                </c:pt>
                <c:pt idx="1">
                  <c:v>2009:Q3</c:v>
                </c:pt>
                <c:pt idx="2">
                  <c:v>2009:Q4</c:v>
                </c:pt>
                <c:pt idx="3">
                  <c:v>2010:Q1</c:v>
                </c:pt>
                <c:pt idx="4">
                  <c:v>2010:Q2</c:v>
                </c:pt>
                <c:pt idx="5">
                  <c:v>2010:Q3</c:v>
                </c:pt>
                <c:pt idx="6">
                  <c:v>2010:Q4</c:v>
                </c:pt>
                <c:pt idx="7">
                  <c:v>2011:Q1</c:v>
                </c:pt>
                <c:pt idx="8">
                  <c:v>2011:Q2</c:v>
                </c:pt>
                <c:pt idx="9">
                  <c:v>2011:Q3</c:v>
                </c:pt>
                <c:pt idx="10">
                  <c:v>2011:Q4</c:v>
                </c:pt>
                <c:pt idx="11">
                  <c:v>2012:Q1</c:v>
                </c:pt>
                <c:pt idx="12">
                  <c:v>2012:Q2</c:v>
                </c:pt>
                <c:pt idx="13">
                  <c:v>2012:Q3</c:v>
                </c:pt>
                <c:pt idx="14">
                  <c:v>2012:Q4</c:v>
                </c:pt>
                <c:pt idx="15">
                  <c:v>2013:Q1</c:v>
                </c:pt>
                <c:pt idx="16">
                  <c:v>2013:Q2</c:v>
                </c:pt>
                <c:pt idx="17">
                  <c:v>2013:Q3</c:v>
                </c:pt>
                <c:pt idx="18">
                  <c:v>2013:Q4</c:v>
                </c:pt>
                <c:pt idx="19">
                  <c:v>2014:Q1</c:v>
                </c:pt>
                <c:pt idx="20">
                  <c:v>2014:Q2</c:v>
                </c:pt>
                <c:pt idx="21">
                  <c:v>2014:Q3</c:v>
                </c:pt>
                <c:pt idx="22">
                  <c:v>2014:Q4</c:v>
                </c:pt>
                <c:pt idx="23">
                  <c:v>2015:Q1</c:v>
                </c:pt>
                <c:pt idx="24">
                  <c:v>2015:Q2</c:v>
                </c:pt>
                <c:pt idx="25">
                  <c:v>2015:Q3</c:v>
                </c:pt>
                <c:pt idx="26">
                  <c:v>2015:Q4</c:v>
                </c:pt>
                <c:pt idx="27">
                  <c:v>2016:Q1</c:v>
                </c:pt>
                <c:pt idx="28">
                  <c:v>2016:Q2</c:v>
                </c:pt>
                <c:pt idx="29">
                  <c:v>2016:Q3</c:v>
                </c:pt>
                <c:pt idx="30">
                  <c:v>2016:Q4</c:v>
                </c:pt>
                <c:pt idx="31">
                  <c:v>2017:Q1</c:v>
                </c:pt>
                <c:pt idx="32">
                  <c:v>2017:Q2</c:v>
                </c:pt>
                <c:pt idx="33">
                  <c:v>2017:Q3</c:v>
                </c:pt>
                <c:pt idx="34">
                  <c:v>2017:Q4</c:v>
                </c:pt>
                <c:pt idx="35">
                  <c:v>2018:Q1</c:v>
                </c:pt>
                <c:pt idx="36">
                  <c:v>2018:Q2</c:v>
                </c:pt>
                <c:pt idx="37">
                  <c:v>2018:Q3</c:v>
                </c:pt>
                <c:pt idx="38">
                  <c:v>2018:Q4</c:v>
                </c:pt>
                <c:pt idx="39">
                  <c:v>2019:Q1</c:v>
                </c:pt>
                <c:pt idx="40">
                  <c:v>2019:Q2</c:v>
                </c:pt>
                <c:pt idx="41">
                  <c:v>2019:Q3</c:v>
                </c:pt>
                <c:pt idx="42">
                  <c:v>2019:Q4</c:v>
                </c:pt>
                <c:pt idx="43">
                  <c:v>2020:Q1</c:v>
                </c:pt>
                <c:pt idx="44">
                  <c:v>2020:Q2</c:v>
                </c:pt>
              </c:strCache>
            </c:strRef>
          </c:cat>
          <c:val>
            <c:numRef>
              <c:f>Sheet1!$B$2:$B$46</c:f>
              <c:numCache>
                <c:formatCode>0.000</c:formatCode>
                <c:ptCount val="45"/>
                <c:pt idx="0">
                  <c:v>-19.657</c:v>
                </c:pt>
                <c:pt idx="1">
                  <c:v>-29.863</c:v>
                </c:pt>
                <c:pt idx="2">
                  <c:v>-27.463999999999999</c:v>
                </c:pt>
                <c:pt idx="3">
                  <c:v>-26.283999999999999</c:v>
                </c:pt>
                <c:pt idx="4">
                  <c:v>-7.3209999999999997</c:v>
                </c:pt>
                <c:pt idx="5">
                  <c:v>3.8180000000000001</c:v>
                </c:pt>
                <c:pt idx="6">
                  <c:v>5.758</c:v>
                </c:pt>
                <c:pt idx="7">
                  <c:v>11.176</c:v>
                </c:pt>
                <c:pt idx="8">
                  <c:v>3.859</c:v>
                </c:pt>
                <c:pt idx="9">
                  <c:v>0.80600000000000005</c:v>
                </c:pt>
                <c:pt idx="10">
                  <c:v>4.8639999999999999</c:v>
                </c:pt>
                <c:pt idx="11">
                  <c:v>5.4189999999999996</c:v>
                </c:pt>
                <c:pt idx="12" formatCode="General">
                  <c:v>2.9369999999999998</c:v>
                </c:pt>
                <c:pt idx="13" formatCode="General">
                  <c:v>8.8420000000000005</c:v>
                </c:pt>
                <c:pt idx="14" formatCode="General">
                  <c:v>4.6539999999999999</c:v>
                </c:pt>
                <c:pt idx="15" formatCode="General">
                  <c:v>4.1459999999999999</c:v>
                </c:pt>
                <c:pt idx="16" formatCode="General">
                  <c:v>10.673</c:v>
                </c:pt>
                <c:pt idx="17" formatCode="General">
                  <c:v>12.708</c:v>
                </c:pt>
                <c:pt idx="18" formatCode="General">
                  <c:v>14.772</c:v>
                </c:pt>
                <c:pt idx="19" formatCode="General">
                  <c:v>11.294</c:v>
                </c:pt>
                <c:pt idx="20" formatCode="General">
                  <c:v>8.6579999999999995</c:v>
                </c:pt>
                <c:pt idx="21" formatCode="General">
                  <c:v>5.0919999999999996</c:v>
                </c:pt>
                <c:pt idx="22" formatCode="General">
                  <c:v>6.835</c:v>
                </c:pt>
                <c:pt idx="23" formatCode="General">
                  <c:v>14.821</c:v>
                </c:pt>
                <c:pt idx="24" formatCode="General">
                  <c:v>13.568</c:v>
                </c:pt>
                <c:pt idx="25" formatCode="General">
                  <c:v>12.754</c:v>
                </c:pt>
                <c:pt idx="26" formatCode="General">
                  <c:v>8.8190000000000008</c:v>
                </c:pt>
                <c:pt idx="27" formatCode="General">
                  <c:v>-0.93899999999999995</c:v>
                </c:pt>
                <c:pt idx="28" formatCode="General">
                  <c:v>-0.29899999999999999</c:v>
                </c:pt>
                <c:pt idx="29" formatCode="General">
                  <c:v>3.665</c:v>
                </c:pt>
                <c:pt idx="30" formatCode="General">
                  <c:v>4.8230000000000004</c:v>
                </c:pt>
                <c:pt idx="31" formatCode="General">
                  <c:v>7.38</c:v>
                </c:pt>
                <c:pt idx="32" formatCode="General">
                  <c:v>8.8849999999999998</c:v>
                </c:pt>
                <c:pt idx="33" formatCode="General">
                  <c:v>5.508</c:v>
                </c:pt>
                <c:pt idx="34" formatCode="General">
                  <c:v>7.548</c:v>
                </c:pt>
                <c:pt idx="35" formatCode="General">
                  <c:v>6.7160000000000002</c:v>
                </c:pt>
                <c:pt idx="36" formatCode="General">
                  <c:v>8.4629999999999992</c:v>
                </c:pt>
                <c:pt idx="37" formatCode="General">
                  <c:v>3.569</c:v>
                </c:pt>
                <c:pt idx="38" formatCode="General">
                  <c:v>1.109</c:v>
                </c:pt>
                <c:pt idx="39" formatCode="General">
                  <c:v>5.9059999999999997</c:v>
                </c:pt>
                <c:pt idx="40" formatCode="General">
                  <c:v>5.1950000000000003</c:v>
                </c:pt>
                <c:pt idx="41" formatCode="General">
                  <c:v>11.048999999999999</c:v>
                </c:pt>
                <c:pt idx="42" formatCode="General">
                  <c:v>7.8049999999999997</c:v>
                </c:pt>
                <c:pt idx="43" formatCode="General">
                  <c:v>5.6059999999999999</c:v>
                </c:pt>
                <c:pt idx="44" formatCode="General">
                  <c:v>1.0780000000000001</c:v>
                </c:pt>
              </c:numCache>
            </c:numRef>
          </c:val>
          <c:smooth val="0"/>
          <c:extLst>
            <c:ext xmlns:c16="http://schemas.microsoft.com/office/drawing/2014/chart" uri="{C3380CC4-5D6E-409C-BE32-E72D297353CC}">
              <c16:uniqueId val="{00000000-7D26-4653-B20D-229D487E7923}"/>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txPr>
          <a:bodyPr rot="-5400000" vert="horz"/>
          <a:lstStyle/>
          <a:p>
            <a:pPr>
              <a:defRPr/>
            </a:pPr>
            <a:endParaRPr lang="en-US"/>
          </a:p>
        </c:txPr>
        <c:crossAx val="226602200"/>
        <c:crosses val="autoZero"/>
        <c:auto val="1"/>
        <c:lblAlgn val="ctr"/>
        <c:lblOffset val="200"/>
        <c:tickMarkSkip val="1"/>
        <c:noMultiLvlLbl val="0"/>
      </c:catAx>
      <c:valAx>
        <c:axId val="226602200"/>
        <c:scaling>
          <c:orientation val="minMax"/>
          <c:min val="-30"/>
        </c:scaling>
        <c:delete val="0"/>
        <c:axPos val="l"/>
        <c:title>
          <c:tx>
            <c:rich>
              <a:bodyPr/>
              <a:lstStyle/>
              <a:p>
                <a:pPr>
                  <a:defRPr/>
                </a:pPr>
                <a:r>
                  <a:rPr lang="en-US" dirty="0"/>
                  <a:t>% </a:t>
                </a:r>
                <a:r>
                  <a:rPr lang="en-US" dirty="0" err="1"/>
                  <a:t>Chg</a:t>
                </a:r>
                <a:r>
                  <a:rPr lang="en-US" dirty="0"/>
                  <a:t> from </a:t>
                </a:r>
                <a:r>
                  <a:rPr lang="en-US" dirty="0" err="1"/>
                  <a:t>Yr</a:t>
                </a:r>
                <a:r>
                  <a:rPr lang="en-US" dirty="0"/>
                  <a:t> Prior</a:t>
                </a:r>
              </a:p>
            </c:rich>
          </c:tx>
          <c:layout>
            <c:manualLayout>
              <c:xMode val="edge"/>
              <c:yMode val="edge"/>
              <c:x val="1.5895106999419335E-2"/>
              <c:y val="0"/>
            </c:manualLayout>
          </c:layout>
          <c:overlay val="0"/>
        </c:title>
        <c:numFmt formatCode="0%" sourceLinked="0"/>
        <c:majorTickMark val="out"/>
        <c:minorTickMark val="none"/>
        <c:tickLblPos val="nextTo"/>
        <c:txPr>
          <a:bodyPr rot="-60000000" vert="horz"/>
          <a:lstStyle/>
          <a:p>
            <a:pPr>
              <a:defRPr/>
            </a:pPr>
            <a:endParaRPr lang="en-US"/>
          </a:p>
        </c:txPr>
        <c:crossAx val="226598280"/>
        <c:crosses val="autoZero"/>
        <c:crossBetween val="between"/>
        <c:dispUnits>
          <c:builtInUnit val="hundreds"/>
        </c:dispUnits>
      </c:valAx>
      <c:spPr>
        <a:solidFill>
          <a:schemeClr val="bg2"/>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271230241007"/>
          <c:y val="6.9510268562401265E-2"/>
          <c:w val="0.72970117599779893"/>
          <c:h val="0.59885157963445801"/>
        </c:manualLayout>
      </c:layout>
      <c:barChart>
        <c:barDir val="col"/>
        <c:grouping val="stacked"/>
        <c:varyColors val="0"/>
        <c:ser>
          <c:idx val="0"/>
          <c:order val="0"/>
          <c:tx>
            <c:v>Combined Ratio</c:v>
          </c:tx>
          <c:spPr>
            <a:solidFill>
              <a:schemeClr val="accent1"/>
            </a:solidFill>
            <a:ln>
              <a:noFill/>
            </a:ln>
            <a:effectLst/>
          </c:spPr>
          <c:invertIfNegative val="0"/>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9F9D-BC4E-B82E-67AB73624739}"/>
              </c:ext>
            </c:extLst>
          </c:dPt>
          <c:dLbls>
            <c:dLbl>
              <c:idx val="4"/>
              <c:layout>
                <c:manualLayout>
                  <c:x val="2.3826748395540534E-3"/>
                  <c:y val="-0.2855615873559302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F0B-4426-9994-55AF1E4CA8E6}"/>
                </c:ext>
              </c:extLst>
            </c:dLbl>
            <c:dLbl>
              <c:idx val="5"/>
              <c:layout>
                <c:manualLayout>
                  <c:x val="0"/>
                  <c:y val="-0.28029058852707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9D-BC4E-B82E-67AB73624739}"/>
                </c:ext>
              </c:extLst>
            </c:dLbl>
            <c:dLbl>
              <c:idx val="6"/>
              <c:layout>
                <c:manualLayout>
                  <c:x val="0"/>
                  <c:y val="-0.2624652342882711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9D-BC4E-B82E-67AB73624739}"/>
                </c:ext>
              </c:extLst>
            </c:dLbl>
            <c:dLbl>
              <c:idx val="7"/>
              <c:layout>
                <c:manualLayout>
                  <c:x val="-8.9027433953289931E-17"/>
                  <c:y val="-0.2656069303747945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9D-BC4E-B82E-67AB73624739}"/>
                </c:ext>
              </c:extLst>
            </c:dLbl>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0"/>
              </c:ext>
            </c:extLst>
          </c:dLbls>
          <c:cat>
            <c:strRef>
              <c:f>Summaries!$P$29:$W$29</c:f>
              <c:strCache>
                <c:ptCount val="8"/>
                <c:pt idx="0">
                  <c:v>2015</c:v>
                </c:pt>
                <c:pt idx="1">
                  <c:v>2016</c:v>
                </c:pt>
                <c:pt idx="2">
                  <c:v>2017</c:v>
                </c:pt>
                <c:pt idx="3">
                  <c:v>2018</c:v>
                </c:pt>
                <c:pt idx="4">
                  <c:v>2019</c:v>
                </c:pt>
                <c:pt idx="5">
                  <c:v>2020 E</c:v>
                </c:pt>
                <c:pt idx="6">
                  <c:v>2021 F</c:v>
                </c:pt>
                <c:pt idx="7">
                  <c:v>2022 F</c:v>
                </c:pt>
              </c:strCache>
            </c:strRef>
          </c:cat>
          <c:val>
            <c:numRef>
              <c:f>Summaries!$P$40:$W$40</c:f>
              <c:numCache>
                <c:formatCode>0%</c:formatCode>
                <c:ptCount val="8"/>
                <c:pt idx="0">
                  <c:v>0.85106414140960918</c:v>
                </c:pt>
                <c:pt idx="1">
                  <c:v>0.8801734205149323</c:v>
                </c:pt>
                <c:pt idx="2">
                  <c:v>1.114298570861324</c:v>
                </c:pt>
                <c:pt idx="3">
                  <c:v>1.0060979802702052</c:v>
                </c:pt>
                <c:pt idx="4">
                  <c:v>0.93632642671551036</c:v>
                </c:pt>
                <c:pt idx="5">
                  <c:v>1.016</c:v>
                </c:pt>
                <c:pt idx="6">
                  <c:v>0.86799999999999999</c:v>
                </c:pt>
                <c:pt idx="7">
                  <c:v>0.88300000000000001</c:v>
                </c:pt>
              </c:numCache>
            </c:numRef>
          </c:val>
          <c:extLst>
            <c:ext xmlns:c16="http://schemas.microsoft.com/office/drawing/2014/chart" uri="{C3380CC4-5D6E-409C-BE32-E72D297353CC}">
              <c16:uniqueId val="{00000004-9F9D-BC4E-B82E-67AB73624739}"/>
            </c:ext>
          </c:extLst>
        </c:ser>
        <c:dLbls>
          <c:showLegendKey val="0"/>
          <c:showVal val="0"/>
          <c:showCatName val="0"/>
          <c:showSerName val="0"/>
          <c:showPercent val="0"/>
          <c:showBubbleSize val="0"/>
        </c:dLbls>
        <c:gapWidth val="150"/>
        <c:overlap val="100"/>
        <c:axId val="94415456"/>
        <c:axId val="94421280"/>
      </c:barChart>
      <c:lineChart>
        <c:grouping val="standard"/>
        <c:varyColors val="0"/>
        <c:ser>
          <c:idx val="3"/>
          <c:order val="1"/>
          <c:tx>
            <c:v>DWP Growth</c:v>
          </c:tx>
          <c:spPr>
            <a:ln w="28575" cap="rnd">
              <a:solidFill>
                <a:schemeClr val="accent3"/>
              </a:solidFill>
              <a:round/>
            </a:ln>
            <a:effectLst/>
          </c:spPr>
          <c:marker>
            <c:symbol val="none"/>
          </c:marker>
          <c:dPt>
            <c:idx val="5"/>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06-9F9D-BC4E-B82E-67AB73624739}"/>
              </c:ext>
            </c:extLst>
          </c:dPt>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Summaries!$AN$18:$AU$18</c:f>
              <c:numCache>
                <c:formatCode>0%</c:formatCode>
                <c:ptCount val="8"/>
                <c:pt idx="0">
                  <c:v>1.1564462085882798E-2</c:v>
                </c:pt>
                <c:pt idx="1">
                  <c:v>-1.8163794707659608E-3</c:v>
                </c:pt>
                <c:pt idx="2">
                  <c:v>2.8434948658075943E-2</c:v>
                </c:pt>
                <c:pt idx="3">
                  <c:v>6.4788856420967988E-2</c:v>
                </c:pt>
                <c:pt idx="4">
                  <c:v>8.8681184895535337E-2</c:v>
                </c:pt>
                <c:pt idx="5">
                  <c:v>6.8000000000000005E-2</c:v>
                </c:pt>
                <c:pt idx="6">
                  <c:v>5.8000000000000003E-2</c:v>
                </c:pt>
                <c:pt idx="7">
                  <c:v>5.6000000000000001E-2</c:v>
                </c:pt>
              </c:numCache>
            </c:numRef>
          </c:val>
          <c:smooth val="0"/>
          <c:extLst>
            <c:ext xmlns:c16="http://schemas.microsoft.com/office/drawing/2014/chart" uri="{C3380CC4-5D6E-409C-BE32-E72D297353CC}">
              <c16:uniqueId val="{00000007-9F9D-BC4E-B82E-67AB73624739}"/>
            </c:ext>
          </c:extLst>
        </c:ser>
        <c:ser>
          <c:idx val="2"/>
          <c:order val="2"/>
          <c:tx>
            <c:v>NWP Growth</c:v>
          </c:tx>
          <c:spPr>
            <a:ln w="28575" cap="rnd">
              <a:solidFill>
                <a:schemeClr val="accent2"/>
              </a:solidFill>
              <a:round/>
            </a:ln>
            <a:effectLst/>
          </c:spPr>
          <c:marker>
            <c:symbol val="none"/>
          </c:marker>
          <c:dPt>
            <c:idx val="5"/>
            <c:marker>
              <c:symbol val="none"/>
            </c:marker>
            <c:bubble3D val="0"/>
            <c:spPr>
              <a:ln w="28575" cap="rnd">
                <a:solidFill>
                  <a:schemeClr val="accent2"/>
                </a:solidFill>
                <a:prstDash val="dash"/>
                <a:round/>
              </a:ln>
              <a:effectLst/>
            </c:spPr>
            <c:extLst>
              <c:ext xmlns:c16="http://schemas.microsoft.com/office/drawing/2014/chart" uri="{C3380CC4-5D6E-409C-BE32-E72D297353CC}">
                <c16:uniqueId val="{00000009-9F9D-BC4E-B82E-67AB73624739}"/>
              </c:ext>
            </c:extLst>
          </c:dPt>
          <c:dLbls>
            <c:dLbl>
              <c:idx val="5"/>
              <c:layout>
                <c:manualLayout>
                  <c:x val="-3.6426852539232585E-2"/>
                  <c:y val="7.77040139249280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9D-BC4E-B82E-67AB73624739}"/>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F9D-BC4E-B82E-67AB73624739}"/>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F9D-BC4E-B82E-67AB73624739}"/>
                </c:ext>
              </c:extLst>
            </c:dLbl>
            <c:spPr>
              <a:solidFill>
                <a:schemeClr val="accent2"/>
              </a:solidFill>
              <a:ln>
                <a:noFill/>
              </a:ln>
              <a:effectLst/>
            </c:spPr>
            <c:txPr>
              <a:bodyPr rot="0" spcFirstLastPara="1" vertOverflow="ellipsis" vert="horz" wrap="square" anchor="ctr" anchorCtr="1"/>
              <a:lstStyle/>
              <a:p>
                <a:pPr>
                  <a:defRPr sz="10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Summaries!$P$18:$W$18</c:f>
              <c:numCache>
                <c:formatCode>0%</c:formatCode>
                <c:ptCount val="8"/>
                <c:pt idx="0">
                  <c:v>-2.1046955949112989E-2</c:v>
                </c:pt>
                <c:pt idx="1">
                  <c:v>1.2870062467655874E-3</c:v>
                </c:pt>
                <c:pt idx="2">
                  <c:v>1.645770488071796E-2</c:v>
                </c:pt>
                <c:pt idx="3">
                  <c:v>0.17350794505283695</c:v>
                </c:pt>
                <c:pt idx="4">
                  <c:v>6.7190311169909034E-2</c:v>
                </c:pt>
                <c:pt idx="5">
                  <c:v>6.8000000000000005E-2</c:v>
                </c:pt>
                <c:pt idx="6">
                  <c:v>5.8000000000000003E-2</c:v>
                </c:pt>
                <c:pt idx="7">
                  <c:v>5.6000000000000001E-2</c:v>
                </c:pt>
              </c:numCache>
            </c:numRef>
          </c:val>
          <c:smooth val="0"/>
          <c:extLst>
            <c:ext xmlns:c16="http://schemas.microsoft.com/office/drawing/2014/chart" uri="{C3380CC4-5D6E-409C-BE32-E72D297353CC}">
              <c16:uniqueId val="{0000000C-9F9D-BC4E-B82E-67AB73624739}"/>
            </c:ext>
          </c:extLst>
        </c:ser>
        <c:dLbls>
          <c:showLegendKey val="0"/>
          <c:showVal val="0"/>
          <c:showCatName val="0"/>
          <c:showSerName val="0"/>
          <c:showPercent val="0"/>
          <c:showBubbleSize val="0"/>
        </c:dLbls>
        <c:marker val="1"/>
        <c:smooth val="0"/>
        <c:axId val="1384637471"/>
        <c:axId val="579619439"/>
      </c:lineChart>
      <c:catAx>
        <c:axId val="94415456"/>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21280"/>
        <c:crosses val="autoZero"/>
        <c:auto val="1"/>
        <c:lblAlgn val="ctr"/>
        <c:lblOffset val="100"/>
        <c:noMultiLvlLbl val="0"/>
      </c:catAx>
      <c:valAx>
        <c:axId val="94421280"/>
        <c:scaling>
          <c:orientation val="minMax"/>
          <c:max val="1.5"/>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US" b="1"/>
                  <a:t>Combined Ratio</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15456"/>
        <c:crosses val="autoZero"/>
        <c:crossBetween val="between"/>
      </c:valAx>
      <c:valAx>
        <c:axId val="579619439"/>
        <c:scaling>
          <c:orientation val="minMax"/>
        </c:scaling>
        <c:delete val="0"/>
        <c:axPos val="r"/>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US" b="1"/>
                  <a:t>Premium Growth</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4637471"/>
        <c:crosses val="max"/>
        <c:crossBetween val="between"/>
      </c:valAx>
      <c:catAx>
        <c:axId val="1384637471"/>
        <c:scaling>
          <c:orientation val="minMax"/>
        </c:scaling>
        <c:delete val="1"/>
        <c:axPos val="b"/>
        <c:numFmt formatCode="General" sourceLinked="1"/>
        <c:majorTickMark val="out"/>
        <c:minorTickMark val="none"/>
        <c:tickLblPos val="nextTo"/>
        <c:crossAx val="579619439"/>
        <c:crosses val="autoZero"/>
        <c:auto val="1"/>
        <c:lblAlgn val="ctr"/>
        <c:lblOffset val="100"/>
        <c:noMultiLvlLbl val="0"/>
      </c:catAx>
      <c:spPr>
        <a:solidFill>
          <a:schemeClr val="bg2"/>
        </a:solid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6266267261116292"/>
          <c:w val="0.9933977455716585"/>
          <c:h val="0.111296538169695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8302283944643"/>
          <c:y val="4.2084982442461276E-2"/>
          <c:w val="0.86155986130600992"/>
          <c:h val="0.61798111728924887"/>
        </c:manualLayout>
      </c:layout>
      <c:lineChart>
        <c:grouping val="standard"/>
        <c:varyColors val="0"/>
        <c:ser>
          <c:idx val="0"/>
          <c:order val="0"/>
          <c:tx>
            <c:strRef>
              <c:f>Sheet1!$A$2</c:f>
              <c:strCache>
                <c:ptCount val="1"/>
                <c:pt idx="0">
                  <c:v>General Liability</c:v>
                </c:pt>
              </c:strCache>
            </c:strRef>
          </c:tx>
          <c:spPr>
            <a:ln>
              <a:solidFill>
                <a:schemeClr val="accent1"/>
              </a:solidFill>
            </a:ln>
          </c:spPr>
          <c:marker>
            <c:symbol val="none"/>
          </c:marker>
          <c:dLbls>
            <c:dLbl>
              <c:idx val="6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7C-4F47-A695-E3ACFF0BD9F6}"/>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Sheet1!$B$1:$AV$1</c:f>
              <c:strCache>
                <c:ptCount val="47"/>
                <c:pt idx="0">
                  <c:v>2009:Q2</c:v>
                </c:pt>
                <c:pt idx="1">
                  <c:v>2009:Q3</c:v>
                </c:pt>
                <c:pt idx="2">
                  <c:v>2009:Q4</c:v>
                </c:pt>
                <c:pt idx="3">
                  <c:v>2010:Q1</c:v>
                </c:pt>
                <c:pt idx="4">
                  <c:v>2010:Q2</c:v>
                </c:pt>
                <c:pt idx="5">
                  <c:v>2010:Q3</c:v>
                </c:pt>
                <c:pt idx="6">
                  <c:v>2010:Q4</c:v>
                </c:pt>
                <c:pt idx="7">
                  <c:v>2011:Q1</c:v>
                </c:pt>
                <c:pt idx="8">
                  <c:v>2011:Q2</c:v>
                </c:pt>
                <c:pt idx="9">
                  <c:v>2011:Q3</c:v>
                </c:pt>
                <c:pt idx="10">
                  <c:v>2011:Q4</c:v>
                </c:pt>
                <c:pt idx="11">
                  <c:v>2012:Q1</c:v>
                </c:pt>
                <c:pt idx="12">
                  <c:v>2012:Q2</c:v>
                </c:pt>
                <c:pt idx="13">
                  <c:v>2012:Q3</c:v>
                </c:pt>
                <c:pt idx="14">
                  <c:v>2012:Q4</c:v>
                </c:pt>
                <c:pt idx="15">
                  <c:v>2013:Q1</c:v>
                </c:pt>
                <c:pt idx="16">
                  <c:v>2013:Q2</c:v>
                </c:pt>
                <c:pt idx="17">
                  <c:v>2013:Q3</c:v>
                </c:pt>
                <c:pt idx="18">
                  <c:v>2013:Q4</c:v>
                </c:pt>
                <c:pt idx="19">
                  <c:v>2014:Q1</c:v>
                </c:pt>
                <c:pt idx="20">
                  <c:v>2014:Q2</c:v>
                </c:pt>
                <c:pt idx="21">
                  <c:v>2014:Q3</c:v>
                </c:pt>
                <c:pt idx="22">
                  <c:v>2014:Q4</c:v>
                </c:pt>
                <c:pt idx="23">
                  <c:v>2015:Q1</c:v>
                </c:pt>
                <c:pt idx="24">
                  <c:v>2015:Q2</c:v>
                </c:pt>
                <c:pt idx="25">
                  <c:v>2015:Q3</c:v>
                </c:pt>
                <c:pt idx="26">
                  <c:v>2015:Q4</c:v>
                </c:pt>
                <c:pt idx="27">
                  <c:v>2016:Q1</c:v>
                </c:pt>
                <c:pt idx="28">
                  <c:v>2016:Q2</c:v>
                </c:pt>
                <c:pt idx="29">
                  <c:v>2016:Q3</c:v>
                </c:pt>
                <c:pt idx="30">
                  <c:v>2016:Q4</c:v>
                </c:pt>
                <c:pt idx="31">
                  <c:v>2017:Q1</c:v>
                </c:pt>
                <c:pt idx="32">
                  <c:v>2017:Q2</c:v>
                </c:pt>
                <c:pt idx="33">
                  <c:v>2017:Q3</c:v>
                </c:pt>
                <c:pt idx="34">
                  <c:v>2017:Q4</c:v>
                </c:pt>
                <c:pt idx="35">
                  <c:v>2018:Q1</c:v>
                </c:pt>
                <c:pt idx="36">
                  <c:v>2018:Q2</c:v>
                </c:pt>
                <c:pt idx="37">
                  <c:v>2018:Q3</c:v>
                </c:pt>
                <c:pt idx="38">
                  <c:v>2018:Q4</c:v>
                </c:pt>
                <c:pt idx="39">
                  <c:v>2019:Q1</c:v>
                </c:pt>
                <c:pt idx="40">
                  <c:v>2019:Q2</c:v>
                </c:pt>
                <c:pt idx="41">
                  <c:v>2019:Q3</c:v>
                </c:pt>
                <c:pt idx="42">
                  <c:v>2019:Q4</c:v>
                </c:pt>
                <c:pt idx="43">
                  <c:v>2020:Q1</c:v>
                </c:pt>
                <c:pt idx="44">
                  <c:v>2020:Q2</c:v>
                </c:pt>
                <c:pt idx="45">
                  <c:v>2020:Q3</c:v>
                </c:pt>
                <c:pt idx="46">
                  <c:v>2020:Q4</c:v>
                </c:pt>
              </c:strCache>
            </c:strRef>
          </c:cat>
          <c:val>
            <c:numRef>
              <c:f>Sheet1!$B$2:$AV$2</c:f>
              <c:numCache>
                <c:formatCode>General</c:formatCode>
                <c:ptCount val="47"/>
                <c:pt idx="0">
                  <c:v>-6</c:v>
                </c:pt>
                <c:pt idx="1">
                  <c:v>-5</c:v>
                </c:pt>
                <c:pt idx="2">
                  <c:v>-5</c:v>
                </c:pt>
                <c:pt idx="3">
                  <c:v>-5</c:v>
                </c:pt>
                <c:pt idx="4">
                  <c:v>-4</c:v>
                </c:pt>
                <c:pt idx="5">
                  <c:v>-5</c:v>
                </c:pt>
                <c:pt idx="6">
                  <c:v>-6</c:v>
                </c:pt>
                <c:pt idx="7">
                  <c:v>-5</c:v>
                </c:pt>
                <c:pt idx="8">
                  <c:v>-3</c:v>
                </c:pt>
                <c:pt idx="9">
                  <c:v>-2</c:v>
                </c:pt>
                <c:pt idx="10">
                  <c:v>2</c:v>
                </c:pt>
                <c:pt idx="11">
                  <c:v>2</c:v>
                </c:pt>
                <c:pt idx="12">
                  <c:v>4</c:v>
                </c:pt>
                <c:pt idx="13">
                  <c:v>6</c:v>
                </c:pt>
                <c:pt idx="14">
                  <c:v>5</c:v>
                </c:pt>
                <c:pt idx="15">
                  <c:v>4</c:v>
                </c:pt>
                <c:pt idx="16">
                  <c:v>5</c:v>
                </c:pt>
                <c:pt idx="17">
                  <c:v>6</c:v>
                </c:pt>
                <c:pt idx="18">
                  <c:v>3</c:v>
                </c:pt>
                <c:pt idx="19">
                  <c:v>2</c:v>
                </c:pt>
                <c:pt idx="20">
                  <c:v>3</c:v>
                </c:pt>
                <c:pt idx="21">
                  <c:v>2</c:v>
                </c:pt>
                <c:pt idx="22">
                  <c:v>1</c:v>
                </c:pt>
                <c:pt idx="23">
                  <c:v>0</c:v>
                </c:pt>
                <c:pt idx="24">
                  <c:v>0</c:v>
                </c:pt>
                <c:pt idx="25">
                  <c:v>0</c:v>
                </c:pt>
                <c:pt idx="26">
                  <c:v>-2</c:v>
                </c:pt>
                <c:pt idx="27">
                  <c:v>-1</c:v>
                </c:pt>
                <c:pt idx="28">
                  <c:v>0</c:v>
                </c:pt>
                <c:pt idx="29">
                  <c:v>0</c:v>
                </c:pt>
                <c:pt idx="30">
                  <c:v>-2</c:v>
                </c:pt>
                <c:pt idx="31">
                  <c:v>0</c:v>
                </c:pt>
                <c:pt idx="32">
                  <c:v>1</c:v>
                </c:pt>
                <c:pt idx="33">
                  <c:v>1</c:v>
                </c:pt>
                <c:pt idx="34">
                  <c:v>1</c:v>
                </c:pt>
                <c:pt idx="35">
                  <c:v>2</c:v>
                </c:pt>
                <c:pt idx="36">
                  <c:v>1</c:v>
                </c:pt>
                <c:pt idx="37">
                  <c:v>3</c:v>
                </c:pt>
                <c:pt idx="38">
                  <c:v>2</c:v>
                </c:pt>
                <c:pt idx="39">
                  <c:v>2</c:v>
                </c:pt>
                <c:pt idx="40">
                  <c:v>3</c:v>
                </c:pt>
                <c:pt idx="41">
                  <c:v>3</c:v>
                </c:pt>
                <c:pt idx="42">
                  <c:v>2</c:v>
                </c:pt>
                <c:pt idx="43">
                  <c:v>4.25</c:v>
                </c:pt>
                <c:pt idx="44">
                  <c:v>4.3</c:v>
                </c:pt>
                <c:pt idx="45">
                  <c:v>5.5</c:v>
                </c:pt>
                <c:pt idx="46">
                  <c:v>6</c:v>
                </c:pt>
              </c:numCache>
            </c:numRef>
          </c:val>
          <c:smooth val="0"/>
          <c:extLst>
            <c:ext xmlns:c16="http://schemas.microsoft.com/office/drawing/2014/chart" uri="{C3380CC4-5D6E-409C-BE32-E72D297353CC}">
              <c16:uniqueId val="{00000000-AA50-C049-A65B-DE180F4A8231}"/>
            </c:ext>
          </c:extLst>
        </c:ser>
        <c:ser>
          <c:idx val="1"/>
          <c:order val="1"/>
          <c:tx>
            <c:strRef>
              <c:f>Sheet1!$A$3</c:f>
              <c:strCache>
                <c:ptCount val="1"/>
                <c:pt idx="0">
                  <c:v>Professional Liability</c:v>
                </c:pt>
              </c:strCache>
            </c:strRef>
          </c:tx>
          <c:marker>
            <c:symbol val="none"/>
          </c:marker>
          <c:cat>
            <c:strRef>
              <c:f>Sheet1!$B$1:$AV$1</c:f>
              <c:strCache>
                <c:ptCount val="47"/>
                <c:pt idx="0">
                  <c:v>2009:Q2</c:v>
                </c:pt>
                <c:pt idx="1">
                  <c:v>2009:Q3</c:v>
                </c:pt>
                <c:pt idx="2">
                  <c:v>2009:Q4</c:v>
                </c:pt>
                <c:pt idx="3">
                  <c:v>2010:Q1</c:v>
                </c:pt>
                <c:pt idx="4">
                  <c:v>2010:Q2</c:v>
                </c:pt>
                <c:pt idx="5">
                  <c:v>2010:Q3</c:v>
                </c:pt>
                <c:pt idx="6">
                  <c:v>2010:Q4</c:v>
                </c:pt>
                <c:pt idx="7">
                  <c:v>2011:Q1</c:v>
                </c:pt>
                <c:pt idx="8">
                  <c:v>2011:Q2</c:v>
                </c:pt>
                <c:pt idx="9">
                  <c:v>2011:Q3</c:v>
                </c:pt>
                <c:pt idx="10">
                  <c:v>2011:Q4</c:v>
                </c:pt>
                <c:pt idx="11">
                  <c:v>2012:Q1</c:v>
                </c:pt>
                <c:pt idx="12">
                  <c:v>2012:Q2</c:v>
                </c:pt>
                <c:pt idx="13">
                  <c:v>2012:Q3</c:v>
                </c:pt>
                <c:pt idx="14">
                  <c:v>2012:Q4</c:v>
                </c:pt>
                <c:pt idx="15">
                  <c:v>2013:Q1</c:v>
                </c:pt>
                <c:pt idx="16">
                  <c:v>2013:Q2</c:v>
                </c:pt>
                <c:pt idx="17">
                  <c:v>2013:Q3</c:v>
                </c:pt>
                <c:pt idx="18">
                  <c:v>2013:Q4</c:v>
                </c:pt>
                <c:pt idx="19">
                  <c:v>2014:Q1</c:v>
                </c:pt>
                <c:pt idx="20">
                  <c:v>2014:Q2</c:v>
                </c:pt>
                <c:pt idx="21">
                  <c:v>2014:Q3</c:v>
                </c:pt>
                <c:pt idx="22">
                  <c:v>2014:Q4</c:v>
                </c:pt>
                <c:pt idx="23">
                  <c:v>2015:Q1</c:v>
                </c:pt>
                <c:pt idx="24">
                  <c:v>2015:Q2</c:v>
                </c:pt>
                <c:pt idx="25">
                  <c:v>2015:Q3</c:v>
                </c:pt>
                <c:pt idx="26">
                  <c:v>2015:Q4</c:v>
                </c:pt>
                <c:pt idx="27">
                  <c:v>2016:Q1</c:v>
                </c:pt>
                <c:pt idx="28">
                  <c:v>2016:Q2</c:v>
                </c:pt>
                <c:pt idx="29">
                  <c:v>2016:Q3</c:v>
                </c:pt>
                <c:pt idx="30">
                  <c:v>2016:Q4</c:v>
                </c:pt>
                <c:pt idx="31">
                  <c:v>2017:Q1</c:v>
                </c:pt>
                <c:pt idx="32">
                  <c:v>2017:Q2</c:v>
                </c:pt>
                <c:pt idx="33">
                  <c:v>2017:Q3</c:v>
                </c:pt>
                <c:pt idx="34">
                  <c:v>2017:Q4</c:v>
                </c:pt>
                <c:pt idx="35">
                  <c:v>2018:Q1</c:v>
                </c:pt>
                <c:pt idx="36">
                  <c:v>2018:Q2</c:v>
                </c:pt>
                <c:pt idx="37">
                  <c:v>2018:Q3</c:v>
                </c:pt>
                <c:pt idx="38">
                  <c:v>2018:Q4</c:v>
                </c:pt>
                <c:pt idx="39">
                  <c:v>2019:Q1</c:v>
                </c:pt>
                <c:pt idx="40">
                  <c:v>2019:Q2</c:v>
                </c:pt>
                <c:pt idx="41">
                  <c:v>2019:Q3</c:v>
                </c:pt>
                <c:pt idx="42">
                  <c:v>2019:Q4</c:v>
                </c:pt>
                <c:pt idx="43">
                  <c:v>2020:Q1</c:v>
                </c:pt>
                <c:pt idx="44">
                  <c:v>2020:Q2</c:v>
                </c:pt>
                <c:pt idx="45">
                  <c:v>2020:Q3</c:v>
                </c:pt>
                <c:pt idx="46">
                  <c:v>2020:Q4</c:v>
                </c:pt>
              </c:strCache>
            </c:strRef>
          </c:cat>
          <c:val>
            <c:numRef>
              <c:f>Sheet1!$B$3:$AV$3</c:f>
              <c:numCache>
                <c:formatCode>General</c:formatCode>
                <c:ptCount val="47"/>
                <c:pt idx="0">
                  <c:v>-5</c:v>
                </c:pt>
                <c:pt idx="1">
                  <c:v>-4</c:v>
                </c:pt>
                <c:pt idx="2">
                  <c:v>-2</c:v>
                </c:pt>
                <c:pt idx="3">
                  <c:v>-3</c:v>
                </c:pt>
                <c:pt idx="4">
                  <c:v>-2</c:v>
                </c:pt>
                <c:pt idx="5">
                  <c:v>0</c:v>
                </c:pt>
                <c:pt idx="6">
                  <c:v>-1</c:v>
                </c:pt>
                <c:pt idx="7">
                  <c:v>-1</c:v>
                </c:pt>
                <c:pt idx="8">
                  <c:v>0</c:v>
                </c:pt>
                <c:pt idx="9">
                  <c:v>0</c:v>
                </c:pt>
                <c:pt idx="10">
                  <c:v>0</c:v>
                </c:pt>
                <c:pt idx="11">
                  <c:v>2</c:v>
                </c:pt>
                <c:pt idx="12">
                  <c:v>1</c:v>
                </c:pt>
                <c:pt idx="13">
                  <c:v>3</c:v>
                </c:pt>
                <c:pt idx="14">
                  <c:v>4</c:v>
                </c:pt>
                <c:pt idx="15">
                  <c:v>3</c:v>
                </c:pt>
                <c:pt idx="16">
                  <c:v>3</c:v>
                </c:pt>
                <c:pt idx="17">
                  <c:v>3</c:v>
                </c:pt>
                <c:pt idx="18">
                  <c:v>2</c:v>
                </c:pt>
                <c:pt idx="19">
                  <c:v>2</c:v>
                </c:pt>
                <c:pt idx="20">
                  <c:v>2</c:v>
                </c:pt>
                <c:pt idx="21">
                  <c:v>1</c:v>
                </c:pt>
                <c:pt idx="22">
                  <c:v>1</c:v>
                </c:pt>
                <c:pt idx="23">
                  <c:v>1</c:v>
                </c:pt>
                <c:pt idx="24">
                  <c:v>0</c:v>
                </c:pt>
                <c:pt idx="25">
                  <c:v>0</c:v>
                </c:pt>
                <c:pt idx="26">
                  <c:v>-2</c:v>
                </c:pt>
                <c:pt idx="27">
                  <c:v>-3</c:v>
                </c:pt>
                <c:pt idx="28">
                  <c:v>-2</c:v>
                </c:pt>
                <c:pt idx="29">
                  <c:v>1</c:v>
                </c:pt>
                <c:pt idx="30">
                  <c:v>1</c:v>
                </c:pt>
                <c:pt idx="31">
                  <c:v>2</c:v>
                </c:pt>
                <c:pt idx="32">
                  <c:v>2</c:v>
                </c:pt>
                <c:pt idx="33">
                  <c:v>1</c:v>
                </c:pt>
                <c:pt idx="34">
                  <c:v>1</c:v>
                </c:pt>
                <c:pt idx="35">
                  <c:v>2</c:v>
                </c:pt>
                <c:pt idx="36">
                  <c:v>2</c:v>
                </c:pt>
                <c:pt idx="37">
                  <c:v>2</c:v>
                </c:pt>
                <c:pt idx="38">
                  <c:v>2</c:v>
                </c:pt>
                <c:pt idx="39">
                  <c:v>2</c:v>
                </c:pt>
                <c:pt idx="40">
                  <c:v>2.5</c:v>
                </c:pt>
                <c:pt idx="41">
                  <c:v>4</c:v>
                </c:pt>
                <c:pt idx="42">
                  <c:v>1.5</c:v>
                </c:pt>
                <c:pt idx="43">
                  <c:v>6.25</c:v>
                </c:pt>
                <c:pt idx="44">
                  <c:v>6.7</c:v>
                </c:pt>
                <c:pt idx="45">
                  <c:v>7.5</c:v>
                </c:pt>
                <c:pt idx="46">
                  <c:v>10.3</c:v>
                </c:pt>
              </c:numCache>
            </c:numRef>
          </c:val>
          <c:smooth val="0"/>
          <c:extLst>
            <c:ext xmlns:c16="http://schemas.microsoft.com/office/drawing/2014/chart" uri="{C3380CC4-5D6E-409C-BE32-E72D297353CC}">
              <c16:uniqueId val="{00000003-7667-4465-97D4-98E3E3AC6357}"/>
            </c:ext>
          </c:extLst>
        </c:ser>
        <c:ser>
          <c:idx val="2"/>
          <c:order val="2"/>
          <c:tx>
            <c:strRef>
              <c:f>Sheet1!$A$4</c:f>
              <c:strCache>
                <c:ptCount val="1"/>
                <c:pt idx="0">
                  <c:v>D&amp;O</c:v>
                </c:pt>
              </c:strCache>
            </c:strRef>
          </c:tx>
          <c:marker>
            <c:symbol val="none"/>
          </c:marker>
          <c:cat>
            <c:strRef>
              <c:f>Sheet1!$B$1:$AV$1</c:f>
              <c:strCache>
                <c:ptCount val="47"/>
                <c:pt idx="0">
                  <c:v>2009:Q2</c:v>
                </c:pt>
                <c:pt idx="1">
                  <c:v>2009:Q3</c:v>
                </c:pt>
                <c:pt idx="2">
                  <c:v>2009:Q4</c:v>
                </c:pt>
                <c:pt idx="3">
                  <c:v>2010:Q1</c:v>
                </c:pt>
                <c:pt idx="4">
                  <c:v>2010:Q2</c:v>
                </c:pt>
                <c:pt idx="5">
                  <c:v>2010:Q3</c:v>
                </c:pt>
                <c:pt idx="6">
                  <c:v>2010:Q4</c:v>
                </c:pt>
                <c:pt idx="7">
                  <c:v>2011:Q1</c:v>
                </c:pt>
                <c:pt idx="8">
                  <c:v>2011:Q2</c:v>
                </c:pt>
                <c:pt idx="9">
                  <c:v>2011:Q3</c:v>
                </c:pt>
                <c:pt idx="10">
                  <c:v>2011:Q4</c:v>
                </c:pt>
                <c:pt idx="11">
                  <c:v>2012:Q1</c:v>
                </c:pt>
                <c:pt idx="12">
                  <c:v>2012:Q2</c:v>
                </c:pt>
                <c:pt idx="13">
                  <c:v>2012:Q3</c:v>
                </c:pt>
                <c:pt idx="14">
                  <c:v>2012:Q4</c:v>
                </c:pt>
                <c:pt idx="15">
                  <c:v>2013:Q1</c:v>
                </c:pt>
                <c:pt idx="16">
                  <c:v>2013:Q2</c:v>
                </c:pt>
                <c:pt idx="17">
                  <c:v>2013:Q3</c:v>
                </c:pt>
                <c:pt idx="18">
                  <c:v>2013:Q4</c:v>
                </c:pt>
                <c:pt idx="19">
                  <c:v>2014:Q1</c:v>
                </c:pt>
                <c:pt idx="20">
                  <c:v>2014:Q2</c:v>
                </c:pt>
                <c:pt idx="21">
                  <c:v>2014:Q3</c:v>
                </c:pt>
                <c:pt idx="22">
                  <c:v>2014:Q4</c:v>
                </c:pt>
                <c:pt idx="23">
                  <c:v>2015:Q1</c:v>
                </c:pt>
                <c:pt idx="24">
                  <c:v>2015:Q2</c:v>
                </c:pt>
                <c:pt idx="25">
                  <c:v>2015:Q3</c:v>
                </c:pt>
                <c:pt idx="26">
                  <c:v>2015:Q4</c:v>
                </c:pt>
                <c:pt idx="27">
                  <c:v>2016:Q1</c:v>
                </c:pt>
                <c:pt idx="28">
                  <c:v>2016:Q2</c:v>
                </c:pt>
                <c:pt idx="29">
                  <c:v>2016:Q3</c:v>
                </c:pt>
                <c:pt idx="30">
                  <c:v>2016:Q4</c:v>
                </c:pt>
                <c:pt idx="31">
                  <c:v>2017:Q1</c:v>
                </c:pt>
                <c:pt idx="32">
                  <c:v>2017:Q2</c:v>
                </c:pt>
                <c:pt idx="33">
                  <c:v>2017:Q3</c:v>
                </c:pt>
                <c:pt idx="34">
                  <c:v>2017:Q4</c:v>
                </c:pt>
                <c:pt idx="35">
                  <c:v>2018:Q1</c:v>
                </c:pt>
                <c:pt idx="36">
                  <c:v>2018:Q2</c:v>
                </c:pt>
                <c:pt idx="37">
                  <c:v>2018:Q3</c:v>
                </c:pt>
                <c:pt idx="38">
                  <c:v>2018:Q4</c:v>
                </c:pt>
                <c:pt idx="39">
                  <c:v>2019:Q1</c:v>
                </c:pt>
                <c:pt idx="40">
                  <c:v>2019:Q2</c:v>
                </c:pt>
                <c:pt idx="41">
                  <c:v>2019:Q3</c:v>
                </c:pt>
                <c:pt idx="42">
                  <c:v>2019:Q4</c:v>
                </c:pt>
                <c:pt idx="43">
                  <c:v>2020:Q1</c:v>
                </c:pt>
                <c:pt idx="44">
                  <c:v>2020:Q2</c:v>
                </c:pt>
                <c:pt idx="45">
                  <c:v>2020:Q3</c:v>
                </c:pt>
                <c:pt idx="46">
                  <c:v>2020:Q4</c:v>
                </c:pt>
              </c:strCache>
            </c:strRef>
          </c:cat>
          <c:val>
            <c:numRef>
              <c:f>Sheet1!$B$4:$AV$4</c:f>
              <c:numCache>
                <c:formatCode>General</c:formatCode>
                <c:ptCount val="47"/>
                <c:pt idx="0">
                  <c:v>-3</c:v>
                </c:pt>
                <c:pt idx="1">
                  <c:v>0</c:v>
                </c:pt>
                <c:pt idx="2">
                  <c:v>0</c:v>
                </c:pt>
                <c:pt idx="3">
                  <c:v>0</c:v>
                </c:pt>
                <c:pt idx="4">
                  <c:v>-1</c:v>
                </c:pt>
                <c:pt idx="5">
                  <c:v>0</c:v>
                </c:pt>
                <c:pt idx="6">
                  <c:v>0</c:v>
                </c:pt>
                <c:pt idx="7">
                  <c:v>-1</c:v>
                </c:pt>
                <c:pt idx="8">
                  <c:v>0</c:v>
                </c:pt>
                <c:pt idx="9">
                  <c:v>0</c:v>
                </c:pt>
                <c:pt idx="10">
                  <c:v>0</c:v>
                </c:pt>
                <c:pt idx="11">
                  <c:v>1</c:v>
                </c:pt>
                <c:pt idx="12">
                  <c:v>2</c:v>
                </c:pt>
                <c:pt idx="13">
                  <c:v>4</c:v>
                </c:pt>
                <c:pt idx="14">
                  <c:v>4</c:v>
                </c:pt>
                <c:pt idx="15">
                  <c:v>3</c:v>
                </c:pt>
                <c:pt idx="16">
                  <c:v>5</c:v>
                </c:pt>
                <c:pt idx="17">
                  <c:v>4</c:v>
                </c:pt>
                <c:pt idx="18">
                  <c:v>2</c:v>
                </c:pt>
                <c:pt idx="19">
                  <c:v>3</c:v>
                </c:pt>
                <c:pt idx="20">
                  <c:v>1</c:v>
                </c:pt>
                <c:pt idx="21">
                  <c:v>2</c:v>
                </c:pt>
                <c:pt idx="22">
                  <c:v>1</c:v>
                </c:pt>
                <c:pt idx="23">
                  <c:v>1</c:v>
                </c:pt>
                <c:pt idx="24">
                  <c:v>1</c:v>
                </c:pt>
                <c:pt idx="25">
                  <c:v>0</c:v>
                </c:pt>
                <c:pt idx="26">
                  <c:v>0</c:v>
                </c:pt>
                <c:pt idx="27">
                  <c:v>-2</c:v>
                </c:pt>
                <c:pt idx="28">
                  <c:v>-1</c:v>
                </c:pt>
                <c:pt idx="29">
                  <c:v>0</c:v>
                </c:pt>
                <c:pt idx="30">
                  <c:v>1</c:v>
                </c:pt>
                <c:pt idx="31">
                  <c:v>2</c:v>
                </c:pt>
                <c:pt idx="32">
                  <c:v>2</c:v>
                </c:pt>
                <c:pt idx="33">
                  <c:v>1</c:v>
                </c:pt>
                <c:pt idx="34">
                  <c:v>1</c:v>
                </c:pt>
                <c:pt idx="35">
                  <c:v>1</c:v>
                </c:pt>
                <c:pt idx="36">
                  <c:v>2</c:v>
                </c:pt>
                <c:pt idx="37">
                  <c:v>2</c:v>
                </c:pt>
                <c:pt idx="38">
                  <c:v>2</c:v>
                </c:pt>
                <c:pt idx="39">
                  <c:v>1</c:v>
                </c:pt>
                <c:pt idx="40">
                  <c:v>2</c:v>
                </c:pt>
                <c:pt idx="41">
                  <c:v>4.5</c:v>
                </c:pt>
                <c:pt idx="42">
                  <c:v>1.5</c:v>
                </c:pt>
                <c:pt idx="43">
                  <c:v>7.5</c:v>
                </c:pt>
                <c:pt idx="44">
                  <c:v>9.3000000000000007</c:v>
                </c:pt>
                <c:pt idx="45">
                  <c:v>11.5</c:v>
                </c:pt>
                <c:pt idx="46">
                  <c:v>11.7</c:v>
                </c:pt>
              </c:numCache>
            </c:numRef>
          </c:val>
          <c:smooth val="0"/>
          <c:extLst>
            <c:ext xmlns:c16="http://schemas.microsoft.com/office/drawing/2014/chart" uri="{C3380CC4-5D6E-409C-BE32-E72D297353CC}">
              <c16:uniqueId val="{00000004-7667-4465-97D4-98E3E3AC6357}"/>
            </c:ext>
          </c:extLst>
        </c:ser>
        <c:ser>
          <c:idx val="3"/>
          <c:order val="3"/>
          <c:tx>
            <c:strRef>
              <c:f>Sheet1!$A$5</c:f>
              <c:strCache>
                <c:ptCount val="1"/>
                <c:pt idx="0">
                  <c:v>EPLI</c:v>
                </c:pt>
              </c:strCache>
            </c:strRef>
          </c:tx>
          <c:marker>
            <c:symbol val="none"/>
          </c:marker>
          <c:cat>
            <c:strRef>
              <c:f>Sheet1!$B$1:$AV$1</c:f>
              <c:strCache>
                <c:ptCount val="47"/>
                <c:pt idx="0">
                  <c:v>2009:Q2</c:v>
                </c:pt>
                <c:pt idx="1">
                  <c:v>2009:Q3</c:v>
                </c:pt>
                <c:pt idx="2">
                  <c:v>2009:Q4</c:v>
                </c:pt>
                <c:pt idx="3">
                  <c:v>2010:Q1</c:v>
                </c:pt>
                <c:pt idx="4">
                  <c:v>2010:Q2</c:v>
                </c:pt>
                <c:pt idx="5">
                  <c:v>2010:Q3</c:v>
                </c:pt>
                <c:pt idx="6">
                  <c:v>2010:Q4</c:v>
                </c:pt>
                <c:pt idx="7">
                  <c:v>2011:Q1</c:v>
                </c:pt>
                <c:pt idx="8">
                  <c:v>2011:Q2</c:v>
                </c:pt>
                <c:pt idx="9">
                  <c:v>2011:Q3</c:v>
                </c:pt>
                <c:pt idx="10">
                  <c:v>2011:Q4</c:v>
                </c:pt>
                <c:pt idx="11">
                  <c:v>2012:Q1</c:v>
                </c:pt>
                <c:pt idx="12">
                  <c:v>2012:Q2</c:v>
                </c:pt>
                <c:pt idx="13">
                  <c:v>2012:Q3</c:v>
                </c:pt>
                <c:pt idx="14">
                  <c:v>2012:Q4</c:v>
                </c:pt>
                <c:pt idx="15">
                  <c:v>2013:Q1</c:v>
                </c:pt>
                <c:pt idx="16">
                  <c:v>2013:Q2</c:v>
                </c:pt>
                <c:pt idx="17">
                  <c:v>2013:Q3</c:v>
                </c:pt>
                <c:pt idx="18">
                  <c:v>2013:Q4</c:v>
                </c:pt>
                <c:pt idx="19">
                  <c:v>2014:Q1</c:v>
                </c:pt>
                <c:pt idx="20">
                  <c:v>2014:Q2</c:v>
                </c:pt>
                <c:pt idx="21">
                  <c:v>2014:Q3</c:v>
                </c:pt>
                <c:pt idx="22">
                  <c:v>2014:Q4</c:v>
                </c:pt>
                <c:pt idx="23">
                  <c:v>2015:Q1</c:v>
                </c:pt>
                <c:pt idx="24">
                  <c:v>2015:Q2</c:v>
                </c:pt>
                <c:pt idx="25">
                  <c:v>2015:Q3</c:v>
                </c:pt>
                <c:pt idx="26">
                  <c:v>2015:Q4</c:v>
                </c:pt>
                <c:pt idx="27">
                  <c:v>2016:Q1</c:v>
                </c:pt>
                <c:pt idx="28">
                  <c:v>2016:Q2</c:v>
                </c:pt>
                <c:pt idx="29">
                  <c:v>2016:Q3</c:v>
                </c:pt>
                <c:pt idx="30">
                  <c:v>2016:Q4</c:v>
                </c:pt>
                <c:pt idx="31">
                  <c:v>2017:Q1</c:v>
                </c:pt>
                <c:pt idx="32">
                  <c:v>2017:Q2</c:v>
                </c:pt>
                <c:pt idx="33">
                  <c:v>2017:Q3</c:v>
                </c:pt>
                <c:pt idx="34">
                  <c:v>2017:Q4</c:v>
                </c:pt>
                <c:pt idx="35">
                  <c:v>2018:Q1</c:v>
                </c:pt>
                <c:pt idx="36">
                  <c:v>2018:Q2</c:v>
                </c:pt>
                <c:pt idx="37">
                  <c:v>2018:Q3</c:v>
                </c:pt>
                <c:pt idx="38">
                  <c:v>2018:Q4</c:v>
                </c:pt>
                <c:pt idx="39">
                  <c:v>2019:Q1</c:v>
                </c:pt>
                <c:pt idx="40">
                  <c:v>2019:Q2</c:v>
                </c:pt>
                <c:pt idx="41">
                  <c:v>2019:Q3</c:v>
                </c:pt>
                <c:pt idx="42">
                  <c:v>2019:Q4</c:v>
                </c:pt>
                <c:pt idx="43">
                  <c:v>2020:Q1</c:v>
                </c:pt>
                <c:pt idx="44">
                  <c:v>2020:Q2</c:v>
                </c:pt>
                <c:pt idx="45">
                  <c:v>2020:Q3</c:v>
                </c:pt>
                <c:pt idx="46">
                  <c:v>2020:Q4</c:v>
                </c:pt>
              </c:strCache>
            </c:strRef>
          </c:cat>
          <c:val>
            <c:numRef>
              <c:f>Sheet1!$B$5:$AV$5</c:f>
              <c:numCache>
                <c:formatCode>General</c:formatCode>
                <c:ptCount val="47"/>
                <c:pt idx="0">
                  <c:v>-4</c:v>
                </c:pt>
                <c:pt idx="1">
                  <c:v>-2</c:v>
                </c:pt>
                <c:pt idx="2">
                  <c:v>-2</c:v>
                </c:pt>
                <c:pt idx="3">
                  <c:v>-1</c:v>
                </c:pt>
                <c:pt idx="4">
                  <c:v>-1</c:v>
                </c:pt>
                <c:pt idx="5">
                  <c:v>0</c:v>
                </c:pt>
                <c:pt idx="6">
                  <c:v>0</c:v>
                </c:pt>
                <c:pt idx="7">
                  <c:v>-1</c:v>
                </c:pt>
                <c:pt idx="8">
                  <c:v>0</c:v>
                </c:pt>
                <c:pt idx="9">
                  <c:v>1</c:v>
                </c:pt>
                <c:pt idx="10">
                  <c:v>1</c:v>
                </c:pt>
                <c:pt idx="11">
                  <c:v>1</c:v>
                </c:pt>
                <c:pt idx="12">
                  <c:v>2</c:v>
                </c:pt>
                <c:pt idx="13">
                  <c:v>3</c:v>
                </c:pt>
                <c:pt idx="14">
                  <c:v>3</c:v>
                </c:pt>
                <c:pt idx="15">
                  <c:v>2</c:v>
                </c:pt>
                <c:pt idx="16">
                  <c:v>5</c:v>
                </c:pt>
                <c:pt idx="17">
                  <c:v>4</c:v>
                </c:pt>
                <c:pt idx="18">
                  <c:v>2</c:v>
                </c:pt>
                <c:pt idx="19">
                  <c:v>3</c:v>
                </c:pt>
                <c:pt idx="20">
                  <c:v>1</c:v>
                </c:pt>
                <c:pt idx="21">
                  <c:v>2</c:v>
                </c:pt>
                <c:pt idx="22">
                  <c:v>2</c:v>
                </c:pt>
                <c:pt idx="23">
                  <c:v>1</c:v>
                </c:pt>
                <c:pt idx="24">
                  <c:v>1</c:v>
                </c:pt>
                <c:pt idx="25">
                  <c:v>0</c:v>
                </c:pt>
                <c:pt idx="26">
                  <c:v>0</c:v>
                </c:pt>
                <c:pt idx="27">
                  <c:v>0</c:v>
                </c:pt>
                <c:pt idx="28">
                  <c:v>1</c:v>
                </c:pt>
                <c:pt idx="29">
                  <c:v>1</c:v>
                </c:pt>
                <c:pt idx="30">
                  <c:v>2</c:v>
                </c:pt>
                <c:pt idx="31">
                  <c:v>1</c:v>
                </c:pt>
                <c:pt idx="32">
                  <c:v>2</c:v>
                </c:pt>
                <c:pt idx="33">
                  <c:v>1</c:v>
                </c:pt>
                <c:pt idx="34">
                  <c:v>1</c:v>
                </c:pt>
                <c:pt idx="35">
                  <c:v>1</c:v>
                </c:pt>
                <c:pt idx="36">
                  <c:v>3</c:v>
                </c:pt>
                <c:pt idx="37">
                  <c:v>3</c:v>
                </c:pt>
                <c:pt idx="38">
                  <c:v>2</c:v>
                </c:pt>
                <c:pt idx="39">
                  <c:v>1</c:v>
                </c:pt>
                <c:pt idx="40">
                  <c:v>1.5</c:v>
                </c:pt>
                <c:pt idx="41">
                  <c:v>2.5</c:v>
                </c:pt>
                <c:pt idx="42">
                  <c:v>2</c:v>
                </c:pt>
                <c:pt idx="43">
                  <c:v>4.5</c:v>
                </c:pt>
                <c:pt idx="44">
                  <c:v>5</c:v>
                </c:pt>
                <c:pt idx="45">
                  <c:v>6.5</c:v>
                </c:pt>
                <c:pt idx="46">
                  <c:v>6.7</c:v>
                </c:pt>
              </c:numCache>
            </c:numRef>
          </c:val>
          <c:smooth val="0"/>
          <c:extLst>
            <c:ext xmlns:c16="http://schemas.microsoft.com/office/drawing/2014/chart" uri="{C3380CC4-5D6E-409C-BE32-E72D297353CC}">
              <c16:uniqueId val="{00000005-7667-4465-97D4-98E3E3AC6357}"/>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 sourceLinked="0"/>
        <c:majorTickMark val="out"/>
        <c:minorTickMark val="none"/>
        <c:tickLblPos val="low"/>
        <c:spPr>
          <a:ln>
            <a:solidFill>
              <a:srgbClr val="868686">
                <a:alpha val="99000"/>
              </a:srgbClr>
            </a:solidFill>
          </a:ln>
        </c:spPr>
        <c:txPr>
          <a:bodyPr rot="-5400000" vert="horz"/>
          <a:lstStyle/>
          <a:p>
            <a:pPr>
              <a:defRPr/>
            </a:pPr>
            <a:endParaRPr lang="en-US"/>
          </a:p>
        </c:txPr>
        <c:crossAx val="226602200"/>
        <c:crosses val="autoZero"/>
        <c:auto val="1"/>
        <c:lblAlgn val="ctr"/>
        <c:lblOffset val="200"/>
        <c:tickMarkSkip val="1"/>
        <c:noMultiLvlLbl val="0"/>
      </c:catAx>
      <c:valAx>
        <c:axId val="226602200"/>
        <c:scaling>
          <c:orientation val="minMax"/>
        </c:scaling>
        <c:delete val="0"/>
        <c:axPos val="l"/>
        <c:numFmt formatCode="0%" sourceLinked="0"/>
        <c:majorTickMark val="out"/>
        <c:minorTickMark val="none"/>
        <c:tickLblPos val="nextTo"/>
        <c:txPr>
          <a:bodyPr rot="-60000000" vert="horz"/>
          <a:lstStyle/>
          <a:p>
            <a:pPr>
              <a:defRPr/>
            </a:pPr>
            <a:endParaRPr lang="en-US"/>
          </a:p>
        </c:txPr>
        <c:crossAx val="226598280"/>
        <c:crosses val="autoZero"/>
        <c:crossBetween val="between"/>
        <c:dispUnits>
          <c:builtInUnit val="hundreds"/>
          <c:dispUnitsLbl>
            <c:layout>
              <c:manualLayout>
                <c:xMode val="edge"/>
                <c:yMode val="edge"/>
                <c:x val="7.29289750263243E-3"/>
                <c:y val="0"/>
              </c:manualLayout>
            </c:layout>
            <c:tx>
              <c:rich>
                <a:bodyPr/>
                <a:lstStyle/>
                <a:p>
                  <a:pPr>
                    <a:defRPr/>
                  </a:pPr>
                  <a:r>
                    <a:rPr lang="en-US" dirty="0"/>
                    <a:t>% </a:t>
                  </a:r>
                  <a:r>
                    <a:rPr lang="en-US" dirty="0" err="1"/>
                    <a:t>Chg</a:t>
                  </a:r>
                  <a:r>
                    <a:rPr lang="en-US" dirty="0"/>
                    <a:t> from </a:t>
                  </a:r>
                  <a:r>
                    <a:rPr lang="en-US" dirty="0" err="1"/>
                    <a:t>Yr</a:t>
                  </a:r>
                  <a:r>
                    <a:rPr lang="en-US" dirty="0"/>
                    <a:t> Prior</a:t>
                  </a:r>
                </a:p>
              </c:rich>
            </c:tx>
          </c:dispUnitsLbl>
        </c:dispUnits>
      </c:valAx>
      <c:spPr>
        <a:solidFill>
          <a:schemeClr val="bg2"/>
        </a:solidFill>
      </c:spPr>
    </c:plotArea>
    <c:legend>
      <c:legendPos val="t"/>
      <c:layout>
        <c:manualLayout>
          <c:xMode val="edge"/>
          <c:yMode val="edge"/>
          <c:x val="8.840853485193069E-2"/>
          <c:y val="4.3053401472968739E-2"/>
          <c:w val="0.89999992439272236"/>
          <c:h val="0.12638094350229817"/>
        </c:manualLayout>
      </c:layout>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6912596025141"/>
          <c:y val="5.0272918470309097E-2"/>
          <c:w val="0.84201883872587691"/>
          <c:h val="0.58524671341079704"/>
        </c:manualLayout>
      </c:layout>
      <c:lineChart>
        <c:grouping val="standard"/>
        <c:varyColors val="0"/>
        <c:ser>
          <c:idx val="0"/>
          <c:order val="0"/>
          <c:marker>
            <c:symbol val="none"/>
          </c:marker>
          <c:dLbls>
            <c:dLbl>
              <c:idx val="10"/>
              <c:layout>
                <c:manualLayout>
                  <c:x val="-1.312786825596881E-2"/>
                  <c:y val="0.4313863539641955"/>
                </c:manualLayout>
              </c:layout>
              <c:tx>
                <c:rich>
                  <a:bodyPr wrap="square" lIns="38100" tIns="19050" rIns="38100" bIns="19050" anchor="ctr">
                    <a:noAutofit/>
                  </a:bodyPr>
                  <a:lstStyle/>
                  <a:p>
                    <a:pPr>
                      <a:defRPr/>
                    </a:pPr>
                    <a:r>
                      <a:rPr lang="en-US" dirty="0"/>
                      <a:t>0.3%</a:t>
                    </a:r>
                  </a:p>
                  <a:p>
                    <a:pPr>
                      <a:defRPr/>
                    </a:pP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1356799483981746"/>
                      <c:h val="0.32443105959290736"/>
                    </c:manualLayout>
                  </c15:layout>
                  <c15:showDataLabelsRange val="0"/>
                </c:ext>
                <c:ext xmlns:c16="http://schemas.microsoft.com/office/drawing/2014/chart" uri="{C3380CC4-5D6E-409C-BE32-E72D297353CC}">
                  <c16:uniqueId val="{00000001-0E26-4F20-9FB9-A5209E68AD1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Sheet1!$A$1:$L$1</c:f>
              <c:strCache>
                <c:ptCount val="12"/>
                <c:pt idx="0">
                  <c:v>2018:Q1</c:v>
                </c:pt>
                <c:pt idx="1">
                  <c:v>2018:Q2</c:v>
                </c:pt>
                <c:pt idx="2">
                  <c:v>2018:Q3</c:v>
                </c:pt>
                <c:pt idx="3">
                  <c:v>2018:Q4</c:v>
                </c:pt>
                <c:pt idx="4">
                  <c:v>2019:Q1</c:v>
                </c:pt>
                <c:pt idx="5">
                  <c:v>2019:Q2</c:v>
                </c:pt>
                <c:pt idx="6">
                  <c:v>2019:Q3</c:v>
                </c:pt>
                <c:pt idx="7">
                  <c:v>2019:Q4</c:v>
                </c:pt>
                <c:pt idx="8">
                  <c:v>2020:Q1</c:v>
                </c:pt>
                <c:pt idx="9">
                  <c:v>2020:Q2</c:v>
                </c:pt>
                <c:pt idx="10">
                  <c:v>2020:Q3</c:v>
                </c:pt>
                <c:pt idx="11">
                  <c:v>2020:Q4</c:v>
                </c:pt>
              </c:strCache>
            </c:strRef>
          </c:cat>
          <c:val>
            <c:numRef>
              <c:f>Sheet1!$A$2:$L$2</c:f>
              <c:numCache>
                <c:formatCode>0.0</c:formatCode>
                <c:ptCount val="12"/>
                <c:pt idx="0">
                  <c:v>0.80820999999999998</c:v>
                </c:pt>
                <c:pt idx="1">
                  <c:v>1.1664699999999999</c:v>
                </c:pt>
                <c:pt idx="2">
                  <c:v>0.64456999999999998</c:v>
                </c:pt>
                <c:pt idx="3">
                  <c:v>0.32680999999999999</c:v>
                </c:pt>
                <c:pt idx="4">
                  <c:v>0.54661000000000004</c:v>
                </c:pt>
                <c:pt idx="5">
                  <c:v>1.84415</c:v>
                </c:pt>
                <c:pt idx="6">
                  <c:v>1.0926199999999999</c:v>
                </c:pt>
                <c:pt idx="7">
                  <c:v>0.46983999999999998</c:v>
                </c:pt>
                <c:pt idx="8">
                  <c:v>-2.1505000000000001</c:v>
                </c:pt>
                <c:pt idx="9">
                  <c:v>-7.1319600000000003</c:v>
                </c:pt>
                <c:pt idx="10">
                  <c:v>14.056990000000001</c:v>
                </c:pt>
                <c:pt idx="11">
                  <c:v>0.34649000000000002</c:v>
                </c:pt>
              </c:numCache>
            </c:numRef>
          </c:val>
          <c:smooth val="0"/>
          <c:extLst>
            <c:ext xmlns:c16="http://schemas.microsoft.com/office/drawing/2014/chart" uri="{C3380CC4-5D6E-409C-BE32-E72D297353CC}">
              <c16:uniqueId val="{00000000-0E26-4F20-9FB9-A5209E68AD1C}"/>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txPr>
          <a:bodyPr rot="-5400000" vert="horz"/>
          <a:lstStyle/>
          <a:p>
            <a:pPr>
              <a:defRPr/>
            </a:pPr>
            <a:endParaRPr lang="en-US"/>
          </a:p>
        </c:txPr>
        <c:crossAx val="226602200"/>
        <c:crosses val="autoZero"/>
        <c:auto val="1"/>
        <c:lblAlgn val="ctr"/>
        <c:lblOffset val="200"/>
        <c:tickMarkSkip val="1"/>
        <c:noMultiLvlLbl val="0"/>
      </c:catAx>
      <c:valAx>
        <c:axId val="226602200"/>
        <c:scaling>
          <c:orientation val="minMax"/>
        </c:scaling>
        <c:delete val="0"/>
        <c:axPos val="l"/>
        <c:title>
          <c:tx>
            <c:rich>
              <a:bodyPr/>
              <a:lstStyle/>
              <a:p>
                <a:pPr>
                  <a:defRPr/>
                </a:pPr>
                <a:r>
                  <a:rPr lang="en-US" dirty="0"/>
                  <a:t>% </a:t>
                </a:r>
                <a:r>
                  <a:rPr lang="en-US" dirty="0" err="1"/>
                  <a:t>Chg</a:t>
                </a:r>
                <a:r>
                  <a:rPr lang="en-US" dirty="0"/>
                  <a:t> from </a:t>
                </a:r>
                <a:r>
                  <a:rPr lang="en-US" dirty="0" err="1"/>
                  <a:t>Qtr</a:t>
                </a:r>
                <a:r>
                  <a:rPr lang="en-US" dirty="0"/>
                  <a:t> Prior</a:t>
                </a:r>
              </a:p>
            </c:rich>
          </c:tx>
          <c:layout>
            <c:manualLayout>
              <c:xMode val="edge"/>
              <c:yMode val="edge"/>
              <c:x val="1.3967788703154561E-2"/>
              <c:y val="0"/>
            </c:manualLayout>
          </c:layout>
          <c:overlay val="0"/>
        </c:title>
        <c:numFmt formatCode="0%" sourceLinked="0"/>
        <c:majorTickMark val="out"/>
        <c:minorTickMark val="none"/>
        <c:tickLblPos val="nextTo"/>
        <c:txPr>
          <a:bodyPr rot="-60000000" vert="horz"/>
          <a:lstStyle/>
          <a:p>
            <a:pPr>
              <a:defRPr/>
            </a:pPr>
            <a:endParaRPr lang="en-US"/>
          </a:p>
        </c:txPr>
        <c:crossAx val="226598280"/>
        <c:crosses val="autoZero"/>
        <c:crossBetween val="between"/>
        <c:dispUnits>
          <c:builtInUnit val="hundreds"/>
        </c:dispUnits>
      </c:valAx>
      <c:spPr>
        <a:solidFill>
          <a:schemeClr val="bg2"/>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271230241007"/>
          <c:y val="6.9510268562401265E-2"/>
          <c:w val="0.71998891903843409"/>
          <c:h val="0.59885157963445801"/>
        </c:manualLayout>
      </c:layout>
      <c:barChart>
        <c:barDir val="col"/>
        <c:grouping val="stacked"/>
        <c:varyColors val="0"/>
        <c:ser>
          <c:idx val="0"/>
          <c:order val="0"/>
          <c:tx>
            <c:v>Combined Ratio</c:v>
          </c:tx>
          <c:spPr>
            <a:solidFill>
              <a:schemeClr val="accent1"/>
            </a:solidFill>
            <a:ln>
              <a:noFill/>
            </a:ln>
            <a:effectLst/>
          </c:spPr>
          <c:invertIfNegative val="0"/>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FE10-1F47-9892-0A3829F46B55}"/>
              </c:ext>
            </c:extLst>
          </c:dPt>
          <c:dLbls>
            <c:dLbl>
              <c:idx val="4"/>
              <c:layout>
                <c:manualLayout>
                  <c:x val="5.9849458348264278E-3"/>
                  <c:y val="-0.2218915371938739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8.7547787671840988E-2"/>
                      <c:h val="0.14708516024570878"/>
                    </c:manualLayout>
                  </c15:layout>
                </c:ext>
                <c:ext xmlns:c16="http://schemas.microsoft.com/office/drawing/2014/chart" uri="{C3380CC4-5D6E-409C-BE32-E72D297353CC}">
                  <c16:uniqueId val="{00000006-13BA-46CA-B59D-A4667B26C459}"/>
                </c:ext>
              </c:extLst>
            </c:dLbl>
            <c:dLbl>
              <c:idx val="5"/>
              <c:layout>
                <c:manualLayout>
                  <c:x val="-2.4799353512748499E-3"/>
                  <c:y val="-0.25829589116319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10-1F47-9892-0A3829F46B55}"/>
                </c:ext>
              </c:extLst>
            </c:dLbl>
            <c:dLbl>
              <c:idx val="6"/>
              <c:layout>
                <c:manualLayout>
                  <c:x val="9.4251115421299413E-8"/>
                  <c:y val="-0.14708544272153026"/>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5577896002188116E-2"/>
                      <c:h val="9.6789210327541994E-2"/>
                    </c:manualLayout>
                  </c15:layout>
                </c:ext>
                <c:ext xmlns:c16="http://schemas.microsoft.com/office/drawing/2014/chart" uri="{C3380CC4-5D6E-409C-BE32-E72D297353CC}">
                  <c16:uniqueId val="{00000002-FE10-1F47-9892-0A3829F46B55}"/>
                </c:ext>
              </c:extLst>
            </c:dLbl>
            <c:dLbl>
              <c:idx val="7"/>
              <c:layout>
                <c:manualLayout>
                  <c:x val="0"/>
                  <c:y val="-0.1359098517962355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10-1F47-9892-0A3829F46B55}"/>
                </c:ext>
              </c:extLst>
            </c:dLbl>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Summaries!$P$29:$W$29</c:f>
              <c:strCache>
                <c:ptCount val="8"/>
                <c:pt idx="0">
                  <c:v>2015</c:v>
                </c:pt>
                <c:pt idx="1">
                  <c:v>2016</c:v>
                </c:pt>
                <c:pt idx="2">
                  <c:v>2017</c:v>
                </c:pt>
                <c:pt idx="3">
                  <c:v>2018</c:v>
                </c:pt>
                <c:pt idx="4">
                  <c:v>2019</c:v>
                </c:pt>
                <c:pt idx="5">
                  <c:v>2020 E</c:v>
                </c:pt>
                <c:pt idx="6">
                  <c:v>2021 F</c:v>
                </c:pt>
                <c:pt idx="7">
                  <c:v>2022 F</c:v>
                </c:pt>
              </c:strCache>
            </c:strRef>
          </c:cat>
          <c:val>
            <c:numRef>
              <c:f>Summaries!$P$41:$W$41</c:f>
              <c:numCache>
                <c:formatCode>0%</c:formatCode>
                <c:ptCount val="8"/>
                <c:pt idx="0">
                  <c:v>1.0328840605655432</c:v>
                </c:pt>
                <c:pt idx="1">
                  <c:v>1.1134472287857444</c:v>
                </c:pt>
                <c:pt idx="2">
                  <c:v>1.010172671350706</c:v>
                </c:pt>
                <c:pt idx="3">
                  <c:v>1.0112377743718879</c:v>
                </c:pt>
                <c:pt idx="4">
                  <c:v>1.0562777635182548</c:v>
                </c:pt>
                <c:pt idx="5">
                  <c:v>1.0669999999999999</c:v>
                </c:pt>
                <c:pt idx="6">
                  <c:v>1.0249999999999999</c:v>
                </c:pt>
                <c:pt idx="7">
                  <c:v>1.018</c:v>
                </c:pt>
              </c:numCache>
            </c:numRef>
          </c:val>
          <c:extLst>
            <c:ext xmlns:c16="http://schemas.microsoft.com/office/drawing/2014/chart" uri="{C3380CC4-5D6E-409C-BE32-E72D297353CC}">
              <c16:uniqueId val="{00000004-FE10-1F47-9892-0A3829F46B55}"/>
            </c:ext>
          </c:extLst>
        </c:ser>
        <c:dLbls>
          <c:showLegendKey val="0"/>
          <c:showVal val="0"/>
          <c:showCatName val="0"/>
          <c:showSerName val="0"/>
          <c:showPercent val="0"/>
          <c:showBubbleSize val="0"/>
        </c:dLbls>
        <c:gapWidth val="150"/>
        <c:overlap val="100"/>
        <c:axId val="94415456"/>
        <c:axId val="94421280"/>
      </c:barChart>
      <c:lineChart>
        <c:grouping val="standard"/>
        <c:varyColors val="0"/>
        <c:ser>
          <c:idx val="3"/>
          <c:order val="1"/>
          <c:tx>
            <c:v>DWP Growth</c:v>
          </c:tx>
          <c:spPr>
            <a:ln w="28575" cap="rnd">
              <a:solidFill>
                <a:schemeClr val="accent3"/>
              </a:solidFill>
              <a:round/>
            </a:ln>
            <a:effectLst/>
          </c:spPr>
          <c:marker>
            <c:symbol val="none"/>
          </c:marker>
          <c:dPt>
            <c:idx val="5"/>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06-FE10-1F47-9892-0A3829F46B55}"/>
              </c:ext>
            </c:extLst>
          </c:dPt>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Summaries!$AN$19:$AU$19</c:f>
              <c:numCache>
                <c:formatCode>0%</c:formatCode>
                <c:ptCount val="8"/>
                <c:pt idx="0">
                  <c:v>5.1278856296973263E-2</c:v>
                </c:pt>
                <c:pt idx="1">
                  <c:v>1.9117623105739723E-2</c:v>
                </c:pt>
                <c:pt idx="2">
                  <c:v>4.2993953213316338E-2</c:v>
                </c:pt>
                <c:pt idx="3">
                  <c:v>6.6056013698211347E-2</c:v>
                </c:pt>
                <c:pt idx="4">
                  <c:v>0.10602581707991332</c:v>
                </c:pt>
                <c:pt idx="5">
                  <c:v>9.4E-2</c:v>
                </c:pt>
                <c:pt idx="6">
                  <c:v>0.10299999999999999</c:v>
                </c:pt>
                <c:pt idx="7">
                  <c:v>0.1</c:v>
                </c:pt>
              </c:numCache>
            </c:numRef>
          </c:val>
          <c:smooth val="0"/>
          <c:extLst>
            <c:ext xmlns:c16="http://schemas.microsoft.com/office/drawing/2014/chart" uri="{C3380CC4-5D6E-409C-BE32-E72D297353CC}">
              <c16:uniqueId val="{00000007-FE10-1F47-9892-0A3829F46B55}"/>
            </c:ext>
          </c:extLst>
        </c:ser>
        <c:ser>
          <c:idx val="2"/>
          <c:order val="2"/>
          <c:tx>
            <c:v>NWP Growth</c:v>
          </c:tx>
          <c:spPr>
            <a:ln w="28575" cap="rnd">
              <a:solidFill>
                <a:schemeClr val="accent2"/>
              </a:solidFill>
              <a:round/>
            </a:ln>
            <a:effectLst/>
          </c:spPr>
          <c:marker>
            <c:symbol val="none"/>
          </c:marker>
          <c:dPt>
            <c:idx val="5"/>
            <c:marker>
              <c:symbol val="none"/>
            </c:marker>
            <c:bubble3D val="0"/>
            <c:spPr>
              <a:ln w="28575" cap="rnd">
                <a:solidFill>
                  <a:schemeClr val="accent2"/>
                </a:solidFill>
                <a:prstDash val="dash"/>
                <a:round/>
              </a:ln>
              <a:effectLst/>
            </c:spPr>
            <c:extLst>
              <c:ext xmlns:c16="http://schemas.microsoft.com/office/drawing/2014/chart" uri="{C3380CC4-5D6E-409C-BE32-E72D297353CC}">
                <c16:uniqueId val="{00000009-FE10-1F47-9892-0A3829F46B55}"/>
              </c:ext>
            </c:extLst>
          </c:dPt>
          <c:dLbls>
            <c:dLbl>
              <c:idx val="5"/>
              <c:layout>
                <c:manualLayout>
                  <c:x val="-3.8995833535187895E-2"/>
                  <c:y val="8.0753622893648416E-2"/>
                </c:manualLayout>
              </c:layout>
              <c:tx>
                <c:rich>
                  <a:bodyPr rot="0" spcFirstLastPara="1" vertOverflow="ellipsis" vert="horz" wrap="square" anchor="ctr" anchorCtr="1"/>
                  <a:lstStyle/>
                  <a:p>
                    <a:pPr>
                      <a:defRPr sz="1000" b="1" i="0" u="none" strike="noStrike" kern="1200" baseline="0">
                        <a:solidFill>
                          <a:schemeClr val="accent2"/>
                        </a:solidFill>
                        <a:latin typeface="Arial" panose="020B0604020202020204" pitchFamily="34" charset="0"/>
                        <a:ea typeface="+mn-ea"/>
                        <a:cs typeface="Arial" panose="020B0604020202020204" pitchFamily="34" charset="0"/>
                      </a:defRPr>
                    </a:pPr>
                    <a:fld id="{E0760196-988B-3B4D-9A52-98D99B056FCA}" type="VALUE">
                      <a:rPr lang="en-US">
                        <a:solidFill>
                          <a:schemeClr val="bg2"/>
                        </a:solidFill>
                      </a:rPr>
                      <a:pPr>
                        <a:defRPr b="1">
                          <a:solidFill>
                            <a:schemeClr val="accent2"/>
                          </a:solidFill>
                        </a:defRPr>
                      </a:pPr>
                      <a:t>[VALUE]</a:t>
                    </a:fld>
                    <a:endParaRPr lang="en-US"/>
                  </a:p>
                </c:rich>
              </c:tx>
              <c:spPr>
                <a:solidFill>
                  <a:schemeClr val="accent2"/>
                </a:solidFill>
                <a:ln>
                  <a:noFill/>
                </a:ln>
                <a:effectLst/>
              </c:spPr>
              <c:txPr>
                <a:bodyPr rot="0" spcFirstLastPara="1" vertOverflow="ellipsis" vert="horz" wrap="square" anchor="ctr" anchorCtr="1"/>
                <a:lstStyle/>
                <a:p>
                  <a:pPr>
                    <a:defRPr sz="10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E10-1F47-9892-0A3829F46B55}"/>
                </c:ext>
              </c:extLst>
            </c:dLbl>
            <c:dLbl>
              <c:idx val="6"/>
              <c:layout>
                <c:manualLayout>
                  <c:x val="-4.5889744253140088E-2"/>
                  <c:y val="-0.1273180672100371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E10-1F47-9892-0A3829F46B55}"/>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E10-1F47-9892-0A3829F46B55}"/>
                </c:ext>
              </c:extLst>
            </c:dLbl>
            <c:spPr>
              <a:noFill/>
              <a:ln>
                <a:noFill/>
              </a:ln>
              <a:effectLst/>
            </c:spPr>
            <c:txPr>
              <a:bodyPr rot="0" spcFirstLastPara="1" vertOverflow="ellipsis" vert="horz" wrap="square" anchor="ctr" anchorCtr="1"/>
              <a:lstStyle/>
              <a:p>
                <a:pPr>
                  <a:defRPr sz="10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Summaries!$P$19:$W$19</c:f>
              <c:numCache>
                <c:formatCode>0%</c:formatCode>
                <c:ptCount val="8"/>
                <c:pt idx="0">
                  <c:v>3.2553934427478781E-2</c:v>
                </c:pt>
                <c:pt idx="1">
                  <c:v>-2.8343706728927609E-2</c:v>
                </c:pt>
                <c:pt idx="2">
                  <c:v>4.9439218129420759E-2</c:v>
                </c:pt>
                <c:pt idx="3">
                  <c:v>0.24287466356560472</c:v>
                </c:pt>
                <c:pt idx="4">
                  <c:v>3.5656260942118712E-2</c:v>
                </c:pt>
                <c:pt idx="5">
                  <c:v>9.4E-2</c:v>
                </c:pt>
                <c:pt idx="6">
                  <c:v>0.10299999999999999</c:v>
                </c:pt>
                <c:pt idx="7">
                  <c:v>0.1</c:v>
                </c:pt>
              </c:numCache>
            </c:numRef>
          </c:val>
          <c:smooth val="0"/>
          <c:extLst>
            <c:ext xmlns:c16="http://schemas.microsoft.com/office/drawing/2014/chart" uri="{C3380CC4-5D6E-409C-BE32-E72D297353CC}">
              <c16:uniqueId val="{0000000C-FE10-1F47-9892-0A3829F46B55}"/>
            </c:ext>
          </c:extLst>
        </c:ser>
        <c:dLbls>
          <c:showLegendKey val="0"/>
          <c:showVal val="0"/>
          <c:showCatName val="0"/>
          <c:showSerName val="0"/>
          <c:showPercent val="0"/>
          <c:showBubbleSize val="0"/>
        </c:dLbls>
        <c:marker val="1"/>
        <c:smooth val="0"/>
        <c:axId val="1384637471"/>
        <c:axId val="579619439"/>
      </c:lineChart>
      <c:catAx>
        <c:axId val="94415456"/>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21280"/>
        <c:crosses val="autoZero"/>
        <c:auto val="1"/>
        <c:lblAlgn val="ctr"/>
        <c:lblOffset val="100"/>
        <c:noMultiLvlLbl val="0"/>
      </c:catAx>
      <c:valAx>
        <c:axId val="9442128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US" b="1"/>
                  <a:t>Combined Ratio</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15456"/>
        <c:crosses val="autoZero"/>
        <c:crossBetween val="between"/>
      </c:valAx>
      <c:valAx>
        <c:axId val="579619439"/>
        <c:scaling>
          <c:orientation val="minMax"/>
          <c:min val="-0.1"/>
        </c:scaling>
        <c:delete val="0"/>
        <c:axPos val="r"/>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US" b="1"/>
                  <a:t>Premium Growth</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4637471"/>
        <c:crosses val="max"/>
        <c:crossBetween val="between"/>
      </c:valAx>
      <c:catAx>
        <c:axId val="1384637471"/>
        <c:scaling>
          <c:orientation val="minMax"/>
        </c:scaling>
        <c:delete val="1"/>
        <c:axPos val="b"/>
        <c:numFmt formatCode="General" sourceLinked="1"/>
        <c:majorTickMark val="out"/>
        <c:minorTickMark val="none"/>
        <c:tickLblPos val="nextTo"/>
        <c:crossAx val="579619439"/>
        <c:crosses val="autoZero"/>
        <c:auto val="1"/>
        <c:lblAlgn val="ctr"/>
        <c:lblOffset val="100"/>
        <c:noMultiLvlLbl val="0"/>
      </c:catAx>
      <c:spPr>
        <a:solidFill>
          <a:schemeClr val="bg2"/>
        </a:solid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6266267261116292"/>
          <c:w val="0.9933977455716585"/>
          <c:h val="0.111296538169695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77030071064204"/>
          <c:y val="4.0089533536376953E-2"/>
          <c:w val="0.71274575950258667"/>
          <c:h val="0.66342553909098145"/>
        </c:manualLayout>
      </c:layout>
      <c:barChart>
        <c:barDir val="col"/>
        <c:grouping val="stacked"/>
        <c:varyColors val="0"/>
        <c:ser>
          <c:idx val="0"/>
          <c:order val="0"/>
          <c:tx>
            <c:v>Combined Ratio</c:v>
          </c:tx>
          <c:spPr>
            <a:solidFill>
              <a:schemeClr val="accent1"/>
            </a:solidFill>
            <a:ln>
              <a:noFill/>
            </a:ln>
            <a:effectLst/>
          </c:spPr>
          <c:invertIfNegative val="0"/>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05D4-45EF-82F3-0237C7A6936E}"/>
              </c:ext>
            </c:extLst>
          </c:dPt>
          <c:dLbls>
            <c:dLbl>
              <c:idx val="4"/>
              <c:layout>
                <c:manualLayout>
                  <c:x val="1.2399256044637322E-2"/>
                  <c:y val="-0.297170778667199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9B-4A5D-9D66-8CA1432A9FDA}"/>
                </c:ext>
              </c:extLst>
            </c:dLbl>
            <c:dLbl>
              <c:idx val="5"/>
              <c:layout>
                <c:manualLayout>
                  <c:x val="-8.8525850253924971E-17"/>
                  <c:y val="-0.2803657270955892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D4-45EF-82F3-0237C7A6936E}"/>
                </c:ext>
              </c:extLst>
            </c:dLbl>
            <c:dLbl>
              <c:idx val="6"/>
              <c:layout>
                <c:manualLayout>
                  <c:x val="2.4143692612391267E-3"/>
                  <c:y val="-0.3022479990825185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E9-4326-82F4-D0FE344340C1}"/>
                </c:ext>
              </c:extLst>
            </c:dLbl>
            <c:dLbl>
              <c:idx val="7"/>
              <c:layout>
                <c:manualLayout>
                  <c:x val="-4.8287385224781649E-3"/>
                  <c:y val="-0.3083912832481103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E9-4326-82F4-D0FE344340C1}"/>
                </c:ext>
              </c:extLst>
            </c:dLbl>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Summaries!$P$29:$W$29</c:f>
              <c:strCache>
                <c:ptCount val="8"/>
                <c:pt idx="0">
                  <c:v>2015</c:v>
                </c:pt>
                <c:pt idx="1">
                  <c:v>2016</c:v>
                </c:pt>
                <c:pt idx="2">
                  <c:v>2017</c:v>
                </c:pt>
                <c:pt idx="3">
                  <c:v>2018</c:v>
                </c:pt>
                <c:pt idx="4">
                  <c:v>2019</c:v>
                </c:pt>
                <c:pt idx="5">
                  <c:v>2020 E</c:v>
                </c:pt>
                <c:pt idx="6">
                  <c:v>2021 F</c:v>
                </c:pt>
                <c:pt idx="7">
                  <c:v>2022 F</c:v>
                </c:pt>
              </c:strCache>
            </c:strRef>
          </c:cat>
          <c:val>
            <c:numRef>
              <c:f>Summaries!$P$42:$W$42</c:f>
              <c:numCache>
                <c:formatCode>0%</c:formatCode>
                <c:ptCount val="8"/>
                <c:pt idx="0">
                  <c:v>0.95784119399116852</c:v>
                </c:pt>
                <c:pt idx="1">
                  <c:v>0.95887594710420632</c:v>
                </c:pt>
                <c:pt idx="2">
                  <c:v>0.92830568659114354</c:v>
                </c:pt>
                <c:pt idx="3">
                  <c:v>0.87029386612032811</c:v>
                </c:pt>
                <c:pt idx="4">
                  <c:v>0.88665469495905169</c:v>
                </c:pt>
                <c:pt idx="5">
                  <c:v>0.94199999999999995</c:v>
                </c:pt>
                <c:pt idx="6">
                  <c:v>0.92700000000000005</c:v>
                </c:pt>
                <c:pt idx="7">
                  <c:v>0.94</c:v>
                </c:pt>
              </c:numCache>
            </c:numRef>
          </c:val>
          <c:extLst>
            <c:ext xmlns:c16="http://schemas.microsoft.com/office/drawing/2014/chart" uri="{C3380CC4-5D6E-409C-BE32-E72D297353CC}">
              <c16:uniqueId val="{00000002-05D4-45EF-82F3-0237C7A6936E}"/>
            </c:ext>
          </c:extLst>
        </c:ser>
        <c:dLbls>
          <c:showLegendKey val="0"/>
          <c:showVal val="0"/>
          <c:showCatName val="0"/>
          <c:showSerName val="0"/>
          <c:showPercent val="0"/>
          <c:showBubbleSize val="0"/>
        </c:dLbls>
        <c:gapWidth val="150"/>
        <c:overlap val="100"/>
        <c:axId val="94415456"/>
        <c:axId val="94421280"/>
      </c:barChart>
      <c:lineChart>
        <c:grouping val="standard"/>
        <c:varyColors val="0"/>
        <c:ser>
          <c:idx val="3"/>
          <c:order val="1"/>
          <c:tx>
            <c:v>DWP Growth</c:v>
          </c:tx>
          <c:spPr>
            <a:ln w="28575" cap="rnd">
              <a:solidFill>
                <a:schemeClr val="accent3"/>
              </a:solidFill>
              <a:round/>
            </a:ln>
            <a:effectLst/>
          </c:spPr>
          <c:marker>
            <c:symbol val="none"/>
          </c:marker>
          <c:dPt>
            <c:idx val="5"/>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07-05D4-45EF-82F3-0237C7A6936E}"/>
              </c:ext>
            </c:extLst>
          </c:dPt>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Summaries!$AN$20:$AU$20</c:f>
              <c:numCache>
                <c:formatCode>0%</c:formatCode>
                <c:ptCount val="8"/>
                <c:pt idx="0">
                  <c:v>4.6624837131761243E-2</c:v>
                </c:pt>
                <c:pt idx="1">
                  <c:v>2.0034238348440203E-2</c:v>
                </c:pt>
                <c:pt idx="2">
                  <c:v>-3.8681531695538007E-3</c:v>
                </c:pt>
                <c:pt idx="3">
                  <c:v>-2.8117582528325302E-3</c:v>
                </c:pt>
                <c:pt idx="4">
                  <c:v>-2.596123288550034E-2</c:v>
                </c:pt>
                <c:pt idx="5">
                  <c:v>-8.5999999999999993E-2</c:v>
                </c:pt>
                <c:pt idx="6">
                  <c:v>2.9100000000000001E-2</c:v>
                </c:pt>
                <c:pt idx="7">
                  <c:v>2.9100000000000001E-2</c:v>
                </c:pt>
              </c:numCache>
            </c:numRef>
          </c:val>
          <c:smooth val="0"/>
          <c:extLst>
            <c:ext xmlns:c16="http://schemas.microsoft.com/office/drawing/2014/chart" uri="{C3380CC4-5D6E-409C-BE32-E72D297353CC}">
              <c16:uniqueId val="{00000008-05D4-45EF-82F3-0237C7A6936E}"/>
            </c:ext>
          </c:extLst>
        </c:ser>
        <c:ser>
          <c:idx val="2"/>
          <c:order val="2"/>
          <c:tx>
            <c:v>NWP Growth</c:v>
          </c:tx>
          <c:spPr>
            <a:ln w="28575" cap="rnd">
              <a:solidFill>
                <a:schemeClr val="accent2"/>
              </a:solidFill>
              <a:round/>
            </a:ln>
            <a:effectLst/>
          </c:spPr>
          <c:marker>
            <c:symbol val="none"/>
          </c:marker>
          <c:dPt>
            <c:idx val="5"/>
            <c:marker>
              <c:symbol val="none"/>
            </c:marker>
            <c:bubble3D val="0"/>
            <c:spPr>
              <a:ln w="28575" cap="rnd">
                <a:solidFill>
                  <a:schemeClr val="accent2"/>
                </a:solidFill>
                <a:prstDash val="dash"/>
                <a:round/>
              </a:ln>
              <a:effectLst/>
            </c:spPr>
            <c:extLst>
              <c:ext xmlns:c16="http://schemas.microsoft.com/office/drawing/2014/chart" uri="{C3380CC4-5D6E-409C-BE32-E72D297353CC}">
                <c16:uniqueId val="{0000000A-05D4-45EF-82F3-0237C7A6936E}"/>
              </c:ext>
            </c:extLst>
          </c:dPt>
          <c:dLbls>
            <c:dLbl>
              <c:idx val="5"/>
              <c:layout>
                <c:manualLayout>
                  <c:x val="-5.4978324857376366E-2"/>
                  <c:y val="-0.23494135519470211"/>
                </c:manualLayout>
              </c:layout>
              <c:tx>
                <c:rich>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fld id="{50D98E5B-6ADB-8240-A81F-3AD7D7AFEBFC}" type="VALUE">
                      <a:rPr lang="en-US" b="1">
                        <a:solidFill>
                          <a:schemeClr val="bg2"/>
                        </a:solidFill>
                      </a:rPr>
                      <a:pPr>
                        <a:defRPr b="1"/>
                      </a:pPr>
                      <a:t>[VALUE]</a:t>
                    </a:fld>
                    <a:endParaRPr lang="en-US"/>
                  </a:p>
                </c:rich>
              </c:tx>
              <c:spPr>
                <a:solidFill>
                  <a:schemeClr val="accent2"/>
                </a:solid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7.7718536887786738E-2"/>
                      <c:h val="0.10396409619318635"/>
                    </c:manualLayout>
                  </c15:layout>
                  <c15:dlblFieldTable/>
                  <c15:showDataLabelsRange val="0"/>
                </c:ext>
                <c:ext xmlns:c16="http://schemas.microsoft.com/office/drawing/2014/chart" uri="{C3380CC4-5D6E-409C-BE32-E72D297353CC}">
                  <c16:uniqueId val="{0000000A-05D4-45EF-82F3-0237C7A6936E}"/>
                </c:ext>
              </c:extLst>
            </c:dLbl>
            <c:dLbl>
              <c:idx val="6"/>
              <c:layout>
                <c:manualLayout>
                  <c:x val="-3.8995675617513048E-2"/>
                  <c:y val="-0.16319249653825882"/>
                </c:manualLayout>
              </c:layout>
              <c:spPr>
                <a:noFill/>
                <a:ln>
                  <a:noFill/>
                </a:ln>
                <a:effectLst/>
              </c:spPr>
              <c:txPr>
                <a:bodyPr rot="0" spcFirstLastPara="1" vertOverflow="ellipsis" vert="horz" wrap="square" anchor="ctr" anchorCtr="1"/>
                <a:lstStyle/>
                <a:p>
                  <a:pPr>
                    <a:defRPr sz="10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E9-4326-82F4-D0FE344340C1}"/>
                </c:ext>
              </c:extLst>
            </c:dLbl>
            <c:dLbl>
              <c:idx val="7"/>
              <c:layout>
                <c:manualLayout>
                  <c:x val="-4.3824414139991302E-2"/>
                  <c:y val="-0.17036738240390314"/>
                </c:manualLayout>
              </c:layout>
              <c:spPr>
                <a:noFill/>
                <a:ln>
                  <a:noFill/>
                </a:ln>
                <a:effectLst/>
              </c:spPr>
              <c:txPr>
                <a:bodyPr rot="0" spcFirstLastPara="1" vertOverflow="ellipsis" vert="horz" wrap="square" anchor="ctr" anchorCtr="1"/>
                <a:lstStyle/>
                <a:p>
                  <a:pPr>
                    <a:defRPr sz="10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E9-4326-82F4-D0FE344340C1}"/>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Summaries!$P$20:$W$20</c:f>
              <c:numCache>
                <c:formatCode>0%</c:formatCode>
                <c:ptCount val="8"/>
                <c:pt idx="0">
                  <c:v>3.6019963462471827E-2</c:v>
                </c:pt>
                <c:pt idx="1">
                  <c:v>4.8535996174730034E-3</c:v>
                </c:pt>
                <c:pt idx="2">
                  <c:v>-1.4308307421905142E-2</c:v>
                </c:pt>
                <c:pt idx="3">
                  <c:v>8.396332620530611E-2</c:v>
                </c:pt>
                <c:pt idx="4">
                  <c:v>-3.2897115171688807E-2</c:v>
                </c:pt>
                <c:pt idx="5">
                  <c:v>-8.5999999999999993E-2</c:v>
                </c:pt>
                <c:pt idx="6">
                  <c:v>2.9000000000000001E-2</c:v>
                </c:pt>
                <c:pt idx="7">
                  <c:v>2.9000000000000001E-2</c:v>
                </c:pt>
              </c:numCache>
            </c:numRef>
          </c:val>
          <c:smooth val="0"/>
          <c:extLst>
            <c:ext xmlns:c16="http://schemas.microsoft.com/office/drawing/2014/chart" uri="{C3380CC4-5D6E-409C-BE32-E72D297353CC}">
              <c16:uniqueId val="{0000000B-05D4-45EF-82F3-0237C7A6936E}"/>
            </c:ext>
          </c:extLst>
        </c:ser>
        <c:dLbls>
          <c:showLegendKey val="0"/>
          <c:showVal val="0"/>
          <c:showCatName val="0"/>
          <c:showSerName val="0"/>
          <c:showPercent val="0"/>
          <c:showBubbleSize val="0"/>
        </c:dLbls>
        <c:marker val="1"/>
        <c:smooth val="0"/>
        <c:axId val="1384637471"/>
        <c:axId val="579619439"/>
      </c:lineChart>
      <c:catAx>
        <c:axId val="94415456"/>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21280"/>
        <c:crosses val="autoZero"/>
        <c:auto val="1"/>
        <c:lblAlgn val="ctr"/>
        <c:lblOffset val="100"/>
        <c:noMultiLvlLbl val="0"/>
      </c:catAx>
      <c:valAx>
        <c:axId val="9442128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US" sz="1000" b="1" dirty="0"/>
                  <a:t>Combined Ratio</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15456"/>
        <c:crosses val="autoZero"/>
        <c:crossBetween val="between"/>
      </c:valAx>
      <c:valAx>
        <c:axId val="579619439"/>
        <c:scaling>
          <c:orientation val="minMax"/>
        </c:scaling>
        <c:delete val="0"/>
        <c:axPos val="r"/>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US" b="1"/>
                  <a:t>Premium Growth</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4637471"/>
        <c:crosses val="max"/>
        <c:crossBetween val="between"/>
      </c:valAx>
      <c:catAx>
        <c:axId val="1384637471"/>
        <c:scaling>
          <c:orientation val="minMax"/>
        </c:scaling>
        <c:delete val="1"/>
        <c:axPos val="b"/>
        <c:numFmt formatCode="General" sourceLinked="1"/>
        <c:majorTickMark val="out"/>
        <c:minorTickMark val="none"/>
        <c:tickLblPos val="nextTo"/>
        <c:crossAx val="579619439"/>
        <c:crosses val="autoZero"/>
        <c:auto val="1"/>
        <c:lblAlgn val="ctr"/>
        <c:lblOffset val="100"/>
        <c:noMultiLvlLbl val="0"/>
      </c:catAx>
      <c:spPr>
        <a:solidFill>
          <a:schemeClr val="bg2"/>
        </a:solid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6266267261116292"/>
          <c:w val="0.9933977455716585"/>
          <c:h val="0.111296538169695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03232362334269"/>
          <c:y val="4.2084982442461276E-2"/>
          <c:w val="0.86493118981660699"/>
          <c:h val="0.61798111728924887"/>
        </c:manualLayout>
      </c:layout>
      <c:barChart>
        <c:barDir val="col"/>
        <c:grouping val="clustered"/>
        <c:varyColors val="0"/>
        <c:ser>
          <c:idx val="1"/>
          <c:order val="1"/>
          <c:spPr>
            <a:solidFill>
              <a:schemeClr val="accent1"/>
            </a:solidFill>
            <a:ln>
              <a:solidFill>
                <a:schemeClr val="accent1"/>
              </a:solidFill>
            </a:ln>
          </c:spPr>
          <c:invertIfNegative val="0"/>
          <c:dLbls>
            <c:dLbl>
              <c:idx val="5"/>
              <c:numFmt formatCode="0.0%" sourceLinked="0"/>
              <c:spPr>
                <a:noFill/>
                <a:ln>
                  <a:noFill/>
                </a:ln>
                <a:effectLst/>
              </c:spPr>
              <c:txPr>
                <a:bodyPr/>
                <a:lstStyle/>
                <a:p>
                  <a:pPr algn="ct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54-44CC-BFA8-7BC1CC105B0A}"/>
                </c:ext>
              </c:extLst>
            </c:dLbl>
            <c:spPr>
              <a:noFill/>
              <a:ln>
                <a:noFill/>
              </a:ln>
              <a:effectLst/>
            </c:spPr>
            <c:txPr>
              <a:bodyPr/>
              <a:lstStyle/>
              <a:p>
                <a:pPr algn="ct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Sheet1!$A$1:$F$1</c:f>
              <c:numCache>
                <c:formatCode>General</c:formatCode>
                <c:ptCount val="6"/>
                <c:pt idx="0">
                  <c:v>2014</c:v>
                </c:pt>
                <c:pt idx="1">
                  <c:v>2015</c:v>
                </c:pt>
                <c:pt idx="2">
                  <c:v>2016</c:v>
                </c:pt>
                <c:pt idx="3">
                  <c:v>2017</c:v>
                </c:pt>
                <c:pt idx="4">
                  <c:v>2018</c:v>
                </c:pt>
                <c:pt idx="5">
                  <c:v>2019</c:v>
                </c:pt>
              </c:numCache>
            </c:numRef>
          </c:cat>
          <c:val>
            <c:numRef>
              <c:f>Sheet1!$A$2:$F$2</c:f>
              <c:numCache>
                <c:formatCode>0%</c:formatCode>
                <c:ptCount val="6"/>
                <c:pt idx="0" formatCode="0.00%">
                  <c:v>0</c:v>
                </c:pt>
                <c:pt idx="1">
                  <c:v>-4.2000000000000003E-2</c:v>
                </c:pt>
                <c:pt idx="2">
                  <c:v>-5.7000000000000002E-2</c:v>
                </c:pt>
                <c:pt idx="3" formatCode="0.00%">
                  <c:v>-5.0999999999999997E-2</c:v>
                </c:pt>
                <c:pt idx="4" formatCode="0.00%">
                  <c:v>-8.6999999999999994E-2</c:v>
                </c:pt>
                <c:pt idx="5" formatCode="0.00%">
                  <c:v>-9.7000000000000003E-2</c:v>
                </c:pt>
              </c:numCache>
            </c:numRef>
          </c:val>
          <c:extLst>
            <c:ext xmlns:c16="http://schemas.microsoft.com/office/drawing/2014/chart" uri="{C3380CC4-5D6E-409C-BE32-E72D297353CC}">
              <c16:uniqueId val="{00000000-9254-44CC-BFA8-7BC1CC105B0A}"/>
            </c:ext>
          </c:extLst>
        </c:ser>
        <c:dLbls>
          <c:showLegendKey val="0"/>
          <c:showVal val="0"/>
          <c:showCatName val="0"/>
          <c:showSerName val="0"/>
          <c:showPercent val="0"/>
          <c:showBubbleSize val="0"/>
        </c:dLbls>
        <c:gapWidth val="150"/>
        <c:axId val="226598280"/>
        <c:axId val="226602200"/>
        <c:extLst>
          <c:ext xmlns:c15="http://schemas.microsoft.com/office/drawing/2012/chart" uri="{02D57815-91ED-43cb-92C2-25804820EDAC}">
            <c15:filteredBarSeries>
              <c15:ser>
                <c:idx val="0"/>
                <c:order val="0"/>
                <c:spPr>
                  <a:ln>
                    <a:solidFill>
                      <a:schemeClr val="accent1"/>
                    </a:solidFill>
                  </a:ln>
                </c:spPr>
                <c:invertIfNegative val="0"/>
                <c:dLbls>
                  <c:dLbl>
                    <c:idx val="14"/>
                    <c:layout>
                      <c:manualLayout>
                        <c:x val="-4.2502631133262362E-3"/>
                        <c:y val="5.740453529729164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0-C84F-4AB2-A86A-F4CA98B63E1A}"/>
                      </c:ext>
                    </c:extLst>
                  </c:dLbl>
                  <c:dLbl>
                    <c:idx val="66"/>
                    <c:showLegendKey val="0"/>
                    <c:showVal val="1"/>
                    <c:showCatName val="0"/>
                    <c:showSerName val="0"/>
                    <c:showPercent val="0"/>
                    <c:showBubbleSize val="0"/>
                    <c:extLst>
                      <c:ext uri="{CE6537A1-D6FC-4f65-9D91-7224C49458BB}"/>
                      <c:ext xmlns:c16="http://schemas.microsoft.com/office/drawing/2014/chart" uri="{C3380CC4-5D6E-409C-BE32-E72D297353CC}">
                        <c16:uniqueId val="{00000000-52C2-4980-BC8F-D3A5494D68FC}"/>
                      </c:ext>
                    </c:extLst>
                  </c:dLbl>
                  <c:spPr>
                    <a:noFill/>
                    <a:ln>
                      <a:noFill/>
                    </a:ln>
                    <a:effectLst/>
                  </c:spPr>
                  <c:txPr>
                    <a:bodyPr wrap="square" lIns="38100" tIns="19050" rIns="38100" bIns="19050" anchor="ctr">
                      <a:spAutoFit/>
                    </a:bodyPr>
                    <a:lstStyle/>
                    <a:p>
                      <a:pPr>
                        <a:defRPr sz="1050" b="1"/>
                      </a:pPr>
                      <a:endParaRPr lang="en-US"/>
                    </a:p>
                  </c:txPr>
                  <c:showLegendKey val="0"/>
                  <c:showVal val="0"/>
                  <c:showCatName val="0"/>
                  <c:showSerName val="0"/>
                  <c:showPercent val="0"/>
                  <c:showBubbleSize val="0"/>
                  <c:extLst>
                    <c:ext uri="{CE6537A1-D6FC-4f65-9D91-7224C49458BB}">
                      <c15:showLeaderLines val="1"/>
                    </c:ext>
                  </c:extLst>
                </c:dLbls>
                <c:cat>
                  <c:numRef>
                    <c:extLst>
                      <c:ext uri="{02D57815-91ED-43cb-92C2-25804820EDAC}">
                        <c15:formulaRef>
                          <c15:sqref>Sheet1!$A$1:$F$1</c15:sqref>
                        </c15:formulaRef>
                      </c:ext>
                    </c:extLst>
                    <c:numCache>
                      <c:formatCode>General</c:formatCode>
                      <c:ptCount val="6"/>
                      <c:pt idx="0">
                        <c:v>2014</c:v>
                      </c:pt>
                      <c:pt idx="1">
                        <c:v>2015</c:v>
                      </c:pt>
                      <c:pt idx="2">
                        <c:v>2016</c:v>
                      </c:pt>
                      <c:pt idx="3">
                        <c:v>2017</c:v>
                      </c:pt>
                      <c:pt idx="4">
                        <c:v>2018</c:v>
                      </c:pt>
                      <c:pt idx="5">
                        <c:v>2019</c:v>
                      </c:pt>
                    </c:numCache>
                  </c:numRef>
                </c:cat>
                <c:val>
                  <c:numRef>
                    <c:extLst>
                      <c:ext uri="{02D57815-91ED-43cb-92C2-25804820EDAC}">
                        <c15:formulaRef>
                          <c15:sqref>Sheet1!$A$1:$F$1</c15:sqref>
                        </c15:formulaRef>
                      </c:ext>
                    </c:extLst>
                    <c:numCache>
                      <c:formatCode>General</c:formatCode>
                      <c:ptCount val="6"/>
                      <c:pt idx="0">
                        <c:v>2014</c:v>
                      </c:pt>
                      <c:pt idx="1">
                        <c:v>2015</c:v>
                      </c:pt>
                      <c:pt idx="2">
                        <c:v>2016</c:v>
                      </c:pt>
                      <c:pt idx="3">
                        <c:v>2017</c:v>
                      </c:pt>
                      <c:pt idx="4">
                        <c:v>2018</c:v>
                      </c:pt>
                      <c:pt idx="5">
                        <c:v>2019</c:v>
                      </c:pt>
                    </c:numCache>
                  </c:numRef>
                </c:val>
                <c:extLst>
                  <c:ext xmlns:c16="http://schemas.microsoft.com/office/drawing/2014/chart" uri="{C3380CC4-5D6E-409C-BE32-E72D297353CC}">
                    <c16:uniqueId val="{00000001-52C2-4980-BC8F-D3A5494D68FC}"/>
                  </c:ext>
                </c:extLst>
              </c15:ser>
            </c15:filteredBarSeries>
          </c:ext>
        </c:extLst>
      </c:barChart>
      <c:catAx>
        <c:axId val="226598280"/>
        <c:scaling>
          <c:orientation val="minMax"/>
        </c:scaling>
        <c:delete val="0"/>
        <c:axPos val="b"/>
        <c:numFmt formatCode="General" sourceLinked="1"/>
        <c:majorTickMark val="out"/>
        <c:minorTickMark val="none"/>
        <c:tickLblPos val="low"/>
        <c:spPr>
          <a:ln>
            <a:solidFill>
              <a:srgbClr val="868686">
                <a:alpha val="99000"/>
              </a:srgbClr>
            </a:solidFill>
          </a:ln>
        </c:spPr>
        <c:txPr>
          <a:bodyPr rot="-5400000" vert="horz"/>
          <a:lstStyle/>
          <a:p>
            <a:pPr>
              <a:defRPr/>
            </a:pPr>
            <a:endParaRPr lang="en-US"/>
          </a:p>
        </c:txPr>
        <c:crossAx val="226602200"/>
        <c:crosses val="autoZero"/>
        <c:auto val="1"/>
        <c:lblAlgn val="ctr"/>
        <c:lblOffset val="200"/>
        <c:noMultiLvlLbl val="0"/>
      </c:catAx>
      <c:valAx>
        <c:axId val="226602200"/>
        <c:scaling>
          <c:orientation val="minMax"/>
        </c:scaling>
        <c:delete val="0"/>
        <c:axPos val="l"/>
        <c:title>
          <c:tx>
            <c:rich>
              <a:bodyPr/>
              <a:lstStyle/>
              <a:p>
                <a:pPr>
                  <a:defRPr/>
                </a:pPr>
                <a:r>
                  <a:rPr lang="en-US"/>
                  <a:t>% Chg from Yr Prior</a:t>
                </a:r>
              </a:p>
            </c:rich>
          </c:tx>
          <c:overlay val="0"/>
        </c:title>
        <c:numFmt formatCode="0%" sourceLinked="0"/>
        <c:majorTickMark val="out"/>
        <c:minorTickMark val="none"/>
        <c:tickLblPos val="nextTo"/>
        <c:txPr>
          <a:bodyPr rot="-60000000" vert="horz"/>
          <a:lstStyle/>
          <a:p>
            <a:pPr>
              <a:defRPr/>
            </a:pPr>
            <a:endParaRPr lang="en-US"/>
          </a:p>
        </c:txPr>
        <c:crossAx val="226598280"/>
        <c:crosses val="autoZero"/>
        <c:crossBetween val="between"/>
        <c:majorUnit val="3.0000000000000006E-2"/>
      </c:valAx>
      <c:spPr>
        <a:solidFill>
          <a:schemeClr val="bg2"/>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945013272658326E-2"/>
          <c:y val="4.0909090909090909E-2"/>
          <c:w val="0.90519529768676521"/>
          <c:h val="0.91818181818181821"/>
        </c:manualLayout>
      </c:layout>
      <c:lineChart>
        <c:grouping val="standard"/>
        <c:varyColors val="0"/>
        <c:ser>
          <c:idx val="0"/>
          <c:order val="0"/>
          <c:spPr>
            <a:ln w="19050" algn="ctr">
              <a:solidFill>
                <a:schemeClr val="accent2"/>
              </a:solidFill>
              <a:prstDash val="solid"/>
            </a:ln>
          </c:spPr>
          <c:marker>
            <c:symbol val="none"/>
          </c:marker>
          <c:dPt>
            <c:idx val="0"/>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0-5A02-454A-9B9E-7C664C402C24}"/>
              </c:ext>
            </c:extLst>
          </c:dPt>
          <c:dPt>
            <c:idx val="1"/>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1-5A02-454A-9B9E-7C664C402C24}"/>
              </c:ext>
            </c:extLst>
          </c:dPt>
          <c:dPt>
            <c:idx val="2"/>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2-5A02-454A-9B9E-7C664C402C24}"/>
              </c:ext>
            </c:extLst>
          </c:dPt>
          <c:dPt>
            <c:idx val="3"/>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3-5A02-454A-9B9E-7C664C402C24}"/>
              </c:ext>
            </c:extLst>
          </c:dPt>
          <c:dPt>
            <c:idx val="4"/>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4-5A02-454A-9B9E-7C664C402C24}"/>
              </c:ext>
            </c:extLst>
          </c:dPt>
          <c:dPt>
            <c:idx val="5"/>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5-5A02-454A-9B9E-7C664C402C24}"/>
              </c:ext>
            </c:extLst>
          </c:dPt>
          <c:dPt>
            <c:idx val="6"/>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6-5A02-454A-9B9E-7C664C402C24}"/>
              </c:ext>
            </c:extLst>
          </c:dPt>
          <c:dPt>
            <c:idx val="7"/>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7-5A02-454A-9B9E-7C664C402C24}"/>
              </c:ext>
            </c:extLst>
          </c:dPt>
          <c:dPt>
            <c:idx val="8"/>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8-5A02-454A-9B9E-7C664C402C24}"/>
              </c:ext>
            </c:extLst>
          </c:dPt>
          <c:dPt>
            <c:idx val="9"/>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9-5A02-454A-9B9E-7C664C402C24}"/>
              </c:ext>
            </c:extLst>
          </c:dPt>
          <c:dPt>
            <c:idx val="10"/>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A-5A02-454A-9B9E-7C664C402C24}"/>
              </c:ext>
            </c:extLst>
          </c:dPt>
          <c:dPt>
            <c:idx val="11"/>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B-5A02-454A-9B9E-7C664C402C24}"/>
              </c:ext>
            </c:extLst>
          </c:dPt>
          <c:dPt>
            <c:idx val="12"/>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C-5A02-454A-9B9E-7C664C402C24}"/>
              </c:ext>
            </c:extLst>
          </c:dPt>
          <c:dPt>
            <c:idx val="13"/>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D-5A02-454A-9B9E-7C664C402C24}"/>
              </c:ext>
            </c:extLst>
          </c:dPt>
          <c:dPt>
            <c:idx val="14"/>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E-5A02-454A-9B9E-7C664C402C24}"/>
              </c:ext>
            </c:extLst>
          </c:dPt>
          <c:dPt>
            <c:idx val="15"/>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F-5A02-454A-9B9E-7C664C402C24}"/>
              </c:ext>
            </c:extLst>
          </c:dPt>
          <c:dPt>
            <c:idx val="16"/>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10-5A02-454A-9B9E-7C664C402C24}"/>
              </c:ext>
            </c:extLst>
          </c:dPt>
          <c:dPt>
            <c:idx val="17"/>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11-5A02-454A-9B9E-7C664C402C24}"/>
              </c:ext>
            </c:extLst>
          </c:dPt>
          <c:dPt>
            <c:idx val="18"/>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12-5A02-454A-9B9E-7C664C402C24}"/>
              </c:ext>
            </c:extLst>
          </c:dPt>
          <c:dPt>
            <c:idx val="19"/>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13-5A02-454A-9B9E-7C664C402C24}"/>
              </c:ext>
            </c:extLst>
          </c:dPt>
          <c:dPt>
            <c:idx val="20"/>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14-5A02-454A-9B9E-7C664C402C24}"/>
              </c:ext>
            </c:extLst>
          </c:dPt>
          <c:val>
            <c:numRef>
              <c:f>Sheet1!$A$1:$U$1</c:f>
              <c:numCache>
                <c:formatCode>General</c:formatCode>
                <c:ptCount val="21"/>
                <c:pt idx="0">
                  <c:v>1500</c:v>
                </c:pt>
                <c:pt idx="1">
                  <c:v>956</c:v>
                </c:pt>
                <c:pt idx="2">
                  <c:v>518</c:v>
                </c:pt>
                <c:pt idx="3">
                  <c:v>601</c:v>
                </c:pt>
                <c:pt idx="4">
                  <c:v>306</c:v>
                </c:pt>
                <c:pt idx="5">
                  <c:v>368</c:v>
                </c:pt>
                <c:pt idx="6">
                  <c:v>125</c:v>
                </c:pt>
                <c:pt idx="7">
                  <c:v>665</c:v>
                </c:pt>
                <c:pt idx="8">
                  <c:v>183</c:v>
                </c:pt>
                <c:pt idx="9">
                  <c:v>56</c:v>
                </c:pt>
                <c:pt idx="10">
                  <c:v>294</c:v>
                </c:pt>
                <c:pt idx="11">
                  <c:v>116</c:v>
                </c:pt>
                <c:pt idx="12">
                  <c:v>75</c:v>
                </c:pt>
                <c:pt idx="13">
                  <c:v>138</c:v>
                </c:pt>
                <c:pt idx="14">
                  <c:v>183</c:v>
                </c:pt>
                <c:pt idx="15">
                  <c:v>179</c:v>
                </c:pt>
                <c:pt idx="16">
                  <c:v>220</c:v>
                </c:pt>
                <c:pt idx="17">
                  <c:v>80</c:v>
                </c:pt>
                <c:pt idx="18">
                  <c:v>41</c:v>
                </c:pt>
                <c:pt idx="19">
                  <c:v>71</c:v>
                </c:pt>
                <c:pt idx="20">
                  <c:v>263</c:v>
                </c:pt>
              </c:numCache>
            </c:numRef>
          </c:val>
          <c:smooth val="0"/>
          <c:extLst>
            <c:ext xmlns:c16="http://schemas.microsoft.com/office/drawing/2014/chart" uri="{C3380CC4-5D6E-409C-BE32-E72D297353CC}">
              <c16:uniqueId val="{00000015-5A02-454A-9B9E-7C664C402C24}"/>
            </c:ext>
          </c:extLst>
        </c:ser>
        <c:ser>
          <c:idx val="1"/>
          <c:order val="1"/>
          <c:spPr>
            <a:ln w="19050" algn="ctr">
              <a:solidFill>
                <a:schemeClr val="accent4"/>
              </a:solidFill>
              <a:prstDash val="solid"/>
            </a:ln>
          </c:spPr>
          <c:marker>
            <c:symbol val="none"/>
          </c:marker>
          <c:dPt>
            <c:idx val="0"/>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6-5A02-454A-9B9E-7C664C402C24}"/>
              </c:ext>
            </c:extLst>
          </c:dPt>
          <c:dPt>
            <c:idx val="1"/>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7-5A02-454A-9B9E-7C664C402C24}"/>
              </c:ext>
            </c:extLst>
          </c:dPt>
          <c:dPt>
            <c:idx val="2"/>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8-5A02-454A-9B9E-7C664C402C24}"/>
              </c:ext>
            </c:extLst>
          </c:dPt>
          <c:dPt>
            <c:idx val="3"/>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9-5A02-454A-9B9E-7C664C402C24}"/>
              </c:ext>
            </c:extLst>
          </c:dPt>
          <c:dPt>
            <c:idx val="4"/>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A-5A02-454A-9B9E-7C664C402C24}"/>
              </c:ext>
            </c:extLst>
          </c:dPt>
          <c:dPt>
            <c:idx val="5"/>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B-5A02-454A-9B9E-7C664C402C24}"/>
              </c:ext>
            </c:extLst>
          </c:dPt>
          <c:dPt>
            <c:idx val="6"/>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C-5A02-454A-9B9E-7C664C402C24}"/>
              </c:ext>
            </c:extLst>
          </c:dPt>
          <c:dPt>
            <c:idx val="7"/>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D-5A02-454A-9B9E-7C664C402C24}"/>
              </c:ext>
            </c:extLst>
          </c:dPt>
          <c:dPt>
            <c:idx val="8"/>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E-5A02-454A-9B9E-7C664C402C24}"/>
              </c:ext>
            </c:extLst>
          </c:dPt>
          <c:dPt>
            <c:idx val="9"/>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F-5A02-454A-9B9E-7C664C402C24}"/>
              </c:ext>
            </c:extLst>
          </c:dPt>
          <c:dPt>
            <c:idx val="10"/>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20-5A02-454A-9B9E-7C664C402C24}"/>
              </c:ext>
            </c:extLst>
          </c:dPt>
          <c:dPt>
            <c:idx val="11"/>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21-5A02-454A-9B9E-7C664C402C24}"/>
              </c:ext>
            </c:extLst>
          </c:dPt>
          <c:dPt>
            <c:idx val="12"/>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22-5A02-454A-9B9E-7C664C402C24}"/>
              </c:ext>
            </c:extLst>
          </c:dPt>
          <c:dPt>
            <c:idx val="13"/>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23-5A02-454A-9B9E-7C664C402C24}"/>
              </c:ext>
            </c:extLst>
          </c:dPt>
          <c:dPt>
            <c:idx val="14"/>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24-5A02-454A-9B9E-7C664C402C24}"/>
              </c:ext>
            </c:extLst>
          </c:dPt>
          <c:dPt>
            <c:idx val="15"/>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25-5A02-454A-9B9E-7C664C402C24}"/>
              </c:ext>
            </c:extLst>
          </c:dPt>
          <c:dPt>
            <c:idx val="16"/>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26-5A02-454A-9B9E-7C664C402C24}"/>
              </c:ext>
            </c:extLst>
          </c:dPt>
          <c:dPt>
            <c:idx val="17"/>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27-5A02-454A-9B9E-7C664C402C24}"/>
              </c:ext>
            </c:extLst>
          </c:dPt>
          <c:dPt>
            <c:idx val="18"/>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28-5A02-454A-9B9E-7C664C402C24}"/>
              </c:ext>
            </c:extLst>
          </c:dPt>
          <c:dPt>
            <c:idx val="19"/>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29-5A02-454A-9B9E-7C664C402C24}"/>
              </c:ext>
            </c:extLst>
          </c:dPt>
          <c:dPt>
            <c:idx val="20"/>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2A-5A02-454A-9B9E-7C664C402C24}"/>
              </c:ext>
            </c:extLst>
          </c:dPt>
          <c:val>
            <c:numRef>
              <c:f>Sheet1!$A$2:$U$2</c:f>
              <c:numCache>
                <c:formatCode>General</c:formatCode>
                <c:ptCount val="21"/>
                <c:pt idx="0">
                  <c:v>718</c:v>
                </c:pt>
                <c:pt idx="1">
                  <c:v>421</c:v>
                </c:pt>
                <c:pt idx="2">
                  <c:v>170</c:v>
                </c:pt>
                <c:pt idx="3">
                  <c:v>353</c:v>
                </c:pt>
                <c:pt idx="4">
                  <c:v>255</c:v>
                </c:pt>
                <c:pt idx="5">
                  <c:v>371</c:v>
                </c:pt>
                <c:pt idx="6">
                  <c:v>94</c:v>
                </c:pt>
                <c:pt idx="7">
                  <c:v>598</c:v>
                </c:pt>
                <c:pt idx="8">
                  <c:v>50</c:v>
                </c:pt>
                <c:pt idx="9">
                  <c:v>22</c:v>
                </c:pt>
                <c:pt idx="10">
                  <c:v>175</c:v>
                </c:pt>
                <c:pt idx="11">
                  <c:v>103</c:v>
                </c:pt>
                <c:pt idx="12">
                  <c:v>26</c:v>
                </c:pt>
                <c:pt idx="13">
                  <c:v>104</c:v>
                </c:pt>
                <c:pt idx="14">
                  <c:v>22</c:v>
                </c:pt>
                <c:pt idx="15">
                  <c:v>25</c:v>
                </c:pt>
                <c:pt idx="16">
                  <c:v>53</c:v>
                </c:pt>
                <c:pt idx="17">
                  <c:v>35</c:v>
                </c:pt>
                <c:pt idx="18">
                  <c:v>22</c:v>
                </c:pt>
                <c:pt idx="19">
                  <c:v>51</c:v>
                </c:pt>
                <c:pt idx="20">
                  <c:v>245</c:v>
                </c:pt>
              </c:numCache>
            </c:numRef>
          </c:val>
          <c:smooth val="0"/>
          <c:extLst>
            <c:ext xmlns:c16="http://schemas.microsoft.com/office/drawing/2014/chart" uri="{C3380CC4-5D6E-409C-BE32-E72D297353CC}">
              <c16:uniqueId val="{0000002B-5A02-454A-9B9E-7C664C402C24}"/>
            </c:ext>
          </c:extLst>
        </c:ser>
        <c:dLbls>
          <c:showLegendKey val="0"/>
          <c:showVal val="0"/>
          <c:showCatName val="0"/>
          <c:showSerName val="0"/>
          <c:showPercent val="0"/>
          <c:showBubbleSize val="0"/>
        </c:dLbls>
        <c:smooth val="0"/>
        <c:axId val="1088831823"/>
        <c:axId val="1"/>
      </c:lineChart>
      <c:catAx>
        <c:axId val="108883182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400">
                <a:solidFill>
                  <a:schemeClr val="tx1"/>
                </a:solidFill>
                <a:latin typeface="+mn-lt"/>
                <a:ea typeface="ＭＳ Ｐゴシック"/>
                <a:cs typeface="Arial"/>
                <a:sym typeface="+mn-lt"/>
              </a:defRPr>
            </a:pPr>
            <a:endParaRPr lang="en-US"/>
          </a:p>
        </c:txPr>
        <c:crossAx val="1088831823"/>
        <c:crosses val="min"/>
        <c:crossBetween val="midCat"/>
        <c:majorUnit val="10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1086101356382"/>
          <c:y val="8.0589845774407212E-2"/>
          <c:w val="0.85147434287472157"/>
          <c:h val="0.52311165998766562"/>
        </c:manualLayout>
      </c:layout>
      <c:lineChart>
        <c:grouping val="standard"/>
        <c:varyColors val="0"/>
        <c:ser>
          <c:idx val="0"/>
          <c:order val="0"/>
          <c:marker>
            <c:symbol val="none"/>
          </c:marker>
          <c:dLbls>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8B-47A7-87BC-8CE863C2D828}"/>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Sheet1!$A$1:$A$19</c:f>
              <c:strCache>
                <c:ptCount val="19"/>
                <c:pt idx="0">
                  <c:v>2016:Q1</c:v>
                </c:pt>
                <c:pt idx="1">
                  <c:v>2016:Q2</c:v>
                </c:pt>
                <c:pt idx="2">
                  <c:v>2016:Q3</c:v>
                </c:pt>
                <c:pt idx="3">
                  <c:v>2016:Q4</c:v>
                </c:pt>
                <c:pt idx="4">
                  <c:v>2017:Q1</c:v>
                </c:pt>
                <c:pt idx="5">
                  <c:v>2017:Q2</c:v>
                </c:pt>
                <c:pt idx="6">
                  <c:v>2017:Q3</c:v>
                </c:pt>
                <c:pt idx="7">
                  <c:v>2017:Q4</c:v>
                </c:pt>
                <c:pt idx="8">
                  <c:v>2018:Q1</c:v>
                </c:pt>
                <c:pt idx="9">
                  <c:v>2018:Q2</c:v>
                </c:pt>
                <c:pt idx="10">
                  <c:v>2018:Q3</c:v>
                </c:pt>
                <c:pt idx="11">
                  <c:v>2018:Q4</c:v>
                </c:pt>
                <c:pt idx="12">
                  <c:v>2019:Q1</c:v>
                </c:pt>
                <c:pt idx="13">
                  <c:v>2019:Q2</c:v>
                </c:pt>
                <c:pt idx="14">
                  <c:v>2019:Q3</c:v>
                </c:pt>
                <c:pt idx="15">
                  <c:v>2019:Q4</c:v>
                </c:pt>
                <c:pt idx="16">
                  <c:v>2020:Q1</c:v>
                </c:pt>
                <c:pt idx="17">
                  <c:v>2020:Q2</c:v>
                </c:pt>
                <c:pt idx="18">
                  <c:v>2020:Q3</c:v>
                </c:pt>
              </c:strCache>
            </c:strRef>
          </c:cat>
          <c:val>
            <c:numRef>
              <c:f>Sheet1!$B$1:$B$19</c:f>
              <c:numCache>
                <c:formatCode>0%</c:formatCode>
                <c:ptCount val="19"/>
                <c:pt idx="0">
                  <c:v>3.168004957269388E-2</c:v>
                </c:pt>
                <c:pt idx="1">
                  <c:v>2.6365973676593324E-2</c:v>
                </c:pt>
                <c:pt idx="2">
                  <c:v>2.7053131946231268E-2</c:v>
                </c:pt>
                <c:pt idx="3">
                  <c:v>3.178366333108551E-2</c:v>
                </c:pt>
                <c:pt idx="4">
                  <c:v>3.9695847306338461E-2</c:v>
                </c:pt>
                <c:pt idx="5">
                  <c:v>4.5114840036828419E-2</c:v>
                </c:pt>
                <c:pt idx="6">
                  <c:v>4.9104117813743686E-2</c:v>
                </c:pt>
                <c:pt idx="7">
                  <c:v>5.4918868008785093E-2</c:v>
                </c:pt>
                <c:pt idx="8">
                  <c:v>5.3862355324654443E-2</c:v>
                </c:pt>
                <c:pt idx="9">
                  <c:v>5.1957173923395494E-2</c:v>
                </c:pt>
                <c:pt idx="10">
                  <c:v>5.259531824943231E-2</c:v>
                </c:pt>
                <c:pt idx="11">
                  <c:v>4.1457736045101834E-2</c:v>
                </c:pt>
                <c:pt idx="12">
                  <c:v>5.3934089862233581E-2</c:v>
                </c:pt>
                <c:pt idx="13">
                  <c:v>4.9632387613216755E-2</c:v>
                </c:pt>
                <c:pt idx="14">
                  <c:v>3.8836576222777364E-2</c:v>
                </c:pt>
                <c:pt idx="15">
                  <c:v>4.4511284863355094E-2</c:v>
                </c:pt>
                <c:pt idx="16">
                  <c:v>3.2199999999999999E-2</c:v>
                </c:pt>
                <c:pt idx="17">
                  <c:v>-3.95E-2</c:v>
                </c:pt>
                <c:pt idx="18" formatCode="0.0%">
                  <c:v>1.0580000000000001E-2</c:v>
                </c:pt>
              </c:numCache>
            </c:numRef>
          </c:val>
          <c:smooth val="0"/>
          <c:extLst>
            <c:ext xmlns:c16="http://schemas.microsoft.com/office/drawing/2014/chart" uri="{C3380CC4-5D6E-409C-BE32-E72D297353CC}">
              <c16:uniqueId val="{00000001-9D2F-4259-80EA-8092F4D71067}"/>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txPr>
          <a:bodyPr rot="-5400000" vert="horz"/>
          <a:lstStyle/>
          <a:p>
            <a:pPr>
              <a:defRPr baseline="0"/>
            </a:pPr>
            <a:endParaRPr lang="en-US"/>
          </a:p>
        </c:txPr>
        <c:crossAx val="226602200"/>
        <c:crosses val="autoZero"/>
        <c:auto val="1"/>
        <c:lblAlgn val="ctr"/>
        <c:lblOffset val="200"/>
        <c:tickMarkSkip val="1"/>
        <c:noMultiLvlLbl val="0"/>
      </c:catAx>
      <c:valAx>
        <c:axId val="226602200"/>
        <c:scaling>
          <c:orientation val="minMax"/>
        </c:scaling>
        <c:delete val="0"/>
        <c:axPos val="l"/>
        <c:title>
          <c:tx>
            <c:rich>
              <a:bodyPr/>
              <a:lstStyle/>
              <a:p>
                <a:pPr>
                  <a:defRPr/>
                </a:pPr>
                <a:r>
                  <a:rPr lang="en-US" dirty="0"/>
                  <a:t>% Chg from</a:t>
                </a:r>
                <a:r>
                  <a:rPr lang="en-US" baseline="0" dirty="0"/>
                  <a:t> </a:t>
                </a:r>
                <a:r>
                  <a:rPr lang="en-US" baseline="0" dirty="0" err="1"/>
                  <a:t>Yr</a:t>
                </a:r>
                <a:r>
                  <a:rPr lang="en-US" baseline="0" dirty="0"/>
                  <a:t> Prior</a:t>
                </a:r>
                <a:endParaRPr lang="en-US" dirty="0"/>
              </a:p>
            </c:rich>
          </c:tx>
          <c:overlay val="0"/>
        </c:title>
        <c:numFmt formatCode="0%" sourceLinked="0"/>
        <c:majorTickMark val="out"/>
        <c:minorTickMark val="none"/>
        <c:tickLblPos val="nextTo"/>
        <c:txPr>
          <a:bodyPr rot="-60000000" vert="horz"/>
          <a:lstStyle/>
          <a:p>
            <a:pPr>
              <a:defRPr/>
            </a:pPr>
            <a:endParaRPr lang="en-US"/>
          </a:p>
        </c:txPr>
        <c:crossAx val="226598280"/>
        <c:crosses val="autoZero"/>
        <c:crossBetween val="between"/>
        <c:majorUnit val="3.0000000000000006E-2"/>
      </c:valAx>
      <c:spPr>
        <a:solidFill>
          <a:schemeClr val="bg2"/>
        </a:solidFill>
      </c:spPr>
    </c:plotArea>
    <c:plotVisOnly val="1"/>
    <c:dispBlanksAs val="gap"/>
    <c:showDLblsOverMax val="0"/>
  </c:chart>
  <c:txPr>
    <a:bodyPr/>
    <a:lstStyle/>
    <a:p>
      <a:pPr>
        <a:defRPr sz="105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Sheet1!$A$2</c:f>
              <c:strCache>
                <c:ptCount val="1"/>
                <c:pt idx="0">
                  <c:v>DWP y-o-y change</c:v>
                </c:pt>
              </c:strCache>
            </c:strRef>
          </c:tx>
          <c:spPr>
            <a:ln>
              <a:solidFill>
                <a:schemeClr val="accent1"/>
              </a:solidFill>
            </a:ln>
          </c:spPr>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extLst>
              <c:ext xmlns:c16="http://schemas.microsoft.com/office/drawing/2014/chart" uri="{C3380CC4-5D6E-409C-BE32-E72D297353CC}">
                <c16:uniqueId val="{00000003-A171-4298-8DB5-CF288B9252B6}"/>
              </c:ext>
            </c:extLst>
          </c:dPt>
          <c:dPt>
            <c:idx val="38"/>
            <c:bubble3D val="0"/>
            <c:extLst>
              <c:ext xmlns:c16="http://schemas.microsoft.com/office/drawing/2014/chart" uri="{C3380CC4-5D6E-409C-BE32-E72D297353CC}">
                <c16:uniqueId val="{00000005-A171-4298-8DB5-CF288B9252B6}"/>
              </c:ext>
            </c:extLst>
          </c:dPt>
          <c:dPt>
            <c:idx val="39"/>
            <c:bubble3D val="0"/>
            <c:extLst>
              <c:ext xmlns:c16="http://schemas.microsoft.com/office/drawing/2014/chart" uri="{C3380CC4-5D6E-409C-BE32-E72D297353CC}">
                <c16:uniqueId val="{00000007-A171-4298-8DB5-CF288B9252B6}"/>
              </c:ext>
            </c:extLst>
          </c:dPt>
          <c:cat>
            <c:strRef>
              <c:f>Sheet1!$B$1:$BY$1</c:f>
              <c:strCache>
                <c:ptCount val="51"/>
                <c:pt idx="0">
                  <c:v>2008:Q1</c:v>
                </c:pt>
                <c:pt idx="1">
                  <c:v>2008:Q2</c:v>
                </c:pt>
                <c:pt idx="2">
                  <c:v>2008:Q3</c:v>
                </c:pt>
                <c:pt idx="3">
                  <c:v>2008:Q4</c:v>
                </c:pt>
                <c:pt idx="4">
                  <c:v>2009:Q1</c:v>
                </c:pt>
                <c:pt idx="5">
                  <c:v>2009:Q2</c:v>
                </c:pt>
                <c:pt idx="6">
                  <c:v>2009:Q3</c:v>
                </c:pt>
                <c:pt idx="7">
                  <c:v>2009:Q4</c:v>
                </c:pt>
                <c:pt idx="8">
                  <c:v>2010:Q1</c:v>
                </c:pt>
                <c:pt idx="9">
                  <c:v>2010:Q2</c:v>
                </c:pt>
                <c:pt idx="10">
                  <c:v>2010:Q3</c:v>
                </c:pt>
                <c:pt idx="11">
                  <c:v>2010:Q4</c:v>
                </c:pt>
                <c:pt idx="12">
                  <c:v>2011:Q1</c:v>
                </c:pt>
                <c:pt idx="13">
                  <c:v>2011:Q2</c:v>
                </c:pt>
                <c:pt idx="14">
                  <c:v>2011:Q3</c:v>
                </c:pt>
                <c:pt idx="15">
                  <c:v>2011:Q4</c:v>
                </c:pt>
                <c:pt idx="16">
                  <c:v>2012:Q1</c:v>
                </c:pt>
                <c:pt idx="17">
                  <c:v>2012:Q2</c:v>
                </c:pt>
                <c:pt idx="18">
                  <c:v>2012:Q3</c:v>
                </c:pt>
                <c:pt idx="19">
                  <c:v>2012:Q4</c:v>
                </c:pt>
                <c:pt idx="20">
                  <c:v>2013:Q1</c:v>
                </c:pt>
                <c:pt idx="21">
                  <c:v>2013:Q2</c:v>
                </c:pt>
                <c:pt idx="22">
                  <c:v>2013:Q3</c:v>
                </c:pt>
                <c:pt idx="23">
                  <c:v>2013:Q4</c:v>
                </c:pt>
                <c:pt idx="24">
                  <c:v>2014:Q1</c:v>
                </c:pt>
                <c:pt idx="25">
                  <c:v>2014:Q2</c:v>
                </c:pt>
                <c:pt idx="26">
                  <c:v>2014:Q3</c:v>
                </c:pt>
                <c:pt idx="27">
                  <c:v>2014:Q4</c:v>
                </c:pt>
                <c:pt idx="28">
                  <c:v>2015:Q1</c:v>
                </c:pt>
                <c:pt idx="29">
                  <c:v>2015:Q2</c:v>
                </c:pt>
                <c:pt idx="30">
                  <c:v>2015:Q3</c:v>
                </c:pt>
                <c:pt idx="31">
                  <c:v>2015:Q4</c:v>
                </c:pt>
                <c:pt idx="32">
                  <c:v>2016:Q1</c:v>
                </c:pt>
                <c:pt idx="33">
                  <c:v>2016:Q2</c:v>
                </c:pt>
                <c:pt idx="34">
                  <c:v>2016:Q3</c:v>
                </c:pt>
                <c:pt idx="35">
                  <c:v>2016:Q4</c:v>
                </c:pt>
                <c:pt idx="36">
                  <c:v>2017:Q1</c:v>
                </c:pt>
                <c:pt idx="37">
                  <c:v>2017:Q2</c:v>
                </c:pt>
                <c:pt idx="38">
                  <c:v>2017:Q3</c:v>
                </c:pt>
                <c:pt idx="39">
                  <c:v>2017:Q4</c:v>
                </c:pt>
                <c:pt idx="40">
                  <c:v>2018:Q1</c:v>
                </c:pt>
                <c:pt idx="41">
                  <c:v>2018:Q2</c:v>
                </c:pt>
                <c:pt idx="42">
                  <c:v>2018:Q3</c:v>
                </c:pt>
                <c:pt idx="43">
                  <c:v>2018:Q4</c:v>
                </c:pt>
                <c:pt idx="44">
                  <c:v>2019:Q1</c:v>
                </c:pt>
                <c:pt idx="45">
                  <c:v>2019:Q2</c:v>
                </c:pt>
                <c:pt idx="46">
                  <c:v>2019:Q3</c:v>
                </c:pt>
                <c:pt idx="47">
                  <c:v>2019:Q4</c:v>
                </c:pt>
                <c:pt idx="48">
                  <c:v>2020:Q1</c:v>
                </c:pt>
                <c:pt idx="49">
                  <c:v>2020:Q2</c:v>
                </c:pt>
                <c:pt idx="50">
                  <c:v>2020:Q3</c:v>
                </c:pt>
              </c:strCache>
            </c:strRef>
          </c:cat>
          <c:val>
            <c:numRef>
              <c:f>Sheet1!$B$2:$BY$2</c:f>
              <c:numCache>
                <c:formatCode>0.0%</c:formatCode>
                <c:ptCount val="51"/>
                <c:pt idx="0">
                  <c:v>-2.0581149207505534E-2</c:v>
                </c:pt>
                <c:pt idx="1">
                  <c:v>-1.8790321483606376E-2</c:v>
                </c:pt>
                <c:pt idx="2">
                  <c:v>-1.0702433037213188E-2</c:v>
                </c:pt>
                <c:pt idx="3">
                  <c:v>-2.3803799026802186E-2</c:v>
                </c:pt>
                <c:pt idx="4">
                  <c:v>-2.8471740829308478E-2</c:v>
                </c:pt>
                <c:pt idx="5">
                  <c:v>-3.0502701104201946E-2</c:v>
                </c:pt>
                <c:pt idx="6">
                  <c:v>-3.1895875171162436E-2</c:v>
                </c:pt>
                <c:pt idx="7">
                  <c:v>-3.1279353461346027E-2</c:v>
                </c:pt>
                <c:pt idx="8">
                  <c:v>-1.2915562657928037E-2</c:v>
                </c:pt>
                <c:pt idx="9">
                  <c:v>-3.4677828849687398E-3</c:v>
                </c:pt>
                <c:pt idx="10">
                  <c:v>-1.9127151586924018E-3</c:v>
                </c:pt>
                <c:pt idx="11">
                  <c:v>2.5644710552255034E-3</c:v>
                </c:pt>
                <c:pt idx="12">
                  <c:v>2.4723221404697737E-2</c:v>
                </c:pt>
                <c:pt idx="13">
                  <c:v>2.4241244479335178E-2</c:v>
                </c:pt>
                <c:pt idx="14">
                  <c:v>3.2666881795225589E-2</c:v>
                </c:pt>
                <c:pt idx="15">
                  <c:v>3.635503330140244E-2</c:v>
                </c:pt>
                <c:pt idx="16">
                  <c:v>4.3904144715047444E-2</c:v>
                </c:pt>
                <c:pt idx="17">
                  <c:v>4.6042848982345452E-2</c:v>
                </c:pt>
                <c:pt idx="18">
                  <c:v>4.48603926629636E-2</c:v>
                </c:pt>
                <c:pt idx="19">
                  <c:v>4.3630269167954649E-2</c:v>
                </c:pt>
                <c:pt idx="20">
                  <c:v>4.8426707708667083E-2</c:v>
                </c:pt>
                <c:pt idx="21">
                  <c:v>3.5331193672251793E-2</c:v>
                </c:pt>
                <c:pt idx="22">
                  <c:v>4.1423967252555594E-2</c:v>
                </c:pt>
                <c:pt idx="23">
                  <c:v>4.279312447730832E-2</c:v>
                </c:pt>
                <c:pt idx="24">
                  <c:v>4.1333145514248937E-2</c:v>
                </c:pt>
                <c:pt idx="25">
                  <c:v>5.2840363426543524E-2</c:v>
                </c:pt>
                <c:pt idx="26">
                  <c:v>4.5673042379520634E-2</c:v>
                </c:pt>
                <c:pt idx="27">
                  <c:v>4.4749511972819622E-2</c:v>
                </c:pt>
                <c:pt idx="28">
                  <c:v>3.9848470633521593E-2</c:v>
                </c:pt>
                <c:pt idx="29">
                  <c:v>4.7138643905297872E-2</c:v>
                </c:pt>
                <c:pt idx="30">
                  <c:v>4.2424418953923126E-2</c:v>
                </c:pt>
                <c:pt idx="31">
                  <c:v>3.674866101065577E-2</c:v>
                </c:pt>
                <c:pt idx="32">
                  <c:v>4.112637677814357E-2</c:v>
                </c:pt>
                <c:pt idx="33">
                  <c:v>3.9726116258578248E-2</c:v>
                </c:pt>
                <c:pt idx="34">
                  <c:v>3.6202060792580815E-2</c:v>
                </c:pt>
                <c:pt idx="35">
                  <c:v>3.6544577718656379E-2</c:v>
                </c:pt>
                <c:pt idx="36">
                  <c:v>4.7189139901455235E-2</c:v>
                </c:pt>
                <c:pt idx="37">
                  <c:v>4.7354061597099983E-2</c:v>
                </c:pt>
                <c:pt idx="38">
                  <c:v>4.6639810983531316E-2</c:v>
                </c:pt>
                <c:pt idx="39">
                  <c:v>4.7520367130131413E-2</c:v>
                </c:pt>
                <c:pt idx="40">
                  <c:v>6.1606525191642003E-2</c:v>
                </c:pt>
                <c:pt idx="41">
                  <c:v>5.9678616428055831E-2</c:v>
                </c:pt>
                <c:pt idx="42">
                  <c:v>5.6586947587987879E-2</c:v>
                </c:pt>
                <c:pt idx="43">
                  <c:v>5.5638341564331562E-2</c:v>
                </c:pt>
                <c:pt idx="44">
                  <c:v>4.2336858068930061E-2</c:v>
                </c:pt>
                <c:pt idx="45">
                  <c:v>4.3513616543410683E-2</c:v>
                </c:pt>
                <c:pt idx="46">
                  <c:v>4.7670077788003917E-2</c:v>
                </c:pt>
                <c:pt idx="47">
                  <c:v>5.0408375136435701E-2</c:v>
                </c:pt>
                <c:pt idx="48">
                  <c:v>4.4547417433835612E-2</c:v>
                </c:pt>
                <c:pt idx="49">
                  <c:v>2.0816040354072696E-2</c:v>
                </c:pt>
                <c:pt idx="50">
                  <c:v>2.2616911203490853E-2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y-o-y nominal GDP growth</c:v>
                </c:pt>
              </c:strCache>
            </c:strRef>
          </c:tx>
          <c:marker>
            <c:symbol val="none"/>
          </c:marker>
          <c:dPt>
            <c:idx val="17"/>
            <c:bubble3D val="0"/>
            <c:extLst>
              <c:ext xmlns:c16="http://schemas.microsoft.com/office/drawing/2014/chart" uri="{C3380CC4-5D6E-409C-BE32-E72D297353CC}">
                <c16:uniqueId val="{00000008-C4BE-420A-B3AB-9056BB1FA78E}"/>
              </c:ext>
            </c:extLst>
          </c:dPt>
          <c:cat>
            <c:strRef>
              <c:f>Sheet1!$B$1:$BY$1</c:f>
              <c:strCache>
                <c:ptCount val="51"/>
                <c:pt idx="0">
                  <c:v>2008:Q1</c:v>
                </c:pt>
                <c:pt idx="1">
                  <c:v>2008:Q2</c:v>
                </c:pt>
                <c:pt idx="2">
                  <c:v>2008:Q3</c:v>
                </c:pt>
                <c:pt idx="3">
                  <c:v>2008:Q4</c:v>
                </c:pt>
                <c:pt idx="4">
                  <c:v>2009:Q1</c:v>
                </c:pt>
                <c:pt idx="5">
                  <c:v>2009:Q2</c:v>
                </c:pt>
                <c:pt idx="6">
                  <c:v>2009:Q3</c:v>
                </c:pt>
                <c:pt idx="7">
                  <c:v>2009:Q4</c:v>
                </c:pt>
                <c:pt idx="8">
                  <c:v>2010:Q1</c:v>
                </c:pt>
                <c:pt idx="9">
                  <c:v>2010:Q2</c:v>
                </c:pt>
                <c:pt idx="10">
                  <c:v>2010:Q3</c:v>
                </c:pt>
                <c:pt idx="11">
                  <c:v>2010:Q4</c:v>
                </c:pt>
                <c:pt idx="12">
                  <c:v>2011:Q1</c:v>
                </c:pt>
                <c:pt idx="13">
                  <c:v>2011:Q2</c:v>
                </c:pt>
                <c:pt idx="14">
                  <c:v>2011:Q3</c:v>
                </c:pt>
                <c:pt idx="15">
                  <c:v>2011:Q4</c:v>
                </c:pt>
                <c:pt idx="16">
                  <c:v>2012:Q1</c:v>
                </c:pt>
                <c:pt idx="17">
                  <c:v>2012:Q2</c:v>
                </c:pt>
                <c:pt idx="18">
                  <c:v>2012:Q3</c:v>
                </c:pt>
                <c:pt idx="19">
                  <c:v>2012:Q4</c:v>
                </c:pt>
                <c:pt idx="20">
                  <c:v>2013:Q1</c:v>
                </c:pt>
                <c:pt idx="21">
                  <c:v>2013:Q2</c:v>
                </c:pt>
                <c:pt idx="22">
                  <c:v>2013:Q3</c:v>
                </c:pt>
                <c:pt idx="23">
                  <c:v>2013:Q4</c:v>
                </c:pt>
                <c:pt idx="24">
                  <c:v>2014:Q1</c:v>
                </c:pt>
                <c:pt idx="25">
                  <c:v>2014:Q2</c:v>
                </c:pt>
                <c:pt idx="26">
                  <c:v>2014:Q3</c:v>
                </c:pt>
                <c:pt idx="27">
                  <c:v>2014:Q4</c:v>
                </c:pt>
                <c:pt idx="28">
                  <c:v>2015:Q1</c:v>
                </c:pt>
                <c:pt idx="29">
                  <c:v>2015:Q2</c:v>
                </c:pt>
                <c:pt idx="30">
                  <c:v>2015:Q3</c:v>
                </c:pt>
                <c:pt idx="31">
                  <c:v>2015:Q4</c:v>
                </c:pt>
                <c:pt idx="32">
                  <c:v>2016:Q1</c:v>
                </c:pt>
                <c:pt idx="33">
                  <c:v>2016:Q2</c:v>
                </c:pt>
                <c:pt idx="34">
                  <c:v>2016:Q3</c:v>
                </c:pt>
                <c:pt idx="35">
                  <c:v>2016:Q4</c:v>
                </c:pt>
                <c:pt idx="36">
                  <c:v>2017:Q1</c:v>
                </c:pt>
                <c:pt idx="37">
                  <c:v>2017:Q2</c:v>
                </c:pt>
                <c:pt idx="38">
                  <c:v>2017:Q3</c:v>
                </c:pt>
                <c:pt idx="39">
                  <c:v>2017:Q4</c:v>
                </c:pt>
                <c:pt idx="40">
                  <c:v>2018:Q1</c:v>
                </c:pt>
                <c:pt idx="41">
                  <c:v>2018:Q2</c:v>
                </c:pt>
                <c:pt idx="42">
                  <c:v>2018:Q3</c:v>
                </c:pt>
                <c:pt idx="43">
                  <c:v>2018:Q4</c:v>
                </c:pt>
                <c:pt idx="44">
                  <c:v>2019:Q1</c:v>
                </c:pt>
                <c:pt idx="45">
                  <c:v>2019:Q2</c:v>
                </c:pt>
                <c:pt idx="46">
                  <c:v>2019:Q3</c:v>
                </c:pt>
                <c:pt idx="47">
                  <c:v>2019:Q4</c:v>
                </c:pt>
                <c:pt idx="48">
                  <c:v>2020:Q1</c:v>
                </c:pt>
                <c:pt idx="49">
                  <c:v>2020:Q2</c:v>
                </c:pt>
                <c:pt idx="50">
                  <c:v>2020:Q3</c:v>
                </c:pt>
              </c:strCache>
            </c:strRef>
          </c:cat>
          <c:val>
            <c:numRef>
              <c:f>Sheet1!$B$3:$BY$3</c:f>
              <c:numCache>
                <c:formatCode>0.0%</c:formatCode>
                <c:ptCount val="51"/>
                <c:pt idx="0">
                  <c:v>3.1141100000000001E-2</c:v>
                </c:pt>
                <c:pt idx="1">
                  <c:v>2.9428299999999998E-2</c:v>
                </c:pt>
                <c:pt idx="2">
                  <c:v>2.0652499999999997E-2</c:v>
                </c:pt>
                <c:pt idx="3">
                  <c:v>-8.3069000000000007E-3</c:v>
                </c:pt>
                <c:pt idx="4">
                  <c:v>-1.75067E-2</c:v>
                </c:pt>
                <c:pt idx="5">
                  <c:v>-3.0580400000000001E-2</c:v>
                </c:pt>
                <c:pt idx="6">
                  <c:v>-2.79656E-2</c:v>
                </c:pt>
                <c:pt idx="7">
                  <c:v>4.7033000000000005E-3</c:v>
                </c:pt>
                <c:pt idx="8">
                  <c:v>2.2703299999999999E-2</c:v>
                </c:pt>
                <c:pt idx="9">
                  <c:v>3.9939700000000002E-2</c:v>
                </c:pt>
                <c:pt idx="10">
                  <c:v>4.5741400000000002E-2</c:v>
                </c:pt>
                <c:pt idx="11">
                  <c:v>4.1893700000000006E-2</c:v>
                </c:pt>
                <c:pt idx="12">
                  <c:v>3.8344200000000002E-2</c:v>
                </c:pt>
                <c:pt idx="13">
                  <c:v>3.8194199999999998E-2</c:v>
                </c:pt>
                <c:pt idx="14">
                  <c:v>3.3947999999999999E-2</c:v>
                </c:pt>
                <c:pt idx="15">
                  <c:v>3.6455799999999997E-2</c:v>
                </c:pt>
                <c:pt idx="16">
                  <c:v>4.8013800000000002E-2</c:v>
                </c:pt>
                <c:pt idx="17">
                  <c:v>4.2337399999999997E-2</c:v>
                </c:pt>
                <c:pt idx="18">
                  <c:v>4.2669800000000001E-2</c:v>
                </c:pt>
                <c:pt idx="19">
                  <c:v>3.5603099999999999E-2</c:v>
                </c:pt>
                <c:pt idx="20">
                  <c:v>3.4322199999999997E-2</c:v>
                </c:pt>
                <c:pt idx="21">
                  <c:v>3.00682E-2</c:v>
                </c:pt>
                <c:pt idx="22">
                  <c:v>3.6389999999999999E-2</c:v>
                </c:pt>
                <c:pt idx="23">
                  <c:v>4.4274100000000004E-2</c:v>
                </c:pt>
                <c:pt idx="24">
                  <c:v>3.2285899999999999E-2</c:v>
                </c:pt>
                <c:pt idx="25">
                  <c:v>4.7781399999999995E-2</c:v>
                </c:pt>
                <c:pt idx="26">
                  <c:v>5.1808500000000007E-2</c:v>
                </c:pt>
                <c:pt idx="27">
                  <c:v>4.4884899999999998E-2</c:v>
                </c:pt>
                <c:pt idx="28">
                  <c:v>5.2549999999999999E-2</c:v>
                </c:pt>
                <c:pt idx="29">
                  <c:v>4.5354900000000004E-2</c:v>
                </c:pt>
                <c:pt idx="30">
                  <c:v>3.5310899999999999E-2</c:v>
                </c:pt>
                <c:pt idx="31">
                  <c:v>2.9629900000000001E-2</c:v>
                </c:pt>
                <c:pt idx="32">
                  <c:v>2.5926000000000001E-2</c:v>
                </c:pt>
                <c:pt idx="33">
                  <c:v>2.37401E-2</c:v>
                </c:pt>
                <c:pt idx="34">
                  <c:v>2.5831099999999999E-2</c:v>
                </c:pt>
                <c:pt idx="35">
                  <c:v>3.5572300000000001E-2</c:v>
                </c:pt>
                <c:pt idx="36">
                  <c:v>4.1541599999999998E-2</c:v>
                </c:pt>
                <c:pt idx="37">
                  <c:v>3.8755199999999997E-2</c:v>
                </c:pt>
                <c:pt idx="38">
                  <c:v>4.2288600000000003E-2</c:v>
                </c:pt>
                <c:pt idx="39">
                  <c:v>4.75702E-2</c:v>
                </c:pt>
                <c:pt idx="40">
                  <c:v>5.2230499999999999E-2</c:v>
                </c:pt>
                <c:pt idx="41">
                  <c:v>6.0550399999999997E-2</c:v>
                </c:pt>
                <c:pt idx="42">
                  <c:v>5.73696E-2</c:v>
                </c:pt>
                <c:pt idx="43">
                  <c:v>4.8745700000000003E-2</c:v>
                </c:pt>
                <c:pt idx="44">
                  <c:v>4.3132299999999998E-2</c:v>
                </c:pt>
                <c:pt idx="45">
                  <c:v>3.7816200000000001E-2</c:v>
                </c:pt>
                <c:pt idx="46">
                  <c:v>3.8452099999999996E-2</c:v>
                </c:pt>
                <c:pt idx="47">
                  <c:v>4.0054800000000002E-2</c:v>
                </c:pt>
                <c:pt idx="48">
                  <c:v>2.1114099999999997E-2</c:v>
                </c:pt>
                <c:pt idx="49">
                  <c:v>-8.4846400000000002E-2</c:v>
                </c:pt>
                <c:pt idx="50">
                  <c:v>-1.7180500000000001E-2</c:v>
                </c:pt>
              </c:numCache>
            </c:numRef>
          </c:val>
          <c:smooth val="0"/>
          <c:extLst>
            <c:ext xmlns:c16="http://schemas.microsoft.com/office/drawing/2014/chart" uri="{C3380CC4-5D6E-409C-BE32-E72D297353CC}">
              <c16:uniqueId val="{00000046-7D47-451D-A1AE-4439CBCA85AE}"/>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5400000" vert="horz"/>
          <a:lstStyle/>
          <a:p>
            <a:pPr>
              <a:defRPr sz="1400"/>
            </a:pPr>
            <a:endParaRPr lang="en-US"/>
          </a:p>
        </c:txPr>
        <c:crossAx val="327954376"/>
        <c:crossesAt val="0"/>
        <c:auto val="1"/>
        <c:lblAlgn val="ctr"/>
        <c:lblOffset val="100"/>
        <c:tickLblSkip val="2"/>
        <c:tickMarkSkip val="1"/>
        <c:noMultiLvlLbl val="0"/>
      </c:catAx>
      <c:valAx>
        <c:axId val="327954376"/>
        <c:scaling>
          <c:orientation val="minMax"/>
          <c:max val="8.0000000000000016E-2"/>
          <c:min val="-9.0000000000000024E-2"/>
        </c:scaling>
        <c:delete val="0"/>
        <c:axPos val="l"/>
        <c:majorGridlines>
          <c:spPr>
            <a:ln>
              <a:noFill/>
            </a:ln>
          </c:spPr>
        </c:majorGridlines>
        <c:numFmt formatCode="0%" sourceLinked="0"/>
        <c:majorTickMark val="out"/>
        <c:minorTickMark val="none"/>
        <c:tickLblPos val="nextTo"/>
        <c:txPr>
          <a:bodyPr/>
          <a:lstStyle/>
          <a:p>
            <a:pPr>
              <a:defRPr sz="1400"/>
            </a:pPr>
            <a:endParaRPr lang="en-US"/>
          </a:p>
        </c:txPr>
        <c:crossAx val="327966528"/>
        <c:crossesAt val="1"/>
        <c:crossBetween val="between"/>
        <c:majorUnit val="2.0000000000000004E-2"/>
      </c:valAx>
    </c:plotArea>
    <c:legend>
      <c:legendPos val="t"/>
      <c:legendEntry>
        <c:idx val="0"/>
        <c:txPr>
          <a:bodyPr/>
          <a:lstStyle/>
          <a:p>
            <a:pPr>
              <a:defRPr sz="1600"/>
            </a:pPr>
            <a:endParaRPr lang="en-US"/>
          </a:p>
        </c:txPr>
      </c:legendEntry>
      <c:legendEntry>
        <c:idx val="1"/>
        <c:txPr>
          <a:bodyPr/>
          <a:lstStyle/>
          <a:p>
            <a:pPr>
              <a:defRPr sz="1600"/>
            </a:pPr>
            <a:endParaRPr lang="en-US"/>
          </a:p>
        </c:txPr>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1495398439758"/>
          <c:y val="5.467369329973782E-2"/>
          <c:w val="0.87717749873884598"/>
          <c:h val="0.83679604162953203"/>
        </c:manualLayout>
      </c:layout>
      <c:barChart>
        <c:barDir val="col"/>
        <c:grouping val="clustered"/>
        <c:varyColors val="0"/>
        <c:ser>
          <c:idx val="0"/>
          <c:order val="0"/>
          <c:tx>
            <c:strRef>
              <c:f>Sheet1!$A$2</c:f>
              <c:strCache>
                <c:ptCount val="1"/>
              </c:strCache>
            </c:strRef>
          </c:tx>
          <c:invertIfNegative val="0"/>
          <c:dPt>
            <c:idx val="15"/>
            <c:invertIfNegative val="0"/>
            <c:bubble3D val="0"/>
            <c:extLst>
              <c:ext xmlns:c16="http://schemas.microsoft.com/office/drawing/2014/chart" uri="{C3380CC4-5D6E-409C-BE32-E72D297353CC}">
                <c16:uniqueId val="{00000003-AFFB-4A8B-8A2F-0E1ECFEFC1D7}"/>
              </c:ext>
            </c:extLst>
          </c:dPt>
          <c:dPt>
            <c:idx val="16"/>
            <c:invertIfNegative val="0"/>
            <c:bubble3D val="0"/>
            <c:extLst>
              <c:ext xmlns:c16="http://schemas.microsoft.com/office/drawing/2014/chart" uri="{C3380CC4-5D6E-409C-BE32-E72D297353CC}">
                <c16:uniqueId val="{00000001-AFFB-4A8B-8A2F-0E1ECFEFC1D7}"/>
              </c:ext>
            </c:extLst>
          </c:dPt>
          <c:dPt>
            <c:idx val="35"/>
            <c:invertIfNegative val="0"/>
            <c:bubble3D val="0"/>
            <c:spPr>
              <a:ln>
                <a:solidFill>
                  <a:schemeClr val="accent6"/>
                </a:solidFill>
              </a:ln>
            </c:spPr>
            <c:extLst>
              <c:ext xmlns:c16="http://schemas.microsoft.com/office/drawing/2014/chart" uri="{C3380CC4-5D6E-409C-BE32-E72D297353CC}">
                <c16:uniqueId val="{00000003-A171-4298-8DB5-CF288B9252B6}"/>
              </c:ext>
            </c:extLst>
          </c:dPt>
          <c:dPt>
            <c:idx val="36"/>
            <c:invertIfNegative val="0"/>
            <c:bubble3D val="0"/>
            <c:spPr>
              <a:ln>
                <a:solidFill>
                  <a:schemeClr val="accent6"/>
                </a:solidFill>
              </a:ln>
            </c:spPr>
            <c:extLst>
              <c:ext xmlns:c16="http://schemas.microsoft.com/office/drawing/2014/chart" uri="{C3380CC4-5D6E-409C-BE32-E72D297353CC}">
                <c16:uniqueId val="{00000005-A171-4298-8DB5-CF288B9252B6}"/>
              </c:ext>
            </c:extLst>
          </c:dPt>
          <c:dPt>
            <c:idx val="37"/>
            <c:invertIfNegative val="0"/>
            <c:bubble3D val="0"/>
            <c:spPr>
              <a:ln>
                <a:solidFill>
                  <a:schemeClr val="accent6"/>
                </a:solidFill>
              </a:ln>
            </c:spPr>
            <c:extLst>
              <c:ext xmlns:c16="http://schemas.microsoft.com/office/drawing/2014/chart" uri="{C3380CC4-5D6E-409C-BE32-E72D297353CC}">
                <c16:uniqueId val="{00000007-A171-4298-8DB5-CF288B9252B6}"/>
              </c:ext>
            </c:extLst>
          </c:dPt>
          <c:dLbls>
            <c:numFmt formatCode="0.0%" sourceLinked="0"/>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Sheet1!$B$1:$AM$1</c:f>
              <c:strCache>
                <c:ptCount val="11"/>
                <c:pt idx="0">
                  <c:v>10</c:v>
                </c:pt>
                <c:pt idx="1">
                  <c:v>11</c:v>
                </c:pt>
                <c:pt idx="2">
                  <c:v>12</c:v>
                </c:pt>
                <c:pt idx="3">
                  <c:v>13</c:v>
                </c:pt>
                <c:pt idx="4">
                  <c:v>14</c:v>
                </c:pt>
                <c:pt idx="5">
                  <c:v>15</c:v>
                </c:pt>
                <c:pt idx="6">
                  <c:v>16</c:v>
                </c:pt>
                <c:pt idx="7">
                  <c:v>17</c:v>
                </c:pt>
                <c:pt idx="8">
                  <c:v>18</c:v>
                </c:pt>
                <c:pt idx="9">
                  <c:v>19</c:v>
                </c:pt>
                <c:pt idx="10">
                  <c:v>20</c:v>
                </c:pt>
              </c:strCache>
              <c:extLst/>
            </c:strRef>
          </c:cat>
          <c:val>
            <c:numRef>
              <c:f>Sheet1!$B$2:$AM$2</c:f>
              <c:numCache>
                <c:formatCode>0.00%</c:formatCode>
                <c:ptCount val="11"/>
                <c:pt idx="0">
                  <c:v>1.9134619999999999E-3</c:v>
                </c:pt>
                <c:pt idx="1">
                  <c:v>3.2103002999999998E-2</c:v>
                </c:pt>
                <c:pt idx="2">
                  <c:v>4.5766108E-2</c:v>
                </c:pt>
                <c:pt idx="3">
                  <c:v>4.1208505000000006E-2</c:v>
                </c:pt>
                <c:pt idx="4">
                  <c:v>4.7968245999999999E-2</c:v>
                </c:pt>
                <c:pt idx="5">
                  <c:v>3.7380567000000003E-2</c:v>
                </c:pt>
                <c:pt idx="6">
                  <c:v>2.5272408E-2</c:v>
                </c:pt>
                <c:pt idx="7">
                  <c:v>4.0976236000000006E-2</c:v>
                </c:pt>
                <c:pt idx="8">
                  <c:v>0.112448507</c:v>
                </c:pt>
                <c:pt idx="9">
                  <c:v>2.5866354000000001E-2</c:v>
                </c:pt>
                <c:pt idx="10">
                  <c:v>2.9664803000000003E-2</c:v>
                </c:pt>
              </c:numCache>
              <c:extLst/>
            </c:numRef>
          </c:val>
          <c:extLst>
            <c:ext xmlns:c16="http://schemas.microsoft.com/office/drawing/2014/chart" uri="{C3380CC4-5D6E-409C-BE32-E72D297353CC}">
              <c16:uniqueId val="{00000004-AFFB-4A8B-8A2F-0E1ECFEFC1D7}"/>
            </c:ext>
          </c:extLst>
        </c:ser>
        <c:dLbls>
          <c:dLblPos val="outEnd"/>
          <c:showLegendKey val="0"/>
          <c:showVal val="1"/>
          <c:showCatName val="0"/>
          <c:showSerName val="0"/>
          <c:showPercent val="0"/>
          <c:showBubbleSize val="0"/>
        </c:dLbls>
        <c:gapWidth val="150"/>
        <c:axId val="327966528"/>
        <c:axId val="327954376"/>
      </c:bar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noMultiLvlLbl val="0"/>
      </c:catAx>
      <c:valAx>
        <c:axId val="327954376"/>
        <c:scaling>
          <c:orientation val="minMax"/>
          <c:max val="0.125"/>
          <c:min val="-5.000000000000001E-2"/>
        </c:scaling>
        <c:delete val="0"/>
        <c:axPos val="l"/>
        <c:majorGridlines>
          <c:spPr>
            <a:ln>
              <a:noFill/>
            </a:ln>
          </c:spPr>
        </c:majorGridlines>
        <c:numFmt formatCode="0.0%" sourceLinked="0"/>
        <c:majorTickMark val="out"/>
        <c:minorTickMark val="none"/>
        <c:tickLblPos val="nextTo"/>
        <c:txPr>
          <a:bodyPr/>
          <a:lstStyle/>
          <a:p>
            <a:pPr>
              <a:defRPr sz="1400"/>
            </a:pPr>
            <a:endParaRPr lang="en-US"/>
          </a:p>
        </c:txPr>
        <c:crossAx val="327966528"/>
        <c:crossesAt val="1"/>
        <c:crossBetween val="between"/>
        <c:majorUnit val="2.5000000000000005E-2"/>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27003775397903E-2"/>
          <c:y val="7.4552152520054704E-2"/>
          <c:w val="0.95592356609742501"/>
          <c:h val="0.83827493261455499"/>
        </c:manualLayout>
      </c:layout>
      <c:barChart>
        <c:barDir val="col"/>
        <c:grouping val="clustered"/>
        <c:varyColors val="0"/>
        <c:ser>
          <c:idx val="0"/>
          <c:order val="0"/>
          <c:invertIfNegative val="0"/>
          <c:dPt>
            <c:idx val="1"/>
            <c:invertIfNegative val="0"/>
            <c:bubble3D val="0"/>
            <c:spPr>
              <a:solidFill>
                <a:schemeClr val="accent2"/>
              </a:solidFill>
            </c:spPr>
            <c:extLst>
              <c:ext xmlns:c16="http://schemas.microsoft.com/office/drawing/2014/chart" uri="{C3380CC4-5D6E-409C-BE32-E72D297353CC}">
                <c16:uniqueId val="{0000000B-38CA-43DB-B667-FEF873C017BC}"/>
              </c:ext>
            </c:extLst>
          </c:dPt>
          <c:dPt>
            <c:idx val="2"/>
            <c:invertIfNegative val="0"/>
            <c:bubble3D val="0"/>
            <c:spPr>
              <a:solidFill>
                <a:schemeClr val="accent2"/>
              </a:solidFill>
            </c:spPr>
            <c:extLst>
              <c:ext xmlns:c16="http://schemas.microsoft.com/office/drawing/2014/chart" uri="{C3380CC4-5D6E-409C-BE32-E72D297353CC}">
                <c16:uniqueId val="{0000000A-38CA-43DB-B667-FEF873C017BC}"/>
              </c:ext>
            </c:extLst>
          </c:dPt>
          <c:dPt>
            <c:idx val="3"/>
            <c:invertIfNegative val="0"/>
            <c:bubble3D val="0"/>
            <c:spPr>
              <a:solidFill>
                <a:schemeClr val="accent2"/>
              </a:solidFill>
            </c:spPr>
            <c:extLst>
              <c:ext xmlns:c16="http://schemas.microsoft.com/office/drawing/2014/chart" uri="{C3380CC4-5D6E-409C-BE32-E72D297353CC}">
                <c16:uniqueId val="{00000009-38CA-43DB-B667-FEF873C017BC}"/>
              </c:ext>
            </c:extLst>
          </c:dPt>
          <c:dPt>
            <c:idx val="4"/>
            <c:invertIfNegative val="0"/>
            <c:bubble3D val="0"/>
            <c:spPr>
              <a:solidFill>
                <a:schemeClr val="accent6"/>
              </a:solidFill>
            </c:spPr>
            <c:extLst>
              <c:ext xmlns:c16="http://schemas.microsoft.com/office/drawing/2014/chart" uri="{C3380CC4-5D6E-409C-BE32-E72D297353CC}">
                <c16:uniqueId val="{00000008-38CA-43DB-B667-FEF873C017BC}"/>
              </c:ext>
            </c:extLst>
          </c:dPt>
          <c:dPt>
            <c:idx val="5"/>
            <c:invertIfNegative val="0"/>
            <c:bubble3D val="0"/>
            <c:spPr>
              <a:solidFill>
                <a:schemeClr val="accent3"/>
              </a:solidFill>
            </c:spPr>
            <c:extLst>
              <c:ext xmlns:c16="http://schemas.microsoft.com/office/drawing/2014/chart" uri="{C3380CC4-5D6E-409C-BE32-E72D297353CC}">
                <c16:uniqueId val="{00000007-38CA-43DB-B667-FEF873C017BC}"/>
              </c:ext>
            </c:extLst>
          </c:dPt>
          <c:dPt>
            <c:idx val="6"/>
            <c:invertIfNegative val="0"/>
            <c:bubble3D val="0"/>
            <c:spPr>
              <a:solidFill>
                <a:schemeClr val="accent4"/>
              </a:solidFill>
            </c:spPr>
            <c:extLst>
              <c:ext xmlns:c16="http://schemas.microsoft.com/office/drawing/2014/chart" uri="{C3380CC4-5D6E-409C-BE32-E72D297353CC}">
                <c16:uniqueId val="{00000006-38CA-43DB-B667-FEF873C017BC}"/>
              </c:ext>
            </c:extLst>
          </c:dPt>
          <c:dPt>
            <c:idx val="7"/>
            <c:invertIfNegative val="0"/>
            <c:bubble3D val="0"/>
            <c:spPr>
              <a:solidFill>
                <a:schemeClr val="accent1">
                  <a:lumMod val="60000"/>
                  <a:lumOff val="40000"/>
                </a:schemeClr>
              </a:solidFill>
            </c:spPr>
            <c:extLst>
              <c:ext xmlns:c16="http://schemas.microsoft.com/office/drawing/2014/chart" uri="{C3380CC4-5D6E-409C-BE32-E72D297353CC}">
                <c16:uniqueId val="{00000005-38CA-43DB-B667-FEF873C017BC}"/>
              </c:ext>
            </c:extLst>
          </c:dPt>
          <c:dPt>
            <c:idx val="8"/>
            <c:invertIfNegative val="0"/>
            <c:bubble3D val="0"/>
            <c:spPr>
              <a:solidFill>
                <a:schemeClr val="accent4"/>
              </a:solidFill>
            </c:spPr>
            <c:extLst>
              <c:ext xmlns:c16="http://schemas.microsoft.com/office/drawing/2014/chart" uri="{C3380CC4-5D6E-409C-BE32-E72D297353CC}">
                <c16:uniqueId val="{00000004-38CA-43DB-B667-FEF873C017BC}"/>
              </c:ext>
            </c:extLst>
          </c:dPt>
          <c:dPt>
            <c:idx val="9"/>
            <c:invertIfNegative val="0"/>
            <c:bubble3D val="0"/>
            <c:spPr>
              <a:solidFill>
                <a:schemeClr val="accent5"/>
              </a:solidFill>
            </c:spPr>
            <c:extLst>
              <c:ext xmlns:c16="http://schemas.microsoft.com/office/drawing/2014/chart" uri="{C3380CC4-5D6E-409C-BE32-E72D297353CC}">
                <c16:uniqueId val="{00000003-38CA-43DB-B667-FEF873C017BC}"/>
              </c:ext>
            </c:extLst>
          </c:dPt>
          <c:dPt>
            <c:idx val="10"/>
            <c:invertIfNegative val="0"/>
            <c:bubble3D val="0"/>
            <c:spPr>
              <a:solidFill>
                <a:schemeClr val="accent5">
                  <a:lumMod val="50000"/>
                </a:schemeClr>
              </a:solidFill>
            </c:spPr>
            <c:extLst>
              <c:ext xmlns:c16="http://schemas.microsoft.com/office/drawing/2014/chart" uri="{C3380CC4-5D6E-409C-BE32-E72D297353CC}">
                <c16:uniqueId val="{00000002-38CA-43DB-B667-FEF873C017BC}"/>
              </c:ext>
            </c:extLst>
          </c:dPt>
          <c:dPt>
            <c:idx val="11"/>
            <c:invertIfNegative val="0"/>
            <c:bubble3D val="0"/>
            <c:spPr>
              <a:solidFill>
                <a:schemeClr val="tx2"/>
              </a:solidFill>
            </c:spPr>
            <c:extLst>
              <c:ext xmlns:c16="http://schemas.microsoft.com/office/drawing/2014/chart" uri="{C3380CC4-5D6E-409C-BE32-E72D297353CC}">
                <c16:uniqueId val="{00000015-67FB-430E-A139-D18F8A7DCA95}"/>
              </c:ext>
            </c:extLst>
          </c:dPt>
          <c:dPt>
            <c:idx val="12"/>
            <c:invertIfNegative val="0"/>
            <c:bubble3D val="0"/>
            <c:spPr>
              <a:solidFill>
                <a:srgbClr val="337DBE"/>
              </a:solidFill>
            </c:spPr>
            <c:extLst>
              <c:ext xmlns:c16="http://schemas.microsoft.com/office/drawing/2014/chart" uri="{C3380CC4-5D6E-409C-BE32-E72D297353CC}">
                <c16:uniqueId val="{00000001-38CA-43DB-B667-FEF873C017BC}"/>
              </c:ext>
            </c:extLst>
          </c:dPt>
          <c:dPt>
            <c:idx val="14"/>
            <c:invertIfNegative val="0"/>
            <c:bubble3D val="0"/>
            <c:extLst>
              <c:ext xmlns:c16="http://schemas.microsoft.com/office/drawing/2014/chart" uri="{C3380CC4-5D6E-409C-BE32-E72D297353CC}">
                <c16:uniqueId val="{00000000-38CA-43DB-B667-FEF873C017BC}"/>
              </c:ext>
            </c:extLst>
          </c:dPt>
          <c:dLbls>
            <c:dLbl>
              <c:idx val="7"/>
              <c:numFmt formatCode="#,##0.0" sourceLinked="0"/>
              <c:spPr/>
              <c:txPr>
                <a:bodyPr/>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8CA-43DB-B667-FEF873C017BC}"/>
                </c:ext>
              </c:extLst>
            </c:dLbl>
            <c:numFmt formatCode="#,##0.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strCache>
            </c:strRef>
          </c:cat>
          <c:val>
            <c:numRef>
              <c:f>Sheet1!$B$2:$U$2</c:f>
              <c:numCache>
                <c:formatCode>#,##0.00</c:formatCode>
                <c:ptCount val="20"/>
                <c:pt idx="0">
                  <c:v>114.43804950000001</c:v>
                </c:pt>
                <c:pt idx="1">
                  <c:v>104.94064539999999</c:v>
                </c:pt>
                <c:pt idx="2">
                  <c:v>100.08396310000001</c:v>
                </c:pt>
                <c:pt idx="3">
                  <c:v>97.890653700000001</c:v>
                </c:pt>
                <c:pt idx="4">
                  <c:v>99.702780799999999</c:v>
                </c:pt>
                <c:pt idx="5">
                  <c:v>91.589828400000002</c:v>
                </c:pt>
                <c:pt idx="6">
                  <c:v>93.871168299999994</c:v>
                </c:pt>
                <c:pt idx="7">
                  <c:v>105.7502465</c:v>
                </c:pt>
                <c:pt idx="8">
                  <c:v>101.23534119999999</c:v>
                </c:pt>
                <c:pt idx="9">
                  <c:v>101.42083359999999</c:v>
                </c:pt>
                <c:pt idx="10">
                  <c:v>109.8568657</c:v>
                </c:pt>
                <c:pt idx="11">
                  <c:v>101.071572</c:v>
                </c:pt>
                <c:pt idx="12">
                  <c:v>95.930098799999996</c:v>
                </c:pt>
                <c:pt idx="13">
                  <c:v>97.673090400000007</c:v>
                </c:pt>
                <c:pt idx="14">
                  <c:v>97.001548799999995</c:v>
                </c:pt>
                <c:pt idx="15">
                  <c:v>99.618526299999999</c:v>
                </c:pt>
                <c:pt idx="16">
                  <c:v>104.27314490000001</c:v>
                </c:pt>
                <c:pt idx="17">
                  <c:v>97.615434100000002</c:v>
                </c:pt>
                <c:pt idx="18">
                  <c:v>98.118517999999995</c:v>
                </c:pt>
                <c:pt idx="19">
                  <c:v>99.024583300000003</c:v>
                </c:pt>
              </c:numCache>
            </c:numRef>
          </c:val>
          <c:extLst>
            <c:ext xmlns:c16="http://schemas.microsoft.com/office/drawing/2014/chart" uri="{C3380CC4-5D6E-409C-BE32-E72D297353CC}">
              <c16:uniqueId val="{0000000D-38CA-43DB-B667-FEF873C017BC}"/>
            </c:ext>
          </c:extLst>
        </c:ser>
        <c:dLbls>
          <c:showLegendKey val="0"/>
          <c:showVal val="0"/>
          <c:showCatName val="0"/>
          <c:showSerName val="0"/>
          <c:showPercent val="0"/>
          <c:showBubbleSize val="0"/>
        </c:dLbls>
        <c:gapWidth val="50"/>
        <c:axId val="528501496"/>
        <c:axId val="528512472"/>
      </c:barChart>
      <c:catAx>
        <c:axId val="528501496"/>
        <c:scaling>
          <c:orientation val="minMax"/>
        </c:scaling>
        <c:delete val="0"/>
        <c:axPos val="b"/>
        <c:numFmt formatCode="General" sourceLinked="1"/>
        <c:majorTickMark val="out"/>
        <c:minorTickMark val="none"/>
        <c:tickLblPos val="low"/>
        <c:txPr>
          <a:bodyPr rot="0" vert="horz"/>
          <a:lstStyle/>
          <a:p>
            <a:pPr>
              <a:defRPr sz="1200"/>
            </a:pPr>
            <a:endParaRPr lang="en-US"/>
          </a:p>
        </c:txPr>
        <c:crossAx val="528512472"/>
        <c:crossesAt val="100"/>
        <c:auto val="1"/>
        <c:lblAlgn val="ctr"/>
        <c:lblOffset val="20"/>
        <c:tickLblSkip val="1"/>
        <c:tickMarkSkip val="1"/>
        <c:noMultiLvlLbl val="0"/>
      </c:catAx>
      <c:valAx>
        <c:axId val="528512472"/>
        <c:scaling>
          <c:orientation val="minMax"/>
          <c:max val="120"/>
          <c:min val="90"/>
        </c:scaling>
        <c:delete val="0"/>
        <c:axPos val="l"/>
        <c:numFmt formatCode="0" sourceLinked="0"/>
        <c:majorTickMark val="out"/>
        <c:minorTickMark val="none"/>
        <c:tickLblPos val="low"/>
        <c:txPr>
          <a:bodyPr/>
          <a:lstStyle/>
          <a:p>
            <a:pPr>
              <a:defRPr sz="1200"/>
            </a:pPr>
            <a:endParaRPr lang="en-US"/>
          </a:p>
        </c:txPr>
        <c:crossAx val="52850149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8464450103974"/>
          <c:y val="0.11063628970733294"/>
          <c:w val="0.88660798149489495"/>
          <c:h val="0.81592108711912159"/>
        </c:manualLayout>
      </c:layout>
      <c:barChart>
        <c:barDir val="col"/>
        <c:grouping val="stacked"/>
        <c:varyColors val="0"/>
        <c:ser>
          <c:idx val="0"/>
          <c:order val="0"/>
          <c:tx>
            <c:strRef>
              <c:f>Sheet1!$B$1</c:f>
              <c:strCache>
                <c:ptCount val="1"/>
                <c:pt idx="0">
                  <c:v>Net investment gains</c:v>
                </c:pt>
              </c:strCache>
            </c:strRef>
          </c:tx>
          <c:spPr>
            <a:solidFill>
              <a:schemeClr val="accent1"/>
            </a:solidFill>
          </c:spPr>
          <c:invertIfNegative val="0"/>
          <c:dPt>
            <c:idx val="0"/>
            <c:invertIfNegative val="0"/>
            <c:bubble3D val="0"/>
            <c:extLst xmlns:c15="http://schemas.microsoft.com/office/drawing/2012/chart">
              <c:ext xmlns:c16="http://schemas.microsoft.com/office/drawing/2014/chart" uri="{C3380CC4-5D6E-409C-BE32-E72D297353CC}">
                <c16:uniqueId val="{00000003-6C64-471C-8F81-661FDB8A1ABC}"/>
              </c:ext>
            </c:extLst>
          </c:dPt>
          <c:dPt>
            <c:idx val="1"/>
            <c:invertIfNegative val="0"/>
            <c:bubble3D val="0"/>
            <c:extLst xmlns:c15="http://schemas.microsoft.com/office/drawing/2012/chart">
              <c:ext xmlns:c16="http://schemas.microsoft.com/office/drawing/2014/chart" uri="{C3380CC4-5D6E-409C-BE32-E72D297353CC}">
                <c16:uniqueId val="{00000004-6C64-471C-8F81-661FDB8A1ABC}"/>
              </c:ext>
            </c:extLst>
          </c:dPt>
          <c:dPt>
            <c:idx val="2"/>
            <c:invertIfNegative val="0"/>
            <c:bubble3D val="0"/>
            <c:extLst xmlns:c15="http://schemas.microsoft.com/office/drawing/2012/chart">
              <c:ext xmlns:c16="http://schemas.microsoft.com/office/drawing/2014/chart" uri="{C3380CC4-5D6E-409C-BE32-E72D297353CC}">
                <c16:uniqueId val="{00000001-6C64-471C-8F81-661FDB8A1ABC}"/>
              </c:ext>
            </c:extLst>
          </c:dPt>
          <c:dPt>
            <c:idx val="3"/>
            <c:invertIfNegative val="0"/>
            <c:bubble3D val="0"/>
            <c:extLst xmlns:c15="http://schemas.microsoft.com/office/drawing/2012/chart">
              <c:ext xmlns:c16="http://schemas.microsoft.com/office/drawing/2014/chart" uri="{C3380CC4-5D6E-409C-BE32-E72D297353CC}">
                <c16:uniqueId val="{00000005-6C64-471C-8F81-661FDB8A1ABC}"/>
              </c:ext>
            </c:extLst>
          </c:dPt>
          <c:dPt>
            <c:idx val="4"/>
            <c:invertIfNegative val="0"/>
            <c:bubble3D val="0"/>
            <c:extLst xmlns:c15="http://schemas.microsoft.com/office/drawing/2012/chart">
              <c:ext xmlns:c16="http://schemas.microsoft.com/office/drawing/2014/chart" uri="{C3380CC4-5D6E-409C-BE32-E72D297353CC}">
                <c16:uniqueId val="{00000006-6C64-471C-8F81-661FDB8A1ABC}"/>
              </c:ext>
            </c:extLst>
          </c:dPt>
          <c:dPt>
            <c:idx val="5"/>
            <c:invertIfNegative val="0"/>
            <c:bubble3D val="0"/>
            <c:extLst xmlns:c15="http://schemas.microsoft.com/office/drawing/2012/chart">
              <c:ext xmlns:c16="http://schemas.microsoft.com/office/drawing/2014/chart" uri="{C3380CC4-5D6E-409C-BE32-E72D297353CC}">
                <c16:uniqueId val="{00000007-6C64-471C-8F81-661FDB8A1ABC}"/>
              </c:ext>
            </c:extLst>
          </c:dPt>
          <c:dPt>
            <c:idx val="6"/>
            <c:invertIfNegative val="0"/>
            <c:bubble3D val="0"/>
            <c:extLst xmlns:c15="http://schemas.microsoft.com/office/drawing/2012/chart">
              <c:ext xmlns:c16="http://schemas.microsoft.com/office/drawing/2014/chart" uri="{C3380CC4-5D6E-409C-BE32-E72D297353CC}">
                <c16:uniqueId val="{00000004-C0F4-4DB2-A308-D8DBC4180399}"/>
              </c:ext>
            </c:extLst>
          </c:dPt>
          <c:dPt>
            <c:idx val="7"/>
            <c:invertIfNegative val="0"/>
            <c:bubble3D val="0"/>
            <c:extLst xmlns:c15="http://schemas.microsoft.com/office/drawing/2012/chart">
              <c:ext xmlns:c16="http://schemas.microsoft.com/office/drawing/2014/chart" uri="{C3380CC4-5D6E-409C-BE32-E72D297353CC}">
                <c16:uniqueId val="{00000005-C0F4-4DB2-A308-D8DBC4180399}"/>
              </c:ext>
            </c:extLst>
          </c:dPt>
          <c:dPt>
            <c:idx val="8"/>
            <c:invertIfNegative val="0"/>
            <c:bubble3D val="0"/>
            <c:extLst xmlns:c15="http://schemas.microsoft.com/office/drawing/2012/chart">
              <c:ext xmlns:c16="http://schemas.microsoft.com/office/drawing/2014/chart" uri="{C3380CC4-5D6E-409C-BE32-E72D297353CC}">
                <c16:uniqueId val="{00000000-6C64-471C-8F81-661FDB8A1ABC}"/>
              </c:ext>
            </c:extLst>
          </c:dPt>
          <c:dPt>
            <c:idx val="9"/>
            <c:invertIfNegative val="0"/>
            <c:bubble3D val="0"/>
            <c:extLst xmlns:c15="http://schemas.microsoft.com/office/drawing/2012/chart">
              <c:ext xmlns:c16="http://schemas.microsoft.com/office/drawing/2014/chart" uri="{C3380CC4-5D6E-409C-BE32-E72D297353CC}">
                <c16:uniqueId val="{00000002-6C64-471C-8F81-661FDB8A1ABC}"/>
              </c:ext>
            </c:extLst>
          </c:dPt>
          <c:dPt>
            <c:idx val="10"/>
            <c:invertIfNegative val="0"/>
            <c:bubble3D val="0"/>
            <c:extLst xmlns:c15="http://schemas.microsoft.com/office/drawing/2012/chart">
              <c:ext xmlns:c16="http://schemas.microsoft.com/office/drawing/2014/chart" uri="{C3380CC4-5D6E-409C-BE32-E72D297353CC}">
                <c16:uniqueId val="{00000006-C0F4-4DB2-A308-D8DBC4180399}"/>
              </c:ext>
            </c:extLst>
          </c:dPt>
          <c:dPt>
            <c:idx val="23"/>
            <c:invertIfNegative val="0"/>
            <c:bubble3D val="0"/>
            <c:extLst xmlns:c15="http://schemas.microsoft.com/office/drawing/2012/chart">
              <c:ext xmlns:c16="http://schemas.microsoft.com/office/drawing/2014/chart" uri="{C3380CC4-5D6E-409C-BE32-E72D297353CC}">
                <c16:uniqueId val="{00000000-AC74-493F-90D3-7BC3CBDAB987}"/>
              </c:ext>
            </c:extLst>
          </c:dPt>
          <c:dPt>
            <c:idx val="25"/>
            <c:invertIfNegative val="0"/>
            <c:bubble3D val="0"/>
            <c:extLst xmlns:c15="http://schemas.microsoft.com/office/drawing/2012/chart">
              <c:ext xmlns:c16="http://schemas.microsoft.com/office/drawing/2014/chart" uri="{C3380CC4-5D6E-409C-BE32-E72D297353CC}">
                <c16:uniqueId val="{00000001-AC74-493F-90D3-7BC3CBDAB987}"/>
              </c:ext>
            </c:extLst>
          </c:dPt>
          <c:dPt>
            <c:idx val="26"/>
            <c:invertIfNegative val="0"/>
            <c:bubble3D val="0"/>
            <c:extLst xmlns:c15="http://schemas.microsoft.com/office/drawing/2012/char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Sheet1!$A$2:$A$12</c:f>
              <c:strCache>
                <c:ptCount val="11"/>
                <c:pt idx="0">
                  <c:v>10</c:v>
                </c:pt>
                <c:pt idx="1">
                  <c:v>11</c:v>
                </c:pt>
                <c:pt idx="2">
                  <c:v>12</c:v>
                </c:pt>
                <c:pt idx="3">
                  <c:v>13</c:v>
                </c:pt>
                <c:pt idx="4">
                  <c:v>14</c:v>
                </c:pt>
                <c:pt idx="5">
                  <c:v>15</c:v>
                </c:pt>
                <c:pt idx="6">
                  <c:v>16</c:v>
                </c:pt>
                <c:pt idx="7">
                  <c:v>17</c:v>
                </c:pt>
                <c:pt idx="8">
                  <c:v>18</c:v>
                </c:pt>
                <c:pt idx="9">
                  <c:v>19</c:v>
                </c:pt>
                <c:pt idx="10">
                  <c:v>20</c:v>
                </c:pt>
              </c:strCache>
            </c:strRef>
          </c:cat>
          <c:val>
            <c:numRef>
              <c:f>Sheet1!$B$2:$B$12</c:f>
              <c:numCache>
                <c:formatCode>"$"#,##0.0</c:formatCode>
                <c:ptCount val="11"/>
                <c:pt idx="0">
                  <c:v>41.677653721911803</c:v>
                </c:pt>
                <c:pt idx="1">
                  <c:v>42.544578279702094</c:v>
                </c:pt>
                <c:pt idx="2">
                  <c:v>41.356554791496691</c:v>
                </c:pt>
                <c:pt idx="3">
                  <c:v>48.675118712518405</c:v>
                </c:pt>
                <c:pt idx="4">
                  <c:v>44.748605512320005</c:v>
                </c:pt>
                <c:pt idx="5">
                  <c:v>44.963273280810398</c:v>
                </c:pt>
                <c:pt idx="6">
                  <c:v>40.481991740980995</c:v>
                </c:pt>
                <c:pt idx="7">
                  <c:v>50.225901071999999</c:v>
                </c:pt>
                <c:pt idx="8">
                  <c:v>51.457950167568001</c:v>
                </c:pt>
                <c:pt idx="9">
                  <c:v>49.354032990536005</c:v>
                </c:pt>
                <c:pt idx="10">
                  <c:v>42.155683687</c:v>
                </c:pt>
              </c:numCache>
            </c:numRef>
          </c:val>
          <c:extLst xmlns:c15="http://schemas.microsoft.com/office/drawing/2012/chart">
            <c:ext xmlns:c16="http://schemas.microsoft.com/office/drawing/2014/chart" uri="{C3380CC4-5D6E-409C-BE32-E72D297353CC}">
              <c16:uniqueId val="{00000004-AC74-493F-90D3-7BC3CBDAB987}"/>
            </c:ext>
          </c:extLst>
        </c:ser>
        <c:ser>
          <c:idx val="2"/>
          <c:order val="1"/>
          <c:tx>
            <c:strRef>
              <c:f>Sheet1!$C$1</c:f>
              <c:strCache>
                <c:ptCount val="1"/>
                <c:pt idx="0">
                  <c:v>Underwriting gains/losses </c:v>
                </c:pt>
              </c:strCache>
            </c:strRef>
          </c:tx>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E-0CC0-4718-9697-7838C8638131}"/>
                </c:ext>
              </c:extLst>
            </c:dLbl>
            <c:dLbl>
              <c:idx val="3"/>
              <c:delete val="1"/>
              <c:extLst>
                <c:ext xmlns:c15="http://schemas.microsoft.com/office/drawing/2012/chart" uri="{CE6537A1-D6FC-4f65-9D91-7224C49458BB}"/>
                <c:ext xmlns:c16="http://schemas.microsoft.com/office/drawing/2014/chart" uri="{C3380CC4-5D6E-409C-BE32-E72D297353CC}">
                  <c16:uniqueId val="{0000000F-2287-4ADA-8FC5-512906D86B5D}"/>
                </c:ext>
              </c:extLst>
            </c:dLbl>
            <c:dLbl>
              <c:idx val="4"/>
              <c:delete val="1"/>
              <c:extLst>
                <c:ext xmlns:c15="http://schemas.microsoft.com/office/drawing/2012/chart" uri="{CE6537A1-D6FC-4f65-9D91-7224C49458BB}"/>
                <c:ext xmlns:c16="http://schemas.microsoft.com/office/drawing/2014/chart" uri="{C3380CC4-5D6E-409C-BE32-E72D297353CC}">
                  <c16:uniqueId val="{00000010-0CC0-4718-9697-7838C8638131}"/>
                </c:ext>
              </c:extLst>
            </c:dLbl>
            <c:dLbl>
              <c:idx val="5"/>
              <c:delete val="1"/>
              <c:extLst>
                <c:ext xmlns:c15="http://schemas.microsoft.com/office/drawing/2012/chart" uri="{CE6537A1-D6FC-4f65-9D91-7224C49458BB}"/>
                <c:ext xmlns:c16="http://schemas.microsoft.com/office/drawing/2014/chart" uri="{C3380CC4-5D6E-409C-BE32-E72D297353CC}">
                  <c16:uniqueId val="{00000011-0CC0-4718-9697-7838C8638131}"/>
                </c:ext>
              </c:extLst>
            </c:dLbl>
            <c:dLbl>
              <c:idx val="6"/>
              <c:delete val="1"/>
              <c:extLst>
                <c:ext xmlns:c15="http://schemas.microsoft.com/office/drawing/2012/chart" uri="{CE6537A1-D6FC-4f65-9D91-7224C49458BB}"/>
                <c:ext xmlns:c16="http://schemas.microsoft.com/office/drawing/2014/chart" uri="{C3380CC4-5D6E-409C-BE32-E72D297353CC}">
                  <c16:uniqueId val="{00000012-0CC0-4718-9697-7838C8638131}"/>
                </c:ext>
              </c:extLst>
            </c:dLbl>
            <c:dLbl>
              <c:idx val="7"/>
              <c:delete val="1"/>
              <c:extLst>
                <c:ext xmlns:c15="http://schemas.microsoft.com/office/drawing/2012/chart" uri="{CE6537A1-D6FC-4f65-9D91-7224C49458BB}"/>
                <c:ext xmlns:c16="http://schemas.microsoft.com/office/drawing/2014/chart" uri="{C3380CC4-5D6E-409C-BE32-E72D297353CC}">
                  <c16:uniqueId val="{00000013-0CC0-4718-9697-7838C8638131}"/>
                </c:ext>
              </c:extLst>
            </c:dLbl>
            <c:dLbl>
              <c:idx val="8"/>
              <c:layout>
                <c:manualLayout>
                  <c:x val="0"/>
                  <c:y val="8.2566657547117187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9F9-4277-A5B4-980465CA852B}"/>
                </c:ext>
              </c:extLst>
            </c:dLbl>
            <c:dLbl>
              <c:idx val="9"/>
              <c:layout>
                <c:manualLayout>
                  <c:x val="0"/>
                  <c:y val="-2.427435194988584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9F9-4277-A5B4-980465CA852B}"/>
                </c:ext>
              </c:extLst>
            </c:dLbl>
            <c:dLbl>
              <c:idx val="10"/>
              <c:layout>
                <c:manualLayout>
                  <c:x val="-2.9673590504449951E-3"/>
                  <c:y val="7.262921436537156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9F9-4277-A5B4-980465CA852B}"/>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10</c:v>
                </c:pt>
                <c:pt idx="1">
                  <c:v>11</c:v>
                </c:pt>
                <c:pt idx="2">
                  <c:v>12</c:v>
                </c:pt>
                <c:pt idx="3">
                  <c:v>13</c:v>
                </c:pt>
                <c:pt idx="4">
                  <c:v>14</c:v>
                </c:pt>
                <c:pt idx="5">
                  <c:v>15</c:v>
                </c:pt>
                <c:pt idx="6">
                  <c:v>16</c:v>
                </c:pt>
                <c:pt idx="7">
                  <c:v>17</c:v>
                </c:pt>
                <c:pt idx="8">
                  <c:v>18</c:v>
                </c:pt>
                <c:pt idx="9">
                  <c:v>19</c:v>
                </c:pt>
                <c:pt idx="10">
                  <c:v>20</c:v>
                </c:pt>
              </c:strCache>
            </c:strRef>
          </c:cat>
          <c:val>
            <c:numRef>
              <c:f>Sheet1!$C$2:$C$12</c:f>
              <c:numCache>
                <c:formatCode>0.0</c:formatCode>
                <c:ptCount val="11"/>
                <c:pt idx="0">
                  <c:v>-5.2140259639999993</c:v>
                </c:pt>
                <c:pt idx="1">
                  <c:v>-33.669845807000002</c:v>
                </c:pt>
                <c:pt idx="2">
                  <c:v>-6.0687864029999998</c:v>
                </c:pt>
                <c:pt idx="3">
                  <c:v>11.538538698</c:v>
                </c:pt>
                <c:pt idx="4">
                  <c:v>5.2607037709999993</c:v>
                </c:pt>
                <c:pt idx="5">
                  <c:v>8.355506376000001</c:v>
                </c:pt>
                <c:pt idx="6">
                  <c:v>-0.411287978</c:v>
                </c:pt>
                <c:pt idx="7">
                  <c:v>-19.800005243999998</c:v>
                </c:pt>
                <c:pt idx="8">
                  <c:v>5.6022072060000001</c:v>
                </c:pt>
                <c:pt idx="9">
                  <c:v>6.4055470219999995</c:v>
                </c:pt>
                <c:pt idx="10">
                  <c:v>4.8171968339999998</c:v>
                </c:pt>
              </c:numCache>
            </c:numRef>
          </c:val>
          <c:extLst>
            <c:ext xmlns:c16="http://schemas.microsoft.com/office/drawing/2014/chart" uri="{C3380CC4-5D6E-409C-BE32-E72D297353CC}">
              <c16:uniqueId val="{0000000E-2287-4ADA-8FC5-512906D86B5D}"/>
            </c:ext>
          </c:extLst>
        </c:ser>
        <c:dLbls>
          <c:dLblPos val="ctr"/>
          <c:showLegendKey val="0"/>
          <c:showVal val="1"/>
          <c:showCatName val="0"/>
          <c:showSerName val="0"/>
          <c:showPercent val="0"/>
          <c:showBubbleSize val="0"/>
        </c:dLbls>
        <c:gapWidth val="50"/>
        <c:overlap val="100"/>
        <c:axId val="1306718992"/>
        <c:axId val="1304183856"/>
        <c:extLst/>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scaling>
        <c:delete val="0"/>
        <c:axPos val="l"/>
        <c:numFmt formatCode="&quot;$&quot;#,##0" sourceLinked="0"/>
        <c:majorTickMark val="out"/>
        <c:minorTickMark val="none"/>
        <c:tickLblPos val="nextTo"/>
        <c:txPr>
          <a:bodyPr/>
          <a:lstStyle/>
          <a:p>
            <a:pPr>
              <a:defRPr sz="1400"/>
            </a:pPr>
            <a:endParaRPr lang="en-US"/>
          </a:p>
        </c:txPr>
        <c:crossAx val="1306718992"/>
        <c:crosses val="autoZero"/>
        <c:crossBetween val="between"/>
        <c:majorUnit val="10"/>
        <c:minorUnit val="0.01"/>
      </c:valAx>
      <c:spPr>
        <a:noFill/>
        <a:ln w="25400">
          <a:noFill/>
        </a:ln>
      </c:spPr>
    </c:plotArea>
    <c:legend>
      <c:legendPos val="b"/>
      <c:layout>
        <c:manualLayout>
          <c:xMode val="edge"/>
          <c:yMode val="edge"/>
          <c:x val="0.1080170097432183"/>
          <c:y val="4.4877397419093738E-2"/>
          <c:w val="0.57376165330965678"/>
          <c:h val="6.5996546841385464E-2"/>
        </c:manualLayout>
      </c:layou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0805392931822"/>
          <c:y val="8.2649635447203995E-2"/>
          <c:w val="0.87482120886984338"/>
          <c:h val="0.78983116333405101"/>
        </c:manualLayout>
      </c:layout>
      <c:barChart>
        <c:barDir val="col"/>
        <c:grouping val="clustered"/>
        <c:varyColors val="0"/>
        <c:ser>
          <c:idx val="2"/>
          <c:order val="0"/>
          <c:spPr>
            <a:solidFill>
              <a:srgbClr val="337DBE"/>
            </a:solidFill>
          </c:spPr>
          <c:invertIfNegative val="0"/>
          <c:dPt>
            <c:idx val="10"/>
            <c:invertIfNegative val="0"/>
            <c:bubble3D val="0"/>
            <c:extLst>
              <c:ext xmlns:c16="http://schemas.microsoft.com/office/drawing/2014/chart" uri="{C3380CC4-5D6E-409C-BE32-E72D297353CC}">
                <c16:uniqueId val="{00000001-6060-4A09-B385-14594237D649}"/>
              </c:ext>
            </c:extLst>
          </c:dPt>
          <c:dPt>
            <c:idx val="15"/>
            <c:invertIfNegative val="0"/>
            <c:bubble3D val="0"/>
            <c:extLst>
              <c:ext xmlns:c16="http://schemas.microsoft.com/office/drawing/2014/chart" uri="{C3380CC4-5D6E-409C-BE32-E72D297353CC}">
                <c16:uniqueId val="{00000000-17A7-413B-A9B3-6FD57A22FF25}"/>
              </c:ext>
            </c:extLst>
          </c:dPt>
          <c:dPt>
            <c:idx val="24"/>
            <c:invertIfNegative val="0"/>
            <c:bubble3D val="0"/>
            <c:extLst>
              <c:ext xmlns:c16="http://schemas.microsoft.com/office/drawing/2014/chart" uri="{C3380CC4-5D6E-409C-BE32-E72D297353CC}">
                <c16:uniqueId val="{00000004-6060-4A09-B385-14594237D649}"/>
              </c:ext>
            </c:extLst>
          </c:dPt>
          <c:dPt>
            <c:idx val="25"/>
            <c:invertIfNegative val="0"/>
            <c:bubble3D val="0"/>
            <c:extLst>
              <c:ext xmlns:c16="http://schemas.microsoft.com/office/drawing/2014/chart" uri="{C3380CC4-5D6E-409C-BE32-E72D297353CC}">
                <c16:uniqueId val="{00000005-6C89-4DF5-A6D1-A29E3486CAB4}"/>
              </c:ext>
            </c:extLst>
          </c:dPt>
          <c:dLbls>
            <c:dLbl>
              <c:idx val="10"/>
              <c:layout>
                <c:manualLayout>
                  <c:x val="0"/>
                  <c:y val="9.13259629576555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60-4A09-B385-14594237D649}"/>
                </c:ext>
              </c:extLst>
            </c:dLbl>
            <c:numFmt formatCode="&quot;$&quot;#,##0.0" sourceLinked="0"/>
            <c:spPr>
              <a:noFill/>
              <a:ln>
                <a:noFill/>
              </a:ln>
              <a:effectLst/>
            </c:spPr>
            <c:txPr>
              <a:bodyPr rot="0" vert="horz"/>
              <a:lstStyle/>
              <a:p>
                <a:pPr>
                  <a:defRPr sz="14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Sheet1!$B$2:$L$2</c:f>
              <c:numCache>
                <c:formatCode>0.0</c:formatCode>
                <c:ptCount val="11"/>
                <c:pt idx="0">
                  <c:v>28.582889292911801</c:v>
                </c:pt>
                <c:pt idx="1">
                  <c:v>8.1703895757020994</c:v>
                </c:pt>
                <c:pt idx="2">
                  <c:v>29.828537475496702</c:v>
                </c:pt>
                <c:pt idx="3">
                  <c:v>50.895494988518401</c:v>
                </c:pt>
                <c:pt idx="4">
                  <c:v>38.73688666932</c:v>
                </c:pt>
                <c:pt idx="5">
                  <c:v>44.981216173810402</c:v>
                </c:pt>
                <c:pt idx="6">
                  <c:v>33.173246869981</c:v>
                </c:pt>
                <c:pt idx="7">
                  <c:v>22.919810219000002</c:v>
                </c:pt>
                <c:pt idx="8">
                  <c:v>49.730967011568005</c:v>
                </c:pt>
                <c:pt idx="9">
                  <c:v>48.258727617536003</c:v>
                </c:pt>
                <c:pt idx="10">
                  <c:v>35.680603958999995</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55563256"/>
        <c:axId val="555563648"/>
      </c:barChart>
      <c:catAx>
        <c:axId val="555563256"/>
        <c:scaling>
          <c:orientation val="minMax"/>
        </c:scaling>
        <c:delete val="0"/>
        <c:axPos val="b"/>
        <c:numFmt formatCode="General" sourceLinked="1"/>
        <c:majorTickMark val="out"/>
        <c:minorTickMark val="none"/>
        <c:tickLblPos val="low"/>
        <c:txPr>
          <a:bodyPr rot="0" vert="horz" anchor="t" anchorCtr="0"/>
          <a:lstStyle/>
          <a:p>
            <a:pPr>
              <a:defRPr sz="1400"/>
            </a:pPr>
            <a:endParaRPr lang="en-US"/>
          </a:p>
        </c:txPr>
        <c:crossAx val="555563648"/>
        <c:crossesAt val="0"/>
        <c:auto val="1"/>
        <c:lblAlgn val="ctr"/>
        <c:lblOffset val="400"/>
        <c:tickLblSkip val="1"/>
        <c:tickMarkSkip val="1"/>
        <c:noMultiLvlLbl val="0"/>
      </c:catAx>
      <c:valAx>
        <c:axId val="555563648"/>
        <c:scaling>
          <c:orientation val="minMax"/>
          <c:max val="60"/>
          <c:min val="0"/>
        </c:scaling>
        <c:delete val="0"/>
        <c:axPos val="l"/>
        <c:numFmt formatCode="\$#,##0" sourceLinked="0"/>
        <c:majorTickMark val="out"/>
        <c:minorTickMark val="none"/>
        <c:tickLblPos val="nextTo"/>
        <c:txPr>
          <a:bodyPr/>
          <a:lstStyle/>
          <a:p>
            <a:pPr>
              <a:defRPr sz="1400"/>
            </a:pPr>
            <a:endParaRPr lang="en-US"/>
          </a:p>
        </c:txPr>
        <c:crossAx val="55556325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22308546059936E-2"/>
          <c:y val="5.3412462908011868E-2"/>
          <c:w val="0.93118756936736957"/>
          <c:h val="0.83679525222551931"/>
        </c:manualLayout>
      </c:layout>
      <c:lineChart>
        <c:grouping val="standard"/>
        <c:varyColors val="0"/>
        <c:ser>
          <c:idx val="2"/>
          <c:order val="0"/>
          <c:tx>
            <c:strRef>
              <c:f>Sheet1!$A$2</c:f>
              <c:strCache>
                <c:ptCount val="1"/>
                <c:pt idx="0">
                  <c:v>Surplus</c:v>
                </c:pt>
              </c:strCache>
            </c:strRef>
          </c:tx>
          <c:spPr>
            <a:ln w="37942">
              <a:solidFill>
                <a:schemeClr val="accent1"/>
              </a:solidFill>
              <a:prstDash val="solid"/>
            </a:ln>
          </c:spPr>
          <c:marker>
            <c:symbol val="triangle"/>
            <c:size val="6"/>
            <c:spPr>
              <a:solidFill>
                <a:schemeClr val="accent1"/>
              </a:solidFill>
              <a:ln>
                <a:solidFill>
                  <a:schemeClr val="accent1"/>
                </a:solidFill>
              </a:ln>
            </c:spPr>
          </c:marker>
          <c:cat>
            <c:strRef>
              <c:f>Sheet1!$B$1:$BB$1</c:f>
              <c:strCache>
                <c:ptCount val="53"/>
                <c:pt idx="0">
                  <c:v>07:Q3</c:v>
                </c:pt>
                <c:pt idx="1">
                  <c:v>07:Q4</c:v>
                </c:pt>
                <c:pt idx="2">
                  <c:v>08:Q1</c:v>
                </c:pt>
                <c:pt idx="3">
                  <c:v>08:Q2</c:v>
                </c:pt>
                <c:pt idx="4">
                  <c:v>08:Q3</c:v>
                </c:pt>
                <c:pt idx="5">
                  <c:v>08:Q4</c:v>
                </c:pt>
                <c:pt idx="6">
                  <c:v>09:Q1</c:v>
                </c:pt>
                <c:pt idx="7">
                  <c:v>09:Q2</c:v>
                </c:pt>
                <c:pt idx="8">
                  <c:v>09:Q3</c:v>
                </c:pt>
                <c:pt idx="9">
                  <c:v>09:Q4</c:v>
                </c:pt>
                <c:pt idx="10">
                  <c:v>10:Q1</c:v>
                </c:pt>
                <c:pt idx="11">
                  <c:v>10:Q2</c:v>
                </c:pt>
                <c:pt idx="12">
                  <c:v>10:Q3</c:v>
                </c:pt>
                <c:pt idx="13">
                  <c:v>10:Q4</c:v>
                </c:pt>
                <c:pt idx="14">
                  <c:v>11:Q1</c:v>
                </c:pt>
                <c:pt idx="15">
                  <c:v>11:Q2</c:v>
                </c:pt>
                <c:pt idx="16">
                  <c:v>11:Q3</c:v>
                </c:pt>
                <c:pt idx="17">
                  <c:v>11:Q4</c:v>
                </c:pt>
                <c:pt idx="18">
                  <c:v>12:Q1</c:v>
                </c:pt>
                <c:pt idx="19">
                  <c:v>12:Q2</c:v>
                </c:pt>
                <c:pt idx="20">
                  <c:v>12:Q3</c:v>
                </c:pt>
                <c:pt idx="21">
                  <c:v>12:Q4</c:v>
                </c:pt>
                <c:pt idx="22">
                  <c:v>13:Q1</c:v>
                </c:pt>
                <c:pt idx="23">
                  <c:v>13:Q2</c:v>
                </c:pt>
                <c:pt idx="24">
                  <c:v>13:Q3</c:v>
                </c:pt>
                <c:pt idx="25">
                  <c:v>13:Q4</c:v>
                </c:pt>
                <c:pt idx="26">
                  <c:v>14:Q1</c:v>
                </c:pt>
                <c:pt idx="27">
                  <c:v>14:Q2</c:v>
                </c:pt>
                <c:pt idx="28">
                  <c:v>14:Q3</c:v>
                </c:pt>
                <c:pt idx="29">
                  <c:v>14:Q4</c:v>
                </c:pt>
                <c:pt idx="30">
                  <c:v>15:Q1</c:v>
                </c:pt>
                <c:pt idx="31">
                  <c:v>15:Q2</c:v>
                </c:pt>
                <c:pt idx="32">
                  <c:v>15:Q3</c:v>
                </c:pt>
                <c:pt idx="33">
                  <c:v>15:Q4</c:v>
                </c:pt>
                <c:pt idx="34">
                  <c:v>16:Q1</c:v>
                </c:pt>
                <c:pt idx="35">
                  <c:v>16:Q2</c:v>
                </c:pt>
                <c:pt idx="36">
                  <c:v>16:Q3</c:v>
                </c:pt>
                <c:pt idx="37">
                  <c:v>16:Q4</c:v>
                </c:pt>
                <c:pt idx="38">
                  <c:v>17:Q1</c:v>
                </c:pt>
                <c:pt idx="39">
                  <c:v>17:Q2</c:v>
                </c:pt>
                <c:pt idx="40">
                  <c:v>17:Q3</c:v>
                </c:pt>
                <c:pt idx="41">
                  <c:v>17:Q4</c:v>
                </c:pt>
                <c:pt idx="42">
                  <c:v>18:Q1</c:v>
                </c:pt>
                <c:pt idx="43">
                  <c:v>18:Q2</c:v>
                </c:pt>
                <c:pt idx="44">
                  <c:v>18:Q3</c:v>
                </c:pt>
                <c:pt idx="45">
                  <c:v>18:Q4</c:v>
                </c:pt>
                <c:pt idx="46">
                  <c:v>19:Q1</c:v>
                </c:pt>
                <c:pt idx="47">
                  <c:v>19:Q2</c:v>
                </c:pt>
                <c:pt idx="48">
                  <c:v>19:Q3</c:v>
                </c:pt>
                <c:pt idx="49">
                  <c:v>19:Q4</c:v>
                </c:pt>
                <c:pt idx="50">
                  <c:v>20:Q1</c:v>
                </c:pt>
                <c:pt idx="51">
                  <c:v>20:Q2</c:v>
                </c:pt>
                <c:pt idx="52">
                  <c:v>20:Q3</c:v>
                </c:pt>
              </c:strCache>
            </c:strRef>
          </c:cat>
          <c:val>
            <c:numRef>
              <c:f>Sheet1!$B$2:$BB$2</c:f>
              <c:numCache>
                <c:formatCode>0.00</c:formatCode>
                <c:ptCount val="53"/>
                <c:pt idx="0">
                  <c:v>529.39685581737001</c:v>
                </c:pt>
                <c:pt idx="1">
                  <c:v>529.13289270057203</c:v>
                </c:pt>
                <c:pt idx="2">
                  <c:v>521.84211386583308</c:v>
                </c:pt>
                <c:pt idx="3">
                  <c:v>512.099241942954</c:v>
                </c:pt>
                <c:pt idx="4">
                  <c:v>487.87492010844397</c:v>
                </c:pt>
                <c:pt idx="5">
                  <c:v>461.75631580810199</c:v>
                </c:pt>
                <c:pt idx="6">
                  <c:v>440.05162503892001</c:v>
                </c:pt>
                <c:pt idx="7">
                  <c:v>467.77256041063396</c:v>
                </c:pt>
                <c:pt idx="8">
                  <c:v>494.67100915727798</c:v>
                </c:pt>
                <c:pt idx="9">
                  <c:v>517.97076835970904</c:v>
                </c:pt>
                <c:pt idx="10">
                  <c:v>542.66611489528907</c:v>
                </c:pt>
                <c:pt idx="11">
                  <c:v>532.675791366525</c:v>
                </c:pt>
                <c:pt idx="12">
                  <c:v>547.30041606341194</c:v>
                </c:pt>
                <c:pt idx="13">
                  <c:v>561.77660483599993</c:v>
                </c:pt>
                <c:pt idx="14">
                  <c:v>561.933297467947</c:v>
                </c:pt>
                <c:pt idx="15">
                  <c:v>555.46002201918509</c:v>
                </c:pt>
                <c:pt idx="16">
                  <c:v>535.92640438734395</c:v>
                </c:pt>
                <c:pt idx="17">
                  <c:v>560.32254872892395</c:v>
                </c:pt>
                <c:pt idx="18">
                  <c:v>576.78003363553603</c:v>
                </c:pt>
                <c:pt idx="19">
                  <c:v>575.44550353966702</c:v>
                </c:pt>
                <c:pt idx="20">
                  <c:v>587.75286229470396</c:v>
                </c:pt>
                <c:pt idx="21">
                  <c:v>595.16255656430201</c:v>
                </c:pt>
                <c:pt idx="22">
                  <c:v>611.76221859909401</c:v>
                </c:pt>
                <c:pt idx="23">
                  <c:v>616.57460452243106</c:v>
                </c:pt>
                <c:pt idx="24">
                  <c:v>630.83068432562504</c:v>
                </c:pt>
                <c:pt idx="25">
                  <c:v>666.74567921924802</c:v>
                </c:pt>
                <c:pt idx="26">
                  <c:v>671.04142786048601</c:v>
                </c:pt>
                <c:pt idx="27">
                  <c:v>681.39190614421705</c:v>
                </c:pt>
                <c:pt idx="28">
                  <c:v>683.47166535399901</c:v>
                </c:pt>
                <c:pt idx="29">
                  <c:v>688.693190987457</c:v>
                </c:pt>
                <c:pt idx="30">
                  <c:v>681.99158785231702</c:v>
                </c:pt>
                <c:pt idx="31">
                  <c:v>681.43102028575913</c:v>
                </c:pt>
                <c:pt idx="32">
                  <c:v>673.05051861836807</c:v>
                </c:pt>
                <c:pt idx="33">
                  <c:v>687.93733035647494</c:v>
                </c:pt>
                <c:pt idx="34">
                  <c:v>686.57825611549811</c:v>
                </c:pt>
                <c:pt idx="35">
                  <c:v>690.71520438014602</c:v>
                </c:pt>
                <c:pt idx="36">
                  <c:v>699.10634861754113</c:v>
                </c:pt>
                <c:pt idx="37">
                  <c:v>712.46304842439599</c:v>
                </c:pt>
                <c:pt idx="38">
                  <c:v>716.16114831437415</c:v>
                </c:pt>
                <c:pt idx="39">
                  <c:v>724.78788378098</c:v>
                </c:pt>
                <c:pt idx="40">
                  <c:v>726.752516514288</c:v>
                </c:pt>
                <c:pt idx="41">
                  <c:v>765.659906453845</c:v>
                </c:pt>
                <c:pt idx="42">
                  <c:v>757.04610692453707</c:v>
                </c:pt>
                <c:pt idx="43">
                  <c:v>770.29965947749906</c:v>
                </c:pt>
                <c:pt idx="44">
                  <c:v>790.6521345225201</c:v>
                </c:pt>
                <c:pt idx="45">
                  <c:v>757.104378338949</c:v>
                </c:pt>
                <c:pt idx="46">
                  <c:v>789.05543139233498</c:v>
                </c:pt>
                <c:pt idx="47">
                  <c:v>812.29282565816607</c:v>
                </c:pt>
                <c:pt idx="48">
                  <c:v>822.706541278278</c:v>
                </c:pt>
                <c:pt idx="49">
                  <c:v>865.72165582447712</c:v>
                </c:pt>
                <c:pt idx="50">
                  <c:v>783.06800681905406</c:v>
                </c:pt>
                <c:pt idx="51">
                  <c:v>836.93128894596111</c:v>
                </c:pt>
                <c:pt idx="52">
                  <c:v>875.63077258288001</c:v>
                </c:pt>
              </c:numCache>
            </c:numRef>
          </c:val>
          <c:smooth val="0"/>
          <c:extLst>
            <c:ext xmlns:c16="http://schemas.microsoft.com/office/drawing/2014/chart" uri="{C3380CC4-5D6E-409C-BE32-E72D297353CC}">
              <c16:uniqueId val="{00000000-7A03-4BBE-9190-2ADEB0777450}"/>
            </c:ext>
          </c:extLst>
        </c:ser>
        <c:dLbls>
          <c:showLegendKey val="0"/>
          <c:showVal val="0"/>
          <c:showCatName val="0"/>
          <c:showSerName val="0"/>
          <c:showPercent val="0"/>
          <c:showBubbleSize val="0"/>
        </c:dLbls>
        <c:marker val="1"/>
        <c:smooth val="0"/>
        <c:axId val="173269928"/>
        <c:axId val="1"/>
      </c:lineChart>
      <c:catAx>
        <c:axId val="173269928"/>
        <c:scaling>
          <c:orientation val="minMax"/>
        </c:scaling>
        <c:delete val="0"/>
        <c:axPos val="b"/>
        <c:numFmt formatCode="General" sourceLinked="1"/>
        <c:majorTickMark val="out"/>
        <c:minorTickMark val="none"/>
        <c:tickLblPos val="nextTo"/>
        <c:spPr>
          <a:ln w="3162">
            <a:solidFill>
              <a:schemeClr val="tx1"/>
            </a:solidFill>
            <a:prstDash val="solid"/>
          </a:ln>
        </c:spPr>
        <c:txPr>
          <a:bodyPr rot="-5400000" vert="horz"/>
          <a:lstStyle/>
          <a:p>
            <a:pPr>
              <a:defRPr sz="846" b="0" i="0" u="none" strike="noStrike" baseline="0">
                <a:solidFill>
                  <a:schemeClr val="tx1"/>
                </a:solidFill>
                <a:latin typeface="Arial"/>
                <a:ea typeface="Arial"/>
                <a:cs typeface="Arial"/>
              </a:defRPr>
            </a:pPr>
            <a:endParaRPr lang="en-US"/>
          </a:p>
        </c:txPr>
        <c:crossAx val="1"/>
        <c:crossesAt val="400"/>
        <c:auto val="0"/>
        <c:lblAlgn val="ctr"/>
        <c:lblOffset val="100"/>
        <c:tickLblSkip val="1"/>
        <c:tickMarkSkip val="1"/>
        <c:noMultiLvlLbl val="0"/>
      </c:catAx>
      <c:valAx>
        <c:axId val="1"/>
        <c:scaling>
          <c:orientation val="minMax"/>
          <c:max val="900"/>
          <c:min val="400"/>
        </c:scaling>
        <c:delete val="0"/>
        <c:axPos val="l"/>
        <c:majorGridlines>
          <c:spPr>
            <a:ln w="3162">
              <a:solidFill>
                <a:schemeClr val="tx1"/>
              </a:solidFill>
              <a:prstDash val="solid"/>
            </a:ln>
          </c:spPr>
        </c:majorGridlines>
        <c:numFmt formatCode="\$#,##0" sourceLinked="0"/>
        <c:majorTickMark val="out"/>
        <c:minorTickMark val="none"/>
        <c:tickLblPos val="nextTo"/>
        <c:spPr>
          <a:ln w="3162">
            <a:solidFill>
              <a:schemeClr val="tx1"/>
            </a:solidFill>
            <a:prstDash val="solid"/>
          </a:ln>
        </c:spPr>
        <c:txPr>
          <a:bodyPr rot="0" vert="horz"/>
          <a:lstStyle/>
          <a:p>
            <a:pPr>
              <a:defRPr sz="1394" b="0" i="0" u="none" strike="noStrike" baseline="0">
                <a:solidFill>
                  <a:schemeClr val="tx1"/>
                </a:solidFill>
                <a:latin typeface="Arial"/>
                <a:ea typeface="Arial"/>
                <a:cs typeface="Arial"/>
              </a:defRPr>
            </a:pPr>
            <a:endParaRPr lang="en-US"/>
          </a:p>
        </c:txPr>
        <c:crossAx val="173269928"/>
        <c:crosses val="autoZero"/>
        <c:crossBetween val="between"/>
        <c:majorUnit val="100"/>
        <c:minorUnit val="4"/>
      </c:valAx>
      <c:spPr>
        <a:noFill/>
        <a:ln w="25295">
          <a:noFill/>
        </a:ln>
      </c:spPr>
    </c:plotArea>
    <c:plotVisOnly val="1"/>
    <c:dispBlanksAs val="gap"/>
    <c:showDLblsOverMax val="0"/>
  </c:chart>
  <c:spPr>
    <a:noFill/>
    <a:ln>
      <a:noFill/>
    </a:ln>
  </c:spPr>
  <c:txPr>
    <a:bodyPr/>
    <a:lstStyle/>
    <a:p>
      <a:pPr>
        <a:defRPr sz="17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0.11155</cdr:x>
      <cdr:y>0.16689</cdr:y>
    </cdr:from>
    <cdr:to>
      <cdr:x>0.27982</cdr:x>
      <cdr:y>0.37415</cdr:y>
    </cdr:to>
    <cdr:sp macro="" textlink="">
      <cdr:nvSpPr>
        <cdr:cNvPr id="2" name="AutoShape 7">
          <a:extLst xmlns:a="http://schemas.openxmlformats.org/drawingml/2006/main">
            <a:ext uri="{FF2B5EF4-FFF2-40B4-BE49-F238E27FC236}">
              <a16:creationId xmlns:a16="http://schemas.microsoft.com/office/drawing/2014/main" id="{4454B5D2-1B12-441B-A1F7-EA06ACD917B2}"/>
            </a:ext>
          </a:extLst>
        </cdr:cNvPr>
        <cdr:cNvSpPr>
          <a:spLocks xmlns:a="http://schemas.openxmlformats.org/drawingml/2006/main" noChangeArrowheads="1"/>
        </cdr:cNvSpPr>
      </cdr:nvSpPr>
      <cdr:spPr bwMode="gray">
        <a:xfrm xmlns:a="http://schemas.openxmlformats.org/drawingml/2006/main">
          <a:off x="963254" y="574125"/>
          <a:ext cx="1452921" cy="712978"/>
        </a:xfrm>
        <a:prstGeom xmlns:a="http://schemas.openxmlformats.org/drawingml/2006/main" prst="rect">
          <a:avLst/>
        </a:prstGeom>
        <a:solidFill xmlns:a="http://schemas.openxmlformats.org/drawingml/2006/main">
          <a:schemeClr val="accent1"/>
        </a:solidFill>
        <a:ln xmlns:a="http://schemas.openxmlformats.org/drawingml/2006/main" w="28575" algn="ctr">
          <a:noFill/>
          <a:miter lim="800000"/>
          <a:headEnd/>
          <a:tailEnd/>
        </a:ln>
      </cdr:spPr>
      <cdr:txBody>
        <a:bodyPr xmlns:a="http://schemas.openxmlformats.org/drawingml/2006/main" tIns="45720" bIns="4572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2007:Q3</a:t>
          </a:r>
          <a:br>
            <a:rPr lang="en-US" sz="1600" b="1" dirty="0">
              <a:solidFill>
                <a:srgbClr val="FFFFFF"/>
              </a:solidFill>
              <a:latin typeface="Arial" charset="0"/>
              <a:cs typeface="Arial" charset="0"/>
            </a:rPr>
          </a:br>
          <a:r>
            <a:rPr lang="en-US" sz="1600" b="1" dirty="0">
              <a:solidFill>
                <a:srgbClr val="FFFFFF"/>
              </a:solidFill>
              <a:latin typeface="Arial" charset="0"/>
              <a:cs typeface="Arial" charset="0"/>
            </a:rPr>
            <a:t>Pre-Crisis Peak</a:t>
          </a:r>
        </a:p>
      </cdr:txBody>
    </cdr:sp>
  </cdr:relSizeAnchor>
  <cdr:relSizeAnchor xmlns:cdr="http://schemas.openxmlformats.org/drawingml/2006/chartDrawing">
    <cdr:from>
      <cdr:x>0.10332</cdr:x>
      <cdr:y>0.36658</cdr:y>
    </cdr:from>
    <cdr:to>
      <cdr:x>0.147</cdr:x>
      <cdr:y>0.58127</cdr:y>
    </cdr:to>
    <cdr:cxnSp macro="">
      <cdr:nvCxnSpPr>
        <cdr:cNvPr id="3" name="Straight Arrow Connector 2">
          <a:extLst xmlns:a="http://schemas.openxmlformats.org/drawingml/2006/main">
            <a:ext uri="{FF2B5EF4-FFF2-40B4-BE49-F238E27FC236}">
              <a16:creationId xmlns:a16="http://schemas.microsoft.com/office/drawing/2014/main" id="{A7C63B01-75D3-4709-AC16-C4F1FBEC1ECC}"/>
            </a:ext>
          </a:extLst>
        </cdr:cNvPr>
        <cdr:cNvCxnSpPr/>
      </cdr:nvCxnSpPr>
      <cdr:spPr bwMode="gray">
        <a:xfrm xmlns:a="http://schemas.openxmlformats.org/drawingml/2006/main" flipH="1">
          <a:off x="892175" y="1261081"/>
          <a:ext cx="377181" cy="738522"/>
        </a:xfrm>
        <a:prstGeom xmlns:a="http://schemas.openxmlformats.org/drawingml/2006/main" prst="straightConnector1">
          <a:avLst/>
        </a:prstGeom>
        <a:ln xmlns:a="http://schemas.openxmlformats.org/drawingml/2006/main" w="28575">
          <a:solidFill>
            <a:schemeClr val="accent1"/>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0.36142</cdr:x>
      <cdr:y>0.36052</cdr:y>
    </cdr:from>
    <cdr:to>
      <cdr:x>0.41991</cdr:x>
      <cdr:y>0.58127</cdr:y>
    </cdr:to>
    <cdr:cxnSp macro="">
      <cdr:nvCxnSpPr>
        <cdr:cNvPr id="6" name="Straight Arrow Connector 5">
          <a:extLst xmlns:a="http://schemas.openxmlformats.org/drawingml/2006/main">
            <a:ext uri="{FF2B5EF4-FFF2-40B4-BE49-F238E27FC236}">
              <a16:creationId xmlns:a16="http://schemas.microsoft.com/office/drawing/2014/main" id="{A8B43BF6-E32B-4B3B-85B0-136552721A91}"/>
            </a:ext>
          </a:extLst>
        </cdr:cNvPr>
        <cdr:cNvCxnSpPr/>
      </cdr:nvCxnSpPr>
      <cdr:spPr bwMode="gray">
        <a:xfrm xmlns:a="http://schemas.openxmlformats.org/drawingml/2006/main" flipH="1">
          <a:off x="3120862" y="1240219"/>
          <a:ext cx="504988" cy="759384"/>
        </a:xfrm>
        <a:prstGeom xmlns:a="http://schemas.openxmlformats.org/drawingml/2006/main" prst="straightConnector1">
          <a:avLst/>
        </a:prstGeom>
        <a:ln xmlns:a="http://schemas.openxmlformats.org/drawingml/2006/main" w="28575">
          <a:solidFill>
            <a:schemeClr val="accent1"/>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0.32394</cdr:x>
      <cdr:y>0.11734</cdr:y>
    </cdr:from>
    <cdr:to>
      <cdr:x>0.53683</cdr:x>
      <cdr:y>0.36298</cdr:y>
    </cdr:to>
    <cdr:sp macro="" textlink="">
      <cdr:nvSpPr>
        <cdr:cNvPr id="7" name="AutoShape 7">
          <a:extLst xmlns:a="http://schemas.openxmlformats.org/drawingml/2006/main">
            <a:ext uri="{FF2B5EF4-FFF2-40B4-BE49-F238E27FC236}">
              <a16:creationId xmlns:a16="http://schemas.microsoft.com/office/drawing/2014/main" id="{EDBFB9E4-560D-437B-A4B3-55BE3EB81AD8}"/>
            </a:ext>
          </a:extLst>
        </cdr:cNvPr>
        <cdr:cNvSpPr>
          <a:spLocks xmlns:a="http://schemas.openxmlformats.org/drawingml/2006/main" noChangeArrowheads="1"/>
        </cdr:cNvSpPr>
      </cdr:nvSpPr>
      <cdr:spPr bwMode="gray">
        <a:xfrm xmlns:a="http://schemas.openxmlformats.org/drawingml/2006/main">
          <a:off x="2797174" y="403642"/>
          <a:ext cx="1838325" cy="845047"/>
        </a:xfrm>
        <a:prstGeom xmlns:a="http://schemas.openxmlformats.org/drawingml/2006/main" prst="rect">
          <a:avLst/>
        </a:prstGeom>
        <a:solidFill xmlns:a="http://schemas.openxmlformats.org/drawingml/2006/main">
          <a:schemeClr val="accent1"/>
        </a:solidFill>
        <a:ln xmlns:a="http://schemas.openxmlformats.org/drawingml/2006/main" w="28575" algn="ctr">
          <a:noFill/>
          <a:miter lim="800000"/>
          <a:headEnd/>
          <a:tailEnd/>
        </a:ln>
      </cdr:spPr>
      <cdr:txBody>
        <a:bodyPr xmlns:a="http://schemas.openxmlformats.org/drawingml/2006/main" tIns="45720" bIns="4572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Drop in 2011 due to very large CAT losses</a:t>
          </a:r>
        </a:p>
      </cdr:txBody>
    </cdr:sp>
  </cdr:relSizeAnchor>
  <cdr:relSizeAnchor xmlns:cdr="http://schemas.openxmlformats.org/drawingml/2006/chartDrawing">
    <cdr:from>
      <cdr:x>0.57875</cdr:x>
      <cdr:y>0.53496</cdr:y>
    </cdr:from>
    <cdr:to>
      <cdr:x>0.82088</cdr:x>
      <cdr:y>0.78272</cdr:y>
    </cdr:to>
    <cdr:sp macro="" textlink="">
      <cdr:nvSpPr>
        <cdr:cNvPr id="9" name="AutoShape 7">
          <a:extLst xmlns:a="http://schemas.openxmlformats.org/drawingml/2006/main">
            <a:ext uri="{FF2B5EF4-FFF2-40B4-BE49-F238E27FC236}">
              <a16:creationId xmlns:a16="http://schemas.microsoft.com/office/drawing/2014/main" id="{881CCF69-5E4A-4576-93C2-7F470E7EF763}"/>
            </a:ext>
          </a:extLst>
        </cdr:cNvPr>
        <cdr:cNvSpPr>
          <a:spLocks xmlns:a="http://schemas.openxmlformats.org/drawingml/2006/main" noChangeArrowheads="1"/>
        </cdr:cNvSpPr>
      </cdr:nvSpPr>
      <cdr:spPr bwMode="gray">
        <a:xfrm xmlns:a="http://schemas.openxmlformats.org/drawingml/2006/main">
          <a:off x="4997450" y="1840294"/>
          <a:ext cx="2090737" cy="852313"/>
        </a:xfrm>
        <a:prstGeom xmlns:a="http://schemas.openxmlformats.org/drawingml/2006/main" prst="rect">
          <a:avLst/>
        </a:prstGeom>
        <a:solidFill xmlns:a="http://schemas.openxmlformats.org/drawingml/2006/main">
          <a:schemeClr val="accent1"/>
        </a:solidFill>
        <a:ln xmlns:a="http://schemas.openxmlformats.org/drawingml/2006/main" w="28575" algn="ctr">
          <a:noFill/>
          <a:miter lim="800000"/>
          <a:headEnd/>
          <a:tailEnd/>
        </a:ln>
      </cdr:spPr>
      <cdr:txBody>
        <a:bodyPr xmlns:a="http://schemas.openxmlformats.org/drawingml/2006/main" tIns="45720" bIns="4572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Drop in 2018 due to unrealized investment losses</a:t>
          </a:r>
        </a:p>
      </cdr:txBody>
    </cdr:sp>
  </cdr:relSizeAnchor>
  <cdr:relSizeAnchor xmlns:cdr="http://schemas.openxmlformats.org/drawingml/2006/chartDrawing">
    <cdr:from>
      <cdr:x>0.77406</cdr:x>
      <cdr:y>0.3716</cdr:y>
    </cdr:from>
    <cdr:to>
      <cdr:x>0.85011</cdr:x>
      <cdr:y>0.55974</cdr:y>
    </cdr:to>
    <cdr:cxnSp macro="">
      <cdr:nvCxnSpPr>
        <cdr:cNvPr id="10" name="Straight Arrow Connector 9">
          <a:extLst xmlns:a="http://schemas.openxmlformats.org/drawingml/2006/main">
            <a:ext uri="{FF2B5EF4-FFF2-40B4-BE49-F238E27FC236}">
              <a16:creationId xmlns:a16="http://schemas.microsoft.com/office/drawing/2014/main" id="{CBC69224-2C4A-437C-9B63-C0FBDA8C2E1B}"/>
            </a:ext>
          </a:extLst>
        </cdr:cNvPr>
        <cdr:cNvCxnSpPr/>
      </cdr:nvCxnSpPr>
      <cdr:spPr bwMode="gray">
        <a:xfrm xmlns:a="http://schemas.openxmlformats.org/drawingml/2006/main" flipV="1">
          <a:off x="6683909" y="1278319"/>
          <a:ext cx="656691" cy="647217"/>
        </a:xfrm>
        <a:prstGeom xmlns:a="http://schemas.openxmlformats.org/drawingml/2006/main" prst="straightConnector1">
          <a:avLst/>
        </a:prstGeom>
        <a:ln xmlns:a="http://schemas.openxmlformats.org/drawingml/2006/main" w="28575">
          <a:solidFill>
            <a:schemeClr val="accent1"/>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0.94736</cdr:x>
      <cdr:y>0</cdr:y>
    </cdr:from>
    <cdr:to>
      <cdr:x>0.97873</cdr:x>
      <cdr:y>0.06979</cdr:y>
    </cdr:to>
    <cdr:cxnSp macro="">
      <cdr:nvCxnSpPr>
        <cdr:cNvPr id="17" name="Straight Arrow Connector 16">
          <a:extLst xmlns:a="http://schemas.openxmlformats.org/drawingml/2006/main">
            <a:ext uri="{FF2B5EF4-FFF2-40B4-BE49-F238E27FC236}">
              <a16:creationId xmlns:a16="http://schemas.microsoft.com/office/drawing/2014/main" id="{08DAC635-CDC9-4525-9832-075E40BCF6BA}"/>
            </a:ext>
          </a:extLst>
        </cdr:cNvPr>
        <cdr:cNvCxnSpPr/>
      </cdr:nvCxnSpPr>
      <cdr:spPr bwMode="gray">
        <a:xfrm xmlns:a="http://schemas.openxmlformats.org/drawingml/2006/main">
          <a:off x="8180337" y="0"/>
          <a:ext cx="270918" cy="240094"/>
        </a:xfrm>
        <a:prstGeom xmlns:a="http://schemas.openxmlformats.org/drawingml/2006/main" prst="straightConnector1">
          <a:avLst/>
        </a:prstGeom>
        <a:ln xmlns:a="http://schemas.openxmlformats.org/drawingml/2006/main" w="28575">
          <a:solidFill>
            <a:schemeClr val="accent1"/>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0.06645</cdr:x>
      <cdr:y>0.02568</cdr:y>
    </cdr:from>
    <cdr:to>
      <cdr:x>0.59002</cdr:x>
      <cdr:y>0.19796</cdr:y>
    </cdr:to>
    <cdr:sp macro="" textlink="">
      <cdr:nvSpPr>
        <cdr:cNvPr id="2" name="TextBox 1">
          <a:extLst xmlns:a="http://schemas.openxmlformats.org/drawingml/2006/main">
            <a:ext uri="{FF2B5EF4-FFF2-40B4-BE49-F238E27FC236}">
              <a16:creationId xmlns:a16="http://schemas.microsoft.com/office/drawing/2014/main" id="{02C2D310-53D7-497A-ACE3-338FBF907F13}"/>
            </a:ext>
          </a:extLst>
        </cdr:cNvPr>
        <cdr:cNvSpPr txBox="1"/>
      </cdr:nvSpPr>
      <cdr:spPr>
        <a:xfrm xmlns:a="http://schemas.openxmlformats.org/drawingml/2006/main">
          <a:off x="285281" y="41582"/>
          <a:ext cx="2247892" cy="2789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0.06645</cdr:x>
      <cdr:y>0.02568</cdr:y>
    </cdr:from>
    <cdr:to>
      <cdr:x>0.59002</cdr:x>
      <cdr:y>0.19796</cdr:y>
    </cdr:to>
    <cdr:sp macro="" textlink="">
      <cdr:nvSpPr>
        <cdr:cNvPr id="2" name="TextBox 1">
          <a:extLst xmlns:a="http://schemas.openxmlformats.org/drawingml/2006/main">
            <a:ext uri="{FF2B5EF4-FFF2-40B4-BE49-F238E27FC236}">
              <a16:creationId xmlns:a16="http://schemas.microsoft.com/office/drawing/2014/main" id="{02C2D310-53D7-497A-ACE3-338FBF907F13}"/>
            </a:ext>
          </a:extLst>
        </cdr:cNvPr>
        <cdr:cNvSpPr txBox="1"/>
      </cdr:nvSpPr>
      <cdr:spPr>
        <a:xfrm xmlns:a="http://schemas.openxmlformats.org/drawingml/2006/main">
          <a:off x="285281" y="41582"/>
          <a:ext cx="2247892" cy="2789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p>
      </cdr:txBody>
    </cdr:sp>
  </cdr:relSizeAnchor>
</c:userShapes>
</file>

<file path=ppt/drawings/drawing4.xml><?xml version="1.0" encoding="utf-8"?>
<c:userShapes xmlns:c="http://schemas.openxmlformats.org/drawingml/2006/chart">
  <cdr:relSizeAnchor xmlns:cdr="http://schemas.openxmlformats.org/drawingml/2006/chartDrawing">
    <cdr:from>
      <cdr:x>0.06645</cdr:x>
      <cdr:y>0.02568</cdr:y>
    </cdr:from>
    <cdr:to>
      <cdr:x>0.59002</cdr:x>
      <cdr:y>0.19796</cdr:y>
    </cdr:to>
    <cdr:sp macro="" textlink="">
      <cdr:nvSpPr>
        <cdr:cNvPr id="2" name="TextBox 1">
          <a:extLst xmlns:a="http://schemas.openxmlformats.org/drawingml/2006/main">
            <a:ext uri="{FF2B5EF4-FFF2-40B4-BE49-F238E27FC236}">
              <a16:creationId xmlns:a16="http://schemas.microsoft.com/office/drawing/2014/main" id="{02C2D310-53D7-497A-ACE3-338FBF907F13}"/>
            </a:ext>
          </a:extLst>
        </cdr:cNvPr>
        <cdr:cNvSpPr txBox="1"/>
      </cdr:nvSpPr>
      <cdr:spPr>
        <a:xfrm xmlns:a="http://schemas.openxmlformats.org/drawingml/2006/main">
          <a:off x="285281" y="41582"/>
          <a:ext cx="2247892" cy="2789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p>
      </cdr:txBody>
    </cdr:sp>
  </cdr:relSizeAnchor>
  <cdr:relSizeAnchor xmlns:cdr="http://schemas.openxmlformats.org/drawingml/2006/chartDrawing">
    <cdr:from>
      <cdr:x>0.95072</cdr:x>
      <cdr:y>0.15985</cdr:y>
    </cdr:from>
    <cdr:to>
      <cdr:x>0.98806</cdr:x>
      <cdr:y>0.28773</cdr:y>
    </cdr:to>
    <cdr:cxnSp macro="">
      <cdr:nvCxnSpPr>
        <cdr:cNvPr id="4" name="Straight Connector 3">
          <a:extLst xmlns:a="http://schemas.openxmlformats.org/drawingml/2006/main">
            <a:ext uri="{FF2B5EF4-FFF2-40B4-BE49-F238E27FC236}">
              <a16:creationId xmlns:a16="http://schemas.microsoft.com/office/drawing/2014/main" id="{CDB2003C-0128-453F-B9D7-C564C4296BFC}"/>
            </a:ext>
          </a:extLst>
        </cdr:cNvPr>
        <cdr:cNvCxnSpPr/>
      </cdr:nvCxnSpPr>
      <cdr:spPr>
        <a:xfrm xmlns:a="http://schemas.openxmlformats.org/drawingml/2006/main" flipV="1">
          <a:off x="4966787" y="288763"/>
          <a:ext cx="195071" cy="23100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53B4-B4FE-442B-BCF3-9023F49641CC}" type="datetimeFigureOut">
              <a:rPr lang="en-US" sz="1050" smtClean="0"/>
              <a:t>3/23/2021</a:t>
            </a:fld>
            <a:endParaRPr lang="en-US" sz="105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320675"/>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0" y="8866597"/>
            <a:ext cx="6856413" cy="275815"/>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09975"/>
            <a:ext cx="5486400" cy="51435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D5F8523C-8729-40F0-9536-D6C4CA3AD238}" type="slidenum">
              <a:rPr lang="en-US" noProof="0" smtClean="0"/>
              <a:pPr lvl="0"/>
              <a:t>2</a:t>
            </a:fld>
            <a:endParaRPr lang="en-US" noProof="0" dirty="0"/>
          </a:p>
        </p:txBody>
      </p:sp>
      <p:sp>
        <p:nvSpPr>
          <p:cNvPr id="5" name="Slide Image Placeholder 4">
            <a:extLst>
              <a:ext uri="{FF2B5EF4-FFF2-40B4-BE49-F238E27FC236}">
                <a16:creationId xmlns:a16="http://schemas.microsoft.com/office/drawing/2014/main" id="{77F121E9-6F9E-4271-82FB-0481AF9551C9}"/>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49A85200-049E-432C-B38E-A5AEA8A4210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0782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858BD08-603D-48F8-9A20-C039EB7A66EE}" type="slidenum">
              <a:rPr kumimoji="0" lang="en-US" sz="9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3" name="Slide Image Placeholder 2"/>
          <p:cNvSpPr>
            <a:spLocks noGrp="1" noRot="1" noChangeAspect="1"/>
          </p:cNvSpPr>
          <p:nvPr>
            <p:ph type="sldImg"/>
          </p:nvPr>
        </p:nvSpPr>
        <p:spPr>
          <a:xfrm>
            <a:off x="715963" y="325438"/>
            <a:ext cx="5578475" cy="3138487"/>
          </a:xfrm>
        </p:spPr>
      </p:sp>
      <p:sp>
        <p:nvSpPr>
          <p:cNvPr id="4" name="Notes Placeholder 3"/>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None/>
              <a:tabLst/>
              <a:defRPr/>
            </a:pPr>
            <a:r>
              <a:rPr lang="en-US" sz="1200" b="1" kern="1200" dirty="0">
                <a:solidFill>
                  <a:schemeClr val="tx1"/>
                </a:solidFill>
                <a:effectLst/>
                <a:latin typeface="+mn-lt"/>
                <a:ea typeface="+mn-ea"/>
                <a:cs typeface="+mn-cs"/>
              </a:rPr>
              <a:t>Combined Ratio: Neutral</a:t>
            </a:r>
          </a:p>
          <a:p>
            <a:pPr marL="171450" marR="0" lvl="0" indent="-171450" algn="l" defTabSz="914400" rtl="0" eaLnBrk="1" fontAlgn="auto" latinLnBrk="0" hangingPunct="1">
              <a:lnSpc>
                <a:spcPct val="90000"/>
              </a:lnSpc>
              <a:spcBef>
                <a:spcPts val="1200"/>
              </a:spcBef>
              <a:spcAft>
                <a:spcPts val="0"/>
              </a:spcAft>
              <a:buClr>
                <a:srgbClr val="337DBE"/>
              </a:buClr>
              <a:buSzPct val="77000"/>
              <a:tabLst/>
              <a:defRPr/>
            </a:pPr>
            <a:r>
              <a:rPr lang="en-US" sz="1200" kern="1200" dirty="0">
                <a:solidFill>
                  <a:schemeClr val="tx1"/>
                </a:solidFill>
                <a:effectLst/>
                <a:latin typeface="+mn-lt"/>
                <a:ea typeface="+mn-ea"/>
                <a:cs typeface="+mn-cs"/>
              </a:rPr>
              <a:t>Worsened Q3 20 compared to Q3 19 but is above historical average</a:t>
            </a:r>
          </a:p>
          <a:p>
            <a:pPr marL="0" indent="0">
              <a:buNone/>
            </a:pPr>
            <a:endParaRPr lang="en-US" sz="1200" kern="1200" dirty="0">
              <a:solidFill>
                <a:schemeClr val="tx1"/>
              </a:solidFill>
              <a:effectLst/>
              <a:latin typeface="+mn-lt"/>
              <a:ea typeface="+mn-ea"/>
              <a:cs typeface="+mn-cs"/>
            </a:endParaRPr>
          </a:p>
          <a:p>
            <a:pPr marL="0" indent="0">
              <a:buNone/>
            </a:pPr>
            <a:r>
              <a:rPr lang="en-US" sz="1200" b="0" kern="1200" dirty="0">
                <a:solidFill>
                  <a:schemeClr val="tx1"/>
                </a:solidFill>
                <a:effectLst/>
                <a:latin typeface="+mn-lt"/>
                <a:ea typeface="+mn-ea"/>
                <a:cs typeface="+mn-cs"/>
              </a:rPr>
              <a:t>Also want to comment here on </a:t>
            </a:r>
            <a:r>
              <a:rPr lang="en-US" sz="1200" b="1" kern="1200" dirty="0">
                <a:solidFill>
                  <a:schemeClr val="tx1"/>
                </a:solidFill>
                <a:effectLst/>
                <a:latin typeface="+mn-lt"/>
                <a:ea typeface="+mn-ea"/>
                <a:cs typeface="+mn-cs"/>
              </a:rPr>
              <a:t>Net Underwriting Gains (Loss): Neutral</a:t>
            </a:r>
            <a:r>
              <a:rPr lang="en-US" sz="1200" kern="1200" dirty="0">
                <a:solidFill>
                  <a:schemeClr val="tx1"/>
                </a:solidFill>
                <a:effectLst/>
                <a:latin typeface="+mn-lt"/>
                <a:ea typeface="+mn-ea"/>
                <a:cs typeface="+mn-cs"/>
              </a:rPr>
              <a:t> </a:t>
            </a:r>
          </a:p>
          <a:p>
            <a:pPr marL="171450" indent="-171450"/>
            <a:r>
              <a:rPr lang="en-US" sz="1200" kern="1200" dirty="0">
                <a:solidFill>
                  <a:schemeClr val="tx1"/>
                </a:solidFill>
                <a:effectLst/>
                <a:latin typeface="+mn-lt"/>
                <a:ea typeface="+mn-ea"/>
                <a:cs typeface="+mn-cs"/>
              </a:rPr>
              <a:t>Worsened Q3 20 compared to Q3 19 but is above historical average</a:t>
            </a:r>
          </a:p>
          <a:p>
            <a:pPr marL="171450" marR="0" lvl="0" indent="-171450" algn="l" defTabSz="914400" rtl="0" eaLnBrk="1" fontAlgn="auto" latinLnBrk="0" hangingPunct="1">
              <a:lnSpc>
                <a:spcPct val="90000"/>
              </a:lnSpc>
              <a:spcBef>
                <a:spcPts val="1200"/>
              </a:spcBef>
              <a:spcAft>
                <a:spcPts val="0"/>
              </a:spcAft>
              <a:buClr>
                <a:srgbClr val="337DBE"/>
              </a:buClr>
              <a:buSzPct val="77000"/>
              <a:tabLst/>
              <a:defRPr/>
            </a:pPr>
            <a:r>
              <a:rPr lang="en-US" sz="1200" kern="1200" dirty="0">
                <a:solidFill>
                  <a:schemeClr val="tx1"/>
                </a:solidFill>
                <a:effectLst/>
                <a:latin typeface="+mn-lt"/>
                <a:ea typeface="+mn-ea"/>
                <a:cs typeface="+mn-cs"/>
              </a:rPr>
              <a:t>Cat losses: Worth noting the absence of significantly above average losses from natural catastrophes</a:t>
            </a:r>
          </a:p>
          <a:p>
            <a:pPr marL="0" marR="0" lvl="0" indent="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None/>
              <a:tabLst/>
              <a:defRPr/>
            </a:pPr>
            <a:endParaRPr lang="en-US" sz="1200" kern="1200" dirty="0">
              <a:solidFill>
                <a:schemeClr val="tx1"/>
              </a:solidFill>
              <a:effectLst/>
              <a:latin typeface="+mn-lt"/>
              <a:ea typeface="+mn-ea"/>
              <a:cs typeface="+mn-cs"/>
            </a:endParaRPr>
          </a:p>
          <a:p>
            <a:pPr marL="0" indent="0">
              <a:buNone/>
            </a:pPr>
            <a:endParaRPr lang="en-US" dirty="0"/>
          </a:p>
        </p:txBody>
      </p:sp>
    </p:spTree>
    <p:extLst>
      <p:ext uri="{BB962C8B-B14F-4D97-AF65-F5344CB8AC3E}">
        <p14:creationId xmlns:p14="http://schemas.microsoft.com/office/powerpoint/2010/main" val="3644083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715963" y="325438"/>
            <a:ext cx="5578475" cy="3138487"/>
          </a:xfrm>
        </p:spPr>
      </p:sp>
      <p:sp>
        <p:nvSpPr>
          <p:cNvPr id="4" name="Notes Placeholder 3"/>
          <p:cNvSpPr>
            <a:spLocks noGrp="1"/>
          </p:cNvSpPr>
          <p:nvPr>
            <p:ph type="body" idx="1"/>
          </p:nvPr>
        </p:nvSpPr>
        <p:spPr/>
        <p:txBody>
          <a:bodyPr/>
          <a:lstStyle/>
          <a:p>
            <a:pPr marL="171450" marR="0" lvl="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Gap between sum of UW and Investment gains and net income: premium balances charged off, finance charges, dividends, income taxes and a few other items.</a:t>
            </a:r>
          </a:p>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12</a:t>
            </a:fld>
            <a:endParaRPr lang="en-US" dirty="0"/>
          </a:p>
        </p:txBody>
      </p:sp>
    </p:spTree>
    <p:extLst>
      <p:ext uri="{BB962C8B-B14F-4D97-AF65-F5344CB8AC3E}">
        <p14:creationId xmlns:p14="http://schemas.microsoft.com/office/powerpoint/2010/main" val="2760600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325438"/>
            <a:ext cx="5578475" cy="3138487"/>
          </a:xfrm>
        </p:spPr>
      </p:sp>
      <p:sp>
        <p:nvSpPr>
          <p:cNvPr id="3" name="Notes Placeholder 2"/>
          <p:cNvSpPr>
            <a:spLocks noGrp="1"/>
          </p:cNvSpPr>
          <p:nvPr>
            <p:ph type="body" idx="1"/>
          </p:nvPr>
        </p:nvSpPr>
        <p:spPr/>
        <p:txBody>
          <a:bodyPr/>
          <a:lstStyle/>
          <a:p>
            <a:pPr marL="0" indent="0">
              <a:buNone/>
            </a:pPr>
            <a:r>
              <a:rPr lang="en-US" sz="1200" b="1" kern="1200" dirty="0">
                <a:solidFill>
                  <a:schemeClr val="tx1"/>
                </a:solidFill>
                <a:effectLst/>
                <a:latin typeface="+mn-lt"/>
                <a:ea typeface="+mn-ea"/>
                <a:cs typeface="+mn-cs"/>
              </a:rPr>
              <a:t>Net Income: Positive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Below 10-year average but, regardless of economic trends, stronger than expected</a:t>
            </a: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4204970" y="6723489"/>
            <a:ext cx="941507" cy="247621"/>
          </a:xfrm>
          <a:prstGeom prst="rect">
            <a:avLst/>
          </a:prstGeom>
          <a:noFill/>
          <a:ln w="9525">
            <a:noFill/>
            <a:miter lim="800000"/>
            <a:headEnd/>
            <a:tailEnd/>
          </a:ln>
        </p:spPr>
        <p:txBody>
          <a:bodyPr lIns="45801" tIns="46413" rIns="45801" bIns="46413" anchor="b">
            <a:spAutoFit/>
          </a:bodyPr>
          <a:lstStyle/>
          <a:p>
            <a:pPr marL="0" marR="0" lvl="0" indent="0" algn="ctr" defTabSz="928629" rtl="0" eaLnBrk="1" fontAlgn="base" latinLnBrk="0" hangingPunct="1">
              <a:lnSpc>
                <a:spcPct val="100000"/>
              </a:lnSpc>
              <a:spcBef>
                <a:spcPct val="0"/>
              </a:spcBef>
              <a:spcAft>
                <a:spcPct val="0"/>
              </a:spcAft>
              <a:buClrTx/>
              <a:buSzTx/>
              <a:buFontTx/>
              <a:buNone/>
              <a:tabLst/>
              <a:defRPr/>
            </a:pPr>
            <a:fld id="{10D51B6F-E5CE-42ED-829B-9910A1E4B827}" type="slidenum">
              <a:rPr kumimoji="0" lang="en-US" sz="10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28629" rtl="0" eaLnBrk="1" fontAlgn="base" latinLnBrk="0" hangingPunct="1">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34499" name="Rectangle 2"/>
          <p:cNvSpPr>
            <a:spLocks noGrp="1" noRot="1" noChangeAspect="1" noChangeArrowheads="1" noTextEdit="1"/>
          </p:cNvSpPr>
          <p:nvPr>
            <p:ph type="sldImg"/>
          </p:nvPr>
        </p:nvSpPr>
        <p:spPr>
          <a:xfrm>
            <a:off x="717550" y="325438"/>
            <a:ext cx="5575300" cy="3136900"/>
          </a:xfrm>
          <a:ln/>
        </p:spPr>
      </p:sp>
      <p:sp>
        <p:nvSpPr>
          <p:cNvPr id="234500" name="Rectangle 3"/>
          <p:cNvSpPr>
            <a:spLocks noGrp="1" noChangeArrowheads="1"/>
          </p:cNvSpPr>
          <p:nvPr>
            <p:ph type="body" idx="1"/>
          </p:nvPr>
        </p:nvSpPr>
        <p:spPr>
          <a:noFill/>
          <a:ln/>
        </p:spPr>
        <p:txBody>
          <a:bodyPr/>
          <a:lstStyle/>
          <a:p>
            <a:pPr marL="0" lvl="0" indent="0">
              <a:buNone/>
            </a:pPr>
            <a:r>
              <a:rPr lang="en-US" sz="1200" b="1" kern="1200" dirty="0">
                <a:solidFill>
                  <a:schemeClr val="tx1"/>
                </a:solidFill>
                <a:effectLst/>
                <a:latin typeface="+mn-lt"/>
                <a:ea typeface="+mn-ea"/>
                <a:cs typeface="+mn-cs"/>
              </a:rPr>
              <a:t>Policyholder Surplus: Positive </a:t>
            </a:r>
          </a:p>
          <a:p>
            <a:pPr lvl="0"/>
            <a:r>
              <a:rPr lang="en-US" sz="1200" kern="1200" dirty="0">
                <a:solidFill>
                  <a:schemeClr val="tx1"/>
                </a:solidFill>
                <a:effectLst/>
                <a:latin typeface="+mn-lt"/>
                <a:ea typeface="+mn-ea"/>
                <a:cs typeface="+mn-cs"/>
              </a:rPr>
              <a:t>Up in Q3 ‘20 from Q3 ‘19, highest in 10-year </a:t>
            </a:r>
            <a:r>
              <a:rPr lang="en-US" sz="1200" kern="1200" dirty="0" err="1">
                <a:solidFill>
                  <a:schemeClr val="tx1"/>
                </a:solidFill>
                <a:effectLst/>
                <a:latin typeface="+mn-lt"/>
                <a:ea typeface="+mn-ea"/>
                <a:cs typeface="+mn-cs"/>
              </a:rPr>
              <a:t>ytd</a:t>
            </a:r>
            <a:r>
              <a:rPr lang="en-US" sz="1200" kern="1200" dirty="0">
                <a:solidFill>
                  <a:schemeClr val="tx1"/>
                </a:solidFill>
                <a:effectLst/>
                <a:latin typeface="+mn-lt"/>
                <a:ea typeface="+mn-ea"/>
                <a:cs typeface="+mn-cs"/>
              </a:rPr>
              <a:t>, indicative of industry financial health</a:t>
            </a:r>
          </a:p>
          <a:p>
            <a:endParaRPr lang="en-US" sz="1200"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Conclusion</a:t>
            </a:r>
          </a:p>
          <a:p>
            <a:pPr lvl="0"/>
            <a:r>
              <a:rPr lang="en-US" sz="1200" kern="1200" dirty="0">
                <a:solidFill>
                  <a:schemeClr val="tx1"/>
                </a:solidFill>
                <a:effectLst/>
                <a:latin typeface="+mn-lt"/>
                <a:ea typeface="+mn-ea"/>
                <a:cs typeface="+mn-cs"/>
              </a:rPr>
              <a:t>We are encouraged by the continued resilience and financial stability of the industry and its ability to pay legitimate losses on existing policies.  </a:t>
            </a:r>
          </a:p>
          <a:p>
            <a:pPr lvl="0"/>
            <a:r>
              <a:rPr lang="en-US" sz="1200" kern="1200" dirty="0">
                <a:solidFill>
                  <a:schemeClr val="tx1"/>
                </a:solidFill>
                <a:effectLst/>
                <a:latin typeface="+mn-lt"/>
                <a:ea typeface="+mn-ea"/>
                <a:cs typeface="+mn-cs"/>
              </a:rPr>
              <a:t>The first 3 quarters of 2020 were a “real-life” stress test and the industry performed as it should have. </a:t>
            </a:r>
          </a:p>
          <a:p>
            <a:pPr lvl="0"/>
            <a:r>
              <a:rPr lang="en-US" sz="1200" kern="1200" dirty="0">
                <a:solidFill>
                  <a:schemeClr val="tx1"/>
                </a:solidFill>
                <a:effectLst/>
                <a:latin typeface="+mn-lt"/>
                <a:ea typeface="+mn-ea"/>
                <a:cs typeface="+mn-cs"/>
              </a:rPr>
              <a:t>As we do each quarter, we will be updating this analysis of actual results with Q4 numbers and providing an overview of performance for the full 2020 year when this data becomes in Q2 of this year.  </a:t>
            </a:r>
          </a:p>
          <a:p>
            <a:endParaRPr lang="en-US" sz="2400" dirty="0"/>
          </a:p>
        </p:txBody>
      </p:sp>
    </p:spTree>
    <p:extLst>
      <p:ext uri="{BB962C8B-B14F-4D97-AF65-F5344CB8AC3E}">
        <p14:creationId xmlns:p14="http://schemas.microsoft.com/office/powerpoint/2010/main" val="3640154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E0A1D7-41F4-4ABD-BFCE-86B7BE9B3D4B}" type="slidenum">
              <a:rPr kumimoji="0" lang="en-US" sz="9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10" name="Slide Image Placeholder 9"/>
          <p:cNvSpPr>
            <a:spLocks noGrp="1" noRot="1" noChangeAspect="1"/>
          </p:cNvSpPr>
          <p:nvPr>
            <p:ph type="sldImg"/>
          </p:nvPr>
        </p:nvSpPr>
        <p:spPr>
          <a:xfrm>
            <a:off x="757238" y="333375"/>
            <a:ext cx="5680075" cy="3195638"/>
          </a:xfrm>
        </p:spPr>
      </p:sp>
      <p:sp>
        <p:nvSpPr>
          <p:cNvPr id="11" name="Notes Placeholder 10"/>
          <p:cNvSpPr>
            <a:spLocks noGrp="1"/>
          </p:cNvSpPr>
          <p:nvPr>
            <p:ph type="body" idx="1"/>
          </p:nvPr>
        </p:nvSpPr>
        <p:spPr/>
        <p:txBody>
          <a:bodyPr/>
          <a:lstStyle/>
          <a:p>
            <a:pPr lvl="0"/>
            <a:r>
              <a:rPr lang="en-US" sz="1200" kern="1200" dirty="0">
                <a:solidFill>
                  <a:schemeClr val="tx1"/>
                </a:solidFill>
                <a:effectLst/>
                <a:latin typeface="+mn-lt"/>
                <a:ea typeface="+mn-ea"/>
                <a:cs typeface="+mn-cs"/>
              </a:rPr>
              <a:t>Thank you, Sean. In this section, we will discuss industry results for the first three quarters of 2020; Q3 being the last quarter for which we have actual numbers.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are focusing on 7 metrics using data from S&amp;P</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Of those, 4 are neutral, 1 is negative, and 2 as positive.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positive are net income and policyholder surplus, speaking to continued financial strength and systemic stability</a:t>
            </a:r>
          </a:p>
        </p:txBody>
      </p:sp>
    </p:spTree>
    <p:extLst>
      <p:ext uri="{BB962C8B-B14F-4D97-AF65-F5344CB8AC3E}">
        <p14:creationId xmlns:p14="http://schemas.microsoft.com/office/powerpoint/2010/main" val="4032205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23</a:t>
            </a:fld>
            <a:endParaRPr lang="en-US" dirty="0"/>
          </a:p>
        </p:txBody>
      </p:sp>
    </p:spTree>
    <p:extLst>
      <p:ext uri="{BB962C8B-B14F-4D97-AF65-F5344CB8AC3E}">
        <p14:creationId xmlns:p14="http://schemas.microsoft.com/office/powerpoint/2010/main" val="1819945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24</a:t>
            </a:fld>
            <a:endParaRPr lang="en-US" dirty="0"/>
          </a:p>
        </p:txBody>
      </p:sp>
    </p:spTree>
    <p:extLst>
      <p:ext uri="{BB962C8B-B14F-4D97-AF65-F5344CB8AC3E}">
        <p14:creationId xmlns:p14="http://schemas.microsoft.com/office/powerpoint/2010/main" val="241896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D5F8523C-8729-40F0-9536-D6C4CA3AD238}" type="slidenum">
              <a:rPr lang="en-US" noProof="0" smtClean="0"/>
              <a:pPr lvl="0"/>
              <a:t>3</a:t>
            </a:fld>
            <a:endParaRPr lang="en-US" noProof="0" dirty="0"/>
          </a:p>
        </p:txBody>
      </p:sp>
      <p:sp>
        <p:nvSpPr>
          <p:cNvPr id="7" name="Slide Image Placeholder 6">
            <a:extLst>
              <a:ext uri="{FF2B5EF4-FFF2-40B4-BE49-F238E27FC236}">
                <a16:creationId xmlns:a16="http://schemas.microsoft.com/office/drawing/2014/main" id="{700A06F2-47F4-4055-8E98-287ADFCAE3E9}"/>
              </a:ext>
            </a:extLst>
          </p:cNvPr>
          <p:cNvSpPr>
            <a:spLocks noGrp="1" noRot="1" noChangeAspect="1"/>
          </p:cNvSpPr>
          <p:nvPr>
            <p:ph type="sldImg"/>
          </p:nvPr>
        </p:nvSpPr>
        <p:spPr/>
      </p:sp>
    </p:spTree>
    <p:extLst>
      <p:ext uri="{BB962C8B-B14F-4D97-AF65-F5344CB8AC3E}">
        <p14:creationId xmlns:p14="http://schemas.microsoft.com/office/powerpoint/2010/main" val="3000013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4</a:t>
            </a:fld>
            <a:endParaRPr lang="en-US" dirty="0"/>
          </a:p>
        </p:txBody>
      </p:sp>
    </p:spTree>
    <p:extLst>
      <p:ext uri="{BB962C8B-B14F-4D97-AF65-F5344CB8AC3E}">
        <p14:creationId xmlns:p14="http://schemas.microsoft.com/office/powerpoint/2010/main" val="1565952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spcBef>
                <a:spcPts val="600"/>
              </a:spcBef>
              <a:buNone/>
            </a:pPr>
            <a:endParaRPr lang="en-US" sz="1000" dirty="0"/>
          </a:p>
        </p:txBody>
      </p:sp>
      <p:sp>
        <p:nvSpPr>
          <p:cNvPr id="4" name="Slide Number Placeholder 3"/>
          <p:cNvSpPr>
            <a:spLocks noGrp="1"/>
          </p:cNvSpPr>
          <p:nvPr>
            <p:ph type="sldNum" sz="quarter" idx="5"/>
          </p:nvPr>
        </p:nvSpPr>
        <p:spPr/>
        <p:txBody>
          <a:bodyPr/>
          <a:lstStyle/>
          <a:p>
            <a:pPr lvl="0"/>
            <a:fld id="{D5F8523C-8729-40F0-9536-D6C4CA3AD238}" type="slidenum">
              <a:rPr lang="en-US" noProof="0" smtClean="0"/>
              <a:pPr lvl="0"/>
              <a:t>5</a:t>
            </a:fld>
            <a:endParaRPr lang="en-US" noProof="0" dirty="0"/>
          </a:p>
        </p:txBody>
      </p:sp>
      <p:sp>
        <p:nvSpPr>
          <p:cNvPr id="8" name="Slide Image Placeholder 7">
            <a:extLst>
              <a:ext uri="{FF2B5EF4-FFF2-40B4-BE49-F238E27FC236}">
                <a16:creationId xmlns:a16="http://schemas.microsoft.com/office/drawing/2014/main" id="{A20A2802-C70D-4B9A-9C0A-834AC83160D1}"/>
              </a:ext>
            </a:extLst>
          </p:cNvPr>
          <p:cNvSpPr>
            <a:spLocks noGrp="1" noRot="1" noChangeAspect="1"/>
          </p:cNvSpPr>
          <p:nvPr>
            <p:ph type="sldImg"/>
          </p:nvPr>
        </p:nvSpPr>
        <p:spPr/>
      </p:sp>
    </p:spTree>
    <p:extLst>
      <p:ext uri="{BB962C8B-B14F-4D97-AF65-F5344CB8AC3E}">
        <p14:creationId xmlns:p14="http://schemas.microsoft.com/office/powerpoint/2010/main" val="813279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6</a:t>
            </a:fld>
            <a:endParaRPr lang="en-US" dirty="0"/>
          </a:p>
        </p:txBody>
      </p:sp>
    </p:spTree>
    <p:extLst>
      <p:ext uri="{BB962C8B-B14F-4D97-AF65-F5344CB8AC3E}">
        <p14:creationId xmlns:p14="http://schemas.microsoft.com/office/powerpoint/2010/main" val="193300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7</a:t>
            </a:fld>
            <a:endParaRPr lang="en-US" dirty="0"/>
          </a:p>
        </p:txBody>
      </p:sp>
    </p:spTree>
    <p:extLst>
      <p:ext uri="{BB962C8B-B14F-4D97-AF65-F5344CB8AC3E}">
        <p14:creationId xmlns:p14="http://schemas.microsoft.com/office/powerpoint/2010/main" val="3003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E0A1D7-41F4-4ABD-BFCE-86B7BE9B3D4B}" type="slidenum">
              <a:rPr kumimoji="0" lang="en-US" sz="9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10" name="Slide Image Placeholder 9"/>
          <p:cNvSpPr>
            <a:spLocks noGrp="1" noRot="1" noChangeAspect="1"/>
          </p:cNvSpPr>
          <p:nvPr>
            <p:ph type="sldImg"/>
          </p:nvPr>
        </p:nvSpPr>
        <p:spPr>
          <a:xfrm>
            <a:off x="757238" y="333375"/>
            <a:ext cx="5680075" cy="3195638"/>
          </a:xfrm>
        </p:spPr>
      </p:sp>
      <p:sp>
        <p:nvSpPr>
          <p:cNvPr id="11" name="Notes Placeholder 10"/>
          <p:cNvSpPr>
            <a:spLocks noGrp="1"/>
          </p:cNvSpPr>
          <p:nvPr>
            <p:ph type="body" idx="1"/>
          </p:nvPr>
        </p:nvSpPr>
        <p:spPr/>
        <p:txBody>
          <a:bodyPr/>
          <a:lstStyle/>
          <a:p>
            <a:pPr lvl="0"/>
            <a:r>
              <a:rPr lang="en-US" sz="1200" kern="1200" dirty="0">
                <a:solidFill>
                  <a:schemeClr val="tx1"/>
                </a:solidFill>
                <a:effectLst/>
                <a:latin typeface="+mn-lt"/>
                <a:ea typeface="+mn-ea"/>
                <a:cs typeface="+mn-cs"/>
              </a:rPr>
              <a:t>Thank you, Sean. In this section, we will discuss industry results for the first three quarters of 2020; Q3 being the last quarter for which we have actual numbers.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are focusing on 7 metrics using data from S&amp;P</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Of those, 4 are neutral, 1 is negative, and 2 as positive.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positive are net income and policyholder surplus, speaking to continued financial strength and systemic stability</a:t>
            </a:r>
          </a:p>
        </p:txBody>
      </p:sp>
    </p:spTree>
    <p:extLst>
      <p:ext uri="{BB962C8B-B14F-4D97-AF65-F5344CB8AC3E}">
        <p14:creationId xmlns:p14="http://schemas.microsoft.com/office/powerpoint/2010/main" val="306199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44715" rtl="0" eaLnBrk="1" fontAlgn="auto" latinLnBrk="0" hangingPunct="1">
              <a:lnSpc>
                <a:spcPct val="100000"/>
              </a:lnSpc>
              <a:spcBef>
                <a:spcPts val="0"/>
              </a:spcBef>
              <a:spcAft>
                <a:spcPts val="0"/>
              </a:spcAft>
              <a:buClrTx/>
              <a:buSzTx/>
              <a:buFontTx/>
              <a:buNone/>
              <a:tabLst/>
              <a:defRPr/>
            </a:pPr>
            <a:fld id="{D2B0E9B5-36A5-4C65-9FC0-7A7FC996B372}" type="slidenum">
              <a:rPr kumimoji="0" lang="en-US" alt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44715" rtl="0" eaLnBrk="1" fontAlgn="auto" latinLnBrk="0" hangingPunct="1">
                <a:lnSpc>
                  <a:spcPct val="100000"/>
                </a:lnSpc>
                <a:spcBef>
                  <a:spcPts val="0"/>
                </a:spcBef>
                <a:spcAft>
                  <a:spcPts val="0"/>
                </a:spcAft>
                <a:buClrTx/>
                <a:buSzTx/>
                <a:buFontTx/>
                <a:buNone/>
                <a:tabLst/>
                <a:defRPr/>
              </a:pPr>
              <a:t>9</a:t>
            </a:fld>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Slide Image Placeholder 2"/>
          <p:cNvSpPr>
            <a:spLocks noGrp="1" noRot="1" noChangeAspect="1"/>
          </p:cNvSpPr>
          <p:nvPr>
            <p:ph type="sldImg"/>
          </p:nvPr>
        </p:nvSpPr>
        <p:spPr>
          <a:xfrm>
            <a:off x="715963" y="325438"/>
            <a:ext cx="5578475" cy="3138487"/>
          </a:xfrm>
        </p:spPr>
      </p:sp>
      <p:sp>
        <p:nvSpPr>
          <p:cNvPr id="4" name="Notes Placeholder 3"/>
          <p:cNvSpPr>
            <a:spLocks noGrp="1"/>
          </p:cNvSpPr>
          <p:nvPr>
            <p:ph type="body" idx="1"/>
          </p:nvPr>
        </p:nvSpPr>
        <p:spPr/>
        <p:txBody>
          <a:bodyPr/>
          <a:lstStyle/>
          <a:p>
            <a:r>
              <a:rPr lang="en-US" sz="1200" kern="1200" dirty="0">
                <a:solidFill>
                  <a:schemeClr val="tx1"/>
                </a:solidFill>
                <a:effectLst/>
                <a:latin typeface="+mn-lt"/>
                <a:ea typeface="+mn-ea"/>
                <a:cs typeface="+mn-cs"/>
              </a:rPr>
              <a:t>Continued industry strength is even more significant when taking into consideration the uniquely challenging headwinds facing the industry from macroeconomic (for example GDP growth), public health (COVID-19), and civil unrest and political uncertainty. </a:t>
            </a:r>
          </a:p>
          <a:p>
            <a:endParaRPr lang="en-US" sz="1200" kern="1200" dirty="0">
              <a:solidFill>
                <a:schemeClr val="tx1"/>
              </a:solidFill>
              <a:effectLst/>
              <a:latin typeface="+mn-lt"/>
              <a:ea typeface="+mn-ea"/>
              <a:cs typeface="+mn-cs"/>
            </a:endParaRPr>
          </a:p>
          <a:p>
            <a:r>
              <a:rPr lang="en-US" dirty="0"/>
              <a:t>Industry performance, including premium written and returns on investments, is largely dependent on GDP growth</a:t>
            </a:r>
          </a:p>
          <a:p>
            <a:endParaRPr lang="en-US" dirty="0"/>
          </a:p>
          <a:p>
            <a:r>
              <a:rPr lang="en-US" dirty="0"/>
              <a:t>As the graph indicates, GDP growth in Q3 2020 was recovering after collapsing in Q2 due to COVID-19</a:t>
            </a:r>
          </a:p>
        </p:txBody>
      </p:sp>
    </p:spTree>
    <p:extLst>
      <p:ext uri="{BB962C8B-B14F-4D97-AF65-F5344CB8AC3E}">
        <p14:creationId xmlns:p14="http://schemas.microsoft.com/office/powerpoint/2010/main" val="742865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44715" rtl="0" eaLnBrk="1" fontAlgn="auto" latinLnBrk="0" hangingPunct="1">
              <a:lnSpc>
                <a:spcPct val="100000"/>
              </a:lnSpc>
              <a:spcBef>
                <a:spcPts val="0"/>
              </a:spcBef>
              <a:spcAft>
                <a:spcPts val="0"/>
              </a:spcAft>
              <a:buClrTx/>
              <a:buSzTx/>
              <a:buFontTx/>
              <a:buNone/>
              <a:tabLst/>
              <a:defRPr/>
            </a:pPr>
            <a:fld id="{D2B0E9B5-36A5-4C65-9FC0-7A7FC996B372}" type="slidenum">
              <a:rPr kumimoji="0" lang="en-US" alt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44715" rtl="0" eaLnBrk="1" fontAlgn="auto" latinLnBrk="0" hangingPunct="1">
                <a:lnSpc>
                  <a:spcPct val="100000"/>
                </a:lnSpc>
                <a:spcBef>
                  <a:spcPts val="0"/>
                </a:spcBef>
                <a:spcAft>
                  <a:spcPts val="0"/>
                </a:spcAft>
                <a:buClrTx/>
                <a:buSzTx/>
                <a:buFontTx/>
                <a:buNone/>
                <a:tabLst/>
                <a:defRPr/>
              </a:pPr>
              <a:t>10</a:t>
            </a:fld>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Slide Image Placeholder 2"/>
          <p:cNvSpPr>
            <a:spLocks noGrp="1" noRot="1" noChangeAspect="1"/>
          </p:cNvSpPr>
          <p:nvPr>
            <p:ph type="sldImg"/>
          </p:nvPr>
        </p:nvSpPr>
        <p:spPr>
          <a:xfrm>
            <a:off x="715963" y="325438"/>
            <a:ext cx="5578475" cy="3138487"/>
          </a:xfrm>
        </p:spPr>
      </p:sp>
      <p:sp>
        <p:nvSpPr>
          <p:cNvPr id="4" name="Notes Placeholder 3"/>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None/>
              <a:tabLst/>
              <a:defRPr/>
            </a:pPr>
            <a:r>
              <a:rPr lang="en-US" sz="1200" b="1" kern="1200" dirty="0">
                <a:solidFill>
                  <a:schemeClr val="tx1"/>
                </a:solidFill>
                <a:effectLst/>
                <a:latin typeface="+mn-lt"/>
                <a:ea typeface="+mn-ea"/>
                <a:cs typeface="+mn-cs"/>
              </a:rPr>
              <a:t>Premium growth: Neutral</a:t>
            </a:r>
          </a:p>
          <a:p>
            <a:pPr marL="171450" marR="0" lvl="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sz="1200" kern="1200" dirty="0">
                <a:solidFill>
                  <a:schemeClr val="tx1"/>
                </a:solidFill>
                <a:effectLst/>
                <a:latin typeface="+mn-lt"/>
                <a:ea typeface="+mn-ea"/>
                <a:cs typeface="+mn-cs"/>
              </a:rPr>
              <a:t>Net Premium Written and Growth: Industry performance in line with economy; near 10-year historical average</a:t>
            </a:r>
          </a:p>
          <a:p>
            <a:pPr marL="171450" marR="0" lvl="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sz="1200" b="0" kern="1200" dirty="0">
                <a:solidFill>
                  <a:schemeClr val="tx1"/>
                </a:solidFill>
                <a:effectLst/>
                <a:latin typeface="+mn-lt"/>
                <a:ea typeface="+mn-ea"/>
                <a:cs typeface="+mn-cs"/>
              </a:rPr>
              <a:t>Regardless of Q2/Q3 GDP, COVID-19</a:t>
            </a:r>
          </a:p>
          <a:p>
            <a:pPr marL="171450" marR="0" lvl="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sz="1200" b="0" kern="1200" dirty="0">
                <a:solidFill>
                  <a:schemeClr val="tx1"/>
                </a:solidFill>
                <a:effectLst/>
                <a:latin typeface="+mn-lt"/>
                <a:ea typeface="+mn-ea"/>
                <a:cs typeface="+mn-cs"/>
              </a:rPr>
              <a:t>We expect Q4’20 to continue improve though on a slower pace than Q3 </a:t>
            </a:r>
          </a:p>
          <a:p>
            <a:endParaRPr lang="en-US" dirty="0"/>
          </a:p>
          <a:p>
            <a:pPr marL="0" indent="0">
              <a:buNone/>
            </a:pPr>
            <a:r>
              <a:rPr lang="en-US" dirty="0"/>
              <a:t>Also want to comment here on </a:t>
            </a:r>
            <a:r>
              <a:rPr lang="en-US" sz="1200" b="1" kern="1200" dirty="0">
                <a:solidFill>
                  <a:schemeClr val="tx1"/>
                </a:solidFill>
                <a:effectLst/>
                <a:latin typeface="+mn-lt"/>
                <a:ea typeface="+mn-ea"/>
                <a:cs typeface="+mn-cs"/>
              </a:rPr>
              <a:t>Policyholder dividends: Neutral</a:t>
            </a:r>
          </a:p>
          <a:p>
            <a:pPr marL="171450" marR="0" lvl="0" indent="-171450" algn="l" defTabSz="914400" rtl="0" eaLnBrk="1" fontAlgn="auto" latinLnBrk="0" hangingPunct="1">
              <a:lnSpc>
                <a:spcPct val="90000"/>
              </a:lnSpc>
              <a:spcBef>
                <a:spcPts val="1200"/>
              </a:spcBef>
              <a:spcAft>
                <a:spcPts val="0"/>
              </a:spcAft>
              <a:buClr>
                <a:srgbClr val="337DBE"/>
              </a:buClr>
              <a:buSzPct val="77000"/>
              <a:tabLst/>
              <a:defRPr/>
            </a:pPr>
            <a:r>
              <a:rPr lang="en-US" sz="1200" kern="1200" dirty="0">
                <a:solidFill>
                  <a:schemeClr val="tx1"/>
                </a:solidFill>
                <a:effectLst/>
                <a:latin typeface="+mn-lt"/>
                <a:ea typeface="+mn-ea"/>
                <a:cs typeface="+mn-cs"/>
              </a:rPr>
              <a:t>Highest on record (need to factor in policy give backs)</a:t>
            </a:r>
          </a:p>
          <a:p>
            <a:endParaRPr lang="en-US" dirty="0"/>
          </a:p>
        </p:txBody>
      </p:sp>
    </p:spTree>
    <p:extLst>
      <p:ext uri="{BB962C8B-B14F-4D97-AF65-F5344CB8AC3E}">
        <p14:creationId xmlns:p14="http://schemas.microsoft.com/office/powerpoint/2010/main" val="1640612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8AC72A-114E-5B4E-8696-6F277BDAFE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270399"/>
            <a:ext cx="12192001" cy="6858001"/>
          </a:xfrm>
          <a:prstGeom prst="rect">
            <a:avLst/>
          </a:prstGeom>
        </p:spPr>
      </p:pic>
      <p:sp>
        <p:nvSpPr>
          <p:cNvPr id="13" name="Title 1">
            <a:extLst>
              <a:ext uri="{FF2B5EF4-FFF2-40B4-BE49-F238E27FC236}">
                <a16:creationId xmlns:a16="http://schemas.microsoft.com/office/drawing/2014/main" id="{F10C4868-0389-6D40-A21D-F9BEDC7C6224}"/>
              </a:ext>
            </a:extLst>
          </p:cNvPr>
          <p:cNvSpPr>
            <a:spLocks noGrp="1"/>
          </p:cNvSpPr>
          <p:nvPr>
            <p:ph type="ctrTitle"/>
          </p:nvPr>
        </p:nvSpPr>
        <p:spPr>
          <a:xfrm>
            <a:off x="844897" y="270398"/>
            <a:ext cx="9326880" cy="1656893"/>
          </a:xfrm>
        </p:spPr>
        <p:txBody>
          <a:bodyPr lIns="0" tIns="0" rIns="0" bIns="0"/>
          <a:lstStyle>
            <a:lvl1pPr algn="l">
              <a:defRPr sz="3600" b="0">
                <a:solidFill>
                  <a:schemeClr val="tx1"/>
                </a:solidFill>
              </a:defRPr>
            </a:lvl1pPr>
          </a:lstStyle>
          <a:p>
            <a:r>
              <a:rPr lang="en-US" dirty="0"/>
              <a:t>Click to edit Master title style</a:t>
            </a:r>
          </a:p>
        </p:txBody>
      </p:sp>
      <p:sp>
        <p:nvSpPr>
          <p:cNvPr id="14" name="Subtitle 2">
            <a:extLst>
              <a:ext uri="{FF2B5EF4-FFF2-40B4-BE49-F238E27FC236}">
                <a16:creationId xmlns:a16="http://schemas.microsoft.com/office/drawing/2014/main" id="{01276FE9-BB31-D944-9C4E-48037EC9537F}"/>
              </a:ext>
            </a:extLst>
          </p:cNvPr>
          <p:cNvSpPr>
            <a:spLocks noGrp="1"/>
          </p:cNvSpPr>
          <p:nvPr>
            <p:ph type="subTitle" idx="1"/>
          </p:nvPr>
        </p:nvSpPr>
        <p:spPr>
          <a:xfrm>
            <a:off x="844897" y="2060574"/>
            <a:ext cx="9326880" cy="976579"/>
          </a:xfrm>
        </p:spPr>
        <p:txBody>
          <a:bodyPr lIns="0" tIns="0" rIns="0" bIns="0"/>
          <a:lstStyle>
            <a:lvl1pPr marL="0" indent="0" algn="l">
              <a:spcBef>
                <a:spcPts val="480"/>
              </a:spcBef>
              <a:buNone/>
              <a:defRPr sz="2400">
                <a:solidFill>
                  <a:srgbClr val="072C44"/>
                </a:solidFill>
              </a:defRPr>
            </a:lvl1pPr>
            <a:lvl2pPr marL="548613" indent="0" algn="ctr">
              <a:buNone/>
              <a:defRPr>
                <a:solidFill>
                  <a:schemeClr val="tx1">
                    <a:tint val="75000"/>
                  </a:schemeClr>
                </a:solidFill>
              </a:defRPr>
            </a:lvl2pPr>
            <a:lvl3pPr marL="1097225" indent="0" algn="ctr">
              <a:buNone/>
              <a:defRPr>
                <a:solidFill>
                  <a:schemeClr val="tx1">
                    <a:tint val="75000"/>
                  </a:schemeClr>
                </a:solidFill>
              </a:defRPr>
            </a:lvl3pPr>
            <a:lvl4pPr marL="1645838" indent="0" algn="ctr">
              <a:buNone/>
              <a:defRPr>
                <a:solidFill>
                  <a:schemeClr val="tx1">
                    <a:tint val="75000"/>
                  </a:schemeClr>
                </a:solidFill>
              </a:defRPr>
            </a:lvl4pPr>
            <a:lvl5pPr marL="2194451" indent="0" algn="ctr">
              <a:buNone/>
              <a:defRPr>
                <a:solidFill>
                  <a:schemeClr val="tx1">
                    <a:tint val="75000"/>
                  </a:schemeClr>
                </a:solidFill>
              </a:defRPr>
            </a:lvl5pPr>
            <a:lvl6pPr marL="2743064" indent="0" algn="ctr">
              <a:buNone/>
              <a:defRPr>
                <a:solidFill>
                  <a:schemeClr val="tx1">
                    <a:tint val="75000"/>
                  </a:schemeClr>
                </a:solidFill>
              </a:defRPr>
            </a:lvl6pPr>
            <a:lvl7pPr marL="3291675" indent="0" algn="ctr">
              <a:buNone/>
              <a:defRPr>
                <a:solidFill>
                  <a:schemeClr val="tx1">
                    <a:tint val="75000"/>
                  </a:schemeClr>
                </a:solidFill>
              </a:defRPr>
            </a:lvl7pPr>
            <a:lvl8pPr marL="3840288" indent="0" algn="ctr">
              <a:buNone/>
              <a:defRPr>
                <a:solidFill>
                  <a:schemeClr val="tx1">
                    <a:tint val="75000"/>
                  </a:schemeClr>
                </a:solidFill>
              </a:defRPr>
            </a:lvl8pPr>
            <a:lvl9pPr marL="4388901" indent="0" algn="ctr">
              <a:buNone/>
              <a:defRPr>
                <a:solidFill>
                  <a:schemeClr val="tx1">
                    <a:tint val="75000"/>
                  </a:schemeClr>
                </a:solidFill>
              </a:defRPr>
            </a:lvl9pPr>
          </a:lstStyle>
          <a:p>
            <a:r>
              <a:rPr lang="en-US" dirty="0"/>
              <a:t>Click to edit Master subtitle style</a:t>
            </a:r>
          </a:p>
        </p:txBody>
      </p:sp>
      <p:pic>
        <p:nvPicPr>
          <p:cNvPr id="15" name="Picture 14" descr="Insurance Information Institute logo">
            <a:extLst>
              <a:ext uri="{FF2B5EF4-FFF2-40B4-BE49-F238E27FC236}">
                <a16:creationId xmlns:a16="http://schemas.microsoft.com/office/drawing/2014/main" id="{312A99F3-ADA2-9549-96FD-AE5899ECA8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6823" y="397962"/>
            <a:ext cx="1903820" cy="563787"/>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54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1997" cy="6858000"/>
          </a:xfrm>
          <a:prstGeom prst="rect">
            <a:avLst/>
          </a:prstGeom>
        </p:spPr>
      </p:pic>
      <p:sp>
        <p:nvSpPr>
          <p:cNvPr id="2" name="Title 1"/>
          <p:cNvSpPr>
            <a:spLocks noGrp="1"/>
          </p:cNvSpPr>
          <p:nvPr>
            <p:ph type="ctrTitle"/>
          </p:nvPr>
        </p:nvSpPr>
        <p:spPr>
          <a:xfrm>
            <a:off x="938775" y="3351344"/>
            <a:ext cx="103632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938775" y="4933256"/>
            <a:ext cx="103632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8775" y="2243434"/>
            <a:ext cx="3234692" cy="906742"/>
          </a:xfrm>
          <a:prstGeom prst="rect">
            <a:avLst/>
          </a:prstGeom>
        </p:spPr>
      </p:pic>
    </p:spTree>
    <p:extLst>
      <p:ext uri="{BB962C8B-B14F-4D97-AF65-F5344CB8AC3E}">
        <p14:creationId xmlns:p14="http://schemas.microsoft.com/office/powerpoint/2010/main" val="233690085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1" y="0"/>
            <a:ext cx="12192305"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bg1"/>
              </a:solidFill>
            </a:endParaRPr>
          </a:p>
        </p:txBody>
      </p:sp>
      <p:sp>
        <p:nvSpPr>
          <p:cNvPr id="2" name="Title 1"/>
          <p:cNvSpPr>
            <a:spLocks noGrp="1"/>
          </p:cNvSpPr>
          <p:nvPr>
            <p:ph type="ctrTitle"/>
          </p:nvPr>
        </p:nvSpPr>
        <p:spPr bwMode="gray">
          <a:xfrm>
            <a:off x="938773" y="1960694"/>
            <a:ext cx="103632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938773" y="3542606"/>
            <a:ext cx="926592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010860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6"/>
            <a:ext cx="112776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511808" y="6294780"/>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010754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7498080" y="2164080"/>
            <a:ext cx="4023360" cy="536448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C6C6C9"/>
              </a:solidFill>
            </a:endParaRPr>
          </a:p>
        </p:txBody>
      </p:sp>
      <p:sp>
        <p:nvSpPr>
          <p:cNvPr id="2" name="Title 1"/>
          <p:cNvSpPr>
            <a:spLocks noGrp="1"/>
          </p:cNvSpPr>
          <p:nvPr>
            <p:ph type="title"/>
          </p:nvPr>
        </p:nvSpPr>
        <p:spPr>
          <a:xfrm>
            <a:off x="475488" y="232326"/>
            <a:ext cx="112776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511808" y="6294780"/>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153078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6"/>
            <a:ext cx="11277600" cy="950976"/>
          </a:xfrm>
        </p:spPr>
        <p:txBody>
          <a:bodyPr/>
          <a:lstStyle/>
          <a:p>
            <a:r>
              <a:rPr lang="en-US" dirty="0"/>
              <a:t>Click to edit Master title style</a:t>
            </a:r>
          </a:p>
        </p:txBody>
      </p:sp>
      <p:sp>
        <p:nvSpPr>
          <p:cNvPr id="3" name="Content Placeholder 2"/>
          <p:cNvSpPr>
            <a:spLocks noGrp="1"/>
          </p:cNvSpPr>
          <p:nvPr>
            <p:ph idx="1"/>
          </p:nvPr>
        </p:nvSpPr>
        <p:spPr>
          <a:xfrm>
            <a:off x="475488" y="1883664"/>
            <a:ext cx="112776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511808" y="6293757"/>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604027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7498080" y="2164080"/>
            <a:ext cx="4023360" cy="536448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C6C6C9"/>
              </a:solidFill>
            </a:endParaRPr>
          </a:p>
        </p:txBody>
      </p:sp>
      <p:sp>
        <p:nvSpPr>
          <p:cNvPr id="2" name="Title 1"/>
          <p:cNvSpPr>
            <a:spLocks noGrp="1"/>
          </p:cNvSpPr>
          <p:nvPr>
            <p:ph type="title"/>
          </p:nvPr>
        </p:nvSpPr>
        <p:spPr>
          <a:xfrm>
            <a:off x="475488" y="232326"/>
            <a:ext cx="11277600" cy="950976"/>
          </a:xfrm>
        </p:spPr>
        <p:txBody>
          <a:bodyPr/>
          <a:lstStyle/>
          <a:p>
            <a:r>
              <a:rPr lang="en-US" dirty="0"/>
              <a:t>Click to edit Master title style</a:t>
            </a:r>
          </a:p>
        </p:txBody>
      </p:sp>
      <p:sp>
        <p:nvSpPr>
          <p:cNvPr id="3" name="Content Placeholder 2"/>
          <p:cNvSpPr>
            <a:spLocks noGrp="1"/>
          </p:cNvSpPr>
          <p:nvPr>
            <p:ph idx="1"/>
          </p:nvPr>
        </p:nvSpPr>
        <p:spPr>
          <a:xfrm>
            <a:off x="475488" y="1883664"/>
            <a:ext cx="112776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511808" y="6293757"/>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066663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511808" y="6294780"/>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469901" y="1657349"/>
            <a:ext cx="11290299"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469901" y="2377440"/>
            <a:ext cx="11290300"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2179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511808" y="6294779"/>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469902"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476252" y="2377440"/>
            <a:ext cx="5530849"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6225116" y="2378075"/>
            <a:ext cx="5535168"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6932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511808" y="6291072"/>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6224120" y="3986784"/>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469902"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469900" y="2381250"/>
            <a:ext cx="55372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6225116" y="2381249"/>
            <a:ext cx="5535168"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6225116" y="4712970"/>
            <a:ext cx="5535168"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867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6" y="0"/>
            <a:ext cx="12192305"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bg1"/>
              </a:solidFill>
            </a:endParaRPr>
          </a:p>
        </p:txBody>
      </p:sp>
      <p:sp>
        <p:nvSpPr>
          <p:cNvPr id="2" name="Title 1"/>
          <p:cNvSpPr>
            <a:spLocks noGrp="1"/>
          </p:cNvSpPr>
          <p:nvPr>
            <p:ph type="ctrTitle"/>
          </p:nvPr>
        </p:nvSpPr>
        <p:spPr bwMode="gray">
          <a:xfrm>
            <a:off x="938773" y="1960695"/>
            <a:ext cx="103632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938773" y="3542607"/>
            <a:ext cx="9265920" cy="813816"/>
          </a:xfrm>
        </p:spPr>
        <p:txBody>
          <a:bodyPr lIns="0" tIns="0" rIns="0" bIns="0"/>
          <a:lstStyle>
            <a:lvl1pPr marL="0" indent="0" algn="l">
              <a:spcBef>
                <a:spcPts val="400"/>
              </a:spcBef>
              <a:buNone/>
              <a:defRPr sz="24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511808" y="6291072"/>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469902"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469902" y="3986784"/>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476252" y="2377439"/>
            <a:ext cx="5530849"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476252" y="4709160"/>
            <a:ext cx="5530849"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6225116" y="2378075"/>
            <a:ext cx="5535168"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8545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511808" y="6291072"/>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469902"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469902" y="3986784"/>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6224120" y="3986784"/>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476252" y="2377440"/>
            <a:ext cx="5530849"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6225116" y="2378075"/>
            <a:ext cx="5535168"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476252" y="4709160"/>
            <a:ext cx="5530849"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6225117" y="4708525"/>
            <a:ext cx="55372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9390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p:txBody>
          <a:bodyPr/>
          <a:lstStyle>
            <a:lvl1pPr fontAlgn="auto">
              <a:spcAft>
                <a:spcPts val="0"/>
              </a:spcAft>
              <a:defRPr/>
            </a:lvl1pPr>
          </a:lstStyle>
          <a:p>
            <a:pPr>
              <a:defRPr/>
            </a:pPr>
            <a:endParaRPr lang="en-US" dirty="0"/>
          </a:p>
        </p:txBody>
      </p:sp>
      <p:sp>
        <p:nvSpPr>
          <p:cNvPr id="3" name="Rectangle 106"/>
          <p:cNvSpPr>
            <a:spLocks noGrp="1" noChangeArrowheads="1"/>
          </p:cNvSpPr>
          <p:nvPr>
            <p:ph type="ftr" sz="quarter" idx="11"/>
          </p:nvPr>
        </p:nvSpPr>
        <p:spPr/>
        <p:txBody>
          <a:bodyPr/>
          <a:lstStyle>
            <a:lvl1pPr fontAlgn="auto">
              <a:spcAft>
                <a:spcPts val="0"/>
              </a:spcAft>
              <a:defRPr/>
            </a:lvl1pPr>
          </a:lstStyle>
          <a:p>
            <a:pPr>
              <a:defRPr/>
            </a:pPr>
            <a:endParaRPr lang="en-US" dirty="0"/>
          </a:p>
        </p:txBody>
      </p:sp>
      <p:sp>
        <p:nvSpPr>
          <p:cNvPr id="4" name="Rectangle 110"/>
          <p:cNvSpPr>
            <a:spLocks noGrp="1" noChangeArrowheads="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452593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8"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5" name="Text Placeholder 12">
            <a:extLst>
              <a:ext uri="{FF2B5EF4-FFF2-40B4-BE49-F238E27FC236}">
                <a16:creationId xmlns:a16="http://schemas.microsoft.com/office/drawing/2014/main" id="{E52494B6-15BA-BA46-AE93-1C5255CD6AC7}"/>
              </a:ext>
            </a:extLst>
          </p:cNvPr>
          <p:cNvSpPr>
            <a:spLocks noGrp="1"/>
          </p:cNvSpPr>
          <p:nvPr>
            <p:ph type="body" sz="quarter" idx="17" hasCustomPrompt="1"/>
          </p:nvPr>
        </p:nvSpPr>
        <p:spPr>
          <a:xfrm>
            <a:off x="1103936" y="5709556"/>
            <a:ext cx="1064357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85120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9"/>
          <p:cNvSpPr>
            <a:spLocks noGrp="1"/>
          </p:cNvSpPr>
          <p:nvPr>
            <p:ph type="body" sz="quarter" idx="15" hasCustomPrompt="1"/>
          </p:nvPr>
        </p:nvSpPr>
        <p:spPr bwMode="gray">
          <a:xfrm>
            <a:off x="475494" y="1304174"/>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5" name="Text Placeholder 12">
            <a:extLst>
              <a:ext uri="{FF2B5EF4-FFF2-40B4-BE49-F238E27FC236}">
                <a16:creationId xmlns:a16="http://schemas.microsoft.com/office/drawing/2014/main" id="{897E8623-7513-7544-9353-C264A556CB3F}"/>
              </a:ext>
            </a:extLst>
          </p:cNvPr>
          <p:cNvSpPr>
            <a:spLocks noGrp="1"/>
          </p:cNvSpPr>
          <p:nvPr>
            <p:ph type="body" sz="quarter" idx="16" hasCustomPrompt="1"/>
          </p:nvPr>
        </p:nvSpPr>
        <p:spPr>
          <a:xfrm>
            <a:off x="2445488" y="6293756"/>
            <a:ext cx="9190989"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9" name="Title Placeholder 1">
            <a:extLst>
              <a:ext uri="{FF2B5EF4-FFF2-40B4-BE49-F238E27FC236}">
                <a16:creationId xmlns:a16="http://schemas.microsoft.com/office/drawing/2014/main" id="{EC1E92BD-0DD2-C64C-B9C2-65523F8422D6}"/>
              </a:ext>
            </a:extLst>
          </p:cNvPr>
          <p:cNvSpPr>
            <a:spLocks noGrp="1"/>
          </p:cNvSpPr>
          <p:nvPr>
            <p:ph type="title"/>
          </p:nvPr>
        </p:nvSpPr>
        <p:spPr>
          <a:xfrm>
            <a:off x="475488" y="310666"/>
            <a:ext cx="11277600" cy="950976"/>
          </a:xfrm>
          <a:prstGeom prst="rect">
            <a:avLst/>
          </a:prstGeom>
        </p:spPr>
        <p:txBody>
          <a:bodyPr vert="horz" lIns="91440" tIns="45720" rIns="91440" bIns="45720" rtlCol="0" anchor="t" anchorCtr="0">
            <a:noAutofit/>
          </a:bodyPr>
          <a:lstStyle/>
          <a:p>
            <a:r>
              <a:rPr lang="en-US" dirty="0"/>
              <a:t>Click to edit Master title style</a:t>
            </a:r>
          </a:p>
        </p:txBody>
      </p:sp>
    </p:spTree>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488" y="1883664"/>
            <a:ext cx="112776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CCCB4824-0FFE-344C-AABA-C935BB677339}"/>
              </a:ext>
            </a:extLst>
          </p:cNvPr>
          <p:cNvSpPr>
            <a:spLocks noGrp="1"/>
          </p:cNvSpPr>
          <p:nvPr>
            <p:ph type="body" sz="quarter" idx="15" hasCustomPrompt="1"/>
          </p:nvPr>
        </p:nvSpPr>
        <p:spPr bwMode="gray">
          <a:xfrm>
            <a:off x="475494" y="1304174"/>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itle Placeholder 1">
            <a:extLst>
              <a:ext uri="{FF2B5EF4-FFF2-40B4-BE49-F238E27FC236}">
                <a16:creationId xmlns:a16="http://schemas.microsoft.com/office/drawing/2014/main" id="{7497A3F6-E5B2-7D4F-A76B-11393ACA783D}"/>
              </a:ext>
            </a:extLst>
          </p:cNvPr>
          <p:cNvSpPr>
            <a:spLocks noGrp="1"/>
          </p:cNvSpPr>
          <p:nvPr>
            <p:ph type="title"/>
          </p:nvPr>
        </p:nvSpPr>
        <p:spPr>
          <a:xfrm>
            <a:off x="475488" y="310666"/>
            <a:ext cx="11277600" cy="950976"/>
          </a:xfrm>
          <a:prstGeom prst="rect">
            <a:avLst/>
          </a:prstGeom>
        </p:spPr>
        <p:txBody>
          <a:bodyPr vert="horz" lIns="91440" tIns="45720" rIns="91440" bIns="45720" rtlCol="0" anchor="t" anchorCtr="0">
            <a:noAutofit/>
          </a:bodyPr>
          <a:lstStyle/>
          <a:p>
            <a:r>
              <a:rPr lang="en-US" dirty="0"/>
              <a:t>Click to edit Master title style</a:t>
            </a:r>
          </a:p>
        </p:txBody>
      </p:sp>
      <p:sp>
        <p:nvSpPr>
          <p:cNvPr id="8" name="Text Placeholder 12">
            <a:extLst>
              <a:ext uri="{FF2B5EF4-FFF2-40B4-BE49-F238E27FC236}">
                <a16:creationId xmlns:a16="http://schemas.microsoft.com/office/drawing/2014/main" id="{19525C71-8B18-0E4D-8E08-5A5E34F592F8}"/>
              </a:ext>
            </a:extLst>
          </p:cNvPr>
          <p:cNvSpPr>
            <a:spLocks noGrp="1"/>
          </p:cNvSpPr>
          <p:nvPr>
            <p:ph type="body" sz="quarter" idx="16" hasCustomPrompt="1"/>
          </p:nvPr>
        </p:nvSpPr>
        <p:spPr>
          <a:xfrm>
            <a:off x="2445488" y="6293756"/>
            <a:ext cx="9190989"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6" name="Text Placeholder 9"/>
          <p:cNvSpPr>
            <a:spLocks noGrp="1"/>
          </p:cNvSpPr>
          <p:nvPr>
            <p:ph type="body" sz="quarter" idx="30"/>
          </p:nvPr>
        </p:nvSpPr>
        <p:spPr>
          <a:xfrm>
            <a:off x="469901" y="1806211"/>
            <a:ext cx="11290299"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469906" y="2526304"/>
            <a:ext cx="11290300" cy="35448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8F4979C4-97BC-6D4A-AE49-73E4809D86F9}"/>
              </a:ext>
            </a:extLst>
          </p:cNvPr>
          <p:cNvSpPr>
            <a:spLocks noGrp="1"/>
          </p:cNvSpPr>
          <p:nvPr>
            <p:ph type="body" sz="quarter" idx="15" hasCustomPrompt="1"/>
          </p:nvPr>
        </p:nvSpPr>
        <p:spPr bwMode="gray">
          <a:xfrm>
            <a:off x="475494" y="1304174"/>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1" name="Title Placeholder 1">
            <a:extLst>
              <a:ext uri="{FF2B5EF4-FFF2-40B4-BE49-F238E27FC236}">
                <a16:creationId xmlns:a16="http://schemas.microsoft.com/office/drawing/2014/main" id="{9429DB1E-2DC1-9543-BF0D-91A6EFA0589C}"/>
              </a:ext>
            </a:extLst>
          </p:cNvPr>
          <p:cNvSpPr>
            <a:spLocks noGrp="1"/>
          </p:cNvSpPr>
          <p:nvPr>
            <p:ph type="title"/>
          </p:nvPr>
        </p:nvSpPr>
        <p:spPr>
          <a:xfrm>
            <a:off x="475488" y="310666"/>
            <a:ext cx="11277600" cy="950976"/>
          </a:xfrm>
          <a:prstGeom prst="rect">
            <a:avLst/>
          </a:prstGeom>
        </p:spPr>
        <p:txBody>
          <a:bodyPr vert="horz" lIns="91440" tIns="45720" rIns="91440" bIns="45720" rtlCol="0" anchor="t" anchorCtr="0">
            <a:noAutofit/>
          </a:bodyPr>
          <a:lstStyle/>
          <a:p>
            <a:r>
              <a:rPr lang="en-US" dirty="0"/>
              <a:t>Click to edit Master title style</a:t>
            </a:r>
          </a:p>
        </p:txBody>
      </p:sp>
      <p:sp>
        <p:nvSpPr>
          <p:cNvPr id="9" name="Text Placeholder 12">
            <a:extLst>
              <a:ext uri="{FF2B5EF4-FFF2-40B4-BE49-F238E27FC236}">
                <a16:creationId xmlns:a16="http://schemas.microsoft.com/office/drawing/2014/main" id="{17E8843D-69B7-834F-A2D9-46D78222F90E}"/>
              </a:ext>
            </a:extLst>
          </p:cNvPr>
          <p:cNvSpPr>
            <a:spLocks noGrp="1"/>
          </p:cNvSpPr>
          <p:nvPr>
            <p:ph type="body" sz="quarter" idx="16" hasCustomPrompt="1"/>
          </p:nvPr>
        </p:nvSpPr>
        <p:spPr>
          <a:xfrm>
            <a:off x="2445488" y="6293756"/>
            <a:ext cx="9190989"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69193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our Content">
    <p:spTree>
      <p:nvGrpSpPr>
        <p:cNvPr id="1" name=""/>
        <p:cNvGrpSpPr/>
        <p:nvPr/>
      </p:nvGrpSpPr>
      <p:grpSpPr>
        <a:xfrm>
          <a:off x="0" y="0"/>
          <a:ext cx="0" cy="0"/>
          <a:chOff x="0" y="0"/>
          <a:chExt cx="0" cy="0"/>
        </a:xfrm>
      </p:grpSpPr>
      <p:sp>
        <p:nvSpPr>
          <p:cNvPr id="13" name="Snip Single Corner Rectangle 12">
            <a:extLst>
              <a:ext uri="{FF2B5EF4-FFF2-40B4-BE49-F238E27FC236}">
                <a16:creationId xmlns:a16="http://schemas.microsoft.com/office/drawing/2014/main" id="{F3BAFC78-8199-A74C-BD9D-457AD13E1144}"/>
              </a:ext>
            </a:extLst>
          </p:cNvPr>
          <p:cNvSpPr/>
          <p:nvPr userDrawn="1"/>
        </p:nvSpPr>
        <p:spPr>
          <a:xfrm>
            <a:off x="6183365" y="3845299"/>
            <a:ext cx="5531432" cy="2212848"/>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5" name="Rectangle 14">
            <a:extLst>
              <a:ext uri="{FF2B5EF4-FFF2-40B4-BE49-F238E27FC236}">
                <a16:creationId xmlns:a16="http://schemas.microsoft.com/office/drawing/2014/main" id="{0F2AB563-238C-9C4A-B2AD-EE7B296A2DD5}"/>
              </a:ext>
            </a:extLst>
          </p:cNvPr>
          <p:cNvSpPr/>
          <p:nvPr userDrawn="1"/>
        </p:nvSpPr>
        <p:spPr>
          <a:xfrm>
            <a:off x="6183365" y="1431288"/>
            <a:ext cx="5531432"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6" name="Rectangle 15">
            <a:extLst>
              <a:ext uri="{FF2B5EF4-FFF2-40B4-BE49-F238E27FC236}">
                <a16:creationId xmlns:a16="http://schemas.microsoft.com/office/drawing/2014/main" id="{8A747EB5-F24E-C34B-8023-A178AFE656EC}"/>
              </a:ext>
            </a:extLst>
          </p:cNvPr>
          <p:cNvSpPr/>
          <p:nvPr userDrawn="1"/>
        </p:nvSpPr>
        <p:spPr>
          <a:xfrm>
            <a:off x="475489" y="3845304"/>
            <a:ext cx="5503080"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8" name="Rectangle 17">
            <a:extLst>
              <a:ext uri="{FF2B5EF4-FFF2-40B4-BE49-F238E27FC236}">
                <a16:creationId xmlns:a16="http://schemas.microsoft.com/office/drawing/2014/main" id="{0B238EEC-8152-6949-BB59-582A9381985C}"/>
              </a:ext>
            </a:extLst>
          </p:cNvPr>
          <p:cNvSpPr/>
          <p:nvPr userDrawn="1"/>
        </p:nvSpPr>
        <p:spPr>
          <a:xfrm>
            <a:off x="475489" y="1431288"/>
            <a:ext cx="5503080"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cxnSp>
        <p:nvCxnSpPr>
          <p:cNvPr id="35" name="Straight Connector 34">
            <a:extLst>
              <a:ext uri="{FF2B5EF4-FFF2-40B4-BE49-F238E27FC236}">
                <a16:creationId xmlns:a16="http://schemas.microsoft.com/office/drawing/2014/main" id="{3AF518FF-ABA1-C740-89C1-FC4347D47FBD}"/>
              </a:ext>
            </a:extLst>
          </p:cNvPr>
          <p:cNvCxnSpPr>
            <a:cxnSpLocks/>
          </p:cNvCxnSpPr>
          <p:nvPr userDrawn="1"/>
        </p:nvCxnSpPr>
        <p:spPr>
          <a:xfrm>
            <a:off x="6161281" y="4256142"/>
            <a:ext cx="559256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itle Placeholder 1">
            <a:extLst>
              <a:ext uri="{FF2B5EF4-FFF2-40B4-BE49-F238E27FC236}">
                <a16:creationId xmlns:a16="http://schemas.microsoft.com/office/drawing/2014/main" id="{76A47BB4-B2AD-7944-A750-0729E929BCA8}"/>
              </a:ext>
            </a:extLst>
          </p:cNvPr>
          <p:cNvSpPr>
            <a:spLocks noGrp="1"/>
          </p:cNvSpPr>
          <p:nvPr>
            <p:ph type="title"/>
          </p:nvPr>
        </p:nvSpPr>
        <p:spPr>
          <a:xfrm>
            <a:off x="475488" y="310666"/>
            <a:ext cx="11239309" cy="950976"/>
          </a:xfrm>
          <a:prstGeom prst="rect">
            <a:avLst/>
          </a:prstGeom>
        </p:spPr>
        <p:txBody>
          <a:bodyPr vert="horz" lIns="91440" tIns="45720" rIns="91440" bIns="45720" rtlCol="0" anchor="t" anchorCtr="0">
            <a:noAutofit/>
          </a:bodyPr>
          <a:lstStyle/>
          <a:p>
            <a:r>
              <a:rPr lang="en-US" dirty="0"/>
              <a:t>Click to edit Master title style</a:t>
            </a:r>
          </a:p>
        </p:txBody>
      </p:sp>
      <p:sp>
        <p:nvSpPr>
          <p:cNvPr id="39" name="Chart Placeholder 5">
            <a:extLst>
              <a:ext uri="{FF2B5EF4-FFF2-40B4-BE49-F238E27FC236}">
                <a16:creationId xmlns:a16="http://schemas.microsoft.com/office/drawing/2014/main" id="{B6F2D2F6-8065-6E4F-80D4-D7F51B21083E}"/>
              </a:ext>
            </a:extLst>
          </p:cNvPr>
          <p:cNvSpPr>
            <a:spLocks noGrp="1"/>
          </p:cNvSpPr>
          <p:nvPr>
            <p:ph type="chart" sz="quarter" idx="10"/>
          </p:nvPr>
        </p:nvSpPr>
        <p:spPr>
          <a:xfrm>
            <a:off x="666709" y="1745758"/>
            <a:ext cx="5120640" cy="1770328"/>
          </a:xfrm>
        </p:spPr>
        <p:txBody>
          <a:bodyPr/>
          <a:lstStyle>
            <a:lvl1pPr marL="0" indent="0">
              <a:buNone/>
              <a:defRPr/>
            </a:lvl1pPr>
          </a:lstStyle>
          <a:p>
            <a:endParaRPr lang="en-US" dirty="0"/>
          </a:p>
        </p:txBody>
      </p:sp>
      <p:sp>
        <p:nvSpPr>
          <p:cNvPr id="40" name="Text Placeholder 10">
            <a:extLst>
              <a:ext uri="{FF2B5EF4-FFF2-40B4-BE49-F238E27FC236}">
                <a16:creationId xmlns:a16="http://schemas.microsoft.com/office/drawing/2014/main" id="{B43557F3-66F6-334D-A8CF-4AF6A80B063E}"/>
              </a:ext>
            </a:extLst>
          </p:cNvPr>
          <p:cNvSpPr>
            <a:spLocks noGrp="1"/>
          </p:cNvSpPr>
          <p:nvPr>
            <p:ph type="body" sz="quarter" idx="11" hasCustomPrompt="1"/>
          </p:nvPr>
        </p:nvSpPr>
        <p:spPr>
          <a:xfrm>
            <a:off x="563088" y="1489747"/>
            <a:ext cx="5224261" cy="256011"/>
          </a:xfrm>
        </p:spPr>
        <p:txBody>
          <a:bodyPr/>
          <a:lstStyle>
            <a:lvl1pPr marL="0" indent="0">
              <a:buNone/>
              <a:defRPr sz="1200" b="1"/>
            </a:lvl1pPr>
            <a:lvl2pPr marL="338320" indent="0">
              <a:buNone/>
              <a:defRPr sz="1200" b="1"/>
            </a:lvl2pPr>
            <a:lvl3pPr marL="685783" indent="0">
              <a:buNone/>
              <a:defRPr sz="1200" b="1"/>
            </a:lvl3pPr>
            <a:lvl4pPr marL="1033246" indent="0">
              <a:buNone/>
              <a:defRPr sz="1200" b="1"/>
            </a:lvl4pPr>
            <a:lvl5pPr marL="1307559" indent="0">
              <a:buNone/>
              <a:defRPr sz="1200" b="1"/>
            </a:lvl5pPr>
          </a:lstStyle>
          <a:p>
            <a:pPr lvl="0"/>
            <a:r>
              <a:rPr lang="en-US" dirty="0"/>
              <a:t>Graph title</a:t>
            </a:r>
          </a:p>
        </p:txBody>
      </p:sp>
      <p:sp>
        <p:nvSpPr>
          <p:cNvPr id="41" name="Chart Placeholder 5">
            <a:extLst>
              <a:ext uri="{FF2B5EF4-FFF2-40B4-BE49-F238E27FC236}">
                <a16:creationId xmlns:a16="http://schemas.microsoft.com/office/drawing/2014/main" id="{2346A419-1F9D-3A42-A0C5-0433A7F2A8ED}"/>
              </a:ext>
            </a:extLst>
          </p:cNvPr>
          <p:cNvSpPr>
            <a:spLocks noGrp="1"/>
          </p:cNvSpPr>
          <p:nvPr>
            <p:ph type="chart" sz="quarter" idx="12"/>
          </p:nvPr>
        </p:nvSpPr>
        <p:spPr>
          <a:xfrm>
            <a:off x="666709" y="4162386"/>
            <a:ext cx="5120640" cy="1770327"/>
          </a:xfrm>
        </p:spPr>
        <p:txBody>
          <a:bodyPr/>
          <a:lstStyle>
            <a:lvl1pPr marL="0" indent="0">
              <a:buNone/>
              <a:defRPr/>
            </a:lvl1pPr>
          </a:lstStyle>
          <a:p>
            <a:endParaRPr lang="en-US" dirty="0"/>
          </a:p>
        </p:txBody>
      </p:sp>
      <p:sp>
        <p:nvSpPr>
          <p:cNvPr id="42" name="Text Placeholder 10">
            <a:extLst>
              <a:ext uri="{FF2B5EF4-FFF2-40B4-BE49-F238E27FC236}">
                <a16:creationId xmlns:a16="http://schemas.microsoft.com/office/drawing/2014/main" id="{C457DC29-A836-D448-AB15-CA08376EDF44}"/>
              </a:ext>
            </a:extLst>
          </p:cNvPr>
          <p:cNvSpPr>
            <a:spLocks noGrp="1"/>
          </p:cNvSpPr>
          <p:nvPr>
            <p:ph type="body" sz="quarter" idx="13" hasCustomPrompt="1"/>
          </p:nvPr>
        </p:nvSpPr>
        <p:spPr>
          <a:xfrm>
            <a:off x="563088" y="3906376"/>
            <a:ext cx="5224261" cy="256011"/>
          </a:xfrm>
        </p:spPr>
        <p:txBody>
          <a:bodyPr/>
          <a:lstStyle>
            <a:lvl1pPr marL="0" indent="0">
              <a:buNone/>
              <a:defRPr sz="1200" b="1"/>
            </a:lvl1pPr>
            <a:lvl2pPr marL="338320" indent="0">
              <a:buNone/>
              <a:defRPr sz="1200" b="1"/>
            </a:lvl2pPr>
            <a:lvl3pPr marL="685783" indent="0">
              <a:buNone/>
              <a:defRPr sz="1200" b="1"/>
            </a:lvl3pPr>
            <a:lvl4pPr marL="1033246" indent="0">
              <a:buNone/>
              <a:defRPr sz="1200" b="1"/>
            </a:lvl4pPr>
            <a:lvl5pPr marL="1307559" indent="0">
              <a:buNone/>
              <a:defRPr sz="1200" b="1"/>
            </a:lvl5pPr>
          </a:lstStyle>
          <a:p>
            <a:pPr lvl="0"/>
            <a:r>
              <a:rPr lang="en-US" dirty="0"/>
              <a:t>Graph title</a:t>
            </a:r>
          </a:p>
        </p:txBody>
      </p:sp>
      <p:sp>
        <p:nvSpPr>
          <p:cNvPr id="43" name="Chart Placeholder 5">
            <a:extLst>
              <a:ext uri="{FF2B5EF4-FFF2-40B4-BE49-F238E27FC236}">
                <a16:creationId xmlns:a16="http://schemas.microsoft.com/office/drawing/2014/main" id="{73451660-11F0-DD41-BD19-E200960A1D40}"/>
              </a:ext>
            </a:extLst>
          </p:cNvPr>
          <p:cNvSpPr>
            <a:spLocks noGrp="1"/>
          </p:cNvSpPr>
          <p:nvPr>
            <p:ph type="chart" sz="quarter" idx="14"/>
          </p:nvPr>
        </p:nvSpPr>
        <p:spPr>
          <a:xfrm>
            <a:off x="6388761" y="1745758"/>
            <a:ext cx="5120640" cy="1770328"/>
          </a:xfrm>
        </p:spPr>
        <p:txBody>
          <a:bodyPr/>
          <a:lstStyle>
            <a:lvl1pPr marL="0" indent="0">
              <a:buNone/>
              <a:defRPr/>
            </a:lvl1pPr>
          </a:lstStyle>
          <a:p>
            <a:endParaRPr lang="en-US" dirty="0"/>
          </a:p>
        </p:txBody>
      </p:sp>
      <p:sp>
        <p:nvSpPr>
          <p:cNvPr id="44" name="Text Placeholder 10">
            <a:extLst>
              <a:ext uri="{FF2B5EF4-FFF2-40B4-BE49-F238E27FC236}">
                <a16:creationId xmlns:a16="http://schemas.microsoft.com/office/drawing/2014/main" id="{83F701B3-9A33-B349-BF3D-217EFD2970ED}"/>
              </a:ext>
            </a:extLst>
          </p:cNvPr>
          <p:cNvSpPr>
            <a:spLocks noGrp="1"/>
          </p:cNvSpPr>
          <p:nvPr>
            <p:ph type="body" sz="quarter" idx="15" hasCustomPrompt="1"/>
          </p:nvPr>
        </p:nvSpPr>
        <p:spPr>
          <a:xfrm>
            <a:off x="6282069" y="1489748"/>
            <a:ext cx="5230537" cy="256010"/>
          </a:xfrm>
        </p:spPr>
        <p:txBody>
          <a:bodyPr/>
          <a:lstStyle>
            <a:lvl1pPr marL="0" indent="0">
              <a:buNone/>
              <a:defRPr sz="1200" b="1"/>
            </a:lvl1pPr>
            <a:lvl2pPr marL="338320" indent="0">
              <a:buNone/>
              <a:defRPr sz="1200" b="1"/>
            </a:lvl2pPr>
            <a:lvl3pPr marL="685783" indent="0">
              <a:buNone/>
              <a:defRPr sz="1200" b="1"/>
            </a:lvl3pPr>
            <a:lvl4pPr marL="1033246" indent="0">
              <a:buNone/>
              <a:defRPr sz="1200" b="1"/>
            </a:lvl4pPr>
            <a:lvl5pPr marL="1307559" indent="0">
              <a:buNone/>
              <a:defRPr sz="1200" b="1"/>
            </a:lvl5pPr>
          </a:lstStyle>
          <a:p>
            <a:pPr lvl="0"/>
            <a:r>
              <a:rPr lang="en-US" dirty="0"/>
              <a:t>Graph title</a:t>
            </a:r>
          </a:p>
        </p:txBody>
      </p:sp>
      <p:sp>
        <p:nvSpPr>
          <p:cNvPr id="46" name="Text Placeholder 44">
            <a:extLst>
              <a:ext uri="{FF2B5EF4-FFF2-40B4-BE49-F238E27FC236}">
                <a16:creationId xmlns:a16="http://schemas.microsoft.com/office/drawing/2014/main" id="{D21B3960-ABE4-F24E-B3E0-2A928174D6AE}"/>
              </a:ext>
            </a:extLst>
          </p:cNvPr>
          <p:cNvSpPr>
            <a:spLocks noGrp="1"/>
          </p:cNvSpPr>
          <p:nvPr>
            <p:ph type="body" sz="quarter" idx="16" hasCustomPrompt="1"/>
          </p:nvPr>
        </p:nvSpPr>
        <p:spPr>
          <a:xfrm>
            <a:off x="6247162" y="3908769"/>
            <a:ext cx="5278129" cy="1785937"/>
          </a:xfrm>
        </p:spPr>
        <p:txBody>
          <a:bodyPr/>
          <a:lstStyle>
            <a:lvl1pPr marL="0" indent="0">
              <a:spcBef>
                <a:spcPts val="0"/>
              </a:spcBef>
              <a:spcAft>
                <a:spcPts val="1200"/>
              </a:spcAft>
              <a:buFontTx/>
              <a:buNone/>
              <a:defRPr sz="1600" b="1">
                <a:solidFill>
                  <a:schemeClr val="bg1"/>
                </a:solidFill>
              </a:defRPr>
            </a:lvl1pPr>
            <a:lvl2pPr marL="238125" indent="-228600">
              <a:lnSpc>
                <a:spcPct val="100000"/>
              </a:lnSpc>
              <a:spcBef>
                <a:spcPts val="0"/>
              </a:spcBef>
              <a:buClr>
                <a:schemeClr val="bg2"/>
              </a:buClr>
              <a:buFont typeface="Arial" panose="020B0604020202020204" pitchFamily="34" charset="0"/>
              <a:buChar char="•"/>
              <a:tabLst/>
              <a:defRPr sz="1400">
                <a:solidFill>
                  <a:schemeClr val="bg1"/>
                </a:solidFill>
              </a:defRPr>
            </a:lvl2pPr>
            <a:lvl3pPr marL="466725" indent="-228600">
              <a:lnSpc>
                <a:spcPct val="100000"/>
              </a:lnSpc>
              <a:spcBef>
                <a:spcPts val="0"/>
              </a:spcBef>
              <a:buClr>
                <a:schemeClr val="bg2"/>
              </a:buClr>
              <a:tabLst/>
              <a:defRPr sz="1400">
                <a:solidFill>
                  <a:schemeClr val="bg1"/>
                </a:solidFill>
              </a:defRPr>
            </a:lvl3pPr>
            <a:lvl4pPr marL="693738" indent="-217488">
              <a:lnSpc>
                <a:spcPct val="100000"/>
              </a:lnSpc>
              <a:spcBef>
                <a:spcPts val="0"/>
              </a:spcBef>
              <a:buClr>
                <a:schemeClr val="bg2"/>
              </a:buClr>
              <a:tabLst/>
              <a:defRPr sz="1400">
                <a:solidFill>
                  <a:schemeClr val="bg1"/>
                </a:solidFill>
              </a:defRPr>
            </a:lvl4pPr>
            <a:lvl5pPr marL="857250" indent="-174625">
              <a:lnSpc>
                <a:spcPct val="100000"/>
              </a:lnSpc>
              <a:spcBef>
                <a:spcPts val="0"/>
              </a:spcBef>
              <a:buClr>
                <a:schemeClr val="bg2"/>
              </a:buClr>
              <a:tabLst/>
              <a:defRPr sz="1400">
                <a:solidFill>
                  <a:schemeClr val="bg1"/>
                </a:solidFill>
              </a:defRPr>
            </a:lvl5pPr>
          </a:lstStyle>
          <a:p>
            <a:pPr lvl="0"/>
            <a:r>
              <a:rPr lang="en-US" dirty="0"/>
              <a:t>Commentary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12">
            <a:extLst>
              <a:ext uri="{FF2B5EF4-FFF2-40B4-BE49-F238E27FC236}">
                <a16:creationId xmlns:a16="http://schemas.microsoft.com/office/drawing/2014/main" id="{B3D97F8D-1AE4-4D4F-A071-2356188B9F6C}"/>
              </a:ext>
            </a:extLst>
          </p:cNvPr>
          <p:cNvSpPr>
            <a:spLocks noGrp="1"/>
          </p:cNvSpPr>
          <p:nvPr>
            <p:ph type="body" sz="quarter" idx="17" hasCustomPrompt="1"/>
          </p:nvPr>
        </p:nvSpPr>
        <p:spPr>
          <a:xfrm>
            <a:off x="2445488" y="6293756"/>
            <a:ext cx="9190989"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73520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6" name="Text Placeholder 9"/>
          <p:cNvSpPr>
            <a:spLocks noGrp="1"/>
          </p:cNvSpPr>
          <p:nvPr>
            <p:ph type="body" sz="quarter" idx="30"/>
          </p:nvPr>
        </p:nvSpPr>
        <p:spPr>
          <a:xfrm>
            <a:off x="469902" y="183886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6224120" y="183886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476257" y="2558960"/>
            <a:ext cx="5530849" cy="35767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6225116" y="2559595"/>
            <a:ext cx="5535168" cy="357588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B735CE19-4683-9045-A7CD-939625513907}"/>
              </a:ext>
            </a:extLst>
          </p:cNvPr>
          <p:cNvSpPr>
            <a:spLocks noGrp="1"/>
          </p:cNvSpPr>
          <p:nvPr>
            <p:ph type="body" sz="quarter" idx="15" hasCustomPrompt="1"/>
          </p:nvPr>
        </p:nvSpPr>
        <p:spPr bwMode="gray">
          <a:xfrm>
            <a:off x="475494" y="1304174"/>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4" name="Title Placeholder 1">
            <a:extLst>
              <a:ext uri="{FF2B5EF4-FFF2-40B4-BE49-F238E27FC236}">
                <a16:creationId xmlns:a16="http://schemas.microsoft.com/office/drawing/2014/main" id="{BC6B1947-4692-614E-8CFD-0FF9B545DC9C}"/>
              </a:ext>
            </a:extLst>
          </p:cNvPr>
          <p:cNvSpPr>
            <a:spLocks noGrp="1"/>
          </p:cNvSpPr>
          <p:nvPr>
            <p:ph type="title"/>
          </p:nvPr>
        </p:nvSpPr>
        <p:spPr>
          <a:xfrm>
            <a:off x="475488" y="310666"/>
            <a:ext cx="11277600" cy="950976"/>
          </a:xfrm>
          <a:prstGeom prst="rect">
            <a:avLst/>
          </a:prstGeom>
        </p:spPr>
        <p:txBody>
          <a:bodyPr vert="horz" lIns="91440" tIns="45720" rIns="91440" bIns="45720" rtlCol="0" anchor="t" anchorCtr="0">
            <a:noAutofit/>
          </a:bodyPr>
          <a:lstStyle/>
          <a:p>
            <a:r>
              <a:rPr lang="en-US" dirty="0"/>
              <a:t>Click to edit Master title style</a:t>
            </a:r>
          </a:p>
        </p:txBody>
      </p:sp>
      <p:sp>
        <p:nvSpPr>
          <p:cNvPr id="9" name="Text Placeholder 12">
            <a:extLst>
              <a:ext uri="{FF2B5EF4-FFF2-40B4-BE49-F238E27FC236}">
                <a16:creationId xmlns:a16="http://schemas.microsoft.com/office/drawing/2014/main" id="{6381A7D0-ABA0-B349-8D81-364143A0A9D1}"/>
              </a:ext>
            </a:extLst>
          </p:cNvPr>
          <p:cNvSpPr>
            <a:spLocks noGrp="1"/>
          </p:cNvSpPr>
          <p:nvPr>
            <p:ph type="body" sz="quarter" idx="16" hasCustomPrompt="1"/>
          </p:nvPr>
        </p:nvSpPr>
        <p:spPr>
          <a:xfrm>
            <a:off x="2445488" y="6293756"/>
            <a:ext cx="9190989"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85937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8" name="Text Placeholder 9"/>
          <p:cNvSpPr>
            <a:spLocks noGrp="1"/>
          </p:cNvSpPr>
          <p:nvPr>
            <p:ph type="body" sz="quarter" idx="15" hasCustomPrompt="1"/>
          </p:nvPr>
        </p:nvSpPr>
        <p:spPr bwMode="gray">
          <a:xfrm>
            <a:off x="475495" y="1188724"/>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5" name="Text Placeholder 12">
            <a:extLst>
              <a:ext uri="{FF2B5EF4-FFF2-40B4-BE49-F238E27FC236}">
                <a16:creationId xmlns:a16="http://schemas.microsoft.com/office/drawing/2014/main" id="{E52494B6-15BA-BA46-AE93-1C5255CD6AC7}"/>
              </a:ext>
            </a:extLst>
          </p:cNvPr>
          <p:cNvSpPr>
            <a:spLocks noGrp="1"/>
          </p:cNvSpPr>
          <p:nvPr>
            <p:ph type="body" sz="quarter" idx="17" hasCustomPrompt="1"/>
          </p:nvPr>
        </p:nvSpPr>
        <p:spPr>
          <a:xfrm>
            <a:off x="1103936" y="5709558"/>
            <a:ext cx="10643571" cy="415019"/>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61868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hanks">
    <p:spTree>
      <p:nvGrpSpPr>
        <p:cNvPr id="1" name=""/>
        <p:cNvGrpSpPr/>
        <p:nvPr/>
      </p:nvGrpSpPr>
      <p:grpSpPr>
        <a:xfrm>
          <a:off x="0" y="0"/>
          <a:ext cx="0" cy="0"/>
          <a:chOff x="0" y="0"/>
          <a:chExt cx="0" cy="0"/>
        </a:xfrm>
      </p:grpSpPr>
      <p:pic>
        <p:nvPicPr>
          <p:cNvPr id="7" name="Picture 6" descr="III_logo-4c.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26173" y="2051143"/>
            <a:ext cx="2539653" cy="752079"/>
          </a:xfrm>
          <a:prstGeom prst="rect">
            <a:avLst/>
          </a:prstGeom>
        </p:spPr>
      </p:pic>
      <p:sp>
        <p:nvSpPr>
          <p:cNvPr id="8" name="Title 1"/>
          <p:cNvSpPr txBox="1">
            <a:spLocks/>
          </p:cNvSpPr>
          <p:nvPr userDrawn="1"/>
        </p:nvSpPr>
        <p:spPr>
          <a:xfrm>
            <a:off x="1052945" y="4098867"/>
            <a:ext cx="9633527" cy="671338"/>
          </a:xfrm>
          <a:prstGeom prst="rect">
            <a:avLst/>
          </a:prstGeom>
        </p:spPr>
        <p:txBody>
          <a:bodyPr/>
          <a:lstStyle>
            <a:lvl1pPr algn="l" defTabSz="914377" rtl="0" eaLnBrk="1" latinLnBrk="0" hangingPunct="1">
              <a:lnSpc>
                <a:spcPct val="90000"/>
              </a:lnSpc>
              <a:spcBef>
                <a:spcPts val="0"/>
              </a:spcBef>
              <a:buNone/>
              <a:defRPr sz="3000" b="0" kern="1200">
                <a:solidFill>
                  <a:srgbClr val="337DBE"/>
                </a:solidFill>
                <a:latin typeface="+mj-lt"/>
                <a:ea typeface="+mj-ea"/>
                <a:cs typeface="+mj-cs"/>
              </a:defRPr>
            </a:lvl1pPr>
          </a:lstStyle>
          <a:p>
            <a:pPr algn="ctr"/>
            <a:r>
              <a:rPr lang="en-US" dirty="0"/>
              <a:t>Thank you!</a:t>
            </a:r>
          </a:p>
        </p:txBody>
      </p:sp>
      <p:sp>
        <p:nvSpPr>
          <p:cNvPr id="9" name="Subtitle 2"/>
          <p:cNvSpPr txBox="1">
            <a:spLocks/>
          </p:cNvSpPr>
          <p:nvPr userDrawn="1"/>
        </p:nvSpPr>
        <p:spPr>
          <a:xfrm>
            <a:off x="1052945" y="4857177"/>
            <a:ext cx="9633526" cy="415498"/>
          </a:xfrm>
          <a:prstGeom prst="rect">
            <a:avLst/>
          </a:prstGeom>
        </p:spPr>
        <p:txBody>
          <a:bodyPr/>
          <a:lst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solidFill>
                  <a:srgbClr val="153B65"/>
                </a:solidFill>
              </a:rPr>
              <a:t>www.iii.org</a:t>
            </a:r>
          </a:p>
        </p:txBody>
      </p:sp>
      <p:sp>
        <p:nvSpPr>
          <p:cNvPr id="11" name="Subtitle 2">
            <a:extLst>
              <a:ext uri="{FF2B5EF4-FFF2-40B4-BE49-F238E27FC236}">
                <a16:creationId xmlns:a16="http://schemas.microsoft.com/office/drawing/2014/main" id="{279DE439-7A34-904A-8FD8-3BEB7CA94911}"/>
              </a:ext>
            </a:extLst>
          </p:cNvPr>
          <p:cNvSpPr txBox="1">
            <a:spLocks/>
          </p:cNvSpPr>
          <p:nvPr userDrawn="1"/>
        </p:nvSpPr>
        <p:spPr bwMode="gray">
          <a:xfrm>
            <a:off x="4548548" y="2917775"/>
            <a:ext cx="3094903" cy="24314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Clr>
                <a:srgbClr val="337DBE"/>
              </a:buClr>
              <a:buSzPct val="77000"/>
              <a:buFont typeface="Wingdings 3" panose="05040102010807070707" pitchFamily="18" charset="2"/>
              <a:buNone/>
              <a:defRPr sz="2000" kern="1200">
                <a:solidFill>
                  <a:srgbClr val="072C44"/>
                </a:solidFill>
                <a:latin typeface="+mn-lt"/>
                <a:ea typeface="+mn-ea"/>
                <a:cs typeface="+mn-cs"/>
              </a:defRPr>
            </a:lvl1pPr>
            <a:lvl2pPr marL="457200" indent="0" algn="ctr" defTabSz="914400" rtl="0" eaLnBrk="1" latinLnBrk="0" hangingPunct="1">
              <a:lnSpc>
                <a:spcPct val="90000"/>
              </a:lnSpc>
              <a:spcBef>
                <a:spcPts val="1000"/>
              </a:spcBef>
              <a:buClr>
                <a:srgbClr val="337DBE"/>
              </a:buClr>
              <a:buFont typeface="Wingdings" panose="05000000000000000000"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Clr>
                <a:srgbClr val="337DBE"/>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200"/>
              </a:spcBef>
              <a:buClr>
                <a:srgbClr val="337DBE"/>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100"/>
              </a:spcBef>
              <a:buClr>
                <a:srgbClr val="337DBE"/>
              </a:buClr>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400" dirty="0">
                <a:solidFill>
                  <a:srgbClr val="153B65"/>
                </a:solidFill>
              </a:rPr>
              <a:t>Informed. Empowered.</a:t>
            </a:r>
          </a:p>
        </p:txBody>
      </p:sp>
    </p:spTree>
    <p:extLst>
      <p:ext uri="{BB962C8B-B14F-4D97-AF65-F5344CB8AC3E}">
        <p14:creationId xmlns:p14="http://schemas.microsoft.com/office/powerpoint/2010/main" val="41512127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emf"/><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5"/>
          <p:cNvSpPr txBox="1">
            <a:spLocks/>
          </p:cNvSpPr>
          <p:nvPr userDrawn="1"/>
        </p:nvSpPr>
        <p:spPr bwMode="gray">
          <a:xfrm>
            <a:off x="11493500" y="6662377"/>
            <a:ext cx="58420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900" smtClean="0">
                <a:solidFill>
                  <a:schemeClr val="tx1">
                    <a:lumMod val="75000"/>
                    <a:lumOff val="25000"/>
                  </a:schemeClr>
                </a:solidFill>
                <a:latin typeface="+mn-lt"/>
              </a:rPr>
              <a:pPr/>
              <a:t>‹#›</a:t>
            </a:fld>
            <a:endParaRPr lang="en-US" sz="900" dirty="0">
              <a:solidFill>
                <a:schemeClr val="tx1">
                  <a:lumMod val="75000"/>
                  <a:lumOff val="25000"/>
                </a:schemeClr>
              </a:solidFill>
              <a:latin typeface="+mn-lt"/>
            </a:endParaRPr>
          </a:p>
        </p:txBody>
      </p:sp>
      <p:sp>
        <p:nvSpPr>
          <p:cNvPr id="2" name="Title Placeholder 1"/>
          <p:cNvSpPr>
            <a:spLocks noGrp="1"/>
          </p:cNvSpPr>
          <p:nvPr>
            <p:ph type="title"/>
          </p:nvPr>
        </p:nvSpPr>
        <p:spPr>
          <a:xfrm>
            <a:off x="475488" y="310666"/>
            <a:ext cx="112776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475488" y="1963019"/>
            <a:ext cx="112776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11"/>
          <a:stretch>
            <a:fillRect/>
          </a:stretch>
        </p:blipFill>
        <p:spPr>
          <a:xfrm>
            <a:off x="475488" y="6417669"/>
            <a:ext cx="330200" cy="304800"/>
          </a:xfrm>
          <a:prstGeom prst="rect">
            <a:avLst/>
          </a:prstGeom>
        </p:spPr>
      </p:pic>
      <p:pic>
        <p:nvPicPr>
          <p:cNvPr id="9" name="Picture 8" descr="A close up of a logo&#10;&#10;Description automatically generated">
            <a:extLst>
              <a:ext uri="{FF2B5EF4-FFF2-40B4-BE49-F238E27FC236}">
                <a16:creationId xmlns:a16="http://schemas.microsoft.com/office/drawing/2014/main" id="{310F9DEF-4104-9041-B49B-85550119EA5B}"/>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0" y="0"/>
            <a:ext cx="12192000" cy="243366"/>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50" r:id="rId4"/>
    <p:sldLayoutId id="2147483655" r:id="rId5"/>
    <p:sldLayoutId id="2147483672" r:id="rId6"/>
    <p:sldLayoutId id="2147483656" r:id="rId7"/>
    <p:sldLayoutId id="2147483688" r:id="rId8"/>
    <p:sldLayoutId id="2147483689" r:id="rId9"/>
  </p:sldLayoutIdLst>
  <p:txStyles>
    <p:titleStyle>
      <a:lvl1pPr algn="l" defTabSz="914377"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049902"/>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p:nvSpPr>
        <p:spPr>
          <a:xfrm rot="5400000">
            <a:off x="128016" y="-128016"/>
            <a:ext cx="768096" cy="1024128"/>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Slide Number Placeholder 5"/>
          <p:cNvSpPr txBox="1">
            <a:spLocks/>
          </p:cNvSpPr>
          <p:nvPr/>
        </p:nvSpPr>
        <p:spPr bwMode="gray">
          <a:xfrm>
            <a:off x="11493500" y="6662377"/>
            <a:ext cx="58420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900" smtClean="0">
                <a:solidFill>
                  <a:schemeClr val="tx1">
                    <a:lumMod val="75000"/>
                    <a:lumOff val="25000"/>
                  </a:schemeClr>
                </a:solidFill>
                <a:latin typeface="+mn-lt"/>
              </a:rPr>
              <a:pPr/>
              <a:t>‹#›</a:t>
            </a:fld>
            <a:endParaRPr lang="en-US" sz="900" dirty="0">
              <a:solidFill>
                <a:schemeClr val="tx1">
                  <a:lumMod val="75000"/>
                  <a:lumOff val="25000"/>
                </a:schemeClr>
              </a:solidFill>
              <a:latin typeface="+mn-lt"/>
            </a:endParaRPr>
          </a:p>
        </p:txBody>
      </p:sp>
      <p:sp>
        <p:nvSpPr>
          <p:cNvPr id="2" name="Title Placeholder 1"/>
          <p:cNvSpPr>
            <a:spLocks noGrp="1"/>
          </p:cNvSpPr>
          <p:nvPr>
            <p:ph type="title"/>
          </p:nvPr>
        </p:nvSpPr>
        <p:spPr>
          <a:xfrm>
            <a:off x="475488" y="231310"/>
            <a:ext cx="112776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475488" y="1883664"/>
            <a:ext cx="112776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p:nvPicPr>
        <p:blipFill>
          <a:blip r:embed="rId15"/>
          <a:stretch>
            <a:fillRect/>
          </a:stretch>
        </p:blipFill>
        <p:spPr>
          <a:xfrm>
            <a:off x="626533" y="6403975"/>
            <a:ext cx="440267" cy="304800"/>
          </a:xfrm>
          <a:prstGeom prst="rect">
            <a:avLst/>
          </a:prstGeom>
        </p:spPr>
      </p:pic>
    </p:spTree>
    <p:extLst>
      <p:ext uri="{BB962C8B-B14F-4D97-AF65-F5344CB8AC3E}">
        <p14:creationId xmlns:p14="http://schemas.microsoft.com/office/powerpoint/2010/main" val="23677249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6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6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68.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69.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 Id="rId5" Type="http://schemas.openxmlformats.org/officeDocument/2006/relationships/image" Target="../media/image18.emf"/><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6.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6.xml"/><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6.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6.xml"/><Relationship Id="rId4" Type="http://schemas.openxmlformats.org/officeDocument/2006/relationships/chart" Target="../charts/chart24.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6.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6.xml"/><Relationship Id="rId4" Type="http://schemas.openxmlformats.org/officeDocument/2006/relationships/chart" Target="../charts/chart3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21" Type="http://schemas.openxmlformats.org/officeDocument/2006/relationships/tags" Target="../tags/tag21.xml"/><Relationship Id="rId34" Type="http://schemas.openxmlformats.org/officeDocument/2006/relationships/notesSlide" Target="../notesSlides/notesSlide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slideLayout" Target="../slideLayouts/slideLayout13.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chart" Target="../charts/chart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image" Target="../media/image13.emf"/><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oleObject" Target="../embeddings/oleObject1.bin"/><Relationship Id="rId8" Type="http://schemas.openxmlformats.org/officeDocument/2006/relationships/tags" Target="../tags/tag8.xml"/><Relationship Id="rId3"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hyperlink" Target="https://fairinsure.org/business-interruption-insurance/" TargetMode="External"/><Relationship Id="rId3" Type="http://schemas.openxmlformats.org/officeDocument/2006/relationships/slideLayout" Target="../slideLayouts/slideLayout13.xml"/><Relationship Id="rId7" Type="http://schemas.openxmlformats.org/officeDocument/2006/relationships/image" Target="../media/image15.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4.emf"/><Relationship Id="rId5" Type="http://schemas.openxmlformats.org/officeDocument/2006/relationships/oleObject" Target="../embeddings/oleObject2.bin"/><Relationship Id="rId10" Type="http://schemas.openxmlformats.org/officeDocument/2006/relationships/image" Target="../media/image17.png"/><Relationship Id="rId4" Type="http://schemas.openxmlformats.org/officeDocument/2006/relationships/notesSlide" Target="../notesSlides/notesSlide5.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13" Type="http://schemas.openxmlformats.org/officeDocument/2006/relationships/tags" Target="../tags/tag47.xml"/><Relationship Id="rId18" Type="http://schemas.openxmlformats.org/officeDocument/2006/relationships/tags" Target="../tags/tag52.xml"/><Relationship Id="rId26" Type="http://schemas.openxmlformats.org/officeDocument/2006/relationships/tags" Target="../tags/tag60.xml"/><Relationship Id="rId3" Type="http://schemas.openxmlformats.org/officeDocument/2006/relationships/tags" Target="../tags/tag37.xml"/><Relationship Id="rId21" Type="http://schemas.openxmlformats.org/officeDocument/2006/relationships/tags" Target="../tags/tag55.xml"/><Relationship Id="rId34" Type="http://schemas.openxmlformats.org/officeDocument/2006/relationships/image" Target="../media/image14.emf"/><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tags" Target="../tags/tag59.xml"/><Relationship Id="rId33" Type="http://schemas.openxmlformats.org/officeDocument/2006/relationships/oleObject" Target="../embeddings/oleObject3.bin"/><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29" Type="http://schemas.openxmlformats.org/officeDocument/2006/relationships/tags" Target="../tags/tag63.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tags" Target="../tags/tag58.xml"/><Relationship Id="rId32" Type="http://schemas.openxmlformats.org/officeDocument/2006/relationships/notesSlide" Target="../notesSlides/notesSlide6.xml"/><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tags" Target="../tags/tag57.xml"/><Relationship Id="rId28" Type="http://schemas.openxmlformats.org/officeDocument/2006/relationships/tags" Target="../tags/tag62.xml"/><Relationship Id="rId10" Type="http://schemas.openxmlformats.org/officeDocument/2006/relationships/tags" Target="../tags/tag44.xml"/><Relationship Id="rId19" Type="http://schemas.openxmlformats.org/officeDocument/2006/relationships/tags" Target="../tags/tag53.xml"/><Relationship Id="rId31" Type="http://schemas.openxmlformats.org/officeDocument/2006/relationships/slideLayout" Target="../slideLayouts/slideLayout13.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tags" Target="../tags/tag56.xml"/><Relationship Id="rId27" Type="http://schemas.openxmlformats.org/officeDocument/2006/relationships/tags" Target="../tags/tag61.xml"/><Relationship Id="rId30" Type="http://schemas.openxmlformats.org/officeDocument/2006/relationships/tags" Target="../tags/tag64.xml"/><Relationship Id="rId35" Type="http://schemas.openxmlformats.org/officeDocument/2006/relationships/chart" Target="../charts/chart3.xml"/><Relationship Id="rId8" Type="http://schemas.openxmlformats.org/officeDocument/2006/relationships/tags" Target="../tags/tag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6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104A3-2008-D94D-8085-A98D09B569FD}"/>
              </a:ext>
            </a:extLst>
          </p:cNvPr>
          <p:cNvSpPr>
            <a:spLocks noGrp="1"/>
          </p:cNvSpPr>
          <p:nvPr>
            <p:ph type="ctrTitle"/>
          </p:nvPr>
        </p:nvSpPr>
        <p:spPr>
          <a:xfrm>
            <a:off x="844897" y="2548863"/>
            <a:ext cx="9326880" cy="1656893"/>
          </a:xfrm>
        </p:spPr>
        <p:txBody>
          <a:bodyPr/>
          <a:lstStyle/>
          <a:p>
            <a:r>
              <a:rPr lang="en-US" dirty="0"/>
              <a:t>Insurance Trends &amp; COVID-19</a:t>
            </a:r>
          </a:p>
        </p:txBody>
      </p:sp>
      <p:sp>
        <p:nvSpPr>
          <p:cNvPr id="3" name="Subtitle 2">
            <a:extLst>
              <a:ext uri="{FF2B5EF4-FFF2-40B4-BE49-F238E27FC236}">
                <a16:creationId xmlns:a16="http://schemas.microsoft.com/office/drawing/2014/main" id="{511EF143-D13A-4249-8499-7BF830C63223}"/>
              </a:ext>
            </a:extLst>
          </p:cNvPr>
          <p:cNvSpPr>
            <a:spLocks noGrp="1"/>
          </p:cNvSpPr>
          <p:nvPr>
            <p:ph type="subTitle" idx="1"/>
          </p:nvPr>
        </p:nvSpPr>
        <p:spPr>
          <a:xfrm>
            <a:off x="844897" y="4309788"/>
            <a:ext cx="9326880" cy="976579"/>
          </a:xfrm>
        </p:spPr>
        <p:txBody>
          <a:bodyPr/>
          <a:lstStyle/>
          <a:p>
            <a:r>
              <a:rPr lang="en-US" dirty="0"/>
              <a:t>Leading Through Disruption </a:t>
            </a:r>
          </a:p>
        </p:txBody>
      </p:sp>
    </p:spTree>
    <p:extLst>
      <p:ext uri="{BB962C8B-B14F-4D97-AF65-F5344CB8AC3E}">
        <p14:creationId xmlns:p14="http://schemas.microsoft.com/office/powerpoint/2010/main" val="286902486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2290333" y="245590"/>
            <a:ext cx="7960907" cy="950976"/>
          </a:xfrm>
        </p:spPr>
        <p:txBody>
          <a:bodyPr/>
          <a:lstStyle/>
          <a:p>
            <a:r>
              <a:rPr lang="en-US" altLang="en-US" sz="2600" dirty="0"/>
              <a:t>Net Written Premium Growth </a:t>
            </a:r>
            <a:br>
              <a:rPr lang="en-US" altLang="en-US" sz="2600" dirty="0"/>
            </a:br>
            <a:r>
              <a:rPr lang="en-US" altLang="en-US" sz="2400" dirty="0"/>
              <a:t>2008-2019 Yearly as of Q3 (All P/C Lines)</a:t>
            </a:r>
            <a:endParaRPr lang="en-US" altLang="en-US" dirty="0"/>
          </a:p>
        </p:txBody>
      </p:sp>
      <p:sp>
        <p:nvSpPr>
          <p:cNvPr id="6" name="Text Placeholder 5"/>
          <p:cNvSpPr>
            <a:spLocks noGrp="1"/>
          </p:cNvSpPr>
          <p:nvPr>
            <p:ph type="body" sz="quarter" idx="16"/>
          </p:nvPr>
        </p:nvSpPr>
        <p:spPr/>
        <p:txBody>
          <a:bodyPr/>
          <a:lstStyle/>
          <a:p>
            <a:pPr eaLnBrk="0" fontAlgn="base" hangingPunct="0">
              <a:lnSpc>
                <a:spcPct val="85000"/>
              </a:lnSpc>
              <a:spcBef>
                <a:spcPct val="25000"/>
              </a:spcBef>
              <a:spcAft>
                <a:spcPct val="0"/>
              </a:spcAft>
              <a:buClr>
                <a:srgbClr val="FF6801"/>
              </a:buClr>
            </a:pPr>
            <a:r>
              <a:rPr lang="en-US" dirty="0"/>
              <a:t>Sources: NAIC data sourced through S&amp;P Global Intelligence; Insurance Information Institute.</a:t>
            </a:r>
          </a:p>
        </p:txBody>
      </p:sp>
      <p:graphicFrame>
        <p:nvGraphicFramePr>
          <p:cNvPr id="23" name="Object 2"/>
          <p:cNvGraphicFramePr>
            <a:graphicFrameLocks noChangeAspect="1"/>
          </p:cNvGraphicFramePr>
          <p:nvPr/>
        </p:nvGraphicFramePr>
        <p:xfrm>
          <a:off x="1782807" y="1184846"/>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1980906" y="5763842"/>
            <a:ext cx="8357911" cy="415018"/>
          </a:xfrm>
          <a:prstGeom prst="rect">
            <a:avLst/>
          </a:prstGeom>
          <a:solidFill>
            <a:schemeClr val="accent2"/>
          </a:solidFill>
          <a:ln w="28575" algn="ctr">
            <a:noFill/>
            <a:miter lim="800000"/>
            <a:headEnd/>
            <a:tailEnd/>
          </a:ln>
        </p:spPr>
        <p:txBody>
          <a:bodyPr tIns="45720" bIns="45720" anchor="ctr"/>
          <a:lstStyle/>
          <a:p>
            <a:pPr marL="0" marR="0" lvl="0" indent="0" algn="ctr" defTabSz="914400" rtl="0" eaLnBrk="0" fontAlgn="base" latinLnBrk="0" hangingPunct="0">
              <a:lnSpc>
                <a:spcPct val="90000"/>
              </a:lnSpc>
              <a:spcBef>
                <a:spcPts val="0"/>
              </a:spcBef>
              <a:spcAft>
                <a:spcPct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Premium Growth: Neutral </a:t>
            </a:r>
          </a:p>
        </p:txBody>
      </p:sp>
    </p:spTree>
    <p:custDataLst>
      <p:tags r:id="rId1"/>
    </p:custDataLst>
    <p:extLst>
      <p:ext uri="{BB962C8B-B14F-4D97-AF65-F5344CB8AC3E}">
        <p14:creationId xmlns:p14="http://schemas.microsoft.com/office/powerpoint/2010/main" val="52191872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4" name="Rectangle 2"/>
          <p:cNvSpPr>
            <a:spLocks noGrp="1" noChangeArrowheads="1"/>
          </p:cNvSpPr>
          <p:nvPr>
            <p:ph type="title"/>
          </p:nvPr>
        </p:nvSpPr>
        <p:spPr>
          <a:xfrm>
            <a:off x="2043647" y="246710"/>
            <a:ext cx="6139181" cy="950976"/>
          </a:xfrm>
        </p:spPr>
        <p:txBody>
          <a:bodyPr anchor="t"/>
          <a:lstStyle/>
          <a:p>
            <a:r>
              <a:rPr lang="en-US" sz="2600" dirty="0"/>
              <a:t>Combined Ratio</a:t>
            </a:r>
            <a:br>
              <a:rPr lang="en-US" dirty="0"/>
            </a:br>
            <a:r>
              <a:rPr lang="en-US" sz="2400" dirty="0"/>
              <a:t>2001-2020 </a:t>
            </a:r>
            <a:r>
              <a:rPr lang="en-US" altLang="en-US" sz="2400" dirty="0"/>
              <a:t>Yearly as of Q3 (All P/C Lines)</a:t>
            </a:r>
            <a:endParaRPr lang="en-US" dirty="0"/>
          </a:p>
        </p:txBody>
      </p:sp>
      <p:sp>
        <p:nvSpPr>
          <p:cNvPr id="8" name="Text Placeholder 7"/>
          <p:cNvSpPr>
            <a:spLocks noGrp="1"/>
          </p:cNvSpPr>
          <p:nvPr>
            <p:ph type="body" sz="quarter" idx="16"/>
          </p:nvPr>
        </p:nvSpPr>
        <p:spPr/>
        <p:txBody>
          <a:bodyPr/>
          <a:lstStyle/>
          <a:p>
            <a:pPr eaLnBrk="0" fontAlgn="base" hangingPunct="0">
              <a:lnSpc>
                <a:spcPct val="85000"/>
              </a:lnSpc>
              <a:spcBef>
                <a:spcPct val="25000"/>
              </a:spcBef>
              <a:spcAft>
                <a:spcPct val="0"/>
              </a:spcAft>
              <a:buClr>
                <a:srgbClr val="FF6801"/>
              </a:buClr>
            </a:pPr>
            <a:endParaRPr lang="en-US" dirty="0"/>
          </a:p>
          <a:p>
            <a:pPr eaLnBrk="0" fontAlgn="base" hangingPunct="0">
              <a:lnSpc>
                <a:spcPct val="85000"/>
              </a:lnSpc>
              <a:spcBef>
                <a:spcPct val="25000"/>
              </a:spcBef>
              <a:spcAft>
                <a:spcPct val="0"/>
              </a:spcAft>
              <a:buClr>
                <a:srgbClr val="FF6801"/>
              </a:buClr>
            </a:pPr>
            <a:endParaRPr lang="en-US" dirty="0"/>
          </a:p>
          <a:p>
            <a:pPr eaLnBrk="0" fontAlgn="base" hangingPunct="0">
              <a:lnSpc>
                <a:spcPct val="85000"/>
              </a:lnSpc>
              <a:spcBef>
                <a:spcPct val="25000"/>
              </a:spcBef>
              <a:spcAft>
                <a:spcPct val="0"/>
              </a:spcAft>
              <a:buClr>
                <a:srgbClr val="FF6801"/>
              </a:buClr>
            </a:pPr>
            <a:r>
              <a:rPr lang="en-US" dirty="0"/>
              <a:t>Data through Q3</a:t>
            </a:r>
          </a:p>
          <a:p>
            <a:pPr eaLnBrk="0" fontAlgn="base" hangingPunct="0">
              <a:lnSpc>
                <a:spcPct val="85000"/>
              </a:lnSpc>
              <a:spcBef>
                <a:spcPct val="25000"/>
              </a:spcBef>
              <a:spcAft>
                <a:spcPct val="0"/>
              </a:spcAft>
              <a:buClr>
                <a:srgbClr val="FF6801"/>
              </a:buClr>
            </a:pPr>
            <a:r>
              <a:rPr lang="en-US" dirty="0"/>
              <a:t>Sources: NAIC data sourced through S&amp;P Global Intelligence; Insurance Information Institute.</a:t>
            </a:r>
          </a:p>
        </p:txBody>
      </p:sp>
      <p:graphicFrame>
        <p:nvGraphicFramePr>
          <p:cNvPr id="25" name="Object 4"/>
          <p:cNvGraphicFramePr>
            <a:graphicFrameLocks noChangeAspect="1"/>
          </p:cNvGraphicFramePr>
          <p:nvPr/>
        </p:nvGraphicFramePr>
        <p:xfrm>
          <a:off x="1750903" y="2110463"/>
          <a:ext cx="8475663" cy="3513138"/>
        </p:xfrm>
        <a:graphic>
          <a:graphicData uri="http://schemas.openxmlformats.org/drawingml/2006/chart">
            <c:chart xmlns:c="http://schemas.openxmlformats.org/drawingml/2006/chart" xmlns:r="http://schemas.openxmlformats.org/officeDocument/2006/relationships" r:id="rId4"/>
          </a:graphicData>
        </a:graphic>
      </p:graphicFrame>
      <p:grpSp>
        <p:nvGrpSpPr>
          <p:cNvPr id="26" name="Group 25"/>
          <p:cNvGrpSpPr/>
          <p:nvPr/>
        </p:nvGrpSpPr>
        <p:grpSpPr>
          <a:xfrm>
            <a:off x="8538716" y="1675853"/>
            <a:ext cx="1117517" cy="2270425"/>
            <a:chOff x="1577533" y="2046013"/>
            <a:chExt cx="775142" cy="1855071"/>
          </a:xfrm>
        </p:grpSpPr>
        <p:sp>
          <p:nvSpPr>
            <p:cNvPr id="27" name="AutoShape 7"/>
            <p:cNvSpPr>
              <a:spLocks noChangeArrowheads="1"/>
            </p:cNvSpPr>
            <p:nvPr/>
          </p:nvSpPr>
          <p:spPr bwMode="gray">
            <a:xfrm>
              <a:off x="1577533" y="2046013"/>
              <a:ext cx="775142" cy="589750"/>
            </a:xfrm>
            <a:prstGeom prst="rect">
              <a:avLst/>
            </a:prstGeom>
            <a:solidFill>
              <a:schemeClr val="accent1"/>
            </a:solidFill>
            <a:ln w="28575" algn="ctr">
              <a:noFill/>
              <a:miter lim="800000"/>
              <a:headEnd/>
              <a:tailEnd/>
            </a:ln>
          </p:spPr>
          <p:txBody>
            <a:bodyPr tIns="45720" bIns="45720" anchor="ctr"/>
            <a:lstStyle/>
            <a:p>
              <a:pPr marL="0" marR="0" lvl="0" indent="0" algn="ctr" defTabSz="914400" rtl="0" eaLnBrk="0" fontAlgn="base" latinLnBrk="0" hangingPunct="0">
                <a:lnSpc>
                  <a:spcPct val="90000"/>
                </a:lnSpc>
                <a:spcBef>
                  <a:spcPts val="0"/>
                </a:spcBef>
                <a:spcAft>
                  <a:spcPct val="0"/>
                </a:spcAft>
                <a:buClr>
                  <a:srgbClr val="FFFFFF"/>
                </a:buClr>
                <a:buSzTx/>
                <a:buFont typeface="Wingdings" pitchFamily="2" charset="2"/>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charset="0"/>
                </a:rPr>
                <a:t>Hurricanes, Wildfires Drive CR Higher.</a:t>
              </a:r>
            </a:p>
          </p:txBody>
        </p:sp>
        <p:cxnSp>
          <p:nvCxnSpPr>
            <p:cNvPr id="28" name="Straight Arrow Connector 27"/>
            <p:cNvCxnSpPr/>
            <p:nvPr/>
          </p:nvCxnSpPr>
          <p:spPr bwMode="gray">
            <a:xfrm>
              <a:off x="1718976" y="2635763"/>
              <a:ext cx="0" cy="126532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913248" y="1314936"/>
            <a:ext cx="1157788" cy="2993979"/>
            <a:chOff x="1724025" y="3276791"/>
            <a:chExt cx="1157788" cy="2993979"/>
          </a:xfrm>
        </p:grpSpPr>
        <p:sp>
          <p:nvSpPr>
            <p:cNvPr id="30" name="AutoShape 5"/>
            <p:cNvSpPr>
              <a:spLocks noChangeArrowheads="1"/>
            </p:cNvSpPr>
            <p:nvPr/>
          </p:nvSpPr>
          <p:spPr bwMode="gray">
            <a:xfrm>
              <a:off x="1724025" y="3276791"/>
              <a:ext cx="1157788" cy="795528"/>
            </a:xfrm>
            <a:prstGeom prst="rect">
              <a:avLst/>
            </a:prstGeom>
            <a:solidFill>
              <a:schemeClr val="accent6"/>
            </a:solidFill>
            <a:ln w="28575" algn="ctr">
              <a:noFill/>
              <a:miter lim="800000"/>
              <a:headEnd/>
              <a:tailEnd/>
            </a:ln>
          </p:spPr>
          <p:txBody>
            <a:bodyPr tIns="0" bIns="0" anchor="ctr"/>
            <a:lstStyle/>
            <a:p>
              <a:pPr marL="0" marR="0" lvl="0" indent="0" algn="ctr" defTabSz="914400" rtl="0" eaLnBrk="0" fontAlgn="base" latinLnBrk="0" hangingPunct="0">
                <a:lnSpc>
                  <a:spcPct val="90000"/>
                </a:lnSpc>
                <a:spcBef>
                  <a:spcPts val="0"/>
                </a:spcBef>
                <a:spcAft>
                  <a:spcPct val="0"/>
                </a:spcAft>
                <a:buClr>
                  <a:srgbClr val="FFFFFF"/>
                </a:buClr>
                <a:buSzTx/>
                <a:buFont typeface="Wingdings" pitchFamily="2" charset="2"/>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charset="0"/>
                </a:rPr>
                <a:t>Heavy Use of Reinsurance Lowered Net Losses.</a:t>
              </a:r>
            </a:p>
          </p:txBody>
        </p:sp>
        <p:cxnSp>
          <p:nvCxnSpPr>
            <p:cNvPr id="31" name="Straight Arrow Connector 30"/>
            <p:cNvCxnSpPr/>
            <p:nvPr/>
          </p:nvCxnSpPr>
          <p:spPr bwMode="gray">
            <a:xfrm>
              <a:off x="2718710" y="4004088"/>
              <a:ext cx="21657" cy="2266682"/>
            </a:xfrm>
            <a:prstGeom prst="straightConnector1">
              <a:avLst/>
            </a:prstGeom>
            <a:ln w="28575">
              <a:solidFill>
                <a:schemeClr val="accent6"/>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150675" y="2287253"/>
            <a:ext cx="1030597" cy="2283494"/>
            <a:chOff x="2950852" y="3276791"/>
            <a:chExt cx="1030597" cy="1786911"/>
          </a:xfrm>
        </p:grpSpPr>
        <p:sp>
          <p:nvSpPr>
            <p:cNvPr id="33" name="AutoShape 6"/>
            <p:cNvSpPr>
              <a:spLocks noChangeArrowheads="1"/>
            </p:cNvSpPr>
            <p:nvPr/>
          </p:nvSpPr>
          <p:spPr bwMode="gray">
            <a:xfrm>
              <a:off x="2950852" y="3276791"/>
              <a:ext cx="1030597" cy="795528"/>
            </a:xfrm>
            <a:prstGeom prst="rect">
              <a:avLst/>
            </a:prstGeom>
            <a:solidFill>
              <a:schemeClr val="accent3"/>
            </a:solidFill>
            <a:ln w="28575" algn="ctr">
              <a:noFill/>
              <a:miter lim="800000"/>
              <a:headEnd/>
              <a:tailEnd/>
            </a:ln>
          </p:spPr>
          <p:txBody>
            <a:bodyPr tIns="0" bIns="0" anchor="ctr"/>
            <a:lstStyle/>
            <a:p>
              <a:pPr marL="0" marR="0" lvl="0" indent="0" algn="ctr" defTabSz="914400" rtl="0" eaLnBrk="0" fontAlgn="base" latinLnBrk="0" hangingPunct="0">
                <a:lnSpc>
                  <a:spcPct val="90000"/>
                </a:lnSpc>
                <a:spcBef>
                  <a:spcPts val="0"/>
                </a:spcBef>
                <a:spcAft>
                  <a:spcPct val="0"/>
                </a:spcAft>
                <a:buClr>
                  <a:srgbClr val="FFFFFF"/>
                </a:buClr>
                <a:buSzTx/>
                <a:buFont typeface="Wingdings" pitchFamily="2" charset="2"/>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charset="0"/>
                </a:rPr>
                <a:t>Best Combined Ratio Since 1949 (87.6)</a:t>
              </a:r>
            </a:p>
          </p:txBody>
        </p:sp>
        <p:cxnSp>
          <p:nvCxnSpPr>
            <p:cNvPr id="34" name="Straight Arrow Connector 33"/>
            <p:cNvCxnSpPr>
              <a:cxnSpLocks/>
            </p:cNvCxnSpPr>
            <p:nvPr/>
          </p:nvCxnSpPr>
          <p:spPr bwMode="gray">
            <a:xfrm flipH="1">
              <a:off x="3152217" y="4074923"/>
              <a:ext cx="1" cy="988779"/>
            </a:xfrm>
            <a:prstGeom prst="straightConnector1">
              <a:avLst/>
            </a:prstGeom>
            <a:ln w="28575">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850999" y="1223136"/>
            <a:ext cx="1636020" cy="2148710"/>
            <a:chOff x="5081564" y="1355069"/>
            <a:chExt cx="1636020" cy="2148710"/>
          </a:xfrm>
        </p:grpSpPr>
        <p:sp>
          <p:nvSpPr>
            <p:cNvPr id="39" name="PPTShape_1"/>
            <p:cNvSpPr>
              <a:spLocks noChangeArrowheads="1"/>
            </p:cNvSpPr>
            <p:nvPr/>
          </p:nvSpPr>
          <p:spPr bwMode="gray">
            <a:xfrm>
              <a:off x="5081564" y="1355069"/>
              <a:ext cx="1636020" cy="795528"/>
            </a:xfrm>
            <a:prstGeom prst="rect">
              <a:avLst/>
            </a:prstGeom>
            <a:solidFill>
              <a:schemeClr val="accent5">
                <a:lumMod val="50000"/>
              </a:schemeClr>
            </a:solidFill>
            <a:ln w="28575" algn="ctr">
              <a:noFill/>
              <a:miter lim="800000"/>
              <a:headEnd/>
              <a:tailEnd/>
            </a:ln>
          </p:spPr>
          <p:txBody>
            <a:bodyPr tIns="45720" bIns="45720" anchor="ctr"/>
            <a:lstStyle/>
            <a:p>
              <a:pPr marL="0" marR="0" lvl="0" indent="0" algn="ctr" defTabSz="914400" rtl="0" eaLnBrk="0" fontAlgn="base" latinLnBrk="0" hangingPunct="0">
                <a:lnSpc>
                  <a:spcPct val="90000"/>
                </a:lnSpc>
                <a:spcBef>
                  <a:spcPts val="0"/>
                </a:spcBef>
                <a:spcAft>
                  <a:spcPct val="0"/>
                </a:spcAft>
                <a:buClr>
                  <a:srgbClr val="FFFFFF"/>
                </a:buClr>
                <a:buSzTx/>
                <a:buFont typeface="Wingdings" pitchFamily="2" charset="2"/>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charset="0"/>
                </a:rPr>
                <a:t>Higher CAT Losses, Shrinking Reserve Releases, Toll of Soft Market</a:t>
              </a:r>
            </a:p>
          </p:txBody>
        </p:sp>
        <p:cxnSp>
          <p:nvCxnSpPr>
            <p:cNvPr id="40" name="Straight Arrow Connector 39"/>
            <p:cNvCxnSpPr/>
            <p:nvPr/>
          </p:nvCxnSpPr>
          <p:spPr bwMode="gray">
            <a:xfrm>
              <a:off x="5578520" y="2055979"/>
              <a:ext cx="0" cy="1447800"/>
            </a:xfrm>
            <a:prstGeom prst="straightConnector1">
              <a:avLst/>
            </a:prstGeom>
            <a:ln w="28575">
              <a:solidFill>
                <a:schemeClr val="accent5">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611246" y="3264958"/>
            <a:ext cx="717052" cy="817928"/>
            <a:chOff x="6616143" y="3296872"/>
            <a:chExt cx="717052" cy="817928"/>
          </a:xfrm>
        </p:grpSpPr>
        <p:sp>
          <p:nvSpPr>
            <p:cNvPr id="42" name="PPTShape_3"/>
            <p:cNvSpPr>
              <a:spLocks noChangeArrowheads="1"/>
            </p:cNvSpPr>
            <p:nvPr/>
          </p:nvSpPr>
          <p:spPr bwMode="gray">
            <a:xfrm>
              <a:off x="6616143" y="3296872"/>
              <a:ext cx="717052" cy="370519"/>
            </a:xfrm>
            <a:prstGeom prst="rect">
              <a:avLst/>
            </a:prstGeom>
            <a:solidFill>
              <a:schemeClr val="tx2"/>
            </a:solidFill>
            <a:ln w="28575" algn="ctr">
              <a:noFill/>
              <a:miter lim="800000"/>
              <a:headEnd/>
              <a:tailEnd/>
            </a:ln>
          </p:spPr>
          <p:txBody>
            <a:bodyPr tIns="45720" bIns="45720" anchor="ctr"/>
            <a:lstStyle/>
            <a:p>
              <a:pPr marL="0" marR="0" lvl="0" indent="0" algn="ctr" defTabSz="914400" rtl="0" eaLnBrk="0" fontAlgn="base" latinLnBrk="0" hangingPunct="0">
                <a:lnSpc>
                  <a:spcPct val="90000"/>
                </a:lnSpc>
                <a:spcBef>
                  <a:spcPts val="0"/>
                </a:spcBef>
                <a:spcAft>
                  <a:spcPct val="0"/>
                </a:spcAft>
                <a:buClr>
                  <a:srgbClr val="FFFFFF"/>
                </a:buClr>
                <a:buSzTx/>
                <a:buFont typeface="Wingdings" pitchFamily="2" charset="2"/>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charset="0"/>
                </a:rPr>
                <a:t>Sandy</a:t>
              </a:r>
            </a:p>
          </p:txBody>
        </p:sp>
        <p:cxnSp>
          <p:nvCxnSpPr>
            <p:cNvPr id="43" name="Straight Arrow Connector 42"/>
            <p:cNvCxnSpPr/>
            <p:nvPr/>
          </p:nvCxnSpPr>
          <p:spPr bwMode="gray">
            <a:xfrm>
              <a:off x="6816964" y="3629891"/>
              <a:ext cx="0" cy="484909"/>
            </a:xfrm>
            <a:prstGeom prst="straightConnector1">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7929061" y="831234"/>
            <a:ext cx="1893887" cy="3675681"/>
            <a:chOff x="1163275" y="2403849"/>
            <a:chExt cx="1893887" cy="3675681"/>
          </a:xfrm>
        </p:grpSpPr>
        <p:sp>
          <p:nvSpPr>
            <p:cNvPr id="56" name="AutoShape 7"/>
            <p:cNvSpPr>
              <a:spLocks noChangeArrowheads="1"/>
            </p:cNvSpPr>
            <p:nvPr/>
          </p:nvSpPr>
          <p:spPr bwMode="gray">
            <a:xfrm>
              <a:off x="1163275" y="2403849"/>
              <a:ext cx="1893887" cy="797439"/>
            </a:xfrm>
            <a:prstGeom prst="rect">
              <a:avLst/>
            </a:prstGeom>
            <a:solidFill>
              <a:schemeClr val="accent1"/>
            </a:solidFill>
            <a:ln w="28575" algn="ctr">
              <a:noFill/>
              <a:miter lim="800000"/>
              <a:headEnd/>
              <a:tailEnd/>
            </a:ln>
          </p:spPr>
          <p:txBody>
            <a:bodyPr tIns="45720" bIns="45720" anchor="ctr"/>
            <a:lstStyle/>
            <a:p>
              <a:pPr marL="0" marR="0" lvl="0" indent="0" algn="ctr" defTabSz="914400" rtl="0" eaLnBrk="0" fontAlgn="base" latinLnBrk="0" hangingPunct="0">
                <a:lnSpc>
                  <a:spcPct val="90000"/>
                </a:lnSpc>
                <a:spcBef>
                  <a:spcPts val="0"/>
                </a:spcBef>
                <a:spcAft>
                  <a:spcPct val="0"/>
                </a:spcAft>
                <a:buClr>
                  <a:srgbClr val="FFFFFF"/>
                </a:buClr>
                <a:buSzTx/>
                <a:buFont typeface="Wingdings" pitchFamily="2" charset="2"/>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charset="0"/>
                </a:rPr>
                <a:t>3 Consecutive Years of U/W Profits; 1</a:t>
              </a:r>
              <a:r>
                <a:rPr kumimoji="0" lang="en-US" sz="1200" b="1" i="0" u="none" strike="noStrike" kern="1200" cap="none" spc="0" normalizeH="0" baseline="30000" noProof="0" dirty="0">
                  <a:ln>
                    <a:noFill/>
                  </a:ln>
                  <a:solidFill>
                    <a:srgbClr val="FFFFFF"/>
                  </a:solidFill>
                  <a:effectLst/>
                  <a:uLnTx/>
                  <a:uFillTx/>
                  <a:latin typeface="Arial"/>
                  <a:ea typeface="+mn-ea"/>
                  <a:cs typeface="Arial" charset="0"/>
                </a:rPr>
                <a:t>st</a:t>
              </a:r>
              <a:r>
                <a:rPr kumimoji="0" lang="en-US" sz="1200" b="1" i="0" u="none" strike="noStrike" kern="1200" cap="none" spc="0" normalizeH="0" baseline="0" noProof="0" dirty="0">
                  <a:ln>
                    <a:noFill/>
                  </a:ln>
                  <a:solidFill>
                    <a:srgbClr val="FFFFFF"/>
                  </a:solidFill>
                  <a:effectLst/>
                  <a:uLnTx/>
                  <a:uFillTx/>
                  <a:latin typeface="Arial"/>
                  <a:ea typeface="+mn-ea"/>
                  <a:cs typeface="Arial" charset="0"/>
                </a:rPr>
                <a:t> time since 1971-73</a:t>
              </a:r>
            </a:p>
          </p:txBody>
        </p:sp>
        <p:cxnSp>
          <p:nvCxnSpPr>
            <p:cNvPr id="57" name="Straight Arrow Connector 56"/>
            <p:cNvCxnSpPr/>
            <p:nvPr/>
          </p:nvCxnSpPr>
          <p:spPr bwMode="gray">
            <a:xfrm>
              <a:off x="1190985" y="2566870"/>
              <a:ext cx="37207" cy="351266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3" name="Rectangle 7"/>
          <p:cNvSpPr>
            <a:spLocks noChangeArrowheads="1"/>
          </p:cNvSpPr>
          <p:nvPr/>
        </p:nvSpPr>
        <p:spPr bwMode="grayWhite">
          <a:xfrm>
            <a:off x="6847513" y="4118810"/>
            <a:ext cx="1335315" cy="955614"/>
          </a:xfrm>
          <a:prstGeom prst="rect">
            <a:avLst/>
          </a:prstGeom>
          <a:noFill/>
          <a:ln w="28575">
            <a:solidFill>
              <a:srgbClr val="337DB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 name="PPTShape_1">
            <a:extLst>
              <a:ext uri="{FF2B5EF4-FFF2-40B4-BE49-F238E27FC236}">
                <a16:creationId xmlns:a16="http://schemas.microsoft.com/office/drawing/2014/main" id="{E3BCB660-1E5C-2E49-9D79-7D2BDA2317CE}"/>
              </a:ext>
            </a:extLst>
          </p:cNvPr>
          <p:cNvSpPr>
            <a:spLocks noChangeArrowheads="1"/>
          </p:cNvSpPr>
          <p:nvPr/>
        </p:nvSpPr>
        <p:spPr bwMode="gray">
          <a:xfrm>
            <a:off x="1967051" y="5736670"/>
            <a:ext cx="8357911" cy="453515"/>
          </a:xfrm>
          <a:prstGeom prst="rect">
            <a:avLst/>
          </a:prstGeom>
          <a:solidFill>
            <a:schemeClr val="accent2"/>
          </a:solidFill>
          <a:ln w="28575" algn="ctr">
            <a:noFill/>
            <a:miter lim="800000"/>
            <a:headEnd/>
            <a:tailEnd/>
          </a:ln>
        </p:spPr>
        <p:txBody>
          <a:bodyPr tIns="45720" bIns="45720" anchor="ctr"/>
          <a:lstStyle/>
          <a:p>
            <a:pPr marL="0" marR="0" lvl="0" indent="0" algn="ctr" defTabSz="914400" rtl="0" eaLnBrk="0" fontAlgn="base" latinLnBrk="0" hangingPunct="0">
              <a:lnSpc>
                <a:spcPct val="90000"/>
              </a:lnSpc>
              <a:spcBef>
                <a:spcPts val="0"/>
              </a:spcBef>
              <a:spcAft>
                <a:spcPct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Combined Ratio: Neutral </a:t>
            </a:r>
          </a:p>
        </p:txBody>
      </p:sp>
    </p:spTree>
    <p:custDataLst>
      <p:tags r:id="rId1"/>
    </p:custDataLst>
    <p:extLst>
      <p:ext uri="{BB962C8B-B14F-4D97-AF65-F5344CB8AC3E}">
        <p14:creationId xmlns:p14="http://schemas.microsoft.com/office/powerpoint/2010/main" val="8665132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barn(in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1906993" y="210351"/>
            <a:ext cx="7904284" cy="750700"/>
          </a:xfrm>
        </p:spPr>
        <p:txBody>
          <a:bodyPr/>
          <a:lstStyle/>
          <a:p>
            <a:r>
              <a:rPr lang="en-US" sz="2800" dirty="0"/>
              <a:t>Key sources of P/C insurer profits</a:t>
            </a:r>
          </a:p>
        </p:txBody>
      </p:sp>
      <p:sp>
        <p:nvSpPr>
          <p:cNvPr id="6" name="Text Placeholder 5"/>
          <p:cNvSpPr>
            <a:spLocks noGrp="1"/>
          </p:cNvSpPr>
          <p:nvPr>
            <p:ph type="body" sz="quarter" idx="16"/>
          </p:nvPr>
        </p:nvSpPr>
        <p:spPr>
          <a:xfrm>
            <a:off x="2500026" y="6219310"/>
            <a:ext cx="7875874" cy="472434"/>
          </a:xfrm>
        </p:spPr>
        <p:txBody>
          <a:bodyPr/>
          <a:lstStyle/>
          <a:p>
            <a:endParaRPr lang="en-US" sz="1100" dirty="0"/>
          </a:p>
          <a:p>
            <a:r>
              <a:rPr lang="en-US" sz="1100" dirty="0"/>
              <a:t>Through third quarter. Not adjusted for inflation.</a:t>
            </a:r>
          </a:p>
          <a:p>
            <a:r>
              <a:rPr lang="en-US" sz="1100" dirty="0"/>
              <a:t>Data are before taxes and exclude extraordinary items.</a:t>
            </a:r>
          </a:p>
          <a:p>
            <a:r>
              <a:rPr lang="fr-FR" sz="1100" dirty="0"/>
              <a:t>Source: NAIC data, </a:t>
            </a:r>
            <a:r>
              <a:rPr lang="fr-FR" sz="1100" dirty="0" err="1"/>
              <a:t>sourced</a:t>
            </a:r>
            <a:r>
              <a:rPr lang="fr-FR" sz="1100" dirty="0"/>
              <a:t> </a:t>
            </a:r>
            <a:r>
              <a:rPr lang="fr-FR" sz="1100" dirty="0" err="1"/>
              <a:t>from</a:t>
            </a:r>
            <a:r>
              <a:rPr lang="fr-FR" sz="1100" dirty="0"/>
              <a:t> S&amp;P Global </a:t>
            </a:r>
            <a:r>
              <a:rPr lang="fr-FR" sz="1100" dirty="0" err="1"/>
              <a:t>Market</a:t>
            </a:r>
            <a:r>
              <a:rPr lang="fr-FR" sz="1100" dirty="0"/>
              <a:t> Intelligence.</a:t>
            </a:r>
            <a:endParaRPr lang="en-US" sz="900" dirty="0"/>
          </a:p>
        </p:txBody>
      </p:sp>
      <p:graphicFrame>
        <p:nvGraphicFramePr>
          <p:cNvPr id="22" name="Chart 21"/>
          <p:cNvGraphicFramePr/>
          <p:nvPr/>
        </p:nvGraphicFramePr>
        <p:xfrm>
          <a:off x="1816100" y="1316217"/>
          <a:ext cx="8559800" cy="407549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906994" y="961051"/>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
        <p:nvSpPr>
          <p:cNvPr id="8" name="Text Placeholder 4">
            <a:extLst>
              <a:ext uri="{FF2B5EF4-FFF2-40B4-BE49-F238E27FC236}">
                <a16:creationId xmlns:a16="http://schemas.microsoft.com/office/drawing/2014/main" id="{DB33A759-DE3A-413B-AA4E-147CA65CEFAE}"/>
              </a:ext>
            </a:extLst>
          </p:cNvPr>
          <p:cNvSpPr txBox="1">
            <a:spLocks/>
          </p:cNvSpPr>
          <p:nvPr/>
        </p:nvSpPr>
        <p:spPr bwMode="gray">
          <a:xfrm>
            <a:off x="2213991" y="5534827"/>
            <a:ext cx="7875874" cy="47243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endParaRPr lang="en-US" dirty="0"/>
          </a:p>
          <a:p>
            <a:r>
              <a:rPr lang="en-US" dirty="0"/>
              <a:t>Lower investment income means UW income has to grow.</a:t>
            </a:r>
          </a:p>
          <a:p>
            <a:endParaRPr lang="en-US" dirty="0"/>
          </a:p>
        </p:txBody>
      </p:sp>
    </p:spTree>
    <p:extLst>
      <p:ext uri="{BB962C8B-B14F-4D97-AF65-F5344CB8AC3E}">
        <p14:creationId xmlns:p14="http://schemas.microsoft.com/office/powerpoint/2010/main" val="746071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3"/>
          <p:cNvGraphicFramePr>
            <a:graphicFrameLocks/>
          </p:cNvGraphicFramePr>
          <p:nvPr/>
        </p:nvGraphicFramePr>
        <p:xfrm>
          <a:off x="1524001" y="1043930"/>
          <a:ext cx="8539993" cy="4770141"/>
        </p:xfrm>
        <a:graphic>
          <a:graphicData uri="http://schemas.openxmlformats.org/drawingml/2006/chart">
            <c:chart xmlns:c="http://schemas.openxmlformats.org/drawingml/2006/chart" xmlns:r="http://schemas.openxmlformats.org/officeDocument/2006/relationships" r:id="rId4"/>
          </a:graphicData>
        </a:graphic>
      </p:graphicFrame>
      <p:sp>
        <p:nvSpPr>
          <p:cNvPr id="14338" name="Rectangle 2"/>
          <p:cNvSpPr>
            <a:spLocks noGrp="1" noChangeArrowheads="1"/>
          </p:cNvSpPr>
          <p:nvPr>
            <p:ph type="title"/>
          </p:nvPr>
        </p:nvSpPr>
        <p:spPr/>
        <p:txBody>
          <a:bodyPr/>
          <a:lstStyle/>
          <a:p>
            <a:r>
              <a:rPr lang="en-US" sz="2600" dirty="0"/>
              <a:t>Net Income After Taxes</a:t>
            </a:r>
            <a:br>
              <a:rPr lang="en-US" sz="2600" dirty="0"/>
            </a:br>
            <a:r>
              <a:rPr lang="en-US" sz="2400" dirty="0"/>
              <a:t>2010-2020 </a:t>
            </a:r>
            <a:r>
              <a:rPr lang="en-US" altLang="en-US" sz="2400" dirty="0"/>
              <a:t>Yearly as of Q3</a:t>
            </a:r>
            <a:endParaRPr lang="en-US" sz="2400" dirty="0"/>
          </a:p>
        </p:txBody>
      </p:sp>
      <p:sp>
        <p:nvSpPr>
          <p:cNvPr id="7" name="Text Placeholder 6"/>
          <p:cNvSpPr>
            <a:spLocks noGrp="1"/>
          </p:cNvSpPr>
          <p:nvPr>
            <p:ph type="body" sz="quarter" idx="16"/>
          </p:nvPr>
        </p:nvSpPr>
        <p:spPr/>
        <p:txBody>
          <a:bodyPr/>
          <a:lstStyle/>
          <a:p>
            <a:r>
              <a:rPr lang="en-US" dirty="0"/>
              <a:t>Sources: NAIC data sourced through S&amp;P Global Intelligence; Insurance Information Institute.</a:t>
            </a:r>
          </a:p>
        </p:txBody>
      </p:sp>
      <p:sp>
        <p:nvSpPr>
          <p:cNvPr id="2" name="TextBox 1">
            <a:extLst>
              <a:ext uri="{FF2B5EF4-FFF2-40B4-BE49-F238E27FC236}">
                <a16:creationId xmlns:a16="http://schemas.microsoft.com/office/drawing/2014/main" id="{89CF5D02-F8E0-4A69-B4E2-CC8C92AE6638}"/>
              </a:ext>
            </a:extLst>
          </p:cNvPr>
          <p:cNvSpPr txBox="1"/>
          <p:nvPr/>
        </p:nvSpPr>
        <p:spPr>
          <a:xfrm>
            <a:off x="2490585" y="1242150"/>
            <a:ext cx="1442907" cy="286232"/>
          </a:xfrm>
          <a:prstGeom prst="rect">
            <a:avLst/>
          </a:prstGeom>
          <a:noFill/>
        </p:spPr>
        <p:txBody>
          <a:bodyPr wrap="square" rtlCol="0" anchor="ctr" anchorCtr="0">
            <a:spAutoFit/>
          </a:bodyPr>
          <a:lstStyle/>
          <a:p>
            <a:pPr marL="0" marR="0" lvl="0" indent="0" algn="l" defTabSz="914400" rtl="0" eaLnBrk="1" fontAlgn="auto" latinLnBrk="0" hangingPunct="1">
              <a:lnSpc>
                <a:spcPct val="90000"/>
              </a:lnSpc>
              <a:spcBef>
                <a:spcPts val="1200"/>
              </a:spcBef>
              <a:spcAft>
                <a:spcPts val="0"/>
              </a:spcAft>
              <a:buClr>
                <a:srgbClr val="337DBE"/>
              </a:buClr>
              <a:buSzPct val="77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Billions</a:t>
            </a:r>
          </a:p>
        </p:txBody>
      </p:sp>
      <p:sp>
        <p:nvSpPr>
          <p:cNvPr id="8" name="PPTShape_1">
            <a:extLst>
              <a:ext uri="{FF2B5EF4-FFF2-40B4-BE49-F238E27FC236}">
                <a16:creationId xmlns:a16="http://schemas.microsoft.com/office/drawing/2014/main" id="{9BF79B5D-6D97-4D4D-8DCE-551DA618BD33}"/>
              </a:ext>
            </a:extLst>
          </p:cNvPr>
          <p:cNvSpPr>
            <a:spLocks noChangeArrowheads="1"/>
          </p:cNvSpPr>
          <p:nvPr/>
        </p:nvSpPr>
        <p:spPr bwMode="gray">
          <a:xfrm>
            <a:off x="1980906" y="5814071"/>
            <a:ext cx="8357911" cy="427807"/>
          </a:xfrm>
          <a:prstGeom prst="rect">
            <a:avLst/>
          </a:prstGeom>
          <a:solidFill>
            <a:schemeClr val="accent2"/>
          </a:solidFill>
          <a:ln w="28575" algn="ctr">
            <a:noFill/>
            <a:miter lim="800000"/>
            <a:headEnd/>
            <a:tailEnd/>
          </a:ln>
        </p:spPr>
        <p:txBody>
          <a:bodyPr tIns="45720" bIns="45720" anchor="ctr"/>
          <a:lstStyle/>
          <a:p>
            <a:pPr marL="0" marR="0" lvl="0" indent="0" algn="ctr" defTabSz="914400" rtl="0" eaLnBrk="0" fontAlgn="base" latinLnBrk="0" hangingPunct="0">
              <a:lnSpc>
                <a:spcPct val="90000"/>
              </a:lnSpc>
              <a:spcBef>
                <a:spcPts val="0"/>
              </a:spcBef>
              <a:spcAft>
                <a:spcPct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Net Income After Tax: Positive </a:t>
            </a:r>
          </a:p>
        </p:txBody>
      </p:sp>
    </p:spTree>
    <p:custDataLst>
      <p:tags r:id="rId1"/>
    </p:custDataLst>
    <p:extLst>
      <p:ext uri="{BB962C8B-B14F-4D97-AF65-F5344CB8AC3E}">
        <p14:creationId xmlns:p14="http://schemas.microsoft.com/office/powerpoint/2010/main" val="252685343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marL="0" marR="0" lvl="0" indent="0" algn="l" defTabSz="914400" rtl="0" eaLnBrk="0" fontAlgn="base" latinLnBrk="0" hangingPunct="0">
              <a:lnSpc>
                <a:spcPct val="85000"/>
              </a:lnSpc>
              <a:spcBef>
                <a:spcPct val="2000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charset="0"/>
                <a:ea typeface="+mn-ea"/>
                <a:cs typeface="Arial" charset="0"/>
              </a:rPr>
              <a:t>12/01/09 - 9pm</a:t>
            </a:r>
          </a:p>
        </p:txBody>
      </p:sp>
      <p:sp>
        <p:nvSpPr>
          <p:cNvPr id="47108"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marL="0" marR="0" lvl="0" indent="0" algn="ctr" defTabSz="914400" rtl="0" eaLnBrk="0" fontAlgn="base" latinLnBrk="0" hangingPunct="0">
              <a:lnSpc>
                <a:spcPct val="85000"/>
              </a:lnSpc>
              <a:spcBef>
                <a:spcPct val="2000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charset="0"/>
                <a:ea typeface="+mn-ea"/>
                <a:cs typeface="Arial" charset="0"/>
              </a:rPr>
              <a:t>eSlide – P6466 – The Financial Crisis and the Future of the P/C</a:t>
            </a:r>
          </a:p>
        </p:txBody>
      </p:sp>
      <p:sp>
        <p:nvSpPr>
          <p:cNvPr id="47109" name="Rectangle 110"/>
          <p:cNvSpPr txBox="1">
            <a:spLocks noGrp="1" noChangeArrowheads="1"/>
          </p:cNvSpPr>
          <p:nvPr/>
        </p:nvSpPr>
        <p:spPr bwMode="auto">
          <a:xfrm>
            <a:off x="10125076" y="6656389"/>
            <a:ext cx="447675" cy="117725"/>
          </a:xfrm>
          <a:prstGeom prst="rect">
            <a:avLst/>
          </a:prstGeom>
          <a:noFill/>
          <a:ln w="9525">
            <a:noFill/>
            <a:miter lim="800000"/>
            <a:headEnd/>
            <a:tailEnd/>
          </a:ln>
        </p:spPr>
        <p:txBody>
          <a:bodyPr lIns="0" tIns="0" rIns="0" bIns="0">
            <a:spAutoFit/>
          </a:bodyPr>
          <a:lstStyle/>
          <a:p>
            <a:pPr marL="0" marR="0" lvl="0" indent="0" algn="r" defTabSz="914400" rtl="0" eaLnBrk="0" fontAlgn="base" latinLnBrk="0" hangingPunct="0">
              <a:lnSpc>
                <a:spcPct val="85000"/>
              </a:lnSpc>
              <a:spcBef>
                <a:spcPct val="20000"/>
              </a:spcBef>
              <a:spcAft>
                <a:spcPct val="0"/>
              </a:spcAft>
              <a:buClrTx/>
              <a:buSzTx/>
              <a:buFontTx/>
              <a:buNone/>
              <a:tabLst/>
              <a:defRPr/>
            </a:pPr>
            <a:fld id="{561E0CFD-BE9A-4019-957A-DD05277E56E1}" type="slidenum">
              <a:rPr kumimoji="0" lang="en-US" sz="9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85000"/>
                </a:lnSpc>
                <a:spcBef>
                  <a:spcPct val="20000"/>
                </a:spcBef>
                <a:spcAft>
                  <a:spcPct val="0"/>
                </a:spcAft>
                <a:buClrTx/>
                <a:buSzTx/>
                <a:buFontTx/>
                <a:buNone/>
                <a:tabLst/>
                <a:defRPr/>
              </a:pPr>
              <a:t>14</a:t>
            </a:fld>
            <a:endParaRPr kumimoji="0" lang="en-US" sz="9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2"/>
          <p:cNvSpPr>
            <a:spLocks noGrp="1" noChangeArrowheads="1"/>
          </p:cNvSpPr>
          <p:nvPr>
            <p:ph type="title" idx="4294967295"/>
          </p:nvPr>
        </p:nvSpPr>
        <p:spPr>
          <a:xfrm>
            <a:off x="2286001" y="166301"/>
            <a:ext cx="6131169" cy="860425"/>
          </a:xfrm>
        </p:spPr>
        <p:txBody>
          <a:bodyPr/>
          <a:lstStyle/>
          <a:p>
            <a:r>
              <a:rPr lang="en-US" sz="2600" dirty="0"/>
              <a:t>Policyholder Surplus</a:t>
            </a:r>
            <a:br>
              <a:rPr lang="en-US" sz="2600" dirty="0"/>
            </a:br>
            <a:r>
              <a:rPr lang="en-US" sz="2400" dirty="0"/>
              <a:t>2007-2020 Quarterly</a:t>
            </a:r>
          </a:p>
        </p:txBody>
      </p:sp>
      <p:sp>
        <p:nvSpPr>
          <p:cNvPr id="47111" name="Rectangle 4"/>
          <p:cNvSpPr>
            <a:spLocks noChangeArrowheads="1"/>
          </p:cNvSpPr>
          <p:nvPr/>
        </p:nvSpPr>
        <p:spPr bwMode="auto">
          <a:xfrm>
            <a:off x="2162175" y="6557409"/>
            <a:ext cx="6076950" cy="269304"/>
          </a:xfrm>
          <a:prstGeom prst="rect">
            <a:avLst/>
          </a:prstGeom>
          <a:noFill/>
          <a:ln w="9525" algn="ctr">
            <a:noFill/>
            <a:miter lim="800000"/>
            <a:headEnd/>
            <a:tailEnd/>
          </a:ln>
        </p:spPr>
        <p:txBody>
          <a:bodyPr wrap="square" lIns="365760" tIns="0" rIns="0" bIns="137160" anchor="b">
            <a:spAutoFit/>
          </a:bodyPr>
          <a:lstStyle/>
          <a:p>
            <a:pPr marL="0" marR="0" lvl="0" indent="0" algn="l" defTabSz="914400" rtl="0" eaLnBrk="0" fontAlgn="base" latinLnBrk="0" hangingPunct="0">
              <a:lnSpc>
                <a:spcPct val="85000"/>
              </a:lnSpc>
              <a:spcBef>
                <a:spcPct val="25000"/>
              </a:spcBef>
              <a:spcAft>
                <a:spcPct val="0"/>
              </a:spcAft>
              <a:buClr>
                <a:srgbClr val="FF6801"/>
              </a:buClr>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Sources: NAIC data sourced through S&amp;P Global Intelligence; Insurance Information Institute.</a:t>
            </a:r>
          </a:p>
        </p:txBody>
      </p:sp>
      <p:sp>
        <p:nvSpPr>
          <p:cNvPr id="47112" name="PPTShape_0"/>
          <p:cNvSpPr>
            <a:spLocks noChangeArrowheads="1"/>
          </p:cNvSpPr>
          <p:nvPr/>
        </p:nvSpPr>
        <p:spPr bwMode="black">
          <a:xfrm>
            <a:off x="2035155" y="1132428"/>
            <a:ext cx="7880058" cy="221599"/>
          </a:xfrm>
          <a:prstGeom prst="rect">
            <a:avLst/>
          </a:prstGeom>
          <a:noFill/>
          <a:ln w="9525" algn="ctr">
            <a:noFill/>
            <a:miter lim="800000"/>
            <a:headEnd/>
            <a:tailEnd/>
          </a:ln>
        </p:spPr>
        <p:txBody>
          <a:bodyPr wrap="square" lIns="0" tIns="0" rIns="0" bIns="0">
            <a:spAutoFit/>
          </a:bodyPr>
          <a:lstStyle/>
          <a:p>
            <a:pPr marL="0" marR="0" lvl="0" indent="0" algn="l" defTabSz="114300" rtl="0" eaLnBrk="0" fontAlgn="base" latinLnBrk="0" hangingPunct="0">
              <a:lnSpc>
                <a:spcPct val="9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225A7A"/>
                </a:solidFill>
                <a:effectLst/>
                <a:uLnTx/>
                <a:uFillTx/>
                <a:latin typeface="Arial" charset="0"/>
                <a:ea typeface="+mn-ea"/>
                <a:cs typeface="Arial" charset="0"/>
              </a:rPr>
              <a:t>($ Billions)</a:t>
            </a:r>
          </a:p>
        </p:txBody>
      </p:sp>
      <p:graphicFrame>
        <p:nvGraphicFramePr>
          <p:cNvPr id="2" name="Object 3"/>
          <p:cNvGraphicFramePr>
            <a:graphicFrameLocks/>
          </p:cNvGraphicFramePr>
          <p:nvPr/>
        </p:nvGraphicFramePr>
        <p:xfrm>
          <a:off x="1991002" y="1269442"/>
          <a:ext cx="8276121" cy="4603025"/>
        </p:xfrm>
        <a:graphic>
          <a:graphicData uri="http://schemas.openxmlformats.org/drawingml/2006/chart">
            <c:chart xmlns:c="http://schemas.openxmlformats.org/drawingml/2006/chart" xmlns:r="http://schemas.openxmlformats.org/officeDocument/2006/relationships" r:id="rId4"/>
          </a:graphicData>
        </a:graphic>
      </p:graphicFrame>
      <p:sp>
        <p:nvSpPr>
          <p:cNvPr id="47122" name="Text Box 5"/>
          <p:cNvSpPr txBox="1">
            <a:spLocks noChangeArrowheads="1"/>
          </p:cNvSpPr>
          <p:nvPr/>
        </p:nvSpPr>
        <p:spPr bwMode="auto">
          <a:xfrm>
            <a:off x="7323089" y="5440558"/>
            <a:ext cx="2660648" cy="844043"/>
          </a:xfrm>
          <a:prstGeom prst="rect">
            <a:avLst/>
          </a:prstGeom>
          <a:noFill/>
          <a:ln w="12700" algn="ctr">
            <a:noFill/>
            <a:miter lim="800000"/>
            <a:headEnd type="none" w="sm" len="sm"/>
            <a:tailEnd type="none" w="sm" len="sm"/>
          </a:ln>
        </p:spPr>
        <p:txBody>
          <a:bodyPr>
            <a:spAutoFit/>
          </a:bodyPr>
          <a:lstStyle/>
          <a:p>
            <a:pPr marL="0" marR="0" lvl="0" indent="0" algn="l" defTabSz="914400" rtl="0" eaLnBrk="0" fontAlgn="base" latinLnBrk="0" hangingPunct="0">
              <a:lnSpc>
                <a:spcPct val="85000"/>
              </a:lnSpc>
              <a:spcBef>
                <a:spcPct val="25000"/>
              </a:spcBef>
              <a:spcAft>
                <a:spcPct val="0"/>
              </a:spcAft>
              <a:buClrTx/>
              <a:buSzTx/>
              <a:buFontTx/>
              <a:buNone/>
              <a:tabLst/>
              <a:defRPr/>
            </a:pPr>
            <a:endParaRPr kumimoji="0" lang="en-US" sz="1600" b="1" i="1" u="none" strike="noStrike" kern="1200" cap="none" spc="0" normalizeH="0" baseline="0" noProof="0" dirty="0">
              <a:ln>
                <a:noFill/>
              </a:ln>
              <a:solidFill>
                <a:srgbClr val="FF0000"/>
              </a:solidFill>
              <a:effectLst/>
              <a:uLnTx/>
              <a:uFillTx/>
              <a:latin typeface="Arial" charset="0"/>
              <a:ea typeface="+mn-ea"/>
              <a:cs typeface="Arial" charset="0"/>
            </a:endParaRPr>
          </a:p>
          <a:p>
            <a:pPr marL="0" marR="0" lvl="0" indent="0" algn="l" defTabSz="914400" rtl="0" eaLnBrk="0" fontAlgn="base" latinLnBrk="0" hangingPunct="0">
              <a:lnSpc>
                <a:spcPct val="85000"/>
              </a:lnSpc>
              <a:spcBef>
                <a:spcPct val="250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85000"/>
              </a:lnSpc>
              <a:spcBef>
                <a:spcPct val="25000"/>
              </a:spcBef>
              <a:spcAft>
                <a:spcPct val="0"/>
              </a:spcAft>
              <a:buClrTx/>
              <a:buSzTx/>
              <a:buFontTx/>
              <a:buNone/>
              <a:tabLst/>
              <a:defRPr/>
            </a:pPr>
            <a:endParaRPr kumimoji="0" lang="en-US" sz="1600" b="1" i="1" u="none" strike="noStrike" kern="1200" cap="none" spc="0" normalizeH="0" baseline="0" noProof="0" dirty="0">
              <a:ln>
                <a:noFill/>
              </a:ln>
              <a:solidFill>
                <a:srgbClr val="339966"/>
              </a:solidFill>
              <a:effectLst/>
              <a:uLnTx/>
              <a:uFillTx/>
              <a:latin typeface="Arial" charset="0"/>
              <a:ea typeface="+mn-ea"/>
              <a:cs typeface="Arial" charset="0"/>
            </a:endParaRPr>
          </a:p>
        </p:txBody>
      </p:sp>
      <p:sp>
        <p:nvSpPr>
          <p:cNvPr id="21" name="AutoShape 7">
            <a:extLst>
              <a:ext uri="{FF2B5EF4-FFF2-40B4-BE49-F238E27FC236}">
                <a16:creationId xmlns:a16="http://schemas.microsoft.com/office/drawing/2014/main" id="{0C8A7214-F439-4D6A-9160-7889A9AAA710}"/>
              </a:ext>
            </a:extLst>
          </p:cNvPr>
          <p:cNvSpPr>
            <a:spLocks noChangeArrowheads="1"/>
          </p:cNvSpPr>
          <p:nvPr/>
        </p:nvSpPr>
        <p:spPr bwMode="gray">
          <a:xfrm>
            <a:off x="8121377" y="600068"/>
            <a:ext cx="2227535" cy="784881"/>
          </a:xfrm>
          <a:prstGeom prst="rect">
            <a:avLst/>
          </a:prstGeom>
          <a:solidFill>
            <a:schemeClr val="accent1"/>
          </a:solidFill>
          <a:ln w="28575" algn="ctr">
            <a:noFill/>
            <a:miter lim="800000"/>
            <a:headEnd/>
            <a:tailEnd/>
          </a:ln>
        </p:spPr>
        <p:txBody>
          <a:bodyPr tIns="45720" bIns="4572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90000"/>
              </a:lnSpc>
              <a:spcBef>
                <a:spcPct val="50000"/>
              </a:spcBef>
              <a:spcAft>
                <a:spcPct val="0"/>
              </a:spcAft>
              <a:buClr>
                <a:srgbClr val="FFFFFF"/>
              </a:buClr>
              <a:buSzTx/>
              <a:buFont typeface="Wingdings" pitchFamily="2" charset="2"/>
              <a:buNone/>
              <a:tabLst/>
              <a:defRPr/>
            </a:pPr>
            <a:r>
              <a:rPr kumimoji="0" lang="en-US" sz="1600" b="1" i="0" u="none" strike="noStrike" kern="1200" cap="none" spc="0" normalizeH="0" baseline="0" noProof="0" dirty="0">
                <a:ln>
                  <a:noFill/>
                </a:ln>
                <a:solidFill>
                  <a:srgbClr val="FFFFFF"/>
                </a:solidFill>
                <a:effectLst/>
                <a:uLnTx/>
                <a:uFillTx/>
                <a:latin typeface="Arial" charset="0"/>
                <a:ea typeface="+mn-ea"/>
                <a:cs typeface="Arial" charset="0"/>
              </a:rPr>
              <a:t>Surplus as of </a:t>
            </a:r>
            <a:r>
              <a:rPr kumimoji="0" lang="en-US" sz="1600" b="1" i="0" u="none" strike="noStrike" kern="1200" cap="none" spc="0" normalizeH="0" baseline="0" noProof="0" dirty="0">
                <a:ln>
                  <a:noFill/>
                </a:ln>
                <a:solidFill>
                  <a:srgbClr val="FFFFFF"/>
                </a:solidFill>
                <a:effectLst/>
                <a:uLnTx/>
                <a:uFillTx/>
                <a:latin typeface="Arial"/>
                <a:ea typeface="+mn-ea"/>
                <a:cs typeface="+mn-cs"/>
              </a:rPr>
              <a:t>9</a:t>
            </a:r>
            <a:r>
              <a:rPr kumimoji="0" lang="en-US" sz="1600" b="1" i="0" u="none" strike="noStrike" kern="1200" cap="none" spc="0" normalizeH="0" baseline="0" noProof="0" dirty="0">
                <a:ln>
                  <a:noFill/>
                </a:ln>
                <a:solidFill>
                  <a:srgbClr val="FFFFFF"/>
                </a:solidFill>
                <a:effectLst/>
                <a:uLnTx/>
                <a:uFillTx/>
                <a:latin typeface="Arial" charset="0"/>
                <a:ea typeface="+mn-ea"/>
                <a:cs typeface="Arial" charset="0"/>
              </a:rPr>
              <a:t>/30/20 stood at $875.6B, an all-time high</a:t>
            </a:r>
          </a:p>
        </p:txBody>
      </p:sp>
      <p:sp>
        <p:nvSpPr>
          <p:cNvPr id="11" name="PPTShape_1">
            <a:extLst>
              <a:ext uri="{FF2B5EF4-FFF2-40B4-BE49-F238E27FC236}">
                <a16:creationId xmlns:a16="http://schemas.microsoft.com/office/drawing/2014/main" id="{AE72C7B7-A8C5-8546-865B-4A7727DFF64E}"/>
              </a:ext>
            </a:extLst>
          </p:cNvPr>
          <p:cNvSpPr>
            <a:spLocks noChangeArrowheads="1"/>
          </p:cNvSpPr>
          <p:nvPr/>
        </p:nvSpPr>
        <p:spPr bwMode="gray">
          <a:xfrm>
            <a:off x="1991002" y="5862579"/>
            <a:ext cx="8357911" cy="427807"/>
          </a:xfrm>
          <a:prstGeom prst="rect">
            <a:avLst/>
          </a:prstGeom>
          <a:solidFill>
            <a:schemeClr val="accent2"/>
          </a:solidFill>
          <a:ln w="28575" algn="ctr">
            <a:noFill/>
            <a:miter lim="800000"/>
            <a:headEnd/>
            <a:tailEnd/>
          </a:ln>
        </p:spPr>
        <p:txBody>
          <a:bodyPr tIns="45720" bIns="45720" anchor="ctr"/>
          <a:lstStyle/>
          <a:p>
            <a:pPr marL="0" marR="0" lvl="0" indent="0" algn="ctr" defTabSz="914400" rtl="0" eaLnBrk="0" fontAlgn="base" latinLnBrk="0" hangingPunct="0">
              <a:lnSpc>
                <a:spcPct val="90000"/>
              </a:lnSpc>
              <a:spcBef>
                <a:spcPts val="0"/>
              </a:spcBef>
              <a:spcAft>
                <a:spcPct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Policyholder Surplus: Positive </a:t>
            </a:r>
          </a:p>
        </p:txBody>
      </p:sp>
    </p:spTree>
    <p:custDataLst>
      <p:tags r:id="rId1"/>
    </p:custDataLst>
    <p:extLst>
      <p:ext uri="{BB962C8B-B14F-4D97-AF65-F5344CB8AC3E}">
        <p14:creationId xmlns:p14="http://schemas.microsoft.com/office/powerpoint/2010/main" val="299917535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C570A3-0450-3048-B969-DF1E58725AAF}"/>
              </a:ext>
            </a:extLst>
          </p:cNvPr>
          <p:cNvSpPr/>
          <p:nvPr/>
        </p:nvSpPr>
        <p:spPr>
          <a:xfrm>
            <a:off x="956908" y="6281530"/>
            <a:ext cx="1727296" cy="4242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 name="Title 1"/>
          <p:cNvSpPr>
            <a:spLocks noGrp="1"/>
          </p:cNvSpPr>
          <p:nvPr>
            <p:ph type="ctrTitle"/>
          </p:nvPr>
        </p:nvSpPr>
        <p:spPr/>
        <p:txBody>
          <a:bodyPr anchor="t"/>
          <a:lstStyle/>
          <a:p>
            <a:r>
              <a:rPr lang="en-US" dirty="0"/>
              <a:t>Forecasting Trends </a:t>
            </a:r>
            <a:br>
              <a:rPr lang="en-US" dirty="0"/>
            </a:br>
            <a:r>
              <a:rPr lang="en-US" sz="2000" dirty="0"/>
              <a:t>February 2021</a:t>
            </a:r>
          </a:p>
        </p:txBody>
      </p:sp>
      <p:sp>
        <p:nvSpPr>
          <p:cNvPr id="3" name="Subtitle 2">
            <a:extLst>
              <a:ext uri="{FF2B5EF4-FFF2-40B4-BE49-F238E27FC236}">
                <a16:creationId xmlns:a16="http://schemas.microsoft.com/office/drawing/2014/main" id="{5A73FA98-E3DF-5E47-AFFE-DEEAC7296FDE}"/>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8BBB73BD-5FAB-9F49-9230-05B3A9F3424A}"/>
              </a:ext>
            </a:extLst>
          </p:cNvPr>
          <p:cNvSpPr txBox="1"/>
          <p:nvPr/>
        </p:nvSpPr>
        <p:spPr>
          <a:xfrm>
            <a:off x="-382555" y="-793102"/>
            <a:ext cx="0" cy="0"/>
          </a:xfrm>
          <a:prstGeom prst="rect">
            <a:avLst/>
          </a:prstGeom>
          <a:noFill/>
        </p:spPr>
        <p:txBody>
          <a:bodyPr wrap="none" rtlCol="0">
            <a:noAutofit/>
          </a:bodyPr>
          <a:lstStyle/>
          <a:p>
            <a:pPr marL="292608" marR="0" lvl="0" indent="-292608"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a:extLst>
              <a:ext uri="{FF2B5EF4-FFF2-40B4-BE49-F238E27FC236}">
                <a16:creationId xmlns:a16="http://schemas.microsoft.com/office/drawing/2014/main" id="{68501ACA-000A-D844-84C1-879FB0865ACD}"/>
              </a:ext>
            </a:extLst>
          </p:cNvPr>
          <p:cNvPicPr>
            <a:picLocks noChangeAspect="1"/>
          </p:cNvPicPr>
          <p:nvPr/>
        </p:nvPicPr>
        <p:blipFill>
          <a:blip r:embed="rId3"/>
          <a:stretch>
            <a:fillRect/>
          </a:stretch>
        </p:blipFill>
        <p:spPr>
          <a:xfrm>
            <a:off x="956908" y="6354501"/>
            <a:ext cx="1727296" cy="351315"/>
          </a:xfrm>
          <a:prstGeom prst="rect">
            <a:avLst/>
          </a:prstGeom>
        </p:spPr>
      </p:pic>
    </p:spTree>
    <p:extLst>
      <p:ext uri="{BB962C8B-B14F-4D97-AF65-F5344CB8AC3E}">
        <p14:creationId xmlns:p14="http://schemas.microsoft.com/office/powerpoint/2010/main" val="249831990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E65983A2-307F-7145-80C3-D5C159C39D5E}"/>
              </a:ext>
            </a:extLst>
          </p:cNvPr>
          <p:cNvSpPr/>
          <p:nvPr/>
        </p:nvSpPr>
        <p:spPr>
          <a:xfrm>
            <a:off x="6183365" y="1431288"/>
            <a:ext cx="5383144"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5" name="Title 4">
            <a:extLst>
              <a:ext uri="{FF2B5EF4-FFF2-40B4-BE49-F238E27FC236}">
                <a16:creationId xmlns:a16="http://schemas.microsoft.com/office/drawing/2014/main" id="{1A7F555C-A85C-7440-B6B0-700F0A08FE06}"/>
              </a:ext>
            </a:extLst>
          </p:cNvPr>
          <p:cNvSpPr>
            <a:spLocks noGrp="1"/>
          </p:cNvSpPr>
          <p:nvPr>
            <p:ph type="title"/>
          </p:nvPr>
        </p:nvSpPr>
        <p:spPr/>
        <p:txBody>
          <a:bodyPr/>
          <a:lstStyle/>
          <a:p>
            <a:pPr>
              <a:tabLst>
                <a:tab pos="3022600" algn="l"/>
              </a:tabLst>
            </a:pPr>
            <a:r>
              <a:rPr lang="en-US" dirty="0">
                <a:latin typeface="Arial" panose="020B0604020202020204" pitchFamily="34" charset="0"/>
                <a:cs typeface="Arial" panose="020B0604020202020204" pitchFamily="34" charset="0"/>
              </a:rPr>
              <a:t>Industry Outlook</a:t>
            </a:r>
            <a:br>
              <a:rPr lang="en-US"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00000000-0008-0000-0600-00001A000000}"/>
              </a:ext>
            </a:extLst>
          </p:cNvPr>
          <p:cNvGraphicFramePr>
            <a:graphicFrameLocks noGrp="1"/>
          </p:cNvGraphicFramePr>
          <p:nvPr>
            <p:ph type="chart" sz="quarter" idx="10"/>
            <p:extLst>
              <p:ext uri="{D42A27DB-BD31-4B8C-83A1-F6EECF244321}">
                <p14:modId xmlns:p14="http://schemas.microsoft.com/office/powerpoint/2010/main" val="2706077057"/>
              </p:ext>
            </p:extLst>
          </p:nvPr>
        </p:nvGraphicFramePr>
        <p:xfrm>
          <a:off x="6306335" y="1735099"/>
          <a:ext cx="5330142" cy="1770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17">
            <a:extLst>
              <a:ext uri="{FF2B5EF4-FFF2-40B4-BE49-F238E27FC236}">
                <a16:creationId xmlns:a16="http://schemas.microsoft.com/office/drawing/2014/main" id="{A128462E-C01A-B14E-A9E2-AE16D67F1229}"/>
              </a:ext>
            </a:extLst>
          </p:cNvPr>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Commercial Lines Rate Change</a:t>
            </a:r>
          </a:p>
        </p:txBody>
      </p:sp>
      <p:sp>
        <p:nvSpPr>
          <p:cNvPr id="20" name="Text Placeholder 19">
            <a:extLst>
              <a:ext uri="{FF2B5EF4-FFF2-40B4-BE49-F238E27FC236}">
                <a16:creationId xmlns:a16="http://schemas.microsoft.com/office/drawing/2014/main" id="{C2E6E36F-DA52-E349-AF32-81A94B994E36}"/>
              </a:ext>
            </a:extLst>
          </p:cNvPr>
          <p:cNvSpPr>
            <a:spLocks noGrp="1"/>
          </p:cNvSpPr>
          <p:nvPr>
            <p:ph type="body" sz="quarter" idx="13"/>
          </p:nvPr>
        </p:nvSpPr>
        <p:spPr>
          <a:xfrm>
            <a:off x="563088" y="3906375"/>
            <a:ext cx="5224261" cy="182880"/>
          </a:xfrm>
        </p:spPr>
        <p:txBody>
          <a:bodyPr/>
          <a:lstStyle/>
          <a:p>
            <a:r>
              <a:rPr lang="en-US" dirty="0">
                <a:latin typeface="Arial" panose="020B0604020202020204" pitchFamily="34" charset="0"/>
                <a:cs typeface="Arial" panose="020B0604020202020204" pitchFamily="34" charset="0"/>
              </a:rPr>
              <a:t>Growth in Nominal GDP (Real GDP + Inflation)</a:t>
            </a:r>
          </a:p>
        </p:txBody>
      </p:sp>
      <p:sp>
        <p:nvSpPr>
          <p:cNvPr id="22" name="Text Placeholder 21">
            <a:extLst>
              <a:ext uri="{FF2B5EF4-FFF2-40B4-BE49-F238E27FC236}">
                <a16:creationId xmlns:a16="http://schemas.microsoft.com/office/drawing/2014/main" id="{1AEB51D7-E563-CD4F-888B-0B888EB22106}"/>
              </a:ext>
            </a:extLst>
          </p:cNvPr>
          <p:cNvSpPr>
            <a:spLocks noGrp="1"/>
          </p:cNvSpPr>
          <p:nvPr>
            <p:ph type="body" sz="quarter" idx="15"/>
          </p:nvPr>
        </p:nvSpPr>
        <p:spPr/>
        <p:txBody>
          <a:bodyPr/>
          <a:lstStyle/>
          <a:p>
            <a:r>
              <a:rPr lang="en-US" dirty="0">
                <a:latin typeface="Arial" panose="020B0604020202020204" pitchFamily="34" charset="0"/>
                <a:cs typeface="Arial" panose="020B0604020202020204" pitchFamily="34" charset="0"/>
              </a:rPr>
              <a:t>Calendar Year Written Premium and Net Combined Ratio Projections</a:t>
            </a:r>
          </a:p>
        </p:txBody>
      </p:sp>
      <p:sp>
        <p:nvSpPr>
          <p:cNvPr id="24" name="Text Placeholder 23">
            <a:extLst>
              <a:ext uri="{FF2B5EF4-FFF2-40B4-BE49-F238E27FC236}">
                <a16:creationId xmlns:a16="http://schemas.microsoft.com/office/drawing/2014/main" id="{D8AFEDD3-E210-2145-B4BD-375365DBE79D}"/>
              </a:ext>
            </a:extLst>
          </p:cNvPr>
          <p:cNvSpPr>
            <a:spLocks noGrp="1"/>
          </p:cNvSpPr>
          <p:nvPr>
            <p:ph type="body" sz="quarter" idx="17"/>
          </p:nvPr>
        </p:nvSpPr>
        <p:spPr/>
        <p:txBody>
          <a:bodyPr/>
          <a:lstStyle/>
          <a:p>
            <a:r>
              <a:rPr lang="en-US" dirty="0">
                <a:latin typeface="Arial" panose="020B0604020202020204" pitchFamily="34" charset="0"/>
              </a:rPr>
              <a:t>Data sources: NAIC data sourced through S&amp;P Global Market Intelligence, MarketScout, Blue Chip Economic Indicators, Congressional Budget Office, PCS, Aon, Munich Re, Energy Information Agency, FRED (Federal Reserve Bank of St. Louis).</a:t>
            </a:r>
          </a:p>
          <a:p>
            <a:r>
              <a:rPr lang="en-US" dirty="0">
                <a:latin typeface="Arial" panose="020B0604020202020204" pitchFamily="34" charset="0"/>
              </a:rPr>
              <a:t>Analysis: Insurance Information Institute, Milliman.</a:t>
            </a:r>
          </a:p>
        </p:txBody>
      </p:sp>
      <p:cxnSp>
        <p:nvCxnSpPr>
          <p:cNvPr id="17" name="Straight Connector 16">
            <a:extLst>
              <a:ext uri="{FF2B5EF4-FFF2-40B4-BE49-F238E27FC236}">
                <a16:creationId xmlns:a16="http://schemas.microsoft.com/office/drawing/2014/main" id="{D1A66728-1558-5143-9DAA-AECDC06870AC}"/>
              </a:ext>
            </a:extLst>
          </p:cNvPr>
          <p:cNvCxnSpPr>
            <a:cxnSpLocks/>
          </p:cNvCxnSpPr>
          <p:nvPr/>
        </p:nvCxnSpPr>
        <p:spPr>
          <a:xfrm>
            <a:off x="6161281" y="4256142"/>
            <a:ext cx="54052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6" name="Content Placeholder 8">
            <a:extLst>
              <a:ext uri="{FF2B5EF4-FFF2-40B4-BE49-F238E27FC236}">
                <a16:creationId xmlns:a16="http://schemas.microsoft.com/office/drawing/2014/main" id="{DDBB1D97-E1A8-A246-A136-3D662D4FD68F}"/>
              </a:ext>
            </a:extLst>
          </p:cNvPr>
          <p:cNvGraphicFramePr>
            <a:graphicFrameLocks/>
          </p:cNvGraphicFramePr>
          <p:nvPr>
            <p:extLst>
              <p:ext uri="{D42A27DB-BD31-4B8C-83A1-F6EECF244321}">
                <p14:modId xmlns:p14="http://schemas.microsoft.com/office/powerpoint/2010/main" val="2398466366"/>
              </p:ext>
            </p:extLst>
          </p:nvPr>
        </p:nvGraphicFramePr>
        <p:xfrm>
          <a:off x="573122" y="1745758"/>
          <a:ext cx="5290496" cy="17705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ontent Placeholder 8">
            <a:extLst>
              <a:ext uri="{FF2B5EF4-FFF2-40B4-BE49-F238E27FC236}">
                <a16:creationId xmlns:a16="http://schemas.microsoft.com/office/drawing/2014/main" id="{08366A32-019A-094F-8EA2-18A633722EE9}"/>
              </a:ext>
            </a:extLst>
          </p:cNvPr>
          <p:cNvGraphicFramePr>
            <a:graphicFrameLocks/>
          </p:cNvGraphicFramePr>
          <p:nvPr>
            <p:extLst>
              <p:ext uri="{D42A27DB-BD31-4B8C-83A1-F6EECF244321}">
                <p14:modId xmlns:p14="http://schemas.microsoft.com/office/powerpoint/2010/main" val="2521619091"/>
              </p:ext>
            </p:extLst>
          </p:nvPr>
        </p:nvGraphicFramePr>
        <p:xfrm>
          <a:off x="617056" y="4162387"/>
          <a:ext cx="5224260" cy="1781118"/>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 Placeholder 22">
            <a:extLst>
              <a:ext uri="{FF2B5EF4-FFF2-40B4-BE49-F238E27FC236}">
                <a16:creationId xmlns:a16="http://schemas.microsoft.com/office/drawing/2014/main" id="{8AF1E806-C83E-D64A-937E-27B4F5CFF984}"/>
              </a:ext>
            </a:extLst>
          </p:cNvPr>
          <p:cNvSpPr txBox="1">
            <a:spLocks/>
          </p:cNvSpPr>
          <p:nvPr/>
        </p:nvSpPr>
        <p:spPr bwMode="gray">
          <a:xfrm>
            <a:off x="6247162" y="3917684"/>
            <a:ext cx="5319347" cy="2149378"/>
          </a:xfrm>
          <a:prstGeom prst="rect">
            <a:avLst/>
          </a:prstGeom>
        </p:spPr>
        <p:txBody>
          <a:bodyPr vert="horz" lIns="91440" tIns="45720" rIns="91440" bIns="45720" rtlCol="0">
            <a:noAutofit/>
          </a:bodyPr>
          <a:lstStyle>
            <a:lvl1pPr marL="0" indent="0" algn="l" defTabSz="914377" rtl="0" eaLnBrk="1" latinLnBrk="0" hangingPunct="1">
              <a:lnSpc>
                <a:spcPct val="90000"/>
              </a:lnSpc>
              <a:spcBef>
                <a:spcPts val="0"/>
              </a:spcBef>
              <a:spcAft>
                <a:spcPts val="1200"/>
              </a:spcAft>
              <a:buClr>
                <a:srgbClr val="337DBE"/>
              </a:buClr>
              <a:buSzPct val="77000"/>
              <a:buFontTx/>
              <a:buNone/>
              <a:defRPr sz="1600" b="1" kern="1200">
                <a:solidFill>
                  <a:schemeClr val="bg1"/>
                </a:solidFill>
                <a:latin typeface="+mn-lt"/>
                <a:ea typeface="+mn-ea"/>
                <a:cs typeface="+mn-cs"/>
              </a:defRPr>
            </a:lvl1pPr>
            <a:lvl2pPr marL="238125" indent="-228600" algn="l" defTabSz="914377" rtl="0" eaLnBrk="1" latinLnBrk="0" hangingPunct="1">
              <a:lnSpc>
                <a:spcPct val="100000"/>
              </a:lnSpc>
              <a:spcBef>
                <a:spcPts val="0"/>
              </a:spcBef>
              <a:buClr>
                <a:schemeClr val="bg2"/>
              </a:buClr>
              <a:buFont typeface="Arial" panose="020B0604020202020204" pitchFamily="34" charset="0"/>
              <a:buChar char="•"/>
              <a:tabLst/>
              <a:defRPr sz="1400" kern="1200">
                <a:solidFill>
                  <a:schemeClr val="bg1"/>
                </a:solidFill>
                <a:latin typeface="+mn-lt"/>
                <a:ea typeface="+mn-ea"/>
                <a:cs typeface="+mn-cs"/>
              </a:defRPr>
            </a:lvl2pPr>
            <a:lvl3pPr marL="466725" indent="-228600" algn="l" defTabSz="914377" rtl="0" eaLnBrk="1" latinLnBrk="0" hangingPunct="1">
              <a:lnSpc>
                <a:spcPct val="100000"/>
              </a:lnSpc>
              <a:spcBef>
                <a:spcPts val="0"/>
              </a:spcBef>
              <a:buClr>
                <a:schemeClr val="bg2"/>
              </a:buClr>
              <a:buFont typeface="Arial" pitchFamily="34" charset="0"/>
              <a:buChar char="–"/>
              <a:tabLst/>
              <a:defRPr sz="1400" kern="1200">
                <a:solidFill>
                  <a:schemeClr val="bg1"/>
                </a:solidFill>
                <a:latin typeface="+mn-lt"/>
                <a:ea typeface="+mn-ea"/>
                <a:cs typeface="+mn-cs"/>
              </a:defRPr>
            </a:lvl3pPr>
            <a:lvl4pPr marL="693738" indent="-217488" algn="l" defTabSz="914377" rtl="0" eaLnBrk="1" latinLnBrk="0" hangingPunct="1">
              <a:lnSpc>
                <a:spcPct val="100000"/>
              </a:lnSpc>
              <a:spcBef>
                <a:spcPts val="0"/>
              </a:spcBef>
              <a:buClr>
                <a:schemeClr val="bg2"/>
              </a:buClr>
              <a:buFont typeface="Wingdings" pitchFamily="2" charset="2"/>
              <a:buChar char="§"/>
              <a:tabLst/>
              <a:defRPr sz="1400" kern="1200">
                <a:solidFill>
                  <a:schemeClr val="bg1"/>
                </a:solidFill>
                <a:latin typeface="+mn-lt"/>
                <a:ea typeface="+mn-ea"/>
                <a:cs typeface="+mn-cs"/>
              </a:defRPr>
            </a:lvl4pPr>
            <a:lvl5pPr marL="857250" indent="-174625" algn="l" defTabSz="914377" rtl="0" eaLnBrk="1" latinLnBrk="0" hangingPunct="1">
              <a:lnSpc>
                <a:spcPct val="100000"/>
              </a:lnSpc>
              <a:spcBef>
                <a:spcPts val="0"/>
              </a:spcBef>
              <a:buClr>
                <a:schemeClr val="bg2"/>
              </a:buClr>
              <a:buFont typeface="Arial" pitchFamily="34" charset="0"/>
              <a:buChar char="»"/>
              <a:tabLst/>
              <a:defRPr sz="1400" kern="120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2021 Commentary</a:t>
            </a:r>
          </a:p>
          <a:p>
            <a:pPr>
              <a:lnSpc>
                <a:spcPct val="100000"/>
              </a:lnSpc>
              <a:spcAft>
                <a:spcPts val="600"/>
              </a:spcAft>
            </a:pPr>
            <a:r>
              <a:rPr lang="en-US" sz="1200" b="0" dirty="0">
                <a:latin typeface="Arial" panose="020B0604020202020204" pitchFamily="34" charset="0"/>
                <a:ea typeface="Calibri" panose="020F0502020204030204" pitchFamily="34" charset="0"/>
                <a:cs typeface="Arial" panose="020B0604020202020204" pitchFamily="34" charset="0"/>
              </a:rPr>
              <a:t>Healthy premium growth this year thanks to recovery and hard market</a:t>
            </a:r>
          </a:p>
          <a:p>
            <a:pPr marL="171450" indent="-171450">
              <a:lnSpc>
                <a:spcPct val="100000"/>
              </a:lnSpc>
              <a:spcAft>
                <a:spcPts val="600"/>
              </a:spcAft>
              <a:buClr>
                <a:schemeClr val="bg2"/>
              </a:buClr>
              <a:buSzPct val="85000"/>
              <a:buFont typeface="Arial" panose="020B0604020202020204" pitchFamily="34" charset="0"/>
              <a:buChar char="•"/>
            </a:pPr>
            <a:r>
              <a:rPr lang="en-US" sz="1200" b="0" dirty="0">
                <a:latin typeface="Arial" panose="020B0604020202020204" pitchFamily="34" charset="0"/>
                <a:ea typeface="Calibri" panose="020F0502020204030204" pitchFamily="34" charset="0"/>
                <a:cs typeface="Arial" panose="020B0604020202020204" pitchFamily="34" charset="0"/>
              </a:rPr>
              <a:t>Interest rates will stay low, pressuring rates and the need for underwriting profits.</a:t>
            </a:r>
          </a:p>
          <a:p>
            <a:pPr marL="182880" indent="-182880">
              <a:lnSpc>
                <a:spcPct val="100000"/>
              </a:lnSpc>
              <a:spcAft>
                <a:spcPts val="600"/>
              </a:spcAft>
              <a:buClr>
                <a:schemeClr val="bg2"/>
              </a:buClr>
              <a:buSzPct val="85000"/>
              <a:buFont typeface="Arial" panose="020B0604020202020204" pitchFamily="34" charset="0"/>
              <a:buChar char="•"/>
            </a:pPr>
            <a:r>
              <a:rPr lang="en-US" sz="1200" b="0" dirty="0">
                <a:latin typeface="Arial" panose="020B0604020202020204" pitchFamily="34" charset="0"/>
                <a:ea typeface="Calibri" panose="020F0502020204030204" pitchFamily="34" charset="0"/>
                <a:cs typeface="Arial" panose="020B0604020202020204" pitchFamily="34" charset="0"/>
              </a:rPr>
              <a:t>Uncertainty from COVID will continue to put pressure on rates.</a:t>
            </a:r>
          </a:p>
          <a:p>
            <a:pPr marL="182880" indent="-182880">
              <a:lnSpc>
                <a:spcPct val="100000"/>
              </a:lnSpc>
              <a:spcAft>
                <a:spcPts val="600"/>
              </a:spcAft>
              <a:buClr>
                <a:schemeClr val="bg2"/>
              </a:buClr>
              <a:buSzPct val="85000"/>
              <a:buFont typeface="Arial" panose="020B0604020202020204" pitchFamily="34" charset="0"/>
              <a:buChar char="•"/>
            </a:pPr>
            <a:r>
              <a:rPr lang="en-US" sz="1200" b="0" dirty="0">
                <a:latin typeface="Arial" panose="020B0604020202020204" pitchFamily="34" charset="0"/>
                <a:ea typeface="Calibri" panose="020F0502020204030204" pitchFamily="34" charset="0"/>
                <a:cs typeface="Arial" panose="020B0604020202020204" pitchFamily="34" charset="0"/>
              </a:rPr>
              <a:t>We assume an average year for cats.</a:t>
            </a:r>
            <a:endParaRPr lang="en-US" sz="1200" b="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B1BDE882-9ABA-BA45-A12F-36E163A727D7}"/>
              </a:ext>
            </a:extLst>
          </p:cNvPr>
          <p:cNvPicPr>
            <a:picLocks noChangeAspect="1"/>
          </p:cNvPicPr>
          <p:nvPr/>
        </p:nvPicPr>
        <p:blipFill>
          <a:blip r:embed="rId5"/>
          <a:stretch>
            <a:fillRect/>
          </a:stretch>
        </p:blipFill>
        <p:spPr>
          <a:xfrm>
            <a:off x="956908" y="6473341"/>
            <a:ext cx="1143000" cy="232475"/>
          </a:xfrm>
          <a:prstGeom prst="rect">
            <a:avLst/>
          </a:prstGeom>
        </p:spPr>
      </p:pic>
    </p:spTree>
    <p:extLst>
      <p:ext uri="{BB962C8B-B14F-4D97-AF65-F5344CB8AC3E}">
        <p14:creationId xmlns:p14="http://schemas.microsoft.com/office/powerpoint/2010/main" val="199550342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7F555C-A85C-7440-B6B0-700F0A08FE06}"/>
              </a:ext>
            </a:extLst>
          </p:cNvPr>
          <p:cNvSpPr>
            <a:spLocks noGrp="1"/>
          </p:cNvSpPr>
          <p:nvPr>
            <p:ph type="title"/>
          </p:nvPr>
        </p:nvSpPr>
        <p:spPr/>
        <p:txBody>
          <a:bodyPr/>
          <a:lstStyle/>
          <a:p>
            <a:pPr>
              <a:tabLst>
                <a:tab pos="3022600" algn="l"/>
              </a:tabLst>
            </a:pPr>
            <a:r>
              <a:rPr lang="en-US" dirty="0">
                <a:latin typeface="Arial" panose="020B0604020202020204" pitchFamily="34" charset="0"/>
                <a:cs typeface="Arial" panose="020B0604020202020204" pitchFamily="34" charset="0"/>
              </a:rPr>
              <a:t>Homeowners</a:t>
            </a:r>
            <a:endParaRPr lang="en-US" dirty="0"/>
          </a:p>
        </p:txBody>
      </p:sp>
      <p:graphicFrame>
        <p:nvGraphicFramePr>
          <p:cNvPr id="6" name="Content Placeholder 5">
            <a:extLst>
              <a:ext uri="{FF2B5EF4-FFF2-40B4-BE49-F238E27FC236}">
                <a16:creationId xmlns:a16="http://schemas.microsoft.com/office/drawing/2014/main" id="{00000000-0008-0000-0600-00001A000000}"/>
              </a:ext>
            </a:extLst>
          </p:cNvPr>
          <p:cNvGraphicFramePr>
            <a:graphicFrameLocks noGrp="1"/>
          </p:cNvGraphicFramePr>
          <p:nvPr>
            <p:ph type="chart" sz="quarter" idx="10"/>
          </p:nvPr>
        </p:nvGraphicFramePr>
        <p:xfrm>
          <a:off x="6306334" y="1746250"/>
          <a:ext cx="5319347" cy="1770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17">
            <a:extLst>
              <a:ext uri="{FF2B5EF4-FFF2-40B4-BE49-F238E27FC236}">
                <a16:creationId xmlns:a16="http://schemas.microsoft.com/office/drawing/2014/main" id="{A128462E-C01A-B14E-A9E2-AE16D67F1229}"/>
              </a:ext>
            </a:extLst>
          </p:cNvPr>
          <p:cNvSpPr>
            <a:spLocks noGrp="1"/>
          </p:cNvSpPr>
          <p:nvPr>
            <p:ph type="body" sz="quarter" idx="11"/>
          </p:nvPr>
        </p:nvSpPr>
        <p:spPr>
          <a:xfrm>
            <a:off x="529635" y="1489747"/>
            <a:ext cx="5224261" cy="256011"/>
          </a:xfrm>
        </p:spPr>
        <p:txBody>
          <a:bodyPr/>
          <a:lstStyle/>
          <a:p>
            <a:r>
              <a:rPr lang="en-US" dirty="0">
                <a:latin typeface="Arial" panose="020B0604020202020204" pitchFamily="34" charset="0"/>
                <a:cs typeface="Arial" panose="020B0604020202020204" pitchFamily="34" charset="0"/>
              </a:rPr>
              <a:t>PPI for Homeowners Insurance</a:t>
            </a:r>
          </a:p>
          <a:p>
            <a:endParaRPr lang="en-US" dirty="0">
              <a:latin typeface="Arial" panose="020B0604020202020204" pitchFamily="34" charset="0"/>
              <a:cs typeface="Arial" panose="020B0604020202020204" pitchFamily="34" charset="0"/>
            </a:endParaRPr>
          </a:p>
        </p:txBody>
      </p:sp>
      <p:sp>
        <p:nvSpPr>
          <p:cNvPr id="20" name="Text Placeholder 19">
            <a:extLst>
              <a:ext uri="{FF2B5EF4-FFF2-40B4-BE49-F238E27FC236}">
                <a16:creationId xmlns:a16="http://schemas.microsoft.com/office/drawing/2014/main" id="{C2E6E36F-DA52-E349-AF32-81A94B994E36}"/>
              </a:ext>
            </a:extLst>
          </p:cNvPr>
          <p:cNvSpPr>
            <a:spLocks noGrp="1"/>
          </p:cNvSpPr>
          <p:nvPr>
            <p:ph type="body" sz="quarter" idx="13"/>
          </p:nvPr>
        </p:nvSpPr>
        <p:spPr>
          <a:xfrm>
            <a:off x="529635" y="3850504"/>
            <a:ext cx="5224261" cy="256011"/>
          </a:xfrm>
        </p:spPr>
        <p:txBody>
          <a:bodyPr/>
          <a:lstStyle/>
          <a:p>
            <a:r>
              <a:rPr lang="en-US">
                <a:latin typeface="Arial" panose="020B0604020202020204" pitchFamily="34" charset="0"/>
                <a:cs typeface="Arial" panose="020B0604020202020204" pitchFamily="34" charset="0"/>
              </a:rPr>
              <a:t>Thousands of New </a:t>
            </a:r>
            <a:r>
              <a:rPr lang="en-US" dirty="0">
                <a:latin typeface="Arial" panose="020B0604020202020204" pitchFamily="34" charset="0"/>
                <a:cs typeface="Arial" panose="020B0604020202020204" pitchFamily="34" charset="0"/>
              </a:rPr>
              <a:t>Privately-Owned Housing Units </a:t>
            </a:r>
          </a:p>
        </p:txBody>
      </p:sp>
      <p:sp>
        <p:nvSpPr>
          <p:cNvPr id="22" name="Text Placeholder 21">
            <a:extLst>
              <a:ext uri="{FF2B5EF4-FFF2-40B4-BE49-F238E27FC236}">
                <a16:creationId xmlns:a16="http://schemas.microsoft.com/office/drawing/2014/main" id="{1AEB51D7-E563-CD4F-888B-0B888EB22106}"/>
              </a:ext>
            </a:extLst>
          </p:cNvPr>
          <p:cNvSpPr>
            <a:spLocks noGrp="1"/>
          </p:cNvSpPr>
          <p:nvPr>
            <p:ph type="body" sz="quarter" idx="15"/>
          </p:nvPr>
        </p:nvSpPr>
        <p:spPr/>
        <p:txBody>
          <a:bodyPr/>
          <a:lstStyle/>
          <a:p>
            <a:r>
              <a:rPr lang="en-US" dirty="0">
                <a:latin typeface="Arial" panose="020B0604020202020204" pitchFamily="34" charset="0"/>
                <a:cs typeface="Arial" panose="020B0604020202020204" pitchFamily="34" charset="0"/>
              </a:rPr>
              <a:t>Calendar Year Written Premium and Net Combined Ratio Projections</a:t>
            </a:r>
          </a:p>
        </p:txBody>
      </p:sp>
      <p:sp>
        <p:nvSpPr>
          <p:cNvPr id="24" name="Text Placeholder 23">
            <a:extLst>
              <a:ext uri="{FF2B5EF4-FFF2-40B4-BE49-F238E27FC236}">
                <a16:creationId xmlns:a16="http://schemas.microsoft.com/office/drawing/2014/main" id="{D8AFEDD3-E210-2145-B4BD-375365DBE79D}"/>
              </a:ext>
            </a:extLst>
          </p:cNvPr>
          <p:cNvSpPr>
            <a:spLocks noGrp="1"/>
          </p:cNvSpPr>
          <p:nvPr>
            <p:ph type="body" sz="quarter" idx="17"/>
          </p:nvPr>
        </p:nvSpPr>
        <p:spPr/>
        <p:txBody>
          <a:bodyPr/>
          <a:lstStyle/>
          <a:p>
            <a:r>
              <a:rPr lang="en-US" dirty="0">
                <a:latin typeface="Arial" panose="020B0604020202020204" pitchFamily="34" charset="0"/>
              </a:rPr>
              <a:t>Data sources: NAIC data sourced through S&amp;P Global Market Intelligence, MarketScout, Blue Chip Economic Indicators, Congressional Budget Office, PCS, Aon, Munich Re, Energy Information Agency, FRED (Federal Reserve Bank of St. Louis).</a:t>
            </a:r>
          </a:p>
          <a:p>
            <a:r>
              <a:rPr lang="en-US" dirty="0">
                <a:latin typeface="Arial" panose="020B0604020202020204" pitchFamily="34" charset="0"/>
              </a:rPr>
              <a:t>Analysis: Insurance Information Institute, Milliman.</a:t>
            </a:r>
          </a:p>
        </p:txBody>
      </p:sp>
      <p:graphicFrame>
        <p:nvGraphicFramePr>
          <p:cNvPr id="32" name="Content Placeholder 8">
            <a:extLst>
              <a:ext uri="{FF2B5EF4-FFF2-40B4-BE49-F238E27FC236}">
                <a16:creationId xmlns:a16="http://schemas.microsoft.com/office/drawing/2014/main" id="{08366A32-019A-094F-8EA2-18A633722EE9}"/>
              </a:ext>
            </a:extLst>
          </p:cNvPr>
          <p:cNvGraphicFramePr>
            <a:graphicFrameLocks/>
          </p:cNvGraphicFramePr>
          <p:nvPr/>
        </p:nvGraphicFramePr>
        <p:xfrm>
          <a:off x="560728" y="1745758"/>
          <a:ext cx="5417841" cy="17811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8">
            <a:extLst>
              <a:ext uri="{FF2B5EF4-FFF2-40B4-BE49-F238E27FC236}">
                <a16:creationId xmlns:a16="http://schemas.microsoft.com/office/drawing/2014/main" id="{DDBB1D97-E1A8-A246-A136-3D662D4FD68F}"/>
              </a:ext>
            </a:extLst>
          </p:cNvPr>
          <p:cNvGraphicFramePr>
            <a:graphicFrameLocks/>
          </p:cNvGraphicFramePr>
          <p:nvPr/>
        </p:nvGraphicFramePr>
        <p:xfrm>
          <a:off x="531242" y="4093910"/>
          <a:ext cx="5267767" cy="2037614"/>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angle 25">
            <a:extLst>
              <a:ext uri="{FF2B5EF4-FFF2-40B4-BE49-F238E27FC236}">
                <a16:creationId xmlns:a16="http://schemas.microsoft.com/office/drawing/2014/main" id="{6CD16F19-6990-884F-A06A-2B1D11518B98}"/>
              </a:ext>
            </a:extLst>
          </p:cNvPr>
          <p:cNvSpPr/>
          <p:nvPr/>
        </p:nvSpPr>
        <p:spPr>
          <a:xfrm>
            <a:off x="6183365" y="5167423"/>
            <a:ext cx="5531432" cy="890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9" name="Text Placeholder 22">
            <a:extLst>
              <a:ext uri="{FF2B5EF4-FFF2-40B4-BE49-F238E27FC236}">
                <a16:creationId xmlns:a16="http://schemas.microsoft.com/office/drawing/2014/main" id="{AB240F3C-D064-B047-AECF-9E2A75F169BB}"/>
              </a:ext>
            </a:extLst>
          </p:cNvPr>
          <p:cNvSpPr>
            <a:spLocks noGrp="1"/>
          </p:cNvSpPr>
          <p:nvPr>
            <p:ph type="body" sz="quarter" idx="16"/>
          </p:nvPr>
        </p:nvSpPr>
        <p:spPr>
          <a:xfrm>
            <a:off x="6247161" y="3908769"/>
            <a:ext cx="5319347" cy="1772671"/>
          </a:xfrm>
        </p:spPr>
        <p:txBody>
          <a:bodyPr/>
          <a:lstStyle/>
          <a:p>
            <a:r>
              <a:rPr lang="en-US" sz="1800" dirty="0">
                <a:latin typeface="Arial" panose="020B0604020202020204" pitchFamily="34" charset="0"/>
                <a:cs typeface="Arial" panose="020B0604020202020204" pitchFamily="34" charset="0"/>
              </a:rPr>
              <a:t>2020/2021 Commentary</a:t>
            </a:r>
          </a:p>
          <a:p>
            <a:pPr marL="171450" indent="-171450">
              <a:spcAft>
                <a:spcPts val="800"/>
              </a:spcAft>
              <a:buClr>
                <a:schemeClr val="bg1"/>
              </a:buClr>
              <a:buSzPct val="85000"/>
              <a:buFont typeface="Arial" panose="020B0604020202020204" pitchFamily="34" charset="0"/>
              <a:buChar char="•"/>
            </a:pPr>
            <a:r>
              <a:rPr lang="en-US" sz="1200" b="0" dirty="0">
                <a:ea typeface="Calibri" panose="020F0502020204030204" pitchFamily="34" charset="0"/>
                <a:cs typeface="Times New Roman" panose="02020603050405020304" pitchFamily="18" charset="0"/>
              </a:rPr>
              <a:t>Minimal impact from pandemic, recession</a:t>
            </a:r>
          </a:p>
          <a:p>
            <a:pPr marL="171450" lvl="0" indent="-171450">
              <a:spcAft>
                <a:spcPts val="800"/>
              </a:spcAft>
              <a:buClr>
                <a:schemeClr val="bg1"/>
              </a:buClr>
              <a:buSzPct val="85000"/>
              <a:buFont typeface="Arial" panose="020B0604020202020204" pitchFamily="34" charset="0"/>
              <a:buChar char="•"/>
            </a:pPr>
            <a:r>
              <a:rPr lang="en-US" sz="1200" b="0" dirty="0">
                <a:cs typeface="Calibri" panose="020F0502020204030204" pitchFamily="34" charset="0"/>
              </a:rPr>
              <a:t>Multiple small- to medium-sized cats hurt 2020 results</a:t>
            </a:r>
          </a:p>
          <a:p>
            <a:pPr marL="238125" lvl="2" indent="0">
              <a:spcAft>
                <a:spcPts val="800"/>
              </a:spcAft>
              <a:buNone/>
            </a:pPr>
            <a:br>
              <a:rPr lang="en-US" sz="1200" b="1" dirty="0">
                <a:solidFill>
                  <a:schemeClr val="accent2"/>
                </a:solidFill>
                <a:cs typeface="Calibri" panose="020F0502020204030204" pitchFamily="34" charset="0"/>
              </a:rPr>
            </a:br>
            <a:endParaRPr lang="en-US" sz="1200" b="1" dirty="0">
              <a:solidFill>
                <a:schemeClr val="accent2"/>
              </a:solidFill>
              <a:cs typeface="Calibri" panose="020F0502020204030204" pitchFamily="34" charset="0"/>
            </a:endParaRPr>
          </a:p>
          <a:p>
            <a:pPr marL="238125" lvl="2" indent="0">
              <a:spcAft>
                <a:spcPts val="800"/>
              </a:spcAft>
              <a:buNone/>
            </a:pPr>
            <a:r>
              <a:rPr lang="en-US" sz="1200" b="1" dirty="0">
                <a:solidFill>
                  <a:schemeClr val="bg2"/>
                </a:solidFill>
                <a:cs typeface="Calibri" panose="020F0502020204030204" pitchFamily="34" charset="0"/>
              </a:rPr>
              <a:t>Watch for: </a:t>
            </a:r>
            <a:br>
              <a:rPr lang="en-US" sz="1200" b="0" dirty="0">
                <a:solidFill>
                  <a:schemeClr val="bg2"/>
                </a:solidFill>
                <a:cs typeface="Calibri" panose="020F0502020204030204" pitchFamily="34" charset="0"/>
              </a:rPr>
            </a:br>
            <a:r>
              <a:rPr lang="en-US" sz="1200" b="0" dirty="0">
                <a:solidFill>
                  <a:schemeClr val="bg2"/>
                </a:solidFill>
                <a:cs typeface="Calibri" panose="020F0502020204030204" pitchFamily="34" charset="0"/>
              </a:rPr>
              <a:t>An early take: La Niña portends above-average hurricane season.</a:t>
            </a:r>
          </a:p>
        </p:txBody>
      </p:sp>
      <p:sp>
        <p:nvSpPr>
          <p:cNvPr id="25" name="Chevron 24">
            <a:extLst>
              <a:ext uri="{FF2B5EF4-FFF2-40B4-BE49-F238E27FC236}">
                <a16:creationId xmlns:a16="http://schemas.microsoft.com/office/drawing/2014/main" id="{EA035A1F-9011-DE4F-BB87-EC67457C5E84}"/>
              </a:ext>
            </a:extLst>
          </p:cNvPr>
          <p:cNvSpPr/>
          <p:nvPr/>
        </p:nvSpPr>
        <p:spPr>
          <a:xfrm>
            <a:off x="6282069" y="5400533"/>
            <a:ext cx="196066" cy="255029"/>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304509993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7F555C-A85C-7440-B6B0-700F0A08FE06}"/>
              </a:ext>
            </a:extLst>
          </p:cNvPr>
          <p:cNvSpPr>
            <a:spLocks noGrp="1"/>
          </p:cNvSpPr>
          <p:nvPr>
            <p:ph type="title"/>
          </p:nvPr>
        </p:nvSpPr>
        <p:spPr/>
        <p:txBody>
          <a:bodyPr/>
          <a:lstStyle/>
          <a:p>
            <a:pPr>
              <a:tabLst>
                <a:tab pos="3022600" algn="l"/>
              </a:tabLst>
            </a:pPr>
            <a:r>
              <a:rPr lang="en-US" dirty="0">
                <a:latin typeface="Arial" panose="020B0604020202020204" pitchFamily="34" charset="0"/>
                <a:cs typeface="Arial" panose="020B0604020202020204" pitchFamily="34" charset="0"/>
              </a:rPr>
              <a:t>Personal Auto</a:t>
            </a:r>
            <a:br>
              <a:rPr lang="en-US"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00000000-0008-0000-0600-00001A000000}"/>
              </a:ext>
            </a:extLst>
          </p:cNvPr>
          <p:cNvGraphicFramePr>
            <a:graphicFrameLocks noGrp="1"/>
          </p:cNvGraphicFramePr>
          <p:nvPr>
            <p:ph type="chart" sz="quarter" idx="10"/>
            <p:extLst>
              <p:ext uri="{D42A27DB-BD31-4B8C-83A1-F6EECF244321}">
                <p14:modId xmlns:p14="http://schemas.microsoft.com/office/powerpoint/2010/main" val="1113231005"/>
              </p:ext>
            </p:extLst>
          </p:nvPr>
        </p:nvGraphicFramePr>
        <p:xfrm>
          <a:off x="6306334" y="1746250"/>
          <a:ext cx="5306411" cy="1770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17">
            <a:extLst>
              <a:ext uri="{FF2B5EF4-FFF2-40B4-BE49-F238E27FC236}">
                <a16:creationId xmlns:a16="http://schemas.microsoft.com/office/drawing/2014/main" id="{A128462E-C01A-B14E-A9E2-AE16D67F1229}"/>
              </a:ext>
            </a:extLst>
          </p:cNvPr>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YTD Vehicle Miles Traveled Through November</a:t>
            </a:r>
          </a:p>
        </p:txBody>
      </p:sp>
      <p:sp>
        <p:nvSpPr>
          <p:cNvPr id="20" name="Text Placeholder 19">
            <a:extLst>
              <a:ext uri="{FF2B5EF4-FFF2-40B4-BE49-F238E27FC236}">
                <a16:creationId xmlns:a16="http://schemas.microsoft.com/office/drawing/2014/main" id="{C2E6E36F-DA52-E349-AF32-81A94B994E36}"/>
              </a:ext>
            </a:extLst>
          </p:cNvPr>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Total Vehicle Sales</a:t>
            </a:r>
          </a:p>
        </p:txBody>
      </p:sp>
      <p:sp>
        <p:nvSpPr>
          <p:cNvPr id="22" name="Text Placeholder 21">
            <a:extLst>
              <a:ext uri="{FF2B5EF4-FFF2-40B4-BE49-F238E27FC236}">
                <a16:creationId xmlns:a16="http://schemas.microsoft.com/office/drawing/2014/main" id="{1AEB51D7-E563-CD4F-888B-0B888EB22106}"/>
              </a:ext>
            </a:extLst>
          </p:cNvPr>
          <p:cNvSpPr>
            <a:spLocks noGrp="1"/>
          </p:cNvSpPr>
          <p:nvPr>
            <p:ph type="body" sz="quarter" idx="15"/>
          </p:nvPr>
        </p:nvSpPr>
        <p:spPr/>
        <p:txBody>
          <a:bodyPr/>
          <a:lstStyle/>
          <a:p>
            <a:r>
              <a:rPr lang="en-US" dirty="0">
                <a:latin typeface="Arial" panose="020B0604020202020204" pitchFamily="34" charset="0"/>
                <a:cs typeface="Arial" panose="020B0604020202020204" pitchFamily="34" charset="0"/>
              </a:rPr>
              <a:t>Calendar Year Written Premium and Net Combined Ratio Projections</a:t>
            </a:r>
          </a:p>
        </p:txBody>
      </p:sp>
      <p:sp>
        <p:nvSpPr>
          <p:cNvPr id="24" name="Text Placeholder 23">
            <a:extLst>
              <a:ext uri="{FF2B5EF4-FFF2-40B4-BE49-F238E27FC236}">
                <a16:creationId xmlns:a16="http://schemas.microsoft.com/office/drawing/2014/main" id="{D8AFEDD3-E210-2145-B4BD-375365DBE79D}"/>
              </a:ext>
            </a:extLst>
          </p:cNvPr>
          <p:cNvSpPr>
            <a:spLocks noGrp="1"/>
          </p:cNvSpPr>
          <p:nvPr>
            <p:ph type="body" sz="quarter" idx="17"/>
          </p:nvPr>
        </p:nvSpPr>
        <p:spPr/>
        <p:txBody>
          <a:bodyPr/>
          <a:lstStyle/>
          <a:p>
            <a:r>
              <a:rPr lang="en-US" dirty="0">
                <a:latin typeface="Arial" panose="020B0604020202020204" pitchFamily="34" charset="0"/>
              </a:rPr>
              <a:t>Data sources: NAIC data sourced through S&amp;P Global Market Intelligence, MarketScout, Blue Chip Economic Indicators, Congressional Budget Office, PCS, Aon, Munich Re, Energy Information Agency, FRED (Federal Reserve Bank of St. Louis).</a:t>
            </a:r>
          </a:p>
          <a:p>
            <a:r>
              <a:rPr lang="en-US" dirty="0">
                <a:latin typeface="Arial" panose="020B0604020202020204" pitchFamily="34" charset="0"/>
              </a:rPr>
              <a:t>Analysis: Insurance Information Institute, Milliman.</a:t>
            </a:r>
          </a:p>
        </p:txBody>
      </p:sp>
      <p:graphicFrame>
        <p:nvGraphicFramePr>
          <p:cNvPr id="32" name="Content Placeholder 8">
            <a:extLst>
              <a:ext uri="{FF2B5EF4-FFF2-40B4-BE49-F238E27FC236}">
                <a16:creationId xmlns:a16="http://schemas.microsoft.com/office/drawing/2014/main" id="{08366A32-019A-094F-8EA2-18A633722EE9}"/>
              </a:ext>
            </a:extLst>
          </p:cNvPr>
          <p:cNvGraphicFramePr>
            <a:graphicFrameLocks/>
          </p:cNvGraphicFramePr>
          <p:nvPr>
            <p:extLst>
              <p:ext uri="{D42A27DB-BD31-4B8C-83A1-F6EECF244321}">
                <p14:modId xmlns:p14="http://schemas.microsoft.com/office/powerpoint/2010/main" val="3030701616"/>
              </p:ext>
            </p:extLst>
          </p:nvPr>
        </p:nvGraphicFramePr>
        <p:xfrm>
          <a:off x="625491" y="4158110"/>
          <a:ext cx="5201151" cy="17811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8">
            <a:extLst>
              <a:ext uri="{FF2B5EF4-FFF2-40B4-BE49-F238E27FC236}">
                <a16:creationId xmlns:a16="http://schemas.microsoft.com/office/drawing/2014/main" id="{3D80EA9F-9155-41B7-860D-B114A26AE4DA}"/>
              </a:ext>
            </a:extLst>
          </p:cNvPr>
          <p:cNvGraphicFramePr>
            <a:graphicFrameLocks/>
          </p:cNvGraphicFramePr>
          <p:nvPr>
            <p:extLst>
              <p:ext uri="{D42A27DB-BD31-4B8C-83A1-F6EECF244321}">
                <p14:modId xmlns:p14="http://schemas.microsoft.com/office/powerpoint/2010/main" val="2161749873"/>
              </p:ext>
            </p:extLst>
          </p:nvPr>
        </p:nvGraphicFramePr>
        <p:xfrm>
          <a:off x="625491" y="1806830"/>
          <a:ext cx="5145690" cy="1748228"/>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26">
            <a:extLst>
              <a:ext uri="{FF2B5EF4-FFF2-40B4-BE49-F238E27FC236}">
                <a16:creationId xmlns:a16="http://schemas.microsoft.com/office/drawing/2014/main" id="{26F5F6EA-FF68-B84E-A570-1E4260CF5BE0}"/>
              </a:ext>
            </a:extLst>
          </p:cNvPr>
          <p:cNvSpPr/>
          <p:nvPr/>
        </p:nvSpPr>
        <p:spPr>
          <a:xfrm>
            <a:off x="6183365" y="5278055"/>
            <a:ext cx="5531432" cy="7800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9" name="Text Placeholder 22">
            <a:extLst>
              <a:ext uri="{FF2B5EF4-FFF2-40B4-BE49-F238E27FC236}">
                <a16:creationId xmlns:a16="http://schemas.microsoft.com/office/drawing/2014/main" id="{D0BAD4C6-460A-6844-911C-3A0031131586}"/>
              </a:ext>
            </a:extLst>
          </p:cNvPr>
          <p:cNvSpPr txBox="1">
            <a:spLocks/>
          </p:cNvSpPr>
          <p:nvPr/>
        </p:nvSpPr>
        <p:spPr bwMode="gray">
          <a:xfrm>
            <a:off x="6247161" y="3908769"/>
            <a:ext cx="5319348" cy="1844331"/>
          </a:xfrm>
          <a:prstGeom prst="rect">
            <a:avLst/>
          </a:prstGeom>
        </p:spPr>
        <p:txBody>
          <a:bodyPr vert="horz" lIns="91440" tIns="45720" rIns="91440" bIns="45720" numCol="1" rtlCol="0">
            <a:noAutofit/>
          </a:bodyPr>
          <a:lstStyle>
            <a:lvl1pPr marL="0" indent="0" algn="l" defTabSz="914377" rtl="0" eaLnBrk="1" latinLnBrk="0" hangingPunct="1">
              <a:lnSpc>
                <a:spcPct val="90000"/>
              </a:lnSpc>
              <a:spcBef>
                <a:spcPts val="0"/>
              </a:spcBef>
              <a:spcAft>
                <a:spcPts val="1200"/>
              </a:spcAft>
              <a:buClr>
                <a:srgbClr val="337DBE"/>
              </a:buClr>
              <a:buSzPct val="77000"/>
              <a:buFontTx/>
              <a:buNone/>
              <a:defRPr sz="1600" b="1" kern="1200">
                <a:solidFill>
                  <a:schemeClr val="bg1"/>
                </a:solidFill>
                <a:latin typeface="+mn-lt"/>
                <a:ea typeface="+mn-ea"/>
                <a:cs typeface="+mn-cs"/>
              </a:defRPr>
            </a:lvl1pPr>
            <a:lvl2pPr marL="238125" indent="-228600" algn="l" defTabSz="914377" rtl="0" eaLnBrk="1" latinLnBrk="0" hangingPunct="1">
              <a:lnSpc>
                <a:spcPct val="100000"/>
              </a:lnSpc>
              <a:spcBef>
                <a:spcPts val="0"/>
              </a:spcBef>
              <a:buClr>
                <a:schemeClr val="bg2"/>
              </a:buClr>
              <a:buFont typeface="Arial" panose="020B0604020202020204" pitchFamily="34" charset="0"/>
              <a:buChar char="•"/>
              <a:tabLst/>
              <a:defRPr sz="1400" kern="1200">
                <a:solidFill>
                  <a:schemeClr val="bg1"/>
                </a:solidFill>
                <a:latin typeface="+mn-lt"/>
                <a:ea typeface="+mn-ea"/>
                <a:cs typeface="+mn-cs"/>
              </a:defRPr>
            </a:lvl2pPr>
            <a:lvl3pPr marL="466725" indent="-228600" algn="l" defTabSz="914377" rtl="0" eaLnBrk="1" latinLnBrk="0" hangingPunct="1">
              <a:lnSpc>
                <a:spcPct val="100000"/>
              </a:lnSpc>
              <a:spcBef>
                <a:spcPts val="0"/>
              </a:spcBef>
              <a:buClr>
                <a:schemeClr val="bg2"/>
              </a:buClr>
              <a:buFont typeface="Arial" pitchFamily="34" charset="0"/>
              <a:buChar char="–"/>
              <a:tabLst/>
              <a:defRPr sz="1400" kern="1200">
                <a:solidFill>
                  <a:schemeClr val="bg1"/>
                </a:solidFill>
                <a:latin typeface="+mn-lt"/>
                <a:ea typeface="+mn-ea"/>
                <a:cs typeface="+mn-cs"/>
              </a:defRPr>
            </a:lvl3pPr>
            <a:lvl4pPr marL="693738" indent="-217488" algn="l" defTabSz="914377" rtl="0" eaLnBrk="1" latinLnBrk="0" hangingPunct="1">
              <a:lnSpc>
                <a:spcPct val="100000"/>
              </a:lnSpc>
              <a:spcBef>
                <a:spcPts val="0"/>
              </a:spcBef>
              <a:buClr>
                <a:schemeClr val="bg2"/>
              </a:buClr>
              <a:buFont typeface="Wingdings" pitchFamily="2" charset="2"/>
              <a:buChar char="§"/>
              <a:tabLst/>
              <a:defRPr sz="1400" kern="1200">
                <a:solidFill>
                  <a:schemeClr val="bg1"/>
                </a:solidFill>
                <a:latin typeface="+mn-lt"/>
                <a:ea typeface="+mn-ea"/>
                <a:cs typeface="+mn-cs"/>
              </a:defRPr>
            </a:lvl4pPr>
            <a:lvl5pPr marL="857250" indent="-174625" algn="l" defTabSz="914377" rtl="0" eaLnBrk="1" latinLnBrk="0" hangingPunct="1">
              <a:lnSpc>
                <a:spcPct val="100000"/>
              </a:lnSpc>
              <a:spcBef>
                <a:spcPts val="0"/>
              </a:spcBef>
              <a:buClr>
                <a:schemeClr val="bg2"/>
              </a:buClr>
              <a:buFont typeface="Arial" pitchFamily="34" charset="0"/>
              <a:buChar char="»"/>
              <a:tabLst/>
              <a:defRPr sz="1400" kern="120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2020/2021 Commentary</a:t>
            </a:r>
          </a:p>
          <a:p>
            <a:pPr marL="171450" indent="-171450">
              <a:lnSpc>
                <a:spcPct val="100000"/>
              </a:lnSpc>
              <a:spcAft>
                <a:spcPts val="800"/>
              </a:spcAft>
              <a:buClr>
                <a:schemeClr val="bg2"/>
              </a:buClr>
              <a:buSzPct val="85000"/>
              <a:buFont typeface="Arial" panose="020B0604020202020204" pitchFamily="34" charset="0"/>
              <a:buChar char="•"/>
            </a:pPr>
            <a:r>
              <a:rPr lang="en-US" sz="1200" b="0" dirty="0">
                <a:cs typeface="Calibri" panose="020F0502020204030204" pitchFamily="34" charset="0"/>
              </a:rPr>
              <a:t>Excellent 2020 results from changes in driving patterns.</a:t>
            </a:r>
          </a:p>
          <a:p>
            <a:pPr marL="171450" indent="-171450">
              <a:lnSpc>
                <a:spcPct val="100000"/>
              </a:lnSpc>
              <a:buClr>
                <a:schemeClr val="bg2"/>
              </a:buClr>
              <a:buSzPct val="85000"/>
              <a:buFont typeface="Arial" panose="020B0604020202020204" pitchFamily="34" charset="0"/>
              <a:buChar char="•"/>
            </a:pPr>
            <a:r>
              <a:rPr lang="en-US" sz="1200" b="0" dirty="0">
                <a:cs typeface="Calibri" panose="020F0502020204030204" pitchFamily="34" charset="0"/>
              </a:rPr>
              <a:t>Premium growth and underwriting results will return to normal.</a:t>
            </a:r>
          </a:p>
          <a:p>
            <a:pPr marL="238125" lvl="2" indent="0">
              <a:spcAft>
                <a:spcPts val="800"/>
              </a:spcAft>
              <a:buFont typeface="Arial" pitchFamily="34" charset="0"/>
              <a:buNone/>
            </a:pPr>
            <a:endParaRPr lang="en-US" sz="1200" b="1" dirty="0">
              <a:solidFill>
                <a:schemeClr val="bg2"/>
              </a:solidFill>
              <a:cs typeface="Calibri" panose="020F0502020204030204" pitchFamily="34" charset="0"/>
            </a:endParaRPr>
          </a:p>
          <a:p>
            <a:pPr marL="238125" lvl="2" indent="0">
              <a:spcAft>
                <a:spcPts val="800"/>
              </a:spcAft>
              <a:buFont typeface="Arial" pitchFamily="34" charset="0"/>
              <a:buNone/>
            </a:pPr>
            <a:br>
              <a:rPr lang="en-US" sz="1200" b="1" dirty="0">
                <a:solidFill>
                  <a:schemeClr val="bg2"/>
                </a:solidFill>
                <a:cs typeface="Calibri" panose="020F0502020204030204" pitchFamily="34" charset="0"/>
              </a:rPr>
            </a:br>
            <a:r>
              <a:rPr lang="en-US" sz="1200" b="1" dirty="0">
                <a:solidFill>
                  <a:schemeClr val="bg2"/>
                </a:solidFill>
                <a:cs typeface="Calibri" panose="020F0502020204030204" pitchFamily="34" charset="0"/>
              </a:rPr>
              <a:t>Watch for</a:t>
            </a:r>
            <a:r>
              <a:rPr lang="en-US" sz="1200" dirty="0">
                <a:solidFill>
                  <a:schemeClr val="bg2"/>
                </a:solidFill>
                <a:cs typeface="Calibri" panose="020F0502020204030204" pitchFamily="34" charset="0"/>
              </a:rPr>
              <a:t>:</a:t>
            </a:r>
            <a:br>
              <a:rPr lang="en-US" sz="1200" dirty="0">
                <a:solidFill>
                  <a:schemeClr val="bg2"/>
                </a:solidFill>
                <a:cs typeface="Calibri" panose="020F0502020204030204" pitchFamily="34" charset="0"/>
              </a:rPr>
            </a:br>
            <a:r>
              <a:rPr lang="en-US" sz="1200" dirty="0">
                <a:solidFill>
                  <a:schemeClr val="bg2"/>
                </a:solidFill>
                <a:cs typeface="Calibri" panose="020F0502020204030204" pitchFamily="34" charset="0"/>
              </a:rPr>
              <a:t>Interest remains high in telematics; will post-pandemic stay-at-homes drive more near home?</a:t>
            </a:r>
          </a:p>
        </p:txBody>
      </p:sp>
      <p:sp>
        <p:nvSpPr>
          <p:cNvPr id="25" name="Chevron 24">
            <a:extLst>
              <a:ext uri="{FF2B5EF4-FFF2-40B4-BE49-F238E27FC236}">
                <a16:creationId xmlns:a16="http://schemas.microsoft.com/office/drawing/2014/main" id="{46E28C5D-6961-914C-8795-957DFA62704E}"/>
              </a:ext>
            </a:extLst>
          </p:cNvPr>
          <p:cNvSpPr/>
          <p:nvPr/>
        </p:nvSpPr>
        <p:spPr>
          <a:xfrm>
            <a:off x="6306334" y="5488339"/>
            <a:ext cx="196066" cy="255029"/>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3185155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EA38DDA5-1A0B-FA4C-A690-9C2C0DAA6314}"/>
              </a:ext>
            </a:extLst>
          </p:cNvPr>
          <p:cNvSpPr/>
          <p:nvPr/>
        </p:nvSpPr>
        <p:spPr>
          <a:xfrm>
            <a:off x="595423" y="1431288"/>
            <a:ext cx="5383145"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5" name="Title 4">
            <a:extLst>
              <a:ext uri="{FF2B5EF4-FFF2-40B4-BE49-F238E27FC236}">
                <a16:creationId xmlns:a16="http://schemas.microsoft.com/office/drawing/2014/main" id="{1A7F555C-A85C-7440-B6B0-700F0A08FE06}"/>
              </a:ext>
            </a:extLst>
          </p:cNvPr>
          <p:cNvSpPr>
            <a:spLocks noGrp="1"/>
          </p:cNvSpPr>
          <p:nvPr>
            <p:ph type="title"/>
          </p:nvPr>
        </p:nvSpPr>
        <p:spPr>
          <a:xfrm>
            <a:off x="475488" y="303162"/>
            <a:ext cx="11239309" cy="950976"/>
          </a:xfrm>
        </p:spPr>
        <p:txBody>
          <a:bodyPr/>
          <a:lstStyle/>
          <a:p>
            <a:pPr>
              <a:tabLst>
                <a:tab pos="3022600" algn="l"/>
              </a:tabLst>
            </a:pPr>
            <a:r>
              <a:rPr lang="en-US" dirty="0">
                <a:latin typeface="Arial" panose="020B0604020202020204" pitchFamily="34" charset="0"/>
                <a:cs typeface="Arial" panose="020B0604020202020204" pitchFamily="34" charset="0"/>
              </a:rPr>
              <a:t>Commercial Auto</a:t>
            </a:r>
            <a:br>
              <a:rPr lang="en-US" dirty="0">
                <a:latin typeface="Arial" panose="020B0604020202020204" pitchFamily="34" charset="0"/>
                <a:cs typeface="Arial" panose="020B0604020202020204" pitchFamily="34" charset="0"/>
              </a:rPr>
            </a:br>
            <a:endParaRPr lang="en-US" dirty="0"/>
          </a:p>
        </p:txBody>
      </p:sp>
      <p:sp>
        <p:nvSpPr>
          <p:cNvPr id="18" name="Text Placeholder 17">
            <a:extLst>
              <a:ext uri="{FF2B5EF4-FFF2-40B4-BE49-F238E27FC236}">
                <a16:creationId xmlns:a16="http://schemas.microsoft.com/office/drawing/2014/main" id="{A128462E-C01A-B14E-A9E2-AE16D67F1229}"/>
              </a:ext>
            </a:extLst>
          </p:cNvPr>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Commercial Auto Rate Changes</a:t>
            </a:r>
          </a:p>
        </p:txBody>
      </p:sp>
      <p:sp>
        <p:nvSpPr>
          <p:cNvPr id="20" name="Text Placeholder 19">
            <a:extLst>
              <a:ext uri="{FF2B5EF4-FFF2-40B4-BE49-F238E27FC236}">
                <a16:creationId xmlns:a16="http://schemas.microsoft.com/office/drawing/2014/main" id="{C2E6E36F-DA52-E349-AF32-81A94B994E36}"/>
              </a:ext>
            </a:extLst>
          </p:cNvPr>
          <p:cNvSpPr>
            <a:spLocks noGrp="1"/>
          </p:cNvSpPr>
          <p:nvPr>
            <p:ph type="body" sz="quarter" idx="13"/>
          </p:nvPr>
        </p:nvSpPr>
        <p:spPr>
          <a:xfrm>
            <a:off x="563088" y="3902099"/>
            <a:ext cx="5224261" cy="256011"/>
          </a:xfrm>
        </p:spPr>
        <p:txBody>
          <a:bodyPr/>
          <a:lstStyle/>
          <a:p>
            <a:r>
              <a:rPr lang="en-US" dirty="0">
                <a:latin typeface="Arial" panose="020B0604020202020204" pitchFamily="34" charset="0"/>
                <a:cs typeface="Arial" panose="020B0604020202020204" pitchFamily="34" charset="0"/>
              </a:rPr>
              <a:t>4 Week Moving Average US Distillate Fuel Oil (Diesel) Supplied</a:t>
            </a:r>
          </a:p>
        </p:txBody>
      </p:sp>
      <p:sp>
        <p:nvSpPr>
          <p:cNvPr id="24" name="Text Placeholder 23">
            <a:extLst>
              <a:ext uri="{FF2B5EF4-FFF2-40B4-BE49-F238E27FC236}">
                <a16:creationId xmlns:a16="http://schemas.microsoft.com/office/drawing/2014/main" id="{D8AFEDD3-E210-2145-B4BD-375365DBE79D}"/>
              </a:ext>
            </a:extLst>
          </p:cNvPr>
          <p:cNvSpPr>
            <a:spLocks noGrp="1"/>
          </p:cNvSpPr>
          <p:nvPr>
            <p:ph type="body" sz="quarter" idx="17"/>
          </p:nvPr>
        </p:nvSpPr>
        <p:spPr/>
        <p:txBody>
          <a:bodyPr/>
          <a:lstStyle/>
          <a:p>
            <a:r>
              <a:rPr lang="en-US" dirty="0">
                <a:latin typeface="Arial" panose="020B0604020202020204" pitchFamily="34" charset="0"/>
              </a:rPr>
              <a:t>Data sources: NAIC data sourced through S&amp;P Global Market Intelligence, MarketScout, Blue Chip Economic Indicators, Congressional Budget Office, PCS, Aon, Munich Re, Energy Information Agency, FRED (Federal Reserve Bank of St. Louis).</a:t>
            </a:r>
          </a:p>
          <a:p>
            <a:r>
              <a:rPr lang="en-US" dirty="0">
                <a:latin typeface="Arial" panose="020B0604020202020204" pitchFamily="34" charset="0"/>
              </a:rPr>
              <a:t>Analysis: Insurance Information Institute, Milliman.</a:t>
            </a:r>
          </a:p>
        </p:txBody>
      </p:sp>
      <p:graphicFrame>
        <p:nvGraphicFramePr>
          <p:cNvPr id="46" name="Content Placeholder 8">
            <a:extLst>
              <a:ext uri="{FF2B5EF4-FFF2-40B4-BE49-F238E27FC236}">
                <a16:creationId xmlns:a16="http://schemas.microsoft.com/office/drawing/2014/main" id="{DDBB1D97-E1A8-A246-A136-3D662D4FD68F}"/>
              </a:ext>
            </a:extLst>
          </p:cNvPr>
          <p:cNvGraphicFramePr>
            <a:graphicFrameLocks/>
          </p:cNvGraphicFramePr>
          <p:nvPr>
            <p:extLst>
              <p:ext uri="{D42A27DB-BD31-4B8C-83A1-F6EECF244321}">
                <p14:modId xmlns:p14="http://schemas.microsoft.com/office/powerpoint/2010/main" val="1231585710"/>
              </p:ext>
            </p:extLst>
          </p:nvPr>
        </p:nvGraphicFramePr>
        <p:xfrm>
          <a:off x="536146" y="1746418"/>
          <a:ext cx="5290496" cy="17698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Content Placeholder 8">
            <a:extLst>
              <a:ext uri="{FF2B5EF4-FFF2-40B4-BE49-F238E27FC236}">
                <a16:creationId xmlns:a16="http://schemas.microsoft.com/office/drawing/2014/main" id="{08366A32-019A-094F-8EA2-18A633722EE9}"/>
              </a:ext>
            </a:extLst>
          </p:cNvPr>
          <p:cNvGraphicFramePr>
            <a:graphicFrameLocks/>
          </p:cNvGraphicFramePr>
          <p:nvPr>
            <p:extLst>
              <p:ext uri="{D42A27DB-BD31-4B8C-83A1-F6EECF244321}">
                <p14:modId xmlns:p14="http://schemas.microsoft.com/office/powerpoint/2010/main" val="1702017275"/>
              </p:ext>
            </p:extLst>
          </p:nvPr>
        </p:nvGraphicFramePr>
        <p:xfrm>
          <a:off x="625491" y="4158109"/>
          <a:ext cx="5224261" cy="1806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ontent Placeholder 5">
            <a:extLst>
              <a:ext uri="{FF2B5EF4-FFF2-40B4-BE49-F238E27FC236}">
                <a16:creationId xmlns:a16="http://schemas.microsoft.com/office/drawing/2014/main" id="{59B33C15-20D2-6543-8AD4-3C3E63AC0776}"/>
              </a:ext>
            </a:extLst>
          </p:cNvPr>
          <p:cNvGraphicFramePr>
            <a:graphicFrameLocks/>
          </p:cNvGraphicFramePr>
          <p:nvPr/>
        </p:nvGraphicFramePr>
        <p:xfrm>
          <a:off x="6279833" y="1749565"/>
          <a:ext cx="5434964" cy="1770063"/>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 Placeholder 21">
            <a:extLst>
              <a:ext uri="{FF2B5EF4-FFF2-40B4-BE49-F238E27FC236}">
                <a16:creationId xmlns:a16="http://schemas.microsoft.com/office/drawing/2014/main" id="{30E67372-92AA-4A46-94EA-5C532269D539}"/>
              </a:ext>
            </a:extLst>
          </p:cNvPr>
          <p:cNvSpPr txBox="1">
            <a:spLocks/>
          </p:cNvSpPr>
          <p:nvPr/>
        </p:nvSpPr>
        <p:spPr bwMode="gray">
          <a:xfrm>
            <a:off x="6255567" y="1493063"/>
            <a:ext cx="5230537" cy="256010"/>
          </a:xfrm>
          <a:prstGeom prst="rect">
            <a:avLst/>
          </a:prstGeom>
        </p:spPr>
        <p:txBody>
          <a:bodyPr vert="horz" lIns="91440" tIns="45720" rIns="91440" bIns="45720" rtlCol="0">
            <a:noAutofit/>
          </a:bodyPr>
          <a:lstStyle>
            <a:lvl1pPr marL="0" indent="0" algn="l" defTabSz="914377" rtl="0" eaLnBrk="1" latinLnBrk="0" hangingPunct="1">
              <a:lnSpc>
                <a:spcPct val="90000"/>
              </a:lnSpc>
              <a:spcBef>
                <a:spcPts val="2000"/>
              </a:spcBef>
              <a:buClr>
                <a:srgbClr val="337DBE"/>
              </a:buClr>
              <a:buSzPct val="77000"/>
              <a:buFont typeface="Wingdings 3" panose="05040102010807070707" pitchFamily="18" charset="2"/>
              <a:buNone/>
              <a:defRPr sz="1200" b="1" kern="1200">
                <a:solidFill>
                  <a:schemeClr val="tx1"/>
                </a:solidFill>
                <a:latin typeface="+mn-lt"/>
                <a:ea typeface="+mn-ea"/>
                <a:cs typeface="+mn-cs"/>
              </a:defRPr>
            </a:lvl1pPr>
            <a:lvl2pPr marL="338320" indent="0" algn="l" defTabSz="914377" rtl="0" eaLnBrk="1" latinLnBrk="0" hangingPunct="1">
              <a:lnSpc>
                <a:spcPct val="90000"/>
              </a:lnSpc>
              <a:spcBef>
                <a:spcPts val="1000"/>
              </a:spcBef>
              <a:buClr>
                <a:srgbClr val="337DBE"/>
              </a:buClr>
              <a:buFont typeface="Wingdings" panose="05000000000000000000" pitchFamily="2" charset="2"/>
              <a:buNone/>
              <a:defRPr sz="1200" b="1" kern="1200">
                <a:solidFill>
                  <a:schemeClr val="tx1"/>
                </a:solidFill>
                <a:latin typeface="+mn-lt"/>
                <a:ea typeface="+mn-ea"/>
                <a:cs typeface="+mn-cs"/>
              </a:defRPr>
            </a:lvl2pPr>
            <a:lvl3pPr marL="685783" indent="0" algn="l" defTabSz="914377" rtl="0" eaLnBrk="1" latinLnBrk="0" hangingPunct="1">
              <a:lnSpc>
                <a:spcPct val="90000"/>
              </a:lnSpc>
              <a:spcBef>
                <a:spcPts val="500"/>
              </a:spcBef>
              <a:buClr>
                <a:srgbClr val="337DBE"/>
              </a:buClr>
              <a:buFont typeface="Arial" pitchFamily="34" charset="0"/>
              <a:buNone/>
              <a:defRPr sz="1200" b="1" kern="1200">
                <a:solidFill>
                  <a:schemeClr val="tx1"/>
                </a:solidFill>
                <a:latin typeface="+mn-lt"/>
                <a:ea typeface="+mn-ea"/>
                <a:cs typeface="+mn-cs"/>
              </a:defRPr>
            </a:lvl3pPr>
            <a:lvl4pPr marL="1033246" indent="0" algn="l" defTabSz="914377" rtl="0" eaLnBrk="1" latinLnBrk="0" hangingPunct="1">
              <a:lnSpc>
                <a:spcPct val="90000"/>
              </a:lnSpc>
              <a:spcBef>
                <a:spcPts val="200"/>
              </a:spcBef>
              <a:buClr>
                <a:srgbClr val="337DBE"/>
              </a:buClr>
              <a:buFont typeface="Wingdings" pitchFamily="2" charset="2"/>
              <a:buNone/>
              <a:defRPr sz="1200" b="1" kern="1200">
                <a:solidFill>
                  <a:schemeClr val="tx1"/>
                </a:solidFill>
                <a:latin typeface="+mn-lt"/>
                <a:ea typeface="+mn-ea"/>
                <a:cs typeface="+mn-cs"/>
              </a:defRPr>
            </a:lvl4pPr>
            <a:lvl5pPr marL="1307559" indent="0" algn="l" defTabSz="914377" rtl="0" eaLnBrk="1" latinLnBrk="0" hangingPunct="1">
              <a:lnSpc>
                <a:spcPct val="90000"/>
              </a:lnSpc>
              <a:spcBef>
                <a:spcPts val="100"/>
              </a:spcBef>
              <a:buClr>
                <a:srgbClr val="337DBE"/>
              </a:buClr>
              <a:buFont typeface="Arial" pitchFamily="34" charset="0"/>
              <a:buNone/>
              <a:defRPr sz="1200" b="1"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Calendar Year Written Premium and Net Combined Ratio Projections</a:t>
            </a:r>
          </a:p>
        </p:txBody>
      </p:sp>
      <p:sp>
        <p:nvSpPr>
          <p:cNvPr id="22" name="Rectangle 21">
            <a:extLst>
              <a:ext uri="{FF2B5EF4-FFF2-40B4-BE49-F238E27FC236}">
                <a16:creationId xmlns:a16="http://schemas.microsoft.com/office/drawing/2014/main" id="{97856CB8-0F40-BB40-AD3F-DB0523FDC4C5}"/>
              </a:ext>
            </a:extLst>
          </p:cNvPr>
          <p:cNvSpPr/>
          <p:nvPr/>
        </p:nvSpPr>
        <p:spPr>
          <a:xfrm>
            <a:off x="6183365" y="5167423"/>
            <a:ext cx="5531432" cy="890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7" name="Text Placeholder 22">
            <a:extLst>
              <a:ext uri="{FF2B5EF4-FFF2-40B4-BE49-F238E27FC236}">
                <a16:creationId xmlns:a16="http://schemas.microsoft.com/office/drawing/2014/main" id="{482C2F3B-4DA8-9B48-9956-BD79BCEE8CFB}"/>
              </a:ext>
            </a:extLst>
          </p:cNvPr>
          <p:cNvSpPr txBox="1">
            <a:spLocks/>
          </p:cNvSpPr>
          <p:nvPr/>
        </p:nvSpPr>
        <p:spPr bwMode="gray">
          <a:xfrm>
            <a:off x="6247161" y="3908769"/>
            <a:ext cx="5319347" cy="2149378"/>
          </a:xfrm>
          <a:prstGeom prst="rect">
            <a:avLst/>
          </a:prstGeom>
        </p:spPr>
        <p:txBody>
          <a:bodyPr vert="horz" lIns="91440" tIns="45720" rIns="91440" bIns="45720" rtlCol="0">
            <a:noAutofit/>
          </a:bodyPr>
          <a:lstStyle>
            <a:lvl1pPr marL="0" indent="0" algn="l" defTabSz="914377" rtl="0" eaLnBrk="1" latinLnBrk="0" hangingPunct="1">
              <a:lnSpc>
                <a:spcPct val="90000"/>
              </a:lnSpc>
              <a:spcBef>
                <a:spcPts val="0"/>
              </a:spcBef>
              <a:spcAft>
                <a:spcPts val="1200"/>
              </a:spcAft>
              <a:buClr>
                <a:srgbClr val="337DBE"/>
              </a:buClr>
              <a:buSzPct val="77000"/>
              <a:buFontTx/>
              <a:buNone/>
              <a:defRPr sz="1600" b="1" kern="1200">
                <a:solidFill>
                  <a:schemeClr val="bg1"/>
                </a:solidFill>
                <a:latin typeface="+mn-lt"/>
                <a:ea typeface="+mn-ea"/>
                <a:cs typeface="+mn-cs"/>
              </a:defRPr>
            </a:lvl1pPr>
            <a:lvl2pPr marL="238125" indent="-228600" algn="l" defTabSz="914377" rtl="0" eaLnBrk="1" latinLnBrk="0" hangingPunct="1">
              <a:lnSpc>
                <a:spcPct val="100000"/>
              </a:lnSpc>
              <a:spcBef>
                <a:spcPts val="0"/>
              </a:spcBef>
              <a:buClr>
                <a:schemeClr val="bg2"/>
              </a:buClr>
              <a:buFont typeface="Arial" panose="020B0604020202020204" pitchFamily="34" charset="0"/>
              <a:buChar char="•"/>
              <a:tabLst/>
              <a:defRPr sz="1400" kern="1200">
                <a:solidFill>
                  <a:schemeClr val="bg1"/>
                </a:solidFill>
                <a:latin typeface="+mn-lt"/>
                <a:ea typeface="+mn-ea"/>
                <a:cs typeface="+mn-cs"/>
              </a:defRPr>
            </a:lvl2pPr>
            <a:lvl3pPr marL="466725" indent="-228600" algn="l" defTabSz="914377" rtl="0" eaLnBrk="1" latinLnBrk="0" hangingPunct="1">
              <a:lnSpc>
                <a:spcPct val="100000"/>
              </a:lnSpc>
              <a:spcBef>
                <a:spcPts val="0"/>
              </a:spcBef>
              <a:buClr>
                <a:schemeClr val="bg2"/>
              </a:buClr>
              <a:buFont typeface="Arial" pitchFamily="34" charset="0"/>
              <a:buChar char="–"/>
              <a:tabLst/>
              <a:defRPr sz="1400" kern="1200">
                <a:solidFill>
                  <a:schemeClr val="bg1"/>
                </a:solidFill>
                <a:latin typeface="+mn-lt"/>
                <a:ea typeface="+mn-ea"/>
                <a:cs typeface="+mn-cs"/>
              </a:defRPr>
            </a:lvl3pPr>
            <a:lvl4pPr marL="693738" indent="-217488" algn="l" defTabSz="914377" rtl="0" eaLnBrk="1" latinLnBrk="0" hangingPunct="1">
              <a:lnSpc>
                <a:spcPct val="100000"/>
              </a:lnSpc>
              <a:spcBef>
                <a:spcPts val="0"/>
              </a:spcBef>
              <a:buClr>
                <a:schemeClr val="bg2"/>
              </a:buClr>
              <a:buFont typeface="Wingdings" pitchFamily="2" charset="2"/>
              <a:buChar char="§"/>
              <a:tabLst/>
              <a:defRPr sz="1400" kern="1200">
                <a:solidFill>
                  <a:schemeClr val="bg1"/>
                </a:solidFill>
                <a:latin typeface="+mn-lt"/>
                <a:ea typeface="+mn-ea"/>
                <a:cs typeface="+mn-cs"/>
              </a:defRPr>
            </a:lvl4pPr>
            <a:lvl5pPr marL="857250" indent="-174625" algn="l" defTabSz="914377" rtl="0" eaLnBrk="1" latinLnBrk="0" hangingPunct="1">
              <a:lnSpc>
                <a:spcPct val="100000"/>
              </a:lnSpc>
              <a:spcBef>
                <a:spcPts val="0"/>
              </a:spcBef>
              <a:buClr>
                <a:schemeClr val="bg2"/>
              </a:buClr>
              <a:buFont typeface="Arial" pitchFamily="34" charset="0"/>
              <a:buChar char="»"/>
              <a:tabLst/>
              <a:defRPr sz="1400" kern="120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2020/2021 Commentary</a:t>
            </a:r>
          </a:p>
          <a:p>
            <a:pPr marL="171450" indent="-171450">
              <a:lnSpc>
                <a:spcPct val="100000"/>
              </a:lnSpc>
              <a:spcAft>
                <a:spcPts val="800"/>
              </a:spcAft>
              <a:buClr>
                <a:schemeClr val="bg2"/>
              </a:buClr>
              <a:buSzPct val="85000"/>
              <a:buFont typeface="Arial" panose="020B0604020202020204" pitchFamily="34" charset="0"/>
              <a:buChar char="•"/>
            </a:pPr>
            <a:r>
              <a:rPr lang="en-US" sz="1200" b="0" dirty="0">
                <a:cs typeface="Calibri" panose="020F0502020204030204" pitchFamily="34" charset="0"/>
              </a:rPr>
              <a:t>Q2-Q3 close in on underwriting </a:t>
            </a:r>
            <a:r>
              <a:rPr lang="en-US" sz="1200" b="0" dirty="0" err="1">
                <a:cs typeface="Calibri" panose="020F0502020204030204" pitchFamily="34" charset="0"/>
              </a:rPr>
              <a:t>profis</a:t>
            </a:r>
            <a:r>
              <a:rPr lang="en-US" sz="1200" b="0" dirty="0">
                <a:cs typeface="Calibri" panose="020F0502020204030204" pitchFamily="34" charset="0"/>
              </a:rPr>
              <a:t>!</a:t>
            </a:r>
          </a:p>
          <a:p>
            <a:pPr marL="171450" indent="-171450">
              <a:lnSpc>
                <a:spcPct val="100000"/>
              </a:lnSpc>
              <a:spcAft>
                <a:spcPts val="800"/>
              </a:spcAft>
              <a:buClr>
                <a:schemeClr val="bg2"/>
              </a:buClr>
              <a:buSzPct val="85000"/>
              <a:buFont typeface="Arial" panose="020B0604020202020204" pitchFamily="34" charset="0"/>
              <a:buChar char="•"/>
            </a:pPr>
            <a:r>
              <a:rPr lang="en-US" sz="1200" b="0" dirty="0">
                <a:cs typeface="Calibri" panose="020F0502020204030204" pitchFamily="34" charset="0"/>
              </a:rPr>
              <a:t>Line was hard-hit by fall in exposures but will bounce back in 2021.</a:t>
            </a:r>
          </a:p>
          <a:p>
            <a:pPr marL="238125" lvl="2" indent="0">
              <a:spcAft>
                <a:spcPts val="800"/>
              </a:spcAft>
              <a:buNone/>
            </a:pPr>
            <a:br>
              <a:rPr lang="en-US" sz="1200" dirty="0">
                <a:solidFill>
                  <a:schemeClr val="bg2"/>
                </a:solidFill>
                <a:cs typeface="Calibri" panose="020F0502020204030204" pitchFamily="34" charset="0"/>
              </a:rPr>
            </a:br>
            <a:endParaRPr lang="en-US" sz="1200" dirty="0">
              <a:solidFill>
                <a:schemeClr val="bg2"/>
              </a:solidFill>
              <a:cs typeface="Calibri" panose="020F0502020204030204" pitchFamily="34" charset="0"/>
            </a:endParaRPr>
          </a:p>
          <a:p>
            <a:pPr marL="238125" lvl="2" indent="0">
              <a:spcAft>
                <a:spcPts val="800"/>
              </a:spcAft>
              <a:buNone/>
            </a:pPr>
            <a:r>
              <a:rPr lang="en-US" sz="1200" b="1" dirty="0">
                <a:solidFill>
                  <a:schemeClr val="bg2"/>
                </a:solidFill>
                <a:cs typeface="Calibri" panose="020F0502020204030204" pitchFamily="34" charset="0"/>
              </a:rPr>
              <a:t>Watch for</a:t>
            </a:r>
            <a:r>
              <a:rPr lang="en-US" sz="1200" dirty="0">
                <a:solidFill>
                  <a:schemeClr val="bg2"/>
                </a:solidFill>
                <a:cs typeface="Calibri" panose="020F0502020204030204" pitchFamily="34" charset="0"/>
              </a:rPr>
              <a:t>:</a:t>
            </a:r>
            <a:r>
              <a:rPr lang="en-US" sz="1200" b="1" dirty="0">
                <a:solidFill>
                  <a:schemeClr val="bg2"/>
                </a:solidFill>
                <a:cs typeface="Calibri" panose="020F0502020204030204" pitchFamily="34" charset="0"/>
              </a:rPr>
              <a:t> </a:t>
            </a:r>
            <a:br>
              <a:rPr lang="en-US" sz="1200" dirty="0">
                <a:solidFill>
                  <a:schemeClr val="bg2"/>
                </a:solidFill>
                <a:cs typeface="Calibri" panose="020F0502020204030204" pitchFamily="34" charset="0"/>
              </a:rPr>
            </a:br>
            <a:r>
              <a:rPr lang="en-US" sz="1200" dirty="0">
                <a:solidFill>
                  <a:schemeClr val="bg2"/>
                </a:solidFill>
                <a:cs typeface="Calibri" panose="020F0502020204030204" pitchFamily="34" charset="0"/>
              </a:rPr>
              <a:t>Were Q2/</a:t>
            </a:r>
            <a:r>
              <a:rPr lang="en-US" sz="1200">
                <a:solidFill>
                  <a:schemeClr val="bg2"/>
                </a:solidFill>
                <a:cs typeface="Calibri" panose="020F0502020204030204" pitchFamily="34" charset="0"/>
              </a:rPr>
              <a:t>Q3 a </a:t>
            </a:r>
            <a:r>
              <a:rPr lang="en-US" sz="1200" dirty="0">
                <a:solidFill>
                  <a:schemeClr val="bg2"/>
                </a:solidFill>
                <a:cs typeface="Calibri" panose="020F0502020204030204" pitchFamily="34" charset="0"/>
              </a:rPr>
              <a:t>fluke?</a:t>
            </a:r>
          </a:p>
        </p:txBody>
      </p:sp>
      <p:sp>
        <p:nvSpPr>
          <p:cNvPr id="28" name="Chevron 27">
            <a:extLst>
              <a:ext uri="{FF2B5EF4-FFF2-40B4-BE49-F238E27FC236}">
                <a16:creationId xmlns:a16="http://schemas.microsoft.com/office/drawing/2014/main" id="{674089B7-5DDC-DF4B-AA88-ACF28A2C650E}"/>
              </a:ext>
            </a:extLst>
          </p:cNvPr>
          <p:cNvSpPr/>
          <p:nvPr/>
        </p:nvSpPr>
        <p:spPr>
          <a:xfrm>
            <a:off x="6279833" y="5488339"/>
            <a:ext cx="196066" cy="255029"/>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4224815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indoor, curtain, necktie, person&#10;&#10;Description automatically generated">
            <a:extLst>
              <a:ext uri="{FF2B5EF4-FFF2-40B4-BE49-F238E27FC236}">
                <a16:creationId xmlns:a16="http://schemas.microsoft.com/office/drawing/2014/main" id="{470B765F-359D-4E20-922E-97D0B60B3653}"/>
              </a:ext>
            </a:extLst>
          </p:cNvPr>
          <p:cNvPicPr>
            <a:picLocks noChangeAspect="1"/>
          </p:cNvPicPr>
          <p:nvPr/>
        </p:nvPicPr>
        <p:blipFill>
          <a:blip r:embed="rId3"/>
          <a:stretch>
            <a:fillRect/>
          </a:stretch>
        </p:blipFill>
        <p:spPr>
          <a:xfrm>
            <a:off x="3861972" y="3630648"/>
            <a:ext cx="4712429" cy="2484135"/>
          </a:xfrm>
          <a:prstGeom prst="rect">
            <a:avLst/>
          </a:prstGeom>
        </p:spPr>
      </p:pic>
      <p:pic>
        <p:nvPicPr>
          <p:cNvPr id="48" name="Picture 47" descr="A close up of a coral&#10;&#10;Description automatically generated">
            <a:extLst>
              <a:ext uri="{FF2B5EF4-FFF2-40B4-BE49-F238E27FC236}">
                <a16:creationId xmlns:a16="http://schemas.microsoft.com/office/drawing/2014/main" id="{4FF8FECA-A5E6-45DE-ADFE-D668E5981E9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173"/>
          <a:stretch/>
        </p:blipFill>
        <p:spPr>
          <a:xfrm>
            <a:off x="3864362" y="1141184"/>
            <a:ext cx="4463273" cy="2488433"/>
          </a:xfrm>
          <a:prstGeom prst="rect">
            <a:avLst/>
          </a:prstGeom>
        </p:spPr>
      </p:pic>
      <p:sp>
        <p:nvSpPr>
          <p:cNvPr id="11" name="Title 10">
            <a:extLst>
              <a:ext uri="{FF2B5EF4-FFF2-40B4-BE49-F238E27FC236}">
                <a16:creationId xmlns:a16="http://schemas.microsoft.com/office/drawing/2014/main" id="{D719BBB1-AE4D-419E-B5B3-9D64B124EB26}"/>
              </a:ext>
            </a:extLst>
          </p:cNvPr>
          <p:cNvSpPr>
            <a:spLocks noGrp="1"/>
          </p:cNvSpPr>
          <p:nvPr>
            <p:ph type="title"/>
          </p:nvPr>
        </p:nvSpPr>
        <p:spPr/>
        <p:txBody>
          <a:bodyPr/>
          <a:lstStyle/>
          <a:p>
            <a:r>
              <a:rPr lang="en-US" dirty="0"/>
              <a:t>The Disruption Continuum</a:t>
            </a:r>
          </a:p>
        </p:txBody>
      </p:sp>
      <p:pic>
        <p:nvPicPr>
          <p:cNvPr id="34" name="Picture 33" descr="A circuit board&#10;&#10;Description automatically generated">
            <a:extLst>
              <a:ext uri="{FF2B5EF4-FFF2-40B4-BE49-F238E27FC236}">
                <a16:creationId xmlns:a16="http://schemas.microsoft.com/office/drawing/2014/main" id="{A0D34A0F-3E51-4559-9192-1DBBA843C81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327636" y="3630647"/>
            <a:ext cx="3864365" cy="2484136"/>
          </a:xfrm>
          <a:prstGeom prst="rect">
            <a:avLst/>
          </a:prstGeom>
        </p:spPr>
      </p:pic>
      <p:pic>
        <p:nvPicPr>
          <p:cNvPr id="35" name="Picture 34" descr="A car parked in front of a sunset&#10;&#10;Description automatically generated">
            <a:extLst>
              <a:ext uri="{FF2B5EF4-FFF2-40B4-BE49-F238E27FC236}">
                <a16:creationId xmlns:a16="http://schemas.microsoft.com/office/drawing/2014/main" id="{CA71D794-4AF5-4115-B5A2-3E715FEE083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0" y="1142216"/>
            <a:ext cx="3864363" cy="2488433"/>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017739C2-611E-4AE8-A00B-CE5641D6ABF6}"/>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327636" y="1142214"/>
            <a:ext cx="3864364" cy="2488433"/>
          </a:xfrm>
          <a:prstGeom prst="rect">
            <a:avLst/>
          </a:prstGeom>
        </p:spPr>
      </p:pic>
      <p:pic>
        <p:nvPicPr>
          <p:cNvPr id="37" name="Picture 36" descr="A picture containing sky, outdoor&#10;&#10;Description automatically generated">
            <a:extLst>
              <a:ext uri="{FF2B5EF4-FFF2-40B4-BE49-F238E27FC236}">
                <a16:creationId xmlns:a16="http://schemas.microsoft.com/office/drawing/2014/main" id="{AB191585-1120-478B-9F7E-0715E214D510}"/>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0" y="3630647"/>
            <a:ext cx="3864363" cy="2484136"/>
          </a:xfrm>
          <a:prstGeom prst="rect">
            <a:avLst/>
          </a:prstGeom>
        </p:spPr>
      </p:pic>
      <p:sp>
        <p:nvSpPr>
          <p:cNvPr id="42" name="Rectangle 41">
            <a:extLst>
              <a:ext uri="{FF2B5EF4-FFF2-40B4-BE49-F238E27FC236}">
                <a16:creationId xmlns:a16="http://schemas.microsoft.com/office/drawing/2014/main" id="{003D74B3-EE25-43F7-AF40-CF32D99ABE57}"/>
              </a:ext>
            </a:extLst>
          </p:cNvPr>
          <p:cNvSpPr/>
          <p:nvPr/>
        </p:nvSpPr>
        <p:spPr>
          <a:xfrm>
            <a:off x="3205382" y="3201965"/>
            <a:ext cx="5781236" cy="85115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INSURANCE</a:t>
            </a:r>
          </a:p>
        </p:txBody>
      </p:sp>
      <p:sp>
        <p:nvSpPr>
          <p:cNvPr id="51" name="Text Placeholder 4">
            <a:extLst>
              <a:ext uri="{FF2B5EF4-FFF2-40B4-BE49-F238E27FC236}">
                <a16:creationId xmlns:a16="http://schemas.microsoft.com/office/drawing/2014/main" id="{4925FC0D-96B9-40F5-AD27-8255CFA33798}"/>
              </a:ext>
            </a:extLst>
          </p:cNvPr>
          <p:cNvSpPr txBox="1">
            <a:spLocks/>
          </p:cNvSpPr>
          <p:nvPr/>
        </p:nvSpPr>
        <p:spPr bwMode="gray">
          <a:xfrm>
            <a:off x="159832" y="1245982"/>
            <a:ext cx="2552757" cy="320039"/>
          </a:xfrm>
          <a:prstGeom prst="snip1Rect">
            <a:avLst>
              <a:gd name="adj" fmla="val 29185"/>
            </a:avLst>
          </a:prstGeom>
          <a:solidFill>
            <a:srgbClr val="337DBE">
              <a:alpha val="80000"/>
            </a:srgb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Catastrophes</a:t>
            </a:r>
          </a:p>
        </p:txBody>
      </p:sp>
      <p:sp>
        <p:nvSpPr>
          <p:cNvPr id="52" name="Text Placeholder 4">
            <a:extLst>
              <a:ext uri="{FF2B5EF4-FFF2-40B4-BE49-F238E27FC236}">
                <a16:creationId xmlns:a16="http://schemas.microsoft.com/office/drawing/2014/main" id="{EAB35853-8A01-42A2-B88A-F1B5DA2F77D6}"/>
              </a:ext>
            </a:extLst>
          </p:cNvPr>
          <p:cNvSpPr txBox="1">
            <a:spLocks/>
          </p:cNvSpPr>
          <p:nvPr/>
        </p:nvSpPr>
        <p:spPr bwMode="gray">
          <a:xfrm>
            <a:off x="4024195" y="1245982"/>
            <a:ext cx="2552757" cy="320039"/>
          </a:xfrm>
          <a:prstGeom prst="snip1Rect">
            <a:avLst>
              <a:gd name="adj" fmla="val 29185"/>
            </a:avLst>
          </a:prstGeom>
          <a:solidFill>
            <a:schemeClr val="accent3">
              <a:alpha val="8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COVID</a:t>
            </a:r>
          </a:p>
        </p:txBody>
      </p:sp>
      <p:sp>
        <p:nvSpPr>
          <p:cNvPr id="53" name="Text Placeholder 4">
            <a:extLst>
              <a:ext uri="{FF2B5EF4-FFF2-40B4-BE49-F238E27FC236}">
                <a16:creationId xmlns:a16="http://schemas.microsoft.com/office/drawing/2014/main" id="{7ADA8B2F-E39E-4538-8AD0-79D922E3F625}"/>
              </a:ext>
            </a:extLst>
          </p:cNvPr>
          <p:cNvSpPr txBox="1">
            <a:spLocks/>
          </p:cNvSpPr>
          <p:nvPr/>
        </p:nvSpPr>
        <p:spPr bwMode="gray">
          <a:xfrm>
            <a:off x="8487467" y="1245982"/>
            <a:ext cx="2552757" cy="320039"/>
          </a:xfrm>
          <a:prstGeom prst="snip1Rect">
            <a:avLst>
              <a:gd name="adj" fmla="val 29185"/>
            </a:avLst>
          </a:prstGeom>
          <a:solidFill>
            <a:schemeClr val="tx2">
              <a:alpha val="8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Economics</a:t>
            </a:r>
          </a:p>
        </p:txBody>
      </p:sp>
      <p:sp>
        <p:nvSpPr>
          <p:cNvPr id="54" name="Text Placeholder 4">
            <a:extLst>
              <a:ext uri="{FF2B5EF4-FFF2-40B4-BE49-F238E27FC236}">
                <a16:creationId xmlns:a16="http://schemas.microsoft.com/office/drawing/2014/main" id="{294862B9-3B28-4947-B06A-038E537CB1CE}"/>
              </a:ext>
            </a:extLst>
          </p:cNvPr>
          <p:cNvSpPr txBox="1">
            <a:spLocks/>
          </p:cNvSpPr>
          <p:nvPr/>
        </p:nvSpPr>
        <p:spPr bwMode="gray">
          <a:xfrm>
            <a:off x="159832" y="5695273"/>
            <a:ext cx="2552757" cy="320039"/>
          </a:xfrm>
          <a:prstGeom prst="snip1Rect">
            <a:avLst>
              <a:gd name="adj" fmla="val 29185"/>
            </a:avLst>
          </a:prstGeom>
          <a:solidFill>
            <a:schemeClr val="accent2">
              <a:alpha val="8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Geopolitical</a:t>
            </a:r>
          </a:p>
        </p:txBody>
      </p:sp>
      <p:sp>
        <p:nvSpPr>
          <p:cNvPr id="55" name="Text Placeholder 4">
            <a:extLst>
              <a:ext uri="{FF2B5EF4-FFF2-40B4-BE49-F238E27FC236}">
                <a16:creationId xmlns:a16="http://schemas.microsoft.com/office/drawing/2014/main" id="{5437ADA3-8BEB-4FC6-A4F8-9B84CD0170DC}"/>
              </a:ext>
            </a:extLst>
          </p:cNvPr>
          <p:cNvSpPr txBox="1">
            <a:spLocks/>
          </p:cNvSpPr>
          <p:nvPr/>
        </p:nvSpPr>
        <p:spPr bwMode="gray">
          <a:xfrm>
            <a:off x="4024195" y="5695273"/>
            <a:ext cx="2552757" cy="320039"/>
          </a:xfrm>
          <a:prstGeom prst="snip1Rect">
            <a:avLst>
              <a:gd name="adj" fmla="val 29185"/>
            </a:avLst>
          </a:prstGeom>
          <a:solidFill>
            <a:schemeClr val="accent6">
              <a:alpha val="8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Social Unrest</a:t>
            </a:r>
          </a:p>
        </p:txBody>
      </p:sp>
      <p:sp>
        <p:nvSpPr>
          <p:cNvPr id="56" name="Text Placeholder 4">
            <a:extLst>
              <a:ext uri="{FF2B5EF4-FFF2-40B4-BE49-F238E27FC236}">
                <a16:creationId xmlns:a16="http://schemas.microsoft.com/office/drawing/2014/main" id="{FEC60953-D191-481E-A143-9B20E851FCCA}"/>
              </a:ext>
            </a:extLst>
          </p:cNvPr>
          <p:cNvSpPr txBox="1">
            <a:spLocks/>
          </p:cNvSpPr>
          <p:nvPr/>
        </p:nvSpPr>
        <p:spPr bwMode="gray">
          <a:xfrm>
            <a:off x="8487467" y="5695273"/>
            <a:ext cx="2552757" cy="320039"/>
          </a:xfrm>
          <a:prstGeom prst="snip1Rect">
            <a:avLst>
              <a:gd name="adj" fmla="val 29185"/>
            </a:avLst>
          </a:prstGeom>
          <a:solidFill>
            <a:schemeClr val="accent4">
              <a:alpha val="8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Technology</a:t>
            </a:r>
          </a:p>
        </p:txBody>
      </p:sp>
    </p:spTree>
    <p:extLst>
      <p:ext uri="{BB962C8B-B14F-4D97-AF65-F5344CB8AC3E}">
        <p14:creationId xmlns:p14="http://schemas.microsoft.com/office/powerpoint/2010/main" val="330530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1" grpId="0" animBg="1"/>
      <p:bldP spid="52" grpId="0" animBg="1"/>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E65983A2-307F-7145-80C3-D5C159C39D5E}"/>
              </a:ext>
            </a:extLst>
          </p:cNvPr>
          <p:cNvSpPr/>
          <p:nvPr/>
        </p:nvSpPr>
        <p:spPr>
          <a:xfrm>
            <a:off x="6183365" y="1431288"/>
            <a:ext cx="5383144"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47" name="Rectangle 46">
            <a:extLst>
              <a:ext uri="{FF2B5EF4-FFF2-40B4-BE49-F238E27FC236}">
                <a16:creationId xmlns:a16="http://schemas.microsoft.com/office/drawing/2014/main" id="{EA38DDA5-1A0B-FA4C-A690-9C2C0DAA6314}"/>
              </a:ext>
            </a:extLst>
          </p:cNvPr>
          <p:cNvSpPr/>
          <p:nvPr/>
        </p:nvSpPr>
        <p:spPr>
          <a:xfrm>
            <a:off x="595423" y="1431288"/>
            <a:ext cx="5383145"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5" name="Title 4">
            <a:extLst>
              <a:ext uri="{FF2B5EF4-FFF2-40B4-BE49-F238E27FC236}">
                <a16:creationId xmlns:a16="http://schemas.microsoft.com/office/drawing/2014/main" id="{1A7F555C-A85C-7440-B6B0-700F0A08FE06}"/>
              </a:ext>
            </a:extLst>
          </p:cNvPr>
          <p:cNvSpPr>
            <a:spLocks noGrp="1"/>
          </p:cNvSpPr>
          <p:nvPr>
            <p:ph type="title"/>
          </p:nvPr>
        </p:nvSpPr>
        <p:spPr/>
        <p:txBody>
          <a:bodyPr/>
          <a:lstStyle/>
          <a:p>
            <a:pPr>
              <a:tabLst>
                <a:tab pos="3022600" algn="l"/>
              </a:tabLst>
            </a:pPr>
            <a:r>
              <a:rPr lang="en-US" dirty="0">
                <a:latin typeface="Arial" panose="020B0604020202020204" pitchFamily="34" charset="0"/>
                <a:cs typeface="Arial" panose="020B0604020202020204" pitchFamily="34" charset="0"/>
              </a:rPr>
              <a:t>Commercial Property</a:t>
            </a:r>
            <a:endParaRPr lang="en-US" dirty="0"/>
          </a:p>
        </p:txBody>
      </p:sp>
      <p:sp>
        <p:nvSpPr>
          <p:cNvPr id="18" name="Text Placeholder 17">
            <a:extLst>
              <a:ext uri="{FF2B5EF4-FFF2-40B4-BE49-F238E27FC236}">
                <a16:creationId xmlns:a16="http://schemas.microsoft.com/office/drawing/2014/main" id="{A128462E-C01A-B14E-A9E2-AE16D67F1229}"/>
              </a:ext>
            </a:extLst>
          </p:cNvPr>
          <p:cNvSpPr>
            <a:spLocks noGrp="1"/>
          </p:cNvSpPr>
          <p:nvPr>
            <p:ph type="body" sz="quarter" idx="11"/>
          </p:nvPr>
        </p:nvSpPr>
        <p:spPr/>
        <p:txBody>
          <a:bodyPr/>
          <a:lstStyle/>
          <a:p>
            <a:r>
              <a:rPr lang="en-US" dirty="0"/>
              <a:t>Commercial Property Rate Change</a:t>
            </a:r>
            <a:endParaRPr lang="en-US" dirty="0">
              <a:latin typeface="Arial" panose="020B0604020202020204" pitchFamily="34" charset="0"/>
              <a:cs typeface="Arial" panose="020B0604020202020204" pitchFamily="34" charset="0"/>
            </a:endParaRPr>
          </a:p>
        </p:txBody>
      </p:sp>
      <p:sp>
        <p:nvSpPr>
          <p:cNvPr id="20" name="Text Placeholder 19">
            <a:extLst>
              <a:ext uri="{FF2B5EF4-FFF2-40B4-BE49-F238E27FC236}">
                <a16:creationId xmlns:a16="http://schemas.microsoft.com/office/drawing/2014/main" id="{C2E6E36F-DA52-E349-AF32-81A94B994E36}"/>
              </a:ext>
            </a:extLst>
          </p:cNvPr>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Commercial Real Estate Prices for the US</a:t>
            </a:r>
          </a:p>
        </p:txBody>
      </p:sp>
      <p:sp>
        <p:nvSpPr>
          <p:cNvPr id="22" name="Text Placeholder 21">
            <a:extLst>
              <a:ext uri="{FF2B5EF4-FFF2-40B4-BE49-F238E27FC236}">
                <a16:creationId xmlns:a16="http://schemas.microsoft.com/office/drawing/2014/main" id="{1AEB51D7-E563-CD4F-888B-0B888EB22106}"/>
              </a:ext>
            </a:extLst>
          </p:cNvPr>
          <p:cNvSpPr>
            <a:spLocks noGrp="1"/>
          </p:cNvSpPr>
          <p:nvPr>
            <p:ph type="body" sz="quarter" idx="15"/>
          </p:nvPr>
        </p:nvSpPr>
        <p:spPr/>
        <p:txBody>
          <a:bodyPr/>
          <a:lstStyle/>
          <a:p>
            <a:r>
              <a:rPr lang="en-US" dirty="0">
                <a:latin typeface="Arial" panose="020B0604020202020204" pitchFamily="34" charset="0"/>
                <a:cs typeface="Arial" panose="020B0604020202020204" pitchFamily="34" charset="0"/>
              </a:rPr>
              <a:t>Calendar Year Written Premium and Net Combined Ratio Projections</a:t>
            </a:r>
          </a:p>
        </p:txBody>
      </p:sp>
      <p:sp>
        <p:nvSpPr>
          <p:cNvPr id="24" name="Text Placeholder 23">
            <a:extLst>
              <a:ext uri="{FF2B5EF4-FFF2-40B4-BE49-F238E27FC236}">
                <a16:creationId xmlns:a16="http://schemas.microsoft.com/office/drawing/2014/main" id="{D8AFEDD3-E210-2145-B4BD-375365DBE79D}"/>
              </a:ext>
            </a:extLst>
          </p:cNvPr>
          <p:cNvSpPr>
            <a:spLocks noGrp="1"/>
          </p:cNvSpPr>
          <p:nvPr>
            <p:ph type="body" sz="quarter" idx="17"/>
          </p:nvPr>
        </p:nvSpPr>
        <p:spPr/>
        <p:txBody>
          <a:bodyPr/>
          <a:lstStyle/>
          <a:p>
            <a:r>
              <a:rPr lang="en-US" dirty="0">
                <a:latin typeface="Arial" panose="020B0604020202020204" pitchFamily="34" charset="0"/>
              </a:rPr>
              <a:t>Data sources: NAIC data sourced through S&amp;P Global Market Intelligence, MarketScout, Blue Chip Economic Indicators, Congressional Budget Office, PCS, Aon, Munich Re, Energy Information Agency, FRED (Federal Reserve Bank of St. Louis).</a:t>
            </a:r>
          </a:p>
          <a:p>
            <a:r>
              <a:rPr lang="en-US" dirty="0">
                <a:latin typeface="Arial" panose="020B0604020202020204" pitchFamily="34" charset="0"/>
              </a:rPr>
              <a:t>Analysis: Insurance Information Institute, Milliman.</a:t>
            </a:r>
          </a:p>
        </p:txBody>
      </p:sp>
      <p:graphicFrame>
        <p:nvGraphicFramePr>
          <p:cNvPr id="46" name="Content Placeholder 8">
            <a:extLst>
              <a:ext uri="{FF2B5EF4-FFF2-40B4-BE49-F238E27FC236}">
                <a16:creationId xmlns:a16="http://schemas.microsoft.com/office/drawing/2014/main" id="{DDBB1D97-E1A8-A246-A136-3D662D4FD68F}"/>
              </a:ext>
            </a:extLst>
          </p:cNvPr>
          <p:cNvGraphicFramePr>
            <a:graphicFrameLocks/>
          </p:cNvGraphicFramePr>
          <p:nvPr>
            <p:extLst>
              <p:ext uri="{D42A27DB-BD31-4B8C-83A1-F6EECF244321}">
                <p14:modId xmlns:p14="http://schemas.microsoft.com/office/powerpoint/2010/main" val="2827994488"/>
              </p:ext>
            </p:extLst>
          </p:nvPr>
        </p:nvGraphicFramePr>
        <p:xfrm>
          <a:off x="563088" y="1746418"/>
          <a:ext cx="5263554" cy="17698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Content Placeholder 8">
            <a:extLst>
              <a:ext uri="{FF2B5EF4-FFF2-40B4-BE49-F238E27FC236}">
                <a16:creationId xmlns:a16="http://schemas.microsoft.com/office/drawing/2014/main" id="{08366A32-019A-094F-8EA2-18A633722EE9}"/>
              </a:ext>
            </a:extLst>
          </p:cNvPr>
          <p:cNvGraphicFramePr>
            <a:graphicFrameLocks/>
          </p:cNvGraphicFramePr>
          <p:nvPr>
            <p:extLst>
              <p:ext uri="{D42A27DB-BD31-4B8C-83A1-F6EECF244321}">
                <p14:modId xmlns:p14="http://schemas.microsoft.com/office/powerpoint/2010/main" val="4127552999"/>
              </p:ext>
            </p:extLst>
          </p:nvPr>
        </p:nvGraphicFramePr>
        <p:xfrm>
          <a:off x="552713" y="4179288"/>
          <a:ext cx="5425855" cy="17811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ontent Placeholder 5">
            <a:extLst>
              <a:ext uri="{FF2B5EF4-FFF2-40B4-BE49-F238E27FC236}">
                <a16:creationId xmlns:a16="http://schemas.microsoft.com/office/drawing/2014/main" id="{9EBE57AB-AF9B-CC48-8989-562969AF9A98}"/>
              </a:ext>
            </a:extLst>
          </p:cNvPr>
          <p:cNvGraphicFramePr>
            <a:graphicFrameLocks/>
          </p:cNvGraphicFramePr>
          <p:nvPr>
            <p:extLst>
              <p:ext uri="{D42A27DB-BD31-4B8C-83A1-F6EECF244321}">
                <p14:modId xmlns:p14="http://schemas.microsoft.com/office/powerpoint/2010/main" val="889893752"/>
              </p:ext>
            </p:extLst>
          </p:nvPr>
        </p:nvGraphicFramePr>
        <p:xfrm>
          <a:off x="6306333" y="1746250"/>
          <a:ext cx="5330144" cy="1770063"/>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a:extLst>
              <a:ext uri="{FF2B5EF4-FFF2-40B4-BE49-F238E27FC236}">
                <a16:creationId xmlns:a16="http://schemas.microsoft.com/office/drawing/2014/main" id="{9CC519F1-A087-F546-B8DC-B0EDA5D86058}"/>
              </a:ext>
            </a:extLst>
          </p:cNvPr>
          <p:cNvSpPr/>
          <p:nvPr/>
        </p:nvSpPr>
        <p:spPr>
          <a:xfrm>
            <a:off x="6183365" y="5132571"/>
            <a:ext cx="5531432" cy="950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5" name="Text Placeholder 22">
            <a:extLst>
              <a:ext uri="{FF2B5EF4-FFF2-40B4-BE49-F238E27FC236}">
                <a16:creationId xmlns:a16="http://schemas.microsoft.com/office/drawing/2014/main" id="{06DC4B34-6325-BE49-90C9-17F2C74F117E}"/>
              </a:ext>
            </a:extLst>
          </p:cNvPr>
          <p:cNvSpPr>
            <a:spLocks noGrp="1"/>
          </p:cNvSpPr>
          <p:nvPr>
            <p:ph type="body" sz="quarter" idx="16"/>
          </p:nvPr>
        </p:nvSpPr>
        <p:spPr>
          <a:xfrm>
            <a:off x="6247161" y="3908769"/>
            <a:ext cx="5381751" cy="2149378"/>
          </a:xfrm>
        </p:spPr>
        <p:txBody>
          <a:bodyPr/>
          <a:lstStyle/>
          <a:p>
            <a:r>
              <a:rPr lang="en-US" sz="1800" dirty="0">
                <a:latin typeface="Arial" panose="020B0604020202020204" pitchFamily="34" charset="0"/>
                <a:cs typeface="Arial" panose="020B0604020202020204" pitchFamily="34" charset="0"/>
              </a:rPr>
              <a:t>2020/2021 Commentary</a:t>
            </a:r>
          </a:p>
          <a:p>
            <a:pPr marL="171450" lvl="0" indent="-171450">
              <a:spcAft>
                <a:spcPts val="800"/>
              </a:spcAft>
              <a:buClr>
                <a:schemeClr val="bg2"/>
              </a:buClr>
              <a:buSzPct val="85000"/>
              <a:buFont typeface="Arial" panose="020B0604020202020204" pitchFamily="34" charset="0"/>
              <a:buChar char="•"/>
            </a:pPr>
            <a:r>
              <a:rPr lang="en-US" sz="1200" b="0" dirty="0"/>
              <a:t>Not just hurricanes – wildfires, derechos, tornadoes made it a record for number of cat events.</a:t>
            </a:r>
          </a:p>
          <a:p>
            <a:pPr marL="171450" lvl="0" indent="-171450">
              <a:spcAft>
                <a:spcPts val="800"/>
              </a:spcAft>
              <a:buClr>
                <a:schemeClr val="bg2"/>
              </a:buClr>
              <a:buSzPct val="85000"/>
              <a:buFont typeface="Arial" panose="020B0604020202020204" pitchFamily="34" charset="0"/>
              <a:buChar char="•"/>
            </a:pPr>
            <a:r>
              <a:rPr lang="en-US" sz="1200" b="0" dirty="0"/>
              <a:t>Hard market brightens results – if cats stay calm.</a:t>
            </a:r>
          </a:p>
          <a:p>
            <a:pPr marL="238125" lvl="2" indent="0">
              <a:spcAft>
                <a:spcPts val="800"/>
              </a:spcAft>
              <a:buNone/>
            </a:pPr>
            <a:br>
              <a:rPr lang="en-US" sz="1200" dirty="0">
                <a:solidFill>
                  <a:schemeClr val="accent2"/>
                </a:solidFill>
                <a:cs typeface="Calibri" panose="020F0502020204030204" pitchFamily="34" charset="0"/>
              </a:rPr>
            </a:br>
            <a:r>
              <a:rPr lang="en-US" sz="1200" b="1" dirty="0">
                <a:solidFill>
                  <a:schemeClr val="bg2"/>
                </a:solidFill>
                <a:cs typeface="Calibri" panose="020F0502020204030204" pitchFamily="34" charset="0"/>
              </a:rPr>
              <a:t>Watch for: </a:t>
            </a:r>
            <a:br>
              <a:rPr lang="en-US" sz="1200" b="0" dirty="0">
                <a:solidFill>
                  <a:schemeClr val="bg2"/>
                </a:solidFill>
                <a:cs typeface="Calibri" panose="020F0502020204030204" pitchFamily="34" charset="0"/>
              </a:rPr>
            </a:br>
            <a:r>
              <a:rPr lang="en-US" sz="1200" b="0" dirty="0">
                <a:solidFill>
                  <a:schemeClr val="bg2"/>
                </a:solidFill>
              </a:rPr>
              <a:t>Vacancies could slowly rise as businesses adjust their need for space in the new flexible workplace.</a:t>
            </a:r>
          </a:p>
        </p:txBody>
      </p:sp>
      <p:sp>
        <p:nvSpPr>
          <p:cNvPr id="26" name="Chevron 25">
            <a:extLst>
              <a:ext uri="{FF2B5EF4-FFF2-40B4-BE49-F238E27FC236}">
                <a16:creationId xmlns:a16="http://schemas.microsoft.com/office/drawing/2014/main" id="{D13CEE28-738A-F744-8A73-4F6ACF9E92F3}"/>
              </a:ext>
            </a:extLst>
          </p:cNvPr>
          <p:cNvSpPr/>
          <p:nvPr/>
        </p:nvSpPr>
        <p:spPr>
          <a:xfrm>
            <a:off x="6306333" y="5368252"/>
            <a:ext cx="196066" cy="255029"/>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71563179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E65983A2-307F-7145-80C3-D5C159C39D5E}"/>
              </a:ext>
            </a:extLst>
          </p:cNvPr>
          <p:cNvSpPr/>
          <p:nvPr/>
        </p:nvSpPr>
        <p:spPr>
          <a:xfrm>
            <a:off x="6213433" y="1431288"/>
            <a:ext cx="5383144"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47" name="Rectangle 46">
            <a:extLst>
              <a:ext uri="{FF2B5EF4-FFF2-40B4-BE49-F238E27FC236}">
                <a16:creationId xmlns:a16="http://schemas.microsoft.com/office/drawing/2014/main" id="{EA38DDA5-1A0B-FA4C-A690-9C2C0DAA6314}"/>
              </a:ext>
            </a:extLst>
          </p:cNvPr>
          <p:cNvSpPr/>
          <p:nvPr/>
        </p:nvSpPr>
        <p:spPr>
          <a:xfrm>
            <a:off x="563088" y="1431288"/>
            <a:ext cx="5383145"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5" name="Title 4">
            <a:extLst>
              <a:ext uri="{FF2B5EF4-FFF2-40B4-BE49-F238E27FC236}">
                <a16:creationId xmlns:a16="http://schemas.microsoft.com/office/drawing/2014/main" id="{1A7F555C-A85C-7440-B6B0-700F0A08FE06}"/>
              </a:ext>
            </a:extLst>
          </p:cNvPr>
          <p:cNvSpPr>
            <a:spLocks noGrp="1"/>
          </p:cNvSpPr>
          <p:nvPr>
            <p:ph type="title"/>
          </p:nvPr>
        </p:nvSpPr>
        <p:spPr/>
        <p:txBody>
          <a:bodyPr/>
          <a:lstStyle/>
          <a:p>
            <a:pPr>
              <a:tabLst>
                <a:tab pos="3022600" algn="l"/>
              </a:tabLst>
            </a:pPr>
            <a:r>
              <a:rPr lang="en-US" dirty="0">
                <a:latin typeface="Arial" panose="020B0604020202020204" pitchFamily="34" charset="0"/>
                <a:cs typeface="Arial" panose="020B0604020202020204" pitchFamily="34" charset="0"/>
              </a:rPr>
              <a:t>General Liability</a:t>
            </a:r>
            <a:endParaRPr lang="en-US" dirty="0"/>
          </a:p>
        </p:txBody>
      </p:sp>
      <p:sp>
        <p:nvSpPr>
          <p:cNvPr id="18" name="Text Placeholder 17">
            <a:extLst>
              <a:ext uri="{FF2B5EF4-FFF2-40B4-BE49-F238E27FC236}">
                <a16:creationId xmlns:a16="http://schemas.microsoft.com/office/drawing/2014/main" id="{A128462E-C01A-B14E-A9E2-AE16D67F1229}"/>
              </a:ext>
            </a:extLst>
          </p:cNvPr>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Liability Rate Changes</a:t>
            </a:r>
          </a:p>
        </p:txBody>
      </p:sp>
      <p:sp>
        <p:nvSpPr>
          <p:cNvPr id="20" name="Text Placeholder 19">
            <a:extLst>
              <a:ext uri="{FF2B5EF4-FFF2-40B4-BE49-F238E27FC236}">
                <a16:creationId xmlns:a16="http://schemas.microsoft.com/office/drawing/2014/main" id="{C2E6E36F-DA52-E349-AF32-81A94B994E36}"/>
              </a:ext>
            </a:extLst>
          </p:cNvPr>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Advance Retail Sales</a:t>
            </a:r>
          </a:p>
        </p:txBody>
      </p:sp>
      <p:sp>
        <p:nvSpPr>
          <p:cNvPr id="22" name="Text Placeholder 21">
            <a:extLst>
              <a:ext uri="{FF2B5EF4-FFF2-40B4-BE49-F238E27FC236}">
                <a16:creationId xmlns:a16="http://schemas.microsoft.com/office/drawing/2014/main" id="{1AEB51D7-E563-CD4F-888B-0B888EB22106}"/>
              </a:ext>
            </a:extLst>
          </p:cNvPr>
          <p:cNvSpPr>
            <a:spLocks noGrp="1"/>
          </p:cNvSpPr>
          <p:nvPr>
            <p:ph type="body" sz="quarter" idx="15"/>
          </p:nvPr>
        </p:nvSpPr>
        <p:spPr/>
        <p:txBody>
          <a:bodyPr/>
          <a:lstStyle/>
          <a:p>
            <a:r>
              <a:rPr lang="en-US" dirty="0">
                <a:latin typeface="Arial" panose="020B0604020202020204" pitchFamily="34" charset="0"/>
                <a:cs typeface="Arial" panose="020B0604020202020204" pitchFamily="34" charset="0"/>
              </a:rPr>
              <a:t>Calendar Year Written Premium and Net Combined Ratio Projections</a:t>
            </a:r>
          </a:p>
        </p:txBody>
      </p:sp>
      <p:sp>
        <p:nvSpPr>
          <p:cNvPr id="24" name="Text Placeholder 23">
            <a:extLst>
              <a:ext uri="{FF2B5EF4-FFF2-40B4-BE49-F238E27FC236}">
                <a16:creationId xmlns:a16="http://schemas.microsoft.com/office/drawing/2014/main" id="{D8AFEDD3-E210-2145-B4BD-375365DBE79D}"/>
              </a:ext>
            </a:extLst>
          </p:cNvPr>
          <p:cNvSpPr>
            <a:spLocks noGrp="1"/>
          </p:cNvSpPr>
          <p:nvPr>
            <p:ph type="body" sz="quarter" idx="17"/>
          </p:nvPr>
        </p:nvSpPr>
        <p:spPr/>
        <p:txBody>
          <a:bodyPr/>
          <a:lstStyle/>
          <a:p>
            <a:r>
              <a:rPr lang="en-US" dirty="0">
                <a:latin typeface="Arial" panose="020B0604020202020204" pitchFamily="34" charset="0"/>
              </a:rPr>
              <a:t>Data sources: NAIC data sourced through S&amp;P Global Market Intelligence, MarketScout, Blue Chip Economic Indicators, Congressional Budget Office, PCS, Aon, Munich Re, Energy Information Agency, FRED (Federal Reserve Bank of St. Louis).</a:t>
            </a:r>
          </a:p>
          <a:p>
            <a:r>
              <a:rPr lang="en-US" dirty="0">
                <a:latin typeface="Arial" panose="020B0604020202020204" pitchFamily="34" charset="0"/>
              </a:rPr>
              <a:t>Analysis: Insurance Information Institute, Milliman.</a:t>
            </a:r>
          </a:p>
        </p:txBody>
      </p:sp>
      <p:graphicFrame>
        <p:nvGraphicFramePr>
          <p:cNvPr id="46" name="Content Placeholder 8">
            <a:extLst>
              <a:ext uri="{FF2B5EF4-FFF2-40B4-BE49-F238E27FC236}">
                <a16:creationId xmlns:a16="http://schemas.microsoft.com/office/drawing/2014/main" id="{DDBB1D97-E1A8-A246-A136-3D662D4FD68F}"/>
              </a:ext>
            </a:extLst>
          </p:cNvPr>
          <p:cNvGraphicFramePr>
            <a:graphicFrameLocks/>
          </p:cNvGraphicFramePr>
          <p:nvPr>
            <p:extLst>
              <p:ext uri="{D42A27DB-BD31-4B8C-83A1-F6EECF244321}">
                <p14:modId xmlns:p14="http://schemas.microsoft.com/office/powerpoint/2010/main" val="378148950"/>
              </p:ext>
            </p:extLst>
          </p:nvPr>
        </p:nvGraphicFramePr>
        <p:xfrm>
          <a:off x="595423" y="1769460"/>
          <a:ext cx="5224261" cy="17698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Content Placeholder 8">
            <a:extLst>
              <a:ext uri="{FF2B5EF4-FFF2-40B4-BE49-F238E27FC236}">
                <a16:creationId xmlns:a16="http://schemas.microsoft.com/office/drawing/2014/main" id="{08366A32-019A-094F-8EA2-18A633722EE9}"/>
              </a:ext>
            </a:extLst>
          </p:cNvPr>
          <p:cNvGraphicFramePr>
            <a:graphicFrameLocks/>
          </p:cNvGraphicFramePr>
          <p:nvPr>
            <p:extLst>
              <p:ext uri="{D42A27DB-BD31-4B8C-83A1-F6EECF244321}">
                <p14:modId xmlns:p14="http://schemas.microsoft.com/office/powerpoint/2010/main" val="4084920354"/>
              </p:ext>
            </p:extLst>
          </p:nvPr>
        </p:nvGraphicFramePr>
        <p:xfrm>
          <a:off x="605613" y="4158110"/>
          <a:ext cx="5320742" cy="17811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ontent Placeholder 5">
            <a:extLst>
              <a:ext uri="{FF2B5EF4-FFF2-40B4-BE49-F238E27FC236}">
                <a16:creationId xmlns:a16="http://schemas.microsoft.com/office/drawing/2014/main" id="{4001194C-0E7B-0C46-8A8F-790D96C86D84}"/>
              </a:ext>
            </a:extLst>
          </p:cNvPr>
          <p:cNvGraphicFramePr>
            <a:graphicFrameLocks/>
          </p:cNvGraphicFramePr>
          <p:nvPr>
            <p:extLst>
              <p:ext uri="{D42A27DB-BD31-4B8C-83A1-F6EECF244321}">
                <p14:modId xmlns:p14="http://schemas.microsoft.com/office/powerpoint/2010/main" val="1808906411"/>
              </p:ext>
            </p:extLst>
          </p:nvPr>
        </p:nvGraphicFramePr>
        <p:xfrm>
          <a:off x="6306333" y="1746250"/>
          <a:ext cx="5304977" cy="1770063"/>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a:extLst>
              <a:ext uri="{FF2B5EF4-FFF2-40B4-BE49-F238E27FC236}">
                <a16:creationId xmlns:a16="http://schemas.microsoft.com/office/drawing/2014/main" id="{8CB0A73F-FD59-D74D-BA32-E3CA8ABBB8B2}"/>
              </a:ext>
            </a:extLst>
          </p:cNvPr>
          <p:cNvSpPr/>
          <p:nvPr/>
        </p:nvSpPr>
        <p:spPr>
          <a:xfrm>
            <a:off x="6183365" y="5368252"/>
            <a:ext cx="5531432" cy="7001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5" name="Text Placeholder 22">
            <a:extLst>
              <a:ext uri="{FF2B5EF4-FFF2-40B4-BE49-F238E27FC236}">
                <a16:creationId xmlns:a16="http://schemas.microsoft.com/office/drawing/2014/main" id="{5AC8FF16-F71E-1E48-98AF-D4333C348071}"/>
              </a:ext>
            </a:extLst>
          </p:cNvPr>
          <p:cNvSpPr>
            <a:spLocks noGrp="1"/>
          </p:cNvSpPr>
          <p:nvPr>
            <p:ph type="body" sz="quarter" idx="16"/>
          </p:nvPr>
        </p:nvSpPr>
        <p:spPr>
          <a:xfrm>
            <a:off x="6247161" y="3908769"/>
            <a:ext cx="5467636" cy="2149378"/>
          </a:xfrm>
        </p:spPr>
        <p:txBody>
          <a:bodyPr/>
          <a:lstStyle/>
          <a:p>
            <a:r>
              <a:rPr lang="en-US" sz="1800" dirty="0">
                <a:latin typeface="Arial" panose="020B0604020202020204" pitchFamily="34" charset="0"/>
                <a:cs typeface="Arial" panose="020B0604020202020204" pitchFamily="34" charset="0"/>
              </a:rPr>
              <a:t>2020/2021 Commentary</a:t>
            </a:r>
          </a:p>
          <a:p>
            <a:pPr marL="171450" lvl="0" indent="-171450">
              <a:lnSpc>
                <a:spcPct val="100000"/>
              </a:lnSpc>
              <a:spcAft>
                <a:spcPts val="600"/>
              </a:spcAft>
              <a:buClr>
                <a:schemeClr val="bg2"/>
              </a:buClr>
              <a:buSzPct val="85000"/>
              <a:buFont typeface="Arial" panose="020B0604020202020204" pitchFamily="34" charset="0"/>
              <a:buChar char="•"/>
            </a:pPr>
            <a:r>
              <a:rPr lang="en-US" sz="1200" b="0" dirty="0">
                <a:cs typeface="Calibri" panose="020F0502020204030204" pitchFamily="34" charset="0"/>
              </a:rPr>
              <a:t>Social inflation has been expanding from commercial auto to this line, but rate increases will improve results.</a:t>
            </a:r>
          </a:p>
          <a:p>
            <a:pPr marL="171450" lvl="0" indent="-171450">
              <a:lnSpc>
                <a:spcPct val="100000"/>
              </a:lnSpc>
              <a:spcAft>
                <a:spcPts val="600"/>
              </a:spcAft>
              <a:buClr>
                <a:schemeClr val="bg2"/>
              </a:buClr>
              <a:buSzPct val="85000"/>
              <a:buFont typeface="Arial" panose="020B0604020202020204" pitchFamily="34" charset="0"/>
              <a:buChar char="•"/>
            </a:pPr>
            <a:r>
              <a:rPr lang="en-US" sz="1200" b="0" dirty="0">
                <a:cs typeface="Calibri" panose="020F0502020204030204" pitchFamily="34" charset="0"/>
              </a:rPr>
              <a:t>Pandemic liability will affect results.</a:t>
            </a:r>
            <a:br>
              <a:rPr lang="en-US" sz="1200" b="0" dirty="0">
                <a:cs typeface="Calibri" panose="020F0502020204030204" pitchFamily="34" charset="0"/>
              </a:rPr>
            </a:br>
            <a:endParaRPr lang="en-US" sz="1200" b="0" u="sng" dirty="0">
              <a:cs typeface="Calibri" panose="020F0502020204030204" pitchFamily="34" charset="0"/>
            </a:endParaRPr>
          </a:p>
          <a:p>
            <a:pPr marL="238125" lvl="2" indent="0">
              <a:spcAft>
                <a:spcPts val="600"/>
              </a:spcAft>
              <a:buNone/>
            </a:pPr>
            <a:br>
              <a:rPr lang="en-US" sz="1200" dirty="0">
                <a:solidFill>
                  <a:schemeClr val="bg2"/>
                </a:solidFill>
                <a:cs typeface="Calibri" panose="020F0502020204030204" pitchFamily="34" charset="0"/>
              </a:rPr>
            </a:br>
            <a:r>
              <a:rPr lang="en-US" sz="1200" b="1" dirty="0">
                <a:solidFill>
                  <a:schemeClr val="bg2"/>
                </a:solidFill>
                <a:cs typeface="Calibri" panose="020F0502020204030204" pitchFamily="34" charset="0"/>
              </a:rPr>
              <a:t>Watch for: </a:t>
            </a:r>
            <a:br>
              <a:rPr lang="en-US" sz="1200" b="0" dirty="0">
                <a:solidFill>
                  <a:schemeClr val="bg2"/>
                </a:solidFill>
                <a:cs typeface="Calibri" panose="020F0502020204030204" pitchFamily="34" charset="0"/>
              </a:rPr>
            </a:br>
            <a:r>
              <a:rPr lang="en-US" sz="1200" b="0" dirty="0">
                <a:solidFill>
                  <a:schemeClr val="bg2"/>
                </a:solidFill>
                <a:cs typeface="Calibri" panose="020F0502020204030204" pitchFamily="34" charset="0"/>
              </a:rPr>
              <a:t>Continued rate increases, especially in lines whose rates run hot and cold, like D&amp;O.</a:t>
            </a:r>
            <a:endParaRPr lang="en-US" sz="1200" b="0" dirty="0">
              <a:solidFill>
                <a:schemeClr val="bg2"/>
              </a:solidFill>
              <a:latin typeface="+mj-lt"/>
              <a:cs typeface="Calibri" panose="020F0502020204030204" pitchFamily="34" charset="0"/>
            </a:endParaRPr>
          </a:p>
        </p:txBody>
      </p:sp>
      <p:sp>
        <p:nvSpPr>
          <p:cNvPr id="26" name="Chevron 25">
            <a:extLst>
              <a:ext uri="{FF2B5EF4-FFF2-40B4-BE49-F238E27FC236}">
                <a16:creationId xmlns:a16="http://schemas.microsoft.com/office/drawing/2014/main" id="{CD384A8E-B285-4344-90BD-552E288BA697}"/>
              </a:ext>
            </a:extLst>
          </p:cNvPr>
          <p:cNvSpPr/>
          <p:nvPr/>
        </p:nvSpPr>
        <p:spPr>
          <a:xfrm>
            <a:off x="6306333" y="5655526"/>
            <a:ext cx="196066" cy="255029"/>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87303749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E65983A2-307F-7145-80C3-D5C159C39D5E}"/>
              </a:ext>
            </a:extLst>
          </p:cNvPr>
          <p:cNvSpPr/>
          <p:nvPr/>
        </p:nvSpPr>
        <p:spPr>
          <a:xfrm>
            <a:off x="6183365" y="1382126"/>
            <a:ext cx="5383144"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5" name="Title 4">
            <a:extLst>
              <a:ext uri="{FF2B5EF4-FFF2-40B4-BE49-F238E27FC236}">
                <a16:creationId xmlns:a16="http://schemas.microsoft.com/office/drawing/2014/main" id="{1A7F555C-A85C-7440-B6B0-700F0A08FE06}"/>
              </a:ext>
            </a:extLst>
          </p:cNvPr>
          <p:cNvSpPr>
            <a:spLocks noGrp="1"/>
          </p:cNvSpPr>
          <p:nvPr>
            <p:ph type="title"/>
          </p:nvPr>
        </p:nvSpPr>
        <p:spPr/>
        <p:txBody>
          <a:bodyPr/>
          <a:lstStyle/>
          <a:p>
            <a:pPr>
              <a:tabLst>
                <a:tab pos="3022600" algn="l"/>
              </a:tabLst>
            </a:pPr>
            <a:r>
              <a:rPr lang="en-US" dirty="0">
                <a:latin typeface="Arial" panose="020B0604020202020204" pitchFamily="34" charset="0"/>
                <a:cs typeface="Arial" panose="020B0604020202020204" pitchFamily="34" charset="0"/>
              </a:rPr>
              <a:t>Workers Compensation</a:t>
            </a:r>
            <a:endParaRPr lang="en-US" dirty="0"/>
          </a:p>
        </p:txBody>
      </p:sp>
      <p:graphicFrame>
        <p:nvGraphicFramePr>
          <p:cNvPr id="6" name="Content Placeholder 5">
            <a:extLst>
              <a:ext uri="{FF2B5EF4-FFF2-40B4-BE49-F238E27FC236}">
                <a16:creationId xmlns:a16="http://schemas.microsoft.com/office/drawing/2014/main" id="{00000000-0008-0000-0600-00001A000000}"/>
              </a:ext>
            </a:extLst>
          </p:cNvPr>
          <p:cNvGraphicFramePr>
            <a:graphicFrameLocks noGrp="1"/>
          </p:cNvGraphicFramePr>
          <p:nvPr>
            <p:ph type="chart" sz="quarter" idx="10"/>
            <p:extLst>
              <p:ext uri="{D42A27DB-BD31-4B8C-83A1-F6EECF244321}">
                <p14:modId xmlns:p14="http://schemas.microsoft.com/office/powerpoint/2010/main" val="3231610479"/>
              </p:ext>
            </p:extLst>
          </p:nvPr>
        </p:nvGraphicFramePr>
        <p:xfrm>
          <a:off x="6306334" y="1746250"/>
          <a:ext cx="5260173" cy="1770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17">
            <a:extLst>
              <a:ext uri="{FF2B5EF4-FFF2-40B4-BE49-F238E27FC236}">
                <a16:creationId xmlns:a16="http://schemas.microsoft.com/office/drawing/2014/main" id="{A128462E-C01A-B14E-A9E2-AE16D67F1229}"/>
              </a:ext>
            </a:extLst>
          </p:cNvPr>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Rate Changes</a:t>
            </a:r>
          </a:p>
        </p:txBody>
      </p:sp>
      <p:sp>
        <p:nvSpPr>
          <p:cNvPr id="20" name="Text Placeholder 19">
            <a:extLst>
              <a:ext uri="{FF2B5EF4-FFF2-40B4-BE49-F238E27FC236}">
                <a16:creationId xmlns:a16="http://schemas.microsoft.com/office/drawing/2014/main" id="{C2E6E36F-DA52-E349-AF32-81A94B994E36}"/>
              </a:ext>
            </a:extLst>
          </p:cNvPr>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Employee Compensation</a:t>
            </a:r>
          </a:p>
        </p:txBody>
      </p:sp>
      <p:sp>
        <p:nvSpPr>
          <p:cNvPr id="22" name="Text Placeholder 21">
            <a:extLst>
              <a:ext uri="{FF2B5EF4-FFF2-40B4-BE49-F238E27FC236}">
                <a16:creationId xmlns:a16="http://schemas.microsoft.com/office/drawing/2014/main" id="{1AEB51D7-E563-CD4F-888B-0B888EB22106}"/>
              </a:ext>
            </a:extLst>
          </p:cNvPr>
          <p:cNvSpPr>
            <a:spLocks noGrp="1"/>
          </p:cNvSpPr>
          <p:nvPr>
            <p:ph type="body" sz="quarter" idx="15"/>
          </p:nvPr>
        </p:nvSpPr>
        <p:spPr/>
        <p:txBody>
          <a:bodyPr/>
          <a:lstStyle/>
          <a:p>
            <a:r>
              <a:rPr lang="en-US" dirty="0">
                <a:latin typeface="Arial" panose="020B0604020202020204" pitchFamily="34" charset="0"/>
                <a:cs typeface="Arial" panose="020B0604020202020204" pitchFamily="34" charset="0"/>
              </a:rPr>
              <a:t>Calendar Year Written Premium and Net Combined Ratio Projections</a:t>
            </a:r>
          </a:p>
        </p:txBody>
      </p:sp>
      <p:sp>
        <p:nvSpPr>
          <p:cNvPr id="24" name="Text Placeholder 23">
            <a:extLst>
              <a:ext uri="{FF2B5EF4-FFF2-40B4-BE49-F238E27FC236}">
                <a16:creationId xmlns:a16="http://schemas.microsoft.com/office/drawing/2014/main" id="{D8AFEDD3-E210-2145-B4BD-375365DBE79D}"/>
              </a:ext>
            </a:extLst>
          </p:cNvPr>
          <p:cNvSpPr>
            <a:spLocks noGrp="1"/>
          </p:cNvSpPr>
          <p:nvPr>
            <p:ph type="body" sz="quarter" idx="17"/>
          </p:nvPr>
        </p:nvSpPr>
        <p:spPr/>
        <p:txBody>
          <a:bodyPr/>
          <a:lstStyle/>
          <a:p>
            <a:r>
              <a:rPr lang="en-US" dirty="0">
                <a:latin typeface="Arial" panose="020B0604020202020204" pitchFamily="34" charset="0"/>
              </a:rPr>
              <a:t>Data sources: NAIC data sourced through S&amp;P Global Market Intelligence, MarketScout, Blue Chip Economic Indicators, Congressional Budget Office, PCS, Aon, Munich Re, Energy Information Agency, FRED (Federal Reserve Bank of St. Louis).</a:t>
            </a:r>
          </a:p>
          <a:p>
            <a:r>
              <a:rPr lang="en-US" dirty="0">
                <a:latin typeface="Arial" panose="020B0604020202020204" pitchFamily="34" charset="0"/>
              </a:rPr>
              <a:t>Analysis: Insurance Information Institute, Milliman.</a:t>
            </a:r>
          </a:p>
        </p:txBody>
      </p:sp>
      <p:graphicFrame>
        <p:nvGraphicFramePr>
          <p:cNvPr id="21" name="Content Placeholder 8">
            <a:extLst>
              <a:ext uri="{FF2B5EF4-FFF2-40B4-BE49-F238E27FC236}">
                <a16:creationId xmlns:a16="http://schemas.microsoft.com/office/drawing/2014/main" id="{FC18412C-0386-45CE-AE65-CF240AA33EFA}"/>
              </a:ext>
            </a:extLst>
          </p:cNvPr>
          <p:cNvGraphicFramePr>
            <a:graphicFrameLocks/>
          </p:cNvGraphicFramePr>
          <p:nvPr>
            <p:extLst>
              <p:ext uri="{D42A27DB-BD31-4B8C-83A1-F6EECF244321}">
                <p14:modId xmlns:p14="http://schemas.microsoft.com/office/powerpoint/2010/main" val="1831346708"/>
              </p:ext>
            </p:extLst>
          </p:nvPr>
        </p:nvGraphicFramePr>
        <p:xfrm>
          <a:off x="536146" y="1746418"/>
          <a:ext cx="5290496" cy="17698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8">
            <a:extLst>
              <a:ext uri="{FF2B5EF4-FFF2-40B4-BE49-F238E27FC236}">
                <a16:creationId xmlns:a16="http://schemas.microsoft.com/office/drawing/2014/main" id="{7652F7A1-14EC-4318-AB22-59E68046AA95}"/>
              </a:ext>
            </a:extLst>
          </p:cNvPr>
          <p:cNvGraphicFramePr>
            <a:graphicFrameLocks/>
          </p:cNvGraphicFramePr>
          <p:nvPr>
            <p:extLst>
              <p:ext uri="{D42A27DB-BD31-4B8C-83A1-F6EECF244321}">
                <p14:modId xmlns:p14="http://schemas.microsoft.com/office/powerpoint/2010/main" val="1397811063"/>
              </p:ext>
            </p:extLst>
          </p:nvPr>
        </p:nvGraphicFramePr>
        <p:xfrm>
          <a:off x="563087" y="4101018"/>
          <a:ext cx="5383144" cy="1957129"/>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6D6541BB-422F-9B4E-8779-7A02DA985AE6}"/>
              </a:ext>
            </a:extLst>
          </p:cNvPr>
          <p:cNvSpPr/>
          <p:nvPr/>
        </p:nvSpPr>
        <p:spPr>
          <a:xfrm>
            <a:off x="6183365" y="5368252"/>
            <a:ext cx="5531432" cy="689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5" name="Text Placeholder 22">
            <a:extLst>
              <a:ext uri="{FF2B5EF4-FFF2-40B4-BE49-F238E27FC236}">
                <a16:creationId xmlns:a16="http://schemas.microsoft.com/office/drawing/2014/main" id="{4B69E3EC-DF87-674B-9A64-E8B2F7AAFEE2}"/>
              </a:ext>
            </a:extLst>
          </p:cNvPr>
          <p:cNvSpPr>
            <a:spLocks noGrp="1"/>
          </p:cNvSpPr>
          <p:nvPr>
            <p:ph type="body" sz="quarter" idx="16"/>
          </p:nvPr>
        </p:nvSpPr>
        <p:spPr>
          <a:xfrm>
            <a:off x="6247161" y="3908769"/>
            <a:ext cx="5319347" cy="2149378"/>
          </a:xfrm>
        </p:spPr>
        <p:txBody>
          <a:bodyPr/>
          <a:lstStyle/>
          <a:p>
            <a:r>
              <a:rPr lang="en-US" sz="1800" dirty="0">
                <a:latin typeface="Arial" panose="020B0604020202020204" pitchFamily="34" charset="0"/>
                <a:cs typeface="Arial" panose="020B0604020202020204" pitchFamily="34" charset="0"/>
              </a:rPr>
              <a:t>2020/2021 Commentary</a:t>
            </a:r>
          </a:p>
          <a:p>
            <a:pPr marL="171450" lvl="0" indent="-171450">
              <a:spcAft>
                <a:spcPts val="600"/>
              </a:spcAft>
              <a:buClr>
                <a:schemeClr val="bg2"/>
              </a:buClr>
              <a:buSzPct val="85000"/>
              <a:buFont typeface="Arial" panose="020B0604020202020204" pitchFamily="34" charset="0"/>
              <a:buChar char="•"/>
            </a:pPr>
            <a:r>
              <a:rPr lang="en-US" sz="1200" b="0" dirty="0"/>
              <a:t>Through Q3, 2020 results look just like 2019.</a:t>
            </a:r>
          </a:p>
          <a:p>
            <a:pPr marL="171450" lvl="0" indent="-171450">
              <a:spcAft>
                <a:spcPts val="600"/>
              </a:spcAft>
              <a:buClr>
                <a:schemeClr val="bg2"/>
              </a:buClr>
              <a:buSzPct val="85000"/>
              <a:buFont typeface="Arial" panose="020B0604020202020204" pitchFamily="34" charset="0"/>
              <a:buChar char="•"/>
            </a:pPr>
            <a:r>
              <a:rPr lang="en-US" sz="1200" b="0" dirty="0"/>
              <a:t>WC exposures usually recover from recession more slowly than other lines.</a:t>
            </a:r>
          </a:p>
          <a:p>
            <a:pPr marL="171450" lvl="0" indent="-171450">
              <a:spcAft>
                <a:spcPts val="600"/>
              </a:spcAft>
              <a:buClr>
                <a:schemeClr val="bg2"/>
              </a:buClr>
              <a:buSzPct val="85000"/>
              <a:buFont typeface="Arial" panose="020B0604020202020204" pitchFamily="34" charset="0"/>
              <a:buChar char="•"/>
            </a:pPr>
            <a:r>
              <a:rPr lang="en-US" sz="1200" b="0" dirty="0"/>
              <a:t>Exposures further depressed by the stay-at-homes who stay at home post pandemic.</a:t>
            </a:r>
            <a:br>
              <a:rPr lang="en-US" sz="1200" b="0" dirty="0"/>
            </a:br>
            <a:br>
              <a:rPr lang="en-US" sz="1200" b="0" dirty="0"/>
            </a:br>
            <a:r>
              <a:rPr lang="en-US" sz="1200" b="1" dirty="0">
                <a:solidFill>
                  <a:schemeClr val="bg2"/>
                </a:solidFill>
                <a:cs typeface="Calibri" panose="020F0502020204030204" pitchFamily="34" charset="0"/>
              </a:rPr>
              <a:t>Watch for: </a:t>
            </a:r>
            <a:br>
              <a:rPr lang="en-US" sz="1200" b="1" dirty="0">
                <a:solidFill>
                  <a:schemeClr val="bg2"/>
                </a:solidFill>
                <a:cs typeface="Calibri" panose="020F0502020204030204" pitchFamily="34" charset="0"/>
              </a:rPr>
            </a:br>
            <a:r>
              <a:rPr lang="en-US" sz="1200" b="0" dirty="0">
                <a:solidFill>
                  <a:schemeClr val="bg2"/>
                </a:solidFill>
              </a:rPr>
              <a:t>Expansion of presumptive claims; long-haul COVID cases. How will the variant coronavirus affect the return to work?</a:t>
            </a:r>
            <a:endParaRPr lang="en-US" sz="1200" b="0" u="sng" dirty="0">
              <a:solidFill>
                <a:schemeClr val="bg2"/>
              </a:solidFill>
            </a:endParaRPr>
          </a:p>
        </p:txBody>
      </p:sp>
      <p:sp>
        <p:nvSpPr>
          <p:cNvPr id="26" name="Chevron 25">
            <a:extLst>
              <a:ext uri="{FF2B5EF4-FFF2-40B4-BE49-F238E27FC236}">
                <a16:creationId xmlns:a16="http://schemas.microsoft.com/office/drawing/2014/main" id="{42BB2A60-8918-E042-8442-85E8E5614AF4}"/>
              </a:ext>
            </a:extLst>
          </p:cNvPr>
          <p:cNvSpPr/>
          <p:nvPr/>
        </p:nvSpPr>
        <p:spPr>
          <a:xfrm>
            <a:off x="6280934" y="5542040"/>
            <a:ext cx="196066" cy="255029"/>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42414616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14BDB4F3-17B0-4F3E-B1E2-35D8C435184D}"/>
              </a:ext>
            </a:extLst>
          </p:cNvPr>
          <p:cNvGraphicFramePr>
            <a:graphicFrameLocks noChangeAspect="1"/>
          </p:cNvGraphicFramePr>
          <p:nvPr>
            <p:custDataLst>
              <p:tags r:id="rId1"/>
            </p:custDataLst>
          </p:nvPr>
        </p:nvGraphicFramePr>
        <p:xfrm>
          <a:off x="1525192" y="858442"/>
          <a:ext cx="1191" cy="1191"/>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11" name="Object 10" hidden="1">
                        <a:extLst>
                          <a:ext uri="{FF2B5EF4-FFF2-40B4-BE49-F238E27FC236}">
                            <a16:creationId xmlns:a16="http://schemas.microsoft.com/office/drawing/2014/main" id="{14BDB4F3-17B0-4F3E-B1E2-35D8C435184D}"/>
                          </a:ext>
                        </a:extLst>
                      </p:cNvPr>
                      <p:cNvPicPr/>
                      <p:nvPr/>
                    </p:nvPicPr>
                    <p:blipFill>
                      <a:blip r:embed="rId6"/>
                      <a:stretch>
                        <a:fillRect/>
                      </a:stretch>
                    </p:blipFill>
                    <p:spPr>
                      <a:xfrm>
                        <a:off x="1525192" y="858442"/>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2C16E330-3FED-4A99-B016-0C0B9CC07D75}"/>
              </a:ext>
            </a:extLst>
          </p:cNvPr>
          <p:cNvSpPr/>
          <p:nvPr>
            <p:custDataLst>
              <p:tags r:id="rId2"/>
            </p:custDataLst>
          </p:nvPr>
        </p:nvSpPr>
        <p:spPr>
          <a:xfrm>
            <a:off x="1524001" y="857251"/>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85800">
              <a:defRPr/>
            </a:pPr>
            <a:endParaRPr lang="en-US" sz="3000" dirty="0">
              <a:solidFill>
                <a:prstClr val="white"/>
              </a:solidFill>
              <a:latin typeface="Calibri Light" panose="020F0302020204030204" pitchFamily="34" charset="0"/>
              <a:sym typeface="Calibri Light" panose="020F0302020204030204" pitchFamily="34" charset="0"/>
            </a:endParaRPr>
          </a:p>
        </p:txBody>
      </p:sp>
      <p:sp>
        <p:nvSpPr>
          <p:cNvPr id="2" name="Title 1">
            <a:extLst>
              <a:ext uri="{FF2B5EF4-FFF2-40B4-BE49-F238E27FC236}">
                <a16:creationId xmlns:a16="http://schemas.microsoft.com/office/drawing/2014/main" id="{EEB96323-66A9-4E01-A0E3-2727F40834C0}"/>
              </a:ext>
            </a:extLst>
          </p:cNvPr>
          <p:cNvSpPr>
            <a:spLocks noGrp="1"/>
          </p:cNvSpPr>
          <p:nvPr>
            <p:ph type="title"/>
          </p:nvPr>
        </p:nvSpPr>
        <p:spPr>
          <a:xfrm>
            <a:off x="552761" y="523493"/>
            <a:ext cx="11277600" cy="950976"/>
          </a:xfrm>
        </p:spPr>
        <p:txBody>
          <a:bodyPr/>
          <a:lstStyle/>
          <a:p>
            <a:r>
              <a:rPr lang="en-US" dirty="0"/>
              <a:t>Final Thoughts:</a:t>
            </a:r>
            <a:endParaRPr lang="en-US" sz="2400" dirty="0"/>
          </a:p>
        </p:txBody>
      </p:sp>
      <p:sp>
        <p:nvSpPr>
          <p:cNvPr id="5" name="Title 1">
            <a:extLst>
              <a:ext uri="{FF2B5EF4-FFF2-40B4-BE49-F238E27FC236}">
                <a16:creationId xmlns:a16="http://schemas.microsoft.com/office/drawing/2014/main" id="{6CF8ED14-6F08-44A1-9277-08358B6E53D1}"/>
              </a:ext>
            </a:extLst>
          </p:cNvPr>
          <p:cNvSpPr txBox="1">
            <a:spLocks/>
          </p:cNvSpPr>
          <p:nvPr/>
        </p:nvSpPr>
        <p:spPr>
          <a:xfrm>
            <a:off x="1725168" y="1289912"/>
            <a:ext cx="8741664" cy="59603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endParaRPr lang="en-US" sz="3300" dirty="0">
              <a:solidFill>
                <a:prstClr val="black"/>
              </a:solidFill>
              <a:latin typeface="Calibri Light" panose="020F0302020204030204"/>
            </a:endParaRPr>
          </a:p>
        </p:txBody>
      </p:sp>
      <p:sp>
        <p:nvSpPr>
          <p:cNvPr id="28" name="Content Placeholder 18">
            <a:extLst>
              <a:ext uri="{FF2B5EF4-FFF2-40B4-BE49-F238E27FC236}">
                <a16:creationId xmlns:a16="http://schemas.microsoft.com/office/drawing/2014/main" id="{17181090-E700-49E8-9C61-1B9C3777A7DF}"/>
              </a:ext>
            </a:extLst>
          </p:cNvPr>
          <p:cNvSpPr txBox="1">
            <a:spLocks/>
          </p:cNvSpPr>
          <p:nvPr/>
        </p:nvSpPr>
        <p:spPr bwMode="gray">
          <a:xfrm>
            <a:off x="1085884" y="1587931"/>
            <a:ext cx="9758127" cy="3013646"/>
          </a:xfrm>
          <a:prstGeom prst="rect">
            <a:avLst/>
          </a:prstGeom>
        </p:spPr>
        <p:txBody>
          <a:bodyPr vert="horz" wrap="square" lIns="68580" tIns="34290" rIns="68580" bIns="34290" rtlCol="0">
            <a:spAutoFit/>
          </a:bodyPr>
          <a:lst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2020 Proved How Insurance Leads Through Disruption </a:t>
            </a:r>
          </a:p>
          <a:p>
            <a:endParaRPr lang="en-US" dirty="0"/>
          </a:p>
          <a:p>
            <a:r>
              <a:rPr lang="en-US" dirty="0"/>
              <a:t>Opportunities and Challenges Ahead in Coming Years </a:t>
            </a:r>
          </a:p>
          <a:p>
            <a:endParaRPr lang="en-US" dirty="0"/>
          </a:p>
          <a:p>
            <a:r>
              <a:rPr lang="en-US" dirty="0"/>
              <a:t>Continued Proactive Communications and Engagement </a:t>
            </a:r>
            <a:r>
              <a:rPr lang="en-US" dirty="0">
                <a:sym typeface="Wingdings" pitchFamily="2" charset="2"/>
              </a:rPr>
              <a:t> Success Drivers </a:t>
            </a:r>
          </a:p>
          <a:p>
            <a:pPr marL="0" indent="0">
              <a:buNone/>
            </a:pPr>
            <a:endParaRPr lang="en-US" dirty="0"/>
          </a:p>
        </p:txBody>
      </p:sp>
    </p:spTree>
    <p:extLst>
      <p:ext uri="{BB962C8B-B14F-4D97-AF65-F5344CB8AC3E}">
        <p14:creationId xmlns:p14="http://schemas.microsoft.com/office/powerpoint/2010/main" val="77481352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7153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DA9BEC-6657-481E-BF50-FD6168724629}"/>
              </a:ext>
            </a:extLst>
          </p:cNvPr>
          <p:cNvSpPr>
            <a:spLocks noGrp="1"/>
          </p:cNvSpPr>
          <p:nvPr>
            <p:ph type="title"/>
          </p:nvPr>
        </p:nvSpPr>
        <p:spPr/>
        <p:txBody>
          <a:bodyPr/>
          <a:lstStyle/>
          <a:p>
            <a:br>
              <a:rPr lang="en-US" dirty="0"/>
            </a:br>
            <a:r>
              <a:rPr lang="en-US" dirty="0"/>
              <a:t>Stepping Up</a:t>
            </a:r>
            <a:br>
              <a:rPr lang="en-US" dirty="0"/>
            </a:br>
            <a:endParaRPr lang="en-US" dirty="0"/>
          </a:p>
        </p:txBody>
      </p:sp>
      <p:sp>
        <p:nvSpPr>
          <p:cNvPr id="30" name="Rectangle 29">
            <a:extLst>
              <a:ext uri="{FF2B5EF4-FFF2-40B4-BE49-F238E27FC236}">
                <a16:creationId xmlns:a16="http://schemas.microsoft.com/office/drawing/2014/main" id="{365C951E-D982-47D3-8936-0676F8F6A3C3}"/>
              </a:ext>
            </a:extLst>
          </p:cNvPr>
          <p:cNvSpPr/>
          <p:nvPr/>
        </p:nvSpPr>
        <p:spPr>
          <a:xfrm>
            <a:off x="1880617" y="1071151"/>
            <a:ext cx="3318613" cy="461665"/>
          </a:xfrm>
          <a:prstGeom prst="rect">
            <a:avLst/>
          </a:prstGeom>
        </p:spPr>
        <p:txBody>
          <a:bodyPr wrap="square">
            <a:spAutoFit/>
          </a:bodyPr>
          <a:lstStyle/>
          <a:p>
            <a:pPr defTabSz="685800">
              <a:defRPr/>
            </a:pPr>
            <a:r>
              <a:rPr lang="en-US" sz="2400" b="1" dirty="0">
                <a:solidFill>
                  <a:srgbClr val="43B19E"/>
                </a:solidFill>
                <a:latin typeface="Arial" panose="020B0604020202020204" pitchFamily="34" charset="0"/>
                <a:cs typeface="Arial" panose="020B0604020202020204" pitchFamily="34" charset="0"/>
              </a:rPr>
              <a:t>America's</a:t>
            </a:r>
            <a:r>
              <a:rPr lang="en-US" sz="1650" b="1" dirty="0">
                <a:solidFill>
                  <a:srgbClr val="43B19E"/>
                </a:solidFill>
                <a:latin typeface="Arial" panose="020B0604020202020204" pitchFamily="34" charset="0"/>
                <a:cs typeface="Arial" panose="020B0604020202020204" pitchFamily="34" charset="0"/>
              </a:rPr>
              <a:t> </a:t>
            </a:r>
            <a:r>
              <a:rPr lang="en-US" sz="2400" b="1" dirty="0">
                <a:solidFill>
                  <a:srgbClr val="43B19E"/>
                </a:solidFill>
                <a:latin typeface="Arial" panose="020B0604020202020204" pitchFamily="34" charset="0"/>
                <a:cs typeface="Arial" panose="020B0604020202020204" pitchFamily="34" charset="0"/>
              </a:rPr>
              <a:t>Insurers</a:t>
            </a:r>
            <a:r>
              <a:rPr lang="en-US" sz="1650" b="1" dirty="0">
                <a:solidFill>
                  <a:srgbClr val="43B19E"/>
                </a:solidFill>
                <a:latin typeface="Arial" panose="020B0604020202020204" pitchFamily="34" charset="0"/>
                <a:cs typeface="Arial" panose="020B0604020202020204" pitchFamily="34" charset="0"/>
              </a:rPr>
              <a:t>:</a:t>
            </a:r>
          </a:p>
        </p:txBody>
      </p:sp>
      <p:sp>
        <p:nvSpPr>
          <p:cNvPr id="31" name="Rectangle 30">
            <a:extLst>
              <a:ext uri="{FF2B5EF4-FFF2-40B4-BE49-F238E27FC236}">
                <a16:creationId xmlns:a16="http://schemas.microsoft.com/office/drawing/2014/main" id="{D296678C-D15D-40E7-8AD8-8CE7715BF756}"/>
              </a:ext>
            </a:extLst>
          </p:cNvPr>
          <p:cNvSpPr/>
          <p:nvPr/>
        </p:nvSpPr>
        <p:spPr>
          <a:xfrm>
            <a:off x="1880617" y="1467558"/>
            <a:ext cx="6005180" cy="400110"/>
          </a:xfrm>
          <a:prstGeom prst="rect">
            <a:avLst/>
          </a:prstGeom>
        </p:spPr>
        <p:txBody>
          <a:bodyPr wrap="square">
            <a:spAutoFit/>
          </a:bodyPr>
          <a:lstStyle/>
          <a:p>
            <a:pPr defTabSz="685800">
              <a:defRPr/>
            </a:pPr>
            <a:r>
              <a:rPr lang="en-US" sz="2000" dirty="0">
                <a:solidFill>
                  <a:srgbClr val="43B19E"/>
                </a:solidFill>
                <a:latin typeface="Arial" panose="020B0604020202020204" pitchFamily="34" charset="0"/>
                <a:cs typeface="Arial" panose="020B0604020202020204" pitchFamily="34" charset="0"/>
              </a:rPr>
              <a:t>for Customers, Communities, and Employees </a:t>
            </a:r>
          </a:p>
        </p:txBody>
      </p:sp>
      <p:grpSp>
        <p:nvGrpSpPr>
          <p:cNvPr id="3" name="Group 2">
            <a:extLst>
              <a:ext uri="{FF2B5EF4-FFF2-40B4-BE49-F238E27FC236}">
                <a16:creationId xmlns:a16="http://schemas.microsoft.com/office/drawing/2014/main" id="{31E606A3-3AF9-2F4A-91A9-62B938EB04CA}"/>
              </a:ext>
            </a:extLst>
          </p:cNvPr>
          <p:cNvGrpSpPr/>
          <p:nvPr/>
        </p:nvGrpSpPr>
        <p:grpSpPr>
          <a:xfrm>
            <a:off x="789904" y="2022127"/>
            <a:ext cx="10612192" cy="4159135"/>
            <a:chOff x="1922960" y="2177272"/>
            <a:chExt cx="8382656" cy="2900108"/>
          </a:xfrm>
        </p:grpSpPr>
        <p:sp>
          <p:nvSpPr>
            <p:cNvPr id="37" name="Rectangle 36">
              <a:extLst>
                <a:ext uri="{FF2B5EF4-FFF2-40B4-BE49-F238E27FC236}">
                  <a16:creationId xmlns:a16="http://schemas.microsoft.com/office/drawing/2014/main" id="{D95F7843-EAD7-4D8A-B7AA-618B7EDED609}"/>
                </a:ext>
              </a:extLst>
            </p:cNvPr>
            <p:cNvSpPr/>
            <p:nvPr/>
          </p:nvSpPr>
          <p:spPr>
            <a:xfrm>
              <a:off x="3972740" y="3391804"/>
              <a:ext cx="1985754" cy="1685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lnSpc>
                  <a:spcPct val="90000"/>
                </a:lnSpc>
                <a:defRPr/>
              </a:pPr>
              <a:endParaRPr lang="en-US" sz="1500" b="1" dirty="0">
                <a:solidFill>
                  <a:srgbClr val="FFFFFF"/>
                </a:solidFill>
                <a:latin typeface="Arial"/>
              </a:endParaRPr>
            </a:p>
          </p:txBody>
        </p:sp>
        <p:grpSp>
          <p:nvGrpSpPr>
            <p:cNvPr id="2" name="Group 1">
              <a:extLst>
                <a:ext uri="{FF2B5EF4-FFF2-40B4-BE49-F238E27FC236}">
                  <a16:creationId xmlns:a16="http://schemas.microsoft.com/office/drawing/2014/main" id="{964A03A1-088F-8840-9D22-160735CFD171}"/>
                </a:ext>
              </a:extLst>
            </p:cNvPr>
            <p:cNvGrpSpPr/>
            <p:nvPr/>
          </p:nvGrpSpPr>
          <p:grpSpPr>
            <a:xfrm>
              <a:off x="1922960" y="2177272"/>
              <a:ext cx="8382656" cy="2900108"/>
              <a:chOff x="1879513" y="2177272"/>
              <a:chExt cx="8382656" cy="2900108"/>
            </a:xfrm>
          </p:grpSpPr>
          <p:sp>
            <p:nvSpPr>
              <p:cNvPr id="36" name="Rectangle 35">
                <a:extLst>
                  <a:ext uri="{FF2B5EF4-FFF2-40B4-BE49-F238E27FC236}">
                    <a16:creationId xmlns:a16="http://schemas.microsoft.com/office/drawing/2014/main" id="{01764E32-A845-4FD4-AADF-E4F96B8A60EE}"/>
                  </a:ext>
                </a:extLst>
              </p:cNvPr>
              <p:cNvSpPr/>
              <p:nvPr/>
            </p:nvSpPr>
            <p:spPr>
              <a:xfrm>
                <a:off x="1887493" y="3391804"/>
                <a:ext cx="1985754" cy="1685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lnSpc>
                    <a:spcPct val="90000"/>
                  </a:lnSpc>
                  <a:defRPr/>
                </a:pPr>
                <a:endParaRPr lang="en-US" sz="1500" b="1" dirty="0">
                  <a:solidFill>
                    <a:srgbClr val="FFFFFF"/>
                  </a:solidFill>
                  <a:latin typeface="Arial"/>
                </a:endParaRPr>
              </a:p>
            </p:txBody>
          </p:sp>
          <p:sp>
            <p:nvSpPr>
              <p:cNvPr id="38" name="Rectangle 37">
                <a:extLst>
                  <a:ext uri="{FF2B5EF4-FFF2-40B4-BE49-F238E27FC236}">
                    <a16:creationId xmlns:a16="http://schemas.microsoft.com/office/drawing/2014/main" id="{CB717E83-A542-4FE2-8C1B-732394373D4F}"/>
                  </a:ext>
                </a:extLst>
              </p:cNvPr>
              <p:cNvSpPr/>
              <p:nvPr/>
            </p:nvSpPr>
            <p:spPr>
              <a:xfrm>
                <a:off x="6057986" y="3391804"/>
                <a:ext cx="1985754" cy="1685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lnSpc>
                    <a:spcPct val="90000"/>
                  </a:lnSpc>
                  <a:defRPr/>
                </a:pPr>
                <a:endParaRPr lang="en-US" sz="1500" b="1" dirty="0">
                  <a:solidFill>
                    <a:srgbClr val="FFFFFF"/>
                  </a:solidFill>
                  <a:latin typeface="Arial"/>
                </a:endParaRPr>
              </a:p>
            </p:txBody>
          </p:sp>
          <p:sp>
            <p:nvSpPr>
              <p:cNvPr id="39" name="Rectangle 38">
                <a:extLst>
                  <a:ext uri="{FF2B5EF4-FFF2-40B4-BE49-F238E27FC236}">
                    <a16:creationId xmlns:a16="http://schemas.microsoft.com/office/drawing/2014/main" id="{B5CDB1FE-2FD4-4B45-8ACD-50E14560CEC5}"/>
                  </a:ext>
                </a:extLst>
              </p:cNvPr>
              <p:cNvSpPr/>
              <p:nvPr/>
            </p:nvSpPr>
            <p:spPr>
              <a:xfrm>
                <a:off x="8143234" y="3391804"/>
                <a:ext cx="1985754" cy="1685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lnSpc>
                    <a:spcPct val="90000"/>
                  </a:lnSpc>
                  <a:defRPr/>
                </a:pPr>
                <a:endParaRPr lang="en-US" sz="1500" b="1" dirty="0">
                  <a:solidFill>
                    <a:srgbClr val="FFFFFF"/>
                  </a:solidFill>
                  <a:latin typeface="Arial"/>
                </a:endParaRPr>
              </a:p>
            </p:txBody>
          </p:sp>
          <p:sp>
            <p:nvSpPr>
              <p:cNvPr id="16" name="Text Placeholder 4">
                <a:extLst>
                  <a:ext uri="{FF2B5EF4-FFF2-40B4-BE49-F238E27FC236}">
                    <a16:creationId xmlns:a16="http://schemas.microsoft.com/office/drawing/2014/main" id="{7CD7D4C2-BA4B-4D0C-8AA8-4162D626BD4D}"/>
                  </a:ext>
                </a:extLst>
              </p:cNvPr>
              <p:cNvSpPr txBox="1">
                <a:spLocks/>
              </p:cNvSpPr>
              <p:nvPr/>
            </p:nvSpPr>
            <p:spPr bwMode="gray">
              <a:xfrm>
                <a:off x="1880617" y="3031760"/>
                <a:ext cx="1992630" cy="360045"/>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37160" tIns="68580" rIns="137160" bIns="13716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defTabSz="685800">
                  <a:spcBef>
                    <a:spcPts val="0"/>
                  </a:spcBef>
                  <a:buClr>
                    <a:srgbClr val="ED7D31"/>
                  </a:buClr>
                  <a:defRPr/>
                </a:pPr>
                <a:r>
                  <a:rPr lang="en-US" sz="1600" dirty="0">
                    <a:solidFill>
                      <a:prstClr val="white"/>
                    </a:solidFill>
                    <a:latin typeface="Arial" panose="020B0604020202020204" pitchFamily="34" charset="0"/>
                    <a:cs typeface="Arial" panose="020B0604020202020204" pitchFamily="34" charset="0"/>
                  </a:rPr>
                  <a:t>Customers</a:t>
                </a:r>
              </a:p>
            </p:txBody>
          </p:sp>
          <p:sp>
            <p:nvSpPr>
              <p:cNvPr id="17" name="Text Placeholder 4">
                <a:extLst>
                  <a:ext uri="{FF2B5EF4-FFF2-40B4-BE49-F238E27FC236}">
                    <a16:creationId xmlns:a16="http://schemas.microsoft.com/office/drawing/2014/main" id="{9895E543-712E-41CA-920A-A2B6CC8174F8}"/>
                  </a:ext>
                </a:extLst>
              </p:cNvPr>
              <p:cNvSpPr txBox="1">
                <a:spLocks/>
              </p:cNvSpPr>
              <p:nvPr/>
            </p:nvSpPr>
            <p:spPr bwMode="gray">
              <a:xfrm>
                <a:off x="3965864" y="3031760"/>
                <a:ext cx="1992630" cy="360045"/>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37160" tIns="68580" rIns="137160" bIns="13716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defTabSz="685800">
                  <a:spcBef>
                    <a:spcPts val="0"/>
                  </a:spcBef>
                  <a:buClr>
                    <a:srgbClr val="ED7D31"/>
                  </a:buClr>
                  <a:defRPr/>
                </a:pPr>
                <a:r>
                  <a:rPr lang="en-US" sz="1600" dirty="0">
                    <a:solidFill>
                      <a:prstClr val="white"/>
                    </a:solidFill>
                    <a:latin typeface="Arial" panose="020B0604020202020204" pitchFamily="34" charset="0"/>
                    <a:cs typeface="Arial" panose="020B0604020202020204" pitchFamily="34" charset="0"/>
                  </a:rPr>
                  <a:t>Community</a:t>
                </a:r>
              </a:p>
            </p:txBody>
          </p:sp>
          <p:sp>
            <p:nvSpPr>
              <p:cNvPr id="18" name="Text Placeholder 4">
                <a:extLst>
                  <a:ext uri="{FF2B5EF4-FFF2-40B4-BE49-F238E27FC236}">
                    <a16:creationId xmlns:a16="http://schemas.microsoft.com/office/drawing/2014/main" id="{7821280E-87DC-4E9D-9044-0C504FB5DED8}"/>
                  </a:ext>
                </a:extLst>
              </p:cNvPr>
              <p:cNvSpPr txBox="1">
                <a:spLocks/>
              </p:cNvSpPr>
              <p:nvPr/>
            </p:nvSpPr>
            <p:spPr bwMode="gray">
              <a:xfrm>
                <a:off x="6051110" y="3031760"/>
                <a:ext cx="1992630" cy="360045"/>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37160" tIns="68580" rIns="137160" bIns="13716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defTabSz="685800">
                  <a:spcBef>
                    <a:spcPts val="0"/>
                  </a:spcBef>
                  <a:buClr>
                    <a:srgbClr val="ED7D31"/>
                  </a:buClr>
                  <a:defRPr/>
                </a:pPr>
                <a:r>
                  <a:rPr lang="en-US" sz="1600" dirty="0">
                    <a:solidFill>
                      <a:prstClr val="white"/>
                    </a:solidFill>
                    <a:latin typeface="Arial" panose="020B0604020202020204" pitchFamily="34" charset="0"/>
                    <a:cs typeface="Arial" panose="020B0604020202020204" pitchFamily="34" charset="0"/>
                  </a:rPr>
                  <a:t>Employees</a:t>
                </a:r>
              </a:p>
            </p:txBody>
          </p:sp>
          <p:sp>
            <p:nvSpPr>
              <p:cNvPr id="19" name="Text Placeholder 4">
                <a:extLst>
                  <a:ext uri="{FF2B5EF4-FFF2-40B4-BE49-F238E27FC236}">
                    <a16:creationId xmlns:a16="http://schemas.microsoft.com/office/drawing/2014/main" id="{E340A27E-BD00-4680-B6B0-F001C4EB3A7E}"/>
                  </a:ext>
                </a:extLst>
              </p:cNvPr>
              <p:cNvSpPr txBox="1">
                <a:spLocks/>
              </p:cNvSpPr>
              <p:nvPr/>
            </p:nvSpPr>
            <p:spPr bwMode="gray">
              <a:xfrm>
                <a:off x="8136358" y="3031760"/>
                <a:ext cx="1992630" cy="360045"/>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37160" tIns="68580" rIns="137160" bIns="13716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defTabSz="685800">
                  <a:spcBef>
                    <a:spcPts val="0"/>
                  </a:spcBef>
                  <a:buClr>
                    <a:srgbClr val="ED7D31"/>
                  </a:buClr>
                  <a:defRPr/>
                </a:pPr>
                <a:r>
                  <a:rPr lang="en-US" sz="1600" dirty="0">
                    <a:solidFill>
                      <a:prstClr val="white"/>
                    </a:solidFill>
                    <a:latin typeface="Arial" panose="020B0604020202020204" pitchFamily="34" charset="0"/>
                    <a:cs typeface="Arial" panose="020B0604020202020204" pitchFamily="34" charset="0"/>
                  </a:rPr>
                  <a:t>Industry</a:t>
                </a:r>
              </a:p>
            </p:txBody>
          </p:sp>
          <p:sp>
            <p:nvSpPr>
              <p:cNvPr id="25" name="TextBox 24">
                <a:extLst>
                  <a:ext uri="{FF2B5EF4-FFF2-40B4-BE49-F238E27FC236}">
                    <a16:creationId xmlns:a16="http://schemas.microsoft.com/office/drawing/2014/main" id="{6FDFDC55-09E4-4752-8813-AAC8BF64760A}"/>
                  </a:ext>
                </a:extLst>
              </p:cNvPr>
              <p:cNvSpPr txBox="1"/>
              <p:nvPr/>
            </p:nvSpPr>
            <p:spPr>
              <a:xfrm>
                <a:off x="2009294" y="3410483"/>
                <a:ext cx="1807965" cy="991491"/>
              </a:xfrm>
              <a:prstGeom prst="rect">
                <a:avLst/>
              </a:prstGeom>
              <a:noFill/>
            </p:spPr>
            <p:txBody>
              <a:bodyPr wrap="square">
                <a:spAutoFit/>
              </a:bodyPr>
              <a:lstStyle/>
              <a:p>
                <a:pPr algn="ctr" defTabSz="685800">
                  <a:lnSpc>
                    <a:spcPct val="90000"/>
                  </a:lnSpc>
                  <a:spcBef>
                    <a:spcPts val="675"/>
                  </a:spcBef>
                  <a:defRPr/>
                </a:pPr>
                <a:r>
                  <a:rPr lang="en-US" sz="1600" dirty="0">
                    <a:solidFill>
                      <a:srgbClr val="000000"/>
                    </a:solidFill>
                    <a:latin typeface="Arial" panose="020B0604020202020204" pitchFamily="34" charset="0"/>
                    <a:cs typeface="Arial" panose="020B0604020202020204" pitchFamily="34" charset="0"/>
                  </a:rPr>
                  <a:t>Auto insurers have returned </a:t>
                </a:r>
                <a:r>
                  <a:rPr lang="en-US" sz="1600" b="1" dirty="0">
                    <a:solidFill>
                      <a:schemeClr val="accent3"/>
                    </a:solidFill>
                    <a:latin typeface="Arial" panose="020B0604020202020204" pitchFamily="34" charset="0"/>
                    <a:cs typeface="Arial" panose="020B0604020202020204" pitchFamily="34" charset="0"/>
                  </a:rPr>
                  <a:t>$14 billion </a:t>
                </a:r>
                <a:r>
                  <a:rPr lang="en-US" sz="1600" dirty="0">
                    <a:solidFill>
                      <a:srgbClr val="000000"/>
                    </a:solidFill>
                    <a:latin typeface="Arial" panose="020B0604020202020204" pitchFamily="34" charset="0"/>
                    <a:cs typeface="Arial" panose="020B0604020202020204" pitchFamily="34" charset="0"/>
                  </a:rPr>
                  <a:t>so far to customers' pockets around the country through premium relief</a:t>
                </a:r>
              </a:p>
            </p:txBody>
          </p:sp>
          <p:sp>
            <p:nvSpPr>
              <p:cNvPr id="26" name="TextBox 25">
                <a:extLst>
                  <a:ext uri="{FF2B5EF4-FFF2-40B4-BE49-F238E27FC236}">
                    <a16:creationId xmlns:a16="http://schemas.microsoft.com/office/drawing/2014/main" id="{76572B98-93CF-4BB8-9996-C2598D2BDF4E}"/>
                  </a:ext>
                </a:extLst>
              </p:cNvPr>
              <p:cNvSpPr txBox="1"/>
              <p:nvPr/>
            </p:nvSpPr>
            <p:spPr>
              <a:xfrm>
                <a:off x="4000070" y="3410484"/>
                <a:ext cx="1945095" cy="1609563"/>
              </a:xfrm>
              <a:prstGeom prst="rect">
                <a:avLst/>
              </a:prstGeom>
              <a:noFill/>
            </p:spPr>
            <p:txBody>
              <a:bodyPr wrap="square">
                <a:spAutoFit/>
              </a:bodyPr>
              <a:lstStyle/>
              <a:p>
                <a:pPr algn="ctr" defTabSz="685800">
                  <a:lnSpc>
                    <a:spcPct val="90000"/>
                  </a:lnSpc>
                  <a:spcBef>
                    <a:spcPts val="675"/>
                  </a:spcBef>
                  <a:defRPr/>
                </a:pPr>
                <a:r>
                  <a:rPr lang="en-US" sz="1600" dirty="0">
                    <a:solidFill>
                      <a:srgbClr val="000000"/>
                    </a:solidFill>
                    <a:latin typeface="Arial" panose="020B0604020202020204" pitchFamily="34" charset="0"/>
                    <a:cs typeface="Arial" panose="020B0604020202020204" pitchFamily="34" charset="0"/>
                  </a:rPr>
                  <a:t>Insurers have pledged </a:t>
                </a:r>
                <a:r>
                  <a:rPr lang="en-US" sz="1600" b="1" dirty="0">
                    <a:solidFill>
                      <a:schemeClr val="accent3"/>
                    </a:solidFill>
                    <a:latin typeface="Arial" panose="020B0604020202020204" pitchFamily="34" charset="0"/>
                    <a:cs typeface="Arial" panose="020B0604020202020204" pitchFamily="34" charset="0"/>
                  </a:rPr>
                  <a:t>more than an estimated $280 million </a:t>
                </a:r>
                <a:r>
                  <a:rPr lang="en-US" sz="1600" dirty="0">
                    <a:solidFill>
                      <a:srgbClr val="000000"/>
                    </a:solidFill>
                    <a:latin typeface="Arial" panose="020B0604020202020204" pitchFamily="34" charset="0"/>
                    <a:cs typeface="Arial" panose="020B0604020202020204" pitchFamily="34" charset="0"/>
                  </a:rPr>
                  <a:t>(according to III/Insurance Industry Charitable Foundation) in donations to the national and local organizations fighting this pandemic on the frontlines</a:t>
                </a:r>
              </a:p>
            </p:txBody>
          </p:sp>
          <p:sp>
            <p:nvSpPr>
              <p:cNvPr id="27" name="TextBox 26">
                <a:extLst>
                  <a:ext uri="{FF2B5EF4-FFF2-40B4-BE49-F238E27FC236}">
                    <a16:creationId xmlns:a16="http://schemas.microsoft.com/office/drawing/2014/main" id="{773CE3AC-5874-469A-8E7F-406CF5F81468}"/>
                  </a:ext>
                </a:extLst>
              </p:cNvPr>
              <p:cNvSpPr txBox="1"/>
              <p:nvPr/>
            </p:nvSpPr>
            <p:spPr>
              <a:xfrm>
                <a:off x="6159890" y="3410482"/>
                <a:ext cx="1815033" cy="1300527"/>
              </a:xfrm>
              <a:prstGeom prst="rect">
                <a:avLst/>
              </a:prstGeom>
              <a:noFill/>
            </p:spPr>
            <p:txBody>
              <a:bodyPr wrap="square">
                <a:spAutoFit/>
              </a:bodyPr>
              <a:lstStyle/>
              <a:p>
                <a:pPr algn="ctr" defTabSz="685800">
                  <a:lnSpc>
                    <a:spcPct val="90000"/>
                  </a:lnSpc>
                  <a:spcBef>
                    <a:spcPts val="675"/>
                  </a:spcBef>
                  <a:defRPr/>
                </a:pPr>
                <a:r>
                  <a:rPr lang="en-US" sz="1600" dirty="0">
                    <a:solidFill>
                      <a:srgbClr val="000000"/>
                    </a:solidFill>
                    <a:latin typeface="Arial" panose="020B0604020202020204" pitchFamily="34" charset="0"/>
                    <a:cs typeface="Arial" panose="020B0604020202020204" pitchFamily="34" charset="0"/>
                  </a:rPr>
                  <a:t>Employing more than </a:t>
                </a:r>
                <a:r>
                  <a:rPr lang="en-US" sz="1600" b="1" dirty="0">
                    <a:solidFill>
                      <a:schemeClr val="accent3"/>
                    </a:solidFill>
                    <a:latin typeface="Arial" panose="020B0604020202020204" pitchFamily="34" charset="0"/>
                    <a:cs typeface="Arial" panose="020B0604020202020204" pitchFamily="34" charset="0"/>
                  </a:rPr>
                  <a:t>2.8 million Americans</a:t>
                </a:r>
                <a:r>
                  <a:rPr lang="en-US" sz="1600" dirty="0">
                    <a:solidFill>
                      <a:srgbClr val="000000"/>
                    </a:solidFill>
                    <a:latin typeface="Arial" panose="020B0604020202020204" pitchFamily="34" charset="0"/>
                    <a:cs typeface="Arial" panose="020B0604020202020204" pitchFamily="34" charset="0"/>
                  </a:rPr>
                  <a:t>, Insurers are taking care of their employees–many pledging no layoffs during the ongoing crisis</a:t>
                </a:r>
              </a:p>
            </p:txBody>
          </p:sp>
          <p:sp>
            <p:nvSpPr>
              <p:cNvPr id="28" name="TextBox 27">
                <a:extLst>
                  <a:ext uri="{FF2B5EF4-FFF2-40B4-BE49-F238E27FC236}">
                    <a16:creationId xmlns:a16="http://schemas.microsoft.com/office/drawing/2014/main" id="{66D6BBC0-707D-4050-BF3F-A0547CB89F9E}"/>
                  </a:ext>
                </a:extLst>
              </p:cNvPr>
              <p:cNvSpPr txBox="1"/>
              <p:nvPr/>
            </p:nvSpPr>
            <p:spPr>
              <a:xfrm>
                <a:off x="8262919" y="3410482"/>
                <a:ext cx="1773575" cy="1146009"/>
              </a:xfrm>
              <a:prstGeom prst="rect">
                <a:avLst/>
              </a:prstGeom>
              <a:noFill/>
            </p:spPr>
            <p:txBody>
              <a:bodyPr wrap="square">
                <a:spAutoFit/>
              </a:bodyPr>
              <a:lstStyle/>
              <a:p>
                <a:pPr algn="ctr" defTabSz="685800">
                  <a:lnSpc>
                    <a:spcPct val="90000"/>
                  </a:lnSpc>
                  <a:spcBef>
                    <a:spcPts val="675"/>
                  </a:spcBef>
                  <a:defRPr/>
                </a:pPr>
                <a:r>
                  <a:rPr lang="en-US" sz="1600" dirty="0">
                    <a:latin typeface="Arial" panose="020B0604020202020204" pitchFamily="34" charset="0"/>
                    <a:cs typeface="Arial" panose="020B0604020202020204" pitchFamily="34" charset="0"/>
                  </a:rPr>
                  <a:t>Insurers are implementing </a:t>
                </a:r>
                <a:r>
                  <a:rPr lang="en-US" sz="1600" b="1" dirty="0">
                    <a:solidFill>
                      <a:schemeClr val="accent3"/>
                    </a:solidFill>
                    <a:latin typeface="Arial" panose="020B0604020202020204" pitchFamily="34" charset="0"/>
                    <a:cs typeface="Arial" panose="020B0604020202020204" pitchFamily="34" charset="0"/>
                  </a:rPr>
                  <a:t>innovative solutions </a:t>
                </a:r>
                <a:r>
                  <a:rPr lang="en-US" sz="1600" dirty="0">
                    <a:latin typeface="Arial" panose="020B0604020202020204" pitchFamily="34" charset="0"/>
                    <a:cs typeface="Arial" panose="020B0604020202020204" pitchFamily="34" charset="0"/>
                  </a:rPr>
                  <a:t>to carrying out daily operations while respecting social distancing</a:t>
                </a:r>
                <a:endParaRPr lang="en-US" sz="1600" dirty="0">
                  <a:solidFill>
                    <a:srgbClr val="000000"/>
                  </a:solidFill>
                  <a:latin typeface="Arial" panose="020B0604020202020204" pitchFamily="34" charset="0"/>
                  <a:cs typeface="Arial" panose="020B0604020202020204" pitchFamily="34" charset="0"/>
                </a:endParaRPr>
              </a:p>
            </p:txBody>
          </p:sp>
          <p:sp>
            <p:nvSpPr>
              <p:cNvPr id="32" name="Text Placeholder 4">
                <a:extLst>
                  <a:ext uri="{FF2B5EF4-FFF2-40B4-BE49-F238E27FC236}">
                    <a16:creationId xmlns:a16="http://schemas.microsoft.com/office/drawing/2014/main" id="{DAFAB493-B886-4927-B8D7-478CB3EE5F2D}"/>
                  </a:ext>
                </a:extLst>
              </p:cNvPr>
              <p:cNvSpPr txBox="1">
                <a:spLocks/>
              </p:cNvSpPr>
              <p:nvPr/>
            </p:nvSpPr>
            <p:spPr bwMode="gray">
              <a:xfrm>
                <a:off x="1879513" y="2177272"/>
                <a:ext cx="8382656" cy="652608"/>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37160" tIns="68580" rIns="137160" bIns="13716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defTabSz="685800">
                  <a:spcBef>
                    <a:spcPts val="0"/>
                  </a:spcBef>
                  <a:buClr>
                    <a:srgbClr val="F69322"/>
                  </a:buClr>
                  <a:defRPr/>
                </a:pPr>
                <a:r>
                  <a:rPr lang="en-US" dirty="0">
                    <a:solidFill>
                      <a:srgbClr val="FFFFFF"/>
                    </a:solidFill>
                    <a:latin typeface="Arial" panose="020B0604020202020204" pitchFamily="34" charset="0"/>
                    <a:cs typeface="Arial" panose="020B0604020202020204" pitchFamily="34" charset="0"/>
                  </a:rPr>
                  <a:t>The insurance industry is applying forward-thinking solutions to take care of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its customers, communities, and employees during the COVID-19 crisis</a:t>
                </a:r>
              </a:p>
            </p:txBody>
          </p:sp>
        </p:grpSp>
      </p:grpSp>
    </p:spTree>
    <p:extLst>
      <p:ext uri="{BB962C8B-B14F-4D97-AF65-F5344CB8AC3E}">
        <p14:creationId xmlns:p14="http://schemas.microsoft.com/office/powerpoint/2010/main" val="30412401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05719A0-B611-444D-B44C-3A44C0960E4D}"/>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216" imgH="216" progId="TCLayout.ActiveDocument.1">
                  <p:embed/>
                </p:oleObj>
              </mc:Choice>
              <mc:Fallback>
                <p:oleObj name="think-cell Slide" r:id="rId35" imgW="216" imgH="216" progId="TCLayout.ActiveDocument.1">
                  <p:embed/>
                  <p:pic>
                    <p:nvPicPr>
                      <p:cNvPr id="8" name="Object 7" hidden="1">
                        <a:extLst>
                          <a:ext uri="{FF2B5EF4-FFF2-40B4-BE49-F238E27FC236}">
                            <a16:creationId xmlns:a16="http://schemas.microsoft.com/office/drawing/2014/main" id="{D05719A0-B611-444D-B44C-3A44C0960E4D}"/>
                          </a:ext>
                        </a:extLst>
                      </p:cNvPr>
                      <p:cNvPicPr/>
                      <p:nvPr/>
                    </p:nvPicPr>
                    <p:blipFill>
                      <a:blip r:embed="rId36"/>
                      <a:stretch>
                        <a:fillRect/>
                      </a:stretch>
                    </p:blipFill>
                    <p:spPr>
                      <a:xfrm>
                        <a:off x="1525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9BB4648-A0A9-490C-BB07-238F19797290}"/>
              </a:ext>
            </a:extLst>
          </p:cNvPr>
          <p:cNvSpPr/>
          <p:nvPr>
            <p:custDataLst>
              <p:tags r:id="rId2"/>
            </p:custDataLst>
          </p:nvPr>
        </p:nvSpPr>
        <p:spPr>
          <a:xfrm>
            <a:off x="152400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1400" dirty="0" err="1">
              <a:solidFill>
                <a:schemeClr val="bg1"/>
              </a:solidFill>
              <a:latin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B6A0CC64-0B14-4C88-B98F-6F978CE56B35}"/>
              </a:ext>
            </a:extLst>
          </p:cNvPr>
          <p:cNvSpPr>
            <a:spLocks noGrp="1"/>
          </p:cNvSpPr>
          <p:nvPr>
            <p:ph type="title"/>
          </p:nvPr>
        </p:nvSpPr>
        <p:spPr>
          <a:xfrm>
            <a:off x="1880616" y="232326"/>
            <a:ext cx="8598472" cy="950976"/>
          </a:xfrm>
        </p:spPr>
        <p:txBody>
          <a:bodyPr/>
          <a:lstStyle/>
          <a:p>
            <a:r>
              <a:rPr lang="en-US" dirty="0"/>
              <a:t>Emerging News Cycles Created New Opportunities For The Triple-I To Engage Media</a:t>
            </a:r>
          </a:p>
        </p:txBody>
      </p:sp>
      <p:sp>
        <p:nvSpPr>
          <p:cNvPr id="9" name="TextBox 8">
            <a:extLst>
              <a:ext uri="{FF2B5EF4-FFF2-40B4-BE49-F238E27FC236}">
                <a16:creationId xmlns:a16="http://schemas.microsoft.com/office/drawing/2014/main" id="{570812C7-EFC4-4C73-80AE-E4DFC663A8AF}"/>
              </a:ext>
            </a:extLst>
          </p:cNvPr>
          <p:cNvSpPr txBox="1"/>
          <p:nvPr/>
        </p:nvSpPr>
        <p:spPr bwMode="gray">
          <a:xfrm>
            <a:off x="4873626" y="1348810"/>
            <a:ext cx="26100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spAutoFit/>
          </a:bodyPr>
          <a:lstStyle/>
          <a:p>
            <a:r>
              <a:rPr lang="en-US" sz="1400" b="1" dirty="0"/>
              <a:t>Media Citations By Category</a:t>
            </a:r>
          </a:p>
        </p:txBody>
      </p:sp>
      <p:graphicFrame>
        <p:nvGraphicFramePr>
          <p:cNvPr id="124" name="Chart 123">
            <a:extLst>
              <a:ext uri="{FF2B5EF4-FFF2-40B4-BE49-F238E27FC236}">
                <a16:creationId xmlns:a16="http://schemas.microsoft.com/office/drawing/2014/main" id="{AC5195A2-BE87-4C2E-AD4F-2B4B64C80D3A}"/>
              </a:ext>
            </a:extLst>
          </p:cNvPr>
          <p:cNvGraphicFramePr/>
          <p:nvPr>
            <p:custDataLst>
              <p:tags r:id="rId3"/>
            </p:custDataLst>
          </p:nvPr>
        </p:nvGraphicFramePr>
        <p:xfrm>
          <a:off x="6842126" y="1712913"/>
          <a:ext cx="3719513" cy="4565650"/>
        </p:xfrm>
        <a:graphic>
          <a:graphicData uri="http://schemas.openxmlformats.org/drawingml/2006/chart">
            <c:chart xmlns:c="http://schemas.openxmlformats.org/drawingml/2006/chart" xmlns:r="http://schemas.openxmlformats.org/officeDocument/2006/relationships" r:id="rId37"/>
          </a:graphicData>
        </a:graphic>
      </p:graphicFrame>
      <p:cxnSp>
        <p:nvCxnSpPr>
          <p:cNvPr id="24" name="Straight Connector 23">
            <a:extLst>
              <a:ext uri="{FF2B5EF4-FFF2-40B4-BE49-F238E27FC236}">
                <a16:creationId xmlns:a16="http://schemas.microsoft.com/office/drawing/2014/main" id="{D13E5C93-5139-461C-B350-806B7DFAE0A5}"/>
              </a:ext>
            </a:extLst>
          </p:cNvPr>
          <p:cNvCxnSpPr/>
          <p:nvPr>
            <p:custDataLst>
              <p:tags r:id="rId4"/>
            </p:custDataLst>
          </p:nvPr>
        </p:nvCxnSpPr>
        <p:spPr bwMode="auto">
          <a:xfrm flipH="1">
            <a:off x="7216775" y="4514850"/>
            <a:ext cx="95250" cy="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2F9C447-3E32-4C79-9369-279E8098A9E5}"/>
              </a:ext>
            </a:extLst>
          </p:cNvPr>
          <p:cNvCxnSpPr/>
          <p:nvPr>
            <p:custDataLst>
              <p:tags r:id="rId5"/>
            </p:custDataLst>
          </p:nvPr>
        </p:nvCxnSpPr>
        <p:spPr bwMode="auto">
          <a:xfrm flipH="1">
            <a:off x="6943726" y="4970463"/>
            <a:ext cx="238125" cy="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E15D0BC-FD21-4C2F-B880-23F399E12381}"/>
              </a:ext>
            </a:extLst>
          </p:cNvPr>
          <p:cNvCxnSpPr/>
          <p:nvPr>
            <p:custDataLst>
              <p:tags r:id="rId6"/>
            </p:custDataLst>
          </p:nvPr>
        </p:nvCxnSpPr>
        <p:spPr bwMode="auto">
          <a:xfrm flipH="1">
            <a:off x="6970713" y="5273675"/>
            <a:ext cx="192088" cy="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75F4588-C05A-4AFF-8361-382789848037}"/>
              </a:ext>
            </a:extLst>
          </p:cNvPr>
          <p:cNvCxnSpPr/>
          <p:nvPr>
            <p:custDataLst>
              <p:tags r:id="rId7"/>
            </p:custDataLst>
          </p:nvPr>
        </p:nvCxnSpPr>
        <p:spPr bwMode="auto">
          <a:xfrm flipV="1">
            <a:off x="7507288" y="5207002"/>
            <a:ext cx="0" cy="1746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D7049DE-1061-46BB-A81B-32542B83BFE6}"/>
              </a:ext>
            </a:extLst>
          </p:cNvPr>
          <p:cNvCxnSpPr/>
          <p:nvPr>
            <p:custDataLst>
              <p:tags r:id="rId8"/>
            </p:custDataLst>
          </p:nvPr>
        </p:nvCxnSpPr>
        <p:spPr bwMode="auto">
          <a:xfrm flipH="1">
            <a:off x="7077077" y="5207000"/>
            <a:ext cx="430213" cy="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AAA5D6E-BB03-407D-B8C5-41C994EBB3DB}"/>
              </a:ext>
            </a:extLst>
          </p:cNvPr>
          <p:cNvCxnSpPr>
            <a:cxnSpLocks/>
          </p:cNvCxnSpPr>
          <p:nvPr>
            <p:custDataLst>
              <p:tags r:id="rId9"/>
            </p:custDataLst>
          </p:nvPr>
        </p:nvCxnSpPr>
        <p:spPr bwMode="auto">
          <a:xfrm>
            <a:off x="7367588" y="5619752"/>
            <a:ext cx="0" cy="1746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A0DAAE-5998-4208-937F-341C7D38062D}"/>
              </a:ext>
            </a:extLst>
          </p:cNvPr>
          <p:cNvCxnSpPr/>
          <p:nvPr>
            <p:custDataLst>
              <p:tags r:id="rId10"/>
            </p:custDataLst>
          </p:nvPr>
        </p:nvCxnSpPr>
        <p:spPr bwMode="auto">
          <a:xfrm flipH="1">
            <a:off x="7005638" y="5637213"/>
            <a:ext cx="361950" cy="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9D69038-C8EA-4DE2-B830-EF65743EBEDE}"/>
              </a:ext>
            </a:extLst>
          </p:cNvPr>
          <p:cNvCxnSpPr/>
          <p:nvPr>
            <p:custDataLst>
              <p:tags r:id="rId11"/>
            </p:custDataLst>
          </p:nvPr>
        </p:nvCxnSpPr>
        <p:spPr bwMode="auto">
          <a:xfrm flipH="1">
            <a:off x="6924676" y="5568950"/>
            <a:ext cx="182563" cy="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E82720-ACED-4C9F-84B0-B7C16F396BA4}"/>
              </a:ext>
            </a:extLst>
          </p:cNvPr>
          <p:cNvCxnSpPr>
            <a:cxnSpLocks/>
          </p:cNvCxnSpPr>
          <p:nvPr>
            <p:custDataLst>
              <p:tags r:id="rId12"/>
            </p:custDataLst>
          </p:nvPr>
        </p:nvCxnSpPr>
        <p:spPr bwMode="auto">
          <a:xfrm flipV="1">
            <a:off x="7035800" y="6042025"/>
            <a:ext cx="0" cy="4445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Text Placeholder 2">
            <a:extLst>
              <a:ext uri="{FF2B5EF4-FFF2-40B4-BE49-F238E27FC236}">
                <a16:creationId xmlns:a16="http://schemas.microsoft.com/office/drawing/2014/main" id="{E190F9CC-EB8C-46A4-98D9-486FF328E709}"/>
              </a:ext>
            </a:extLst>
          </p:cNvPr>
          <p:cNvSpPr>
            <a:spLocks noGrp="1"/>
          </p:cNvSpPr>
          <p:nvPr>
            <p:custDataLst>
              <p:tags r:id="rId13"/>
            </p:custDataLst>
          </p:nvPr>
        </p:nvSpPr>
        <p:spPr bwMode="auto">
          <a:xfrm>
            <a:off x="4025900" y="3321051"/>
            <a:ext cx="908050" cy="212725"/>
          </a:xfrm>
          <a:prstGeom prst="rect">
            <a:avLst/>
          </a:prstGeom>
          <a:noFill/>
          <a:ln>
            <a:noFill/>
          </a:ln>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7E1A8339-FE40-41E3-8434-AFD40E552EF8}" type="datetime'C''i''v''''''''''''''i''''l U''''''''''''nre''st'''''''">
              <a:rPr lang="en-US" altLang="en-US" sz="1400">
                <a:ea typeface="+mn-ea"/>
                <a:cs typeface="+mn-cs"/>
              </a:rPr>
              <a:pPr marL="0" indent="0">
                <a:spcBef>
                  <a:spcPct val="0"/>
                </a:spcBef>
                <a:buNone/>
              </a:pPr>
              <a:t>Civil Unrest</a:t>
            </a:fld>
            <a:endParaRPr lang="en-US" sz="1400" dirty="0">
              <a:ea typeface="+mn-ea"/>
              <a:cs typeface="+mn-cs"/>
              <a:sym typeface="+mn-lt"/>
            </a:endParaRPr>
          </a:p>
        </p:txBody>
      </p:sp>
      <p:sp>
        <p:nvSpPr>
          <p:cNvPr id="58" name="Text Placeholder 2">
            <a:extLst>
              <a:ext uri="{FF2B5EF4-FFF2-40B4-BE49-F238E27FC236}">
                <a16:creationId xmlns:a16="http://schemas.microsoft.com/office/drawing/2014/main" id="{DD32B11F-9DAD-4F29-890E-3291C482C407}"/>
              </a:ext>
            </a:extLst>
          </p:cNvPr>
          <p:cNvSpPr>
            <a:spLocks noGrp="1"/>
          </p:cNvSpPr>
          <p:nvPr>
            <p:custDataLst>
              <p:tags r:id="rId14"/>
            </p:custDataLst>
          </p:nvPr>
        </p:nvSpPr>
        <p:spPr bwMode="auto">
          <a:xfrm>
            <a:off x="4025901" y="2957514"/>
            <a:ext cx="1635125" cy="212725"/>
          </a:xfrm>
          <a:prstGeom prst="rect">
            <a:avLst/>
          </a:prstGeom>
          <a:noFill/>
          <a:ln>
            <a:noFill/>
          </a:ln>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AFFBB476-B877-44B9-88BE-F2DCF92F6A53}" type="datetime'N''''at''''ur''a''''l Ca''t''a''''s''tr''op''''''h''e'''' '">
              <a:rPr lang="en-US" altLang="en-US" sz="1400">
                <a:ea typeface="+mn-ea"/>
                <a:cs typeface="+mn-cs"/>
              </a:rPr>
              <a:pPr marL="0" indent="0">
                <a:spcBef>
                  <a:spcPct val="0"/>
                </a:spcBef>
                <a:buNone/>
              </a:pPr>
              <a:t>Natural Catastrophe </a:t>
            </a:fld>
            <a:endParaRPr lang="en-US" sz="1400" dirty="0">
              <a:ea typeface="+mn-ea"/>
              <a:cs typeface="+mn-cs"/>
              <a:sym typeface="+mn-lt"/>
            </a:endParaRPr>
          </a:p>
        </p:txBody>
      </p:sp>
      <p:sp>
        <p:nvSpPr>
          <p:cNvPr id="80" name="Text Placeholder 2">
            <a:extLst>
              <a:ext uri="{FF2B5EF4-FFF2-40B4-BE49-F238E27FC236}">
                <a16:creationId xmlns:a16="http://schemas.microsoft.com/office/drawing/2014/main" id="{04302093-42C1-4388-B8B1-FA6C8346A3C2}"/>
              </a:ext>
            </a:extLst>
          </p:cNvPr>
          <p:cNvSpPr>
            <a:spLocks noGrp="1"/>
          </p:cNvSpPr>
          <p:nvPr>
            <p:custDataLst>
              <p:tags r:id="rId15"/>
            </p:custDataLst>
          </p:nvPr>
        </p:nvSpPr>
        <p:spPr bwMode="gray">
          <a:xfrm>
            <a:off x="6892926" y="4070350"/>
            <a:ext cx="212725" cy="165100"/>
          </a:xfrm>
          <a:prstGeom prst="rect">
            <a:avLst/>
          </a:prstGeom>
          <a:solidFill>
            <a:srgbClr val="C3CFE1"/>
          </a:solidFill>
          <a:ln>
            <a:noFill/>
          </a:ln>
        </p:spPr>
        <p:txBody>
          <a:bodyPr vert="horz" wrap="none" lIns="22225" tIns="0" rIns="22225" bIns="0" numCol="1" spcCol="0" rtlCol="0" anchor="ctr" anchorCtr="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409BE65-BC7A-4C31-BDBE-556D3DA06616}" type="datetime'''''''''''''''''''''''''''''''''''1''''''''''''''6'''''''''">
              <a:rPr lang="en-US" altLang="en-US" sz="1200">
                <a:sym typeface="+mn-lt"/>
              </a:rPr>
              <a:pPr marL="0" indent="0" algn="ctr">
                <a:spcBef>
                  <a:spcPct val="0"/>
                </a:spcBef>
                <a:spcAft>
                  <a:spcPct val="0"/>
                </a:spcAft>
                <a:buNone/>
              </a:pPr>
              <a:t>16</a:t>
            </a:fld>
            <a:endParaRPr lang="en-US" sz="1200" dirty="0">
              <a:sym typeface="+mn-lt"/>
            </a:endParaRPr>
          </a:p>
        </p:txBody>
      </p:sp>
      <p:sp>
        <p:nvSpPr>
          <p:cNvPr id="32" name="Text Placeholder 2">
            <a:extLst>
              <a:ext uri="{FF2B5EF4-FFF2-40B4-BE49-F238E27FC236}">
                <a16:creationId xmlns:a16="http://schemas.microsoft.com/office/drawing/2014/main" id="{C84D057B-93C7-43B8-9961-CCF12F37FA1C}"/>
              </a:ext>
            </a:extLst>
          </p:cNvPr>
          <p:cNvSpPr>
            <a:spLocks noGrp="1"/>
          </p:cNvSpPr>
          <p:nvPr>
            <p:custDataLst>
              <p:tags r:id="rId16"/>
            </p:custDataLst>
          </p:nvPr>
        </p:nvSpPr>
        <p:spPr bwMode="auto">
          <a:xfrm>
            <a:off x="4025900" y="1870076"/>
            <a:ext cx="1714500" cy="212725"/>
          </a:xfrm>
          <a:prstGeom prst="rect">
            <a:avLst/>
          </a:prstGeom>
          <a:noFill/>
          <a:ln>
            <a:noFill/>
          </a:ln>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F6B6655E-2176-4199-BD23-F0B883E44077}" type="datetime'A''''u''''''to'''' &amp;'' ''Tr''''''''an''''sp''''ort''ati''on'''">
              <a:rPr lang="en-US" altLang="en-US" sz="1400">
                <a:ea typeface="+mn-ea"/>
                <a:cs typeface="+mn-cs"/>
              </a:rPr>
              <a:pPr marL="0" indent="0">
                <a:spcBef>
                  <a:spcPct val="0"/>
                </a:spcBef>
                <a:buNone/>
              </a:pPr>
              <a:t>Auto &amp; Transportation</a:t>
            </a:fld>
            <a:endParaRPr lang="en-US" sz="1400" dirty="0">
              <a:ea typeface="+mn-ea"/>
              <a:cs typeface="+mn-cs"/>
              <a:sym typeface="+mn-lt"/>
            </a:endParaRPr>
          </a:p>
        </p:txBody>
      </p:sp>
      <p:sp>
        <p:nvSpPr>
          <p:cNvPr id="79" name="Text Placeholder 2">
            <a:extLst>
              <a:ext uri="{FF2B5EF4-FFF2-40B4-BE49-F238E27FC236}">
                <a16:creationId xmlns:a16="http://schemas.microsoft.com/office/drawing/2014/main" id="{D6008F72-040A-4868-AC4B-E39EB135C4A8}"/>
              </a:ext>
            </a:extLst>
          </p:cNvPr>
          <p:cNvSpPr>
            <a:spLocks noGrp="1"/>
          </p:cNvSpPr>
          <p:nvPr>
            <p:custDataLst>
              <p:tags r:id="rId17"/>
            </p:custDataLst>
          </p:nvPr>
        </p:nvSpPr>
        <p:spPr bwMode="auto">
          <a:xfrm>
            <a:off x="4025900" y="4046539"/>
            <a:ext cx="1112838" cy="212725"/>
          </a:xfrm>
          <a:prstGeom prst="rect">
            <a:avLst/>
          </a:prstGeom>
          <a:noFill/>
          <a:ln>
            <a:noFill/>
          </a:ln>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13DC035B-07F2-44FF-B7C2-5B4CFED1CE05}" type="datetime'L''''''i''''fe'''' ''''''''''''Ins''''ura''''''''''n''ce'''">
              <a:rPr lang="en-US" altLang="en-US" sz="1400">
                <a:ea typeface="+mn-ea"/>
                <a:cs typeface="+mn-cs"/>
              </a:rPr>
              <a:pPr marL="0" indent="0">
                <a:spcBef>
                  <a:spcPct val="0"/>
                </a:spcBef>
                <a:buNone/>
              </a:pPr>
              <a:t>Life Insurance</a:t>
            </a:fld>
            <a:endParaRPr lang="en-US" sz="1400" dirty="0">
              <a:ea typeface="+mn-ea"/>
              <a:cs typeface="+mn-cs"/>
              <a:sym typeface="+mn-lt"/>
            </a:endParaRPr>
          </a:p>
        </p:txBody>
      </p:sp>
      <p:sp>
        <p:nvSpPr>
          <p:cNvPr id="63" name="Text Placeholder 2">
            <a:extLst>
              <a:ext uri="{FF2B5EF4-FFF2-40B4-BE49-F238E27FC236}">
                <a16:creationId xmlns:a16="http://schemas.microsoft.com/office/drawing/2014/main" id="{08023C90-B769-4B95-B6C6-A0F4126CC3A2}"/>
              </a:ext>
            </a:extLst>
          </p:cNvPr>
          <p:cNvSpPr>
            <a:spLocks noGrp="1"/>
          </p:cNvSpPr>
          <p:nvPr>
            <p:custDataLst>
              <p:tags r:id="rId18"/>
            </p:custDataLst>
          </p:nvPr>
        </p:nvSpPr>
        <p:spPr bwMode="auto">
          <a:xfrm>
            <a:off x="4025902" y="2232026"/>
            <a:ext cx="2701925" cy="212725"/>
          </a:xfrm>
          <a:prstGeom prst="rect">
            <a:avLst/>
          </a:prstGeom>
          <a:noFill/>
          <a:ln>
            <a:noFill/>
          </a:ln>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16FA333F-BCF1-4A95-8F74-B9423AE9939D}" type="datetime'''C''''OV''''I''D-19 ''&amp; Bus''ines''''s I''''nterr''upt''ion'">
              <a:rPr lang="en-US" altLang="en-US" sz="1400">
                <a:ea typeface="+mn-ea"/>
                <a:cs typeface="+mn-cs"/>
              </a:rPr>
              <a:pPr marL="0" indent="0">
                <a:spcBef>
                  <a:spcPct val="0"/>
                </a:spcBef>
                <a:buNone/>
              </a:pPr>
              <a:t>COVID-19 &amp; Business Interruption</a:t>
            </a:fld>
            <a:endParaRPr lang="en-US" sz="1400" dirty="0">
              <a:ea typeface="+mn-ea"/>
              <a:cs typeface="+mn-cs"/>
              <a:sym typeface="+mn-lt"/>
            </a:endParaRPr>
          </a:p>
        </p:txBody>
      </p:sp>
      <p:sp>
        <p:nvSpPr>
          <p:cNvPr id="12" name="Text Placeholder 2">
            <a:extLst>
              <a:ext uri="{FF2B5EF4-FFF2-40B4-BE49-F238E27FC236}">
                <a16:creationId xmlns:a16="http://schemas.microsoft.com/office/drawing/2014/main" id="{3E9F99D1-D330-4FFE-8D37-B65F8827393B}"/>
              </a:ext>
            </a:extLst>
          </p:cNvPr>
          <p:cNvSpPr>
            <a:spLocks noGrp="1"/>
          </p:cNvSpPr>
          <p:nvPr>
            <p:custDataLst>
              <p:tags r:id="rId19"/>
            </p:custDataLst>
          </p:nvPr>
        </p:nvSpPr>
        <p:spPr bwMode="auto">
          <a:xfrm>
            <a:off x="4025900" y="2595564"/>
            <a:ext cx="1517650" cy="212725"/>
          </a:xfrm>
          <a:prstGeom prst="rect">
            <a:avLst/>
          </a:prstGeom>
          <a:noFill/>
          <a:ln>
            <a:noFill/>
          </a:ln>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58B9C60B-9AF6-48ED-A52D-EC0550886C53}" type="datetime'''H''omeo''wn''e''''''r/''''''''''Re''''''''''''n''t''a''l'">
              <a:rPr lang="en-US" altLang="en-US" sz="1400">
                <a:ea typeface="+mn-ea"/>
                <a:cs typeface="+mn-cs"/>
              </a:rPr>
              <a:pPr marL="0" indent="0">
                <a:spcBef>
                  <a:spcPct val="0"/>
                </a:spcBef>
                <a:buNone/>
              </a:pPr>
              <a:t>Homeowner/Rental</a:t>
            </a:fld>
            <a:endParaRPr lang="en-US" sz="1400" dirty="0">
              <a:ea typeface="+mn-ea"/>
              <a:cs typeface="+mn-cs"/>
              <a:sym typeface="+mn-lt"/>
            </a:endParaRPr>
          </a:p>
        </p:txBody>
      </p:sp>
      <p:sp>
        <p:nvSpPr>
          <p:cNvPr id="14" name="Text Placeholder 2">
            <a:extLst>
              <a:ext uri="{FF2B5EF4-FFF2-40B4-BE49-F238E27FC236}">
                <a16:creationId xmlns:a16="http://schemas.microsoft.com/office/drawing/2014/main" id="{6A2B11D0-351B-4E79-B0F6-663F63D47600}"/>
              </a:ext>
            </a:extLst>
          </p:cNvPr>
          <p:cNvSpPr>
            <a:spLocks noGrp="1"/>
          </p:cNvSpPr>
          <p:nvPr>
            <p:custDataLst>
              <p:tags r:id="rId20"/>
            </p:custDataLst>
          </p:nvPr>
        </p:nvSpPr>
        <p:spPr bwMode="auto">
          <a:xfrm>
            <a:off x="4025900" y="3683001"/>
            <a:ext cx="1309688" cy="212725"/>
          </a:xfrm>
          <a:prstGeom prst="rect">
            <a:avLst/>
          </a:prstGeom>
          <a:noFill/>
          <a:ln>
            <a:noFill/>
          </a:ln>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F9077AD7-F507-4357-AAF9-0A103C73B7FA}" type="datetime'Ge''n''''''e''''r''''a''''''l'' ''Ind''''''u''s''tr''''y'">
              <a:rPr lang="en-US" altLang="en-US" sz="1400">
                <a:ea typeface="+mn-ea"/>
                <a:cs typeface="+mn-cs"/>
              </a:rPr>
              <a:pPr marL="0" indent="0">
                <a:spcBef>
                  <a:spcPct val="0"/>
                </a:spcBef>
                <a:buNone/>
              </a:pPr>
              <a:t>General Industry</a:t>
            </a:fld>
            <a:endParaRPr lang="en-US" sz="1400" dirty="0">
              <a:ea typeface="+mn-ea"/>
              <a:cs typeface="+mn-cs"/>
              <a:sym typeface="+mn-lt"/>
            </a:endParaRPr>
          </a:p>
        </p:txBody>
      </p:sp>
      <p:sp>
        <p:nvSpPr>
          <p:cNvPr id="15" name="Text Placeholder 2">
            <a:extLst>
              <a:ext uri="{FF2B5EF4-FFF2-40B4-BE49-F238E27FC236}">
                <a16:creationId xmlns:a16="http://schemas.microsoft.com/office/drawing/2014/main" id="{AAA6D390-F2FA-4C9D-865E-8AC76F065FDF}"/>
              </a:ext>
            </a:extLst>
          </p:cNvPr>
          <p:cNvSpPr>
            <a:spLocks noGrp="1"/>
          </p:cNvSpPr>
          <p:nvPr>
            <p:custDataLst>
              <p:tags r:id="rId21"/>
            </p:custDataLst>
          </p:nvPr>
        </p:nvSpPr>
        <p:spPr bwMode="auto">
          <a:xfrm>
            <a:off x="4025901" y="4408489"/>
            <a:ext cx="1343025" cy="212725"/>
          </a:xfrm>
          <a:prstGeom prst="rect">
            <a:avLst/>
          </a:prstGeom>
          <a:noFill/>
          <a:ln>
            <a:noFill/>
          </a:ln>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8F542BA0-925E-49DE-B0C3-9184EF4268D9}" type="datetime'''Dog'' Bi''''''''''''''''''''''t''e''''s'' &amp; Pe''t''''''s'''">
              <a:rPr lang="en-US" altLang="en-US" sz="1400">
                <a:ea typeface="+mn-ea"/>
                <a:cs typeface="+mn-cs"/>
              </a:rPr>
              <a:pPr marL="0" indent="0">
                <a:spcBef>
                  <a:spcPct val="0"/>
                </a:spcBef>
                <a:buNone/>
              </a:pPr>
              <a:t>Dog Bites &amp; Pets</a:t>
            </a:fld>
            <a:endParaRPr lang="en-US" sz="1400" dirty="0">
              <a:ea typeface="+mn-ea"/>
              <a:cs typeface="+mn-cs"/>
              <a:sym typeface="+mn-lt"/>
            </a:endParaRPr>
          </a:p>
        </p:txBody>
      </p:sp>
      <p:sp>
        <p:nvSpPr>
          <p:cNvPr id="96" name="Text Placeholder 2">
            <a:extLst>
              <a:ext uri="{FF2B5EF4-FFF2-40B4-BE49-F238E27FC236}">
                <a16:creationId xmlns:a16="http://schemas.microsoft.com/office/drawing/2014/main" id="{4D7499ED-D185-43C1-B82D-543E16998E1C}"/>
              </a:ext>
            </a:extLst>
          </p:cNvPr>
          <p:cNvSpPr>
            <a:spLocks noGrp="1"/>
          </p:cNvSpPr>
          <p:nvPr>
            <p:custDataLst>
              <p:tags r:id="rId22"/>
            </p:custDataLst>
          </p:nvPr>
        </p:nvSpPr>
        <p:spPr bwMode="auto">
          <a:xfrm>
            <a:off x="4025900" y="4772026"/>
            <a:ext cx="1849438" cy="212725"/>
          </a:xfrm>
          <a:prstGeom prst="rect">
            <a:avLst/>
          </a:prstGeom>
          <a:noFill/>
          <a:ln>
            <a:noFill/>
          </a:ln>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DB8CBDF7-BC84-462B-B405-40149216949F}" type="datetime'''W''''or''ke''''r''s Co''mpe''n''s''''''a''''t''ion'">
              <a:rPr lang="en-US" altLang="en-US" sz="1400">
                <a:ea typeface="+mn-ea"/>
                <a:cs typeface="+mn-cs"/>
              </a:rPr>
              <a:pPr marL="0" indent="0">
                <a:spcBef>
                  <a:spcPct val="0"/>
                </a:spcBef>
                <a:buNone/>
              </a:pPr>
              <a:t>Workers Compensation</a:t>
            </a:fld>
            <a:endParaRPr lang="en-US" sz="1400" dirty="0">
              <a:ea typeface="+mn-ea"/>
              <a:cs typeface="+mn-cs"/>
              <a:sym typeface="+mn-lt"/>
            </a:endParaRPr>
          </a:p>
        </p:txBody>
      </p:sp>
      <p:sp>
        <p:nvSpPr>
          <p:cNvPr id="109" name="Text Placeholder 2">
            <a:extLst>
              <a:ext uri="{FF2B5EF4-FFF2-40B4-BE49-F238E27FC236}">
                <a16:creationId xmlns:a16="http://schemas.microsoft.com/office/drawing/2014/main" id="{42B2D4FF-2B39-4104-8404-D21BCF6B60D1}"/>
              </a:ext>
            </a:extLst>
          </p:cNvPr>
          <p:cNvSpPr>
            <a:spLocks noGrp="1"/>
          </p:cNvSpPr>
          <p:nvPr>
            <p:custDataLst>
              <p:tags r:id="rId23"/>
            </p:custDataLst>
          </p:nvPr>
        </p:nvSpPr>
        <p:spPr bwMode="auto">
          <a:xfrm>
            <a:off x="4025900" y="5133976"/>
            <a:ext cx="1301750" cy="212725"/>
          </a:xfrm>
          <a:prstGeom prst="rect">
            <a:avLst/>
          </a:prstGeom>
          <a:noFill/>
          <a:ln>
            <a:noFill/>
          </a:ln>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8154F970-38DF-4AF1-AFD1-B2E4032105F1}" type="datetime'F''''l''''''o''''''''''o''''''''din''g'' ''&amp; N''F''''IP'''''">
              <a:rPr lang="en-US" altLang="en-US" sz="1400">
                <a:ea typeface="+mn-ea"/>
                <a:cs typeface="+mn-cs"/>
              </a:rPr>
              <a:pPr marL="0" indent="0">
                <a:spcBef>
                  <a:spcPct val="0"/>
                </a:spcBef>
                <a:buNone/>
              </a:pPr>
              <a:t>Flooding &amp; NFIP</a:t>
            </a:fld>
            <a:endParaRPr lang="en-US" sz="1400" dirty="0">
              <a:ea typeface="+mn-ea"/>
              <a:cs typeface="+mn-cs"/>
              <a:sym typeface="+mn-lt"/>
            </a:endParaRPr>
          </a:p>
        </p:txBody>
      </p:sp>
      <p:sp>
        <p:nvSpPr>
          <p:cNvPr id="50" name="Text Placeholder 2">
            <a:extLst>
              <a:ext uri="{FF2B5EF4-FFF2-40B4-BE49-F238E27FC236}">
                <a16:creationId xmlns:a16="http://schemas.microsoft.com/office/drawing/2014/main" id="{FF92BBC3-1DC3-47D7-A6ED-338556F1347E}"/>
              </a:ext>
            </a:extLst>
          </p:cNvPr>
          <p:cNvSpPr>
            <a:spLocks noGrp="1"/>
          </p:cNvSpPr>
          <p:nvPr>
            <p:custDataLst>
              <p:tags r:id="rId24"/>
            </p:custDataLst>
          </p:nvPr>
        </p:nvSpPr>
        <p:spPr bwMode="gray">
          <a:xfrm>
            <a:off x="7107238" y="5454650"/>
            <a:ext cx="128588" cy="165100"/>
          </a:xfrm>
          <a:prstGeom prst="rect">
            <a:avLst/>
          </a:prstGeom>
          <a:noFill/>
          <a:ln>
            <a:noFill/>
          </a:ln>
          <a:extLst>
            <a:ext uri="{909E8E84-426E-40DD-AFC4-6F175D3DCCD1}">
              <a14:hiddenFill xmlns:a14="http://schemas.microsoft.com/office/drawing/2010/main">
                <a:solidFill>
                  <a:srgbClr val="C3CFE1"/>
                </a:solidFill>
              </a14:hiddenFill>
            </a:ext>
          </a:extLst>
        </p:spPr>
        <p:txBody>
          <a:bodyPr vert="horz" wrap="none" lIns="22225" tIns="0" rIns="22225" bIns="0" numCol="1" spcCol="0" rtlCol="0" anchor="b" anchorCtr="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A327B7F6-78C2-4EB5-AAD1-79CD8743FB99}" type="datetime'''''''''''''''''''''''''''''0'''''''''''''''''">
              <a:rPr lang="en-US" altLang="en-US" sz="1200"/>
              <a:pPr marL="0" indent="0" algn="r">
                <a:spcBef>
                  <a:spcPct val="0"/>
                </a:spcBef>
                <a:spcAft>
                  <a:spcPct val="0"/>
                </a:spcAft>
                <a:buNone/>
              </a:pPr>
              <a:t>0</a:t>
            </a:fld>
            <a:endParaRPr lang="en-US" sz="1200" dirty="0">
              <a:sym typeface="+mn-lt"/>
            </a:endParaRPr>
          </a:p>
        </p:txBody>
      </p:sp>
      <p:sp>
        <p:nvSpPr>
          <p:cNvPr id="18" name="Text Placeholder 2">
            <a:extLst>
              <a:ext uri="{FF2B5EF4-FFF2-40B4-BE49-F238E27FC236}">
                <a16:creationId xmlns:a16="http://schemas.microsoft.com/office/drawing/2014/main" id="{B8D73F4C-5428-4E5E-8C3B-77271611ECA3}"/>
              </a:ext>
            </a:extLst>
          </p:cNvPr>
          <p:cNvSpPr>
            <a:spLocks noGrp="1"/>
          </p:cNvSpPr>
          <p:nvPr>
            <p:custDataLst>
              <p:tags r:id="rId25"/>
            </p:custDataLst>
          </p:nvPr>
        </p:nvSpPr>
        <p:spPr bwMode="auto">
          <a:xfrm>
            <a:off x="4025901" y="5859464"/>
            <a:ext cx="461963" cy="212725"/>
          </a:xfrm>
          <a:prstGeom prst="rect">
            <a:avLst/>
          </a:prstGeom>
          <a:noFill/>
          <a:ln>
            <a:noFill/>
          </a:ln>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75D658F4-4B3A-4724-A706-40642EBA3E33}" type="datetime'''''''''''''F''''''r''''''''''''''a''''''''u''''''''''''''''d'">
              <a:rPr lang="en-US" altLang="en-US" sz="1400">
                <a:ea typeface="+mn-ea"/>
                <a:cs typeface="+mn-cs"/>
              </a:rPr>
              <a:pPr marL="0" indent="0">
                <a:spcBef>
                  <a:spcPct val="0"/>
                </a:spcBef>
                <a:buNone/>
              </a:pPr>
              <a:t>Fraud</a:t>
            </a:fld>
            <a:endParaRPr lang="en-US" sz="1400" dirty="0">
              <a:ea typeface="+mn-ea"/>
              <a:cs typeface="+mn-cs"/>
              <a:sym typeface="+mn-lt"/>
            </a:endParaRPr>
          </a:p>
        </p:txBody>
      </p:sp>
      <p:sp>
        <p:nvSpPr>
          <p:cNvPr id="17" name="Text Placeholder 2">
            <a:extLst>
              <a:ext uri="{FF2B5EF4-FFF2-40B4-BE49-F238E27FC236}">
                <a16:creationId xmlns:a16="http://schemas.microsoft.com/office/drawing/2014/main" id="{7E451929-25A6-489C-B12A-3E44B9C9376C}"/>
              </a:ext>
            </a:extLst>
          </p:cNvPr>
          <p:cNvSpPr>
            <a:spLocks noGrp="1"/>
          </p:cNvSpPr>
          <p:nvPr>
            <p:custDataLst>
              <p:tags r:id="rId26"/>
            </p:custDataLst>
          </p:nvPr>
        </p:nvSpPr>
        <p:spPr bwMode="auto">
          <a:xfrm>
            <a:off x="4025901" y="5497514"/>
            <a:ext cx="1319213" cy="212725"/>
          </a:xfrm>
          <a:prstGeom prst="rect">
            <a:avLst/>
          </a:prstGeom>
          <a:noFill/>
          <a:ln>
            <a:noFill/>
          </a:ln>
          <a:extLst>
            <a:ext uri="{909E8E84-426E-40DD-AFC4-6F175D3DCCD1}">
              <a14:hiddenFill xmlns:a14="http://schemas.microsoft.com/office/drawing/2010/main">
                <a:solidFill>
                  <a:scrgbClr r="0" g="0" b="0"/>
                </a:solidFill>
              </a14:hiddenFill>
            </a:ex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0A45A419-162C-48FB-9DA9-9F5077FC0233}" type="datetime'''Ins''''titu''t''''''e''s'''''''''' ''M''''''''erge''''''r'''">
              <a:rPr lang="en-US" altLang="en-US" sz="1400">
                <a:ea typeface="+mn-ea"/>
                <a:cs typeface="+mn-cs"/>
              </a:rPr>
              <a:pPr marL="0" indent="0">
                <a:spcBef>
                  <a:spcPct val="0"/>
                </a:spcBef>
                <a:buNone/>
              </a:pPr>
              <a:t>Institutes Merger</a:t>
            </a:fld>
            <a:endParaRPr lang="en-US" sz="1400" dirty="0">
              <a:ea typeface="+mn-ea"/>
              <a:cs typeface="+mn-cs"/>
              <a:sym typeface="+mn-lt"/>
            </a:endParaRPr>
          </a:p>
        </p:txBody>
      </p:sp>
      <p:sp>
        <p:nvSpPr>
          <p:cNvPr id="100" name="Text Placeholder 2">
            <a:extLst>
              <a:ext uri="{FF2B5EF4-FFF2-40B4-BE49-F238E27FC236}">
                <a16:creationId xmlns:a16="http://schemas.microsoft.com/office/drawing/2014/main" id="{766686CB-91A6-4F87-A21A-E752A8FD6855}"/>
              </a:ext>
            </a:extLst>
          </p:cNvPr>
          <p:cNvSpPr>
            <a:spLocks noGrp="1"/>
          </p:cNvSpPr>
          <p:nvPr>
            <p:custDataLst>
              <p:tags r:id="rId27"/>
            </p:custDataLst>
          </p:nvPr>
        </p:nvSpPr>
        <p:spPr bwMode="gray">
          <a:xfrm>
            <a:off x="6864351" y="5883275"/>
            <a:ext cx="212725" cy="165100"/>
          </a:xfrm>
          <a:prstGeom prst="rect">
            <a:avLst/>
          </a:prstGeom>
          <a:solidFill>
            <a:srgbClr val="C3CFE1"/>
          </a:solidFill>
          <a:ln>
            <a:noFill/>
          </a:ln>
        </p:spPr>
        <p:txBody>
          <a:bodyPr vert="horz" wrap="none" lIns="22225" tIns="0" rIns="22225" bIns="0" numCol="1" spcCol="0" rtlCol="0" anchor="ctr" anchorCtr="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42EDAA4-DEE6-4590-9B50-CC89D2685B17}" type="datetime'''''''''''''''''''''''''''''1''''0'''''''''''''''">
              <a:rPr lang="en-US" altLang="en-US" sz="1200">
                <a:sym typeface="+mn-lt"/>
              </a:rPr>
              <a:pPr marL="0" indent="0" algn="ctr">
                <a:spcBef>
                  <a:spcPct val="0"/>
                </a:spcBef>
                <a:spcAft>
                  <a:spcPct val="0"/>
                </a:spcAft>
                <a:buNone/>
              </a:pPr>
              <a:t>10</a:t>
            </a:fld>
            <a:endParaRPr lang="en-US" sz="1200" dirty="0">
              <a:sym typeface="+mn-lt"/>
            </a:endParaRPr>
          </a:p>
        </p:txBody>
      </p:sp>
      <p:sp>
        <p:nvSpPr>
          <p:cNvPr id="121" name="Text Placeholder 2">
            <a:extLst>
              <a:ext uri="{FF2B5EF4-FFF2-40B4-BE49-F238E27FC236}">
                <a16:creationId xmlns:a16="http://schemas.microsoft.com/office/drawing/2014/main" id="{9B1971F2-C3B6-4B24-B2A1-73D3D07DF5DB}"/>
              </a:ext>
            </a:extLst>
          </p:cNvPr>
          <p:cNvSpPr>
            <a:spLocks noGrp="1"/>
          </p:cNvSpPr>
          <p:nvPr>
            <p:custDataLst>
              <p:tags r:id="rId28"/>
            </p:custDataLst>
          </p:nvPr>
        </p:nvSpPr>
        <p:spPr bwMode="gray">
          <a:xfrm>
            <a:off x="6875463" y="3344863"/>
            <a:ext cx="128588" cy="165100"/>
          </a:xfrm>
          <a:prstGeom prst="rect">
            <a:avLst/>
          </a:prstGeom>
          <a:solidFill>
            <a:srgbClr val="C3CFE1"/>
          </a:solidFill>
          <a:ln>
            <a:noFill/>
          </a:ln>
        </p:spPr>
        <p:txBody>
          <a:bodyPr vert="horz" wrap="none" lIns="22225" tIns="0" rIns="22225" bIns="0" numCol="1" spcCol="0" rtlCol="0" anchor="ctr" anchorCtr="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7BE8041-0AF9-4611-81C4-C15BBB2F6263}" type="datetime'''''''''''''''''''''''''''''''''''''''''''3'''''''''''''''''''">
              <a:rPr lang="en-US" altLang="en-US" sz="1200">
                <a:sym typeface="+mn-lt"/>
              </a:rPr>
              <a:pPr marL="0" indent="0" algn="ctr">
                <a:spcBef>
                  <a:spcPct val="0"/>
                </a:spcBef>
                <a:spcAft>
                  <a:spcPct val="0"/>
                </a:spcAft>
                <a:buNone/>
              </a:pPr>
              <a:t>3</a:t>
            </a:fld>
            <a:endParaRPr lang="en-US" sz="1200" dirty="0">
              <a:sym typeface="+mn-lt"/>
            </a:endParaRPr>
          </a:p>
        </p:txBody>
      </p:sp>
      <p:sp>
        <p:nvSpPr>
          <p:cNvPr id="21" name="TextBox 30">
            <a:extLst>
              <a:ext uri="{FF2B5EF4-FFF2-40B4-BE49-F238E27FC236}">
                <a16:creationId xmlns:a16="http://schemas.microsoft.com/office/drawing/2014/main" id="{471804DF-F10E-403F-A4A8-980A0ED45595}"/>
              </a:ext>
            </a:extLst>
          </p:cNvPr>
          <p:cNvSpPr txBox="1">
            <a:spLocks noChangeArrowheads="1"/>
          </p:cNvSpPr>
          <p:nvPr/>
        </p:nvSpPr>
        <p:spPr bwMode="gray">
          <a:xfrm>
            <a:off x="1854475" y="1937137"/>
            <a:ext cx="1760633" cy="3842034"/>
          </a:xfrm>
          <a:prstGeom prst="rect">
            <a:avLst/>
          </a:prstGeom>
          <a:solidFill>
            <a:schemeClr val="bg1">
              <a:lumMod val="8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40" tIns="91440" rIns="91440" bIns="91440" anchor="t">
            <a:noAutofit/>
          </a:bodyPr>
          <a:lstStyle>
            <a:lvl1pPr marL="182563" indent="-182563">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spcAft>
                <a:spcPts val="1200"/>
              </a:spcAft>
              <a:buFont typeface="Arial" panose="020B0604020202020204" pitchFamily="34" charset="0"/>
              <a:buChar char="•"/>
            </a:pPr>
            <a:r>
              <a:rPr lang="en-US" sz="1400" dirty="0"/>
              <a:t>Over the last six months, business interruption and civil unrest remain two key topics that Triple-I has been mentioned on, along with historically owned areas including auto, homeowners, and natural catastrophes.</a:t>
            </a:r>
          </a:p>
        </p:txBody>
      </p:sp>
      <p:sp>
        <p:nvSpPr>
          <p:cNvPr id="23" name="Rectangle 22">
            <a:extLst>
              <a:ext uri="{FF2B5EF4-FFF2-40B4-BE49-F238E27FC236}">
                <a16:creationId xmlns:a16="http://schemas.microsoft.com/office/drawing/2014/main" id="{9C93CA7C-8965-4AEE-90B7-AF0C8D873B01}"/>
              </a:ext>
            </a:extLst>
          </p:cNvPr>
          <p:cNvSpPr/>
          <p:nvPr>
            <p:custDataLst>
              <p:tags r:id="rId29"/>
            </p:custDataLst>
          </p:nvPr>
        </p:nvSpPr>
        <p:spPr bwMode="auto">
          <a:xfrm>
            <a:off x="9213851" y="5927725"/>
            <a:ext cx="214313" cy="160338"/>
          </a:xfrm>
          <a:prstGeom prst="rect">
            <a:avLst/>
          </a:prstGeom>
          <a:solidFill>
            <a:schemeClr val="hlink"/>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4" name="Rectangle 3">
            <a:extLst>
              <a:ext uri="{FF2B5EF4-FFF2-40B4-BE49-F238E27FC236}">
                <a16:creationId xmlns:a16="http://schemas.microsoft.com/office/drawing/2014/main" id="{C48955BD-445C-486C-8B59-734C66F5E1EC}"/>
              </a:ext>
            </a:extLst>
          </p:cNvPr>
          <p:cNvSpPr/>
          <p:nvPr>
            <p:custDataLst>
              <p:tags r:id="rId30"/>
            </p:custDataLst>
          </p:nvPr>
        </p:nvSpPr>
        <p:spPr bwMode="auto">
          <a:xfrm>
            <a:off x="9213851" y="5711825"/>
            <a:ext cx="214313" cy="160338"/>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59" name="Text Placeholder 2">
            <a:extLst>
              <a:ext uri="{FF2B5EF4-FFF2-40B4-BE49-F238E27FC236}">
                <a16:creationId xmlns:a16="http://schemas.microsoft.com/office/drawing/2014/main" id="{D2BE0650-D064-4CAE-AE12-7CC4E7A6E055}"/>
              </a:ext>
            </a:extLst>
          </p:cNvPr>
          <p:cNvSpPr>
            <a:spLocks noGrp="1"/>
          </p:cNvSpPr>
          <p:nvPr>
            <p:custDataLst>
              <p:tags r:id="rId31"/>
            </p:custDataLst>
          </p:nvPr>
        </p:nvSpPr>
        <p:spPr bwMode="auto">
          <a:xfrm>
            <a:off x="9478962" y="5707063"/>
            <a:ext cx="97948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9179A4E-88F5-48C8-B1BC-D6F1F4562E3E}" type="datetime'''''''12''''/''''19 ''-'''''' ''''5''''/2''0''''20'''''">
              <a:rPr lang="en-US" altLang="en-US" sz="1200"/>
              <a:pPr marL="0" indent="0">
                <a:spcBef>
                  <a:spcPct val="0"/>
                </a:spcBef>
                <a:spcAft>
                  <a:spcPct val="0"/>
                </a:spcAft>
                <a:buNone/>
              </a:pPr>
              <a:t>12/19 - 5/2020</a:t>
            </a:fld>
            <a:endParaRPr lang="en-US" sz="1200" dirty="0">
              <a:sym typeface="+mn-lt"/>
            </a:endParaRPr>
          </a:p>
        </p:txBody>
      </p:sp>
      <p:sp>
        <p:nvSpPr>
          <p:cNvPr id="49" name="Text Placeholder 2">
            <a:extLst>
              <a:ext uri="{FF2B5EF4-FFF2-40B4-BE49-F238E27FC236}">
                <a16:creationId xmlns:a16="http://schemas.microsoft.com/office/drawing/2014/main" id="{0839E98D-75B2-432B-AE5C-81F7F304D0D5}"/>
              </a:ext>
            </a:extLst>
          </p:cNvPr>
          <p:cNvSpPr>
            <a:spLocks noGrp="1"/>
          </p:cNvSpPr>
          <p:nvPr>
            <p:custDataLst>
              <p:tags r:id="rId32"/>
            </p:custDataLst>
          </p:nvPr>
        </p:nvSpPr>
        <p:spPr bwMode="auto">
          <a:xfrm>
            <a:off x="9478965" y="5922963"/>
            <a:ext cx="10509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C471E8B-8C27-4595-9667-9CAD250F372C}" type="datetime'''''6/''2''0''''''''''''''''''''20-''11/''''''2''''0'''''">
              <a:rPr lang="en-US" altLang="en-US" sz="1200"/>
              <a:pPr marL="0" indent="0">
                <a:spcBef>
                  <a:spcPct val="0"/>
                </a:spcBef>
                <a:spcAft>
                  <a:spcPct val="0"/>
                </a:spcAft>
                <a:buNone/>
              </a:pPr>
              <a:t>6/2020-11/20</a:t>
            </a:fld>
            <a:r>
              <a:rPr lang="en-US" altLang="en-US" sz="1200"/>
              <a:t>20</a:t>
            </a:r>
            <a:endParaRPr lang="en-US" sz="1200" dirty="0">
              <a:sym typeface="+mn-lt"/>
            </a:endParaRPr>
          </a:p>
        </p:txBody>
      </p:sp>
      <p:sp>
        <p:nvSpPr>
          <p:cNvPr id="123" name="Text Placeholder 2">
            <a:extLst>
              <a:ext uri="{FF2B5EF4-FFF2-40B4-BE49-F238E27FC236}">
                <a16:creationId xmlns:a16="http://schemas.microsoft.com/office/drawing/2014/main" id="{0C2A92BD-19BB-4F12-96DC-0D9F46FC4ED1}"/>
              </a:ext>
            </a:extLst>
          </p:cNvPr>
          <p:cNvSpPr txBox="1">
            <a:spLocks/>
          </p:cNvSpPr>
          <p:nvPr/>
        </p:nvSpPr>
        <p:spPr>
          <a:xfrm>
            <a:off x="2338387" y="6573591"/>
            <a:ext cx="4724400" cy="182880"/>
          </a:xfrm>
          <a:prstGeom prst="rect">
            <a:avLst/>
          </a:prstGeom>
        </p:spPr>
        <p:txBody>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dirty="0"/>
              <a:t>Source: Meltwater</a:t>
            </a:r>
          </a:p>
        </p:txBody>
      </p:sp>
    </p:spTree>
    <p:extLst>
      <p:ext uri="{BB962C8B-B14F-4D97-AF65-F5344CB8AC3E}">
        <p14:creationId xmlns:p14="http://schemas.microsoft.com/office/powerpoint/2010/main" val="792683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B1A0C558-E71F-4636-B9F5-2B1DE2F32CC1}"/>
              </a:ext>
            </a:extLst>
          </p:cNvPr>
          <p:cNvSpPr txBox="1">
            <a:spLocks/>
          </p:cNvSpPr>
          <p:nvPr/>
        </p:nvSpPr>
        <p:spPr bwMode="gray">
          <a:xfrm>
            <a:off x="1861185" y="1601417"/>
            <a:ext cx="8469630" cy="397080"/>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37160" tIns="68580" rIns="137160" bIns="13716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defTabSz="685800">
              <a:spcBef>
                <a:spcPts val="0"/>
              </a:spcBef>
              <a:buClr>
                <a:srgbClr val="F69322"/>
              </a:buClr>
              <a:defRPr/>
            </a:pPr>
            <a:r>
              <a:rPr lang="en-US" sz="1400" dirty="0">
                <a:solidFill>
                  <a:srgbClr val="FFFFFF"/>
                </a:solidFill>
                <a:latin typeface="Arial" panose="020B0604020202020204" pitchFamily="34" charset="0"/>
                <a:cs typeface="Arial" panose="020B0604020202020204" pitchFamily="34" charset="0"/>
              </a:rPr>
              <a:t>Regardless of scenario, retroactive attempts to include pandemics in BI causes bankruptcy </a:t>
            </a:r>
          </a:p>
        </p:txBody>
      </p:sp>
      <p:sp>
        <p:nvSpPr>
          <p:cNvPr id="2" name="Title 1">
            <a:extLst>
              <a:ext uri="{FF2B5EF4-FFF2-40B4-BE49-F238E27FC236}">
                <a16:creationId xmlns:a16="http://schemas.microsoft.com/office/drawing/2014/main" id="{DC6C592F-1898-4740-97F1-844FDFEB9AE3}"/>
              </a:ext>
            </a:extLst>
          </p:cNvPr>
          <p:cNvSpPr>
            <a:spLocks noGrp="1"/>
          </p:cNvSpPr>
          <p:nvPr>
            <p:ph type="title"/>
          </p:nvPr>
        </p:nvSpPr>
        <p:spPr/>
        <p:txBody>
          <a:bodyPr/>
          <a:lstStyle/>
          <a:p>
            <a:r>
              <a:rPr lang="en-US" dirty="0"/>
              <a:t>Initial News/Calls for Retro BI Contracts “Touch and Go” </a:t>
            </a:r>
          </a:p>
        </p:txBody>
      </p:sp>
      <p:sp>
        <p:nvSpPr>
          <p:cNvPr id="6" name="Text Placeholder 5">
            <a:extLst>
              <a:ext uri="{FF2B5EF4-FFF2-40B4-BE49-F238E27FC236}">
                <a16:creationId xmlns:a16="http://schemas.microsoft.com/office/drawing/2014/main" id="{23775321-6853-4A29-82C7-BAD8CF6B9516}"/>
              </a:ext>
            </a:extLst>
          </p:cNvPr>
          <p:cNvSpPr>
            <a:spLocks noGrp="1"/>
          </p:cNvSpPr>
          <p:nvPr>
            <p:ph type="body" sz="quarter" idx="17"/>
          </p:nvPr>
        </p:nvSpPr>
        <p:spPr>
          <a:xfrm>
            <a:off x="2356138" y="6387214"/>
            <a:ext cx="7982678" cy="311264"/>
          </a:xfrm>
        </p:spPr>
        <p:txBody>
          <a:bodyPr/>
          <a:lstStyle/>
          <a:p>
            <a:r>
              <a:rPr lang="en-US" sz="900" dirty="0"/>
              <a:t>Median estimates are model-driven. The higher and lower estimates assume a standard distribution for BI losses anchored in the mode-driven median loss estimates.</a:t>
            </a:r>
          </a:p>
          <a:p>
            <a:r>
              <a:rPr lang="en-US" sz="900" dirty="0"/>
              <a:t>Source: Insurance Information Institute.</a:t>
            </a:r>
          </a:p>
        </p:txBody>
      </p:sp>
      <p:grpSp>
        <p:nvGrpSpPr>
          <p:cNvPr id="29" name="Group 28">
            <a:extLst>
              <a:ext uri="{FF2B5EF4-FFF2-40B4-BE49-F238E27FC236}">
                <a16:creationId xmlns:a16="http://schemas.microsoft.com/office/drawing/2014/main" id="{A7EADF08-9898-4156-BC87-EB4FD0E09AFD}"/>
              </a:ext>
            </a:extLst>
          </p:cNvPr>
          <p:cNvGrpSpPr/>
          <p:nvPr/>
        </p:nvGrpSpPr>
        <p:grpSpPr>
          <a:xfrm>
            <a:off x="3074536" y="4940952"/>
            <a:ext cx="5992613" cy="852124"/>
            <a:chOff x="1411278" y="4981746"/>
            <a:chExt cx="7990150" cy="1245228"/>
          </a:xfrm>
        </p:grpSpPr>
        <p:sp>
          <p:nvSpPr>
            <p:cNvPr id="28" name="Rectangle 27">
              <a:extLst>
                <a:ext uri="{FF2B5EF4-FFF2-40B4-BE49-F238E27FC236}">
                  <a16:creationId xmlns:a16="http://schemas.microsoft.com/office/drawing/2014/main" id="{7931D4B5-6B46-469E-AF36-73C995831B0E}"/>
                </a:ext>
              </a:extLst>
            </p:cNvPr>
            <p:cNvSpPr/>
            <p:nvPr/>
          </p:nvSpPr>
          <p:spPr>
            <a:xfrm>
              <a:off x="2891752" y="4981746"/>
              <a:ext cx="6509675" cy="12452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lnSpc>
                  <a:spcPct val="90000"/>
                </a:lnSpc>
                <a:defRPr/>
              </a:pPr>
              <a:endParaRPr lang="en-US" sz="1500" b="1" dirty="0">
                <a:solidFill>
                  <a:srgbClr val="FFFFFF"/>
                </a:solidFill>
                <a:latin typeface="Arial"/>
              </a:endParaRPr>
            </a:p>
          </p:txBody>
        </p:sp>
        <p:sp>
          <p:nvSpPr>
            <p:cNvPr id="21" name="Text Placeholder 4">
              <a:extLst>
                <a:ext uri="{FF2B5EF4-FFF2-40B4-BE49-F238E27FC236}">
                  <a16:creationId xmlns:a16="http://schemas.microsoft.com/office/drawing/2014/main" id="{A13A0F97-83F3-43A9-B115-65D62D7E6A5A}"/>
                </a:ext>
              </a:extLst>
            </p:cNvPr>
            <p:cNvSpPr txBox="1">
              <a:spLocks/>
            </p:cNvSpPr>
            <p:nvPr/>
          </p:nvSpPr>
          <p:spPr bwMode="gray">
            <a:xfrm flipH="1">
              <a:off x="1411278" y="4981747"/>
              <a:ext cx="1549092" cy="1245227"/>
            </a:xfrm>
            <a:prstGeom prst="snip1Rect">
              <a:avLst/>
            </a:prstGeom>
            <a:solidFill>
              <a:schemeClr val="accent3"/>
            </a:solidFill>
            <a:ln w="28575" cap="flat" cmpd="sng" algn="ctr">
              <a:noFill/>
              <a:prstDash val="solid"/>
              <a:miter lim="800000"/>
              <a:headEnd type="none" w="med" len="med"/>
              <a:tailEnd type="none" w="med" len="med"/>
            </a:ln>
            <a:effectLst/>
          </p:spPr>
          <p:txBody>
            <a:bodyPr vert="horz" wrap="square" lIns="34290" tIns="34286" rIns="68580"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defTabSz="685800" eaLnBrk="1" hangingPunct="1">
                <a:spcBef>
                  <a:spcPts val="0"/>
                </a:spcBef>
                <a:buClr>
                  <a:srgbClr val="F69322"/>
                </a:buClr>
                <a:buSzPct val="90000"/>
                <a:defRPr/>
              </a:pPr>
              <a:r>
                <a:rPr lang="en-US" sz="1200" dirty="0">
                  <a:solidFill>
                    <a:srgbClr val="FFFFFF"/>
                  </a:solidFill>
                  <a:latin typeface="Arial"/>
                </a:rPr>
                <a:t>Key Assumptions</a:t>
              </a:r>
            </a:p>
          </p:txBody>
        </p:sp>
        <p:sp>
          <p:nvSpPr>
            <p:cNvPr id="27" name="TextBox 26">
              <a:extLst>
                <a:ext uri="{FF2B5EF4-FFF2-40B4-BE49-F238E27FC236}">
                  <a16:creationId xmlns:a16="http://schemas.microsoft.com/office/drawing/2014/main" id="{E4CE479D-03C9-4385-A66D-E9F378FCB1FE}"/>
                </a:ext>
              </a:extLst>
            </p:cNvPr>
            <p:cNvSpPr txBox="1"/>
            <p:nvPr/>
          </p:nvSpPr>
          <p:spPr>
            <a:xfrm>
              <a:off x="3071750" y="5065613"/>
              <a:ext cx="6329678" cy="1153637"/>
            </a:xfrm>
            <a:prstGeom prst="rect">
              <a:avLst/>
            </a:prstGeom>
            <a:noFill/>
          </p:spPr>
          <p:txBody>
            <a:bodyPr wrap="square">
              <a:spAutoFit/>
            </a:bodyPr>
            <a:lstStyle/>
            <a:p>
              <a:pPr defTabSz="685800">
                <a:lnSpc>
                  <a:spcPct val="90000"/>
                </a:lnSpc>
                <a:spcBef>
                  <a:spcPts val="300"/>
                </a:spcBef>
                <a:defRPr/>
              </a:pPr>
              <a:r>
                <a:rPr lang="en-US" sz="1050" dirty="0">
                  <a:solidFill>
                    <a:srgbClr val="000000"/>
                  </a:solidFill>
                  <a:latin typeface="Arial"/>
                </a:rPr>
                <a:t>Scenario 1: 40% take-up rate</a:t>
              </a:r>
            </a:p>
            <a:p>
              <a:pPr defTabSz="685800">
                <a:lnSpc>
                  <a:spcPct val="90000"/>
                </a:lnSpc>
                <a:spcBef>
                  <a:spcPts val="300"/>
                </a:spcBef>
                <a:defRPr/>
              </a:pPr>
              <a:r>
                <a:rPr lang="en-US" sz="1050" dirty="0">
                  <a:solidFill>
                    <a:srgbClr val="000000"/>
                  </a:solidFill>
                  <a:latin typeface="Arial"/>
                </a:rPr>
                <a:t>Scenario 2: 100% take-up rate</a:t>
              </a:r>
            </a:p>
            <a:p>
              <a:pPr defTabSz="685800">
                <a:lnSpc>
                  <a:spcPct val="90000"/>
                </a:lnSpc>
                <a:spcBef>
                  <a:spcPts val="300"/>
                </a:spcBef>
                <a:defRPr/>
              </a:pPr>
              <a:r>
                <a:rPr lang="en-US" sz="1050" dirty="0">
                  <a:solidFill>
                    <a:srgbClr val="000000"/>
                  </a:solidFill>
                  <a:latin typeface="Arial"/>
                </a:rPr>
                <a:t>Loss basis: Compensation, profits, adjustment costs 7 days waiting period </a:t>
              </a:r>
            </a:p>
            <a:p>
              <a:pPr defTabSz="685800">
                <a:lnSpc>
                  <a:spcPct val="90000"/>
                </a:lnSpc>
                <a:spcBef>
                  <a:spcPts val="300"/>
                </a:spcBef>
                <a:defRPr/>
              </a:pPr>
              <a:r>
                <a:rPr lang="en-US" sz="1050" dirty="0">
                  <a:solidFill>
                    <a:srgbClr val="000000"/>
                  </a:solidFill>
                  <a:latin typeface="Arial"/>
                </a:rPr>
                <a:t>Retained loss of 10% of total loss</a:t>
              </a:r>
            </a:p>
          </p:txBody>
        </p:sp>
      </p:grpSp>
      <p:graphicFrame>
        <p:nvGraphicFramePr>
          <p:cNvPr id="30" name="Content Placeholder 8">
            <a:extLst>
              <a:ext uri="{FF2B5EF4-FFF2-40B4-BE49-F238E27FC236}">
                <a16:creationId xmlns:a16="http://schemas.microsoft.com/office/drawing/2014/main" id="{C6A0A51F-0B67-42A4-979E-AC0B2AF1A8D1}"/>
              </a:ext>
            </a:extLst>
          </p:cNvPr>
          <p:cNvGraphicFramePr>
            <a:graphicFrameLocks/>
          </p:cNvGraphicFramePr>
          <p:nvPr/>
        </p:nvGraphicFramePr>
        <p:xfrm>
          <a:off x="1879515" y="2152813"/>
          <a:ext cx="8382657" cy="25835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Table 31">
            <a:extLst>
              <a:ext uri="{FF2B5EF4-FFF2-40B4-BE49-F238E27FC236}">
                <a16:creationId xmlns:a16="http://schemas.microsoft.com/office/drawing/2014/main" id="{71CC053E-DCD6-4F18-9AEA-2D41C134CDB7}"/>
              </a:ext>
            </a:extLst>
          </p:cNvPr>
          <p:cNvGraphicFramePr>
            <a:graphicFrameLocks noGrp="1"/>
          </p:cNvGraphicFramePr>
          <p:nvPr/>
        </p:nvGraphicFramePr>
        <p:xfrm>
          <a:off x="3672297" y="2220659"/>
          <a:ext cx="929231" cy="1742742"/>
        </p:xfrm>
        <a:graphic>
          <a:graphicData uri="http://schemas.openxmlformats.org/drawingml/2006/table">
            <a:tbl>
              <a:tblPr>
                <a:tableStyleId>{5C22544A-7EE6-4342-B048-85BDC9FD1C3A}</a:tableStyleId>
              </a:tblPr>
              <a:tblGrid>
                <a:gridCol w="929231">
                  <a:extLst>
                    <a:ext uri="{9D8B030D-6E8A-4147-A177-3AD203B41FA5}">
                      <a16:colId xmlns:a16="http://schemas.microsoft.com/office/drawing/2014/main" val="1484009492"/>
                    </a:ext>
                  </a:extLst>
                </a:gridCol>
              </a:tblGrid>
              <a:tr h="290457">
                <a:tc>
                  <a:txBody>
                    <a:bodyPr/>
                    <a:lstStyle/>
                    <a:p>
                      <a:pPr algn="r"/>
                      <a:r>
                        <a:rPr lang="en-US" sz="900" dirty="0"/>
                        <a:t>Higher</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588745"/>
                  </a:ext>
                </a:extLst>
              </a:tr>
              <a:tr h="290457">
                <a:tc>
                  <a:txBody>
                    <a:bodyPr/>
                    <a:lstStyle/>
                    <a:p>
                      <a:pPr algn="r"/>
                      <a:r>
                        <a:rPr lang="en-US" sz="900" dirty="0"/>
                        <a:t>Median</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0882135"/>
                  </a:ext>
                </a:extLst>
              </a:tr>
              <a:tr h="290457">
                <a:tc>
                  <a:txBody>
                    <a:bodyPr/>
                    <a:lstStyle/>
                    <a:p>
                      <a:pPr algn="r"/>
                      <a:r>
                        <a:rPr lang="en-US" sz="900" dirty="0"/>
                        <a:t>Lower</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502466"/>
                  </a:ext>
                </a:extLst>
              </a:tr>
              <a:tr h="290457">
                <a:tc>
                  <a:txBody>
                    <a:bodyPr/>
                    <a:lstStyle/>
                    <a:p>
                      <a:pPr algn="r"/>
                      <a:r>
                        <a:rPr lang="en-US" sz="900" dirty="0"/>
                        <a:t>Higher</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8127113"/>
                  </a:ext>
                </a:extLst>
              </a:tr>
              <a:tr h="290457">
                <a:tc>
                  <a:txBody>
                    <a:bodyPr/>
                    <a:lstStyle/>
                    <a:p>
                      <a:pPr algn="r"/>
                      <a:r>
                        <a:rPr lang="en-US" sz="900" dirty="0"/>
                        <a:t>Median</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8973865"/>
                  </a:ext>
                </a:extLst>
              </a:tr>
              <a:tr h="290457">
                <a:tc>
                  <a:txBody>
                    <a:bodyPr/>
                    <a:lstStyle/>
                    <a:p>
                      <a:pPr algn="r"/>
                      <a:r>
                        <a:rPr lang="en-US" sz="900" dirty="0"/>
                        <a:t>Lower</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117808"/>
                  </a:ext>
                </a:extLst>
              </a:tr>
            </a:tbl>
          </a:graphicData>
        </a:graphic>
      </p:graphicFrame>
      <p:cxnSp>
        <p:nvCxnSpPr>
          <p:cNvPr id="33" name="Straight Connector 32">
            <a:extLst>
              <a:ext uri="{FF2B5EF4-FFF2-40B4-BE49-F238E27FC236}">
                <a16:creationId xmlns:a16="http://schemas.microsoft.com/office/drawing/2014/main" id="{338A6A6F-7837-41F8-A3BD-572076541C1F}"/>
              </a:ext>
            </a:extLst>
          </p:cNvPr>
          <p:cNvCxnSpPr>
            <a:cxnSpLocks/>
          </p:cNvCxnSpPr>
          <p:nvPr/>
        </p:nvCxnSpPr>
        <p:spPr>
          <a:xfrm>
            <a:off x="1861185" y="3086482"/>
            <a:ext cx="8469630" cy="0"/>
          </a:xfrm>
          <a:prstGeom prst="line">
            <a:avLst/>
          </a:prstGeom>
          <a:noFill/>
          <a:ln w="31750" cap="rnd" cmpd="sng" algn="ctr">
            <a:solidFill>
              <a:sysClr val="window" lastClr="FFFFFF">
                <a:lumMod val="75000"/>
              </a:sysClr>
            </a:solidFill>
            <a:prstDash val="sysDot"/>
            <a:miter lim="800000"/>
          </a:ln>
          <a:effectLst/>
        </p:spPr>
      </p:cxnSp>
      <p:sp>
        <p:nvSpPr>
          <p:cNvPr id="34" name="TextBox 33">
            <a:extLst>
              <a:ext uri="{FF2B5EF4-FFF2-40B4-BE49-F238E27FC236}">
                <a16:creationId xmlns:a16="http://schemas.microsoft.com/office/drawing/2014/main" id="{724D4310-4855-4CB0-B3CD-39099D2E3DFB}"/>
              </a:ext>
            </a:extLst>
          </p:cNvPr>
          <p:cNvSpPr txBox="1"/>
          <p:nvPr/>
        </p:nvSpPr>
        <p:spPr>
          <a:xfrm>
            <a:off x="2548733" y="2449793"/>
            <a:ext cx="1397318" cy="461682"/>
          </a:xfrm>
          <a:prstGeom prst="rect">
            <a:avLst/>
          </a:prstGeom>
          <a:noFill/>
        </p:spPr>
        <p:txBody>
          <a:bodyPr wrap="square" rtlCol="0" anchor="ctr" anchorCtr="0">
            <a:noAutofit/>
          </a:bodyPr>
          <a:lstStyle/>
          <a:p>
            <a:pPr defTabSz="685800">
              <a:lnSpc>
                <a:spcPct val="90000"/>
              </a:lnSpc>
              <a:spcBef>
                <a:spcPts val="900"/>
              </a:spcBef>
              <a:buClr>
                <a:srgbClr val="337DBE"/>
              </a:buClr>
              <a:buSzPct val="77000"/>
              <a:defRPr/>
            </a:pPr>
            <a:r>
              <a:rPr lang="en-US" sz="1050" b="1" dirty="0">
                <a:solidFill>
                  <a:srgbClr val="000000"/>
                </a:solidFill>
                <a:latin typeface="Arial"/>
              </a:rPr>
              <a:t>Virus / Bacteria Exclusion Removal</a:t>
            </a:r>
          </a:p>
        </p:txBody>
      </p:sp>
      <p:sp>
        <p:nvSpPr>
          <p:cNvPr id="36" name="TextBox 35">
            <a:extLst>
              <a:ext uri="{FF2B5EF4-FFF2-40B4-BE49-F238E27FC236}">
                <a16:creationId xmlns:a16="http://schemas.microsoft.com/office/drawing/2014/main" id="{633B9913-FC8E-4609-ACF6-C6A0590E22AF}"/>
              </a:ext>
            </a:extLst>
          </p:cNvPr>
          <p:cNvSpPr txBox="1"/>
          <p:nvPr/>
        </p:nvSpPr>
        <p:spPr>
          <a:xfrm>
            <a:off x="2548733" y="3372980"/>
            <a:ext cx="1397318" cy="461682"/>
          </a:xfrm>
          <a:prstGeom prst="rect">
            <a:avLst/>
          </a:prstGeom>
          <a:noFill/>
        </p:spPr>
        <p:txBody>
          <a:bodyPr wrap="square" rtlCol="0" anchor="ctr" anchorCtr="0">
            <a:noAutofit/>
          </a:bodyPr>
          <a:lstStyle/>
          <a:p>
            <a:pPr defTabSz="685800">
              <a:lnSpc>
                <a:spcPct val="90000"/>
              </a:lnSpc>
              <a:spcBef>
                <a:spcPts val="900"/>
              </a:spcBef>
              <a:buClr>
                <a:srgbClr val="337DBE"/>
              </a:buClr>
              <a:buSzPct val="77000"/>
              <a:defRPr/>
            </a:pPr>
            <a:r>
              <a:rPr lang="en-US" sz="1050" b="1" dirty="0">
                <a:solidFill>
                  <a:srgbClr val="000000"/>
                </a:solidFill>
                <a:latin typeface="Arial"/>
              </a:rPr>
              <a:t>Expanded BI to</a:t>
            </a:r>
            <a:br>
              <a:rPr lang="en-US" sz="1050" b="1" dirty="0">
                <a:solidFill>
                  <a:srgbClr val="000000"/>
                </a:solidFill>
                <a:latin typeface="Arial"/>
              </a:rPr>
            </a:br>
            <a:r>
              <a:rPr lang="en-US" sz="1050" b="1" dirty="0">
                <a:solidFill>
                  <a:srgbClr val="000000"/>
                </a:solidFill>
                <a:latin typeface="Arial"/>
              </a:rPr>
              <a:t>All SMEs</a:t>
            </a:r>
          </a:p>
        </p:txBody>
      </p:sp>
      <p:sp>
        <p:nvSpPr>
          <p:cNvPr id="37" name="Oval 36">
            <a:extLst>
              <a:ext uri="{FF2B5EF4-FFF2-40B4-BE49-F238E27FC236}">
                <a16:creationId xmlns:a16="http://schemas.microsoft.com/office/drawing/2014/main" id="{D3F7AB81-C993-4022-B411-52CF49F62BE0}"/>
              </a:ext>
            </a:extLst>
          </p:cNvPr>
          <p:cNvSpPr/>
          <p:nvPr/>
        </p:nvSpPr>
        <p:spPr>
          <a:xfrm>
            <a:off x="2077247" y="2473771"/>
            <a:ext cx="369337" cy="3693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lnSpc>
                <a:spcPct val="90000"/>
              </a:lnSpc>
              <a:defRPr/>
            </a:pPr>
            <a:r>
              <a:rPr lang="en-US" sz="1500" b="1" dirty="0">
                <a:solidFill>
                  <a:srgbClr val="FFFFFF"/>
                </a:solidFill>
                <a:latin typeface="Arial"/>
              </a:rPr>
              <a:t>1</a:t>
            </a:r>
          </a:p>
        </p:txBody>
      </p:sp>
      <p:sp>
        <p:nvSpPr>
          <p:cNvPr id="38" name="Oval 37">
            <a:extLst>
              <a:ext uri="{FF2B5EF4-FFF2-40B4-BE49-F238E27FC236}">
                <a16:creationId xmlns:a16="http://schemas.microsoft.com/office/drawing/2014/main" id="{6D9FA51A-A824-48A3-85DC-1F841EBFB88B}"/>
              </a:ext>
            </a:extLst>
          </p:cNvPr>
          <p:cNvSpPr/>
          <p:nvPr/>
        </p:nvSpPr>
        <p:spPr>
          <a:xfrm>
            <a:off x="2077247" y="3429789"/>
            <a:ext cx="369337" cy="3693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lnSpc>
                <a:spcPct val="90000"/>
              </a:lnSpc>
              <a:defRPr/>
            </a:pPr>
            <a:r>
              <a:rPr lang="en-US" sz="1500" b="1" dirty="0">
                <a:solidFill>
                  <a:srgbClr val="FFFFFF"/>
                </a:solidFill>
                <a:latin typeface="Arial"/>
              </a:rPr>
              <a:t>2</a:t>
            </a:r>
          </a:p>
        </p:txBody>
      </p:sp>
      <p:sp>
        <p:nvSpPr>
          <p:cNvPr id="39" name="TextBox 38">
            <a:extLst>
              <a:ext uri="{FF2B5EF4-FFF2-40B4-BE49-F238E27FC236}">
                <a16:creationId xmlns:a16="http://schemas.microsoft.com/office/drawing/2014/main" id="{AE6DA563-7D10-40B8-A6F2-8354AB349E89}"/>
              </a:ext>
            </a:extLst>
          </p:cNvPr>
          <p:cNvSpPr txBox="1"/>
          <p:nvPr/>
        </p:nvSpPr>
        <p:spPr>
          <a:xfrm>
            <a:off x="1879514" y="1997852"/>
            <a:ext cx="2147657" cy="332778"/>
          </a:xfrm>
          <a:prstGeom prst="rect">
            <a:avLst/>
          </a:prstGeom>
          <a:noFill/>
        </p:spPr>
        <p:txBody>
          <a:bodyPr wrap="square" rtlCol="0" anchor="ctr" anchorCtr="0">
            <a:noAutofit/>
          </a:bodyPr>
          <a:lstStyle/>
          <a:p>
            <a:pPr defTabSz="685800">
              <a:lnSpc>
                <a:spcPct val="90000"/>
              </a:lnSpc>
              <a:spcBef>
                <a:spcPts val="900"/>
              </a:spcBef>
              <a:buClr>
                <a:srgbClr val="337DBE"/>
              </a:buClr>
              <a:buSzPct val="77000"/>
              <a:defRPr/>
            </a:pPr>
            <a:r>
              <a:rPr lang="en-US" sz="1050" b="1" dirty="0">
                <a:solidFill>
                  <a:srgbClr val="000000"/>
                </a:solidFill>
                <a:latin typeface="Arial"/>
              </a:rPr>
              <a:t>Retroactive BI Scenarios</a:t>
            </a:r>
          </a:p>
        </p:txBody>
      </p:sp>
    </p:spTree>
    <p:extLst>
      <p:ext uri="{BB962C8B-B14F-4D97-AF65-F5344CB8AC3E}">
        <p14:creationId xmlns:p14="http://schemas.microsoft.com/office/powerpoint/2010/main" val="27447366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12DA278-D9FF-4700-87D3-82A129C45321}"/>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F12DA278-D9FF-4700-87D3-82A129C45321}"/>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40E6B53-72EE-45F9-BBA3-EDC17AF0CD94}"/>
              </a:ext>
            </a:extLst>
          </p:cNvPr>
          <p:cNvSpPr/>
          <p:nvPr>
            <p:custDataLst>
              <p:tags r:id="rId2"/>
            </p:custDataLst>
          </p:nvPr>
        </p:nvSpPr>
        <p:spPr>
          <a:xfrm>
            <a:off x="152400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endParaRPr lang="en-US" sz="300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1728E37-21B9-424A-A4A0-44774691ACA3}"/>
              </a:ext>
            </a:extLst>
          </p:cNvPr>
          <p:cNvSpPr>
            <a:spLocks noGrp="1"/>
          </p:cNvSpPr>
          <p:nvPr>
            <p:ph type="title"/>
          </p:nvPr>
        </p:nvSpPr>
        <p:spPr>
          <a:xfrm>
            <a:off x="1880616" y="232326"/>
            <a:ext cx="8695944" cy="950976"/>
          </a:xfrm>
        </p:spPr>
        <p:txBody>
          <a:bodyPr/>
          <a:lstStyle/>
          <a:p>
            <a:r>
              <a:rPr lang="en-US" dirty="0"/>
              <a:t>The FAIR Campaign Provided A Credible, Uniform Industry Voice Amid Increased Scrutiny</a:t>
            </a:r>
          </a:p>
        </p:txBody>
      </p:sp>
      <p:sp>
        <p:nvSpPr>
          <p:cNvPr id="4" name="Text Placeholder 3">
            <a:extLst>
              <a:ext uri="{FF2B5EF4-FFF2-40B4-BE49-F238E27FC236}">
                <a16:creationId xmlns:a16="http://schemas.microsoft.com/office/drawing/2014/main" id="{32796AE6-BF57-401C-A896-A99DB420C359}"/>
              </a:ext>
            </a:extLst>
          </p:cNvPr>
          <p:cNvSpPr>
            <a:spLocks noGrp="1"/>
          </p:cNvSpPr>
          <p:nvPr>
            <p:ph type="body" sz="quarter" idx="16"/>
          </p:nvPr>
        </p:nvSpPr>
        <p:spPr/>
        <p:txBody>
          <a:bodyPr/>
          <a:lstStyle/>
          <a:p>
            <a:endParaRPr lang="en-US" dirty="0"/>
          </a:p>
        </p:txBody>
      </p:sp>
      <p:pic>
        <p:nvPicPr>
          <p:cNvPr id="11" name="Picture 10" descr="A picture containing standing, man, front, walking&#10;&#10;Description automatically generated">
            <a:extLst>
              <a:ext uri="{FF2B5EF4-FFF2-40B4-BE49-F238E27FC236}">
                <a16:creationId xmlns:a16="http://schemas.microsoft.com/office/drawing/2014/main" id="{2CD67A51-7A32-4A6E-A6C1-4774F87B2EBB}"/>
              </a:ext>
            </a:extLst>
          </p:cNvPr>
          <p:cNvPicPr>
            <a:picLocks noChangeAspect="1"/>
          </p:cNvPicPr>
          <p:nvPr/>
        </p:nvPicPr>
        <p:blipFill>
          <a:blip r:embed="rId7"/>
          <a:stretch>
            <a:fillRect/>
          </a:stretch>
        </p:blipFill>
        <p:spPr>
          <a:xfrm>
            <a:off x="1772253" y="1339892"/>
            <a:ext cx="3726740" cy="2096292"/>
          </a:xfrm>
          <a:prstGeom prst="rect">
            <a:avLst/>
          </a:prstGeom>
          <a:ln>
            <a:solidFill>
              <a:schemeClr val="tx1"/>
            </a:solidFill>
          </a:ln>
        </p:spPr>
      </p:pic>
      <p:sp>
        <p:nvSpPr>
          <p:cNvPr id="19" name="TextBox 18">
            <a:extLst>
              <a:ext uri="{FF2B5EF4-FFF2-40B4-BE49-F238E27FC236}">
                <a16:creationId xmlns:a16="http://schemas.microsoft.com/office/drawing/2014/main" id="{4B3D99DC-8944-4B61-A683-83E36AA2FC6F}"/>
              </a:ext>
            </a:extLst>
          </p:cNvPr>
          <p:cNvSpPr txBox="1"/>
          <p:nvPr/>
        </p:nvSpPr>
        <p:spPr bwMode="gray">
          <a:xfrm>
            <a:off x="7467600" y="1470305"/>
            <a:ext cx="2871216" cy="4423543"/>
          </a:xfrm>
          <a:prstGeom prst="rect">
            <a:avLst/>
          </a:prstGeom>
          <a:solidFill>
            <a:schemeClr val="bg1">
              <a:lumMod val="8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285750" indent="-285750">
              <a:spcAft>
                <a:spcPts val="600"/>
              </a:spcAft>
              <a:buFont typeface="Arial" panose="020B0604020202020204" pitchFamily="34" charset="0"/>
              <a:buChar char="•"/>
            </a:pPr>
            <a:r>
              <a:rPr lang="en-US" sz="1600" dirty="0"/>
              <a:t>The "Future of American Insurance &amp; Reinsurance (FAIR)" campaign, launched during a pivotal week of increased scrutiny for the industry, has been critical in the business interruption debate.</a:t>
            </a:r>
          </a:p>
          <a:p>
            <a:pPr marL="285750" indent="-285750">
              <a:spcAft>
                <a:spcPts val="600"/>
              </a:spcAft>
              <a:buFont typeface="Arial" panose="020B0604020202020204" pitchFamily="34" charset="0"/>
              <a:buChar char="•"/>
            </a:pPr>
            <a:r>
              <a:rPr lang="en-US" sz="1600" dirty="0"/>
              <a:t>FAIR's platform has grown to include a collection of valuable digital assets, presenting key messaging in a digestible manner to stakeholders via various channels (i.e. website, outreach, social media, digital campaigns).</a:t>
            </a:r>
          </a:p>
          <a:p>
            <a:pPr>
              <a:spcAft>
                <a:spcPts val="600"/>
              </a:spcAft>
            </a:pPr>
            <a:endParaRPr lang="en-US" sz="1300" dirty="0"/>
          </a:p>
        </p:txBody>
      </p:sp>
      <p:pic>
        <p:nvPicPr>
          <p:cNvPr id="12" name="Picture 81">
            <a:hlinkClick r:id="rId8"/>
            <a:extLst>
              <a:ext uri="{FF2B5EF4-FFF2-40B4-BE49-F238E27FC236}">
                <a16:creationId xmlns:a16="http://schemas.microsoft.com/office/drawing/2014/main" id="{B71E918D-4481-4544-9F9F-61C158F68C0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049842" y="2724144"/>
            <a:ext cx="4290474" cy="18875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14014A5-5876-4A20-9CBB-376402531D1D}"/>
              </a:ext>
            </a:extLst>
          </p:cNvPr>
          <p:cNvPicPr>
            <a:picLocks noChangeAspect="1"/>
          </p:cNvPicPr>
          <p:nvPr/>
        </p:nvPicPr>
        <p:blipFill>
          <a:blip r:embed="rId10"/>
          <a:stretch>
            <a:fillRect/>
          </a:stretch>
        </p:blipFill>
        <p:spPr>
          <a:xfrm>
            <a:off x="3030071" y="3667899"/>
            <a:ext cx="4034123" cy="2225949"/>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34538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12DA278-D9FF-4700-87D3-82A129C45321}"/>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395" imgH="394" progId="TCLayout.ActiveDocument.1">
                  <p:embed/>
                </p:oleObj>
              </mc:Choice>
              <mc:Fallback>
                <p:oleObj name="think-cell Slide" r:id="rId33" imgW="395" imgH="394" progId="TCLayout.ActiveDocument.1">
                  <p:embed/>
                  <p:pic>
                    <p:nvPicPr>
                      <p:cNvPr id="6" name="Object 5" hidden="1">
                        <a:extLst>
                          <a:ext uri="{FF2B5EF4-FFF2-40B4-BE49-F238E27FC236}">
                            <a16:creationId xmlns:a16="http://schemas.microsoft.com/office/drawing/2014/main" id="{F12DA278-D9FF-4700-87D3-82A129C45321}"/>
                          </a:ext>
                        </a:extLst>
                      </p:cNvPr>
                      <p:cNvPicPr/>
                      <p:nvPr/>
                    </p:nvPicPr>
                    <p:blipFill>
                      <a:blip r:embed="rId34"/>
                      <a:stretch>
                        <a:fillRect/>
                      </a:stretch>
                    </p:blipFill>
                    <p:spPr>
                      <a:xfrm>
                        <a:off x="1525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40E6B53-72EE-45F9-BBA3-EDC17AF0CD94}"/>
              </a:ext>
            </a:extLst>
          </p:cNvPr>
          <p:cNvSpPr/>
          <p:nvPr>
            <p:custDataLst>
              <p:tags r:id="rId2"/>
            </p:custDataLst>
          </p:nvPr>
        </p:nvSpPr>
        <p:spPr>
          <a:xfrm>
            <a:off x="152400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endParaRPr lang="en-US" sz="10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A1728E37-21B9-424A-A4A0-44774691ACA3}"/>
              </a:ext>
            </a:extLst>
          </p:cNvPr>
          <p:cNvSpPr>
            <a:spLocks noGrp="1"/>
          </p:cNvSpPr>
          <p:nvPr>
            <p:ph type="title"/>
          </p:nvPr>
        </p:nvSpPr>
        <p:spPr>
          <a:xfrm>
            <a:off x="1880616" y="232326"/>
            <a:ext cx="8695944" cy="950976"/>
          </a:xfrm>
        </p:spPr>
        <p:txBody>
          <a:bodyPr/>
          <a:lstStyle/>
          <a:p>
            <a:r>
              <a:rPr lang="en-US" dirty="0"/>
              <a:t>The FAIR Campaign Educated The Media And Created Positive Media Coverage For Insurers</a:t>
            </a:r>
          </a:p>
        </p:txBody>
      </p:sp>
      <p:sp>
        <p:nvSpPr>
          <p:cNvPr id="4" name="Text Placeholder 3">
            <a:extLst>
              <a:ext uri="{FF2B5EF4-FFF2-40B4-BE49-F238E27FC236}">
                <a16:creationId xmlns:a16="http://schemas.microsoft.com/office/drawing/2014/main" id="{32796AE6-BF57-401C-A896-A99DB420C359}"/>
              </a:ext>
            </a:extLst>
          </p:cNvPr>
          <p:cNvSpPr>
            <a:spLocks noGrp="1"/>
          </p:cNvSpPr>
          <p:nvPr>
            <p:ph type="body" sz="quarter" idx="16"/>
          </p:nvPr>
        </p:nvSpPr>
        <p:spPr/>
        <p:txBody>
          <a:bodyPr/>
          <a:lstStyle/>
          <a:p>
            <a:r>
              <a:rPr lang="en-US" dirty="0"/>
              <a:t>Source: Meltwater</a:t>
            </a:r>
          </a:p>
        </p:txBody>
      </p:sp>
      <p:sp>
        <p:nvSpPr>
          <p:cNvPr id="19" name="TextBox 18">
            <a:extLst>
              <a:ext uri="{FF2B5EF4-FFF2-40B4-BE49-F238E27FC236}">
                <a16:creationId xmlns:a16="http://schemas.microsoft.com/office/drawing/2014/main" id="{4B3D99DC-8944-4B61-A683-83E36AA2FC6F}"/>
              </a:ext>
            </a:extLst>
          </p:cNvPr>
          <p:cNvSpPr txBox="1"/>
          <p:nvPr/>
        </p:nvSpPr>
        <p:spPr bwMode="gray">
          <a:xfrm>
            <a:off x="1756012" y="4964114"/>
            <a:ext cx="8793116" cy="1391499"/>
          </a:xfrm>
          <a:prstGeom prst="rect">
            <a:avLst/>
          </a:prstGeom>
          <a:solidFill>
            <a:schemeClr val="bg1">
              <a:lumMod val="8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177800" indent="-177800">
              <a:spcAft>
                <a:spcPts val="600"/>
              </a:spcAft>
              <a:buFont typeface="Arial" panose="020B0604020202020204" pitchFamily="34" charset="0"/>
              <a:buChar char="•"/>
            </a:pPr>
            <a:r>
              <a:rPr lang="en-US" sz="1300" dirty="0"/>
              <a:t>Through education and outreach to reporters, FAIR has been able to better contain spikes in negative coverage on pandemic-related business interruption lawsuits.</a:t>
            </a:r>
          </a:p>
          <a:p>
            <a:pPr marL="177800" indent="-177800">
              <a:spcAft>
                <a:spcPts val="600"/>
              </a:spcAft>
              <a:buFont typeface="Arial" panose="020B0604020202020204" pitchFamily="34" charset="0"/>
              <a:buChar char="•"/>
            </a:pPr>
            <a:r>
              <a:rPr lang="en-US" sz="1300" dirty="0"/>
              <a:t>The FAIR campaign also prompted a steady stream of content highlighting favorable court rulings for insurers and advocating for government-led solutions to pandemic insurance.</a:t>
            </a:r>
          </a:p>
          <a:p>
            <a:pPr marL="177800" indent="-177800">
              <a:spcAft>
                <a:spcPts val="600"/>
              </a:spcAft>
              <a:buFont typeface="Arial" panose="020B0604020202020204" pitchFamily="34" charset="0"/>
              <a:buChar char="•"/>
            </a:pPr>
            <a:r>
              <a:rPr lang="en-US" sz="1300" dirty="0"/>
              <a:t>Given the decrease in coverage volume, FAIR will continue to campaign in maintenance mode, monitoring for media opportunities.</a:t>
            </a:r>
          </a:p>
        </p:txBody>
      </p:sp>
      <p:graphicFrame>
        <p:nvGraphicFramePr>
          <p:cNvPr id="43" name="Chart 42">
            <a:extLst>
              <a:ext uri="{FF2B5EF4-FFF2-40B4-BE49-F238E27FC236}">
                <a16:creationId xmlns:a16="http://schemas.microsoft.com/office/drawing/2014/main" id="{B65B1837-1D5F-4B6F-98ED-9833CED0FC77}"/>
              </a:ext>
            </a:extLst>
          </p:cNvPr>
          <p:cNvGraphicFramePr/>
          <p:nvPr>
            <p:custDataLst>
              <p:tags r:id="rId3"/>
            </p:custDataLst>
          </p:nvPr>
        </p:nvGraphicFramePr>
        <p:xfrm>
          <a:off x="1868489" y="1566863"/>
          <a:ext cx="8372475" cy="3143250"/>
        </p:xfrm>
        <a:graphic>
          <a:graphicData uri="http://schemas.openxmlformats.org/drawingml/2006/chart">
            <c:chart xmlns:c="http://schemas.openxmlformats.org/drawingml/2006/chart" xmlns:r="http://schemas.openxmlformats.org/officeDocument/2006/relationships" r:id="rId35"/>
          </a:graphicData>
        </a:graphic>
      </p:graphicFrame>
      <p:sp>
        <p:nvSpPr>
          <p:cNvPr id="32" name="Text Placeholder 2">
            <a:extLst>
              <a:ext uri="{FF2B5EF4-FFF2-40B4-BE49-F238E27FC236}">
                <a16:creationId xmlns:a16="http://schemas.microsoft.com/office/drawing/2014/main" id="{4F4387E2-415D-4162-AB10-FD3FAC08EE2A}"/>
              </a:ext>
            </a:extLst>
          </p:cNvPr>
          <p:cNvSpPr>
            <a:spLocks noGrp="1"/>
          </p:cNvSpPr>
          <p:nvPr>
            <p:custDataLst>
              <p:tags r:id="rId4"/>
            </p:custDataLst>
          </p:nvPr>
        </p:nvSpPr>
        <p:spPr bwMode="auto">
          <a:xfrm>
            <a:off x="2430463" y="4624388"/>
            <a:ext cx="300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BE55FCEA-4985-469A-997B-B53F6CCD47DB}" type="datetime'7/''''''''2''''3''''''''-''''''7''''''/''2''''''''''''''''''9'">
              <a:rPr lang="en-US" altLang="en-US" sz="1000">
                <a:cs typeface="Arial" panose="020B0604020202020204" pitchFamily="34" charset="0"/>
              </a:rPr>
              <a:pPr marL="0" indent="0" algn="ctr">
                <a:spcBef>
                  <a:spcPct val="0"/>
                </a:spcBef>
                <a:buNone/>
              </a:pPr>
              <a:t>7/23-7/29</a:t>
            </a:fld>
            <a:endParaRPr lang="en-US" sz="1000" dirty="0">
              <a:ea typeface="ＭＳ Ｐゴシック" panose="020B0600070205080204" pitchFamily="34" charset="-128"/>
              <a:cs typeface="Arial" panose="020B0604020202020204" pitchFamily="34" charset="0"/>
              <a:sym typeface="+mn-lt"/>
            </a:endParaRPr>
          </a:p>
        </p:txBody>
      </p:sp>
      <p:sp>
        <p:nvSpPr>
          <p:cNvPr id="21" name="Text Placeholder 2">
            <a:extLst>
              <a:ext uri="{FF2B5EF4-FFF2-40B4-BE49-F238E27FC236}">
                <a16:creationId xmlns:a16="http://schemas.microsoft.com/office/drawing/2014/main" id="{DBF29728-13F9-4070-AE6F-E59B4C0B5D79}"/>
              </a:ext>
            </a:extLst>
          </p:cNvPr>
          <p:cNvSpPr>
            <a:spLocks noGrp="1"/>
          </p:cNvSpPr>
          <p:nvPr>
            <p:custDataLst>
              <p:tags r:id="rId5"/>
            </p:custDataLst>
          </p:nvPr>
        </p:nvSpPr>
        <p:spPr bwMode="auto">
          <a:xfrm>
            <a:off x="5083175" y="4624388"/>
            <a:ext cx="300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02BBFE4B-8189-4B14-942B-80D947896EEB}" type="datetime'''''9''/''''''''1''0''''''''''-9''''''''/''''''1''6'''''">
              <a:rPr lang="en-US" altLang="en-US" sz="1000">
                <a:cs typeface="Arial" panose="020B0604020202020204" pitchFamily="34" charset="0"/>
              </a:rPr>
              <a:pPr marL="0" indent="0" algn="ctr">
                <a:spcBef>
                  <a:spcPct val="0"/>
                </a:spcBef>
                <a:buNone/>
              </a:pPr>
              <a:t>9/10-9/16</a:t>
            </a:fld>
            <a:endParaRPr lang="en-US" sz="1000" dirty="0">
              <a:ea typeface="ＭＳ Ｐゴシック" panose="020B0600070205080204" pitchFamily="34" charset="-128"/>
              <a:cs typeface="Arial" panose="020B0604020202020204" pitchFamily="34" charset="0"/>
              <a:sym typeface="+mn-lt"/>
            </a:endParaRPr>
          </a:p>
        </p:txBody>
      </p:sp>
      <p:sp>
        <p:nvSpPr>
          <p:cNvPr id="14" name="Text Placeholder 2">
            <a:extLst>
              <a:ext uri="{FF2B5EF4-FFF2-40B4-BE49-F238E27FC236}">
                <a16:creationId xmlns:a16="http://schemas.microsoft.com/office/drawing/2014/main" id="{4E105E07-B959-4E80-81FD-86386E7F5C52}"/>
              </a:ext>
            </a:extLst>
          </p:cNvPr>
          <p:cNvSpPr>
            <a:spLocks noGrp="1"/>
          </p:cNvSpPr>
          <p:nvPr>
            <p:custDataLst>
              <p:tags r:id="rId6"/>
            </p:custDataLst>
          </p:nvPr>
        </p:nvSpPr>
        <p:spPr bwMode="auto">
          <a:xfrm>
            <a:off x="3208340" y="4624388"/>
            <a:ext cx="257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ACF97D25-D5A2-4810-95E3-017A90C3AAB7}" type="datetime'8/''''''''''''''6''-''8''/''''''''''''''1''2'''''''''''''">
              <a:rPr lang="en-US" altLang="en-US" sz="1000">
                <a:cs typeface="Arial" panose="020B0604020202020204" pitchFamily="34" charset="0"/>
              </a:rPr>
              <a:pPr marL="0" indent="0" algn="ctr">
                <a:spcBef>
                  <a:spcPct val="0"/>
                </a:spcBef>
                <a:buNone/>
              </a:pPr>
              <a:t>8/6-8/12</a:t>
            </a:fld>
            <a:endParaRPr lang="en-US" sz="1000" dirty="0">
              <a:ea typeface="ＭＳ Ｐゴシック" panose="020B0600070205080204" pitchFamily="34" charset="-128"/>
              <a:cs typeface="Arial" panose="020B0604020202020204" pitchFamily="34" charset="0"/>
              <a:sym typeface="+mn-lt"/>
            </a:endParaRPr>
          </a:p>
        </p:txBody>
      </p:sp>
      <p:sp>
        <p:nvSpPr>
          <p:cNvPr id="16" name="Text Placeholder 2">
            <a:extLst>
              <a:ext uri="{FF2B5EF4-FFF2-40B4-BE49-F238E27FC236}">
                <a16:creationId xmlns:a16="http://schemas.microsoft.com/office/drawing/2014/main" id="{8B48328F-2AEE-4179-96CB-97C821DDC2F5}"/>
              </a:ext>
            </a:extLst>
          </p:cNvPr>
          <p:cNvSpPr>
            <a:spLocks noGrp="1"/>
          </p:cNvSpPr>
          <p:nvPr>
            <p:custDataLst>
              <p:tags r:id="rId7"/>
            </p:custDataLst>
          </p:nvPr>
        </p:nvSpPr>
        <p:spPr bwMode="auto">
          <a:xfrm>
            <a:off x="2830515" y="4624388"/>
            <a:ext cx="257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7C30E3BF-609A-4ED7-8D26-23F115AEA804}" type="datetime'''7''''/''''''3''0''-8''''''''''''''''''''''''''/''''5'''''''">
              <a:rPr lang="en-US" altLang="en-US" sz="1000">
                <a:cs typeface="Arial" panose="020B0604020202020204" pitchFamily="34" charset="0"/>
              </a:rPr>
              <a:pPr marL="0" indent="0" algn="ctr">
                <a:spcBef>
                  <a:spcPct val="0"/>
                </a:spcBef>
                <a:buNone/>
              </a:pPr>
              <a:t>7/30-8/5</a:t>
            </a:fld>
            <a:endParaRPr lang="en-US" sz="1000" dirty="0">
              <a:ea typeface="ＭＳ Ｐゴシック" panose="020B0600070205080204" pitchFamily="34" charset="-128"/>
              <a:cs typeface="Arial" panose="020B0604020202020204" pitchFamily="34" charset="0"/>
              <a:sym typeface="+mn-lt"/>
            </a:endParaRPr>
          </a:p>
        </p:txBody>
      </p:sp>
      <p:sp>
        <p:nvSpPr>
          <p:cNvPr id="17" name="Text Placeholder 2">
            <a:extLst>
              <a:ext uri="{FF2B5EF4-FFF2-40B4-BE49-F238E27FC236}">
                <a16:creationId xmlns:a16="http://schemas.microsoft.com/office/drawing/2014/main" id="{087C9CF5-F484-4B24-968D-084CBB30AB69}"/>
              </a:ext>
            </a:extLst>
          </p:cNvPr>
          <p:cNvSpPr>
            <a:spLocks noGrp="1"/>
          </p:cNvSpPr>
          <p:nvPr>
            <p:custDataLst>
              <p:tags r:id="rId8"/>
            </p:custDataLst>
          </p:nvPr>
        </p:nvSpPr>
        <p:spPr bwMode="auto">
          <a:xfrm>
            <a:off x="4346577" y="4624388"/>
            <a:ext cx="257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833AF636-2BB9-4458-8AEF-DF5E67E371E0}" type="datetime'8''/2''''''''''''''''''''7''''''-''''9/''''2'''''''''''''''">
              <a:rPr lang="en-US" altLang="en-US" sz="1000">
                <a:cs typeface="Arial" panose="020B0604020202020204" pitchFamily="34" charset="0"/>
              </a:rPr>
              <a:pPr marL="0" indent="0" algn="ctr">
                <a:spcBef>
                  <a:spcPct val="0"/>
                </a:spcBef>
                <a:buNone/>
              </a:pPr>
              <a:t>8/27-9/2</a:t>
            </a:fld>
            <a:endParaRPr lang="en-US" sz="1000" dirty="0">
              <a:ea typeface="ＭＳ Ｐゴシック" panose="020B0600070205080204" pitchFamily="34" charset="-128"/>
              <a:cs typeface="Arial" panose="020B0604020202020204" pitchFamily="34" charset="0"/>
              <a:sym typeface="+mn-lt"/>
            </a:endParaRPr>
          </a:p>
        </p:txBody>
      </p:sp>
      <p:sp>
        <p:nvSpPr>
          <p:cNvPr id="20" name="Text Placeholder 2">
            <a:extLst>
              <a:ext uri="{FF2B5EF4-FFF2-40B4-BE49-F238E27FC236}">
                <a16:creationId xmlns:a16="http://schemas.microsoft.com/office/drawing/2014/main" id="{9A0D3549-3CCF-4159-AA53-8E4494BC22F9}"/>
              </a:ext>
            </a:extLst>
          </p:cNvPr>
          <p:cNvSpPr>
            <a:spLocks noGrp="1"/>
          </p:cNvSpPr>
          <p:nvPr>
            <p:custDataLst>
              <p:tags r:id="rId9"/>
            </p:custDataLst>
          </p:nvPr>
        </p:nvSpPr>
        <p:spPr bwMode="auto">
          <a:xfrm>
            <a:off x="3567113" y="4624388"/>
            <a:ext cx="300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69B8100D-DF12-47B2-8C87-DEBC44AE3275}" type="datetime'8/''1''''3''-8''''''''''''''''''''/''''''''''1''''''9'''''''''">
              <a:rPr lang="en-US" altLang="en-US" sz="1000">
                <a:cs typeface="Arial" panose="020B0604020202020204" pitchFamily="34" charset="0"/>
              </a:rPr>
              <a:pPr marL="0" indent="0" algn="ctr">
                <a:spcBef>
                  <a:spcPct val="0"/>
                </a:spcBef>
                <a:buNone/>
              </a:pPr>
              <a:t>8/13-8/19</a:t>
            </a:fld>
            <a:endParaRPr lang="en-US" sz="1000" dirty="0">
              <a:ea typeface="ＭＳ Ｐゴシック" panose="020B0600070205080204" pitchFamily="34" charset="-128"/>
              <a:cs typeface="Arial" panose="020B0604020202020204" pitchFamily="34" charset="0"/>
              <a:sym typeface="+mn-lt"/>
            </a:endParaRPr>
          </a:p>
        </p:txBody>
      </p:sp>
      <p:sp>
        <p:nvSpPr>
          <p:cNvPr id="22" name="Text Placeholder 2">
            <a:extLst>
              <a:ext uri="{FF2B5EF4-FFF2-40B4-BE49-F238E27FC236}">
                <a16:creationId xmlns:a16="http://schemas.microsoft.com/office/drawing/2014/main" id="{6F2A3EBA-D398-4131-ACDD-BBF83058F0D8}"/>
              </a:ext>
            </a:extLst>
          </p:cNvPr>
          <p:cNvSpPr>
            <a:spLocks noGrp="1"/>
          </p:cNvSpPr>
          <p:nvPr>
            <p:custDataLst>
              <p:tags r:id="rId10"/>
            </p:custDataLst>
          </p:nvPr>
        </p:nvSpPr>
        <p:spPr bwMode="auto">
          <a:xfrm>
            <a:off x="3946525" y="4624388"/>
            <a:ext cx="300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921F0885-29C4-46C3-9EBD-0EF08E0D9CF5}" type="datetime'''''8''/''''''20''''''-''8''''''''/''''2''''6'''''''''''''''">
              <a:rPr lang="en-US" altLang="en-US" sz="1000">
                <a:cs typeface="Arial" panose="020B0604020202020204" pitchFamily="34" charset="0"/>
              </a:rPr>
              <a:pPr marL="0" indent="0" algn="ctr">
                <a:spcBef>
                  <a:spcPct val="0"/>
                </a:spcBef>
                <a:buNone/>
              </a:pPr>
              <a:t>8/20-8/26</a:t>
            </a:fld>
            <a:endParaRPr lang="en-US" sz="1000" dirty="0">
              <a:ea typeface="ＭＳ Ｐゴシック" panose="020B0600070205080204" pitchFamily="34" charset="-128"/>
              <a:cs typeface="Arial" panose="020B0604020202020204" pitchFamily="34" charset="0"/>
              <a:sym typeface="+mn-lt"/>
            </a:endParaRPr>
          </a:p>
        </p:txBody>
      </p:sp>
      <p:sp>
        <p:nvSpPr>
          <p:cNvPr id="23" name="Text Placeholder 2">
            <a:extLst>
              <a:ext uri="{FF2B5EF4-FFF2-40B4-BE49-F238E27FC236}">
                <a16:creationId xmlns:a16="http://schemas.microsoft.com/office/drawing/2014/main" id="{48AEE9F9-28F9-4FAE-BA39-0C1456179644}"/>
              </a:ext>
            </a:extLst>
          </p:cNvPr>
          <p:cNvSpPr>
            <a:spLocks noGrp="1"/>
          </p:cNvSpPr>
          <p:nvPr>
            <p:custDataLst>
              <p:tags r:id="rId11"/>
            </p:custDataLst>
          </p:nvPr>
        </p:nvSpPr>
        <p:spPr bwMode="auto">
          <a:xfrm>
            <a:off x="4738688" y="4624388"/>
            <a:ext cx="230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08126F21-B55F-4F41-AC50-A24EBF848EA5}" type="datetime'''''9''''''/''''''''''''3''''''''''''''''''''''-''9''''/''9'">
              <a:rPr lang="en-US" altLang="en-US" sz="1000">
                <a:cs typeface="Arial" panose="020B0604020202020204" pitchFamily="34" charset="0"/>
              </a:rPr>
              <a:pPr marL="0" indent="0" algn="ctr">
                <a:spcBef>
                  <a:spcPct val="0"/>
                </a:spcBef>
                <a:buNone/>
              </a:pPr>
              <a:t>9/3-9/9</a:t>
            </a:fld>
            <a:endParaRPr lang="en-US" sz="1000" dirty="0">
              <a:ea typeface="ＭＳ Ｐゴシック" panose="020B0600070205080204" pitchFamily="34" charset="-128"/>
              <a:cs typeface="Arial" panose="020B0604020202020204" pitchFamily="34" charset="0"/>
              <a:sym typeface="+mn-lt"/>
            </a:endParaRPr>
          </a:p>
        </p:txBody>
      </p:sp>
      <p:sp>
        <p:nvSpPr>
          <p:cNvPr id="25" name="Text Placeholder 2">
            <a:extLst>
              <a:ext uri="{FF2B5EF4-FFF2-40B4-BE49-F238E27FC236}">
                <a16:creationId xmlns:a16="http://schemas.microsoft.com/office/drawing/2014/main" id="{599C4067-7CF0-4193-A5CD-C9BD6E684D34}"/>
              </a:ext>
            </a:extLst>
          </p:cNvPr>
          <p:cNvSpPr>
            <a:spLocks noGrp="1"/>
          </p:cNvSpPr>
          <p:nvPr>
            <p:custDataLst>
              <p:tags r:id="rId12"/>
            </p:custDataLst>
          </p:nvPr>
        </p:nvSpPr>
        <p:spPr bwMode="auto">
          <a:xfrm>
            <a:off x="5462588" y="4624388"/>
            <a:ext cx="300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BD26433E-BCF2-4A91-885F-82A9A6AF1E40}" type="datetime'''9''/''''''''''''''''''''''1''7''''''''''-''''''''''''''9/23'">
              <a:rPr lang="en-US" altLang="en-US" sz="1000">
                <a:cs typeface="Arial" panose="020B0604020202020204" pitchFamily="34" charset="0"/>
              </a:rPr>
              <a:pPr marL="0" indent="0" algn="ctr">
                <a:spcBef>
                  <a:spcPct val="0"/>
                </a:spcBef>
                <a:buNone/>
              </a:pPr>
              <a:t>9/17-9/23</a:t>
            </a:fld>
            <a:endParaRPr lang="en-US" sz="1000" dirty="0">
              <a:ea typeface="ＭＳ Ｐゴシック" panose="020B0600070205080204" pitchFamily="34" charset="-128"/>
              <a:cs typeface="Arial" panose="020B0604020202020204" pitchFamily="34" charset="0"/>
              <a:sym typeface="+mn-lt"/>
            </a:endParaRPr>
          </a:p>
        </p:txBody>
      </p:sp>
      <p:sp>
        <p:nvSpPr>
          <p:cNvPr id="27" name="Text Placeholder 2">
            <a:extLst>
              <a:ext uri="{FF2B5EF4-FFF2-40B4-BE49-F238E27FC236}">
                <a16:creationId xmlns:a16="http://schemas.microsoft.com/office/drawing/2014/main" id="{F0110589-086A-4553-903F-96F4D8F0BFC4}"/>
              </a:ext>
            </a:extLst>
          </p:cNvPr>
          <p:cNvSpPr>
            <a:spLocks noGrp="1"/>
          </p:cNvSpPr>
          <p:nvPr>
            <p:custDataLst>
              <p:tags r:id="rId13"/>
            </p:custDataLst>
          </p:nvPr>
        </p:nvSpPr>
        <p:spPr bwMode="auto">
          <a:xfrm>
            <a:off x="5840413" y="4624388"/>
            <a:ext cx="300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E4ED683C-2951-44CF-AE5E-42AD8638563D}" type="datetime'''''''9''''''''''''/2''''4-''''''9''/''''''''''''''30'">
              <a:rPr lang="en-US" altLang="en-US" sz="1000">
                <a:cs typeface="Arial" panose="020B0604020202020204" pitchFamily="34" charset="0"/>
              </a:rPr>
              <a:pPr marL="0" indent="0" algn="ctr">
                <a:spcBef>
                  <a:spcPct val="0"/>
                </a:spcBef>
                <a:buNone/>
              </a:pPr>
              <a:t>9/24-9/30</a:t>
            </a:fld>
            <a:endParaRPr lang="en-US" sz="1000" dirty="0">
              <a:ea typeface="ＭＳ Ｐゴシック" panose="020B0600070205080204" pitchFamily="34" charset="-128"/>
              <a:cs typeface="Arial" panose="020B0604020202020204" pitchFamily="34" charset="0"/>
              <a:sym typeface="+mn-lt"/>
            </a:endParaRPr>
          </a:p>
        </p:txBody>
      </p:sp>
      <p:sp>
        <p:nvSpPr>
          <p:cNvPr id="28" name="Text Placeholder 2">
            <a:extLst>
              <a:ext uri="{FF2B5EF4-FFF2-40B4-BE49-F238E27FC236}">
                <a16:creationId xmlns:a16="http://schemas.microsoft.com/office/drawing/2014/main" id="{E17C4597-DF77-47FC-8678-34E3F21EC897}"/>
              </a:ext>
            </a:extLst>
          </p:cNvPr>
          <p:cNvSpPr>
            <a:spLocks noGrp="1"/>
          </p:cNvSpPr>
          <p:nvPr>
            <p:custDataLst>
              <p:tags r:id="rId14"/>
            </p:custDataLst>
          </p:nvPr>
        </p:nvSpPr>
        <p:spPr bwMode="auto">
          <a:xfrm>
            <a:off x="6219825" y="4624388"/>
            <a:ext cx="300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BA3C471F-48B4-4194-8B3F-2B0332B235C9}" type="datetime'''''''1''''''0''''''/''''1''''''''-10''/''7'''''''''''">
              <a:rPr lang="en-US" altLang="en-US" sz="1000">
                <a:cs typeface="Arial" panose="020B0604020202020204" pitchFamily="34" charset="0"/>
              </a:rPr>
              <a:pPr marL="0" indent="0" algn="ctr">
                <a:spcBef>
                  <a:spcPct val="0"/>
                </a:spcBef>
                <a:buNone/>
              </a:pPr>
              <a:t>10/1-10/7</a:t>
            </a:fld>
            <a:endParaRPr lang="en-US" sz="1000" dirty="0">
              <a:ea typeface="ＭＳ Ｐゴシック" panose="020B0600070205080204" pitchFamily="34" charset="-128"/>
              <a:cs typeface="Arial" panose="020B0604020202020204" pitchFamily="34" charset="0"/>
              <a:sym typeface="+mn-lt"/>
            </a:endParaRPr>
          </a:p>
        </p:txBody>
      </p:sp>
      <p:sp>
        <p:nvSpPr>
          <p:cNvPr id="29" name="Text Placeholder 2">
            <a:extLst>
              <a:ext uri="{FF2B5EF4-FFF2-40B4-BE49-F238E27FC236}">
                <a16:creationId xmlns:a16="http://schemas.microsoft.com/office/drawing/2014/main" id="{B2803F69-06FD-4537-A03A-B1A566647D0B}"/>
              </a:ext>
            </a:extLst>
          </p:cNvPr>
          <p:cNvSpPr>
            <a:spLocks noGrp="1"/>
          </p:cNvSpPr>
          <p:nvPr>
            <p:custDataLst>
              <p:tags r:id="rId15"/>
            </p:custDataLst>
          </p:nvPr>
        </p:nvSpPr>
        <p:spPr bwMode="auto">
          <a:xfrm>
            <a:off x="6584951" y="4624388"/>
            <a:ext cx="327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BD433437-FC1C-4F08-9E93-CA902D04A3C5}" type="datetime'1''0''''/''''''8''''''''''-''''10''''''''/''''1''4'''''''''''">
              <a:rPr lang="en-US" altLang="en-US" sz="1000">
                <a:cs typeface="Arial" panose="020B0604020202020204" pitchFamily="34" charset="0"/>
              </a:rPr>
              <a:pPr marL="0" indent="0" algn="ctr">
                <a:spcBef>
                  <a:spcPct val="0"/>
                </a:spcBef>
                <a:buNone/>
              </a:pPr>
              <a:t>10/8-10/14</a:t>
            </a:fld>
            <a:endParaRPr lang="en-US" sz="1000" dirty="0">
              <a:ea typeface="ＭＳ Ｐゴシック" panose="020B0600070205080204" pitchFamily="34" charset="-128"/>
              <a:cs typeface="Arial" panose="020B0604020202020204" pitchFamily="34" charset="0"/>
              <a:sym typeface="+mn-lt"/>
            </a:endParaRPr>
          </a:p>
        </p:txBody>
      </p:sp>
      <p:sp>
        <p:nvSpPr>
          <p:cNvPr id="18" name="Text Placeholder 2">
            <a:extLst>
              <a:ext uri="{FF2B5EF4-FFF2-40B4-BE49-F238E27FC236}">
                <a16:creationId xmlns:a16="http://schemas.microsoft.com/office/drawing/2014/main" id="{843A2AE8-0F32-45DF-AD6D-31A1393B0DE0}"/>
              </a:ext>
            </a:extLst>
          </p:cNvPr>
          <p:cNvSpPr>
            <a:spLocks noGrp="1"/>
          </p:cNvSpPr>
          <p:nvPr>
            <p:custDataLst>
              <p:tags r:id="rId16"/>
            </p:custDataLst>
          </p:nvPr>
        </p:nvSpPr>
        <p:spPr bwMode="auto">
          <a:xfrm>
            <a:off x="6942137" y="4624388"/>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27B1E620-99E5-461E-B165-C69BC8774808}" type="datetime'10''''''''''''/''''''''''''''1''''''5-''''''''''10/21'''">
              <a:rPr lang="en-US" altLang="en-US" sz="1000">
                <a:cs typeface="Arial" panose="020B0604020202020204" pitchFamily="34" charset="0"/>
              </a:rPr>
              <a:pPr marL="0" indent="0" algn="ctr">
                <a:spcBef>
                  <a:spcPct val="0"/>
                </a:spcBef>
                <a:buNone/>
              </a:pPr>
              <a:t>10/15-10/21</a:t>
            </a:fld>
            <a:endParaRPr lang="en-US" sz="1000" dirty="0">
              <a:ea typeface="ＭＳ Ｐゴシック" panose="020B0600070205080204" pitchFamily="34" charset="-128"/>
              <a:cs typeface="Arial" panose="020B0604020202020204" pitchFamily="34" charset="0"/>
              <a:sym typeface="+mn-lt"/>
            </a:endParaRPr>
          </a:p>
        </p:txBody>
      </p:sp>
      <p:sp>
        <p:nvSpPr>
          <p:cNvPr id="24" name="Text Placeholder 2">
            <a:extLst>
              <a:ext uri="{FF2B5EF4-FFF2-40B4-BE49-F238E27FC236}">
                <a16:creationId xmlns:a16="http://schemas.microsoft.com/office/drawing/2014/main" id="{8EF64406-E211-4A0D-A456-941BE16CFF2A}"/>
              </a:ext>
            </a:extLst>
          </p:cNvPr>
          <p:cNvSpPr>
            <a:spLocks noGrp="1"/>
          </p:cNvSpPr>
          <p:nvPr>
            <p:custDataLst>
              <p:tags r:id="rId17"/>
            </p:custDataLst>
          </p:nvPr>
        </p:nvSpPr>
        <p:spPr bwMode="auto">
          <a:xfrm>
            <a:off x="7321549" y="4624388"/>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F9F4185E-3A60-4621-AB6D-6DC23624800D}" type="datetime'''''1''''0''''''/''''''''''22-''10''''''''''''''/2''''8'''''">
              <a:rPr lang="en-US" altLang="en-US" sz="1000">
                <a:cs typeface="Arial" panose="020B0604020202020204" pitchFamily="34" charset="0"/>
              </a:rPr>
              <a:pPr marL="0" indent="0" algn="ctr">
                <a:spcBef>
                  <a:spcPct val="0"/>
                </a:spcBef>
                <a:buNone/>
              </a:pPr>
              <a:t>10/22-10/28</a:t>
            </a:fld>
            <a:endParaRPr lang="en-US" sz="1000" dirty="0">
              <a:ea typeface="ＭＳ Ｐゴシック" panose="020B0600070205080204" pitchFamily="34" charset="-128"/>
              <a:cs typeface="Arial" panose="020B0604020202020204" pitchFamily="34" charset="0"/>
              <a:sym typeface="+mn-lt"/>
            </a:endParaRPr>
          </a:p>
        </p:txBody>
      </p:sp>
      <p:sp>
        <p:nvSpPr>
          <p:cNvPr id="30" name="Text Placeholder 2">
            <a:extLst>
              <a:ext uri="{FF2B5EF4-FFF2-40B4-BE49-F238E27FC236}">
                <a16:creationId xmlns:a16="http://schemas.microsoft.com/office/drawing/2014/main" id="{412F5658-A8B1-4577-A6F2-13FC7A425AAB}"/>
              </a:ext>
            </a:extLst>
          </p:cNvPr>
          <p:cNvSpPr>
            <a:spLocks noGrp="1"/>
          </p:cNvSpPr>
          <p:nvPr>
            <p:custDataLst>
              <p:tags r:id="rId18"/>
            </p:custDataLst>
          </p:nvPr>
        </p:nvSpPr>
        <p:spPr bwMode="auto">
          <a:xfrm>
            <a:off x="7721601" y="4624388"/>
            <a:ext cx="327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C5AE24B2-E60C-4D4F-98B0-BA48B625DA4F}" type="datetime'1''0/2''9''-''''''''''''''''1''1''''/''''''''''4'''''">
              <a:rPr lang="en-US" altLang="en-US" sz="1000">
                <a:cs typeface="Arial" panose="020B0604020202020204" pitchFamily="34" charset="0"/>
              </a:rPr>
              <a:pPr marL="0" indent="0" algn="ctr">
                <a:spcBef>
                  <a:spcPct val="0"/>
                </a:spcBef>
                <a:buNone/>
              </a:pPr>
              <a:t>10/29-11/4</a:t>
            </a:fld>
            <a:endParaRPr lang="en-US" sz="1000" dirty="0">
              <a:ea typeface="ＭＳ Ｐゴシック" panose="020B0600070205080204" pitchFamily="34" charset="-128"/>
              <a:cs typeface="Arial" panose="020B0604020202020204" pitchFamily="34" charset="0"/>
              <a:sym typeface="+mn-lt"/>
            </a:endParaRPr>
          </a:p>
        </p:txBody>
      </p:sp>
      <p:sp>
        <p:nvSpPr>
          <p:cNvPr id="31" name="Text Placeholder 2">
            <a:extLst>
              <a:ext uri="{FF2B5EF4-FFF2-40B4-BE49-F238E27FC236}">
                <a16:creationId xmlns:a16="http://schemas.microsoft.com/office/drawing/2014/main" id="{D83DFCF1-C028-4082-BB86-7788D99F81F4}"/>
              </a:ext>
            </a:extLst>
          </p:cNvPr>
          <p:cNvSpPr>
            <a:spLocks noGrp="1"/>
          </p:cNvSpPr>
          <p:nvPr>
            <p:custDataLst>
              <p:tags r:id="rId19"/>
            </p:custDataLst>
          </p:nvPr>
        </p:nvSpPr>
        <p:spPr bwMode="auto">
          <a:xfrm>
            <a:off x="8101014" y="4624388"/>
            <a:ext cx="327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7973BF2E-05B9-45D7-A605-0CA18C762488}" type="datetime'''1''''''''''1''''/''''''''''''''5-''''1''1/1''''''''''''1'">
              <a:rPr lang="en-US" altLang="en-US" sz="1000">
                <a:cs typeface="Arial" panose="020B0604020202020204" pitchFamily="34" charset="0"/>
              </a:rPr>
              <a:pPr marL="0" indent="0" algn="ctr">
                <a:spcBef>
                  <a:spcPct val="0"/>
                </a:spcBef>
                <a:buNone/>
              </a:pPr>
              <a:t>11/5-11/11</a:t>
            </a:fld>
            <a:endParaRPr lang="en-US" sz="1000" dirty="0">
              <a:ea typeface="ＭＳ Ｐゴシック" panose="020B0600070205080204" pitchFamily="34" charset="-128"/>
              <a:cs typeface="Arial" panose="020B0604020202020204" pitchFamily="34" charset="0"/>
              <a:sym typeface="+mn-lt"/>
            </a:endParaRPr>
          </a:p>
        </p:txBody>
      </p:sp>
      <p:sp>
        <p:nvSpPr>
          <p:cNvPr id="33" name="Text Placeholder 2">
            <a:extLst>
              <a:ext uri="{FF2B5EF4-FFF2-40B4-BE49-F238E27FC236}">
                <a16:creationId xmlns:a16="http://schemas.microsoft.com/office/drawing/2014/main" id="{82DE40CD-5FDF-4DB4-9419-7601F04BD130}"/>
              </a:ext>
            </a:extLst>
          </p:cNvPr>
          <p:cNvSpPr>
            <a:spLocks noGrp="1"/>
          </p:cNvSpPr>
          <p:nvPr>
            <p:custDataLst>
              <p:tags r:id="rId20"/>
            </p:custDataLst>
          </p:nvPr>
        </p:nvSpPr>
        <p:spPr bwMode="auto">
          <a:xfrm>
            <a:off x="8458199" y="4624388"/>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B6163FCA-101F-4F6F-9C4F-17069C9AEC71}" type="datetime'''''11''/''''''''12''''-''''''''11''''/''''''''1''''''8'''''''">
              <a:rPr lang="en-US" altLang="en-US" sz="1000">
                <a:cs typeface="Arial" panose="020B0604020202020204" pitchFamily="34" charset="0"/>
              </a:rPr>
              <a:pPr marL="0" indent="0" algn="ctr">
                <a:spcBef>
                  <a:spcPct val="0"/>
                </a:spcBef>
                <a:buNone/>
              </a:pPr>
              <a:t>11/12-11/18</a:t>
            </a:fld>
            <a:endParaRPr lang="en-US" sz="1000" dirty="0">
              <a:ea typeface="ＭＳ Ｐゴシック" panose="020B0600070205080204" pitchFamily="34" charset="-128"/>
              <a:cs typeface="Arial" panose="020B0604020202020204" pitchFamily="34" charset="0"/>
              <a:sym typeface="+mn-lt"/>
            </a:endParaRPr>
          </a:p>
        </p:txBody>
      </p:sp>
      <p:sp>
        <p:nvSpPr>
          <p:cNvPr id="34" name="Text Placeholder 2">
            <a:extLst>
              <a:ext uri="{FF2B5EF4-FFF2-40B4-BE49-F238E27FC236}">
                <a16:creationId xmlns:a16="http://schemas.microsoft.com/office/drawing/2014/main" id="{7332BBB0-C86D-42C4-A037-1122C72489A5}"/>
              </a:ext>
            </a:extLst>
          </p:cNvPr>
          <p:cNvSpPr>
            <a:spLocks noGrp="1"/>
          </p:cNvSpPr>
          <p:nvPr>
            <p:custDataLst>
              <p:tags r:id="rId21"/>
            </p:custDataLst>
          </p:nvPr>
        </p:nvSpPr>
        <p:spPr bwMode="auto">
          <a:xfrm>
            <a:off x="9629775" y="4624388"/>
            <a:ext cx="300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13C65D67-2FAA-4ED2-9D1A-D487D6629075}" type="datetime'12''''''''/3''''''''-''''''''''''''1''2''''''''/''''''''9'''">
              <a:rPr lang="en-US" altLang="en-US" sz="1000">
                <a:cs typeface="Arial" panose="020B0604020202020204" pitchFamily="34" charset="0"/>
              </a:rPr>
              <a:pPr marL="0" indent="0" algn="ctr">
                <a:spcBef>
                  <a:spcPct val="0"/>
                </a:spcBef>
                <a:buNone/>
              </a:pPr>
              <a:t>12/3-12/9</a:t>
            </a:fld>
            <a:endParaRPr lang="en-US" sz="1000" dirty="0">
              <a:ea typeface="ＭＳ Ｐゴシック" panose="020B0600070205080204" pitchFamily="34" charset="-128"/>
              <a:cs typeface="Arial" panose="020B0604020202020204" pitchFamily="34" charset="0"/>
              <a:sym typeface="+mn-lt"/>
            </a:endParaRPr>
          </a:p>
        </p:txBody>
      </p:sp>
      <p:sp>
        <p:nvSpPr>
          <p:cNvPr id="26" name="Text Placeholder 2">
            <a:extLst>
              <a:ext uri="{FF2B5EF4-FFF2-40B4-BE49-F238E27FC236}">
                <a16:creationId xmlns:a16="http://schemas.microsoft.com/office/drawing/2014/main" id="{A18120E8-F42D-4663-AA08-08F13A36DD10}"/>
              </a:ext>
            </a:extLst>
          </p:cNvPr>
          <p:cNvSpPr>
            <a:spLocks noGrp="1"/>
          </p:cNvSpPr>
          <p:nvPr>
            <p:custDataLst>
              <p:tags r:id="rId22"/>
            </p:custDataLst>
          </p:nvPr>
        </p:nvSpPr>
        <p:spPr bwMode="auto">
          <a:xfrm>
            <a:off x="8837612" y="4624388"/>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FDE6764E-079E-4223-B644-F5FC1D4F4B2B}" type="datetime'1''1''''''''''''''/1''9''''''''''''''-''1''1''''/''2''''''5'''">
              <a:rPr lang="en-US" altLang="en-US" sz="1000">
                <a:cs typeface="Arial" panose="020B0604020202020204" pitchFamily="34" charset="0"/>
              </a:rPr>
              <a:pPr marL="0" indent="0" algn="ctr">
                <a:spcBef>
                  <a:spcPct val="0"/>
                </a:spcBef>
                <a:buNone/>
              </a:pPr>
              <a:t>11/19-11/25</a:t>
            </a:fld>
            <a:endParaRPr lang="en-US" sz="1000" dirty="0">
              <a:ea typeface="ＭＳ Ｐゴシック" panose="020B0600070205080204" pitchFamily="34" charset="-128"/>
              <a:cs typeface="Arial" panose="020B0604020202020204" pitchFamily="34" charset="0"/>
              <a:sym typeface="+mn-lt"/>
            </a:endParaRPr>
          </a:p>
        </p:txBody>
      </p:sp>
      <p:sp>
        <p:nvSpPr>
          <p:cNvPr id="15" name="Text Placeholder 2">
            <a:extLst>
              <a:ext uri="{FF2B5EF4-FFF2-40B4-BE49-F238E27FC236}">
                <a16:creationId xmlns:a16="http://schemas.microsoft.com/office/drawing/2014/main" id="{E06F040E-75A9-40BC-B293-DFABC43F80EB}"/>
              </a:ext>
            </a:extLst>
          </p:cNvPr>
          <p:cNvSpPr>
            <a:spLocks noGrp="1"/>
          </p:cNvSpPr>
          <p:nvPr>
            <p:custDataLst>
              <p:tags r:id="rId23"/>
            </p:custDataLst>
          </p:nvPr>
        </p:nvSpPr>
        <p:spPr bwMode="auto">
          <a:xfrm>
            <a:off x="9237664" y="4624388"/>
            <a:ext cx="327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9E663B41-C1AC-47ED-9EEA-836A8AEF4F3F}" type="datetime'1''''''''1''''''''/2''''6''-''1''2/''''''''''''''''''2'">
              <a:rPr lang="en-US" altLang="en-US" sz="1000">
                <a:cs typeface="Arial" panose="020B0604020202020204" pitchFamily="34" charset="0"/>
              </a:rPr>
              <a:pPr marL="0" indent="0" algn="ctr">
                <a:spcBef>
                  <a:spcPct val="0"/>
                </a:spcBef>
                <a:buNone/>
              </a:pPr>
              <a:t>11/26-12/2</a:t>
            </a:fld>
            <a:endParaRPr lang="en-US" sz="1000" dirty="0">
              <a:ea typeface="ＭＳ Ｐゴシック" panose="020B0600070205080204" pitchFamily="34" charset="-128"/>
              <a:cs typeface="Arial" panose="020B0604020202020204" pitchFamily="34" charset="0"/>
              <a:sym typeface="+mn-lt"/>
            </a:endParaRPr>
          </a:p>
        </p:txBody>
      </p:sp>
      <p:sp>
        <p:nvSpPr>
          <p:cNvPr id="35" name="Text Placeholder 2">
            <a:extLst>
              <a:ext uri="{FF2B5EF4-FFF2-40B4-BE49-F238E27FC236}">
                <a16:creationId xmlns:a16="http://schemas.microsoft.com/office/drawing/2014/main" id="{660FCF97-D85D-4A89-AAA0-A3D95404859E}"/>
              </a:ext>
            </a:extLst>
          </p:cNvPr>
          <p:cNvSpPr>
            <a:spLocks noGrp="1"/>
          </p:cNvSpPr>
          <p:nvPr>
            <p:custDataLst>
              <p:tags r:id="rId24"/>
            </p:custDataLst>
          </p:nvPr>
        </p:nvSpPr>
        <p:spPr bwMode="auto">
          <a:xfrm>
            <a:off x="9974262" y="4624388"/>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880441FB-8A36-4867-A3AE-C3E336D499C0}" type="datetime'''''''''1''''''2/1''0''-''1''2''''/''''''1''''''''6'''">
              <a:rPr lang="en-US" altLang="en-US" sz="1000">
                <a:cs typeface="Arial" panose="020B0604020202020204" pitchFamily="34" charset="0"/>
              </a:rPr>
              <a:pPr marL="0" indent="0" algn="ctr">
                <a:spcBef>
                  <a:spcPct val="0"/>
                </a:spcBef>
                <a:buNone/>
              </a:pPr>
              <a:t>12/10-12/16</a:t>
            </a:fld>
            <a:endParaRPr lang="en-US" sz="1000" dirty="0">
              <a:ea typeface="ＭＳ Ｐゴシック" panose="020B0600070205080204" pitchFamily="34" charset="-128"/>
              <a:cs typeface="Arial" panose="020B0604020202020204" pitchFamily="34" charset="0"/>
              <a:sym typeface="+mn-lt"/>
            </a:endParaRPr>
          </a:p>
        </p:txBody>
      </p:sp>
      <p:sp>
        <p:nvSpPr>
          <p:cNvPr id="36" name="TextBox 35">
            <a:extLst>
              <a:ext uri="{FF2B5EF4-FFF2-40B4-BE49-F238E27FC236}">
                <a16:creationId xmlns:a16="http://schemas.microsoft.com/office/drawing/2014/main" id="{1066C3E7-5E9F-4245-8DB9-7755F889D155}"/>
              </a:ext>
            </a:extLst>
          </p:cNvPr>
          <p:cNvSpPr txBox="1"/>
          <p:nvPr/>
        </p:nvSpPr>
        <p:spPr bwMode="gray">
          <a:xfrm>
            <a:off x="1881188" y="1292226"/>
            <a:ext cx="473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r>
              <a:rPr lang="en-US" sz="1400" b="1" dirty="0"/>
              <a:t>Number Of Stories</a:t>
            </a:r>
          </a:p>
        </p:txBody>
      </p:sp>
      <p:cxnSp>
        <p:nvCxnSpPr>
          <p:cNvPr id="37" name="Straight Connector 36">
            <a:extLst>
              <a:ext uri="{FF2B5EF4-FFF2-40B4-BE49-F238E27FC236}">
                <a16:creationId xmlns:a16="http://schemas.microsoft.com/office/drawing/2014/main" id="{02629851-1092-4E4B-93B4-1395183F6145}"/>
              </a:ext>
            </a:extLst>
          </p:cNvPr>
          <p:cNvCxnSpPr/>
          <p:nvPr>
            <p:custDataLst>
              <p:tags r:id="rId25"/>
            </p:custDataLst>
          </p:nvPr>
        </p:nvCxnSpPr>
        <p:spPr bwMode="gray">
          <a:xfrm>
            <a:off x="7008813" y="1865313"/>
            <a:ext cx="323850" cy="0"/>
          </a:xfrm>
          <a:prstGeom prst="line">
            <a:avLst/>
          </a:prstGeom>
          <a:ln w="19050" cap="rnd"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93B3DA-D5D4-48C4-B09B-60777335D3BE}"/>
              </a:ext>
            </a:extLst>
          </p:cNvPr>
          <p:cNvCxnSpPr/>
          <p:nvPr>
            <p:custDataLst>
              <p:tags r:id="rId26"/>
            </p:custDataLst>
          </p:nvPr>
        </p:nvCxnSpPr>
        <p:spPr bwMode="gray">
          <a:xfrm>
            <a:off x="7008813" y="2128838"/>
            <a:ext cx="323850" cy="0"/>
          </a:xfrm>
          <a:prstGeom prst="line">
            <a:avLst/>
          </a:prstGeom>
          <a:ln w="19050" cap="rnd" cmpd="sng" algn="ctr">
            <a:solidFill>
              <a:schemeClr val="accent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963FA4D2-FE5E-44FF-9112-49D86E42DF0B}"/>
              </a:ext>
            </a:extLst>
          </p:cNvPr>
          <p:cNvSpPr/>
          <p:nvPr>
            <p:custDataLst>
              <p:tags r:id="rId27"/>
            </p:custDataLst>
          </p:nvPr>
        </p:nvSpPr>
        <p:spPr bwMode="auto">
          <a:xfrm>
            <a:off x="7126288" y="1820863"/>
            <a:ext cx="88900" cy="88900"/>
          </a:xfrm>
          <a:prstGeom prst="ellipse">
            <a:avLst/>
          </a:prstGeom>
          <a:solidFill>
            <a:schemeClr val="accent2"/>
          </a:solidFill>
          <a:ln w="9525" algn="ctr">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spcBef>
                <a:spcPct val="20000"/>
              </a:spcBef>
            </a:pPr>
            <a:endParaRPr lang="en-US" sz="2000" dirty="0">
              <a:solidFill>
                <a:srgbClr val="000000"/>
              </a:solidFill>
            </a:endParaRPr>
          </a:p>
        </p:txBody>
      </p:sp>
      <p:sp>
        <p:nvSpPr>
          <p:cNvPr id="40" name="Oval 39">
            <a:extLst>
              <a:ext uri="{FF2B5EF4-FFF2-40B4-BE49-F238E27FC236}">
                <a16:creationId xmlns:a16="http://schemas.microsoft.com/office/drawing/2014/main" id="{9757D726-FF81-4CBF-A1EF-13F7A374387A}"/>
              </a:ext>
            </a:extLst>
          </p:cNvPr>
          <p:cNvSpPr/>
          <p:nvPr>
            <p:custDataLst>
              <p:tags r:id="rId28"/>
            </p:custDataLst>
          </p:nvPr>
        </p:nvSpPr>
        <p:spPr bwMode="auto">
          <a:xfrm>
            <a:off x="7126288" y="2084388"/>
            <a:ext cx="88900" cy="88900"/>
          </a:xfrm>
          <a:prstGeom prst="ellipse">
            <a:avLst/>
          </a:prstGeom>
          <a:solidFill>
            <a:schemeClr val="accent4"/>
          </a:solidFill>
          <a:ln w="9525" algn="ctr">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spcBef>
                <a:spcPct val="20000"/>
              </a:spcBef>
            </a:pPr>
            <a:endParaRPr lang="en-US" sz="2000" dirty="0">
              <a:solidFill>
                <a:srgbClr val="000000"/>
              </a:solidFill>
            </a:endParaRPr>
          </a:p>
        </p:txBody>
      </p:sp>
      <p:sp>
        <p:nvSpPr>
          <p:cNvPr id="42" name="Text Placeholder 2">
            <a:extLst>
              <a:ext uri="{FF2B5EF4-FFF2-40B4-BE49-F238E27FC236}">
                <a16:creationId xmlns:a16="http://schemas.microsoft.com/office/drawing/2014/main" id="{582465C3-1144-4BF1-A0A9-6F629D3B8E72}"/>
              </a:ext>
            </a:extLst>
          </p:cNvPr>
          <p:cNvSpPr>
            <a:spLocks noGrp="1"/>
          </p:cNvSpPr>
          <p:nvPr>
            <p:custDataLst>
              <p:tags r:id="rId29"/>
            </p:custDataLst>
          </p:nvPr>
        </p:nvSpPr>
        <p:spPr bwMode="auto">
          <a:xfrm>
            <a:off x="7396164" y="2030413"/>
            <a:ext cx="2690813" cy="425450"/>
          </a:xfrm>
          <a:prstGeom prst="rect">
            <a:avLst/>
          </a:prstGeom>
          <a:noFill/>
          <a:ln>
            <a:noFill/>
          </a:ln>
          <a:extLst>
            <a:ext uri="{909E8E84-426E-40DD-AFC4-6F175D3DCCD1}">
              <a14:hiddenFill xmlns:a14="http://schemas.microsoft.com/office/drawing/2010/main">
                <a:solidFill>
                  <a:scrgbClr r="0" g="0" b="0"/>
                </a:solidFill>
              </a14:hiddenFill>
            </a:ex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Arial" panose="020B0604020202020204" pitchFamily="34" charset="0"/>
                <a:ea typeface="ＭＳ Ｐゴシック" charset="0"/>
                <a:cs typeface="Arial" panose="020B0604020202020204" pitchFamily="34" charset="0"/>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n-US" altLang="en-US" sz="1400" dirty="0"/>
              <a:t>BI Lawsuit Coverage Referencing </a:t>
            </a:r>
          </a:p>
          <a:p>
            <a:pPr marL="0" indent="0">
              <a:spcBef>
                <a:spcPct val="0"/>
              </a:spcBef>
              <a:buNone/>
            </a:pPr>
            <a:r>
              <a:rPr lang="en-US" altLang="en-US" sz="1400" dirty="0"/>
              <a:t>States With Favorable Rulings</a:t>
            </a:r>
            <a:endParaRPr lang="en-US" sz="1400" dirty="0">
              <a:latin typeface="+mn-lt"/>
              <a:ea typeface="ＭＳ Ｐゴシック" panose="020B0600070205080204" pitchFamily="34" charset="-128"/>
              <a:sym typeface="+mn-lt"/>
            </a:endParaRPr>
          </a:p>
        </p:txBody>
      </p:sp>
      <p:sp>
        <p:nvSpPr>
          <p:cNvPr id="41" name="Text Placeholder 2">
            <a:extLst>
              <a:ext uri="{FF2B5EF4-FFF2-40B4-BE49-F238E27FC236}">
                <a16:creationId xmlns:a16="http://schemas.microsoft.com/office/drawing/2014/main" id="{A4DE02FD-948C-4CC7-8EF3-503EBB1C4FC1}"/>
              </a:ext>
            </a:extLst>
          </p:cNvPr>
          <p:cNvSpPr>
            <a:spLocks noGrp="1"/>
          </p:cNvSpPr>
          <p:nvPr>
            <p:custDataLst>
              <p:tags r:id="rId30"/>
            </p:custDataLst>
          </p:nvPr>
        </p:nvSpPr>
        <p:spPr bwMode="auto">
          <a:xfrm>
            <a:off x="7396163" y="1766889"/>
            <a:ext cx="2247900" cy="212725"/>
          </a:xfrm>
          <a:prstGeom prst="rect">
            <a:avLst/>
          </a:prstGeom>
          <a:noFill/>
          <a:ln>
            <a:noFill/>
          </a:ln>
          <a:extLst>
            <a:ext uri="{909E8E84-426E-40DD-AFC4-6F175D3DCCD1}">
              <a14:hiddenFill xmlns:a14="http://schemas.microsoft.com/office/drawing/2010/main">
                <a:solidFill>
                  <a:scrgbClr r="0" g="0" b="0"/>
                </a:solidFill>
              </a14:hiddenFill>
            </a:ex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Arial" panose="020B0604020202020204" pitchFamily="34" charset="0"/>
                <a:ea typeface="ＭＳ Ｐゴシック" charset="0"/>
                <a:cs typeface="Arial" panose="020B0604020202020204" pitchFamily="34" charset="0"/>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2519F91B-9B0F-49AE-A907-57A189C4E2BB}" type="datetime'B''I'' L''a''w''''''''''s''uit'''' ''C''''ov''''''''erag''e'''">
              <a:rPr lang="en-US" altLang="en-US" sz="1400"/>
              <a:pPr marL="0" indent="0">
                <a:spcBef>
                  <a:spcPct val="0"/>
                </a:spcBef>
                <a:buNone/>
              </a:pPr>
              <a:t>BI Lawsuit Coverage</a:t>
            </a:fld>
            <a:r>
              <a:rPr lang="en-US" altLang="en-US" sz="1400" dirty="0"/>
              <a:t> Overall</a:t>
            </a:r>
            <a:endParaRPr lang="en-US" sz="1400" dirty="0">
              <a:latin typeface="+mn-lt"/>
              <a:ea typeface="ＭＳ Ｐゴシック" panose="020B0600070205080204" pitchFamily="34" charset="-128"/>
              <a:sym typeface="+mn-lt"/>
            </a:endParaRPr>
          </a:p>
        </p:txBody>
      </p:sp>
    </p:spTree>
    <p:extLst>
      <p:ext uri="{BB962C8B-B14F-4D97-AF65-F5344CB8AC3E}">
        <p14:creationId xmlns:p14="http://schemas.microsoft.com/office/powerpoint/2010/main" val="415915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r>
              <a:rPr lang="en-US" sz="3200" dirty="0"/>
              <a:t>Industry Economic Impact </a:t>
            </a:r>
            <a:br>
              <a:rPr lang="en-US" dirty="0"/>
            </a:br>
            <a:r>
              <a:rPr lang="en-US" sz="2000" dirty="0"/>
              <a:t>February 2021</a:t>
            </a:r>
          </a:p>
        </p:txBody>
      </p:sp>
      <p:sp>
        <p:nvSpPr>
          <p:cNvPr id="7" name="Subtitle 6">
            <a:extLst>
              <a:ext uri="{FF2B5EF4-FFF2-40B4-BE49-F238E27FC236}">
                <a16:creationId xmlns:a16="http://schemas.microsoft.com/office/drawing/2014/main" id="{BDA85E25-CC10-434E-8BEB-EA4F51F5766C}"/>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8BBB73BD-5FAB-9F49-9230-05B3A9F3424A}"/>
              </a:ext>
            </a:extLst>
          </p:cNvPr>
          <p:cNvSpPr txBox="1"/>
          <p:nvPr/>
        </p:nvSpPr>
        <p:spPr>
          <a:xfrm>
            <a:off x="-382555" y="-793102"/>
            <a:ext cx="0" cy="0"/>
          </a:xfrm>
          <a:prstGeom prst="rect">
            <a:avLst/>
          </a:prstGeom>
          <a:noFill/>
        </p:spPr>
        <p:txBody>
          <a:bodyPr wrap="none" rtlCol="0">
            <a:noAutofit/>
          </a:bodyPr>
          <a:lstStyle/>
          <a:p>
            <a:pPr marL="292608" marR="0" lvl="0" indent="-292608"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8377326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2033016" y="444159"/>
            <a:ext cx="8468432" cy="679949"/>
          </a:xfrm>
        </p:spPr>
        <p:txBody>
          <a:bodyPr/>
          <a:lstStyle/>
          <a:p>
            <a:r>
              <a:rPr lang="en-US" altLang="en-US" sz="2600" dirty="0"/>
              <a:t>The Economy Drives P/C Insurance Industry Premiums:</a:t>
            </a:r>
            <a:br>
              <a:rPr lang="en-US" altLang="en-US" sz="2600" dirty="0"/>
            </a:br>
            <a:r>
              <a:rPr lang="en-US" altLang="en-US" sz="1600" dirty="0"/>
              <a:t>Direct Premium Growth (All P/C Lines) vs. Nominal GDP: Quarterly Y-o-Y Pct. Change</a:t>
            </a:r>
          </a:p>
        </p:txBody>
      </p:sp>
      <p:sp>
        <p:nvSpPr>
          <p:cNvPr id="6" name="Text Placeholder 5"/>
          <p:cNvSpPr>
            <a:spLocks noGrp="1"/>
          </p:cNvSpPr>
          <p:nvPr>
            <p:ph type="body" sz="quarter" idx="16"/>
          </p:nvPr>
        </p:nvSpPr>
        <p:spPr>
          <a:xfrm>
            <a:off x="2524126" y="6294780"/>
            <a:ext cx="7814691" cy="415018"/>
          </a:xfrm>
        </p:spPr>
        <p:txBody>
          <a:bodyPr/>
          <a:lstStyle/>
          <a:p>
            <a:pPr eaLnBrk="0" fontAlgn="base" hangingPunct="0">
              <a:lnSpc>
                <a:spcPct val="85000"/>
              </a:lnSpc>
              <a:spcBef>
                <a:spcPct val="25000"/>
              </a:spcBef>
              <a:spcAft>
                <a:spcPct val="0"/>
              </a:spcAft>
              <a:buClr>
                <a:srgbClr val="FF6801"/>
              </a:buClr>
            </a:pPr>
            <a:r>
              <a:rPr lang="en-US" dirty="0"/>
              <a:t>Sources: NAIC data sourced through S&amp;P Global Intelligence; Federal Reserve Bank of St. Louis (FRED); Insurance Information Institute.</a:t>
            </a:r>
          </a:p>
        </p:txBody>
      </p:sp>
      <p:graphicFrame>
        <p:nvGraphicFramePr>
          <p:cNvPr id="23" name="Object 2"/>
          <p:cNvGraphicFramePr>
            <a:graphicFrameLocks noChangeAspect="1"/>
          </p:cNvGraphicFramePr>
          <p:nvPr/>
        </p:nvGraphicFramePr>
        <p:xfrm>
          <a:off x="1880616" y="1400683"/>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2668363" y="6018204"/>
            <a:ext cx="7526215" cy="415018"/>
          </a:xfrm>
          <a:prstGeom prst="rect">
            <a:avLst/>
          </a:prstGeom>
          <a:solidFill>
            <a:schemeClr val="accent2"/>
          </a:solidFill>
          <a:ln w="28575" algn="ctr">
            <a:noFill/>
            <a:miter lim="800000"/>
            <a:headEnd/>
            <a:tailEnd/>
          </a:ln>
        </p:spPr>
        <p:txBody>
          <a:bodyPr tIns="45720" bIns="45720" anchor="ctr"/>
          <a:lstStyle/>
          <a:p>
            <a:pPr marL="0" marR="0" lvl="0" indent="0" algn="ctr" defTabSz="914400" rtl="0" eaLnBrk="0" fontAlgn="base" latinLnBrk="0" hangingPunct="0">
              <a:lnSpc>
                <a:spcPct val="90000"/>
              </a:lnSpc>
              <a:spcBef>
                <a:spcPts val="0"/>
              </a:spcBef>
              <a:spcAft>
                <a:spcPct val="0"/>
              </a:spcAft>
              <a:buClr>
                <a:srgbClr val="FFFFFF"/>
              </a:buClr>
              <a:buSzTx/>
              <a:buFont typeface="Wingdings" pitchFamily="2" charset="2"/>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Economic Environment: Negative</a:t>
            </a:r>
          </a:p>
        </p:txBody>
      </p:sp>
    </p:spTree>
    <p:custDataLst>
      <p:tags r:id="rId1"/>
    </p:custDataLst>
    <p:extLst>
      <p:ext uri="{BB962C8B-B14F-4D97-AF65-F5344CB8AC3E}">
        <p14:creationId xmlns:p14="http://schemas.microsoft.com/office/powerpoint/2010/main" val="2028381951"/>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xbGsb3fBOApTyNwT1svpp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yex7_ykhB0DskhxVUr5eA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15e1oRost_TgButV2rLG4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VtUogUSXmNToOg8YmcYP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n998BHhdRCwTIFzf4msr4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rbDwTix5cAEW9a6lzF1g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_KoNm8Zs.IXOAYUWLtti0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gZ7Ae.SUx95gPjHE0vh0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UdKzsn1YBnD9Z48aN_YC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xoeSUqRQ0agdpsZkEY0C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LcimxJkSlSmaWxkR3ZjX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6G.2D2s_R_aAB6H3HIoto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Fb0wq7URNakte7UwYQOf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54vvwJkprg7vn3jgF28k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5n1enl5UGAfjXrulcs33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iuuv2DZiJpMz8JTN7Y9Rq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kmN_hB3CRA.Z47B3OwF30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TDqN6j2SnOwV4JynT9sK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wgS3MJh0VMLFyGK97tX6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5Djk77L36VxUn0IOsZVw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ir1xAr0pXet0gJ5cENp6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35SflJGS._b33WzS0w2i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fwE41HNbciPUVmNk_bpA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V2Gv038a9vRxXA1Sh6X7H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9PQnqZKSQI9fr9WIMmWKL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ZQZrRQHefE4XyE41zNX0a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ZQZrRQHefE4XyE41zNX0a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CBOBWuaYEqNTZkTbaxed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QzqNeMpwYCgpmx4_TkfRn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CBRGWVDhtg61G6dxYjRW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zU.kY0zPOHYF1TKRniO7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US4MU1ECMGoUahTN_E8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pSbXtQ.TFQBuM5kUy7Xl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f5zXP8KiR54OLBsfMfQ0G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sPIWs3RwTWL0EGbuBgB9j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c37Jz6s3E68.zpEcAGDG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BCFF3bXbyPfOtq3WvUgWy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6i6LLyh9Wb8C.r61vMqIn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_tJz.1u3ZaYsQ7NL1CvR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DWiNsMG6kM3y_RD__xzog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YzH0vE0panA5.fkfgMqVp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OnZH.U4Gnm4eN30kBCZe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YibadaLpOSf_03z4Wswry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317F__n1uFuPgnmGq4og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UWstsee4eV8af2ZbIRj8z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DsBDsq072nGHW0BYFDRiv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DSykS2y9fSU.mdOfQUlLr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JUobgUSc5PNIx9WoarfVF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M1aZkwV69OB933jvN8Zl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GX6sm1PsOd0cTZiq.CmQ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lZaI_1ohHZfQQGytNVc5G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urYzQnA0OR877KaZlG8r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uChbHIPLbBwF7Q1QWiV.x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UVSuCU1HQoNxRmJn_6Iuw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JcCGmsDCFLCcBt1qfLkXL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wKpkL8rSAgA0ccnQQyfgL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_IGhklnSRSZlNM13_HIe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CgE2eHHXlR1qPJhqkMtXXA"/>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8.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9.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UVHg4kaVBbmCEom8BHCel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bPZHuOur4.bdoH3u1iNU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6oSslZmwMcfMgKCfmtGca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QGgct9m1KCPRA8MhzKh5Cg"/>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nchorCtr="0">
        <a:spAutoFit/>
      </a:bodyPr>
      <a:lstStyle>
        <a:defPPr>
          <a:lnSpc>
            <a:spcPct val="90000"/>
          </a:lnSpc>
          <a:spcBef>
            <a:spcPts val="1200"/>
          </a:spcBef>
          <a:buClr>
            <a:srgbClr val="337DBE"/>
          </a:buClr>
          <a:buSzPct val="77000"/>
          <a:defRPr sz="1400" b="1" dirty="0" smtClean="0"/>
        </a:defPPr>
      </a:lstStyle>
    </a:txDef>
  </a:objectDefaults>
  <a:extraClrSchemeLst/>
</a:theme>
</file>

<file path=ppt/theme/theme4.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21631</TotalTime>
  <Words>2407</Words>
  <Application>Microsoft Office PowerPoint</Application>
  <PresentationFormat>Widescreen</PresentationFormat>
  <Paragraphs>314</Paragraphs>
  <Slides>24</Slides>
  <Notes>16</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3" baseType="lpstr">
      <vt:lpstr>Arial</vt:lpstr>
      <vt:lpstr>Arial Narrow</vt:lpstr>
      <vt:lpstr>Calibri Light</vt:lpstr>
      <vt:lpstr>Wingdings</vt:lpstr>
      <vt:lpstr>Wingdings 3</vt:lpstr>
      <vt:lpstr>Office Theme</vt:lpstr>
      <vt:lpstr>Custom Design</vt:lpstr>
      <vt:lpstr>1_Office Theme</vt:lpstr>
      <vt:lpstr>think-cell Slide</vt:lpstr>
      <vt:lpstr>Insurance Trends &amp; COVID-19</vt:lpstr>
      <vt:lpstr>The Disruption Continuum</vt:lpstr>
      <vt:lpstr> Stepping Up </vt:lpstr>
      <vt:lpstr>Emerging News Cycles Created New Opportunities For The Triple-I To Engage Media</vt:lpstr>
      <vt:lpstr>Initial News/Calls for Retro BI Contracts “Touch and Go” </vt:lpstr>
      <vt:lpstr>The FAIR Campaign Provided A Credible, Uniform Industry Voice Amid Increased Scrutiny</vt:lpstr>
      <vt:lpstr>The FAIR Campaign Educated The Media And Created Positive Media Coverage For Insurers</vt:lpstr>
      <vt:lpstr>Industry Economic Impact  February 2021</vt:lpstr>
      <vt:lpstr>The Economy Drives P/C Insurance Industry Premiums: Direct Premium Growth (All P/C Lines) vs. Nominal GDP: Quarterly Y-o-Y Pct. Change</vt:lpstr>
      <vt:lpstr>Net Written Premium Growth  2008-2019 Yearly as of Q3 (All P/C Lines)</vt:lpstr>
      <vt:lpstr>Combined Ratio 2001-2020 Yearly as of Q3 (All P/C Lines)</vt:lpstr>
      <vt:lpstr>Key sources of P/C insurer profits</vt:lpstr>
      <vt:lpstr>Net Income After Taxes 2010-2020 Yearly as of Q3</vt:lpstr>
      <vt:lpstr>Policyholder Surplus 2007-2020 Quarterly</vt:lpstr>
      <vt:lpstr>Forecasting Trends  February 2021</vt:lpstr>
      <vt:lpstr>Industry Outlook </vt:lpstr>
      <vt:lpstr>Homeowners</vt:lpstr>
      <vt:lpstr>Personal Auto </vt:lpstr>
      <vt:lpstr>Commercial Auto </vt:lpstr>
      <vt:lpstr>Commercial Property</vt:lpstr>
      <vt:lpstr>General Liability</vt:lpstr>
      <vt:lpstr>Workers Compensation</vt:lpstr>
      <vt:lpstr>Final Thoughts:</vt:lpstr>
      <vt:lpstr>PowerPoint Presentation</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Insurance Trends &amp; COVID-19</dc:title>
  <dc:subject>v2007 and v2010</dc:subject>
  <dc:creator>Call @ 866-2-eSlide</dc:creator>
  <dc:description>eSlide, LLC - P14228 - III PPT Template 4:3</dc:description>
  <cp:lastModifiedBy>Lewis, Charlene</cp:lastModifiedBy>
  <cp:revision>744</cp:revision>
  <dcterms:created xsi:type="dcterms:W3CDTF">2011-11-02T14:24:24Z</dcterms:created>
  <dcterms:modified xsi:type="dcterms:W3CDTF">2021-03-23T13:09:02Z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