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.xml" ContentType="application/vnd.openxmlformats-officedocument.presentationml.tags+xml"/>
  <Override PartName="/ppt/notesSlides/notesSlide33.xml" ContentType="application/vnd.openxmlformats-officedocument.presentationml.notesSlide+xml"/>
  <Override PartName="/ppt/tags/tag2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3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4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tags/tag5.xml" ContentType="application/vnd.openxmlformats-officedocument.presentationml.tags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1569" r:id="rId2"/>
    <p:sldId id="1728" r:id="rId3"/>
    <p:sldId id="1729" r:id="rId4"/>
    <p:sldId id="1730" r:id="rId5"/>
    <p:sldId id="1774" r:id="rId6"/>
    <p:sldId id="1783" r:id="rId7"/>
    <p:sldId id="1813" r:id="rId8"/>
    <p:sldId id="1733" r:id="rId9"/>
    <p:sldId id="1734" r:id="rId10"/>
    <p:sldId id="1735" r:id="rId11"/>
    <p:sldId id="1736" r:id="rId12"/>
    <p:sldId id="1740" r:id="rId13"/>
    <p:sldId id="1741" r:id="rId14"/>
    <p:sldId id="1742" r:id="rId15"/>
    <p:sldId id="1743" r:id="rId16"/>
    <p:sldId id="1745" r:id="rId17"/>
    <p:sldId id="1752" r:id="rId18"/>
    <p:sldId id="1754" r:id="rId19"/>
    <p:sldId id="1775" r:id="rId20"/>
    <p:sldId id="1776" r:id="rId21"/>
    <p:sldId id="1758" r:id="rId22"/>
    <p:sldId id="1777" r:id="rId23"/>
    <p:sldId id="1778" r:id="rId24"/>
    <p:sldId id="1782" r:id="rId25"/>
    <p:sldId id="1779" r:id="rId26"/>
    <p:sldId id="1780" r:id="rId27"/>
    <p:sldId id="1781" r:id="rId28"/>
    <p:sldId id="1761" r:id="rId29"/>
    <p:sldId id="1762" r:id="rId30"/>
    <p:sldId id="1763" r:id="rId31"/>
    <p:sldId id="1764" r:id="rId32"/>
    <p:sldId id="1769" r:id="rId33"/>
    <p:sldId id="1784" r:id="rId34"/>
    <p:sldId id="1785" r:id="rId35"/>
    <p:sldId id="1786" r:id="rId36"/>
    <p:sldId id="1788" r:id="rId37"/>
    <p:sldId id="1787" r:id="rId38"/>
    <p:sldId id="1812" r:id="rId39"/>
    <p:sldId id="1790" r:id="rId40"/>
    <p:sldId id="1791" r:id="rId41"/>
    <p:sldId id="1793" r:id="rId42"/>
    <p:sldId id="1794" r:id="rId43"/>
    <p:sldId id="1795" r:id="rId44"/>
    <p:sldId id="1796" r:id="rId45"/>
    <p:sldId id="1797" r:id="rId46"/>
    <p:sldId id="1798" r:id="rId47"/>
    <p:sldId id="1692" r:id="rId48"/>
    <p:sldId id="1799" r:id="rId49"/>
    <p:sldId id="1801" r:id="rId50"/>
    <p:sldId id="1802" r:id="rId51"/>
    <p:sldId id="1800" r:id="rId52"/>
    <p:sldId id="1804" r:id="rId53"/>
    <p:sldId id="1803" r:id="rId54"/>
    <p:sldId id="1805" r:id="rId55"/>
    <p:sldId id="1806" r:id="rId56"/>
    <p:sldId id="1807" r:id="rId57"/>
    <p:sldId id="1808" r:id="rId58"/>
    <p:sldId id="1809" r:id="rId59"/>
    <p:sldId id="1814" r:id="rId60"/>
    <p:sldId id="1815" r:id="rId61"/>
    <p:sldId id="1816" r:id="rId62"/>
    <p:sldId id="1817" r:id="rId63"/>
    <p:sldId id="1818" r:id="rId64"/>
    <p:sldId id="1820" r:id="rId65"/>
    <p:sldId id="1822" r:id="rId66"/>
    <p:sldId id="1821" r:id="rId67"/>
    <p:sldId id="1445" r:id="rId68"/>
    <p:sldId id="1824" r:id="rId69"/>
    <p:sldId id="1825" r:id="rId70"/>
    <p:sldId id="1826" r:id="rId71"/>
    <p:sldId id="1847" r:id="rId72"/>
    <p:sldId id="1827" r:id="rId73"/>
    <p:sldId id="1828" r:id="rId74"/>
    <p:sldId id="1829" r:id="rId75"/>
    <p:sldId id="1830" r:id="rId76"/>
    <p:sldId id="1831" r:id="rId77"/>
    <p:sldId id="1840" r:id="rId78"/>
    <p:sldId id="1832" r:id="rId79"/>
    <p:sldId id="1833" r:id="rId80"/>
    <p:sldId id="1834" r:id="rId81"/>
    <p:sldId id="1835" r:id="rId82"/>
    <p:sldId id="1836" r:id="rId83"/>
    <p:sldId id="1837" r:id="rId84"/>
    <p:sldId id="1838" r:id="rId85"/>
    <p:sldId id="1842" r:id="rId86"/>
    <p:sldId id="1843" r:id="rId87"/>
    <p:sldId id="1844" r:id="rId88"/>
    <p:sldId id="1845" r:id="rId89"/>
    <p:sldId id="1846" r:id="rId90"/>
    <p:sldId id="1858" r:id="rId91"/>
    <p:sldId id="1859" r:id="rId92"/>
    <p:sldId id="1848" r:id="rId93"/>
    <p:sldId id="1854" r:id="rId94"/>
    <p:sldId id="1855" r:id="rId95"/>
    <p:sldId id="1850" r:id="rId96"/>
    <p:sldId id="1851" r:id="rId97"/>
    <p:sldId id="1852" r:id="rId98"/>
    <p:sldId id="1857" r:id="rId99"/>
    <p:sldId id="1853" r:id="rId100"/>
    <p:sldId id="1856" r:id="rId101"/>
    <p:sldId id="1860" r:id="rId102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2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3608">
          <p15:clr>
            <a:srgbClr val="A4A3A4"/>
          </p15:clr>
        </p15:guide>
        <p15:guide id="4" orient="horz" pos="1472">
          <p15:clr>
            <a:srgbClr val="A4A3A4"/>
          </p15:clr>
        </p15:guide>
        <p15:guide id="5" orient="horz" pos="798">
          <p15:clr>
            <a:srgbClr val="A4A3A4"/>
          </p15:clr>
        </p15:guide>
        <p15:guide id="6" pos="219">
          <p15:clr>
            <a:srgbClr val="A4A3A4"/>
          </p15:clr>
        </p15:guide>
        <p15:guide id="7" pos="5497">
          <p15:clr>
            <a:srgbClr val="A4A3A4"/>
          </p15:clr>
        </p15:guide>
        <p15:guide id="8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1F7"/>
    <a:srgbClr val="3333CC"/>
    <a:srgbClr val="4B9FCD"/>
    <a:srgbClr val="2B7299"/>
    <a:srgbClr val="3691C4"/>
    <a:srgbClr val="28688C"/>
    <a:srgbClr val="D0DCE2"/>
    <a:srgbClr val="C9D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9697" autoAdjust="0"/>
  </p:normalViewPr>
  <p:slideViewPr>
    <p:cSldViewPr snapToGrid="0">
      <p:cViewPr varScale="1">
        <p:scale>
          <a:sx n="118" d="100"/>
          <a:sy n="118" d="100"/>
        </p:scale>
        <p:origin x="576" y="84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4"/>
        <p:guide pos="22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41ED3B6-C6CD-48AD-A13C-0D71EF31AC1D}" type="datetime1">
              <a:rPr lang="en-US"/>
              <a:pPr>
                <a:defRPr/>
              </a:pPr>
              <a:t>5/8/2014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/>
            </a:lvl1pPr>
          </a:lstStyle>
          <a:p>
            <a:pPr>
              <a:defRPr/>
            </a:pPr>
            <a:fld id="{8FE3A4D2-C2C5-41C4-8BD5-0C8891989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838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75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470025" y="581025"/>
            <a:ext cx="4056063" cy="30416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1500" y="3819525"/>
            <a:ext cx="5856288" cy="514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Rectangle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 eaLnBrk="1" hangingPunct="1">
              <a:defRPr sz="1000"/>
            </a:lvl1pPr>
          </a:lstStyle>
          <a:p>
            <a:pPr>
              <a:defRPr/>
            </a:pPr>
            <a:fld id="{90FA54B4-D7AE-433D-A0B8-800AAB2D3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80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anose="05000000000000000000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panose="020B0604020202020204" pitchFamily="34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EE95646-BAB5-48F6-A505-DD8B39044197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 smtClean="0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3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6650" y="685800"/>
            <a:ext cx="4673600" cy="35052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32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BB457CD-0790-44BA-B1FA-3F9C731C29C4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65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C9375CE-55A0-4CE4-B79D-06E3FEC1F216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26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901B9F9-BF07-4743-8B4D-B671AB6F4B0B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17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17541D6-E66B-4700-8895-FB2155D135C9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42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FCF622F-84A6-400D-9097-8999CBF3D1E3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43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1A7056A-B0BB-4048-96AD-2512432E4A39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26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9FCE96D-C0E3-4A47-943C-90C5F36E00B0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60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57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DF7644-DED7-4285-95E8-E08A70CD4060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9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7EC924B-4627-4E19-A44F-DDC78B8B794D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 smtClean="0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49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6650" y="685800"/>
            <a:ext cx="4673600" cy="35052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39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4513" y="9047163"/>
            <a:ext cx="6921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87181B-A5DE-44F9-8012-CCD74D2B5B6E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2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4513" y="9047163"/>
            <a:ext cx="6921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B939B3-576B-4907-A326-8BFFCEBF6F11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40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355D380-C576-448A-B258-3950BD6A82F7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854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701BCB-F324-4A68-AC81-01D8AE6FECE0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48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72FFAE-0172-45DB-8115-A0162F073B03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94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DFBFF4-B128-4B15-8E63-DDA20C8D8921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82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10FB44F-CE60-4DC1-876F-CF082BD487B0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75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6650" y="685800"/>
            <a:ext cx="4673600" cy="35052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076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6650" y="685800"/>
            <a:ext cx="4673600" cy="35052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12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3121983-BF0C-4B3E-B0DE-76AC17B05CEB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 smtClean="0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79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6650" y="685800"/>
            <a:ext cx="4673600" cy="35052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09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6FD23DA-C1D4-466C-8F64-3E1AB45C7C04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39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4513" y="9047163"/>
            <a:ext cx="6921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357C7B-2322-4360-8BE5-4378D291FF8E}" type="slidenum">
              <a:rPr lang="en-US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82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664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084513" y="9047163"/>
            <a:ext cx="6921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BD475F-A8E5-472D-BAA5-3E16575E7E4C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65141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4513" y="9047163"/>
            <a:ext cx="6921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25026C-9F94-41A5-9F6A-878D1C27A052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832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12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6650" y="685800"/>
            <a:ext cx="4673600" cy="35052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749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4513" y="9047163"/>
            <a:ext cx="6921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DB8541-3123-42B4-B631-E8FEF32D6C05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marL="0" indent="0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139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4513" y="9047163"/>
            <a:ext cx="6921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453560-23D9-4115-9AAE-DF86E18D0D8A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marL="0" indent="0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32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6650" y="685800"/>
            <a:ext cx="4673600" cy="35052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847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5E8C45-FBD5-4390-8CF6-CE7C937EA117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183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4A63B5-DD6C-44B0-A60C-C6A28D0762C1}" type="slidenum">
              <a:rPr lang="en-US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584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887" tIns="46499" rIns="45887" bIns="46499" anchor="b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A6D17CB3-8A97-42E6-840E-D6BB8C199820}" type="slidenum">
              <a:rPr lang="en-US" altLang="en-US" sz="1000"/>
              <a:pPr algn="ctr"/>
              <a:t>43</a:t>
            </a:fld>
            <a:endParaRPr lang="en-US" altLang="en-US" sz="10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051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371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9B8D6A-2303-48E8-BB25-7EA2F66FAC06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052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BAD365-5E97-420D-A2AF-11ACEB707685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798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B11F370-7CC1-4726-8014-B5E7C4D0CE7B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000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939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4513" y="9047163"/>
            <a:ext cx="6921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2C1887-7B73-4F46-8588-C011AF96761E}" type="slidenum">
              <a:rPr lang="en-US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996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242902-CCF8-447D-8C22-AEC014D72A54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181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4CF159-4D92-48C8-9E47-A443145E3E97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9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 txBox="1">
            <a:spLocks noGrp="1" noChangeArrowheads="1"/>
          </p:cNvSpPr>
          <p:nvPr/>
        </p:nvSpPr>
        <p:spPr bwMode="auto">
          <a:xfrm>
            <a:off x="3084513" y="8836025"/>
            <a:ext cx="692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923" tIns="45522" rIns="44923" bIns="45522" anchor="b">
            <a:spAutoFit/>
          </a:bodyPr>
          <a:lstStyle>
            <a:lvl1pPr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C6F3AAEF-79F9-4A1F-B160-27DFC4385020}" type="slidenum">
              <a:rPr lang="en-US" altLang="en-US" sz="1000"/>
              <a:pPr algn="ctr" eaLnBrk="1" hangingPunct="1"/>
              <a:t>5</a:t>
            </a:fld>
            <a:endParaRPr lang="en-US" altLang="en-US" sz="10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212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5141E5-5B52-4277-B7AB-C76FE2C969B4}" type="slidenum">
              <a:rPr lang="en-US" altLang="en-US" smtClean="0"/>
              <a:pPr/>
              <a:t>51</a:t>
            </a:fld>
            <a:endParaRPr lang="en-US" alt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810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877" tIns="46489" rIns="45877" bIns="46489" anchor="b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99B69E94-A6DC-4AF1-9377-A591FCF453C2}" type="slidenum">
              <a:rPr lang="en-US" altLang="en-US" sz="1000"/>
              <a:pPr algn="ctr"/>
              <a:t>52</a:t>
            </a:fld>
            <a:endParaRPr lang="en-US" altLang="en-US" sz="10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56" tIns="46056" rIns="46056" bIns="46056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428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51AB28-1AC2-45D5-A1CC-6C614787BB3F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230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6DD159-2F56-4DD3-B7B5-DFCA279DC235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014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636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887" tIns="46499" rIns="45887" bIns="46499" anchor="b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83A280D3-CBDA-498A-B724-AF228963963D}" type="slidenum">
              <a:rPr lang="en-US" altLang="en-US" sz="1000"/>
              <a:pPr algn="ctr"/>
              <a:t>56</a:t>
            </a:fld>
            <a:endParaRPr lang="en-US" altLang="en-US" sz="10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35" tIns="46135" rIns="46135" bIns="46135"/>
          <a:lstStyle/>
          <a:p>
            <a:endParaRPr lang="en-US" altLang="en-US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252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715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 txBox="1">
            <a:spLocks noGrp="1" noChangeArrowheads="1"/>
          </p:cNvSpPr>
          <p:nvPr/>
        </p:nvSpPr>
        <p:spPr bwMode="auto">
          <a:xfrm>
            <a:off x="3146425" y="9034463"/>
            <a:ext cx="708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814" tIns="46425" rIns="45814" bIns="46425" anchor="b">
            <a:spAutoFit/>
          </a:bodyPr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A6863CB4-50FC-4E6F-9921-E403D90A312F}" type="slidenum">
              <a:rPr lang="en-US" altLang="en-US" sz="1000"/>
              <a:pPr algn="ctr"/>
              <a:t>58</a:t>
            </a:fld>
            <a:endParaRPr lang="en-US" altLang="en-US" sz="10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 smtClean="0">
                <a:latin typeface="Arial" panose="020B0604020202020204" pitchFamily="34" charset="0"/>
              </a:rPr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  <p:extLst>
      <p:ext uri="{BB962C8B-B14F-4D97-AF65-F5344CB8AC3E}">
        <p14:creationId xmlns:p14="http://schemas.microsoft.com/office/powerpoint/2010/main" val="28354635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 txBox="1">
            <a:spLocks noGrp="1" noChangeArrowheads="1"/>
          </p:cNvSpPr>
          <p:nvPr/>
        </p:nvSpPr>
        <p:spPr bwMode="auto">
          <a:xfrm>
            <a:off x="3087688" y="8836025"/>
            <a:ext cx="685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986" tIns="45586" rIns="44986" bIns="45586" anchor="b">
            <a:spAutoFit/>
          </a:bodyPr>
          <a:lstStyle>
            <a:lvl1pPr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19093A77-3A7E-420C-8633-374544EC308B}" type="slidenum">
              <a:rPr lang="en-US" altLang="en-US" sz="1000"/>
              <a:pPr algn="ctr"/>
              <a:t>59</a:t>
            </a:fld>
            <a:endParaRPr lang="en-US" altLang="en-US" sz="10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161" tIns="45161" rIns="45161" bIns="45161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88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F817E2-D58D-42A3-990A-37ABEFEDE94D}" type="slidenum">
              <a:rPr lang="en-US" altLang="en-US" smtClean="0"/>
              <a:pPr/>
              <a:t>60</a:t>
            </a:fld>
            <a:endParaRPr lang="en-US" alt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96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887" tIns="46499" rIns="45887" bIns="46499" anchor="b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FDD8DE69-F966-4318-8392-1ADCFBABBA29}" type="slidenum">
              <a:rPr lang="en-US" altLang="en-US" sz="1000"/>
              <a:pPr algn="ctr"/>
              <a:t>6</a:t>
            </a:fld>
            <a:endParaRPr lang="en-US" altLang="en-US" sz="10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596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D77E9E-B49F-4102-A755-1BE015699BA6}" type="slidenum">
              <a:rPr lang="en-US" altLang="en-US" smtClean="0"/>
              <a:pPr/>
              <a:t>61</a:t>
            </a:fld>
            <a:endParaRPr lang="en-US" alt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425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801" tIns="46413" rIns="45801" bIns="46413" anchor="b">
            <a:spAutoFit/>
          </a:bodyPr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01544BEB-D508-452B-821A-6ECE6673113C}" type="slidenum">
              <a:rPr lang="en-US" altLang="en-US" sz="1000">
                <a:solidFill>
                  <a:srgbClr val="000000"/>
                </a:solidFill>
              </a:rPr>
              <a:pPr algn="ctr"/>
              <a:t>62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934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936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77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5732724-8408-41E7-9E66-3E7B09C2AD6F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000" smtClean="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7630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1932D1-B2FA-4CB8-AF98-6EA8A64A55AA}" type="slidenum">
              <a:rPr lang="en-US" altLang="en-US" smtClean="0"/>
              <a:pPr/>
              <a:t>68</a:t>
            </a:fld>
            <a:endParaRPr lang="en-US" alt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2593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8C46AA-3F5B-4A83-8A68-DE18B8DA9DD8}" type="slidenum">
              <a:rPr lang="en-US" altLang="en-US" smtClean="0"/>
              <a:pPr/>
              <a:t>70</a:t>
            </a:fld>
            <a:endParaRPr lang="en-US" alt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0070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40CAEC-F723-431A-82DE-4EA2E639F02A}" type="slidenum">
              <a:rPr lang="en-US" altLang="en-US" smtClean="0"/>
              <a:pPr/>
              <a:t>71</a:t>
            </a:fld>
            <a:endParaRPr lang="en-US" alt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3261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09" tIns="46522" rIns="45909" bIns="46522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6A90B35C-FFB8-4415-BE3F-678D500B2A8B}" type="slidenum"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pPr algn="ctr"/>
              <a:t>72</a:t>
            </a:fld>
            <a:endParaRPr lang="en-US" altLang="en-US" sz="1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48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70C539-8255-48FD-A723-4B7773C7F982}" type="slidenum">
              <a:rPr lang="en-US" altLang="en-US" smtClean="0">
                <a:solidFill>
                  <a:srgbClr val="000000"/>
                </a:solidFill>
              </a:rPr>
              <a:pPr/>
              <a:t>73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053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94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B8F9593-C16F-4DF5-896C-BB4C2D9B2D49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2934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572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B4074A-3B9D-42A2-804B-6430CA022D08}" type="slidenum">
              <a:rPr lang="en-US" altLang="en-US" smtClean="0">
                <a:solidFill>
                  <a:srgbClr val="000000"/>
                </a:solidFill>
              </a:rPr>
              <a:pPr/>
              <a:t>75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4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8500"/>
            <a:ext cx="4641850" cy="3481388"/>
          </a:xfrm>
          <a:ln w="12700"/>
        </p:spPr>
      </p:sp>
      <p:sp>
        <p:nvSpPr>
          <p:cNvPr id="15462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1287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A7B72D-4FAC-4E30-9C60-B09F9092AE75}" type="slidenum">
              <a:rPr lang="en-US" altLang="en-US" smtClean="0"/>
              <a:pPr/>
              <a:t>76</a:t>
            </a:fld>
            <a:endParaRPr lang="en-US" alt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0927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D39DE2-0588-4EAF-825B-653485B61FA6}" type="slidenum">
              <a:rPr lang="en-US" altLang="en-US" smtClean="0"/>
              <a:pPr/>
              <a:t>77</a:t>
            </a:fld>
            <a:endParaRPr lang="en-US" alt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6227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1675"/>
            <a:ext cx="4643437" cy="3482975"/>
          </a:xfrm>
          <a:solidFill>
            <a:srgbClr val="FFFFFF"/>
          </a:solidFill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416425"/>
            <a:ext cx="5102225" cy="41783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5851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D24C94-7784-4B2E-98A3-28F8327DBA3E}" type="slidenum">
              <a:rPr lang="en-US" altLang="en-US" smtClean="0"/>
              <a:pPr/>
              <a:t>79</a:t>
            </a:fld>
            <a:endParaRPr lang="en-US" alt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26245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28E122-8B7E-4807-A815-6E45583ED68F}" type="slidenum">
              <a:rPr lang="en-US" altLang="en-US" smtClean="0"/>
              <a:pPr/>
              <a:t>80</a:t>
            </a:fld>
            <a:endParaRPr lang="en-US" alt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948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FC0A29-AC57-4D29-9B2B-48546317B24D}" type="slidenum">
              <a:rPr lang="en-US" altLang="en-US" smtClean="0">
                <a:solidFill>
                  <a:srgbClr val="000000"/>
                </a:solidFill>
              </a:rPr>
              <a:pPr/>
              <a:t>81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691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7454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39CEA9-A183-40E1-BF56-5974854EB4F0}" type="slidenum">
              <a:rPr lang="en-US" altLang="en-US" smtClean="0"/>
              <a:pPr/>
              <a:t>82</a:t>
            </a:fld>
            <a:endParaRPr lang="en-US" altLang="en-US" smtClean="0"/>
          </a:p>
        </p:txBody>
      </p:sp>
      <p:sp>
        <p:nvSpPr>
          <p:cNvPr id="16896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5535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9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BC9D6DF-3FEE-48F0-8C3C-0DCDE3A4ACAE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5656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2738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3"/>
          <p:cNvSpPr txBox="1">
            <a:spLocks noGrp="1" noChangeArrowheads="1"/>
          </p:cNvSpPr>
          <p:nvPr/>
        </p:nvSpPr>
        <p:spPr bwMode="auto">
          <a:xfrm>
            <a:off x="3086100" y="8836025"/>
            <a:ext cx="688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996" tIns="45596" rIns="44996" bIns="45596" anchor="b">
            <a:spAutoFit/>
          </a:bodyPr>
          <a:lstStyle>
            <a:lvl1pPr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44DBA6DB-AD0C-44DF-BA83-F7F197B25751}" type="slidenum">
              <a:rPr lang="en-US" altLang="en-US" sz="1000"/>
              <a:pPr algn="ctr"/>
              <a:t>85</a:t>
            </a:fld>
            <a:endParaRPr lang="en-US" altLang="en-US" sz="100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1550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877" tIns="46489" rIns="45877" bIns="46489" anchor="b">
            <a:spAutoFit/>
          </a:bodyPr>
          <a:lstStyle>
            <a:lvl1pPr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4B75C337-D133-4701-87D0-47EAE531C217}" type="slidenum">
              <a:rPr lang="en-US" altLang="en-US" sz="1000"/>
              <a:pPr algn="ctr"/>
              <a:t>87</a:t>
            </a:fld>
            <a:endParaRPr lang="en-US" altLang="en-US" sz="100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3314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3"/>
          <p:cNvSpPr txBox="1">
            <a:spLocks noGrp="1" noChangeArrowheads="1"/>
          </p:cNvSpPr>
          <p:nvPr/>
        </p:nvSpPr>
        <p:spPr bwMode="auto">
          <a:xfrm>
            <a:off x="3084513" y="8837613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924" tIns="45522" rIns="44924" bIns="45522" anchor="b">
            <a:spAutoFit/>
          </a:bodyPr>
          <a:lstStyle>
            <a:lvl1pPr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DB96FCD3-F525-4662-9908-E73F57F4EAA4}" type="slidenum">
              <a:rPr lang="en-US" altLang="en-US" sz="1000"/>
              <a:pPr algn="ctr"/>
              <a:t>88</a:t>
            </a:fld>
            <a:endParaRPr lang="en-US" altLang="en-US" sz="100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8649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3"/>
          <p:cNvSpPr txBox="1">
            <a:spLocks noGrp="1" noChangeArrowheads="1"/>
          </p:cNvSpPr>
          <p:nvPr/>
        </p:nvSpPr>
        <p:spPr bwMode="auto">
          <a:xfrm>
            <a:off x="3086100" y="8836025"/>
            <a:ext cx="688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918" tIns="45517" rIns="44918" bIns="45517" anchor="b">
            <a:spAutoFit/>
          </a:bodyPr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205B1B55-16F7-4011-933C-F08729E75E4F}" type="slidenum">
              <a:rPr lang="en-US" altLang="en-US" sz="1000"/>
              <a:pPr algn="ctr"/>
              <a:t>89</a:t>
            </a:fld>
            <a:endParaRPr lang="en-US" altLang="en-US" sz="100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5056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86C8EB-7D05-4533-A672-F164A6C17A9E}" type="slidenum">
              <a:rPr lang="en-US" altLang="en-US" smtClean="0"/>
              <a:pPr/>
              <a:t>90</a:t>
            </a:fld>
            <a:endParaRPr lang="en-US" alt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9350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3647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0FABCB-7DCB-47F1-A9C0-8025B2880EEF}" type="slidenum">
              <a:rPr lang="en-US" altLang="en-US" smtClean="0"/>
              <a:pPr/>
              <a:t>92</a:t>
            </a:fld>
            <a:endParaRPr lang="en-US" alt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4486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22600" y="8848725"/>
            <a:ext cx="679450" cy="246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32A638-5DF8-47A6-85E6-452AEB2B29BC}" type="slidenum">
              <a:rPr lang="en-US" altLang="en-US" smtClean="0"/>
              <a:pPr/>
              <a:t>93</a:t>
            </a:fld>
            <a:endParaRPr lang="en-US" alt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3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8265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3"/>
          <p:cNvSpPr txBox="1">
            <a:spLocks noGrp="1" noChangeArrowheads="1"/>
          </p:cNvSpPr>
          <p:nvPr/>
        </p:nvSpPr>
        <p:spPr bwMode="auto">
          <a:xfrm>
            <a:off x="3086100" y="8836025"/>
            <a:ext cx="688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923" tIns="45522" rIns="44923" bIns="45522" anchor="b">
            <a:spAutoFit/>
          </a:bodyPr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AEF5D52F-3268-4E96-A2AA-18E5F0D1E901}" type="slidenum">
              <a:rPr lang="en-US" altLang="en-US" sz="1000"/>
              <a:pPr algn="ctr"/>
              <a:t>94</a:t>
            </a:fld>
            <a:endParaRPr lang="en-US" altLang="en-US" sz="100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30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36650" y="685800"/>
            <a:ext cx="4673600" cy="35052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1917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A5F1AE-EE52-4799-A10C-0DDB41832089}" type="slidenum">
              <a:rPr lang="en-US" altLang="en-US" smtClean="0"/>
              <a:pPr/>
              <a:t>95</a:t>
            </a:fld>
            <a:endParaRPr lang="en-US" altLang="en-US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3572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0CC8FC-E712-4390-91C8-D8786A57D360}" type="slidenum">
              <a:rPr lang="en-US" altLang="en-US" smtClean="0"/>
              <a:pPr/>
              <a:t>96</a:t>
            </a:fld>
            <a:endParaRPr lang="en-US" alt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8930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882" tIns="46494" rIns="45882" bIns="46494" anchor="b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D5B3D0AD-6AF5-4B41-8088-4588D42C5A3D}" type="slidenum">
              <a:rPr lang="en-US" altLang="en-US" sz="1000"/>
              <a:pPr algn="ctr"/>
              <a:t>97</a:t>
            </a:fld>
            <a:endParaRPr lang="en-US" altLang="en-US" sz="100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5946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3"/>
          <p:cNvSpPr txBox="1">
            <a:spLocks noGrp="1" noChangeArrowheads="1"/>
          </p:cNvSpPr>
          <p:nvPr/>
        </p:nvSpPr>
        <p:spPr bwMode="auto">
          <a:xfrm>
            <a:off x="3086100" y="8836025"/>
            <a:ext cx="688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918" tIns="45517" rIns="44918" bIns="45517" anchor="b">
            <a:spAutoFit/>
          </a:bodyPr>
          <a:lstStyle>
            <a:lvl1pPr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4C8D42D2-BE5E-4C7C-A5A6-8659C95B5099}" type="slidenum">
              <a:rPr lang="en-US" altLang="en-US" sz="1000"/>
              <a:pPr algn="ctr"/>
              <a:t>98</a:t>
            </a:fld>
            <a:endParaRPr lang="en-US" altLang="en-US" sz="100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5862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877" tIns="46489" rIns="45877" bIns="46489" anchor="b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A7B0541C-9582-4C1D-B7BE-009E93DDBF75}" type="slidenum">
              <a:rPr lang="en-US" altLang="en-US" sz="1000"/>
              <a:pPr algn="ctr"/>
              <a:t>99</a:t>
            </a:fld>
            <a:endParaRPr lang="en-US" altLang="en-US" sz="100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56" tIns="46056" rIns="46056" bIns="46056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0755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941182-7F84-4C24-82AF-78AB57EAB929}" type="slidenum">
              <a:rPr lang="en-US" altLang="en-US" smtClean="0"/>
              <a:pPr/>
              <a:t>100</a:t>
            </a:fld>
            <a:endParaRPr lang="en-US" altLang="en-US" smtClean="0"/>
          </a:p>
        </p:txBody>
      </p:sp>
      <p:sp>
        <p:nvSpPr>
          <p:cNvPr id="20480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4053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63189BB-89E8-4B70-AB81-D5C8364993EE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101</a:t>
            </a:fld>
            <a:endParaRPr lang="en-US" altLang="en-US" sz="1000" smtClean="0"/>
          </a:p>
        </p:txBody>
      </p:sp>
      <p:sp>
        <p:nvSpPr>
          <p:cNvPr id="206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5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7F19B0-C096-4C06-9059-48BA74FDC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12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58BA9-C4C1-4449-A9D7-9000B633C8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4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F72DE-278F-4493-A1D1-16009888D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59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AF502-88E6-4377-B41D-0F2F18659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074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9244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7A52B-BE21-49B5-8853-AC63C2AF2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87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6CF1E-FEE2-445E-97FB-CD9F55ACED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AFCA5-2344-4EF0-9296-E139555EE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81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F712-3C25-438E-8101-9B0FA79E45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18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1C9BF-4AEB-4B69-A1D5-366935ED92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41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59C66-953D-4616-A2AA-F3D564686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14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2203F-0AE4-4CD5-844A-8E813E77C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99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41B6B-5EDC-4CBB-B6BE-27494A30A6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2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4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27" name="Picture 109" descr="Text Page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</a:t>
            </a:r>
            <a:br>
              <a:rPr lang="en-US" altLang="en-US" smtClean="0"/>
            </a:br>
            <a:r>
              <a:rPr lang="en-US" altLang="en-US" smtClean="0"/>
              <a:t>Master title style</a:t>
            </a:r>
          </a:p>
        </p:txBody>
      </p:sp>
      <p:sp>
        <p:nvSpPr>
          <p:cNvPr id="1030" name="Rectangle 101"/>
          <p:cNvSpPr>
            <a:spLocks noChangeArrowheads="1"/>
          </p:cNvSpPr>
          <p:nvPr userDrawn="1"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31" name="Picture 102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/>
            </a:lvl1pPr>
          </a:lstStyle>
          <a:p>
            <a:pPr>
              <a:defRPr/>
            </a:pPr>
            <a:fld id="{379F521D-D11F-489E-915A-553E85117C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  <p:sldLayoutId id="2147484821" r:id="rId12"/>
    <p:sldLayoutId id="2147484823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png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png"/><Relationship Id="rId5" Type="http://schemas.openxmlformats.org/officeDocument/2006/relationships/oleObject" Target="../embeddings/Microsoft_Excel_Chart2.xls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png"/><Relationship Id="rId5" Type="http://schemas.openxmlformats.org/officeDocument/2006/relationships/oleObject" Target="../embeddings/Microsoft_Excel_Chart3.xls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hyperlink" Target="http://news.uscourts.gov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abiworld.org/AM/AMTemplate.cfm?Section=Home&amp;TEMPLATE=/CM/ContentDisplay.cfm&amp;CONTENTID=61633" TargetMode="Externa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8.bin"/><Relationship Id="rId4" Type="http://schemas.openxmlformats.org/officeDocument/2006/relationships/hyperlink" Target="http://www.federalreserve.gov/releases/h15/data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0.bin"/><Relationship Id="rId4" Type="http://schemas.openxmlformats.org/officeDocument/2006/relationships/notesSlide" Target="../notesSlides/notes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1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2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3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51.jpeg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4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5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46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47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48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9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1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52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53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wcm/torngraph-big.png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6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ii.org/white_papers/terrorism-risk-a-constant-threat-2014.html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66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55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white_papers/terrorism-risk-a-constant-threat-2014.html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ii.org/assets/docs/pdf/paper_CyberRisk_2013.pdf" TargetMode="Externa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72.jpeg"/><Relationship Id="rId5" Type="http://schemas.openxmlformats.org/officeDocument/2006/relationships/image" Target="../media/image71.emf"/><Relationship Id="rId10" Type="http://schemas.openxmlformats.org/officeDocument/2006/relationships/image" Target="../media/image76.jpeg"/><Relationship Id="rId4" Type="http://schemas.openxmlformats.org/officeDocument/2006/relationships/oleObject" Target="../embeddings/oleObject56.bin"/><Relationship Id="rId9" Type="http://schemas.openxmlformats.org/officeDocument/2006/relationships/image" Target="../media/image75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77.emf"/><Relationship Id="rId4" Type="http://schemas.openxmlformats.org/officeDocument/2006/relationships/oleObject" Target="../embeddings/oleObject57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78.emf"/><Relationship Id="rId4" Type="http://schemas.openxmlformats.org/officeDocument/2006/relationships/oleObject" Target="../embeddings/oleObject58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59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80.emf"/><Relationship Id="rId4" Type="http://schemas.openxmlformats.org/officeDocument/2006/relationships/oleObject" Target="../embeddings/oleObject60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81.emf"/><Relationship Id="rId4" Type="http://schemas.openxmlformats.org/officeDocument/2006/relationships/oleObject" Target="../embeddings/oleObject61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hyperlink" Target="http://www.census.gov/manufacturing/m3/" TargetMode="External"/><Relationship Id="rId5" Type="http://schemas.openxmlformats.org/officeDocument/2006/relationships/image" Target="../media/image82.emf"/><Relationship Id="rId4" Type="http://schemas.openxmlformats.org/officeDocument/2006/relationships/oleObject" Target="../embeddings/oleObject62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8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83.emf"/><Relationship Id="rId5" Type="http://schemas.openxmlformats.org/officeDocument/2006/relationships/oleObject" Target="../embeddings/oleObject63.bin"/><Relationship Id="rId4" Type="http://schemas.openxmlformats.org/officeDocument/2006/relationships/hyperlink" Target="http://data.bls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76488"/>
            <a:ext cx="9104313" cy="1635125"/>
          </a:xfrm>
          <a:ln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How to Live to Be 100 in the P/C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 Insurance Industry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 sz="3200" i="1">
                <a:latin typeface="Arial" panose="020B0604020202020204" pitchFamily="34" charset="0"/>
              </a:rPr>
              <a:t> And What it Takes to Survive the Next 100</a:t>
            </a:r>
            <a:endParaRPr lang="en-US" altLang="en-US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1963" y="4294188"/>
            <a:ext cx="8151812" cy="11922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>
                <a:latin typeface="Arial" panose="020B0604020202020204" pitchFamily="34" charset="0"/>
              </a:rPr>
              <a:t>Insurance Information Institute</a:t>
            </a:r>
          </a:p>
          <a:p>
            <a:pPr>
              <a:lnSpc>
                <a:spcPct val="75000"/>
              </a:lnSpc>
            </a:pP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75000"/>
              </a:lnSpc>
            </a:pPr>
            <a:r>
              <a:rPr lang="en-US" altLang="en-US">
                <a:latin typeface="Arial" panose="020B0604020202020204" pitchFamily="34" charset="0"/>
              </a:rPr>
              <a:t>May 6, 2014</a:t>
            </a:r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>
              <a:spcBef>
                <a:spcPct val="25000"/>
              </a:spcBef>
              <a:buClr>
                <a:schemeClr val="accent1"/>
              </a:buClr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sym typeface="Symbol" panose="05050102010706020507" pitchFamily="18" charset="2"/>
              </a:rPr>
              <a:t>Insurance Information Institute  110 William Street  New York, NY 10038</a:t>
            </a:r>
          </a:p>
          <a:p>
            <a:pPr algn="ctr">
              <a:spcBef>
                <a:spcPct val="25000"/>
              </a:spcBef>
              <a:buClr>
                <a:schemeClr val="accent1"/>
              </a:buClr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sym typeface="Symbol" panose="05050102010706020507" pitchFamily="18" charset="2"/>
              </a:rPr>
              <a:t>Tel: 212.346.5520  Cell: 917.453.1885  bobh@iii.org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98425"/>
            <a:ext cx="7772400" cy="841375"/>
          </a:xfrm>
        </p:spPr>
        <p:txBody>
          <a:bodyPr/>
          <a:lstStyle/>
          <a:p>
            <a:r>
              <a:rPr lang="en-US" altLang="en-US" sz="3200" smtClean="0">
                <a:latin typeface="Arial" panose="020B0604020202020204" pitchFamily="34" charset="0"/>
              </a:rPr>
              <a:t>Characteristics of Firms That          Stand the Test of Time</a:t>
            </a:r>
          </a:p>
        </p:txBody>
      </p:sp>
      <p:sp>
        <p:nvSpPr>
          <p:cNvPr id="64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700" y="1257300"/>
            <a:ext cx="8915400" cy="4800600"/>
          </a:xfrm>
        </p:spPr>
        <p:txBody>
          <a:bodyPr/>
          <a:lstStyle/>
          <a:p>
            <a:pPr marL="457200" indent="-457200">
              <a:lnSpc>
                <a:spcPct val="7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b="1" dirty="0" smtClean="0"/>
              <a:t>Business Model: Highly Focused</a:t>
            </a:r>
          </a:p>
          <a:p>
            <a:pPr marL="857250" lvl="1" indent="-457200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1800" b="1" dirty="0" smtClean="0"/>
              <a:t>Firms tend to remain true to core business</a:t>
            </a:r>
          </a:p>
          <a:p>
            <a:pPr marL="857250" lvl="1" indent="-457200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1800" b="1" dirty="0" smtClean="0"/>
              <a:t>Avoid businesses you don’t understand</a:t>
            </a:r>
          </a:p>
          <a:p>
            <a:pPr marL="857250" lvl="1" indent="-457200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1800" b="1" dirty="0" smtClean="0"/>
              <a:t>Some diversification is usually good, but leads to an exponential increase in complexity and unforeseen interactions across units</a:t>
            </a:r>
          </a:p>
          <a:p>
            <a:pPr marL="457200" indent="-457200">
              <a:lnSpc>
                <a:spcPct val="7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b="1" dirty="0" smtClean="0"/>
              <a:t>Ownership Structure: There Exists Some Concept of Mutuality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1800" b="1" dirty="0" smtClean="0"/>
              <a:t>Some of the world’s oldest firms are family owned (artisans, craftsman)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1800" b="1" dirty="0" smtClean="0"/>
              <a:t>Others have some form of cooperative arrangement (agricultural)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1800" b="1" dirty="0" smtClean="0"/>
              <a:t>Such organizations also exhibit </a:t>
            </a:r>
            <a:r>
              <a:rPr lang="en-US" sz="1800" b="1" i="1" dirty="0" smtClean="0"/>
              <a:t>altruistic</a:t>
            </a:r>
            <a:r>
              <a:rPr lang="en-US" sz="1800" b="1" dirty="0" smtClean="0"/>
              <a:t> behavior, a proven survival trait</a:t>
            </a:r>
          </a:p>
          <a:p>
            <a:pPr marL="457200" indent="-457200">
              <a:lnSpc>
                <a:spcPct val="7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b="1" dirty="0" smtClean="0"/>
              <a:t>Communal Interest: A Concern for the Greater Common Good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1800" b="1" dirty="0" smtClean="0"/>
              <a:t>Perpetual of the species (i.e., the industry) is evident in behaviors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1800" b="1" dirty="0" smtClean="0"/>
              <a:t>Concept of mutuality extends beyond organization to communal interest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sz="1800" b="1" dirty="0" smtClean="0"/>
              <a:t>A strong willingness to work for the common good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7042" grpId="0" autoUpdateAnimBg="0"/>
      <p:bldP spid="6487043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0377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587215-BC87-4413-B6C4-975779AF5108}" type="slidenum">
              <a:rPr lang="en-US" altLang="en-US" smtClean="0"/>
              <a:pPr/>
              <a:t>100</a:t>
            </a:fld>
            <a:endParaRPr lang="en-US" altLang="en-US" smtClean="0"/>
          </a:p>
        </p:txBody>
      </p:sp>
      <p:sp>
        <p:nvSpPr>
          <p:cNvPr id="203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12 Industries for the Next 10 Years: Insurance Solutions Needed</a:t>
            </a:r>
          </a:p>
        </p:txBody>
      </p:sp>
      <p:sp>
        <p:nvSpPr>
          <p:cNvPr id="1960963" name="Rectangle 3"/>
          <p:cNvSpPr>
            <a:spLocks noChangeArrowheads="1"/>
          </p:cNvSpPr>
          <p:nvPr/>
        </p:nvSpPr>
        <p:spPr bwMode="blackWhite">
          <a:xfrm>
            <a:off x="1879600" y="59436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Export-Oriented Industries</a:t>
            </a:r>
          </a:p>
        </p:txBody>
      </p:sp>
      <p:sp>
        <p:nvSpPr>
          <p:cNvPr id="1960964" name="Rectangle 4"/>
          <p:cNvSpPr>
            <a:spLocks noChangeArrowheads="1"/>
          </p:cNvSpPr>
          <p:nvPr/>
        </p:nvSpPr>
        <p:spPr bwMode="blackWhite">
          <a:xfrm>
            <a:off x="1879600" y="1731963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Health Sciences</a:t>
            </a:r>
          </a:p>
        </p:txBody>
      </p:sp>
      <p:sp>
        <p:nvSpPr>
          <p:cNvPr id="1960965" name="Rectangle 5"/>
          <p:cNvSpPr>
            <a:spLocks noChangeArrowheads="1"/>
          </p:cNvSpPr>
          <p:nvPr/>
        </p:nvSpPr>
        <p:spPr bwMode="blackWhite">
          <a:xfrm>
            <a:off x="1879600" y="12588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</a:rPr>
              <a:t>Health Care</a:t>
            </a:r>
          </a:p>
        </p:txBody>
      </p:sp>
      <p:sp>
        <p:nvSpPr>
          <p:cNvPr id="1960966" name="Rectangle 6"/>
          <p:cNvSpPr>
            <a:spLocks noChangeArrowheads="1"/>
          </p:cNvSpPr>
          <p:nvPr/>
        </p:nvSpPr>
        <p:spPr bwMode="blackWhite">
          <a:xfrm>
            <a:off x="1879600" y="22113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</a:rPr>
              <a:t>Energy (Traditional)</a:t>
            </a:r>
          </a:p>
        </p:txBody>
      </p:sp>
      <p:sp>
        <p:nvSpPr>
          <p:cNvPr id="1960967" name="Rectangle 7"/>
          <p:cNvSpPr>
            <a:spLocks noChangeArrowheads="1"/>
          </p:cNvSpPr>
          <p:nvPr/>
        </p:nvSpPr>
        <p:spPr bwMode="blackWhite">
          <a:xfrm>
            <a:off x="1879600" y="26797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</a:rPr>
              <a:t>Alternative Energy</a:t>
            </a:r>
          </a:p>
        </p:txBody>
      </p:sp>
      <p:sp>
        <p:nvSpPr>
          <p:cNvPr id="1960968" name="Rectangle 8"/>
          <p:cNvSpPr>
            <a:spLocks noChangeArrowheads="1"/>
          </p:cNvSpPr>
          <p:nvPr/>
        </p:nvSpPr>
        <p:spPr bwMode="blackWhite">
          <a:xfrm>
            <a:off x="1879600" y="31369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Petrochemical</a:t>
            </a:r>
          </a:p>
        </p:txBody>
      </p:sp>
      <p:sp>
        <p:nvSpPr>
          <p:cNvPr id="1960969" name="Rectangle 9"/>
          <p:cNvSpPr>
            <a:spLocks noChangeArrowheads="1"/>
          </p:cNvSpPr>
          <p:nvPr/>
        </p:nvSpPr>
        <p:spPr bwMode="blackWhite">
          <a:xfrm>
            <a:off x="1879600" y="3590925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1960970" name="Rectangle 10"/>
          <p:cNvSpPr>
            <a:spLocks noChangeArrowheads="1"/>
          </p:cNvSpPr>
          <p:nvPr/>
        </p:nvSpPr>
        <p:spPr bwMode="blackWhite">
          <a:xfrm>
            <a:off x="1919288" y="405923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Natural Resources</a:t>
            </a:r>
          </a:p>
        </p:txBody>
      </p:sp>
      <p:sp>
        <p:nvSpPr>
          <p:cNvPr id="1960971" name="Rectangle 11"/>
          <p:cNvSpPr>
            <a:spLocks noChangeArrowheads="1"/>
          </p:cNvSpPr>
          <p:nvPr/>
        </p:nvSpPr>
        <p:spPr bwMode="blackWhite">
          <a:xfrm>
            <a:off x="1879600" y="45275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Technology (incl. Biotechnology)</a:t>
            </a:r>
          </a:p>
        </p:txBody>
      </p:sp>
      <p:sp>
        <p:nvSpPr>
          <p:cNvPr id="1960972" name="Rectangle 12"/>
          <p:cNvSpPr>
            <a:spLocks noChangeArrowheads="1"/>
          </p:cNvSpPr>
          <p:nvPr/>
        </p:nvSpPr>
        <p:spPr bwMode="blackWhite">
          <a:xfrm>
            <a:off x="1879600" y="50101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Light Manufacturing</a:t>
            </a:r>
          </a:p>
        </p:txBody>
      </p:sp>
      <p:sp>
        <p:nvSpPr>
          <p:cNvPr id="1960973" name="Rectangle 13"/>
          <p:cNvSpPr>
            <a:spLocks noChangeArrowheads="1"/>
          </p:cNvSpPr>
          <p:nvPr/>
        </p:nvSpPr>
        <p:spPr bwMode="blackWhite">
          <a:xfrm>
            <a:off x="1879600" y="54800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err="1">
                <a:solidFill>
                  <a:schemeClr val="bg1"/>
                </a:solidFill>
              </a:rPr>
              <a:t>Insourced</a:t>
            </a:r>
            <a:r>
              <a:rPr lang="en-US" sz="2000" b="1" dirty="0">
                <a:solidFill>
                  <a:schemeClr val="bg1"/>
                </a:solidFill>
              </a:rPr>
              <a:t> Manufacturing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7531100" y="2446338"/>
            <a:ext cx="1420813" cy="2447925"/>
          </a:xfrm>
          <a:prstGeom prst="wedgeRectCallout">
            <a:avLst>
              <a:gd name="adj1" fmla="val -17522"/>
              <a:gd name="adj2" fmla="val -4740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/>
              <a:t>Many industries are poised for growth, though insurers’ ability to capitalize on these industries varies widely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White">
          <a:xfrm>
            <a:off x="1870075" y="6391275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Shipping (Rail, Marine, Trucking, Pipelines)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963" grpId="0" animBg="1"/>
      <p:bldP spid="1960964" grpId="0" animBg="1"/>
      <p:bldP spid="1960965" grpId="0" animBg="1"/>
      <p:bldP spid="1960966" grpId="0" animBg="1"/>
      <p:bldP spid="1960967" grpId="0" animBg="1"/>
      <p:bldP spid="1960968" grpId="0" animBg="1"/>
      <p:bldP spid="1960969" grpId="0" animBg="1"/>
      <p:bldP spid="1960970" grpId="0" animBg="1"/>
      <p:bldP spid="1960971" grpId="0" animBg="1"/>
      <p:bldP spid="1960972" grpId="0" animBg="1"/>
      <p:bldP spid="1960973" grpId="0" animBg="1"/>
      <p:bldP spid="17" grpId="0" animBg="1"/>
      <p:bldP spid="1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342900" y="3995738"/>
            <a:ext cx="86963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600" b="1" i="1">
                <a:solidFill>
                  <a:srgbClr val="225A7A"/>
                </a:solidFill>
              </a:rPr>
              <a:t>Thank you for your time</a:t>
            </a:r>
            <a:br>
              <a:rPr lang="en-US" altLang="en-US" sz="3600" b="1" i="1">
                <a:solidFill>
                  <a:srgbClr val="225A7A"/>
                </a:solidFill>
              </a:rPr>
            </a:br>
            <a:r>
              <a:rPr lang="en-US" altLang="en-US" sz="3600" b="1" i="1">
                <a:solidFill>
                  <a:srgbClr val="225A7A"/>
                </a:solidFill>
              </a:rPr>
              <a:t>and your attention!</a:t>
            </a:r>
            <a:endParaRPr lang="en-US" altLang="en-US" sz="3600" b="1" i="1">
              <a:solidFill>
                <a:srgbClr val="FF0000"/>
              </a:solidFill>
            </a:endParaRPr>
          </a:p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600" b="1" i="1">
                <a:solidFill>
                  <a:srgbClr val="FF0000"/>
                </a:solidFill>
              </a:rPr>
              <a:t>Twitter: </a:t>
            </a:r>
            <a:r>
              <a:rPr lang="en-US" altLang="en-US" sz="3600" b="1" i="1">
                <a:solidFill>
                  <a:srgbClr val="00B050"/>
                </a:solidFill>
              </a:rPr>
              <a:t>twitter.com/bob_Hartwig</a:t>
            </a:r>
          </a:p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600" b="1" i="1">
                <a:solidFill>
                  <a:srgbClr val="FF0000"/>
                </a:solidFill>
              </a:rPr>
              <a:t>Presentation Downloads: </a:t>
            </a:r>
            <a:r>
              <a:rPr lang="en-US" altLang="en-US" sz="3600" b="1" i="1">
                <a:solidFill>
                  <a:srgbClr val="00B050"/>
                </a:solidFill>
              </a:rPr>
              <a:t>www.iii.org/presentations</a:t>
            </a: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6172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61722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6172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6172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6172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98425"/>
            <a:ext cx="7772400" cy="841375"/>
          </a:xfrm>
        </p:spPr>
        <p:txBody>
          <a:bodyPr/>
          <a:lstStyle/>
          <a:p>
            <a:r>
              <a:rPr lang="en-US" altLang="en-US" sz="3200" smtClean="0">
                <a:latin typeface="Arial" panose="020B0604020202020204" pitchFamily="34" charset="0"/>
              </a:rPr>
              <a:t>Characteristics of Firms That          Stand the Test of Time (cont’d)</a:t>
            </a:r>
          </a:p>
        </p:txBody>
      </p:sp>
      <p:sp>
        <p:nvSpPr>
          <p:cNvPr id="64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700" y="1092200"/>
            <a:ext cx="8915400" cy="48006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1800" b="1" i="1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Verdana" panose="020B0604030504040204" pitchFamily="34" charset="0"/>
              <a:buAutoNum type="arabicPeriod" startAt="4"/>
            </a:pPr>
            <a:r>
              <a:rPr lang="en-US" altLang="en-US" sz="2000" b="1" smtClean="0">
                <a:latin typeface="Arial" panose="020B0604020202020204" pitchFamily="34" charset="0"/>
              </a:rPr>
              <a:t>Growth: Tend to Grow Slowly</a:t>
            </a:r>
          </a:p>
          <a:p>
            <a:pPr lvl="1">
              <a:buClr>
                <a:schemeClr val="tx1"/>
              </a:buClr>
            </a:pPr>
            <a:r>
              <a:rPr lang="en-US" altLang="en-US" sz="1800" b="1" smtClean="0">
                <a:latin typeface="Arial" panose="020B0604020202020204" pitchFamily="34" charset="0"/>
              </a:rPr>
              <a:t>As with living species, the longest lived businesses in the world tend to grow only slowly, if at all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Verdana" panose="020B0604030504040204" pitchFamily="34" charset="0"/>
              <a:buAutoNum type="arabicPeriod" startAt="4"/>
            </a:pPr>
            <a:r>
              <a:rPr lang="en-US" altLang="en-US" sz="2000" b="1" smtClean="0">
                <a:latin typeface="Arial" panose="020B0604020202020204" pitchFamily="34" charset="0"/>
              </a:rPr>
              <a:t>Size: Tend to Be Small Relative to Competition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sz="1800" b="1" smtClean="0">
                <a:latin typeface="Arial" panose="020B0604020202020204" pitchFamily="34" charset="0"/>
              </a:rPr>
              <a:t>Size seems to matter when it comes to species longevity:  smaller = longer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sz="1800" b="1" smtClean="0">
                <a:latin typeface="Arial" panose="020B0604020202020204" pitchFamily="34" charset="0"/>
              </a:rPr>
              <a:t>Also true among living species (e.g., bacteria, insects)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Verdana" panose="020B0604030504040204" pitchFamily="34" charset="0"/>
              <a:buAutoNum type="arabicPeriod" startAt="4"/>
            </a:pPr>
            <a:r>
              <a:rPr lang="en-US" altLang="en-US" sz="2000" b="1" smtClean="0">
                <a:latin typeface="Arial" panose="020B0604020202020204" pitchFamily="34" charset="0"/>
              </a:rPr>
              <a:t>Profitability: Healthy Margins Are Important, But Not Paramount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sz="1800" b="1" smtClean="0">
                <a:latin typeface="Arial" panose="020B0604020202020204" pitchFamily="34" charset="0"/>
              </a:rPr>
              <a:t>Object of continuous profit maximization is not consistent with longevity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sz="1800" b="1" smtClean="0">
                <a:latin typeface="Arial" panose="020B0604020202020204" pitchFamily="34" charset="0"/>
              </a:rPr>
              <a:t>A “will to survive” is still necessary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sz="1800" b="1" smtClean="0">
                <a:latin typeface="Arial" panose="020B0604020202020204" pitchFamily="34" charset="0"/>
              </a:rPr>
              <a:t>Perpetuation/continuity is critical objective</a:t>
            </a:r>
            <a:endParaRPr lang="en-US" altLang="en-US" sz="2000" b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7042" grpId="0" autoUpdateAnimBg="0"/>
      <p:bldP spid="64870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515FF9F2-3D04-4DBA-A02A-34FAB4441685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12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2294" name="Rectangle 6"/>
          <p:cNvSpPr>
            <a:spLocks noChangeArrowheads="1"/>
          </p:cNvSpPr>
          <p:nvPr/>
        </p:nvSpPr>
        <p:spPr bwMode="blackWhite">
          <a:xfrm>
            <a:off x="812800" y="2184400"/>
            <a:ext cx="7912100" cy="16160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The Centenarians: Who Lives to Be 100+ in the P/C Insurance World?</a:t>
            </a:r>
          </a:p>
        </p:txBody>
      </p:sp>
      <p:sp>
        <p:nvSpPr>
          <p:cNvPr id="1932295" name="Rectangle 7"/>
          <p:cNvSpPr>
            <a:spLocks noChangeArrowheads="1"/>
          </p:cNvSpPr>
          <p:nvPr/>
        </p:nvSpPr>
        <p:spPr bwMode="auto">
          <a:xfrm>
            <a:off x="317500" y="4327525"/>
            <a:ext cx="83439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400" b="1">
                <a:solidFill>
                  <a:srgbClr val="225A7A"/>
                </a:solidFill>
              </a:rPr>
              <a:t>Characteristics of An Exclusive        Club of Insurers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3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3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2294" grpId="0" animBg="1"/>
      <p:bldP spid="19322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9699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9700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C8F58CF4-4696-4023-BA97-A6104B2215A7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13</a:t>
            </a:fld>
            <a:endParaRPr lang="en-US" altLang="en-US" sz="900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100+ Year Old Insurers as a Share of     All P/C Insurers</a:t>
            </a:r>
          </a:p>
        </p:txBody>
      </p:sp>
      <p:graphicFrame>
        <p:nvGraphicFramePr>
          <p:cNvPr id="29702" name="Object 8"/>
          <p:cNvGraphicFramePr>
            <a:graphicFrameLocks noGrp="1"/>
          </p:cNvGraphicFramePr>
          <p:nvPr>
            <p:ph idx="4294967295"/>
          </p:nvPr>
        </p:nvGraphicFramePr>
        <p:xfrm>
          <a:off x="1244600" y="2435225"/>
          <a:ext cx="44862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Chart" r:id="rId4" imgW="4486147" imgH="3695661" progId="MSGraph.Chart.8">
                  <p:embed followColorScheme="full"/>
                </p:oleObj>
              </mc:Choice>
              <mc:Fallback>
                <p:oleObj name="Chart" r:id="rId4" imgW="4486147" imgH="3695661" progId="MSGraph.Chart.8">
                  <p:embed followColorScheme="full"/>
                  <p:pic>
                    <p:nvPicPr>
                      <p:cNvPr id="0" name="Object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244600" y="2435225"/>
                        <a:ext cx="44862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							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Source: National Association of Insurance Commissioners (NAIC) Annual Statement Database, via Highline Data LLC; CDC </a:t>
            </a:r>
          </a:p>
        </p:txBody>
      </p:sp>
      <p:sp>
        <p:nvSpPr>
          <p:cNvPr id="2173958" name="Rectangle 6"/>
          <p:cNvSpPr>
            <a:spLocks noChangeArrowheads="1"/>
          </p:cNvSpPr>
          <p:nvPr/>
        </p:nvSpPr>
        <p:spPr bwMode="blackWhite">
          <a:xfrm>
            <a:off x="404813" y="1181100"/>
            <a:ext cx="8437562" cy="635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About 12% of P/C insurance companies (fewer than 1-in-8) today (2013) are 100+ years old.  This is a surprisingly high percentage.</a:t>
            </a: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gray">
          <a:xfrm>
            <a:off x="4892675" y="2316163"/>
            <a:ext cx="1984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Insurers at Least 100 Years Old, 12.3%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(287)</a:t>
            </a:r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gray">
          <a:xfrm>
            <a:off x="285750" y="2836863"/>
            <a:ext cx="1593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Insurers Less than 100 Years Old, 87.7%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(1,979)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5181600" y="5346700"/>
            <a:ext cx="3784600" cy="9937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 u="sng">
                <a:solidFill>
                  <a:srgbClr val="FFFFFF"/>
                </a:solidFill>
              </a:rPr>
              <a:t>Odds of a Human Living to 100</a:t>
            </a:r>
            <a:endParaRPr lang="en-US" altLang="en-US" sz="1800" b="1">
              <a:solidFill>
                <a:srgbClr val="FFFFFF"/>
              </a:solidFill>
            </a:endParaRPr>
          </a:p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Born 1900: ~0.25% (1-in-400)</a:t>
            </a:r>
          </a:p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Born Today: ~2% (1-in-50)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7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B4D55DE2-FC44-4653-BF39-A0DAFF322357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14</a:t>
            </a:fld>
            <a:endParaRPr lang="en-US" altLang="en-US" sz="900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Decade of Formation for P/C Insurers at Least 100 Years Old in 2014</a:t>
            </a:r>
          </a:p>
        </p:txBody>
      </p:sp>
      <p:graphicFrame>
        <p:nvGraphicFramePr>
          <p:cNvPr id="31750" name="Object 3"/>
          <p:cNvGraphicFramePr>
            <a:graphicFrameLocks noChangeAspect="1"/>
          </p:cNvGraphicFramePr>
          <p:nvPr/>
        </p:nvGraphicFramePr>
        <p:xfrm>
          <a:off x="279400" y="1712913"/>
          <a:ext cx="840105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Chart" r:id="rId4" imgW="8419996" imgH="4467131" progId="MSGraph.Chart.8">
                  <p:embed followColorScheme="full"/>
                </p:oleObj>
              </mc:Choice>
              <mc:Fallback>
                <p:oleObj name="Chart" r:id="rId4" imgW="8419996" imgH="446713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79400" y="1712913"/>
                        <a:ext cx="840105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0" y="6430963"/>
            <a:ext cx="81216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Source: insurance Information Institute analysis of National Association of Insurance Commissioners (NAIC) Annual Statement Database, via Highline Data LLC.  </a:t>
            </a:r>
          </a:p>
        </p:txBody>
      </p:sp>
      <p:sp>
        <p:nvSpPr>
          <p:cNvPr id="2178054" name="AutoShape 6"/>
          <p:cNvSpPr>
            <a:spLocks noChangeArrowheads="1"/>
          </p:cNvSpPr>
          <p:nvPr/>
        </p:nvSpPr>
        <p:spPr bwMode="blackWhite">
          <a:xfrm>
            <a:off x="2057400" y="1111250"/>
            <a:ext cx="4845050" cy="1347788"/>
          </a:xfrm>
          <a:prstGeom prst="wedgeRectCallout">
            <a:avLst>
              <a:gd name="adj1" fmla="val 70481"/>
              <a:gd name="adj2" fmla="val 944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Of the Centenarian p/c insurers in existence today, 64% were formed since 1870.  There was a post-Civil war spike in formations in the 1870s and another in the 1890s. Another spike occurred in the 1910s after the financial crises of the 1900-1909 era and as workers compensation systems were adopted.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blackWhite">
          <a:xfrm>
            <a:off x="928688" y="2719388"/>
            <a:ext cx="4462462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As of Jan. 1, 2014 there were 296 P/C that were at least 100 years old.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7058025" y="1089025"/>
            <a:ext cx="1892300" cy="1370013"/>
          </a:xfrm>
          <a:prstGeom prst="wedgeRectCallout">
            <a:avLst>
              <a:gd name="adj1" fmla="val 20287"/>
              <a:gd name="adj2" fmla="val 6645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77 insurers formed in the decade 1910-1919 are still in existence; 32 were formed between 1910 and 1914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7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8054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379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379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18EC1819-FCFE-41F6-A329-C0AEE64EE496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15</a:t>
            </a:fld>
            <a:endParaRPr lang="en-US" altLang="en-US" sz="900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100-Year-Old Insurers: Independent vs. Part of Group/Holding Company*</a:t>
            </a:r>
          </a:p>
        </p:txBody>
      </p:sp>
      <p:graphicFrame>
        <p:nvGraphicFramePr>
          <p:cNvPr id="33798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Chart" r:id="rId4" imgW="4486224" imgH="3695700" progId="MSGraph.Chart.8">
                  <p:embed followColorScheme="full"/>
                </p:oleObj>
              </mc:Choice>
              <mc:Fallback>
                <p:oleObj name="Chart" r:id="rId4" imgW="4486224" imgH="3695700" progId="MSGraph.Chart.8">
                  <p:embed followColorScheme="full"/>
                  <p:pic>
                    <p:nvPicPr>
                      <p:cNvPr id="0" name="Object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71700" y="2486025"/>
                        <a:ext cx="44862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0" y="6203950"/>
            <a:ext cx="81073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							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*As of 2010.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Source: National Association of Insurance Commissioners (NAIC) Annual Statement Database, via Highline Data LLC.  </a:t>
            </a:r>
          </a:p>
        </p:txBody>
      </p:sp>
      <p:sp>
        <p:nvSpPr>
          <p:cNvPr id="2173958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The number of 100-year-old insurers that are independent vs. part of a more diversified group structure is split almost evenly.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772275" y="3502025"/>
            <a:ext cx="1984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Independent, 48.8%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(140)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gray">
          <a:xfrm>
            <a:off x="742950" y="4011613"/>
            <a:ext cx="15938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Part of Holding Company, 51.2%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(147)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5843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584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9142E963-ADA7-4521-A3F5-83E760D9A5B2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16</a:t>
            </a:fld>
            <a:endParaRPr lang="en-US" altLang="en-US" sz="900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100-year-old Insurers: Mutual vs. Stock vs. Reciprocal</a:t>
            </a:r>
          </a:p>
        </p:txBody>
      </p:sp>
      <p:graphicFrame>
        <p:nvGraphicFramePr>
          <p:cNvPr id="35846" name="Object 8"/>
          <p:cNvGraphicFramePr>
            <a:graphicFrameLocks noGrp="1"/>
          </p:cNvGraphicFramePr>
          <p:nvPr>
            <p:ph idx="4294967295"/>
          </p:nvPr>
        </p:nvGraphicFramePr>
        <p:xfrm>
          <a:off x="2197100" y="2625725"/>
          <a:ext cx="44862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Chart" r:id="rId4" imgW="4486224" imgH="3695700" progId="MSGraph.Chart.8">
                  <p:embed followColorScheme="full"/>
                </p:oleObj>
              </mc:Choice>
              <mc:Fallback>
                <p:oleObj name="Chart" r:id="rId4" imgW="4486224" imgH="3695700" progId="MSGraph.Chart.8">
                  <p:embed followColorScheme="full"/>
                  <p:pic>
                    <p:nvPicPr>
                      <p:cNvPr id="0" name="Object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97100" y="2625725"/>
                        <a:ext cx="44862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6203950"/>
            <a:ext cx="81073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							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*As of 2010.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Source: National Association of Insurance Commissioners (NAIC) Annual Statement Database, via Highline Data LLC.  </a:t>
            </a:r>
          </a:p>
        </p:txBody>
      </p:sp>
      <p:sp>
        <p:nvSpPr>
          <p:cNvPr id="2176005" name="Rectangle 5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The vast majority (62.4%) of 100-year-old insurers are mutual insurers, while stock insurers account for 35.9% of the total.</a:t>
            </a:r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gray">
          <a:xfrm>
            <a:off x="6664325" y="3578225"/>
            <a:ext cx="1984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Mutual, 62.4%,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(179)</a:t>
            </a:r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gray">
          <a:xfrm>
            <a:off x="755650" y="4152900"/>
            <a:ext cx="1593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Stock, 35.9%,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(103)</a:t>
            </a:r>
          </a:p>
        </p:txBody>
      </p:sp>
      <p:sp>
        <p:nvSpPr>
          <p:cNvPr id="35851" name="Rectangle 8"/>
          <p:cNvSpPr>
            <a:spLocks noChangeArrowheads="1"/>
          </p:cNvSpPr>
          <p:nvPr/>
        </p:nvSpPr>
        <p:spPr bwMode="gray">
          <a:xfrm>
            <a:off x="2838450" y="2171700"/>
            <a:ext cx="1593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Reciprocal, 1.4%,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(4)</a:t>
            </a:r>
          </a:p>
        </p:txBody>
      </p:sp>
      <p:sp>
        <p:nvSpPr>
          <p:cNvPr id="35852" name="Rectangle 9"/>
          <p:cNvSpPr>
            <a:spLocks noChangeArrowheads="1"/>
          </p:cNvSpPr>
          <p:nvPr/>
        </p:nvSpPr>
        <p:spPr bwMode="gray">
          <a:xfrm>
            <a:off x="4616450" y="2222500"/>
            <a:ext cx="1593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Other, 0.3%,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(1)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6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6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0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789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789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49F105B7-6A87-4365-B013-3779531A2B3D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17</a:t>
            </a:fld>
            <a:endParaRPr lang="en-US" altLang="en-US" sz="900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0"/>
            <a:ext cx="7400925" cy="860425"/>
          </a:xfrm>
        </p:spPr>
        <p:txBody>
          <a:bodyPr/>
          <a:lstStyle/>
          <a:p>
            <a:r>
              <a:rPr lang="en-US" altLang="en-US" sz="2600" smtClean="0">
                <a:latin typeface="Arial" panose="020B0604020202020204" pitchFamily="34" charset="0"/>
              </a:rPr>
              <a:t>Premium to Surplus Ratios, “Centenarians” </a:t>
            </a:r>
            <a:br>
              <a:rPr lang="en-US" altLang="en-US" sz="2600" smtClean="0">
                <a:latin typeface="Arial" panose="020B0604020202020204" pitchFamily="34" charset="0"/>
              </a:rPr>
            </a:br>
            <a:r>
              <a:rPr lang="en-US" altLang="en-US" sz="2600" smtClean="0">
                <a:latin typeface="Arial" panose="020B0604020202020204" pitchFamily="34" charset="0"/>
              </a:rPr>
              <a:t>vs. Overall P-C Industry, </a:t>
            </a:r>
            <a:r>
              <a:rPr lang="en-US" altLang="en-US" sz="2000" smtClean="0">
                <a:latin typeface="Arial" panose="020B0604020202020204" pitchFamily="34" charset="0"/>
              </a:rPr>
              <a:t>1998, 2008 and 2013</a:t>
            </a:r>
          </a:p>
        </p:txBody>
      </p:sp>
      <p:graphicFrame>
        <p:nvGraphicFramePr>
          <p:cNvPr id="37894" name="Object 2"/>
          <p:cNvGraphicFramePr>
            <a:graphicFrameLocks noChangeAspect="1"/>
          </p:cNvGraphicFramePr>
          <p:nvPr/>
        </p:nvGraphicFramePr>
        <p:xfrm>
          <a:off x="419100" y="1471613"/>
          <a:ext cx="8401050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Chart" r:id="rId4" imgW="8419996" imgH="4467131" progId="MSGraph.Chart.8">
                  <p:embed followColorScheme="full"/>
                </p:oleObj>
              </mc:Choice>
              <mc:Fallback>
                <p:oleObj name="Chart" r:id="rId4" imgW="8419996" imgH="4467131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19100" y="1471613"/>
                        <a:ext cx="8401050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Rectangle 4"/>
          <p:cNvSpPr>
            <a:spLocks noChangeArrowheads="1"/>
          </p:cNvSpPr>
          <p:nvPr/>
        </p:nvSpPr>
        <p:spPr bwMode="auto">
          <a:xfrm>
            <a:off x="0" y="6392863"/>
            <a:ext cx="81216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“Centenarians” are companies at least 100 years old with positive NWP in 2013. 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Sources: National Association of Insurance Commissioners’ Annual Statements, via Highline; I.I.I. calculations </a:t>
            </a: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black">
          <a:xfrm>
            <a:off x="157163" y="10890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225A7A"/>
                </a:solidFill>
              </a:rPr>
              <a:t>NWP/Surplus</a:t>
            </a:r>
          </a:p>
        </p:txBody>
      </p:sp>
      <p:sp>
        <p:nvSpPr>
          <p:cNvPr id="1928200" name="Rectangle 8"/>
          <p:cNvSpPr>
            <a:spLocks noChangeArrowheads="1"/>
          </p:cNvSpPr>
          <p:nvPr/>
        </p:nvSpPr>
        <p:spPr bwMode="blackWhite">
          <a:xfrm>
            <a:off x="322263" y="5151438"/>
            <a:ext cx="8483600" cy="11017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Premiums are a rough measure of risk accepted; surplus is funds beyond reserves to pay unexpected losses</a:t>
            </a:r>
            <a:r>
              <a:rPr lang="en-US" altLang="en-US" sz="1800">
                <a:solidFill>
                  <a:schemeClr val="bg1"/>
                </a:solidFill>
              </a:rPr>
              <a:t>. </a:t>
            </a:r>
            <a:r>
              <a:rPr lang="en-US" altLang="en-US" sz="1800" b="1">
                <a:solidFill>
                  <a:schemeClr val="bg1"/>
                </a:solidFill>
              </a:rPr>
              <a:t>The larger surplus is in relation to premiums—the lower the ratio of premiums to surplus—the greater the capacity to handle the risk it has accepted.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6053138" y="1103313"/>
            <a:ext cx="2887662" cy="1074737"/>
          </a:xfrm>
          <a:prstGeom prst="wedgeRectCallout">
            <a:avLst>
              <a:gd name="adj1" fmla="val -16035"/>
              <a:gd name="adj2" fmla="val 11045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Insurers that are 100+ years old hold nearly $2 in surplus for every $1 dollar in premium they write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8200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AE7D9005-0574-4A39-990A-CC1041560E18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18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2294" name="Rectangle 6"/>
          <p:cNvSpPr>
            <a:spLocks noChangeArrowheads="1"/>
          </p:cNvSpPr>
          <p:nvPr/>
        </p:nvSpPr>
        <p:spPr bwMode="blackWhite">
          <a:xfrm>
            <a:off x="1181100" y="2184400"/>
            <a:ext cx="6934200" cy="16160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Why Do Insurers Fail?</a:t>
            </a:r>
          </a:p>
        </p:txBody>
      </p:sp>
      <p:sp>
        <p:nvSpPr>
          <p:cNvPr id="1932295" name="Rectangle 7"/>
          <p:cNvSpPr>
            <a:spLocks noChangeArrowheads="1"/>
          </p:cNvSpPr>
          <p:nvPr/>
        </p:nvSpPr>
        <p:spPr bwMode="auto">
          <a:xfrm>
            <a:off x="317500" y="4327525"/>
            <a:ext cx="83439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400" b="1">
                <a:solidFill>
                  <a:srgbClr val="225A7A"/>
                </a:solidFill>
              </a:rPr>
              <a:t>Leading Reasons Why Most Insurers Never  Make it to 100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3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3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2294" grpId="0" animBg="1"/>
      <p:bldP spid="19322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0488"/>
            <a:ext cx="740092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P/C Insurer Impairments, 1969–2012</a:t>
            </a:r>
          </a:p>
        </p:txBody>
      </p:sp>
      <p:graphicFrame>
        <p:nvGraphicFramePr>
          <p:cNvPr id="41987" name="Object 3"/>
          <p:cNvGraphicFramePr>
            <a:graphicFrameLocks noGrp="1"/>
          </p:cNvGraphicFramePr>
          <p:nvPr>
            <p:ph idx="4294967295"/>
          </p:nvPr>
        </p:nvGraphicFramePr>
        <p:xfrm>
          <a:off x="344488" y="1544638"/>
          <a:ext cx="8566150" cy="408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Chart" r:id="rId5" imgW="8571719" imgH="4090771" progId="Excel.Chart.8">
                  <p:embed/>
                </p:oleObj>
              </mc:Choice>
              <mc:Fallback>
                <p:oleObj name="Chart" r:id="rId5" imgW="8571719" imgH="4090771" progId="Excel.Chart.8">
                  <p:embed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544638"/>
                        <a:ext cx="8566150" cy="408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6156325"/>
            <a:ext cx="87598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n-US" altLang="en-US" sz="11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Source: A.M. Best Special Report “Pace of P/C Impairments Slowed in 2012; Auto Writers, RRGs Continued to Struggle,” June 2013; 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63538" y="5772150"/>
            <a:ext cx="843756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  <a:cs typeface="Arial" panose="020B0604020202020204" pitchFamily="34" charset="0"/>
              </a:rPr>
              <a:t>The Number of Impairments Varies Significantly Over the P/C Insurance Cycle, With Peaks Occurring Well into Hard Markets</a:t>
            </a:r>
          </a:p>
        </p:txBody>
      </p:sp>
      <p:sp>
        <p:nvSpPr>
          <p:cNvPr id="41990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199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F0DF43-4A12-42BE-A09F-9E186431575E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5503863" y="1254125"/>
            <a:ext cx="3436937" cy="820738"/>
          </a:xfrm>
          <a:prstGeom prst="wedgeRectCallout">
            <a:avLst>
              <a:gd name="adj1" fmla="val 46404"/>
              <a:gd name="adj2" fmla="val 2171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Impairments among P/C insurers remain infrequent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blackWhite">
          <a:xfrm>
            <a:off x="874713" y="1117600"/>
            <a:ext cx="2849562" cy="2055813"/>
          </a:xfrm>
          <a:prstGeom prst="rect">
            <a:avLst/>
          </a:prstGeom>
          <a:solidFill>
            <a:srgbClr val="C00000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Since most failures are due to inadequate pricing, underreserving and excessive growth (factors under management control), the leading cause of death in the p/c insurance industry amounts to </a:t>
            </a:r>
            <a:r>
              <a:rPr lang="en-US" altLang="en-US" sz="1600" b="1" i="1">
                <a:solidFill>
                  <a:srgbClr val="FFFFFF"/>
                </a:solidFill>
              </a:rPr>
              <a:t>suicide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19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19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AF22802F-A5EC-4C1D-A71E-75F810B4C9F6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</a:t>
            </a:fld>
            <a:endParaRPr lang="en-US" altLang="en-US" sz="900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Presentation Outline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162050"/>
            <a:ext cx="8394700" cy="4652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4000" b="1" smtClean="0">
                <a:latin typeface="Arial" panose="020B0604020202020204" pitchFamily="34" charset="0"/>
              </a:rPr>
              <a:t>What Does it Take to Live to 100 in the Insurance Business?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4000" b="1" smtClean="0">
                <a:latin typeface="Arial" panose="020B0604020202020204" pitchFamily="34" charset="0"/>
              </a:rPr>
              <a:t>Challenges and Opportunities for the Next 100 Years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4000" b="1" smtClean="0">
                <a:latin typeface="Arial" panose="020B0604020202020204" pitchFamily="34" charset="0"/>
              </a:rPr>
              <a:t>Q&amp;A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403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A85700-07E7-4DC0-B475-CEB066000256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P/C Insurer Impairment Frequency vs. Combined Ratio, 1969-2012</a:t>
            </a:r>
          </a:p>
        </p:txBody>
      </p:sp>
      <p:graphicFrame>
        <p:nvGraphicFramePr>
          <p:cNvPr id="1997827" name="Object 2"/>
          <p:cNvGraphicFramePr>
            <a:graphicFrameLocks noGrp="1"/>
          </p:cNvGraphicFramePr>
          <p:nvPr>
            <p:ph idx="4294967295"/>
          </p:nvPr>
        </p:nvGraphicFramePr>
        <p:xfrm>
          <a:off x="180975" y="1162050"/>
          <a:ext cx="882967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Chart" r:id="rId4" imgW="8829766" imgH="4343501" progId="MSGraph.Chart.8">
                  <p:embed followColorScheme="full"/>
                </p:oleObj>
              </mc:Choice>
              <mc:Fallback>
                <p:oleObj name="Chart" r:id="rId4" imgW="8829766" imgH="4343501" progId="MSGraph.Chart.8">
                  <p:embed followColorScheme="full"/>
                  <p:pic>
                    <p:nvPicPr>
                      <p:cNvPr id="0" name="Objec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0975" y="1162050"/>
                        <a:ext cx="882967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93222" name="Line 6"/>
          <p:cNvSpPr>
            <a:spLocks noChangeShapeType="1"/>
          </p:cNvSpPr>
          <p:nvPr/>
        </p:nvSpPr>
        <p:spPr bwMode="ltGray">
          <a:xfrm flipH="1">
            <a:off x="1103313" y="3514725"/>
            <a:ext cx="6989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-161925" y="6632575"/>
            <a:ext cx="82486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A.M. Best; Insurance Information Institute</a:t>
            </a:r>
          </a:p>
        </p:txBody>
      </p:sp>
      <p:sp>
        <p:nvSpPr>
          <p:cNvPr id="1997832" name="AutoShape 8"/>
          <p:cNvSpPr>
            <a:spLocks noChangeArrowheads="1"/>
          </p:cNvSpPr>
          <p:nvPr/>
        </p:nvSpPr>
        <p:spPr bwMode="blackWhite">
          <a:xfrm>
            <a:off x="2670175" y="4389438"/>
            <a:ext cx="4727575" cy="563562"/>
          </a:xfrm>
          <a:prstGeom prst="wedgeRectCallout">
            <a:avLst>
              <a:gd name="adj1" fmla="val 59518"/>
              <a:gd name="adj2" fmla="val -511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chemeClr val="bg1"/>
                </a:solidFill>
              </a:rPr>
              <a:t>2012 impairment rate was 0.69%, down from 1.11% in 2011; the rate is lower than the 0.82% average since 1969</a:t>
            </a:r>
          </a:p>
        </p:txBody>
      </p:sp>
      <p:sp>
        <p:nvSpPr>
          <p:cNvPr id="1997833" name="Rectangle 9"/>
          <p:cNvSpPr>
            <a:spLocks noChangeArrowheads="1"/>
          </p:cNvSpPr>
          <p:nvPr/>
        </p:nvSpPr>
        <p:spPr bwMode="blackWhite">
          <a:xfrm>
            <a:off x="354013" y="5405438"/>
            <a:ext cx="8437562" cy="1143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Impairment Rates Are Highly Correlated With Underwriting Performance and Reached Record Lows in 2007; Recent Increase Was Associated Primarily With Mortgage and Financial Guaranty Insurers and Not Representative of the Industry Overall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9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9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97827" grpId="0" bld="series"/>
      <p:bldP spid="6793222" grpId="0" animBg="1"/>
      <p:bldP spid="1997832" grpId="0" animBg="1"/>
      <p:bldP spid="19978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3200" y="50800"/>
            <a:ext cx="7772400" cy="841375"/>
          </a:xfrm>
        </p:spPr>
        <p:txBody>
          <a:bodyPr/>
          <a:lstStyle/>
          <a:p>
            <a:r>
              <a:rPr lang="en-US" altLang="en-US" sz="3600" smtClean="0">
                <a:latin typeface="Arial" panose="020B0604020202020204" pitchFamily="34" charset="0"/>
              </a:rPr>
              <a:t>Five Deadliest Sins for P/C Insurance Companies</a:t>
            </a:r>
          </a:p>
        </p:txBody>
      </p:sp>
      <p:sp>
        <p:nvSpPr>
          <p:cNvPr id="64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700" y="1092200"/>
            <a:ext cx="8775700" cy="4800600"/>
          </a:xfrm>
        </p:spPr>
        <p:txBody>
          <a:bodyPr/>
          <a:lstStyle/>
          <a:p>
            <a:pPr>
              <a:lnSpc>
                <a:spcPts val="18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OPERATIONAL ISSUES</a:t>
            </a:r>
          </a:p>
          <a:p>
            <a:pPr marL="457200" indent="-457200">
              <a:lnSpc>
                <a:spcPts val="1800"/>
              </a:lnSpc>
              <a:buFont typeface="+mj-lt"/>
              <a:buAutoNum type="arabicPeriod"/>
              <a:defRPr/>
            </a:pPr>
            <a:r>
              <a:rPr lang="en-US" b="1" dirty="0" smtClean="0"/>
              <a:t>Underpricing/</a:t>
            </a:r>
            <a:r>
              <a:rPr lang="en-US" b="1" dirty="0" err="1" smtClean="0"/>
              <a:t>Underreserving</a:t>
            </a:r>
            <a:r>
              <a:rPr lang="en-US" b="1" dirty="0" smtClean="0"/>
              <a:t> (~43% of failures)</a:t>
            </a:r>
          </a:p>
          <a:p>
            <a:pPr lvl="1">
              <a:lnSpc>
                <a:spcPts val="1800"/>
              </a:lnSpc>
              <a:defRPr/>
            </a:pPr>
            <a:r>
              <a:rPr lang="en-US" sz="2000" b="1" dirty="0" smtClean="0"/>
              <a:t>Leading cause of p/c insurer death according to A.M. Best</a:t>
            </a:r>
          </a:p>
          <a:p>
            <a:pPr marL="457200" indent="-457200">
              <a:lnSpc>
                <a:spcPts val="1800"/>
              </a:lnSpc>
              <a:buFont typeface="+mj-lt"/>
              <a:buAutoNum type="arabicPeriod"/>
              <a:defRPr/>
            </a:pPr>
            <a:r>
              <a:rPr lang="en-US" b="1" dirty="0" smtClean="0"/>
              <a:t>Excessive Growth (~13%)</a:t>
            </a:r>
          </a:p>
          <a:p>
            <a:pPr lvl="1">
              <a:lnSpc>
                <a:spcPts val="1800"/>
              </a:lnSpc>
              <a:defRPr/>
            </a:pPr>
            <a:r>
              <a:rPr lang="en-US" sz="2000" b="1" dirty="0" smtClean="0"/>
              <a:t>Too much growth too fast (organically or via M&amp;A) can be fatal</a:t>
            </a:r>
          </a:p>
          <a:p>
            <a:pPr marL="457200" indent="-457200">
              <a:lnSpc>
                <a:spcPts val="1800"/>
              </a:lnSpc>
              <a:buFont typeface="+mj-lt"/>
              <a:buAutoNum type="arabicPeriod"/>
              <a:defRPr/>
            </a:pPr>
            <a:r>
              <a:rPr lang="en-US" b="1" dirty="0" smtClean="0"/>
              <a:t>Excessive Catastrophe Exposure (~7%)</a:t>
            </a:r>
          </a:p>
          <a:p>
            <a:pPr lvl="1">
              <a:lnSpc>
                <a:spcPts val="1800"/>
              </a:lnSpc>
              <a:defRPr/>
            </a:pPr>
            <a:r>
              <a:rPr lang="en-US" sz="2000" b="1" dirty="0" smtClean="0"/>
              <a:t>Too much underpriced exposure, too little reinsurance, insufficient diversification</a:t>
            </a:r>
          </a:p>
          <a:p>
            <a:pPr marL="457200" indent="-457200">
              <a:lnSpc>
                <a:spcPts val="1800"/>
              </a:lnSpc>
              <a:buFont typeface="+mj-lt"/>
              <a:buAutoNum type="arabicPeriod"/>
              <a:defRPr/>
            </a:pPr>
            <a:r>
              <a:rPr lang="en-US" b="1" dirty="0" smtClean="0"/>
              <a:t>Investment Problems (~7%)</a:t>
            </a:r>
          </a:p>
          <a:p>
            <a:pPr lvl="1">
              <a:lnSpc>
                <a:spcPts val="1800"/>
              </a:lnSpc>
              <a:defRPr/>
            </a:pPr>
            <a:r>
              <a:rPr lang="en-US" sz="2000" b="1" dirty="0" smtClean="0"/>
              <a:t>Investments are too risky, too illiquid or insufficiently understood</a:t>
            </a:r>
          </a:p>
          <a:p>
            <a:pPr marL="457200" indent="-457200">
              <a:lnSpc>
                <a:spcPts val="1800"/>
              </a:lnSpc>
              <a:buFont typeface="+mj-lt"/>
              <a:buAutoNum type="arabicPeriod"/>
              <a:defRPr/>
            </a:pPr>
            <a:r>
              <a:rPr lang="en-US" b="1" dirty="0" smtClean="0"/>
              <a:t>Affiliate Problems (~8%)</a:t>
            </a:r>
          </a:p>
          <a:p>
            <a:pPr lvl="1">
              <a:lnSpc>
                <a:spcPts val="1800"/>
              </a:lnSpc>
              <a:defRPr/>
            </a:pPr>
            <a:r>
              <a:rPr lang="en-US" sz="2000" b="1" dirty="0" smtClean="0"/>
              <a:t>Non-core operations can cause problems for parent (e.g., AIG)</a:t>
            </a:r>
            <a:endParaRPr lang="en-US" sz="2400" b="1" dirty="0" smtClean="0">
              <a:solidFill>
                <a:srgbClr val="FF3300"/>
              </a:solidFill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0" y="6629400"/>
            <a:ext cx="2286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Source: I.I.I. research.</a:t>
            </a:r>
            <a:endParaRPr lang="en-US" altLang="en-US" sz="1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4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7042" grpId="0" autoUpdateAnimBg="0"/>
      <p:bldP spid="648704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813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65F25F-4AFE-414F-AA5B-C3C6151E3528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48132" name="Freeform 2"/>
          <p:cNvSpPr>
            <a:spLocks/>
          </p:cNvSpPr>
          <p:nvPr/>
        </p:nvSpPr>
        <p:spPr bwMode="gray">
          <a:xfrm>
            <a:off x="4343400" y="2343150"/>
            <a:ext cx="161925" cy="285750"/>
          </a:xfrm>
          <a:custGeom>
            <a:avLst/>
            <a:gdLst>
              <a:gd name="T0" fmla="*/ 0 w 102"/>
              <a:gd name="T1" fmla="*/ 2147483646 h 180"/>
              <a:gd name="T2" fmla="*/ 0 w 102"/>
              <a:gd name="T3" fmla="*/ 0 h 180"/>
              <a:gd name="T4" fmla="*/ 2147483646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Reasons for US P/C Insurer Impairments, 1969–2012</a:t>
            </a:r>
          </a:p>
        </p:txBody>
      </p:sp>
      <p:graphicFrame>
        <p:nvGraphicFramePr>
          <p:cNvPr id="48134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Chart" r:id="rId5" imgW="4493141" imgH="3706689" progId="Excel.Chart.8">
                  <p:embed/>
                </p:oleObj>
              </mc:Choice>
              <mc:Fallback>
                <p:oleObj name="Chart" r:id="rId5" imgW="4493141" imgH="3706689" progId="Excel.Chart.8">
                  <p:embed/>
                  <p:pic>
                    <p:nvPicPr>
                      <p:cNvPr id="0" name="Object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486025"/>
                        <a:ext cx="44862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0" y="6245225"/>
            <a:ext cx="81073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							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altLang="en-US" sz="1100">
                <a:solidFill>
                  <a:srgbClr val="000000"/>
                </a:solidFill>
              </a:rPr>
              <a:t>Source: A.M. Best Special Report “Pace of P/C Impairments Slowed in 2012; Auto Writers, RRGs Continued to Struggle,” June 2013; Insurance Information Institute.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Historically, Deficient Loss Reserves and Inadequate Pricing Are</a:t>
            </a:r>
            <a:br>
              <a:rPr lang="en-US" altLang="en-US" b="1">
                <a:solidFill>
                  <a:srgbClr val="FFFFFF"/>
                </a:solidFill>
              </a:rPr>
            </a:br>
            <a:r>
              <a:rPr lang="en-US" altLang="en-US" b="1">
                <a:solidFill>
                  <a:srgbClr val="FFFFFF"/>
                </a:solidFill>
              </a:rPr>
              <a:t>By Far the Leading Cause of P-C Insurer Impairments. </a:t>
            </a:r>
            <a:br>
              <a:rPr lang="en-US" altLang="en-US" b="1">
                <a:solidFill>
                  <a:srgbClr val="FFFFFF"/>
                </a:solidFill>
              </a:rPr>
            </a:br>
            <a:r>
              <a:rPr lang="en-US" altLang="en-US" b="1">
                <a:solidFill>
                  <a:srgbClr val="FFFFFF"/>
                </a:solidFill>
              </a:rPr>
              <a:t>Investment and Catastrophe Losses Play a Much Smaller Role</a:t>
            </a:r>
          </a:p>
        </p:txBody>
      </p:sp>
      <p:sp>
        <p:nvSpPr>
          <p:cNvPr id="48137" name="Rectangle 7"/>
          <p:cNvSpPr>
            <a:spLocks noChangeArrowheads="1"/>
          </p:cNvSpPr>
          <p:nvPr/>
        </p:nvSpPr>
        <p:spPr bwMode="gray">
          <a:xfrm>
            <a:off x="6543675" y="3678238"/>
            <a:ext cx="1984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400"/>
              <a:t>Deficient Loss Reserves/</a:t>
            </a:r>
            <a:br>
              <a:rPr lang="en-US" altLang="en-US" sz="1400"/>
            </a:br>
            <a:r>
              <a:rPr lang="en-US" altLang="en-US" sz="1400"/>
              <a:t>Inadequate Pricing</a:t>
            </a:r>
          </a:p>
        </p:txBody>
      </p:sp>
      <p:sp>
        <p:nvSpPr>
          <p:cNvPr id="48138" name="Rectangle 8"/>
          <p:cNvSpPr>
            <a:spLocks noChangeArrowheads="1"/>
          </p:cNvSpPr>
          <p:nvPr/>
        </p:nvSpPr>
        <p:spPr bwMode="gray">
          <a:xfrm>
            <a:off x="4581525" y="2265363"/>
            <a:ext cx="15938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400"/>
              <a:t>Reinsurance Failure</a:t>
            </a:r>
          </a:p>
        </p:txBody>
      </p:sp>
      <p:sp>
        <p:nvSpPr>
          <p:cNvPr id="48139" name="Rectangle 9"/>
          <p:cNvSpPr>
            <a:spLocks noChangeArrowheads="1"/>
          </p:cNvSpPr>
          <p:nvPr/>
        </p:nvSpPr>
        <p:spPr bwMode="gray">
          <a:xfrm>
            <a:off x="5172075" y="6084888"/>
            <a:ext cx="15938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400"/>
              <a:t>Rapid Growth</a:t>
            </a:r>
          </a:p>
        </p:txBody>
      </p:sp>
      <p:sp>
        <p:nvSpPr>
          <p:cNvPr id="48140" name="Rectangle 10"/>
          <p:cNvSpPr>
            <a:spLocks noChangeArrowheads="1"/>
          </p:cNvSpPr>
          <p:nvPr/>
        </p:nvSpPr>
        <p:spPr bwMode="gray">
          <a:xfrm>
            <a:off x="2238375" y="5980113"/>
            <a:ext cx="15938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altLang="en-US" sz="1400"/>
              <a:t>Alleged Fraud</a:t>
            </a:r>
          </a:p>
        </p:txBody>
      </p:sp>
      <p:sp>
        <p:nvSpPr>
          <p:cNvPr id="48141" name="Rectangle 11"/>
          <p:cNvSpPr>
            <a:spLocks noChangeArrowheads="1"/>
          </p:cNvSpPr>
          <p:nvPr/>
        </p:nvSpPr>
        <p:spPr bwMode="gray">
          <a:xfrm>
            <a:off x="1238250" y="5418138"/>
            <a:ext cx="1831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altLang="en-US" sz="1400"/>
              <a:t>Catastrophe Losses</a:t>
            </a:r>
          </a:p>
        </p:txBody>
      </p:sp>
      <p:sp>
        <p:nvSpPr>
          <p:cNvPr id="48142" name="Rectangle 12"/>
          <p:cNvSpPr>
            <a:spLocks noChangeArrowheads="1"/>
          </p:cNvSpPr>
          <p:nvPr/>
        </p:nvSpPr>
        <p:spPr bwMode="gray">
          <a:xfrm>
            <a:off x="1123950" y="4598988"/>
            <a:ext cx="15938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altLang="en-US" sz="1400"/>
              <a:t>Affiliate Impairment</a:t>
            </a:r>
          </a:p>
        </p:txBody>
      </p:sp>
      <p:sp>
        <p:nvSpPr>
          <p:cNvPr id="48143" name="Rectangle 13"/>
          <p:cNvSpPr>
            <a:spLocks noChangeArrowheads="1"/>
          </p:cNvSpPr>
          <p:nvPr/>
        </p:nvSpPr>
        <p:spPr bwMode="gray">
          <a:xfrm>
            <a:off x="390525" y="3524250"/>
            <a:ext cx="20955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400"/>
              <a:t>Investment Problems </a:t>
            </a:r>
            <a:r>
              <a:rPr lang="en-US" altLang="en-US" sz="1200" i="1"/>
              <a:t>(Overstatement of Assets)</a:t>
            </a:r>
            <a:endParaRPr lang="en-US" altLang="en-US" sz="1400" i="1"/>
          </a:p>
        </p:txBody>
      </p:sp>
      <p:sp>
        <p:nvSpPr>
          <p:cNvPr id="48144" name="Rectangle 14"/>
          <p:cNvSpPr>
            <a:spLocks noChangeArrowheads="1"/>
          </p:cNvSpPr>
          <p:nvPr/>
        </p:nvSpPr>
        <p:spPr bwMode="gray">
          <a:xfrm>
            <a:off x="2428875" y="2908300"/>
            <a:ext cx="7842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altLang="en-US" sz="1400"/>
              <a:t>Misc.</a:t>
            </a:r>
          </a:p>
        </p:txBody>
      </p:sp>
      <p:sp>
        <p:nvSpPr>
          <p:cNvPr id="48145" name="Rectangle 15"/>
          <p:cNvSpPr>
            <a:spLocks noChangeArrowheads="1"/>
          </p:cNvSpPr>
          <p:nvPr/>
        </p:nvSpPr>
        <p:spPr bwMode="gray">
          <a:xfrm>
            <a:off x="1685925" y="2465388"/>
            <a:ext cx="20986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altLang="en-US" sz="1400"/>
              <a:t>Sig. Change in Business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7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8C7C2C-BB9D-4655-8F72-471D336AECFA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50180" name="Freeform 2"/>
          <p:cNvSpPr>
            <a:spLocks/>
          </p:cNvSpPr>
          <p:nvPr/>
        </p:nvSpPr>
        <p:spPr bwMode="gray">
          <a:xfrm>
            <a:off x="4424363" y="2330450"/>
            <a:ext cx="161925" cy="285750"/>
          </a:xfrm>
          <a:custGeom>
            <a:avLst/>
            <a:gdLst>
              <a:gd name="T0" fmla="*/ 0 w 102"/>
              <a:gd name="T1" fmla="*/ 2147483646 h 180"/>
              <a:gd name="T2" fmla="*/ 0 w 102"/>
              <a:gd name="T3" fmla="*/ 0 h 180"/>
              <a:gd name="T4" fmla="*/ 2147483646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Top 10 Lines of Business for US P/C Impaired Insurers, 2000–2012</a:t>
            </a:r>
          </a:p>
        </p:txBody>
      </p:sp>
      <p:graphicFrame>
        <p:nvGraphicFramePr>
          <p:cNvPr id="50182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Chart" r:id="rId5" imgW="4493141" imgH="3706689" progId="Excel.Chart.8">
                  <p:embed/>
                </p:oleObj>
              </mc:Choice>
              <mc:Fallback>
                <p:oleObj name="Chart" r:id="rId5" imgW="4493141" imgH="3706689" progId="Excel.Chart.8">
                  <p:embed/>
                  <p:pic>
                    <p:nvPicPr>
                      <p:cNvPr id="0" name="Object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486025"/>
                        <a:ext cx="44862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0" y="6170613"/>
            <a:ext cx="810736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							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altLang="en-US" sz="1100">
                <a:solidFill>
                  <a:srgbClr val="000000"/>
                </a:solidFill>
              </a:rPr>
              <a:t>Source: A.M. Best Special Report “Pace of P/C Impairments Slowed in 2012; Auto Writers, RRGs Continued to Struggle,” June 2013; Insurance Information Institute.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6762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Workers Comp and Pvt. Passenger Auto Account for More Than 40 Percent of the Impaired Insurers Since 2000</a:t>
            </a:r>
          </a:p>
        </p:txBody>
      </p:sp>
      <p:sp>
        <p:nvSpPr>
          <p:cNvPr id="50185" name="Rectangle 7"/>
          <p:cNvSpPr>
            <a:spLocks noChangeArrowheads="1"/>
          </p:cNvSpPr>
          <p:nvPr/>
        </p:nvSpPr>
        <p:spPr bwMode="gray">
          <a:xfrm>
            <a:off x="6221413" y="3136900"/>
            <a:ext cx="19843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400"/>
              <a:t>Workers Comp</a:t>
            </a:r>
          </a:p>
        </p:txBody>
      </p:sp>
      <p:sp>
        <p:nvSpPr>
          <p:cNvPr id="50186" name="Rectangle 8"/>
          <p:cNvSpPr>
            <a:spLocks noChangeArrowheads="1"/>
          </p:cNvSpPr>
          <p:nvPr/>
        </p:nvSpPr>
        <p:spPr bwMode="gray">
          <a:xfrm>
            <a:off x="4635500" y="2263775"/>
            <a:ext cx="1593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400"/>
              <a:t>Other</a:t>
            </a:r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gray">
          <a:xfrm>
            <a:off x="6408738" y="5075238"/>
            <a:ext cx="17938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1400"/>
              <a:t>Pvt. Passenger Auto</a:t>
            </a:r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gray">
          <a:xfrm>
            <a:off x="4814888" y="6008688"/>
            <a:ext cx="1593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altLang="en-US" sz="1400"/>
              <a:t>Homeowners</a:t>
            </a:r>
          </a:p>
        </p:txBody>
      </p:sp>
      <p:sp>
        <p:nvSpPr>
          <p:cNvPr id="50189" name="Rectangle 11"/>
          <p:cNvSpPr>
            <a:spLocks noChangeArrowheads="1"/>
          </p:cNvSpPr>
          <p:nvPr/>
        </p:nvSpPr>
        <p:spPr bwMode="gray">
          <a:xfrm>
            <a:off x="2095500" y="5986463"/>
            <a:ext cx="1831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altLang="en-US" sz="1400"/>
              <a:t>Commercial Multiperil</a:t>
            </a:r>
          </a:p>
        </p:txBody>
      </p:sp>
      <p:sp>
        <p:nvSpPr>
          <p:cNvPr id="50190" name="Rectangle 12"/>
          <p:cNvSpPr>
            <a:spLocks noChangeArrowheads="1"/>
          </p:cNvSpPr>
          <p:nvPr/>
        </p:nvSpPr>
        <p:spPr bwMode="gray">
          <a:xfrm>
            <a:off x="1052513" y="5384800"/>
            <a:ext cx="2032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altLang="en-US" sz="1400"/>
              <a:t>Commercial Auto Liability</a:t>
            </a:r>
          </a:p>
        </p:txBody>
      </p:sp>
      <p:sp>
        <p:nvSpPr>
          <p:cNvPr id="50191" name="Rectangle 13"/>
          <p:cNvSpPr>
            <a:spLocks noChangeArrowheads="1"/>
          </p:cNvSpPr>
          <p:nvPr/>
        </p:nvSpPr>
        <p:spPr bwMode="gray">
          <a:xfrm>
            <a:off x="1052513" y="4692650"/>
            <a:ext cx="20955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400"/>
              <a:t>Other Liability</a:t>
            </a:r>
            <a:endParaRPr lang="en-US" altLang="en-US" sz="1400" i="1"/>
          </a:p>
        </p:txBody>
      </p:sp>
      <p:sp>
        <p:nvSpPr>
          <p:cNvPr id="50192" name="Rectangle 14"/>
          <p:cNvSpPr>
            <a:spLocks noChangeArrowheads="1"/>
          </p:cNvSpPr>
          <p:nvPr/>
        </p:nvSpPr>
        <p:spPr bwMode="gray">
          <a:xfrm>
            <a:off x="1968500" y="3760788"/>
            <a:ext cx="7842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altLang="en-US" sz="1400"/>
              <a:t>Med Mal</a:t>
            </a:r>
          </a:p>
        </p:txBody>
      </p:sp>
      <p:sp>
        <p:nvSpPr>
          <p:cNvPr id="50193" name="Rectangle 15"/>
          <p:cNvSpPr>
            <a:spLocks noChangeArrowheads="1"/>
          </p:cNvSpPr>
          <p:nvPr/>
        </p:nvSpPr>
        <p:spPr bwMode="gray">
          <a:xfrm>
            <a:off x="2151063" y="3103563"/>
            <a:ext cx="9334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altLang="en-US" sz="1400"/>
              <a:t>Surety</a:t>
            </a:r>
          </a:p>
        </p:txBody>
      </p:sp>
      <p:sp>
        <p:nvSpPr>
          <p:cNvPr id="50194" name="Rectangle 15"/>
          <p:cNvSpPr>
            <a:spLocks noChangeArrowheads="1"/>
          </p:cNvSpPr>
          <p:nvPr/>
        </p:nvSpPr>
        <p:spPr bwMode="gray">
          <a:xfrm>
            <a:off x="2543175" y="2681288"/>
            <a:ext cx="9350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altLang="en-US" sz="1400"/>
              <a:t>Title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B4B228D1-5D61-449E-B9F1-3E43B80A38F6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24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2294" name="Rectangle 6"/>
          <p:cNvSpPr>
            <a:spLocks noChangeArrowheads="1"/>
          </p:cNvSpPr>
          <p:nvPr/>
        </p:nvSpPr>
        <p:spPr bwMode="blackWhite">
          <a:xfrm>
            <a:off x="1181100" y="2184400"/>
            <a:ext cx="6934200" cy="16160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Mergers  &amp; Acquisitions</a:t>
            </a:r>
          </a:p>
        </p:txBody>
      </p:sp>
      <p:sp>
        <p:nvSpPr>
          <p:cNvPr id="1932295" name="Rectangle 7"/>
          <p:cNvSpPr>
            <a:spLocks noChangeArrowheads="1"/>
          </p:cNvSpPr>
          <p:nvPr/>
        </p:nvSpPr>
        <p:spPr bwMode="auto">
          <a:xfrm>
            <a:off x="317500" y="4327525"/>
            <a:ext cx="83439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400" b="1">
                <a:solidFill>
                  <a:srgbClr val="225A7A"/>
                </a:solidFill>
              </a:rPr>
              <a:t>Waves of Consolidation Periodically Reduce the Number of Insurers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3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3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2294" grpId="0" animBg="1"/>
      <p:bldP spid="19322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427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427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7920CB-932F-4290-ACF3-B574B343DEE9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>
                <a:latin typeface="Arial" panose="020B0604020202020204" pitchFamily="34" charset="0"/>
              </a:rPr>
              <a:t>U.S. INSURANCE MERGERS AND ACQUISITIONS, All Sectors, 1989-2013 (1)</a:t>
            </a:r>
          </a:p>
        </p:txBody>
      </p:sp>
      <p:graphicFrame>
        <p:nvGraphicFramePr>
          <p:cNvPr id="54278" name="Object 3"/>
          <p:cNvGraphicFramePr>
            <a:graphicFrameLocks noGrp="1"/>
          </p:cNvGraphicFramePr>
          <p:nvPr>
            <p:ph type="chart" idx="4294967295"/>
          </p:nvPr>
        </p:nvGraphicFramePr>
        <p:xfrm>
          <a:off x="85725" y="1620838"/>
          <a:ext cx="8756650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Chart" r:id="rId4" imgW="8581960" imgH="4533804" progId="MSGraph.Chart.8">
                  <p:embed followColorScheme="full"/>
                </p:oleObj>
              </mc:Choice>
              <mc:Fallback>
                <p:oleObj name="Chart" r:id="rId4" imgW="8581960" imgH="4533804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85725" y="1620838"/>
                        <a:ext cx="8756650" cy="451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(1) Includes transactions where a U.S. company was the acquirer and/or the target.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Conning proprietary database.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4413250" y="1093788"/>
            <a:ext cx="2673350" cy="984250"/>
          </a:xfrm>
          <a:prstGeom prst="wedgeRectCallout">
            <a:avLst>
              <a:gd name="adj1" fmla="val 69584"/>
              <a:gd name="adj2" fmla="val 19084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M&amp;A activity recovered to pre-crisis levels but deal values dropped sharply in 2013</a:t>
            </a:r>
          </a:p>
        </p:txBody>
      </p:sp>
      <p:sp>
        <p:nvSpPr>
          <p:cNvPr id="54282" name="TextBox 1"/>
          <p:cNvSpPr txBox="1">
            <a:spLocks noChangeArrowheads="1"/>
          </p:cNvSpPr>
          <p:nvPr/>
        </p:nvSpPr>
        <p:spPr bwMode="auto">
          <a:xfrm>
            <a:off x="3400425" y="1406525"/>
            <a:ext cx="1012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$165.4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6323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632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1D477C-3034-4F12-A564-0DC4A1529693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>
                <a:latin typeface="Arial" panose="020B0604020202020204" pitchFamily="34" charset="0"/>
              </a:rPr>
              <a:t>U.S. INSURANCE MERGERS AND ACQUISITIONS,</a:t>
            </a:r>
            <a:br>
              <a:rPr lang="en-US" altLang="en-US" sz="2400" smtClean="0">
                <a:latin typeface="Arial" panose="020B0604020202020204" pitchFamily="34" charset="0"/>
              </a:rPr>
            </a:br>
            <a:r>
              <a:rPr lang="en-US" altLang="en-US" sz="2400" smtClean="0">
                <a:latin typeface="Arial" panose="020B0604020202020204" pitchFamily="34" charset="0"/>
              </a:rPr>
              <a:t>P/C SECTOR, 2002-2013 (1)</a:t>
            </a:r>
          </a:p>
        </p:txBody>
      </p:sp>
      <p:graphicFrame>
        <p:nvGraphicFramePr>
          <p:cNvPr id="56326" name="Object 3"/>
          <p:cNvGraphicFramePr>
            <a:graphicFrameLocks noGrp="1"/>
          </p:cNvGraphicFramePr>
          <p:nvPr>
            <p:ph type="chart" idx="4294967295"/>
          </p:nvPr>
        </p:nvGraphicFramePr>
        <p:xfrm>
          <a:off x="300038" y="1620838"/>
          <a:ext cx="8542337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Chart" r:id="rId4" imgW="8581960" imgH="4533804" progId="MSGraph.Chart.8">
                  <p:embed followColorScheme="full"/>
                </p:oleObj>
              </mc:Choice>
              <mc:Fallback>
                <p:oleObj name="Chart" r:id="rId4" imgW="8581960" imgH="4533804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00038" y="1620838"/>
                        <a:ext cx="8542337" cy="451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($ Millions)</a:t>
            </a:r>
          </a:p>
        </p:txBody>
      </p:sp>
      <p:sp>
        <p:nvSpPr>
          <p:cNvPr id="56328" name="Rectangle 5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(1) Includes transactions where a U.S. company was the acquirer and/or the target.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Conning proprietary database.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5245100" y="1195388"/>
            <a:ext cx="2662238" cy="865187"/>
          </a:xfrm>
          <a:prstGeom prst="wedgeRectCallout">
            <a:avLst>
              <a:gd name="adj1" fmla="val 36016"/>
              <a:gd name="adj2" fmla="val 22366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M&amp;A activity in the P/C sector remains below pre-crisis levels.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EADB17-C18C-4FDD-B072-2E945633B544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>
                <a:latin typeface="Arial" panose="020B0604020202020204" pitchFamily="34" charset="0"/>
              </a:rPr>
              <a:t>U.S. INSURANCE MERGERS AND ACQUISITIONS,</a:t>
            </a:r>
            <a:br>
              <a:rPr lang="en-US" altLang="en-US" sz="2400" smtClean="0">
                <a:latin typeface="Arial" panose="020B0604020202020204" pitchFamily="34" charset="0"/>
              </a:rPr>
            </a:br>
            <a:r>
              <a:rPr lang="en-US" altLang="en-US" sz="2400" smtClean="0">
                <a:latin typeface="Arial" panose="020B0604020202020204" pitchFamily="34" charset="0"/>
              </a:rPr>
              <a:t>LIFE/ANNUITY SECTOR, 2002-2013 (1)</a:t>
            </a:r>
          </a:p>
        </p:txBody>
      </p:sp>
      <p:graphicFrame>
        <p:nvGraphicFramePr>
          <p:cNvPr id="58374" name="Object 3"/>
          <p:cNvGraphicFramePr>
            <a:graphicFrameLocks noGrp="1"/>
          </p:cNvGraphicFramePr>
          <p:nvPr>
            <p:ph type="chart" idx="4294967295"/>
          </p:nvPr>
        </p:nvGraphicFramePr>
        <p:xfrm>
          <a:off x="300038" y="1620838"/>
          <a:ext cx="8542337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Chart" r:id="rId4" imgW="8581960" imgH="4533804" progId="MSGraph.Chart.8">
                  <p:embed followColorScheme="full"/>
                </p:oleObj>
              </mc:Choice>
              <mc:Fallback>
                <p:oleObj name="Chart" r:id="rId4" imgW="8581960" imgH="4533804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00038" y="1620838"/>
                        <a:ext cx="8542337" cy="451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($ Millions)</a:t>
            </a: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(1) Includes transactions where a U.S. company was the acquirer and/or the target.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Conning proprietary database.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5116513" y="1252538"/>
            <a:ext cx="2662237" cy="736600"/>
          </a:xfrm>
          <a:prstGeom prst="wedgeRectCallout">
            <a:avLst>
              <a:gd name="adj1" fmla="val 41856"/>
              <a:gd name="adj2" fmla="val 2423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Life/Annuity sector M&amp;A activity is highly volatile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FB18AAF6-B71B-46D1-A26F-E12C789404A4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28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2294" name="Rectangle 6"/>
          <p:cNvSpPr>
            <a:spLocks noChangeArrowheads="1"/>
          </p:cNvSpPr>
          <p:nvPr/>
        </p:nvSpPr>
        <p:spPr bwMode="blackWhite">
          <a:xfrm>
            <a:off x="763588" y="2184400"/>
            <a:ext cx="7467600" cy="16160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Leadership Attributes Found in Insurers that Reach 100+ Years</a:t>
            </a:r>
          </a:p>
        </p:txBody>
      </p:sp>
      <p:sp>
        <p:nvSpPr>
          <p:cNvPr id="1932295" name="Rectangle 7"/>
          <p:cNvSpPr>
            <a:spLocks noChangeArrowheads="1"/>
          </p:cNvSpPr>
          <p:nvPr/>
        </p:nvSpPr>
        <p:spPr bwMode="auto">
          <a:xfrm>
            <a:off x="317500" y="4327525"/>
            <a:ext cx="83439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400" b="1">
                <a:solidFill>
                  <a:srgbClr val="225A7A"/>
                </a:solidFill>
              </a:rPr>
              <a:t>Secrets of the Ancients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3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3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2294" grpId="0" animBg="1"/>
      <p:bldP spid="193229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" y="73025"/>
            <a:ext cx="8153400" cy="841375"/>
          </a:xfrm>
        </p:spPr>
        <p:txBody>
          <a:bodyPr/>
          <a:lstStyle/>
          <a:p>
            <a:r>
              <a:rPr lang="en-US" altLang="en-US" sz="3200" smtClean="0">
                <a:latin typeface="Arial" panose="020B0604020202020204" pitchFamily="34" charset="0"/>
              </a:rPr>
              <a:t>Leadership Attributes Inherent in     Long-Lived Insurance Companies</a:t>
            </a:r>
          </a:p>
        </p:txBody>
      </p:sp>
      <p:sp>
        <p:nvSpPr>
          <p:cNvPr id="64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900" y="1003300"/>
            <a:ext cx="9207500" cy="48006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b="1" dirty="0" smtClean="0"/>
              <a:t>Management Acts as a Steward of the Enterprise</a:t>
            </a:r>
          </a:p>
          <a:p>
            <a:pPr marL="857250" lvl="1" indent="-457200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1800" b="1" dirty="0" smtClean="0"/>
              <a:t>Objective is to pass a healthy firm safely and securely to the next generation of management and policyholders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b="1" dirty="0" smtClean="0"/>
              <a:t>Management Financial Incentives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1800" b="1" dirty="0" smtClean="0"/>
              <a:t>In line with the goal of providing the protection purchased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1800" b="1" dirty="0" smtClean="0"/>
              <a:t>There is typically no 3</a:t>
            </a:r>
            <a:r>
              <a:rPr lang="en-US" sz="1800" b="1" baseline="30000" dirty="0" smtClean="0"/>
              <a:t>rd</a:t>
            </a:r>
            <a:r>
              <a:rPr lang="en-US" sz="1800" b="1" dirty="0" smtClean="0"/>
              <a:t> party (shareholders) to compensate</a:t>
            </a:r>
          </a:p>
          <a:p>
            <a:pPr lvl="2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400" b="1" dirty="0" smtClean="0"/>
              <a:t>Objective if public company is to maximize profits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1800" b="1" dirty="0" smtClean="0"/>
              <a:t>CEO (total) comp is a smaller multiple relative to average employee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b="1" dirty="0" smtClean="0"/>
              <a:t>Nimble: Environment for Small Insurers Can &amp; Does Change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1800" b="1" dirty="0" smtClean="0"/>
              <a:t>Not likely first to change, but adaptation occurs within reasonable timeframe  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b="1" dirty="0" smtClean="0"/>
              <a:t>Customer Focus &amp; Relationship Driven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1800" b="1" dirty="0" smtClean="0"/>
              <a:t>Customer is the #1 priority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1800" b="1" dirty="0" smtClean="0"/>
              <a:t>Committed to agency form of distribution, with 21</a:t>
            </a:r>
            <a:r>
              <a:rPr lang="en-US" sz="1800" b="1" baseline="30000" dirty="0" smtClean="0"/>
              <a:t>st</a:t>
            </a:r>
            <a:r>
              <a:rPr lang="en-US" sz="1800" b="1" dirty="0" smtClean="0"/>
              <a:t> century enhancements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000" b="1" dirty="0" smtClean="0"/>
              <a:t>Regulation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1800" b="1" dirty="0" smtClean="0"/>
              <a:t>In favor of comprehensive but local regulation (contrast with banks)</a:t>
            </a:r>
            <a:endParaRPr lang="en-US" sz="2000" b="1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4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87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87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487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87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87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87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87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4870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7042" grpId="0" autoUpdateAnimBg="0"/>
      <p:bldP spid="648704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C3C8D492-4CA5-4788-BE46-4EC06C2FDE02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3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2294" name="Rectangle 6"/>
          <p:cNvSpPr>
            <a:spLocks noChangeArrowheads="1"/>
          </p:cNvSpPr>
          <p:nvPr/>
        </p:nvSpPr>
        <p:spPr bwMode="blackWhite">
          <a:xfrm>
            <a:off x="609600" y="2219325"/>
            <a:ext cx="7924800" cy="1441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Lessons from Nature:                What Would Darwin Would Say?</a:t>
            </a:r>
          </a:p>
        </p:txBody>
      </p:sp>
      <p:sp>
        <p:nvSpPr>
          <p:cNvPr id="1932295" name="Rectangle 7"/>
          <p:cNvSpPr>
            <a:spLocks noChangeArrowheads="1"/>
          </p:cNvSpPr>
          <p:nvPr/>
        </p:nvSpPr>
        <p:spPr bwMode="auto">
          <a:xfrm>
            <a:off x="941388" y="4035425"/>
            <a:ext cx="72612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400" b="1">
                <a:solidFill>
                  <a:srgbClr val="225A7A"/>
                </a:solidFill>
              </a:rPr>
              <a:t>Longevity in the Business World Has Parallels in the Natural World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3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3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2294" grpId="0" animBg="1"/>
      <p:bldP spid="193229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60325"/>
            <a:ext cx="8153400" cy="841375"/>
          </a:xfrm>
        </p:spPr>
        <p:txBody>
          <a:bodyPr/>
          <a:lstStyle/>
          <a:p>
            <a:r>
              <a:rPr lang="en-US" altLang="en-US" sz="3200" smtClean="0">
                <a:latin typeface="Arial" panose="020B0604020202020204" pitchFamily="34" charset="0"/>
              </a:rPr>
              <a:t>What Do I Admire in an Insurer             and Its Management?</a:t>
            </a:r>
          </a:p>
        </p:txBody>
      </p:sp>
      <p:sp>
        <p:nvSpPr>
          <p:cNvPr id="64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1092200"/>
            <a:ext cx="8915400" cy="48006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b="1" dirty="0" smtClean="0"/>
              <a:t>A Firm Whose Management’s Incentives are Strictly Aligned With the Insurer’s Principal Stakeholders</a:t>
            </a:r>
          </a:p>
          <a:p>
            <a:pPr marL="857250" lvl="1" indent="-457200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000" b="1" dirty="0" smtClean="0"/>
              <a:t>Customers, agents, employees, community</a:t>
            </a:r>
          </a:p>
          <a:p>
            <a:pPr marL="857250" lvl="1" indent="-457200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000" b="1" dirty="0" smtClean="0"/>
              <a:t>These include financial and operational objectives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b="1" dirty="0" smtClean="0"/>
              <a:t>Management Is Knowledgeable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000" b="1" dirty="0" smtClean="0"/>
              <a:t>Management of small, long-lived insurer is no less knowledgeable about industry trends, opportunities and threats than larger competitors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b="1" dirty="0" smtClean="0"/>
              <a:t>Intuitive and Comprehensive Understanding of Enterprise Risk Management</a:t>
            </a:r>
          </a:p>
          <a:p>
            <a:pPr marL="857250" lvl="1" indent="-457200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2000" b="1" dirty="0" smtClean="0"/>
              <a:t>Much is made of ERM today, but long-lived insurers practiced it well before it had a name</a:t>
            </a:r>
            <a:endParaRPr lang="en-US" sz="2400" b="1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7042" grpId="0" autoUpdateAnimBg="0"/>
      <p:bldP spid="648704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60325"/>
            <a:ext cx="8153400" cy="841375"/>
          </a:xfrm>
        </p:spPr>
        <p:txBody>
          <a:bodyPr/>
          <a:lstStyle/>
          <a:p>
            <a:r>
              <a:rPr lang="en-US" altLang="en-US" sz="3200" smtClean="0">
                <a:latin typeface="Arial" panose="020B0604020202020204" pitchFamily="34" charset="0"/>
              </a:rPr>
              <a:t>What Do I Admire in an Insurer             and Its Management?</a:t>
            </a:r>
          </a:p>
        </p:txBody>
      </p:sp>
      <p:sp>
        <p:nvSpPr>
          <p:cNvPr id="64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000" y="1092200"/>
            <a:ext cx="8915400" cy="48006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Verdana" panose="020B0604030504040204" pitchFamily="34" charset="0"/>
              <a:buAutoNum type="arabicPeriod" startAt="4"/>
            </a:pPr>
            <a:r>
              <a:rPr lang="en-US" altLang="en-US" b="1" smtClean="0">
                <a:latin typeface="Arial" panose="020B0604020202020204" pitchFamily="34" charset="0"/>
              </a:rPr>
              <a:t>CEO is Willing to Seek Advice and Counsel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sz="2000" b="1" smtClean="0">
                <a:latin typeface="Arial" panose="020B0604020202020204" pitchFamily="34" charset="0"/>
              </a:rPr>
              <a:t>No imperial CEOs; Self-aggrandizement is rare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sz="2000" b="1" smtClean="0">
                <a:latin typeface="Arial" panose="020B0604020202020204" pitchFamily="34" charset="0"/>
              </a:rPr>
              <a:t>CEO is a listener and consensus builder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Verdana" panose="020B0604030504040204" pitchFamily="34" charset="0"/>
              <a:buAutoNum type="arabicPeriod" startAt="4"/>
            </a:pPr>
            <a:r>
              <a:rPr lang="en-US" altLang="en-US" b="1" smtClean="0">
                <a:latin typeface="Arial" panose="020B0604020202020204" pitchFamily="34" charset="0"/>
              </a:rPr>
              <a:t>Commitment to Core Constituencies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sz="1800" b="1" smtClean="0">
                <a:latin typeface="Arial" panose="020B0604020202020204" pitchFamily="34" charset="0"/>
              </a:rPr>
              <a:t>Customer is the #1 priority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sz="1800" b="1" smtClean="0">
                <a:latin typeface="Arial" panose="020B0604020202020204" pitchFamily="34" charset="0"/>
              </a:rPr>
              <a:t>Committed to agency form of distribution, with 21</a:t>
            </a:r>
            <a:r>
              <a:rPr lang="en-US" altLang="en-US" sz="1800" b="1" baseline="30000" smtClean="0">
                <a:latin typeface="Arial" panose="020B0604020202020204" pitchFamily="34" charset="0"/>
              </a:rPr>
              <a:t>st</a:t>
            </a:r>
            <a:r>
              <a:rPr lang="en-US" altLang="en-US" sz="1800" b="1" smtClean="0">
                <a:latin typeface="Arial" panose="020B0604020202020204" pitchFamily="34" charset="0"/>
              </a:rPr>
              <a:t> century enhancements</a:t>
            </a:r>
            <a:endParaRPr lang="en-US" altLang="en-US" sz="2000" b="1" smtClean="0">
              <a:latin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Verdana" panose="020B0604030504040204" pitchFamily="34" charset="0"/>
              <a:buAutoNum type="arabicPeriod" startAt="4"/>
            </a:pPr>
            <a:r>
              <a:rPr lang="en-US" altLang="en-US" b="1" smtClean="0">
                <a:latin typeface="Arial" panose="020B0604020202020204" pitchFamily="34" charset="0"/>
              </a:rPr>
              <a:t>Lack of a “Wandering Eye”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US" altLang="en-US" sz="2000" b="1" smtClean="0">
                <a:latin typeface="Arial" panose="020B0604020202020204" pitchFamily="34" charset="0"/>
              </a:rPr>
              <a:t>Disciplined enough to stick with the business you know, but also adapting to changing business conditions and seizing opportunities as necessary</a:t>
            </a:r>
            <a:endParaRPr lang="en-US" altLang="en-US" sz="2400" b="1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7042" grpId="0" autoUpdateAnimBg="0"/>
      <p:bldP spid="648704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DA410008-10B2-455C-86D6-FE65210C87EE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32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2294" name="Rectangle 6"/>
          <p:cNvSpPr>
            <a:spLocks noChangeArrowheads="1"/>
          </p:cNvSpPr>
          <p:nvPr/>
        </p:nvSpPr>
        <p:spPr bwMode="blackWhite">
          <a:xfrm>
            <a:off x="623888" y="2130425"/>
            <a:ext cx="7912100" cy="16160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Challenges for the Next 100 Years</a:t>
            </a:r>
          </a:p>
        </p:txBody>
      </p:sp>
      <p:sp>
        <p:nvSpPr>
          <p:cNvPr id="1932295" name="Rectangle 7"/>
          <p:cNvSpPr>
            <a:spLocks noChangeArrowheads="1"/>
          </p:cNvSpPr>
          <p:nvPr/>
        </p:nvSpPr>
        <p:spPr bwMode="auto">
          <a:xfrm>
            <a:off x="317500" y="4327525"/>
            <a:ext cx="83439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400" b="1">
                <a:solidFill>
                  <a:srgbClr val="225A7A"/>
                </a:solidFill>
              </a:rPr>
              <a:t>Staying Alive:  The Decades Ahead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3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3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2294" grpId="0" animBg="1"/>
      <p:bldP spid="193229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CEA10FB4-B9FD-4C3F-B163-5BFA1B49E478}" type="slidenum">
              <a:rPr lang="en-US" altLang="en-US" sz="90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lnSpc>
                  <a:spcPct val="85000"/>
                </a:lnSpc>
                <a:spcBef>
                  <a:spcPct val="20000"/>
                </a:spcBef>
              </a:pPr>
              <a:t>33</a:t>
            </a:fld>
            <a:endParaRPr lang="en-US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sz="4200" b="1">
                <a:solidFill>
                  <a:srgbClr val="FFFFFF"/>
                </a:solidFill>
                <a:cs typeface="Arial" panose="020B0604020202020204" pitchFamily="34" charset="0"/>
              </a:rPr>
              <a:t>P/C (Re)Insurance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771525" y="3825875"/>
            <a:ext cx="739616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rgbClr val="225A7A"/>
                </a:solidFill>
                <a:cs typeface="Arial" panose="020B0604020202020204" pitchFamily="34" charset="0"/>
              </a:rPr>
              <a:t>2013: Best Year in the       Post-Crisis Era</a:t>
            </a:r>
          </a:p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rgbClr val="225A7A"/>
                </a:solidFill>
                <a:cs typeface="Arial" panose="020B0604020202020204" pitchFamily="34" charset="0"/>
              </a:rPr>
              <a:t>Performance Improved </a:t>
            </a:r>
            <a:r>
              <a:rPr lang="en-US" altLang="en-US" sz="4000" b="1">
                <a:solidFill>
                  <a:srgbClr val="225A7A"/>
                </a:solidFill>
              </a:rPr>
              <a:t>with Lower CATs, Strong Markets</a:t>
            </a:r>
            <a:endParaRPr lang="en-US" altLang="en-US" sz="4000" b="1">
              <a:solidFill>
                <a:srgbClr val="225A7A"/>
              </a:solidFill>
              <a:cs typeface="Arial" panose="020B0604020202020204" pitchFamily="34" charset="0"/>
            </a:endParaRPr>
          </a:p>
        </p:txBody>
      </p:sp>
      <p:sp>
        <p:nvSpPr>
          <p:cNvPr id="70663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066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6692DE-FF5C-45E5-9D2D-EB6E2DDB1A46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P/C Net Income After Taxes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1991–2013 ($ Millions)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076325" y="1138238"/>
            <a:ext cx="2374900" cy="2033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98438" indent="-198438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  <a:defRPr/>
            </a:pPr>
            <a:r>
              <a:rPr lang="en-US" sz="1250" dirty="0">
                <a:solidFill>
                  <a:srgbClr val="000000"/>
                </a:solidFill>
                <a:latin typeface="Arial" charset="0"/>
                <a:cs typeface="Arial" charset="0"/>
              </a:rPr>
              <a:t>2005 ROE*= 9.6%</a:t>
            </a:r>
          </a:p>
          <a:p>
            <a:pPr marL="198438" indent="-198438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  <a:defRPr/>
            </a:pPr>
            <a:r>
              <a:rPr lang="en-US" sz="1250" dirty="0">
                <a:solidFill>
                  <a:srgbClr val="000000"/>
                </a:solidFill>
                <a:latin typeface="Arial" charset="0"/>
                <a:cs typeface="Arial" charset="0"/>
              </a:rPr>
              <a:t>2006 ROE = 12.7%</a:t>
            </a:r>
          </a:p>
          <a:p>
            <a:pPr marL="198438" indent="-198438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  <a:defRPr/>
            </a:pPr>
            <a:r>
              <a:rPr lang="en-US" sz="1250" dirty="0">
                <a:solidFill>
                  <a:srgbClr val="000000"/>
                </a:solidFill>
                <a:latin typeface="Arial" charset="0"/>
                <a:cs typeface="Arial" charset="0"/>
              </a:rPr>
              <a:t>2007 ROE = 10.9%</a:t>
            </a:r>
          </a:p>
          <a:p>
            <a:pPr marL="198438" indent="-198438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  <a:defRPr/>
            </a:pPr>
            <a:r>
              <a:rPr lang="en-US" sz="1250" dirty="0">
                <a:solidFill>
                  <a:srgbClr val="000000"/>
                </a:solidFill>
                <a:latin typeface="Arial" charset="0"/>
                <a:cs typeface="Arial" charset="0"/>
              </a:rPr>
              <a:t>2008 ROE = 0.1%</a:t>
            </a:r>
          </a:p>
          <a:p>
            <a:pPr marL="198438" indent="-198438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  <a:defRPr/>
            </a:pPr>
            <a:r>
              <a:rPr lang="en-US" sz="1250" dirty="0">
                <a:solidFill>
                  <a:srgbClr val="000000"/>
                </a:solidFill>
                <a:latin typeface="Arial" charset="0"/>
                <a:cs typeface="Arial" charset="0"/>
              </a:rPr>
              <a:t>2009 ROE = 5.0%</a:t>
            </a:r>
          </a:p>
          <a:p>
            <a:pPr marL="198438" indent="-198438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  <a:defRPr/>
            </a:pPr>
            <a:r>
              <a:rPr lang="en-US" sz="1250" dirty="0">
                <a:solidFill>
                  <a:srgbClr val="000000"/>
                </a:solidFill>
                <a:latin typeface="Arial" charset="0"/>
                <a:cs typeface="Arial" charset="0"/>
              </a:rPr>
              <a:t>2010 ROE = 6.6%</a:t>
            </a:r>
          </a:p>
          <a:p>
            <a:pPr marL="198438" indent="-198438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  <a:defRPr/>
            </a:pPr>
            <a:r>
              <a:rPr lang="en-US" sz="1250" dirty="0">
                <a:solidFill>
                  <a:srgbClr val="000000"/>
                </a:solidFill>
                <a:latin typeface="Arial" charset="0"/>
                <a:cs typeface="Arial" charset="0"/>
              </a:rPr>
              <a:t>2011 ROAS</a:t>
            </a:r>
            <a:r>
              <a:rPr lang="en-US" sz="125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250" dirty="0">
                <a:solidFill>
                  <a:srgbClr val="000000"/>
                </a:solidFill>
                <a:latin typeface="Arial" charset="0"/>
                <a:cs typeface="Arial" charset="0"/>
              </a:rPr>
              <a:t> = 3.5%</a:t>
            </a:r>
          </a:p>
          <a:p>
            <a:pPr marL="198438" indent="-198438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  <a:defRPr/>
            </a:pPr>
            <a:r>
              <a:rPr lang="en-US" sz="1250" dirty="0">
                <a:solidFill>
                  <a:srgbClr val="000000"/>
                </a:solidFill>
                <a:latin typeface="Arial" charset="0"/>
                <a:cs typeface="Arial" charset="0"/>
              </a:rPr>
              <a:t>2012 ROAS</a:t>
            </a:r>
            <a:r>
              <a:rPr lang="en-US" sz="125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250" dirty="0">
                <a:solidFill>
                  <a:srgbClr val="000000"/>
                </a:solidFill>
                <a:latin typeface="Arial" charset="0"/>
                <a:cs typeface="Arial" charset="0"/>
              </a:rPr>
              <a:t> = 6.1%</a:t>
            </a:r>
          </a:p>
          <a:p>
            <a:pPr marL="198438" indent="-198438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  <a:defRPr/>
            </a:pPr>
            <a:r>
              <a:rPr lang="en-US" sz="1250" dirty="0">
                <a:solidFill>
                  <a:srgbClr val="000000"/>
                </a:solidFill>
                <a:latin typeface="Arial" charset="0"/>
                <a:cs typeface="Arial" charset="0"/>
              </a:rPr>
              <a:t>2013 ROAS</a:t>
            </a:r>
            <a:r>
              <a:rPr lang="en-US" sz="125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250" dirty="0">
                <a:solidFill>
                  <a:srgbClr val="000000"/>
                </a:solidFill>
                <a:latin typeface="Arial" charset="0"/>
                <a:cs typeface="Arial" charset="0"/>
              </a:rPr>
              <a:t> = 10.3%</a:t>
            </a: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Arial" panose="020B0604020202020204" pitchFamily="34" charset="0"/>
              <a:buChar char="•"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ROE figures are GAAP; </a:t>
            </a:r>
            <a:r>
              <a:rPr lang="en-US" altLang="en-US" sz="1100" baseline="300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Return on avg. surplus.  Excluding Mortgage &amp; Financial Guaranty insurers yields a 9.8% ROAS in 2013, 6.3% ROAS in 2012, 4.7% ROAS for 2011, 7.6% for 2010 and 7.4% for 2009.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Sources: A.M. Best, ISO, Insurance Information Institute</a:t>
            </a:r>
          </a:p>
        </p:txBody>
      </p:sp>
      <p:graphicFrame>
        <p:nvGraphicFramePr>
          <p:cNvPr id="72709" name="Object 3"/>
          <p:cNvGraphicFramePr>
            <a:graphicFrameLocks/>
          </p:cNvGraphicFramePr>
          <p:nvPr/>
        </p:nvGraphicFramePr>
        <p:xfrm>
          <a:off x="187325" y="1474788"/>
          <a:ext cx="8701088" cy="490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Chart" r:id="rId5" imgW="8725029" imgH="5057745" progId="MSGraph.Chart.8">
                  <p:embed followColorScheme="full"/>
                </p:oleObj>
              </mc:Choice>
              <mc:Fallback>
                <p:oleObj name="Chart" r:id="rId5" imgW="8725029" imgH="5057745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1474788"/>
                        <a:ext cx="8701088" cy="490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9"/>
          <p:cNvSpPr>
            <a:spLocks noChangeArrowheads="1"/>
          </p:cNvSpPr>
          <p:nvPr/>
        </p:nvSpPr>
        <p:spPr bwMode="blackWhite">
          <a:xfrm>
            <a:off x="3832225" y="1612900"/>
            <a:ext cx="1168400" cy="660400"/>
          </a:xfrm>
          <a:prstGeom prst="wedgeRectCallout">
            <a:avLst>
              <a:gd name="adj1" fmla="val -125009"/>
              <a:gd name="adj2" fmla="val 147718"/>
            </a:avLst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2013 ROAS was 10.3%</a:t>
            </a:r>
          </a:p>
        </p:txBody>
      </p:sp>
      <p:sp>
        <p:nvSpPr>
          <p:cNvPr id="10" name="PPTShape_0"/>
          <p:cNvSpPr>
            <a:spLocks noChangeArrowheads="1"/>
          </p:cNvSpPr>
          <p:nvPr/>
        </p:nvSpPr>
        <p:spPr bwMode="blackWhite">
          <a:xfrm>
            <a:off x="6886575" y="1089025"/>
            <a:ext cx="1511300" cy="1046163"/>
          </a:xfrm>
          <a:prstGeom prst="wedgeRectCallout">
            <a:avLst>
              <a:gd name="adj1" fmla="val 60458"/>
              <a:gd name="adj2" fmla="val 67125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Net income in 2013  was up substantially (+81.9%) from  2012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-30163" y="1192213"/>
          <a:ext cx="8915401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2" name="Chart" r:id="rId5" imgW="8258301" imgH="5515013" progId="MSGraph.Chart.8">
                  <p:embed followColorScheme="full"/>
                </p:oleObj>
              </mc:Choice>
              <mc:Fallback>
                <p:oleObj name="Chart" r:id="rId5" imgW="8258301" imgH="5515013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3" y="1192213"/>
                        <a:ext cx="8915401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Profitability Peaks &amp; Troughs in the P/C Insurance Industry, 1975 – 2013*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rgbClr val="000000"/>
                </a:solidFill>
                <a:cs typeface="Arial" panose="020B0604020202020204" pitchFamily="34" charset="0"/>
              </a:rPr>
              <a:t>*Profitability =  P/C insurer ROEs. 2011-13 figures are estimates based on ROAS data.  Note:  Data for 2008-2013 exclude mortgage and financial guaranty insurers.</a:t>
            </a:r>
          </a:p>
          <a:p>
            <a:r>
              <a:rPr lang="en-US" altLang="en-US" sz="1200" b="1">
                <a:solidFill>
                  <a:srgbClr val="000000"/>
                </a:solidFill>
                <a:cs typeface="Arial" panose="020B0604020202020204" pitchFamily="34" charset="0"/>
              </a:rPr>
              <a:t>Source:  Insurance Information Institute; NAIC, ISO, A.M. Best.</a:t>
            </a: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1144588" y="20843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4758" name="AutoShape 7"/>
          <p:cNvSpPr>
            <a:spLocks noChangeArrowheads="1"/>
          </p:cNvSpPr>
          <p:nvPr/>
        </p:nvSpPr>
        <p:spPr bwMode="auto">
          <a:xfrm>
            <a:off x="1762125" y="1587500"/>
            <a:ext cx="1425575" cy="381000"/>
          </a:xfrm>
          <a:prstGeom prst="wedgeRectCallout">
            <a:avLst>
              <a:gd name="adj1" fmla="val -71569"/>
              <a:gd name="adj2" fmla="val 71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1977:19.0%</a:t>
            </a:r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4759" name="Oval 8"/>
          <p:cNvSpPr>
            <a:spLocks noChangeArrowheads="1"/>
          </p:cNvSpPr>
          <p:nvPr/>
        </p:nvSpPr>
        <p:spPr bwMode="auto">
          <a:xfrm>
            <a:off x="3170238" y="2286000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4760" name="Oval 9"/>
          <p:cNvSpPr>
            <a:spLocks noChangeArrowheads="1"/>
          </p:cNvSpPr>
          <p:nvPr/>
        </p:nvSpPr>
        <p:spPr bwMode="auto">
          <a:xfrm>
            <a:off x="5222875" y="3094038"/>
            <a:ext cx="303213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4761" name="Oval 10"/>
          <p:cNvSpPr>
            <a:spLocks noChangeArrowheads="1"/>
          </p:cNvSpPr>
          <p:nvPr/>
        </p:nvSpPr>
        <p:spPr bwMode="auto">
          <a:xfrm>
            <a:off x="7062788" y="28971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4762" name="AutoShape 11"/>
          <p:cNvSpPr>
            <a:spLocks noChangeArrowheads="1"/>
          </p:cNvSpPr>
          <p:nvPr/>
        </p:nvSpPr>
        <p:spPr bwMode="auto">
          <a:xfrm>
            <a:off x="3824288" y="1619250"/>
            <a:ext cx="1479550" cy="381000"/>
          </a:xfrm>
          <a:prstGeom prst="wedgeRectCallout">
            <a:avLst>
              <a:gd name="adj1" fmla="val -71569"/>
              <a:gd name="adj2" fmla="val 11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1987:17.3%</a:t>
            </a:r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4763" name="AutoShape 12"/>
          <p:cNvSpPr>
            <a:spLocks noChangeArrowheads="1"/>
          </p:cNvSpPr>
          <p:nvPr/>
        </p:nvSpPr>
        <p:spPr bwMode="auto">
          <a:xfrm>
            <a:off x="4368800" y="2214563"/>
            <a:ext cx="1677988" cy="381000"/>
          </a:xfrm>
          <a:prstGeom prst="wedgeRectCallout">
            <a:avLst>
              <a:gd name="adj1" fmla="val 17046"/>
              <a:gd name="adj2" fmla="val 17065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1997:11.6%</a:t>
            </a:r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4764" name="AutoShape 13"/>
          <p:cNvSpPr>
            <a:spLocks noChangeArrowheads="1"/>
          </p:cNvSpPr>
          <p:nvPr/>
        </p:nvSpPr>
        <p:spPr bwMode="auto">
          <a:xfrm>
            <a:off x="6519863" y="2020888"/>
            <a:ext cx="1422400" cy="381000"/>
          </a:xfrm>
          <a:prstGeom prst="wedgeRectCallout">
            <a:avLst>
              <a:gd name="adj1" fmla="val 11106"/>
              <a:gd name="adj2" fmla="val 17345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2006:12.7%</a:t>
            </a:r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4765" name="Rectangle 14"/>
          <p:cNvSpPr>
            <a:spLocks noChangeArrowheads="1"/>
          </p:cNvSpPr>
          <p:nvPr/>
        </p:nvSpPr>
        <p:spPr bwMode="auto">
          <a:xfrm>
            <a:off x="762000" y="4365625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4766" name="Rectangle 15"/>
          <p:cNvSpPr>
            <a:spLocks noChangeArrowheads="1"/>
          </p:cNvSpPr>
          <p:nvPr/>
        </p:nvSpPr>
        <p:spPr bwMode="auto">
          <a:xfrm>
            <a:off x="2546350" y="4449763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4767" name="Rectangle 16"/>
          <p:cNvSpPr>
            <a:spLocks noChangeArrowheads="1"/>
          </p:cNvSpPr>
          <p:nvPr/>
        </p:nvSpPr>
        <p:spPr bwMode="auto">
          <a:xfrm>
            <a:off x="4181475" y="4073525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4768" name="Rectangle 17"/>
          <p:cNvSpPr>
            <a:spLocks noChangeArrowheads="1"/>
          </p:cNvSpPr>
          <p:nvPr/>
        </p:nvSpPr>
        <p:spPr bwMode="auto">
          <a:xfrm>
            <a:off x="6013450" y="4805363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4769" name="AutoShape 18"/>
          <p:cNvSpPr>
            <a:spLocks noChangeArrowheads="1"/>
          </p:cNvSpPr>
          <p:nvPr/>
        </p:nvSpPr>
        <p:spPr bwMode="auto">
          <a:xfrm>
            <a:off x="2889250" y="5065713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1984: 1.8%</a:t>
            </a:r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4770" name="AutoShape 19"/>
          <p:cNvSpPr>
            <a:spLocks noChangeArrowheads="1"/>
          </p:cNvSpPr>
          <p:nvPr/>
        </p:nvSpPr>
        <p:spPr bwMode="auto">
          <a:xfrm>
            <a:off x="4514850" y="5073650"/>
            <a:ext cx="1447800" cy="381000"/>
          </a:xfrm>
          <a:prstGeom prst="wedgeRectCallout">
            <a:avLst>
              <a:gd name="adj1" fmla="val -52523"/>
              <a:gd name="adj2" fmla="val -22500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1992: 4.5%</a:t>
            </a:r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4771" name="AutoShape 20"/>
          <p:cNvSpPr>
            <a:spLocks noChangeArrowheads="1"/>
          </p:cNvSpPr>
          <p:nvPr/>
        </p:nvSpPr>
        <p:spPr bwMode="auto">
          <a:xfrm>
            <a:off x="6662738" y="5207000"/>
            <a:ext cx="1600200" cy="381000"/>
          </a:xfrm>
          <a:prstGeom prst="wedgeRectCallout">
            <a:avLst>
              <a:gd name="adj1" fmla="val -68056"/>
              <a:gd name="adj2" fmla="val -816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2001: -1.2%</a:t>
            </a:r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4772" name="AutoShape 21"/>
          <p:cNvSpPr>
            <a:spLocks noChangeArrowheads="1"/>
          </p:cNvSpPr>
          <p:nvPr/>
        </p:nvSpPr>
        <p:spPr bwMode="auto">
          <a:xfrm rot="511939">
            <a:off x="1550988" y="2055813"/>
            <a:ext cx="1603375" cy="612775"/>
          </a:xfrm>
          <a:prstGeom prst="rightArrow">
            <a:avLst>
              <a:gd name="adj1" fmla="val 50000"/>
              <a:gd name="adj2" fmla="val 9311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10 Years</a:t>
            </a:r>
          </a:p>
        </p:txBody>
      </p:sp>
      <p:sp>
        <p:nvSpPr>
          <p:cNvPr id="74773" name="AutoShape 22"/>
          <p:cNvSpPr>
            <a:spLocks noChangeArrowheads="1"/>
          </p:cNvSpPr>
          <p:nvPr/>
        </p:nvSpPr>
        <p:spPr bwMode="auto">
          <a:xfrm rot="937132">
            <a:off x="3584575" y="2652713"/>
            <a:ext cx="1711325" cy="612775"/>
          </a:xfrm>
          <a:prstGeom prst="rightArrow">
            <a:avLst>
              <a:gd name="adj1" fmla="val 50000"/>
              <a:gd name="adj2" fmla="val 9294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10 Years</a:t>
            </a:r>
          </a:p>
        </p:txBody>
      </p:sp>
      <p:sp>
        <p:nvSpPr>
          <p:cNvPr id="74774" name="AutoShape 23"/>
          <p:cNvSpPr>
            <a:spLocks noChangeArrowheads="1"/>
          </p:cNvSpPr>
          <p:nvPr/>
        </p:nvSpPr>
        <p:spPr bwMode="auto">
          <a:xfrm>
            <a:off x="5586413" y="2874963"/>
            <a:ext cx="1447800" cy="612775"/>
          </a:xfrm>
          <a:prstGeom prst="rightArrow">
            <a:avLst>
              <a:gd name="adj1" fmla="val 50000"/>
              <a:gd name="adj2" fmla="val 8297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9 Years</a:t>
            </a:r>
          </a:p>
        </p:txBody>
      </p:sp>
      <p:sp>
        <p:nvSpPr>
          <p:cNvPr id="74775" name="PPTShape_0"/>
          <p:cNvSpPr>
            <a:spLocks noChangeArrowheads="1"/>
          </p:cNvSpPr>
          <p:nvPr/>
        </p:nvSpPr>
        <p:spPr bwMode="auto">
          <a:xfrm>
            <a:off x="8064500" y="3927475"/>
            <a:ext cx="244475" cy="609600"/>
          </a:xfrm>
          <a:prstGeom prst="ellipse">
            <a:avLst/>
          </a:prstGeom>
          <a:noFill/>
          <a:ln w="38100">
            <a:solidFill>
              <a:srgbClr val="2B72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4776" name="PPTShape_1"/>
          <p:cNvSpPr>
            <a:spLocks noChangeArrowheads="1"/>
          </p:cNvSpPr>
          <p:nvPr/>
        </p:nvSpPr>
        <p:spPr bwMode="auto">
          <a:xfrm>
            <a:off x="6911975" y="4381500"/>
            <a:ext cx="942975" cy="668338"/>
          </a:xfrm>
          <a:prstGeom prst="wedgeRectCallout">
            <a:avLst>
              <a:gd name="adj1" fmla="val 73583"/>
              <a:gd name="adj2" fmla="val -42704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FFFF"/>
                </a:solidFill>
                <a:cs typeface="Arial" panose="020B0604020202020204" pitchFamily="34" charset="0"/>
              </a:rPr>
              <a:t>2011: 4.7%</a:t>
            </a:r>
            <a:endParaRPr lang="en-US" altLang="en-US" sz="12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4777" name="Text Box 17"/>
          <p:cNvSpPr txBox="1">
            <a:spLocks noChangeArrowheads="1"/>
          </p:cNvSpPr>
          <p:nvPr/>
        </p:nvSpPr>
        <p:spPr bwMode="auto">
          <a:xfrm>
            <a:off x="5621338" y="1117600"/>
            <a:ext cx="3254375" cy="646113"/>
          </a:xfrm>
          <a:prstGeom prst="rect">
            <a:avLst/>
          </a:prstGeom>
          <a:solidFill>
            <a:srgbClr val="286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FFFF"/>
                </a:solidFill>
                <a:cs typeface="Arial" panose="020B0604020202020204" pitchFamily="34" charset="0"/>
              </a:rPr>
              <a:t>History suggests next ROE peak will be in 2016-2017</a:t>
            </a:r>
          </a:p>
        </p:txBody>
      </p:sp>
      <p:sp>
        <p:nvSpPr>
          <p:cNvPr id="7477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  <a:cs typeface="Arial" panose="020B0604020202020204" pitchFamily="34" charset="0"/>
              </a:rPr>
              <a:t>ROE</a:t>
            </a:r>
          </a:p>
        </p:txBody>
      </p:sp>
      <p:sp>
        <p:nvSpPr>
          <p:cNvPr id="74779" name="AutoShape 6"/>
          <p:cNvSpPr>
            <a:spLocks noChangeArrowheads="1"/>
          </p:cNvSpPr>
          <p:nvPr/>
        </p:nvSpPr>
        <p:spPr bwMode="auto">
          <a:xfrm>
            <a:off x="941388" y="5070475"/>
            <a:ext cx="1447800" cy="381000"/>
          </a:xfrm>
          <a:prstGeom prst="wedgeRectCallout">
            <a:avLst>
              <a:gd name="adj1" fmla="val -43472"/>
              <a:gd name="adj2" fmla="val -143778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1975: 2.4%</a:t>
            </a:r>
            <a:endParaRPr lang="en-US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767638" y="2422525"/>
            <a:ext cx="1189037" cy="660400"/>
          </a:xfrm>
          <a:prstGeom prst="wedgeRectCallout">
            <a:avLst>
              <a:gd name="adj1" fmla="val 15872"/>
              <a:gd name="adj2" fmla="val 8415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2013:  9.8 %</a:t>
            </a:r>
          </a:p>
        </p:txBody>
      </p:sp>
      <p:sp>
        <p:nvSpPr>
          <p:cNvPr id="74781" name="PPTShape_2"/>
          <p:cNvSpPr>
            <a:spLocks noChangeArrowheads="1"/>
          </p:cNvSpPr>
          <p:nvPr/>
        </p:nvSpPr>
        <p:spPr bwMode="auto">
          <a:xfrm>
            <a:off x="8418513" y="3381375"/>
            <a:ext cx="303212" cy="6096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6803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680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6AEF93-40E4-4503-BCE5-02167157FC31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ROE: Property/Casualty Insurance vs. Fortune 500, 1987–2013E*</a:t>
            </a:r>
          </a:p>
        </p:txBody>
      </p:sp>
      <p:sp>
        <p:nvSpPr>
          <p:cNvPr id="76806" name="Rectangle 3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 marL="133350" indent="-1333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* 	Excludes Mortgage &amp; Financial Guarantee in 2008 – 2013.  2013 Fortune 500 figure is I.I.I. estimate.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	Sources: ISO, </a:t>
            </a:r>
            <a:r>
              <a:rPr lang="en-US" altLang="en-US" sz="1100" i="1"/>
              <a:t>Fortune</a:t>
            </a:r>
            <a:r>
              <a:rPr lang="en-US" altLang="en-US" sz="1100"/>
              <a:t>; Insurance Information Institute.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474788"/>
          <a:ext cx="8569325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2" name="Chart" r:id="rId4" imgW="8601126" imgH="4600478" progId="MSGraph.Chart.8">
                  <p:embed followColorScheme="full"/>
                </p:oleObj>
              </mc:Choice>
              <mc:Fallback>
                <p:oleObj name="Chart" r:id="rId4" imgW="8601126" imgH="4600478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04800" y="1474788"/>
                        <a:ext cx="8569325" cy="457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8" name="Rectangle 5"/>
          <p:cNvSpPr>
            <a:spLocks noChangeArrowheads="1"/>
          </p:cNvSpPr>
          <p:nvPr/>
        </p:nvSpPr>
        <p:spPr bwMode="blackWhite">
          <a:xfrm>
            <a:off x="1666875" y="1377950"/>
            <a:ext cx="3900488" cy="72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P/C Profitability Is Both by </a:t>
            </a:r>
            <a:br>
              <a:rPr lang="en-US" altLang="en-US" b="1">
                <a:solidFill>
                  <a:srgbClr val="FFFFFF"/>
                </a:solidFill>
              </a:rPr>
            </a:br>
            <a:r>
              <a:rPr lang="en-US" altLang="en-US" b="1">
                <a:solidFill>
                  <a:srgbClr val="FFFFFF"/>
                </a:solidFill>
              </a:rPr>
              <a:t> Cyclicality and Ordinary Volatility</a:t>
            </a:r>
            <a:endParaRPr lang="pt-BR" altLang="en-US" b="1">
              <a:solidFill>
                <a:srgbClr val="FFFFFF"/>
              </a:solidFill>
            </a:endParaRPr>
          </a:p>
        </p:txBody>
      </p:sp>
      <p:sp>
        <p:nvSpPr>
          <p:cNvPr id="2026503" name="Oval 7"/>
          <p:cNvSpPr>
            <a:spLocks noChangeArrowheads="1"/>
          </p:cNvSpPr>
          <p:nvPr/>
        </p:nvSpPr>
        <p:spPr bwMode="auto">
          <a:xfrm>
            <a:off x="1790700" y="3138488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26504" name="AutoShape 8"/>
          <p:cNvSpPr>
            <a:spLocks noChangeArrowheads="1"/>
          </p:cNvSpPr>
          <p:nvPr/>
        </p:nvSpPr>
        <p:spPr bwMode="blackWhite">
          <a:xfrm>
            <a:off x="1074738" y="3851275"/>
            <a:ext cx="754062" cy="292100"/>
          </a:xfrm>
          <a:prstGeom prst="wedgeRectCallout">
            <a:avLst>
              <a:gd name="adj1" fmla="val 46112"/>
              <a:gd name="adj2" fmla="val -12334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Hugo</a:t>
            </a:r>
          </a:p>
        </p:txBody>
      </p:sp>
      <p:sp>
        <p:nvSpPr>
          <p:cNvPr id="2026506" name="Oval 10"/>
          <p:cNvSpPr>
            <a:spLocks noChangeArrowheads="1"/>
          </p:cNvSpPr>
          <p:nvPr/>
        </p:nvSpPr>
        <p:spPr bwMode="auto">
          <a:xfrm>
            <a:off x="2362200" y="3784600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26507" name="AutoShape 11"/>
          <p:cNvSpPr>
            <a:spLocks noChangeArrowheads="1"/>
          </p:cNvSpPr>
          <p:nvPr/>
        </p:nvSpPr>
        <p:spPr bwMode="blackWhite">
          <a:xfrm>
            <a:off x="1169988" y="4464050"/>
            <a:ext cx="1085850" cy="292100"/>
          </a:xfrm>
          <a:prstGeom prst="wedgeRectCallout">
            <a:avLst>
              <a:gd name="adj1" fmla="val 56262"/>
              <a:gd name="adj2" fmla="val -13804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Andrew</a:t>
            </a:r>
          </a:p>
        </p:txBody>
      </p:sp>
      <p:sp>
        <p:nvSpPr>
          <p:cNvPr id="2026509" name="Oval 13"/>
          <p:cNvSpPr>
            <a:spLocks noChangeArrowheads="1"/>
          </p:cNvSpPr>
          <p:nvPr/>
        </p:nvSpPr>
        <p:spPr bwMode="auto">
          <a:xfrm>
            <a:off x="2959100" y="3654425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26510" name="AutoShape 14"/>
          <p:cNvSpPr>
            <a:spLocks noChangeArrowheads="1"/>
          </p:cNvSpPr>
          <p:nvPr/>
        </p:nvSpPr>
        <p:spPr bwMode="blackWhite">
          <a:xfrm>
            <a:off x="2295525" y="4781550"/>
            <a:ext cx="1162050" cy="292100"/>
          </a:xfrm>
          <a:prstGeom prst="wedgeRectCallout">
            <a:avLst>
              <a:gd name="adj1" fmla="val 22112"/>
              <a:gd name="adj2" fmla="val -23277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Northridge</a:t>
            </a:r>
          </a:p>
        </p:txBody>
      </p:sp>
      <p:sp>
        <p:nvSpPr>
          <p:cNvPr id="2026512" name="Oval 16"/>
          <p:cNvSpPr>
            <a:spLocks noChangeArrowheads="1"/>
          </p:cNvSpPr>
          <p:nvPr/>
        </p:nvSpPr>
        <p:spPr bwMode="auto">
          <a:xfrm>
            <a:off x="3835400" y="2755900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26513" name="AutoShape 17"/>
          <p:cNvSpPr>
            <a:spLocks noChangeArrowheads="1"/>
          </p:cNvSpPr>
          <p:nvPr/>
        </p:nvSpPr>
        <p:spPr bwMode="blackWhite">
          <a:xfrm>
            <a:off x="3430588" y="3997325"/>
            <a:ext cx="1265237" cy="711200"/>
          </a:xfrm>
          <a:prstGeom prst="wedgeRectCallout">
            <a:avLst>
              <a:gd name="adj1" fmla="val -8362"/>
              <a:gd name="adj2" fmla="val -14313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Lowest CAT Losses in 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15 Years</a:t>
            </a:r>
          </a:p>
        </p:txBody>
      </p:sp>
      <p:sp>
        <p:nvSpPr>
          <p:cNvPr id="2026515" name="Oval 19"/>
          <p:cNvSpPr>
            <a:spLocks noChangeArrowheads="1"/>
          </p:cNvSpPr>
          <p:nvPr/>
        </p:nvSpPr>
        <p:spPr bwMode="auto">
          <a:xfrm>
            <a:off x="4994275" y="4652963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26516" name="AutoShape 20"/>
          <p:cNvSpPr>
            <a:spLocks noChangeArrowheads="1"/>
          </p:cNvSpPr>
          <p:nvPr/>
        </p:nvSpPr>
        <p:spPr bwMode="blackWhite">
          <a:xfrm>
            <a:off x="4621213" y="3448050"/>
            <a:ext cx="958850" cy="292100"/>
          </a:xfrm>
          <a:prstGeom prst="wedgeRectCallout">
            <a:avLst>
              <a:gd name="adj1" fmla="val 4546"/>
              <a:gd name="adj2" fmla="val 34936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Sept. 11</a:t>
            </a:r>
          </a:p>
        </p:txBody>
      </p:sp>
      <p:sp>
        <p:nvSpPr>
          <p:cNvPr id="2026518" name="Oval 22"/>
          <p:cNvSpPr>
            <a:spLocks noChangeArrowheads="1"/>
          </p:cNvSpPr>
          <p:nvPr/>
        </p:nvSpPr>
        <p:spPr bwMode="auto">
          <a:xfrm>
            <a:off x="6207125" y="3038475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26519" name="AutoShape 23"/>
          <p:cNvSpPr>
            <a:spLocks noChangeArrowheads="1"/>
          </p:cNvSpPr>
          <p:nvPr/>
        </p:nvSpPr>
        <p:spPr bwMode="blackWhite">
          <a:xfrm>
            <a:off x="5729288" y="1792288"/>
            <a:ext cx="1174750" cy="508000"/>
          </a:xfrm>
          <a:prstGeom prst="wedgeRectCallout">
            <a:avLst>
              <a:gd name="adj1" fmla="val -171"/>
              <a:gd name="adj2" fmla="val 18594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Katrina, Rita, Wilma</a:t>
            </a:r>
          </a:p>
        </p:txBody>
      </p:sp>
      <p:sp>
        <p:nvSpPr>
          <p:cNvPr id="2026521" name="Oval 25"/>
          <p:cNvSpPr>
            <a:spLocks noChangeArrowheads="1"/>
          </p:cNvSpPr>
          <p:nvPr/>
        </p:nvSpPr>
        <p:spPr bwMode="auto">
          <a:xfrm>
            <a:off x="5873750" y="3059113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26522" name="AutoShape 26"/>
          <p:cNvSpPr>
            <a:spLocks noChangeArrowheads="1"/>
          </p:cNvSpPr>
          <p:nvPr/>
        </p:nvSpPr>
        <p:spPr bwMode="blackWhite">
          <a:xfrm>
            <a:off x="5619750" y="4113213"/>
            <a:ext cx="1314450" cy="292100"/>
          </a:xfrm>
          <a:prstGeom prst="wedgeRectCallout">
            <a:avLst>
              <a:gd name="adj1" fmla="val -19685"/>
              <a:gd name="adj2" fmla="val -20489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4 Hurricanes</a:t>
            </a:r>
          </a:p>
        </p:txBody>
      </p:sp>
      <p:sp>
        <p:nvSpPr>
          <p:cNvPr id="2026524" name="Oval 28"/>
          <p:cNvSpPr>
            <a:spLocks noChangeArrowheads="1"/>
          </p:cNvSpPr>
          <p:nvPr/>
        </p:nvSpPr>
        <p:spPr bwMode="auto">
          <a:xfrm>
            <a:off x="7034213" y="3835400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26525" name="AutoShape 29"/>
          <p:cNvSpPr>
            <a:spLocks noChangeArrowheads="1"/>
          </p:cNvSpPr>
          <p:nvPr/>
        </p:nvSpPr>
        <p:spPr bwMode="blackWhite">
          <a:xfrm>
            <a:off x="6205538" y="4805363"/>
            <a:ext cx="1152525" cy="546100"/>
          </a:xfrm>
          <a:prstGeom prst="wedgeRectCallout">
            <a:avLst>
              <a:gd name="adj1" fmla="val 30935"/>
              <a:gd name="adj2" fmla="val -127653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/>
              <a:t>Financial Crisis*</a:t>
            </a:r>
          </a:p>
        </p:txBody>
      </p:sp>
      <p:sp>
        <p:nvSpPr>
          <p:cNvPr id="76825" name="Rectangle 31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blackWhite">
          <a:xfrm>
            <a:off x="7610475" y="4640263"/>
            <a:ext cx="1098550" cy="679450"/>
          </a:xfrm>
          <a:prstGeom prst="wedgeRectCallout">
            <a:avLst>
              <a:gd name="adj1" fmla="val -12179"/>
              <a:gd name="adj2" fmla="val -9456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Record Tornado Losses</a:t>
            </a:r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7913688" y="3771900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8213725" y="3570288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blackWhite">
          <a:xfrm>
            <a:off x="8248650" y="4237038"/>
            <a:ext cx="766763" cy="328612"/>
          </a:xfrm>
          <a:prstGeom prst="wedgeRectCallout">
            <a:avLst>
              <a:gd name="adj1" fmla="val -24003"/>
              <a:gd name="adj2" fmla="val -932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Sandy</a:t>
            </a: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8493125" y="3001963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blackWhite">
          <a:xfrm>
            <a:off x="7651750" y="3032125"/>
            <a:ext cx="766763" cy="403225"/>
          </a:xfrm>
          <a:prstGeom prst="wedgeRectCallout">
            <a:avLst>
              <a:gd name="adj1" fmla="val 58444"/>
              <a:gd name="adj2" fmla="val 143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Low CATs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2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2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2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2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2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2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2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2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2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2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2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2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2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2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2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32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3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54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2026503" grpId="0" animBg="1"/>
      <p:bldP spid="2026504" grpId="0" animBg="1"/>
      <p:bldP spid="2026506" grpId="0" animBg="1"/>
      <p:bldP spid="2026507" grpId="0" animBg="1"/>
      <p:bldP spid="2026509" grpId="0" animBg="1"/>
      <p:bldP spid="2026510" grpId="0" animBg="1"/>
      <p:bldP spid="2026512" grpId="0" animBg="1"/>
      <p:bldP spid="2026513" grpId="0" animBg="1"/>
      <p:bldP spid="2026515" grpId="0" animBg="1"/>
      <p:bldP spid="2026516" grpId="0" animBg="1"/>
      <p:bldP spid="2026518" grpId="0" animBg="1"/>
      <p:bldP spid="2026519" grpId="0" animBg="1"/>
      <p:bldP spid="2026521" grpId="0" animBg="1"/>
      <p:bldP spid="2026522" grpId="0" animBg="1"/>
      <p:bldP spid="2026524" grpId="0" animBg="1"/>
      <p:bldP spid="20265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0488"/>
            <a:ext cx="7550150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A 100 Combined Ratio Isn’t What It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Once Was: Investment Impact on ROEs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  <a:cs typeface="Arial" panose="020B0604020202020204" pitchFamily="34" charset="0"/>
              </a:rPr>
              <a:t>Combined Ratio / ROE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 marL="133350" indent="-1333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*	 2008 -2013 figures  are return on average surplus and exclude mortgage and financial guaranty insurers. 2013 combined ratio including M&amp;FG insurers is 96.1; 2012 =103.2, 2011 = 108.1, ROAS = 3.5%. </a:t>
            </a: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	Source: Insurance Information Institute from A.M. Best and ISO Verisk Analytics data.</a:t>
            </a:r>
          </a:p>
        </p:txBody>
      </p:sp>
      <p:graphicFrame>
        <p:nvGraphicFramePr>
          <p:cNvPr id="78853" name="Object 2"/>
          <p:cNvGraphicFramePr>
            <a:graphicFrameLocks/>
          </p:cNvGraphicFramePr>
          <p:nvPr/>
        </p:nvGraphicFramePr>
        <p:xfrm>
          <a:off x="292100" y="1549400"/>
          <a:ext cx="85979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name="Chart" r:id="rId4" imgW="8601126" imgH="3933742" progId="MSGraph.Chart.8">
                  <p:embed followColorScheme="full"/>
                </p:oleObj>
              </mc:Choice>
              <mc:Fallback>
                <p:oleObj name="Chart" r:id="rId4" imgW="8601126" imgH="3933742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2100" y="1549400"/>
                        <a:ext cx="85979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213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  <a:cs typeface="Arial" panose="020B0604020202020204" pitchFamily="34" charset="0"/>
              </a:rPr>
              <a:t>Combined Ratios Must Be Lower in Today’s Depressed</a:t>
            </a:r>
            <a:br>
              <a:rPr lang="en-US" altLang="en-US" b="1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b="1">
                <a:solidFill>
                  <a:srgbClr val="FFFFFF"/>
                </a:solidFill>
                <a:cs typeface="Arial" panose="020B0604020202020204" pitchFamily="34" charset="0"/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847975" y="1182688"/>
            <a:ext cx="5260975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A combined ratio of about 100 generates an ROE of ~7.0% in 2012, ~7.5% ROE in 2009/10,</a:t>
            </a:r>
            <a:b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224463" y="4025900"/>
            <a:ext cx="1471612" cy="681038"/>
          </a:xfrm>
          <a:prstGeom prst="wedgeRectCallout">
            <a:avLst>
              <a:gd name="adj1" fmla="val 126462"/>
              <a:gd name="adj2" fmla="val -1814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Lower CATs helped ROEs in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79388"/>
            <a:ext cx="8686800" cy="84137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RNW for Major P/C Lines,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2003-2012 Average</a:t>
            </a:r>
          </a:p>
        </p:txBody>
      </p:sp>
      <p:graphicFrame>
        <p:nvGraphicFramePr>
          <p:cNvPr id="4137987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90500" y="1584325"/>
          <a:ext cx="8939213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2" name="Chart" r:id="rId4" imgW="8820048" imgH="4924398" progId="MSGraph.Chart.8">
                  <p:embed followColorScheme="full"/>
                </p:oleObj>
              </mc:Choice>
              <mc:Fallback>
                <p:oleObj name="Chart" r:id="rId4" imgW="8820048" imgH="492439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584325"/>
                        <a:ext cx="8939213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30175" y="6477000"/>
            <a:ext cx="408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Source:  NAIC; Insurance Information Institute</a:t>
            </a:r>
          </a:p>
        </p:txBody>
      </p:sp>
      <p:sp>
        <p:nvSpPr>
          <p:cNvPr id="80901" name="Text Box 17"/>
          <p:cNvSpPr txBox="1">
            <a:spLocks noChangeArrowheads="1"/>
          </p:cNvSpPr>
          <p:nvPr/>
        </p:nvSpPr>
        <p:spPr bwMode="auto">
          <a:xfrm>
            <a:off x="3563938" y="1225550"/>
            <a:ext cx="4692650" cy="1200150"/>
          </a:xfrm>
          <a:prstGeom prst="rect">
            <a:avLst/>
          </a:prstGeom>
          <a:solidFill>
            <a:srgbClr val="286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10-year returns for some lines are excellent, though homeowners is a major laggard, largely due to major catastrophes.  WC returns slipped.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3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3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986" grpId="0" autoUpdateAnimBg="0"/>
      <p:bldOleChart spid="4137987" grpId="0" 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F1FDA1-2F45-4F67-A9F0-641E126E7D15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altLang="en-US" sz="2600" smtClean="0">
                <a:latin typeface="Arial" panose="020B0604020202020204" pitchFamily="34" charset="0"/>
              </a:rPr>
              <a:t>RNW All Lines by State, 2003-2012 Average:</a:t>
            </a:r>
            <a:br>
              <a:rPr lang="en-US" altLang="en-US" sz="2600" smtClean="0">
                <a:latin typeface="Arial" panose="020B0604020202020204" pitchFamily="34" charset="0"/>
              </a:rPr>
            </a:br>
            <a:r>
              <a:rPr lang="en-US" altLang="en-US" sz="2600" smtClean="0">
                <a:latin typeface="Arial" panose="020B0604020202020204" pitchFamily="34" charset="0"/>
              </a:rPr>
              <a:t>Highest 25 States</a:t>
            </a:r>
          </a:p>
        </p:txBody>
      </p:sp>
      <p:graphicFrame>
        <p:nvGraphicFramePr>
          <p:cNvPr id="82948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527175"/>
          <a:ext cx="9144000" cy="475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Chart" r:id="rId4" imgW="8810600" imgH="4581583" progId="MSGraph.Chart.8">
                  <p:embed followColorScheme="full"/>
                </p:oleObj>
              </mc:Choice>
              <mc:Fallback>
                <p:oleObj name="Chart" r:id="rId4" imgW="8810600" imgH="4581583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7175"/>
                        <a:ext cx="9144000" cy="475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0" y="6586538"/>
            <a:ext cx="9017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 NAIC.		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blackWhite">
          <a:xfrm>
            <a:off x="3317875" y="1249363"/>
            <a:ext cx="3171825" cy="1179512"/>
          </a:xfrm>
          <a:prstGeom prst="wedgeRectCallout">
            <a:avLst>
              <a:gd name="adj1" fmla="val -78759"/>
              <a:gd name="adj2" fmla="val 100394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The most profitable states over the past decade are widely distributed geographically, though none are in the Gulf region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152400"/>
            <a:ext cx="7772400" cy="841375"/>
          </a:xfrm>
        </p:spPr>
        <p:txBody>
          <a:bodyPr/>
          <a:lstStyle/>
          <a:p>
            <a:r>
              <a:rPr lang="en-US" altLang="en-US" sz="3600" smtClean="0">
                <a:latin typeface="Arial" panose="020B0604020202020204" pitchFamily="34" charset="0"/>
              </a:rPr>
              <a:t>On the Life Cycle of Businesses:  Lessons from Nature</a:t>
            </a:r>
          </a:p>
        </p:txBody>
      </p:sp>
      <p:sp>
        <p:nvSpPr>
          <p:cNvPr id="64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8915400" cy="4800600"/>
          </a:xfrm>
        </p:spPr>
        <p:txBody>
          <a:bodyPr/>
          <a:lstStyle/>
          <a:p>
            <a:pPr>
              <a:lnSpc>
                <a:spcPct val="8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smtClean="0">
                <a:latin typeface="Arial" panose="020B0604020202020204" pitchFamily="34" charset="0"/>
              </a:rPr>
              <a:t>Most Businesses, Like Living Species, Eventually Become Extinct</a:t>
            </a:r>
          </a:p>
          <a:p>
            <a:pPr lvl="1">
              <a:lnSpc>
                <a:spcPct val="8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n-US" altLang="en-US" sz="1800" b="1" smtClean="0">
                <a:latin typeface="Arial" panose="020B0604020202020204" pitchFamily="34" charset="0"/>
              </a:rPr>
              <a:t>99.5% of all living species to ever exist on Earth are now extinct; The proportion is higher for business and extinctions occur over a much compressed timespan.</a:t>
            </a:r>
          </a:p>
          <a:p>
            <a:pPr lvl="1">
              <a:lnSpc>
                <a:spcPct val="8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n-US" altLang="en-US" sz="1800" b="1" smtClean="0">
                <a:latin typeface="Arial" panose="020B0604020202020204" pitchFamily="34" charset="0"/>
              </a:rPr>
              <a:t>Changes in the natural environment (not external forces like humans) were responsible for almost all extinctions</a:t>
            </a:r>
          </a:p>
          <a:p>
            <a:pPr lvl="1">
              <a:lnSpc>
                <a:spcPct val="8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n-US" altLang="en-US" sz="1800" b="1" smtClean="0">
                <a:latin typeface="Arial" panose="020B0604020202020204" pitchFamily="34" charset="0"/>
              </a:rPr>
              <a:t>This means that despite millions of years of evolution and adaptation, virtually every species eventually confronts a change in its environment to which it cannot adapt</a:t>
            </a:r>
          </a:p>
          <a:p>
            <a:pPr lvl="1">
              <a:lnSpc>
                <a:spcPct val="8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n-US" altLang="en-US" sz="1800" b="1" smtClean="0">
                <a:latin typeface="Arial" panose="020B0604020202020204" pitchFamily="34" charset="0"/>
              </a:rPr>
              <a:t>It is the same in business</a:t>
            </a:r>
          </a:p>
          <a:p>
            <a:pPr>
              <a:lnSpc>
                <a:spcPct val="80000"/>
              </a:lnSpc>
              <a:buSzPct val="120000"/>
              <a:buFont typeface="Wingdings" panose="05000000000000000000" pitchFamily="2" charset="2"/>
              <a:buChar char="§"/>
            </a:pPr>
            <a:r>
              <a:rPr lang="en-US" altLang="en-US" sz="2000" b="1" smtClean="0">
                <a:latin typeface="Arial" panose="020B0604020202020204" pitchFamily="34" charset="0"/>
              </a:rPr>
              <a:t>Business Cycle Gives Rise to “Creative Destruction”</a:t>
            </a:r>
          </a:p>
          <a:p>
            <a:pPr lvl="1">
              <a:lnSpc>
                <a:spcPct val="8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n-US" altLang="en-US" sz="1800" b="1" smtClean="0">
                <a:latin typeface="Arial" panose="020B0604020202020204" pitchFamily="34" charset="0"/>
              </a:rPr>
              <a:t>Mass extinctions in business are common</a:t>
            </a:r>
          </a:p>
          <a:p>
            <a:pPr lvl="1">
              <a:lnSpc>
                <a:spcPct val="8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n-US" altLang="en-US" sz="1800" b="1" smtClean="0">
                <a:latin typeface="Arial" panose="020B0604020202020204" pitchFamily="34" charset="0"/>
              </a:rPr>
              <a:t>Economy is constantly reinventing itself</a:t>
            </a:r>
          </a:p>
          <a:p>
            <a:pPr lvl="1">
              <a:lnSpc>
                <a:spcPct val="80000"/>
              </a:lnSpc>
              <a:buSzPct val="120000"/>
              <a:buFont typeface="Wingdings" panose="05000000000000000000" pitchFamily="2" charset="2"/>
              <a:buChar char="Ø"/>
            </a:pPr>
            <a:r>
              <a:rPr lang="en-US" altLang="en-US" sz="1800" b="1" smtClean="0">
                <a:latin typeface="Arial" panose="020B0604020202020204" pitchFamily="34" charset="0"/>
              </a:rPr>
              <a:t>New industries and businesses spring from the ashes of the previous generation</a:t>
            </a:r>
            <a:r>
              <a:rPr lang="en-US" altLang="en-US" sz="1400" b="1" smtClean="0">
                <a:latin typeface="Arial" panose="020B0604020202020204" pitchFamily="34" charset="0"/>
              </a:rPr>
              <a:t>, </a:t>
            </a:r>
            <a:r>
              <a:rPr lang="en-US" altLang="en-US" sz="1800" b="1" smtClean="0">
                <a:latin typeface="Arial" panose="020B0604020202020204" pitchFamily="34" charset="0"/>
              </a:rPr>
              <a:t>fill voids and occupy niches</a:t>
            </a:r>
            <a:endParaRPr lang="en-US" altLang="en-US" b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7042" grpId="0" autoUpdateAnimBg="0"/>
      <p:bldP spid="648704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0F7F9B-CE25-4C97-9BD6-9479373ACC71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graphicFrame>
        <p:nvGraphicFramePr>
          <p:cNvPr id="8499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793875"/>
          <a:ext cx="91440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9" name="Chart" r:id="rId4" imgW="8820048" imgH="4581583" progId="MSGraph.Chart.8">
                  <p:embed followColorScheme="full"/>
                </p:oleObj>
              </mc:Choice>
              <mc:Fallback>
                <p:oleObj name="Chart" r:id="rId4" imgW="8820048" imgH="4581583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93875"/>
                        <a:ext cx="9144000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2"/>
          <p:cNvSpPr txBox="1">
            <a:spLocks noChangeArrowheads="1"/>
          </p:cNvSpPr>
          <p:nvPr/>
        </p:nvSpPr>
        <p:spPr bwMode="auto">
          <a:xfrm>
            <a:off x="0" y="0"/>
            <a:ext cx="80359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>
                <a:solidFill>
                  <a:schemeClr val="accent1"/>
                </a:solidFill>
              </a:rPr>
              <a:t>RNW All Lines by State, 2003-2012 Average: </a:t>
            </a:r>
          </a:p>
          <a:p>
            <a:r>
              <a:rPr lang="en-US" altLang="en-US" sz="2600" b="1">
                <a:solidFill>
                  <a:schemeClr val="accent1"/>
                </a:solidFill>
              </a:rPr>
              <a:t>Lowest 25 States</a:t>
            </a:r>
          </a:p>
        </p:txBody>
      </p:sp>
      <p:sp>
        <p:nvSpPr>
          <p:cNvPr id="84997" name="Rectangle 7"/>
          <p:cNvSpPr>
            <a:spLocks noChangeArrowheads="1"/>
          </p:cNvSpPr>
          <p:nvPr/>
        </p:nvSpPr>
        <p:spPr bwMode="auto">
          <a:xfrm>
            <a:off x="0" y="6429375"/>
            <a:ext cx="87503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100"/>
          </a:p>
          <a:p>
            <a:r>
              <a:rPr lang="en-US" altLang="en-US" sz="1100"/>
              <a:t>Source: NAIC.	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blackWhite">
          <a:xfrm>
            <a:off x="4302125" y="4100513"/>
            <a:ext cx="3170238" cy="1179512"/>
          </a:xfrm>
          <a:prstGeom prst="wedgeRectCallout">
            <a:avLst>
              <a:gd name="adj1" fmla="val 66977"/>
              <a:gd name="adj2" fmla="val -31273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FFFF"/>
                </a:solidFill>
              </a:rPr>
              <a:t>Some of the least profitable states over the past decade were hit hard by catastrophes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smtClean="0">
                <a:solidFill>
                  <a:schemeClr val="bg1"/>
                </a:solidFill>
                <a:latin typeface="Arial" panose="020B0604020202020204" pitchFamily="34" charset="0"/>
              </a:rPr>
              <a:t>P/C UNDERWRITING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E42A14A4-6F0C-4BB9-AA8F-B638E24069E1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</a:pPr>
              <a:t>41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6113" y="4322763"/>
            <a:ext cx="78327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rgbClr val="225A7A"/>
                </a:solidFill>
              </a:rPr>
              <a:t>Underwriting Losses in 2013 Much Improved After High Catastrophe Losses in 2011/12</a:t>
            </a:r>
          </a:p>
        </p:txBody>
      </p:sp>
      <p:sp>
        <p:nvSpPr>
          <p:cNvPr id="87047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704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A9A941-14EA-4600-B7B4-B1ECC3CF8DA4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8909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8909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5BC6DB-A20C-4E54-A7C7-55BE72F46249}" type="slidenum">
              <a:rPr lang="en-US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" y="90488"/>
            <a:ext cx="740092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P/C Insurance Industry 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Combined Ratio, 2001–2013*</a:t>
            </a:r>
          </a:p>
        </p:txBody>
      </p:sp>
      <p:sp>
        <p:nvSpPr>
          <p:cNvPr id="89094" name="Rectangle 3"/>
          <p:cNvSpPr>
            <a:spLocks noChangeArrowheads="1"/>
          </p:cNvSpPr>
          <p:nvPr/>
        </p:nvSpPr>
        <p:spPr bwMode="auto">
          <a:xfrm>
            <a:off x="-50800" y="6308725"/>
            <a:ext cx="8915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t>* Excludes Mortgage &amp; Financial Guaranty insurers 2008--2012. Including M&amp;FG, 2008=105.1, 2009=100.7, 2010=102.4, 2011=108.1; 2012:=103.2; 2013: = 96.1.                              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t>Sources: A.M. Best, ISO.</a:t>
            </a:r>
          </a:p>
        </p:txBody>
      </p:sp>
      <p:graphicFrame>
        <p:nvGraphicFramePr>
          <p:cNvPr id="89095" name="Object 4"/>
          <p:cNvGraphicFramePr>
            <a:graphicFrameLocks noChangeAspect="1"/>
          </p:cNvGraphicFramePr>
          <p:nvPr/>
        </p:nvGraphicFramePr>
        <p:xfrm>
          <a:off x="174625" y="2646363"/>
          <a:ext cx="8577263" cy="361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6" name="Chart" r:id="rId5" imgW="8534451" imgH="3628987" progId="MSGraph.Chart.8">
                  <p:embed followColorScheme="full"/>
                </p:oleObj>
              </mc:Choice>
              <mc:Fallback>
                <p:oleObj name="Chart" r:id="rId5" imgW="8534451" imgH="3628987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74625" y="2646363"/>
                        <a:ext cx="8577263" cy="361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1334" name="AutoShape 6"/>
          <p:cNvSpPr>
            <a:spLocks noChangeArrowheads="1"/>
          </p:cNvSpPr>
          <p:nvPr/>
        </p:nvSpPr>
        <p:spPr bwMode="blackWhite">
          <a:xfrm>
            <a:off x="3635375" y="3076575"/>
            <a:ext cx="1406525" cy="895350"/>
          </a:xfrm>
          <a:prstGeom prst="wedgeRectCallout">
            <a:avLst>
              <a:gd name="adj1" fmla="val -17181"/>
              <a:gd name="adj2" fmla="val 185028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Best Combined Ratio Since 1949 (87.6)</a:t>
            </a:r>
          </a:p>
        </p:txBody>
      </p:sp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357313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4867275" y="1450975"/>
            <a:ext cx="1198563" cy="1228725"/>
          </a:xfrm>
          <a:prstGeom prst="wedgeRectCallout">
            <a:avLst>
              <a:gd name="adj1" fmla="val -20833"/>
              <a:gd name="adj2" fmla="val 189023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314575" y="1370013"/>
            <a:ext cx="1709738" cy="895350"/>
          </a:xfrm>
          <a:prstGeom prst="wedgeRectCallout">
            <a:avLst>
              <a:gd name="adj1" fmla="val 17458"/>
              <a:gd name="adj2" fmla="val 286644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6184900" y="1168400"/>
            <a:ext cx="1116013" cy="1206500"/>
          </a:xfrm>
          <a:prstGeom prst="wedgeRectCallout">
            <a:avLst>
              <a:gd name="adj1" fmla="val -64657"/>
              <a:gd name="adj2" fmla="val 244231"/>
            </a:avLst>
          </a:prstGeom>
          <a:solidFill>
            <a:srgbClr val="FF00FF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Relatively Low CAT Losses, Reserve Releases</a:t>
            </a:r>
          </a:p>
        </p:txBody>
      </p:sp>
      <p:sp>
        <p:nvSpPr>
          <p:cNvPr id="14" name="PPTShape_0"/>
          <p:cNvSpPr>
            <a:spLocks noChangeArrowheads="1"/>
          </p:cNvSpPr>
          <p:nvPr/>
        </p:nvSpPr>
        <p:spPr bwMode="blackWhite">
          <a:xfrm>
            <a:off x="6507163" y="2740025"/>
            <a:ext cx="1038225" cy="1119188"/>
          </a:xfrm>
          <a:prstGeom prst="wedgeRectCallout">
            <a:avLst>
              <a:gd name="adj1" fmla="val -49843"/>
              <a:gd name="adj2" fmla="val 98718"/>
            </a:avLst>
          </a:prstGeom>
          <a:solidFill>
            <a:srgbClr val="0070C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Avg. CAT Losses, More Reserve Releases</a:t>
            </a:r>
          </a:p>
        </p:txBody>
      </p:sp>
      <p:sp>
        <p:nvSpPr>
          <p:cNvPr id="15" name="PPTShape_1"/>
          <p:cNvSpPr>
            <a:spLocks noChangeArrowheads="1"/>
          </p:cNvSpPr>
          <p:nvPr/>
        </p:nvSpPr>
        <p:spPr bwMode="blackWhite">
          <a:xfrm>
            <a:off x="7448550" y="1152525"/>
            <a:ext cx="1101725" cy="1654175"/>
          </a:xfrm>
          <a:prstGeom prst="wedgeRectCallout">
            <a:avLst>
              <a:gd name="adj1" fmla="val -54642"/>
              <a:gd name="adj2" fmla="val 157155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6" name="PPTShape_2"/>
          <p:cNvSpPr>
            <a:spLocks noChangeArrowheads="1"/>
          </p:cNvSpPr>
          <p:nvPr/>
        </p:nvSpPr>
        <p:spPr bwMode="blackWhite">
          <a:xfrm>
            <a:off x="5278438" y="3460750"/>
            <a:ext cx="1316037" cy="571500"/>
          </a:xfrm>
          <a:prstGeom prst="wedgeRectCallout">
            <a:avLst>
              <a:gd name="adj1" fmla="val -46486"/>
              <a:gd name="adj2" fmla="val 116125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Cyclical Deterioration</a:t>
            </a:r>
          </a:p>
        </p:txBody>
      </p:sp>
      <p:sp>
        <p:nvSpPr>
          <p:cNvPr id="17" name="PPTShape_3"/>
          <p:cNvSpPr>
            <a:spLocks noChangeArrowheads="1"/>
          </p:cNvSpPr>
          <p:nvPr/>
        </p:nvSpPr>
        <p:spPr bwMode="blackWhite">
          <a:xfrm>
            <a:off x="7856538" y="2974975"/>
            <a:ext cx="915987" cy="582613"/>
          </a:xfrm>
          <a:prstGeom prst="wedgeRectCallout">
            <a:avLst>
              <a:gd name="adj1" fmla="val -55958"/>
              <a:gd name="adj2" fmla="val 169060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Sandy Impacts</a:t>
            </a:r>
          </a:p>
        </p:txBody>
      </p:sp>
      <p:sp>
        <p:nvSpPr>
          <p:cNvPr id="18" name="PPTShape_4"/>
          <p:cNvSpPr>
            <a:spLocks noChangeArrowheads="1"/>
          </p:cNvSpPr>
          <p:nvPr/>
        </p:nvSpPr>
        <p:spPr bwMode="blackWhite">
          <a:xfrm>
            <a:off x="8140700" y="3808413"/>
            <a:ext cx="915988" cy="684212"/>
          </a:xfrm>
          <a:prstGeom prst="wedgeRectCallout">
            <a:avLst>
              <a:gd name="adj1" fmla="val -19750"/>
              <a:gd name="adj2" fmla="val 93421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Lower CAT Losses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4" grpId="0" animBg="1"/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911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911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C40B721C-330E-4BB8-AB99-A9B1A97A49BC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43</a:t>
            </a:fld>
            <a:endParaRPr lang="en-US" altLang="en-US" sz="900"/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Number of Years with Underwriting Profits by Decade, 1920s–2010s </a:t>
            </a:r>
          </a:p>
        </p:txBody>
      </p:sp>
      <p:graphicFrame>
        <p:nvGraphicFramePr>
          <p:cNvPr id="91142" name="Object 3"/>
          <p:cNvGraphicFramePr>
            <a:graphicFrameLocks noChangeAspect="1"/>
          </p:cNvGraphicFramePr>
          <p:nvPr/>
        </p:nvGraphicFramePr>
        <p:xfrm>
          <a:off x="301625" y="1416050"/>
          <a:ext cx="8389938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8" name="Chart" r:id="rId4" imgW="8543899" imgH="3533700" progId="MSGraph.Chart.8">
                  <p:embed followColorScheme="full"/>
                </p:oleObj>
              </mc:Choice>
              <mc:Fallback>
                <p:oleObj name="Chart" r:id="rId4" imgW="8543899" imgH="35337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01625" y="1416050"/>
                        <a:ext cx="8389938" cy="347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3" name="Rectangle 4"/>
          <p:cNvSpPr>
            <a:spLocks noChangeArrowheads="1"/>
          </p:cNvSpPr>
          <p:nvPr/>
        </p:nvSpPr>
        <p:spPr bwMode="auto">
          <a:xfrm>
            <a:off x="0" y="6100763"/>
            <a:ext cx="876776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* 2009 combined ratio excl. mort. and finl. guaranty insurers was 99.3, which would bring the 2000s total to 4 years with an u/w profit.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**Data for the 2010s is for the period 2010 through 2013.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Note: Data for 1920–1934 based on stock companies only.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Sources: Insurance Information Institute research from A.M. Best Data.</a:t>
            </a:r>
          </a:p>
        </p:txBody>
      </p:sp>
      <p:sp>
        <p:nvSpPr>
          <p:cNvPr id="91144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Number of Years with Underwriting Profits</a:t>
            </a: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342900" y="4886325"/>
            <a:ext cx="8458200" cy="11652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Underwriting Profits Were Common Before the 1980s </a:t>
            </a:r>
            <a:br>
              <a:rPr lang="en-US" altLang="en-US" b="1">
                <a:solidFill>
                  <a:srgbClr val="FFFFFF"/>
                </a:solidFill>
              </a:rPr>
            </a:br>
            <a:r>
              <a:rPr lang="en-US" altLang="en-US" b="1">
                <a:solidFill>
                  <a:srgbClr val="FFFFFF"/>
                </a:solidFill>
              </a:rPr>
              <a:t>(40 of the 60 Years Before 1980 Had Combined Ratios Below 100) – </a:t>
            </a:r>
            <a:br>
              <a:rPr lang="en-US" altLang="en-US" b="1">
                <a:solidFill>
                  <a:srgbClr val="FFFFFF"/>
                </a:solidFill>
              </a:rPr>
            </a:br>
            <a:r>
              <a:rPr lang="en-US" altLang="en-US" b="1">
                <a:solidFill>
                  <a:srgbClr val="FFFFFF"/>
                </a:solidFill>
              </a:rPr>
              <a:t>But Then They Vanished.  Not a Single Underwriting Profit Was </a:t>
            </a:r>
            <a:br>
              <a:rPr lang="en-US" altLang="en-US" b="1">
                <a:solidFill>
                  <a:srgbClr val="FFFFFF"/>
                </a:solidFill>
              </a:rPr>
            </a:br>
            <a:r>
              <a:rPr lang="en-US" altLang="en-US" b="1">
                <a:solidFill>
                  <a:srgbClr val="FFFFFF"/>
                </a:solidFill>
              </a:rPr>
              <a:t>Recorded in the 25 Years from 1979 Through 2003</a:t>
            </a:r>
          </a:p>
        </p:txBody>
      </p:sp>
      <p:sp>
        <p:nvSpPr>
          <p:cNvPr id="91146" name="Date Placeholder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91147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74C50D-1A48-43FF-AEF4-0B6C94A52621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075" y="90488"/>
            <a:ext cx="740092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Underwriting Gain (Loss)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1975–2013*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* Includes mortgage and financial guaranty insurers in all years.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Sources: A.M. Best, ISO; Insurance Information Institute.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342900" y="5518150"/>
            <a:ext cx="8458200" cy="6715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  <a:cs typeface="Arial" panose="020B0604020202020204" pitchFamily="34" charset="0"/>
              </a:rPr>
              <a:t>Large Underwriting Losses Are </a:t>
            </a:r>
            <a:r>
              <a:rPr lang="en-US" altLang="en-US" b="1" i="1">
                <a:solidFill>
                  <a:srgbClr val="FFFFFF"/>
                </a:solidFill>
                <a:cs typeface="Arial" panose="020B0604020202020204" pitchFamily="34" charset="0"/>
              </a:rPr>
              <a:t>NOT</a:t>
            </a:r>
            <a:r>
              <a:rPr lang="en-US" altLang="en-US" b="1">
                <a:solidFill>
                  <a:srgbClr val="FFFFFF"/>
                </a:solidFill>
                <a:cs typeface="Arial" panose="020B0604020202020204" pitchFamily="34" charset="0"/>
              </a:rPr>
              <a:t> Sustainable </a:t>
            </a:r>
            <a:br>
              <a:rPr lang="en-US" altLang="en-US" b="1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b="1">
                <a:solidFill>
                  <a:srgbClr val="FFFFFF"/>
                </a:solidFill>
                <a:cs typeface="Arial" panose="020B0604020202020204" pitchFamily="34" charset="0"/>
              </a:rPr>
              <a:t>in Current Investment Environment</a:t>
            </a:r>
          </a:p>
        </p:txBody>
      </p:sp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352425" y="1300163"/>
          <a:ext cx="8478838" cy="416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4" name="Chart" r:id="rId4" imgW="8581960" imgH="4219602" progId="MSGraph.Chart.8">
                  <p:embed followColorScheme="full"/>
                </p:oleObj>
              </mc:Choice>
              <mc:Fallback>
                <p:oleObj name="Chart" r:id="rId4" imgW="8581960" imgH="4219602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52425" y="1300163"/>
                        <a:ext cx="8478838" cy="416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3" name="AutoShape 7"/>
          <p:cNvSpPr>
            <a:spLocks noChangeArrowheads="1"/>
          </p:cNvSpPr>
          <p:nvPr/>
        </p:nvSpPr>
        <p:spPr bwMode="blackWhite">
          <a:xfrm>
            <a:off x="1962150" y="1397000"/>
            <a:ext cx="1836738" cy="1016000"/>
          </a:xfrm>
          <a:prstGeom prst="wedgeRectCallout">
            <a:avLst>
              <a:gd name="adj1" fmla="val 242999"/>
              <a:gd name="adj2" fmla="val 6831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Cumulative underwriting deficit from 1975 through 2012 is $510B</a:t>
            </a:r>
          </a:p>
        </p:txBody>
      </p:sp>
      <p:sp>
        <p:nvSpPr>
          <p:cNvPr id="93191" name="Rectangle 8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  <a:cs typeface="Arial" panose="020B0604020202020204" pitchFamily="34" charset="0"/>
              </a:rPr>
              <a:t>($ Billions)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7507288" y="1179513"/>
            <a:ext cx="1355725" cy="989012"/>
          </a:xfrm>
          <a:prstGeom prst="wedgeRectCallout">
            <a:avLst>
              <a:gd name="adj1" fmla="val 26050"/>
              <a:gd name="adj2" fmla="val 731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Underwriting </a:t>
            </a:r>
            <a:r>
              <a:rPr lang="en-US" sz="1400" b="1" dirty="0">
                <a:solidFill>
                  <a:srgbClr val="FFFFFF"/>
                </a:solidFill>
              </a:rPr>
              <a:t>profit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 in 2013 </a:t>
            </a: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totaled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 $15.5B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464300" y="3903663"/>
            <a:ext cx="1493838" cy="1120775"/>
          </a:xfrm>
          <a:prstGeom prst="wedgeRectCallout">
            <a:avLst>
              <a:gd name="adj1" fmla="val 57824"/>
              <a:gd name="adj2" fmla="val -390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 cat losses in 2011 led to the highest underwriting loss since 2002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  <p:bldP spid="254983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9523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9523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94CBD7-3D31-49A9-A0F9-E768EDC46A79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952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90488"/>
            <a:ext cx="7577137" cy="860425"/>
          </a:xfrm>
        </p:spPr>
        <p:txBody>
          <a:bodyPr/>
          <a:lstStyle/>
          <a:p>
            <a:r>
              <a:rPr lang="en-US" altLang="en-US" sz="2800" smtClean="0">
                <a:latin typeface="Arial" panose="020B0604020202020204" pitchFamily="34" charset="0"/>
              </a:rPr>
              <a:t>Combined Ratios by Predominant Business Segment, 2013 vs. 2012*</a:t>
            </a:r>
          </a:p>
        </p:txBody>
      </p:sp>
      <p:sp>
        <p:nvSpPr>
          <p:cNvPr id="95238" name="Rectangle 4"/>
          <p:cNvSpPr>
            <a:spLocks noChangeArrowheads="1"/>
          </p:cNvSpPr>
          <p:nvPr/>
        </p:nvSpPr>
        <p:spPr bwMode="auto">
          <a:xfrm>
            <a:off x="-236538" y="6046788"/>
            <a:ext cx="9191626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*Excludes mortgage and financial guaranty insurers.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ISO/PCI; Insurance Information Institute</a:t>
            </a:r>
          </a:p>
        </p:txBody>
      </p:sp>
      <p:graphicFrame>
        <p:nvGraphicFramePr>
          <p:cNvPr id="95239" name="Object 2"/>
          <p:cNvGraphicFramePr>
            <a:graphicFrameLocks/>
          </p:cNvGraphicFramePr>
          <p:nvPr/>
        </p:nvGraphicFramePr>
        <p:xfrm>
          <a:off x="331788" y="2144713"/>
          <a:ext cx="84931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3" name="Chart" r:id="rId4" imgW="8458327" imgH="4333784" progId="MSGraph.Chart.8">
                  <p:embed followColorScheme="full"/>
                </p:oleObj>
              </mc:Choice>
              <mc:Fallback>
                <p:oleObj name="Chart" r:id="rId4" imgW="8458327" imgH="4333784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2144713"/>
                        <a:ext cx="849312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0" name="Rectangle 7"/>
          <p:cNvSpPr>
            <a:spLocks noChangeArrowheads="1"/>
          </p:cNvSpPr>
          <p:nvPr/>
        </p:nvSpPr>
        <p:spPr bwMode="black">
          <a:xfrm>
            <a:off x="347663" y="1778000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627438" y="1135063"/>
            <a:ext cx="3130550" cy="1408112"/>
          </a:xfrm>
          <a:prstGeom prst="wedgeRectCallout">
            <a:avLst>
              <a:gd name="adj1" fmla="val -16772"/>
              <a:gd name="adj2" fmla="val 493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The combined ratios for both personal and commercial lines improved substantially in 2013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2038" y="2825750"/>
            <a:ext cx="1885950" cy="38147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9728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EDD817-8DAA-4AA7-B887-859596203E87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  <p:graphicFrame>
        <p:nvGraphicFramePr>
          <p:cNvPr id="97284" name="Object 2"/>
          <p:cNvGraphicFramePr>
            <a:graphicFrameLocks noChangeAspect="1"/>
          </p:cNvGraphicFramePr>
          <p:nvPr/>
        </p:nvGraphicFramePr>
        <p:xfrm>
          <a:off x="188913" y="1281113"/>
          <a:ext cx="8597900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" name="Chart" r:id="rId4" imgW="8601126" imgH="3933742" progId="MSGraph.Chart.8">
                  <p:embed followColorScheme="full"/>
                </p:oleObj>
              </mc:Choice>
              <mc:Fallback>
                <p:oleObj name="Chart" r:id="rId4" imgW="8601126" imgH="3933742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8913" y="1281113"/>
                        <a:ext cx="8597900" cy="392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P/C Reserve Development, 1992–2015E</a:t>
            </a:r>
          </a:p>
        </p:txBody>
      </p:sp>
      <p:sp>
        <p:nvSpPr>
          <p:cNvPr id="97286" name="Rectangle 7"/>
          <p:cNvSpPr>
            <a:spLocks noChangeArrowheads="1"/>
          </p:cNvSpPr>
          <p:nvPr/>
        </p:nvSpPr>
        <p:spPr bwMode="auto">
          <a:xfrm>
            <a:off x="0" y="6107113"/>
            <a:ext cx="8636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Note: 2005 reserve development excludes a $6 billion loss portfolio transfer between American Re and Munich Re. Including this transaction, total prior year adverse development in 2005 was $7 billion. The data from 2000 and subsequent years excludes development from financial guaranty and mortgage insurance. 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Sources: A.M. Best, ISO, Barclays Research (estimates for 2013-2015).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smtClean="0">
                <a:solidFill>
                  <a:schemeClr val="bg1"/>
                </a:solidFill>
                <a:latin typeface="Arial" panose="020B0604020202020204" pitchFamily="34" charset="0"/>
              </a:rPr>
              <a:t>PRICING, PREMIUM GROWTH &amp; CYCLES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F23989B7-5D2D-43B7-AFB4-5AC5987914CC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47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6113" y="4322763"/>
            <a:ext cx="78327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rgbClr val="225A7A"/>
                </a:solidFill>
              </a:rPr>
              <a:t>Surviving the to the Century Mark Means Surviving the Underwriting Cycle</a:t>
            </a:r>
            <a:endParaRPr lang="en-US" altLang="en-US" sz="4000" b="1" i="1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1379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01380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ECC57A-3691-4CF0-A92E-200F34287215}" type="slidenum">
              <a:rPr lang="en-US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1381" name="Rectangle 6"/>
          <p:cNvSpPr>
            <a:spLocks noChangeArrowheads="1"/>
          </p:cNvSpPr>
          <p:nvPr/>
        </p:nvSpPr>
        <p:spPr bwMode="auto">
          <a:xfrm>
            <a:off x="1685925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1382" name="Rectangle 15"/>
          <p:cNvSpPr>
            <a:spLocks noChangeArrowheads="1"/>
          </p:cNvSpPr>
          <p:nvPr/>
        </p:nvSpPr>
        <p:spPr bwMode="auto">
          <a:xfrm>
            <a:off x="3365500" y="1836738"/>
            <a:ext cx="709613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1383" name="Rectangle 16"/>
          <p:cNvSpPr>
            <a:spLocks noChangeArrowheads="1"/>
          </p:cNvSpPr>
          <p:nvPr/>
        </p:nvSpPr>
        <p:spPr bwMode="auto">
          <a:xfrm>
            <a:off x="6335713" y="1836738"/>
            <a:ext cx="744537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1384" name="Object 2"/>
          <p:cNvGraphicFramePr>
            <a:graphicFrameLocks/>
          </p:cNvGraphicFramePr>
          <p:nvPr/>
        </p:nvGraphicFramePr>
        <p:xfrm>
          <a:off x="363538" y="1803400"/>
          <a:ext cx="8683625" cy="453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3" name="Chart" r:id="rId4" imgW="8591678" imgH="4552970" progId="MSGraph.Chart.8">
                  <p:embed followColorScheme="full"/>
                </p:oleObj>
              </mc:Choice>
              <mc:Fallback>
                <p:oleObj name="Chart" r:id="rId4" imgW="8591678" imgH="4552970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63538" y="1803400"/>
                        <a:ext cx="8683625" cy="453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5" name="Rectangle 3"/>
          <p:cNvSpPr>
            <a:spLocks noGrp="1" noChangeArrowheads="1"/>
          </p:cNvSpPr>
          <p:nvPr>
            <p:ph type="title"/>
          </p:nvPr>
        </p:nvSpPr>
        <p:spPr>
          <a:xfrm>
            <a:off x="234950" y="90488"/>
            <a:ext cx="740092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Net Premium Growth: Annual Change, 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1971—2014F</a:t>
            </a:r>
          </a:p>
        </p:txBody>
      </p:sp>
      <p:sp>
        <p:nvSpPr>
          <p:cNvPr id="101386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  <a:cs typeface="Arial" panose="020B0604020202020204" pitchFamily="34" charset="0"/>
              </a:rPr>
              <a:t>(Percent)</a:t>
            </a:r>
          </a:p>
        </p:txBody>
      </p:sp>
      <p:sp>
        <p:nvSpPr>
          <p:cNvPr id="101387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1975-78</a:t>
            </a:r>
          </a:p>
        </p:txBody>
      </p:sp>
      <p:sp>
        <p:nvSpPr>
          <p:cNvPr id="101388" name="Text Box 11"/>
          <p:cNvSpPr txBox="1">
            <a:spLocks noChangeArrowheads="1"/>
          </p:cNvSpPr>
          <p:nvPr/>
        </p:nvSpPr>
        <p:spPr bwMode="auto">
          <a:xfrm>
            <a:off x="3170238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1984-87</a:t>
            </a:r>
          </a:p>
        </p:txBody>
      </p:sp>
      <p:sp>
        <p:nvSpPr>
          <p:cNvPr id="101389" name="Text Box 12"/>
          <p:cNvSpPr txBox="1">
            <a:spLocks noChangeArrowheads="1"/>
          </p:cNvSpPr>
          <p:nvPr/>
        </p:nvSpPr>
        <p:spPr bwMode="auto">
          <a:xfrm>
            <a:off x="6162675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2000-03</a:t>
            </a:r>
          </a:p>
        </p:txBody>
      </p:sp>
      <p:sp>
        <p:nvSpPr>
          <p:cNvPr id="101390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Shaded areas denote “hard market” periods</a:t>
            </a: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Sources:  A.M. Best (historical and forecast), ISO, 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5318125" y="1925638"/>
            <a:ext cx="2711450" cy="1046162"/>
          </a:xfrm>
          <a:prstGeom prst="wedgeRectCallout">
            <a:avLst>
              <a:gd name="adj1" fmla="val 42574"/>
              <a:gd name="adj2" fmla="val 27537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7742238" y="3038475"/>
            <a:ext cx="1320800" cy="1103313"/>
          </a:xfrm>
          <a:prstGeom prst="wedgeRectCallout">
            <a:avLst>
              <a:gd name="adj1" fmla="val 32223"/>
              <a:gd name="adj2" fmla="val 8796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2014F: 4.0%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2013: 4.6%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2012: +</a:t>
            </a:r>
            <a:r>
              <a:rPr lang="en-US" sz="1400" b="1" dirty="0">
                <a:solidFill>
                  <a:srgbClr val="FFFFFF"/>
                </a:solidFill>
              </a:rPr>
              <a:t>4.3</a:t>
            </a: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034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FB9B27-FC3C-495B-9E6E-EAD25FC8C542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Average Commercial Rate Change,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All Lines, (1Q:2004–4Q:2013)</a:t>
            </a:r>
          </a:p>
        </p:txBody>
      </p:sp>
      <p:graphicFrame>
        <p:nvGraphicFramePr>
          <p:cNvPr id="103429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44450" y="1633538"/>
          <a:ext cx="8699500" cy="484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5" name="Chart" r:id="rId4" imgW="8572512" imgH="4772156" progId="MSGraph.Chart.8">
                  <p:embed followColorScheme="full"/>
                </p:oleObj>
              </mc:Choice>
              <mc:Fallback>
                <p:oleObj name="Chart" r:id="rId4" imgW="8572512" imgH="4772156" progId="MSGraph.Chart.8">
                  <p:embed followColorScheme="full"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1633538"/>
                        <a:ext cx="8699500" cy="484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0" name="Rectangle 4"/>
          <p:cNvSpPr>
            <a:spLocks noChangeArrowheads="1"/>
          </p:cNvSpPr>
          <p:nvPr/>
        </p:nvSpPr>
        <p:spPr bwMode="auto">
          <a:xfrm>
            <a:off x="0" y="6415088"/>
            <a:ext cx="87899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 marL="63500" indent="-635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Note: CIAB data cited here are based on a survey. Rate changes earned by individual insurers can and do vary, potentially substantially.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 Council of Insurance Agents &amp; Brokers; Insurance Information Institute</a:t>
            </a:r>
          </a:p>
        </p:txBody>
      </p:sp>
      <p:sp>
        <p:nvSpPr>
          <p:cNvPr id="7200774" name="AutoShape 6"/>
          <p:cNvSpPr>
            <a:spLocks noChangeArrowheads="1"/>
          </p:cNvSpPr>
          <p:nvPr/>
        </p:nvSpPr>
        <p:spPr bwMode="blackWhite">
          <a:xfrm>
            <a:off x="1397000" y="5183188"/>
            <a:ext cx="1879600" cy="419100"/>
          </a:xfrm>
          <a:prstGeom prst="wedgeRectCallout">
            <a:avLst>
              <a:gd name="adj1" fmla="val 14776"/>
              <a:gd name="adj2" fmla="val -3311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KRW Effect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3230563" y="1211263"/>
            <a:ext cx="3017837" cy="927100"/>
          </a:xfrm>
          <a:prstGeom prst="wedgeRectCallout">
            <a:avLst>
              <a:gd name="adj1" fmla="val 120901"/>
              <a:gd name="adj2" fmla="val 2430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Pricing as of Q4:2013 was positive for the 10</a:t>
            </a:r>
            <a:r>
              <a:rPr lang="en-US" sz="1400" b="1" baseline="30000" dirty="0">
                <a:solidFill>
                  <a:schemeClr val="bg1"/>
                </a:solidFill>
              </a:rPr>
              <a:t>th</a:t>
            </a:r>
            <a:r>
              <a:rPr lang="en-US" sz="1400" b="1" dirty="0">
                <a:solidFill>
                  <a:schemeClr val="bg1"/>
                </a:solidFill>
              </a:rPr>
              <a:t> consecutive quarter. Gains are likely to continue into 2014.</a:t>
            </a:r>
          </a:p>
        </p:txBody>
      </p:sp>
      <p:sp>
        <p:nvSpPr>
          <p:cNvPr id="103433" name="Rectangle 8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6837363" y="4360863"/>
            <a:ext cx="1951037" cy="1076325"/>
          </a:xfrm>
          <a:prstGeom prst="wedgeRectCallout">
            <a:avLst>
              <a:gd name="adj1" fmla="val -53066"/>
              <a:gd name="adj2" fmla="val -1512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Q2 2011 marked the last of 30</a:t>
            </a:r>
            <a:r>
              <a:rPr lang="en-US" sz="1400" b="1" baseline="30000" dirty="0">
                <a:solidFill>
                  <a:schemeClr val="bg1"/>
                </a:solidFill>
              </a:rPr>
              <a:t>th</a:t>
            </a:r>
            <a:r>
              <a:rPr lang="en-US" sz="1400" b="1" dirty="0">
                <a:solidFill>
                  <a:schemeClr val="bg1"/>
                </a:solidFill>
              </a:rPr>
              <a:t> consecutive quarter of price declines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0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4" grpId="0" animBg="1"/>
      <p:bldP spid="720077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43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BD0945E3-6BAF-4743-BBE2-24C648129D52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5</a:t>
            </a:fld>
            <a:endParaRPr lang="en-US" altLang="en-US" sz="900"/>
          </a:p>
        </p:txBody>
      </p:sp>
      <p:graphicFrame>
        <p:nvGraphicFramePr>
          <p:cNvPr id="14341" name="Object 3"/>
          <p:cNvGraphicFramePr>
            <a:graphicFrameLocks/>
          </p:cNvGraphicFramePr>
          <p:nvPr/>
        </p:nvGraphicFramePr>
        <p:xfrm>
          <a:off x="277813" y="1408113"/>
          <a:ext cx="8585200" cy="43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Chart" r:id="rId4" imgW="8581960" imgH="3952907" progId="MSGraph.Chart.8">
                  <p:embed followColorScheme="full"/>
                </p:oleObj>
              </mc:Choice>
              <mc:Fallback>
                <p:oleObj name="Chart" r:id="rId4" imgW="8581960" imgH="3952907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1408113"/>
                        <a:ext cx="8585200" cy="436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Business Bankruptcy Filings,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1980-2013</a:t>
            </a:r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0" y="6161088"/>
            <a:ext cx="86010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Sources: American Bankruptcy Institute (1980-2012) at </a:t>
            </a:r>
            <a:r>
              <a:rPr lang="en-US" altLang="en-US" sz="1100">
                <a:hlinkClick r:id="rId6"/>
              </a:rPr>
              <a:t>http://www.abiworld.org/AM/AMTemplate.cfm?Section=Home&amp;TEMPLATE=/CM/ContentDisplay.cfm&amp;CONTENTID=61633</a:t>
            </a:r>
            <a:r>
              <a:rPr lang="en-US" altLang="en-US" sz="1100"/>
              <a:t>; 2013 data from United States Courts at </a:t>
            </a:r>
            <a:r>
              <a:rPr lang="en-US" altLang="en-US" sz="1100">
                <a:hlinkClick r:id="rId7"/>
              </a:rPr>
              <a:t>http://news.uscourts.gov</a:t>
            </a:r>
            <a:r>
              <a:rPr lang="en-US" altLang="en-US" sz="1100"/>
              <a:t>; Insurance Information Institute.</a:t>
            </a:r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352425" y="5705475"/>
            <a:ext cx="8466138" cy="5873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Significant Exposure Implications for All Commercial Lines as         Business Bankruptcies Begin to Decline</a:t>
            </a:r>
          </a:p>
        </p:txBody>
      </p:sp>
      <p:sp>
        <p:nvSpPr>
          <p:cNvPr id="2129926" name="AutoShape 6"/>
          <p:cNvSpPr>
            <a:spLocks noChangeArrowheads="1"/>
          </p:cNvSpPr>
          <p:nvPr/>
        </p:nvSpPr>
        <p:spPr bwMode="blackWhite">
          <a:xfrm>
            <a:off x="2644775" y="4051300"/>
            <a:ext cx="3432175" cy="1071563"/>
          </a:xfrm>
          <a:prstGeom prst="wedgeRectCallout">
            <a:avLst>
              <a:gd name="adj1" fmla="val 119601"/>
              <a:gd name="adj2" fmla="val 2332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2013 bankruptcies totaled 33,212, down 17.1% from 2012—the fourth consecutive year of decline.  Business bankruptcies more than tripled during the financial crisis.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grpSp>
        <p:nvGrpSpPr>
          <p:cNvPr id="14346" name="Group 7"/>
          <p:cNvGrpSpPr>
            <a:grpSpLocks/>
          </p:cNvGrpSpPr>
          <p:nvPr/>
        </p:nvGrpSpPr>
        <p:grpSpPr bwMode="auto">
          <a:xfrm>
            <a:off x="5249863" y="1104900"/>
            <a:ext cx="2184400" cy="1708150"/>
            <a:chOff x="3853" y="1106"/>
            <a:chExt cx="1376" cy="1076"/>
          </a:xfrm>
        </p:grpSpPr>
        <p:sp>
          <p:nvSpPr>
            <p:cNvPr id="14349" name="Rectangle 8"/>
            <p:cNvSpPr>
              <a:spLocks noChangeArrowheads="1"/>
            </p:cNvSpPr>
            <p:nvPr/>
          </p:nvSpPr>
          <p:spPr bwMode="blackWhite">
            <a:xfrm>
              <a:off x="3853" y="1168"/>
              <a:ext cx="1375" cy="101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0" name="Rectangle 9"/>
            <p:cNvSpPr>
              <a:spLocks noChangeArrowheads="1"/>
            </p:cNvSpPr>
            <p:nvPr/>
          </p:nvSpPr>
          <p:spPr bwMode="blackWhite">
            <a:xfrm>
              <a:off x="3853" y="1106"/>
              <a:ext cx="1375" cy="313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5000"/>
                </a:spcBef>
              </a:pPr>
              <a:r>
                <a:rPr lang="en-US" altLang="en-US" sz="1400" b="1">
                  <a:solidFill>
                    <a:srgbClr val="FFFFFF"/>
                  </a:solidFill>
                </a:rPr>
                <a:t>% Change Surrounding Recessions</a:t>
              </a:r>
            </a:p>
          </p:txBody>
        </p:sp>
        <p:sp>
          <p:nvSpPr>
            <p:cNvPr id="14351" name="Rectangle 10"/>
            <p:cNvSpPr>
              <a:spLocks noChangeArrowheads="1"/>
            </p:cNvSpPr>
            <p:nvPr/>
          </p:nvSpPr>
          <p:spPr bwMode="auto">
            <a:xfrm>
              <a:off x="3889" y="1452"/>
              <a:ext cx="1340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marL="168275">
                <a:tabLst>
                  <a:tab pos="149383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149383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149383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149383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149383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9383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9383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9383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9383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1400"/>
                <a:t>1980-82 	58.6%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1400"/>
                <a:t>1980-87 	88.7%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1400"/>
                <a:t>1990-91 	10.3%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1400"/>
                <a:t>2000-01 	13.0%</a:t>
              </a:r>
            </a:p>
            <a:p>
              <a:pPr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en-US" altLang="en-US" sz="1400" b="1">
                  <a:solidFill>
                    <a:schemeClr val="folHlink"/>
                  </a:solidFill>
                </a:rPr>
                <a:t>2006-09 	208.9%</a:t>
              </a:r>
            </a:p>
          </p:txBody>
        </p:sp>
      </p:grpSp>
      <p:sp>
        <p:nvSpPr>
          <p:cNvPr id="14347" name="Date Placeholder 1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4348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A5044B-5AF1-4408-AF19-2530D9F997CB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21299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0547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3E67C5-9ACB-4F5C-9856-F7430722B6FD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Change in Commercial Rate Renewals, by Account Size: 1999:Q4 to 2013:Q3</a:t>
            </a:r>
          </a:p>
        </p:txBody>
      </p:sp>
      <p:sp>
        <p:nvSpPr>
          <p:cNvPr id="105477" name="Rectangle 4"/>
          <p:cNvSpPr>
            <a:spLocks noChangeArrowheads="1"/>
          </p:cNvSpPr>
          <p:nvPr/>
        </p:nvSpPr>
        <p:spPr bwMode="auto">
          <a:xfrm>
            <a:off x="-188913" y="6475413"/>
            <a:ext cx="7569201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Council of Insurance Agents and Brokers; Barclay’s Capital; Insurance Information Institute.</a:t>
            </a:r>
          </a:p>
        </p:txBody>
      </p:sp>
      <p:sp>
        <p:nvSpPr>
          <p:cNvPr id="105478" name="Rectangle 4"/>
          <p:cNvSpPr>
            <a:spLocks noChangeArrowheads="1"/>
          </p:cNvSpPr>
          <p:nvPr/>
        </p:nvSpPr>
        <p:spPr bwMode="auto">
          <a:xfrm>
            <a:off x="-323850" y="6492875"/>
            <a:ext cx="87899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 marL="63500" indent="-635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Note: CIAB data cited here are based on a survey. Rate changes earned by individual insurers can and do vary, potentially substantially.</a:t>
            </a:r>
          </a:p>
        </p:txBody>
      </p:sp>
      <p:sp>
        <p:nvSpPr>
          <p:cNvPr id="105479" name="Rectangle 6"/>
          <p:cNvSpPr>
            <a:spLocks noChangeArrowheads="1"/>
          </p:cNvSpPr>
          <p:nvPr/>
        </p:nvSpPr>
        <p:spPr bwMode="black">
          <a:xfrm>
            <a:off x="258763" y="1028700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Percentage Change (%)</a:t>
            </a:r>
          </a:p>
        </p:txBody>
      </p:sp>
      <p:pic>
        <p:nvPicPr>
          <p:cNvPr id="10548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14463"/>
            <a:ext cx="87153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2551113" y="1208088"/>
            <a:ext cx="1819275" cy="666750"/>
          </a:xfrm>
          <a:prstGeom prst="wedgeRectCallout">
            <a:avLst>
              <a:gd name="adj1" fmla="val -86711"/>
              <a:gd name="adj2" fmla="val 2589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Peak = 2001:Q4 +28.5%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blackWhite">
          <a:xfrm>
            <a:off x="3484563" y="2011363"/>
            <a:ext cx="1771650" cy="1104900"/>
          </a:xfrm>
          <a:prstGeom prst="wedgeRectCallout">
            <a:avLst>
              <a:gd name="adj1" fmla="val -62135"/>
              <a:gd name="adj2" fmla="val 1398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Pricing Turned Negative in Early 2004 and Remained that way for 7 ½ years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blackWhite">
          <a:xfrm>
            <a:off x="6165850" y="1211263"/>
            <a:ext cx="2659063" cy="1570037"/>
          </a:xfrm>
          <a:prstGeom prst="wedgeRectCallout">
            <a:avLst>
              <a:gd name="adj1" fmla="val 41816"/>
              <a:gd name="adj2" fmla="val 1153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Pricing turned positive in Q3:2011, the first increase in nearly 8 years; Q3:2013 renewals were up 3.4%. Some insurers posted stronger numbers.</a:t>
            </a: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blackWhite">
          <a:xfrm>
            <a:off x="1384300" y="5148263"/>
            <a:ext cx="1924050" cy="666750"/>
          </a:xfrm>
          <a:prstGeom prst="wedgeRectCallout">
            <a:avLst>
              <a:gd name="adj1" fmla="val 156531"/>
              <a:gd name="adj2" fmla="val 71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Trough = 2007:Q3 -13.6%</a:t>
            </a: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blackWhite">
          <a:xfrm>
            <a:off x="4467225" y="3275013"/>
            <a:ext cx="1395413" cy="658812"/>
          </a:xfrm>
          <a:prstGeom prst="wedgeRectCallout">
            <a:avLst>
              <a:gd name="adj1" fmla="val -59923"/>
              <a:gd name="adj2" fmla="val 98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KRW : No Lasting Impact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4" grpId="0" animBg="1"/>
      <p:bldP spid="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F31496-0DF8-4B91-B104-1C39F75CF6E4}" type="slidenum">
              <a:rPr lang="en-US" altLang="en-US" smtClean="0"/>
              <a:pPr/>
              <a:t>51</a:t>
            </a:fld>
            <a:endParaRPr lang="en-US" altLang="en-US" smtClean="0"/>
          </a:p>
        </p:txBody>
      </p:sp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Growth in Direct Written Premium by Line, 2013-2015F*</a:t>
            </a:r>
          </a:p>
        </p:txBody>
      </p:sp>
      <p:sp>
        <p:nvSpPr>
          <p:cNvPr id="107526" name="Rectangle 4"/>
          <p:cNvSpPr>
            <a:spLocks noChangeArrowheads="1"/>
          </p:cNvSpPr>
          <p:nvPr/>
        </p:nvSpPr>
        <p:spPr bwMode="auto">
          <a:xfrm>
            <a:off x="-47625" y="6046788"/>
            <a:ext cx="37147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Conning.</a:t>
            </a:r>
          </a:p>
        </p:txBody>
      </p:sp>
      <p:graphicFrame>
        <p:nvGraphicFramePr>
          <p:cNvPr id="107527" name="Object 2"/>
          <p:cNvGraphicFramePr>
            <a:graphicFrameLocks/>
          </p:cNvGraphicFramePr>
          <p:nvPr/>
        </p:nvGraphicFramePr>
        <p:xfrm>
          <a:off x="252413" y="1800225"/>
          <a:ext cx="84931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3" name="Chart" r:id="rId4" imgW="8439161" imgH="4324336" progId="MSGraph.Chart.8">
                  <p:embed followColorScheme="full"/>
                </p:oleObj>
              </mc:Choice>
              <mc:Fallback>
                <p:oleObj name="Chart" r:id="rId4" imgW="8439161" imgH="4324336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1800225"/>
                        <a:ext cx="849312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8" name="Rectangle 7"/>
          <p:cNvSpPr>
            <a:spLocks noChangeArrowheads="1"/>
          </p:cNvSpPr>
          <p:nvPr/>
        </p:nvSpPr>
        <p:spPr bwMode="black">
          <a:xfrm>
            <a:off x="328613" y="1344613"/>
            <a:ext cx="822166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914525" y="1357313"/>
            <a:ext cx="3276600" cy="10144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P/C growth is expected to remain fairly stable through 2015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White">
          <a:xfrm>
            <a:off x="901700" y="3190875"/>
            <a:ext cx="908050" cy="262096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grayWhite">
          <a:xfrm>
            <a:off x="4287838" y="3071813"/>
            <a:ext cx="908050" cy="2620962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grayWhite">
          <a:xfrm>
            <a:off x="6040438" y="2085975"/>
            <a:ext cx="908050" cy="34163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09571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09572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FBEF2125-0483-47B6-B269-2D55778CB4D9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52</a:t>
            </a:fld>
            <a:endParaRPr lang="en-US" altLang="en-US" sz="900"/>
          </a:p>
        </p:txBody>
      </p:sp>
      <p:sp>
        <p:nvSpPr>
          <p:cNvPr id="10957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Monthly Change* in Auto Insurance Prices, 1991–2014*</a:t>
            </a:r>
          </a:p>
        </p:txBody>
      </p:sp>
      <p:sp>
        <p:nvSpPr>
          <p:cNvPr id="109574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*Percentage change from same month in prior year; through March 2014; seasonally adjusted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Note: Recessions indicated by gray shaded columns.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Sources: US Bureau of Labor Statistics;  National Bureau of Economic Research (recession dates); Insurance Information Institutes.</a:t>
            </a:r>
          </a:p>
        </p:txBody>
      </p:sp>
      <p:graphicFrame>
        <p:nvGraphicFramePr>
          <p:cNvPr id="109575" name="Object 8"/>
          <p:cNvGraphicFramePr>
            <a:graphicFrameLocks noChangeAspect="1"/>
          </p:cNvGraphicFramePr>
          <p:nvPr/>
        </p:nvGraphicFramePr>
        <p:xfrm>
          <a:off x="377825" y="1371600"/>
          <a:ext cx="83439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0" name="Chart" r:id="rId4" imgW="8343872" imgH="4381562" progId="MSGraph.Chart.8">
                  <p:embed followColorScheme="full"/>
                </p:oleObj>
              </mc:Choice>
              <mc:Fallback>
                <p:oleObj name="Chart" r:id="rId4" imgW="8343872" imgH="4381562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77825" y="1371600"/>
                        <a:ext cx="8343900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871663" y="1125538"/>
            <a:ext cx="2700337" cy="1312862"/>
          </a:xfrm>
          <a:prstGeom prst="wedgeRectCallout">
            <a:avLst>
              <a:gd name="adj1" fmla="val -16698"/>
              <a:gd name="adj2" fmla="val 359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>
                <a:solidFill>
                  <a:schemeClr val="bg1"/>
                </a:solidFill>
              </a:rPr>
              <a:t>Cyclical peaks in PP Auto tend to occur roughly every 10 years (early 1990s, early 2000s and likely the early 2010s)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1525588" y="4279900"/>
            <a:ext cx="1743075" cy="1143000"/>
          </a:xfrm>
          <a:prstGeom prst="wedgeRectCallout">
            <a:avLst>
              <a:gd name="adj1" fmla="val 117911"/>
              <a:gd name="adj2" fmla="val -776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“Hard” markets tend to occur during recessionary periods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741988" y="1863725"/>
            <a:ext cx="1944687" cy="954088"/>
          </a:xfrm>
          <a:prstGeom prst="wedgeRectCallout">
            <a:avLst>
              <a:gd name="adj1" fmla="val 45808"/>
              <a:gd name="adj2" fmla="val 842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Pricing peak occurred in late 2010 at 5.3%, falling to 2.8% by Mar. 2012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7315200" y="4424363"/>
            <a:ext cx="1763713" cy="1052512"/>
          </a:xfrm>
          <a:prstGeom prst="wedgeRectCallout">
            <a:avLst>
              <a:gd name="adj1" fmla="val 25488"/>
              <a:gd name="adj2" fmla="val -9798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Mar. 2014 reading of 3.6% is down from 4.8%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a year earlier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1619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1620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7C22F1-199D-430C-8EB4-67724384046F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  <p:sp>
        <p:nvSpPr>
          <p:cNvPr id="1116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Homeowners Insurance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Net Written Premium, 2000–2015F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11125" y="2178050"/>
          <a:ext cx="8713788" cy="447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6" name="Chart" r:id="rId4" imgW="8686697" imgH="4467131" progId="MSGraph.Chart.8">
                  <p:embed followColorScheme="full"/>
                </p:oleObj>
              </mc:Choice>
              <mc:Fallback>
                <p:oleObj name="Chart" r:id="rId4" imgW="8686697" imgH="446713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11125" y="2178050"/>
                        <a:ext cx="8713788" cy="447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3" name="Rectangle 4"/>
          <p:cNvSpPr>
            <a:spLocks noChangeArrowheads="1"/>
          </p:cNvSpPr>
          <p:nvPr/>
        </p:nvSpPr>
        <p:spPr bwMode="auto">
          <a:xfrm>
            <a:off x="0" y="6389688"/>
            <a:ext cx="81216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Sources: A.M. Best; Insurance Information Institute. </a:t>
            </a:r>
          </a:p>
        </p:txBody>
      </p:sp>
      <p:sp>
        <p:nvSpPr>
          <p:cNvPr id="111624" name="TextBox 7"/>
          <p:cNvSpPr txBox="1">
            <a:spLocks noChangeArrowheads="1"/>
          </p:cNvSpPr>
          <p:nvPr/>
        </p:nvSpPr>
        <p:spPr bwMode="auto">
          <a:xfrm>
            <a:off x="257175" y="1257300"/>
            <a:ext cx="1304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/>
              <a:t>$ Billions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1962150" y="1289050"/>
            <a:ext cx="5495925" cy="1535113"/>
          </a:xfrm>
          <a:prstGeom prst="wedgeRectCallout">
            <a:avLst>
              <a:gd name="adj1" fmla="val -49412"/>
              <a:gd name="adj2" fmla="val 2124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Homeowners insurance NWP continues to rise (up 128% 2000-2013) despite very little unit growth during the real estate crash.  Reasons include rate increases, especially in coastal zones, ITV endorsements (e.g., “inflation guards”), and inelastic demand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 bld="series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0863" y="2232025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smtClean="0">
                <a:solidFill>
                  <a:schemeClr val="bg1"/>
                </a:solidFill>
                <a:latin typeface="Arial" panose="020B0604020202020204" pitchFamily="34" charset="0"/>
              </a:rPr>
              <a:t>INVESTMENTS: </a:t>
            </a:r>
            <a:br>
              <a:rPr lang="en-US" altLang="en-US" sz="38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3800" smtClean="0">
                <a:solidFill>
                  <a:schemeClr val="bg1"/>
                </a:solidFill>
                <a:latin typeface="Arial" panose="020B0604020202020204" pitchFamily="34" charset="0"/>
              </a:rPr>
              <a:t>THE NEW REALITY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F862D0F2-9BE4-4536-9C7E-20F2AC25ED91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</a:pPr>
              <a:t>54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725" y="3798888"/>
            <a:ext cx="84502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225A7A"/>
                </a:solidFill>
              </a:rPr>
              <a:t>Investment Performance is a Key Driver of Profitability</a:t>
            </a:r>
          </a:p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225A7A"/>
                </a:solidFill>
              </a:rPr>
              <a:t> </a:t>
            </a:r>
            <a:r>
              <a:rPr lang="en-US" altLang="en-US" sz="3600" b="1" i="1">
                <a:solidFill>
                  <a:srgbClr val="225A7A"/>
                </a:solidFill>
              </a:rPr>
              <a:t>A Century of Survival:  Investment Environment Varies Wildly Over the Span of 100 Years</a:t>
            </a:r>
          </a:p>
        </p:txBody>
      </p:sp>
      <p:sp>
        <p:nvSpPr>
          <p:cNvPr id="113671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367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962901-1089-49DD-8B30-E353E6A3AC25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Property/Casualty Insurance Industry Investment Income: 2000–2013</a:t>
            </a:r>
            <a:r>
              <a:rPr lang="en-US" altLang="en-US" baseline="30000" smtClean="0">
                <a:latin typeface="Arial" panose="020B0604020202020204" pitchFamily="34" charset="0"/>
              </a:rPr>
              <a:t>1</a:t>
            </a:r>
          </a:p>
        </p:txBody>
      </p:sp>
      <p:graphicFrame>
        <p:nvGraphicFramePr>
          <p:cNvPr id="115715" name="Object 3"/>
          <p:cNvGraphicFramePr>
            <a:graphicFrameLocks/>
          </p:cNvGraphicFramePr>
          <p:nvPr/>
        </p:nvGraphicFramePr>
        <p:xfrm>
          <a:off x="225425" y="1519238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0" name="Chart" r:id="rId4" imgW="8429714" imgH="3638435" progId="MSGraph.Chart.8">
                  <p:embed followColorScheme="full"/>
                </p:oleObj>
              </mc:Choice>
              <mc:Fallback>
                <p:oleObj name="Chart" r:id="rId4" imgW="8429714" imgH="3638435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519238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188" y="5202238"/>
            <a:ext cx="828357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Investment Income Fell in 2012 and 2013 Due to Persistently Low Interest Rates, Putting Additional Pressure on (Re) Insurance Pricing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6454775"/>
            <a:ext cx="89154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 marL="133350" indent="-1333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baseline="30000"/>
              <a:t>1</a:t>
            </a:r>
            <a:r>
              <a:rPr lang="en-US" altLang="en-US" sz="1100"/>
              <a:t> Investment gains consist primarily of interest and stock dividends...</a:t>
            </a:r>
          </a:p>
          <a:p>
            <a:pPr>
              <a:lnSpc>
                <a:spcPct val="90000"/>
              </a:lnSpc>
              <a:buClr>
                <a:schemeClr val="accent2"/>
              </a:buClr>
            </a:pPr>
            <a:r>
              <a:rPr lang="en-US" altLang="en-US" sz="1100"/>
              <a:t>Sources: ISO; Insurance Information Institute.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267200" y="3490913"/>
            <a:ext cx="3271838" cy="1022350"/>
          </a:xfrm>
          <a:prstGeom prst="wedgeRectCallout">
            <a:avLst>
              <a:gd name="adj1" fmla="val 70573"/>
              <a:gd name="adj2" fmla="val -3432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Investment earnings are running below their 2007 pre-crisis peak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776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776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4B55A317-D00A-4E6E-B87B-2BA27D77EDB1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56</a:t>
            </a:fld>
            <a:endParaRPr lang="en-US" altLang="en-US" sz="900"/>
          </a:p>
        </p:txBody>
      </p:sp>
      <p:sp>
        <p:nvSpPr>
          <p:cNvPr id="1177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P/C Insurer Net Realized 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Capital Gains/Losses, 1990-2013</a:t>
            </a:r>
          </a:p>
        </p:txBody>
      </p:sp>
      <p:sp>
        <p:nvSpPr>
          <p:cNvPr id="117766" name="Rectangle 4"/>
          <p:cNvSpPr>
            <a:spLocks noChangeArrowheads="1"/>
          </p:cNvSpPr>
          <p:nvPr/>
        </p:nvSpPr>
        <p:spPr bwMode="auto">
          <a:xfrm>
            <a:off x="0" y="6570663"/>
            <a:ext cx="85963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 marL="133350" indent="-1333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Sources: A.M. Best, ISO, Insurance Information Institute.                                   </a:t>
            </a:r>
          </a:p>
        </p:txBody>
      </p:sp>
      <p:graphicFrame>
        <p:nvGraphicFramePr>
          <p:cNvPr id="117767" name="Object 3"/>
          <p:cNvGraphicFramePr>
            <a:graphicFrameLocks/>
          </p:cNvGraphicFramePr>
          <p:nvPr/>
        </p:nvGraphicFramePr>
        <p:xfrm>
          <a:off x="304800" y="1152525"/>
          <a:ext cx="85820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2" name="Chart" r:id="rId4" imgW="8581960" imgH="4162376" progId="MSGraph.Chart.8">
                  <p:embed followColorScheme="full"/>
                </p:oleObj>
              </mc:Choice>
              <mc:Fallback>
                <p:oleObj name="Chart" r:id="rId4" imgW="8581960" imgH="4162376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52525"/>
                        <a:ext cx="858202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413" name="Rectangle 5"/>
          <p:cNvSpPr>
            <a:spLocks noChangeArrowheads="1"/>
          </p:cNvSpPr>
          <p:nvPr/>
        </p:nvSpPr>
        <p:spPr bwMode="blackWhite">
          <a:xfrm>
            <a:off x="212725" y="5594350"/>
            <a:ext cx="8664575" cy="8651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Insurers Posted Net Realized Capital Gains in 2010 - 2013 Following Two Years of Realized Losses During the Financial Crisis.  Realized Capital Losses Were the Primary Cause of 2008/2009’s Large Drop in Profits and ROE</a:t>
            </a:r>
          </a:p>
        </p:txBody>
      </p:sp>
      <p:sp>
        <p:nvSpPr>
          <p:cNvPr id="117769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117770" name="Rectangle 8"/>
          <p:cNvSpPr>
            <a:spLocks noChangeArrowheads="1"/>
          </p:cNvSpPr>
          <p:nvPr/>
        </p:nvSpPr>
        <p:spPr bwMode="auto">
          <a:xfrm>
            <a:off x="8374063" y="1355725"/>
            <a:ext cx="406400" cy="21431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4662488" y="1082675"/>
            <a:ext cx="3352800" cy="735013"/>
          </a:xfrm>
          <a:prstGeom prst="wedgeRectCallout">
            <a:avLst>
              <a:gd name="adj1" fmla="val 44329"/>
              <a:gd name="adj2" fmla="val 7156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Realized capital gains were up sharply as equity markets rallied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413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Property/Casualty Insurance Industry Investment Gain: 1994–2013</a:t>
            </a:r>
            <a:r>
              <a:rPr lang="en-US" altLang="en-US" baseline="30000" smtClean="0">
                <a:latin typeface="Arial" panose="020B0604020202020204" pitchFamily="34" charset="0"/>
              </a:rPr>
              <a:t>1</a:t>
            </a:r>
          </a:p>
        </p:txBody>
      </p:sp>
      <p:graphicFrame>
        <p:nvGraphicFramePr>
          <p:cNvPr id="119811" name="Object 3"/>
          <p:cNvGraphicFramePr>
            <a:graphicFrameLocks/>
          </p:cNvGraphicFramePr>
          <p:nvPr/>
        </p:nvGraphicFramePr>
        <p:xfrm>
          <a:off x="360363" y="1558925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6" name="Chart" r:id="rId4" imgW="8429714" imgH="3638435" progId="MSGraph.Chart.8">
                  <p:embed followColorScheme="full"/>
                </p:oleObj>
              </mc:Choice>
              <mc:Fallback>
                <p:oleObj name="Chart" r:id="rId4" imgW="8429714" imgH="3638435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1558925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188" y="5202238"/>
            <a:ext cx="828357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Investment Income Continued to Fall in 2013 Due to Low Interest Rates but Realized Investment Gains Were Up Sharply; The Financial Crisis Caused Investment Gains to Fall by 50% in 2008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-103188" y="6302375"/>
            <a:ext cx="9144001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 marL="133350" indent="-1333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baseline="30000"/>
              <a:t>1</a:t>
            </a:r>
            <a:r>
              <a:rPr lang="en-US" altLang="en-US" sz="1100"/>
              <a:t> Investment gains consist primarily of interest, stock dividends and realized capital gains and losses.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* 2005 figure includes special one-time dividend of $3.2B; 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Sources: ISO; Insurance Information Institute.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814763" y="3716338"/>
            <a:ext cx="2811462" cy="976312"/>
          </a:xfrm>
          <a:prstGeom prst="wedgeRectCallout">
            <a:avLst>
              <a:gd name="adj1" fmla="val 113521"/>
              <a:gd name="adj2" fmla="val -7727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Investment gains in 2013 were their highest in the post-crisis era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2185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2186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FFD79789-D644-4902-8472-E745CD704329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58</a:t>
            </a:fld>
            <a:endParaRPr lang="en-US" altLang="en-US" sz="900"/>
          </a:p>
        </p:txBody>
      </p:sp>
      <p:graphicFrame>
        <p:nvGraphicFramePr>
          <p:cNvPr id="121861" name="Object 3"/>
          <p:cNvGraphicFramePr>
            <a:graphicFrameLocks/>
          </p:cNvGraphicFramePr>
          <p:nvPr/>
        </p:nvGraphicFramePr>
        <p:xfrm>
          <a:off x="304800" y="1447800"/>
          <a:ext cx="86233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7" name="Chart" r:id="rId4" imgW="8620022" imgH="3771782" progId="MSGraph.Chart.8">
                  <p:embed followColorScheme="full"/>
                </p:oleObj>
              </mc:Choice>
              <mc:Fallback>
                <p:oleObj name="Chart" r:id="rId4" imgW="8620022" imgH="3771782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623300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12186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*Based on 2008 Invested Assets and Earned Premiums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**US domestic reinsurance only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121865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21866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4344E6-3547-4E73-9F1B-1A96D3D7ADBA}" type="slidenum">
              <a:rPr lang="en-US" altLang="en-US" smtClean="0"/>
              <a:pPr/>
              <a:t>58</a:t>
            </a:fld>
            <a:endParaRPr lang="en-US" alt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23907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23908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2C047650-DCAD-448F-A438-5302E30F9575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59</a:t>
            </a:fld>
            <a:endParaRPr lang="en-US" altLang="en-US" sz="900"/>
          </a:p>
        </p:txBody>
      </p:sp>
      <p:sp>
        <p:nvSpPr>
          <p:cNvPr id="12390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U.S. Treasury Security Yields: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A Long Downward Trend, 1990–2014*</a:t>
            </a:r>
          </a:p>
        </p:txBody>
      </p:sp>
      <p:sp>
        <p:nvSpPr>
          <p:cNvPr id="123910" name="Text Box 5"/>
          <p:cNvSpPr txBox="1">
            <a:spLocks noChangeArrowheads="1"/>
          </p:cNvSpPr>
          <p:nvPr/>
        </p:nvSpPr>
        <p:spPr bwMode="auto">
          <a:xfrm>
            <a:off x="0" y="6284913"/>
            <a:ext cx="8724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*Monthly, constant maturity, nominal rates, through March 2014.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Sources: Federal Reserve Bank at </a:t>
            </a:r>
            <a:r>
              <a:rPr lang="en-US" altLang="en-US" sz="1100">
                <a:hlinkClick r:id="rId4"/>
              </a:rPr>
              <a:t>http://www.federalreserve.gov/releases/h15/data.htm</a:t>
            </a:r>
            <a:r>
              <a:rPr lang="en-US" altLang="en-US" sz="1100"/>
              <a:t>.  </a:t>
            </a:r>
            <a:br>
              <a:rPr lang="en-US" altLang="en-US" sz="1100"/>
            </a:br>
            <a:r>
              <a:rPr lang="en-US" altLang="en-US" sz="1100"/>
              <a:t>National Bureau of Economic Research (recession dates); Insurance Information Institute.</a:t>
            </a:r>
          </a:p>
        </p:txBody>
      </p:sp>
      <p:graphicFrame>
        <p:nvGraphicFramePr>
          <p:cNvPr id="123911" name="Object 2"/>
          <p:cNvGraphicFramePr>
            <a:graphicFrameLocks noChangeAspect="1"/>
          </p:cNvGraphicFramePr>
          <p:nvPr/>
        </p:nvGraphicFramePr>
        <p:xfrm>
          <a:off x="463550" y="977900"/>
          <a:ext cx="8404225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8" name="Chart" r:id="rId5" imgW="8343872" imgH="4381562" progId="MSGraph.Chart.8">
                  <p:embed followColorScheme="full"/>
                </p:oleObj>
              </mc:Choice>
              <mc:Fallback>
                <p:oleObj name="Chart" r:id="rId5" imgW="8343872" imgH="4381562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977900"/>
                        <a:ext cx="8404225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3352800" y="1143000"/>
            <a:ext cx="2876550" cy="809625"/>
          </a:xfrm>
          <a:prstGeom prst="wedgeRectCallout">
            <a:avLst>
              <a:gd name="adj1" fmla="val 16981"/>
              <a:gd name="adj2" fmla="val 20600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Yields on 10-Year U.S. Treasury Notes have been essentially  below 5% for a full decade. </a:t>
            </a:r>
          </a:p>
        </p:txBody>
      </p:sp>
      <p:sp>
        <p:nvSpPr>
          <p:cNvPr id="123913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7177088" y="1208088"/>
            <a:ext cx="1704975" cy="1500187"/>
          </a:xfrm>
          <a:prstGeom prst="wedgeRectCallout">
            <a:avLst>
              <a:gd name="adj1" fmla="val 40157"/>
              <a:gd name="adj2" fmla="val 1278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U.S. Treasury yields plunged to historic lows in 2013. Only longer-term yields have rebounded.</a:t>
            </a:r>
          </a:p>
        </p:txBody>
      </p:sp>
      <p:sp>
        <p:nvSpPr>
          <p:cNvPr id="123915" name="Date Placeholder 1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23916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FE13E5-4EEE-4B20-A897-97ED429A2DB3}" type="slidenum">
              <a:rPr lang="en-US" altLang="en-US" smtClean="0"/>
              <a:pPr/>
              <a:t>59</a:t>
            </a:fld>
            <a:endParaRPr lang="en-US" altLang="en-US" smtClean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White">
          <a:xfrm>
            <a:off x="8081963" y="3648075"/>
            <a:ext cx="835025" cy="1981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6387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6388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0AB4BD6E-D54B-4D3D-9221-E6CEB0A6B5D1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6</a:t>
            </a:fld>
            <a:endParaRPr lang="en-US" altLang="en-US" sz="90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663" y="90488"/>
            <a:ext cx="7867650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Number of Recessions Endured by P/C Insurers, by Number of Years in Operation</a:t>
            </a:r>
          </a:p>
        </p:txBody>
      </p:sp>
      <p:graphicFrame>
        <p:nvGraphicFramePr>
          <p:cNvPr id="16390" name="Object 3"/>
          <p:cNvGraphicFramePr>
            <a:graphicFrameLocks noChangeAspect="1"/>
          </p:cNvGraphicFramePr>
          <p:nvPr/>
        </p:nvGraphicFramePr>
        <p:xfrm>
          <a:off x="268288" y="1787525"/>
          <a:ext cx="8445500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Chart" r:id="rId4" imgW="8534451" imgH="3533700" progId="MSGraph.Chart.8">
                  <p:embed followColorScheme="full"/>
                </p:oleObj>
              </mc:Choice>
              <mc:Fallback>
                <p:oleObj name="Chart" r:id="rId4" imgW="8534451" imgH="35337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68288" y="1787525"/>
                        <a:ext cx="8445500" cy="349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0" y="6632575"/>
            <a:ext cx="76168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Sources: Insurance Information Institute research from National Bureau of Economic Research data.</a:t>
            </a: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black">
          <a:xfrm>
            <a:off x="347663" y="1306513"/>
            <a:ext cx="822166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Number of Recessions Since 1860</a:t>
            </a: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900" y="5486400"/>
            <a:ext cx="7089775" cy="8207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Centenarian Insurers Have Weathered Many Economic Storms</a:t>
            </a:r>
          </a:p>
        </p:txBody>
      </p:sp>
      <p:sp>
        <p:nvSpPr>
          <p:cNvPr id="16394" name="Rectangle 5"/>
          <p:cNvSpPr>
            <a:spLocks noChangeArrowheads="1"/>
          </p:cNvSpPr>
          <p:nvPr/>
        </p:nvSpPr>
        <p:spPr bwMode="black">
          <a:xfrm>
            <a:off x="3135313" y="5016500"/>
            <a:ext cx="314483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Number of Years in Operation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1371600" y="1666875"/>
            <a:ext cx="3444875" cy="820738"/>
          </a:xfrm>
          <a:prstGeom prst="wedgeRectCallout">
            <a:avLst>
              <a:gd name="adj1" fmla="val 40508"/>
              <a:gd name="adj2" fmla="val 873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Insurers are true survivors—not just of natural catastrophes but also economic ones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6396" name="Date Placeholder 1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6397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56F1CE-9C91-450F-8884-5450EDA4DE43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2595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30C7A8-6CEA-4755-936D-D2F20AB9787C}" type="slidenum">
              <a:rPr lang="en-US" altLang="en-US" smtClean="0"/>
              <a:pPr/>
              <a:t>60</a:t>
            </a:fld>
            <a:endParaRPr lang="en-US" altLang="en-US" smtClean="0"/>
          </a:p>
        </p:txBody>
      </p:sp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90488"/>
            <a:ext cx="7500938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Treasury Yield Curves:  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Pre-Crisis (July 2007) vs. March 2014 </a:t>
            </a:r>
          </a:p>
        </p:txBody>
      </p:sp>
      <p:graphicFrame>
        <p:nvGraphicFramePr>
          <p:cNvPr id="125957" name="Object 3"/>
          <p:cNvGraphicFramePr>
            <a:graphicFrameLocks noChangeAspect="1"/>
          </p:cNvGraphicFramePr>
          <p:nvPr/>
        </p:nvGraphicFramePr>
        <p:xfrm>
          <a:off x="444500" y="1290638"/>
          <a:ext cx="8335963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1" name="Chart" r:id="rId4" imgW="8439161" imgH="4295723" progId="MSGraph.Chart.8">
                  <p:embed followColorScheme="full"/>
                </p:oleObj>
              </mc:Choice>
              <mc:Fallback>
                <p:oleObj name="Chart" r:id="rId4" imgW="8439161" imgH="429572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44500" y="1290638"/>
                        <a:ext cx="8335963" cy="426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0228" name="AutoShape 4"/>
          <p:cNvSpPr>
            <a:spLocks noChangeArrowheads="1"/>
          </p:cNvSpPr>
          <p:nvPr/>
        </p:nvSpPr>
        <p:spPr bwMode="blackWhite">
          <a:xfrm>
            <a:off x="1089025" y="2316163"/>
            <a:ext cx="3851275" cy="1990725"/>
          </a:xfrm>
          <a:prstGeom prst="wedgeRectCallout">
            <a:avLst>
              <a:gd name="adj1" fmla="val 13080"/>
              <a:gd name="adj2" fmla="val 6305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Treasury yield curve remains near its most depressed level in at least 45 years. Investment income is falling as a result.  Even as the Fed “tapers” rates are unlikely to return to pre-crisis levels anytime soon</a:t>
            </a:r>
          </a:p>
        </p:txBody>
      </p:sp>
      <p:sp>
        <p:nvSpPr>
          <p:cNvPr id="2100229" name="Rectangle 5"/>
          <p:cNvSpPr>
            <a:spLocks noChangeArrowheads="1"/>
          </p:cNvSpPr>
          <p:nvPr/>
        </p:nvSpPr>
        <p:spPr bwMode="blackWhite">
          <a:xfrm>
            <a:off x="628650" y="5516563"/>
            <a:ext cx="8070850" cy="942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The Fed Is Actively Signaling that it Is Determined to Keep Rates Low Until Unemployment Drops Below 6.5% or Until Inflation Expectations Exceed 2.5%;  Low Rates Add to Pricing Pressure for Insurers.</a:t>
            </a:r>
          </a:p>
        </p:txBody>
      </p:sp>
      <p:sp>
        <p:nvSpPr>
          <p:cNvPr id="125960" name="Rectangle 4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Federal Reserve Board of Governors; 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0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228" grpId="0" animBg="1"/>
      <p:bldP spid="210022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smtClean="0">
                <a:solidFill>
                  <a:schemeClr val="bg1"/>
                </a:solidFill>
                <a:latin typeface="Arial" panose="020B0604020202020204" pitchFamily="34" charset="0"/>
              </a:rPr>
              <a:t>SURPLUS/CAPITAL/CAPACITY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38920FF3-E6BD-4A03-A13A-C27638D774E1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</a:pPr>
              <a:t>61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985838" y="4330700"/>
            <a:ext cx="67849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225A7A"/>
                </a:solidFill>
              </a:rPr>
              <a:t>2013 Recorded Yet Another Record High in the Primary and Reinsurance Sectors</a:t>
            </a:r>
          </a:p>
        </p:txBody>
      </p:sp>
      <p:sp>
        <p:nvSpPr>
          <p:cNvPr id="128007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2800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D1E200-C363-4208-A743-EC54CA9E644C}" type="slidenum">
              <a:rPr lang="en-US" altLang="en-US" smtClean="0"/>
              <a:pPr/>
              <a:t>61</a:t>
            </a:fld>
            <a:endParaRPr lang="en-US" altLang="en-US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rgbClr val="FFFFFF"/>
                </a:solidFill>
                <a:cs typeface="Arial" panose="020B0604020202020204" pitchFamily="34" charset="0"/>
              </a:rPr>
              <a:t>12/01/09 - 9pm</a:t>
            </a:r>
          </a:p>
        </p:txBody>
      </p:sp>
      <p:sp>
        <p:nvSpPr>
          <p:cNvPr id="130051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rgbClr val="FFFFFF"/>
                </a:solidFill>
                <a:cs typeface="Arial" panose="020B0604020202020204" pitchFamily="34" charset="0"/>
              </a:rPr>
              <a:t>eSlide – P6466 – The Financial Crisis and the Future of the P/C</a:t>
            </a:r>
          </a:p>
        </p:txBody>
      </p:sp>
      <p:sp>
        <p:nvSpPr>
          <p:cNvPr id="130052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77E46ABD-8834-4B49-AFF1-CE69A6427D1A}" type="slidenum">
              <a:rPr lang="en-US" altLang="en-US" sz="90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lnSpc>
                  <a:spcPct val="85000"/>
                </a:lnSpc>
                <a:spcBef>
                  <a:spcPct val="20000"/>
                </a:spcBef>
              </a:pPr>
              <a:t>62</a:t>
            </a:fld>
            <a:endParaRPr lang="en-US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0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8463" y="130175"/>
            <a:ext cx="4313237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Policyholder Surplus, 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2006:Q4–2013:Q4</a:t>
            </a:r>
          </a:p>
        </p:txBody>
      </p:sp>
      <p:sp>
        <p:nvSpPr>
          <p:cNvPr id="130054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Sources: ISO, A.M .Best.</a:t>
            </a:r>
          </a:p>
        </p:txBody>
      </p:sp>
      <p:sp>
        <p:nvSpPr>
          <p:cNvPr id="130055" name="PPTShape_0"/>
          <p:cNvSpPr>
            <a:spLocks noChangeArrowheads="1"/>
          </p:cNvSpPr>
          <p:nvPr/>
        </p:nvSpPr>
        <p:spPr bwMode="black">
          <a:xfrm>
            <a:off x="169863" y="1123950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  <a:cs typeface="Arial" panose="020B0604020202020204" pitchFamily="34" charset="0"/>
              </a:rPr>
              <a:t>($ Billions)</a:t>
            </a:r>
          </a:p>
        </p:txBody>
      </p:sp>
      <p:graphicFrame>
        <p:nvGraphicFramePr>
          <p:cNvPr id="130056" name="Object 3"/>
          <p:cNvGraphicFramePr>
            <a:graphicFrameLocks/>
          </p:cNvGraphicFramePr>
          <p:nvPr/>
        </p:nvGraphicFramePr>
        <p:xfrm>
          <a:off x="228600" y="1300163"/>
          <a:ext cx="8736013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4" name="Chart" r:id="rId5" imgW="8772538" imgH="3305067" progId="MSGraph.Chart.8">
                  <p:embed followColorScheme="full"/>
                </p:oleObj>
              </mc:Choice>
              <mc:Fallback>
                <p:oleObj name="Chart" r:id="rId5" imgW="8772538" imgH="3305067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00163"/>
                        <a:ext cx="8736013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901825" y="1314450"/>
            <a:ext cx="1695450" cy="568325"/>
          </a:xfrm>
          <a:prstGeom prst="wedgeRectCallout">
            <a:avLst>
              <a:gd name="adj1" fmla="val -47889"/>
              <a:gd name="adj2" fmla="val 19669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FFFFFF"/>
                </a:solidFill>
                <a:cs typeface="Arial" panose="020B0604020202020204" pitchFamily="34" charset="0"/>
              </a:rPr>
              <a:t>2007:Q3</a:t>
            </a:r>
            <a:br>
              <a:rPr lang="en-US" altLang="en-US" sz="1600" b="1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sz="1600" b="1">
                <a:solidFill>
                  <a:srgbClr val="FFFFFF"/>
                </a:solidFill>
                <a:cs typeface="Arial" panose="020B0604020202020204" pitchFamily="34" charset="0"/>
              </a:rPr>
              <a:t>Pre-Crisis Peak</a:t>
            </a:r>
          </a:p>
        </p:txBody>
      </p:sp>
      <p:sp>
        <p:nvSpPr>
          <p:cNvPr id="130058" name="Text Box 5"/>
          <p:cNvSpPr txBox="1">
            <a:spLocks noChangeArrowheads="1"/>
          </p:cNvSpPr>
          <p:nvPr/>
        </p:nvSpPr>
        <p:spPr bwMode="auto">
          <a:xfrm>
            <a:off x="5799138" y="5440363"/>
            <a:ext cx="26606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</a:pPr>
            <a:endParaRPr lang="en-US" altLang="en-US" sz="1600" b="1" i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</a:pPr>
            <a:endParaRPr lang="en-US" altLang="en-US" sz="16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</a:pPr>
            <a:endParaRPr lang="en-US" altLang="en-US" sz="1600" b="1" i="1">
              <a:solidFill>
                <a:srgbClr val="339966"/>
              </a:solidFill>
              <a:cs typeface="Arial" panose="020B0604020202020204" pitchFamily="34" charset="0"/>
            </a:endParaRPr>
          </a:p>
        </p:txBody>
      </p:sp>
      <p:sp>
        <p:nvSpPr>
          <p:cNvPr id="16" name="PPTShape_1"/>
          <p:cNvSpPr>
            <a:spLocks noChangeArrowheads="1"/>
          </p:cNvSpPr>
          <p:nvPr/>
        </p:nvSpPr>
        <p:spPr bwMode="blackWhite">
          <a:xfrm>
            <a:off x="5600700" y="3459163"/>
            <a:ext cx="2740025" cy="555625"/>
          </a:xfrm>
          <a:prstGeom prst="wedgeRectCallout">
            <a:avLst>
              <a:gd name="adj1" fmla="val 62773"/>
              <a:gd name="adj2" fmla="val -145745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Surplus as of 12/31/13 stood at a record high $653.3B</a:t>
            </a:r>
          </a:p>
        </p:txBody>
      </p:sp>
      <p:sp>
        <p:nvSpPr>
          <p:cNvPr id="130060" name="Text Box 18"/>
          <p:cNvSpPr txBox="1">
            <a:spLocks noChangeArrowheads="1"/>
          </p:cNvSpPr>
          <p:nvPr/>
        </p:nvSpPr>
        <p:spPr bwMode="auto">
          <a:xfrm>
            <a:off x="190500" y="5438775"/>
            <a:ext cx="31130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</a:rPr>
              <a:t>2010:Q1 data i</a:t>
            </a: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ncludes $22.5B of paid-in capital from a holding company parent for one insurer’s investment in a non-insurance business </a:t>
            </a:r>
            <a:r>
              <a:rPr lang="en-US" altLang="en-US" sz="1400">
                <a:solidFill>
                  <a:srgbClr val="000000"/>
                </a:solidFill>
              </a:rPr>
              <a:t>.</a:t>
            </a:r>
            <a:endParaRPr lang="en-US" altLang="en-US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98438" y="4791075"/>
            <a:ext cx="8686800" cy="655638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industry now has $1 of surplus for every $0.73 of NPW,</a:t>
            </a:r>
            <a:b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close to the strongest claims-paying status in its history.</a:t>
            </a:r>
          </a:p>
        </p:txBody>
      </p:sp>
      <p:sp>
        <p:nvSpPr>
          <p:cNvPr id="19" name="PPTShape_2"/>
          <p:cNvSpPr>
            <a:spLocks noChangeArrowheads="1"/>
          </p:cNvSpPr>
          <p:nvPr/>
        </p:nvSpPr>
        <p:spPr bwMode="blackWhite">
          <a:xfrm>
            <a:off x="5386388" y="1092200"/>
            <a:ext cx="2563812" cy="568325"/>
          </a:xfrm>
          <a:prstGeom prst="wedgeRectCallout">
            <a:avLst>
              <a:gd name="adj1" fmla="val 8435"/>
              <a:gd name="adj2" fmla="val 20594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FFFFFF"/>
                </a:solidFill>
                <a:cs typeface="Arial" panose="020B0604020202020204" pitchFamily="34" charset="0"/>
              </a:rPr>
              <a:t>Drop due to near-record 2011 CAT losses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963" y="5595938"/>
            <a:ext cx="5449887" cy="9302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sz="2000" b="1">
                <a:solidFill>
                  <a:srgbClr val="FFFFFF"/>
                </a:solidFill>
                <a:cs typeface="Arial" panose="020B0604020202020204" pitchFamily="34" charset="0"/>
              </a:rPr>
              <a:t>The P/C insurance </a:t>
            </a:r>
            <a:r>
              <a:rPr lang="en-US" altLang="en-US" sz="2000" b="1">
                <a:solidFill>
                  <a:srgbClr val="FFFFFF"/>
                </a:solidFill>
              </a:rPr>
              <a:t>i</a:t>
            </a:r>
            <a:r>
              <a:rPr lang="en-US" altLang="en-US" sz="2000" b="1">
                <a:solidFill>
                  <a:srgbClr val="FFFFFF"/>
                </a:solidFill>
                <a:cs typeface="Arial" panose="020B0604020202020204" pitchFamily="34" charset="0"/>
              </a:rPr>
              <a:t>ndustry </a:t>
            </a:r>
            <a:r>
              <a:rPr lang="en-US" altLang="en-US" sz="2000" b="1">
                <a:solidFill>
                  <a:srgbClr val="FFFFFF"/>
                </a:solidFill>
              </a:rPr>
              <a:t>e</a:t>
            </a:r>
            <a:r>
              <a:rPr lang="en-US" altLang="en-US" sz="2000" b="1">
                <a:solidFill>
                  <a:srgbClr val="FFFFFF"/>
                </a:solidFill>
                <a:cs typeface="Arial" panose="020B0604020202020204" pitchFamily="34" charset="0"/>
              </a:rPr>
              <a:t>ntered 2014</a:t>
            </a:r>
            <a:br>
              <a:rPr lang="en-US" altLang="en-US" sz="2000" b="1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sz="2000" b="1">
                <a:solidFill>
                  <a:srgbClr val="FFFFFF"/>
                </a:solidFill>
                <a:cs typeface="Arial" panose="020B0604020202020204" pitchFamily="34" charset="0"/>
              </a:rPr>
              <a:t>in </a:t>
            </a:r>
            <a:r>
              <a:rPr lang="en-US" altLang="en-US" sz="2000" b="1">
                <a:solidFill>
                  <a:srgbClr val="FFFFFF"/>
                </a:solidFill>
              </a:rPr>
              <a:t>v</a:t>
            </a:r>
            <a:r>
              <a:rPr lang="en-US" altLang="en-US" sz="2000" b="1">
                <a:solidFill>
                  <a:srgbClr val="FFFFFF"/>
                </a:solidFill>
                <a:cs typeface="Arial" panose="020B0604020202020204" pitchFamily="34" charset="0"/>
              </a:rPr>
              <a:t>ery </a:t>
            </a:r>
            <a:r>
              <a:rPr lang="en-US" altLang="en-US" sz="2000" b="1">
                <a:solidFill>
                  <a:srgbClr val="FFFFFF"/>
                </a:solidFill>
              </a:rPr>
              <a:t>s</a:t>
            </a:r>
            <a:r>
              <a:rPr lang="en-US" altLang="en-US" sz="2000" b="1">
                <a:solidFill>
                  <a:srgbClr val="FFFFFF"/>
                </a:solidFill>
                <a:cs typeface="Arial" panose="020B0604020202020204" pitchFamily="34" charset="0"/>
              </a:rPr>
              <a:t>trong </a:t>
            </a:r>
            <a:r>
              <a:rPr lang="en-US" altLang="en-US" sz="2000" b="1">
                <a:solidFill>
                  <a:srgbClr val="FFFFFF"/>
                </a:solidFill>
              </a:rPr>
              <a:t>f</a:t>
            </a:r>
            <a:r>
              <a:rPr lang="en-US" altLang="en-US" sz="2000" b="1">
                <a:solidFill>
                  <a:srgbClr val="FFFFFF"/>
                </a:solidFill>
                <a:cs typeface="Arial" panose="020B0604020202020204" pitchFamily="34" charset="0"/>
              </a:rPr>
              <a:t>inancial condition.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38113" y="1498600"/>
          <a:ext cx="865505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6" name="Chart" r:id="rId4" imgW="8610574" imgH="4181541" progId="MSGraph.Chart.8">
                  <p:embed followColorScheme="full"/>
                </p:oleObj>
              </mc:Choice>
              <mc:Fallback>
                <p:oleObj name="Chart" r:id="rId4" imgW="8610574" imgH="4181541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38113" y="1498600"/>
                        <a:ext cx="865505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09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US Policyholder Surplus: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1975–2013*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* As of 9/30/13.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5722938" y="3775075"/>
            <a:ext cx="3151187" cy="12509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“Surplus” is a measure of underwriting capacity.  It is analogous to “Owners Equity” or “Net Worth” in non-insurance organizations</a:t>
            </a:r>
          </a:p>
        </p:txBody>
      </p:sp>
      <p:sp>
        <p:nvSpPr>
          <p:cNvPr id="132102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192088" y="5626100"/>
            <a:ext cx="87566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The Premium-to-Surplus Ratio Stood at $0.78:$1 as of</a:t>
            </a:r>
            <a:br>
              <a:rPr lang="en-US" altLang="en-US" b="1">
                <a:solidFill>
                  <a:srgbClr val="FFFFFF"/>
                </a:solidFill>
              </a:rPr>
            </a:br>
            <a:r>
              <a:rPr lang="en-US" altLang="en-US" b="1">
                <a:solidFill>
                  <a:srgbClr val="FFFFFF"/>
                </a:solidFill>
              </a:rPr>
              <a:t>9/30/13, a Near Record Low (at Least in Recent History)*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514475" y="1473200"/>
            <a:ext cx="5165725" cy="1435100"/>
          </a:xfrm>
          <a:prstGeom prst="wedgeRectCallout">
            <a:avLst>
              <a:gd name="adj1" fmla="val 83616"/>
              <a:gd name="adj2" fmla="val -1876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Surplus as of 9/30/13 was a record $624.4, up 6.4% from $586.9 of 12/31/12, and up 42.9% ($187.3B) from the crisis trough of $437.1B at 3/31/09. Pre-crisis peak was $521.8 as of 9/30/07. Surplus as of 9/30/13 was 19.7% above 2007 peak.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/>
      <p:bldP spid="230405" grpId="0" animBg="1"/>
      <p:bldP spid="230408" grpId="0" animBg="1"/>
      <p:bldP spid="720077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229600" cy="1069975"/>
          </a:xfrm>
        </p:spPr>
        <p:txBody>
          <a:bodyPr/>
          <a:lstStyle/>
          <a:p>
            <a:r>
              <a:rPr lang="en-US" altLang="en-US" smtClean="0">
                <a:latin typeface="Arial "/>
              </a:rPr>
              <a:t>Global Reinsurance Capital (Traditional    and Alternative), 2007 - 2013</a:t>
            </a: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Aon Benfield </a:t>
            </a:r>
            <a:r>
              <a:rPr lang="en-US" altLang="en-US" sz="1100" i="1"/>
              <a:t>Reinsurance Market Outlook,</a:t>
            </a:r>
            <a:r>
              <a:rPr lang="en-US" altLang="en-US" sz="1100"/>
              <a:t> April 1, 2014; Insurance Information Institute.</a:t>
            </a:r>
          </a:p>
        </p:txBody>
      </p:sp>
      <p:pic>
        <p:nvPicPr>
          <p:cNvPr id="13414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370138"/>
            <a:ext cx="7977187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4"/>
          <p:cNvSpPr>
            <a:spLocks noChangeArrowheads="1"/>
          </p:cNvSpPr>
          <p:nvPr/>
        </p:nvSpPr>
        <p:spPr bwMode="blackWhite">
          <a:xfrm>
            <a:off x="2873375" y="1273175"/>
            <a:ext cx="3538538" cy="1408113"/>
          </a:xfrm>
          <a:prstGeom prst="wedgeRectCallout">
            <a:avLst>
              <a:gd name="adj1" fmla="val 64792"/>
              <a:gd name="adj2" fmla="val 4128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FFFFFF"/>
                </a:solidFill>
              </a:rPr>
              <a:t>Total reinsurance capital reached a record $540B in 2013, up 58.8% from 2008.  Of that, $50B (9.3%) is alternative capacity, up 163% from $19B since 2008</a:t>
            </a:r>
            <a:endParaRPr lang="en-US" altLang="en-US" sz="16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0488"/>
            <a:ext cx="7550150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Catastrophe Bonds: Issuance and Outstanding, 1997- 2014:Q1*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black">
          <a:xfrm>
            <a:off x="347663" y="1163638"/>
            <a:ext cx="822166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  <a:cs typeface="Arial" panose="020B0604020202020204" pitchFamily="34" charset="0"/>
              </a:rPr>
              <a:t>Risk Capital Amount ($ Millions)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6415088"/>
            <a:ext cx="86360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 marL="133350" indent="-1333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</a:rPr>
              <a:t>*Through Jan. 31, 2014.</a:t>
            </a: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Source: Guy Carpenter; Insurance Information Institute.</a:t>
            </a:r>
          </a:p>
        </p:txBody>
      </p:sp>
      <p:graphicFrame>
        <p:nvGraphicFramePr>
          <p:cNvPr id="135173" name="Object 2"/>
          <p:cNvGraphicFramePr>
            <a:graphicFrameLocks/>
          </p:cNvGraphicFramePr>
          <p:nvPr/>
        </p:nvGraphicFramePr>
        <p:xfrm>
          <a:off x="179388" y="1282700"/>
          <a:ext cx="8696325" cy="393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8" name="Chart" r:id="rId4" imgW="8715311" imgH="3943460" progId="MSGraph.Chart.8">
                  <p:embed followColorScheme="full"/>
                </p:oleObj>
              </mc:Choice>
              <mc:Fallback>
                <p:oleObj name="Chart" r:id="rId4" imgW="8715311" imgH="3943460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79388" y="1282700"/>
                        <a:ext cx="8696325" cy="393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517525" y="5643563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Catastrophe Bond Issuance Is Approaching Pre-Crisis Levels While Risk Capital Outstanding Stands at an All-Time Record</a:t>
            </a:r>
            <a:endParaRPr lang="en-US" altLang="en-US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4951413" y="4941888"/>
            <a:ext cx="2757487" cy="531812"/>
          </a:xfrm>
          <a:prstGeom prst="wedgeRectCallout">
            <a:avLst>
              <a:gd name="adj1" fmla="val 68383"/>
              <a:gd name="adj2" fmla="val -5825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CAT bond issuance reached a record high in 2013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2271713" y="1681163"/>
            <a:ext cx="2128837" cy="1106487"/>
          </a:xfrm>
          <a:prstGeom prst="wedgeRectCallout">
            <a:avLst>
              <a:gd name="adj1" fmla="val 247057"/>
              <a:gd name="adj2" fmla="val -45745"/>
            </a:avLst>
          </a:prstGeom>
          <a:gradFill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Risk capital  outstanding reached a record high in 2013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5697538" y="2738438"/>
            <a:ext cx="1947862" cy="477837"/>
          </a:xfrm>
          <a:prstGeom prst="wedgeRectCallout">
            <a:avLst>
              <a:gd name="adj1" fmla="val -33266"/>
              <a:gd name="adj2" fmla="val 971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Financial crisis depressed issuance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8" grpId="0" animBg="1"/>
      <p:bldP spid="9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229600" cy="1069975"/>
          </a:xfrm>
        </p:spPr>
        <p:txBody>
          <a:bodyPr/>
          <a:lstStyle/>
          <a:p>
            <a:r>
              <a:rPr lang="en-US" altLang="en-US" smtClean="0">
                <a:latin typeface="Arial "/>
              </a:rPr>
              <a:t>Reinsurance Pricing: Rate-on-Line Index    by Region, 1990 – 2014*</a:t>
            </a:r>
          </a:p>
        </p:txBody>
      </p:sp>
      <p:sp>
        <p:nvSpPr>
          <p:cNvPr id="137219" name="Rectangle 4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*As of Jan. 1.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Guy Carpenter</a:t>
            </a:r>
          </a:p>
        </p:txBody>
      </p:sp>
      <p:pic>
        <p:nvPicPr>
          <p:cNvPr id="137220" name="Picture 2" descr="http://www.gccapitalideas.com/wp-content/uploads/2014/01/jan-17-f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122363"/>
            <a:ext cx="7767638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blackWhite">
          <a:xfrm>
            <a:off x="6888163" y="1298575"/>
            <a:ext cx="2063750" cy="1681163"/>
          </a:xfrm>
          <a:prstGeom prst="wedgeRectCallout">
            <a:avLst>
              <a:gd name="adj1" fmla="val 1764"/>
              <a:gd name="adj2" fmla="val 1044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FFFFFF"/>
                </a:solidFill>
                <a:cs typeface="Arial" panose="020B0604020202020204" pitchFamily="34" charset="0"/>
              </a:rPr>
              <a:t>Lower CATs and a flood of new capital has pushed reinsurance pricing down in most regions, including the US</a:t>
            </a:r>
          </a:p>
        </p:txBody>
      </p:sp>
      <p:sp>
        <p:nvSpPr>
          <p:cNvPr id="7" name="Oval 6"/>
          <p:cNvSpPr/>
          <p:nvPr/>
        </p:nvSpPr>
        <p:spPr>
          <a:xfrm>
            <a:off x="7507288" y="3613150"/>
            <a:ext cx="382587" cy="5603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0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</a:rPr>
              <a:t>Shifting Legal Liability &amp; </a:t>
            </a:r>
            <a:b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4000" smtClean="0">
                <a:solidFill>
                  <a:schemeClr val="bg1"/>
                </a:solidFill>
                <a:latin typeface="Arial" panose="020B0604020202020204" pitchFamily="34" charset="0"/>
              </a:rPr>
              <a:t>Tort Environment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BED1092E-DFDB-4162-8B01-4C864744DE82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67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2214" name="Rectangle 6"/>
          <p:cNvSpPr>
            <a:spLocks noChangeArrowheads="1"/>
          </p:cNvSpPr>
          <p:nvPr/>
        </p:nvSpPr>
        <p:spPr bwMode="auto">
          <a:xfrm>
            <a:off x="169863" y="4324350"/>
            <a:ext cx="868521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800" b="1">
                <a:solidFill>
                  <a:srgbClr val="225A7A"/>
                </a:solidFill>
              </a:rPr>
              <a:t>Could the Tort Pendulum Once Again</a:t>
            </a:r>
            <a:br>
              <a:rPr lang="en-US" altLang="en-US" sz="3800" b="1">
                <a:solidFill>
                  <a:srgbClr val="225A7A"/>
                </a:solidFill>
              </a:rPr>
            </a:br>
            <a:r>
              <a:rPr lang="en-US" altLang="en-US" sz="3800" b="1">
                <a:solidFill>
                  <a:srgbClr val="225A7A"/>
                </a:solidFill>
              </a:rPr>
              <a:t>Swing Against Insurers?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2210" grpId="0" animBg="1"/>
      <p:bldP spid="214221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4029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6EE9E3-AB05-43F0-976F-6668C3A75E11}" type="slidenum">
              <a:rPr lang="en-US" altLang="en-US" smtClean="0"/>
              <a:pPr/>
              <a:t>68</a:t>
            </a:fld>
            <a:endParaRPr lang="en-US" altLang="en-US" smtClean="0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90488"/>
            <a:ext cx="7699375" cy="860425"/>
          </a:xfrm>
        </p:spPr>
        <p:txBody>
          <a:bodyPr/>
          <a:lstStyle/>
          <a:p>
            <a:r>
              <a:rPr lang="en-US" altLang="en-US" sz="2400" smtClean="0">
                <a:latin typeface="Arial" panose="020B0604020202020204" pitchFamily="34" charset="0"/>
              </a:rPr>
              <a:t>Over the Last Three Decades, Total Tort Costs as a % of GDP Appear Somewhat Cyclical, 1980-2013E</a:t>
            </a:r>
          </a:p>
        </p:txBody>
      </p:sp>
      <p:graphicFrame>
        <p:nvGraphicFramePr>
          <p:cNvPr id="140293" name="Object 3"/>
          <p:cNvGraphicFramePr>
            <a:graphicFrameLocks noGrp="1"/>
          </p:cNvGraphicFramePr>
          <p:nvPr>
            <p:ph type="chart" idx="4294967295"/>
          </p:nvPr>
        </p:nvGraphicFramePr>
        <p:xfrm>
          <a:off x="166688" y="1627188"/>
          <a:ext cx="8731250" cy="453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0" name="Chart" r:id="rId4" imgW="8715311" imgH="4524357" progId="MSGraph.Chart.8">
                  <p:embed followColorScheme="full"/>
                </p:oleObj>
              </mc:Choice>
              <mc:Fallback>
                <p:oleObj name="Chart" r:id="rId4" imgW="8715311" imgH="4524357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66688" y="1627188"/>
                        <a:ext cx="8731250" cy="453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4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140295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Sources: Towers Watson, </a:t>
            </a:r>
            <a:r>
              <a:rPr lang="en-US" altLang="en-US" sz="1100" i="1"/>
              <a:t>2011 Update on US Tort Cost Trends</a:t>
            </a:r>
            <a:r>
              <a:rPr lang="en-US" altLang="en-US" sz="1100"/>
              <a:t>, Appendix 1A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2401888" y="4775200"/>
            <a:ext cx="3863975" cy="935038"/>
          </a:xfrm>
          <a:prstGeom prst="wedgeRectCallout">
            <a:avLst>
              <a:gd name="adj1" fmla="val 71004"/>
              <a:gd name="adj2" fmla="val -341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Tort costs  in dollar terms have remained high but relatively stable since the mid-2000s., but are down   substantially as a share of GDP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213475" y="2905125"/>
            <a:ext cx="1558925" cy="752475"/>
          </a:xfrm>
          <a:prstGeom prst="wedgeRectCallout">
            <a:avLst>
              <a:gd name="adj1" fmla="val 2754"/>
              <a:gd name="adj2" fmla="val 15171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Deepwater Horizon Spike in 2010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7894638" y="4927600"/>
            <a:ext cx="1060450" cy="720725"/>
          </a:xfrm>
          <a:prstGeom prst="wedgeRectCallout">
            <a:avLst>
              <a:gd name="adj1" fmla="val -69415"/>
              <a:gd name="adj2" fmla="val -3815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1.68% of GDP in 2013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979863" y="2093913"/>
            <a:ext cx="1457325" cy="958850"/>
          </a:xfrm>
          <a:prstGeom prst="wedgeRectCallout">
            <a:avLst>
              <a:gd name="adj1" fmla="val 68667"/>
              <a:gd name="adj2" fmla="val 3968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2.21% of GDP in 2003 = pre-tort reform peak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  <p:bldP spid="11" grpId="0" animBg="1"/>
      <p:bldP spid="12" grpId="0" animBg="1"/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0"/>
            <a:ext cx="7086600" cy="11430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Business Leaders Ranking of Liability Systems in 2012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6188"/>
            <a:ext cx="3810000" cy="4572000"/>
          </a:xfrm>
        </p:spPr>
        <p:txBody>
          <a:bodyPr/>
          <a:lstStyle/>
          <a:p>
            <a:pPr marL="533400" indent="-533400"/>
            <a:r>
              <a:rPr lang="en-US" altLang="en-US" sz="2400" b="1" u="sng" smtClean="0">
                <a:latin typeface="Arial" panose="020B0604020202020204" pitchFamily="34" charset="0"/>
              </a:rPr>
              <a:t>Best States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1600" smtClean="0">
                <a:latin typeface="Arial" panose="020B0604020202020204" pitchFamily="34" charset="0"/>
              </a:rPr>
              <a:t>Delaware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1600" smtClean="0">
                <a:latin typeface="Arial" panose="020B0604020202020204" pitchFamily="34" charset="0"/>
              </a:rPr>
              <a:t>Nebraska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1600" smtClean="0">
                <a:latin typeface="Arial" panose="020B0604020202020204" pitchFamily="34" charset="0"/>
              </a:rPr>
              <a:t>Wyoming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1600" smtClean="0">
                <a:latin typeface="Arial" panose="020B0604020202020204" pitchFamily="34" charset="0"/>
              </a:rPr>
              <a:t>Minnesota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1600" smtClean="0">
                <a:latin typeface="Arial" panose="020B0604020202020204" pitchFamily="34" charset="0"/>
              </a:rPr>
              <a:t>Kansas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1600" smtClean="0">
                <a:latin typeface="Arial" panose="020B0604020202020204" pitchFamily="34" charset="0"/>
              </a:rPr>
              <a:t>Idaho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1600" smtClean="0">
                <a:latin typeface="Arial" panose="020B0604020202020204" pitchFamily="34" charset="0"/>
              </a:rPr>
              <a:t>Virginia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1600" smtClean="0">
                <a:latin typeface="Arial" panose="020B0604020202020204" pitchFamily="34" charset="0"/>
              </a:rPr>
              <a:t>North Dakota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1600" smtClean="0">
                <a:latin typeface="Arial" panose="020B0604020202020204" pitchFamily="34" charset="0"/>
              </a:rPr>
              <a:t>Utah</a:t>
            </a:r>
          </a:p>
          <a:p>
            <a:pPr marL="533400" indent="-533400">
              <a:buFontTx/>
              <a:buAutoNum type="arabicPeriod"/>
            </a:pPr>
            <a:r>
              <a:rPr lang="en-US" altLang="en-US" sz="2000" smtClean="0">
                <a:latin typeface="Arial" panose="020B0604020202020204" pitchFamily="34" charset="0"/>
              </a:rPr>
              <a:t>Iowa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222375"/>
            <a:ext cx="3810000" cy="4572000"/>
          </a:xfrm>
        </p:spPr>
        <p:txBody>
          <a:bodyPr/>
          <a:lstStyle/>
          <a:p>
            <a:pPr marL="533400" indent="-533400"/>
            <a:r>
              <a:rPr lang="en-US" altLang="en-US" sz="2400" b="1" u="sng" smtClean="0">
                <a:latin typeface="Arial" panose="020B0604020202020204" pitchFamily="34" charset="0"/>
              </a:rPr>
              <a:t>Worst States</a:t>
            </a:r>
          </a:p>
          <a:p>
            <a:pPr marL="533400" indent="-533400">
              <a:buFontTx/>
              <a:buAutoNum type="arabicPeriod" startAt="41"/>
            </a:pPr>
            <a:r>
              <a:rPr lang="en-US" altLang="en-US" sz="1600" smtClean="0">
                <a:latin typeface="Arial" panose="020B0604020202020204" pitchFamily="34" charset="0"/>
              </a:rPr>
              <a:t>Florida</a:t>
            </a:r>
          </a:p>
          <a:p>
            <a:pPr marL="533400" indent="-533400">
              <a:buFontTx/>
              <a:buAutoNum type="arabicPeriod" startAt="41"/>
            </a:pPr>
            <a:r>
              <a:rPr lang="en-US" altLang="en-US" sz="1600" smtClean="0">
                <a:latin typeface="Arial" panose="020B0604020202020204" pitchFamily="34" charset="0"/>
              </a:rPr>
              <a:t>Oklahoma</a:t>
            </a:r>
          </a:p>
          <a:p>
            <a:pPr marL="533400" indent="-533400">
              <a:buFontTx/>
              <a:buAutoNum type="arabicPeriod" startAt="41"/>
            </a:pPr>
            <a:r>
              <a:rPr lang="en-US" altLang="en-US" sz="1600" smtClean="0">
                <a:latin typeface="Arial" panose="020B0604020202020204" pitchFamily="34" charset="0"/>
              </a:rPr>
              <a:t>Alabama</a:t>
            </a:r>
          </a:p>
          <a:p>
            <a:pPr marL="533400" indent="-533400">
              <a:buFontTx/>
              <a:buAutoNum type="arabicPeriod" startAt="41"/>
            </a:pPr>
            <a:r>
              <a:rPr lang="en-US" altLang="en-US" sz="1600" smtClean="0">
                <a:latin typeface="Arial" panose="020B0604020202020204" pitchFamily="34" charset="0"/>
              </a:rPr>
              <a:t>New Mexico</a:t>
            </a:r>
          </a:p>
          <a:p>
            <a:pPr marL="533400" indent="-533400">
              <a:buFontTx/>
              <a:buAutoNum type="arabicPeriod" startAt="41"/>
            </a:pPr>
            <a:r>
              <a:rPr lang="en-US" altLang="en-US" sz="1600" smtClean="0">
                <a:latin typeface="Arial" panose="020B0604020202020204" pitchFamily="34" charset="0"/>
              </a:rPr>
              <a:t>Montana</a:t>
            </a:r>
          </a:p>
          <a:p>
            <a:pPr marL="533400" indent="-533400">
              <a:buFontTx/>
              <a:buAutoNum type="arabicPeriod" startAt="41"/>
            </a:pPr>
            <a:r>
              <a:rPr lang="en-US" altLang="en-US" sz="1600" smtClean="0">
                <a:latin typeface="Arial" panose="020B0604020202020204" pitchFamily="34" charset="0"/>
              </a:rPr>
              <a:t>Illinois</a:t>
            </a:r>
          </a:p>
          <a:p>
            <a:pPr marL="533400" indent="-533400">
              <a:buFontTx/>
              <a:buAutoNum type="arabicPeriod" startAt="41"/>
            </a:pPr>
            <a:r>
              <a:rPr lang="en-US" altLang="en-US" sz="1600" smtClean="0">
                <a:latin typeface="Arial" panose="020B0604020202020204" pitchFamily="34" charset="0"/>
              </a:rPr>
              <a:t>California</a:t>
            </a:r>
          </a:p>
          <a:p>
            <a:pPr marL="533400" indent="-533400">
              <a:buFontTx/>
              <a:buAutoNum type="arabicPeriod" startAt="41"/>
            </a:pPr>
            <a:r>
              <a:rPr lang="en-US" altLang="en-US" sz="1600" smtClean="0">
                <a:latin typeface="Arial" panose="020B0604020202020204" pitchFamily="34" charset="0"/>
              </a:rPr>
              <a:t>Mississippi</a:t>
            </a:r>
          </a:p>
          <a:p>
            <a:pPr marL="533400" indent="-533400">
              <a:buFontTx/>
              <a:buAutoNum type="arabicPeriod" startAt="41"/>
            </a:pPr>
            <a:r>
              <a:rPr lang="en-US" altLang="en-US" sz="1600" smtClean="0">
                <a:latin typeface="Arial" panose="020B0604020202020204" pitchFamily="34" charset="0"/>
              </a:rPr>
              <a:t>Louisiana</a:t>
            </a:r>
          </a:p>
          <a:p>
            <a:pPr marL="533400" indent="-533400">
              <a:buFontTx/>
              <a:buAutoNum type="arabicPeriod" startAt="41"/>
            </a:pPr>
            <a:r>
              <a:rPr lang="en-US" altLang="en-US" sz="1600" smtClean="0">
                <a:latin typeface="Arial" panose="020B0604020202020204" pitchFamily="34" charset="0"/>
              </a:rPr>
              <a:t>West Virginia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6200" y="6477000"/>
            <a:ext cx="67897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/>
              <a:t>Source:  US Chamber of Commerce 2012 State Liability Systems Ranking Study; Insurance Info. Institute.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2451100" y="1450975"/>
            <a:ext cx="1889125" cy="4000500"/>
            <a:chOff x="69" y="668"/>
            <a:chExt cx="1432" cy="2778"/>
          </a:xfrm>
        </p:grpSpPr>
        <p:sp>
          <p:nvSpPr>
            <p:cNvPr id="142352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391" cy="106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2353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b="1">
                  <a:solidFill>
                    <a:srgbClr val="FFFFFF"/>
                  </a:solidFill>
                </a:rPr>
                <a:t>New in 2012</a:t>
              </a:r>
            </a:p>
          </p:txBody>
        </p:sp>
        <p:sp>
          <p:nvSpPr>
            <p:cNvPr id="142354" name="Text Box 101"/>
            <p:cNvSpPr txBox="1">
              <a:spLocks noChangeArrowheads="1"/>
            </p:cNvSpPr>
            <p:nvPr/>
          </p:nvSpPr>
          <p:spPr bwMode="auto">
            <a:xfrm>
              <a:off x="89" y="974"/>
              <a:ext cx="1387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500"/>
                <a:t>Wyoming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500"/>
                <a:t>Minnesota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500"/>
                <a:t>Kansas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500"/>
                <a:t>Idaho</a:t>
              </a:r>
            </a:p>
          </p:txBody>
        </p:sp>
        <p:sp>
          <p:nvSpPr>
            <p:cNvPr id="142355" name="Rectangle 102"/>
            <p:cNvSpPr>
              <a:spLocks noChangeArrowheads="1"/>
            </p:cNvSpPr>
            <p:nvPr/>
          </p:nvSpPr>
          <p:spPr bwMode="blackWhite">
            <a:xfrm>
              <a:off x="77" y="2071"/>
              <a:ext cx="1416" cy="120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2356" name="Rectangle 103"/>
            <p:cNvSpPr>
              <a:spLocks noChangeArrowheads="1"/>
            </p:cNvSpPr>
            <p:nvPr/>
          </p:nvSpPr>
          <p:spPr bwMode="blackWhite">
            <a:xfrm>
              <a:off x="85" y="2063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altLang="en-US" b="1">
                  <a:solidFill>
                    <a:srgbClr val="FFFFFF"/>
                  </a:solidFill>
                </a:rPr>
                <a:t>Drop-offs</a:t>
              </a:r>
            </a:p>
          </p:txBody>
        </p:sp>
        <p:sp>
          <p:nvSpPr>
            <p:cNvPr id="142357" name="Text Box 104"/>
            <p:cNvSpPr txBox="1">
              <a:spLocks noChangeArrowheads="1"/>
            </p:cNvSpPr>
            <p:nvPr/>
          </p:nvSpPr>
          <p:spPr bwMode="auto">
            <a:xfrm>
              <a:off x="109" y="2500"/>
              <a:ext cx="1369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500"/>
                <a:t>Indiana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500"/>
                <a:t>Colorado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500"/>
                <a:t>Massachusetts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500"/>
                <a:t>South Dakota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endParaRPr lang="en-US" altLang="en-US" sz="1500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6896100" y="1762125"/>
            <a:ext cx="1987550" cy="3228975"/>
            <a:chOff x="69" y="668"/>
            <a:chExt cx="1424" cy="1862"/>
          </a:xfrm>
        </p:grpSpPr>
        <p:sp>
          <p:nvSpPr>
            <p:cNvPr id="142346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416" cy="830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2347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b="1">
                  <a:solidFill>
                    <a:srgbClr val="FFFFFF"/>
                  </a:solidFill>
                </a:rPr>
                <a:t>Newly Notorious</a:t>
              </a:r>
            </a:p>
          </p:txBody>
        </p:sp>
        <p:sp>
          <p:nvSpPr>
            <p:cNvPr id="142348" name="Text Box 101"/>
            <p:cNvSpPr txBox="1">
              <a:spLocks noChangeArrowheads="1"/>
            </p:cNvSpPr>
            <p:nvPr/>
          </p:nvSpPr>
          <p:spPr bwMode="auto">
            <a:xfrm>
              <a:off x="96" y="1056"/>
              <a:ext cx="13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500"/>
                <a:t>Oklahoma</a:t>
              </a:r>
            </a:p>
          </p:txBody>
        </p:sp>
        <p:sp>
          <p:nvSpPr>
            <p:cNvPr id="142349" name="Rectangle 102"/>
            <p:cNvSpPr>
              <a:spLocks noChangeArrowheads="1"/>
            </p:cNvSpPr>
            <p:nvPr/>
          </p:nvSpPr>
          <p:spPr bwMode="blackWhite">
            <a:xfrm>
              <a:off x="77" y="1597"/>
              <a:ext cx="1416" cy="933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2350" name="Rectangle 103"/>
            <p:cNvSpPr>
              <a:spLocks noChangeArrowheads="1"/>
            </p:cNvSpPr>
            <p:nvPr/>
          </p:nvSpPr>
          <p:spPr bwMode="blackWhite">
            <a:xfrm>
              <a:off x="76" y="1614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altLang="en-US" b="1">
                  <a:solidFill>
                    <a:srgbClr val="FFFFFF"/>
                  </a:solidFill>
                </a:rPr>
                <a:t>Rising Above</a:t>
              </a:r>
            </a:p>
          </p:txBody>
        </p:sp>
        <p:sp>
          <p:nvSpPr>
            <p:cNvPr id="142351" name="Text Box 104"/>
            <p:cNvSpPr txBox="1">
              <a:spLocks noChangeArrowheads="1"/>
            </p:cNvSpPr>
            <p:nvPr/>
          </p:nvSpPr>
          <p:spPr bwMode="auto">
            <a:xfrm>
              <a:off x="91" y="2009"/>
              <a:ext cx="13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500"/>
                <a:t>Arkansas</a:t>
              </a:r>
            </a:p>
          </p:txBody>
        </p:sp>
      </p:grpSp>
      <p:sp>
        <p:nvSpPr>
          <p:cNvPr id="142344" name="Date Placeholder 2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42345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FFD20A-B874-4C28-9F97-737AA7EB54CF}" type="slidenum">
              <a:rPr lang="en-US" altLang="en-US" smtClean="0"/>
              <a:pPr/>
              <a:t>69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843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843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1A6FEF2E-B035-4ECC-84BA-611D7F0E86DB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7</a:t>
            </a:fld>
            <a:endParaRPr lang="en-US" altLang="en-US" sz="900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Real GDP Growth vs. Real P/C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Premium Growth: Modest Association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0" y="6575425"/>
            <a:ext cx="83121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342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Sources: A.M. Best, US Bureau of Economic Analysis, Blue Chip Economic Indicators, 4/14; Insurance Information Institute</a:t>
            </a:r>
          </a:p>
        </p:txBody>
      </p:sp>
      <p:graphicFrame>
        <p:nvGraphicFramePr>
          <p:cNvPr id="1930244" name="Object 4"/>
          <p:cNvGraphicFramePr>
            <a:graphicFrameLocks noChangeAspect="1"/>
          </p:cNvGraphicFramePr>
          <p:nvPr/>
        </p:nvGraphicFramePr>
        <p:xfrm>
          <a:off x="101600" y="1600200"/>
          <a:ext cx="8940800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Chart" r:id="rId4" imgW="8915337" imgH="4105150" progId="MSGraph.Chart.8">
                  <p:embed followColorScheme="full"/>
                </p:oleObj>
              </mc:Choice>
              <mc:Fallback>
                <p:oleObj name="Chart" r:id="rId4" imgW="8915337" imgH="410515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01600" y="1600200"/>
                        <a:ext cx="8940800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0245" name="Rectangle 5"/>
          <p:cNvSpPr>
            <a:spLocks noChangeArrowheads="1"/>
          </p:cNvSpPr>
          <p:nvPr/>
        </p:nvSpPr>
        <p:spPr bwMode="blackWhite">
          <a:xfrm>
            <a:off x="457200" y="5784850"/>
            <a:ext cx="8220075" cy="5937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P/C Insurance Industry’s Growth is Influenced Modestly</a:t>
            </a:r>
            <a:br>
              <a:rPr lang="en-US" altLang="en-US" sz="1800" b="1">
                <a:solidFill>
                  <a:srgbClr val="FFFFFF"/>
                </a:solidFill>
              </a:rPr>
            </a:br>
            <a:r>
              <a:rPr lang="en-US" altLang="en-US" sz="1800" b="1">
                <a:solidFill>
                  <a:srgbClr val="FFFFFF"/>
                </a:solidFill>
              </a:rPr>
              <a:t>by Growth in the Overall Economy</a:t>
            </a:r>
          </a:p>
        </p:txBody>
      </p:sp>
      <p:sp>
        <p:nvSpPr>
          <p:cNvPr id="6" name="Oval 5"/>
          <p:cNvSpPr>
            <a:spLocks/>
          </p:cNvSpPr>
          <p:nvPr/>
        </p:nvSpPr>
        <p:spPr bwMode="auto">
          <a:xfrm rot="-5400000">
            <a:off x="7566819" y="3521869"/>
            <a:ext cx="1025525" cy="249237"/>
          </a:xfrm>
          <a:prstGeom prst="ellipse">
            <a:avLst/>
          </a:prstGeom>
          <a:noFill/>
          <a:ln w="38100" algn="ctr">
            <a:solidFill>
              <a:srgbClr val="FF68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2075" tIns="46038" rIns="92075" bIns="46038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225A7A"/>
                </a:solidFill>
              </a:rPr>
              <a:t>Real GDP Growth vs. Real P/C (%)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6083300" y="1139825"/>
            <a:ext cx="2120900" cy="1716088"/>
          </a:xfrm>
          <a:prstGeom prst="wedgeRectCallout">
            <a:avLst>
              <a:gd name="adj1" fmla="val 1645"/>
              <a:gd name="adj2" fmla="val 907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Inflation-adjusted premium growth was negative for 6 years in a row before and during the Great Recession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244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30244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244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30244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3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30244" grpId="0" bld="series" animBg="0"/>
      <p:bldP spid="1930245" grpId="0" animBg="1"/>
      <p:bldP spid="6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4336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B722EE-E2B9-448C-A14A-2CEDEE3CECBD}" type="slidenum">
              <a:rPr lang="en-US" altLang="en-US" smtClean="0"/>
              <a:pPr/>
              <a:t>70</a:t>
            </a:fld>
            <a:endParaRPr lang="en-US" altLang="en-US" smtClean="0"/>
          </a:p>
        </p:txBody>
      </p:sp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The Nation’s Judicial Hellholes: 2012/2013</a:t>
            </a:r>
          </a:p>
        </p:txBody>
      </p:sp>
      <p:grpSp>
        <p:nvGrpSpPr>
          <p:cNvPr id="143365" name="Group 3"/>
          <p:cNvGrpSpPr>
            <a:grpSpLocks/>
          </p:cNvGrpSpPr>
          <p:nvPr/>
        </p:nvGrpSpPr>
        <p:grpSpPr bwMode="auto">
          <a:xfrm>
            <a:off x="1327150" y="1697038"/>
            <a:ext cx="7334250" cy="4130675"/>
            <a:chOff x="691" y="950"/>
            <a:chExt cx="4194" cy="2361"/>
          </a:xfrm>
        </p:grpSpPr>
        <p:grpSp>
          <p:nvGrpSpPr>
            <p:cNvPr id="143399" name="Group 4"/>
            <p:cNvGrpSpPr>
              <a:grpSpLocks/>
            </p:cNvGrpSpPr>
            <p:nvPr/>
          </p:nvGrpSpPr>
          <p:grpSpPr bwMode="auto">
            <a:xfrm>
              <a:off x="691" y="2497"/>
              <a:ext cx="815" cy="764"/>
              <a:chOff x="395" y="1153"/>
              <a:chExt cx="207" cy="194"/>
            </a:xfrm>
          </p:grpSpPr>
          <p:sp>
            <p:nvSpPr>
              <p:cNvPr id="143453" name="Freeform 5"/>
              <p:cNvSpPr>
                <a:spLocks/>
              </p:cNvSpPr>
              <p:nvPr/>
            </p:nvSpPr>
            <p:spPr bwMode="grayWhite">
              <a:xfrm>
                <a:off x="573" y="1313"/>
                <a:ext cx="4" cy="7"/>
              </a:xfrm>
              <a:custGeom>
                <a:avLst/>
                <a:gdLst>
                  <a:gd name="T0" fmla="*/ 1 w 8"/>
                  <a:gd name="T1" fmla="*/ 1 h 13"/>
                  <a:gd name="T2" fmla="*/ 1 w 8"/>
                  <a:gd name="T3" fmla="*/ 1 h 13"/>
                  <a:gd name="T4" fmla="*/ 1 w 8"/>
                  <a:gd name="T5" fmla="*/ 0 h 13"/>
                  <a:gd name="T6" fmla="*/ 1 w 8"/>
                  <a:gd name="T7" fmla="*/ 1 h 13"/>
                  <a:gd name="T8" fmla="*/ 0 w 8"/>
                  <a:gd name="T9" fmla="*/ 1 h 13"/>
                  <a:gd name="T10" fmla="*/ 0 w 8"/>
                  <a:gd name="T11" fmla="*/ 1 h 13"/>
                  <a:gd name="T12" fmla="*/ 0 w 8"/>
                  <a:gd name="T13" fmla="*/ 1 h 13"/>
                  <a:gd name="T14" fmla="*/ 1 w 8"/>
                  <a:gd name="T15" fmla="*/ 1 h 13"/>
                  <a:gd name="T16" fmla="*/ 1 w 8"/>
                  <a:gd name="T17" fmla="*/ 1 h 13"/>
                  <a:gd name="T18" fmla="*/ 1 w 8"/>
                  <a:gd name="T19" fmla="*/ 1 h 13"/>
                  <a:gd name="T20" fmla="*/ 1 w 8"/>
                  <a:gd name="T21" fmla="*/ 1 h 13"/>
                  <a:gd name="T22" fmla="*/ 1 w 8"/>
                  <a:gd name="T23" fmla="*/ 1 h 13"/>
                  <a:gd name="T24" fmla="*/ 1 w 8"/>
                  <a:gd name="T25" fmla="*/ 1 h 13"/>
                  <a:gd name="T26" fmla="*/ 1 w 8"/>
                  <a:gd name="T27" fmla="*/ 1 h 13"/>
                  <a:gd name="T28" fmla="*/ 1 w 8"/>
                  <a:gd name="T29" fmla="*/ 1 h 13"/>
                  <a:gd name="T30" fmla="*/ 1 w 8"/>
                  <a:gd name="T31" fmla="*/ 1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3"/>
                  <a:gd name="T50" fmla="*/ 8 w 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3">
                    <a:moveTo>
                      <a:pt x="5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4" name="Freeform 6"/>
              <p:cNvSpPr>
                <a:spLocks/>
              </p:cNvSpPr>
              <p:nvPr/>
            </p:nvSpPr>
            <p:spPr bwMode="grayWhite">
              <a:xfrm>
                <a:off x="411" y="1153"/>
                <a:ext cx="191" cy="194"/>
              </a:xfrm>
              <a:custGeom>
                <a:avLst/>
                <a:gdLst>
                  <a:gd name="T0" fmla="*/ 1 w 382"/>
                  <a:gd name="T1" fmla="*/ 1 h 386"/>
                  <a:gd name="T2" fmla="*/ 1 w 382"/>
                  <a:gd name="T3" fmla="*/ 1 h 386"/>
                  <a:gd name="T4" fmla="*/ 1 w 382"/>
                  <a:gd name="T5" fmla="*/ 1 h 386"/>
                  <a:gd name="T6" fmla="*/ 1 w 382"/>
                  <a:gd name="T7" fmla="*/ 1 h 386"/>
                  <a:gd name="T8" fmla="*/ 1 w 382"/>
                  <a:gd name="T9" fmla="*/ 1 h 386"/>
                  <a:gd name="T10" fmla="*/ 1 w 382"/>
                  <a:gd name="T11" fmla="*/ 1 h 386"/>
                  <a:gd name="T12" fmla="*/ 1 w 382"/>
                  <a:gd name="T13" fmla="*/ 1 h 386"/>
                  <a:gd name="T14" fmla="*/ 1 w 382"/>
                  <a:gd name="T15" fmla="*/ 1 h 386"/>
                  <a:gd name="T16" fmla="*/ 1 w 382"/>
                  <a:gd name="T17" fmla="*/ 1 h 386"/>
                  <a:gd name="T18" fmla="*/ 1 w 382"/>
                  <a:gd name="T19" fmla="*/ 1 h 386"/>
                  <a:gd name="T20" fmla="*/ 1 w 382"/>
                  <a:gd name="T21" fmla="*/ 1 h 386"/>
                  <a:gd name="T22" fmla="*/ 1 w 382"/>
                  <a:gd name="T23" fmla="*/ 1 h 386"/>
                  <a:gd name="T24" fmla="*/ 1 w 382"/>
                  <a:gd name="T25" fmla="*/ 1 h 386"/>
                  <a:gd name="T26" fmla="*/ 1 w 382"/>
                  <a:gd name="T27" fmla="*/ 1 h 386"/>
                  <a:gd name="T28" fmla="*/ 1 w 382"/>
                  <a:gd name="T29" fmla="*/ 1 h 386"/>
                  <a:gd name="T30" fmla="*/ 1 w 382"/>
                  <a:gd name="T31" fmla="*/ 1 h 386"/>
                  <a:gd name="T32" fmla="*/ 1 w 382"/>
                  <a:gd name="T33" fmla="*/ 1 h 386"/>
                  <a:gd name="T34" fmla="*/ 1 w 382"/>
                  <a:gd name="T35" fmla="*/ 1 h 386"/>
                  <a:gd name="T36" fmla="*/ 1 w 382"/>
                  <a:gd name="T37" fmla="*/ 1 h 386"/>
                  <a:gd name="T38" fmla="*/ 1 w 382"/>
                  <a:gd name="T39" fmla="*/ 1 h 386"/>
                  <a:gd name="T40" fmla="*/ 1 w 382"/>
                  <a:gd name="T41" fmla="*/ 1 h 386"/>
                  <a:gd name="T42" fmla="*/ 1 w 382"/>
                  <a:gd name="T43" fmla="*/ 1 h 386"/>
                  <a:gd name="T44" fmla="*/ 1 w 382"/>
                  <a:gd name="T45" fmla="*/ 1 h 386"/>
                  <a:gd name="T46" fmla="*/ 1 w 382"/>
                  <a:gd name="T47" fmla="*/ 1 h 386"/>
                  <a:gd name="T48" fmla="*/ 1 w 382"/>
                  <a:gd name="T49" fmla="*/ 1 h 386"/>
                  <a:gd name="T50" fmla="*/ 1 w 382"/>
                  <a:gd name="T51" fmla="*/ 1 h 386"/>
                  <a:gd name="T52" fmla="*/ 1 w 382"/>
                  <a:gd name="T53" fmla="*/ 1 h 386"/>
                  <a:gd name="T54" fmla="*/ 1 w 382"/>
                  <a:gd name="T55" fmla="*/ 1 h 386"/>
                  <a:gd name="T56" fmla="*/ 1 w 382"/>
                  <a:gd name="T57" fmla="*/ 1 h 386"/>
                  <a:gd name="T58" fmla="*/ 1 w 382"/>
                  <a:gd name="T59" fmla="*/ 1 h 386"/>
                  <a:gd name="T60" fmla="*/ 1 w 382"/>
                  <a:gd name="T61" fmla="*/ 1 h 386"/>
                  <a:gd name="T62" fmla="*/ 1 w 382"/>
                  <a:gd name="T63" fmla="*/ 1 h 386"/>
                  <a:gd name="T64" fmla="*/ 1 w 382"/>
                  <a:gd name="T65" fmla="*/ 1 h 386"/>
                  <a:gd name="T66" fmla="*/ 1 w 382"/>
                  <a:gd name="T67" fmla="*/ 1 h 386"/>
                  <a:gd name="T68" fmla="*/ 1 w 382"/>
                  <a:gd name="T69" fmla="*/ 1 h 386"/>
                  <a:gd name="T70" fmla="*/ 1 w 382"/>
                  <a:gd name="T71" fmla="*/ 1 h 386"/>
                  <a:gd name="T72" fmla="*/ 1 w 382"/>
                  <a:gd name="T73" fmla="*/ 1 h 386"/>
                  <a:gd name="T74" fmla="*/ 1 w 382"/>
                  <a:gd name="T75" fmla="*/ 1 h 386"/>
                  <a:gd name="T76" fmla="*/ 1 w 382"/>
                  <a:gd name="T77" fmla="*/ 1 h 386"/>
                  <a:gd name="T78" fmla="*/ 1 w 382"/>
                  <a:gd name="T79" fmla="*/ 1 h 386"/>
                  <a:gd name="T80" fmla="*/ 1 w 382"/>
                  <a:gd name="T81" fmla="*/ 1 h 386"/>
                  <a:gd name="T82" fmla="*/ 1 w 382"/>
                  <a:gd name="T83" fmla="*/ 1 h 386"/>
                  <a:gd name="T84" fmla="*/ 1 w 382"/>
                  <a:gd name="T85" fmla="*/ 1 h 386"/>
                  <a:gd name="T86" fmla="*/ 1 w 382"/>
                  <a:gd name="T87" fmla="*/ 1 h 386"/>
                  <a:gd name="T88" fmla="*/ 1 w 382"/>
                  <a:gd name="T89" fmla="*/ 1 h 386"/>
                  <a:gd name="T90" fmla="*/ 1 w 382"/>
                  <a:gd name="T91" fmla="*/ 1 h 386"/>
                  <a:gd name="T92" fmla="*/ 1 w 382"/>
                  <a:gd name="T93" fmla="*/ 1 h 386"/>
                  <a:gd name="T94" fmla="*/ 1 w 382"/>
                  <a:gd name="T95" fmla="*/ 1 h 386"/>
                  <a:gd name="T96" fmla="*/ 1 w 382"/>
                  <a:gd name="T97" fmla="*/ 1 h 386"/>
                  <a:gd name="T98" fmla="*/ 1 w 382"/>
                  <a:gd name="T99" fmla="*/ 1 h 386"/>
                  <a:gd name="T100" fmla="*/ 1 w 382"/>
                  <a:gd name="T101" fmla="*/ 1 h 386"/>
                  <a:gd name="T102" fmla="*/ 1 w 382"/>
                  <a:gd name="T103" fmla="*/ 1 h 386"/>
                  <a:gd name="T104" fmla="*/ 1 w 382"/>
                  <a:gd name="T105" fmla="*/ 1 h 386"/>
                  <a:gd name="T106" fmla="*/ 1 w 382"/>
                  <a:gd name="T107" fmla="*/ 1 h 386"/>
                  <a:gd name="T108" fmla="*/ 1 w 382"/>
                  <a:gd name="T109" fmla="*/ 1 h 386"/>
                  <a:gd name="T110" fmla="*/ 1 w 382"/>
                  <a:gd name="T111" fmla="*/ 1 h 386"/>
                  <a:gd name="T112" fmla="*/ 1 w 382"/>
                  <a:gd name="T113" fmla="*/ 1 h 3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2"/>
                  <a:gd name="T172" fmla="*/ 0 h 386"/>
                  <a:gd name="T173" fmla="*/ 382 w 382"/>
                  <a:gd name="T174" fmla="*/ 386 h 3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2" h="386">
                    <a:moveTo>
                      <a:pt x="263" y="38"/>
                    </a:moveTo>
                    <a:lnTo>
                      <a:pt x="263" y="38"/>
                    </a:lnTo>
                    <a:lnTo>
                      <a:pt x="261" y="36"/>
                    </a:lnTo>
                    <a:lnTo>
                      <a:pt x="257" y="34"/>
                    </a:lnTo>
                    <a:lnTo>
                      <a:pt x="254" y="34"/>
                    </a:lnTo>
                    <a:lnTo>
                      <a:pt x="251" y="34"/>
                    </a:lnTo>
                    <a:lnTo>
                      <a:pt x="247" y="34"/>
                    </a:lnTo>
                    <a:lnTo>
                      <a:pt x="242" y="36"/>
                    </a:lnTo>
                    <a:lnTo>
                      <a:pt x="234" y="36"/>
                    </a:lnTo>
                    <a:lnTo>
                      <a:pt x="227" y="35"/>
                    </a:lnTo>
                    <a:lnTo>
                      <a:pt x="224" y="34"/>
                    </a:lnTo>
                    <a:lnTo>
                      <a:pt x="220" y="31"/>
                    </a:lnTo>
                    <a:lnTo>
                      <a:pt x="218" y="31"/>
                    </a:lnTo>
                    <a:lnTo>
                      <a:pt x="213" y="31"/>
                    </a:lnTo>
                    <a:lnTo>
                      <a:pt x="207" y="28"/>
                    </a:lnTo>
                    <a:lnTo>
                      <a:pt x="205" y="27"/>
                    </a:lnTo>
                    <a:lnTo>
                      <a:pt x="204" y="25"/>
                    </a:lnTo>
                    <a:lnTo>
                      <a:pt x="199" y="22"/>
                    </a:lnTo>
                    <a:lnTo>
                      <a:pt x="195" y="21"/>
                    </a:lnTo>
                    <a:lnTo>
                      <a:pt x="191" y="19"/>
                    </a:lnTo>
                    <a:lnTo>
                      <a:pt x="186" y="17"/>
                    </a:lnTo>
                    <a:lnTo>
                      <a:pt x="181" y="15"/>
                    </a:lnTo>
                    <a:lnTo>
                      <a:pt x="179" y="17"/>
                    </a:lnTo>
                    <a:lnTo>
                      <a:pt x="178" y="17"/>
                    </a:lnTo>
                    <a:lnTo>
                      <a:pt x="178" y="21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8" y="28"/>
                    </a:lnTo>
                    <a:lnTo>
                      <a:pt x="177" y="28"/>
                    </a:lnTo>
                    <a:lnTo>
                      <a:pt x="173" y="26"/>
                    </a:lnTo>
                    <a:lnTo>
                      <a:pt x="170" y="23"/>
                    </a:lnTo>
                    <a:lnTo>
                      <a:pt x="166" y="19"/>
                    </a:lnTo>
                    <a:lnTo>
                      <a:pt x="162" y="15"/>
                    </a:lnTo>
                    <a:lnTo>
                      <a:pt x="136" y="4"/>
                    </a:lnTo>
                    <a:lnTo>
                      <a:pt x="134" y="2"/>
                    </a:lnTo>
                    <a:lnTo>
                      <a:pt x="127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2" y="1"/>
                    </a:lnTo>
                    <a:lnTo>
                      <a:pt x="105" y="4"/>
                    </a:lnTo>
                    <a:lnTo>
                      <a:pt x="95" y="8"/>
                    </a:lnTo>
                    <a:lnTo>
                      <a:pt x="90" y="9"/>
                    </a:lnTo>
                    <a:lnTo>
                      <a:pt x="86" y="9"/>
                    </a:lnTo>
                    <a:lnTo>
                      <a:pt x="82" y="9"/>
                    </a:lnTo>
                    <a:lnTo>
                      <a:pt x="77" y="10"/>
                    </a:lnTo>
                    <a:lnTo>
                      <a:pt x="71" y="13"/>
                    </a:lnTo>
                    <a:lnTo>
                      <a:pt x="67" y="17"/>
                    </a:lnTo>
                    <a:lnTo>
                      <a:pt x="65" y="21"/>
                    </a:lnTo>
                    <a:lnTo>
                      <a:pt x="62" y="30"/>
                    </a:lnTo>
                    <a:lnTo>
                      <a:pt x="56" y="41"/>
                    </a:lnTo>
                    <a:lnTo>
                      <a:pt x="52" y="48"/>
                    </a:lnTo>
                    <a:lnTo>
                      <a:pt x="48" y="53"/>
                    </a:lnTo>
                    <a:lnTo>
                      <a:pt x="43" y="56"/>
                    </a:lnTo>
                    <a:lnTo>
                      <a:pt x="39" y="57"/>
                    </a:lnTo>
                    <a:lnTo>
                      <a:pt x="30" y="58"/>
                    </a:lnTo>
                    <a:lnTo>
                      <a:pt x="22" y="61"/>
                    </a:lnTo>
                    <a:lnTo>
                      <a:pt x="19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4" y="71"/>
                    </a:lnTo>
                    <a:lnTo>
                      <a:pt x="15" y="77"/>
                    </a:lnTo>
                    <a:lnTo>
                      <a:pt x="18" y="82"/>
                    </a:lnTo>
                    <a:lnTo>
                      <a:pt x="31" y="94"/>
                    </a:lnTo>
                    <a:lnTo>
                      <a:pt x="40" y="104"/>
                    </a:lnTo>
                    <a:lnTo>
                      <a:pt x="52" y="117"/>
                    </a:lnTo>
                    <a:lnTo>
                      <a:pt x="56" y="122"/>
                    </a:lnTo>
                    <a:lnTo>
                      <a:pt x="58" y="129"/>
                    </a:lnTo>
                    <a:lnTo>
                      <a:pt x="58" y="134"/>
                    </a:lnTo>
                    <a:lnTo>
                      <a:pt x="58" y="135"/>
                    </a:lnTo>
                    <a:lnTo>
                      <a:pt x="57" y="138"/>
                    </a:lnTo>
                    <a:lnTo>
                      <a:pt x="53" y="139"/>
                    </a:lnTo>
                    <a:lnTo>
                      <a:pt x="50" y="140"/>
                    </a:lnTo>
                    <a:lnTo>
                      <a:pt x="48" y="139"/>
                    </a:lnTo>
                    <a:lnTo>
                      <a:pt x="45" y="138"/>
                    </a:lnTo>
                    <a:lnTo>
                      <a:pt x="41" y="134"/>
                    </a:lnTo>
                    <a:lnTo>
                      <a:pt x="36" y="130"/>
                    </a:lnTo>
                    <a:lnTo>
                      <a:pt x="30" y="130"/>
                    </a:lnTo>
                    <a:lnTo>
                      <a:pt x="22" y="131"/>
                    </a:lnTo>
                    <a:lnTo>
                      <a:pt x="14" y="135"/>
                    </a:lnTo>
                    <a:lnTo>
                      <a:pt x="10" y="138"/>
                    </a:lnTo>
                    <a:lnTo>
                      <a:pt x="8" y="142"/>
                    </a:lnTo>
                    <a:lnTo>
                      <a:pt x="2" y="148"/>
                    </a:lnTo>
                    <a:lnTo>
                      <a:pt x="0" y="155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4" y="165"/>
                    </a:lnTo>
                    <a:lnTo>
                      <a:pt x="8" y="168"/>
                    </a:lnTo>
                    <a:lnTo>
                      <a:pt x="17" y="174"/>
                    </a:lnTo>
                    <a:lnTo>
                      <a:pt x="27" y="178"/>
                    </a:lnTo>
                    <a:lnTo>
                      <a:pt x="32" y="179"/>
                    </a:lnTo>
                    <a:lnTo>
                      <a:pt x="37" y="179"/>
                    </a:lnTo>
                    <a:lnTo>
                      <a:pt x="44" y="179"/>
                    </a:lnTo>
                    <a:lnTo>
                      <a:pt x="49" y="177"/>
                    </a:lnTo>
                    <a:lnTo>
                      <a:pt x="58" y="173"/>
                    </a:lnTo>
                    <a:lnTo>
                      <a:pt x="65" y="170"/>
                    </a:lnTo>
                    <a:lnTo>
                      <a:pt x="67" y="170"/>
                    </a:lnTo>
                    <a:lnTo>
                      <a:pt x="69" y="172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67" y="177"/>
                    </a:lnTo>
                    <a:lnTo>
                      <a:pt x="66" y="179"/>
                    </a:lnTo>
                    <a:lnTo>
                      <a:pt x="66" y="181"/>
                    </a:lnTo>
                    <a:lnTo>
                      <a:pt x="66" y="183"/>
                    </a:lnTo>
                    <a:lnTo>
                      <a:pt x="71" y="191"/>
                    </a:lnTo>
                    <a:lnTo>
                      <a:pt x="71" y="192"/>
                    </a:lnTo>
                    <a:lnTo>
                      <a:pt x="71" y="194"/>
                    </a:lnTo>
                    <a:lnTo>
                      <a:pt x="70" y="196"/>
                    </a:lnTo>
                    <a:lnTo>
                      <a:pt x="67" y="199"/>
                    </a:lnTo>
                    <a:lnTo>
                      <a:pt x="60" y="203"/>
                    </a:lnTo>
                    <a:lnTo>
                      <a:pt x="50" y="207"/>
                    </a:lnTo>
                    <a:lnTo>
                      <a:pt x="47" y="209"/>
                    </a:lnTo>
                    <a:lnTo>
                      <a:pt x="44" y="212"/>
                    </a:lnTo>
                    <a:lnTo>
                      <a:pt x="41" y="216"/>
                    </a:lnTo>
                    <a:lnTo>
                      <a:pt x="41" y="220"/>
                    </a:lnTo>
                    <a:lnTo>
                      <a:pt x="41" y="221"/>
                    </a:lnTo>
                    <a:lnTo>
                      <a:pt x="30" y="229"/>
                    </a:lnTo>
                    <a:lnTo>
                      <a:pt x="19" y="235"/>
                    </a:lnTo>
                    <a:lnTo>
                      <a:pt x="13" y="241"/>
                    </a:lnTo>
                    <a:lnTo>
                      <a:pt x="11" y="243"/>
                    </a:lnTo>
                    <a:lnTo>
                      <a:pt x="13" y="246"/>
                    </a:lnTo>
                    <a:lnTo>
                      <a:pt x="14" y="248"/>
                    </a:lnTo>
                    <a:lnTo>
                      <a:pt x="17" y="252"/>
                    </a:lnTo>
                    <a:lnTo>
                      <a:pt x="21" y="255"/>
                    </a:lnTo>
                    <a:lnTo>
                      <a:pt x="31" y="258"/>
                    </a:lnTo>
                    <a:lnTo>
                      <a:pt x="30" y="260"/>
                    </a:lnTo>
                    <a:lnTo>
                      <a:pt x="30" y="267"/>
                    </a:lnTo>
                    <a:lnTo>
                      <a:pt x="30" y="271"/>
                    </a:lnTo>
                    <a:lnTo>
                      <a:pt x="31" y="274"/>
                    </a:lnTo>
                    <a:lnTo>
                      <a:pt x="34" y="278"/>
                    </a:lnTo>
                    <a:lnTo>
                      <a:pt x="37" y="281"/>
                    </a:lnTo>
                    <a:lnTo>
                      <a:pt x="53" y="281"/>
                    </a:lnTo>
                    <a:lnTo>
                      <a:pt x="56" y="286"/>
                    </a:lnTo>
                    <a:lnTo>
                      <a:pt x="57" y="293"/>
                    </a:lnTo>
                    <a:lnTo>
                      <a:pt x="58" y="299"/>
                    </a:lnTo>
                    <a:lnTo>
                      <a:pt x="60" y="301"/>
                    </a:lnTo>
                    <a:lnTo>
                      <a:pt x="62" y="302"/>
                    </a:lnTo>
                    <a:lnTo>
                      <a:pt x="66" y="301"/>
                    </a:lnTo>
                    <a:lnTo>
                      <a:pt x="69" y="299"/>
                    </a:lnTo>
                    <a:lnTo>
                      <a:pt x="70" y="297"/>
                    </a:lnTo>
                    <a:lnTo>
                      <a:pt x="74" y="297"/>
                    </a:lnTo>
                    <a:lnTo>
                      <a:pt x="77" y="298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82" y="307"/>
                    </a:lnTo>
                    <a:lnTo>
                      <a:pt x="83" y="308"/>
                    </a:lnTo>
                    <a:lnTo>
                      <a:pt x="87" y="308"/>
                    </a:lnTo>
                    <a:lnTo>
                      <a:pt x="90" y="307"/>
                    </a:lnTo>
                    <a:lnTo>
                      <a:pt x="95" y="304"/>
                    </a:lnTo>
                    <a:lnTo>
                      <a:pt x="101" y="298"/>
                    </a:lnTo>
                    <a:lnTo>
                      <a:pt x="105" y="295"/>
                    </a:lnTo>
                    <a:lnTo>
                      <a:pt x="108" y="295"/>
                    </a:lnTo>
                    <a:lnTo>
                      <a:pt x="108" y="298"/>
                    </a:lnTo>
                    <a:lnTo>
                      <a:pt x="105" y="308"/>
                    </a:lnTo>
                    <a:lnTo>
                      <a:pt x="103" y="316"/>
                    </a:lnTo>
                    <a:lnTo>
                      <a:pt x="99" y="324"/>
                    </a:lnTo>
                    <a:lnTo>
                      <a:pt x="86" y="334"/>
                    </a:lnTo>
                    <a:lnTo>
                      <a:pt x="75" y="343"/>
                    </a:lnTo>
                    <a:lnTo>
                      <a:pt x="66" y="353"/>
                    </a:lnTo>
                    <a:lnTo>
                      <a:pt x="60" y="357"/>
                    </a:lnTo>
                    <a:lnTo>
                      <a:pt x="53" y="362"/>
                    </a:lnTo>
                    <a:lnTo>
                      <a:pt x="50" y="364"/>
                    </a:lnTo>
                    <a:lnTo>
                      <a:pt x="49" y="368"/>
                    </a:lnTo>
                    <a:lnTo>
                      <a:pt x="56" y="366"/>
                    </a:lnTo>
                    <a:lnTo>
                      <a:pt x="74" y="360"/>
                    </a:lnTo>
                    <a:lnTo>
                      <a:pt x="79" y="358"/>
                    </a:lnTo>
                    <a:lnTo>
                      <a:pt x="86" y="354"/>
                    </a:lnTo>
                    <a:lnTo>
                      <a:pt x="100" y="343"/>
                    </a:lnTo>
                    <a:lnTo>
                      <a:pt x="113" y="332"/>
                    </a:lnTo>
                    <a:lnTo>
                      <a:pt x="125" y="320"/>
                    </a:lnTo>
                    <a:lnTo>
                      <a:pt x="129" y="317"/>
                    </a:lnTo>
                    <a:lnTo>
                      <a:pt x="138" y="312"/>
                    </a:lnTo>
                    <a:lnTo>
                      <a:pt x="142" y="308"/>
                    </a:lnTo>
                    <a:lnTo>
                      <a:pt x="144" y="304"/>
                    </a:lnTo>
                    <a:lnTo>
                      <a:pt x="144" y="301"/>
                    </a:lnTo>
                    <a:lnTo>
                      <a:pt x="142" y="297"/>
                    </a:lnTo>
                    <a:lnTo>
                      <a:pt x="140" y="295"/>
                    </a:lnTo>
                    <a:lnTo>
                      <a:pt x="138" y="294"/>
                    </a:lnTo>
                    <a:lnTo>
                      <a:pt x="138" y="293"/>
                    </a:lnTo>
                    <a:lnTo>
                      <a:pt x="138" y="291"/>
                    </a:lnTo>
                    <a:lnTo>
                      <a:pt x="139" y="290"/>
                    </a:lnTo>
                    <a:lnTo>
                      <a:pt x="142" y="288"/>
                    </a:lnTo>
                    <a:lnTo>
                      <a:pt x="149" y="276"/>
                    </a:lnTo>
                    <a:lnTo>
                      <a:pt x="156" y="265"/>
                    </a:lnTo>
                    <a:lnTo>
                      <a:pt x="160" y="255"/>
                    </a:lnTo>
                    <a:lnTo>
                      <a:pt x="161" y="254"/>
                    </a:lnTo>
                    <a:lnTo>
                      <a:pt x="168" y="250"/>
                    </a:lnTo>
                    <a:lnTo>
                      <a:pt x="177" y="247"/>
                    </a:lnTo>
                    <a:lnTo>
                      <a:pt x="183" y="247"/>
                    </a:lnTo>
                    <a:lnTo>
                      <a:pt x="190" y="247"/>
                    </a:lnTo>
                    <a:lnTo>
                      <a:pt x="194" y="250"/>
                    </a:lnTo>
                    <a:lnTo>
                      <a:pt x="196" y="252"/>
                    </a:lnTo>
                    <a:lnTo>
                      <a:pt x="195" y="254"/>
                    </a:lnTo>
                    <a:lnTo>
                      <a:pt x="194" y="255"/>
                    </a:lnTo>
                    <a:lnTo>
                      <a:pt x="190" y="255"/>
                    </a:lnTo>
                    <a:lnTo>
                      <a:pt x="182" y="258"/>
                    </a:lnTo>
                    <a:lnTo>
                      <a:pt x="177" y="259"/>
                    </a:lnTo>
                    <a:lnTo>
                      <a:pt x="172" y="261"/>
                    </a:lnTo>
                    <a:lnTo>
                      <a:pt x="169" y="264"/>
                    </a:lnTo>
                    <a:lnTo>
                      <a:pt x="166" y="269"/>
                    </a:lnTo>
                    <a:lnTo>
                      <a:pt x="165" y="273"/>
                    </a:lnTo>
                    <a:lnTo>
                      <a:pt x="164" y="277"/>
                    </a:lnTo>
                    <a:lnTo>
                      <a:pt x="161" y="280"/>
                    </a:lnTo>
                    <a:lnTo>
                      <a:pt x="160" y="282"/>
                    </a:lnTo>
                    <a:lnTo>
                      <a:pt x="161" y="288"/>
                    </a:lnTo>
                    <a:lnTo>
                      <a:pt x="162" y="290"/>
                    </a:lnTo>
                    <a:lnTo>
                      <a:pt x="164" y="293"/>
                    </a:lnTo>
                    <a:lnTo>
                      <a:pt x="168" y="293"/>
                    </a:lnTo>
                    <a:lnTo>
                      <a:pt x="172" y="291"/>
                    </a:lnTo>
                    <a:lnTo>
                      <a:pt x="183" y="284"/>
                    </a:lnTo>
                    <a:lnTo>
                      <a:pt x="191" y="277"/>
                    </a:lnTo>
                    <a:lnTo>
                      <a:pt x="194" y="274"/>
                    </a:lnTo>
                    <a:lnTo>
                      <a:pt x="195" y="272"/>
                    </a:lnTo>
                    <a:lnTo>
                      <a:pt x="195" y="268"/>
                    </a:lnTo>
                    <a:lnTo>
                      <a:pt x="198" y="261"/>
                    </a:lnTo>
                    <a:lnTo>
                      <a:pt x="199" y="259"/>
                    </a:lnTo>
                    <a:lnTo>
                      <a:pt x="201" y="258"/>
                    </a:lnTo>
                    <a:lnTo>
                      <a:pt x="205" y="259"/>
                    </a:lnTo>
                    <a:lnTo>
                      <a:pt x="211" y="261"/>
                    </a:lnTo>
                    <a:lnTo>
                      <a:pt x="213" y="263"/>
                    </a:lnTo>
                    <a:lnTo>
                      <a:pt x="220" y="263"/>
                    </a:lnTo>
                    <a:lnTo>
                      <a:pt x="226" y="265"/>
                    </a:lnTo>
                    <a:lnTo>
                      <a:pt x="229" y="268"/>
                    </a:lnTo>
                    <a:lnTo>
                      <a:pt x="231" y="272"/>
                    </a:lnTo>
                    <a:lnTo>
                      <a:pt x="238" y="273"/>
                    </a:lnTo>
                    <a:lnTo>
                      <a:pt x="246" y="276"/>
                    </a:lnTo>
                    <a:lnTo>
                      <a:pt x="257" y="277"/>
                    </a:lnTo>
                    <a:lnTo>
                      <a:pt x="263" y="280"/>
                    </a:lnTo>
                    <a:lnTo>
                      <a:pt x="268" y="282"/>
                    </a:lnTo>
                    <a:lnTo>
                      <a:pt x="270" y="286"/>
                    </a:lnTo>
                    <a:lnTo>
                      <a:pt x="273" y="285"/>
                    </a:lnTo>
                    <a:lnTo>
                      <a:pt x="277" y="282"/>
                    </a:lnTo>
                    <a:lnTo>
                      <a:pt x="278" y="281"/>
                    </a:lnTo>
                    <a:lnTo>
                      <a:pt x="281" y="281"/>
                    </a:lnTo>
                    <a:lnTo>
                      <a:pt x="283" y="282"/>
                    </a:lnTo>
                    <a:lnTo>
                      <a:pt x="285" y="284"/>
                    </a:lnTo>
                    <a:lnTo>
                      <a:pt x="291" y="293"/>
                    </a:lnTo>
                    <a:lnTo>
                      <a:pt x="303" y="304"/>
                    </a:lnTo>
                    <a:lnTo>
                      <a:pt x="319" y="319"/>
                    </a:lnTo>
                    <a:lnTo>
                      <a:pt x="329" y="299"/>
                    </a:lnTo>
                    <a:lnTo>
                      <a:pt x="337" y="308"/>
                    </a:lnTo>
                    <a:lnTo>
                      <a:pt x="341" y="316"/>
                    </a:lnTo>
                    <a:lnTo>
                      <a:pt x="345" y="324"/>
                    </a:lnTo>
                    <a:lnTo>
                      <a:pt x="349" y="329"/>
                    </a:lnTo>
                    <a:lnTo>
                      <a:pt x="356" y="338"/>
                    </a:lnTo>
                    <a:lnTo>
                      <a:pt x="356" y="345"/>
                    </a:lnTo>
                    <a:lnTo>
                      <a:pt x="359" y="351"/>
                    </a:lnTo>
                    <a:lnTo>
                      <a:pt x="360" y="354"/>
                    </a:lnTo>
                    <a:lnTo>
                      <a:pt x="363" y="357"/>
                    </a:lnTo>
                    <a:lnTo>
                      <a:pt x="363" y="359"/>
                    </a:lnTo>
                    <a:lnTo>
                      <a:pt x="365" y="359"/>
                    </a:lnTo>
                    <a:lnTo>
                      <a:pt x="371" y="357"/>
                    </a:lnTo>
                    <a:lnTo>
                      <a:pt x="372" y="358"/>
                    </a:lnTo>
                    <a:lnTo>
                      <a:pt x="372" y="360"/>
                    </a:lnTo>
                    <a:lnTo>
                      <a:pt x="373" y="368"/>
                    </a:lnTo>
                    <a:lnTo>
                      <a:pt x="372" y="371"/>
                    </a:lnTo>
                    <a:lnTo>
                      <a:pt x="371" y="376"/>
                    </a:lnTo>
                    <a:lnTo>
                      <a:pt x="371" y="380"/>
                    </a:lnTo>
                    <a:lnTo>
                      <a:pt x="371" y="383"/>
                    </a:lnTo>
                    <a:lnTo>
                      <a:pt x="373" y="385"/>
                    </a:lnTo>
                    <a:lnTo>
                      <a:pt x="377" y="386"/>
                    </a:lnTo>
                    <a:lnTo>
                      <a:pt x="381" y="373"/>
                    </a:lnTo>
                    <a:lnTo>
                      <a:pt x="382" y="362"/>
                    </a:lnTo>
                    <a:lnTo>
                      <a:pt x="382" y="358"/>
                    </a:lnTo>
                    <a:lnTo>
                      <a:pt x="382" y="355"/>
                    </a:lnTo>
                    <a:lnTo>
                      <a:pt x="376" y="349"/>
                    </a:lnTo>
                    <a:lnTo>
                      <a:pt x="371" y="342"/>
                    </a:lnTo>
                    <a:lnTo>
                      <a:pt x="365" y="333"/>
                    </a:lnTo>
                    <a:lnTo>
                      <a:pt x="349" y="310"/>
                    </a:lnTo>
                    <a:lnTo>
                      <a:pt x="335" y="293"/>
                    </a:lnTo>
                    <a:lnTo>
                      <a:pt x="330" y="286"/>
                    </a:lnTo>
                    <a:lnTo>
                      <a:pt x="326" y="284"/>
                    </a:lnTo>
                    <a:lnTo>
                      <a:pt x="321" y="289"/>
                    </a:lnTo>
                    <a:lnTo>
                      <a:pt x="316" y="291"/>
                    </a:lnTo>
                    <a:lnTo>
                      <a:pt x="309" y="294"/>
                    </a:lnTo>
                    <a:lnTo>
                      <a:pt x="294" y="281"/>
                    </a:lnTo>
                    <a:lnTo>
                      <a:pt x="282" y="272"/>
                    </a:lnTo>
                    <a:lnTo>
                      <a:pt x="273" y="267"/>
                    </a:lnTo>
                    <a:lnTo>
                      <a:pt x="263" y="264"/>
                    </a:lnTo>
                    <a:lnTo>
                      <a:pt x="263" y="38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5" name="Freeform 7"/>
              <p:cNvSpPr>
                <a:spLocks/>
              </p:cNvSpPr>
              <p:nvPr/>
            </p:nvSpPr>
            <p:spPr bwMode="grayWhite">
              <a:xfrm>
                <a:off x="395" y="1251"/>
                <a:ext cx="10" cy="10"/>
              </a:xfrm>
              <a:custGeom>
                <a:avLst/>
                <a:gdLst>
                  <a:gd name="T0" fmla="*/ 0 w 21"/>
                  <a:gd name="T1" fmla="*/ 1 h 19"/>
                  <a:gd name="T2" fmla="*/ 0 w 21"/>
                  <a:gd name="T3" fmla="*/ 1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w 21"/>
                  <a:gd name="T11" fmla="*/ 1 h 19"/>
                  <a:gd name="T12" fmla="*/ 0 w 21"/>
                  <a:gd name="T13" fmla="*/ 1 h 19"/>
                  <a:gd name="T14" fmla="*/ 0 w 21"/>
                  <a:gd name="T15" fmla="*/ 1 h 19"/>
                  <a:gd name="T16" fmla="*/ 0 w 21"/>
                  <a:gd name="T17" fmla="*/ 1 h 19"/>
                  <a:gd name="T18" fmla="*/ 0 w 21"/>
                  <a:gd name="T19" fmla="*/ 1 h 19"/>
                  <a:gd name="T20" fmla="*/ 0 w 21"/>
                  <a:gd name="T21" fmla="*/ 1 h 19"/>
                  <a:gd name="T22" fmla="*/ 0 w 21"/>
                  <a:gd name="T23" fmla="*/ 1 h 19"/>
                  <a:gd name="T24" fmla="*/ 0 w 21"/>
                  <a:gd name="T25" fmla="*/ 1 h 19"/>
                  <a:gd name="T26" fmla="*/ 0 w 21"/>
                  <a:gd name="T27" fmla="*/ 1 h 19"/>
                  <a:gd name="T28" fmla="*/ 0 w 21"/>
                  <a:gd name="T29" fmla="*/ 1 h 19"/>
                  <a:gd name="T30" fmla="*/ 0 w 21"/>
                  <a:gd name="T31" fmla="*/ 1 h 19"/>
                  <a:gd name="T32" fmla="*/ 0 w 21"/>
                  <a:gd name="T33" fmla="*/ 1 h 19"/>
                  <a:gd name="T34" fmla="*/ 0 w 21"/>
                  <a:gd name="T35" fmla="*/ 1 h 19"/>
                  <a:gd name="T36" fmla="*/ 0 w 21"/>
                  <a:gd name="T37" fmla="*/ 1 h 19"/>
                  <a:gd name="T38" fmla="*/ 0 w 21"/>
                  <a:gd name="T39" fmla="*/ 1 h 19"/>
                  <a:gd name="T40" fmla="*/ 0 w 21"/>
                  <a:gd name="T41" fmla="*/ 1 h 19"/>
                  <a:gd name="T42" fmla="*/ 0 w 21"/>
                  <a:gd name="T43" fmla="*/ 1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19"/>
                  <a:gd name="T68" fmla="*/ 21 w 21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19">
                    <a:moveTo>
                      <a:pt x="11" y="2"/>
                    </a:moveTo>
                    <a:lnTo>
                      <a:pt x="11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8" y="15"/>
                    </a:lnTo>
                    <a:lnTo>
                      <a:pt x="12" y="17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21" y="15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3" y="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6" name="Freeform 8"/>
              <p:cNvSpPr>
                <a:spLocks/>
              </p:cNvSpPr>
              <p:nvPr/>
            </p:nvSpPr>
            <p:spPr bwMode="grayWhite">
              <a:xfrm>
                <a:off x="477" y="1315"/>
                <a:ext cx="6" cy="8"/>
              </a:xfrm>
              <a:custGeom>
                <a:avLst/>
                <a:gdLst>
                  <a:gd name="T0" fmla="*/ 1 w 12"/>
                  <a:gd name="T1" fmla="*/ 0 h 17"/>
                  <a:gd name="T2" fmla="*/ 1 w 12"/>
                  <a:gd name="T3" fmla="*/ 0 h 17"/>
                  <a:gd name="T4" fmla="*/ 1 w 12"/>
                  <a:gd name="T5" fmla="*/ 0 h 17"/>
                  <a:gd name="T6" fmla="*/ 1 w 12"/>
                  <a:gd name="T7" fmla="*/ 0 h 17"/>
                  <a:gd name="T8" fmla="*/ 1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1 w 12"/>
                  <a:gd name="T17" fmla="*/ 0 h 17"/>
                  <a:gd name="T18" fmla="*/ 1 w 12"/>
                  <a:gd name="T19" fmla="*/ 0 h 17"/>
                  <a:gd name="T20" fmla="*/ 1 w 12"/>
                  <a:gd name="T21" fmla="*/ 0 h 17"/>
                  <a:gd name="T22" fmla="*/ 1 w 12"/>
                  <a:gd name="T23" fmla="*/ 0 h 17"/>
                  <a:gd name="T24" fmla="*/ 1 w 12"/>
                  <a:gd name="T25" fmla="*/ 0 h 17"/>
                  <a:gd name="T26" fmla="*/ 1 w 12"/>
                  <a:gd name="T27" fmla="*/ 0 h 17"/>
                  <a:gd name="T28" fmla="*/ 1 w 12"/>
                  <a:gd name="T29" fmla="*/ 0 h 17"/>
                  <a:gd name="T30" fmla="*/ 1 w 12"/>
                  <a:gd name="T31" fmla="*/ 0 h 17"/>
                  <a:gd name="T32" fmla="*/ 1 w 12"/>
                  <a:gd name="T33" fmla="*/ 0 h 17"/>
                  <a:gd name="T34" fmla="*/ 1 w 12"/>
                  <a:gd name="T35" fmla="*/ 0 h 17"/>
                  <a:gd name="T36" fmla="*/ 1 w 12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7"/>
                  <a:gd name="T59" fmla="*/ 12 w 12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7">
                    <a:moveTo>
                      <a:pt x="7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12" y="13"/>
                    </a:lnTo>
                    <a:lnTo>
                      <a:pt x="12" y="8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400" name="Freeform 9"/>
            <p:cNvSpPr>
              <a:spLocks/>
            </p:cNvSpPr>
            <p:nvPr/>
          </p:nvSpPr>
          <p:spPr bwMode="grayWhite">
            <a:xfrm>
              <a:off x="1246" y="950"/>
              <a:ext cx="489" cy="356"/>
            </a:xfrm>
            <a:custGeom>
              <a:avLst/>
              <a:gdLst>
                <a:gd name="T0" fmla="*/ 6 w 526"/>
                <a:gd name="T1" fmla="*/ 6 h 384"/>
                <a:gd name="T2" fmla="*/ 0 w 526"/>
                <a:gd name="T3" fmla="*/ 6 h 384"/>
                <a:gd name="T4" fmla="*/ 4 w 526"/>
                <a:gd name="T5" fmla="*/ 6 h 384"/>
                <a:gd name="T6" fmla="*/ 6 w 526"/>
                <a:gd name="T7" fmla="*/ 6 h 384"/>
                <a:gd name="T8" fmla="*/ 7 w 526"/>
                <a:gd name="T9" fmla="*/ 6 h 384"/>
                <a:gd name="T10" fmla="*/ 7 w 526"/>
                <a:gd name="T11" fmla="*/ 6 h 384"/>
                <a:gd name="T12" fmla="*/ 7 w 526"/>
                <a:gd name="T13" fmla="*/ 6 h 384"/>
                <a:gd name="T14" fmla="*/ 7 w 526"/>
                <a:gd name="T15" fmla="*/ 6 h 384"/>
                <a:gd name="T16" fmla="*/ 7 w 526"/>
                <a:gd name="T17" fmla="*/ 6 h 384"/>
                <a:gd name="T18" fmla="*/ 7 w 526"/>
                <a:gd name="T19" fmla="*/ 6 h 384"/>
                <a:gd name="T20" fmla="*/ 7 w 526"/>
                <a:gd name="T21" fmla="*/ 6 h 384"/>
                <a:gd name="T22" fmla="*/ 7 w 526"/>
                <a:gd name="T23" fmla="*/ 6 h 384"/>
                <a:gd name="T24" fmla="*/ 7 w 526"/>
                <a:gd name="T25" fmla="*/ 6 h 384"/>
                <a:gd name="T26" fmla="*/ 7 w 526"/>
                <a:gd name="T27" fmla="*/ 6 h 384"/>
                <a:gd name="T28" fmla="*/ 7 w 526"/>
                <a:gd name="T29" fmla="*/ 6 h 384"/>
                <a:gd name="T30" fmla="*/ 7 w 526"/>
                <a:gd name="T31" fmla="*/ 6 h 384"/>
                <a:gd name="T32" fmla="*/ 7 w 526"/>
                <a:gd name="T33" fmla="*/ 6 h 384"/>
                <a:gd name="T34" fmla="*/ 7 w 526"/>
                <a:gd name="T35" fmla="*/ 6 h 384"/>
                <a:gd name="T36" fmla="*/ 7 w 526"/>
                <a:gd name="T37" fmla="*/ 6 h 384"/>
                <a:gd name="T38" fmla="*/ 7 w 526"/>
                <a:gd name="T39" fmla="*/ 6 h 384"/>
                <a:gd name="T40" fmla="*/ 7 w 526"/>
                <a:gd name="T41" fmla="*/ 6 h 384"/>
                <a:gd name="T42" fmla="*/ 7 w 526"/>
                <a:gd name="T43" fmla="*/ 6 h 384"/>
                <a:gd name="T44" fmla="*/ 7 w 526"/>
                <a:gd name="T45" fmla="*/ 6 h 384"/>
                <a:gd name="T46" fmla="*/ 7 w 526"/>
                <a:gd name="T47" fmla="*/ 6 h 384"/>
                <a:gd name="T48" fmla="*/ 7 w 526"/>
                <a:gd name="T49" fmla="*/ 6 h 384"/>
                <a:gd name="T50" fmla="*/ 7 w 526"/>
                <a:gd name="T51" fmla="*/ 6 h 384"/>
                <a:gd name="T52" fmla="*/ 7 w 526"/>
                <a:gd name="T53" fmla="*/ 6 h 384"/>
                <a:gd name="T54" fmla="*/ 7 w 526"/>
                <a:gd name="T55" fmla="*/ 6 h 384"/>
                <a:gd name="T56" fmla="*/ 7 w 526"/>
                <a:gd name="T57" fmla="*/ 6 h 384"/>
                <a:gd name="T58" fmla="*/ 7 w 526"/>
                <a:gd name="T59" fmla="*/ 6 h 384"/>
                <a:gd name="T60" fmla="*/ 7 w 526"/>
                <a:gd name="T61" fmla="*/ 6 h 384"/>
                <a:gd name="T62" fmla="*/ 7 w 526"/>
                <a:gd name="T63" fmla="*/ 6 h 384"/>
                <a:gd name="T64" fmla="*/ 7 w 526"/>
                <a:gd name="T65" fmla="*/ 6 h 384"/>
                <a:gd name="T66" fmla="*/ 7 w 526"/>
                <a:gd name="T67" fmla="*/ 6 h 384"/>
                <a:gd name="T68" fmla="*/ 7 w 526"/>
                <a:gd name="T69" fmla="*/ 6 h 384"/>
                <a:gd name="T70" fmla="*/ 7 w 526"/>
                <a:gd name="T71" fmla="*/ 6 h 384"/>
                <a:gd name="T72" fmla="*/ 7 w 526"/>
                <a:gd name="T73" fmla="*/ 0 h 384"/>
                <a:gd name="T74" fmla="*/ 7 w 526"/>
                <a:gd name="T75" fmla="*/ 6 h 384"/>
                <a:gd name="T76" fmla="*/ 7 w 526"/>
                <a:gd name="T77" fmla="*/ 6 h 384"/>
                <a:gd name="T78" fmla="*/ 7 w 526"/>
                <a:gd name="T79" fmla="*/ 6 h 384"/>
                <a:gd name="T80" fmla="*/ 7 w 526"/>
                <a:gd name="T81" fmla="*/ 6 h 384"/>
                <a:gd name="T82" fmla="*/ 7 w 526"/>
                <a:gd name="T83" fmla="*/ 6 h 384"/>
                <a:gd name="T84" fmla="*/ 7 w 526"/>
                <a:gd name="T85" fmla="*/ 6 h 384"/>
                <a:gd name="T86" fmla="*/ 7 w 526"/>
                <a:gd name="T87" fmla="*/ 6 h 384"/>
                <a:gd name="T88" fmla="*/ 7 w 526"/>
                <a:gd name="T89" fmla="*/ 6 h 384"/>
                <a:gd name="T90" fmla="*/ 7 w 526"/>
                <a:gd name="T91" fmla="*/ 6 h 384"/>
                <a:gd name="T92" fmla="*/ 7 w 526"/>
                <a:gd name="T93" fmla="*/ 6 h 384"/>
                <a:gd name="T94" fmla="*/ 7 w 526"/>
                <a:gd name="T95" fmla="*/ 6 h 384"/>
                <a:gd name="T96" fmla="*/ 7 w 526"/>
                <a:gd name="T97" fmla="*/ 6 h 384"/>
                <a:gd name="T98" fmla="*/ 7 w 526"/>
                <a:gd name="T99" fmla="*/ 6 h 384"/>
                <a:gd name="T100" fmla="*/ 7 w 526"/>
                <a:gd name="T101" fmla="*/ 6 h 384"/>
                <a:gd name="T102" fmla="*/ 7 w 526"/>
                <a:gd name="T103" fmla="*/ 6 h 384"/>
                <a:gd name="T104" fmla="*/ 7 w 526"/>
                <a:gd name="T105" fmla="*/ 6 h 384"/>
                <a:gd name="T106" fmla="*/ 7 w 526"/>
                <a:gd name="T107" fmla="*/ 6 h 384"/>
                <a:gd name="T108" fmla="*/ 7 w 526"/>
                <a:gd name="T109" fmla="*/ 6 h 384"/>
                <a:gd name="T110" fmla="*/ 7 w 526"/>
                <a:gd name="T111" fmla="*/ 6 h 384"/>
                <a:gd name="T112" fmla="*/ 7 w 526"/>
                <a:gd name="T113" fmla="*/ 6 h 384"/>
                <a:gd name="T114" fmla="*/ 7 w 526"/>
                <a:gd name="T115" fmla="*/ 6 h 384"/>
                <a:gd name="T116" fmla="*/ 7 w 526"/>
                <a:gd name="T117" fmla="*/ 6 h 384"/>
                <a:gd name="T118" fmla="*/ 7 w 526"/>
                <a:gd name="T119" fmla="*/ 6 h 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6"/>
                <a:gd name="T181" fmla="*/ 0 h 384"/>
                <a:gd name="T182" fmla="*/ 526 w 526"/>
                <a:gd name="T183" fmla="*/ 384 h 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6" h="384">
                  <a:moveTo>
                    <a:pt x="20" y="242"/>
                  </a:moveTo>
                  <a:lnTo>
                    <a:pt x="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4" y="216"/>
                  </a:lnTo>
                  <a:lnTo>
                    <a:pt x="6" y="210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8" y="202"/>
                  </a:lnTo>
                  <a:lnTo>
                    <a:pt x="10" y="202"/>
                  </a:lnTo>
                  <a:lnTo>
                    <a:pt x="12" y="210"/>
                  </a:lnTo>
                  <a:lnTo>
                    <a:pt x="10" y="214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20" y="210"/>
                  </a:lnTo>
                  <a:lnTo>
                    <a:pt x="18" y="208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20" y="192"/>
                  </a:lnTo>
                  <a:lnTo>
                    <a:pt x="14" y="190"/>
                  </a:lnTo>
                  <a:lnTo>
                    <a:pt x="14" y="176"/>
                  </a:lnTo>
                  <a:lnTo>
                    <a:pt x="16" y="174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16" y="166"/>
                  </a:lnTo>
                  <a:lnTo>
                    <a:pt x="16" y="154"/>
                  </a:lnTo>
                  <a:lnTo>
                    <a:pt x="16" y="148"/>
                  </a:lnTo>
                  <a:lnTo>
                    <a:pt x="18" y="136"/>
                  </a:lnTo>
                  <a:lnTo>
                    <a:pt x="18" y="126"/>
                  </a:lnTo>
                  <a:lnTo>
                    <a:pt x="16" y="118"/>
                  </a:lnTo>
                  <a:lnTo>
                    <a:pt x="18" y="98"/>
                  </a:lnTo>
                  <a:lnTo>
                    <a:pt x="20" y="90"/>
                  </a:lnTo>
                  <a:lnTo>
                    <a:pt x="12" y="62"/>
                  </a:lnTo>
                  <a:lnTo>
                    <a:pt x="12" y="44"/>
                  </a:lnTo>
                  <a:lnTo>
                    <a:pt x="14" y="34"/>
                  </a:lnTo>
                  <a:lnTo>
                    <a:pt x="18" y="18"/>
                  </a:lnTo>
                  <a:lnTo>
                    <a:pt x="68" y="54"/>
                  </a:lnTo>
                  <a:lnTo>
                    <a:pt x="92" y="68"/>
                  </a:lnTo>
                  <a:lnTo>
                    <a:pt x="112" y="74"/>
                  </a:lnTo>
                  <a:lnTo>
                    <a:pt x="124" y="82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42" y="88"/>
                  </a:lnTo>
                  <a:lnTo>
                    <a:pt x="144" y="114"/>
                  </a:lnTo>
                  <a:lnTo>
                    <a:pt x="142" y="118"/>
                  </a:lnTo>
                  <a:lnTo>
                    <a:pt x="134" y="124"/>
                  </a:lnTo>
                  <a:lnTo>
                    <a:pt x="130" y="134"/>
                  </a:lnTo>
                  <a:lnTo>
                    <a:pt x="130" y="144"/>
                  </a:lnTo>
                  <a:lnTo>
                    <a:pt x="132" y="148"/>
                  </a:lnTo>
                  <a:lnTo>
                    <a:pt x="132" y="152"/>
                  </a:lnTo>
                  <a:lnTo>
                    <a:pt x="130" y="156"/>
                  </a:lnTo>
                  <a:lnTo>
                    <a:pt x="130" y="162"/>
                  </a:lnTo>
                  <a:lnTo>
                    <a:pt x="134" y="166"/>
                  </a:lnTo>
                  <a:lnTo>
                    <a:pt x="144" y="160"/>
                  </a:lnTo>
                  <a:lnTo>
                    <a:pt x="148" y="138"/>
                  </a:lnTo>
                  <a:lnTo>
                    <a:pt x="154" y="134"/>
                  </a:lnTo>
                  <a:lnTo>
                    <a:pt x="158" y="124"/>
                  </a:lnTo>
                  <a:lnTo>
                    <a:pt x="170" y="110"/>
                  </a:lnTo>
                  <a:lnTo>
                    <a:pt x="170" y="106"/>
                  </a:lnTo>
                  <a:lnTo>
                    <a:pt x="164" y="86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8" y="52"/>
                  </a:lnTo>
                  <a:lnTo>
                    <a:pt x="164" y="54"/>
                  </a:lnTo>
                  <a:lnTo>
                    <a:pt x="170" y="42"/>
                  </a:lnTo>
                  <a:lnTo>
                    <a:pt x="168" y="28"/>
                  </a:lnTo>
                  <a:lnTo>
                    <a:pt x="160" y="26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262" y="28"/>
                  </a:lnTo>
                  <a:lnTo>
                    <a:pt x="362" y="54"/>
                  </a:lnTo>
                  <a:lnTo>
                    <a:pt x="524" y="92"/>
                  </a:lnTo>
                  <a:lnTo>
                    <a:pt x="526" y="92"/>
                  </a:lnTo>
                  <a:lnTo>
                    <a:pt x="470" y="342"/>
                  </a:lnTo>
                  <a:lnTo>
                    <a:pt x="468" y="344"/>
                  </a:lnTo>
                  <a:lnTo>
                    <a:pt x="466" y="350"/>
                  </a:lnTo>
                  <a:lnTo>
                    <a:pt x="468" y="354"/>
                  </a:lnTo>
                  <a:lnTo>
                    <a:pt x="470" y="358"/>
                  </a:lnTo>
                  <a:lnTo>
                    <a:pt x="472" y="362"/>
                  </a:lnTo>
                  <a:lnTo>
                    <a:pt x="472" y="366"/>
                  </a:lnTo>
                  <a:lnTo>
                    <a:pt x="470" y="366"/>
                  </a:lnTo>
                  <a:lnTo>
                    <a:pt x="466" y="372"/>
                  </a:lnTo>
                  <a:lnTo>
                    <a:pt x="466" y="378"/>
                  </a:lnTo>
                  <a:lnTo>
                    <a:pt x="468" y="384"/>
                  </a:lnTo>
                  <a:lnTo>
                    <a:pt x="330" y="352"/>
                  </a:lnTo>
                  <a:lnTo>
                    <a:pt x="318" y="354"/>
                  </a:lnTo>
                  <a:lnTo>
                    <a:pt x="312" y="354"/>
                  </a:lnTo>
                  <a:lnTo>
                    <a:pt x="304" y="352"/>
                  </a:lnTo>
                  <a:lnTo>
                    <a:pt x="296" y="352"/>
                  </a:lnTo>
                  <a:lnTo>
                    <a:pt x="290" y="350"/>
                  </a:lnTo>
                  <a:lnTo>
                    <a:pt x="284" y="350"/>
                  </a:lnTo>
                  <a:lnTo>
                    <a:pt x="276" y="352"/>
                  </a:lnTo>
                  <a:lnTo>
                    <a:pt x="266" y="350"/>
                  </a:lnTo>
                  <a:lnTo>
                    <a:pt x="256" y="350"/>
                  </a:lnTo>
                  <a:lnTo>
                    <a:pt x="246" y="354"/>
                  </a:lnTo>
                  <a:lnTo>
                    <a:pt x="238" y="356"/>
                  </a:lnTo>
                  <a:lnTo>
                    <a:pt x="222" y="354"/>
                  </a:lnTo>
                  <a:lnTo>
                    <a:pt x="218" y="352"/>
                  </a:lnTo>
                  <a:lnTo>
                    <a:pt x="206" y="346"/>
                  </a:lnTo>
                  <a:lnTo>
                    <a:pt x="176" y="352"/>
                  </a:lnTo>
                  <a:lnTo>
                    <a:pt x="170" y="342"/>
                  </a:lnTo>
                  <a:lnTo>
                    <a:pt x="144" y="334"/>
                  </a:lnTo>
                  <a:lnTo>
                    <a:pt x="130" y="332"/>
                  </a:lnTo>
                  <a:lnTo>
                    <a:pt x="114" y="334"/>
                  </a:lnTo>
                  <a:lnTo>
                    <a:pt x="90" y="332"/>
                  </a:lnTo>
                  <a:lnTo>
                    <a:pt x="70" y="324"/>
                  </a:lnTo>
                  <a:lnTo>
                    <a:pt x="66" y="314"/>
                  </a:lnTo>
                  <a:lnTo>
                    <a:pt x="68" y="290"/>
                  </a:lnTo>
                  <a:lnTo>
                    <a:pt x="70" y="284"/>
                  </a:lnTo>
                  <a:lnTo>
                    <a:pt x="66" y="270"/>
                  </a:lnTo>
                  <a:lnTo>
                    <a:pt x="52" y="258"/>
                  </a:lnTo>
                  <a:lnTo>
                    <a:pt x="40" y="258"/>
                  </a:lnTo>
                  <a:lnTo>
                    <a:pt x="40" y="254"/>
                  </a:lnTo>
                  <a:lnTo>
                    <a:pt x="34" y="248"/>
                  </a:lnTo>
                  <a:lnTo>
                    <a:pt x="20" y="24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01" name="Freeform 10"/>
            <p:cNvSpPr>
              <a:spLocks/>
            </p:cNvSpPr>
            <p:nvPr/>
          </p:nvSpPr>
          <p:spPr bwMode="grayWhite">
            <a:xfrm>
              <a:off x="1115" y="1175"/>
              <a:ext cx="587" cy="489"/>
            </a:xfrm>
            <a:custGeom>
              <a:avLst/>
              <a:gdLst>
                <a:gd name="T0" fmla="*/ 6 w 634"/>
                <a:gd name="T1" fmla="*/ 6 h 528"/>
                <a:gd name="T2" fmla="*/ 4 w 634"/>
                <a:gd name="T3" fmla="*/ 6 h 528"/>
                <a:gd name="T4" fmla="*/ 6 w 634"/>
                <a:gd name="T5" fmla="*/ 6 h 528"/>
                <a:gd name="T6" fmla="*/ 6 w 634"/>
                <a:gd name="T7" fmla="*/ 6 h 528"/>
                <a:gd name="T8" fmla="*/ 6 w 634"/>
                <a:gd name="T9" fmla="*/ 6 h 528"/>
                <a:gd name="T10" fmla="*/ 6 w 634"/>
                <a:gd name="T11" fmla="*/ 6 h 528"/>
                <a:gd name="T12" fmla="*/ 6 w 634"/>
                <a:gd name="T13" fmla="*/ 6 h 528"/>
                <a:gd name="T14" fmla="*/ 6 w 634"/>
                <a:gd name="T15" fmla="*/ 6 h 528"/>
                <a:gd name="T16" fmla="*/ 6 w 634"/>
                <a:gd name="T17" fmla="*/ 6 h 528"/>
                <a:gd name="T18" fmla="*/ 6 w 634"/>
                <a:gd name="T19" fmla="*/ 6 h 528"/>
                <a:gd name="T20" fmla="*/ 6 w 634"/>
                <a:gd name="T21" fmla="*/ 6 h 528"/>
                <a:gd name="T22" fmla="*/ 6 w 634"/>
                <a:gd name="T23" fmla="*/ 2 h 528"/>
                <a:gd name="T24" fmla="*/ 6 w 634"/>
                <a:gd name="T25" fmla="*/ 2 h 528"/>
                <a:gd name="T26" fmla="*/ 6 w 634"/>
                <a:gd name="T27" fmla="*/ 6 h 528"/>
                <a:gd name="T28" fmla="*/ 6 w 634"/>
                <a:gd name="T29" fmla="*/ 6 h 528"/>
                <a:gd name="T30" fmla="*/ 6 w 634"/>
                <a:gd name="T31" fmla="*/ 6 h 528"/>
                <a:gd name="T32" fmla="*/ 6 w 634"/>
                <a:gd name="T33" fmla="*/ 6 h 528"/>
                <a:gd name="T34" fmla="*/ 6 w 634"/>
                <a:gd name="T35" fmla="*/ 6 h 528"/>
                <a:gd name="T36" fmla="*/ 6 w 634"/>
                <a:gd name="T37" fmla="*/ 6 h 528"/>
                <a:gd name="T38" fmla="*/ 6 w 634"/>
                <a:gd name="T39" fmla="*/ 6 h 528"/>
                <a:gd name="T40" fmla="*/ 6 w 634"/>
                <a:gd name="T41" fmla="*/ 6 h 528"/>
                <a:gd name="T42" fmla="*/ 6 w 634"/>
                <a:gd name="T43" fmla="*/ 6 h 528"/>
                <a:gd name="T44" fmla="*/ 6 w 634"/>
                <a:gd name="T45" fmla="*/ 6 h 528"/>
                <a:gd name="T46" fmla="*/ 6 w 634"/>
                <a:gd name="T47" fmla="*/ 6 h 528"/>
                <a:gd name="T48" fmla="*/ 6 w 634"/>
                <a:gd name="T49" fmla="*/ 6 h 528"/>
                <a:gd name="T50" fmla="*/ 6 w 634"/>
                <a:gd name="T51" fmla="*/ 6 h 528"/>
                <a:gd name="T52" fmla="*/ 6 w 634"/>
                <a:gd name="T53" fmla="*/ 6 h 528"/>
                <a:gd name="T54" fmla="*/ 6 w 634"/>
                <a:gd name="T55" fmla="*/ 6 h 528"/>
                <a:gd name="T56" fmla="*/ 6 w 634"/>
                <a:gd name="T57" fmla="*/ 6 h 528"/>
                <a:gd name="T58" fmla="*/ 6 w 634"/>
                <a:gd name="T59" fmla="*/ 6 h 528"/>
                <a:gd name="T60" fmla="*/ 6 w 634"/>
                <a:gd name="T61" fmla="*/ 6 h 528"/>
                <a:gd name="T62" fmla="*/ 6 w 634"/>
                <a:gd name="T63" fmla="*/ 6 h 528"/>
                <a:gd name="T64" fmla="*/ 6 w 634"/>
                <a:gd name="T65" fmla="*/ 6 h 528"/>
                <a:gd name="T66" fmla="*/ 6 w 634"/>
                <a:gd name="T67" fmla="*/ 6 h 528"/>
                <a:gd name="T68" fmla="*/ 6 w 634"/>
                <a:gd name="T69" fmla="*/ 6 h 528"/>
                <a:gd name="T70" fmla="*/ 6 w 634"/>
                <a:gd name="T71" fmla="*/ 6 h 528"/>
                <a:gd name="T72" fmla="*/ 6 w 634"/>
                <a:gd name="T73" fmla="*/ 6 h 528"/>
                <a:gd name="T74" fmla="*/ 6 w 634"/>
                <a:gd name="T75" fmla="*/ 6 h 528"/>
                <a:gd name="T76" fmla="*/ 6 w 634"/>
                <a:gd name="T77" fmla="*/ 6 h 528"/>
                <a:gd name="T78" fmla="*/ 6 w 634"/>
                <a:gd name="T79" fmla="*/ 6 h 5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528"/>
                <a:gd name="T122" fmla="*/ 634 w 634"/>
                <a:gd name="T123" fmla="*/ 528 h 5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528">
                  <a:moveTo>
                    <a:pt x="8" y="398"/>
                  </a:moveTo>
                  <a:lnTo>
                    <a:pt x="6" y="392"/>
                  </a:lnTo>
                  <a:lnTo>
                    <a:pt x="0" y="372"/>
                  </a:lnTo>
                  <a:lnTo>
                    <a:pt x="4" y="362"/>
                  </a:lnTo>
                  <a:lnTo>
                    <a:pt x="4" y="354"/>
                  </a:lnTo>
                  <a:lnTo>
                    <a:pt x="10" y="338"/>
                  </a:lnTo>
                  <a:lnTo>
                    <a:pt x="8" y="306"/>
                  </a:lnTo>
                  <a:lnTo>
                    <a:pt x="12" y="300"/>
                  </a:lnTo>
                  <a:lnTo>
                    <a:pt x="18" y="296"/>
                  </a:lnTo>
                  <a:lnTo>
                    <a:pt x="22" y="292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2" y="264"/>
                  </a:lnTo>
                  <a:lnTo>
                    <a:pt x="34" y="262"/>
                  </a:lnTo>
                  <a:lnTo>
                    <a:pt x="54" y="240"/>
                  </a:lnTo>
                  <a:lnTo>
                    <a:pt x="62" y="220"/>
                  </a:lnTo>
                  <a:lnTo>
                    <a:pt x="78" y="188"/>
                  </a:lnTo>
                  <a:lnTo>
                    <a:pt x="98" y="134"/>
                  </a:lnTo>
                  <a:lnTo>
                    <a:pt x="110" y="110"/>
                  </a:lnTo>
                  <a:lnTo>
                    <a:pt x="122" y="76"/>
                  </a:lnTo>
                  <a:lnTo>
                    <a:pt x="136" y="34"/>
                  </a:lnTo>
                  <a:lnTo>
                    <a:pt x="142" y="20"/>
                  </a:lnTo>
                  <a:lnTo>
                    <a:pt x="144" y="6"/>
                  </a:lnTo>
                  <a:lnTo>
                    <a:pt x="144" y="2"/>
                  </a:lnTo>
                  <a:lnTo>
                    <a:pt x="150" y="0"/>
                  </a:lnTo>
                  <a:lnTo>
                    <a:pt x="158" y="2"/>
                  </a:lnTo>
                  <a:lnTo>
                    <a:pt x="162" y="0"/>
                  </a:lnTo>
                  <a:lnTo>
                    <a:pt x="176" y="6"/>
                  </a:lnTo>
                  <a:lnTo>
                    <a:pt x="182" y="12"/>
                  </a:lnTo>
                  <a:lnTo>
                    <a:pt x="182" y="16"/>
                  </a:lnTo>
                  <a:lnTo>
                    <a:pt x="194" y="16"/>
                  </a:lnTo>
                  <a:lnTo>
                    <a:pt x="208" y="28"/>
                  </a:lnTo>
                  <a:lnTo>
                    <a:pt x="212" y="42"/>
                  </a:lnTo>
                  <a:lnTo>
                    <a:pt x="210" y="48"/>
                  </a:lnTo>
                  <a:lnTo>
                    <a:pt x="208" y="72"/>
                  </a:lnTo>
                  <a:lnTo>
                    <a:pt x="212" y="82"/>
                  </a:lnTo>
                  <a:lnTo>
                    <a:pt x="232" y="90"/>
                  </a:lnTo>
                  <a:lnTo>
                    <a:pt x="256" y="92"/>
                  </a:lnTo>
                  <a:lnTo>
                    <a:pt x="272" y="90"/>
                  </a:lnTo>
                  <a:lnTo>
                    <a:pt x="286" y="92"/>
                  </a:lnTo>
                  <a:lnTo>
                    <a:pt x="312" y="100"/>
                  </a:lnTo>
                  <a:lnTo>
                    <a:pt x="318" y="110"/>
                  </a:lnTo>
                  <a:lnTo>
                    <a:pt x="348" y="104"/>
                  </a:lnTo>
                  <a:lnTo>
                    <a:pt x="360" y="110"/>
                  </a:lnTo>
                  <a:lnTo>
                    <a:pt x="364" y="112"/>
                  </a:lnTo>
                  <a:lnTo>
                    <a:pt x="380" y="114"/>
                  </a:lnTo>
                  <a:lnTo>
                    <a:pt x="388" y="112"/>
                  </a:lnTo>
                  <a:lnTo>
                    <a:pt x="398" y="108"/>
                  </a:lnTo>
                  <a:lnTo>
                    <a:pt x="408" y="108"/>
                  </a:lnTo>
                  <a:lnTo>
                    <a:pt x="418" y="110"/>
                  </a:lnTo>
                  <a:lnTo>
                    <a:pt x="426" y="108"/>
                  </a:lnTo>
                  <a:lnTo>
                    <a:pt x="432" y="108"/>
                  </a:lnTo>
                  <a:lnTo>
                    <a:pt x="438" y="110"/>
                  </a:lnTo>
                  <a:lnTo>
                    <a:pt x="446" y="110"/>
                  </a:lnTo>
                  <a:lnTo>
                    <a:pt x="454" y="112"/>
                  </a:lnTo>
                  <a:lnTo>
                    <a:pt x="460" y="112"/>
                  </a:lnTo>
                  <a:lnTo>
                    <a:pt x="472" y="110"/>
                  </a:lnTo>
                  <a:lnTo>
                    <a:pt x="610" y="142"/>
                  </a:lnTo>
                  <a:lnTo>
                    <a:pt x="612" y="150"/>
                  </a:lnTo>
                  <a:lnTo>
                    <a:pt x="618" y="160"/>
                  </a:lnTo>
                  <a:lnTo>
                    <a:pt x="624" y="162"/>
                  </a:lnTo>
                  <a:lnTo>
                    <a:pt x="632" y="168"/>
                  </a:lnTo>
                  <a:lnTo>
                    <a:pt x="634" y="182"/>
                  </a:lnTo>
                  <a:lnTo>
                    <a:pt x="600" y="234"/>
                  </a:lnTo>
                  <a:lnTo>
                    <a:pt x="594" y="240"/>
                  </a:lnTo>
                  <a:lnTo>
                    <a:pt x="592" y="246"/>
                  </a:lnTo>
                  <a:lnTo>
                    <a:pt x="586" y="254"/>
                  </a:lnTo>
                  <a:lnTo>
                    <a:pt x="574" y="260"/>
                  </a:lnTo>
                  <a:lnTo>
                    <a:pt x="558" y="286"/>
                  </a:lnTo>
                  <a:lnTo>
                    <a:pt x="554" y="298"/>
                  </a:lnTo>
                  <a:lnTo>
                    <a:pt x="556" y="306"/>
                  </a:lnTo>
                  <a:lnTo>
                    <a:pt x="568" y="310"/>
                  </a:lnTo>
                  <a:lnTo>
                    <a:pt x="572" y="318"/>
                  </a:lnTo>
                  <a:lnTo>
                    <a:pt x="570" y="324"/>
                  </a:lnTo>
                  <a:lnTo>
                    <a:pt x="568" y="326"/>
                  </a:lnTo>
                  <a:lnTo>
                    <a:pt x="566" y="328"/>
                  </a:lnTo>
                  <a:lnTo>
                    <a:pt x="566" y="340"/>
                  </a:lnTo>
                  <a:lnTo>
                    <a:pt x="556" y="352"/>
                  </a:lnTo>
                  <a:lnTo>
                    <a:pt x="516" y="528"/>
                  </a:lnTo>
                  <a:lnTo>
                    <a:pt x="304" y="478"/>
                  </a:lnTo>
                  <a:lnTo>
                    <a:pt x="8" y="39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02" name="Freeform 11"/>
            <p:cNvSpPr>
              <a:spLocks/>
            </p:cNvSpPr>
            <p:nvPr/>
          </p:nvSpPr>
          <p:spPr bwMode="grayWhite">
            <a:xfrm>
              <a:off x="1066" y="1544"/>
              <a:ext cx="585" cy="998"/>
            </a:xfrm>
            <a:custGeom>
              <a:avLst/>
              <a:gdLst>
                <a:gd name="T0" fmla="*/ 6 w 630"/>
                <a:gd name="T1" fmla="*/ 6 h 1076"/>
                <a:gd name="T2" fmla="*/ 6 w 630"/>
                <a:gd name="T3" fmla="*/ 6 h 1076"/>
                <a:gd name="T4" fmla="*/ 6 w 630"/>
                <a:gd name="T5" fmla="*/ 6 h 1076"/>
                <a:gd name="T6" fmla="*/ 6 w 630"/>
                <a:gd name="T7" fmla="*/ 6 h 1076"/>
                <a:gd name="T8" fmla="*/ 6 w 630"/>
                <a:gd name="T9" fmla="*/ 6 h 1076"/>
                <a:gd name="T10" fmla="*/ 6 w 630"/>
                <a:gd name="T11" fmla="*/ 6 h 1076"/>
                <a:gd name="T12" fmla="*/ 6 w 630"/>
                <a:gd name="T13" fmla="*/ 6 h 1076"/>
                <a:gd name="T14" fmla="*/ 6 w 630"/>
                <a:gd name="T15" fmla="*/ 6 h 1076"/>
                <a:gd name="T16" fmla="*/ 6 w 630"/>
                <a:gd name="T17" fmla="*/ 6 h 1076"/>
                <a:gd name="T18" fmla="*/ 6 w 630"/>
                <a:gd name="T19" fmla="*/ 6 h 1076"/>
                <a:gd name="T20" fmla="*/ 6 w 630"/>
                <a:gd name="T21" fmla="*/ 6 h 1076"/>
                <a:gd name="T22" fmla="*/ 6 w 630"/>
                <a:gd name="T23" fmla="*/ 6 h 1076"/>
                <a:gd name="T24" fmla="*/ 6 w 630"/>
                <a:gd name="T25" fmla="*/ 6 h 1076"/>
                <a:gd name="T26" fmla="*/ 6 w 630"/>
                <a:gd name="T27" fmla="*/ 6 h 1076"/>
                <a:gd name="T28" fmla="*/ 6 w 630"/>
                <a:gd name="T29" fmla="*/ 6 h 1076"/>
                <a:gd name="T30" fmla="*/ 6 w 630"/>
                <a:gd name="T31" fmla="*/ 6 h 1076"/>
                <a:gd name="T32" fmla="*/ 6 w 630"/>
                <a:gd name="T33" fmla="*/ 6 h 1076"/>
                <a:gd name="T34" fmla="*/ 6 w 630"/>
                <a:gd name="T35" fmla="*/ 6 h 1076"/>
                <a:gd name="T36" fmla="*/ 6 w 630"/>
                <a:gd name="T37" fmla="*/ 6 h 1076"/>
                <a:gd name="T38" fmla="*/ 6 w 630"/>
                <a:gd name="T39" fmla="*/ 6 h 1076"/>
                <a:gd name="T40" fmla="*/ 6 w 630"/>
                <a:gd name="T41" fmla="*/ 6 h 1076"/>
                <a:gd name="T42" fmla="*/ 6 w 630"/>
                <a:gd name="T43" fmla="*/ 6 h 1076"/>
                <a:gd name="T44" fmla="*/ 6 w 630"/>
                <a:gd name="T45" fmla="*/ 6 h 1076"/>
                <a:gd name="T46" fmla="*/ 6 w 630"/>
                <a:gd name="T47" fmla="*/ 6 h 1076"/>
                <a:gd name="T48" fmla="*/ 6 w 630"/>
                <a:gd name="T49" fmla="*/ 6 h 1076"/>
                <a:gd name="T50" fmla="*/ 6 w 630"/>
                <a:gd name="T51" fmla="*/ 6 h 1076"/>
                <a:gd name="T52" fmla="*/ 6 w 630"/>
                <a:gd name="T53" fmla="*/ 6 h 1076"/>
                <a:gd name="T54" fmla="*/ 6 w 630"/>
                <a:gd name="T55" fmla="*/ 6 h 1076"/>
                <a:gd name="T56" fmla="*/ 6 w 630"/>
                <a:gd name="T57" fmla="*/ 6 h 1076"/>
                <a:gd name="T58" fmla="*/ 6 w 630"/>
                <a:gd name="T59" fmla="*/ 6 h 1076"/>
                <a:gd name="T60" fmla="*/ 6 w 630"/>
                <a:gd name="T61" fmla="*/ 6 h 1076"/>
                <a:gd name="T62" fmla="*/ 4 w 630"/>
                <a:gd name="T63" fmla="*/ 6 h 1076"/>
                <a:gd name="T64" fmla="*/ 2 w 630"/>
                <a:gd name="T65" fmla="*/ 6 h 1076"/>
                <a:gd name="T66" fmla="*/ 6 w 630"/>
                <a:gd name="T67" fmla="*/ 6 h 1076"/>
                <a:gd name="T68" fmla="*/ 6 w 630"/>
                <a:gd name="T69" fmla="*/ 6 h 1076"/>
                <a:gd name="T70" fmla="*/ 6 w 630"/>
                <a:gd name="T71" fmla="*/ 6 h 1076"/>
                <a:gd name="T72" fmla="*/ 6 w 630"/>
                <a:gd name="T73" fmla="*/ 6 h 1076"/>
                <a:gd name="T74" fmla="*/ 6 w 630"/>
                <a:gd name="T75" fmla="*/ 6 h 1076"/>
                <a:gd name="T76" fmla="*/ 6 w 630"/>
                <a:gd name="T77" fmla="*/ 6 h 1076"/>
                <a:gd name="T78" fmla="*/ 6 w 630"/>
                <a:gd name="T79" fmla="*/ 6 h 1076"/>
                <a:gd name="T80" fmla="*/ 6 w 630"/>
                <a:gd name="T81" fmla="*/ 6 h 1076"/>
                <a:gd name="T82" fmla="*/ 6 w 630"/>
                <a:gd name="T83" fmla="*/ 6 h 1076"/>
                <a:gd name="T84" fmla="*/ 6 w 630"/>
                <a:gd name="T85" fmla="*/ 6 h 1076"/>
                <a:gd name="T86" fmla="*/ 6 w 630"/>
                <a:gd name="T87" fmla="*/ 6 h 1076"/>
                <a:gd name="T88" fmla="*/ 6 w 630"/>
                <a:gd name="T89" fmla="*/ 6 h 1076"/>
                <a:gd name="T90" fmla="*/ 6 w 630"/>
                <a:gd name="T91" fmla="*/ 6 h 1076"/>
                <a:gd name="T92" fmla="*/ 6 w 630"/>
                <a:gd name="T93" fmla="*/ 6 h 10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0"/>
                <a:gd name="T142" fmla="*/ 0 h 1076"/>
                <a:gd name="T143" fmla="*/ 630 w 630"/>
                <a:gd name="T144" fmla="*/ 1076 h 10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0" h="1076">
                  <a:moveTo>
                    <a:pt x="548" y="1072"/>
                  </a:moveTo>
                  <a:lnTo>
                    <a:pt x="358" y="1052"/>
                  </a:lnTo>
                  <a:lnTo>
                    <a:pt x="356" y="1050"/>
                  </a:lnTo>
                  <a:lnTo>
                    <a:pt x="354" y="1040"/>
                  </a:lnTo>
                  <a:lnTo>
                    <a:pt x="356" y="1036"/>
                  </a:lnTo>
                  <a:lnTo>
                    <a:pt x="358" y="1034"/>
                  </a:lnTo>
                  <a:lnTo>
                    <a:pt x="356" y="1032"/>
                  </a:lnTo>
                  <a:lnTo>
                    <a:pt x="352" y="1030"/>
                  </a:lnTo>
                  <a:lnTo>
                    <a:pt x="350" y="1022"/>
                  </a:lnTo>
                  <a:lnTo>
                    <a:pt x="352" y="1020"/>
                  </a:lnTo>
                  <a:lnTo>
                    <a:pt x="350" y="988"/>
                  </a:lnTo>
                  <a:lnTo>
                    <a:pt x="334" y="952"/>
                  </a:lnTo>
                  <a:lnTo>
                    <a:pt x="324" y="942"/>
                  </a:lnTo>
                  <a:lnTo>
                    <a:pt x="316" y="928"/>
                  </a:lnTo>
                  <a:lnTo>
                    <a:pt x="296" y="912"/>
                  </a:lnTo>
                  <a:lnTo>
                    <a:pt x="284" y="912"/>
                  </a:lnTo>
                  <a:lnTo>
                    <a:pt x="278" y="906"/>
                  </a:lnTo>
                  <a:lnTo>
                    <a:pt x="282" y="896"/>
                  </a:lnTo>
                  <a:lnTo>
                    <a:pt x="280" y="890"/>
                  </a:lnTo>
                  <a:lnTo>
                    <a:pt x="280" y="884"/>
                  </a:lnTo>
                  <a:lnTo>
                    <a:pt x="274" y="876"/>
                  </a:lnTo>
                  <a:lnTo>
                    <a:pt x="254" y="874"/>
                  </a:lnTo>
                  <a:lnTo>
                    <a:pt x="242" y="870"/>
                  </a:lnTo>
                  <a:lnTo>
                    <a:pt x="228" y="858"/>
                  </a:lnTo>
                  <a:lnTo>
                    <a:pt x="220" y="836"/>
                  </a:lnTo>
                  <a:lnTo>
                    <a:pt x="208" y="826"/>
                  </a:lnTo>
                  <a:lnTo>
                    <a:pt x="194" y="822"/>
                  </a:lnTo>
                  <a:lnTo>
                    <a:pt x="158" y="806"/>
                  </a:lnTo>
                  <a:lnTo>
                    <a:pt x="148" y="806"/>
                  </a:lnTo>
                  <a:lnTo>
                    <a:pt x="132" y="798"/>
                  </a:lnTo>
                  <a:lnTo>
                    <a:pt x="124" y="788"/>
                  </a:lnTo>
                  <a:lnTo>
                    <a:pt x="124" y="780"/>
                  </a:lnTo>
                  <a:lnTo>
                    <a:pt x="128" y="774"/>
                  </a:lnTo>
                  <a:lnTo>
                    <a:pt x="132" y="756"/>
                  </a:lnTo>
                  <a:lnTo>
                    <a:pt x="134" y="746"/>
                  </a:lnTo>
                  <a:lnTo>
                    <a:pt x="136" y="740"/>
                  </a:lnTo>
                  <a:lnTo>
                    <a:pt x="134" y="728"/>
                  </a:lnTo>
                  <a:lnTo>
                    <a:pt x="124" y="724"/>
                  </a:lnTo>
                  <a:lnTo>
                    <a:pt x="124" y="712"/>
                  </a:lnTo>
                  <a:lnTo>
                    <a:pt x="126" y="710"/>
                  </a:lnTo>
                  <a:lnTo>
                    <a:pt x="128" y="710"/>
                  </a:lnTo>
                  <a:lnTo>
                    <a:pt x="128" y="700"/>
                  </a:lnTo>
                  <a:lnTo>
                    <a:pt x="118" y="692"/>
                  </a:lnTo>
                  <a:lnTo>
                    <a:pt x="96" y="650"/>
                  </a:lnTo>
                  <a:lnTo>
                    <a:pt x="94" y="638"/>
                  </a:lnTo>
                  <a:lnTo>
                    <a:pt x="90" y="628"/>
                  </a:lnTo>
                  <a:lnTo>
                    <a:pt x="88" y="620"/>
                  </a:lnTo>
                  <a:lnTo>
                    <a:pt x="70" y="594"/>
                  </a:lnTo>
                  <a:lnTo>
                    <a:pt x="72" y="570"/>
                  </a:lnTo>
                  <a:lnTo>
                    <a:pt x="76" y="564"/>
                  </a:lnTo>
                  <a:lnTo>
                    <a:pt x="82" y="564"/>
                  </a:lnTo>
                  <a:lnTo>
                    <a:pt x="90" y="554"/>
                  </a:lnTo>
                  <a:lnTo>
                    <a:pt x="92" y="536"/>
                  </a:lnTo>
                  <a:lnTo>
                    <a:pt x="86" y="532"/>
                  </a:lnTo>
                  <a:lnTo>
                    <a:pt x="74" y="526"/>
                  </a:lnTo>
                  <a:lnTo>
                    <a:pt x="60" y="514"/>
                  </a:lnTo>
                  <a:lnTo>
                    <a:pt x="56" y="502"/>
                  </a:lnTo>
                  <a:lnTo>
                    <a:pt x="56" y="470"/>
                  </a:lnTo>
                  <a:lnTo>
                    <a:pt x="60" y="466"/>
                  </a:lnTo>
                  <a:lnTo>
                    <a:pt x="58" y="456"/>
                  </a:lnTo>
                  <a:lnTo>
                    <a:pt x="62" y="454"/>
                  </a:lnTo>
                  <a:lnTo>
                    <a:pt x="64" y="438"/>
                  </a:lnTo>
                  <a:lnTo>
                    <a:pt x="68" y="438"/>
                  </a:lnTo>
                  <a:lnTo>
                    <a:pt x="70" y="444"/>
                  </a:lnTo>
                  <a:lnTo>
                    <a:pt x="70" y="456"/>
                  </a:lnTo>
                  <a:lnTo>
                    <a:pt x="72" y="460"/>
                  </a:lnTo>
                  <a:lnTo>
                    <a:pt x="84" y="468"/>
                  </a:lnTo>
                  <a:lnTo>
                    <a:pt x="86" y="466"/>
                  </a:lnTo>
                  <a:lnTo>
                    <a:pt x="88" y="456"/>
                  </a:lnTo>
                  <a:lnTo>
                    <a:pt x="82" y="438"/>
                  </a:lnTo>
                  <a:lnTo>
                    <a:pt x="80" y="428"/>
                  </a:lnTo>
                  <a:lnTo>
                    <a:pt x="82" y="414"/>
                  </a:lnTo>
                  <a:lnTo>
                    <a:pt x="78" y="412"/>
                  </a:lnTo>
                  <a:lnTo>
                    <a:pt x="70" y="422"/>
                  </a:lnTo>
                  <a:lnTo>
                    <a:pt x="70" y="426"/>
                  </a:lnTo>
                  <a:lnTo>
                    <a:pt x="68" y="432"/>
                  </a:lnTo>
                  <a:lnTo>
                    <a:pt x="56" y="428"/>
                  </a:lnTo>
                  <a:lnTo>
                    <a:pt x="46" y="412"/>
                  </a:lnTo>
                  <a:lnTo>
                    <a:pt x="34" y="406"/>
                  </a:lnTo>
                  <a:lnTo>
                    <a:pt x="38" y="396"/>
                  </a:lnTo>
                  <a:lnTo>
                    <a:pt x="38" y="360"/>
                  </a:lnTo>
                  <a:lnTo>
                    <a:pt x="24" y="342"/>
                  </a:lnTo>
                  <a:lnTo>
                    <a:pt x="18" y="330"/>
                  </a:lnTo>
                  <a:lnTo>
                    <a:pt x="6" y="300"/>
                  </a:lnTo>
                  <a:lnTo>
                    <a:pt x="12" y="290"/>
                  </a:lnTo>
                  <a:lnTo>
                    <a:pt x="10" y="280"/>
                  </a:lnTo>
                  <a:lnTo>
                    <a:pt x="8" y="272"/>
                  </a:lnTo>
                  <a:lnTo>
                    <a:pt x="14" y="250"/>
                  </a:lnTo>
                  <a:lnTo>
                    <a:pt x="22" y="240"/>
                  </a:lnTo>
                  <a:lnTo>
                    <a:pt x="22" y="234"/>
                  </a:lnTo>
                  <a:lnTo>
                    <a:pt x="22" y="212"/>
                  </a:lnTo>
                  <a:lnTo>
                    <a:pt x="12" y="192"/>
                  </a:lnTo>
                  <a:lnTo>
                    <a:pt x="12" y="188"/>
                  </a:lnTo>
                  <a:lnTo>
                    <a:pt x="8" y="182"/>
                  </a:lnTo>
                  <a:lnTo>
                    <a:pt x="4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2" y="124"/>
                  </a:lnTo>
                  <a:lnTo>
                    <a:pt x="40" y="94"/>
                  </a:lnTo>
                  <a:lnTo>
                    <a:pt x="40" y="86"/>
                  </a:lnTo>
                  <a:lnTo>
                    <a:pt x="42" y="76"/>
                  </a:lnTo>
                  <a:lnTo>
                    <a:pt x="48" y="70"/>
                  </a:lnTo>
                  <a:lnTo>
                    <a:pt x="54" y="58"/>
                  </a:lnTo>
                  <a:lnTo>
                    <a:pt x="58" y="30"/>
                  </a:lnTo>
                  <a:lnTo>
                    <a:pt x="50" y="18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356" y="80"/>
                  </a:lnTo>
                  <a:lnTo>
                    <a:pt x="282" y="374"/>
                  </a:lnTo>
                  <a:lnTo>
                    <a:pt x="606" y="852"/>
                  </a:lnTo>
                  <a:lnTo>
                    <a:pt x="606" y="866"/>
                  </a:lnTo>
                  <a:lnTo>
                    <a:pt x="608" y="872"/>
                  </a:lnTo>
                  <a:lnTo>
                    <a:pt x="606" y="876"/>
                  </a:lnTo>
                  <a:lnTo>
                    <a:pt x="612" y="888"/>
                  </a:lnTo>
                  <a:lnTo>
                    <a:pt x="612" y="898"/>
                  </a:lnTo>
                  <a:lnTo>
                    <a:pt x="616" y="904"/>
                  </a:lnTo>
                  <a:lnTo>
                    <a:pt x="618" y="916"/>
                  </a:lnTo>
                  <a:lnTo>
                    <a:pt x="624" y="920"/>
                  </a:lnTo>
                  <a:lnTo>
                    <a:pt x="628" y="926"/>
                  </a:lnTo>
                  <a:lnTo>
                    <a:pt x="630" y="934"/>
                  </a:lnTo>
                  <a:lnTo>
                    <a:pt x="628" y="938"/>
                  </a:lnTo>
                  <a:lnTo>
                    <a:pt x="626" y="936"/>
                  </a:lnTo>
                  <a:lnTo>
                    <a:pt x="616" y="944"/>
                  </a:lnTo>
                  <a:lnTo>
                    <a:pt x="604" y="948"/>
                  </a:lnTo>
                  <a:lnTo>
                    <a:pt x="594" y="960"/>
                  </a:lnTo>
                  <a:lnTo>
                    <a:pt x="588" y="986"/>
                  </a:lnTo>
                  <a:lnTo>
                    <a:pt x="572" y="1006"/>
                  </a:lnTo>
                  <a:lnTo>
                    <a:pt x="564" y="1006"/>
                  </a:lnTo>
                  <a:lnTo>
                    <a:pt x="564" y="1012"/>
                  </a:lnTo>
                  <a:lnTo>
                    <a:pt x="566" y="1020"/>
                  </a:lnTo>
                  <a:lnTo>
                    <a:pt x="566" y="1026"/>
                  </a:lnTo>
                  <a:lnTo>
                    <a:pt x="562" y="1038"/>
                  </a:lnTo>
                  <a:lnTo>
                    <a:pt x="564" y="1044"/>
                  </a:lnTo>
                  <a:lnTo>
                    <a:pt x="576" y="1052"/>
                  </a:lnTo>
                  <a:lnTo>
                    <a:pt x="578" y="1058"/>
                  </a:lnTo>
                  <a:lnTo>
                    <a:pt x="574" y="1062"/>
                  </a:lnTo>
                  <a:lnTo>
                    <a:pt x="572" y="1068"/>
                  </a:lnTo>
                  <a:lnTo>
                    <a:pt x="566" y="1076"/>
                  </a:lnTo>
                  <a:lnTo>
                    <a:pt x="562" y="1074"/>
                  </a:lnTo>
                  <a:lnTo>
                    <a:pt x="548" y="107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03" name="Freeform 12"/>
            <p:cNvSpPr>
              <a:spLocks/>
            </p:cNvSpPr>
            <p:nvPr/>
          </p:nvSpPr>
          <p:spPr bwMode="grayWhite">
            <a:xfrm>
              <a:off x="1593" y="1034"/>
              <a:ext cx="436" cy="710"/>
            </a:xfrm>
            <a:custGeom>
              <a:avLst/>
              <a:gdLst>
                <a:gd name="T0" fmla="*/ 6 w 470"/>
                <a:gd name="T1" fmla="*/ 7 h 762"/>
                <a:gd name="T2" fmla="*/ 6 w 470"/>
                <a:gd name="T3" fmla="*/ 7 h 762"/>
                <a:gd name="T4" fmla="*/ 6 w 470"/>
                <a:gd name="T5" fmla="*/ 7 h 762"/>
                <a:gd name="T6" fmla="*/ 6 w 470"/>
                <a:gd name="T7" fmla="*/ 7 h 762"/>
                <a:gd name="T8" fmla="*/ 6 w 470"/>
                <a:gd name="T9" fmla="*/ 7 h 762"/>
                <a:gd name="T10" fmla="*/ 6 w 470"/>
                <a:gd name="T11" fmla="*/ 7 h 762"/>
                <a:gd name="T12" fmla="*/ 6 w 470"/>
                <a:gd name="T13" fmla="*/ 7 h 762"/>
                <a:gd name="T14" fmla="*/ 6 w 470"/>
                <a:gd name="T15" fmla="*/ 7 h 762"/>
                <a:gd name="T16" fmla="*/ 6 w 470"/>
                <a:gd name="T17" fmla="*/ 7 h 762"/>
                <a:gd name="T18" fmla="*/ 6 w 470"/>
                <a:gd name="T19" fmla="*/ 7 h 762"/>
                <a:gd name="T20" fmla="*/ 6 w 470"/>
                <a:gd name="T21" fmla="*/ 7 h 762"/>
                <a:gd name="T22" fmla="*/ 6 w 470"/>
                <a:gd name="T23" fmla="*/ 7 h 762"/>
                <a:gd name="T24" fmla="*/ 6 w 470"/>
                <a:gd name="T25" fmla="*/ 7 h 762"/>
                <a:gd name="T26" fmla="*/ 6 w 470"/>
                <a:gd name="T27" fmla="*/ 7 h 762"/>
                <a:gd name="T28" fmla="*/ 6 w 470"/>
                <a:gd name="T29" fmla="*/ 0 h 762"/>
                <a:gd name="T30" fmla="*/ 6 w 470"/>
                <a:gd name="T31" fmla="*/ 7 h 762"/>
                <a:gd name="T32" fmla="*/ 6 w 470"/>
                <a:gd name="T33" fmla="*/ 7 h 762"/>
                <a:gd name="T34" fmla="*/ 6 w 470"/>
                <a:gd name="T35" fmla="*/ 7 h 762"/>
                <a:gd name="T36" fmla="*/ 6 w 470"/>
                <a:gd name="T37" fmla="*/ 7 h 762"/>
                <a:gd name="T38" fmla="*/ 6 w 470"/>
                <a:gd name="T39" fmla="*/ 7 h 762"/>
                <a:gd name="T40" fmla="*/ 6 w 470"/>
                <a:gd name="T41" fmla="*/ 7 h 762"/>
                <a:gd name="T42" fmla="*/ 6 w 470"/>
                <a:gd name="T43" fmla="*/ 7 h 762"/>
                <a:gd name="T44" fmla="*/ 6 w 470"/>
                <a:gd name="T45" fmla="*/ 7 h 762"/>
                <a:gd name="T46" fmla="*/ 6 w 470"/>
                <a:gd name="T47" fmla="*/ 7 h 762"/>
                <a:gd name="T48" fmla="*/ 6 w 470"/>
                <a:gd name="T49" fmla="*/ 7 h 762"/>
                <a:gd name="T50" fmla="*/ 6 w 470"/>
                <a:gd name="T51" fmla="*/ 7 h 762"/>
                <a:gd name="T52" fmla="*/ 6 w 470"/>
                <a:gd name="T53" fmla="*/ 7 h 762"/>
                <a:gd name="T54" fmla="*/ 6 w 470"/>
                <a:gd name="T55" fmla="*/ 7 h 762"/>
                <a:gd name="T56" fmla="*/ 6 w 470"/>
                <a:gd name="T57" fmla="*/ 7 h 762"/>
                <a:gd name="T58" fmla="*/ 6 w 470"/>
                <a:gd name="T59" fmla="*/ 7 h 762"/>
                <a:gd name="T60" fmla="*/ 6 w 470"/>
                <a:gd name="T61" fmla="*/ 7 h 762"/>
                <a:gd name="T62" fmla="*/ 6 w 470"/>
                <a:gd name="T63" fmla="*/ 7 h 762"/>
                <a:gd name="T64" fmla="*/ 6 w 470"/>
                <a:gd name="T65" fmla="*/ 7 h 762"/>
                <a:gd name="T66" fmla="*/ 6 w 470"/>
                <a:gd name="T67" fmla="*/ 7 h 762"/>
                <a:gd name="T68" fmla="*/ 6 w 470"/>
                <a:gd name="T69" fmla="*/ 7 h 762"/>
                <a:gd name="T70" fmla="*/ 6 w 470"/>
                <a:gd name="T71" fmla="*/ 7 h 762"/>
                <a:gd name="T72" fmla="*/ 6 w 470"/>
                <a:gd name="T73" fmla="*/ 7 h 762"/>
                <a:gd name="T74" fmla="*/ 6 w 470"/>
                <a:gd name="T75" fmla="*/ 7 h 762"/>
                <a:gd name="T76" fmla="*/ 6 w 470"/>
                <a:gd name="T77" fmla="*/ 7 h 762"/>
                <a:gd name="T78" fmla="*/ 6 w 470"/>
                <a:gd name="T79" fmla="*/ 7 h 762"/>
                <a:gd name="T80" fmla="*/ 6 w 470"/>
                <a:gd name="T81" fmla="*/ 7 h 762"/>
                <a:gd name="T82" fmla="*/ 6 w 470"/>
                <a:gd name="T83" fmla="*/ 7 h 762"/>
                <a:gd name="T84" fmla="*/ 6 w 470"/>
                <a:gd name="T85" fmla="*/ 7 h 762"/>
                <a:gd name="T86" fmla="*/ 6 w 470"/>
                <a:gd name="T87" fmla="*/ 7 h 762"/>
                <a:gd name="T88" fmla="*/ 6 w 470"/>
                <a:gd name="T89" fmla="*/ 7 h 762"/>
                <a:gd name="T90" fmla="*/ 6 w 470"/>
                <a:gd name="T91" fmla="*/ 7 h 762"/>
                <a:gd name="T92" fmla="*/ 6 w 470"/>
                <a:gd name="T93" fmla="*/ 7 h 762"/>
                <a:gd name="T94" fmla="*/ 6 w 470"/>
                <a:gd name="T95" fmla="*/ 7 h 762"/>
                <a:gd name="T96" fmla="*/ 6 w 470"/>
                <a:gd name="T97" fmla="*/ 7 h 7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0"/>
                <a:gd name="T148" fmla="*/ 0 h 762"/>
                <a:gd name="T149" fmla="*/ 470 w 470"/>
                <a:gd name="T150" fmla="*/ 762 h 7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0" h="762">
                  <a:moveTo>
                    <a:pt x="0" y="678"/>
                  </a:moveTo>
                  <a:lnTo>
                    <a:pt x="40" y="502"/>
                  </a:lnTo>
                  <a:lnTo>
                    <a:pt x="50" y="490"/>
                  </a:lnTo>
                  <a:lnTo>
                    <a:pt x="50" y="478"/>
                  </a:lnTo>
                  <a:lnTo>
                    <a:pt x="52" y="476"/>
                  </a:lnTo>
                  <a:lnTo>
                    <a:pt x="54" y="474"/>
                  </a:lnTo>
                  <a:lnTo>
                    <a:pt x="56" y="468"/>
                  </a:lnTo>
                  <a:lnTo>
                    <a:pt x="52" y="460"/>
                  </a:lnTo>
                  <a:lnTo>
                    <a:pt x="40" y="456"/>
                  </a:lnTo>
                  <a:lnTo>
                    <a:pt x="38" y="448"/>
                  </a:lnTo>
                  <a:lnTo>
                    <a:pt x="42" y="436"/>
                  </a:lnTo>
                  <a:lnTo>
                    <a:pt x="58" y="410"/>
                  </a:lnTo>
                  <a:lnTo>
                    <a:pt x="70" y="404"/>
                  </a:lnTo>
                  <a:lnTo>
                    <a:pt x="76" y="396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118" y="332"/>
                  </a:lnTo>
                  <a:lnTo>
                    <a:pt x="116" y="318"/>
                  </a:lnTo>
                  <a:lnTo>
                    <a:pt x="108" y="312"/>
                  </a:lnTo>
                  <a:lnTo>
                    <a:pt x="102" y="310"/>
                  </a:lnTo>
                  <a:lnTo>
                    <a:pt x="96" y="300"/>
                  </a:lnTo>
                  <a:lnTo>
                    <a:pt x="94" y="292"/>
                  </a:lnTo>
                  <a:lnTo>
                    <a:pt x="92" y="280"/>
                  </a:lnTo>
                  <a:lnTo>
                    <a:pt x="96" y="274"/>
                  </a:lnTo>
                  <a:lnTo>
                    <a:pt x="98" y="270"/>
                  </a:lnTo>
                  <a:lnTo>
                    <a:pt x="94" y="262"/>
                  </a:lnTo>
                  <a:lnTo>
                    <a:pt x="94" y="252"/>
                  </a:lnTo>
                  <a:lnTo>
                    <a:pt x="96" y="25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214" y="16"/>
                  </a:lnTo>
                  <a:lnTo>
                    <a:pt x="196" y="110"/>
                  </a:lnTo>
                  <a:lnTo>
                    <a:pt x="208" y="136"/>
                  </a:lnTo>
                  <a:lnTo>
                    <a:pt x="212" y="154"/>
                  </a:lnTo>
                  <a:lnTo>
                    <a:pt x="208" y="162"/>
                  </a:lnTo>
                  <a:lnTo>
                    <a:pt x="204" y="168"/>
                  </a:lnTo>
                  <a:lnTo>
                    <a:pt x="208" y="172"/>
                  </a:lnTo>
                  <a:lnTo>
                    <a:pt x="216" y="184"/>
                  </a:lnTo>
                  <a:lnTo>
                    <a:pt x="234" y="200"/>
                  </a:lnTo>
                  <a:lnTo>
                    <a:pt x="246" y="226"/>
                  </a:lnTo>
                  <a:lnTo>
                    <a:pt x="248" y="238"/>
                  </a:lnTo>
                  <a:lnTo>
                    <a:pt x="254" y="252"/>
                  </a:lnTo>
                  <a:lnTo>
                    <a:pt x="264" y="252"/>
                  </a:lnTo>
                  <a:lnTo>
                    <a:pt x="264" y="260"/>
                  </a:lnTo>
                  <a:lnTo>
                    <a:pt x="280" y="262"/>
                  </a:lnTo>
                  <a:lnTo>
                    <a:pt x="284" y="268"/>
                  </a:lnTo>
                  <a:lnTo>
                    <a:pt x="268" y="300"/>
                  </a:lnTo>
                  <a:lnTo>
                    <a:pt x="270" y="304"/>
                  </a:lnTo>
                  <a:lnTo>
                    <a:pt x="264" y="310"/>
                  </a:lnTo>
                  <a:lnTo>
                    <a:pt x="262" y="326"/>
                  </a:lnTo>
                  <a:lnTo>
                    <a:pt x="264" y="326"/>
                  </a:lnTo>
                  <a:lnTo>
                    <a:pt x="264" y="336"/>
                  </a:lnTo>
                  <a:lnTo>
                    <a:pt x="252" y="344"/>
                  </a:lnTo>
                  <a:lnTo>
                    <a:pt x="252" y="352"/>
                  </a:lnTo>
                  <a:lnTo>
                    <a:pt x="254" y="358"/>
                  </a:lnTo>
                  <a:lnTo>
                    <a:pt x="250" y="366"/>
                  </a:lnTo>
                  <a:lnTo>
                    <a:pt x="264" y="378"/>
                  </a:lnTo>
                  <a:lnTo>
                    <a:pt x="268" y="378"/>
                  </a:lnTo>
                  <a:lnTo>
                    <a:pt x="288" y="360"/>
                  </a:lnTo>
                  <a:lnTo>
                    <a:pt x="292" y="360"/>
                  </a:lnTo>
                  <a:lnTo>
                    <a:pt x="294" y="360"/>
                  </a:lnTo>
                  <a:lnTo>
                    <a:pt x="296" y="368"/>
                  </a:lnTo>
                  <a:lnTo>
                    <a:pt x="300" y="370"/>
                  </a:lnTo>
                  <a:lnTo>
                    <a:pt x="304" y="374"/>
                  </a:lnTo>
                  <a:lnTo>
                    <a:pt x="302" y="386"/>
                  </a:lnTo>
                  <a:lnTo>
                    <a:pt x="302" y="406"/>
                  </a:lnTo>
                  <a:lnTo>
                    <a:pt x="306" y="418"/>
                  </a:lnTo>
                  <a:lnTo>
                    <a:pt x="314" y="430"/>
                  </a:lnTo>
                  <a:lnTo>
                    <a:pt x="314" y="436"/>
                  </a:lnTo>
                  <a:lnTo>
                    <a:pt x="308" y="444"/>
                  </a:lnTo>
                  <a:lnTo>
                    <a:pt x="316" y="458"/>
                  </a:lnTo>
                  <a:lnTo>
                    <a:pt x="324" y="458"/>
                  </a:lnTo>
                  <a:lnTo>
                    <a:pt x="332" y="466"/>
                  </a:lnTo>
                  <a:lnTo>
                    <a:pt x="334" y="474"/>
                  </a:lnTo>
                  <a:lnTo>
                    <a:pt x="330" y="486"/>
                  </a:lnTo>
                  <a:lnTo>
                    <a:pt x="330" y="490"/>
                  </a:lnTo>
                  <a:lnTo>
                    <a:pt x="336" y="500"/>
                  </a:lnTo>
                  <a:lnTo>
                    <a:pt x="346" y="506"/>
                  </a:lnTo>
                  <a:lnTo>
                    <a:pt x="350" y="496"/>
                  </a:lnTo>
                  <a:lnTo>
                    <a:pt x="356" y="494"/>
                  </a:lnTo>
                  <a:lnTo>
                    <a:pt x="370" y="500"/>
                  </a:lnTo>
                  <a:lnTo>
                    <a:pt x="376" y="502"/>
                  </a:lnTo>
                  <a:lnTo>
                    <a:pt x="384" y="494"/>
                  </a:lnTo>
                  <a:lnTo>
                    <a:pt x="388" y="494"/>
                  </a:lnTo>
                  <a:lnTo>
                    <a:pt x="392" y="498"/>
                  </a:lnTo>
                  <a:lnTo>
                    <a:pt x="412" y="498"/>
                  </a:lnTo>
                  <a:lnTo>
                    <a:pt x="420" y="504"/>
                  </a:lnTo>
                  <a:lnTo>
                    <a:pt x="424" y="502"/>
                  </a:lnTo>
                  <a:lnTo>
                    <a:pt x="444" y="502"/>
                  </a:lnTo>
                  <a:lnTo>
                    <a:pt x="442" y="494"/>
                  </a:lnTo>
                  <a:lnTo>
                    <a:pt x="452" y="488"/>
                  </a:lnTo>
                  <a:lnTo>
                    <a:pt x="462" y="496"/>
                  </a:lnTo>
                  <a:lnTo>
                    <a:pt x="464" y="508"/>
                  </a:lnTo>
                  <a:lnTo>
                    <a:pt x="470" y="516"/>
                  </a:lnTo>
                  <a:lnTo>
                    <a:pt x="436" y="762"/>
                  </a:lnTo>
                  <a:lnTo>
                    <a:pt x="434" y="762"/>
                  </a:lnTo>
                  <a:lnTo>
                    <a:pt x="216" y="722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04" name="Freeform 13"/>
            <p:cNvSpPr>
              <a:spLocks/>
            </p:cNvSpPr>
            <p:nvPr/>
          </p:nvSpPr>
          <p:spPr bwMode="grayWhite">
            <a:xfrm>
              <a:off x="1328" y="1619"/>
              <a:ext cx="465" cy="716"/>
            </a:xfrm>
            <a:custGeom>
              <a:avLst/>
              <a:gdLst>
                <a:gd name="T0" fmla="*/ 6 w 502"/>
                <a:gd name="T1" fmla="*/ 0 h 772"/>
                <a:gd name="T2" fmla="*/ 0 w 502"/>
                <a:gd name="T3" fmla="*/ 6 h 772"/>
                <a:gd name="T4" fmla="*/ 6 w 502"/>
                <a:gd name="T5" fmla="*/ 6 h 772"/>
                <a:gd name="T6" fmla="*/ 6 w 502"/>
                <a:gd name="T7" fmla="*/ 6 h 772"/>
                <a:gd name="T8" fmla="*/ 6 w 502"/>
                <a:gd name="T9" fmla="*/ 6 h 772"/>
                <a:gd name="T10" fmla="*/ 6 w 502"/>
                <a:gd name="T11" fmla="*/ 6 h 772"/>
                <a:gd name="T12" fmla="*/ 6 w 502"/>
                <a:gd name="T13" fmla="*/ 6 h 772"/>
                <a:gd name="T14" fmla="*/ 6 w 502"/>
                <a:gd name="T15" fmla="*/ 6 h 772"/>
                <a:gd name="T16" fmla="*/ 6 w 502"/>
                <a:gd name="T17" fmla="*/ 6 h 772"/>
                <a:gd name="T18" fmla="*/ 6 w 502"/>
                <a:gd name="T19" fmla="*/ 6 h 772"/>
                <a:gd name="T20" fmla="*/ 6 w 502"/>
                <a:gd name="T21" fmla="*/ 6 h 772"/>
                <a:gd name="T22" fmla="*/ 6 w 502"/>
                <a:gd name="T23" fmla="*/ 6 h 772"/>
                <a:gd name="T24" fmla="*/ 6 w 502"/>
                <a:gd name="T25" fmla="*/ 6 h 772"/>
                <a:gd name="T26" fmla="*/ 6 w 502"/>
                <a:gd name="T27" fmla="*/ 6 h 772"/>
                <a:gd name="T28" fmla="*/ 6 w 502"/>
                <a:gd name="T29" fmla="*/ 6 h 772"/>
                <a:gd name="T30" fmla="*/ 6 w 502"/>
                <a:gd name="T31" fmla="*/ 6 h 772"/>
                <a:gd name="T32" fmla="*/ 6 w 502"/>
                <a:gd name="T33" fmla="*/ 6 h 772"/>
                <a:gd name="T34" fmla="*/ 6 w 502"/>
                <a:gd name="T35" fmla="*/ 6 h 772"/>
                <a:gd name="T36" fmla="*/ 6 w 502"/>
                <a:gd name="T37" fmla="*/ 6 h 772"/>
                <a:gd name="T38" fmla="*/ 6 w 502"/>
                <a:gd name="T39" fmla="*/ 6 h 772"/>
                <a:gd name="T40" fmla="*/ 6 w 502"/>
                <a:gd name="T41" fmla="*/ 0 h 7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772"/>
                <a:gd name="T65" fmla="*/ 502 w 502"/>
                <a:gd name="T66" fmla="*/ 772 h 7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772">
                  <a:moveTo>
                    <a:pt x="74" y="0"/>
                  </a:moveTo>
                  <a:lnTo>
                    <a:pt x="0" y="294"/>
                  </a:lnTo>
                  <a:lnTo>
                    <a:pt x="324" y="772"/>
                  </a:lnTo>
                  <a:lnTo>
                    <a:pt x="324" y="768"/>
                  </a:lnTo>
                  <a:lnTo>
                    <a:pt x="328" y="760"/>
                  </a:lnTo>
                  <a:lnTo>
                    <a:pt x="334" y="740"/>
                  </a:lnTo>
                  <a:lnTo>
                    <a:pt x="330" y="732"/>
                  </a:lnTo>
                  <a:lnTo>
                    <a:pt x="336" y="686"/>
                  </a:lnTo>
                  <a:lnTo>
                    <a:pt x="332" y="668"/>
                  </a:lnTo>
                  <a:lnTo>
                    <a:pt x="336" y="662"/>
                  </a:lnTo>
                  <a:lnTo>
                    <a:pt x="348" y="660"/>
                  </a:lnTo>
                  <a:lnTo>
                    <a:pt x="364" y="664"/>
                  </a:lnTo>
                  <a:lnTo>
                    <a:pt x="368" y="670"/>
                  </a:lnTo>
                  <a:lnTo>
                    <a:pt x="368" y="674"/>
                  </a:lnTo>
                  <a:lnTo>
                    <a:pt x="374" y="680"/>
                  </a:lnTo>
                  <a:lnTo>
                    <a:pt x="382" y="680"/>
                  </a:lnTo>
                  <a:lnTo>
                    <a:pt x="398" y="638"/>
                  </a:lnTo>
                  <a:lnTo>
                    <a:pt x="406" y="586"/>
                  </a:lnTo>
                  <a:lnTo>
                    <a:pt x="502" y="94"/>
                  </a:lnTo>
                  <a:lnTo>
                    <a:pt x="286" y="5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05" name="Freeform 14"/>
            <p:cNvSpPr>
              <a:spLocks/>
            </p:cNvSpPr>
            <p:nvPr/>
          </p:nvSpPr>
          <p:spPr bwMode="grayWhite">
            <a:xfrm>
              <a:off x="2069" y="1853"/>
              <a:ext cx="531" cy="420"/>
            </a:xfrm>
            <a:custGeom>
              <a:avLst/>
              <a:gdLst>
                <a:gd name="T0" fmla="*/ 0 w 572"/>
                <a:gd name="T1" fmla="*/ 6 h 454"/>
                <a:gd name="T2" fmla="*/ 6 w 572"/>
                <a:gd name="T3" fmla="*/ 0 h 454"/>
                <a:gd name="T4" fmla="*/ 6 w 572"/>
                <a:gd name="T5" fmla="*/ 6 h 454"/>
                <a:gd name="T6" fmla="*/ 6 w 572"/>
                <a:gd name="T7" fmla="*/ 6 h 454"/>
                <a:gd name="T8" fmla="*/ 6 w 572"/>
                <a:gd name="T9" fmla="*/ 6 h 454"/>
                <a:gd name="T10" fmla="*/ 6 w 572"/>
                <a:gd name="T11" fmla="*/ 6 h 454"/>
                <a:gd name="T12" fmla="*/ 6 w 572"/>
                <a:gd name="T13" fmla="*/ 6 h 454"/>
                <a:gd name="T14" fmla="*/ 0 w 572"/>
                <a:gd name="T15" fmla="*/ 6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2"/>
                <a:gd name="T25" fmla="*/ 0 h 454"/>
                <a:gd name="T26" fmla="*/ 572 w 572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2" h="454">
                  <a:moveTo>
                    <a:pt x="0" y="396"/>
                  </a:moveTo>
                  <a:lnTo>
                    <a:pt x="54" y="0"/>
                  </a:lnTo>
                  <a:lnTo>
                    <a:pt x="424" y="42"/>
                  </a:lnTo>
                  <a:lnTo>
                    <a:pt x="572" y="54"/>
                  </a:lnTo>
                  <a:lnTo>
                    <a:pt x="566" y="154"/>
                  </a:lnTo>
                  <a:lnTo>
                    <a:pt x="548" y="454"/>
                  </a:lnTo>
                  <a:lnTo>
                    <a:pt x="472" y="44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06" name="Freeform 15"/>
            <p:cNvSpPr>
              <a:spLocks/>
            </p:cNvSpPr>
            <p:nvPr/>
          </p:nvSpPr>
          <p:spPr bwMode="grayWhite">
            <a:xfrm>
              <a:off x="1995" y="2219"/>
              <a:ext cx="511" cy="530"/>
            </a:xfrm>
            <a:custGeom>
              <a:avLst/>
              <a:gdLst>
                <a:gd name="T0" fmla="*/ 6 w 552"/>
                <a:gd name="T1" fmla="*/ 0 h 570"/>
                <a:gd name="T2" fmla="*/ 0 w 552"/>
                <a:gd name="T3" fmla="*/ 7 h 570"/>
                <a:gd name="T4" fmla="*/ 0 w 552"/>
                <a:gd name="T5" fmla="*/ 7 h 570"/>
                <a:gd name="T6" fmla="*/ 6 w 552"/>
                <a:gd name="T7" fmla="*/ 7 h 570"/>
                <a:gd name="T8" fmla="*/ 6 w 552"/>
                <a:gd name="T9" fmla="*/ 7 h 570"/>
                <a:gd name="T10" fmla="*/ 6 w 552"/>
                <a:gd name="T11" fmla="*/ 7 h 570"/>
                <a:gd name="T12" fmla="*/ 6 w 552"/>
                <a:gd name="T13" fmla="*/ 7 h 570"/>
                <a:gd name="T14" fmla="*/ 6 w 552"/>
                <a:gd name="T15" fmla="*/ 7 h 570"/>
                <a:gd name="T16" fmla="*/ 6 w 552"/>
                <a:gd name="T17" fmla="*/ 7 h 570"/>
                <a:gd name="T18" fmla="*/ 6 w 552"/>
                <a:gd name="T19" fmla="*/ 7 h 570"/>
                <a:gd name="T20" fmla="*/ 6 w 552"/>
                <a:gd name="T21" fmla="*/ 7 h 570"/>
                <a:gd name="T22" fmla="*/ 6 w 552"/>
                <a:gd name="T23" fmla="*/ 7 h 570"/>
                <a:gd name="T24" fmla="*/ 6 w 552"/>
                <a:gd name="T25" fmla="*/ 7 h 570"/>
                <a:gd name="T26" fmla="*/ 6 w 552"/>
                <a:gd name="T27" fmla="*/ 7 h 570"/>
                <a:gd name="T28" fmla="*/ 6 w 552"/>
                <a:gd name="T29" fmla="*/ 7 h 570"/>
                <a:gd name="T30" fmla="*/ 6 w 552"/>
                <a:gd name="T31" fmla="*/ 7 h 570"/>
                <a:gd name="T32" fmla="*/ 6 w 552"/>
                <a:gd name="T33" fmla="*/ 0 h 5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2"/>
                <a:gd name="T52" fmla="*/ 0 h 570"/>
                <a:gd name="T53" fmla="*/ 552 w 552"/>
                <a:gd name="T54" fmla="*/ 570 h 5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2" h="570">
                  <a:moveTo>
                    <a:pt x="80" y="0"/>
                  </a:moveTo>
                  <a:lnTo>
                    <a:pt x="0" y="560"/>
                  </a:lnTo>
                  <a:lnTo>
                    <a:pt x="72" y="570"/>
                  </a:lnTo>
                  <a:lnTo>
                    <a:pt x="78" y="526"/>
                  </a:lnTo>
                  <a:lnTo>
                    <a:pt x="214" y="542"/>
                  </a:lnTo>
                  <a:lnTo>
                    <a:pt x="214" y="540"/>
                  </a:lnTo>
                  <a:lnTo>
                    <a:pt x="210" y="532"/>
                  </a:lnTo>
                  <a:lnTo>
                    <a:pt x="214" y="528"/>
                  </a:lnTo>
                  <a:lnTo>
                    <a:pt x="212" y="526"/>
                  </a:lnTo>
                  <a:lnTo>
                    <a:pt x="210" y="522"/>
                  </a:lnTo>
                  <a:lnTo>
                    <a:pt x="212" y="520"/>
                  </a:lnTo>
                  <a:lnTo>
                    <a:pt x="508" y="550"/>
                  </a:lnTo>
                  <a:lnTo>
                    <a:pt x="544" y="102"/>
                  </a:lnTo>
                  <a:lnTo>
                    <a:pt x="550" y="102"/>
                  </a:lnTo>
                  <a:lnTo>
                    <a:pt x="552" y="5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07" name="Freeform 16"/>
            <p:cNvSpPr>
              <a:spLocks/>
            </p:cNvSpPr>
            <p:nvPr/>
          </p:nvSpPr>
          <p:spPr bwMode="grayWhite">
            <a:xfrm>
              <a:off x="2462" y="1706"/>
              <a:ext cx="605" cy="298"/>
            </a:xfrm>
            <a:custGeom>
              <a:avLst/>
              <a:gdLst>
                <a:gd name="T0" fmla="*/ 0 w 650"/>
                <a:gd name="T1" fmla="*/ 6 h 322"/>
                <a:gd name="T2" fmla="*/ 7 w 650"/>
                <a:gd name="T3" fmla="*/ 0 h 322"/>
                <a:gd name="T4" fmla="*/ 7 w 650"/>
                <a:gd name="T5" fmla="*/ 6 h 322"/>
                <a:gd name="T6" fmla="*/ 7 w 650"/>
                <a:gd name="T7" fmla="*/ 6 h 322"/>
                <a:gd name="T8" fmla="*/ 7 w 650"/>
                <a:gd name="T9" fmla="*/ 6 h 322"/>
                <a:gd name="T10" fmla="*/ 7 w 650"/>
                <a:gd name="T11" fmla="*/ 6 h 322"/>
                <a:gd name="T12" fmla="*/ 7 w 650"/>
                <a:gd name="T13" fmla="*/ 6 h 322"/>
                <a:gd name="T14" fmla="*/ 7 w 650"/>
                <a:gd name="T15" fmla="*/ 6 h 322"/>
                <a:gd name="T16" fmla="*/ 7 w 650"/>
                <a:gd name="T17" fmla="*/ 6 h 322"/>
                <a:gd name="T18" fmla="*/ 7 w 650"/>
                <a:gd name="T19" fmla="*/ 6 h 322"/>
                <a:gd name="T20" fmla="*/ 7 w 650"/>
                <a:gd name="T21" fmla="*/ 6 h 322"/>
                <a:gd name="T22" fmla="*/ 7 w 650"/>
                <a:gd name="T23" fmla="*/ 6 h 322"/>
                <a:gd name="T24" fmla="*/ 7 w 650"/>
                <a:gd name="T25" fmla="*/ 6 h 322"/>
                <a:gd name="T26" fmla="*/ 7 w 650"/>
                <a:gd name="T27" fmla="*/ 6 h 322"/>
                <a:gd name="T28" fmla="*/ 7 w 650"/>
                <a:gd name="T29" fmla="*/ 6 h 322"/>
                <a:gd name="T30" fmla="*/ 7 w 650"/>
                <a:gd name="T31" fmla="*/ 6 h 322"/>
                <a:gd name="T32" fmla="*/ 7 w 650"/>
                <a:gd name="T33" fmla="*/ 6 h 322"/>
                <a:gd name="T34" fmla="*/ 7 w 650"/>
                <a:gd name="T35" fmla="*/ 6 h 322"/>
                <a:gd name="T36" fmla="*/ 7 w 650"/>
                <a:gd name="T37" fmla="*/ 6 h 322"/>
                <a:gd name="T38" fmla="*/ 7 w 650"/>
                <a:gd name="T39" fmla="*/ 6 h 322"/>
                <a:gd name="T40" fmla="*/ 7 w 650"/>
                <a:gd name="T41" fmla="*/ 6 h 322"/>
                <a:gd name="T42" fmla="*/ 7 w 650"/>
                <a:gd name="T43" fmla="*/ 6 h 322"/>
                <a:gd name="T44" fmla="*/ 7 w 650"/>
                <a:gd name="T45" fmla="*/ 6 h 322"/>
                <a:gd name="T46" fmla="*/ 7 w 650"/>
                <a:gd name="T47" fmla="*/ 6 h 322"/>
                <a:gd name="T48" fmla="*/ 7 w 650"/>
                <a:gd name="T49" fmla="*/ 6 h 322"/>
                <a:gd name="T50" fmla="*/ 7 w 650"/>
                <a:gd name="T51" fmla="*/ 6 h 322"/>
                <a:gd name="T52" fmla="*/ 7 w 650"/>
                <a:gd name="T53" fmla="*/ 6 h 322"/>
                <a:gd name="T54" fmla="*/ 7 w 650"/>
                <a:gd name="T55" fmla="*/ 6 h 322"/>
                <a:gd name="T56" fmla="*/ 7 w 650"/>
                <a:gd name="T57" fmla="*/ 6 h 322"/>
                <a:gd name="T58" fmla="*/ 7 w 650"/>
                <a:gd name="T59" fmla="*/ 6 h 322"/>
                <a:gd name="T60" fmla="*/ 7 w 650"/>
                <a:gd name="T61" fmla="*/ 6 h 322"/>
                <a:gd name="T62" fmla="*/ 7 w 650"/>
                <a:gd name="T63" fmla="*/ 6 h 322"/>
                <a:gd name="T64" fmla="*/ 7 w 650"/>
                <a:gd name="T65" fmla="*/ 6 h 322"/>
                <a:gd name="T66" fmla="*/ 7 w 650"/>
                <a:gd name="T67" fmla="*/ 6 h 322"/>
                <a:gd name="T68" fmla="*/ 7 w 650"/>
                <a:gd name="T69" fmla="*/ 6 h 322"/>
                <a:gd name="T70" fmla="*/ 7 w 650"/>
                <a:gd name="T71" fmla="*/ 6 h 322"/>
                <a:gd name="T72" fmla="*/ 7 w 650"/>
                <a:gd name="T73" fmla="*/ 6 h 322"/>
                <a:gd name="T74" fmla="*/ 7 w 650"/>
                <a:gd name="T75" fmla="*/ 6 h 322"/>
                <a:gd name="T76" fmla="*/ 7 w 650"/>
                <a:gd name="T77" fmla="*/ 6 h 322"/>
                <a:gd name="T78" fmla="*/ 7 w 650"/>
                <a:gd name="T79" fmla="*/ 6 h 322"/>
                <a:gd name="T80" fmla="*/ 7 w 650"/>
                <a:gd name="T81" fmla="*/ 6 h 322"/>
                <a:gd name="T82" fmla="*/ 7 w 650"/>
                <a:gd name="T83" fmla="*/ 6 h 322"/>
                <a:gd name="T84" fmla="*/ 7 w 650"/>
                <a:gd name="T85" fmla="*/ 6 h 322"/>
                <a:gd name="T86" fmla="*/ 7 w 650"/>
                <a:gd name="T87" fmla="*/ 6 h 322"/>
                <a:gd name="T88" fmla="*/ 7 w 650"/>
                <a:gd name="T89" fmla="*/ 6 h 322"/>
                <a:gd name="T90" fmla="*/ 0 w 650"/>
                <a:gd name="T91" fmla="*/ 6 h 322"/>
                <a:gd name="T92" fmla="*/ 0 w 650"/>
                <a:gd name="T93" fmla="*/ 6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0"/>
                <a:gd name="T142" fmla="*/ 0 h 322"/>
                <a:gd name="T143" fmla="*/ 650 w 650"/>
                <a:gd name="T144" fmla="*/ 322 h 3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0" h="322">
                  <a:moveTo>
                    <a:pt x="0" y="200"/>
                  </a:moveTo>
                  <a:lnTo>
                    <a:pt x="16" y="0"/>
                  </a:lnTo>
                  <a:lnTo>
                    <a:pt x="418" y="22"/>
                  </a:lnTo>
                  <a:lnTo>
                    <a:pt x="428" y="38"/>
                  </a:lnTo>
                  <a:lnTo>
                    <a:pt x="442" y="38"/>
                  </a:lnTo>
                  <a:lnTo>
                    <a:pt x="452" y="34"/>
                  </a:lnTo>
                  <a:lnTo>
                    <a:pt x="460" y="40"/>
                  </a:lnTo>
                  <a:lnTo>
                    <a:pt x="464" y="52"/>
                  </a:lnTo>
                  <a:lnTo>
                    <a:pt x="476" y="56"/>
                  </a:lnTo>
                  <a:lnTo>
                    <a:pt x="486" y="52"/>
                  </a:lnTo>
                  <a:lnTo>
                    <a:pt x="496" y="46"/>
                  </a:lnTo>
                  <a:lnTo>
                    <a:pt x="510" y="46"/>
                  </a:lnTo>
                  <a:lnTo>
                    <a:pt x="518" y="48"/>
                  </a:lnTo>
                  <a:lnTo>
                    <a:pt x="550" y="68"/>
                  </a:lnTo>
                  <a:lnTo>
                    <a:pt x="564" y="80"/>
                  </a:lnTo>
                  <a:lnTo>
                    <a:pt x="566" y="90"/>
                  </a:lnTo>
                  <a:lnTo>
                    <a:pt x="576" y="96"/>
                  </a:lnTo>
                  <a:lnTo>
                    <a:pt x="576" y="102"/>
                  </a:lnTo>
                  <a:lnTo>
                    <a:pt x="570" y="116"/>
                  </a:lnTo>
                  <a:lnTo>
                    <a:pt x="578" y="124"/>
                  </a:lnTo>
                  <a:lnTo>
                    <a:pt x="584" y="140"/>
                  </a:lnTo>
                  <a:lnTo>
                    <a:pt x="592" y="148"/>
                  </a:lnTo>
                  <a:lnTo>
                    <a:pt x="590" y="156"/>
                  </a:lnTo>
                  <a:lnTo>
                    <a:pt x="592" y="164"/>
                  </a:lnTo>
                  <a:lnTo>
                    <a:pt x="602" y="172"/>
                  </a:lnTo>
                  <a:lnTo>
                    <a:pt x="604" y="180"/>
                  </a:lnTo>
                  <a:lnTo>
                    <a:pt x="602" y="188"/>
                  </a:lnTo>
                  <a:lnTo>
                    <a:pt x="600" y="204"/>
                  </a:lnTo>
                  <a:lnTo>
                    <a:pt x="610" y="208"/>
                  </a:lnTo>
                  <a:lnTo>
                    <a:pt x="612" y="216"/>
                  </a:lnTo>
                  <a:lnTo>
                    <a:pt x="608" y="224"/>
                  </a:lnTo>
                  <a:lnTo>
                    <a:pt x="610" y="232"/>
                  </a:lnTo>
                  <a:lnTo>
                    <a:pt x="616" y="240"/>
                  </a:lnTo>
                  <a:lnTo>
                    <a:pt x="612" y="248"/>
                  </a:lnTo>
                  <a:lnTo>
                    <a:pt x="616" y="258"/>
                  </a:lnTo>
                  <a:lnTo>
                    <a:pt x="618" y="262"/>
                  </a:lnTo>
                  <a:lnTo>
                    <a:pt x="624" y="272"/>
                  </a:lnTo>
                  <a:lnTo>
                    <a:pt x="632" y="280"/>
                  </a:lnTo>
                  <a:lnTo>
                    <a:pt x="634" y="294"/>
                  </a:lnTo>
                  <a:lnTo>
                    <a:pt x="644" y="306"/>
                  </a:lnTo>
                  <a:lnTo>
                    <a:pt x="650" y="308"/>
                  </a:lnTo>
                  <a:lnTo>
                    <a:pt x="648" y="320"/>
                  </a:lnTo>
                  <a:lnTo>
                    <a:pt x="648" y="322"/>
                  </a:lnTo>
                  <a:lnTo>
                    <a:pt x="142" y="312"/>
                  </a:lnTo>
                  <a:lnTo>
                    <a:pt x="148" y="212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08" name="Freeform 17"/>
            <p:cNvSpPr>
              <a:spLocks/>
            </p:cNvSpPr>
            <p:nvPr/>
          </p:nvSpPr>
          <p:spPr bwMode="grayWhite">
            <a:xfrm>
              <a:off x="2578" y="1995"/>
              <a:ext cx="542" cy="289"/>
            </a:xfrm>
            <a:custGeom>
              <a:avLst/>
              <a:gdLst>
                <a:gd name="T0" fmla="*/ 6 w 584"/>
                <a:gd name="T1" fmla="*/ 0 h 312"/>
                <a:gd name="T2" fmla="*/ 6 w 584"/>
                <a:gd name="T3" fmla="*/ 6 h 312"/>
                <a:gd name="T4" fmla="*/ 6 w 584"/>
                <a:gd name="T5" fmla="*/ 6 h 312"/>
                <a:gd name="T6" fmla="*/ 6 w 584"/>
                <a:gd name="T7" fmla="*/ 6 h 312"/>
                <a:gd name="T8" fmla="*/ 6 w 584"/>
                <a:gd name="T9" fmla="*/ 6 h 312"/>
                <a:gd name="T10" fmla="*/ 6 w 584"/>
                <a:gd name="T11" fmla="*/ 6 h 312"/>
                <a:gd name="T12" fmla="*/ 6 w 584"/>
                <a:gd name="T13" fmla="*/ 6 h 312"/>
                <a:gd name="T14" fmla="*/ 6 w 584"/>
                <a:gd name="T15" fmla="*/ 6 h 312"/>
                <a:gd name="T16" fmla="*/ 6 w 584"/>
                <a:gd name="T17" fmla="*/ 6 h 312"/>
                <a:gd name="T18" fmla="*/ 6 w 584"/>
                <a:gd name="T19" fmla="*/ 6 h 312"/>
                <a:gd name="T20" fmla="*/ 6 w 584"/>
                <a:gd name="T21" fmla="*/ 6 h 312"/>
                <a:gd name="T22" fmla="*/ 6 w 584"/>
                <a:gd name="T23" fmla="*/ 6 h 312"/>
                <a:gd name="T24" fmla="*/ 0 w 584"/>
                <a:gd name="T25" fmla="*/ 6 h 312"/>
                <a:gd name="T26" fmla="*/ 6 w 584"/>
                <a:gd name="T27" fmla="*/ 0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4"/>
                <a:gd name="T43" fmla="*/ 0 h 312"/>
                <a:gd name="T44" fmla="*/ 584 w 584"/>
                <a:gd name="T45" fmla="*/ 312 h 3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4" h="312">
                  <a:moveTo>
                    <a:pt x="18" y="0"/>
                  </a:moveTo>
                  <a:lnTo>
                    <a:pt x="524" y="10"/>
                  </a:lnTo>
                  <a:lnTo>
                    <a:pt x="558" y="36"/>
                  </a:lnTo>
                  <a:lnTo>
                    <a:pt x="548" y="48"/>
                  </a:lnTo>
                  <a:lnTo>
                    <a:pt x="546" y="60"/>
                  </a:lnTo>
                  <a:lnTo>
                    <a:pt x="550" y="66"/>
                  </a:lnTo>
                  <a:lnTo>
                    <a:pt x="558" y="70"/>
                  </a:lnTo>
                  <a:lnTo>
                    <a:pt x="564" y="88"/>
                  </a:lnTo>
                  <a:lnTo>
                    <a:pt x="572" y="92"/>
                  </a:lnTo>
                  <a:lnTo>
                    <a:pt x="578" y="94"/>
                  </a:lnTo>
                  <a:lnTo>
                    <a:pt x="582" y="96"/>
                  </a:lnTo>
                  <a:lnTo>
                    <a:pt x="584" y="312"/>
                  </a:lnTo>
                  <a:lnTo>
                    <a:pt x="0" y="3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09" name="Freeform 18"/>
            <p:cNvSpPr>
              <a:spLocks/>
            </p:cNvSpPr>
            <p:nvPr/>
          </p:nvSpPr>
          <p:spPr bwMode="grayWhite">
            <a:xfrm>
              <a:off x="2942" y="1141"/>
              <a:ext cx="483" cy="543"/>
            </a:xfrm>
            <a:custGeom>
              <a:avLst/>
              <a:gdLst>
                <a:gd name="T0" fmla="*/ 7 w 518"/>
                <a:gd name="T1" fmla="*/ 7 h 584"/>
                <a:gd name="T2" fmla="*/ 7 w 518"/>
                <a:gd name="T3" fmla="*/ 7 h 584"/>
                <a:gd name="T4" fmla="*/ 7 w 518"/>
                <a:gd name="T5" fmla="*/ 7 h 584"/>
                <a:gd name="T6" fmla="*/ 7 w 518"/>
                <a:gd name="T7" fmla="*/ 7 h 584"/>
                <a:gd name="T8" fmla="*/ 7 w 518"/>
                <a:gd name="T9" fmla="*/ 7 h 584"/>
                <a:gd name="T10" fmla="*/ 7 w 518"/>
                <a:gd name="T11" fmla="*/ 7 h 584"/>
                <a:gd name="T12" fmla="*/ 7 w 518"/>
                <a:gd name="T13" fmla="*/ 7 h 584"/>
                <a:gd name="T14" fmla="*/ 7 w 518"/>
                <a:gd name="T15" fmla="*/ 7 h 584"/>
                <a:gd name="T16" fmla="*/ 2 w 518"/>
                <a:gd name="T17" fmla="*/ 7 h 584"/>
                <a:gd name="T18" fmla="*/ 7 w 518"/>
                <a:gd name="T19" fmla="*/ 7 h 584"/>
                <a:gd name="T20" fmla="*/ 0 w 518"/>
                <a:gd name="T21" fmla="*/ 7 h 584"/>
                <a:gd name="T22" fmla="*/ 7 w 518"/>
                <a:gd name="T23" fmla="*/ 7 h 584"/>
                <a:gd name="T24" fmla="*/ 7 w 518"/>
                <a:gd name="T25" fmla="*/ 0 h 584"/>
                <a:gd name="T26" fmla="*/ 7 w 518"/>
                <a:gd name="T27" fmla="*/ 7 h 584"/>
                <a:gd name="T28" fmla="*/ 7 w 518"/>
                <a:gd name="T29" fmla="*/ 7 h 584"/>
                <a:gd name="T30" fmla="*/ 7 w 518"/>
                <a:gd name="T31" fmla="*/ 7 h 584"/>
                <a:gd name="T32" fmla="*/ 7 w 518"/>
                <a:gd name="T33" fmla="*/ 7 h 584"/>
                <a:gd name="T34" fmla="*/ 7 w 518"/>
                <a:gd name="T35" fmla="*/ 7 h 584"/>
                <a:gd name="T36" fmla="*/ 7 w 518"/>
                <a:gd name="T37" fmla="*/ 7 h 584"/>
                <a:gd name="T38" fmla="*/ 7 w 518"/>
                <a:gd name="T39" fmla="*/ 7 h 584"/>
                <a:gd name="T40" fmla="*/ 7 w 518"/>
                <a:gd name="T41" fmla="*/ 7 h 584"/>
                <a:gd name="T42" fmla="*/ 7 w 518"/>
                <a:gd name="T43" fmla="*/ 7 h 584"/>
                <a:gd name="T44" fmla="*/ 7 w 518"/>
                <a:gd name="T45" fmla="*/ 7 h 584"/>
                <a:gd name="T46" fmla="*/ 7 w 518"/>
                <a:gd name="T47" fmla="*/ 7 h 584"/>
                <a:gd name="T48" fmla="*/ 7 w 518"/>
                <a:gd name="T49" fmla="*/ 7 h 584"/>
                <a:gd name="T50" fmla="*/ 7 w 518"/>
                <a:gd name="T51" fmla="*/ 7 h 584"/>
                <a:gd name="T52" fmla="*/ 7 w 518"/>
                <a:gd name="T53" fmla="*/ 7 h 584"/>
                <a:gd name="T54" fmla="*/ 7 w 518"/>
                <a:gd name="T55" fmla="*/ 7 h 584"/>
                <a:gd name="T56" fmla="*/ 7 w 518"/>
                <a:gd name="T57" fmla="*/ 7 h 584"/>
                <a:gd name="T58" fmla="*/ 7 w 518"/>
                <a:gd name="T59" fmla="*/ 7 h 584"/>
                <a:gd name="T60" fmla="*/ 7 w 518"/>
                <a:gd name="T61" fmla="*/ 7 h 584"/>
                <a:gd name="T62" fmla="*/ 7 w 518"/>
                <a:gd name="T63" fmla="*/ 7 h 584"/>
                <a:gd name="T64" fmla="*/ 7 w 518"/>
                <a:gd name="T65" fmla="*/ 7 h 584"/>
                <a:gd name="T66" fmla="*/ 7 w 518"/>
                <a:gd name="T67" fmla="*/ 7 h 584"/>
                <a:gd name="T68" fmla="*/ 7 w 518"/>
                <a:gd name="T69" fmla="*/ 7 h 584"/>
                <a:gd name="T70" fmla="*/ 7 w 518"/>
                <a:gd name="T71" fmla="*/ 7 h 584"/>
                <a:gd name="T72" fmla="*/ 7 w 518"/>
                <a:gd name="T73" fmla="*/ 7 h 584"/>
                <a:gd name="T74" fmla="*/ 7 w 518"/>
                <a:gd name="T75" fmla="*/ 7 h 584"/>
                <a:gd name="T76" fmla="*/ 7 w 518"/>
                <a:gd name="T77" fmla="*/ 7 h 584"/>
                <a:gd name="T78" fmla="*/ 7 w 518"/>
                <a:gd name="T79" fmla="*/ 7 h 584"/>
                <a:gd name="T80" fmla="*/ 7 w 518"/>
                <a:gd name="T81" fmla="*/ 7 h 584"/>
                <a:gd name="T82" fmla="*/ 7 w 518"/>
                <a:gd name="T83" fmla="*/ 7 h 584"/>
                <a:gd name="T84" fmla="*/ 7 w 518"/>
                <a:gd name="T85" fmla="*/ 7 h 584"/>
                <a:gd name="T86" fmla="*/ 7 w 518"/>
                <a:gd name="T87" fmla="*/ 7 h 584"/>
                <a:gd name="T88" fmla="*/ 7 w 518"/>
                <a:gd name="T89" fmla="*/ 7 h 584"/>
                <a:gd name="T90" fmla="*/ 7 w 518"/>
                <a:gd name="T91" fmla="*/ 7 h 584"/>
                <a:gd name="T92" fmla="*/ 7 w 518"/>
                <a:gd name="T93" fmla="*/ 7 h 584"/>
                <a:gd name="T94" fmla="*/ 7 w 518"/>
                <a:gd name="T95" fmla="*/ 7 h 584"/>
                <a:gd name="T96" fmla="*/ 7 w 518"/>
                <a:gd name="T97" fmla="*/ 7 h 584"/>
                <a:gd name="T98" fmla="*/ 7 w 518"/>
                <a:gd name="T99" fmla="*/ 7 h 584"/>
                <a:gd name="T100" fmla="*/ 7 w 518"/>
                <a:gd name="T101" fmla="*/ 7 h 584"/>
                <a:gd name="T102" fmla="*/ 7 w 518"/>
                <a:gd name="T103" fmla="*/ 7 h 584"/>
                <a:gd name="T104" fmla="*/ 7 w 518"/>
                <a:gd name="T105" fmla="*/ 7 h 5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8"/>
                <a:gd name="T160" fmla="*/ 0 h 584"/>
                <a:gd name="T161" fmla="*/ 518 w 518"/>
                <a:gd name="T162" fmla="*/ 584 h 5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8" h="584">
                  <a:moveTo>
                    <a:pt x="50" y="584"/>
                  </a:moveTo>
                  <a:lnTo>
                    <a:pt x="50" y="402"/>
                  </a:lnTo>
                  <a:lnTo>
                    <a:pt x="24" y="378"/>
                  </a:lnTo>
                  <a:lnTo>
                    <a:pt x="22" y="370"/>
                  </a:lnTo>
                  <a:lnTo>
                    <a:pt x="36" y="356"/>
                  </a:lnTo>
                  <a:lnTo>
                    <a:pt x="40" y="346"/>
                  </a:lnTo>
                  <a:lnTo>
                    <a:pt x="40" y="338"/>
                  </a:lnTo>
                  <a:lnTo>
                    <a:pt x="40" y="324"/>
                  </a:lnTo>
                  <a:lnTo>
                    <a:pt x="40" y="310"/>
                  </a:lnTo>
                  <a:lnTo>
                    <a:pt x="30" y="274"/>
                  </a:lnTo>
                  <a:lnTo>
                    <a:pt x="28" y="268"/>
                  </a:lnTo>
                  <a:lnTo>
                    <a:pt x="28" y="250"/>
                  </a:lnTo>
                  <a:lnTo>
                    <a:pt x="26" y="240"/>
                  </a:lnTo>
                  <a:lnTo>
                    <a:pt x="24" y="190"/>
                  </a:lnTo>
                  <a:lnTo>
                    <a:pt x="18" y="160"/>
                  </a:lnTo>
                  <a:lnTo>
                    <a:pt x="10" y="152"/>
                  </a:lnTo>
                  <a:lnTo>
                    <a:pt x="4" y="120"/>
                  </a:lnTo>
                  <a:lnTo>
                    <a:pt x="2" y="92"/>
                  </a:lnTo>
                  <a:lnTo>
                    <a:pt x="4" y="76"/>
                  </a:lnTo>
                  <a:lnTo>
                    <a:pt x="8" y="68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34" y="36"/>
                  </a:lnTo>
                  <a:lnTo>
                    <a:pt x="134" y="14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60" y="6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4" y="56"/>
                  </a:lnTo>
                  <a:lnTo>
                    <a:pt x="180" y="66"/>
                  </a:lnTo>
                  <a:lnTo>
                    <a:pt x="184" y="64"/>
                  </a:lnTo>
                  <a:lnTo>
                    <a:pt x="194" y="66"/>
                  </a:lnTo>
                  <a:lnTo>
                    <a:pt x="200" y="72"/>
                  </a:lnTo>
                  <a:lnTo>
                    <a:pt x="212" y="72"/>
                  </a:lnTo>
                  <a:lnTo>
                    <a:pt x="224" y="72"/>
                  </a:lnTo>
                  <a:lnTo>
                    <a:pt x="226" y="78"/>
                  </a:lnTo>
                  <a:lnTo>
                    <a:pt x="226" y="82"/>
                  </a:lnTo>
                  <a:lnTo>
                    <a:pt x="246" y="80"/>
                  </a:lnTo>
                  <a:lnTo>
                    <a:pt x="252" y="74"/>
                  </a:lnTo>
                  <a:lnTo>
                    <a:pt x="282" y="72"/>
                  </a:lnTo>
                  <a:lnTo>
                    <a:pt x="300" y="78"/>
                  </a:lnTo>
                  <a:lnTo>
                    <a:pt x="304" y="78"/>
                  </a:lnTo>
                  <a:lnTo>
                    <a:pt x="302" y="82"/>
                  </a:lnTo>
                  <a:lnTo>
                    <a:pt x="308" y="86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102"/>
                  </a:lnTo>
                  <a:lnTo>
                    <a:pt x="324" y="106"/>
                  </a:lnTo>
                  <a:lnTo>
                    <a:pt x="332" y="96"/>
                  </a:lnTo>
                  <a:lnTo>
                    <a:pt x="336" y="94"/>
                  </a:lnTo>
                  <a:lnTo>
                    <a:pt x="344" y="96"/>
                  </a:lnTo>
                  <a:lnTo>
                    <a:pt x="348" y="106"/>
                  </a:lnTo>
                  <a:lnTo>
                    <a:pt x="364" y="110"/>
                  </a:lnTo>
                  <a:lnTo>
                    <a:pt x="368" y="116"/>
                  </a:lnTo>
                  <a:lnTo>
                    <a:pt x="376" y="122"/>
                  </a:lnTo>
                  <a:lnTo>
                    <a:pt x="386" y="122"/>
                  </a:lnTo>
                  <a:lnTo>
                    <a:pt x="396" y="120"/>
                  </a:lnTo>
                  <a:lnTo>
                    <a:pt x="422" y="102"/>
                  </a:lnTo>
                  <a:lnTo>
                    <a:pt x="426" y="104"/>
                  </a:lnTo>
                  <a:lnTo>
                    <a:pt x="432" y="112"/>
                  </a:lnTo>
                  <a:lnTo>
                    <a:pt x="470" y="112"/>
                  </a:lnTo>
                  <a:lnTo>
                    <a:pt x="476" y="114"/>
                  </a:lnTo>
                  <a:lnTo>
                    <a:pt x="482" y="116"/>
                  </a:lnTo>
                  <a:lnTo>
                    <a:pt x="492" y="124"/>
                  </a:lnTo>
                  <a:lnTo>
                    <a:pt x="500" y="120"/>
                  </a:lnTo>
                  <a:lnTo>
                    <a:pt x="518" y="118"/>
                  </a:lnTo>
                  <a:lnTo>
                    <a:pt x="508" y="128"/>
                  </a:lnTo>
                  <a:lnTo>
                    <a:pt x="484" y="140"/>
                  </a:lnTo>
                  <a:lnTo>
                    <a:pt x="472" y="144"/>
                  </a:lnTo>
                  <a:lnTo>
                    <a:pt x="464" y="148"/>
                  </a:lnTo>
                  <a:lnTo>
                    <a:pt x="454" y="158"/>
                  </a:lnTo>
                  <a:lnTo>
                    <a:pt x="434" y="166"/>
                  </a:lnTo>
                  <a:lnTo>
                    <a:pt x="424" y="174"/>
                  </a:lnTo>
                  <a:lnTo>
                    <a:pt x="392" y="210"/>
                  </a:lnTo>
                  <a:lnTo>
                    <a:pt x="344" y="252"/>
                  </a:lnTo>
                  <a:lnTo>
                    <a:pt x="340" y="260"/>
                  </a:lnTo>
                  <a:lnTo>
                    <a:pt x="334" y="264"/>
                  </a:lnTo>
                  <a:lnTo>
                    <a:pt x="336" y="318"/>
                  </a:lnTo>
                  <a:lnTo>
                    <a:pt x="332" y="324"/>
                  </a:lnTo>
                  <a:lnTo>
                    <a:pt x="324" y="326"/>
                  </a:lnTo>
                  <a:lnTo>
                    <a:pt x="304" y="342"/>
                  </a:lnTo>
                  <a:lnTo>
                    <a:pt x="304" y="352"/>
                  </a:lnTo>
                  <a:lnTo>
                    <a:pt x="302" y="354"/>
                  </a:lnTo>
                  <a:lnTo>
                    <a:pt x="296" y="370"/>
                  </a:lnTo>
                  <a:lnTo>
                    <a:pt x="306" y="374"/>
                  </a:lnTo>
                  <a:lnTo>
                    <a:pt x="314" y="388"/>
                  </a:lnTo>
                  <a:lnTo>
                    <a:pt x="308" y="398"/>
                  </a:lnTo>
                  <a:lnTo>
                    <a:pt x="310" y="408"/>
                  </a:lnTo>
                  <a:lnTo>
                    <a:pt x="306" y="426"/>
                  </a:lnTo>
                  <a:lnTo>
                    <a:pt x="306" y="450"/>
                  </a:lnTo>
                  <a:lnTo>
                    <a:pt x="310" y="456"/>
                  </a:lnTo>
                  <a:lnTo>
                    <a:pt x="318" y="462"/>
                  </a:lnTo>
                  <a:lnTo>
                    <a:pt x="320" y="466"/>
                  </a:lnTo>
                  <a:lnTo>
                    <a:pt x="338" y="470"/>
                  </a:lnTo>
                  <a:lnTo>
                    <a:pt x="342" y="472"/>
                  </a:lnTo>
                  <a:lnTo>
                    <a:pt x="342" y="476"/>
                  </a:lnTo>
                  <a:lnTo>
                    <a:pt x="348" y="480"/>
                  </a:lnTo>
                  <a:lnTo>
                    <a:pt x="368" y="490"/>
                  </a:lnTo>
                  <a:lnTo>
                    <a:pt x="376" y="504"/>
                  </a:lnTo>
                  <a:lnTo>
                    <a:pt x="396" y="520"/>
                  </a:lnTo>
                  <a:lnTo>
                    <a:pt x="418" y="534"/>
                  </a:lnTo>
                  <a:lnTo>
                    <a:pt x="420" y="540"/>
                  </a:lnTo>
                  <a:lnTo>
                    <a:pt x="420" y="552"/>
                  </a:lnTo>
                  <a:lnTo>
                    <a:pt x="422" y="572"/>
                  </a:lnTo>
                  <a:lnTo>
                    <a:pt x="50" y="58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0" name="Freeform 19"/>
            <p:cNvSpPr>
              <a:spLocks/>
            </p:cNvSpPr>
            <p:nvPr/>
          </p:nvSpPr>
          <p:spPr bwMode="grayWhite">
            <a:xfrm>
              <a:off x="3036" y="1942"/>
              <a:ext cx="491" cy="422"/>
            </a:xfrm>
            <a:custGeom>
              <a:avLst/>
              <a:gdLst>
                <a:gd name="T0" fmla="*/ 7 w 528"/>
                <a:gd name="T1" fmla="*/ 6 h 456"/>
                <a:gd name="T2" fmla="*/ 7 w 528"/>
                <a:gd name="T3" fmla="*/ 6 h 456"/>
                <a:gd name="T4" fmla="*/ 7 w 528"/>
                <a:gd name="T5" fmla="*/ 6 h 456"/>
                <a:gd name="T6" fmla="*/ 7 w 528"/>
                <a:gd name="T7" fmla="*/ 6 h 456"/>
                <a:gd name="T8" fmla="*/ 7 w 528"/>
                <a:gd name="T9" fmla="*/ 6 h 456"/>
                <a:gd name="T10" fmla="*/ 7 w 528"/>
                <a:gd name="T11" fmla="*/ 6 h 456"/>
                <a:gd name="T12" fmla="*/ 7 w 528"/>
                <a:gd name="T13" fmla="*/ 6 h 456"/>
                <a:gd name="T14" fmla="*/ 7 w 528"/>
                <a:gd name="T15" fmla="*/ 6 h 456"/>
                <a:gd name="T16" fmla="*/ 7 w 528"/>
                <a:gd name="T17" fmla="*/ 6 h 456"/>
                <a:gd name="T18" fmla="*/ 7 w 528"/>
                <a:gd name="T19" fmla="*/ 6 h 456"/>
                <a:gd name="T20" fmla="*/ 7 w 528"/>
                <a:gd name="T21" fmla="*/ 6 h 456"/>
                <a:gd name="T22" fmla="*/ 7 w 528"/>
                <a:gd name="T23" fmla="*/ 6 h 456"/>
                <a:gd name="T24" fmla="*/ 7 w 528"/>
                <a:gd name="T25" fmla="*/ 6 h 456"/>
                <a:gd name="T26" fmla="*/ 7 w 528"/>
                <a:gd name="T27" fmla="*/ 6 h 456"/>
                <a:gd name="T28" fmla="*/ 7 w 528"/>
                <a:gd name="T29" fmla="*/ 6 h 456"/>
                <a:gd name="T30" fmla="*/ 7 w 528"/>
                <a:gd name="T31" fmla="*/ 6 h 456"/>
                <a:gd name="T32" fmla="*/ 7 w 528"/>
                <a:gd name="T33" fmla="*/ 6 h 456"/>
                <a:gd name="T34" fmla="*/ 7 w 528"/>
                <a:gd name="T35" fmla="*/ 6 h 456"/>
                <a:gd name="T36" fmla="*/ 7 w 528"/>
                <a:gd name="T37" fmla="*/ 6 h 456"/>
                <a:gd name="T38" fmla="*/ 7 w 528"/>
                <a:gd name="T39" fmla="*/ 6 h 456"/>
                <a:gd name="T40" fmla="*/ 7 w 528"/>
                <a:gd name="T41" fmla="*/ 6 h 456"/>
                <a:gd name="T42" fmla="*/ 7 w 528"/>
                <a:gd name="T43" fmla="*/ 6 h 456"/>
                <a:gd name="T44" fmla="*/ 7 w 528"/>
                <a:gd name="T45" fmla="*/ 6 h 456"/>
                <a:gd name="T46" fmla="*/ 7 w 528"/>
                <a:gd name="T47" fmla="*/ 6 h 456"/>
                <a:gd name="T48" fmla="*/ 7 w 528"/>
                <a:gd name="T49" fmla="*/ 6 h 456"/>
                <a:gd name="T50" fmla="*/ 7 w 528"/>
                <a:gd name="T51" fmla="*/ 6 h 456"/>
                <a:gd name="T52" fmla="*/ 7 w 528"/>
                <a:gd name="T53" fmla="*/ 6 h 456"/>
                <a:gd name="T54" fmla="*/ 7 w 528"/>
                <a:gd name="T55" fmla="*/ 6 h 456"/>
                <a:gd name="T56" fmla="*/ 0 w 528"/>
                <a:gd name="T57" fmla="*/ 6 h 456"/>
                <a:gd name="T58" fmla="*/ 7 w 528"/>
                <a:gd name="T59" fmla="*/ 6 h 456"/>
                <a:gd name="T60" fmla="*/ 7 w 528"/>
                <a:gd name="T61" fmla="*/ 6 h 456"/>
                <a:gd name="T62" fmla="*/ 7 w 528"/>
                <a:gd name="T63" fmla="*/ 6 h 456"/>
                <a:gd name="T64" fmla="*/ 7 w 528"/>
                <a:gd name="T65" fmla="*/ 6 h 456"/>
                <a:gd name="T66" fmla="*/ 7 w 528"/>
                <a:gd name="T67" fmla="*/ 6 h 456"/>
                <a:gd name="T68" fmla="*/ 7 w 528"/>
                <a:gd name="T69" fmla="*/ 6 h 456"/>
                <a:gd name="T70" fmla="*/ 7 w 528"/>
                <a:gd name="T71" fmla="*/ 6 h 456"/>
                <a:gd name="T72" fmla="*/ 7 w 528"/>
                <a:gd name="T73" fmla="*/ 6 h 456"/>
                <a:gd name="T74" fmla="*/ 7 w 528"/>
                <a:gd name="T75" fmla="*/ 6 h 4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8"/>
                <a:gd name="T115" fmla="*/ 0 h 456"/>
                <a:gd name="T116" fmla="*/ 528 w 528"/>
                <a:gd name="T117" fmla="*/ 456 h 4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8" h="456">
                  <a:moveTo>
                    <a:pt x="92" y="420"/>
                  </a:moveTo>
                  <a:lnTo>
                    <a:pt x="444" y="404"/>
                  </a:lnTo>
                  <a:lnTo>
                    <a:pt x="442" y="408"/>
                  </a:lnTo>
                  <a:lnTo>
                    <a:pt x="450" y="414"/>
                  </a:lnTo>
                  <a:lnTo>
                    <a:pt x="454" y="422"/>
                  </a:lnTo>
                  <a:lnTo>
                    <a:pt x="452" y="430"/>
                  </a:lnTo>
                  <a:lnTo>
                    <a:pt x="442" y="438"/>
                  </a:lnTo>
                  <a:lnTo>
                    <a:pt x="432" y="450"/>
                  </a:lnTo>
                  <a:lnTo>
                    <a:pt x="430" y="456"/>
                  </a:lnTo>
                  <a:lnTo>
                    <a:pt x="484" y="452"/>
                  </a:lnTo>
                  <a:lnTo>
                    <a:pt x="488" y="438"/>
                  </a:lnTo>
                  <a:lnTo>
                    <a:pt x="486" y="432"/>
                  </a:lnTo>
                  <a:lnTo>
                    <a:pt x="490" y="416"/>
                  </a:lnTo>
                  <a:lnTo>
                    <a:pt x="496" y="402"/>
                  </a:lnTo>
                  <a:lnTo>
                    <a:pt x="502" y="394"/>
                  </a:lnTo>
                  <a:lnTo>
                    <a:pt x="512" y="390"/>
                  </a:lnTo>
                  <a:lnTo>
                    <a:pt x="516" y="392"/>
                  </a:lnTo>
                  <a:lnTo>
                    <a:pt x="520" y="388"/>
                  </a:lnTo>
                  <a:lnTo>
                    <a:pt x="528" y="364"/>
                  </a:lnTo>
                  <a:lnTo>
                    <a:pt x="526" y="354"/>
                  </a:lnTo>
                  <a:lnTo>
                    <a:pt x="520" y="352"/>
                  </a:lnTo>
                  <a:lnTo>
                    <a:pt x="518" y="350"/>
                  </a:lnTo>
                  <a:lnTo>
                    <a:pt x="518" y="348"/>
                  </a:lnTo>
                  <a:lnTo>
                    <a:pt x="516" y="346"/>
                  </a:lnTo>
                  <a:lnTo>
                    <a:pt x="510" y="346"/>
                  </a:lnTo>
                  <a:lnTo>
                    <a:pt x="510" y="350"/>
                  </a:lnTo>
                  <a:lnTo>
                    <a:pt x="506" y="352"/>
                  </a:lnTo>
                  <a:lnTo>
                    <a:pt x="490" y="324"/>
                  </a:lnTo>
                  <a:lnTo>
                    <a:pt x="490" y="320"/>
                  </a:lnTo>
                  <a:lnTo>
                    <a:pt x="496" y="314"/>
                  </a:lnTo>
                  <a:lnTo>
                    <a:pt x="498" y="310"/>
                  </a:lnTo>
                  <a:lnTo>
                    <a:pt x="490" y="302"/>
                  </a:lnTo>
                  <a:lnTo>
                    <a:pt x="486" y="284"/>
                  </a:lnTo>
                  <a:lnTo>
                    <a:pt x="464" y="264"/>
                  </a:lnTo>
                  <a:lnTo>
                    <a:pt x="452" y="262"/>
                  </a:lnTo>
                  <a:lnTo>
                    <a:pt x="430" y="248"/>
                  </a:lnTo>
                  <a:lnTo>
                    <a:pt x="418" y="234"/>
                  </a:lnTo>
                  <a:lnTo>
                    <a:pt x="412" y="224"/>
                  </a:lnTo>
                  <a:lnTo>
                    <a:pt x="416" y="218"/>
                  </a:lnTo>
                  <a:lnTo>
                    <a:pt x="430" y="200"/>
                  </a:lnTo>
                  <a:lnTo>
                    <a:pt x="428" y="186"/>
                  </a:lnTo>
                  <a:lnTo>
                    <a:pt x="432" y="174"/>
                  </a:lnTo>
                  <a:lnTo>
                    <a:pt x="428" y="168"/>
                  </a:lnTo>
                  <a:lnTo>
                    <a:pt x="410" y="158"/>
                  </a:lnTo>
                  <a:lnTo>
                    <a:pt x="404" y="162"/>
                  </a:lnTo>
                  <a:lnTo>
                    <a:pt x="396" y="170"/>
                  </a:lnTo>
                  <a:lnTo>
                    <a:pt x="392" y="166"/>
                  </a:lnTo>
                  <a:lnTo>
                    <a:pt x="380" y="130"/>
                  </a:lnTo>
                  <a:lnTo>
                    <a:pt x="374" y="124"/>
                  </a:lnTo>
                  <a:lnTo>
                    <a:pt x="350" y="10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0" y="56"/>
                  </a:lnTo>
                  <a:lnTo>
                    <a:pt x="320" y="38"/>
                  </a:lnTo>
                  <a:lnTo>
                    <a:pt x="324" y="26"/>
                  </a:lnTo>
                  <a:lnTo>
                    <a:pt x="324" y="22"/>
                  </a:lnTo>
                  <a:lnTo>
                    <a:pt x="300" y="0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4" y="26"/>
                  </a:lnTo>
                  <a:lnTo>
                    <a:pt x="16" y="4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64" y="94"/>
                  </a:lnTo>
                  <a:lnTo>
                    <a:pt x="54" y="106"/>
                  </a:lnTo>
                  <a:lnTo>
                    <a:pt x="52" y="118"/>
                  </a:lnTo>
                  <a:lnTo>
                    <a:pt x="56" y="124"/>
                  </a:lnTo>
                  <a:lnTo>
                    <a:pt x="64" y="128"/>
                  </a:lnTo>
                  <a:lnTo>
                    <a:pt x="70" y="146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88" y="154"/>
                  </a:lnTo>
                  <a:lnTo>
                    <a:pt x="90" y="370"/>
                  </a:lnTo>
                  <a:lnTo>
                    <a:pt x="92" y="42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1" name="Freeform 20"/>
            <p:cNvSpPr>
              <a:spLocks/>
            </p:cNvSpPr>
            <p:nvPr/>
          </p:nvSpPr>
          <p:spPr bwMode="grayWhite">
            <a:xfrm>
              <a:off x="3167" y="2644"/>
              <a:ext cx="418" cy="360"/>
            </a:xfrm>
            <a:custGeom>
              <a:avLst/>
              <a:gdLst>
                <a:gd name="T0" fmla="*/ 7 w 448"/>
                <a:gd name="T1" fmla="*/ 6 h 388"/>
                <a:gd name="T2" fmla="*/ 7 w 448"/>
                <a:gd name="T3" fmla="*/ 6 h 388"/>
                <a:gd name="T4" fmla="*/ 7 w 448"/>
                <a:gd name="T5" fmla="*/ 6 h 388"/>
                <a:gd name="T6" fmla="*/ 7 w 448"/>
                <a:gd name="T7" fmla="*/ 6 h 388"/>
                <a:gd name="T8" fmla="*/ 7 w 448"/>
                <a:gd name="T9" fmla="*/ 6 h 388"/>
                <a:gd name="T10" fmla="*/ 7 w 448"/>
                <a:gd name="T11" fmla="*/ 6 h 388"/>
                <a:gd name="T12" fmla="*/ 7 w 448"/>
                <a:gd name="T13" fmla="*/ 6 h 388"/>
                <a:gd name="T14" fmla="*/ 7 w 448"/>
                <a:gd name="T15" fmla="*/ 6 h 388"/>
                <a:gd name="T16" fmla="*/ 7 w 448"/>
                <a:gd name="T17" fmla="*/ 6 h 388"/>
                <a:gd name="T18" fmla="*/ 7 w 448"/>
                <a:gd name="T19" fmla="*/ 6 h 388"/>
                <a:gd name="T20" fmla="*/ 7 w 448"/>
                <a:gd name="T21" fmla="*/ 6 h 388"/>
                <a:gd name="T22" fmla="*/ 7 w 448"/>
                <a:gd name="T23" fmla="*/ 6 h 388"/>
                <a:gd name="T24" fmla="*/ 7 w 448"/>
                <a:gd name="T25" fmla="*/ 6 h 388"/>
                <a:gd name="T26" fmla="*/ 7 w 448"/>
                <a:gd name="T27" fmla="*/ 6 h 388"/>
                <a:gd name="T28" fmla="*/ 7 w 448"/>
                <a:gd name="T29" fmla="*/ 6 h 388"/>
                <a:gd name="T30" fmla="*/ 7 w 448"/>
                <a:gd name="T31" fmla="*/ 6 h 388"/>
                <a:gd name="T32" fmla="*/ 7 w 448"/>
                <a:gd name="T33" fmla="*/ 6 h 388"/>
                <a:gd name="T34" fmla="*/ 7 w 448"/>
                <a:gd name="T35" fmla="*/ 6 h 388"/>
                <a:gd name="T36" fmla="*/ 7 w 448"/>
                <a:gd name="T37" fmla="*/ 6 h 388"/>
                <a:gd name="T38" fmla="*/ 7 w 448"/>
                <a:gd name="T39" fmla="*/ 6 h 388"/>
                <a:gd name="T40" fmla="*/ 7 w 448"/>
                <a:gd name="T41" fmla="*/ 6 h 388"/>
                <a:gd name="T42" fmla="*/ 7 w 448"/>
                <a:gd name="T43" fmla="*/ 6 h 388"/>
                <a:gd name="T44" fmla="*/ 7 w 448"/>
                <a:gd name="T45" fmla="*/ 6 h 388"/>
                <a:gd name="T46" fmla="*/ 7 w 448"/>
                <a:gd name="T47" fmla="*/ 6 h 388"/>
                <a:gd name="T48" fmla="*/ 7 w 448"/>
                <a:gd name="T49" fmla="*/ 6 h 388"/>
                <a:gd name="T50" fmla="*/ 7 w 448"/>
                <a:gd name="T51" fmla="*/ 6 h 388"/>
                <a:gd name="T52" fmla="*/ 7 w 448"/>
                <a:gd name="T53" fmla="*/ 6 h 388"/>
                <a:gd name="T54" fmla="*/ 7 w 448"/>
                <a:gd name="T55" fmla="*/ 6 h 388"/>
                <a:gd name="T56" fmla="*/ 7 w 448"/>
                <a:gd name="T57" fmla="*/ 6 h 388"/>
                <a:gd name="T58" fmla="*/ 7 w 448"/>
                <a:gd name="T59" fmla="*/ 6 h 388"/>
                <a:gd name="T60" fmla="*/ 7 w 448"/>
                <a:gd name="T61" fmla="*/ 6 h 388"/>
                <a:gd name="T62" fmla="*/ 7 w 448"/>
                <a:gd name="T63" fmla="*/ 6 h 388"/>
                <a:gd name="T64" fmla="*/ 7 w 448"/>
                <a:gd name="T65" fmla="*/ 6 h 388"/>
                <a:gd name="T66" fmla="*/ 7 w 448"/>
                <a:gd name="T67" fmla="*/ 6 h 388"/>
                <a:gd name="T68" fmla="*/ 7 w 448"/>
                <a:gd name="T69" fmla="*/ 6 h 388"/>
                <a:gd name="T70" fmla="*/ 7 w 448"/>
                <a:gd name="T71" fmla="*/ 6 h 388"/>
                <a:gd name="T72" fmla="*/ 7 w 448"/>
                <a:gd name="T73" fmla="*/ 6 h 388"/>
                <a:gd name="T74" fmla="*/ 7 w 448"/>
                <a:gd name="T75" fmla="*/ 6 h 388"/>
                <a:gd name="T76" fmla="*/ 7 w 448"/>
                <a:gd name="T77" fmla="*/ 6 h 388"/>
                <a:gd name="T78" fmla="*/ 7 w 448"/>
                <a:gd name="T79" fmla="*/ 6 h 388"/>
                <a:gd name="T80" fmla="*/ 7 w 448"/>
                <a:gd name="T81" fmla="*/ 6 h 388"/>
                <a:gd name="T82" fmla="*/ 6 w 448"/>
                <a:gd name="T83" fmla="*/ 6 h 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8"/>
                <a:gd name="T127" fmla="*/ 0 h 388"/>
                <a:gd name="T128" fmla="*/ 448 w 448"/>
                <a:gd name="T129" fmla="*/ 388 h 3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8" h="388">
                  <a:moveTo>
                    <a:pt x="0" y="6"/>
                  </a:moveTo>
                  <a:lnTo>
                    <a:pt x="240" y="0"/>
                  </a:lnTo>
                  <a:lnTo>
                    <a:pt x="240" y="8"/>
                  </a:lnTo>
                  <a:lnTo>
                    <a:pt x="250" y="28"/>
                  </a:lnTo>
                  <a:lnTo>
                    <a:pt x="250" y="46"/>
                  </a:lnTo>
                  <a:lnTo>
                    <a:pt x="256" y="58"/>
                  </a:lnTo>
                  <a:lnTo>
                    <a:pt x="262" y="62"/>
                  </a:lnTo>
                  <a:lnTo>
                    <a:pt x="262" y="72"/>
                  </a:lnTo>
                  <a:lnTo>
                    <a:pt x="252" y="78"/>
                  </a:lnTo>
                  <a:lnTo>
                    <a:pt x="248" y="82"/>
                  </a:lnTo>
                  <a:lnTo>
                    <a:pt x="244" y="102"/>
                  </a:lnTo>
                  <a:lnTo>
                    <a:pt x="228" y="126"/>
                  </a:lnTo>
                  <a:lnTo>
                    <a:pt x="214" y="168"/>
                  </a:lnTo>
                  <a:lnTo>
                    <a:pt x="214" y="198"/>
                  </a:lnTo>
                  <a:lnTo>
                    <a:pt x="368" y="192"/>
                  </a:lnTo>
                  <a:lnTo>
                    <a:pt x="372" y="198"/>
                  </a:lnTo>
                  <a:lnTo>
                    <a:pt x="368" y="212"/>
                  </a:lnTo>
                  <a:lnTo>
                    <a:pt x="368" y="234"/>
                  </a:lnTo>
                  <a:lnTo>
                    <a:pt x="386" y="250"/>
                  </a:lnTo>
                  <a:lnTo>
                    <a:pt x="388" y="270"/>
                  </a:lnTo>
                  <a:lnTo>
                    <a:pt x="366" y="266"/>
                  </a:lnTo>
                  <a:lnTo>
                    <a:pt x="346" y="256"/>
                  </a:lnTo>
                  <a:lnTo>
                    <a:pt x="342" y="254"/>
                  </a:lnTo>
                  <a:lnTo>
                    <a:pt x="334" y="258"/>
                  </a:lnTo>
                  <a:lnTo>
                    <a:pt x="320" y="272"/>
                  </a:lnTo>
                  <a:lnTo>
                    <a:pt x="320" y="278"/>
                  </a:lnTo>
                  <a:lnTo>
                    <a:pt x="326" y="286"/>
                  </a:lnTo>
                  <a:lnTo>
                    <a:pt x="334" y="288"/>
                  </a:lnTo>
                  <a:lnTo>
                    <a:pt x="350" y="286"/>
                  </a:lnTo>
                  <a:lnTo>
                    <a:pt x="360" y="280"/>
                  </a:lnTo>
                  <a:lnTo>
                    <a:pt x="366" y="276"/>
                  </a:lnTo>
                  <a:lnTo>
                    <a:pt x="376" y="278"/>
                  </a:lnTo>
                  <a:lnTo>
                    <a:pt x="382" y="276"/>
                  </a:lnTo>
                  <a:lnTo>
                    <a:pt x="382" y="280"/>
                  </a:lnTo>
                  <a:lnTo>
                    <a:pt x="380" y="284"/>
                  </a:lnTo>
                  <a:lnTo>
                    <a:pt x="374" y="290"/>
                  </a:lnTo>
                  <a:lnTo>
                    <a:pt x="374" y="296"/>
                  </a:lnTo>
                  <a:lnTo>
                    <a:pt x="380" y="300"/>
                  </a:lnTo>
                  <a:lnTo>
                    <a:pt x="386" y="300"/>
                  </a:lnTo>
                  <a:lnTo>
                    <a:pt x="390" y="296"/>
                  </a:lnTo>
                  <a:lnTo>
                    <a:pt x="398" y="284"/>
                  </a:lnTo>
                  <a:lnTo>
                    <a:pt x="414" y="278"/>
                  </a:lnTo>
                  <a:lnTo>
                    <a:pt x="420" y="274"/>
                  </a:lnTo>
                  <a:lnTo>
                    <a:pt x="424" y="274"/>
                  </a:lnTo>
                  <a:lnTo>
                    <a:pt x="428" y="280"/>
                  </a:lnTo>
                  <a:lnTo>
                    <a:pt x="426" y="286"/>
                  </a:lnTo>
                  <a:lnTo>
                    <a:pt x="428" y="290"/>
                  </a:lnTo>
                  <a:lnTo>
                    <a:pt x="426" y="296"/>
                  </a:lnTo>
                  <a:lnTo>
                    <a:pt x="420" y="302"/>
                  </a:lnTo>
                  <a:lnTo>
                    <a:pt x="406" y="318"/>
                  </a:lnTo>
                  <a:lnTo>
                    <a:pt x="394" y="328"/>
                  </a:lnTo>
                  <a:lnTo>
                    <a:pt x="394" y="336"/>
                  </a:lnTo>
                  <a:lnTo>
                    <a:pt x="398" y="344"/>
                  </a:lnTo>
                  <a:lnTo>
                    <a:pt x="414" y="354"/>
                  </a:lnTo>
                  <a:lnTo>
                    <a:pt x="444" y="366"/>
                  </a:lnTo>
                  <a:lnTo>
                    <a:pt x="448" y="370"/>
                  </a:lnTo>
                  <a:lnTo>
                    <a:pt x="444" y="378"/>
                  </a:lnTo>
                  <a:lnTo>
                    <a:pt x="440" y="380"/>
                  </a:lnTo>
                  <a:lnTo>
                    <a:pt x="416" y="388"/>
                  </a:lnTo>
                  <a:lnTo>
                    <a:pt x="414" y="370"/>
                  </a:lnTo>
                  <a:lnTo>
                    <a:pt x="400" y="364"/>
                  </a:lnTo>
                  <a:lnTo>
                    <a:pt x="376" y="354"/>
                  </a:lnTo>
                  <a:lnTo>
                    <a:pt x="372" y="346"/>
                  </a:lnTo>
                  <a:lnTo>
                    <a:pt x="366" y="342"/>
                  </a:lnTo>
                  <a:lnTo>
                    <a:pt x="360" y="346"/>
                  </a:lnTo>
                  <a:lnTo>
                    <a:pt x="356" y="364"/>
                  </a:lnTo>
                  <a:lnTo>
                    <a:pt x="360" y="366"/>
                  </a:lnTo>
                  <a:lnTo>
                    <a:pt x="360" y="370"/>
                  </a:lnTo>
                  <a:lnTo>
                    <a:pt x="346" y="380"/>
                  </a:lnTo>
                  <a:lnTo>
                    <a:pt x="342" y="378"/>
                  </a:lnTo>
                  <a:lnTo>
                    <a:pt x="334" y="368"/>
                  </a:lnTo>
                  <a:lnTo>
                    <a:pt x="330" y="368"/>
                  </a:lnTo>
                  <a:lnTo>
                    <a:pt x="322" y="370"/>
                  </a:lnTo>
                  <a:lnTo>
                    <a:pt x="318" y="366"/>
                  </a:lnTo>
                  <a:lnTo>
                    <a:pt x="314" y="368"/>
                  </a:lnTo>
                  <a:lnTo>
                    <a:pt x="302" y="380"/>
                  </a:lnTo>
                  <a:lnTo>
                    <a:pt x="288" y="380"/>
                  </a:lnTo>
                  <a:lnTo>
                    <a:pt x="284" y="376"/>
                  </a:lnTo>
                  <a:lnTo>
                    <a:pt x="270" y="374"/>
                  </a:lnTo>
                  <a:lnTo>
                    <a:pt x="250" y="348"/>
                  </a:lnTo>
                  <a:lnTo>
                    <a:pt x="238" y="346"/>
                  </a:lnTo>
                  <a:lnTo>
                    <a:pt x="226" y="342"/>
                  </a:lnTo>
                  <a:lnTo>
                    <a:pt x="222" y="334"/>
                  </a:lnTo>
                  <a:lnTo>
                    <a:pt x="220" y="332"/>
                  </a:lnTo>
                  <a:lnTo>
                    <a:pt x="216" y="332"/>
                  </a:lnTo>
                  <a:lnTo>
                    <a:pt x="216" y="330"/>
                  </a:lnTo>
                  <a:lnTo>
                    <a:pt x="216" y="326"/>
                  </a:lnTo>
                  <a:lnTo>
                    <a:pt x="212" y="324"/>
                  </a:lnTo>
                  <a:lnTo>
                    <a:pt x="208" y="326"/>
                  </a:lnTo>
                  <a:lnTo>
                    <a:pt x="198" y="324"/>
                  </a:lnTo>
                  <a:lnTo>
                    <a:pt x="198" y="322"/>
                  </a:lnTo>
                  <a:lnTo>
                    <a:pt x="196" y="316"/>
                  </a:lnTo>
                  <a:lnTo>
                    <a:pt x="190" y="316"/>
                  </a:lnTo>
                  <a:lnTo>
                    <a:pt x="174" y="330"/>
                  </a:lnTo>
                  <a:lnTo>
                    <a:pt x="182" y="340"/>
                  </a:lnTo>
                  <a:lnTo>
                    <a:pt x="178" y="342"/>
                  </a:lnTo>
                  <a:lnTo>
                    <a:pt x="152" y="344"/>
                  </a:lnTo>
                  <a:lnTo>
                    <a:pt x="108" y="334"/>
                  </a:lnTo>
                  <a:lnTo>
                    <a:pt x="82" y="326"/>
                  </a:lnTo>
                  <a:lnTo>
                    <a:pt x="24" y="334"/>
                  </a:lnTo>
                  <a:lnTo>
                    <a:pt x="20" y="330"/>
                  </a:lnTo>
                  <a:lnTo>
                    <a:pt x="18" y="324"/>
                  </a:lnTo>
                  <a:lnTo>
                    <a:pt x="22" y="320"/>
                  </a:lnTo>
                  <a:lnTo>
                    <a:pt x="24" y="314"/>
                  </a:lnTo>
                  <a:lnTo>
                    <a:pt x="30" y="308"/>
                  </a:lnTo>
                  <a:lnTo>
                    <a:pt x="36" y="286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4" y="266"/>
                  </a:lnTo>
                  <a:lnTo>
                    <a:pt x="32" y="260"/>
                  </a:lnTo>
                  <a:lnTo>
                    <a:pt x="36" y="248"/>
                  </a:lnTo>
                  <a:lnTo>
                    <a:pt x="42" y="242"/>
                  </a:lnTo>
                  <a:lnTo>
                    <a:pt x="44" y="232"/>
                  </a:lnTo>
                  <a:lnTo>
                    <a:pt x="48" y="214"/>
                  </a:lnTo>
                  <a:lnTo>
                    <a:pt x="48" y="204"/>
                  </a:lnTo>
                  <a:lnTo>
                    <a:pt x="44" y="188"/>
                  </a:lnTo>
                  <a:lnTo>
                    <a:pt x="38" y="178"/>
                  </a:lnTo>
                  <a:lnTo>
                    <a:pt x="36" y="176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0" y="156"/>
                  </a:lnTo>
                  <a:lnTo>
                    <a:pt x="24" y="152"/>
                  </a:lnTo>
                  <a:lnTo>
                    <a:pt x="22" y="148"/>
                  </a:lnTo>
                  <a:lnTo>
                    <a:pt x="26" y="138"/>
                  </a:lnTo>
                  <a:lnTo>
                    <a:pt x="18" y="124"/>
                  </a:lnTo>
                  <a:lnTo>
                    <a:pt x="6" y="112"/>
                  </a:lnTo>
                  <a:lnTo>
                    <a:pt x="2" y="10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2" name="Freeform 21"/>
            <p:cNvSpPr>
              <a:spLocks/>
            </p:cNvSpPr>
            <p:nvPr/>
          </p:nvSpPr>
          <p:spPr bwMode="grayWhite">
            <a:xfrm>
              <a:off x="3333" y="1750"/>
              <a:ext cx="292" cy="518"/>
            </a:xfrm>
            <a:custGeom>
              <a:avLst/>
              <a:gdLst>
                <a:gd name="T0" fmla="*/ 7 w 314"/>
                <a:gd name="T1" fmla="*/ 6 h 558"/>
                <a:gd name="T2" fmla="*/ 7 w 314"/>
                <a:gd name="T3" fmla="*/ 6 h 558"/>
                <a:gd name="T4" fmla="*/ 7 w 314"/>
                <a:gd name="T5" fmla="*/ 6 h 558"/>
                <a:gd name="T6" fmla="*/ 7 w 314"/>
                <a:gd name="T7" fmla="*/ 6 h 558"/>
                <a:gd name="T8" fmla="*/ 7 w 314"/>
                <a:gd name="T9" fmla="*/ 6 h 558"/>
                <a:gd name="T10" fmla="*/ 7 w 314"/>
                <a:gd name="T11" fmla="*/ 6 h 558"/>
                <a:gd name="T12" fmla="*/ 7 w 314"/>
                <a:gd name="T13" fmla="*/ 6 h 558"/>
                <a:gd name="T14" fmla="*/ 7 w 314"/>
                <a:gd name="T15" fmla="*/ 6 h 558"/>
                <a:gd name="T16" fmla="*/ 7 w 314"/>
                <a:gd name="T17" fmla="*/ 6 h 558"/>
                <a:gd name="T18" fmla="*/ 7 w 314"/>
                <a:gd name="T19" fmla="*/ 6 h 558"/>
                <a:gd name="T20" fmla="*/ 7 w 314"/>
                <a:gd name="T21" fmla="*/ 6 h 558"/>
                <a:gd name="T22" fmla="*/ 7 w 314"/>
                <a:gd name="T23" fmla="*/ 6 h 558"/>
                <a:gd name="T24" fmla="*/ 4 w 314"/>
                <a:gd name="T25" fmla="*/ 6 h 558"/>
                <a:gd name="T26" fmla="*/ 0 w 314"/>
                <a:gd name="T27" fmla="*/ 6 h 558"/>
                <a:gd name="T28" fmla="*/ 7 w 314"/>
                <a:gd name="T29" fmla="*/ 6 h 558"/>
                <a:gd name="T30" fmla="*/ 7 w 314"/>
                <a:gd name="T31" fmla="*/ 6 h 558"/>
                <a:gd name="T32" fmla="*/ 7 w 314"/>
                <a:gd name="T33" fmla="*/ 6 h 558"/>
                <a:gd name="T34" fmla="*/ 7 w 314"/>
                <a:gd name="T35" fmla="*/ 6 h 558"/>
                <a:gd name="T36" fmla="*/ 7 w 314"/>
                <a:gd name="T37" fmla="*/ 6 h 558"/>
                <a:gd name="T38" fmla="*/ 7 w 314"/>
                <a:gd name="T39" fmla="*/ 6 h 558"/>
                <a:gd name="T40" fmla="*/ 7 w 314"/>
                <a:gd name="T41" fmla="*/ 6 h 558"/>
                <a:gd name="T42" fmla="*/ 7 w 314"/>
                <a:gd name="T43" fmla="*/ 6 h 558"/>
                <a:gd name="T44" fmla="*/ 7 w 314"/>
                <a:gd name="T45" fmla="*/ 6 h 558"/>
                <a:gd name="T46" fmla="*/ 7 w 314"/>
                <a:gd name="T47" fmla="*/ 6 h 558"/>
                <a:gd name="T48" fmla="*/ 7 w 314"/>
                <a:gd name="T49" fmla="*/ 6 h 558"/>
                <a:gd name="T50" fmla="*/ 7 w 314"/>
                <a:gd name="T51" fmla="*/ 6 h 558"/>
                <a:gd name="T52" fmla="*/ 7 w 314"/>
                <a:gd name="T53" fmla="*/ 6 h 558"/>
                <a:gd name="T54" fmla="*/ 7 w 314"/>
                <a:gd name="T55" fmla="*/ 6 h 558"/>
                <a:gd name="T56" fmla="*/ 7 w 314"/>
                <a:gd name="T57" fmla="*/ 6 h 558"/>
                <a:gd name="T58" fmla="*/ 7 w 314"/>
                <a:gd name="T59" fmla="*/ 6 h 558"/>
                <a:gd name="T60" fmla="*/ 7 w 314"/>
                <a:gd name="T61" fmla="*/ 6 h 558"/>
                <a:gd name="T62" fmla="*/ 7 w 314"/>
                <a:gd name="T63" fmla="*/ 6 h 558"/>
                <a:gd name="T64" fmla="*/ 7 w 314"/>
                <a:gd name="T65" fmla="*/ 6 h 558"/>
                <a:gd name="T66" fmla="*/ 7 w 314"/>
                <a:gd name="T67" fmla="*/ 6 h 558"/>
                <a:gd name="T68" fmla="*/ 7 w 314"/>
                <a:gd name="T69" fmla="*/ 6 h 558"/>
                <a:gd name="T70" fmla="*/ 7 w 314"/>
                <a:gd name="T71" fmla="*/ 6 h 558"/>
                <a:gd name="T72" fmla="*/ 7 w 314"/>
                <a:gd name="T73" fmla="*/ 6 h 558"/>
                <a:gd name="T74" fmla="*/ 7 w 314"/>
                <a:gd name="T75" fmla="*/ 6 h 558"/>
                <a:gd name="T76" fmla="*/ 7 w 314"/>
                <a:gd name="T77" fmla="*/ 6 h 558"/>
                <a:gd name="T78" fmla="*/ 7 w 314"/>
                <a:gd name="T79" fmla="*/ 6 h 558"/>
                <a:gd name="T80" fmla="*/ 7 w 314"/>
                <a:gd name="T81" fmla="*/ 6 h 558"/>
                <a:gd name="T82" fmla="*/ 7 w 314"/>
                <a:gd name="T83" fmla="*/ 6 h 558"/>
                <a:gd name="T84" fmla="*/ 7 w 314"/>
                <a:gd name="T85" fmla="*/ 6 h 558"/>
                <a:gd name="T86" fmla="*/ 7 w 314"/>
                <a:gd name="T87" fmla="*/ 6 h 558"/>
                <a:gd name="T88" fmla="*/ 7 w 314"/>
                <a:gd name="T89" fmla="*/ 6 h 558"/>
                <a:gd name="T90" fmla="*/ 7 w 314"/>
                <a:gd name="T91" fmla="*/ 6 h 558"/>
                <a:gd name="T92" fmla="*/ 7 w 314"/>
                <a:gd name="T93" fmla="*/ 6 h 558"/>
                <a:gd name="T94" fmla="*/ 7 w 314"/>
                <a:gd name="T95" fmla="*/ 6 h 5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4"/>
                <a:gd name="T145" fmla="*/ 0 h 558"/>
                <a:gd name="T146" fmla="*/ 314 w 314"/>
                <a:gd name="T147" fmla="*/ 558 h 5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4" h="558">
                  <a:moveTo>
                    <a:pt x="258" y="0"/>
                  </a:moveTo>
                  <a:lnTo>
                    <a:pt x="52" y="14"/>
                  </a:lnTo>
                  <a:lnTo>
                    <a:pt x="56" y="18"/>
                  </a:lnTo>
                  <a:lnTo>
                    <a:pt x="70" y="30"/>
                  </a:lnTo>
                  <a:lnTo>
                    <a:pt x="72" y="38"/>
                  </a:lnTo>
                  <a:lnTo>
                    <a:pt x="86" y="46"/>
                  </a:lnTo>
                  <a:lnTo>
                    <a:pt x="92" y="64"/>
                  </a:lnTo>
                  <a:lnTo>
                    <a:pt x="90" y="72"/>
                  </a:lnTo>
                  <a:lnTo>
                    <a:pt x="86" y="82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68" y="110"/>
                  </a:lnTo>
                  <a:lnTo>
                    <a:pt x="56" y="114"/>
                  </a:lnTo>
                  <a:lnTo>
                    <a:pt x="52" y="118"/>
                  </a:lnTo>
                  <a:lnTo>
                    <a:pt x="36" y="120"/>
                  </a:lnTo>
                  <a:lnTo>
                    <a:pt x="30" y="124"/>
                  </a:lnTo>
                  <a:lnTo>
                    <a:pt x="24" y="134"/>
                  </a:lnTo>
                  <a:lnTo>
                    <a:pt x="26" y="142"/>
                  </a:lnTo>
                  <a:lnTo>
                    <a:pt x="34" y="152"/>
                  </a:lnTo>
                  <a:lnTo>
                    <a:pt x="38" y="158"/>
                  </a:lnTo>
                  <a:lnTo>
                    <a:pt x="34" y="172"/>
                  </a:lnTo>
                  <a:lnTo>
                    <a:pt x="24" y="198"/>
                  </a:lnTo>
                  <a:lnTo>
                    <a:pt x="12" y="204"/>
                  </a:lnTo>
                  <a:lnTo>
                    <a:pt x="8" y="212"/>
                  </a:lnTo>
                  <a:lnTo>
                    <a:pt x="10" y="220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0" y="244"/>
                  </a:lnTo>
                  <a:lnTo>
                    <a:pt x="0" y="262"/>
                  </a:lnTo>
                  <a:lnTo>
                    <a:pt x="8" y="278"/>
                  </a:lnTo>
                  <a:lnTo>
                    <a:pt x="8" y="286"/>
                  </a:lnTo>
                  <a:lnTo>
                    <a:pt x="30" y="312"/>
                  </a:lnTo>
                  <a:lnTo>
                    <a:pt x="54" y="330"/>
                  </a:lnTo>
                  <a:lnTo>
                    <a:pt x="60" y="336"/>
                  </a:lnTo>
                  <a:lnTo>
                    <a:pt x="72" y="372"/>
                  </a:lnTo>
                  <a:lnTo>
                    <a:pt x="76" y="376"/>
                  </a:lnTo>
                  <a:lnTo>
                    <a:pt x="84" y="368"/>
                  </a:lnTo>
                  <a:lnTo>
                    <a:pt x="90" y="364"/>
                  </a:lnTo>
                  <a:lnTo>
                    <a:pt x="108" y="374"/>
                  </a:lnTo>
                  <a:lnTo>
                    <a:pt x="112" y="380"/>
                  </a:lnTo>
                  <a:lnTo>
                    <a:pt x="108" y="392"/>
                  </a:lnTo>
                  <a:lnTo>
                    <a:pt x="110" y="406"/>
                  </a:lnTo>
                  <a:lnTo>
                    <a:pt x="96" y="424"/>
                  </a:lnTo>
                  <a:lnTo>
                    <a:pt x="92" y="430"/>
                  </a:lnTo>
                  <a:lnTo>
                    <a:pt x="98" y="440"/>
                  </a:lnTo>
                  <a:lnTo>
                    <a:pt x="110" y="454"/>
                  </a:lnTo>
                  <a:lnTo>
                    <a:pt x="132" y="468"/>
                  </a:lnTo>
                  <a:lnTo>
                    <a:pt x="144" y="470"/>
                  </a:lnTo>
                  <a:lnTo>
                    <a:pt x="166" y="490"/>
                  </a:lnTo>
                  <a:lnTo>
                    <a:pt x="170" y="508"/>
                  </a:lnTo>
                  <a:lnTo>
                    <a:pt x="178" y="516"/>
                  </a:lnTo>
                  <a:lnTo>
                    <a:pt x="176" y="520"/>
                  </a:lnTo>
                  <a:lnTo>
                    <a:pt x="170" y="526"/>
                  </a:lnTo>
                  <a:lnTo>
                    <a:pt x="170" y="530"/>
                  </a:lnTo>
                  <a:lnTo>
                    <a:pt x="186" y="558"/>
                  </a:lnTo>
                  <a:lnTo>
                    <a:pt x="190" y="556"/>
                  </a:lnTo>
                  <a:lnTo>
                    <a:pt x="190" y="552"/>
                  </a:lnTo>
                  <a:lnTo>
                    <a:pt x="196" y="552"/>
                  </a:lnTo>
                  <a:lnTo>
                    <a:pt x="198" y="554"/>
                  </a:lnTo>
                  <a:lnTo>
                    <a:pt x="202" y="538"/>
                  </a:lnTo>
                  <a:lnTo>
                    <a:pt x="212" y="532"/>
                  </a:lnTo>
                  <a:lnTo>
                    <a:pt x="224" y="534"/>
                  </a:lnTo>
                  <a:lnTo>
                    <a:pt x="234" y="540"/>
                  </a:lnTo>
                  <a:lnTo>
                    <a:pt x="244" y="546"/>
                  </a:lnTo>
                  <a:lnTo>
                    <a:pt x="254" y="542"/>
                  </a:lnTo>
                  <a:lnTo>
                    <a:pt x="250" y="522"/>
                  </a:lnTo>
                  <a:lnTo>
                    <a:pt x="248" y="510"/>
                  </a:lnTo>
                  <a:lnTo>
                    <a:pt x="256" y="506"/>
                  </a:lnTo>
                  <a:lnTo>
                    <a:pt x="280" y="500"/>
                  </a:lnTo>
                  <a:lnTo>
                    <a:pt x="282" y="498"/>
                  </a:lnTo>
                  <a:lnTo>
                    <a:pt x="274" y="488"/>
                  </a:lnTo>
                  <a:lnTo>
                    <a:pt x="272" y="484"/>
                  </a:lnTo>
                  <a:lnTo>
                    <a:pt x="276" y="482"/>
                  </a:lnTo>
                  <a:lnTo>
                    <a:pt x="278" y="474"/>
                  </a:lnTo>
                  <a:lnTo>
                    <a:pt x="280" y="470"/>
                  </a:lnTo>
                  <a:lnTo>
                    <a:pt x="280" y="468"/>
                  </a:lnTo>
                  <a:lnTo>
                    <a:pt x="278" y="464"/>
                  </a:lnTo>
                  <a:lnTo>
                    <a:pt x="278" y="460"/>
                  </a:lnTo>
                  <a:lnTo>
                    <a:pt x="284" y="442"/>
                  </a:lnTo>
                  <a:lnTo>
                    <a:pt x="284" y="428"/>
                  </a:lnTo>
                  <a:lnTo>
                    <a:pt x="294" y="416"/>
                  </a:lnTo>
                  <a:lnTo>
                    <a:pt x="302" y="400"/>
                  </a:lnTo>
                  <a:lnTo>
                    <a:pt x="302" y="394"/>
                  </a:lnTo>
                  <a:lnTo>
                    <a:pt x="314" y="374"/>
                  </a:lnTo>
                  <a:lnTo>
                    <a:pt x="310" y="354"/>
                  </a:lnTo>
                  <a:lnTo>
                    <a:pt x="302" y="336"/>
                  </a:lnTo>
                  <a:lnTo>
                    <a:pt x="304" y="324"/>
                  </a:lnTo>
                  <a:lnTo>
                    <a:pt x="302" y="314"/>
                  </a:lnTo>
                  <a:lnTo>
                    <a:pt x="306" y="310"/>
                  </a:lnTo>
                  <a:lnTo>
                    <a:pt x="286" y="74"/>
                  </a:lnTo>
                  <a:lnTo>
                    <a:pt x="282" y="72"/>
                  </a:lnTo>
                  <a:lnTo>
                    <a:pt x="280" y="66"/>
                  </a:lnTo>
                  <a:lnTo>
                    <a:pt x="274" y="46"/>
                  </a:lnTo>
                  <a:lnTo>
                    <a:pt x="272" y="38"/>
                  </a:lnTo>
                  <a:lnTo>
                    <a:pt x="264" y="32"/>
                  </a:lnTo>
                  <a:lnTo>
                    <a:pt x="258" y="1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3" name="Freeform 22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4" name="Freeform 23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5" name="Freeform 24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6" name="Freeform 25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7" name="Freeform 26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8" name="Freeform 27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9" name="Freeform 28"/>
            <p:cNvSpPr>
              <a:spLocks/>
            </p:cNvSpPr>
            <p:nvPr/>
          </p:nvSpPr>
          <p:spPr bwMode="grayWhite">
            <a:xfrm>
              <a:off x="3591" y="1797"/>
              <a:ext cx="223" cy="389"/>
            </a:xfrm>
            <a:custGeom>
              <a:avLst/>
              <a:gdLst>
                <a:gd name="T0" fmla="*/ 7 w 240"/>
                <a:gd name="T1" fmla="*/ 6 h 420"/>
                <a:gd name="T2" fmla="*/ 7 w 240"/>
                <a:gd name="T3" fmla="*/ 6 h 420"/>
                <a:gd name="T4" fmla="*/ 7 w 240"/>
                <a:gd name="T5" fmla="*/ 6 h 420"/>
                <a:gd name="T6" fmla="*/ 7 w 240"/>
                <a:gd name="T7" fmla="*/ 6 h 420"/>
                <a:gd name="T8" fmla="*/ 7 w 240"/>
                <a:gd name="T9" fmla="*/ 6 h 420"/>
                <a:gd name="T10" fmla="*/ 7 w 240"/>
                <a:gd name="T11" fmla="*/ 6 h 420"/>
                <a:gd name="T12" fmla="*/ 7 w 240"/>
                <a:gd name="T13" fmla="*/ 6 h 420"/>
                <a:gd name="T14" fmla="*/ 7 w 240"/>
                <a:gd name="T15" fmla="*/ 6 h 420"/>
                <a:gd name="T16" fmla="*/ 7 w 240"/>
                <a:gd name="T17" fmla="*/ 6 h 420"/>
                <a:gd name="T18" fmla="*/ 7 w 240"/>
                <a:gd name="T19" fmla="*/ 6 h 420"/>
                <a:gd name="T20" fmla="*/ 6 w 240"/>
                <a:gd name="T21" fmla="*/ 6 h 420"/>
                <a:gd name="T22" fmla="*/ 6 w 240"/>
                <a:gd name="T23" fmla="*/ 6 h 420"/>
                <a:gd name="T24" fmla="*/ 0 w 240"/>
                <a:gd name="T25" fmla="*/ 6 h 420"/>
                <a:gd name="T26" fmla="*/ 0 w 240"/>
                <a:gd name="T27" fmla="*/ 6 h 420"/>
                <a:gd name="T28" fmla="*/ 2 w 240"/>
                <a:gd name="T29" fmla="*/ 6 h 420"/>
                <a:gd name="T30" fmla="*/ 2 w 240"/>
                <a:gd name="T31" fmla="*/ 6 h 420"/>
                <a:gd name="T32" fmla="*/ 7 w 240"/>
                <a:gd name="T33" fmla="*/ 6 h 420"/>
                <a:gd name="T34" fmla="*/ 7 w 240"/>
                <a:gd name="T35" fmla="*/ 6 h 420"/>
                <a:gd name="T36" fmla="*/ 7 w 240"/>
                <a:gd name="T37" fmla="*/ 6 h 420"/>
                <a:gd name="T38" fmla="*/ 7 w 240"/>
                <a:gd name="T39" fmla="*/ 6 h 420"/>
                <a:gd name="T40" fmla="*/ 7 w 240"/>
                <a:gd name="T41" fmla="*/ 6 h 420"/>
                <a:gd name="T42" fmla="*/ 7 w 240"/>
                <a:gd name="T43" fmla="*/ 6 h 420"/>
                <a:gd name="T44" fmla="*/ 7 w 240"/>
                <a:gd name="T45" fmla="*/ 6 h 420"/>
                <a:gd name="T46" fmla="*/ 7 w 240"/>
                <a:gd name="T47" fmla="*/ 6 h 420"/>
                <a:gd name="T48" fmla="*/ 7 w 240"/>
                <a:gd name="T49" fmla="*/ 6 h 420"/>
                <a:gd name="T50" fmla="*/ 7 w 240"/>
                <a:gd name="T51" fmla="*/ 6 h 420"/>
                <a:gd name="T52" fmla="*/ 7 w 240"/>
                <a:gd name="T53" fmla="*/ 6 h 420"/>
                <a:gd name="T54" fmla="*/ 7 w 240"/>
                <a:gd name="T55" fmla="*/ 6 h 420"/>
                <a:gd name="T56" fmla="*/ 7 w 240"/>
                <a:gd name="T57" fmla="*/ 6 h 420"/>
                <a:gd name="T58" fmla="*/ 7 w 240"/>
                <a:gd name="T59" fmla="*/ 6 h 420"/>
                <a:gd name="T60" fmla="*/ 7 w 240"/>
                <a:gd name="T61" fmla="*/ 6 h 420"/>
                <a:gd name="T62" fmla="*/ 7 w 240"/>
                <a:gd name="T63" fmla="*/ 6 h 420"/>
                <a:gd name="T64" fmla="*/ 7 w 240"/>
                <a:gd name="T65" fmla="*/ 6 h 420"/>
                <a:gd name="T66" fmla="*/ 7 w 240"/>
                <a:gd name="T67" fmla="*/ 6 h 420"/>
                <a:gd name="T68" fmla="*/ 7 w 240"/>
                <a:gd name="T69" fmla="*/ 6 h 420"/>
                <a:gd name="T70" fmla="*/ 7 w 240"/>
                <a:gd name="T71" fmla="*/ 6 h 420"/>
                <a:gd name="T72" fmla="*/ 7 w 240"/>
                <a:gd name="T73" fmla="*/ 6 h 420"/>
                <a:gd name="T74" fmla="*/ 7 w 240"/>
                <a:gd name="T75" fmla="*/ 6 h 420"/>
                <a:gd name="T76" fmla="*/ 7 w 240"/>
                <a:gd name="T77" fmla="*/ 6 h 420"/>
                <a:gd name="T78" fmla="*/ 7 w 240"/>
                <a:gd name="T79" fmla="*/ 6 h 420"/>
                <a:gd name="T80" fmla="*/ 7 w 240"/>
                <a:gd name="T81" fmla="*/ 6 h 420"/>
                <a:gd name="T82" fmla="*/ 7 w 240"/>
                <a:gd name="T83" fmla="*/ 6 h 420"/>
                <a:gd name="T84" fmla="*/ 7 w 240"/>
                <a:gd name="T85" fmla="*/ 6 h 420"/>
                <a:gd name="T86" fmla="*/ 7 w 240"/>
                <a:gd name="T87" fmla="*/ 6 h 420"/>
                <a:gd name="T88" fmla="*/ 7 w 240"/>
                <a:gd name="T89" fmla="*/ 6 h 420"/>
                <a:gd name="T90" fmla="*/ 7 w 240"/>
                <a:gd name="T91" fmla="*/ 6 h 420"/>
                <a:gd name="T92" fmla="*/ 7 w 240"/>
                <a:gd name="T93" fmla="*/ 4 h 420"/>
                <a:gd name="T94" fmla="*/ 7 w 240"/>
                <a:gd name="T95" fmla="*/ 0 h 420"/>
                <a:gd name="T96" fmla="*/ 7 w 240"/>
                <a:gd name="T97" fmla="*/ 6 h 420"/>
                <a:gd name="T98" fmla="*/ 7 w 240"/>
                <a:gd name="T99" fmla="*/ 6 h 420"/>
                <a:gd name="T100" fmla="*/ 7 w 240"/>
                <a:gd name="T101" fmla="*/ 6 h 420"/>
                <a:gd name="T102" fmla="*/ 7 w 240"/>
                <a:gd name="T103" fmla="*/ 6 h 420"/>
                <a:gd name="T104" fmla="*/ 7 w 240"/>
                <a:gd name="T105" fmla="*/ 6 h 420"/>
                <a:gd name="T106" fmla="*/ 7 w 240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420"/>
                <a:gd name="T164" fmla="*/ 240 w 240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420">
                  <a:moveTo>
                    <a:pt x="8" y="24"/>
                  </a:moveTo>
                  <a:lnTo>
                    <a:pt x="28" y="260"/>
                  </a:lnTo>
                  <a:lnTo>
                    <a:pt x="24" y="264"/>
                  </a:lnTo>
                  <a:lnTo>
                    <a:pt x="26" y="274"/>
                  </a:lnTo>
                  <a:lnTo>
                    <a:pt x="24" y="286"/>
                  </a:lnTo>
                  <a:lnTo>
                    <a:pt x="32" y="304"/>
                  </a:lnTo>
                  <a:lnTo>
                    <a:pt x="36" y="324"/>
                  </a:lnTo>
                  <a:lnTo>
                    <a:pt x="24" y="344"/>
                  </a:lnTo>
                  <a:lnTo>
                    <a:pt x="24" y="350"/>
                  </a:lnTo>
                  <a:lnTo>
                    <a:pt x="16" y="366"/>
                  </a:lnTo>
                  <a:lnTo>
                    <a:pt x="6" y="378"/>
                  </a:lnTo>
                  <a:lnTo>
                    <a:pt x="6" y="392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2" y="418"/>
                  </a:lnTo>
                  <a:lnTo>
                    <a:pt x="8" y="420"/>
                  </a:lnTo>
                  <a:lnTo>
                    <a:pt x="14" y="418"/>
                  </a:lnTo>
                  <a:lnTo>
                    <a:pt x="12" y="414"/>
                  </a:lnTo>
                  <a:lnTo>
                    <a:pt x="16" y="406"/>
                  </a:lnTo>
                  <a:lnTo>
                    <a:pt x="30" y="408"/>
                  </a:lnTo>
                  <a:lnTo>
                    <a:pt x="48" y="400"/>
                  </a:lnTo>
                  <a:lnTo>
                    <a:pt x="72" y="412"/>
                  </a:lnTo>
                  <a:lnTo>
                    <a:pt x="74" y="414"/>
                  </a:lnTo>
                  <a:lnTo>
                    <a:pt x="78" y="412"/>
                  </a:lnTo>
                  <a:lnTo>
                    <a:pt x="84" y="398"/>
                  </a:lnTo>
                  <a:lnTo>
                    <a:pt x="96" y="392"/>
                  </a:lnTo>
                  <a:lnTo>
                    <a:pt x="102" y="400"/>
                  </a:lnTo>
                  <a:lnTo>
                    <a:pt x="110" y="404"/>
                  </a:lnTo>
                  <a:lnTo>
                    <a:pt x="116" y="400"/>
                  </a:lnTo>
                  <a:lnTo>
                    <a:pt x="122" y="380"/>
                  </a:lnTo>
                  <a:lnTo>
                    <a:pt x="128" y="372"/>
                  </a:lnTo>
                  <a:lnTo>
                    <a:pt x="132" y="374"/>
                  </a:lnTo>
                  <a:lnTo>
                    <a:pt x="142" y="384"/>
                  </a:lnTo>
                  <a:lnTo>
                    <a:pt x="162" y="382"/>
                  </a:lnTo>
                  <a:lnTo>
                    <a:pt x="166" y="366"/>
                  </a:lnTo>
                  <a:lnTo>
                    <a:pt x="198" y="324"/>
                  </a:lnTo>
                  <a:lnTo>
                    <a:pt x="198" y="310"/>
                  </a:lnTo>
                  <a:lnTo>
                    <a:pt x="204" y="306"/>
                  </a:lnTo>
                  <a:lnTo>
                    <a:pt x="216" y="308"/>
                  </a:lnTo>
                  <a:lnTo>
                    <a:pt x="226" y="300"/>
                  </a:lnTo>
                  <a:lnTo>
                    <a:pt x="236" y="298"/>
                  </a:lnTo>
                  <a:lnTo>
                    <a:pt x="240" y="292"/>
                  </a:lnTo>
                  <a:lnTo>
                    <a:pt x="234" y="274"/>
                  </a:lnTo>
                  <a:lnTo>
                    <a:pt x="234" y="270"/>
                  </a:lnTo>
                  <a:lnTo>
                    <a:pt x="236" y="262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54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2" y="30"/>
                  </a:lnTo>
                  <a:lnTo>
                    <a:pt x="18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0" name="Freeform 29"/>
            <p:cNvSpPr>
              <a:spLocks/>
            </p:cNvSpPr>
            <p:nvPr/>
          </p:nvSpPr>
          <p:spPr bwMode="grayWhite">
            <a:xfrm>
              <a:off x="3367" y="2444"/>
              <a:ext cx="255" cy="451"/>
            </a:xfrm>
            <a:custGeom>
              <a:avLst/>
              <a:gdLst>
                <a:gd name="T0" fmla="*/ 6 w 276"/>
                <a:gd name="T1" fmla="*/ 0 h 486"/>
                <a:gd name="T2" fmla="*/ 6 w 276"/>
                <a:gd name="T3" fmla="*/ 6 h 486"/>
                <a:gd name="T4" fmla="*/ 6 w 276"/>
                <a:gd name="T5" fmla="*/ 6 h 486"/>
                <a:gd name="T6" fmla="*/ 6 w 276"/>
                <a:gd name="T7" fmla="*/ 6 h 486"/>
                <a:gd name="T8" fmla="*/ 6 w 276"/>
                <a:gd name="T9" fmla="*/ 6 h 486"/>
                <a:gd name="T10" fmla="*/ 6 w 276"/>
                <a:gd name="T11" fmla="*/ 6 h 486"/>
                <a:gd name="T12" fmla="*/ 6 w 276"/>
                <a:gd name="T13" fmla="*/ 6 h 486"/>
                <a:gd name="T14" fmla="*/ 6 w 276"/>
                <a:gd name="T15" fmla="*/ 6 h 486"/>
                <a:gd name="T16" fmla="*/ 6 w 276"/>
                <a:gd name="T17" fmla="*/ 6 h 486"/>
                <a:gd name="T18" fmla="*/ 6 w 276"/>
                <a:gd name="T19" fmla="*/ 6 h 486"/>
                <a:gd name="T20" fmla="*/ 6 w 276"/>
                <a:gd name="T21" fmla="*/ 6 h 486"/>
                <a:gd name="T22" fmla="*/ 6 w 276"/>
                <a:gd name="T23" fmla="*/ 6 h 486"/>
                <a:gd name="T24" fmla="*/ 6 w 276"/>
                <a:gd name="T25" fmla="*/ 6 h 486"/>
                <a:gd name="T26" fmla="*/ 6 w 276"/>
                <a:gd name="T27" fmla="*/ 6 h 486"/>
                <a:gd name="T28" fmla="*/ 6 w 276"/>
                <a:gd name="T29" fmla="*/ 6 h 486"/>
                <a:gd name="T30" fmla="*/ 6 w 276"/>
                <a:gd name="T31" fmla="*/ 6 h 486"/>
                <a:gd name="T32" fmla="*/ 6 w 276"/>
                <a:gd name="T33" fmla="*/ 6 h 486"/>
                <a:gd name="T34" fmla="*/ 6 w 276"/>
                <a:gd name="T35" fmla="*/ 6 h 486"/>
                <a:gd name="T36" fmla="*/ 6 w 276"/>
                <a:gd name="T37" fmla="*/ 6 h 486"/>
                <a:gd name="T38" fmla="*/ 6 w 276"/>
                <a:gd name="T39" fmla="*/ 6 h 486"/>
                <a:gd name="T40" fmla="*/ 6 w 276"/>
                <a:gd name="T41" fmla="*/ 6 h 486"/>
                <a:gd name="T42" fmla="*/ 6 w 276"/>
                <a:gd name="T43" fmla="*/ 6 h 486"/>
                <a:gd name="T44" fmla="*/ 6 w 276"/>
                <a:gd name="T45" fmla="*/ 6 h 486"/>
                <a:gd name="T46" fmla="*/ 6 w 276"/>
                <a:gd name="T47" fmla="*/ 6 h 486"/>
                <a:gd name="T48" fmla="*/ 6 w 276"/>
                <a:gd name="T49" fmla="*/ 6 h 486"/>
                <a:gd name="T50" fmla="*/ 6 w 276"/>
                <a:gd name="T51" fmla="*/ 6 h 486"/>
                <a:gd name="T52" fmla="*/ 6 w 276"/>
                <a:gd name="T53" fmla="*/ 6 h 486"/>
                <a:gd name="T54" fmla="*/ 6 w 276"/>
                <a:gd name="T55" fmla="*/ 6 h 486"/>
                <a:gd name="T56" fmla="*/ 6 w 276"/>
                <a:gd name="T57" fmla="*/ 6 h 486"/>
                <a:gd name="T58" fmla="*/ 6 w 276"/>
                <a:gd name="T59" fmla="*/ 6 h 486"/>
                <a:gd name="T60" fmla="*/ 6 w 276"/>
                <a:gd name="T61" fmla="*/ 6 h 486"/>
                <a:gd name="T62" fmla="*/ 6 w 276"/>
                <a:gd name="T63" fmla="*/ 6 h 486"/>
                <a:gd name="T64" fmla="*/ 6 w 276"/>
                <a:gd name="T65" fmla="*/ 6 h 486"/>
                <a:gd name="T66" fmla="*/ 0 w 276"/>
                <a:gd name="T67" fmla="*/ 6 h 486"/>
                <a:gd name="T68" fmla="*/ 0 w 276"/>
                <a:gd name="T69" fmla="*/ 6 h 486"/>
                <a:gd name="T70" fmla="*/ 6 w 276"/>
                <a:gd name="T71" fmla="*/ 6 h 486"/>
                <a:gd name="T72" fmla="*/ 6 w 276"/>
                <a:gd name="T73" fmla="*/ 6 h 486"/>
                <a:gd name="T74" fmla="*/ 6 w 276"/>
                <a:gd name="T75" fmla="*/ 6 h 486"/>
                <a:gd name="T76" fmla="*/ 6 w 276"/>
                <a:gd name="T77" fmla="*/ 6 h 486"/>
                <a:gd name="T78" fmla="*/ 6 w 276"/>
                <a:gd name="T79" fmla="*/ 6 h 486"/>
                <a:gd name="T80" fmla="*/ 6 w 276"/>
                <a:gd name="T81" fmla="*/ 6 h 486"/>
                <a:gd name="T82" fmla="*/ 6 w 276"/>
                <a:gd name="T83" fmla="*/ 6 h 486"/>
                <a:gd name="T84" fmla="*/ 6 w 276"/>
                <a:gd name="T85" fmla="*/ 6 h 486"/>
                <a:gd name="T86" fmla="*/ 6 w 276"/>
                <a:gd name="T87" fmla="*/ 6 h 486"/>
                <a:gd name="T88" fmla="*/ 6 w 276"/>
                <a:gd name="T89" fmla="*/ 6 h 486"/>
                <a:gd name="T90" fmla="*/ 6 w 276"/>
                <a:gd name="T91" fmla="*/ 6 h 486"/>
                <a:gd name="T92" fmla="*/ 6 w 276"/>
                <a:gd name="T93" fmla="*/ 6 h 486"/>
                <a:gd name="T94" fmla="*/ 6 w 276"/>
                <a:gd name="T95" fmla="*/ 6 h 486"/>
                <a:gd name="T96" fmla="*/ 6 w 276"/>
                <a:gd name="T97" fmla="*/ 6 h 486"/>
                <a:gd name="T98" fmla="*/ 6 w 276"/>
                <a:gd name="T99" fmla="*/ 6 h 486"/>
                <a:gd name="T100" fmla="*/ 6 w 276"/>
                <a:gd name="T101" fmla="*/ 6 h 486"/>
                <a:gd name="T102" fmla="*/ 6 w 276"/>
                <a:gd name="T103" fmla="*/ 6 h 486"/>
                <a:gd name="T104" fmla="*/ 6 w 276"/>
                <a:gd name="T105" fmla="*/ 0 h 4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"/>
                <a:gd name="T160" fmla="*/ 0 h 486"/>
                <a:gd name="T161" fmla="*/ 276 w 276"/>
                <a:gd name="T162" fmla="*/ 486 h 4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" h="486">
                  <a:moveTo>
                    <a:pt x="256" y="0"/>
                  </a:moveTo>
                  <a:lnTo>
                    <a:pt x="90" y="14"/>
                  </a:lnTo>
                  <a:lnTo>
                    <a:pt x="88" y="18"/>
                  </a:lnTo>
                  <a:lnTo>
                    <a:pt x="72" y="32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66" y="72"/>
                  </a:lnTo>
                  <a:lnTo>
                    <a:pt x="52" y="80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12"/>
                  </a:lnTo>
                  <a:lnTo>
                    <a:pt x="30" y="122"/>
                  </a:lnTo>
                  <a:lnTo>
                    <a:pt x="30" y="132"/>
                  </a:lnTo>
                  <a:lnTo>
                    <a:pt x="26" y="144"/>
                  </a:lnTo>
                  <a:lnTo>
                    <a:pt x="18" y="158"/>
                  </a:lnTo>
                  <a:lnTo>
                    <a:pt x="20" y="174"/>
                  </a:lnTo>
                  <a:lnTo>
                    <a:pt x="28" y="182"/>
                  </a:lnTo>
                  <a:lnTo>
                    <a:pt x="30" y="192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28" y="202"/>
                  </a:lnTo>
                  <a:lnTo>
                    <a:pt x="26" y="210"/>
                  </a:lnTo>
                  <a:lnTo>
                    <a:pt x="26" y="216"/>
                  </a:lnTo>
                  <a:lnTo>
                    <a:pt x="26" y="224"/>
                  </a:lnTo>
                  <a:lnTo>
                    <a:pt x="36" y="244"/>
                  </a:lnTo>
                  <a:lnTo>
                    <a:pt x="36" y="262"/>
                  </a:lnTo>
                  <a:lnTo>
                    <a:pt x="42" y="274"/>
                  </a:lnTo>
                  <a:lnTo>
                    <a:pt x="48" y="278"/>
                  </a:lnTo>
                  <a:lnTo>
                    <a:pt x="48" y="288"/>
                  </a:lnTo>
                  <a:lnTo>
                    <a:pt x="38" y="294"/>
                  </a:lnTo>
                  <a:lnTo>
                    <a:pt x="34" y="298"/>
                  </a:lnTo>
                  <a:lnTo>
                    <a:pt x="30" y="318"/>
                  </a:lnTo>
                  <a:lnTo>
                    <a:pt x="14" y="342"/>
                  </a:lnTo>
                  <a:lnTo>
                    <a:pt x="0" y="384"/>
                  </a:lnTo>
                  <a:lnTo>
                    <a:pt x="0" y="414"/>
                  </a:lnTo>
                  <a:lnTo>
                    <a:pt x="154" y="408"/>
                  </a:lnTo>
                  <a:lnTo>
                    <a:pt x="158" y="414"/>
                  </a:lnTo>
                  <a:lnTo>
                    <a:pt x="154" y="428"/>
                  </a:lnTo>
                  <a:lnTo>
                    <a:pt x="154" y="450"/>
                  </a:lnTo>
                  <a:lnTo>
                    <a:pt x="172" y="466"/>
                  </a:lnTo>
                  <a:lnTo>
                    <a:pt x="174" y="486"/>
                  </a:lnTo>
                  <a:lnTo>
                    <a:pt x="186" y="486"/>
                  </a:lnTo>
                  <a:lnTo>
                    <a:pt x="202" y="472"/>
                  </a:lnTo>
                  <a:lnTo>
                    <a:pt x="240" y="460"/>
                  </a:lnTo>
                  <a:lnTo>
                    <a:pt x="250" y="464"/>
                  </a:lnTo>
                  <a:lnTo>
                    <a:pt x="264" y="460"/>
                  </a:lnTo>
                  <a:lnTo>
                    <a:pt x="266" y="462"/>
                  </a:lnTo>
                  <a:lnTo>
                    <a:pt x="274" y="466"/>
                  </a:lnTo>
                  <a:lnTo>
                    <a:pt x="276" y="464"/>
                  </a:lnTo>
                  <a:lnTo>
                    <a:pt x="260" y="316"/>
                  </a:lnTo>
                  <a:lnTo>
                    <a:pt x="258" y="302"/>
                  </a:lnTo>
                  <a:lnTo>
                    <a:pt x="264" y="1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1" name="Freeform 30"/>
            <p:cNvSpPr>
              <a:spLocks/>
            </p:cNvSpPr>
            <p:nvPr/>
          </p:nvSpPr>
          <p:spPr bwMode="grayWhite">
            <a:xfrm>
              <a:off x="3605" y="2428"/>
              <a:ext cx="282" cy="449"/>
            </a:xfrm>
            <a:custGeom>
              <a:avLst/>
              <a:gdLst>
                <a:gd name="T0" fmla="*/ 0 w 304"/>
                <a:gd name="T1" fmla="*/ 6 h 484"/>
                <a:gd name="T2" fmla="*/ 6 w 304"/>
                <a:gd name="T3" fmla="*/ 6 h 484"/>
                <a:gd name="T4" fmla="*/ 2 w 304"/>
                <a:gd name="T5" fmla="*/ 6 h 484"/>
                <a:gd name="T6" fmla="*/ 4 w 304"/>
                <a:gd name="T7" fmla="*/ 6 h 484"/>
                <a:gd name="T8" fmla="*/ 6 w 304"/>
                <a:gd name="T9" fmla="*/ 6 h 484"/>
                <a:gd name="T10" fmla="*/ 6 w 304"/>
                <a:gd name="T11" fmla="*/ 6 h 484"/>
                <a:gd name="T12" fmla="*/ 6 w 304"/>
                <a:gd name="T13" fmla="*/ 6 h 484"/>
                <a:gd name="T14" fmla="*/ 6 w 304"/>
                <a:gd name="T15" fmla="*/ 6 h 484"/>
                <a:gd name="T16" fmla="*/ 6 w 304"/>
                <a:gd name="T17" fmla="*/ 6 h 484"/>
                <a:gd name="T18" fmla="*/ 6 w 304"/>
                <a:gd name="T19" fmla="*/ 6 h 484"/>
                <a:gd name="T20" fmla="*/ 6 w 304"/>
                <a:gd name="T21" fmla="*/ 6 h 484"/>
                <a:gd name="T22" fmla="*/ 6 w 304"/>
                <a:gd name="T23" fmla="*/ 6 h 484"/>
                <a:gd name="T24" fmla="*/ 6 w 304"/>
                <a:gd name="T25" fmla="*/ 6 h 484"/>
                <a:gd name="T26" fmla="*/ 6 w 304"/>
                <a:gd name="T27" fmla="*/ 6 h 484"/>
                <a:gd name="T28" fmla="*/ 6 w 304"/>
                <a:gd name="T29" fmla="*/ 6 h 484"/>
                <a:gd name="T30" fmla="*/ 6 w 304"/>
                <a:gd name="T31" fmla="*/ 6 h 484"/>
                <a:gd name="T32" fmla="*/ 6 w 304"/>
                <a:gd name="T33" fmla="*/ 6 h 484"/>
                <a:gd name="T34" fmla="*/ 6 w 304"/>
                <a:gd name="T35" fmla="*/ 6 h 484"/>
                <a:gd name="T36" fmla="*/ 6 w 304"/>
                <a:gd name="T37" fmla="*/ 6 h 484"/>
                <a:gd name="T38" fmla="*/ 6 w 304"/>
                <a:gd name="T39" fmla="*/ 6 h 484"/>
                <a:gd name="T40" fmla="*/ 6 w 304"/>
                <a:gd name="T41" fmla="*/ 6 h 484"/>
                <a:gd name="T42" fmla="*/ 6 w 304"/>
                <a:gd name="T43" fmla="*/ 6 h 484"/>
                <a:gd name="T44" fmla="*/ 6 w 304"/>
                <a:gd name="T45" fmla="*/ 6 h 484"/>
                <a:gd name="T46" fmla="*/ 6 w 304"/>
                <a:gd name="T47" fmla="*/ 6 h 484"/>
                <a:gd name="T48" fmla="*/ 6 w 304"/>
                <a:gd name="T49" fmla="*/ 6 h 484"/>
                <a:gd name="T50" fmla="*/ 6 w 304"/>
                <a:gd name="T51" fmla="*/ 6 h 484"/>
                <a:gd name="T52" fmla="*/ 6 w 304"/>
                <a:gd name="T53" fmla="*/ 6 h 484"/>
                <a:gd name="T54" fmla="*/ 6 w 304"/>
                <a:gd name="T55" fmla="*/ 6 h 484"/>
                <a:gd name="T56" fmla="*/ 6 w 304"/>
                <a:gd name="T57" fmla="*/ 6 h 484"/>
                <a:gd name="T58" fmla="*/ 6 w 304"/>
                <a:gd name="T59" fmla="*/ 6 h 484"/>
                <a:gd name="T60" fmla="*/ 6 w 304"/>
                <a:gd name="T61" fmla="*/ 6 h 484"/>
                <a:gd name="T62" fmla="*/ 6 w 304"/>
                <a:gd name="T63" fmla="*/ 6 h 484"/>
                <a:gd name="T64" fmla="*/ 6 w 304"/>
                <a:gd name="T65" fmla="*/ 6 h 484"/>
                <a:gd name="T66" fmla="*/ 6 w 304"/>
                <a:gd name="T67" fmla="*/ 6 h 484"/>
                <a:gd name="T68" fmla="*/ 6 w 304"/>
                <a:gd name="T69" fmla="*/ 6 h 484"/>
                <a:gd name="T70" fmla="*/ 6 w 304"/>
                <a:gd name="T71" fmla="*/ 6 h 484"/>
                <a:gd name="T72" fmla="*/ 6 w 304"/>
                <a:gd name="T73" fmla="*/ 6 h 484"/>
                <a:gd name="T74" fmla="*/ 6 w 304"/>
                <a:gd name="T75" fmla="*/ 6 h 484"/>
                <a:gd name="T76" fmla="*/ 6 w 304"/>
                <a:gd name="T77" fmla="*/ 6 h 484"/>
                <a:gd name="T78" fmla="*/ 6 w 304"/>
                <a:gd name="T79" fmla="*/ 6 h 484"/>
                <a:gd name="T80" fmla="*/ 6 w 304"/>
                <a:gd name="T81" fmla="*/ 6 h 484"/>
                <a:gd name="T82" fmla="*/ 6 w 304"/>
                <a:gd name="T83" fmla="*/ 6 h 484"/>
                <a:gd name="T84" fmla="*/ 6 w 304"/>
                <a:gd name="T85" fmla="*/ 6 h 484"/>
                <a:gd name="T86" fmla="*/ 6 w 304"/>
                <a:gd name="T87" fmla="*/ 6 h 484"/>
                <a:gd name="T88" fmla="*/ 6 w 304"/>
                <a:gd name="T89" fmla="*/ 6 h 484"/>
                <a:gd name="T90" fmla="*/ 6 w 304"/>
                <a:gd name="T91" fmla="*/ 6 h 484"/>
                <a:gd name="T92" fmla="*/ 6 w 304"/>
                <a:gd name="T93" fmla="*/ 6 h 484"/>
                <a:gd name="T94" fmla="*/ 6 w 304"/>
                <a:gd name="T95" fmla="*/ 6 h 484"/>
                <a:gd name="T96" fmla="*/ 6 w 304"/>
                <a:gd name="T97" fmla="*/ 6 h 484"/>
                <a:gd name="T98" fmla="*/ 6 w 304"/>
                <a:gd name="T99" fmla="*/ 6 h 484"/>
                <a:gd name="T100" fmla="*/ 6 w 304"/>
                <a:gd name="T101" fmla="*/ 6 h 484"/>
                <a:gd name="T102" fmla="*/ 6 w 304"/>
                <a:gd name="T103" fmla="*/ 0 h 484"/>
                <a:gd name="T104" fmla="*/ 0 w 304"/>
                <a:gd name="T105" fmla="*/ 6 h 4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4"/>
                <a:gd name="T160" fmla="*/ 0 h 484"/>
                <a:gd name="T161" fmla="*/ 304 w 304"/>
                <a:gd name="T162" fmla="*/ 484 h 4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4" h="484">
                  <a:moveTo>
                    <a:pt x="0" y="18"/>
                  </a:moveTo>
                  <a:lnTo>
                    <a:pt x="8" y="28"/>
                  </a:lnTo>
                  <a:lnTo>
                    <a:pt x="2" y="320"/>
                  </a:lnTo>
                  <a:lnTo>
                    <a:pt x="4" y="334"/>
                  </a:lnTo>
                  <a:lnTo>
                    <a:pt x="20" y="482"/>
                  </a:lnTo>
                  <a:lnTo>
                    <a:pt x="24" y="478"/>
                  </a:lnTo>
                  <a:lnTo>
                    <a:pt x="30" y="476"/>
                  </a:lnTo>
                  <a:lnTo>
                    <a:pt x="42" y="480"/>
                  </a:lnTo>
                  <a:lnTo>
                    <a:pt x="46" y="474"/>
                  </a:lnTo>
                  <a:lnTo>
                    <a:pt x="48" y="452"/>
                  </a:lnTo>
                  <a:lnTo>
                    <a:pt x="54" y="438"/>
                  </a:lnTo>
                  <a:lnTo>
                    <a:pt x="62" y="452"/>
                  </a:lnTo>
                  <a:lnTo>
                    <a:pt x="60" y="458"/>
                  </a:lnTo>
                  <a:lnTo>
                    <a:pt x="64" y="470"/>
                  </a:lnTo>
                  <a:lnTo>
                    <a:pt x="74" y="484"/>
                  </a:lnTo>
                  <a:lnTo>
                    <a:pt x="82" y="484"/>
                  </a:lnTo>
                  <a:lnTo>
                    <a:pt x="90" y="484"/>
                  </a:lnTo>
                  <a:lnTo>
                    <a:pt x="100" y="472"/>
                  </a:lnTo>
                  <a:lnTo>
                    <a:pt x="102" y="472"/>
                  </a:lnTo>
                  <a:lnTo>
                    <a:pt x="106" y="468"/>
                  </a:lnTo>
                  <a:lnTo>
                    <a:pt x="106" y="466"/>
                  </a:lnTo>
                  <a:lnTo>
                    <a:pt x="106" y="464"/>
                  </a:lnTo>
                  <a:lnTo>
                    <a:pt x="100" y="460"/>
                  </a:lnTo>
                  <a:lnTo>
                    <a:pt x="100" y="458"/>
                  </a:lnTo>
                  <a:lnTo>
                    <a:pt x="104" y="450"/>
                  </a:lnTo>
                  <a:lnTo>
                    <a:pt x="104" y="446"/>
                  </a:lnTo>
                  <a:lnTo>
                    <a:pt x="96" y="442"/>
                  </a:lnTo>
                  <a:lnTo>
                    <a:pt x="94" y="440"/>
                  </a:lnTo>
                  <a:lnTo>
                    <a:pt x="90" y="436"/>
                  </a:lnTo>
                  <a:lnTo>
                    <a:pt x="84" y="428"/>
                  </a:lnTo>
                  <a:lnTo>
                    <a:pt x="82" y="420"/>
                  </a:lnTo>
                  <a:lnTo>
                    <a:pt x="86" y="418"/>
                  </a:lnTo>
                  <a:lnTo>
                    <a:pt x="84" y="416"/>
                  </a:lnTo>
                  <a:lnTo>
                    <a:pt x="84" y="410"/>
                  </a:lnTo>
                  <a:lnTo>
                    <a:pt x="304" y="390"/>
                  </a:lnTo>
                  <a:lnTo>
                    <a:pt x="302" y="384"/>
                  </a:lnTo>
                  <a:lnTo>
                    <a:pt x="292" y="368"/>
                  </a:lnTo>
                  <a:lnTo>
                    <a:pt x="294" y="342"/>
                  </a:lnTo>
                  <a:lnTo>
                    <a:pt x="284" y="320"/>
                  </a:lnTo>
                  <a:lnTo>
                    <a:pt x="282" y="304"/>
                  </a:lnTo>
                  <a:lnTo>
                    <a:pt x="288" y="292"/>
                  </a:lnTo>
                  <a:lnTo>
                    <a:pt x="288" y="278"/>
                  </a:lnTo>
                  <a:lnTo>
                    <a:pt x="296" y="266"/>
                  </a:lnTo>
                  <a:lnTo>
                    <a:pt x="296" y="264"/>
                  </a:lnTo>
                  <a:lnTo>
                    <a:pt x="290" y="256"/>
                  </a:lnTo>
                  <a:lnTo>
                    <a:pt x="292" y="246"/>
                  </a:lnTo>
                  <a:lnTo>
                    <a:pt x="286" y="242"/>
                  </a:lnTo>
                  <a:lnTo>
                    <a:pt x="278" y="236"/>
                  </a:lnTo>
                  <a:lnTo>
                    <a:pt x="276" y="230"/>
                  </a:lnTo>
                  <a:lnTo>
                    <a:pt x="272" y="214"/>
                  </a:lnTo>
                  <a:lnTo>
                    <a:pt x="266" y="210"/>
                  </a:lnTo>
                  <a:lnTo>
                    <a:pt x="20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2" name="Freeform 31"/>
            <p:cNvSpPr>
              <a:spLocks/>
            </p:cNvSpPr>
            <p:nvPr/>
          </p:nvSpPr>
          <p:spPr bwMode="grayWhite">
            <a:xfrm>
              <a:off x="3927" y="1942"/>
              <a:ext cx="558" cy="317"/>
            </a:xfrm>
            <a:custGeom>
              <a:avLst/>
              <a:gdLst>
                <a:gd name="T0" fmla="*/ 7 w 600"/>
                <a:gd name="T1" fmla="*/ 6 h 344"/>
                <a:gd name="T2" fmla="*/ 7 w 600"/>
                <a:gd name="T3" fmla="*/ 6 h 344"/>
                <a:gd name="T4" fmla="*/ 7 w 600"/>
                <a:gd name="T5" fmla="*/ 6 h 344"/>
                <a:gd name="T6" fmla="*/ 7 w 600"/>
                <a:gd name="T7" fmla="*/ 6 h 344"/>
                <a:gd name="T8" fmla="*/ 7 w 600"/>
                <a:gd name="T9" fmla="*/ 6 h 344"/>
                <a:gd name="T10" fmla="*/ 7 w 600"/>
                <a:gd name="T11" fmla="*/ 6 h 344"/>
                <a:gd name="T12" fmla="*/ 7 w 600"/>
                <a:gd name="T13" fmla="*/ 6 h 344"/>
                <a:gd name="T14" fmla="*/ 7 w 600"/>
                <a:gd name="T15" fmla="*/ 6 h 344"/>
                <a:gd name="T16" fmla="*/ 7 w 600"/>
                <a:gd name="T17" fmla="*/ 6 h 344"/>
                <a:gd name="T18" fmla="*/ 7 w 600"/>
                <a:gd name="T19" fmla="*/ 6 h 344"/>
                <a:gd name="T20" fmla="*/ 7 w 600"/>
                <a:gd name="T21" fmla="*/ 6 h 344"/>
                <a:gd name="T22" fmla="*/ 7 w 600"/>
                <a:gd name="T23" fmla="*/ 6 h 344"/>
                <a:gd name="T24" fmla="*/ 7 w 600"/>
                <a:gd name="T25" fmla="*/ 6 h 344"/>
                <a:gd name="T26" fmla="*/ 7 w 600"/>
                <a:gd name="T27" fmla="*/ 6 h 344"/>
                <a:gd name="T28" fmla="*/ 7 w 600"/>
                <a:gd name="T29" fmla="*/ 6 h 344"/>
                <a:gd name="T30" fmla="*/ 7 w 600"/>
                <a:gd name="T31" fmla="*/ 6 h 344"/>
                <a:gd name="T32" fmla="*/ 7 w 600"/>
                <a:gd name="T33" fmla="*/ 6 h 344"/>
                <a:gd name="T34" fmla="*/ 7 w 600"/>
                <a:gd name="T35" fmla="*/ 6 h 344"/>
                <a:gd name="T36" fmla="*/ 7 w 600"/>
                <a:gd name="T37" fmla="*/ 6 h 344"/>
                <a:gd name="T38" fmla="*/ 7 w 600"/>
                <a:gd name="T39" fmla="*/ 6 h 344"/>
                <a:gd name="T40" fmla="*/ 7 w 600"/>
                <a:gd name="T41" fmla="*/ 6 h 344"/>
                <a:gd name="T42" fmla="*/ 7 w 600"/>
                <a:gd name="T43" fmla="*/ 4 h 344"/>
                <a:gd name="T44" fmla="*/ 7 w 600"/>
                <a:gd name="T45" fmla="*/ 6 h 344"/>
                <a:gd name="T46" fmla="*/ 7 w 600"/>
                <a:gd name="T47" fmla="*/ 6 h 344"/>
                <a:gd name="T48" fmla="*/ 7 w 600"/>
                <a:gd name="T49" fmla="*/ 6 h 344"/>
                <a:gd name="T50" fmla="*/ 7 w 600"/>
                <a:gd name="T51" fmla="*/ 6 h 344"/>
                <a:gd name="T52" fmla="*/ 7 w 600"/>
                <a:gd name="T53" fmla="*/ 6 h 344"/>
                <a:gd name="T54" fmla="*/ 7 w 600"/>
                <a:gd name="T55" fmla="*/ 6 h 344"/>
                <a:gd name="T56" fmla="*/ 7 w 600"/>
                <a:gd name="T57" fmla="*/ 6 h 344"/>
                <a:gd name="T58" fmla="*/ 7 w 600"/>
                <a:gd name="T59" fmla="*/ 6 h 344"/>
                <a:gd name="T60" fmla="*/ 7 w 600"/>
                <a:gd name="T61" fmla="*/ 6 h 344"/>
                <a:gd name="T62" fmla="*/ 7 w 600"/>
                <a:gd name="T63" fmla="*/ 6 h 344"/>
                <a:gd name="T64" fmla="*/ 7 w 600"/>
                <a:gd name="T65" fmla="*/ 6 h 344"/>
                <a:gd name="T66" fmla="*/ 7 w 600"/>
                <a:gd name="T67" fmla="*/ 6 h 344"/>
                <a:gd name="T68" fmla="*/ 7 w 600"/>
                <a:gd name="T69" fmla="*/ 6 h 344"/>
                <a:gd name="T70" fmla="*/ 7 w 600"/>
                <a:gd name="T71" fmla="*/ 6 h 344"/>
                <a:gd name="T72" fmla="*/ 7 w 600"/>
                <a:gd name="T73" fmla="*/ 6 h 344"/>
                <a:gd name="T74" fmla="*/ 7 w 600"/>
                <a:gd name="T75" fmla="*/ 6 h 344"/>
                <a:gd name="T76" fmla="*/ 7 w 600"/>
                <a:gd name="T77" fmla="*/ 6 h 344"/>
                <a:gd name="T78" fmla="*/ 7 w 600"/>
                <a:gd name="T79" fmla="*/ 6 h 344"/>
                <a:gd name="T80" fmla="*/ 7 w 600"/>
                <a:gd name="T81" fmla="*/ 6 h 344"/>
                <a:gd name="T82" fmla="*/ 7 w 600"/>
                <a:gd name="T83" fmla="*/ 6 h 3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0"/>
                <a:gd name="T127" fmla="*/ 0 h 344"/>
                <a:gd name="T128" fmla="*/ 600 w 600"/>
                <a:gd name="T129" fmla="*/ 344 h 3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0" h="344">
                  <a:moveTo>
                    <a:pt x="592" y="250"/>
                  </a:moveTo>
                  <a:lnTo>
                    <a:pt x="394" y="288"/>
                  </a:lnTo>
                  <a:lnTo>
                    <a:pt x="186" y="322"/>
                  </a:lnTo>
                  <a:lnTo>
                    <a:pt x="182" y="322"/>
                  </a:lnTo>
                  <a:lnTo>
                    <a:pt x="174" y="324"/>
                  </a:lnTo>
                  <a:lnTo>
                    <a:pt x="152" y="326"/>
                  </a:lnTo>
                  <a:lnTo>
                    <a:pt x="154" y="322"/>
                  </a:lnTo>
                  <a:lnTo>
                    <a:pt x="132" y="326"/>
                  </a:lnTo>
                  <a:lnTo>
                    <a:pt x="132" y="328"/>
                  </a:lnTo>
                  <a:lnTo>
                    <a:pt x="0" y="344"/>
                  </a:lnTo>
                  <a:lnTo>
                    <a:pt x="6" y="340"/>
                  </a:lnTo>
                  <a:lnTo>
                    <a:pt x="34" y="326"/>
                  </a:lnTo>
                  <a:lnTo>
                    <a:pt x="38" y="318"/>
                  </a:lnTo>
                  <a:lnTo>
                    <a:pt x="54" y="308"/>
                  </a:lnTo>
                  <a:lnTo>
                    <a:pt x="54" y="300"/>
                  </a:lnTo>
                  <a:lnTo>
                    <a:pt x="56" y="296"/>
                  </a:lnTo>
                  <a:lnTo>
                    <a:pt x="64" y="292"/>
                  </a:lnTo>
                  <a:lnTo>
                    <a:pt x="64" y="284"/>
                  </a:lnTo>
                  <a:lnTo>
                    <a:pt x="72" y="276"/>
                  </a:lnTo>
                  <a:lnTo>
                    <a:pt x="112" y="242"/>
                  </a:lnTo>
                  <a:lnTo>
                    <a:pt x="116" y="234"/>
                  </a:lnTo>
                  <a:lnTo>
                    <a:pt x="118" y="236"/>
                  </a:lnTo>
                  <a:lnTo>
                    <a:pt x="116" y="244"/>
                  </a:lnTo>
                  <a:lnTo>
                    <a:pt x="126" y="256"/>
                  </a:lnTo>
                  <a:lnTo>
                    <a:pt x="144" y="262"/>
                  </a:lnTo>
                  <a:lnTo>
                    <a:pt x="152" y="262"/>
                  </a:lnTo>
                  <a:lnTo>
                    <a:pt x="162" y="256"/>
                  </a:lnTo>
                  <a:lnTo>
                    <a:pt x="162" y="250"/>
                  </a:lnTo>
                  <a:lnTo>
                    <a:pt x="168" y="246"/>
                  </a:lnTo>
                  <a:lnTo>
                    <a:pt x="176" y="252"/>
                  </a:lnTo>
                  <a:lnTo>
                    <a:pt x="178" y="254"/>
                  </a:lnTo>
                  <a:lnTo>
                    <a:pt x="184" y="252"/>
                  </a:lnTo>
                  <a:lnTo>
                    <a:pt x="204" y="244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4" y="236"/>
                  </a:lnTo>
                  <a:lnTo>
                    <a:pt x="230" y="222"/>
                  </a:lnTo>
                  <a:lnTo>
                    <a:pt x="236" y="226"/>
                  </a:lnTo>
                  <a:lnTo>
                    <a:pt x="248" y="208"/>
                  </a:lnTo>
                  <a:lnTo>
                    <a:pt x="244" y="202"/>
                  </a:lnTo>
                  <a:lnTo>
                    <a:pt x="246" y="190"/>
                  </a:lnTo>
                  <a:lnTo>
                    <a:pt x="260" y="166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06"/>
                  </a:lnTo>
                  <a:lnTo>
                    <a:pt x="290" y="110"/>
                  </a:lnTo>
                  <a:lnTo>
                    <a:pt x="296" y="114"/>
                  </a:lnTo>
                  <a:lnTo>
                    <a:pt x="306" y="112"/>
                  </a:lnTo>
                  <a:lnTo>
                    <a:pt x="312" y="102"/>
                  </a:lnTo>
                  <a:lnTo>
                    <a:pt x="318" y="76"/>
                  </a:lnTo>
                  <a:lnTo>
                    <a:pt x="324" y="68"/>
                  </a:lnTo>
                  <a:lnTo>
                    <a:pt x="334" y="72"/>
                  </a:lnTo>
                  <a:lnTo>
                    <a:pt x="340" y="58"/>
                  </a:lnTo>
                  <a:lnTo>
                    <a:pt x="346" y="54"/>
                  </a:lnTo>
                  <a:lnTo>
                    <a:pt x="350" y="48"/>
                  </a:lnTo>
                  <a:lnTo>
                    <a:pt x="356" y="34"/>
                  </a:lnTo>
                  <a:lnTo>
                    <a:pt x="360" y="32"/>
                  </a:lnTo>
                  <a:lnTo>
                    <a:pt x="360" y="28"/>
                  </a:lnTo>
                  <a:lnTo>
                    <a:pt x="358" y="26"/>
                  </a:lnTo>
                  <a:lnTo>
                    <a:pt x="358" y="6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400" y="22"/>
                  </a:lnTo>
                  <a:lnTo>
                    <a:pt x="404" y="24"/>
                  </a:lnTo>
                  <a:lnTo>
                    <a:pt x="406" y="22"/>
                  </a:lnTo>
                  <a:lnTo>
                    <a:pt x="410" y="4"/>
                  </a:lnTo>
                  <a:lnTo>
                    <a:pt x="416" y="2"/>
                  </a:lnTo>
                  <a:lnTo>
                    <a:pt x="422" y="6"/>
                  </a:lnTo>
                  <a:lnTo>
                    <a:pt x="430" y="8"/>
                  </a:lnTo>
                  <a:lnTo>
                    <a:pt x="426" y="16"/>
                  </a:lnTo>
                  <a:lnTo>
                    <a:pt x="434" y="26"/>
                  </a:lnTo>
                  <a:lnTo>
                    <a:pt x="450" y="26"/>
                  </a:lnTo>
                  <a:lnTo>
                    <a:pt x="456" y="32"/>
                  </a:lnTo>
                  <a:lnTo>
                    <a:pt x="466" y="36"/>
                  </a:lnTo>
                  <a:lnTo>
                    <a:pt x="472" y="44"/>
                  </a:lnTo>
                  <a:lnTo>
                    <a:pt x="470" y="48"/>
                  </a:lnTo>
                  <a:lnTo>
                    <a:pt x="460" y="66"/>
                  </a:lnTo>
                  <a:lnTo>
                    <a:pt x="456" y="82"/>
                  </a:lnTo>
                  <a:lnTo>
                    <a:pt x="456" y="92"/>
                  </a:lnTo>
                  <a:lnTo>
                    <a:pt x="468" y="94"/>
                  </a:lnTo>
                  <a:lnTo>
                    <a:pt x="478" y="86"/>
                  </a:lnTo>
                  <a:lnTo>
                    <a:pt x="486" y="96"/>
                  </a:lnTo>
                  <a:lnTo>
                    <a:pt x="492" y="98"/>
                  </a:lnTo>
                  <a:lnTo>
                    <a:pt x="496" y="100"/>
                  </a:lnTo>
                  <a:lnTo>
                    <a:pt x="500" y="104"/>
                  </a:lnTo>
                  <a:lnTo>
                    <a:pt x="504" y="106"/>
                  </a:lnTo>
                  <a:lnTo>
                    <a:pt x="510" y="104"/>
                  </a:lnTo>
                  <a:lnTo>
                    <a:pt x="512" y="104"/>
                  </a:lnTo>
                  <a:lnTo>
                    <a:pt x="530" y="114"/>
                  </a:lnTo>
                  <a:lnTo>
                    <a:pt x="544" y="116"/>
                  </a:lnTo>
                  <a:lnTo>
                    <a:pt x="550" y="124"/>
                  </a:lnTo>
                  <a:lnTo>
                    <a:pt x="548" y="128"/>
                  </a:lnTo>
                  <a:lnTo>
                    <a:pt x="544" y="132"/>
                  </a:lnTo>
                  <a:lnTo>
                    <a:pt x="546" y="144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54" y="158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6" y="174"/>
                  </a:lnTo>
                  <a:lnTo>
                    <a:pt x="546" y="172"/>
                  </a:lnTo>
                  <a:lnTo>
                    <a:pt x="544" y="176"/>
                  </a:lnTo>
                  <a:lnTo>
                    <a:pt x="548" y="180"/>
                  </a:lnTo>
                  <a:lnTo>
                    <a:pt x="550" y="180"/>
                  </a:lnTo>
                  <a:lnTo>
                    <a:pt x="550" y="184"/>
                  </a:lnTo>
                  <a:lnTo>
                    <a:pt x="544" y="186"/>
                  </a:lnTo>
                  <a:lnTo>
                    <a:pt x="540" y="186"/>
                  </a:lnTo>
                  <a:lnTo>
                    <a:pt x="540" y="188"/>
                  </a:lnTo>
                  <a:lnTo>
                    <a:pt x="544" y="192"/>
                  </a:lnTo>
                  <a:lnTo>
                    <a:pt x="552" y="194"/>
                  </a:lnTo>
                  <a:lnTo>
                    <a:pt x="562" y="196"/>
                  </a:lnTo>
                  <a:lnTo>
                    <a:pt x="564" y="20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38" y="206"/>
                  </a:lnTo>
                  <a:lnTo>
                    <a:pt x="538" y="210"/>
                  </a:lnTo>
                  <a:lnTo>
                    <a:pt x="546" y="216"/>
                  </a:lnTo>
                  <a:lnTo>
                    <a:pt x="554" y="220"/>
                  </a:lnTo>
                  <a:lnTo>
                    <a:pt x="562" y="218"/>
                  </a:lnTo>
                  <a:lnTo>
                    <a:pt x="570" y="210"/>
                  </a:lnTo>
                  <a:lnTo>
                    <a:pt x="578" y="212"/>
                  </a:lnTo>
                  <a:lnTo>
                    <a:pt x="590" y="210"/>
                  </a:lnTo>
                  <a:lnTo>
                    <a:pt x="592" y="212"/>
                  </a:lnTo>
                  <a:lnTo>
                    <a:pt x="600" y="240"/>
                  </a:lnTo>
                  <a:lnTo>
                    <a:pt x="594" y="246"/>
                  </a:lnTo>
                  <a:lnTo>
                    <a:pt x="592" y="246"/>
                  </a:lnTo>
                  <a:lnTo>
                    <a:pt x="592" y="25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3" name="Freeform 32"/>
            <p:cNvSpPr>
              <a:spLocks/>
            </p:cNvSpPr>
            <p:nvPr/>
          </p:nvSpPr>
          <p:spPr bwMode="grayWhite">
            <a:xfrm>
              <a:off x="3967" y="2366"/>
              <a:ext cx="376" cy="282"/>
            </a:xfrm>
            <a:custGeom>
              <a:avLst/>
              <a:gdLst>
                <a:gd name="T0" fmla="*/ 7 w 404"/>
                <a:gd name="T1" fmla="*/ 6 h 304"/>
                <a:gd name="T2" fmla="*/ 7 w 404"/>
                <a:gd name="T3" fmla="*/ 6 h 304"/>
                <a:gd name="T4" fmla="*/ 7 w 404"/>
                <a:gd name="T5" fmla="*/ 6 h 304"/>
                <a:gd name="T6" fmla="*/ 7 w 404"/>
                <a:gd name="T7" fmla="*/ 6 h 304"/>
                <a:gd name="T8" fmla="*/ 7 w 404"/>
                <a:gd name="T9" fmla="*/ 6 h 304"/>
                <a:gd name="T10" fmla="*/ 7 w 404"/>
                <a:gd name="T11" fmla="*/ 6 h 304"/>
                <a:gd name="T12" fmla="*/ 7 w 404"/>
                <a:gd name="T13" fmla="*/ 6 h 304"/>
                <a:gd name="T14" fmla="*/ 7 w 404"/>
                <a:gd name="T15" fmla="*/ 6 h 304"/>
                <a:gd name="T16" fmla="*/ 7 w 404"/>
                <a:gd name="T17" fmla="*/ 6 h 304"/>
                <a:gd name="T18" fmla="*/ 7 w 404"/>
                <a:gd name="T19" fmla="*/ 6 h 304"/>
                <a:gd name="T20" fmla="*/ 7 w 404"/>
                <a:gd name="T21" fmla="*/ 6 h 304"/>
                <a:gd name="T22" fmla="*/ 7 w 404"/>
                <a:gd name="T23" fmla="*/ 6 h 304"/>
                <a:gd name="T24" fmla="*/ 7 w 404"/>
                <a:gd name="T25" fmla="*/ 6 h 304"/>
                <a:gd name="T26" fmla="*/ 6 w 404"/>
                <a:gd name="T27" fmla="*/ 6 h 304"/>
                <a:gd name="T28" fmla="*/ 7 w 404"/>
                <a:gd name="T29" fmla="*/ 6 h 304"/>
                <a:gd name="T30" fmla="*/ 7 w 404"/>
                <a:gd name="T31" fmla="*/ 6 h 304"/>
                <a:gd name="T32" fmla="*/ 7 w 404"/>
                <a:gd name="T33" fmla="*/ 6 h 304"/>
                <a:gd name="T34" fmla="*/ 7 w 404"/>
                <a:gd name="T35" fmla="*/ 6 h 304"/>
                <a:gd name="T36" fmla="*/ 7 w 404"/>
                <a:gd name="T37" fmla="*/ 6 h 304"/>
                <a:gd name="T38" fmla="*/ 7 w 404"/>
                <a:gd name="T39" fmla="*/ 6 h 304"/>
                <a:gd name="T40" fmla="*/ 7 w 404"/>
                <a:gd name="T41" fmla="*/ 2 h 304"/>
                <a:gd name="T42" fmla="*/ 7 w 404"/>
                <a:gd name="T43" fmla="*/ 6 h 304"/>
                <a:gd name="T44" fmla="*/ 7 w 404"/>
                <a:gd name="T45" fmla="*/ 6 h 304"/>
                <a:gd name="T46" fmla="*/ 7 w 404"/>
                <a:gd name="T47" fmla="*/ 6 h 304"/>
                <a:gd name="T48" fmla="*/ 7 w 404"/>
                <a:gd name="T49" fmla="*/ 6 h 304"/>
                <a:gd name="T50" fmla="*/ 7 w 404"/>
                <a:gd name="T51" fmla="*/ 6 h 304"/>
                <a:gd name="T52" fmla="*/ 7 w 404"/>
                <a:gd name="T53" fmla="*/ 6 h 304"/>
                <a:gd name="T54" fmla="*/ 7 w 404"/>
                <a:gd name="T55" fmla="*/ 6 h 304"/>
                <a:gd name="T56" fmla="*/ 7 w 404"/>
                <a:gd name="T57" fmla="*/ 6 h 304"/>
                <a:gd name="T58" fmla="*/ 7 w 404"/>
                <a:gd name="T59" fmla="*/ 6 h 304"/>
                <a:gd name="T60" fmla="*/ 7 w 404"/>
                <a:gd name="T61" fmla="*/ 6 h 304"/>
                <a:gd name="T62" fmla="*/ 7 w 404"/>
                <a:gd name="T63" fmla="*/ 6 h 304"/>
                <a:gd name="T64" fmla="*/ 7 w 404"/>
                <a:gd name="T65" fmla="*/ 6 h 304"/>
                <a:gd name="T66" fmla="*/ 7 w 404"/>
                <a:gd name="T67" fmla="*/ 6 h 304"/>
                <a:gd name="T68" fmla="*/ 7 w 404"/>
                <a:gd name="T69" fmla="*/ 6 h 304"/>
                <a:gd name="T70" fmla="*/ 7 w 404"/>
                <a:gd name="T71" fmla="*/ 6 h 304"/>
                <a:gd name="T72" fmla="*/ 7 w 404"/>
                <a:gd name="T73" fmla="*/ 6 h 304"/>
                <a:gd name="T74" fmla="*/ 7 w 404"/>
                <a:gd name="T75" fmla="*/ 6 h 304"/>
                <a:gd name="T76" fmla="*/ 7 w 404"/>
                <a:gd name="T77" fmla="*/ 6 h 304"/>
                <a:gd name="T78" fmla="*/ 7 w 404"/>
                <a:gd name="T79" fmla="*/ 6 h 304"/>
                <a:gd name="T80" fmla="*/ 7 w 404"/>
                <a:gd name="T81" fmla="*/ 6 h 304"/>
                <a:gd name="T82" fmla="*/ 7 w 404"/>
                <a:gd name="T83" fmla="*/ 6 h 304"/>
                <a:gd name="T84" fmla="*/ 7 w 404"/>
                <a:gd name="T85" fmla="*/ 6 h 304"/>
                <a:gd name="T86" fmla="*/ 7 w 404"/>
                <a:gd name="T87" fmla="*/ 6 h 3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4"/>
                <a:gd name="T133" fmla="*/ 0 h 304"/>
                <a:gd name="T134" fmla="*/ 404 w 404"/>
                <a:gd name="T135" fmla="*/ 304 h 3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4" h="304">
                  <a:moveTo>
                    <a:pt x="242" y="304"/>
                  </a:moveTo>
                  <a:lnTo>
                    <a:pt x="238" y="304"/>
                  </a:lnTo>
                  <a:lnTo>
                    <a:pt x="226" y="302"/>
                  </a:lnTo>
                  <a:lnTo>
                    <a:pt x="224" y="300"/>
                  </a:lnTo>
                  <a:lnTo>
                    <a:pt x="220" y="296"/>
                  </a:lnTo>
                  <a:lnTo>
                    <a:pt x="216" y="276"/>
                  </a:lnTo>
                  <a:lnTo>
                    <a:pt x="206" y="262"/>
                  </a:lnTo>
                  <a:lnTo>
                    <a:pt x="194" y="256"/>
                  </a:lnTo>
                  <a:lnTo>
                    <a:pt x="188" y="236"/>
                  </a:lnTo>
                  <a:lnTo>
                    <a:pt x="178" y="228"/>
                  </a:lnTo>
                  <a:lnTo>
                    <a:pt x="176" y="216"/>
                  </a:lnTo>
                  <a:lnTo>
                    <a:pt x="168" y="214"/>
                  </a:lnTo>
                  <a:lnTo>
                    <a:pt x="154" y="208"/>
                  </a:lnTo>
                  <a:lnTo>
                    <a:pt x="146" y="196"/>
                  </a:lnTo>
                  <a:lnTo>
                    <a:pt x="136" y="190"/>
                  </a:lnTo>
                  <a:lnTo>
                    <a:pt x="136" y="184"/>
                  </a:lnTo>
                  <a:lnTo>
                    <a:pt x="132" y="174"/>
                  </a:lnTo>
                  <a:lnTo>
                    <a:pt x="128" y="172"/>
                  </a:lnTo>
                  <a:lnTo>
                    <a:pt x="114" y="166"/>
                  </a:lnTo>
                  <a:lnTo>
                    <a:pt x="88" y="144"/>
                  </a:lnTo>
                  <a:lnTo>
                    <a:pt x="76" y="140"/>
                  </a:lnTo>
                  <a:lnTo>
                    <a:pt x="74" y="132"/>
                  </a:lnTo>
                  <a:lnTo>
                    <a:pt x="62" y="122"/>
                  </a:lnTo>
                  <a:lnTo>
                    <a:pt x="56" y="106"/>
                  </a:lnTo>
                  <a:lnTo>
                    <a:pt x="48" y="98"/>
                  </a:lnTo>
                  <a:lnTo>
                    <a:pt x="44" y="92"/>
                  </a:lnTo>
                  <a:lnTo>
                    <a:pt x="28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8" y="56"/>
                  </a:lnTo>
                  <a:lnTo>
                    <a:pt x="12" y="52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40" y="28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8" y="4"/>
                  </a:lnTo>
                  <a:lnTo>
                    <a:pt x="206" y="18"/>
                  </a:lnTo>
                  <a:lnTo>
                    <a:pt x="208" y="30"/>
                  </a:lnTo>
                  <a:lnTo>
                    <a:pt x="296" y="18"/>
                  </a:lnTo>
                  <a:lnTo>
                    <a:pt x="404" y="92"/>
                  </a:lnTo>
                  <a:lnTo>
                    <a:pt x="400" y="94"/>
                  </a:lnTo>
                  <a:lnTo>
                    <a:pt x="390" y="100"/>
                  </a:lnTo>
                  <a:lnTo>
                    <a:pt x="384" y="110"/>
                  </a:lnTo>
                  <a:lnTo>
                    <a:pt x="370" y="130"/>
                  </a:lnTo>
                  <a:lnTo>
                    <a:pt x="366" y="138"/>
                  </a:lnTo>
                  <a:lnTo>
                    <a:pt x="362" y="150"/>
                  </a:lnTo>
                  <a:lnTo>
                    <a:pt x="364" y="160"/>
                  </a:lnTo>
                  <a:lnTo>
                    <a:pt x="364" y="168"/>
                  </a:lnTo>
                  <a:lnTo>
                    <a:pt x="360" y="172"/>
                  </a:lnTo>
                  <a:lnTo>
                    <a:pt x="358" y="178"/>
                  </a:lnTo>
                  <a:lnTo>
                    <a:pt x="352" y="178"/>
                  </a:lnTo>
                  <a:lnTo>
                    <a:pt x="346" y="182"/>
                  </a:lnTo>
                  <a:lnTo>
                    <a:pt x="342" y="188"/>
                  </a:lnTo>
                  <a:lnTo>
                    <a:pt x="336" y="196"/>
                  </a:lnTo>
                  <a:lnTo>
                    <a:pt x="332" y="204"/>
                  </a:lnTo>
                  <a:lnTo>
                    <a:pt x="318" y="214"/>
                  </a:lnTo>
                  <a:lnTo>
                    <a:pt x="312" y="224"/>
                  </a:lnTo>
                  <a:lnTo>
                    <a:pt x="304" y="232"/>
                  </a:lnTo>
                  <a:lnTo>
                    <a:pt x="294" y="238"/>
                  </a:lnTo>
                  <a:lnTo>
                    <a:pt x="290" y="244"/>
                  </a:lnTo>
                  <a:lnTo>
                    <a:pt x="284" y="248"/>
                  </a:lnTo>
                  <a:lnTo>
                    <a:pt x="276" y="252"/>
                  </a:lnTo>
                  <a:lnTo>
                    <a:pt x="272" y="254"/>
                  </a:lnTo>
                  <a:lnTo>
                    <a:pt x="268" y="258"/>
                  </a:lnTo>
                  <a:lnTo>
                    <a:pt x="270" y="260"/>
                  </a:lnTo>
                  <a:lnTo>
                    <a:pt x="268" y="262"/>
                  </a:lnTo>
                  <a:lnTo>
                    <a:pt x="266" y="270"/>
                  </a:lnTo>
                  <a:lnTo>
                    <a:pt x="258" y="276"/>
                  </a:lnTo>
                  <a:lnTo>
                    <a:pt x="252" y="276"/>
                  </a:lnTo>
                  <a:lnTo>
                    <a:pt x="250" y="278"/>
                  </a:lnTo>
                  <a:lnTo>
                    <a:pt x="252" y="280"/>
                  </a:lnTo>
                  <a:lnTo>
                    <a:pt x="254" y="282"/>
                  </a:lnTo>
                  <a:lnTo>
                    <a:pt x="256" y="284"/>
                  </a:lnTo>
                  <a:lnTo>
                    <a:pt x="254" y="288"/>
                  </a:lnTo>
                  <a:lnTo>
                    <a:pt x="252" y="290"/>
                  </a:lnTo>
                  <a:lnTo>
                    <a:pt x="244" y="296"/>
                  </a:lnTo>
                  <a:lnTo>
                    <a:pt x="242" y="302"/>
                  </a:lnTo>
                  <a:lnTo>
                    <a:pt x="242" y="30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4" name="Freeform 33"/>
            <p:cNvSpPr>
              <a:spLocks/>
            </p:cNvSpPr>
            <p:nvPr/>
          </p:nvSpPr>
          <p:spPr bwMode="grayWhite">
            <a:xfrm>
              <a:off x="3798" y="2404"/>
              <a:ext cx="400" cy="413"/>
            </a:xfrm>
            <a:custGeom>
              <a:avLst/>
              <a:gdLst>
                <a:gd name="T0" fmla="*/ 6 w 432"/>
                <a:gd name="T1" fmla="*/ 6 h 446"/>
                <a:gd name="T2" fmla="*/ 6 w 432"/>
                <a:gd name="T3" fmla="*/ 6 h 446"/>
                <a:gd name="T4" fmla="*/ 6 w 432"/>
                <a:gd name="T5" fmla="*/ 6 h 446"/>
                <a:gd name="T6" fmla="*/ 6 w 432"/>
                <a:gd name="T7" fmla="*/ 6 h 446"/>
                <a:gd name="T8" fmla="*/ 6 w 432"/>
                <a:gd name="T9" fmla="*/ 6 h 446"/>
                <a:gd name="T10" fmla="*/ 6 w 432"/>
                <a:gd name="T11" fmla="*/ 6 h 446"/>
                <a:gd name="T12" fmla="*/ 6 w 432"/>
                <a:gd name="T13" fmla="*/ 6 h 446"/>
                <a:gd name="T14" fmla="*/ 6 w 432"/>
                <a:gd name="T15" fmla="*/ 6 h 446"/>
                <a:gd name="T16" fmla="*/ 6 w 432"/>
                <a:gd name="T17" fmla="*/ 6 h 446"/>
                <a:gd name="T18" fmla="*/ 6 w 432"/>
                <a:gd name="T19" fmla="*/ 6 h 446"/>
                <a:gd name="T20" fmla="*/ 6 w 432"/>
                <a:gd name="T21" fmla="*/ 6 h 446"/>
                <a:gd name="T22" fmla="*/ 6 w 432"/>
                <a:gd name="T23" fmla="*/ 6 h 446"/>
                <a:gd name="T24" fmla="*/ 6 w 432"/>
                <a:gd name="T25" fmla="*/ 6 h 446"/>
                <a:gd name="T26" fmla="*/ 6 w 432"/>
                <a:gd name="T27" fmla="*/ 6 h 446"/>
                <a:gd name="T28" fmla="*/ 6 w 432"/>
                <a:gd name="T29" fmla="*/ 6 h 446"/>
                <a:gd name="T30" fmla="*/ 6 w 432"/>
                <a:gd name="T31" fmla="*/ 6 h 446"/>
                <a:gd name="T32" fmla="*/ 6 w 432"/>
                <a:gd name="T33" fmla="*/ 6 h 446"/>
                <a:gd name="T34" fmla="*/ 6 w 432"/>
                <a:gd name="T35" fmla="*/ 6 h 446"/>
                <a:gd name="T36" fmla="*/ 6 w 432"/>
                <a:gd name="T37" fmla="*/ 6 h 446"/>
                <a:gd name="T38" fmla="*/ 6 w 432"/>
                <a:gd name="T39" fmla="*/ 6 h 446"/>
                <a:gd name="T40" fmla="*/ 6 w 432"/>
                <a:gd name="T41" fmla="*/ 6 h 446"/>
                <a:gd name="T42" fmla="*/ 6 w 432"/>
                <a:gd name="T43" fmla="*/ 6 h 446"/>
                <a:gd name="T44" fmla="*/ 6 w 432"/>
                <a:gd name="T45" fmla="*/ 6 h 446"/>
                <a:gd name="T46" fmla="*/ 6 w 432"/>
                <a:gd name="T47" fmla="*/ 6 h 446"/>
                <a:gd name="T48" fmla="*/ 6 w 432"/>
                <a:gd name="T49" fmla="*/ 6 h 446"/>
                <a:gd name="T50" fmla="*/ 6 w 432"/>
                <a:gd name="T51" fmla="*/ 6 h 446"/>
                <a:gd name="T52" fmla="*/ 6 w 432"/>
                <a:gd name="T53" fmla="*/ 6 h 446"/>
                <a:gd name="T54" fmla="*/ 6 w 432"/>
                <a:gd name="T55" fmla="*/ 6 h 446"/>
                <a:gd name="T56" fmla="*/ 6 w 432"/>
                <a:gd name="T57" fmla="*/ 6 h 446"/>
                <a:gd name="T58" fmla="*/ 6 w 432"/>
                <a:gd name="T59" fmla="*/ 6 h 446"/>
                <a:gd name="T60" fmla="*/ 6 w 432"/>
                <a:gd name="T61" fmla="*/ 6 h 446"/>
                <a:gd name="T62" fmla="*/ 6 w 432"/>
                <a:gd name="T63" fmla="*/ 6 h 446"/>
                <a:gd name="T64" fmla="*/ 6 w 432"/>
                <a:gd name="T65" fmla="*/ 6 h 446"/>
                <a:gd name="T66" fmla="*/ 6 w 432"/>
                <a:gd name="T67" fmla="*/ 6 h 446"/>
                <a:gd name="T68" fmla="*/ 6 w 432"/>
                <a:gd name="T69" fmla="*/ 6 h 446"/>
                <a:gd name="T70" fmla="*/ 6 w 432"/>
                <a:gd name="T71" fmla="*/ 6 h 446"/>
                <a:gd name="T72" fmla="*/ 6 w 432"/>
                <a:gd name="T73" fmla="*/ 6 h 446"/>
                <a:gd name="T74" fmla="*/ 6 w 432"/>
                <a:gd name="T75" fmla="*/ 6 h 446"/>
                <a:gd name="T76" fmla="*/ 6 w 432"/>
                <a:gd name="T77" fmla="*/ 6 h 446"/>
                <a:gd name="T78" fmla="*/ 6 w 432"/>
                <a:gd name="T79" fmla="*/ 0 h 446"/>
                <a:gd name="T80" fmla="*/ 0 w 432"/>
                <a:gd name="T81" fmla="*/ 6 h 4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2"/>
                <a:gd name="T124" fmla="*/ 0 h 446"/>
                <a:gd name="T125" fmla="*/ 432 w 432"/>
                <a:gd name="T126" fmla="*/ 446 h 4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2" h="446">
                  <a:moveTo>
                    <a:pt x="0" y="26"/>
                  </a:moveTo>
                  <a:lnTo>
                    <a:pt x="58" y="236"/>
                  </a:lnTo>
                  <a:lnTo>
                    <a:pt x="64" y="240"/>
                  </a:lnTo>
                  <a:lnTo>
                    <a:pt x="68" y="256"/>
                  </a:lnTo>
                  <a:lnTo>
                    <a:pt x="70" y="262"/>
                  </a:lnTo>
                  <a:lnTo>
                    <a:pt x="78" y="268"/>
                  </a:lnTo>
                  <a:lnTo>
                    <a:pt x="84" y="272"/>
                  </a:lnTo>
                  <a:lnTo>
                    <a:pt x="82" y="282"/>
                  </a:lnTo>
                  <a:lnTo>
                    <a:pt x="88" y="290"/>
                  </a:lnTo>
                  <a:lnTo>
                    <a:pt x="88" y="292"/>
                  </a:lnTo>
                  <a:lnTo>
                    <a:pt x="80" y="304"/>
                  </a:lnTo>
                  <a:lnTo>
                    <a:pt x="80" y="318"/>
                  </a:lnTo>
                  <a:lnTo>
                    <a:pt x="74" y="330"/>
                  </a:lnTo>
                  <a:lnTo>
                    <a:pt x="76" y="346"/>
                  </a:lnTo>
                  <a:lnTo>
                    <a:pt x="86" y="368"/>
                  </a:lnTo>
                  <a:lnTo>
                    <a:pt x="84" y="394"/>
                  </a:lnTo>
                  <a:lnTo>
                    <a:pt x="94" y="410"/>
                  </a:lnTo>
                  <a:lnTo>
                    <a:pt x="96" y="416"/>
                  </a:lnTo>
                  <a:lnTo>
                    <a:pt x="96" y="420"/>
                  </a:lnTo>
                  <a:lnTo>
                    <a:pt x="104" y="428"/>
                  </a:lnTo>
                  <a:lnTo>
                    <a:pt x="104" y="434"/>
                  </a:lnTo>
                  <a:lnTo>
                    <a:pt x="110" y="442"/>
                  </a:lnTo>
                  <a:lnTo>
                    <a:pt x="336" y="428"/>
                  </a:lnTo>
                  <a:lnTo>
                    <a:pt x="340" y="440"/>
                  </a:lnTo>
                  <a:lnTo>
                    <a:pt x="342" y="444"/>
                  </a:lnTo>
                  <a:lnTo>
                    <a:pt x="354" y="446"/>
                  </a:lnTo>
                  <a:lnTo>
                    <a:pt x="356" y="434"/>
                  </a:lnTo>
                  <a:lnTo>
                    <a:pt x="350" y="412"/>
                  </a:lnTo>
                  <a:lnTo>
                    <a:pt x="350" y="404"/>
                  </a:lnTo>
                  <a:lnTo>
                    <a:pt x="352" y="400"/>
                  </a:lnTo>
                  <a:lnTo>
                    <a:pt x="360" y="396"/>
                  </a:lnTo>
                  <a:lnTo>
                    <a:pt x="376" y="402"/>
                  </a:lnTo>
                  <a:lnTo>
                    <a:pt x="390" y="404"/>
                  </a:lnTo>
                  <a:lnTo>
                    <a:pt x="396" y="402"/>
                  </a:lnTo>
                  <a:lnTo>
                    <a:pt x="394" y="386"/>
                  </a:lnTo>
                  <a:lnTo>
                    <a:pt x="392" y="376"/>
                  </a:lnTo>
                  <a:lnTo>
                    <a:pt x="392" y="366"/>
                  </a:lnTo>
                  <a:lnTo>
                    <a:pt x="394" y="358"/>
                  </a:lnTo>
                  <a:lnTo>
                    <a:pt x="406" y="324"/>
                  </a:lnTo>
                  <a:lnTo>
                    <a:pt x="408" y="310"/>
                  </a:lnTo>
                  <a:lnTo>
                    <a:pt x="412" y="296"/>
                  </a:lnTo>
                  <a:lnTo>
                    <a:pt x="420" y="280"/>
                  </a:lnTo>
                  <a:lnTo>
                    <a:pt x="428" y="274"/>
                  </a:lnTo>
                  <a:lnTo>
                    <a:pt x="430" y="272"/>
                  </a:lnTo>
                  <a:lnTo>
                    <a:pt x="432" y="268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2" y="264"/>
                  </a:lnTo>
                  <a:lnTo>
                    <a:pt x="410" y="262"/>
                  </a:lnTo>
                  <a:lnTo>
                    <a:pt x="408" y="260"/>
                  </a:lnTo>
                  <a:lnTo>
                    <a:pt x="404" y="256"/>
                  </a:lnTo>
                  <a:lnTo>
                    <a:pt x="400" y="236"/>
                  </a:lnTo>
                  <a:lnTo>
                    <a:pt x="390" y="222"/>
                  </a:lnTo>
                  <a:lnTo>
                    <a:pt x="378" y="216"/>
                  </a:lnTo>
                  <a:lnTo>
                    <a:pt x="372" y="196"/>
                  </a:lnTo>
                  <a:lnTo>
                    <a:pt x="362" y="188"/>
                  </a:lnTo>
                  <a:lnTo>
                    <a:pt x="360" y="176"/>
                  </a:lnTo>
                  <a:lnTo>
                    <a:pt x="352" y="174"/>
                  </a:lnTo>
                  <a:lnTo>
                    <a:pt x="338" y="168"/>
                  </a:lnTo>
                  <a:lnTo>
                    <a:pt x="330" y="156"/>
                  </a:lnTo>
                  <a:lnTo>
                    <a:pt x="320" y="150"/>
                  </a:lnTo>
                  <a:lnTo>
                    <a:pt x="320" y="144"/>
                  </a:lnTo>
                  <a:lnTo>
                    <a:pt x="316" y="134"/>
                  </a:lnTo>
                  <a:lnTo>
                    <a:pt x="312" y="132"/>
                  </a:lnTo>
                  <a:lnTo>
                    <a:pt x="298" y="126"/>
                  </a:lnTo>
                  <a:lnTo>
                    <a:pt x="272" y="104"/>
                  </a:lnTo>
                  <a:lnTo>
                    <a:pt x="260" y="100"/>
                  </a:lnTo>
                  <a:lnTo>
                    <a:pt x="258" y="92"/>
                  </a:lnTo>
                  <a:lnTo>
                    <a:pt x="246" y="82"/>
                  </a:lnTo>
                  <a:lnTo>
                    <a:pt x="240" y="66"/>
                  </a:lnTo>
                  <a:lnTo>
                    <a:pt x="232" y="58"/>
                  </a:lnTo>
                  <a:lnTo>
                    <a:pt x="228" y="52"/>
                  </a:lnTo>
                  <a:lnTo>
                    <a:pt x="212" y="50"/>
                  </a:lnTo>
                  <a:lnTo>
                    <a:pt x="190" y="38"/>
                  </a:lnTo>
                  <a:lnTo>
                    <a:pt x="184" y="32"/>
                  </a:lnTo>
                  <a:lnTo>
                    <a:pt x="192" y="16"/>
                  </a:lnTo>
                  <a:lnTo>
                    <a:pt x="196" y="12"/>
                  </a:lnTo>
                  <a:lnTo>
                    <a:pt x="200" y="6"/>
                  </a:lnTo>
                  <a:lnTo>
                    <a:pt x="202" y="2"/>
                  </a:lnTo>
                  <a:lnTo>
                    <a:pt x="200" y="0"/>
                  </a:lnTo>
                  <a:lnTo>
                    <a:pt x="80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5" name="Freeform 34"/>
            <p:cNvSpPr>
              <a:spLocks/>
            </p:cNvSpPr>
            <p:nvPr/>
          </p:nvSpPr>
          <p:spPr bwMode="grayWhite">
            <a:xfrm>
              <a:off x="3680" y="2771"/>
              <a:ext cx="669" cy="504"/>
            </a:xfrm>
            <a:custGeom>
              <a:avLst/>
              <a:gdLst>
                <a:gd name="T0" fmla="*/ 2 w 720"/>
                <a:gd name="T1" fmla="*/ 6 h 544"/>
                <a:gd name="T2" fmla="*/ 2 w 720"/>
                <a:gd name="T3" fmla="*/ 6 h 544"/>
                <a:gd name="T4" fmla="*/ 7 w 720"/>
                <a:gd name="T5" fmla="*/ 6 h 544"/>
                <a:gd name="T6" fmla="*/ 7 w 720"/>
                <a:gd name="T7" fmla="*/ 6 h 544"/>
                <a:gd name="T8" fmla="*/ 7 w 720"/>
                <a:gd name="T9" fmla="*/ 6 h 544"/>
                <a:gd name="T10" fmla="*/ 7 w 720"/>
                <a:gd name="T11" fmla="*/ 6 h 544"/>
                <a:gd name="T12" fmla="*/ 7 w 720"/>
                <a:gd name="T13" fmla="*/ 6 h 544"/>
                <a:gd name="T14" fmla="*/ 7 w 720"/>
                <a:gd name="T15" fmla="*/ 6 h 544"/>
                <a:gd name="T16" fmla="*/ 7 w 720"/>
                <a:gd name="T17" fmla="*/ 6 h 544"/>
                <a:gd name="T18" fmla="*/ 7 w 720"/>
                <a:gd name="T19" fmla="*/ 6 h 544"/>
                <a:gd name="T20" fmla="*/ 7 w 720"/>
                <a:gd name="T21" fmla="*/ 6 h 544"/>
                <a:gd name="T22" fmla="*/ 7 w 720"/>
                <a:gd name="T23" fmla="*/ 6 h 544"/>
                <a:gd name="T24" fmla="*/ 7 w 720"/>
                <a:gd name="T25" fmla="*/ 6 h 544"/>
                <a:gd name="T26" fmla="*/ 7 w 720"/>
                <a:gd name="T27" fmla="*/ 6 h 544"/>
                <a:gd name="T28" fmla="*/ 7 w 720"/>
                <a:gd name="T29" fmla="*/ 6 h 544"/>
                <a:gd name="T30" fmla="*/ 7 w 720"/>
                <a:gd name="T31" fmla="*/ 6 h 544"/>
                <a:gd name="T32" fmla="*/ 7 w 720"/>
                <a:gd name="T33" fmla="*/ 6 h 544"/>
                <a:gd name="T34" fmla="*/ 7 w 720"/>
                <a:gd name="T35" fmla="*/ 6 h 544"/>
                <a:gd name="T36" fmla="*/ 7 w 720"/>
                <a:gd name="T37" fmla="*/ 6 h 544"/>
                <a:gd name="T38" fmla="*/ 7 w 720"/>
                <a:gd name="T39" fmla="*/ 6 h 544"/>
                <a:gd name="T40" fmla="*/ 7 w 720"/>
                <a:gd name="T41" fmla="*/ 6 h 544"/>
                <a:gd name="T42" fmla="*/ 7 w 720"/>
                <a:gd name="T43" fmla="*/ 6 h 544"/>
                <a:gd name="T44" fmla="*/ 7 w 720"/>
                <a:gd name="T45" fmla="*/ 6 h 544"/>
                <a:gd name="T46" fmla="*/ 7 w 720"/>
                <a:gd name="T47" fmla="*/ 6 h 544"/>
                <a:gd name="T48" fmla="*/ 7 w 720"/>
                <a:gd name="T49" fmla="*/ 6 h 544"/>
                <a:gd name="T50" fmla="*/ 7 w 720"/>
                <a:gd name="T51" fmla="*/ 6 h 544"/>
                <a:gd name="T52" fmla="*/ 7 w 720"/>
                <a:gd name="T53" fmla="*/ 6 h 544"/>
                <a:gd name="T54" fmla="*/ 7 w 720"/>
                <a:gd name="T55" fmla="*/ 6 h 544"/>
                <a:gd name="T56" fmla="*/ 7 w 720"/>
                <a:gd name="T57" fmla="*/ 6 h 544"/>
                <a:gd name="T58" fmla="*/ 7 w 720"/>
                <a:gd name="T59" fmla="*/ 6 h 544"/>
                <a:gd name="T60" fmla="*/ 7 w 720"/>
                <a:gd name="T61" fmla="*/ 6 h 544"/>
                <a:gd name="T62" fmla="*/ 7 w 720"/>
                <a:gd name="T63" fmla="*/ 6 h 544"/>
                <a:gd name="T64" fmla="*/ 7 w 720"/>
                <a:gd name="T65" fmla="*/ 6 h 544"/>
                <a:gd name="T66" fmla="*/ 7 w 720"/>
                <a:gd name="T67" fmla="*/ 6 h 544"/>
                <a:gd name="T68" fmla="*/ 7 w 720"/>
                <a:gd name="T69" fmla="*/ 6 h 544"/>
                <a:gd name="T70" fmla="*/ 7 w 720"/>
                <a:gd name="T71" fmla="*/ 6 h 544"/>
                <a:gd name="T72" fmla="*/ 7 w 720"/>
                <a:gd name="T73" fmla="*/ 6 h 544"/>
                <a:gd name="T74" fmla="*/ 7 w 720"/>
                <a:gd name="T75" fmla="*/ 6 h 544"/>
                <a:gd name="T76" fmla="*/ 7 w 720"/>
                <a:gd name="T77" fmla="*/ 6 h 544"/>
                <a:gd name="T78" fmla="*/ 7 w 720"/>
                <a:gd name="T79" fmla="*/ 6 h 544"/>
                <a:gd name="T80" fmla="*/ 7 w 720"/>
                <a:gd name="T81" fmla="*/ 6 h 544"/>
                <a:gd name="T82" fmla="*/ 7 w 720"/>
                <a:gd name="T83" fmla="*/ 6 h 544"/>
                <a:gd name="T84" fmla="*/ 7 w 720"/>
                <a:gd name="T85" fmla="*/ 6 h 544"/>
                <a:gd name="T86" fmla="*/ 7 w 720"/>
                <a:gd name="T87" fmla="*/ 6 h 544"/>
                <a:gd name="T88" fmla="*/ 7 w 720"/>
                <a:gd name="T89" fmla="*/ 6 h 544"/>
                <a:gd name="T90" fmla="*/ 7 w 720"/>
                <a:gd name="T91" fmla="*/ 6 h 544"/>
                <a:gd name="T92" fmla="*/ 7 w 720"/>
                <a:gd name="T93" fmla="*/ 6 h 544"/>
                <a:gd name="T94" fmla="*/ 7 w 720"/>
                <a:gd name="T95" fmla="*/ 6 h 544"/>
                <a:gd name="T96" fmla="*/ 7 w 720"/>
                <a:gd name="T97" fmla="*/ 6 h 544"/>
                <a:gd name="T98" fmla="*/ 7 w 720"/>
                <a:gd name="T99" fmla="*/ 6 h 544"/>
                <a:gd name="T100" fmla="*/ 7 w 720"/>
                <a:gd name="T101" fmla="*/ 6 h 544"/>
                <a:gd name="T102" fmla="*/ 7 w 720"/>
                <a:gd name="T103" fmla="*/ 6 h 544"/>
                <a:gd name="T104" fmla="*/ 7 w 720"/>
                <a:gd name="T105" fmla="*/ 6 h 544"/>
                <a:gd name="T106" fmla="*/ 7 w 720"/>
                <a:gd name="T107" fmla="*/ 6 h 544"/>
                <a:gd name="T108" fmla="*/ 7 w 720"/>
                <a:gd name="T109" fmla="*/ 6 h 544"/>
                <a:gd name="T110" fmla="*/ 7 w 720"/>
                <a:gd name="T111" fmla="*/ 4 h 544"/>
                <a:gd name="T112" fmla="*/ 7 w 720"/>
                <a:gd name="T113" fmla="*/ 6 h 544"/>
                <a:gd name="T114" fmla="*/ 7 w 720"/>
                <a:gd name="T115" fmla="*/ 6 h 544"/>
                <a:gd name="T116" fmla="*/ 7 w 720"/>
                <a:gd name="T117" fmla="*/ 6 h 544"/>
                <a:gd name="T118" fmla="*/ 7 w 720"/>
                <a:gd name="T119" fmla="*/ 6 h 5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0"/>
                <a:gd name="T181" fmla="*/ 0 h 544"/>
                <a:gd name="T182" fmla="*/ 720 w 720"/>
                <a:gd name="T183" fmla="*/ 544 h 5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0" h="544">
                  <a:moveTo>
                    <a:pt x="222" y="20"/>
                  </a:moveTo>
                  <a:lnTo>
                    <a:pt x="2" y="40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0" y="102"/>
                  </a:lnTo>
                  <a:lnTo>
                    <a:pt x="20" y="108"/>
                  </a:lnTo>
                  <a:lnTo>
                    <a:pt x="22" y="110"/>
                  </a:lnTo>
                  <a:lnTo>
                    <a:pt x="36" y="106"/>
                  </a:lnTo>
                  <a:lnTo>
                    <a:pt x="40" y="102"/>
                  </a:lnTo>
                  <a:lnTo>
                    <a:pt x="44" y="90"/>
                  </a:lnTo>
                  <a:lnTo>
                    <a:pt x="46" y="86"/>
                  </a:lnTo>
                  <a:lnTo>
                    <a:pt x="50" y="88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52" y="98"/>
                  </a:lnTo>
                  <a:lnTo>
                    <a:pt x="54" y="100"/>
                  </a:lnTo>
                  <a:lnTo>
                    <a:pt x="60" y="96"/>
                  </a:lnTo>
                  <a:lnTo>
                    <a:pt x="72" y="96"/>
                  </a:lnTo>
                  <a:lnTo>
                    <a:pt x="11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08" y="92"/>
                  </a:lnTo>
                  <a:lnTo>
                    <a:pt x="112" y="94"/>
                  </a:lnTo>
                  <a:lnTo>
                    <a:pt x="130" y="94"/>
                  </a:lnTo>
                  <a:lnTo>
                    <a:pt x="146" y="100"/>
                  </a:lnTo>
                  <a:lnTo>
                    <a:pt x="164" y="110"/>
                  </a:lnTo>
                  <a:lnTo>
                    <a:pt x="168" y="112"/>
                  </a:lnTo>
                  <a:lnTo>
                    <a:pt x="168" y="106"/>
                  </a:lnTo>
                  <a:lnTo>
                    <a:pt x="172" y="102"/>
                  </a:lnTo>
                  <a:lnTo>
                    <a:pt x="174" y="108"/>
                  </a:lnTo>
                  <a:lnTo>
                    <a:pt x="184" y="110"/>
                  </a:lnTo>
                  <a:lnTo>
                    <a:pt x="188" y="112"/>
                  </a:lnTo>
                  <a:lnTo>
                    <a:pt x="188" y="114"/>
                  </a:lnTo>
                  <a:lnTo>
                    <a:pt x="184" y="116"/>
                  </a:lnTo>
                  <a:lnTo>
                    <a:pt x="186" y="118"/>
                  </a:lnTo>
                  <a:lnTo>
                    <a:pt x="208" y="136"/>
                  </a:lnTo>
                  <a:lnTo>
                    <a:pt x="210" y="142"/>
                  </a:lnTo>
                  <a:lnTo>
                    <a:pt x="208" y="146"/>
                  </a:lnTo>
                  <a:lnTo>
                    <a:pt x="206" y="150"/>
                  </a:lnTo>
                  <a:lnTo>
                    <a:pt x="204" y="148"/>
                  </a:lnTo>
                  <a:lnTo>
                    <a:pt x="202" y="142"/>
                  </a:lnTo>
                  <a:lnTo>
                    <a:pt x="200" y="148"/>
                  </a:lnTo>
                  <a:lnTo>
                    <a:pt x="202" y="152"/>
                  </a:lnTo>
                  <a:lnTo>
                    <a:pt x="206" y="154"/>
                  </a:lnTo>
                  <a:lnTo>
                    <a:pt x="236" y="146"/>
                  </a:lnTo>
                  <a:lnTo>
                    <a:pt x="238" y="142"/>
                  </a:lnTo>
                  <a:lnTo>
                    <a:pt x="250" y="140"/>
                  </a:lnTo>
                  <a:lnTo>
                    <a:pt x="274" y="120"/>
                  </a:lnTo>
                  <a:lnTo>
                    <a:pt x="290" y="120"/>
                  </a:lnTo>
                  <a:lnTo>
                    <a:pt x="290" y="116"/>
                  </a:lnTo>
                  <a:lnTo>
                    <a:pt x="288" y="112"/>
                  </a:lnTo>
                  <a:lnTo>
                    <a:pt x="292" y="102"/>
                  </a:lnTo>
                  <a:lnTo>
                    <a:pt x="320" y="98"/>
                  </a:lnTo>
                  <a:lnTo>
                    <a:pt x="358" y="118"/>
                  </a:lnTo>
                  <a:lnTo>
                    <a:pt x="360" y="124"/>
                  </a:lnTo>
                  <a:lnTo>
                    <a:pt x="370" y="132"/>
                  </a:lnTo>
                  <a:lnTo>
                    <a:pt x="378" y="146"/>
                  </a:lnTo>
                  <a:lnTo>
                    <a:pt x="402" y="162"/>
                  </a:lnTo>
                  <a:lnTo>
                    <a:pt x="406" y="170"/>
                  </a:lnTo>
                  <a:lnTo>
                    <a:pt x="412" y="176"/>
                  </a:lnTo>
                  <a:lnTo>
                    <a:pt x="432" y="176"/>
                  </a:lnTo>
                  <a:lnTo>
                    <a:pt x="446" y="196"/>
                  </a:lnTo>
                  <a:lnTo>
                    <a:pt x="450" y="200"/>
                  </a:lnTo>
                  <a:lnTo>
                    <a:pt x="448" y="206"/>
                  </a:lnTo>
                  <a:lnTo>
                    <a:pt x="454" y="228"/>
                  </a:lnTo>
                  <a:lnTo>
                    <a:pt x="452" y="252"/>
                  </a:lnTo>
                  <a:lnTo>
                    <a:pt x="446" y="278"/>
                  </a:lnTo>
                  <a:lnTo>
                    <a:pt x="446" y="300"/>
                  </a:lnTo>
                  <a:lnTo>
                    <a:pt x="450" y="306"/>
                  </a:lnTo>
                  <a:lnTo>
                    <a:pt x="466" y="316"/>
                  </a:lnTo>
                  <a:lnTo>
                    <a:pt x="470" y="308"/>
                  </a:lnTo>
                  <a:lnTo>
                    <a:pt x="466" y="304"/>
                  </a:lnTo>
                  <a:lnTo>
                    <a:pt x="460" y="290"/>
                  </a:lnTo>
                  <a:lnTo>
                    <a:pt x="462" y="288"/>
                  </a:lnTo>
                  <a:lnTo>
                    <a:pt x="470" y="286"/>
                  </a:lnTo>
                  <a:lnTo>
                    <a:pt x="476" y="300"/>
                  </a:lnTo>
                  <a:lnTo>
                    <a:pt x="480" y="300"/>
                  </a:lnTo>
                  <a:lnTo>
                    <a:pt x="482" y="292"/>
                  </a:lnTo>
                  <a:lnTo>
                    <a:pt x="484" y="292"/>
                  </a:lnTo>
                  <a:lnTo>
                    <a:pt x="488" y="294"/>
                  </a:lnTo>
                  <a:lnTo>
                    <a:pt x="488" y="300"/>
                  </a:lnTo>
                  <a:lnTo>
                    <a:pt x="484" y="308"/>
                  </a:lnTo>
                  <a:lnTo>
                    <a:pt x="480" y="314"/>
                  </a:lnTo>
                  <a:lnTo>
                    <a:pt x="474" y="330"/>
                  </a:lnTo>
                  <a:lnTo>
                    <a:pt x="470" y="332"/>
                  </a:lnTo>
                  <a:lnTo>
                    <a:pt x="470" y="340"/>
                  </a:lnTo>
                  <a:lnTo>
                    <a:pt x="476" y="346"/>
                  </a:lnTo>
                  <a:lnTo>
                    <a:pt x="484" y="354"/>
                  </a:lnTo>
                  <a:lnTo>
                    <a:pt x="498" y="384"/>
                  </a:lnTo>
                  <a:lnTo>
                    <a:pt x="518" y="396"/>
                  </a:lnTo>
                  <a:lnTo>
                    <a:pt x="520" y="396"/>
                  </a:lnTo>
                  <a:lnTo>
                    <a:pt x="520" y="390"/>
                  </a:lnTo>
                  <a:lnTo>
                    <a:pt x="528" y="390"/>
                  </a:lnTo>
                  <a:lnTo>
                    <a:pt x="532" y="402"/>
                  </a:lnTo>
                  <a:lnTo>
                    <a:pt x="532" y="408"/>
                  </a:lnTo>
                  <a:lnTo>
                    <a:pt x="540" y="424"/>
                  </a:lnTo>
                  <a:lnTo>
                    <a:pt x="548" y="430"/>
                  </a:lnTo>
                  <a:lnTo>
                    <a:pt x="558" y="432"/>
                  </a:lnTo>
                  <a:lnTo>
                    <a:pt x="572" y="474"/>
                  </a:lnTo>
                  <a:lnTo>
                    <a:pt x="578" y="476"/>
                  </a:lnTo>
                  <a:lnTo>
                    <a:pt x="598" y="482"/>
                  </a:lnTo>
                  <a:lnTo>
                    <a:pt x="606" y="486"/>
                  </a:lnTo>
                  <a:lnTo>
                    <a:pt x="630" y="514"/>
                  </a:lnTo>
                  <a:lnTo>
                    <a:pt x="640" y="522"/>
                  </a:lnTo>
                  <a:lnTo>
                    <a:pt x="644" y="522"/>
                  </a:lnTo>
                  <a:lnTo>
                    <a:pt x="650" y="526"/>
                  </a:lnTo>
                  <a:lnTo>
                    <a:pt x="652" y="532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40" y="532"/>
                  </a:lnTo>
                  <a:lnTo>
                    <a:pt x="638" y="532"/>
                  </a:lnTo>
                  <a:lnTo>
                    <a:pt x="636" y="536"/>
                  </a:lnTo>
                  <a:lnTo>
                    <a:pt x="640" y="540"/>
                  </a:lnTo>
                  <a:lnTo>
                    <a:pt x="652" y="544"/>
                  </a:lnTo>
                  <a:lnTo>
                    <a:pt x="658" y="540"/>
                  </a:lnTo>
                  <a:lnTo>
                    <a:pt x="666" y="538"/>
                  </a:lnTo>
                  <a:lnTo>
                    <a:pt x="702" y="524"/>
                  </a:lnTo>
                  <a:lnTo>
                    <a:pt x="708" y="512"/>
                  </a:lnTo>
                  <a:lnTo>
                    <a:pt x="710" y="508"/>
                  </a:lnTo>
                  <a:lnTo>
                    <a:pt x="704" y="490"/>
                  </a:lnTo>
                  <a:lnTo>
                    <a:pt x="706" y="480"/>
                  </a:lnTo>
                  <a:lnTo>
                    <a:pt x="712" y="464"/>
                  </a:lnTo>
                  <a:lnTo>
                    <a:pt x="720" y="466"/>
                  </a:lnTo>
                  <a:lnTo>
                    <a:pt x="712" y="432"/>
                  </a:lnTo>
                  <a:lnTo>
                    <a:pt x="714" y="414"/>
                  </a:lnTo>
                  <a:lnTo>
                    <a:pt x="712" y="382"/>
                  </a:lnTo>
                  <a:lnTo>
                    <a:pt x="704" y="356"/>
                  </a:lnTo>
                  <a:lnTo>
                    <a:pt x="700" y="348"/>
                  </a:lnTo>
                  <a:lnTo>
                    <a:pt x="676" y="316"/>
                  </a:lnTo>
                  <a:lnTo>
                    <a:pt x="662" y="280"/>
                  </a:lnTo>
                  <a:lnTo>
                    <a:pt x="642" y="256"/>
                  </a:lnTo>
                  <a:lnTo>
                    <a:pt x="644" y="252"/>
                  </a:lnTo>
                  <a:lnTo>
                    <a:pt x="642" y="248"/>
                  </a:lnTo>
                  <a:lnTo>
                    <a:pt x="636" y="234"/>
                  </a:lnTo>
                  <a:lnTo>
                    <a:pt x="636" y="228"/>
                  </a:lnTo>
                  <a:lnTo>
                    <a:pt x="642" y="218"/>
                  </a:lnTo>
                  <a:lnTo>
                    <a:pt x="642" y="216"/>
                  </a:lnTo>
                  <a:lnTo>
                    <a:pt x="618" y="182"/>
                  </a:lnTo>
                  <a:lnTo>
                    <a:pt x="604" y="168"/>
                  </a:lnTo>
                  <a:lnTo>
                    <a:pt x="594" y="162"/>
                  </a:lnTo>
                  <a:lnTo>
                    <a:pt x="592" y="158"/>
                  </a:lnTo>
                  <a:lnTo>
                    <a:pt x="576" y="138"/>
                  </a:lnTo>
                  <a:lnTo>
                    <a:pt x="556" y="100"/>
                  </a:lnTo>
                  <a:lnTo>
                    <a:pt x="550" y="78"/>
                  </a:lnTo>
                  <a:lnTo>
                    <a:pt x="538" y="48"/>
                  </a:lnTo>
                  <a:lnTo>
                    <a:pt x="538" y="42"/>
                  </a:lnTo>
                  <a:lnTo>
                    <a:pt x="532" y="38"/>
                  </a:lnTo>
                  <a:lnTo>
                    <a:pt x="528" y="36"/>
                  </a:lnTo>
                  <a:lnTo>
                    <a:pt x="526" y="14"/>
                  </a:lnTo>
                  <a:lnTo>
                    <a:pt x="522" y="6"/>
                  </a:lnTo>
                  <a:lnTo>
                    <a:pt x="516" y="8"/>
                  </a:lnTo>
                  <a:lnTo>
                    <a:pt x="502" y="6"/>
                  </a:lnTo>
                  <a:lnTo>
                    <a:pt x="486" y="0"/>
                  </a:lnTo>
                  <a:lnTo>
                    <a:pt x="478" y="4"/>
                  </a:lnTo>
                  <a:lnTo>
                    <a:pt x="476" y="8"/>
                  </a:lnTo>
                  <a:lnTo>
                    <a:pt x="476" y="16"/>
                  </a:lnTo>
                  <a:lnTo>
                    <a:pt x="482" y="38"/>
                  </a:lnTo>
                  <a:lnTo>
                    <a:pt x="480" y="50"/>
                  </a:lnTo>
                  <a:lnTo>
                    <a:pt x="468" y="48"/>
                  </a:lnTo>
                  <a:lnTo>
                    <a:pt x="466" y="44"/>
                  </a:lnTo>
                  <a:lnTo>
                    <a:pt x="462" y="32"/>
                  </a:lnTo>
                  <a:lnTo>
                    <a:pt x="236" y="46"/>
                  </a:lnTo>
                  <a:lnTo>
                    <a:pt x="230" y="38"/>
                  </a:lnTo>
                  <a:lnTo>
                    <a:pt x="230" y="32"/>
                  </a:lnTo>
                  <a:lnTo>
                    <a:pt x="222" y="24"/>
                  </a:lnTo>
                  <a:lnTo>
                    <a:pt x="222" y="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6" name="Freeform 35"/>
            <p:cNvSpPr>
              <a:spLocks/>
            </p:cNvSpPr>
            <p:nvPr/>
          </p:nvSpPr>
          <p:spPr bwMode="grayWhite">
            <a:xfrm>
              <a:off x="4176" y="1879"/>
              <a:ext cx="336" cy="163"/>
            </a:xfrm>
            <a:custGeom>
              <a:avLst/>
              <a:gdLst>
                <a:gd name="T0" fmla="*/ 6 w 362"/>
                <a:gd name="T1" fmla="*/ 7 h 174"/>
                <a:gd name="T2" fmla="*/ 6 w 362"/>
                <a:gd name="T3" fmla="*/ 7 h 174"/>
                <a:gd name="T4" fmla="*/ 6 w 362"/>
                <a:gd name="T5" fmla="*/ 7 h 174"/>
                <a:gd name="T6" fmla="*/ 6 w 362"/>
                <a:gd name="T7" fmla="*/ 7 h 174"/>
                <a:gd name="T8" fmla="*/ 6 w 362"/>
                <a:gd name="T9" fmla="*/ 7 h 174"/>
                <a:gd name="T10" fmla="*/ 6 w 362"/>
                <a:gd name="T11" fmla="*/ 7 h 174"/>
                <a:gd name="T12" fmla="*/ 6 w 362"/>
                <a:gd name="T13" fmla="*/ 7 h 174"/>
                <a:gd name="T14" fmla="*/ 6 w 362"/>
                <a:gd name="T15" fmla="*/ 7 h 174"/>
                <a:gd name="T16" fmla="*/ 6 w 362"/>
                <a:gd name="T17" fmla="*/ 7 h 174"/>
                <a:gd name="T18" fmla="*/ 6 w 362"/>
                <a:gd name="T19" fmla="*/ 7 h 174"/>
                <a:gd name="T20" fmla="*/ 6 w 362"/>
                <a:gd name="T21" fmla="*/ 7 h 174"/>
                <a:gd name="T22" fmla="*/ 6 w 362"/>
                <a:gd name="T23" fmla="*/ 7 h 174"/>
                <a:gd name="T24" fmla="*/ 6 w 362"/>
                <a:gd name="T25" fmla="*/ 7 h 174"/>
                <a:gd name="T26" fmla="*/ 6 w 362"/>
                <a:gd name="T27" fmla="*/ 7 h 174"/>
                <a:gd name="T28" fmla="*/ 6 w 362"/>
                <a:gd name="T29" fmla="*/ 7 h 174"/>
                <a:gd name="T30" fmla="*/ 6 w 362"/>
                <a:gd name="T31" fmla="*/ 7 h 174"/>
                <a:gd name="T32" fmla="*/ 6 w 362"/>
                <a:gd name="T33" fmla="*/ 7 h 174"/>
                <a:gd name="T34" fmla="*/ 6 w 362"/>
                <a:gd name="T35" fmla="*/ 7 h 174"/>
                <a:gd name="T36" fmla="*/ 6 w 362"/>
                <a:gd name="T37" fmla="*/ 7 h 174"/>
                <a:gd name="T38" fmla="*/ 6 w 362"/>
                <a:gd name="T39" fmla="*/ 7 h 174"/>
                <a:gd name="T40" fmla="*/ 6 w 362"/>
                <a:gd name="T41" fmla="*/ 7 h 174"/>
                <a:gd name="T42" fmla="*/ 6 w 362"/>
                <a:gd name="T43" fmla="*/ 7 h 174"/>
                <a:gd name="T44" fmla="*/ 6 w 362"/>
                <a:gd name="T45" fmla="*/ 7 h 174"/>
                <a:gd name="T46" fmla="*/ 6 w 362"/>
                <a:gd name="T47" fmla="*/ 7 h 174"/>
                <a:gd name="T48" fmla="*/ 6 w 362"/>
                <a:gd name="T49" fmla="*/ 7 h 174"/>
                <a:gd name="T50" fmla="*/ 6 w 362"/>
                <a:gd name="T51" fmla="*/ 7 h 174"/>
                <a:gd name="T52" fmla="*/ 6 w 362"/>
                <a:gd name="T53" fmla="*/ 7 h 174"/>
                <a:gd name="T54" fmla="*/ 6 w 362"/>
                <a:gd name="T55" fmla="*/ 7 h 174"/>
                <a:gd name="T56" fmla="*/ 6 w 362"/>
                <a:gd name="T57" fmla="*/ 7 h 174"/>
                <a:gd name="T58" fmla="*/ 6 w 362"/>
                <a:gd name="T59" fmla="*/ 7 h 174"/>
                <a:gd name="T60" fmla="*/ 6 w 362"/>
                <a:gd name="T61" fmla="*/ 7 h 174"/>
                <a:gd name="T62" fmla="*/ 6 w 362"/>
                <a:gd name="T63" fmla="*/ 7 h 174"/>
                <a:gd name="T64" fmla="*/ 6 w 362"/>
                <a:gd name="T65" fmla="*/ 7 h 174"/>
                <a:gd name="T66" fmla="*/ 6 w 362"/>
                <a:gd name="T67" fmla="*/ 7 h 174"/>
                <a:gd name="T68" fmla="*/ 6 w 362"/>
                <a:gd name="T69" fmla="*/ 7 h 174"/>
                <a:gd name="T70" fmla="*/ 6 w 362"/>
                <a:gd name="T71" fmla="*/ 7 h 174"/>
                <a:gd name="T72" fmla="*/ 6 w 362"/>
                <a:gd name="T73" fmla="*/ 7 h 174"/>
                <a:gd name="T74" fmla="*/ 6 w 362"/>
                <a:gd name="T75" fmla="*/ 7 h 174"/>
                <a:gd name="T76" fmla="*/ 6 w 362"/>
                <a:gd name="T77" fmla="*/ 7 h 174"/>
                <a:gd name="T78" fmla="*/ 6 w 362"/>
                <a:gd name="T79" fmla="*/ 7 h 174"/>
                <a:gd name="T80" fmla="*/ 6 w 362"/>
                <a:gd name="T81" fmla="*/ 7 h 174"/>
                <a:gd name="T82" fmla="*/ 6 w 362"/>
                <a:gd name="T83" fmla="*/ 7 h 174"/>
                <a:gd name="T84" fmla="*/ 6 w 362"/>
                <a:gd name="T85" fmla="*/ 7 h 174"/>
                <a:gd name="T86" fmla="*/ 6 w 362"/>
                <a:gd name="T87" fmla="*/ 7 h 174"/>
                <a:gd name="T88" fmla="*/ 6 w 362"/>
                <a:gd name="T89" fmla="*/ 7 h 174"/>
                <a:gd name="T90" fmla="*/ 6 w 362"/>
                <a:gd name="T91" fmla="*/ 7 h 174"/>
                <a:gd name="T92" fmla="*/ 6 w 362"/>
                <a:gd name="T93" fmla="*/ 7 h 174"/>
                <a:gd name="T94" fmla="*/ 6 w 362"/>
                <a:gd name="T95" fmla="*/ 7 h 174"/>
                <a:gd name="T96" fmla="*/ 6 w 362"/>
                <a:gd name="T97" fmla="*/ 7 h 174"/>
                <a:gd name="T98" fmla="*/ 6 w 362"/>
                <a:gd name="T99" fmla="*/ 7 h 174"/>
                <a:gd name="T100" fmla="*/ 6 w 362"/>
                <a:gd name="T101" fmla="*/ 7 h 174"/>
                <a:gd name="T102" fmla="*/ 6 w 362"/>
                <a:gd name="T103" fmla="*/ 7 h 174"/>
                <a:gd name="T104" fmla="*/ 6 w 362"/>
                <a:gd name="T105" fmla="*/ 0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2"/>
                <a:gd name="T160" fmla="*/ 0 h 174"/>
                <a:gd name="T161" fmla="*/ 362 w 362"/>
                <a:gd name="T162" fmla="*/ 174 h 1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2" h="174">
                  <a:moveTo>
                    <a:pt x="274" y="0"/>
                  </a:moveTo>
                  <a:lnTo>
                    <a:pt x="208" y="12"/>
                  </a:lnTo>
                  <a:lnTo>
                    <a:pt x="0" y="5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20" y="94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58" y="52"/>
                  </a:lnTo>
                  <a:lnTo>
                    <a:pt x="62" y="58"/>
                  </a:lnTo>
                  <a:lnTo>
                    <a:pt x="72" y="60"/>
                  </a:lnTo>
                  <a:lnTo>
                    <a:pt x="82" y="56"/>
                  </a:lnTo>
                  <a:lnTo>
                    <a:pt x="84" y="50"/>
                  </a:lnTo>
                  <a:lnTo>
                    <a:pt x="108" y="42"/>
                  </a:lnTo>
                  <a:lnTo>
                    <a:pt x="114" y="44"/>
                  </a:lnTo>
                  <a:lnTo>
                    <a:pt x="120" y="46"/>
                  </a:lnTo>
                  <a:lnTo>
                    <a:pt x="128" y="42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4" y="72"/>
                  </a:lnTo>
                  <a:lnTo>
                    <a:pt x="162" y="74"/>
                  </a:lnTo>
                  <a:lnTo>
                    <a:pt x="158" y="82"/>
                  </a:lnTo>
                  <a:lnTo>
                    <a:pt x="166" y="92"/>
                  </a:lnTo>
                  <a:lnTo>
                    <a:pt x="182" y="92"/>
                  </a:lnTo>
                  <a:lnTo>
                    <a:pt x="188" y="98"/>
                  </a:lnTo>
                  <a:lnTo>
                    <a:pt x="198" y="102"/>
                  </a:lnTo>
                  <a:lnTo>
                    <a:pt x="204" y="110"/>
                  </a:lnTo>
                  <a:lnTo>
                    <a:pt x="202" y="114"/>
                  </a:lnTo>
                  <a:lnTo>
                    <a:pt x="192" y="132"/>
                  </a:lnTo>
                  <a:lnTo>
                    <a:pt x="188" y="148"/>
                  </a:lnTo>
                  <a:lnTo>
                    <a:pt x="188" y="158"/>
                  </a:lnTo>
                  <a:lnTo>
                    <a:pt x="200" y="160"/>
                  </a:lnTo>
                  <a:lnTo>
                    <a:pt x="210" y="152"/>
                  </a:lnTo>
                  <a:lnTo>
                    <a:pt x="218" y="162"/>
                  </a:lnTo>
                  <a:lnTo>
                    <a:pt x="224" y="164"/>
                  </a:lnTo>
                  <a:lnTo>
                    <a:pt x="224" y="162"/>
                  </a:lnTo>
                  <a:lnTo>
                    <a:pt x="232" y="160"/>
                  </a:lnTo>
                  <a:lnTo>
                    <a:pt x="246" y="160"/>
                  </a:lnTo>
                  <a:lnTo>
                    <a:pt x="262" y="166"/>
                  </a:lnTo>
                  <a:lnTo>
                    <a:pt x="268" y="170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68" y="162"/>
                  </a:lnTo>
                  <a:lnTo>
                    <a:pt x="262" y="150"/>
                  </a:lnTo>
                  <a:lnTo>
                    <a:pt x="256" y="148"/>
                  </a:lnTo>
                  <a:lnTo>
                    <a:pt x="254" y="146"/>
                  </a:lnTo>
                  <a:lnTo>
                    <a:pt x="256" y="144"/>
                  </a:lnTo>
                  <a:lnTo>
                    <a:pt x="258" y="144"/>
                  </a:lnTo>
                  <a:lnTo>
                    <a:pt x="260" y="140"/>
                  </a:lnTo>
                  <a:lnTo>
                    <a:pt x="252" y="136"/>
                  </a:lnTo>
                  <a:lnTo>
                    <a:pt x="246" y="126"/>
                  </a:lnTo>
                  <a:lnTo>
                    <a:pt x="240" y="110"/>
                  </a:lnTo>
                  <a:lnTo>
                    <a:pt x="238" y="104"/>
                  </a:lnTo>
                  <a:lnTo>
                    <a:pt x="238" y="92"/>
                  </a:lnTo>
                  <a:lnTo>
                    <a:pt x="240" y="74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6" y="62"/>
                  </a:lnTo>
                  <a:lnTo>
                    <a:pt x="238" y="58"/>
                  </a:lnTo>
                  <a:lnTo>
                    <a:pt x="240" y="54"/>
                  </a:lnTo>
                  <a:lnTo>
                    <a:pt x="242" y="48"/>
                  </a:lnTo>
                  <a:lnTo>
                    <a:pt x="256" y="38"/>
                  </a:lnTo>
                  <a:lnTo>
                    <a:pt x="258" y="36"/>
                  </a:lnTo>
                  <a:lnTo>
                    <a:pt x="262" y="22"/>
                  </a:lnTo>
                  <a:lnTo>
                    <a:pt x="270" y="22"/>
                  </a:lnTo>
                  <a:lnTo>
                    <a:pt x="272" y="28"/>
                  </a:lnTo>
                  <a:lnTo>
                    <a:pt x="266" y="38"/>
                  </a:lnTo>
                  <a:lnTo>
                    <a:pt x="262" y="46"/>
                  </a:lnTo>
                  <a:lnTo>
                    <a:pt x="256" y="52"/>
                  </a:lnTo>
                  <a:lnTo>
                    <a:pt x="252" y="60"/>
                  </a:lnTo>
                  <a:lnTo>
                    <a:pt x="258" y="70"/>
                  </a:lnTo>
                  <a:lnTo>
                    <a:pt x="264" y="72"/>
                  </a:lnTo>
                  <a:lnTo>
                    <a:pt x="268" y="90"/>
                  </a:lnTo>
                  <a:lnTo>
                    <a:pt x="266" y="92"/>
                  </a:lnTo>
                  <a:lnTo>
                    <a:pt x="256" y="100"/>
                  </a:lnTo>
                  <a:lnTo>
                    <a:pt x="258" y="104"/>
                  </a:lnTo>
                  <a:lnTo>
                    <a:pt x="266" y="106"/>
                  </a:lnTo>
                  <a:lnTo>
                    <a:pt x="268" y="110"/>
                  </a:lnTo>
                  <a:lnTo>
                    <a:pt x="266" y="118"/>
                  </a:lnTo>
                  <a:lnTo>
                    <a:pt x="268" y="124"/>
                  </a:lnTo>
                  <a:lnTo>
                    <a:pt x="268" y="128"/>
                  </a:lnTo>
                  <a:lnTo>
                    <a:pt x="272" y="140"/>
                  </a:lnTo>
                  <a:lnTo>
                    <a:pt x="284" y="148"/>
                  </a:lnTo>
                  <a:lnTo>
                    <a:pt x="290" y="148"/>
                  </a:lnTo>
                  <a:lnTo>
                    <a:pt x="292" y="144"/>
                  </a:lnTo>
                  <a:lnTo>
                    <a:pt x="300" y="144"/>
                  </a:lnTo>
                  <a:lnTo>
                    <a:pt x="302" y="146"/>
                  </a:lnTo>
                  <a:lnTo>
                    <a:pt x="300" y="152"/>
                  </a:lnTo>
                  <a:lnTo>
                    <a:pt x="306" y="162"/>
                  </a:lnTo>
                  <a:lnTo>
                    <a:pt x="308" y="166"/>
                  </a:lnTo>
                  <a:lnTo>
                    <a:pt x="310" y="172"/>
                  </a:lnTo>
                  <a:lnTo>
                    <a:pt x="320" y="172"/>
                  </a:lnTo>
                  <a:lnTo>
                    <a:pt x="322" y="174"/>
                  </a:lnTo>
                  <a:lnTo>
                    <a:pt x="328" y="166"/>
                  </a:lnTo>
                  <a:lnTo>
                    <a:pt x="352" y="158"/>
                  </a:lnTo>
                  <a:lnTo>
                    <a:pt x="354" y="154"/>
                  </a:lnTo>
                  <a:lnTo>
                    <a:pt x="356" y="148"/>
                  </a:lnTo>
                  <a:lnTo>
                    <a:pt x="362" y="114"/>
                  </a:lnTo>
                  <a:lnTo>
                    <a:pt x="360" y="112"/>
                  </a:lnTo>
                  <a:lnTo>
                    <a:pt x="310" y="1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7" name="Freeform 36"/>
            <p:cNvSpPr>
              <a:spLocks/>
            </p:cNvSpPr>
            <p:nvPr/>
          </p:nvSpPr>
          <p:spPr bwMode="grayWhite">
            <a:xfrm>
              <a:off x="4429" y="1866"/>
              <a:ext cx="80" cy="127"/>
            </a:xfrm>
            <a:custGeom>
              <a:avLst/>
              <a:gdLst>
                <a:gd name="T0" fmla="*/ 7 w 86"/>
                <a:gd name="T1" fmla="*/ 6 h 138"/>
                <a:gd name="T2" fmla="*/ 7 w 86"/>
                <a:gd name="T3" fmla="*/ 6 h 138"/>
                <a:gd name="T4" fmla="*/ 7 w 86"/>
                <a:gd name="T5" fmla="*/ 6 h 138"/>
                <a:gd name="T6" fmla="*/ 7 w 86"/>
                <a:gd name="T7" fmla="*/ 6 h 138"/>
                <a:gd name="T8" fmla="*/ 7 w 86"/>
                <a:gd name="T9" fmla="*/ 6 h 138"/>
                <a:gd name="T10" fmla="*/ 7 w 86"/>
                <a:gd name="T11" fmla="*/ 6 h 138"/>
                <a:gd name="T12" fmla="*/ 7 w 86"/>
                <a:gd name="T13" fmla="*/ 6 h 138"/>
                <a:gd name="T14" fmla="*/ 7 w 86"/>
                <a:gd name="T15" fmla="*/ 6 h 138"/>
                <a:gd name="T16" fmla="*/ 7 w 86"/>
                <a:gd name="T17" fmla="*/ 6 h 138"/>
                <a:gd name="T18" fmla="*/ 7 w 86"/>
                <a:gd name="T19" fmla="*/ 6 h 138"/>
                <a:gd name="T20" fmla="*/ 7 w 86"/>
                <a:gd name="T21" fmla="*/ 6 h 138"/>
                <a:gd name="T22" fmla="*/ 7 w 86"/>
                <a:gd name="T23" fmla="*/ 6 h 138"/>
                <a:gd name="T24" fmla="*/ 7 w 86"/>
                <a:gd name="T25" fmla="*/ 6 h 138"/>
                <a:gd name="T26" fmla="*/ 7 w 86"/>
                <a:gd name="T27" fmla="*/ 6 h 138"/>
                <a:gd name="T28" fmla="*/ 7 w 86"/>
                <a:gd name="T29" fmla="*/ 2 h 138"/>
                <a:gd name="T30" fmla="*/ 7 w 86"/>
                <a:gd name="T31" fmla="*/ 0 h 138"/>
                <a:gd name="T32" fmla="*/ 7 w 86"/>
                <a:gd name="T33" fmla="*/ 0 h 138"/>
                <a:gd name="T34" fmla="*/ 4 w 86"/>
                <a:gd name="T35" fmla="*/ 6 h 138"/>
                <a:gd name="T36" fmla="*/ 4 w 86"/>
                <a:gd name="T37" fmla="*/ 6 h 138"/>
                <a:gd name="T38" fmla="*/ 2 w 86"/>
                <a:gd name="T39" fmla="*/ 6 h 138"/>
                <a:gd name="T40" fmla="*/ 0 w 86"/>
                <a:gd name="T41" fmla="*/ 6 h 138"/>
                <a:gd name="T42" fmla="*/ 7 w 86"/>
                <a:gd name="T43" fmla="*/ 6 h 138"/>
                <a:gd name="T44" fmla="*/ 7 w 86"/>
                <a:gd name="T45" fmla="*/ 6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"/>
                <a:gd name="T70" fmla="*/ 0 h 138"/>
                <a:gd name="T71" fmla="*/ 86 w 86"/>
                <a:gd name="T72" fmla="*/ 138 h 1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" h="138">
                  <a:moveTo>
                    <a:pt x="86" y="128"/>
                  </a:moveTo>
                  <a:lnTo>
                    <a:pt x="86" y="118"/>
                  </a:lnTo>
                  <a:lnTo>
                    <a:pt x="80" y="104"/>
                  </a:lnTo>
                  <a:lnTo>
                    <a:pt x="70" y="94"/>
                  </a:lnTo>
                  <a:lnTo>
                    <a:pt x="56" y="86"/>
                  </a:lnTo>
                  <a:lnTo>
                    <a:pt x="52" y="80"/>
                  </a:lnTo>
                  <a:lnTo>
                    <a:pt x="48" y="72"/>
                  </a:lnTo>
                  <a:lnTo>
                    <a:pt x="38" y="54"/>
                  </a:lnTo>
                  <a:lnTo>
                    <a:pt x="34" y="46"/>
                  </a:lnTo>
                  <a:lnTo>
                    <a:pt x="24" y="36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36" y="138"/>
                  </a:lnTo>
                  <a:lnTo>
                    <a:pt x="86" y="12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8" name="Freeform 37"/>
            <p:cNvSpPr>
              <a:spLocks/>
            </p:cNvSpPr>
            <p:nvPr/>
          </p:nvSpPr>
          <p:spPr bwMode="grayWhite">
            <a:xfrm>
              <a:off x="4449" y="1715"/>
              <a:ext cx="103" cy="224"/>
            </a:xfrm>
            <a:custGeom>
              <a:avLst/>
              <a:gdLst>
                <a:gd name="T0" fmla="*/ 0 w 110"/>
                <a:gd name="T1" fmla="*/ 6 h 242"/>
                <a:gd name="T2" fmla="*/ 4 w 110"/>
                <a:gd name="T3" fmla="*/ 6 h 242"/>
                <a:gd name="T4" fmla="*/ 7 w 110"/>
                <a:gd name="T5" fmla="*/ 6 h 242"/>
                <a:gd name="T6" fmla="*/ 7 w 110"/>
                <a:gd name="T7" fmla="*/ 6 h 242"/>
                <a:gd name="T8" fmla="*/ 7 w 110"/>
                <a:gd name="T9" fmla="*/ 6 h 242"/>
                <a:gd name="T10" fmla="*/ 7 w 110"/>
                <a:gd name="T11" fmla="*/ 6 h 242"/>
                <a:gd name="T12" fmla="*/ 7 w 110"/>
                <a:gd name="T13" fmla="*/ 6 h 242"/>
                <a:gd name="T14" fmla="*/ 7 w 110"/>
                <a:gd name="T15" fmla="*/ 6 h 242"/>
                <a:gd name="T16" fmla="*/ 7 w 110"/>
                <a:gd name="T17" fmla="*/ 6 h 242"/>
                <a:gd name="T18" fmla="*/ 7 w 110"/>
                <a:gd name="T19" fmla="*/ 6 h 242"/>
                <a:gd name="T20" fmla="*/ 7 w 110"/>
                <a:gd name="T21" fmla="*/ 6 h 242"/>
                <a:gd name="T22" fmla="*/ 7 w 110"/>
                <a:gd name="T23" fmla="*/ 6 h 242"/>
                <a:gd name="T24" fmla="*/ 7 w 110"/>
                <a:gd name="T25" fmla="*/ 6 h 242"/>
                <a:gd name="T26" fmla="*/ 7 w 110"/>
                <a:gd name="T27" fmla="*/ 6 h 242"/>
                <a:gd name="T28" fmla="*/ 7 w 110"/>
                <a:gd name="T29" fmla="*/ 6 h 242"/>
                <a:gd name="T30" fmla="*/ 7 w 110"/>
                <a:gd name="T31" fmla="*/ 6 h 242"/>
                <a:gd name="T32" fmla="*/ 7 w 110"/>
                <a:gd name="T33" fmla="*/ 6 h 242"/>
                <a:gd name="T34" fmla="*/ 7 w 110"/>
                <a:gd name="T35" fmla="*/ 6 h 242"/>
                <a:gd name="T36" fmla="*/ 7 w 110"/>
                <a:gd name="T37" fmla="*/ 6 h 242"/>
                <a:gd name="T38" fmla="*/ 7 w 110"/>
                <a:gd name="T39" fmla="*/ 6 h 242"/>
                <a:gd name="T40" fmla="*/ 7 w 110"/>
                <a:gd name="T41" fmla="*/ 0 h 242"/>
                <a:gd name="T42" fmla="*/ 7 w 110"/>
                <a:gd name="T43" fmla="*/ 6 h 242"/>
                <a:gd name="T44" fmla="*/ 7 w 110"/>
                <a:gd name="T45" fmla="*/ 6 h 242"/>
                <a:gd name="T46" fmla="*/ 4 w 110"/>
                <a:gd name="T47" fmla="*/ 6 h 242"/>
                <a:gd name="T48" fmla="*/ 7 w 110"/>
                <a:gd name="T49" fmla="*/ 6 h 242"/>
                <a:gd name="T50" fmla="*/ 6 w 110"/>
                <a:gd name="T51" fmla="*/ 6 h 242"/>
                <a:gd name="T52" fmla="*/ 7 w 110"/>
                <a:gd name="T53" fmla="*/ 6 h 242"/>
                <a:gd name="T54" fmla="*/ 7 w 110"/>
                <a:gd name="T55" fmla="*/ 6 h 242"/>
                <a:gd name="T56" fmla="*/ 7 w 110"/>
                <a:gd name="T57" fmla="*/ 6 h 242"/>
                <a:gd name="T58" fmla="*/ 7 w 110"/>
                <a:gd name="T59" fmla="*/ 6 h 242"/>
                <a:gd name="T60" fmla="*/ 7 w 110"/>
                <a:gd name="T61" fmla="*/ 6 h 242"/>
                <a:gd name="T62" fmla="*/ 7 w 110"/>
                <a:gd name="T63" fmla="*/ 6 h 242"/>
                <a:gd name="T64" fmla="*/ 6 w 110"/>
                <a:gd name="T65" fmla="*/ 6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242"/>
                <a:gd name="T101" fmla="*/ 110 w 110"/>
                <a:gd name="T102" fmla="*/ 242 h 2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242">
                  <a:moveTo>
                    <a:pt x="6" y="164"/>
                  </a:moveTo>
                  <a:lnTo>
                    <a:pt x="0" y="182"/>
                  </a:lnTo>
                  <a:lnTo>
                    <a:pt x="0" y="184"/>
                  </a:lnTo>
                  <a:lnTo>
                    <a:pt x="4" y="182"/>
                  </a:lnTo>
                  <a:lnTo>
                    <a:pt x="8" y="192"/>
                  </a:lnTo>
                  <a:lnTo>
                    <a:pt x="14" y="198"/>
                  </a:lnTo>
                  <a:lnTo>
                    <a:pt x="20" y="206"/>
                  </a:lnTo>
                  <a:lnTo>
                    <a:pt x="38" y="214"/>
                  </a:lnTo>
                  <a:lnTo>
                    <a:pt x="44" y="216"/>
                  </a:lnTo>
                  <a:lnTo>
                    <a:pt x="56" y="218"/>
                  </a:lnTo>
                  <a:lnTo>
                    <a:pt x="62" y="220"/>
                  </a:lnTo>
                  <a:lnTo>
                    <a:pt x="62" y="232"/>
                  </a:lnTo>
                  <a:lnTo>
                    <a:pt x="62" y="238"/>
                  </a:lnTo>
                  <a:lnTo>
                    <a:pt x="66" y="242"/>
                  </a:lnTo>
                  <a:lnTo>
                    <a:pt x="70" y="236"/>
                  </a:lnTo>
                  <a:lnTo>
                    <a:pt x="76" y="226"/>
                  </a:lnTo>
                  <a:lnTo>
                    <a:pt x="76" y="214"/>
                  </a:lnTo>
                  <a:lnTo>
                    <a:pt x="84" y="200"/>
                  </a:lnTo>
                  <a:lnTo>
                    <a:pt x="88" y="190"/>
                  </a:lnTo>
                  <a:lnTo>
                    <a:pt x="100" y="174"/>
                  </a:lnTo>
                  <a:lnTo>
                    <a:pt x="104" y="162"/>
                  </a:lnTo>
                  <a:lnTo>
                    <a:pt x="110" y="150"/>
                  </a:lnTo>
                  <a:lnTo>
                    <a:pt x="108" y="144"/>
                  </a:lnTo>
                  <a:lnTo>
                    <a:pt x="106" y="110"/>
                  </a:lnTo>
                  <a:lnTo>
                    <a:pt x="104" y="84"/>
                  </a:lnTo>
                  <a:lnTo>
                    <a:pt x="98" y="76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8" y="78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4" y="76"/>
                  </a:lnTo>
                  <a:lnTo>
                    <a:pt x="80" y="64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50"/>
                  </a:lnTo>
                  <a:lnTo>
                    <a:pt x="88" y="42"/>
                  </a:lnTo>
                  <a:lnTo>
                    <a:pt x="90" y="38"/>
                  </a:lnTo>
                  <a:lnTo>
                    <a:pt x="94" y="34"/>
                  </a:lnTo>
                  <a:lnTo>
                    <a:pt x="90" y="24"/>
                  </a:lnTo>
                  <a:lnTo>
                    <a:pt x="26" y="0"/>
                  </a:lnTo>
                  <a:lnTo>
                    <a:pt x="22" y="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10" y="52"/>
                  </a:lnTo>
                  <a:lnTo>
                    <a:pt x="10" y="62"/>
                  </a:lnTo>
                  <a:lnTo>
                    <a:pt x="6" y="64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8" y="86"/>
                  </a:lnTo>
                  <a:lnTo>
                    <a:pt x="20" y="98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8" y="106"/>
                  </a:lnTo>
                  <a:lnTo>
                    <a:pt x="42" y="110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40" y="128"/>
                  </a:lnTo>
                  <a:lnTo>
                    <a:pt x="28" y="140"/>
                  </a:lnTo>
                  <a:lnTo>
                    <a:pt x="26" y="150"/>
                  </a:lnTo>
                  <a:lnTo>
                    <a:pt x="6" y="16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9" name="Freeform 38"/>
            <p:cNvSpPr>
              <a:spLocks/>
            </p:cNvSpPr>
            <p:nvPr/>
          </p:nvSpPr>
          <p:spPr bwMode="grayWhite">
            <a:xfrm>
              <a:off x="4540" y="1517"/>
              <a:ext cx="241" cy="124"/>
            </a:xfrm>
            <a:custGeom>
              <a:avLst/>
              <a:gdLst>
                <a:gd name="T0" fmla="*/ 6 w 260"/>
                <a:gd name="T1" fmla="*/ 6 h 134"/>
                <a:gd name="T2" fmla="*/ 6 w 260"/>
                <a:gd name="T3" fmla="*/ 6 h 134"/>
                <a:gd name="T4" fmla="*/ 6 w 260"/>
                <a:gd name="T5" fmla="*/ 6 h 134"/>
                <a:gd name="T6" fmla="*/ 6 w 260"/>
                <a:gd name="T7" fmla="*/ 6 h 134"/>
                <a:gd name="T8" fmla="*/ 6 w 260"/>
                <a:gd name="T9" fmla="*/ 0 h 134"/>
                <a:gd name="T10" fmla="*/ 6 w 260"/>
                <a:gd name="T11" fmla="*/ 2 h 134"/>
                <a:gd name="T12" fmla="*/ 6 w 260"/>
                <a:gd name="T13" fmla="*/ 6 h 134"/>
                <a:gd name="T14" fmla="*/ 6 w 260"/>
                <a:gd name="T15" fmla="*/ 6 h 134"/>
                <a:gd name="T16" fmla="*/ 6 w 260"/>
                <a:gd name="T17" fmla="*/ 6 h 134"/>
                <a:gd name="T18" fmla="*/ 6 w 260"/>
                <a:gd name="T19" fmla="*/ 6 h 134"/>
                <a:gd name="T20" fmla="*/ 6 w 260"/>
                <a:gd name="T21" fmla="*/ 6 h 134"/>
                <a:gd name="T22" fmla="*/ 6 w 260"/>
                <a:gd name="T23" fmla="*/ 6 h 134"/>
                <a:gd name="T24" fmla="*/ 6 w 260"/>
                <a:gd name="T25" fmla="*/ 6 h 134"/>
                <a:gd name="T26" fmla="*/ 6 w 260"/>
                <a:gd name="T27" fmla="*/ 6 h 134"/>
                <a:gd name="T28" fmla="*/ 6 w 260"/>
                <a:gd name="T29" fmla="*/ 6 h 134"/>
                <a:gd name="T30" fmla="*/ 6 w 260"/>
                <a:gd name="T31" fmla="*/ 6 h 134"/>
                <a:gd name="T32" fmla="*/ 6 w 260"/>
                <a:gd name="T33" fmla="*/ 6 h 134"/>
                <a:gd name="T34" fmla="*/ 6 w 260"/>
                <a:gd name="T35" fmla="*/ 6 h 134"/>
                <a:gd name="T36" fmla="*/ 6 w 260"/>
                <a:gd name="T37" fmla="*/ 6 h 134"/>
                <a:gd name="T38" fmla="*/ 6 w 260"/>
                <a:gd name="T39" fmla="*/ 6 h 134"/>
                <a:gd name="T40" fmla="*/ 6 w 260"/>
                <a:gd name="T41" fmla="*/ 6 h 134"/>
                <a:gd name="T42" fmla="*/ 6 w 260"/>
                <a:gd name="T43" fmla="*/ 6 h 134"/>
                <a:gd name="T44" fmla="*/ 6 w 260"/>
                <a:gd name="T45" fmla="*/ 6 h 134"/>
                <a:gd name="T46" fmla="*/ 6 w 260"/>
                <a:gd name="T47" fmla="*/ 6 h 134"/>
                <a:gd name="T48" fmla="*/ 6 w 260"/>
                <a:gd name="T49" fmla="*/ 6 h 134"/>
                <a:gd name="T50" fmla="*/ 6 w 260"/>
                <a:gd name="T51" fmla="*/ 6 h 134"/>
                <a:gd name="T52" fmla="*/ 6 w 260"/>
                <a:gd name="T53" fmla="*/ 6 h 134"/>
                <a:gd name="T54" fmla="*/ 6 w 260"/>
                <a:gd name="T55" fmla="*/ 6 h 134"/>
                <a:gd name="T56" fmla="*/ 6 w 260"/>
                <a:gd name="T57" fmla="*/ 6 h 134"/>
                <a:gd name="T58" fmla="*/ 6 w 260"/>
                <a:gd name="T59" fmla="*/ 6 h 134"/>
                <a:gd name="T60" fmla="*/ 6 w 260"/>
                <a:gd name="T61" fmla="*/ 6 h 134"/>
                <a:gd name="T62" fmla="*/ 6 w 260"/>
                <a:gd name="T63" fmla="*/ 6 h 134"/>
                <a:gd name="T64" fmla="*/ 0 w 260"/>
                <a:gd name="T65" fmla="*/ 6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0"/>
                <a:gd name="T100" fmla="*/ 0 h 134"/>
                <a:gd name="T101" fmla="*/ 260 w 26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0" h="134">
                  <a:moveTo>
                    <a:pt x="0" y="56"/>
                  </a:moveTo>
                  <a:lnTo>
                    <a:pt x="52" y="44"/>
                  </a:lnTo>
                  <a:lnTo>
                    <a:pt x="138" y="26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50" y="1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2"/>
                  </a:lnTo>
                  <a:lnTo>
                    <a:pt x="170" y="14"/>
                  </a:lnTo>
                  <a:lnTo>
                    <a:pt x="180" y="22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76" y="32"/>
                  </a:lnTo>
                  <a:lnTo>
                    <a:pt x="172" y="42"/>
                  </a:lnTo>
                  <a:lnTo>
                    <a:pt x="168" y="52"/>
                  </a:lnTo>
                  <a:lnTo>
                    <a:pt x="168" y="58"/>
                  </a:lnTo>
                  <a:lnTo>
                    <a:pt x="180" y="58"/>
                  </a:lnTo>
                  <a:lnTo>
                    <a:pt x="190" y="64"/>
                  </a:lnTo>
                  <a:lnTo>
                    <a:pt x="204" y="78"/>
                  </a:lnTo>
                  <a:lnTo>
                    <a:pt x="210" y="88"/>
                  </a:lnTo>
                  <a:lnTo>
                    <a:pt x="216" y="96"/>
                  </a:lnTo>
                  <a:lnTo>
                    <a:pt x="234" y="98"/>
                  </a:lnTo>
                  <a:lnTo>
                    <a:pt x="244" y="94"/>
                  </a:lnTo>
                  <a:lnTo>
                    <a:pt x="250" y="82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32" y="68"/>
                  </a:lnTo>
                  <a:lnTo>
                    <a:pt x="232" y="64"/>
                  </a:lnTo>
                  <a:lnTo>
                    <a:pt x="238" y="64"/>
                  </a:lnTo>
                  <a:lnTo>
                    <a:pt x="242" y="64"/>
                  </a:lnTo>
                  <a:lnTo>
                    <a:pt x="254" y="82"/>
                  </a:lnTo>
                  <a:lnTo>
                    <a:pt x="260" y="98"/>
                  </a:lnTo>
                  <a:lnTo>
                    <a:pt x="260" y="106"/>
                  </a:lnTo>
                  <a:lnTo>
                    <a:pt x="252" y="100"/>
                  </a:lnTo>
                  <a:lnTo>
                    <a:pt x="244" y="106"/>
                  </a:lnTo>
                  <a:lnTo>
                    <a:pt x="232" y="112"/>
                  </a:lnTo>
                  <a:lnTo>
                    <a:pt x="220" y="124"/>
                  </a:lnTo>
                  <a:lnTo>
                    <a:pt x="214" y="124"/>
                  </a:lnTo>
                  <a:lnTo>
                    <a:pt x="214" y="122"/>
                  </a:lnTo>
                  <a:lnTo>
                    <a:pt x="214" y="116"/>
                  </a:lnTo>
                  <a:lnTo>
                    <a:pt x="212" y="108"/>
                  </a:lnTo>
                  <a:lnTo>
                    <a:pt x="208" y="108"/>
                  </a:lnTo>
                  <a:lnTo>
                    <a:pt x="202" y="120"/>
                  </a:lnTo>
                  <a:lnTo>
                    <a:pt x="192" y="132"/>
                  </a:lnTo>
                  <a:lnTo>
                    <a:pt x="190" y="134"/>
                  </a:lnTo>
                  <a:lnTo>
                    <a:pt x="184" y="128"/>
                  </a:lnTo>
                  <a:lnTo>
                    <a:pt x="184" y="126"/>
                  </a:lnTo>
                  <a:lnTo>
                    <a:pt x="180" y="126"/>
                  </a:lnTo>
                  <a:lnTo>
                    <a:pt x="178" y="124"/>
                  </a:lnTo>
                  <a:lnTo>
                    <a:pt x="174" y="120"/>
                  </a:lnTo>
                  <a:lnTo>
                    <a:pt x="174" y="116"/>
                  </a:lnTo>
                  <a:lnTo>
                    <a:pt x="160" y="112"/>
                  </a:lnTo>
                  <a:lnTo>
                    <a:pt x="156" y="104"/>
                  </a:lnTo>
                  <a:lnTo>
                    <a:pt x="152" y="102"/>
                  </a:lnTo>
                  <a:lnTo>
                    <a:pt x="148" y="92"/>
                  </a:lnTo>
                  <a:lnTo>
                    <a:pt x="122" y="98"/>
                  </a:lnTo>
                  <a:lnTo>
                    <a:pt x="54" y="116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48" y="116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0" name="Freeform 39"/>
            <p:cNvSpPr>
              <a:spLocks/>
            </p:cNvSpPr>
            <p:nvPr/>
          </p:nvSpPr>
          <p:spPr bwMode="grayWhite">
            <a:xfrm>
              <a:off x="4654" y="1601"/>
              <a:ext cx="62" cy="72"/>
            </a:xfrm>
            <a:custGeom>
              <a:avLst/>
              <a:gdLst>
                <a:gd name="T0" fmla="*/ 0 w 68"/>
                <a:gd name="T1" fmla="*/ 6 h 76"/>
                <a:gd name="T2" fmla="*/ 5 w 68"/>
                <a:gd name="T3" fmla="*/ 9 h 76"/>
                <a:gd name="T4" fmla="*/ 5 w 68"/>
                <a:gd name="T5" fmla="*/ 9 h 76"/>
                <a:gd name="T6" fmla="*/ 5 w 68"/>
                <a:gd name="T7" fmla="*/ 9 h 76"/>
                <a:gd name="T8" fmla="*/ 5 w 68"/>
                <a:gd name="T9" fmla="*/ 9 h 76"/>
                <a:gd name="T10" fmla="*/ 5 w 68"/>
                <a:gd name="T11" fmla="*/ 9 h 76"/>
                <a:gd name="T12" fmla="*/ 5 w 68"/>
                <a:gd name="T13" fmla="*/ 9 h 76"/>
                <a:gd name="T14" fmla="*/ 5 w 68"/>
                <a:gd name="T15" fmla="*/ 9 h 76"/>
                <a:gd name="T16" fmla="*/ 5 w 68"/>
                <a:gd name="T17" fmla="*/ 9 h 76"/>
                <a:gd name="T18" fmla="*/ 5 w 68"/>
                <a:gd name="T19" fmla="*/ 9 h 76"/>
                <a:gd name="T20" fmla="*/ 5 w 68"/>
                <a:gd name="T21" fmla="*/ 9 h 76"/>
                <a:gd name="T22" fmla="*/ 5 w 68"/>
                <a:gd name="T23" fmla="*/ 9 h 76"/>
                <a:gd name="T24" fmla="*/ 5 w 68"/>
                <a:gd name="T25" fmla="*/ 9 h 76"/>
                <a:gd name="T26" fmla="*/ 5 w 68"/>
                <a:gd name="T27" fmla="*/ 9 h 76"/>
                <a:gd name="T28" fmla="*/ 5 w 68"/>
                <a:gd name="T29" fmla="*/ 9 h 76"/>
                <a:gd name="T30" fmla="*/ 5 w 68"/>
                <a:gd name="T31" fmla="*/ 9 h 76"/>
                <a:gd name="T32" fmla="*/ 5 w 68"/>
                <a:gd name="T33" fmla="*/ 9 h 76"/>
                <a:gd name="T34" fmla="*/ 5 w 68"/>
                <a:gd name="T35" fmla="*/ 9 h 76"/>
                <a:gd name="T36" fmla="*/ 5 w 68"/>
                <a:gd name="T37" fmla="*/ 9 h 76"/>
                <a:gd name="T38" fmla="*/ 5 w 68"/>
                <a:gd name="T39" fmla="*/ 9 h 76"/>
                <a:gd name="T40" fmla="*/ 5 w 68"/>
                <a:gd name="T41" fmla="*/ 9 h 76"/>
                <a:gd name="T42" fmla="*/ 5 w 68"/>
                <a:gd name="T43" fmla="*/ 9 h 76"/>
                <a:gd name="T44" fmla="*/ 5 w 68"/>
                <a:gd name="T45" fmla="*/ 9 h 76"/>
                <a:gd name="T46" fmla="*/ 5 w 68"/>
                <a:gd name="T47" fmla="*/ 9 h 76"/>
                <a:gd name="T48" fmla="*/ 5 w 68"/>
                <a:gd name="T49" fmla="*/ 9 h 76"/>
                <a:gd name="T50" fmla="*/ 5 w 68"/>
                <a:gd name="T51" fmla="*/ 9 h 76"/>
                <a:gd name="T52" fmla="*/ 5 w 68"/>
                <a:gd name="T53" fmla="*/ 9 h 76"/>
                <a:gd name="T54" fmla="*/ 5 w 68"/>
                <a:gd name="T55" fmla="*/ 9 h 76"/>
                <a:gd name="T56" fmla="*/ 5 w 68"/>
                <a:gd name="T57" fmla="*/ 9 h 76"/>
                <a:gd name="T58" fmla="*/ 5 w 68"/>
                <a:gd name="T59" fmla="*/ 9 h 76"/>
                <a:gd name="T60" fmla="*/ 5 w 68"/>
                <a:gd name="T61" fmla="*/ 9 h 76"/>
                <a:gd name="T62" fmla="*/ 5 w 68"/>
                <a:gd name="T63" fmla="*/ 9 h 76"/>
                <a:gd name="T64" fmla="*/ 5 w 68"/>
                <a:gd name="T65" fmla="*/ 0 h 76"/>
                <a:gd name="T66" fmla="*/ 0 w 68"/>
                <a:gd name="T67" fmla="*/ 6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76"/>
                <a:gd name="T104" fmla="*/ 68 w 68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76">
                  <a:moveTo>
                    <a:pt x="0" y="6"/>
                  </a:moveTo>
                  <a:lnTo>
                    <a:pt x="14" y="62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30" y="66"/>
                  </a:lnTo>
                  <a:lnTo>
                    <a:pt x="40" y="60"/>
                  </a:lnTo>
                  <a:lnTo>
                    <a:pt x="40" y="54"/>
                  </a:lnTo>
                  <a:lnTo>
                    <a:pt x="36" y="48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6" y="36"/>
                  </a:lnTo>
                  <a:lnTo>
                    <a:pt x="46" y="42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0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38" y="20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1" name="Freeform 40"/>
            <p:cNvSpPr>
              <a:spLocks/>
            </p:cNvSpPr>
            <p:nvPr/>
          </p:nvSpPr>
          <p:spPr bwMode="grayWhite">
            <a:xfrm>
              <a:off x="4480" y="1337"/>
              <a:ext cx="129" cy="231"/>
            </a:xfrm>
            <a:custGeom>
              <a:avLst/>
              <a:gdLst>
                <a:gd name="T0" fmla="*/ 0 w 138"/>
                <a:gd name="T1" fmla="*/ 7 h 248"/>
                <a:gd name="T2" fmla="*/ 6 w 138"/>
                <a:gd name="T3" fmla="*/ 7 h 248"/>
                <a:gd name="T4" fmla="*/ 4 w 138"/>
                <a:gd name="T5" fmla="*/ 7 h 248"/>
                <a:gd name="T6" fmla="*/ 7 w 138"/>
                <a:gd name="T7" fmla="*/ 7 h 248"/>
                <a:gd name="T8" fmla="*/ 7 w 138"/>
                <a:gd name="T9" fmla="*/ 7 h 248"/>
                <a:gd name="T10" fmla="*/ 7 w 138"/>
                <a:gd name="T11" fmla="*/ 7 h 248"/>
                <a:gd name="T12" fmla="*/ 7 w 138"/>
                <a:gd name="T13" fmla="*/ 7 h 248"/>
                <a:gd name="T14" fmla="*/ 7 w 138"/>
                <a:gd name="T15" fmla="*/ 7 h 248"/>
                <a:gd name="T16" fmla="*/ 7 w 138"/>
                <a:gd name="T17" fmla="*/ 7 h 248"/>
                <a:gd name="T18" fmla="*/ 7 w 138"/>
                <a:gd name="T19" fmla="*/ 7 h 248"/>
                <a:gd name="T20" fmla="*/ 7 w 138"/>
                <a:gd name="T21" fmla="*/ 7 h 248"/>
                <a:gd name="T22" fmla="*/ 7 w 138"/>
                <a:gd name="T23" fmla="*/ 7 h 248"/>
                <a:gd name="T24" fmla="*/ 7 w 138"/>
                <a:gd name="T25" fmla="*/ 7 h 248"/>
                <a:gd name="T26" fmla="*/ 7 w 138"/>
                <a:gd name="T27" fmla="*/ 7 h 248"/>
                <a:gd name="T28" fmla="*/ 7 w 138"/>
                <a:gd name="T29" fmla="*/ 7 h 248"/>
                <a:gd name="T30" fmla="*/ 7 w 138"/>
                <a:gd name="T31" fmla="*/ 7 h 248"/>
                <a:gd name="T32" fmla="*/ 7 w 138"/>
                <a:gd name="T33" fmla="*/ 7 h 248"/>
                <a:gd name="T34" fmla="*/ 7 w 138"/>
                <a:gd name="T35" fmla="*/ 7 h 248"/>
                <a:gd name="T36" fmla="*/ 7 w 138"/>
                <a:gd name="T37" fmla="*/ 7 h 248"/>
                <a:gd name="T38" fmla="*/ 7 w 138"/>
                <a:gd name="T39" fmla="*/ 7 h 248"/>
                <a:gd name="T40" fmla="*/ 7 w 138"/>
                <a:gd name="T41" fmla="*/ 7 h 248"/>
                <a:gd name="T42" fmla="*/ 7 w 138"/>
                <a:gd name="T43" fmla="*/ 7 h 248"/>
                <a:gd name="T44" fmla="*/ 7 w 138"/>
                <a:gd name="T45" fmla="*/ 7 h 248"/>
                <a:gd name="T46" fmla="*/ 7 w 138"/>
                <a:gd name="T47" fmla="*/ 7 h 248"/>
                <a:gd name="T48" fmla="*/ 7 w 138"/>
                <a:gd name="T49" fmla="*/ 7 h 248"/>
                <a:gd name="T50" fmla="*/ 7 w 138"/>
                <a:gd name="T51" fmla="*/ 7 h 248"/>
                <a:gd name="T52" fmla="*/ 7 w 138"/>
                <a:gd name="T53" fmla="*/ 7 h 248"/>
                <a:gd name="T54" fmla="*/ 7 w 138"/>
                <a:gd name="T55" fmla="*/ 7 h 248"/>
                <a:gd name="T56" fmla="*/ 7 w 138"/>
                <a:gd name="T57" fmla="*/ 7 h 248"/>
                <a:gd name="T58" fmla="*/ 7 w 138"/>
                <a:gd name="T59" fmla="*/ 7 h 248"/>
                <a:gd name="T60" fmla="*/ 7 w 138"/>
                <a:gd name="T61" fmla="*/ 7 h 248"/>
                <a:gd name="T62" fmla="*/ 7 w 138"/>
                <a:gd name="T63" fmla="*/ 7 h 248"/>
                <a:gd name="T64" fmla="*/ 7 w 138"/>
                <a:gd name="T65" fmla="*/ 7 h 248"/>
                <a:gd name="T66" fmla="*/ 7 w 138"/>
                <a:gd name="T67" fmla="*/ 7 h 248"/>
                <a:gd name="T68" fmla="*/ 7 w 138"/>
                <a:gd name="T69" fmla="*/ 7 h 248"/>
                <a:gd name="T70" fmla="*/ 7 w 138"/>
                <a:gd name="T71" fmla="*/ 7 h 248"/>
                <a:gd name="T72" fmla="*/ 7 w 138"/>
                <a:gd name="T73" fmla="*/ 7 h 248"/>
                <a:gd name="T74" fmla="*/ 7 w 138"/>
                <a:gd name="T75" fmla="*/ 7 h 248"/>
                <a:gd name="T76" fmla="*/ 7 w 138"/>
                <a:gd name="T77" fmla="*/ 7 h 248"/>
                <a:gd name="T78" fmla="*/ 7 w 138"/>
                <a:gd name="T79" fmla="*/ 7 h 248"/>
                <a:gd name="T80" fmla="*/ 7 w 138"/>
                <a:gd name="T81" fmla="*/ 0 h 248"/>
                <a:gd name="T82" fmla="*/ 0 w 138"/>
                <a:gd name="T83" fmla="*/ 7 h 248"/>
                <a:gd name="T84" fmla="*/ 0 w 138"/>
                <a:gd name="T85" fmla="*/ 7 h 2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"/>
                <a:gd name="T130" fmla="*/ 0 h 248"/>
                <a:gd name="T131" fmla="*/ 138 w 138"/>
                <a:gd name="T132" fmla="*/ 248 h 2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" h="248">
                  <a:moveTo>
                    <a:pt x="0" y="32"/>
                  </a:moveTo>
                  <a:lnTo>
                    <a:pt x="6" y="42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20" y="82"/>
                  </a:lnTo>
                  <a:lnTo>
                    <a:pt x="24" y="102"/>
                  </a:lnTo>
                  <a:lnTo>
                    <a:pt x="18" y="114"/>
                  </a:lnTo>
                  <a:lnTo>
                    <a:pt x="20" y="124"/>
                  </a:lnTo>
                  <a:lnTo>
                    <a:pt x="32" y="152"/>
                  </a:lnTo>
                  <a:lnTo>
                    <a:pt x="30" y="164"/>
                  </a:lnTo>
                  <a:lnTo>
                    <a:pt x="32" y="170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8" y="164"/>
                  </a:lnTo>
                  <a:lnTo>
                    <a:pt x="46" y="178"/>
                  </a:lnTo>
                  <a:lnTo>
                    <a:pt x="50" y="202"/>
                  </a:lnTo>
                  <a:lnTo>
                    <a:pt x="50" y="216"/>
                  </a:lnTo>
                  <a:lnTo>
                    <a:pt x="56" y="232"/>
                  </a:lnTo>
                  <a:lnTo>
                    <a:pt x="64" y="248"/>
                  </a:lnTo>
                  <a:lnTo>
                    <a:pt x="116" y="236"/>
                  </a:lnTo>
                  <a:lnTo>
                    <a:pt x="116" y="232"/>
                  </a:lnTo>
                  <a:lnTo>
                    <a:pt x="110" y="226"/>
                  </a:lnTo>
                  <a:lnTo>
                    <a:pt x="110" y="216"/>
                  </a:lnTo>
                  <a:lnTo>
                    <a:pt x="112" y="212"/>
                  </a:lnTo>
                  <a:lnTo>
                    <a:pt x="110" y="202"/>
                  </a:lnTo>
                  <a:lnTo>
                    <a:pt x="106" y="162"/>
                  </a:lnTo>
                  <a:lnTo>
                    <a:pt x="106" y="150"/>
                  </a:lnTo>
                  <a:lnTo>
                    <a:pt x="110" y="126"/>
                  </a:lnTo>
                  <a:lnTo>
                    <a:pt x="114" y="110"/>
                  </a:lnTo>
                  <a:lnTo>
                    <a:pt x="116" y="100"/>
                  </a:lnTo>
                  <a:lnTo>
                    <a:pt x="110" y="90"/>
                  </a:lnTo>
                  <a:lnTo>
                    <a:pt x="110" y="82"/>
                  </a:lnTo>
                  <a:lnTo>
                    <a:pt x="114" y="76"/>
                  </a:lnTo>
                  <a:lnTo>
                    <a:pt x="130" y="64"/>
                  </a:lnTo>
                  <a:lnTo>
                    <a:pt x="138" y="42"/>
                  </a:lnTo>
                  <a:lnTo>
                    <a:pt x="130" y="28"/>
                  </a:lnTo>
                  <a:lnTo>
                    <a:pt x="128" y="22"/>
                  </a:lnTo>
                  <a:lnTo>
                    <a:pt x="132" y="18"/>
                  </a:lnTo>
                  <a:lnTo>
                    <a:pt x="130" y="14"/>
                  </a:lnTo>
                  <a:lnTo>
                    <a:pt x="12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2" name="Freeform 41"/>
            <p:cNvSpPr>
              <a:spLocks/>
            </p:cNvSpPr>
            <p:nvPr/>
          </p:nvSpPr>
          <p:spPr bwMode="grayWhite">
            <a:xfrm>
              <a:off x="4578" y="1303"/>
              <a:ext cx="118" cy="254"/>
            </a:xfrm>
            <a:custGeom>
              <a:avLst/>
              <a:gdLst>
                <a:gd name="T0" fmla="*/ 7 w 126"/>
                <a:gd name="T1" fmla="*/ 6 h 274"/>
                <a:gd name="T2" fmla="*/ 7 w 126"/>
                <a:gd name="T3" fmla="*/ 6 h 274"/>
                <a:gd name="T4" fmla="*/ 7 w 126"/>
                <a:gd name="T5" fmla="*/ 6 h 274"/>
                <a:gd name="T6" fmla="*/ 7 w 126"/>
                <a:gd name="T7" fmla="*/ 6 h 274"/>
                <a:gd name="T8" fmla="*/ 7 w 126"/>
                <a:gd name="T9" fmla="*/ 6 h 274"/>
                <a:gd name="T10" fmla="*/ 7 w 126"/>
                <a:gd name="T11" fmla="*/ 6 h 274"/>
                <a:gd name="T12" fmla="*/ 7 w 126"/>
                <a:gd name="T13" fmla="*/ 6 h 274"/>
                <a:gd name="T14" fmla="*/ 7 w 126"/>
                <a:gd name="T15" fmla="*/ 6 h 274"/>
                <a:gd name="T16" fmla="*/ 7 w 126"/>
                <a:gd name="T17" fmla="*/ 6 h 274"/>
                <a:gd name="T18" fmla="*/ 7 w 126"/>
                <a:gd name="T19" fmla="*/ 6 h 274"/>
                <a:gd name="T20" fmla="*/ 7 w 126"/>
                <a:gd name="T21" fmla="*/ 6 h 274"/>
                <a:gd name="T22" fmla="*/ 7 w 126"/>
                <a:gd name="T23" fmla="*/ 6 h 274"/>
                <a:gd name="T24" fmla="*/ 4 w 126"/>
                <a:gd name="T25" fmla="*/ 6 h 274"/>
                <a:gd name="T26" fmla="*/ 4 w 126"/>
                <a:gd name="T27" fmla="*/ 6 h 274"/>
                <a:gd name="T28" fmla="*/ 6 w 126"/>
                <a:gd name="T29" fmla="*/ 6 h 274"/>
                <a:gd name="T30" fmla="*/ 4 w 126"/>
                <a:gd name="T31" fmla="*/ 6 h 274"/>
                <a:gd name="T32" fmla="*/ 0 w 126"/>
                <a:gd name="T33" fmla="*/ 6 h 274"/>
                <a:gd name="T34" fmla="*/ 0 w 126"/>
                <a:gd name="T35" fmla="*/ 6 h 274"/>
                <a:gd name="T36" fmla="*/ 4 w 126"/>
                <a:gd name="T37" fmla="*/ 6 h 274"/>
                <a:gd name="T38" fmla="*/ 7 w 126"/>
                <a:gd name="T39" fmla="*/ 6 h 274"/>
                <a:gd name="T40" fmla="*/ 7 w 126"/>
                <a:gd name="T41" fmla="*/ 6 h 274"/>
                <a:gd name="T42" fmla="*/ 4 w 126"/>
                <a:gd name="T43" fmla="*/ 6 h 274"/>
                <a:gd name="T44" fmla="*/ 4 w 126"/>
                <a:gd name="T45" fmla="*/ 6 h 274"/>
                <a:gd name="T46" fmla="*/ 7 w 126"/>
                <a:gd name="T47" fmla="*/ 6 h 274"/>
                <a:gd name="T48" fmla="*/ 7 w 126"/>
                <a:gd name="T49" fmla="*/ 6 h 274"/>
                <a:gd name="T50" fmla="*/ 7 w 126"/>
                <a:gd name="T51" fmla="*/ 6 h 274"/>
                <a:gd name="T52" fmla="*/ 7 w 126"/>
                <a:gd name="T53" fmla="*/ 6 h 274"/>
                <a:gd name="T54" fmla="*/ 7 w 126"/>
                <a:gd name="T55" fmla="*/ 6 h 274"/>
                <a:gd name="T56" fmla="*/ 7 w 126"/>
                <a:gd name="T57" fmla="*/ 6 h 274"/>
                <a:gd name="T58" fmla="*/ 7 w 126"/>
                <a:gd name="T59" fmla="*/ 6 h 274"/>
                <a:gd name="T60" fmla="*/ 7 w 126"/>
                <a:gd name="T61" fmla="*/ 6 h 274"/>
                <a:gd name="T62" fmla="*/ 7 w 126"/>
                <a:gd name="T63" fmla="*/ 6 h 274"/>
                <a:gd name="T64" fmla="*/ 7 w 126"/>
                <a:gd name="T65" fmla="*/ 6 h 274"/>
                <a:gd name="T66" fmla="*/ 7 w 126"/>
                <a:gd name="T67" fmla="*/ 6 h 274"/>
                <a:gd name="T68" fmla="*/ 7 w 126"/>
                <a:gd name="T69" fmla="*/ 6 h 274"/>
                <a:gd name="T70" fmla="*/ 7 w 126"/>
                <a:gd name="T71" fmla="*/ 4 h 274"/>
                <a:gd name="T72" fmla="*/ 7 w 126"/>
                <a:gd name="T73" fmla="*/ 6 h 274"/>
                <a:gd name="T74" fmla="*/ 7 w 126"/>
                <a:gd name="T75" fmla="*/ 6 h 274"/>
                <a:gd name="T76" fmla="*/ 7 w 126"/>
                <a:gd name="T77" fmla="*/ 0 h 274"/>
                <a:gd name="T78" fmla="*/ 7 w 126"/>
                <a:gd name="T79" fmla="*/ 6 h 274"/>
                <a:gd name="T80" fmla="*/ 7 w 126"/>
                <a:gd name="T81" fmla="*/ 6 h 274"/>
                <a:gd name="T82" fmla="*/ 7 w 126"/>
                <a:gd name="T83" fmla="*/ 6 h 274"/>
                <a:gd name="T84" fmla="*/ 7 w 126"/>
                <a:gd name="T85" fmla="*/ 6 h 274"/>
                <a:gd name="T86" fmla="*/ 7 w 126"/>
                <a:gd name="T87" fmla="*/ 6 h 274"/>
                <a:gd name="T88" fmla="*/ 7 w 126"/>
                <a:gd name="T89" fmla="*/ 6 h 274"/>
                <a:gd name="T90" fmla="*/ 7 w 126"/>
                <a:gd name="T91" fmla="*/ 6 h 274"/>
                <a:gd name="T92" fmla="*/ 7 w 126"/>
                <a:gd name="T93" fmla="*/ 6 h 274"/>
                <a:gd name="T94" fmla="*/ 7 w 126"/>
                <a:gd name="T95" fmla="*/ 6 h 274"/>
                <a:gd name="T96" fmla="*/ 7 w 126"/>
                <a:gd name="T97" fmla="*/ 6 h 274"/>
                <a:gd name="T98" fmla="*/ 7 w 126"/>
                <a:gd name="T99" fmla="*/ 6 h 274"/>
                <a:gd name="T100" fmla="*/ 7 w 126"/>
                <a:gd name="T101" fmla="*/ 6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"/>
                <a:gd name="T154" fmla="*/ 0 h 274"/>
                <a:gd name="T155" fmla="*/ 126 w 1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" h="274">
                  <a:moveTo>
                    <a:pt x="124" y="232"/>
                  </a:moveTo>
                  <a:lnTo>
                    <a:pt x="120" y="230"/>
                  </a:lnTo>
                  <a:lnTo>
                    <a:pt x="114" y="230"/>
                  </a:lnTo>
                  <a:lnTo>
                    <a:pt x="108" y="242"/>
                  </a:lnTo>
                  <a:lnTo>
                    <a:pt x="102" y="244"/>
                  </a:lnTo>
                  <a:lnTo>
                    <a:pt x="102" y="250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96" y="252"/>
                  </a:lnTo>
                  <a:lnTo>
                    <a:pt x="96" y="256"/>
                  </a:lnTo>
                  <a:lnTo>
                    <a:pt x="10" y="274"/>
                  </a:lnTo>
                  <a:lnTo>
                    <a:pt x="10" y="270"/>
                  </a:lnTo>
                  <a:lnTo>
                    <a:pt x="4" y="264"/>
                  </a:lnTo>
                  <a:lnTo>
                    <a:pt x="4" y="254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0" y="200"/>
                  </a:lnTo>
                  <a:lnTo>
                    <a:pt x="0" y="188"/>
                  </a:lnTo>
                  <a:lnTo>
                    <a:pt x="4" y="164"/>
                  </a:lnTo>
                  <a:lnTo>
                    <a:pt x="8" y="148"/>
                  </a:lnTo>
                  <a:lnTo>
                    <a:pt x="10" y="138"/>
                  </a:lnTo>
                  <a:lnTo>
                    <a:pt x="4" y="128"/>
                  </a:lnTo>
                  <a:lnTo>
                    <a:pt x="4" y="120"/>
                  </a:lnTo>
                  <a:lnTo>
                    <a:pt x="8" y="114"/>
                  </a:lnTo>
                  <a:lnTo>
                    <a:pt x="24" y="102"/>
                  </a:lnTo>
                  <a:lnTo>
                    <a:pt x="32" y="80"/>
                  </a:lnTo>
                  <a:lnTo>
                    <a:pt x="24" y="66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24" y="52"/>
                  </a:lnTo>
                  <a:lnTo>
                    <a:pt x="20" y="38"/>
                  </a:lnTo>
                  <a:lnTo>
                    <a:pt x="24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0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200"/>
                  </a:lnTo>
                  <a:lnTo>
                    <a:pt x="118" y="202"/>
                  </a:lnTo>
                  <a:lnTo>
                    <a:pt x="126" y="216"/>
                  </a:lnTo>
                  <a:lnTo>
                    <a:pt x="126" y="220"/>
                  </a:lnTo>
                  <a:lnTo>
                    <a:pt x="124" y="226"/>
                  </a:lnTo>
                  <a:lnTo>
                    <a:pt x="124" y="2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3" name="Freeform 42"/>
            <p:cNvSpPr>
              <a:spLocks/>
            </p:cNvSpPr>
            <p:nvPr/>
          </p:nvSpPr>
          <p:spPr bwMode="grayWhite">
            <a:xfrm>
              <a:off x="4618" y="1072"/>
              <a:ext cx="267" cy="432"/>
            </a:xfrm>
            <a:custGeom>
              <a:avLst/>
              <a:gdLst>
                <a:gd name="T0" fmla="*/ 6 w 288"/>
                <a:gd name="T1" fmla="*/ 7 h 464"/>
                <a:gd name="T2" fmla="*/ 6 w 288"/>
                <a:gd name="T3" fmla="*/ 7 h 464"/>
                <a:gd name="T4" fmla="*/ 6 w 288"/>
                <a:gd name="T5" fmla="*/ 7 h 464"/>
                <a:gd name="T6" fmla="*/ 6 w 288"/>
                <a:gd name="T7" fmla="*/ 7 h 464"/>
                <a:gd name="T8" fmla="*/ 6 w 288"/>
                <a:gd name="T9" fmla="*/ 7 h 464"/>
                <a:gd name="T10" fmla="*/ 6 w 288"/>
                <a:gd name="T11" fmla="*/ 7 h 464"/>
                <a:gd name="T12" fmla="*/ 6 w 288"/>
                <a:gd name="T13" fmla="*/ 7 h 464"/>
                <a:gd name="T14" fmla="*/ 6 w 288"/>
                <a:gd name="T15" fmla="*/ 7 h 464"/>
                <a:gd name="T16" fmla="*/ 6 w 288"/>
                <a:gd name="T17" fmla="*/ 7 h 464"/>
                <a:gd name="T18" fmla="*/ 6 w 288"/>
                <a:gd name="T19" fmla="*/ 7 h 464"/>
                <a:gd name="T20" fmla="*/ 6 w 288"/>
                <a:gd name="T21" fmla="*/ 7 h 464"/>
                <a:gd name="T22" fmla="*/ 6 w 288"/>
                <a:gd name="T23" fmla="*/ 7 h 464"/>
                <a:gd name="T24" fmla="*/ 6 w 288"/>
                <a:gd name="T25" fmla="*/ 7 h 464"/>
                <a:gd name="T26" fmla="*/ 6 w 288"/>
                <a:gd name="T27" fmla="*/ 7 h 464"/>
                <a:gd name="T28" fmla="*/ 6 w 288"/>
                <a:gd name="T29" fmla="*/ 7 h 464"/>
                <a:gd name="T30" fmla="*/ 6 w 288"/>
                <a:gd name="T31" fmla="*/ 7 h 464"/>
                <a:gd name="T32" fmla="*/ 6 w 288"/>
                <a:gd name="T33" fmla="*/ 7 h 464"/>
                <a:gd name="T34" fmla="*/ 6 w 288"/>
                <a:gd name="T35" fmla="*/ 7 h 464"/>
                <a:gd name="T36" fmla="*/ 6 w 288"/>
                <a:gd name="T37" fmla="*/ 7 h 464"/>
                <a:gd name="T38" fmla="*/ 6 w 288"/>
                <a:gd name="T39" fmla="*/ 7 h 464"/>
                <a:gd name="T40" fmla="*/ 6 w 288"/>
                <a:gd name="T41" fmla="*/ 7 h 464"/>
                <a:gd name="T42" fmla="*/ 6 w 288"/>
                <a:gd name="T43" fmla="*/ 7 h 464"/>
                <a:gd name="T44" fmla="*/ 6 w 288"/>
                <a:gd name="T45" fmla="*/ 7 h 464"/>
                <a:gd name="T46" fmla="*/ 6 w 288"/>
                <a:gd name="T47" fmla="*/ 7 h 464"/>
                <a:gd name="T48" fmla="*/ 6 w 288"/>
                <a:gd name="T49" fmla="*/ 7 h 464"/>
                <a:gd name="T50" fmla="*/ 6 w 288"/>
                <a:gd name="T51" fmla="*/ 7 h 464"/>
                <a:gd name="T52" fmla="*/ 6 w 288"/>
                <a:gd name="T53" fmla="*/ 7 h 464"/>
                <a:gd name="T54" fmla="*/ 6 w 288"/>
                <a:gd name="T55" fmla="*/ 7 h 464"/>
                <a:gd name="T56" fmla="*/ 6 w 288"/>
                <a:gd name="T57" fmla="*/ 7 h 464"/>
                <a:gd name="T58" fmla="*/ 6 w 288"/>
                <a:gd name="T59" fmla="*/ 7 h 464"/>
                <a:gd name="T60" fmla="*/ 6 w 288"/>
                <a:gd name="T61" fmla="*/ 7 h 464"/>
                <a:gd name="T62" fmla="*/ 6 w 288"/>
                <a:gd name="T63" fmla="*/ 7 h 464"/>
                <a:gd name="T64" fmla="*/ 6 w 288"/>
                <a:gd name="T65" fmla="*/ 7 h 464"/>
                <a:gd name="T66" fmla="*/ 6 w 288"/>
                <a:gd name="T67" fmla="*/ 7 h 464"/>
                <a:gd name="T68" fmla="*/ 6 w 288"/>
                <a:gd name="T69" fmla="*/ 7 h 464"/>
                <a:gd name="T70" fmla="*/ 6 w 288"/>
                <a:gd name="T71" fmla="*/ 7 h 464"/>
                <a:gd name="T72" fmla="*/ 6 w 288"/>
                <a:gd name="T73" fmla="*/ 7 h 464"/>
                <a:gd name="T74" fmla="*/ 6 w 288"/>
                <a:gd name="T75" fmla="*/ 7 h 464"/>
                <a:gd name="T76" fmla="*/ 6 w 288"/>
                <a:gd name="T77" fmla="*/ 7 h 464"/>
                <a:gd name="T78" fmla="*/ 6 w 288"/>
                <a:gd name="T79" fmla="*/ 2 h 464"/>
                <a:gd name="T80" fmla="*/ 6 w 288"/>
                <a:gd name="T81" fmla="*/ 2 h 464"/>
                <a:gd name="T82" fmla="*/ 6 w 288"/>
                <a:gd name="T83" fmla="*/ 7 h 464"/>
                <a:gd name="T84" fmla="*/ 6 w 288"/>
                <a:gd name="T85" fmla="*/ 7 h 464"/>
                <a:gd name="T86" fmla="*/ 6 w 288"/>
                <a:gd name="T87" fmla="*/ 7 h 464"/>
                <a:gd name="T88" fmla="*/ 6 w 288"/>
                <a:gd name="T89" fmla="*/ 7 h 464"/>
                <a:gd name="T90" fmla="*/ 6 w 288"/>
                <a:gd name="T91" fmla="*/ 7 h 464"/>
                <a:gd name="T92" fmla="*/ 6 w 288"/>
                <a:gd name="T93" fmla="*/ 7 h 464"/>
                <a:gd name="T94" fmla="*/ 6 w 288"/>
                <a:gd name="T95" fmla="*/ 7 h 464"/>
                <a:gd name="T96" fmla="*/ 6 w 288"/>
                <a:gd name="T97" fmla="*/ 7 h 464"/>
                <a:gd name="T98" fmla="*/ 6 w 288"/>
                <a:gd name="T99" fmla="*/ 7 h 464"/>
                <a:gd name="T100" fmla="*/ 6 w 288"/>
                <a:gd name="T101" fmla="*/ 7 h 464"/>
                <a:gd name="T102" fmla="*/ 6 w 288"/>
                <a:gd name="T103" fmla="*/ 7 h 464"/>
                <a:gd name="T104" fmla="*/ 6 w 288"/>
                <a:gd name="T105" fmla="*/ 7 h 464"/>
                <a:gd name="T106" fmla="*/ 6 w 288"/>
                <a:gd name="T107" fmla="*/ 7 h 464"/>
                <a:gd name="T108" fmla="*/ 6 w 288"/>
                <a:gd name="T109" fmla="*/ 7 h 464"/>
                <a:gd name="T110" fmla="*/ 6 w 288"/>
                <a:gd name="T111" fmla="*/ 7 h 4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8"/>
                <a:gd name="T169" fmla="*/ 0 h 464"/>
                <a:gd name="T170" fmla="*/ 288 w 288"/>
                <a:gd name="T171" fmla="*/ 464 h 4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8" h="464">
                  <a:moveTo>
                    <a:pt x="0" y="248"/>
                  </a:moveTo>
                  <a:lnTo>
                    <a:pt x="56" y="416"/>
                  </a:lnTo>
                  <a:lnTo>
                    <a:pt x="58" y="420"/>
                  </a:lnTo>
                  <a:lnTo>
                    <a:pt x="58" y="428"/>
                  </a:lnTo>
                  <a:lnTo>
                    <a:pt x="58" y="430"/>
                  </a:lnTo>
                  <a:lnTo>
                    <a:pt x="72" y="442"/>
                  </a:lnTo>
                  <a:lnTo>
                    <a:pt x="74" y="442"/>
                  </a:lnTo>
                  <a:lnTo>
                    <a:pt x="76" y="448"/>
                  </a:lnTo>
                  <a:lnTo>
                    <a:pt x="76" y="450"/>
                  </a:lnTo>
                  <a:lnTo>
                    <a:pt x="84" y="464"/>
                  </a:lnTo>
                  <a:lnTo>
                    <a:pt x="86" y="462"/>
                  </a:lnTo>
                  <a:lnTo>
                    <a:pt x="88" y="450"/>
                  </a:lnTo>
                  <a:lnTo>
                    <a:pt x="88" y="438"/>
                  </a:lnTo>
                  <a:lnTo>
                    <a:pt x="94" y="426"/>
                  </a:lnTo>
                  <a:lnTo>
                    <a:pt x="100" y="408"/>
                  </a:lnTo>
                  <a:lnTo>
                    <a:pt x="106" y="400"/>
                  </a:lnTo>
                  <a:lnTo>
                    <a:pt x="108" y="396"/>
                  </a:lnTo>
                  <a:lnTo>
                    <a:pt x="104" y="394"/>
                  </a:lnTo>
                  <a:lnTo>
                    <a:pt x="100" y="384"/>
                  </a:lnTo>
                  <a:lnTo>
                    <a:pt x="118" y="366"/>
                  </a:lnTo>
                  <a:lnTo>
                    <a:pt x="122" y="368"/>
                  </a:lnTo>
                  <a:lnTo>
                    <a:pt x="124" y="376"/>
                  </a:lnTo>
                  <a:lnTo>
                    <a:pt x="126" y="378"/>
                  </a:lnTo>
                  <a:lnTo>
                    <a:pt x="130" y="376"/>
                  </a:lnTo>
                  <a:lnTo>
                    <a:pt x="130" y="368"/>
                  </a:lnTo>
                  <a:lnTo>
                    <a:pt x="130" y="362"/>
                  </a:lnTo>
                  <a:lnTo>
                    <a:pt x="144" y="360"/>
                  </a:lnTo>
                  <a:lnTo>
                    <a:pt x="150" y="356"/>
                  </a:lnTo>
                  <a:lnTo>
                    <a:pt x="150" y="348"/>
                  </a:lnTo>
                  <a:lnTo>
                    <a:pt x="154" y="346"/>
                  </a:lnTo>
                  <a:lnTo>
                    <a:pt x="160" y="346"/>
                  </a:lnTo>
                  <a:lnTo>
                    <a:pt x="166" y="342"/>
                  </a:lnTo>
                  <a:lnTo>
                    <a:pt x="168" y="338"/>
                  </a:lnTo>
                  <a:lnTo>
                    <a:pt x="172" y="328"/>
                  </a:lnTo>
                  <a:lnTo>
                    <a:pt x="170" y="318"/>
                  </a:lnTo>
                  <a:lnTo>
                    <a:pt x="178" y="308"/>
                  </a:lnTo>
                  <a:lnTo>
                    <a:pt x="178" y="302"/>
                  </a:lnTo>
                  <a:lnTo>
                    <a:pt x="182" y="302"/>
                  </a:lnTo>
                  <a:lnTo>
                    <a:pt x="192" y="304"/>
                  </a:lnTo>
                  <a:lnTo>
                    <a:pt x="198" y="300"/>
                  </a:lnTo>
                  <a:lnTo>
                    <a:pt x="200" y="296"/>
                  </a:lnTo>
                  <a:lnTo>
                    <a:pt x="204" y="286"/>
                  </a:lnTo>
                  <a:lnTo>
                    <a:pt x="208" y="286"/>
                  </a:lnTo>
                  <a:lnTo>
                    <a:pt x="216" y="274"/>
                  </a:lnTo>
                  <a:lnTo>
                    <a:pt x="226" y="276"/>
                  </a:lnTo>
                  <a:lnTo>
                    <a:pt x="234" y="282"/>
                  </a:lnTo>
                  <a:lnTo>
                    <a:pt x="244" y="264"/>
                  </a:lnTo>
                  <a:lnTo>
                    <a:pt x="252" y="258"/>
                  </a:lnTo>
                  <a:lnTo>
                    <a:pt x="268" y="246"/>
                  </a:lnTo>
                  <a:lnTo>
                    <a:pt x="272" y="238"/>
                  </a:lnTo>
                  <a:lnTo>
                    <a:pt x="274" y="236"/>
                  </a:lnTo>
                  <a:lnTo>
                    <a:pt x="278" y="236"/>
                  </a:lnTo>
                  <a:lnTo>
                    <a:pt x="286" y="234"/>
                  </a:lnTo>
                  <a:lnTo>
                    <a:pt x="288" y="226"/>
                  </a:lnTo>
                  <a:lnTo>
                    <a:pt x="288" y="218"/>
                  </a:lnTo>
                  <a:lnTo>
                    <a:pt x="282" y="216"/>
                  </a:lnTo>
                  <a:lnTo>
                    <a:pt x="280" y="216"/>
                  </a:lnTo>
                  <a:lnTo>
                    <a:pt x="276" y="214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4"/>
                  </a:lnTo>
                  <a:lnTo>
                    <a:pt x="262" y="184"/>
                  </a:lnTo>
                  <a:lnTo>
                    <a:pt x="260" y="188"/>
                  </a:lnTo>
                  <a:lnTo>
                    <a:pt x="254" y="190"/>
                  </a:lnTo>
                  <a:lnTo>
                    <a:pt x="248" y="188"/>
                  </a:lnTo>
                  <a:lnTo>
                    <a:pt x="240" y="162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0" y="152"/>
                  </a:lnTo>
                  <a:lnTo>
                    <a:pt x="236" y="152"/>
                  </a:lnTo>
                  <a:lnTo>
                    <a:pt x="232" y="154"/>
                  </a:lnTo>
                  <a:lnTo>
                    <a:pt x="222" y="150"/>
                  </a:lnTo>
                  <a:lnTo>
                    <a:pt x="216" y="150"/>
                  </a:lnTo>
                  <a:lnTo>
                    <a:pt x="212" y="148"/>
                  </a:lnTo>
                  <a:lnTo>
                    <a:pt x="208" y="132"/>
                  </a:lnTo>
                  <a:lnTo>
                    <a:pt x="208" y="130"/>
                  </a:lnTo>
                  <a:lnTo>
                    <a:pt x="172" y="20"/>
                  </a:lnTo>
                  <a:lnTo>
                    <a:pt x="142" y="2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4" y="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08" y="16"/>
                  </a:lnTo>
                  <a:lnTo>
                    <a:pt x="92" y="30"/>
                  </a:lnTo>
                  <a:lnTo>
                    <a:pt x="88" y="30"/>
                  </a:lnTo>
                  <a:lnTo>
                    <a:pt x="82" y="22"/>
                  </a:lnTo>
                  <a:lnTo>
                    <a:pt x="82" y="12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4" y="12"/>
                  </a:lnTo>
                  <a:lnTo>
                    <a:pt x="38" y="96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24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2" y="142"/>
                  </a:lnTo>
                  <a:lnTo>
                    <a:pt x="40" y="176"/>
                  </a:lnTo>
                  <a:lnTo>
                    <a:pt x="36" y="188"/>
                  </a:lnTo>
                  <a:lnTo>
                    <a:pt x="36" y="196"/>
                  </a:lnTo>
                  <a:lnTo>
                    <a:pt x="24" y="214"/>
                  </a:lnTo>
                  <a:lnTo>
                    <a:pt x="22" y="220"/>
                  </a:lnTo>
                  <a:lnTo>
                    <a:pt x="26" y="230"/>
                  </a:lnTo>
                  <a:lnTo>
                    <a:pt x="26" y="232"/>
                  </a:lnTo>
                  <a:lnTo>
                    <a:pt x="18" y="232"/>
                  </a:lnTo>
                  <a:lnTo>
                    <a:pt x="20" y="240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8" y="24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4" name="Freeform 43"/>
            <p:cNvSpPr>
              <a:spLocks/>
            </p:cNvSpPr>
            <p:nvPr/>
          </p:nvSpPr>
          <p:spPr bwMode="grayWhite">
            <a:xfrm>
              <a:off x="3122" y="2315"/>
              <a:ext cx="363" cy="336"/>
            </a:xfrm>
            <a:custGeom>
              <a:avLst/>
              <a:gdLst>
                <a:gd name="T0" fmla="*/ 0 w 392"/>
                <a:gd name="T1" fmla="*/ 7 h 360"/>
                <a:gd name="T2" fmla="*/ 6 w 392"/>
                <a:gd name="T3" fmla="*/ 0 h 360"/>
                <a:gd name="T4" fmla="*/ 6 w 392"/>
                <a:gd name="T5" fmla="*/ 4 h 360"/>
                <a:gd name="T6" fmla="*/ 6 w 392"/>
                <a:gd name="T7" fmla="*/ 7 h 360"/>
                <a:gd name="T8" fmla="*/ 6 w 392"/>
                <a:gd name="T9" fmla="*/ 7 h 360"/>
                <a:gd name="T10" fmla="*/ 6 w 392"/>
                <a:gd name="T11" fmla="*/ 7 h 360"/>
                <a:gd name="T12" fmla="*/ 6 w 392"/>
                <a:gd name="T13" fmla="*/ 7 h 360"/>
                <a:gd name="T14" fmla="*/ 6 w 392"/>
                <a:gd name="T15" fmla="*/ 7 h 360"/>
                <a:gd name="T16" fmla="*/ 6 w 392"/>
                <a:gd name="T17" fmla="*/ 7 h 360"/>
                <a:gd name="T18" fmla="*/ 6 w 392"/>
                <a:gd name="T19" fmla="*/ 7 h 360"/>
                <a:gd name="T20" fmla="*/ 6 w 392"/>
                <a:gd name="T21" fmla="*/ 7 h 360"/>
                <a:gd name="T22" fmla="*/ 6 w 392"/>
                <a:gd name="T23" fmla="*/ 7 h 360"/>
                <a:gd name="T24" fmla="*/ 6 w 392"/>
                <a:gd name="T25" fmla="*/ 7 h 360"/>
                <a:gd name="T26" fmla="*/ 6 w 392"/>
                <a:gd name="T27" fmla="*/ 7 h 360"/>
                <a:gd name="T28" fmla="*/ 6 w 392"/>
                <a:gd name="T29" fmla="*/ 7 h 360"/>
                <a:gd name="T30" fmla="*/ 6 w 392"/>
                <a:gd name="T31" fmla="*/ 7 h 360"/>
                <a:gd name="T32" fmla="*/ 6 w 392"/>
                <a:gd name="T33" fmla="*/ 7 h 360"/>
                <a:gd name="T34" fmla="*/ 6 w 392"/>
                <a:gd name="T35" fmla="*/ 7 h 360"/>
                <a:gd name="T36" fmla="*/ 6 w 392"/>
                <a:gd name="T37" fmla="*/ 7 h 360"/>
                <a:gd name="T38" fmla="*/ 6 w 392"/>
                <a:gd name="T39" fmla="*/ 7 h 360"/>
                <a:gd name="T40" fmla="*/ 6 w 392"/>
                <a:gd name="T41" fmla="*/ 7 h 360"/>
                <a:gd name="T42" fmla="*/ 6 w 392"/>
                <a:gd name="T43" fmla="*/ 7 h 360"/>
                <a:gd name="T44" fmla="*/ 6 w 392"/>
                <a:gd name="T45" fmla="*/ 7 h 360"/>
                <a:gd name="T46" fmla="*/ 6 w 392"/>
                <a:gd name="T47" fmla="*/ 7 h 360"/>
                <a:gd name="T48" fmla="*/ 6 w 392"/>
                <a:gd name="T49" fmla="*/ 7 h 360"/>
                <a:gd name="T50" fmla="*/ 6 w 392"/>
                <a:gd name="T51" fmla="*/ 7 h 360"/>
                <a:gd name="T52" fmla="*/ 6 w 392"/>
                <a:gd name="T53" fmla="*/ 7 h 360"/>
                <a:gd name="T54" fmla="*/ 6 w 392"/>
                <a:gd name="T55" fmla="*/ 7 h 360"/>
                <a:gd name="T56" fmla="*/ 6 w 392"/>
                <a:gd name="T57" fmla="*/ 7 h 360"/>
                <a:gd name="T58" fmla="*/ 6 w 392"/>
                <a:gd name="T59" fmla="*/ 7 h 360"/>
                <a:gd name="T60" fmla="*/ 6 w 392"/>
                <a:gd name="T61" fmla="*/ 7 h 360"/>
                <a:gd name="T62" fmla="*/ 6 w 392"/>
                <a:gd name="T63" fmla="*/ 7 h 360"/>
                <a:gd name="T64" fmla="*/ 6 w 392"/>
                <a:gd name="T65" fmla="*/ 7 h 360"/>
                <a:gd name="T66" fmla="*/ 6 w 392"/>
                <a:gd name="T67" fmla="*/ 7 h 360"/>
                <a:gd name="T68" fmla="*/ 6 w 392"/>
                <a:gd name="T69" fmla="*/ 7 h 360"/>
                <a:gd name="T70" fmla="*/ 6 w 392"/>
                <a:gd name="T71" fmla="*/ 7 h 360"/>
                <a:gd name="T72" fmla="*/ 6 w 392"/>
                <a:gd name="T73" fmla="*/ 7 h 360"/>
                <a:gd name="T74" fmla="*/ 6 w 392"/>
                <a:gd name="T75" fmla="*/ 7 h 360"/>
                <a:gd name="T76" fmla="*/ 6 w 392"/>
                <a:gd name="T77" fmla="*/ 7 h 360"/>
                <a:gd name="T78" fmla="*/ 6 w 392"/>
                <a:gd name="T79" fmla="*/ 7 h 360"/>
                <a:gd name="T80" fmla="*/ 6 w 392"/>
                <a:gd name="T81" fmla="*/ 7 h 360"/>
                <a:gd name="T82" fmla="*/ 6 w 392"/>
                <a:gd name="T83" fmla="*/ 7 h 360"/>
                <a:gd name="T84" fmla="*/ 6 w 392"/>
                <a:gd name="T85" fmla="*/ 7 h 360"/>
                <a:gd name="T86" fmla="*/ 6 w 392"/>
                <a:gd name="T87" fmla="*/ 7 h 360"/>
                <a:gd name="T88" fmla="*/ 6 w 392"/>
                <a:gd name="T89" fmla="*/ 7 h 360"/>
                <a:gd name="T90" fmla="*/ 6 w 392"/>
                <a:gd name="T91" fmla="*/ 7 h 360"/>
                <a:gd name="T92" fmla="*/ 6 w 392"/>
                <a:gd name="T93" fmla="*/ 7 h 360"/>
                <a:gd name="T94" fmla="*/ 6 w 392"/>
                <a:gd name="T95" fmla="*/ 7 h 360"/>
                <a:gd name="T96" fmla="*/ 0 w 392"/>
                <a:gd name="T97" fmla="*/ 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2"/>
                <a:gd name="T148" fmla="*/ 0 h 360"/>
                <a:gd name="T149" fmla="*/ 392 w 39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2" h="360">
                  <a:moveTo>
                    <a:pt x="0" y="16"/>
                  </a:moveTo>
                  <a:lnTo>
                    <a:pt x="352" y="0"/>
                  </a:lnTo>
                  <a:lnTo>
                    <a:pt x="350" y="4"/>
                  </a:lnTo>
                  <a:lnTo>
                    <a:pt x="358" y="10"/>
                  </a:lnTo>
                  <a:lnTo>
                    <a:pt x="362" y="18"/>
                  </a:lnTo>
                  <a:lnTo>
                    <a:pt x="360" y="26"/>
                  </a:lnTo>
                  <a:lnTo>
                    <a:pt x="350" y="34"/>
                  </a:lnTo>
                  <a:lnTo>
                    <a:pt x="340" y="46"/>
                  </a:lnTo>
                  <a:lnTo>
                    <a:pt x="338" y="52"/>
                  </a:lnTo>
                  <a:lnTo>
                    <a:pt x="392" y="48"/>
                  </a:lnTo>
                  <a:lnTo>
                    <a:pt x="390" y="54"/>
                  </a:lnTo>
                  <a:lnTo>
                    <a:pt x="392" y="58"/>
                  </a:lnTo>
                  <a:lnTo>
                    <a:pt x="388" y="66"/>
                  </a:lnTo>
                  <a:lnTo>
                    <a:pt x="378" y="76"/>
                  </a:lnTo>
                  <a:lnTo>
                    <a:pt x="374" y="98"/>
                  </a:lnTo>
                  <a:lnTo>
                    <a:pt x="364" y="110"/>
                  </a:lnTo>
                  <a:lnTo>
                    <a:pt x="366" y="124"/>
                  </a:lnTo>
                  <a:lnTo>
                    <a:pt x="364" y="142"/>
                  </a:lnTo>
                  <a:lnTo>
                    <a:pt x="362" y="142"/>
                  </a:lnTo>
                  <a:lnTo>
                    <a:pt x="354" y="152"/>
                  </a:lnTo>
                  <a:lnTo>
                    <a:pt x="352" y="156"/>
                  </a:lnTo>
                  <a:lnTo>
                    <a:pt x="336" y="170"/>
                  </a:lnTo>
                  <a:lnTo>
                    <a:pt x="332" y="186"/>
                  </a:lnTo>
                  <a:lnTo>
                    <a:pt x="332" y="200"/>
                  </a:lnTo>
                  <a:lnTo>
                    <a:pt x="330" y="210"/>
                  </a:lnTo>
                  <a:lnTo>
                    <a:pt x="316" y="218"/>
                  </a:lnTo>
                  <a:lnTo>
                    <a:pt x="306" y="234"/>
                  </a:lnTo>
                  <a:lnTo>
                    <a:pt x="302" y="238"/>
                  </a:lnTo>
                  <a:lnTo>
                    <a:pt x="302" y="250"/>
                  </a:lnTo>
                  <a:lnTo>
                    <a:pt x="294" y="260"/>
                  </a:lnTo>
                  <a:lnTo>
                    <a:pt x="294" y="270"/>
                  </a:lnTo>
                  <a:lnTo>
                    <a:pt x="290" y="282"/>
                  </a:lnTo>
                  <a:lnTo>
                    <a:pt x="282" y="296"/>
                  </a:lnTo>
                  <a:lnTo>
                    <a:pt x="284" y="312"/>
                  </a:lnTo>
                  <a:lnTo>
                    <a:pt x="292" y="320"/>
                  </a:lnTo>
                  <a:lnTo>
                    <a:pt x="294" y="330"/>
                  </a:lnTo>
                  <a:lnTo>
                    <a:pt x="296" y="332"/>
                  </a:lnTo>
                  <a:lnTo>
                    <a:pt x="296" y="336"/>
                  </a:lnTo>
                  <a:lnTo>
                    <a:pt x="292" y="340"/>
                  </a:lnTo>
                  <a:lnTo>
                    <a:pt x="290" y="348"/>
                  </a:lnTo>
                  <a:lnTo>
                    <a:pt x="290" y="354"/>
                  </a:lnTo>
                  <a:lnTo>
                    <a:pt x="50" y="360"/>
                  </a:lnTo>
                  <a:lnTo>
                    <a:pt x="50" y="308"/>
                  </a:lnTo>
                  <a:lnTo>
                    <a:pt x="38" y="306"/>
                  </a:lnTo>
                  <a:lnTo>
                    <a:pt x="28" y="310"/>
                  </a:lnTo>
                  <a:lnTo>
                    <a:pt x="24" y="308"/>
                  </a:lnTo>
                  <a:lnTo>
                    <a:pt x="12" y="300"/>
                  </a:lnTo>
                  <a:lnTo>
                    <a:pt x="14" y="1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5" name="Freeform 44"/>
            <p:cNvSpPr>
              <a:spLocks/>
            </p:cNvSpPr>
            <p:nvPr/>
          </p:nvSpPr>
          <p:spPr bwMode="grayWhite">
            <a:xfrm>
              <a:off x="1704" y="1706"/>
              <a:ext cx="416" cy="513"/>
            </a:xfrm>
            <a:custGeom>
              <a:avLst/>
              <a:gdLst>
                <a:gd name="T0" fmla="*/ 7 w 446"/>
                <a:gd name="T1" fmla="*/ 6 h 554"/>
                <a:gd name="T2" fmla="*/ 7 w 446"/>
                <a:gd name="T3" fmla="*/ 6 h 554"/>
                <a:gd name="T4" fmla="*/ 7 w 446"/>
                <a:gd name="T5" fmla="*/ 6 h 554"/>
                <a:gd name="T6" fmla="*/ 7 w 446"/>
                <a:gd name="T7" fmla="*/ 6 h 554"/>
                <a:gd name="T8" fmla="*/ 7 w 446"/>
                <a:gd name="T9" fmla="*/ 0 h 554"/>
                <a:gd name="T10" fmla="*/ 0 w 446"/>
                <a:gd name="T11" fmla="*/ 6 h 554"/>
                <a:gd name="T12" fmla="*/ 0 w 446"/>
                <a:gd name="T13" fmla="*/ 6 h 554"/>
                <a:gd name="T14" fmla="*/ 7 w 446"/>
                <a:gd name="T15" fmla="*/ 6 h 5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6"/>
                <a:gd name="T25" fmla="*/ 0 h 554"/>
                <a:gd name="T26" fmla="*/ 446 w 446"/>
                <a:gd name="T27" fmla="*/ 554 h 5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6" h="554">
                  <a:moveTo>
                    <a:pt x="392" y="554"/>
                  </a:moveTo>
                  <a:lnTo>
                    <a:pt x="446" y="158"/>
                  </a:lnTo>
                  <a:lnTo>
                    <a:pt x="300" y="136"/>
                  </a:lnTo>
                  <a:lnTo>
                    <a:pt x="314" y="40"/>
                  </a:lnTo>
                  <a:lnTo>
                    <a:pt x="96" y="0"/>
                  </a:lnTo>
                  <a:lnTo>
                    <a:pt x="0" y="492"/>
                  </a:lnTo>
                  <a:lnTo>
                    <a:pt x="392" y="55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6" name="Freeform 45"/>
            <p:cNvSpPr>
              <a:spLocks/>
            </p:cNvSpPr>
            <p:nvPr/>
          </p:nvSpPr>
          <p:spPr bwMode="grayWhite">
            <a:xfrm>
              <a:off x="1775" y="1050"/>
              <a:ext cx="749" cy="474"/>
            </a:xfrm>
            <a:custGeom>
              <a:avLst/>
              <a:gdLst>
                <a:gd name="T0" fmla="*/ 7 w 806"/>
                <a:gd name="T1" fmla="*/ 7 h 510"/>
                <a:gd name="T2" fmla="*/ 7 w 806"/>
                <a:gd name="T3" fmla="*/ 7 h 510"/>
                <a:gd name="T4" fmla="*/ 7 w 806"/>
                <a:gd name="T5" fmla="*/ 7 h 510"/>
                <a:gd name="T6" fmla="*/ 7 w 806"/>
                <a:gd name="T7" fmla="*/ 7 h 510"/>
                <a:gd name="T8" fmla="*/ 7 w 806"/>
                <a:gd name="T9" fmla="*/ 7 h 510"/>
                <a:gd name="T10" fmla="*/ 7 w 806"/>
                <a:gd name="T11" fmla="*/ 7 h 510"/>
                <a:gd name="T12" fmla="*/ 7 w 806"/>
                <a:gd name="T13" fmla="*/ 7 h 510"/>
                <a:gd name="T14" fmla="*/ 7 w 806"/>
                <a:gd name="T15" fmla="*/ 7 h 510"/>
                <a:gd name="T16" fmla="*/ 7 w 806"/>
                <a:gd name="T17" fmla="*/ 7 h 510"/>
                <a:gd name="T18" fmla="*/ 7 w 806"/>
                <a:gd name="T19" fmla="*/ 7 h 510"/>
                <a:gd name="T20" fmla="*/ 7 w 806"/>
                <a:gd name="T21" fmla="*/ 7 h 510"/>
                <a:gd name="T22" fmla="*/ 7 w 806"/>
                <a:gd name="T23" fmla="*/ 7 h 510"/>
                <a:gd name="T24" fmla="*/ 7 w 806"/>
                <a:gd name="T25" fmla="*/ 7 h 510"/>
                <a:gd name="T26" fmla="*/ 7 w 806"/>
                <a:gd name="T27" fmla="*/ 7 h 510"/>
                <a:gd name="T28" fmla="*/ 7 w 806"/>
                <a:gd name="T29" fmla="*/ 7 h 510"/>
                <a:gd name="T30" fmla="*/ 7 w 806"/>
                <a:gd name="T31" fmla="*/ 7 h 510"/>
                <a:gd name="T32" fmla="*/ 7 w 806"/>
                <a:gd name="T33" fmla="*/ 7 h 510"/>
                <a:gd name="T34" fmla="*/ 7 w 806"/>
                <a:gd name="T35" fmla="*/ 7 h 510"/>
                <a:gd name="T36" fmla="*/ 7 w 806"/>
                <a:gd name="T37" fmla="*/ 7 h 510"/>
                <a:gd name="T38" fmla="*/ 7 w 806"/>
                <a:gd name="T39" fmla="*/ 7 h 510"/>
                <a:gd name="T40" fmla="*/ 7 w 806"/>
                <a:gd name="T41" fmla="*/ 7 h 510"/>
                <a:gd name="T42" fmla="*/ 7 w 806"/>
                <a:gd name="T43" fmla="*/ 7 h 510"/>
                <a:gd name="T44" fmla="*/ 7 w 806"/>
                <a:gd name="T45" fmla="*/ 7 h 510"/>
                <a:gd name="T46" fmla="*/ 7 w 806"/>
                <a:gd name="T47" fmla="*/ 7 h 510"/>
                <a:gd name="T48" fmla="*/ 7 w 806"/>
                <a:gd name="T49" fmla="*/ 7 h 510"/>
                <a:gd name="T50" fmla="*/ 7 w 806"/>
                <a:gd name="T51" fmla="*/ 7 h 510"/>
                <a:gd name="T52" fmla="*/ 7 w 806"/>
                <a:gd name="T53" fmla="*/ 7 h 510"/>
                <a:gd name="T54" fmla="*/ 7 w 806"/>
                <a:gd name="T55" fmla="*/ 7 h 510"/>
                <a:gd name="T56" fmla="*/ 7 w 806"/>
                <a:gd name="T57" fmla="*/ 7 h 510"/>
                <a:gd name="T58" fmla="*/ 7 w 806"/>
                <a:gd name="T59" fmla="*/ 7 h 510"/>
                <a:gd name="T60" fmla="*/ 7 w 806"/>
                <a:gd name="T61" fmla="*/ 7 h 510"/>
                <a:gd name="T62" fmla="*/ 7 w 806"/>
                <a:gd name="T63" fmla="*/ 7 h 510"/>
                <a:gd name="T64" fmla="*/ 0 w 806"/>
                <a:gd name="T65" fmla="*/ 7 h 510"/>
                <a:gd name="T66" fmla="*/ 7 w 806"/>
                <a:gd name="T67" fmla="*/ 7 h 510"/>
                <a:gd name="T68" fmla="*/ 7 w 806"/>
                <a:gd name="T69" fmla="*/ 7 h 510"/>
                <a:gd name="T70" fmla="*/ 7 w 806"/>
                <a:gd name="T71" fmla="*/ 7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6"/>
                <a:gd name="T109" fmla="*/ 0 h 510"/>
                <a:gd name="T110" fmla="*/ 806 w 806"/>
                <a:gd name="T111" fmla="*/ 510 h 5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6" h="510">
                  <a:moveTo>
                    <a:pt x="772" y="510"/>
                  </a:moveTo>
                  <a:lnTo>
                    <a:pt x="282" y="450"/>
                  </a:lnTo>
                  <a:lnTo>
                    <a:pt x="274" y="500"/>
                  </a:lnTo>
                  <a:lnTo>
                    <a:pt x="268" y="492"/>
                  </a:lnTo>
                  <a:lnTo>
                    <a:pt x="266" y="480"/>
                  </a:lnTo>
                  <a:lnTo>
                    <a:pt x="256" y="472"/>
                  </a:lnTo>
                  <a:lnTo>
                    <a:pt x="246" y="478"/>
                  </a:lnTo>
                  <a:lnTo>
                    <a:pt x="248" y="486"/>
                  </a:lnTo>
                  <a:lnTo>
                    <a:pt x="228" y="486"/>
                  </a:lnTo>
                  <a:lnTo>
                    <a:pt x="224" y="488"/>
                  </a:lnTo>
                  <a:lnTo>
                    <a:pt x="216" y="482"/>
                  </a:lnTo>
                  <a:lnTo>
                    <a:pt x="196" y="482"/>
                  </a:lnTo>
                  <a:lnTo>
                    <a:pt x="192" y="478"/>
                  </a:lnTo>
                  <a:lnTo>
                    <a:pt x="188" y="478"/>
                  </a:lnTo>
                  <a:lnTo>
                    <a:pt x="180" y="486"/>
                  </a:lnTo>
                  <a:lnTo>
                    <a:pt x="174" y="484"/>
                  </a:lnTo>
                  <a:lnTo>
                    <a:pt x="160" y="478"/>
                  </a:lnTo>
                  <a:lnTo>
                    <a:pt x="154" y="480"/>
                  </a:lnTo>
                  <a:lnTo>
                    <a:pt x="150" y="490"/>
                  </a:lnTo>
                  <a:lnTo>
                    <a:pt x="140" y="484"/>
                  </a:lnTo>
                  <a:lnTo>
                    <a:pt x="134" y="474"/>
                  </a:lnTo>
                  <a:lnTo>
                    <a:pt x="134" y="470"/>
                  </a:lnTo>
                  <a:lnTo>
                    <a:pt x="138" y="458"/>
                  </a:lnTo>
                  <a:lnTo>
                    <a:pt x="136" y="450"/>
                  </a:lnTo>
                  <a:lnTo>
                    <a:pt x="128" y="442"/>
                  </a:lnTo>
                  <a:lnTo>
                    <a:pt x="120" y="442"/>
                  </a:lnTo>
                  <a:lnTo>
                    <a:pt x="112" y="428"/>
                  </a:lnTo>
                  <a:lnTo>
                    <a:pt x="118" y="420"/>
                  </a:lnTo>
                  <a:lnTo>
                    <a:pt x="118" y="414"/>
                  </a:lnTo>
                  <a:lnTo>
                    <a:pt x="110" y="402"/>
                  </a:lnTo>
                  <a:lnTo>
                    <a:pt x="106" y="390"/>
                  </a:lnTo>
                  <a:lnTo>
                    <a:pt x="106" y="370"/>
                  </a:lnTo>
                  <a:lnTo>
                    <a:pt x="108" y="358"/>
                  </a:lnTo>
                  <a:lnTo>
                    <a:pt x="104" y="354"/>
                  </a:lnTo>
                  <a:lnTo>
                    <a:pt x="100" y="352"/>
                  </a:lnTo>
                  <a:lnTo>
                    <a:pt x="98" y="344"/>
                  </a:lnTo>
                  <a:lnTo>
                    <a:pt x="96" y="344"/>
                  </a:lnTo>
                  <a:lnTo>
                    <a:pt x="92" y="344"/>
                  </a:lnTo>
                  <a:lnTo>
                    <a:pt x="72" y="362"/>
                  </a:lnTo>
                  <a:lnTo>
                    <a:pt x="68" y="362"/>
                  </a:lnTo>
                  <a:lnTo>
                    <a:pt x="54" y="350"/>
                  </a:lnTo>
                  <a:lnTo>
                    <a:pt x="58" y="342"/>
                  </a:lnTo>
                  <a:lnTo>
                    <a:pt x="56" y="336"/>
                  </a:lnTo>
                  <a:lnTo>
                    <a:pt x="56" y="328"/>
                  </a:lnTo>
                  <a:lnTo>
                    <a:pt x="68" y="320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8" y="294"/>
                  </a:lnTo>
                  <a:lnTo>
                    <a:pt x="74" y="288"/>
                  </a:lnTo>
                  <a:lnTo>
                    <a:pt x="72" y="284"/>
                  </a:lnTo>
                  <a:lnTo>
                    <a:pt x="88" y="252"/>
                  </a:lnTo>
                  <a:lnTo>
                    <a:pt x="84" y="246"/>
                  </a:lnTo>
                  <a:lnTo>
                    <a:pt x="68" y="244"/>
                  </a:lnTo>
                  <a:lnTo>
                    <a:pt x="68" y="236"/>
                  </a:lnTo>
                  <a:lnTo>
                    <a:pt x="58" y="236"/>
                  </a:lnTo>
                  <a:lnTo>
                    <a:pt x="52" y="222"/>
                  </a:lnTo>
                  <a:lnTo>
                    <a:pt x="50" y="210"/>
                  </a:lnTo>
                  <a:lnTo>
                    <a:pt x="38" y="184"/>
                  </a:lnTo>
                  <a:lnTo>
                    <a:pt x="20" y="168"/>
                  </a:lnTo>
                  <a:lnTo>
                    <a:pt x="12" y="156"/>
                  </a:lnTo>
                  <a:lnTo>
                    <a:pt x="8" y="152"/>
                  </a:lnTo>
                  <a:lnTo>
                    <a:pt x="12" y="146"/>
                  </a:lnTo>
                  <a:lnTo>
                    <a:pt x="16" y="138"/>
                  </a:lnTo>
                  <a:lnTo>
                    <a:pt x="12" y="120"/>
                  </a:lnTo>
                  <a:lnTo>
                    <a:pt x="0" y="94"/>
                  </a:lnTo>
                  <a:lnTo>
                    <a:pt x="18" y="0"/>
                  </a:lnTo>
                  <a:lnTo>
                    <a:pt x="92" y="12"/>
                  </a:lnTo>
                  <a:lnTo>
                    <a:pt x="288" y="46"/>
                  </a:lnTo>
                  <a:lnTo>
                    <a:pt x="490" y="80"/>
                  </a:lnTo>
                  <a:lnTo>
                    <a:pt x="806" y="112"/>
                  </a:lnTo>
                  <a:lnTo>
                    <a:pt x="782" y="414"/>
                  </a:lnTo>
                  <a:lnTo>
                    <a:pt x="772" y="51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7" name="Freeform 46"/>
            <p:cNvSpPr>
              <a:spLocks/>
            </p:cNvSpPr>
            <p:nvPr/>
          </p:nvSpPr>
          <p:spPr bwMode="grayWhite">
            <a:xfrm>
              <a:off x="1984" y="1468"/>
              <a:ext cx="507" cy="422"/>
            </a:xfrm>
            <a:custGeom>
              <a:avLst/>
              <a:gdLst>
                <a:gd name="T0" fmla="*/ 6 w 548"/>
                <a:gd name="T1" fmla="*/ 6 h 456"/>
                <a:gd name="T2" fmla="*/ 6 w 548"/>
                <a:gd name="T3" fmla="*/ 6 h 456"/>
                <a:gd name="T4" fmla="*/ 6 w 548"/>
                <a:gd name="T5" fmla="*/ 6 h 456"/>
                <a:gd name="T6" fmla="*/ 6 w 548"/>
                <a:gd name="T7" fmla="*/ 0 h 456"/>
                <a:gd name="T8" fmla="*/ 6 w 548"/>
                <a:gd name="T9" fmla="*/ 6 h 456"/>
                <a:gd name="T10" fmla="*/ 6 w 548"/>
                <a:gd name="T11" fmla="*/ 6 h 456"/>
                <a:gd name="T12" fmla="*/ 6 w 548"/>
                <a:gd name="T13" fmla="*/ 6 h 456"/>
                <a:gd name="T14" fmla="*/ 0 w 548"/>
                <a:gd name="T15" fmla="*/ 6 h 456"/>
                <a:gd name="T16" fmla="*/ 6 w 548"/>
                <a:gd name="T17" fmla="*/ 6 h 456"/>
                <a:gd name="T18" fmla="*/ 6 w 548"/>
                <a:gd name="T19" fmla="*/ 6 h 456"/>
                <a:gd name="T20" fmla="*/ 6 w 548"/>
                <a:gd name="T21" fmla="*/ 6 h 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8"/>
                <a:gd name="T34" fmla="*/ 0 h 456"/>
                <a:gd name="T35" fmla="*/ 548 w 548"/>
                <a:gd name="T36" fmla="*/ 456 h 4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8" h="456">
                  <a:moveTo>
                    <a:pt x="516" y="456"/>
                  </a:moveTo>
                  <a:lnTo>
                    <a:pt x="532" y="256"/>
                  </a:lnTo>
                  <a:lnTo>
                    <a:pt x="548" y="60"/>
                  </a:lnTo>
                  <a:lnTo>
                    <a:pt x="58" y="0"/>
                  </a:lnTo>
                  <a:lnTo>
                    <a:pt x="50" y="50"/>
                  </a:lnTo>
                  <a:lnTo>
                    <a:pt x="16" y="296"/>
                  </a:lnTo>
                  <a:lnTo>
                    <a:pt x="14" y="296"/>
                  </a:lnTo>
                  <a:lnTo>
                    <a:pt x="0" y="392"/>
                  </a:lnTo>
                  <a:lnTo>
                    <a:pt x="146" y="414"/>
                  </a:lnTo>
                  <a:lnTo>
                    <a:pt x="516" y="4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8" name="Freeform 47"/>
            <p:cNvSpPr>
              <a:spLocks/>
            </p:cNvSpPr>
            <p:nvPr/>
          </p:nvSpPr>
          <p:spPr bwMode="grayWhite">
            <a:xfrm>
              <a:off x="2502" y="1155"/>
              <a:ext cx="478" cy="300"/>
            </a:xfrm>
            <a:custGeom>
              <a:avLst/>
              <a:gdLst>
                <a:gd name="T0" fmla="*/ 0 w 516"/>
                <a:gd name="T1" fmla="*/ 6 h 324"/>
                <a:gd name="T2" fmla="*/ 6 w 516"/>
                <a:gd name="T3" fmla="*/ 0 h 324"/>
                <a:gd name="T4" fmla="*/ 6 w 516"/>
                <a:gd name="T5" fmla="*/ 6 h 324"/>
                <a:gd name="T6" fmla="*/ 6 w 516"/>
                <a:gd name="T7" fmla="*/ 6 h 324"/>
                <a:gd name="T8" fmla="*/ 6 w 516"/>
                <a:gd name="T9" fmla="*/ 6 h 324"/>
                <a:gd name="T10" fmla="*/ 6 w 516"/>
                <a:gd name="T11" fmla="*/ 6 h 324"/>
                <a:gd name="T12" fmla="*/ 6 w 516"/>
                <a:gd name="T13" fmla="*/ 6 h 324"/>
                <a:gd name="T14" fmla="*/ 6 w 516"/>
                <a:gd name="T15" fmla="*/ 6 h 324"/>
                <a:gd name="T16" fmla="*/ 6 w 516"/>
                <a:gd name="T17" fmla="*/ 6 h 324"/>
                <a:gd name="T18" fmla="*/ 6 w 516"/>
                <a:gd name="T19" fmla="*/ 6 h 324"/>
                <a:gd name="T20" fmla="*/ 6 w 516"/>
                <a:gd name="T21" fmla="*/ 6 h 324"/>
                <a:gd name="T22" fmla="*/ 6 w 516"/>
                <a:gd name="T23" fmla="*/ 6 h 324"/>
                <a:gd name="T24" fmla="*/ 6 w 516"/>
                <a:gd name="T25" fmla="*/ 6 h 324"/>
                <a:gd name="T26" fmla="*/ 6 w 516"/>
                <a:gd name="T27" fmla="*/ 6 h 324"/>
                <a:gd name="T28" fmla="*/ 6 w 516"/>
                <a:gd name="T29" fmla="*/ 6 h 324"/>
                <a:gd name="T30" fmla="*/ 6 w 516"/>
                <a:gd name="T31" fmla="*/ 6 h 324"/>
                <a:gd name="T32" fmla="*/ 6 w 516"/>
                <a:gd name="T33" fmla="*/ 6 h 324"/>
                <a:gd name="T34" fmla="*/ 6 w 516"/>
                <a:gd name="T35" fmla="*/ 6 h 324"/>
                <a:gd name="T36" fmla="*/ 6 w 516"/>
                <a:gd name="T37" fmla="*/ 6 h 324"/>
                <a:gd name="T38" fmla="*/ 0 w 516"/>
                <a:gd name="T39" fmla="*/ 6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6"/>
                <a:gd name="T61" fmla="*/ 0 h 324"/>
                <a:gd name="T62" fmla="*/ 516 w 516"/>
                <a:gd name="T63" fmla="*/ 324 h 3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6" h="324">
                  <a:moveTo>
                    <a:pt x="0" y="302"/>
                  </a:moveTo>
                  <a:lnTo>
                    <a:pt x="24" y="0"/>
                  </a:lnTo>
                  <a:lnTo>
                    <a:pt x="252" y="16"/>
                  </a:lnTo>
                  <a:lnTo>
                    <a:pt x="476" y="22"/>
                  </a:lnTo>
                  <a:lnTo>
                    <a:pt x="476" y="30"/>
                  </a:lnTo>
                  <a:lnTo>
                    <a:pt x="484" y="54"/>
                  </a:lnTo>
                  <a:lnTo>
                    <a:pt x="480" y="62"/>
                  </a:lnTo>
                  <a:lnTo>
                    <a:pt x="478" y="78"/>
                  </a:lnTo>
                  <a:lnTo>
                    <a:pt x="480" y="106"/>
                  </a:lnTo>
                  <a:lnTo>
                    <a:pt x="486" y="138"/>
                  </a:lnTo>
                  <a:lnTo>
                    <a:pt x="494" y="146"/>
                  </a:lnTo>
                  <a:lnTo>
                    <a:pt x="500" y="176"/>
                  </a:lnTo>
                  <a:lnTo>
                    <a:pt x="502" y="226"/>
                  </a:lnTo>
                  <a:lnTo>
                    <a:pt x="504" y="236"/>
                  </a:lnTo>
                  <a:lnTo>
                    <a:pt x="504" y="254"/>
                  </a:lnTo>
                  <a:lnTo>
                    <a:pt x="506" y="260"/>
                  </a:lnTo>
                  <a:lnTo>
                    <a:pt x="516" y="296"/>
                  </a:lnTo>
                  <a:lnTo>
                    <a:pt x="516" y="310"/>
                  </a:lnTo>
                  <a:lnTo>
                    <a:pt x="516" y="32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9" name="Freeform 48"/>
            <p:cNvSpPr>
              <a:spLocks/>
            </p:cNvSpPr>
            <p:nvPr/>
          </p:nvSpPr>
          <p:spPr bwMode="grayWhite">
            <a:xfrm>
              <a:off x="2478" y="1435"/>
              <a:ext cx="511" cy="344"/>
            </a:xfrm>
            <a:custGeom>
              <a:avLst/>
              <a:gdLst>
                <a:gd name="T0" fmla="*/ 0 w 552"/>
                <a:gd name="T1" fmla="*/ 6 h 372"/>
                <a:gd name="T2" fmla="*/ 6 w 552"/>
                <a:gd name="T3" fmla="*/ 6 h 372"/>
                <a:gd name="T4" fmla="*/ 6 w 552"/>
                <a:gd name="T5" fmla="*/ 0 h 372"/>
                <a:gd name="T6" fmla="*/ 6 w 552"/>
                <a:gd name="T7" fmla="*/ 6 h 372"/>
                <a:gd name="T8" fmla="*/ 6 w 552"/>
                <a:gd name="T9" fmla="*/ 6 h 372"/>
                <a:gd name="T10" fmla="*/ 6 w 552"/>
                <a:gd name="T11" fmla="*/ 6 h 372"/>
                <a:gd name="T12" fmla="*/ 6 w 552"/>
                <a:gd name="T13" fmla="*/ 6 h 372"/>
                <a:gd name="T14" fmla="*/ 6 w 552"/>
                <a:gd name="T15" fmla="*/ 6 h 372"/>
                <a:gd name="T16" fmla="*/ 6 w 552"/>
                <a:gd name="T17" fmla="*/ 6 h 372"/>
                <a:gd name="T18" fmla="*/ 6 w 552"/>
                <a:gd name="T19" fmla="*/ 6 h 372"/>
                <a:gd name="T20" fmla="*/ 6 w 552"/>
                <a:gd name="T21" fmla="*/ 6 h 372"/>
                <a:gd name="T22" fmla="*/ 6 w 552"/>
                <a:gd name="T23" fmla="*/ 6 h 372"/>
                <a:gd name="T24" fmla="*/ 6 w 552"/>
                <a:gd name="T25" fmla="*/ 6 h 372"/>
                <a:gd name="T26" fmla="*/ 6 w 552"/>
                <a:gd name="T27" fmla="*/ 6 h 372"/>
                <a:gd name="T28" fmla="*/ 6 w 552"/>
                <a:gd name="T29" fmla="*/ 6 h 372"/>
                <a:gd name="T30" fmla="*/ 6 w 552"/>
                <a:gd name="T31" fmla="*/ 6 h 372"/>
                <a:gd name="T32" fmla="*/ 6 w 552"/>
                <a:gd name="T33" fmla="*/ 6 h 372"/>
                <a:gd name="T34" fmla="*/ 6 w 552"/>
                <a:gd name="T35" fmla="*/ 6 h 372"/>
                <a:gd name="T36" fmla="*/ 6 w 552"/>
                <a:gd name="T37" fmla="*/ 6 h 372"/>
                <a:gd name="T38" fmla="*/ 6 w 552"/>
                <a:gd name="T39" fmla="*/ 6 h 372"/>
                <a:gd name="T40" fmla="*/ 6 w 552"/>
                <a:gd name="T41" fmla="*/ 6 h 372"/>
                <a:gd name="T42" fmla="*/ 6 w 552"/>
                <a:gd name="T43" fmla="*/ 6 h 372"/>
                <a:gd name="T44" fmla="*/ 6 w 552"/>
                <a:gd name="T45" fmla="*/ 6 h 372"/>
                <a:gd name="T46" fmla="*/ 6 w 552"/>
                <a:gd name="T47" fmla="*/ 6 h 372"/>
                <a:gd name="T48" fmla="*/ 6 w 552"/>
                <a:gd name="T49" fmla="*/ 6 h 372"/>
                <a:gd name="T50" fmla="*/ 6 w 552"/>
                <a:gd name="T51" fmla="*/ 6 h 372"/>
                <a:gd name="T52" fmla="*/ 6 w 552"/>
                <a:gd name="T53" fmla="*/ 6 h 372"/>
                <a:gd name="T54" fmla="*/ 6 w 552"/>
                <a:gd name="T55" fmla="*/ 6 h 372"/>
                <a:gd name="T56" fmla="*/ 6 w 552"/>
                <a:gd name="T57" fmla="*/ 6 h 372"/>
                <a:gd name="T58" fmla="*/ 6 w 552"/>
                <a:gd name="T59" fmla="*/ 6 h 372"/>
                <a:gd name="T60" fmla="*/ 6 w 552"/>
                <a:gd name="T61" fmla="*/ 6 h 372"/>
                <a:gd name="T62" fmla="*/ 6 w 552"/>
                <a:gd name="T63" fmla="*/ 6 h 372"/>
                <a:gd name="T64" fmla="*/ 6 w 552"/>
                <a:gd name="T65" fmla="*/ 6 h 372"/>
                <a:gd name="T66" fmla="*/ 6 w 552"/>
                <a:gd name="T67" fmla="*/ 6 h 372"/>
                <a:gd name="T68" fmla="*/ 6 w 552"/>
                <a:gd name="T69" fmla="*/ 6 h 372"/>
                <a:gd name="T70" fmla="*/ 0 w 552"/>
                <a:gd name="T71" fmla="*/ 6 h 3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2"/>
                <a:gd name="T109" fmla="*/ 0 h 372"/>
                <a:gd name="T110" fmla="*/ 552 w 552"/>
                <a:gd name="T111" fmla="*/ 372 h 3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2" h="372">
                  <a:moveTo>
                    <a:pt x="0" y="292"/>
                  </a:moveTo>
                  <a:lnTo>
                    <a:pt x="16" y="96"/>
                  </a:lnTo>
                  <a:lnTo>
                    <a:pt x="26" y="0"/>
                  </a:lnTo>
                  <a:lnTo>
                    <a:pt x="542" y="22"/>
                  </a:lnTo>
                  <a:lnTo>
                    <a:pt x="542" y="30"/>
                  </a:lnTo>
                  <a:lnTo>
                    <a:pt x="538" y="40"/>
                  </a:lnTo>
                  <a:lnTo>
                    <a:pt x="524" y="54"/>
                  </a:lnTo>
                  <a:lnTo>
                    <a:pt x="526" y="62"/>
                  </a:lnTo>
                  <a:lnTo>
                    <a:pt x="552" y="86"/>
                  </a:lnTo>
                  <a:lnTo>
                    <a:pt x="552" y="268"/>
                  </a:lnTo>
                  <a:lnTo>
                    <a:pt x="546" y="266"/>
                  </a:lnTo>
                  <a:lnTo>
                    <a:pt x="540" y="268"/>
                  </a:lnTo>
                  <a:lnTo>
                    <a:pt x="544" y="274"/>
                  </a:lnTo>
                  <a:lnTo>
                    <a:pt x="546" y="280"/>
                  </a:lnTo>
                  <a:lnTo>
                    <a:pt x="542" y="290"/>
                  </a:lnTo>
                  <a:lnTo>
                    <a:pt x="548" y="294"/>
                  </a:lnTo>
                  <a:lnTo>
                    <a:pt x="552" y="310"/>
                  </a:lnTo>
                  <a:lnTo>
                    <a:pt x="546" y="314"/>
                  </a:lnTo>
                  <a:lnTo>
                    <a:pt x="546" y="324"/>
                  </a:lnTo>
                  <a:lnTo>
                    <a:pt x="540" y="340"/>
                  </a:lnTo>
                  <a:lnTo>
                    <a:pt x="546" y="358"/>
                  </a:lnTo>
                  <a:lnTo>
                    <a:pt x="550" y="368"/>
                  </a:lnTo>
                  <a:lnTo>
                    <a:pt x="548" y="372"/>
                  </a:lnTo>
                  <a:lnTo>
                    <a:pt x="534" y="360"/>
                  </a:lnTo>
                  <a:lnTo>
                    <a:pt x="502" y="340"/>
                  </a:lnTo>
                  <a:lnTo>
                    <a:pt x="494" y="338"/>
                  </a:lnTo>
                  <a:lnTo>
                    <a:pt x="480" y="338"/>
                  </a:lnTo>
                  <a:lnTo>
                    <a:pt x="470" y="344"/>
                  </a:lnTo>
                  <a:lnTo>
                    <a:pt x="460" y="348"/>
                  </a:lnTo>
                  <a:lnTo>
                    <a:pt x="448" y="344"/>
                  </a:lnTo>
                  <a:lnTo>
                    <a:pt x="444" y="332"/>
                  </a:lnTo>
                  <a:lnTo>
                    <a:pt x="436" y="326"/>
                  </a:lnTo>
                  <a:lnTo>
                    <a:pt x="426" y="330"/>
                  </a:lnTo>
                  <a:lnTo>
                    <a:pt x="412" y="330"/>
                  </a:lnTo>
                  <a:lnTo>
                    <a:pt x="402" y="314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0" name="Freeform 49"/>
            <p:cNvSpPr>
              <a:spLocks/>
            </p:cNvSpPr>
            <p:nvPr/>
          </p:nvSpPr>
          <p:spPr bwMode="grayWhite">
            <a:xfrm>
              <a:off x="2978" y="1673"/>
              <a:ext cx="440" cy="289"/>
            </a:xfrm>
            <a:custGeom>
              <a:avLst/>
              <a:gdLst>
                <a:gd name="T0" fmla="*/ 6 w 474"/>
                <a:gd name="T1" fmla="*/ 0 h 312"/>
                <a:gd name="T2" fmla="*/ 6 w 474"/>
                <a:gd name="T3" fmla="*/ 6 h 312"/>
                <a:gd name="T4" fmla="*/ 6 w 474"/>
                <a:gd name="T5" fmla="*/ 6 h 312"/>
                <a:gd name="T6" fmla="*/ 6 w 474"/>
                <a:gd name="T7" fmla="*/ 6 h 312"/>
                <a:gd name="T8" fmla="*/ 6 w 474"/>
                <a:gd name="T9" fmla="*/ 6 h 312"/>
                <a:gd name="T10" fmla="*/ 6 w 474"/>
                <a:gd name="T11" fmla="*/ 6 h 312"/>
                <a:gd name="T12" fmla="*/ 6 w 474"/>
                <a:gd name="T13" fmla="*/ 6 h 312"/>
                <a:gd name="T14" fmla="*/ 6 w 474"/>
                <a:gd name="T15" fmla="*/ 6 h 312"/>
                <a:gd name="T16" fmla="*/ 6 w 474"/>
                <a:gd name="T17" fmla="*/ 6 h 312"/>
                <a:gd name="T18" fmla="*/ 6 w 474"/>
                <a:gd name="T19" fmla="*/ 6 h 312"/>
                <a:gd name="T20" fmla="*/ 6 w 474"/>
                <a:gd name="T21" fmla="*/ 6 h 312"/>
                <a:gd name="T22" fmla="*/ 6 w 474"/>
                <a:gd name="T23" fmla="*/ 6 h 312"/>
                <a:gd name="T24" fmla="*/ 6 w 474"/>
                <a:gd name="T25" fmla="*/ 6 h 312"/>
                <a:gd name="T26" fmla="*/ 6 w 474"/>
                <a:gd name="T27" fmla="*/ 6 h 312"/>
                <a:gd name="T28" fmla="*/ 6 w 474"/>
                <a:gd name="T29" fmla="*/ 6 h 312"/>
                <a:gd name="T30" fmla="*/ 6 w 474"/>
                <a:gd name="T31" fmla="*/ 6 h 312"/>
                <a:gd name="T32" fmla="*/ 6 w 474"/>
                <a:gd name="T33" fmla="*/ 6 h 312"/>
                <a:gd name="T34" fmla="*/ 6 w 474"/>
                <a:gd name="T35" fmla="*/ 6 h 312"/>
                <a:gd name="T36" fmla="*/ 6 w 474"/>
                <a:gd name="T37" fmla="*/ 6 h 312"/>
                <a:gd name="T38" fmla="*/ 6 w 474"/>
                <a:gd name="T39" fmla="*/ 6 h 312"/>
                <a:gd name="T40" fmla="*/ 6 w 474"/>
                <a:gd name="T41" fmla="*/ 6 h 312"/>
                <a:gd name="T42" fmla="*/ 6 w 474"/>
                <a:gd name="T43" fmla="*/ 6 h 312"/>
                <a:gd name="T44" fmla="*/ 6 w 474"/>
                <a:gd name="T45" fmla="*/ 6 h 312"/>
                <a:gd name="T46" fmla="*/ 6 w 474"/>
                <a:gd name="T47" fmla="*/ 6 h 312"/>
                <a:gd name="T48" fmla="*/ 6 w 474"/>
                <a:gd name="T49" fmla="*/ 6 h 312"/>
                <a:gd name="T50" fmla="*/ 6 w 474"/>
                <a:gd name="T51" fmla="*/ 6 h 312"/>
                <a:gd name="T52" fmla="*/ 6 w 474"/>
                <a:gd name="T53" fmla="*/ 6 h 312"/>
                <a:gd name="T54" fmla="*/ 6 w 474"/>
                <a:gd name="T55" fmla="*/ 6 h 312"/>
                <a:gd name="T56" fmla="*/ 6 w 474"/>
                <a:gd name="T57" fmla="*/ 6 h 312"/>
                <a:gd name="T58" fmla="*/ 6 w 474"/>
                <a:gd name="T59" fmla="*/ 6 h 312"/>
                <a:gd name="T60" fmla="*/ 6 w 474"/>
                <a:gd name="T61" fmla="*/ 6 h 312"/>
                <a:gd name="T62" fmla="*/ 6 w 474"/>
                <a:gd name="T63" fmla="*/ 6 h 312"/>
                <a:gd name="T64" fmla="*/ 2 w 474"/>
                <a:gd name="T65" fmla="*/ 6 h 312"/>
                <a:gd name="T66" fmla="*/ 4 w 474"/>
                <a:gd name="T67" fmla="*/ 6 h 312"/>
                <a:gd name="T68" fmla="*/ 6 w 474"/>
                <a:gd name="T69" fmla="*/ 6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4"/>
                <a:gd name="T106" fmla="*/ 0 h 312"/>
                <a:gd name="T107" fmla="*/ 474 w 474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4" h="312">
                  <a:moveTo>
                    <a:pt x="12" y="12"/>
                  </a:moveTo>
                  <a:lnTo>
                    <a:pt x="384" y="0"/>
                  </a:lnTo>
                  <a:lnTo>
                    <a:pt x="390" y="12"/>
                  </a:lnTo>
                  <a:lnTo>
                    <a:pt x="398" y="18"/>
                  </a:lnTo>
                  <a:lnTo>
                    <a:pt x="396" y="26"/>
                  </a:lnTo>
                  <a:lnTo>
                    <a:pt x="392" y="34"/>
                  </a:lnTo>
                  <a:lnTo>
                    <a:pt x="396" y="46"/>
                  </a:lnTo>
                  <a:lnTo>
                    <a:pt x="402" y="74"/>
                  </a:lnTo>
                  <a:lnTo>
                    <a:pt x="424" y="82"/>
                  </a:lnTo>
                  <a:lnTo>
                    <a:pt x="432" y="88"/>
                  </a:lnTo>
                  <a:lnTo>
                    <a:pt x="434" y="98"/>
                  </a:lnTo>
                  <a:lnTo>
                    <a:pt x="438" y="102"/>
                  </a:lnTo>
                  <a:lnTo>
                    <a:pt x="452" y="114"/>
                  </a:lnTo>
                  <a:lnTo>
                    <a:pt x="454" y="122"/>
                  </a:lnTo>
                  <a:lnTo>
                    <a:pt x="468" y="130"/>
                  </a:lnTo>
                  <a:lnTo>
                    <a:pt x="474" y="148"/>
                  </a:lnTo>
                  <a:lnTo>
                    <a:pt x="472" y="156"/>
                  </a:lnTo>
                  <a:lnTo>
                    <a:pt x="468" y="166"/>
                  </a:lnTo>
                  <a:lnTo>
                    <a:pt x="462" y="172"/>
                  </a:lnTo>
                  <a:lnTo>
                    <a:pt x="462" y="180"/>
                  </a:lnTo>
                  <a:lnTo>
                    <a:pt x="450" y="194"/>
                  </a:lnTo>
                  <a:lnTo>
                    <a:pt x="438" y="198"/>
                  </a:lnTo>
                  <a:lnTo>
                    <a:pt x="434" y="202"/>
                  </a:lnTo>
                  <a:lnTo>
                    <a:pt x="418" y="204"/>
                  </a:lnTo>
                  <a:lnTo>
                    <a:pt x="412" y="208"/>
                  </a:lnTo>
                  <a:lnTo>
                    <a:pt x="406" y="218"/>
                  </a:lnTo>
                  <a:lnTo>
                    <a:pt x="408" y="226"/>
                  </a:lnTo>
                  <a:lnTo>
                    <a:pt x="416" y="236"/>
                  </a:lnTo>
                  <a:lnTo>
                    <a:pt x="420" y="242"/>
                  </a:lnTo>
                  <a:lnTo>
                    <a:pt x="416" y="256"/>
                  </a:lnTo>
                  <a:lnTo>
                    <a:pt x="406" y="282"/>
                  </a:lnTo>
                  <a:lnTo>
                    <a:pt x="394" y="288"/>
                  </a:lnTo>
                  <a:lnTo>
                    <a:pt x="390" y="296"/>
                  </a:lnTo>
                  <a:lnTo>
                    <a:pt x="392" y="304"/>
                  </a:lnTo>
                  <a:lnTo>
                    <a:pt x="386" y="312"/>
                  </a:lnTo>
                  <a:lnTo>
                    <a:pt x="362" y="290"/>
                  </a:lnTo>
                  <a:lnTo>
                    <a:pt x="62" y="298"/>
                  </a:lnTo>
                  <a:lnTo>
                    <a:pt x="60" y="294"/>
                  </a:lnTo>
                  <a:lnTo>
                    <a:pt x="56" y="284"/>
                  </a:lnTo>
                  <a:lnTo>
                    <a:pt x="60" y="276"/>
                  </a:lnTo>
                  <a:lnTo>
                    <a:pt x="54" y="268"/>
                  </a:lnTo>
                  <a:lnTo>
                    <a:pt x="52" y="260"/>
                  </a:lnTo>
                  <a:lnTo>
                    <a:pt x="56" y="252"/>
                  </a:lnTo>
                  <a:lnTo>
                    <a:pt x="54" y="244"/>
                  </a:lnTo>
                  <a:lnTo>
                    <a:pt x="44" y="240"/>
                  </a:lnTo>
                  <a:lnTo>
                    <a:pt x="46" y="224"/>
                  </a:lnTo>
                  <a:lnTo>
                    <a:pt x="48" y="216"/>
                  </a:lnTo>
                  <a:lnTo>
                    <a:pt x="46" y="208"/>
                  </a:lnTo>
                  <a:lnTo>
                    <a:pt x="36" y="200"/>
                  </a:lnTo>
                  <a:lnTo>
                    <a:pt x="34" y="192"/>
                  </a:lnTo>
                  <a:lnTo>
                    <a:pt x="36" y="184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4" y="152"/>
                  </a:lnTo>
                  <a:lnTo>
                    <a:pt x="20" y="138"/>
                  </a:lnTo>
                  <a:lnTo>
                    <a:pt x="20" y="132"/>
                  </a:lnTo>
                  <a:lnTo>
                    <a:pt x="10" y="126"/>
                  </a:lnTo>
                  <a:lnTo>
                    <a:pt x="8" y="116"/>
                  </a:lnTo>
                  <a:lnTo>
                    <a:pt x="10" y="112"/>
                  </a:lnTo>
                  <a:lnTo>
                    <a:pt x="6" y="102"/>
                  </a:lnTo>
                  <a:lnTo>
                    <a:pt x="0" y="84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12" y="54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1" name="Freeform 50"/>
            <p:cNvSpPr>
              <a:spLocks/>
            </p:cNvSpPr>
            <p:nvPr/>
          </p:nvSpPr>
          <p:spPr bwMode="grayWhite">
            <a:xfrm>
              <a:off x="3218" y="1352"/>
              <a:ext cx="387" cy="412"/>
            </a:xfrm>
            <a:custGeom>
              <a:avLst/>
              <a:gdLst>
                <a:gd name="T0" fmla="*/ 7 w 416"/>
                <a:gd name="T1" fmla="*/ 7 h 442"/>
                <a:gd name="T2" fmla="*/ 7 w 416"/>
                <a:gd name="T3" fmla="*/ 7 h 442"/>
                <a:gd name="T4" fmla="*/ 7 w 416"/>
                <a:gd name="T5" fmla="*/ 7 h 442"/>
                <a:gd name="T6" fmla="*/ 7 w 416"/>
                <a:gd name="T7" fmla="*/ 7 h 442"/>
                <a:gd name="T8" fmla="*/ 7 w 416"/>
                <a:gd name="T9" fmla="*/ 7 h 442"/>
                <a:gd name="T10" fmla="*/ 7 w 416"/>
                <a:gd name="T11" fmla="*/ 7 h 442"/>
                <a:gd name="T12" fmla="*/ 7 w 416"/>
                <a:gd name="T13" fmla="*/ 7 h 442"/>
                <a:gd name="T14" fmla="*/ 7 w 416"/>
                <a:gd name="T15" fmla="*/ 7 h 442"/>
                <a:gd name="T16" fmla="*/ 7 w 416"/>
                <a:gd name="T17" fmla="*/ 7 h 442"/>
                <a:gd name="T18" fmla="*/ 7 w 416"/>
                <a:gd name="T19" fmla="*/ 7 h 442"/>
                <a:gd name="T20" fmla="*/ 7 w 416"/>
                <a:gd name="T21" fmla="*/ 7 h 442"/>
                <a:gd name="T22" fmla="*/ 7 w 416"/>
                <a:gd name="T23" fmla="*/ 7 h 442"/>
                <a:gd name="T24" fmla="*/ 7 w 416"/>
                <a:gd name="T25" fmla="*/ 7 h 442"/>
                <a:gd name="T26" fmla="*/ 7 w 416"/>
                <a:gd name="T27" fmla="*/ 7 h 442"/>
                <a:gd name="T28" fmla="*/ 0 w 416"/>
                <a:gd name="T29" fmla="*/ 7 h 442"/>
                <a:gd name="T30" fmla="*/ 7 w 416"/>
                <a:gd name="T31" fmla="*/ 7 h 442"/>
                <a:gd name="T32" fmla="*/ 7 w 416"/>
                <a:gd name="T33" fmla="*/ 7 h 442"/>
                <a:gd name="T34" fmla="*/ 7 w 416"/>
                <a:gd name="T35" fmla="*/ 7 h 442"/>
                <a:gd name="T36" fmla="*/ 7 w 416"/>
                <a:gd name="T37" fmla="*/ 7 h 442"/>
                <a:gd name="T38" fmla="*/ 7 w 416"/>
                <a:gd name="T39" fmla="*/ 7 h 442"/>
                <a:gd name="T40" fmla="*/ 7 w 416"/>
                <a:gd name="T41" fmla="*/ 7 h 442"/>
                <a:gd name="T42" fmla="*/ 7 w 416"/>
                <a:gd name="T43" fmla="*/ 0 h 442"/>
                <a:gd name="T44" fmla="*/ 7 w 416"/>
                <a:gd name="T45" fmla="*/ 2 h 442"/>
                <a:gd name="T46" fmla="*/ 7 w 416"/>
                <a:gd name="T47" fmla="*/ 7 h 442"/>
                <a:gd name="T48" fmla="*/ 7 w 416"/>
                <a:gd name="T49" fmla="*/ 7 h 442"/>
                <a:gd name="T50" fmla="*/ 7 w 416"/>
                <a:gd name="T51" fmla="*/ 7 h 442"/>
                <a:gd name="T52" fmla="*/ 7 w 416"/>
                <a:gd name="T53" fmla="*/ 7 h 442"/>
                <a:gd name="T54" fmla="*/ 7 w 416"/>
                <a:gd name="T55" fmla="*/ 7 h 442"/>
                <a:gd name="T56" fmla="*/ 7 w 416"/>
                <a:gd name="T57" fmla="*/ 7 h 442"/>
                <a:gd name="T58" fmla="*/ 7 w 416"/>
                <a:gd name="T59" fmla="*/ 7 h 442"/>
                <a:gd name="T60" fmla="*/ 7 w 416"/>
                <a:gd name="T61" fmla="*/ 7 h 442"/>
                <a:gd name="T62" fmla="*/ 7 w 416"/>
                <a:gd name="T63" fmla="*/ 7 h 442"/>
                <a:gd name="T64" fmla="*/ 7 w 416"/>
                <a:gd name="T65" fmla="*/ 7 h 442"/>
                <a:gd name="T66" fmla="*/ 7 w 416"/>
                <a:gd name="T67" fmla="*/ 7 h 442"/>
                <a:gd name="T68" fmla="*/ 7 w 416"/>
                <a:gd name="T69" fmla="*/ 7 h 442"/>
                <a:gd name="T70" fmla="*/ 7 w 416"/>
                <a:gd name="T71" fmla="*/ 7 h 442"/>
                <a:gd name="T72" fmla="*/ 7 w 416"/>
                <a:gd name="T73" fmla="*/ 7 h 442"/>
                <a:gd name="T74" fmla="*/ 7 w 416"/>
                <a:gd name="T75" fmla="*/ 7 h 442"/>
                <a:gd name="T76" fmla="*/ 7 w 416"/>
                <a:gd name="T77" fmla="*/ 7 h 442"/>
                <a:gd name="T78" fmla="*/ 7 w 416"/>
                <a:gd name="T79" fmla="*/ 7 h 442"/>
                <a:gd name="T80" fmla="*/ 7 w 416"/>
                <a:gd name="T81" fmla="*/ 7 h 442"/>
                <a:gd name="T82" fmla="*/ 7 w 416"/>
                <a:gd name="T83" fmla="*/ 7 h 442"/>
                <a:gd name="T84" fmla="*/ 7 w 416"/>
                <a:gd name="T85" fmla="*/ 7 h 442"/>
                <a:gd name="T86" fmla="*/ 7 w 416"/>
                <a:gd name="T87" fmla="*/ 7 h 442"/>
                <a:gd name="T88" fmla="*/ 7 w 416"/>
                <a:gd name="T89" fmla="*/ 7 h 442"/>
                <a:gd name="T90" fmla="*/ 7 w 416"/>
                <a:gd name="T91" fmla="*/ 7 h 442"/>
                <a:gd name="T92" fmla="*/ 7 w 416"/>
                <a:gd name="T93" fmla="*/ 7 h 442"/>
                <a:gd name="T94" fmla="*/ 7 w 416"/>
                <a:gd name="T95" fmla="*/ 7 h 442"/>
                <a:gd name="T96" fmla="*/ 7 w 416"/>
                <a:gd name="T97" fmla="*/ 7 h 442"/>
                <a:gd name="T98" fmla="*/ 7 w 416"/>
                <a:gd name="T99" fmla="*/ 7 h 442"/>
                <a:gd name="T100" fmla="*/ 7 w 416"/>
                <a:gd name="T101" fmla="*/ 7 h 442"/>
                <a:gd name="T102" fmla="*/ 7 w 416"/>
                <a:gd name="T103" fmla="*/ 7 h 442"/>
                <a:gd name="T104" fmla="*/ 7 w 416"/>
                <a:gd name="T105" fmla="*/ 7 h 442"/>
                <a:gd name="T106" fmla="*/ 7 w 416"/>
                <a:gd name="T107" fmla="*/ 7 h 442"/>
                <a:gd name="T108" fmla="*/ 7 w 416"/>
                <a:gd name="T109" fmla="*/ 7 h 442"/>
                <a:gd name="T110" fmla="*/ 7 w 416"/>
                <a:gd name="T111" fmla="*/ 7 h 442"/>
                <a:gd name="T112" fmla="*/ 7 w 416"/>
                <a:gd name="T113" fmla="*/ 7 h 442"/>
                <a:gd name="T114" fmla="*/ 7 w 416"/>
                <a:gd name="T115" fmla="*/ 7 h 442"/>
                <a:gd name="T116" fmla="*/ 7 w 416"/>
                <a:gd name="T117" fmla="*/ 7 h 442"/>
                <a:gd name="T118" fmla="*/ 7 w 416"/>
                <a:gd name="T119" fmla="*/ 7 h 442"/>
                <a:gd name="T120" fmla="*/ 7 w 416"/>
                <a:gd name="T121" fmla="*/ 7 h 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6"/>
                <a:gd name="T184" fmla="*/ 0 h 442"/>
                <a:gd name="T185" fmla="*/ 416 w 416"/>
                <a:gd name="T186" fmla="*/ 442 h 4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6" h="442">
                  <a:moveTo>
                    <a:pt x="176" y="442"/>
                  </a:moveTo>
                  <a:lnTo>
                    <a:pt x="174" y="432"/>
                  </a:lnTo>
                  <a:lnTo>
                    <a:pt x="166" y="426"/>
                  </a:lnTo>
                  <a:lnTo>
                    <a:pt x="144" y="418"/>
                  </a:lnTo>
                  <a:lnTo>
                    <a:pt x="138" y="390"/>
                  </a:lnTo>
                  <a:lnTo>
                    <a:pt x="134" y="378"/>
                  </a:lnTo>
                  <a:lnTo>
                    <a:pt x="138" y="370"/>
                  </a:lnTo>
                  <a:lnTo>
                    <a:pt x="140" y="362"/>
                  </a:lnTo>
                  <a:lnTo>
                    <a:pt x="132" y="356"/>
                  </a:lnTo>
                  <a:lnTo>
                    <a:pt x="126" y="344"/>
                  </a:lnTo>
                  <a:lnTo>
                    <a:pt x="124" y="324"/>
                  </a:lnTo>
                  <a:lnTo>
                    <a:pt x="124" y="312"/>
                  </a:lnTo>
                  <a:lnTo>
                    <a:pt x="122" y="306"/>
                  </a:lnTo>
                  <a:lnTo>
                    <a:pt x="100" y="292"/>
                  </a:lnTo>
                  <a:lnTo>
                    <a:pt x="80" y="276"/>
                  </a:lnTo>
                  <a:lnTo>
                    <a:pt x="72" y="262"/>
                  </a:lnTo>
                  <a:lnTo>
                    <a:pt x="52" y="252"/>
                  </a:lnTo>
                  <a:lnTo>
                    <a:pt x="46" y="248"/>
                  </a:lnTo>
                  <a:lnTo>
                    <a:pt x="46" y="244"/>
                  </a:lnTo>
                  <a:lnTo>
                    <a:pt x="42" y="242"/>
                  </a:lnTo>
                  <a:lnTo>
                    <a:pt x="24" y="238"/>
                  </a:lnTo>
                  <a:lnTo>
                    <a:pt x="22" y="234"/>
                  </a:lnTo>
                  <a:lnTo>
                    <a:pt x="14" y="228"/>
                  </a:lnTo>
                  <a:lnTo>
                    <a:pt x="10" y="222"/>
                  </a:lnTo>
                  <a:lnTo>
                    <a:pt x="10" y="198"/>
                  </a:lnTo>
                  <a:lnTo>
                    <a:pt x="14" y="180"/>
                  </a:lnTo>
                  <a:lnTo>
                    <a:pt x="12" y="170"/>
                  </a:lnTo>
                  <a:lnTo>
                    <a:pt x="18" y="160"/>
                  </a:lnTo>
                  <a:lnTo>
                    <a:pt x="10" y="146"/>
                  </a:lnTo>
                  <a:lnTo>
                    <a:pt x="0" y="142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14"/>
                  </a:lnTo>
                  <a:lnTo>
                    <a:pt x="28" y="98"/>
                  </a:lnTo>
                  <a:lnTo>
                    <a:pt x="36" y="96"/>
                  </a:lnTo>
                  <a:lnTo>
                    <a:pt x="40" y="90"/>
                  </a:lnTo>
                  <a:lnTo>
                    <a:pt x="38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6" y="18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2" y="34"/>
                  </a:lnTo>
                  <a:lnTo>
                    <a:pt x="146" y="28"/>
                  </a:lnTo>
                  <a:lnTo>
                    <a:pt x="152" y="28"/>
                  </a:lnTo>
                  <a:lnTo>
                    <a:pt x="160" y="36"/>
                  </a:lnTo>
                  <a:lnTo>
                    <a:pt x="168" y="34"/>
                  </a:lnTo>
                  <a:lnTo>
                    <a:pt x="172" y="40"/>
                  </a:lnTo>
                  <a:lnTo>
                    <a:pt x="182" y="42"/>
                  </a:lnTo>
                  <a:lnTo>
                    <a:pt x="188" y="46"/>
                  </a:lnTo>
                  <a:lnTo>
                    <a:pt x="190" y="56"/>
                  </a:lnTo>
                  <a:lnTo>
                    <a:pt x="196" y="60"/>
                  </a:lnTo>
                  <a:lnTo>
                    <a:pt x="260" y="72"/>
                  </a:lnTo>
                  <a:lnTo>
                    <a:pt x="268" y="72"/>
                  </a:lnTo>
                  <a:lnTo>
                    <a:pt x="282" y="84"/>
                  </a:lnTo>
                  <a:lnTo>
                    <a:pt x="292" y="84"/>
                  </a:lnTo>
                  <a:lnTo>
                    <a:pt x="294" y="88"/>
                  </a:lnTo>
                  <a:lnTo>
                    <a:pt x="298" y="84"/>
                  </a:lnTo>
                  <a:lnTo>
                    <a:pt x="302" y="84"/>
                  </a:lnTo>
                  <a:lnTo>
                    <a:pt x="318" y="86"/>
                  </a:lnTo>
                  <a:lnTo>
                    <a:pt x="328" y="90"/>
                  </a:lnTo>
                  <a:lnTo>
                    <a:pt x="334" y="94"/>
                  </a:lnTo>
                  <a:lnTo>
                    <a:pt x="330" y="96"/>
                  </a:lnTo>
                  <a:lnTo>
                    <a:pt x="330" y="100"/>
                  </a:lnTo>
                  <a:lnTo>
                    <a:pt x="340" y="102"/>
                  </a:lnTo>
                  <a:lnTo>
                    <a:pt x="354" y="110"/>
                  </a:lnTo>
                  <a:lnTo>
                    <a:pt x="356" y="118"/>
                  </a:lnTo>
                  <a:lnTo>
                    <a:pt x="352" y="142"/>
                  </a:lnTo>
                  <a:lnTo>
                    <a:pt x="354" y="144"/>
                  </a:lnTo>
                  <a:lnTo>
                    <a:pt x="366" y="142"/>
                  </a:lnTo>
                  <a:lnTo>
                    <a:pt x="368" y="142"/>
                  </a:lnTo>
                  <a:lnTo>
                    <a:pt x="366" y="148"/>
                  </a:lnTo>
                  <a:lnTo>
                    <a:pt x="362" y="152"/>
                  </a:lnTo>
                  <a:lnTo>
                    <a:pt x="366" y="164"/>
                  </a:lnTo>
                  <a:lnTo>
                    <a:pt x="376" y="170"/>
                  </a:lnTo>
                  <a:lnTo>
                    <a:pt x="374" y="172"/>
                  </a:lnTo>
                  <a:lnTo>
                    <a:pt x="360" y="188"/>
                  </a:lnTo>
                  <a:lnTo>
                    <a:pt x="352" y="206"/>
                  </a:lnTo>
                  <a:lnTo>
                    <a:pt x="348" y="218"/>
                  </a:lnTo>
                  <a:lnTo>
                    <a:pt x="346" y="224"/>
                  </a:lnTo>
                  <a:lnTo>
                    <a:pt x="350" y="228"/>
                  </a:lnTo>
                  <a:lnTo>
                    <a:pt x="360" y="222"/>
                  </a:lnTo>
                  <a:lnTo>
                    <a:pt x="372" y="200"/>
                  </a:lnTo>
                  <a:lnTo>
                    <a:pt x="384" y="190"/>
                  </a:lnTo>
                  <a:lnTo>
                    <a:pt x="390" y="188"/>
                  </a:lnTo>
                  <a:lnTo>
                    <a:pt x="392" y="182"/>
                  </a:lnTo>
                  <a:lnTo>
                    <a:pt x="398" y="176"/>
                  </a:lnTo>
                  <a:lnTo>
                    <a:pt x="400" y="170"/>
                  </a:lnTo>
                  <a:lnTo>
                    <a:pt x="400" y="162"/>
                  </a:lnTo>
                  <a:lnTo>
                    <a:pt x="400" y="158"/>
                  </a:lnTo>
                  <a:lnTo>
                    <a:pt x="404" y="154"/>
                  </a:lnTo>
                  <a:lnTo>
                    <a:pt x="406" y="148"/>
                  </a:lnTo>
                  <a:lnTo>
                    <a:pt x="410" y="146"/>
                  </a:lnTo>
                  <a:lnTo>
                    <a:pt x="414" y="146"/>
                  </a:lnTo>
                  <a:lnTo>
                    <a:pt x="416" y="150"/>
                  </a:lnTo>
                  <a:lnTo>
                    <a:pt x="414" y="162"/>
                  </a:lnTo>
                  <a:lnTo>
                    <a:pt x="404" y="188"/>
                  </a:lnTo>
                  <a:lnTo>
                    <a:pt x="400" y="194"/>
                  </a:lnTo>
                  <a:lnTo>
                    <a:pt x="396" y="202"/>
                  </a:lnTo>
                  <a:lnTo>
                    <a:pt x="396" y="208"/>
                  </a:lnTo>
                  <a:lnTo>
                    <a:pt x="388" y="228"/>
                  </a:lnTo>
                  <a:lnTo>
                    <a:pt x="388" y="246"/>
                  </a:lnTo>
                  <a:lnTo>
                    <a:pt x="386" y="258"/>
                  </a:lnTo>
                  <a:lnTo>
                    <a:pt x="378" y="268"/>
                  </a:lnTo>
                  <a:lnTo>
                    <a:pt x="376" y="274"/>
                  </a:lnTo>
                  <a:lnTo>
                    <a:pt x="378" y="288"/>
                  </a:lnTo>
                  <a:lnTo>
                    <a:pt x="380" y="312"/>
                  </a:lnTo>
                  <a:lnTo>
                    <a:pt x="376" y="316"/>
                  </a:lnTo>
                  <a:lnTo>
                    <a:pt x="368" y="342"/>
                  </a:lnTo>
                  <a:lnTo>
                    <a:pt x="372" y="378"/>
                  </a:lnTo>
                  <a:lnTo>
                    <a:pt x="382" y="404"/>
                  </a:lnTo>
                  <a:lnTo>
                    <a:pt x="380" y="408"/>
                  </a:lnTo>
                  <a:lnTo>
                    <a:pt x="382" y="412"/>
                  </a:lnTo>
                  <a:lnTo>
                    <a:pt x="380" y="418"/>
                  </a:lnTo>
                  <a:lnTo>
                    <a:pt x="382" y="428"/>
                  </a:lnTo>
                  <a:lnTo>
                    <a:pt x="176" y="44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2" name="Freeform 51"/>
            <p:cNvSpPr>
              <a:spLocks/>
            </p:cNvSpPr>
            <p:nvPr/>
          </p:nvSpPr>
          <p:spPr bwMode="grayWhite">
            <a:xfrm>
              <a:off x="1568" y="2162"/>
              <a:ext cx="501" cy="578"/>
            </a:xfrm>
            <a:custGeom>
              <a:avLst/>
              <a:gdLst>
                <a:gd name="T0" fmla="*/ 7 w 538"/>
                <a:gd name="T1" fmla="*/ 7 h 622"/>
                <a:gd name="T2" fmla="*/ 7 w 538"/>
                <a:gd name="T3" fmla="*/ 7 h 622"/>
                <a:gd name="T4" fmla="*/ 7 w 538"/>
                <a:gd name="T5" fmla="*/ 0 h 622"/>
                <a:gd name="T6" fmla="*/ 7 w 538"/>
                <a:gd name="T7" fmla="*/ 0 h 622"/>
                <a:gd name="T8" fmla="*/ 7 w 538"/>
                <a:gd name="T9" fmla="*/ 7 h 622"/>
                <a:gd name="T10" fmla="*/ 7 w 538"/>
                <a:gd name="T11" fmla="*/ 7 h 622"/>
                <a:gd name="T12" fmla="*/ 7 w 538"/>
                <a:gd name="T13" fmla="*/ 7 h 622"/>
                <a:gd name="T14" fmla="*/ 7 w 538"/>
                <a:gd name="T15" fmla="*/ 7 h 622"/>
                <a:gd name="T16" fmla="*/ 7 w 538"/>
                <a:gd name="T17" fmla="*/ 7 h 622"/>
                <a:gd name="T18" fmla="*/ 7 w 538"/>
                <a:gd name="T19" fmla="*/ 7 h 622"/>
                <a:gd name="T20" fmla="*/ 7 w 538"/>
                <a:gd name="T21" fmla="*/ 7 h 622"/>
                <a:gd name="T22" fmla="*/ 7 w 538"/>
                <a:gd name="T23" fmla="*/ 7 h 622"/>
                <a:gd name="T24" fmla="*/ 7 w 538"/>
                <a:gd name="T25" fmla="*/ 7 h 622"/>
                <a:gd name="T26" fmla="*/ 7 w 538"/>
                <a:gd name="T27" fmla="*/ 7 h 622"/>
                <a:gd name="T28" fmla="*/ 7 w 538"/>
                <a:gd name="T29" fmla="*/ 7 h 622"/>
                <a:gd name="T30" fmla="*/ 7 w 538"/>
                <a:gd name="T31" fmla="*/ 7 h 622"/>
                <a:gd name="T32" fmla="*/ 7 w 538"/>
                <a:gd name="T33" fmla="*/ 7 h 622"/>
                <a:gd name="T34" fmla="*/ 7 w 538"/>
                <a:gd name="T35" fmla="*/ 7 h 622"/>
                <a:gd name="T36" fmla="*/ 7 w 538"/>
                <a:gd name="T37" fmla="*/ 7 h 622"/>
                <a:gd name="T38" fmla="*/ 7 w 538"/>
                <a:gd name="T39" fmla="*/ 7 h 622"/>
                <a:gd name="T40" fmla="*/ 7 w 538"/>
                <a:gd name="T41" fmla="*/ 7 h 622"/>
                <a:gd name="T42" fmla="*/ 7 w 538"/>
                <a:gd name="T43" fmla="*/ 7 h 622"/>
                <a:gd name="T44" fmla="*/ 7 w 538"/>
                <a:gd name="T45" fmla="*/ 7 h 622"/>
                <a:gd name="T46" fmla="*/ 7 w 538"/>
                <a:gd name="T47" fmla="*/ 7 h 622"/>
                <a:gd name="T48" fmla="*/ 7 w 538"/>
                <a:gd name="T49" fmla="*/ 7 h 622"/>
                <a:gd name="T50" fmla="*/ 7 w 538"/>
                <a:gd name="T51" fmla="*/ 7 h 622"/>
                <a:gd name="T52" fmla="*/ 7 w 538"/>
                <a:gd name="T53" fmla="*/ 7 h 622"/>
                <a:gd name="T54" fmla="*/ 7 w 538"/>
                <a:gd name="T55" fmla="*/ 7 h 622"/>
                <a:gd name="T56" fmla="*/ 7 w 538"/>
                <a:gd name="T57" fmla="*/ 7 h 622"/>
                <a:gd name="T58" fmla="*/ 7 w 538"/>
                <a:gd name="T59" fmla="*/ 7 h 622"/>
                <a:gd name="T60" fmla="*/ 7 w 538"/>
                <a:gd name="T61" fmla="*/ 7 h 622"/>
                <a:gd name="T62" fmla="*/ 7 w 538"/>
                <a:gd name="T63" fmla="*/ 7 h 622"/>
                <a:gd name="T64" fmla="*/ 7 w 538"/>
                <a:gd name="T65" fmla="*/ 7 h 622"/>
                <a:gd name="T66" fmla="*/ 7 w 538"/>
                <a:gd name="T67" fmla="*/ 7 h 622"/>
                <a:gd name="T68" fmla="*/ 7 w 538"/>
                <a:gd name="T69" fmla="*/ 7 h 622"/>
                <a:gd name="T70" fmla="*/ 7 w 538"/>
                <a:gd name="T71" fmla="*/ 7 h 622"/>
                <a:gd name="T72" fmla="*/ 7 w 538"/>
                <a:gd name="T73" fmla="*/ 7 h 622"/>
                <a:gd name="T74" fmla="*/ 7 w 538"/>
                <a:gd name="T75" fmla="*/ 7 h 622"/>
                <a:gd name="T76" fmla="*/ 7 w 538"/>
                <a:gd name="T77" fmla="*/ 7 h 622"/>
                <a:gd name="T78" fmla="*/ 7 w 538"/>
                <a:gd name="T79" fmla="*/ 7 h 622"/>
                <a:gd name="T80" fmla="*/ 7 w 538"/>
                <a:gd name="T81" fmla="*/ 7 h 622"/>
                <a:gd name="T82" fmla="*/ 7 w 538"/>
                <a:gd name="T83" fmla="*/ 7 h 622"/>
                <a:gd name="T84" fmla="*/ 7 w 538"/>
                <a:gd name="T85" fmla="*/ 7 h 622"/>
                <a:gd name="T86" fmla="*/ 7 w 538"/>
                <a:gd name="T87" fmla="*/ 7 h 622"/>
                <a:gd name="T88" fmla="*/ 7 w 538"/>
                <a:gd name="T89" fmla="*/ 7 h 622"/>
                <a:gd name="T90" fmla="*/ 7 w 538"/>
                <a:gd name="T91" fmla="*/ 7 h 622"/>
                <a:gd name="T92" fmla="*/ 7 w 538"/>
                <a:gd name="T93" fmla="*/ 7 h 622"/>
                <a:gd name="T94" fmla="*/ 7 w 538"/>
                <a:gd name="T95" fmla="*/ 7 h 622"/>
                <a:gd name="T96" fmla="*/ 6 w 538"/>
                <a:gd name="T97" fmla="*/ 7 h 622"/>
                <a:gd name="T98" fmla="*/ 0 w 538"/>
                <a:gd name="T99" fmla="*/ 7 h 622"/>
                <a:gd name="T100" fmla="*/ 7 w 538"/>
                <a:gd name="T101" fmla="*/ 7 h 622"/>
                <a:gd name="T102" fmla="*/ 7 w 538"/>
                <a:gd name="T103" fmla="*/ 7 h 622"/>
                <a:gd name="T104" fmla="*/ 7 w 538"/>
                <a:gd name="T105" fmla="*/ 7 h 6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8"/>
                <a:gd name="T160" fmla="*/ 0 h 622"/>
                <a:gd name="T161" fmla="*/ 538 w 538"/>
                <a:gd name="T162" fmla="*/ 622 h 6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8" h="622">
                  <a:moveTo>
                    <a:pt x="458" y="622"/>
                  </a:moveTo>
                  <a:lnTo>
                    <a:pt x="538" y="62"/>
                  </a:lnTo>
                  <a:lnTo>
                    <a:pt x="146" y="0"/>
                  </a:lnTo>
                  <a:lnTo>
                    <a:pt x="138" y="52"/>
                  </a:lnTo>
                  <a:lnTo>
                    <a:pt x="122" y="94"/>
                  </a:lnTo>
                  <a:lnTo>
                    <a:pt x="114" y="94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4" y="78"/>
                  </a:lnTo>
                  <a:lnTo>
                    <a:pt x="88" y="74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6" y="100"/>
                  </a:lnTo>
                  <a:lnTo>
                    <a:pt x="70" y="146"/>
                  </a:lnTo>
                  <a:lnTo>
                    <a:pt x="74" y="154"/>
                  </a:lnTo>
                  <a:lnTo>
                    <a:pt x="68" y="174"/>
                  </a:lnTo>
                  <a:lnTo>
                    <a:pt x="64" y="182"/>
                  </a:lnTo>
                  <a:lnTo>
                    <a:pt x="64" y="186"/>
                  </a:lnTo>
                  <a:lnTo>
                    <a:pt x="64" y="200"/>
                  </a:lnTo>
                  <a:lnTo>
                    <a:pt x="66" y="206"/>
                  </a:lnTo>
                  <a:lnTo>
                    <a:pt x="64" y="210"/>
                  </a:lnTo>
                  <a:lnTo>
                    <a:pt x="70" y="222"/>
                  </a:lnTo>
                  <a:lnTo>
                    <a:pt x="70" y="232"/>
                  </a:lnTo>
                  <a:lnTo>
                    <a:pt x="74" y="238"/>
                  </a:lnTo>
                  <a:lnTo>
                    <a:pt x="76" y="250"/>
                  </a:lnTo>
                  <a:lnTo>
                    <a:pt x="82" y="254"/>
                  </a:lnTo>
                  <a:lnTo>
                    <a:pt x="86" y="260"/>
                  </a:lnTo>
                  <a:lnTo>
                    <a:pt x="88" y="268"/>
                  </a:lnTo>
                  <a:lnTo>
                    <a:pt x="86" y="272"/>
                  </a:lnTo>
                  <a:lnTo>
                    <a:pt x="84" y="270"/>
                  </a:lnTo>
                  <a:lnTo>
                    <a:pt x="74" y="278"/>
                  </a:lnTo>
                  <a:lnTo>
                    <a:pt x="62" y="282"/>
                  </a:lnTo>
                  <a:lnTo>
                    <a:pt x="52" y="294"/>
                  </a:lnTo>
                  <a:lnTo>
                    <a:pt x="46" y="320"/>
                  </a:lnTo>
                  <a:lnTo>
                    <a:pt x="30" y="340"/>
                  </a:lnTo>
                  <a:lnTo>
                    <a:pt x="22" y="340"/>
                  </a:lnTo>
                  <a:lnTo>
                    <a:pt x="22" y="346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20" y="372"/>
                  </a:lnTo>
                  <a:lnTo>
                    <a:pt x="22" y="378"/>
                  </a:lnTo>
                  <a:lnTo>
                    <a:pt x="34" y="386"/>
                  </a:lnTo>
                  <a:lnTo>
                    <a:pt x="36" y="392"/>
                  </a:lnTo>
                  <a:lnTo>
                    <a:pt x="32" y="396"/>
                  </a:lnTo>
                  <a:lnTo>
                    <a:pt x="30" y="402"/>
                  </a:lnTo>
                  <a:lnTo>
                    <a:pt x="24" y="410"/>
                  </a:lnTo>
                  <a:lnTo>
                    <a:pt x="20" y="408"/>
                  </a:lnTo>
                  <a:lnTo>
                    <a:pt x="6" y="406"/>
                  </a:lnTo>
                  <a:lnTo>
                    <a:pt x="0" y="430"/>
                  </a:lnTo>
                  <a:lnTo>
                    <a:pt x="290" y="596"/>
                  </a:lnTo>
                  <a:lnTo>
                    <a:pt x="458" y="62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3" name="Freeform 52"/>
            <p:cNvSpPr>
              <a:spLocks/>
            </p:cNvSpPr>
            <p:nvPr/>
          </p:nvSpPr>
          <p:spPr bwMode="grayWhite">
            <a:xfrm>
              <a:off x="2504" y="2268"/>
              <a:ext cx="629" cy="327"/>
            </a:xfrm>
            <a:custGeom>
              <a:avLst/>
              <a:gdLst>
                <a:gd name="T0" fmla="*/ 6 w 678"/>
                <a:gd name="T1" fmla="*/ 6 h 352"/>
                <a:gd name="T2" fmla="*/ 0 w 678"/>
                <a:gd name="T3" fmla="*/ 7 h 352"/>
                <a:gd name="T4" fmla="*/ 6 w 678"/>
                <a:gd name="T5" fmla="*/ 7 h 352"/>
                <a:gd name="T6" fmla="*/ 6 w 678"/>
                <a:gd name="T7" fmla="*/ 7 h 352"/>
                <a:gd name="T8" fmla="*/ 6 w 678"/>
                <a:gd name="T9" fmla="*/ 7 h 352"/>
                <a:gd name="T10" fmla="*/ 6 w 678"/>
                <a:gd name="T11" fmla="*/ 7 h 352"/>
                <a:gd name="T12" fmla="*/ 6 w 678"/>
                <a:gd name="T13" fmla="*/ 7 h 352"/>
                <a:gd name="T14" fmla="*/ 6 w 678"/>
                <a:gd name="T15" fmla="*/ 7 h 352"/>
                <a:gd name="T16" fmla="*/ 6 w 678"/>
                <a:gd name="T17" fmla="*/ 7 h 352"/>
                <a:gd name="T18" fmla="*/ 6 w 678"/>
                <a:gd name="T19" fmla="*/ 7 h 352"/>
                <a:gd name="T20" fmla="*/ 6 w 678"/>
                <a:gd name="T21" fmla="*/ 7 h 352"/>
                <a:gd name="T22" fmla="*/ 6 w 678"/>
                <a:gd name="T23" fmla="*/ 7 h 352"/>
                <a:gd name="T24" fmla="*/ 6 w 678"/>
                <a:gd name="T25" fmla="*/ 7 h 352"/>
                <a:gd name="T26" fmla="*/ 6 w 678"/>
                <a:gd name="T27" fmla="*/ 7 h 352"/>
                <a:gd name="T28" fmla="*/ 6 w 678"/>
                <a:gd name="T29" fmla="*/ 7 h 352"/>
                <a:gd name="T30" fmla="*/ 6 w 678"/>
                <a:gd name="T31" fmla="*/ 7 h 352"/>
                <a:gd name="T32" fmla="*/ 6 w 678"/>
                <a:gd name="T33" fmla="*/ 7 h 352"/>
                <a:gd name="T34" fmla="*/ 6 w 678"/>
                <a:gd name="T35" fmla="*/ 7 h 352"/>
                <a:gd name="T36" fmla="*/ 6 w 678"/>
                <a:gd name="T37" fmla="*/ 7 h 352"/>
                <a:gd name="T38" fmla="*/ 6 w 678"/>
                <a:gd name="T39" fmla="*/ 7 h 352"/>
                <a:gd name="T40" fmla="*/ 6 w 678"/>
                <a:gd name="T41" fmla="*/ 7 h 352"/>
                <a:gd name="T42" fmla="*/ 6 w 678"/>
                <a:gd name="T43" fmla="*/ 7 h 352"/>
                <a:gd name="T44" fmla="*/ 6 w 678"/>
                <a:gd name="T45" fmla="*/ 7 h 352"/>
                <a:gd name="T46" fmla="*/ 6 w 678"/>
                <a:gd name="T47" fmla="*/ 7 h 352"/>
                <a:gd name="T48" fmla="*/ 6 w 678"/>
                <a:gd name="T49" fmla="*/ 7 h 352"/>
                <a:gd name="T50" fmla="*/ 6 w 678"/>
                <a:gd name="T51" fmla="*/ 7 h 352"/>
                <a:gd name="T52" fmla="*/ 6 w 678"/>
                <a:gd name="T53" fmla="*/ 7 h 352"/>
                <a:gd name="T54" fmla="*/ 6 w 678"/>
                <a:gd name="T55" fmla="*/ 7 h 352"/>
                <a:gd name="T56" fmla="*/ 6 w 678"/>
                <a:gd name="T57" fmla="*/ 7 h 352"/>
                <a:gd name="T58" fmla="*/ 6 w 678"/>
                <a:gd name="T59" fmla="*/ 7 h 352"/>
                <a:gd name="T60" fmla="*/ 6 w 678"/>
                <a:gd name="T61" fmla="*/ 7 h 352"/>
                <a:gd name="T62" fmla="*/ 6 w 678"/>
                <a:gd name="T63" fmla="*/ 7 h 352"/>
                <a:gd name="T64" fmla="*/ 6 w 678"/>
                <a:gd name="T65" fmla="*/ 7 h 352"/>
                <a:gd name="T66" fmla="*/ 6 w 678"/>
                <a:gd name="T67" fmla="*/ 7 h 352"/>
                <a:gd name="T68" fmla="*/ 6 w 678"/>
                <a:gd name="T69" fmla="*/ 7 h 3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8"/>
                <a:gd name="T106" fmla="*/ 0 h 352"/>
                <a:gd name="T107" fmla="*/ 678 w 678"/>
                <a:gd name="T108" fmla="*/ 352 h 3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8" h="352">
                  <a:moveTo>
                    <a:pt x="662" y="18"/>
                  </a:moveTo>
                  <a:lnTo>
                    <a:pt x="78" y="6"/>
                  </a:lnTo>
                  <a:lnTo>
                    <a:pt x="2" y="0"/>
                  </a:lnTo>
                  <a:lnTo>
                    <a:pt x="0" y="50"/>
                  </a:lnTo>
                  <a:lnTo>
                    <a:pt x="236" y="64"/>
                  </a:lnTo>
                  <a:lnTo>
                    <a:pt x="230" y="256"/>
                  </a:lnTo>
                  <a:lnTo>
                    <a:pt x="238" y="256"/>
                  </a:lnTo>
                  <a:lnTo>
                    <a:pt x="242" y="260"/>
                  </a:lnTo>
                  <a:lnTo>
                    <a:pt x="254" y="276"/>
                  </a:lnTo>
                  <a:lnTo>
                    <a:pt x="260" y="278"/>
                  </a:lnTo>
                  <a:lnTo>
                    <a:pt x="276" y="276"/>
                  </a:lnTo>
                  <a:lnTo>
                    <a:pt x="282" y="270"/>
                  </a:lnTo>
                  <a:lnTo>
                    <a:pt x="290" y="276"/>
                  </a:lnTo>
                  <a:lnTo>
                    <a:pt x="294" y="280"/>
                  </a:lnTo>
                  <a:lnTo>
                    <a:pt x="294" y="284"/>
                  </a:lnTo>
                  <a:lnTo>
                    <a:pt x="298" y="292"/>
                  </a:lnTo>
                  <a:lnTo>
                    <a:pt x="300" y="294"/>
                  </a:lnTo>
                  <a:lnTo>
                    <a:pt x="322" y="298"/>
                  </a:lnTo>
                  <a:lnTo>
                    <a:pt x="330" y="302"/>
                  </a:lnTo>
                  <a:lnTo>
                    <a:pt x="334" y="302"/>
                  </a:lnTo>
                  <a:lnTo>
                    <a:pt x="336" y="300"/>
                  </a:lnTo>
                  <a:lnTo>
                    <a:pt x="342" y="298"/>
                  </a:lnTo>
                  <a:lnTo>
                    <a:pt x="346" y="306"/>
                  </a:lnTo>
                  <a:lnTo>
                    <a:pt x="356" y="310"/>
                  </a:lnTo>
                  <a:lnTo>
                    <a:pt x="362" y="304"/>
                  </a:lnTo>
                  <a:lnTo>
                    <a:pt x="382" y="306"/>
                  </a:lnTo>
                  <a:lnTo>
                    <a:pt x="382" y="310"/>
                  </a:lnTo>
                  <a:lnTo>
                    <a:pt x="390" y="318"/>
                  </a:lnTo>
                  <a:lnTo>
                    <a:pt x="394" y="320"/>
                  </a:lnTo>
                  <a:lnTo>
                    <a:pt x="394" y="330"/>
                  </a:lnTo>
                  <a:lnTo>
                    <a:pt x="410" y="33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38" y="334"/>
                  </a:lnTo>
                  <a:lnTo>
                    <a:pt x="442" y="334"/>
                  </a:lnTo>
                  <a:lnTo>
                    <a:pt x="450" y="330"/>
                  </a:lnTo>
                  <a:lnTo>
                    <a:pt x="456" y="330"/>
                  </a:lnTo>
                  <a:lnTo>
                    <a:pt x="458" y="334"/>
                  </a:lnTo>
                  <a:lnTo>
                    <a:pt x="456" y="340"/>
                  </a:lnTo>
                  <a:lnTo>
                    <a:pt x="460" y="348"/>
                  </a:lnTo>
                  <a:lnTo>
                    <a:pt x="466" y="344"/>
                  </a:lnTo>
                  <a:lnTo>
                    <a:pt x="464" y="338"/>
                  </a:lnTo>
                  <a:lnTo>
                    <a:pt x="470" y="330"/>
                  </a:lnTo>
                  <a:lnTo>
                    <a:pt x="478" y="326"/>
                  </a:lnTo>
                  <a:lnTo>
                    <a:pt x="480" y="326"/>
                  </a:lnTo>
                  <a:lnTo>
                    <a:pt x="482" y="332"/>
                  </a:lnTo>
                  <a:lnTo>
                    <a:pt x="492" y="336"/>
                  </a:lnTo>
                  <a:lnTo>
                    <a:pt x="496" y="334"/>
                  </a:lnTo>
                  <a:lnTo>
                    <a:pt x="498" y="330"/>
                  </a:lnTo>
                  <a:lnTo>
                    <a:pt x="506" y="332"/>
                  </a:lnTo>
                  <a:lnTo>
                    <a:pt x="506" y="334"/>
                  </a:lnTo>
                  <a:lnTo>
                    <a:pt x="514" y="340"/>
                  </a:lnTo>
                  <a:lnTo>
                    <a:pt x="526" y="348"/>
                  </a:lnTo>
                  <a:lnTo>
                    <a:pt x="540" y="338"/>
                  </a:lnTo>
                  <a:lnTo>
                    <a:pt x="544" y="334"/>
                  </a:lnTo>
                  <a:lnTo>
                    <a:pt x="562" y="334"/>
                  </a:lnTo>
                  <a:lnTo>
                    <a:pt x="576" y="328"/>
                  </a:lnTo>
                  <a:lnTo>
                    <a:pt x="582" y="326"/>
                  </a:lnTo>
                  <a:lnTo>
                    <a:pt x="590" y="326"/>
                  </a:lnTo>
                  <a:lnTo>
                    <a:pt x="608" y="330"/>
                  </a:lnTo>
                  <a:lnTo>
                    <a:pt x="620" y="326"/>
                  </a:lnTo>
                  <a:lnTo>
                    <a:pt x="622" y="324"/>
                  </a:lnTo>
                  <a:lnTo>
                    <a:pt x="660" y="344"/>
                  </a:lnTo>
                  <a:lnTo>
                    <a:pt x="668" y="346"/>
                  </a:lnTo>
                  <a:lnTo>
                    <a:pt x="672" y="350"/>
                  </a:lnTo>
                  <a:lnTo>
                    <a:pt x="676" y="352"/>
                  </a:lnTo>
                  <a:lnTo>
                    <a:pt x="678" y="176"/>
                  </a:lnTo>
                  <a:lnTo>
                    <a:pt x="664" y="68"/>
                  </a:lnTo>
                  <a:lnTo>
                    <a:pt x="662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4" name="Freeform 53"/>
            <p:cNvSpPr>
              <a:spLocks/>
            </p:cNvSpPr>
            <p:nvPr/>
          </p:nvSpPr>
          <p:spPr bwMode="grayWhite">
            <a:xfrm>
              <a:off x="2189" y="2315"/>
              <a:ext cx="1022" cy="996"/>
            </a:xfrm>
            <a:custGeom>
              <a:avLst/>
              <a:gdLst>
                <a:gd name="T0" fmla="*/ 6 w 1102"/>
                <a:gd name="T1" fmla="*/ 6 h 1074"/>
                <a:gd name="T2" fmla="*/ 6 w 1102"/>
                <a:gd name="T3" fmla="*/ 6 h 1074"/>
                <a:gd name="T4" fmla="*/ 6 w 1102"/>
                <a:gd name="T5" fmla="*/ 6 h 1074"/>
                <a:gd name="T6" fmla="*/ 6 w 1102"/>
                <a:gd name="T7" fmla="*/ 6 h 1074"/>
                <a:gd name="T8" fmla="*/ 6 w 1102"/>
                <a:gd name="T9" fmla="*/ 6 h 1074"/>
                <a:gd name="T10" fmla="*/ 6 w 1102"/>
                <a:gd name="T11" fmla="*/ 6 h 1074"/>
                <a:gd name="T12" fmla="*/ 6 w 1102"/>
                <a:gd name="T13" fmla="*/ 6 h 1074"/>
                <a:gd name="T14" fmla="*/ 6 w 1102"/>
                <a:gd name="T15" fmla="*/ 6 h 1074"/>
                <a:gd name="T16" fmla="*/ 6 w 1102"/>
                <a:gd name="T17" fmla="*/ 6 h 1074"/>
                <a:gd name="T18" fmla="*/ 6 w 1102"/>
                <a:gd name="T19" fmla="*/ 6 h 1074"/>
                <a:gd name="T20" fmla="*/ 6 w 1102"/>
                <a:gd name="T21" fmla="*/ 6 h 1074"/>
                <a:gd name="T22" fmla="*/ 6 w 1102"/>
                <a:gd name="T23" fmla="*/ 6 h 1074"/>
                <a:gd name="T24" fmla="*/ 6 w 1102"/>
                <a:gd name="T25" fmla="*/ 6 h 1074"/>
                <a:gd name="T26" fmla="*/ 6 w 1102"/>
                <a:gd name="T27" fmla="*/ 6 h 1074"/>
                <a:gd name="T28" fmla="*/ 6 w 1102"/>
                <a:gd name="T29" fmla="*/ 6 h 1074"/>
                <a:gd name="T30" fmla="*/ 6 w 1102"/>
                <a:gd name="T31" fmla="*/ 0 h 1074"/>
                <a:gd name="T32" fmla="*/ 0 w 1102"/>
                <a:gd name="T33" fmla="*/ 6 h 1074"/>
                <a:gd name="T34" fmla="*/ 4 w 1102"/>
                <a:gd name="T35" fmla="*/ 6 h 1074"/>
                <a:gd name="T36" fmla="*/ 6 w 1102"/>
                <a:gd name="T37" fmla="*/ 6 h 1074"/>
                <a:gd name="T38" fmla="*/ 6 w 1102"/>
                <a:gd name="T39" fmla="*/ 6 h 1074"/>
                <a:gd name="T40" fmla="*/ 6 w 1102"/>
                <a:gd name="T41" fmla="*/ 6 h 1074"/>
                <a:gd name="T42" fmla="*/ 6 w 1102"/>
                <a:gd name="T43" fmla="*/ 6 h 1074"/>
                <a:gd name="T44" fmla="*/ 6 w 1102"/>
                <a:gd name="T45" fmla="*/ 6 h 1074"/>
                <a:gd name="T46" fmla="*/ 6 w 1102"/>
                <a:gd name="T47" fmla="*/ 6 h 1074"/>
                <a:gd name="T48" fmla="*/ 6 w 1102"/>
                <a:gd name="T49" fmla="*/ 6 h 1074"/>
                <a:gd name="T50" fmla="*/ 6 w 1102"/>
                <a:gd name="T51" fmla="*/ 6 h 1074"/>
                <a:gd name="T52" fmla="*/ 6 w 1102"/>
                <a:gd name="T53" fmla="*/ 6 h 1074"/>
                <a:gd name="T54" fmla="*/ 6 w 1102"/>
                <a:gd name="T55" fmla="*/ 6 h 1074"/>
                <a:gd name="T56" fmla="*/ 6 w 1102"/>
                <a:gd name="T57" fmla="*/ 6 h 1074"/>
                <a:gd name="T58" fmla="*/ 6 w 1102"/>
                <a:gd name="T59" fmla="*/ 6 h 1074"/>
                <a:gd name="T60" fmla="*/ 6 w 1102"/>
                <a:gd name="T61" fmla="*/ 6 h 1074"/>
                <a:gd name="T62" fmla="*/ 6 w 1102"/>
                <a:gd name="T63" fmla="*/ 6 h 1074"/>
                <a:gd name="T64" fmla="*/ 6 w 1102"/>
                <a:gd name="T65" fmla="*/ 6 h 1074"/>
                <a:gd name="T66" fmla="*/ 6 w 1102"/>
                <a:gd name="T67" fmla="*/ 6 h 1074"/>
                <a:gd name="T68" fmla="*/ 6 w 1102"/>
                <a:gd name="T69" fmla="*/ 6 h 1074"/>
                <a:gd name="T70" fmla="*/ 6 w 1102"/>
                <a:gd name="T71" fmla="*/ 6 h 1074"/>
                <a:gd name="T72" fmla="*/ 6 w 1102"/>
                <a:gd name="T73" fmla="*/ 6 h 1074"/>
                <a:gd name="T74" fmla="*/ 6 w 1102"/>
                <a:gd name="T75" fmla="*/ 6 h 1074"/>
                <a:gd name="T76" fmla="*/ 6 w 1102"/>
                <a:gd name="T77" fmla="*/ 6 h 1074"/>
                <a:gd name="T78" fmla="*/ 6 w 1102"/>
                <a:gd name="T79" fmla="*/ 6 h 1074"/>
                <a:gd name="T80" fmla="*/ 6 w 1102"/>
                <a:gd name="T81" fmla="*/ 6 h 1074"/>
                <a:gd name="T82" fmla="*/ 6 w 1102"/>
                <a:gd name="T83" fmla="*/ 6 h 1074"/>
                <a:gd name="T84" fmla="*/ 6 w 1102"/>
                <a:gd name="T85" fmla="*/ 6 h 1074"/>
                <a:gd name="T86" fmla="*/ 6 w 1102"/>
                <a:gd name="T87" fmla="*/ 6 h 1074"/>
                <a:gd name="T88" fmla="*/ 6 w 1102"/>
                <a:gd name="T89" fmla="*/ 6 h 1074"/>
                <a:gd name="T90" fmla="*/ 6 w 1102"/>
                <a:gd name="T91" fmla="*/ 6 h 1074"/>
                <a:gd name="T92" fmla="*/ 6 w 1102"/>
                <a:gd name="T93" fmla="*/ 6 h 1074"/>
                <a:gd name="T94" fmla="*/ 6 w 1102"/>
                <a:gd name="T95" fmla="*/ 6 h 1074"/>
                <a:gd name="T96" fmla="*/ 6 w 1102"/>
                <a:gd name="T97" fmla="*/ 6 h 1074"/>
                <a:gd name="T98" fmla="*/ 6 w 1102"/>
                <a:gd name="T99" fmla="*/ 6 h 1074"/>
                <a:gd name="T100" fmla="*/ 6 w 1102"/>
                <a:gd name="T101" fmla="*/ 6 h 1074"/>
                <a:gd name="T102" fmla="*/ 6 w 1102"/>
                <a:gd name="T103" fmla="*/ 6 h 1074"/>
                <a:gd name="T104" fmla="*/ 6 w 1102"/>
                <a:gd name="T105" fmla="*/ 6 h 1074"/>
                <a:gd name="T106" fmla="*/ 6 w 1102"/>
                <a:gd name="T107" fmla="*/ 6 h 1074"/>
                <a:gd name="T108" fmla="*/ 6 w 1102"/>
                <a:gd name="T109" fmla="*/ 6 h 1074"/>
                <a:gd name="T110" fmla="*/ 6 w 1102"/>
                <a:gd name="T111" fmla="*/ 6 h 1074"/>
                <a:gd name="T112" fmla="*/ 6 w 1102"/>
                <a:gd name="T113" fmla="*/ 6 h 1074"/>
                <a:gd name="T114" fmla="*/ 6 w 1102"/>
                <a:gd name="T115" fmla="*/ 6 h 1074"/>
                <a:gd name="T116" fmla="*/ 6 w 1102"/>
                <a:gd name="T117" fmla="*/ 6 h 1074"/>
                <a:gd name="T118" fmla="*/ 6 w 1102"/>
                <a:gd name="T119" fmla="*/ 6 h 10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2"/>
                <a:gd name="T181" fmla="*/ 0 h 1074"/>
                <a:gd name="T182" fmla="*/ 1102 w 1102"/>
                <a:gd name="T183" fmla="*/ 1074 h 10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2" h="1074">
                  <a:moveTo>
                    <a:pt x="1016" y="302"/>
                  </a:moveTo>
                  <a:lnTo>
                    <a:pt x="1012" y="300"/>
                  </a:lnTo>
                  <a:lnTo>
                    <a:pt x="1008" y="296"/>
                  </a:lnTo>
                  <a:lnTo>
                    <a:pt x="1000" y="294"/>
                  </a:lnTo>
                  <a:lnTo>
                    <a:pt x="962" y="274"/>
                  </a:lnTo>
                  <a:lnTo>
                    <a:pt x="960" y="276"/>
                  </a:lnTo>
                  <a:lnTo>
                    <a:pt x="948" y="280"/>
                  </a:lnTo>
                  <a:lnTo>
                    <a:pt x="930" y="276"/>
                  </a:lnTo>
                  <a:lnTo>
                    <a:pt x="922" y="276"/>
                  </a:lnTo>
                  <a:lnTo>
                    <a:pt x="916" y="278"/>
                  </a:lnTo>
                  <a:lnTo>
                    <a:pt x="902" y="284"/>
                  </a:lnTo>
                  <a:lnTo>
                    <a:pt x="884" y="284"/>
                  </a:lnTo>
                  <a:lnTo>
                    <a:pt x="880" y="288"/>
                  </a:lnTo>
                  <a:lnTo>
                    <a:pt x="866" y="298"/>
                  </a:lnTo>
                  <a:lnTo>
                    <a:pt x="854" y="290"/>
                  </a:lnTo>
                  <a:lnTo>
                    <a:pt x="846" y="284"/>
                  </a:lnTo>
                  <a:lnTo>
                    <a:pt x="846" y="282"/>
                  </a:lnTo>
                  <a:lnTo>
                    <a:pt x="838" y="280"/>
                  </a:lnTo>
                  <a:lnTo>
                    <a:pt x="836" y="284"/>
                  </a:lnTo>
                  <a:lnTo>
                    <a:pt x="832" y="286"/>
                  </a:lnTo>
                  <a:lnTo>
                    <a:pt x="822" y="282"/>
                  </a:lnTo>
                  <a:lnTo>
                    <a:pt x="820" y="276"/>
                  </a:lnTo>
                  <a:lnTo>
                    <a:pt x="818" y="276"/>
                  </a:lnTo>
                  <a:lnTo>
                    <a:pt x="810" y="280"/>
                  </a:lnTo>
                  <a:lnTo>
                    <a:pt x="804" y="288"/>
                  </a:lnTo>
                  <a:lnTo>
                    <a:pt x="806" y="294"/>
                  </a:lnTo>
                  <a:lnTo>
                    <a:pt x="800" y="298"/>
                  </a:lnTo>
                  <a:lnTo>
                    <a:pt x="796" y="290"/>
                  </a:lnTo>
                  <a:lnTo>
                    <a:pt x="798" y="284"/>
                  </a:lnTo>
                  <a:lnTo>
                    <a:pt x="796" y="280"/>
                  </a:lnTo>
                  <a:lnTo>
                    <a:pt x="790" y="280"/>
                  </a:lnTo>
                  <a:lnTo>
                    <a:pt x="782" y="284"/>
                  </a:lnTo>
                  <a:lnTo>
                    <a:pt x="778" y="284"/>
                  </a:lnTo>
                  <a:lnTo>
                    <a:pt x="758" y="270"/>
                  </a:lnTo>
                  <a:lnTo>
                    <a:pt x="752" y="272"/>
                  </a:lnTo>
                  <a:lnTo>
                    <a:pt x="750" y="284"/>
                  </a:lnTo>
                  <a:lnTo>
                    <a:pt x="734" y="280"/>
                  </a:lnTo>
                  <a:lnTo>
                    <a:pt x="734" y="270"/>
                  </a:lnTo>
                  <a:lnTo>
                    <a:pt x="730" y="268"/>
                  </a:lnTo>
                  <a:lnTo>
                    <a:pt x="722" y="260"/>
                  </a:lnTo>
                  <a:lnTo>
                    <a:pt x="722" y="256"/>
                  </a:lnTo>
                  <a:lnTo>
                    <a:pt x="702" y="254"/>
                  </a:lnTo>
                  <a:lnTo>
                    <a:pt x="696" y="260"/>
                  </a:lnTo>
                  <a:lnTo>
                    <a:pt x="686" y="256"/>
                  </a:lnTo>
                  <a:lnTo>
                    <a:pt x="682" y="248"/>
                  </a:lnTo>
                  <a:lnTo>
                    <a:pt x="676" y="250"/>
                  </a:lnTo>
                  <a:lnTo>
                    <a:pt x="674" y="252"/>
                  </a:lnTo>
                  <a:lnTo>
                    <a:pt x="670" y="252"/>
                  </a:lnTo>
                  <a:lnTo>
                    <a:pt x="662" y="248"/>
                  </a:lnTo>
                  <a:lnTo>
                    <a:pt x="640" y="244"/>
                  </a:lnTo>
                  <a:lnTo>
                    <a:pt x="638" y="242"/>
                  </a:lnTo>
                  <a:lnTo>
                    <a:pt x="634" y="234"/>
                  </a:lnTo>
                  <a:lnTo>
                    <a:pt x="634" y="230"/>
                  </a:lnTo>
                  <a:lnTo>
                    <a:pt x="630" y="226"/>
                  </a:lnTo>
                  <a:lnTo>
                    <a:pt x="622" y="220"/>
                  </a:lnTo>
                  <a:lnTo>
                    <a:pt x="616" y="226"/>
                  </a:lnTo>
                  <a:lnTo>
                    <a:pt x="600" y="228"/>
                  </a:lnTo>
                  <a:lnTo>
                    <a:pt x="594" y="226"/>
                  </a:lnTo>
                  <a:lnTo>
                    <a:pt x="582" y="210"/>
                  </a:lnTo>
                  <a:lnTo>
                    <a:pt x="578" y="206"/>
                  </a:lnTo>
                  <a:lnTo>
                    <a:pt x="570" y="206"/>
                  </a:lnTo>
                  <a:lnTo>
                    <a:pt x="576" y="14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298" y="448"/>
                  </a:lnTo>
                  <a:lnTo>
                    <a:pt x="2" y="418"/>
                  </a:lnTo>
                  <a:lnTo>
                    <a:pt x="0" y="420"/>
                  </a:lnTo>
                  <a:lnTo>
                    <a:pt x="2" y="424"/>
                  </a:lnTo>
                  <a:lnTo>
                    <a:pt x="4" y="426"/>
                  </a:lnTo>
                  <a:lnTo>
                    <a:pt x="0" y="430"/>
                  </a:lnTo>
                  <a:lnTo>
                    <a:pt x="4" y="438"/>
                  </a:lnTo>
                  <a:lnTo>
                    <a:pt x="4" y="440"/>
                  </a:lnTo>
                  <a:lnTo>
                    <a:pt x="20" y="450"/>
                  </a:lnTo>
                  <a:lnTo>
                    <a:pt x="24" y="462"/>
                  </a:lnTo>
                  <a:lnTo>
                    <a:pt x="30" y="474"/>
                  </a:lnTo>
                  <a:lnTo>
                    <a:pt x="46" y="484"/>
                  </a:lnTo>
                  <a:lnTo>
                    <a:pt x="92" y="540"/>
                  </a:lnTo>
                  <a:lnTo>
                    <a:pt x="130" y="572"/>
                  </a:lnTo>
                  <a:lnTo>
                    <a:pt x="134" y="576"/>
                  </a:lnTo>
                  <a:lnTo>
                    <a:pt x="136" y="584"/>
                  </a:lnTo>
                  <a:lnTo>
                    <a:pt x="136" y="592"/>
                  </a:lnTo>
                  <a:lnTo>
                    <a:pt x="138" y="596"/>
                  </a:lnTo>
                  <a:lnTo>
                    <a:pt x="148" y="610"/>
                  </a:lnTo>
                  <a:lnTo>
                    <a:pt x="146" y="642"/>
                  </a:lnTo>
                  <a:lnTo>
                    <a:pt x="148" y="652"/>
                  </a:lnTo>
                  <a:lnTo>
                    <a:pt x="162" y="674"/>
                  </a:lnTo>
                  <a:lnTo>
                    <a:pt x="220" y="718"/>
                  </a:lnTo>
                  <a:lnTo>
                    <a:pt x="260" y="742"/>
                  </a:lnTo>
                  <a:lnTo>
                    <a:pt x="272" y="744"/>
                  </a:lnTo>
                  <a:lnTo>
                    <a:pt x="278" y="740"/>
                  </a:lnTo>
                  <a:lnTo>
                    <a:pt x="288" y="728"/>
                  </a:lnTo>
                  <a:lnTo>
                    <a:pt x="294" y="724"/>
                  </a:lnTo>
                  <a:lnTo>
                    <a:pt x="312" y="684"/>
                  </a:lnTo>
                  <a:lnTo>
                    <a:pt x="320" y="672"/>
                  </a:lnTo>
                  <a:lnTo>
                    <a:pt x="326" y="668"/>
                  </a:lnTo>
                  <a:lnTo>
                    <a:pt x="340" y="672"/>
                  </a:lnTo>
                  <a:lnTo>
                    <a:pt x="342" y="672"/>
                  </a:lnTo>
                  <a:lnTo>
                    <a:pt x="346" y="666"/>
                  </a:lnTo>
                  <a:lnTo>
                    <a:pt x="350" y="662"/>
                  </a:lnTo>
                  <a:lnTo>
                    <a:pt x="356" y="664"/>
                  </a:lnTo>
                  <a:lnTo>
                    <a:pt x="364" y="668"/>
                  </a:lnTo>
                  <a:lnTo>
                    <a:pt x="386" y="672"/>
                  </a:lnTo>
                  <a:lnTo>
                    <a:pt x="392" y="674"/>
                  </a:lnTo>
                  <a:lnTo>
                    <a:pt x="408" y="680"/>
                  </a:lnTo>
                  <a:lnTo>
                    <a:pt x="414" y="676"/>
                  </a:lnTo>
                  <a:lnTo>
                    <a:pt x="432" y="686"/>
                  </a:lnTo>
                  <a:lnTo>
                    <a:pt x="436" y="696"/>
                  </a:lnTo>
                  <a:lnTo>
                    <a:pt x="438" y="698"/>
                  </a:lnTo>
                  <a:lnTo>
                    <a:pt x="440" y="702"/>
                  </a:lnTo>
                  <a:lnTo>
                    <a:pt x="444" y="702"/>
                  </a:lnTo>
                  <a:lnTo>
                    <a:pt x="452" y="708"/>
                  </a:lnTo>
                  <a:lnTo>
                    <a:pt x="462" y="722"/>
                  </a:lnTo>
                  <a:lnTo>
                    <a:pt x="478" y="736"/>
                  </a:lnTo>
                  <a:lnTo>
                    <a:pt x="488" y="750"/>
                  </a:lnTo>
                  <a:lnTo>
                    <a:pt x="488" y="754"/>
                  </a:lnTo>
                  <a:lnTo>
                    <a:pt x="514" y="818"/>
                  </a:lnTo>
                  <a:lnTo>
                    <a:pt x="518" y="828"/>
                  </a:lnTo>
                  <a:lnTo>
                    <a:pt x="546" y="862"/>
                  </a:lnTo>
                  <a:lnTo>
                    <a:pt x="548" y="868"/>
                  </a:lnTo>
                  <a:lnTo>
                    <a:pt x="568" y="890"/>
                  </a:lnTo>
                  <a:lnTo>
                    <a:pt x="572" y="894"/>
                  </a:lnTo>
                  <a:lnTo>
                    <a:pt x="580" y="902"/>
                  </a:lnTo>
                  <a:lnTo>
                    <a:pt x="582" y="908"/>
                  </a:lnTo>
                  <a:lnTo>
                    <a:pt x="582" y="928"/>
                  </a:lnTo>
                  <a:lnTo>
                    <a:pt x="588" y="936"/>
                  </a:lnTo>
                  <a:lnTo>
                    <a:pt x="590" y="960"/>
                  </a:lnTo>
                  <a:lnTo>
                    <a:pt x="596" y="968"/>
                  </a:lnTo>
                  <a:lnTo>
                    <a:pt x="616" y="1006"/>
                  </a:lnTo>
                  <a:lnTo>
                    <a:pt x="618" y="1018"/>
                  </a:lnTo>
                  <a:lnTo>
                    <a:pt x="632" y="1018"/>
                  </a:lnTo>
                  <a:lnTo>
                    <a:pt x="648" y="1028"/>
                  </a:lnTo>
                  <a:lnTo>
                    <a:pt x="666" y="1034"/>
                  </a:lnTo>
                  <a:lnTo>
                    <a:pt x="694" y="1052"/>
                  </a:lnTo>
                  <a:lnTo>
                    <a:pt x="732" y="1054"/>
                  </a:lnTo>
                  <a:lnTo>
                    <a:pt x="738" y="1056"/>
                  </a:lnTo>
                  <a:lnTo>
                    <a:pt x="758" y="1070"/>
                  </a:lnTo>
                  <a:lnTo>
                    <a:pt x="770" y="1074"/>
                  </a:lnTo>
                  <a:lnTo>
                    <a:pt x="778" y="1062"/>
                  </a:lnTo>
                  <a:lnTo>
                    <a:pt x="788" y="1064"/>
                  </a:lnTo>
                  <a:lnTo>
                    <a:pt x="790" y="1062"/>
                  </a:lnTo>
                  <a:lnTo>
                    <a:pt x="790" y="1056"/>
                  </a:lnTo>
                  <a:lnTo>
                    <a:pt x="782" y="1054"/>
                  </a:lnTo>
                  <a:lnTo>
                    <a:pt x="782" y="1050"/>
                  </a:lnTo>
                  <a:lnTo>
                    <a:pt x="774" y="1040"/>
                  </a:lnTo>
                  <a:lnTo>
                    <a:pt x="762" y="994"/>
                  </a:lnTo>
                  <a:lnTo>
                    <a:pt x="756" y="974"/>
                  </a:lnTo>
                  <a:lnTo>
                    <a:pt x="766" y="946"/>
                  </a:lnTo>
                  <a:lnTo>
                    <a:pt x="764" y="938"/>
                  </a:lnTo>
                  <a:lnTo>
                    <a:pt x="762" y="936"/>
                  </a:lnTo>
                  <a:lnTo>
                    <a:pt x="758" y="936"/>
                  </a:lnTo>
                  <a:lnTo>
                    <a:pt x="758" y="934"/>
                  </a:lnTo>
                  <a:lnTo>
                    <a:pt x="758" y="932"/>
                  </a:lnTo>
                  <a:lnTo>
                    <a:pt x="760" y="930"/>
                  </a:lnTo>
                  <a:lnTo>
                    <a:pt x="772" y="922"/>
                  </a:lnTo>
                  <a:lnTo>
                    <a:pt x="780" y="896"/>
                  </a:lnTo>
                  <a:lnTo>
                    <a:pt x="774" y="894"/>
                  </a:lnTo>
                  <a:lnTo>
                    <a:pt x="770" y="882"/>
                  </a:lnTo>
                  <a:lnTo>
                    <a:pt x="778" y="874"/>
                  </a:lnTo>
                  <a:lnTo>
                    <a:pt x="786" y="880"/>
                  </a:lnTo>
                  <a:lnTo>
                    <a:pt x="800" y="870"/>
                  </a:lnTo>
                  <a:lnTo>
                    <a:pt x="804" y="856"/>
                  </a:lnTo>
                  <a:lnTo>
                    <a:pt x="796" y="852"/>
                  </a:lnTo>
                  <a:lnTo>
                    <a:pt x="800" y="846"/>
                  </a:lnTo>
                  <a:lnTo>
                    <a:pt x="804" y="846"/>
                  </a:lnTo>
                  <a:lnTo>
                    <a:pt x="806" y="848"/>
                  </a:lnTo>
                  <a:lnTo>
                    <a:pt x="810" y="844"/>
                  </a:lnTo>
                  <a:lnTo>
                    <a:pt x="814" y="846"/>
                  </a:lnTo>
                  <a:lnTo>
                    <a:pt x="820" y="846"/>
                  </a:lnTo>
                  <a:lnTo>
                    <a:pt x="822" y="844"/>
                  </a:lnTo>
                  <a:lnTo>
                    <a:pt x="824" y="842"/>
                  </a:lnTo>
                  <a:lnTo>
                    <a:pt x="824" y="830"/>
                  </a:lnTo>
                  <a:lnTo>
                    <a:pt x="826" y="826"/>
                  </a:lnTo>
                  <a:lnTo>
                    <a:pt x="828" y="826"/>
                  </a:lnTo>
                  <a:lnTo>
                    <a:pt x="832" y="828"/>
                  </a:lnTo>
                  <a:lnTo>
                    <a:pt x="834" y="828"/>
                  </a:lnTo>
                  <a:lnTo>
                    <a:pt x="856" y="824"/>
                  </a:lnTo>
                  <a:lnTo>
                    <a:pt x="858" y="822"/>
                  </a:lnTo>
                  <a:lnTo>
                    <a:pt x="858" y="820"/>
                  </a:lnTo>
                  <a:lnTo>
                    <a:pt x="856" y="818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66" y="800"/>
                  </a:lnTo>
                  <a:lnTo>
                    <a:pt x="868" y="796"/>
                  </a:lnTo>
                  <a:lnTo>
                    <a:pt x="874" y="794"/>
                  </a:lnTo>
                  <a:lnTo>
                    <a:pt x="876" y="796"/>
                  </a:lnTo>
                  <a:lnTo>
                    <a:pt x="874" y="798"/>
                  </a:lnTo>
                  <a:lnTo>
                    <a:pt x="876" y="804"/>
                  </a:lnTo>
                  <a:lnTo>
                    <a:pt x="880" y="804"/>
                  </a:lnTo>
                  <a:lnTo>
                    <a:pt x="884" y="802"/>
                  </a:lnTo>
                  <a:lnTo>
                    <a:pt x="914" y="792"/>
                  </a:lnTo>
                  <a:lnTo>
                    <a:pt x="964" y="758"/>
                  </a:lnTo>
                  <a:lnTo>
                    <a:pt x="966" y="746"/>
                  </a:lnTo>
                  <a:lnTo>
                    <a:pt x="990" y="726"/>
                  </a:lnTo>
                  <a:lnTo>
                    <a:pt x="990" y="724"/>
                  </a:lnTo>
                  <a:lnTo>
                    <a:pt x="982" y="710"/>
                  </a:lnTo>
                  <a:lnTo>
                    <a:pt x="982" y="698"/>
                  </a:lnTo>
                  <a:lnTo>
                    <a:pt x="998" y="692"/>
                  </a:lnTo>
                  <a:lnTo>
                    <a:pt x="1002" y="692"/>
                  </a:lnTo>
                  <a:lnTo>
                    <a:pt x="1000" y="704"/>
                  </a:lnTo>
                  <a:lnTo>
                    <a:pt x="1000" y="708"/>
                  </a:lnTo>
                  <a:lnTo>
                    <a:pt x="1020" y="706"/>
                  </a:lnTo>
                  <a:lnTo>
                    <a:pt x="1022" y="710"/>
                  </a:lnTo>
                  <a:lnTo>
                    <a:pt x="1058" y="694"/>
                  </a:lnTo>
                  <a:lnTo>
                    <a:pt x="1078" y="694"/>
                  </a:lnTo>
                  <a:lnTo>
                    <a:pt x="1080" y="692"/>
                  </a:lnTo>
                  <a:lnTo>
                    <a:pt x="1078" y="690"/>
                  </a:lnTo>
                  <a:lnTo>
                    <a:pt x="1074" y="686"/>
                  </a:lnTo>
                  <a:lnTo>
                    <a:pt x="1072" y="680"/>
                  </a:lnTo>
                  <a:lnTo>
                    <a:pt x="1076" y="676"/>
                  </a:lnTo>
                  <a:lnTo>
                    <a:pt x="1078" y="670"/>
                  </a:lnTo>
                  <a:lnTo>
                    <a:pt x="1084" y="664"/>
                  </a:lnTo>
                  <a:lnTo>
                    <a:pt x="1090" y="642"/>
                  </a:lnTo>
                  <a:lnTo>
                    <a:pt x="1086" y="634"/>
                  </a:lnTo>
                  <a:lnTo>
                    <a:pt x="1086" y="626"/>
                  </a:lnTo>
                  <a:lnTo>
                    <a:pt x="1088" y="622"/>
                  </a:lnTo>
                  <a:lnTo>
                    <a:pt x="1086" y="616"/>
                  </a:lnTo>
                  <a:lnTo>
                    <a:pt x="1090" y="604"/>
                  </a:lnTo>
                  <a:lnTo>
                    <a:pt x="1096" y="598"/>
                  </a:lnTo>
                  <a:lnTo>
                    <a:pt x="1098" y="588"/>
                  </a:lnTo>
                  <a:lnTo>
                    <a:pt x="1102" y="570"/>
                  </a:lnTo>
                  <a:lnTo>
                    <a:pt x="1102" y="560"/>
                  </a:lnTo>
                  <a:lnTo>
                    <a:pt x="1098" y="544"/>
                  </a:lnTo>
                  <a:lnTo>
                    <a:pt x="1092" y="534"/>
                  </a:lnTo>
                  <a:lnTo>
                    <a:pt x="1090" y="532"/>
                  </a:lnTo>
                  <a:lnTo>
                    <a:pt x="1090" y="526"/>
                  </a:lnTo>
                  <a:lnTo>
                    <a:pt x="1088" y="522"/>
                  </a:lnTo>
                  <a:lnTo>
                    <a:pt x="1084" y="512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80" y="494"/>
                  </a:lnTo>
                  <a:lnTo>
                    <a:pt x="1072" y="480"/>
                  </a:lnTo>
                  <a:lnTo>
                    <a:pt x="1060" y="468"/>
                  </a:lnTo>
                  <a:lnTo>
                    <a:pt x="1056" y="462"/>
                  </a:lnTo>
                  <a:lnTo>
                    <a:pt x="1054" y="362"/>
                  </a:lnTo>
                  <a:lnTo>
                    <a:pt x="1054" y="310"/>
                  </a:lnTo>
                  <a:lnTo>
                    <a:pt x="1042" y="308"/>
                  </a:lnTo>
                  <a:lnTo>
                    <a:pt x="1032" y="312"/>
                  </a:lnTo>
                  <a:lnTo>
                    <a:pt x="1028" y="310"/>
                  </a:lnTo>
                  <a:lnTo>
                    <a:pt x="1016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5" name="Freeform 54"/>
            <p:cNvSpPr>
              <a:spLocks/>
            </p:cNvSpPr>
            <p:nvPr/>
          </p:nvSpPr>
          <p:spPr bwMode="grayWhite">
            <a:xfrm>
              <a:off x="3496" y="2037"/>
              <a:ext cx="538" cy="278"/>
            </a:xfrm>
            <a:custGeom>
              <a:avLst/>
              <a:gdLst>
                <a:gd name="T0" fmla="*/ 6 w 580"/>
                <a:gd name="T1" fmla="*/ 7 h 298"/>
                <a:gd name="T2" fmla="*/ 6 w 580"/>
                <a:gd name="T3" fmla="*/ 7 h 298"/>
                <a:gd name="T4" fmla="*/ 6 w 580"/>
                <a:gd name="T5" fmla="*/ 7 h 298"/>
                <a:gd name="T6" fmla="*/ 6 w 580"/>
                <a:gd name="T7" fmla="*/ 7 h 298"/>
                <a:gd name="T8" fmla="*/ 6 w 580"/>
                <a:gd name="T9" fmla="*/ 7 h 298"/>
                <a:gd name="T10" fmla="*/ 6 w 580"/>
                <a:gd name="T11" fmla="*/ 7 h 298"/>
                <a:gd name="T12" fmla="*/ 6 w 580"/>
                <a:gd name="T13" fmla="*/ 7 h 298"/>
                <a:gd name="T14" fmla="*/ 6 w 580"/>
                <a:gd name="T15" fmla="*/ 7 h 298"/>
                <a:gd name="T16" fmla="*/ 6 w 580"/>
                <a:gd name="T17" fmla="*/ 7 h 298"/>
                <a:gd name="T18" fmla="*/ 6 w 580"/>
                <a:gd name="T19" fmla="*/ 7 h 298"/>
                <a:gd name="T20" fmla="*/ 6 w 580"/>
                <a:gd name="T21" fmla="*/ 7 h 298"/>
                <a:gd name="T22" fmla="*/ 6 w 580"/>
                <a:gd name="T23" fmla="*/ 7 h 298"/>
                <a:gd name="T24" fmla="*/ 6 w 580"/>
                <a:gd name="T25" fmla="*/ 7 h 298"/>
                <a:gd name="T26" fmla="*/ 6 w 580"/>
                <a:gd name="T27" fmla="*/ 7 h 298"/>
                <a:gd name="T28" fmla="*/ 6 w 580"/>
                <a:gd name="T29" fmla="*/ 7 h 298"/>
                <a:gd name="T30" fmla="*/ 6 w 580"/>
                <a:gd name="T31" fmla="*/ 7 h 298"/>
                <a:gd name="T32" fmla="*/ 6 w 580"/>
                <a:gd name="T33" fmla="*/ 7 h 298"/>
                <a:gd name="T34" fmla="*/ 6 w 580"/>
                <a:gd name="T35" fmla="*/ 7 h 298"/>
                <a:gd name="T36" fmla="*/ 6 w 580"/>
                <a:gd name="T37" fmla="*/ 7 h 298"/>
                <a:gd name="T38" fmla="*/ 6 w 580"/>
                <a:gd name="T39" fmla="*/ 7 h 298"/>
                <a:gd name="T40" fmla="*/ 6 w 580"/>
                <a:gd name="T41" fmla="*/ 7 h 298"/>
                <a:gd name="T42" fmla="*/ 6 w 580"/>
                <a:gd name="T43" fmla="*/ 7 h 298"/>
                <a:gd name="T44" fmla="*/ 6 w 580"/>
                <a:gd name="T45" fmla="*/ 7 h 298"/>
                <a:gd name="T46" fmla="*/ 6 w 580"/>
                <a:gd name="T47" fmla="*/ 7 h 298"/>
                <a:gd name="T48" fmla="*/ 6 w 580"/>
                <a:gd name="T49" fmla="*/ 0 h 298"/>
                <a:gd name="T50" fmla="*/ 6 w 580"/>
                <a:gd name="T51" fmla="*/ 6 h 298"/>
                <a:gd name="T52" fmla="*/ 6 w 580"/>
                <a:gd name="T53" fmla="*/ 2 h 298"/>
                <a:gd name="T54" fmla="*/ 6 w 580"/>
                <a:gd name="T55" fmla="*/ 7 h 298"/>
                <a:gd name="T56" fmla="*/ 6 w 580"/>
                <a:gd name="T57" fmla="*/ 7 h 298"/>
                <a:gd name="T58" fmla="*/ 6 w 580"/>
                <a:gd name="T59" fmla="*/ 7 h 298"/>
                <a:gd name="T60" fmla="*/ 6 w 580"/>
                <a:gd name="T61" fmla="*/ 7 h 298"/>
                <a:gd name="T62" fmla="*/ 6 w 580"/>
                <a:gd name="T63" fmla="*/ 7 h 298"/>
                <a:gd name="T64" fmla="*/ 6 w 580"/>
                <a:gd name="T65" fmla="*/ 7 h 298"/>
                <a:gd name="T66" fmla="*/ 6 w 580"/>
                <a:gd name="T67" fmla="*/ 7 h 298"/>
                <a:gd name="T68" fmla="*/ 6 w 580"/>
                <a:gd name="T69" fmla="*/ 7 h 298"/>
                <a:gd name="T70" fmla="*/ 6 w 580"/>
                <a:gd name="T71" fmla="*/ 7 h 298"/>
                <a:gd name="T72" fmla="*/ 6 w 580"/>
                <a:gd name="T73" fmla="*/ 7 h 298"/>
                <a:gd name="T74" fmla="*/ 6 w 580"/>
                <a:gd name="T75" fmla="*/ 7 h 298"/>
                <a:gd name="T76" fmla="*/ 6 w 580"/>
                <a:gd name="T77" fmla="*/ 7 h 298"/>
                <a:gd name="T78" fmla="*/ 6 w 580"/>
                <a:gd name="T79" fmla="*/ 7 h 298"/>
                <a:gd name="T80" fmla="*/ 6 w 580"/>
                <a:gd name="T81" fmla="*/ 7 h 298"/>
                <a:gd name="T82" fmla="*/ 6 w 580"/>
                <a:gd name="T83" fmla="*/ 7 h 298"/>
                <a:gd name="T84" fmla="*/ 6 w 580"/>
                <a:gd name="T85" fmla="*/ 7 h 298"/>
                <a:gd name="T86" fmla="*/ 6 w 580"/>
                <a:gd name="T87" fmla="*/ 7 h 298"/>
                <a:gd name="T88" fmla="*/ 6 w 580"/>
                <a:gd name="T89" fmla="*/ 7 h 298"/>
                <a:gd name="T90" fmla="*/ 6 w 580"/>
                <a:gd name="T91" fmla="*/ 7 h 298"/>
                <a:gd name="T92" fmla="*/ 6 w 580"/>
                <a:gd name="T93" fmla="*/ 7 h 298"/>
                <a:gd name="T94" fmla="*/ 6 w 580"/>
                <a:gd name="T95" fmla="*/ 7 h 298"/>
                <a:gd name="T96" fmla="*/ 6 w 580"/>
                <a:gd name="T97" fmla="*/ 7 h 298"/>
                <a:gd name="T98" fmla="*/ 6 w 580"/>
                <a:gd name="T99" fmla="*/ 7 h 298"/>
                <a:gd name="T100" fmla="*/ 6 w 580"/>
                <a:gd name="T101" fmla="*/ 7 h 298"/>
                <a:gd name="T102" fmla="*/ 6 w 580"/>
                <a:gd name="T103" fmla="*/ 7 h 298"/>
                <a:gd name="T104" fmla="*/ 6 w 580"/>
                <a:gd name="T105" fmla="*/ 7 h 298"/>
                <a:gd name="T106" fmla="*/ 6 w 580"/>
                <a:gd name="T107" fmla="*/ 7 h 298"/>
                <a:gd name="T108" fmla="*/ 6 w 580"/>
                <a:gd name="T109" fmla="*/ 7 h 2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0"/>
                <a:gd name="T166" fmla="*/ 0 h 298"/>
                <a:gd name="T167" fmla="*/ 580 w 580"/>
                <a:gd name="T168" fmla="*/ 298 h 2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0" h="298">
                  <a:moveTo>
                    <a:pt x="0" y="298"/>
                  </a:moveTo>
                  <a:lnTo>
                    <a:pt x="116" y="288"/>
                  </a:lnTo>
                  <a:lnTo>
                    <a:pt x="116" y="278"/>
                  </a:lnTo>
                  <a:lnTo>
                    <a:pt x="114" y="274"/>
                  </a:lnTo>
                  <a:lnTo>
                    <a:pt x="126" y="272"/>
                  </a:lnTo>
                  <a:lnTo>
                    <a:pt x="132" y="274"/>
                  </a:lnTo>
                  <a:lnTo>
                    <a:pt x="458" y="246"/>
                  </a:lnTo>
                  <a:lnTo>
                    <a:pt x="464" y="240"/>
                  </a:lnTo>
                  <a:lnTo>
                    <a:pt x="470" y="236"/>
                  </a:lnTo>
                  <a:lnTo>
                    <a:pt x="498" y="222"/>
                  </a:lnTo>
                  <a:lnTo>
                    <a:pt x="502" y="214"/>
                  </a:lnTo>
                  <a:lnTo>
                    <a:pt x="518" y="204"/>
                  </a:lnTo>
                  <a:lnTo>
                    <a:pt x="518" y="196"/>
                  </a:lnTo>
                  <a:lnTo>
                    <a:pt x="520" y="192"/>
                  </a:lnTo>
                  <a:lnTo>
                    <a:pt x="528" y="188"/>
                  </a:lnTo>
                  <a:lnTo>
                    <a:pt x="528" y="180"/>
                  </a:lnTo>
                  <a:lnTo>
                    <a:pt x="536" y="172"/>
                  </a:lnTo>
                  <a:lnTo>
                    <a:pt x="576" y="138"/>
                  </a:lnTo>
                  <a:lnTo>
                    <a:pt x="580" y="130"/>
                  </a:lnTo>
                  <a:lnTo>
                    <a:pt x="574" y="130"/>
                  </a:lnTo>
                  <a:lnTo>
                    <a:pt x="568" y="126"/>
                  </a:lnTo>
                  <a:lnTo>
                    <a:pt x="566" y="126"/>
                  </a:lnTo>
                  <a:lnTo>
                    <a:pt x="564" y="122"/>
                  </a:lnTo>
                  <a:lnTo>
                    <a:pt x="556" y="120"/>
                  </a:lnTo>
                  <a:lnTo>
                    <a:pt x="552" y="120"/>
                  </a:lnTo>
                  <a:lnTo>
                    <a:pt x="550" y="118"/>
                  </a:lnTo>
                  <a:lnTo>
                    <a:pt x="540" y="102"/>
                  </a:lnTo>
                  <a:lnTo>
                    <a:pt x="524" y="82"/>
                  </a:lnTo>
                  <a:lnTo>
                    <a:pt x="522" y="76"/>
                  </a:lnTo>
                  <a:lnTo>
                    <a:pt x="522" y="70"/>
                  </a:lnTo>
                  <a:lnTo>
                    <a:pt x="522" y="62"/>
                  </a:lnTo>
                  <a:lnTo>
                    <a:pt x="520" y="48"/>
                  </a:lnTo>
                  <a:lnTo>
                    <a:pt x="518" y="46"/>
                  </a:lnTo>
                  <a:lnTo>
                    <a:pt x="508" y="38"/>
                  </a:lnTo>
                  <a:lnTo>
                    <a:pt x="500" y="38"/>
                  </a:lnTo>
                  <a:lnTo>
                    <a:pt x="492" y="26"/>
                  </a:lnTo>
                  <a:lnTo>
                    <a:pt x="488" y="20"/>
                  </a:lnTo>
                  <a:lnTo>
                    <a:pt x="478" y="26"/>
                  </a:lnTo>
                  <a:lnTo>
                    <a:pt x="476" y="32"/>
                  </a:lnTo>
                  <a:lnTo>
                    <a:pt x="470" y="34"/>
                  </a:lnTo>
                  <a:lnTo>
                    <a:pt x="468" y="36"/>
                  </a:lnTo>
                  <a:lnTo>
                    <a:pt x="458" y="38"/>
                  </a:lnTo>
                  <a:lnTo>
                    <a:pt x="444" y="32"/>
                  </a:lnTo>
                  <a:lnTo>
                    <a:pt x="438" y="34"/>
                  </a:lnTo>
                  <a:lnTo>
                    <a:pt x="432" y="42"/>
                  </a:lnTo>
                  <a:lnTo>
                    <a:pt x="416" y="30"/>
                  </a:lnTo>
                  <a:lnTo>
                    <a:pt x="400" y="32"/>
                  </a:lnTo>
                  <a:lnTo>
                    <a:pt x="388" y="26"/>
                  </a:lnTo>
                  <a:lnTo>
                    <a:pt x="382" y="12"/>
                  </a:lnTo>
                  <a:lnTo>
                    <a:pt x="366" y="0"/>
                  </a:lnTo>
                  <a:lnTo>
                    <a:pt x="358" y="6"/>
                  </a:lnTo>
                  <a:lnTo>
                    <a:pt x="354" y="6"/>
                  </a:lnTo>
                  <a:lnTo>
                    <a:pt x="346" y="2"/>
                  </a:lnTo>
                  <a:lnTo>
                    <a:pt x="338" y="2"/>
                  </a:lnTo>
                  <a:lnTo>
                    <a:pt x="336" y="10"/>
                  </a:lnTo>
                  <a:lnTo>
                    <a:pt x="336" y="14"/>
                  </a:lnTo>
                  <a:lnTo>
                    <a:pt x="342" y="32"/>
                  </a:lnTo>
                  <a:lnTo>
                    <a:pt x="338" y="38"/>
                  </a:lnTo>
                  <a:lnTo>
                    <a:pt x="328" y="40"/>
                  </a:lnTo>
                  <a:lnTo>
                    <a:pt x="318" y="48"/>
                  </a:lnTo>
                  <a:lnTo>
                    <a:pt x="306" y="46"/>
                  </a:lnTo>
                  <a:lnTo>
                    <a:pt x="300" y="50"/>
                  </a:lnTo>
                  <a:lnTo>
                    <a:pt x="300" y="64"/>
                  </a:lnTo>
                  <a:lnTo>
                    <a:pt x="268" y="106"/>
                  </a:lnTo>
                  <a:lnTo>
                    <a:pt x="264" y="122"/>
                  </a:lnTo>
                  <a:lnTo>
                    <a:pt x="244" y="124"/>
                  </a:lnTo>
                  <a:lnTo>
                    <a:pt x="234" y="114"/>
                  </a:lnTo>
                  <a:lnTo>
                    <a:pt x="230" y="112"/>
                  </a:lnTo>
                  <a:lnTo>
                    <a:pt x="224" y="120"/>
                  </a:lnTo>
                  <a:lnTo>
                    <a:pt x="218" y="140"/>
                  </a:lnTo>
                  <a:lnTo>
                    <a:pt x="212" y="144"/>
                  </a:lnTo>
                  <a:lnTo>
                    <a:pt x="204" y="140"/>
                  </a:lnTo>
                  <a:lnTo>
                    <a:pt x="198" y="132"/>
                  </a:lnTo>
                  <a:lnTo>
                    <a:pt x="186" y="138"/>
                  </a:lnTo>
                  <a:lnTo>
                    <a:pt x="180" y="152"/>
                  </a:lnTo>
                  <a:lnTo>
                    <a:pt x="176" y="154"/>
                  </a:lnTo>
                  <a:lnTo>
                    <a:pt x="174" y="152"/>
                  </a:lnTo>
                  <a:lnTo>
                    <a:pt x="150" y="140"/>
                  </a:lnTo>
                  <a:lnTo>
                    <a:pt x="132" y="148"/>
                  </a:lnTo>
                  <a:lnTo>
                    <a:pt x="118" y="146"/>
                  </a:lnTo>
                  <a:lnTo>
                    <a:pt x="114" y="154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2" y="164"/>
                  </a:lnTo>
                  <a:lnTo>
                    <a:pt x="100" y="172"/>
                  </a:lnTo>
                  <a:lnTo>
                    <a:pt x="96" y="174"/>
                  </a:lnTo>
                  <a:lnTo>
                    <a:pt x="98" y="178"/>
                  </a:lnTo>
                  <a:lnTo>
                    <a:pt x="106" y="188"/>
                  </a:lnTo>
                  <a:lnTo>
                    <a:pt x="104" y="190"/>
                  </a:lnTo>
                  <a:lnTo>
                    <a:pt x="80" y="196"/>
                  </a:lnTo>
                  <a:lnTo>
                    <a:pt x="72" y="200"/>
                  </a:lnTo>
                  <a:lnTo>
                    <a:pt x="74" y="212"/>
                  </a:lnTo>
                  <a:lnTo>
                    <a:pt x="78" y="232"/>
                  </a:lnTo>
                  <a:lnTo>
                    <a:pt x="68" y="236"/>
                  </a:lnTo>
                  <a:lnTo>
                    <a:pt x="58" y="230"/>
                  </a:lnTo>
                  <a:lnTo>
                    <a:pt x="48" y="224"/>
                  </a:lnTo>
                  <a:lnTo>
                    <a:pt x="36" y="222"/>
                  </a:lnTo>
                  <a:lnTo>
                    <a:pt x="26" y="228"/>
                  </a:lnTo>
                  <a:lnTo>
                    <a:pt x="22" y="244"/>
                  </a:lnTo>
                  <a:lnTo>
                    <a:pt x="22" y="246"/>
                  </a:lnTo>
                  <a:lnTo>
                    <a:pt x="24" y="248"/>
                  </a:lnTo>
                  <a:lnTo>
                    <a:pt x="30" y="250"/>
                  </a:lnTo>
                  <a:lnTo>
                    <a:pt x="32" y="260"/>
                  </a:lnTo>
                  <a:lnTo>
                    <a:pt x="24" y="284"/>
                  </a:lnTo>
                  <a:lnTo>
                    <a:pt x="20" y="288"/>
                  </a:lnTo>
                  <a:lnTo>
                    <a:pt x="16" y="286"/>
                  </a:lnTo>
                  <a:lnTo>
                    <a:pt x="6" y="29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6" name="Freeform 55"/>
            <p:cNvSpPr>
              <a:spLocks/>
            </p:cNvSpPr>
            <p:nvPr/>
          </p:nvSpPr>
          <p:spPr bwMode="grayWhite">
            <a:xfrm>
              <a:off x="3449" y="2246"/>
              <a:ext cx="600" cy="211"/>
            </a:xfrm>
            <a:custGeom>
              <a:avLst/>
              <a:gdLst>
                <a:gd name="T0" fmla="*/ 7 w 646"/>
                <a:gd name="T1" fmla="*/ 0 h 228"/>
                <a:gd name="T2" fmla="*/ 7 w 646"/>
                <a:gd name="T3" fmla="*/ 6 h 228"/>
                <a:gd name="T4" fmla="*/ 7 w 646"/>
                <a:gd name="T5" fmla="*/ 6 h 228"/>
                <a:gd name="T6" fmla="*/ 7 w 646"/>
                <a:gd name="T7" fmla="*/ 6 h 228"/>
                <a:gd name="T8" fmla="*/ 7 w 646"/>
                <a:gd name="T9" fmla="*/ 6 h 228"/>
                <a:gd name="T10" fmla="*/ 7 w 646"/>
                <a:gd name="T11" fmla="*/ 6 h 228"/>
                <a:gd name="T12" fmla="*/ 7 w 646"/>
                <a:gd name="T13" fmla="*/ 6 h 228"/>
                <a:gd name="T14" fmla="*/ 7 w 646"/>
                <a:gd name="T15" fmla="*/ 6 h 228"/>
                <a:gd name="T16" fmla="*/ 7 w 646"/>
                <a:gd name="T17" fmla="*/ 6 h 228"/>
                <a:gd name="T18" fmla="*/ 7 w 646"/>
                <a:gd name="T19" fmla="*/ 6 h 228"/>
                <a:gd name="T20" fmla="*/ 7 w 646"/>
                <a:gd name="T21" fmla="*/ 6 h 228"/>
                <a:gd name="T22" fmla="*/ 7 w 646"/>
                <a:gd name="T23" fmla="*/ 6 h 228"/>
                <a:gd name="T24" fmla="*/ 7 w 646"/>
                <a:gd name="T25" fmla="*/ 6 h 228"/>
                <a:gd name="T26" fmla="*/ 7 w 646"/>
                <a:gd name="T27" fmla="*/ 6 h 228"/>
                <a:gd name="T28" fmla="*/ 7 w 646"/>
                <a:gd name="T29" fmla="*/ 6 h 228"/>
                <a:gd name="T30" fmla="*/ 7 w 646"/>
                <a:gd name="T31" fmla="*/ 6 h 228"/>
                <a:gd name="T32" fmla="*/ 7 w 646"/>
                <a:gd name="T33" fmla="*/ 6 h 228"/>
                <a:gd name="T34" fmla="*/ 7 w 646"/>
                <a:gd name="T35" fmla="*/ 6 h 228"/>
                <a:gd name="T36" fmla="*/ 7 w 646"/>
                <a:gd name="T37" fmla="*/ 6 h 228"/>
                <a:gd name="T38" fmla="*/ 7 w 646"/>
                <a:gd name="T39" fmla="*/ 6 h 228"/>
                <a:gd name="T40" fmla="*/ 7 w 646"/>
                <a:gd name="T41" fmla="*/ 6 h 228"/>
                <a:gd name="T42" fmla="*/ 7 w 646"/>
                <a:gd name="T43" fmla="*/ 6 h 228"/>
                <a:gd name="T44" fmla="*/ 0 w 646"/>
                <a:gd name="T45" fmla="*/ 6 h 228"/>
                <a:gd name="T46" fmla="*/ 7 w 646"/>
                <a:gd name="T47" fmla="*/ 6 h 228"/>
                <a:gd name="T48" fmla="*/ 7 w 646"/>
                <a:gd name="T49" fmla="*/ 6 h 228"/>
                <a:gd name="T50" fmla="*/ 7 w 646"/>
                <a:gd name="T51" fmla="*/ 6 h 228"/>
                <a:gd name="T52" fmla="*/ 7 w 646"/>
                <a:gd name="T53" fmla="*/ 6 h 228"/>
                <a:gd name="T54" fmla="*/ 7 w 646"/>
                <a:gd name="T55" fmla="*/ 6 h 228"/>
                <a:gd name="T56" fmla="*/ 7 w 646"/>
                <a:gd name="T57" fmla="*/ 6 h 228"/>
                <a:gd name="T58" fmla="*/ 7 w 646"/>
                <a:gd name="T59" fmla="*/ 6 h 228"/>
                <a:gd name="T60" fmla="*/ 7 w 646"/>
                <a:gd name="T61" fmla="*/ 6 h 228"/>
                <a:gd name="T62" fmla="*/ 7 w 646"/>
                <a:gd name="T63" fmla="*/ 6 h 228"/>
                <a:gd name="T64" fmla="*/ 7 w 646"/>
                <a:gd name="T65" fmla="*/ 6 h 228"/>
                <a:gd name="T66" fmla="*/ 7 w 646"/>
                <a:gd name="T67" fmla="*/ 6 h 228"/>
                <a:gd name="T68" fmla="*/ 7 w 646"/>
                <a:gd name="T69" fmla="*/ 6 h 228"/>
                <a:gd name="T70" fmla="*/ 7 w 646"/>
                <a:gd name="T71" fmla="*/ 6 h 228"/>
                <a:gd name="T72" fmla="*/ 7 w 646"/>
                <a:gd name="T73" fmla="*/ 6 h 228"/>
                <a:gd name="T74" fmla="*/ 7 w 646"/>
                <a:gd name="T75" fmla="*/ 6 h 228"/>
                <a:gd name="T76" fmla="*/ 7 w 646"/>
                <a:gd name="T77" fmla="*/ 6 h 228"/>
                <a:gd name="T78" fmla="*/ 7 w 646"/>
                <a:gd name="T79" fmla="*/ 6 h 228"/>
                <a:gd name="T80" fmla="*/ 7 w 646"/>
                <a:gd name="T81" fmla="*/ 6 h 228"/>
                <a:gd name="T82" fmla="*/ 7 w 646"/>
                <a:gd name="T83" fmla="*/ 6 h 228"/>
                <a:gd name="T84" fmla="*/ 7 w 646"/>
                <a:gd name="T85" fmla="*/ 6 h 228"/>
                <a:gd name="T86" fmla="*/ 7 w 646"/>
                <a:gd name="T87" fmla="*/ 6 h 228"/>
                <a:gd name="T88" fmla="*/ 7 w 646"/>
                <a:gd name="T89" fmla="*/ 6 h 228"/>
                <a:gd name="T90" fmla="*/ 7 w 646"/>
                <a:gd name="T91" fmla="*/ 6 h 228"/>
                <a:gd name="T92" fmla="*/ 7 w 646"/>
                <a:gd name="T93" fmla="*/ 6 h 228"/>
                <a:gd name="T94" fmla="*/ 7 w 646"/>
                <a:gd name="T95" fmla="*/ 6 h 228"/>
                <a:gd name="T96" fmla="*/ 7 w 646"/>
                <a:gd name="T97" fmla="*/ 6 h 228"/>
                <a:gd name="T98" fmla="*/ 7 w 646"/>
                <a:gd name="T99" fmla="*/ 6 h 228"/>
                <a:gd name="T100" fmla="*/ 7 w 646"/>
                <a:gd name="T101" fmla="*/ 6 h 228"/>
                <a:gd name="T102" fmla="*/ 7 w 646"/>
                <a:gd name="T103" fmla="*/ 6 h 228"/>
                <a:gd name="T104" fmla="*/ 7 w 646"/>
                <a:gd name="T105" fmla="*/ 6 h 228"/>
                <a:gd name="T106" fmla="*/ 7 w 646"/>
                <a:gd name="T107" fmla="*/ 6 h 228"/>
                <a:gd name="T108" fmla="*/ 7 w 646"/>
                <a:gd name="T109" fmla="*/ 6 h 228"/>
                <a:gd name="T110" fmla="*/ 7 w 646"/>
                <a:gd name="T111" fmla="*/ 6 h 228"/>
                <a:gd name="T112" fmla="*/ 7 w 646"/>
                <a:gd name="T113" fmla="*/ 6 h 228"/>
                <a:gd name="T114" fmla="*/ 7 w 646"/>
                <a:gd name="T115" fmla="*/ 0 h 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6"/>
                <a:gd name="T175" fmla="*/ 0 h 228"/>
                <a:gd name="T176" fmla="*/ 646 w 646"/>
                <a:gd name="T177" fmla="*/ 228 h 2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6" h="228">
                  <a:moveTo>
                    <a:pt x="646" y="0"/>
                  </a:moveTo>
                  <a:lnTo>
                    <a:pt x="514" y="16"/>
                  </a:lnTo>
                  <a:lnTo>
                    <a:pt x="508" y="22"/>
                  </a:lnTo>
                  <a:lnTo>
                    <a:pt x="182" y="50"/>
                  </a:lnTo>
                  <a:lnTo>
                    <a:pt x="176" y="48"/>
                  </a:lnTo>
                  <a:lnTo>
                    <a:pt x="164" y="50"/>
                  </a:lnTo>
                  <a:lnTo>
                    <a:pt x="166" y="54"/>
                  </a:lnTo>
                  <a:lnTo>
                    <a:pt x="166" y="64"/>
                  </a:lnTo>
                  <a:lnTo>
                    <a:pt x="50" y="74"/>
                  </a:lnTo>
                  <a:lnTo>
                    <a:pt x="44" y="88"/>
                  </a:lnTo>
                  <a:lnTo>
                    <a:pt x="40" y="104"/>
                  </a:lnTo>
                  <a:lnTo>
                    <a:pt x="42" y="110"/>
                  </a:lnTo>
                  <a:lnTo>
                    <a:pt x="38" y="124"/>
                  </a:lnTo>
                  <a:lnTo>
                    <a:pt x="36" y="130"/>
                  </a:lnTo>
                  <a:lnTo>
                    <a:pt x="38" y="134"/>
                  </a:lnTo>
                  <a:lnTo>
                    <a:pt x="34" y="142"/>
                  </a:lnTo>
                  <a:lnTo>
                    <a:pt x="24" y="152"/>
                  </a:lnTo>
                  <a:lnTo>
                    <a:pt x="20" y="174"/>
                  </a:lnTo>
                  <a:lnTo>
                    <a:pt x="10" y="186"/>
                  </a:lnTo>
                  <a:lnTo>
                    <a:pt x="12" y="200"/>
                  </a:lnTo>
                  <a:lnTo>
                    <a:pt x="10" y="218"/>
                  </a:lnTo>
                  <a:lnTo>
                    <a:pt x="8" y="218"/>
                  </a:lnTo>
                  <a:lnTo>
                    <a:pt x="0" y="228"/>
                  </a:lnTo>
                  <a:lnTo>
                    <a:pt x="166" y="214"/>
                  </a:lnTo>
                  <a:lnTo>
                    <a:pt x="374" y="196"/>
                  </a:lnTo>
                  <a:lnTo>
                    <a:pt x="454" y="188"/>
                  </a:lnTo>
                  <a:lnTo>
                    <a:pt x="456" y="164"/>
                  </a:lnTo>
                  <a:lnTo>
                    <a:pt x="464" y="164"/>
                  </a:lnTo>
                  <a:lnTo>
                    <a:pt x="468" y="164"/>
                  </a:lnTo>
                  <a:lnTo>
                    <a:pt x="474" y="158"/>
                  </a:lnTo>
                  <a:lnTo>
                    <a:pt x="474" y="152"/>
                  </a:lnTo>
                  <a:lnTo>
                    <a:pt x="474" y="146"/>
                  </a:lnTo>
                  <a:lnTo>
                    <a:pt x="476" y="140"/>
                  </a:lnTo>
                  <a:lnTo>
                    <a:pt x="482" y="134"/>
                  </a:lnTo>
                  <a:lnTo>
                    <a:pt x="498" y="126"/>
                  </a:lnTo>
                  <a:lnTo>
                    <a:pt x="518" y="122"/>
                  </a:lnTo>
                  <a:lnTo>
                    <a:pt x="536" y="106"/>
                  </a:lnTo>
                  <a:lnTo>
                    <a:pt x="542" y="102"/>
                  </a:lnTo>
                  <a:lnTo>
                    <a:pt x="554" y="9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4" y="82"/>
                  </a:lnTo>
                  <a:lnTo>
                    <a:pt x="568" y="78"/>
                  </a:lnTo>
                  <a:lnTo>
                    <a:pt x="568" y="76"/>
                  </a:lnTo>
                  <a:lnTo>
                    <a:pt x="574" y="70"/>
                  </a:lnTo>
                  <a:lnTo>
                    <a:pt x="578" y="70"/>
                  </a:lnTo>
                  <a:lnTo>
                    <a:pt x="582" y="74"/>
                  </a:lnTo>
                  <a:lnTo>
                    <a:pt x="588" y="70"/>
                  </a:lnTo>
                  <a:lnTo>
                    <a:pt x="590" y="66"/>
                  </a:lnTo>
                  <a:lnTo>
                    <a:pt x="598" y="58"/>
                  </a:lnTo>
                  <a:lnTo>
                    <a:pt x="606" y="56"/>
                  </a:lnTo>
                  <a:lnTo>
                    <a:pt x="618" y="56"/>
                  </a:lnTo>
                  <a:lnTo>
                    <a:pt x="632" y="34"/>
                  </a:lnTo>
                  <a:lnTo>
                    <a:pt x="642" y="26"/>
                  </a:lnTo>
                  <a:lnTo>
                    <a:pt x="644" y="20"/>
                  </a:lnTo>
                  <a:lnTo>
                    <a:pt x="646" y="14"/>
                  </a:lnTo>
                  <a:lnTo>
                    <a:pt x="644" y="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7" name="Freeform 56"/>
            <p:cNvSpPr>
              <a:spLocks/>
            </p:cNvSpPr>
            <p:nvPr/>
          </p:nvSpPr>
          <p:spPr bwMode="grayWhite">
            <a:xfrm>
              <a:off x="3785" y="1739"/>
              <a:ext cx="306" cy="343"/>
            </a:xfrm>
            <a:custGeom>
              <a:avLst/>
              <a:gdLst>
                <a:gd name="T0" fmla="*/ 6 w 330"/>
                <a:gd name="T1" fmla="*/ 6 h 370"/>
                <a:gd name="T2" fmla="*/ 6 w 330"/>
                <a:gd name="T3" fmla="*/ 6 h 370"/>
                <a:gd name="T4" fmla="*/ 6 w 330"/>
                <a:gd name="T5" fmla="*/ 6 h 370"/>
                <a:gd name="T6" fmla="*/ 6 w 330"/>
                <a:gd name="T7" fmla="*/ 6 h 370"/>
                <a:gd name="T8" fmla="*/ 6 w 330"/>
                <a:gd name="T9" fmla="*/ 6 h 370"/>
                <a:gd name="T10" fmla="*/ 6 w 330"/>
                <a:gd name="T11" fmla="*/ 6 h 370"/>
                <a:gd name="T12" fmla="*/ 6 w 330"/>
                <a:gd name="T13" fmla="*/ 6 h 370"/>
                <a:gd name="T14" fmla="*/ 6 w 330"/>
                <a:gd name="T15" fmla="*/ 6 h 370"/>
                <a:gd name="T16" fmla="*/ 6 w 330"/>
                <a:gd name="T17" fmla="*/ 6 h 370"/>
                <a:gd name="T18" fmla="*/ 6 w 330"/>
                <a:gd name="T19" fmla="*/ 6 h 370"/>
                <a:gd name="T20" fmla="*/ 6 w 330"/>
                <a:gd name="T21" fmla="*/ 6 h 370"/>
                <a:gd name="T22" fmla="*/ 6 w 330"/>
                <a:gd name="T23" fmla="*/ 6 h 370"/>
                <a:gd name="T24" fmla="*/ 6 w 330"/>
                <a:gd name="T25" fmla="*/ 6 h 370"/>
                <a:gd name="T26" fmla="*/ 6 w 330"/>
                <a:gd name="T27" fmla="*/ 6 h 370"/>
                <a:gd name="T28" fmla="*/ 6 w 330"/>
                <a:gd name="T29" fmla="*/ 6 h 370"/>
                <a:gd name="T30" fmla="*/ 6 w 330"/>
                <a:gd name="T31" fmla="*/ 6 h 370"/>
                <a:gd name="T32" fmla="*/ 6 w 330"/>
                <a:gd name="T33" fmla="*/ 6 h 370"/>
                <a:gd name="T34" fmla="*/ 6 w 330"/>
                <a:gd name="T35" fmla="*/ 6 h 370"/>
                <a:gd name="T36" fmla="*/ 6 w 330"/>
                <a:gd name="T37" fmla="*/ 6 h 370"/>
                <a:gd name="T38" fmla="*/ 6 w 330"/>
                <a:gd name="T39" fmla="*/ 6 h 370"/>
                <a:gd name="T40" fmla="*/ 6 w 330"/>
                <a:gd name="T41" fmla="*/ 6 h 370"/>
                <a:gd name="T42" fmla="*/ 6 w 330"/>
                <a:gd name="T43" fmla="*/ 6 h 370"/>
                <a:gd name="T44" fmla="*/ 6 w 330"/>
                <a:gd name="T45" fmla="*/ 6 h 370"/>
                <a:gd name="T46" fmla="*/ 6 w 330"/>
                <a:gd name="T47" fmla="*/ 6 h 370"/>
                <a:gd name="T48" fmla="*/ 6 w 330"/>
                <a:gd name="T49" fmla="*/ 6 h 370"/>
                <a:gd name="T50" fmla="*/ 6 w 330"/>
                <a:gd name="T51" fmla="*/ 6 h 370"/>
                <a:gd name="T52" fmla="*/ 6 w 330"/>
                <a:gd name="T53" fmla="*/ 6 h 370"/>
                <a:gd name="T54" fmla="*/ 6 w 330"/>
                <a:gd name="T55" fmla="*/ 6 h 370"/>
                <a:gd name="T56" fmla="*/ 6 w 330"/>
                <a:gd name="T57" fmla="*/ 6 h 370"/>
                <a:gd name="T58" fmla="*/ 6 w 330"/>
                <a:gd name="T59" fmla="*/ 6 h 370"/>
                <a:gd name="T60" fmla="*/ 6 w 330"/>
                <a:gd name="T61" fmla="*/ 6 h 370"/>
                <a:gd name="T62" fmla="*/ 6 w 330"/>
                <a:gd name="T63" fmla="*/ 6 h 370"/>
                <a:gd name="T64" fmla="*/ 6 w 330"/>
                <a:gd name="T65" fmla="*/ 6 h 370"/>
                <a:gd name="T66" fmla="*/ 6 w 330"/>
                <a:gd name="T67" fmla="*/ 6 h 370"/>
                <a:gd name="T68" fmla="*/ 6 w 330"/>
                <a:gd name="T69" fmla="*/ 6 h 370"/>
                <a:gd name="T70" fmla="*/ 6 w 330"/>
                <a:gd name="T71" fmla="*/ 6 h 370"/>
                <a:gd name="T72" fmla="*/ 6 w 330"/>
                <a:gd name="T73" fmla="*/ 6 h 370"/>
                <a:gd name="T74" fmla="*/ 0 w 330"/>
                <a:gd name="T75" fmla="*/ 6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0"/>
                <a:gd name="T115" fmla="*/ 0 h 370"/>
                <a:gd name="T116" fmla="*/ 330 w 330"/>
                <a:gd name="T117" fmla="*/ 370 h 3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0" h="370">
                  <a:moveTo>
                    <a:pt x="0" y="66"/>
                  </a:moveTo>
                  <a:lnTo>
                    <a:pt x="28" y="324"/>
                  </a:lnTo>
                  <a:lnTo>
                    <a:pt x="36" y="324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6" y="322"/>
                  </a:lnTo>
                  <a:lnTo>
                    <a:pt x="72" y="33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06" y="352"/>
                  </a:lnTo>
                  <a:lnTo>
                    <a:pt x="122" y="364"/>
                  </a:lnTo>
                  <a:lnTo>
                    <a:pt x="128" y="356"/>
                  </a:lnTo>
                  <a:lnTo>
                    <a:pt x="134" y="354"/>
                  </a:lnTo>
                  <a:lnTo>
                    <a:pt x="148" y="360"/>
                  </a:lnTo>
                  <a:lnTo>
                    <a:pt x="158" y="358"/>
                  </a:lnTo>
                  <a:lnTo>
                    <a:pt x="160" y="356"/>
                  </a:lnTo>
                  <a:lnTo>
                    <a:pt x="166" y="354"/>
                  </a:lnTo>
                  <a:lnTo>
                    <a:pt x="168" y="348"/>
                  </a:lnTo>
                  <a:lnTo>
                    <a:pt x="178" y="342"/>
                  </a:lnTo>
                  <a:lnTo>
                    <a:pt x="182" y="348"/>
                  </a:lnTo>
                  <a:lnTo>
                    <a:pt x="190" y="360"/>
                  </a:lnTo>
                  <a:lnTo>
                    <a:pt x="198" y="360"/>
                  </a:lnTo>
                  <a:lnTo>
                    <a:pt x="208" y="368"/>
                  </a:lnTo>
                  <a:lnTo>
                    <a:pt x="210" y="370"/>
                  </a:lnTo>
                  <a:lnTo>
                    <a:pt x="220" y="370"/>
                  </a:lnTo>
                  <a:lnTo>
                    <a:pt x="228" y="356"/>
                  </a:lnTo>
                  <a:lnTo>
                    <a:pt x="234" y="352"/>
                  </a:lnTo>
                  <a:lnTo>
                    <a:pt x="234" y="342"/>
                  </a:lnTo>
                  <a:lnTo>
                    <a:pt x="234" y="330"/>
                  </a:lnTo>
                  <a:lnTo>
                    <a:pt x="240" y="306"/>
                  </a:lnTo>
                  <a:lnTo>
                    <a:pt x="246" y="306"/>
                  </a:lnTo>
                  <a:lnTo>
                    <a:pt x="254" y="318"/>
                  </a:lnTo>
                  <a:lnTo>
                    <a:pt x="262" y="308"/>
                  </a:lnTo>
                  <a:lnTo>
                    <a:pt x="260" y="296"/>
                  </a:lnTo>
                  <a:lnTo>
                    <a:pt x="268" y="280"/>
                  </a:lnTo>
                  <a:lnTo>
                    <a:pt x="274" y="272"/>
                  </a:lnTo>
                  <a:lnTo>
                    <a:pt x="274" y="268"/>
                  </a:lnTo>
                  <a:lnTo>
                    <a:pt x="280" y="262"/>
                  </a:lnTo>
                  <a:lnTo>
                    <a:pt x="288" y="264"/>
                  </a:lnTo>
                  <a:lnTo>
                    <a:pt x="296" y="260"/>
                  </a:lnTo>
                  <a:lnTo>
                    <a:pt x="298" y="258"/>
                  </a:lnTo>
                  <a:lnTo>
                    <a:pt x="312" y="240"/>
                  </a:lnTo>
                  <a:lnTo>
                    <a:pt x="316" y="238"/>
                  </a:lnTo>
                  <a:lnTo>
                    <a:pt x="324" y="230"/>
                  </a:lnTo>
                  <a:lnTo>
                    <a:pt x="322" y="220"/>
                  </a:lnTo>
                  <a:lnTo>
                    <a:pt x="320" y="214"/>
                  </a:lnTo>
                  <a:lnTo>
                    <a:pt x="320" y="206"/>
                  </a:lnTo>
                  <a:lnTo>
                    <a:pt x="324" y="198"/>
                  </a:lnTo>
                  <a:lnTo>
                    <a:pt x="330" y="162"/>
                  </a:lnTo>
                  <a:lnTo>
                    <a:pt x="316" y="154"/>
                  </a:lnTo>
                  <a:lnTo>
                    <a:pt x="326" y="146"/>
                  </a:lnTo>
                  <a:lnTo>
                    <a:pt x="322" y="136"/>
                  </a:lnTo>
                  <a:lnTo>
                    <a:pt x="328" y="130"/>
                  </a:lnTo>
                  <a:lnTo>
                    <a:pt x="330" y="132"/>
                  </a:lnTo>
                  <a:lnTo>
                    <a:pt x="308" y="0"/>
                  </a:lnTo>
                  <a:lnTo>
                    <a:pt x="270" y="20"/>
                  </a:lnTo>
                  <a:lnTo>
                    <a:pt x="254" y="30"/>
                  </a:lnTo>
                  <a:lnTo>
                    <a:pt x="246" y="34"/>
                  </a:lnTo>
                  <a:lnTo>
                    <a:pt x="224" y="58"/>
                  </a:lnTo>
                  <a:lnTo>
                    <a:pt x="218" y="62"/>
                  </a:lnTo>
                  <a:lnTo>
                    <a:pt x="212" y="62"/>
                  </a:lnTo>
                  <a:lnTo>
                    <a:pt x="200" y="62"/>
                  </a:lnTo>
                  <a:lnTo>
                    <a:pt x="194" y="64"/>
                  </a:lnTo>
                  <a:lnTo>
                    <a:pt x="176" y="78"/>
                  </a:lnTo>
                  <a:lnTo>
                    <a:pt x="168" y="76"/>
                  </a:lnTo>
                  <a:lnTo>
                    <a:pt x="154" y="72"/>
                  </a:lnTo>
                  <a:lnTo>
                    <a:pt x="150" y="74"/>
                  </a:lnTo>
                  <a:lnTo>
                    <a:pt x="146" y="72"/>
                  </a:lnTo>
                  <a:lnTo>
                    <a:pt x="150" y="66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12" y="56"/>
                  </a:lnTo>
                  <a:lnTo>
                    <a:pt x="108" y="56"/>
                  </a:lnTo>
                  <a:lnTo>
                    <a:pt x="96" y="58"/>
                  </a:lnTo>
                  <a:lnTo>
                    <a:pt x="9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8" name="Freeform 57"/>
            <p:cNvSpPr>
              <a:spLocks/>
            </p:cNvSpPr>
            <p:nvPr/>
          </p:nvSpPr>
          <p:spPr bwMode="grayWhite">
            <a:xfrm>
              <a:off x="4114" y="1368"/>
              <a:ext cx="551" cy="422"/>
            </a:xfrm>
            <a:custGeom>
              <a:avLst/>
              <a:gdLst>
                <a:gd name="T0" fmla="*/ 6 w 594"/>
                <a:gd name="T1" fmla="*/ 6 h 456"/>
                <a:gd name="T2" fmla="*/ 6 w 594"/>
                <a:gd name="T3" fmla="*/ 6 h 456"/>
                <a:gd name="T4" fmla="*/ 6 w 594"/>
                <a:gd name="T5" fmla="*/ 6 h 456"/>
                <a:gd name="T6" fmla="*/ 6 w 594"/>
                <a:gd name="T7" fmla="*/ 6 h 456"/>
                <a:gd name="T8" fmla="*/ 6 w 594"/>
                <a:gd name="T9" fmla="*/ 6 h 456"/>
                <a:gd name="T10" fmla="*/ 6 w 594"/>
                <a:gd name="T11" fmla="*/ 6 h 456"/>
                <a:gd name="T12" fmla="*/ 6 w 594"/>
                <a:gd name="T13" fmla="*/ 6 h 456"/>
                <a:gd name="T14" fmla="*/ 6 w 594"/>
                <a:gd name="T15" fmla="*/ 6 h 456"/>
                <a:gd name="T16" fmla="*/ 6 w 594"/>
                <a:gd name="T17" fmla="*/ 6 h 456"/>
                <a:gd name="T18" fmla="*/ 6 w 594"/>
                <a:gd name="T19" fmla="*/ 6 h 456"/>
                <a:gd name="T20" fmla="*/ 6 w 594"/>
                <a:gd name="T21" fmla="*/ 6 h 456"/>
                <a:gd name="T22" fmla="*/ 6 w 594"/>
                <a:gd name="T23" fmla="*/ 6 h 456"/>
                <a:gd name="T24" fmla="*/ 6 w 594"/>
                <a:gd name="T25" fmla="*/ 6 h 456"/>
                <a:gd name="T26" fmla="*/ 6 w 594"/>
                <a:gd name="T27" fmla="*/ 6 h 456"/>
                <a:gd name="T28" fmla="*/ 6 w 594"/>
                <a:gd name="T29" fmla="*/ 6 h 456"/>
                <a:gd name="T30" fmla="*/ 6 w 594"/>
                <a:gd name="T31" fmla="*/ 6 h 456"/>
                <a:gd name="T32" fmla="*/ 6 w 594"/>
                <a:gd name="T33" fmla="*/ 6 h 456"/>
                <a:gd name="T34" fmla="*/ 6 w 594"/>
                <a:gd name="T35" fmla="*/ 6 h 456"/>
                <a:gd name="T36" fmla="*/ 6 w 594"/>
                <a:gd name="T37" fmla="*/ 6 h 456"/>
                <a:gd name="T38" fmla="*/ 6 w 594"/>
                <a:gd name="T39" fmla="*/ 6 h 456"/>
                <a:gd name="T40" fmla="*/ 6 w 594"/>
                <a:gd name="T41" fmla="*/ 6 h 456"/>
                <a:gd name="T42" fmla="*/ 6 w 594"/>
                <a:gd name="T43" fmla="*/ 6 h 456"/>
                <a:gd name="T44" fmla="*/ 6 w 594"/>
                <a:gd name="T45" fmla="*/ 6 h 456"/>
                <a:gd name="T46" fmla="*/ 6 w 594"/>
                <a:gd name="T47" fmla="*/ 6 h 456"/>
                <a:gd name="T48" fmla="*/ 6 w 594"/>
                <a:gd name="T49" fmla="*/ 6 h 456"/>
                <a:gd name="T50" fmla="*/ 6 w 594"/>
                <a:gd name="T51" fmla="*/ 6 h 456"/>
                <a:gd name="T52" fmla="*/ 6 w 594"/>
                <a:gd name="T53" fmla="*/ 0 h 456"/>
                <a:gd name="T54" fmla="*/ 6 w 594"/>
                <a:gd name="T55" fmla="*/ 6 h 456"/>
                <a:gd name="T56" fmla="*/ 6 w 594"/>
                <a:gd name="T57" fmla="*/ 6 h 456"/>
                <a:gd name="T58" fmla="*/ 6 w 594"/>
                <a:gd name="T59" fmla="*/ 6 h 456"/>
                <a:gd name="T60" fmla="*/ 6 w 594"/>
                <a:gd name="T61" fmla="*/ 6 h 456"/>
                <a:gd name="T62" fmla="*/ 6 w 594"/>
                <a:gd name="T63" fmla="*/ 6 h 456"/>
                <a:gd name="T64" fmla="*/ 6 w 594"/>
                <a:gd name="T65" fmla="*/ 6 h 456"/>
                <a:gd name="T66" fmla="*/ 6 w 594"/>
                <a:gd name="T67" fmla="*/ 6 h 456"/>
                <a:gd name="T68" fmla="*/ 6 w 594"/>
                <a:gd name="T69" fmla="*/ 6 h 456"/>
                <a:gd name="T70" fmla="*/ 6 w 594"/>
                <a:gd name="T71" fmla="*/ 6 h 456"/>
                <a:gd name="T72" fmla="*/ 6 w 594"/>
                <a:gd name="T73" fmla="*/ 6 h 456"/>
                <a:gd name="T74" fmla="*/ 6 w 594"/>
                <a:gd name="T75" fmla="*/ 6 h 456"/>
                <a:gd name="T76" fmla="*/ 6 w 594"/>
                <a:gd name="T77" fmla="*/ 6 h 456"/>
                <a:gd name="T78" fmla="*/ 6 w 594"/>
                <a:gd name="T79" fmla="*/ 6 h 456"/>
                <a:gd name="T80" fmla="*/ 6 w 594"/>
                <a:gd name="T81" fmla="*/ 6 h 456"/>
                <a:gd name="T82" fmla="*/ 6 w 594"/>
                <a:gd name="T83" fmla="*/ 6 h 456"/>
                <a:gd name="T84" fmla="*/ 6 w 594"/>
                <a:gd name="T85" fmla="*/ 6 h 456"/>
                <a:gd name="T86" fmla="*/ 6 w 594"/>
                <a:gd name="T87" fmla="*/ 6 h 456"/>
                <a:gd name="T88" fmla="*/ 6 w 594"/>
                <a:gd name="T89" fmla="*/ 6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4"/>
                <a:gd name="T136" fmla="*/ 0 h 456"/>
                <a:gd name="T137" fmla="*/ 594 w 594"/>
                <a:gd name="T138" fmla="*/ 456 h 4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4" h="456">
                  <a:moveTo>
                    <a:pt x="386" y="374"/>
                  </a:moveTo>
                  <a:lnTo>
                    <a:pt x="450" y="398"/>
                  </a:lnTo>
                  <a:lnTo>
                    <a:pt x="454" y="408"/>
                  </a:lnTo>
                  <a:lnTo>
                    <a:pt x="450" y="412"/>
                  </a:lnTo>
                  <a:lnTo>
                    <a:pt x="448" y="416"/>
                  </a:lnTo>
                  <a:lnTo>
                    <a:pt x="446" y="424"/>
                  </a:lnTo>
                  <a:lnTo>
                    <a:pt x="446" y="434"/>
                  </a:lnTo>
                  <a:lnTo>
                    <a:pt x="442" y="434"/>
                  </a:lnTo>
                  <a:lnTo>
                    <a:pt x="440" y="43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6" y="456"/>
                  </a:lnTo>
                  <a:lnTo>
                    <a:pt x="438" y="452"/>
                  </a:lnTo>
                  <a:lnTo>
                    <a:pt x="440" y="450"/>
                  </a:lnTo>
                  <a:lnTo>
                    <a:pt x="450" y="440"/>
                  </a:lnTo>
                  <a:lnTo>
                    <a:pt x="456" y="442"/>
                  </a:lnTo>
                  <a:lnTo>
                    <a:pt x="470" y="442"/>
                  </a:lnTo>
                  <a:lnTo>
                    <a:pt x="474" y="438"/>
                  </a:lnTo>
                  <a:lnTo>
                    <a:pt x="488" y="434"/>
                  </a:lnTo>
                  <a:lnTo>
                    <a:pt x="500" y="430"/>
                  </a:lnTo>
                  <a:lnTo>
                    <a:pt x="506" y="424"/>
                  </a:lnTo>
                  <a:lnTo>
                    <a:pt x="514" y="416"/>
                  </a:lnTo>
                  <a:lnTo>
                    <a:pt x="550" y="392"/>
                  </a:lnTo>
                  <a:lnTo>
                    <a:pt x="560" y="386"/>
                  </a:lnTo>
                  <a:lnTo>
                    <a:pt x="568" y="380"/>
                  </a:lnTo>
                  <a:lnTo>
                    <a:pt x="574" y="378"/>
                  </a:lnTo>
                  <a:lnTo>
                    <a:pt x="578" y="372"/>
                  </a:lnTo>
                  <a:lnTo>
                    <a:pt x="586" y="368"/>
                  </a:lnTo>
                  <a:lnTo>
                    <a:pt x="590" y="364"/>
                  </a:lnTo>
                  <a:lnTo>
                    <a:pt x="594" y="356"/>
                  </a:lnTo>
                  <a:lnTo>
                    <a:pt x="594" y="354"/>
                  </a:lnTo>
                  <a:lnTo>
                    <a:pt x="594" y="352"/>
                  </a:lnTo>
                  <a:lnTo>
                    <a:pt x="586" y="360"/>
                  </a:lnTo>
                  <a:lnTo>
                    <a:pt x="578" y="362"/>
                  </a:lnTo>
                  <a:lnTo>
                    <a:pt x="568" y="366"/>
                  </a:lnTo>
                  <a:lnTo>
                    <a:pt x="564" y="370"/>
                  </a:lnTo>
                  <a:lnTo>
                    <a:pt x="560" y="376"/>
                  </a:lnTo>
                  <a:lnTo>
                    <a:pt x="552" y="382"/>
                  </a:lnTo>
                  <a:lnTo>
                    <a:pt x="550" y="378"/>
                  </a:lnTo>
                  <a:lnTo>
                    <a:pt x="552" y="372"/>
                  </a:lnTo>
                  <a:lnTo>
                    <a:pt x="560" y="364"/>
                  </a:lnTo>
                  <a:lnTo>
                    <a:pt x="566" y="352"/>
                  </a:lnTo>
                  <a:lnTo>
                    <a:pt x="564" y="350"/>
                  </a:lnTo>
                  <a:lnTo>
                    <a:pt x="558" y="356"/>
                  </a:lnTo>
                  <a:lnTo>
                    <a:pt x="554" y="364"/>
                  </a:lnTo>
                  <a:lnTo>
                    <a:pt x="548" y="368"/>
                  </a:lnTo>
                  <a:lnTo>
                    <a:pt x="528" y="380"/>
                  </a:lnTo>
                  <a:lnTo>
                    <a:pt x="504" y="392"/>
                  </a:lnTo>
                  <a:lnTo>
                    <a:pt x="482" y="402"/>
                  </a:lnTo>
                  <a:lnTo>
                    <a:pt x="474" y="408"/>
                  </a:lnTo>
                  <a:lnTo>
                    <a:pt x="466" y="418"/>
                  </a:lnTo>
                  <a:lnTo>
                    <a:pt x="462" y="414"/>
                  </a:lnTo>
                  <a:lnTo>
                    <a:pt x="460" y="406"/>
                  </a:lnTo>
                  <a:lnTo>
                    <a:pt x="464" y="398"/>
                  </a:lnTo>
                  <a:lnTo>
                    <a:pt x="470" y="392"/>
                  </a:lnTo>
                  <a:lnTo>
                    <a:pt x="462" y="384"/>
                  </a:lnTo>
                  <a:lnTo>
                    <a:pt x="474" y="372"/>
                  </a:lnTo>
                  <a:lnTo>
                    <a:pt x="474" y="368"/>
                  </a:lnTo>
                  <a:lnTo>
                    <a:pt x="470" y="360"/>
                  </a:lnTo>
                  <a:lnTo>
                    <a:pt x="460" y="288"/>
                  </a:lnTo>
                  <a:lnTo>
                    <a:pt x="458" y="284"/>
                  </a:lnTo>
                  <a:lnTo>
                    <a:pt x="458" y="216"/>
                  </a:lnTo>
                  <a:lnTo>
                    <a:pt x="450" y="200"/>
                  </a:lnTo>
                  <a:lnTo>
                    <a:pt x="444" y="184"/>
                  </a:lnTo>
                  <a:lnTo>
                    <a:pt x="444" y="170"/>
                  </a:lnTo>
                  <a:lnTo>
                    <a:pt x="440" y="146"/>
                  </a:lnTo>
                  <a:lnTo>
                    <a:pt x="432" y="132"/>
                  </a:lnTo>
                  <a:lnTo>
                    <a:pt x="428" y="134"/>
                  </a:lnTo>
                  <a:lnTo>
                    <a:pt x="428" y="136"/>
                  </a:lnTo>
                  <a:lnTo>
                    <a:pt x="426" y="138"/>
                  </a:lnTo>
                  <a:lnTo>
                    <a:pt x="424" y="132"/>
                  </a:lnTo>
                  <a:lnTo>
                    <a:pt x="426" y="120"/>
                  </a:lnTo>
                  <a:lnTo>
                    <a:pt x="414" y="92"/>
                  </a:lnTo>
                  <a:lnTo>
                    <a:pt x="412" y="82"/>
                  </a:lnTo>
                  <a:lnTo>
                    <a:pt x="418" y="70"/>
                  </a:lnTo>
                  <a:lnTo>
                    <a:pt x="414" y="50"/>
                  </a:lnTo>
                  <a:lnTo>
                    <a:pt x="402" y="22"/>
                  </a:lnTo>
                  <a:lnTo>
                    <a:pt x="402" y="18"/>
                  </a:lnTo>
                  <a:lnTo>
                    <a:pt x="398" y="14"/>
                  </a:lnTo>
                  <a:lnTo>
                    <a:pt x="400" y="10"/>
                  </a:lnTo>
                  <a:lnTo>
                    <a:pt x="394" y="0"/>
                  </a:lnTo>
                  <a:lnTo>
                    <a:pt x="300" y="24"/>
                  </a:lnTo>
                  <a:lnTo>
                    <a:pt x="300" y="20"/>
                  </a:lnTo>
                  <a:lnTo>
                    <a:pt x="296" y="20"/>
                  </a:lnTo>
                  <a:lnTo>
                    <a:pt x="288" y="26"/>
                  </a:lnTo>
                  <a:lnTo>
                    <a:pt x="266" y="48"/>
                  </a:lnTo>
                  <a:lnTo>
                    <a:pt x="244" y="80"/>
                  </a:lnTo>
                  <a:lnTo>
                    <a:pt x="240" y="86"/>
                  </a:lnTo>
                  <a:lnTo>
                    <a:pt x="242" y="90"/>
                  </a:lnTo>
                  <a:lnTo>
                    <a:pt x="238" y="102"/>
                  </a:lnTo>
                  <a:lnTo>
                    <a:pt x="234" y="108"/>
                  </a:lnTo>
                  <a:lnTo>
                    <a:pt x="210" y="130"/>
                  </a:lnTo>
                  <a:lnTo>
                    <a:pt x="208" y="134"/>
                  </a:lnTo>
                  <a:lnTo>
                    <a:pt x="212" y="144"/>
                  </a:lnTo>
                  <a:lnTo>
                    <a:pt x="214" y="146"/>
                  </a:lnTo>
                  <a:lnTo>
                    <a:pt x="220" y="144"/>
                  </a:lnTo>
                  <a:lnTo>
                    <a:pt x="224" y="148"/>
                  </a:lnTo>
                  <a:lnTo>
                    <a:pt x="226" y="154"/>
                  </a:lnTo>
                  <a:lnTo>
                    <a:pt x="220" y="158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28" y="188"/>
                  </a:lnTo>
                  <a:lnTo>
                    <a:pt x="212" y="194"/>
                  </a:lnTo>
                  <a:lnTo>
                    <a:pt x="190" y="218"/>
                  </a:lnTo>
                  <a:lnTo>
                    <a:pt x="174" y="224"/>
                  </a:lnTo>
                  <a:lnTo>
                    <a:pt x="136" y="234"/>
                  </a:lnTo>
                  <a:lnTo>
                    <a:pt x="124" y="230"/>
                  </a:lnTo>
                  <a:lnTo>
                    <a:pt x="114" y="228"/>
                  </a:lnTo>
                  <a:lnTo>
                    <a:pt x="94" y="230"/>
                  </a:lnTo>
                  <a:lnTo>
                    <a:pt x="72" y="234"/>
                  </a:lnTo>
                  <a:lnTo>
                    <a:pt x="52" y="242"/>
                  </a:lnTo>
                  <a:lnTo>
                    <a:pt x="40" y="248"/>
                  </a:lnTo>
                  <a:lnTo>
                    <a:pt x="38" y="262"/>
                  </a:lnTo>
                  <a:lnTo>
                    <a:pt x="38" y="270"/>
                  </a:lnTo>
                  <a:lnTo>
                    <a:pt x="54" y="288"/>
                  </a:lnTo>
                  <a:lnTo>
                    <a:pt x="56" y="296"/>
                  </a:lnTo>
                  <a:lnTo>
                    <a:pt x="54" y="302"/>
                  </a:lnTo>
                  <a:lnTo>
                    <a:pt x="48" y="306"/>
                  </a:lnTo>
                  <a:lnTo>
                    <a:pt x="42" y="320"/>
                  </a:lnTo>
                  <a:lnTo>
                    <a:pt x="12" y="350"/>
                  </a:lnTo>
                  <a:lnTo>
                    <a:pt x="0" y="360"/>
                  </a:lnTo>
                  <a:lnTo>
                    <a:pt x="6" y="386"/>
                  </a:lnTo>
                  <a:lnTo>
                    <a:pt x="324" y="322"/>
                  </a:lnTo>
                  <a:lnTo>
                    <a:pt x="330" y="326"/>
                  </a:lnTo>
                  <a:lnTo>
                    <a:pt x="332" y="330"/>
                  </a:lnTo>
                  <a:lnTo>
                    <a:pt x="334" y="334"/>
                  </a:lnTo>
                  <a:lnTo>
                    <a:pt x="338" y="332"/>
                  </a:lnTo>
                  <a:lnTo>
                    <a:pt x="340" y="336"/>
                  </a:lnTo>
                  <a:lnTo>
                    <a:pt x="346" y="336"/>
                  </a:lnTo>
                  <a:lnTo>
                    <a:pt x="356" y="356"/>
                  </a:lnTo>
                  <a:lnTo>
                    <a:pt x="356" y="362"/>
                  </a:lnTo>
                  <a:lnTo>
                    <a:pt x="360" y="366"/>
                  </a:lnTo>
                  <a:lnTo>
                    <a:pt x="360" y="368"/>
                  </a:lnTo>
                  <a:lnTo>
                    <a:pt x="380" y="370"/>
                  </a:lnTo>
                  <a:lnTo>
                    <a:pt x="386" y="37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9" name="Freeform 58"/>
            <p:cNvSpPr>
              <a:spLocks/>
            </p:cNvSpPr>
            <p:nvPr/>
          </p:nvSpPr>
          <p:spPr bwMode="grayWhite">
            <a:xfrm>
              <a:off x="4069" y="1666"/>
              <a:ext cx="427" cy="278"/>
            </a:xfrm>
            <a:custGeom>
              <a:avLst/>
              <a:gdLst>
                <a:gd name="T0" fmla="*/ 6 w 460"/>
                <a:gd name="T1" fmla="*/ 7 h 298"/>
                <a:gd name="T2" fmla="*/ 6 w 460"/>
                <a:gd name="T3" fmla="*/ 7 h 298"/>
                <a:gd name="T4" fmla="*/ 6 w 460"/>
                <a:gd name="T5" fmla="*/ 7 h 298"/>
                <a:gd name="T6" fmla="*/ 6 w 460"/>
                <a:gd name="T7" fmla="*/ 7 h 298"/>
                <a:gd name="T8" fmla="*/ 6 w 460"/>
                <a:gd name="T9" fmla="*/ 7 h 298"/>
                <a:gd name="T10" fmla="*/ 6 w 460"/>
                <a:gd name="T11" fmla="*/ 7 h 298"/>
                <a:gd name="T12" fmla="*/ 6 w 460"/>
                <a:gd name="T13" fmla="*/ 7 h 298"/>
                <a:gd name="T14" fmla="*/ 6 w 460"/>
                <a:gd name="T15" fmla="*/ 7 h 298"/>
                <a:gd name="T16" fmla="*/ 6 w 460"/>
                <a:gd name="T17" fmla="*/ 7 h 298"/>
                <a:gd name="T18" fmla="*/ 6 w 460"/>
                <a:gd name="T19" fmla="*/ 7 h 298"/>
                <a:gd name="T20" fmla="*/ 6 w 460"/>
                <a:gd name="T21" fmla="*/ 7 h 298"/>
                <a:gd name="T22" fmla="*/ 6 w 460"/>
                <a:gd name="T23" fmla="*/ 7 h 298"/>
                <a:gd name="T24" fmla="*/ 6 w 460"/>
                <a:gd name="T25" fmla="*/ 7 h 298"/>
                <a:gd name="T26" fmla="*/ 6 w 460"/>
                <a:gd name="T27" fmla="*/ 7 h 298"/>
                <a:gd name="T28" fmla="*/ 6 w 460"/>
                <a:gd name="T29" fmla="*/ 7 h 298"/>
                <a:gd name="T30" fmla="*/ 6 w 460"/>
                <a:gd name="T31" fmla="*/ 7 h 298"/>
                <a:gd name="T32" fmla="*/ 6 w 460"/>
                <a:gd name="T33" fmla="*/ 7 h 298"/>
                <a:gd name="T34" fmla="*/ 6 w 460"/>
                <a:gd name="T35" fmla="*/ 7 h 298"/>
                <a:gd name="T36" fmla="*/ 6 w 460"/>
                <a:gd name="T37" fmla="*/ 7 h 298"/>
                <a:gd name="T38" fmla="*/ 6 w 460"/>
                <a:gd name="T39" fmla="*/ 7 h 298"/>
                <a:gd name="T40" fmla="*/ 6 w 460"/>
                <a:gd name="T41" fmla="*/ 7 h 298"/>
                <a:gd name="T42" fmla="*/ 6 w 460"/>
                <a:gd name="T43" fmla="*/ 7 h 298"/>
                <a:gd name="T44" fmla="*/ 6 w 460"/>
                <a:gd name="T45" fmla="*/ 7 h 298"/>
                <a:gd name="T46" fmla="*/ 6 w 460"/>
                <a:gd name="T47" fmla="*/ 7 h 298"/>
                <a:gd name="T48" fmla="*/ 6 w 460"/>
                <a:gd name="T49" fmla="*/ 7 h 298"/>
                <a:gd name="T50" fmla="*/ 6 w 460"/>
                <a:gd name="T51" fmla="*/ 7 h 298"/>
                <a:gd name="T52" fmla="*/ 6 w 460"/>
                <a:gd name="T53" fmla="*/ 7 h 298"/>
                <a:gd name="T54" fmla="*/ 6 w 460"/>
                <a:gd name="T55" fmla="*/ 7 h 298"/>
                <a:gd name="T56" fmla="*/ 6 w 460"/>
                <a:gd name="T57" fmla="*/ 7 h 298"/>
                <a:gd name="T58" fmla="*/ 6 w 460"/>
                <a:gd name="T59" fmla="*/ 7 h 298"/>
                <a:gd name="T60" fmla="*/ 6 w 460"/>
                <a:gd name="T61" fmla="*/ 7 h 298"/>
                <a:gd name="T62" fmla="*/ 6 w 460"/>
                <a:gd name="T63" fmla="*/ 7 h 298"/>
                <a:gd name="T64" fmla="*/ 6 w 460"/>
                <a:gd name="T65" fmla="*/ 7 h 298"/>
                <a:gd name="T66" fmla="*/ 6 w 460"/>
                <a:gd name="T67" fmla="*/ 7 h 298"/>
                <a:gd name="T68" fmla="*/ 6 w 460"/>
                <a:gd name="T69" fmla="*/ 7 h 298"/>
                <a:gd name="T70" fmla="*/ 6 w 460"/>
                <a:gd name="T71" fmla="*/ 7 h 298"/>
                <a:gd name="T72" fmla="*/ 6 w 460"/>
                <a:gd name="T73" fmla="*/ 7 h 298"/>
                <a:gd name="T74" fmla="*/ 6 w 460"/>
                <a:gd name="T75" fmla="*/ 7 h 298"/>
                <a:gd name="T76" fmla="*/ 6 w 460"/>
                <a:gd name="T77" fmla="*/ 7 h 298"/>
                <a:gd name="T78" fmla="*/ 6 w 460"/>
                <a:gd name="T79" fmla="*/ 7 h 298"/>
                <a:gd name="T80" fmla="*/ 6 w 460"/>
                <a:gd name="T81" fmla="*/ 7 h 298"/>
                <a:gd name="T82" fmla="*/ 6 w 460"/>
                <a:gd name="T83" fmla="*/ 7 h 298"/>
                <a:gd name="T84" fmla="*/ 6 w 460"/>
                <a:gd name="T85" fmla="*/ 7 h 298"/>
                <a:gd name="T86" fmla="*/ 6 w 460"/>
                <a:gd name="T87" fmla="*/ 4 h 298"/>
                <a:gd name="T88" fmla="*/ 6 w 460"/>
                <a:gd name="T89" fmla="*/ 0 h 298"/>
                <a:gd name="T90" fmla="*/ 6 w 460"/>
                <a:gd name="T91" fmla="*/ 7 h 298"/>
                <a:gd name="T92" fmla="*/ 6 w 460"/>
                <a:gd name="T93" fmla="*/ 7 h 298"/>
                <a:gd name="T94" fmla="*/ 6 w 460"/>
                <a:gd name="T95" fmla="*/ 7 h 298"/>
                <a:gd name="T96" fmla="*/ 6 w 460"/>
                <a:gd name="T97" fmla="*/ 7 h 298"/>
                <a:gd name="T98" fmla="*/ 6 w 460"/>
                <a:gd name="T99" fmla="*/ 7 h 298"/>
                <a:gd name="T100" fmla="*/ 6 w 460"/>
                <a:gd name="T101" fmla="*/ 7 h 298"/>
                <a:gd name="T102" fmla="*/ 6 w 460"/>
                <a:gd name="T103" fmla="*/ 7 h 298"/>
                <a:gd name="T104" fmla="*/ 4 w 460"/>
                <a:gd name="T105" fmla="*/ 7 h 298"/>
                <a:gd name="T106" fmla="*/ 0 w 460"/>
                <a:gd name="T107" fmla="*/ 7 h 298"/>
                <a:gd name="T108" fmla="*/ 6 w 460"/>
                <a:gd name="T109" fmla="*/ 7 h 298"/>
                <a:gd name="T110" fmla="*/ 6 w 460"/>
                <a:gd name="T111" fmla="*/ 7 h 298"/>
                <a:gd name="T112" fmla="*/ 6 w 460"/>
                <a:gd name="T113" fmla="*/ 7 h 2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0"/>
                <a:gd name="T172" fmla="*/ 0 h 298"/>
                <a:gd name="T173" fmla="*/ 460 w 460"/>
                <a:gd name="T174" fmla="*/ 298 h 2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0" h="298">
                  <a:moveTo>
                    <a:pt x="114" y="282"/>
                  </a:moveTo>
                  <a:lnTo>
                    <a:pt x="322" y="242"/>
                  </a:lnTo>
                  <a:lnTo>
                    <a:pt x="388" y="230"/>
                  </a:lnTo>
                  <a:lnTo>
                    <a:pt x="390" y="228"/>
                  </a:lnTo>
                  <a:lnTo>
                    <a:pt x="392" y="228"/>
                  </a:lnTo>
                  <a:lnTo>
                    <a:pt x="392" y="222"/>
                  </a:lnTo>
                  <a:lnTo>
                    <a:pt x="400" y="214"/>
                  </a:lnTo>
                  <a:lnTo>
                    <a:pt x="408" y="214"/>
                  </a:lnTo>
                  <a:lnTo>
                    <a:pt x="414" y="216"/>
                  </a:lnTo>
                  <a:lnTo>
                    <a:pt x="434" y="202"/>
                  </a:lnTo>
                  <a:lnTo>
                    <a:pt x="436" y="192"/>
                  </a:lnTo>
                  <a:lnTo>
                    <a:pt x="448" y="180"/>
                  </a:lnTo>
                  <a:lnTo>
                    <a:pt x="460" y="172"/>
                  </a:lnTo>
                  <a:lnTo>
                    <a:pt x="460" y="170"/>
                  </a:lnTo>
                  <a:lnTo>
                    <a:pt x="450" y="162"/>
                  </a:lnTo>
                  <a:lnTo>
                    <a:pt x="446" y="158"/>
                  </a:lnTo>
                  <a:lnTo>
                    <a:pt x="440" y="154"/>
                  </a:lnTo>
                  <a:lnTo>
                    <a:pt x="438" y="152"/>
                  </a:lnTo>
                  <a:lnTo>
                    <a:pt x="428" y="150"/>
                  </a:lnTo>
                  <a:lnTo>
                    <a:pt x="426" y="138"/>
                  </a:lnTo>
                  <a:lnTo>
                    <a:pt x="416" y="136"/>
                  </a:lnTo>
                  <a:lnTo>
                    <a:pt x="414" y="134"/>
                  </a:lnTo>
                  <a:lnTo>
                    <a:pt x="414" y="116"/>
                  </a:lnTo>
                  <a:lnTo>
                    <a:pt x="418" y="114"/>
                  </a:lnTo>
                  <a:lnTo>
                    <a:pt x="418" y="104"/>
                  </a:lnTo>
                  <a:lnTo>
                    <a:pt x="412" y="98"/>
                  </a:lnTo>
                  <a:lnTo>
                    <a:pt x="412" y="94"/>
                  </a:lnTo>
                  <a:lnTo>
                    <a:pt x="414" y="92"/>
                  </a:lnTo>
                  <a:lnTo>
                    <a:pt x="422" y="82"/>
                  </a:lnTo>
                  <a:lnTo>
                    <a:pt x="426" y="68"/>
                  </a:lnTo>
                  <a:lnTo>
                    <a:pt x="426" y="64"/>
                  </a:lnTo>
                  <a:lnTo>
                    <a:pt x="430" y="56"/>
                  </a:lnTo>
                  <a:lnTo>
                    <a:pt x="434" y="52"/>
                  </a:lnTo>
                  <a:lnTo>
                    <a:pt x="428" y="48"/>
                  </a:lnTo>
                  <a:lnTo>
                    <a:pt x="408" y="46"/>
                  </a:lnTo>
                  <a:lnTo>
                    <a:pt x="408" y="44"/>
                  </a:lnTo>
                  <a:lnTo>
                    <a:pt x="404" y="40"/>
                  </a:lnTo>
                  <a:lnTo>
                    <a:pt x="404" y="34"/>
                  </a:lnTo>
                  <a:lnTo>
                    <a:pt x="394" y="14"/>
                  </a:lnTo>
                  <a:lnTo>
                    <a:pt x="388" y="14"/>
                  </a:lnTo>
                  <a:lnTo>
                    <a:pt x="386" y="1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8" y="4"/>
                  </a:lnTo>
                  <a:lnTo>
                    <a:pt x="372" y="0"/>
                  </a:lnTo>
                  <a:lnTo>
                    <a:pt x="54" y="64"/>
                  </a:lnTo>
                  <a:lnTo>
                    <a:pt x="48" y="3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6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22" y="210"/>
                  </a:lnTo>
                  <a:lnTo>
                    <a:pt x="38" y="298"/>
                  </a:lnTo>
                  <a:lnTo>
                    <a:pt x="114" y="28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0" name="Freeform 59"/>
            <p:cNvSpPr>
              <a:spLocks/>
            </p:cNvSpPr>
            <p:nvPr/>
          </p:nvSpPr>
          <p:spPr bwMode="grayWhite">
            <a:xfrm>
              <a:off x="3871" y="2173"/>
              <a:ext cx="645" cy="278"/>
            </a:xfrm>
            <a:custGeom>
              <a:avLst/>
              <a:gdLst>
                <a:gd name="T0" fmla="*/ 7 w 694"/>
                <a:gd name="T1" fmla="*/ 6 h 300"/>
                <a:gd name="T2" fmla="*/ 7 w 694"/>
                <a:gd name="T3" fmla="*/ 6 h 300"/>
                <a:gd name="T4" fmla="*/ 7 w 694"/>
                <a:gd name="T5" fmla="*/ 6 h 300"/>
                <a:gd name="T6" fmla="*/ 7 w 694"/>
                <a:gd name="T7" fmla="*/ 6 h 300"/>
                <a:gd name="T8" fmla="*/ 7 w 694"/>
                <a:gd name="T9" fmla="*/ 6 h 300"/>
                <a:gd name="T10" fmla="*/ 7 w 694"/>
                <a:gd name="T11" fmla="*/ 6 h 300"/>
                <a:gd name="T12" fmla="*/ 7 w 694"/>
                <a:gd name="T13" fmla="*/ 6 h 300"/>
                <a:gd name="T14" fmla="*/ 7 w 694"/>
                <a:gd name="T15" fmla="*/ 6 h 300"/>
                <a:gd name="T16" fmla="*/ 7 w 694"/>
                <a:gd name="T17" fmla="*/ 6 h 300"/>
                <a:gd name="T18" fmla="*/ 7 w 694"/>
                <a:gd name="T19" fmla="*/ 6 h 300"/>
                <a:gd name="T20" fmla="*/ 7 w 694"/>
                <a:gd name="T21" fmla="*/ 6 h 300"/>
                <a:gd name="T22" fmla="*/ 7 w 694"/>
                <a:gd name="T23" fmla="*/ 6 h 300"/>
                <a:gd name="T24" fmla="*/ 7 w 694"/>
                <a:gd name="T25" fmla="*/ 6 h 300"/>
                <a:gd name="T26" fmla="*/ 7 w 694"/>
                <a:gd name="T27" fmla="*/ 4 h 300"/>
                <a:gd name="T28" fmla="*/ 7 w 694"/>
                <a:gd name="T29" fmla="*/ 6 h 300"/>
                <a:gd name="T30" fmla="*/ 7 w 694"/>
                <a:gd name="T31" fmla="*/ 6 h 300"/>
                <a:gd name="T32" fmla="*/ 7 w 694"/>
                <a:gd name="T33" fmla="*/ 6 h 300"/>
                <a:gd name="T34" fmla="*/ 7 w 694"/>
                <a:gd name="T35" fmla="*/ 6 h 300"/>
                <a:gd name="T36" fmla="*/ 7 w 694"/>
                <a:gd name="T37" fmla="*/ 6 h 300"/>
                <a:gd name="T38" fmla="*/ 7 w 694"/>
                <a:gd name="T39" fmla="*/ 6 h 300"/>
                <a:gd name="T40" fmla="*/ 7 w 694"/>
                <a:gd name="T41" fmla="*/ 6 h 300"/>
                <a:gd name="T42" fmla="*/ 7 w 694"/>
                <a:gd name="T43" fmla="*/ 6 h 300"/>
                <a:gd name="T44" fmla="*/ 7 w 694"/>
                <a:gd name="T45" fmla="*/ 6 h 300"/>
                <a:gd name="T46" fmla="*/ 7 w 694"/>
                <a:gd name="T47" fmla="*/ 6 h 300"/>
                <a:gd name="T48" fmla="*/ 7 w 694"/>
                <a:gd name="T49" fmla="*/ 6 h 300"/>
                <a:gd name="T50" fmla="*/ 7 w 694"/>
                <a:gd name="T51" fmla="*/ 6 h 300"/>
                <a:gd name="T52" fmla="*/ 7 w 694"/>
                <a:gd name="T53" fmla="*/ 6 h 300"/>
                <a:gd name="T54" fmla="*/ 7 w 694"/>
                <a:gd name="T55" fmla="*/ 6 h 300"/>
                <a:gd name="T56" fmla="*/ 7 w 694"/>
                <a:gd name="T57" fmla="*/ 6 h 300"/>
                <a:gd name="T58" fmla="*/ 7 w 694"/>
                <a:gd name="T59" fmla="*/ 6 h 300"/>
                <a:gd name="T60" fmla="*/ 7 w 694"/>
                <a:gd name="T61" fmla="*/ 6 h 300"/>
                <a:gd name="T62" fmla="*/ 7 w 694"/>
                <a:gd name="T63" fmla="*/ 6 h 300"/>
                <a:gd name="T64" fmla="*/ 7 w 694"/>
                <a:gd name="T65" fmla="*/ 6 h 300"/>
                <a:gd name="T66" fmla="*/ 7 w 694"/>
                <a:gd name="T67" fmla="*/ 6 h 300"/>
                <a:gd name="T68" fmla="*/ 7 w 694"/>
                <a:gd name="T69" fmla="*/ 6 h 300"/>
                <a:gd name="T70" fmla="*/ 7 w 694"/>
                <a:gd name="T71" fmla="*/ 6 h 300"/>
                <a:gd name="T72" fmla="*/ 7 w 694"/>
                <a:gd name="T73" fmla="*/ 6 h 300"/>
                <a:gd name="T74" fmla="*/ 7 w 694"/>
                <a:gd name="T75" fmla="*/ 6 h 300"/>
                <a:gd name="T76" fmla="*/ 7 w 694"/>
                <a:gd name="T77" fmla="*/ 6 h 300"/>
                <a:gd name="T78" fmla="*/ 7 w 694"/>
                <a:gd name="T79" fmla="*/ 6 h 300"/>
                <a:gd name="T80" fmla="*/ 7 w 694"/>
                <a:gd name="T81" fmla="*/ 6 h 300"/>
                <a:gd name="T82" fmla="*/ 7 w 694"/>
                <a:gd name="T83" fmla="*/ 6 h 300"/>
                <a:gd name="T84" fmla="*/ 7 w 694"/>
                <a:gd name="T85" fmla="*/ 6 h 300"/>
                <a:gd name="T86" fmla="*/ 7 w 694"/>
                <a:gd name="T87" fmla="*/ 6 h 300"/>
                <a:gd name="T88" fmla="*/ 7 w 694"/>
                <a:gd name="T89" fmla="*/ 6 h 300"/>
                <a:gd name="T90" fmla="*/ 7 w 694"/>
                <a:gd name="T91" fmla="*/ 6 h 300"/>
                <a:gd name="T92" fmla="*/ 7 w 694"/>
                <a:gd name="T93" fmla="*/ 6 h 300"/>
                <a:gd name="T94" fmla="*/ 7 w 694"/>
                <a:gd name="T95" fmla="*/ 6 h 300"/>
                <a:gd name="T96" fmla="*/ 7 w 694"/>
                <a:gd name="T97" fmla="*/ 6 h 300"/>
                <a:gd name="T98" fmla="*/ 0 w 694"/>
                <a:gd name="T99" fmla="*/ 6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300"/>
                <a:gd name="T152" fmla="*/ 694 w 694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300">
                  <a:moveTo>
                    <a:pt x="0" y="266"/>
                  </a:moveTo>
                  <a:lnTo>
                    <a:pt x="2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20" y="236"/>
                  </a:lnTo>
                  <a:lnTo>
                    <a:pt x="20" y="230"/>
                  </a:lnTo>
                  <a:lnTo>
                    <a:pt x="20" y="224"/>
                  </a:lnTo>
                  <a:lnTo>
                    <a:pt x="22" y="218"/>
                  </a:lnTo>
                  <a:lnTo>
                    <a:pt x="28" y="212"/>
                  </a:lnTo>
                  <a:lnTo>
                    <a:pt x="44" y="204"/>
                  </a:lnTo>
                  <a:lnTo>
                    <a:pt x="64" y="200"/>
                  </a:lnTo>
                  <a:lnTo>
                    <a:pt x="82" y="184"/>
                  </a:lnTo>
                  <a:lnTo>
                    <a:pt x="88" y="180"/>
                  </a:lnTo>
                  <a:lnTo>
                    <a:pt x="100" y="170"/>
                  </a:lnTo>
                  <a:lnTo>
                    <a:pt x="102" y="160"/>
                  </a:lnTo>
                  <a:lnTo>
                    <a:pt x="106" y="160"/>
                  </a:lnTo>
                  <a:lnTo>
                    <a:pt x="110" y="160"/>
                  </a:lnTo>
                  <a:lnTo>
                    <a:pt x="114" y="156"/>
                  </a:lnTo>
                  <a:lnTo>
                    <a:pt x="114" y="154"/>
                  </a:lnTo>
                  <a:lnTo>
                    <a:pt x="120" y="148"/>
                  </a:lnTo>
                  <a:lnTo>
                    <a:pt x="124" y="148"/>
                  </a:lnTo>
                  <a:lnTo>
                    <a:pt x="128" y="152"/>
                  </a:lnTo>
                  <a:lnTo>
                    <a:pt x="134" y="148"/>
                  </a:lnTo>
                  <a:lnTo>
                    <a:pt x="136" y="144"/>
                  </a:lnTo>
                  <a:lnTo>
                    <a:pt x="144" y="136"/>
                  </a:lnTo>
                  <a:lnTo>
                    <a:pt x="152" y="134"/>
                  </a:lnTo>
                  <a:lnTo>
                    <a:pt x="164" y="134"/>
                  </a:lnTo>
                  <a:lnTo>
                    <a:pt x="178" y="112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214" y="72"/>
                  </a:lnTo>
                  <a:lnTo>
                    <a:pt x="212" y="76"/>
                  </a:lnTo>
                  <a:lnTo>
                    <a:pt x="234" y="74"/>
                  </a:lnTo>
                  <a:lnTo>
                    <a:pt x="242" y="72"/>
                  </a:lnTo>
                  <a:lnTo>
                    <a:pt x="246" y="72"/>
                  </a:lnTo>
                  <a:lnTo>
                    <a:pt x="454" y="38"/>
                  </a:lnTo>
                  <a:lnTo>
                    <a:pt x="652" y="0"/>
                  </a:lnTo>
                  <a:lnTo>
                    <a:pt x="656" y="4"/>
                  </a:lnTo>
                  <a:lnTo>
                    <a:pt x="658" y="8"/>
                  </a:lnTo>
                  <a:lnTo>
                    <a:pt x="664" y="10"/>
                  </a:lnTo>
                  <a:lnTo>
                    <a:pt x="666" y="12"/>
                  </a:lnTo>
                  <a:lnTo>
                    <a:pt x="670" y="16"/>
                  </a:lnTo>
                  <a:lnTo>
                    <a:pt x="672" y="20"/>
                  </a:lnTo>
                  <a:lnTo>
                    <a:pt x="678" y="30"/>
                  </a:lnTo>
                  <a:lnTo>
                    <a:pt x="676" y="32"/>
                  </a:lnTo>
                  <a:lnTo>
                    <a:pt x="674" y="32"/>
                  </a:lnTo>
                  <a:lnTo>
                    <a:pt x="672" y="30"/>
                  </a:lnTo>
                  <a:lnTo>
                    <a:pt x="666" y="32"/>
                  </a:lnTo>
                  <a:lnTo>
                    <a:pt x="662" y="32"/>
                  </a:lnTo>
                  <a:lnTo>
                    <a:pt x="658" y="30"/>
                  </a:lnTo>
                  <a:lnTo>
                    <a:pt x="656" y="30"/>
                  </a:lnTo>
                  <a:lnTo>
                    <a:pt x="658" y="34"/>
                  </a:lnTo>
                  <a:lnTo>
                    <a:pt x="656" y="36"/>
                  </a:lnTo>
                  <a:lnTo>
                    <a:pt x="638" y="46"/>
                  </a:lnTo>
                  <a:lnTo>
                    <a:pt x="634" y="50"/>
                  </a:lnTo>
                  <a:lnTo>
                    <a:pt x="628" y="56"/>
                  </a:lnTo>
                  <a:lnTo>
                    <a:pt x="616" y="58"/>
                  </a:lnTo>
                  <a:lnTo>
                    <a:pt x="612" y="66"/>
                  </a:lnTo>
                  <a:lnTo>
                    <a:pt x="612" y="68"/>
                  </a:lnTo>
                  <a:lnTo>
                    <a:pt x="614" y="70"/>
                  </a:lnTo>
                  <a:lnTo>
                    <a:pt x="620" y="68"/>
                  </a:lnTo>
                  <a:lnTo>
                    <a:pt x="632" y="62"/>
                  </a:lnTo>
                  <a:lnTo>
                    <a:pt x="644" y="58"/>
                  </a:lnTo>
                  <a:lnTo>
                    <a:pt x="652" y="54"/>
                  </a:lnTo>
                  <a:lnTo>
                    <a:pt x="664" y="54"/>
                  </a:lnTo>
                  <a:lnTo>
                    <a:pt x="664" y="56"/>
                  </a:lnTo>
                  <a:lnTo>
                    <a:pt x="664" y="64"/>
                  </a:lnTo>
                  <a:lnTo>
                    <a:pt x="664" y="66"/>
                  </a:lnTo>
                  <a:lnTo>
                    <a:pt x="668" y="70"/>
                  </a:lnTo>
                  <a:lnTo>
                    <a:pt x="672" y="68"/>
                  </a:lnTo>
                  <a:lnTo>
                    <a:pt x="674" y="64"/>
                  </a:lnTo>
                  <a:lnTo>
                    <a:pt x="682" y="54"/>
                  </a:lnTo>
                  <a:lnTo>
                    <a:pt x="686" y="54"/>
                  </a:lnTo>
                  <a:lnTo>
                    <a:pt x="692" y="64"/>
                  </a:lnTo>
                  <a:lnTo>
                    <a:pt x="692" y="80"/>
                  </a:lnTo>
                  <a:lnTo>
                    <a:pt x="694" y="84"/>
                  </a:lnTo>
                  <a:lnTo>
                    <a:pt x="694" y="88"/>
                  </a:lnTo>
                  <a:lnTo>
                    <a:pt x="684" y="96"/>
                  </a:lnTo>
                  <a:lnTo>
                    <a:pt x="682" y="102"/>
                  </a:lnTo>
                  <a:lnTo>
                    <a:pt x="680" y="106"/>
                  </a:lnTo>
                  <a:lnTo>
                    <a:pt x="672" y="112"/>
                  </a:lnTo>
                  <a:lnTo>
                    <a:pt x="666" y="114"/>
                  </a:lnTo>
                  <a:lnTo>
                    <a:pt x="660" y="118"/>
                  </a:lnTo>
                  <a:lnTo>
                    <a:pt x="646" y="116"/>
                  </a:lnTo>
                  <a:lnTo>
                    <a:pt x="642" y="116"/>
                  </a:lnTo>
                  <a:lnTo>
                    <a:pt x="640" y="116"/>
                  </a:lnTo>
                  <a:lnTo>
                    <a:pt x="638" y="110"/>
                  </a:lnTo>
                  <a:lnTo>
                    <a:pt x="638" y="108"/>
                  </a:lnTo>
                  <a:lnTo>
                    <a:pt x="636" y="106"/>
                  </a:lnTo>
                  <a:lnTo>
                    <a:pt x="632" y="104"/>
                  </a:lnTo>
                  <a:lnTo>
                    <a:pt x="630" y="106"/>
                  </a:lnTo>
                  <a:lnTo>
                    <a:pt x="632" y="120"/>
                  </a:lnTo>
                  <a:lnTo>
                    <a:pt x="630" y="122"/>
                  </a:lnTo>
                  <a:lnTo>
                    <a:pt x="628" y="120"/>
                  </a:lnTo>
                  <a:lnTo>
                    <a:pt x="632" y="128"/>
                  </a:lnTo>
                  <a:lnTo>
                    <a:pt x="638" y="128"/>
                  </a:lnTo>
                  <a:lnTo>
                    <a:pt x="642" y="134"/>
                  </a:lnTo>
                  <a:lnTo>
                    <a:pt x="638" y="140"/>
                  </a:lnTo>
                  <a:lnTo>
                    <a:pt x="642" y="144"/>
                  </a:lnTo>
                  <a:lnTo>
                    <a:pt x="626" y="162"/>
                  </a:lnTo>
                  <a:lnTo>
                    <a:pt x="622" y="164"/>
                  </a:lnTo>
                  <a:lnTo>
                    <a:pt x="614" y="162"/>
                  </a:lnTo>
                  <a:lnTo>
                    <a:pt x="608" y="162"/>
                  </a:lnTo>
                  <a:lnTo>
                    <a:pt x="606" y="164"/>
                  </a:lnTo>
                  <a:lnTo>
                    <a:pt x="612" y="168"/>
                  </a:lnTo>
                  <a:lnTo>
                    <a:pt x="628" y="166"/>
                  </a:lnTo>
                  <a:lnTo>
                    <a:pt x="638" y="164"/>
                  </a:lnTo>
                  <a:lnTo>
                    <a:pt x="652" y="156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64" y="158"/>
                  </a:lnTo>
                  <a:lnTo>
                    <a:pt x="658" y="170"/>
                  </a:lnTo>
                  <a:lnTo>
                    <a:pt x="646" y="184"/>
                  </a:lnTo>
                  <a:lnTo>
                    <a:pt x="632" y="186"/>
                  </a:lnTo>
                  <a:lnTo>
                    <a:pt x="628" y="188"/>
                  </a:lnTo>
                  <a:lnTo>
                    <a:pt x="612" y="190"/>
                  </a:lnTo>
                  <a:lnTo>
                    <a:pt x="598" y="212"/>
                  </a:lnTo>
                  <a:lnTo>
                    <a:pt x="592" y="214"/>
                  </a:lnTo>
                  <a:lnTo>
                    <a:pt x="592" y="218"/>
                  </a:lnTo>
                  <a:lnTo>
                    <a:pt x="576" y="228"/>
                  </a:lnTo>
                  <a:lnTo>
                    <a:pt x="568" y="240"/>
                  </a:lnTo>
                  <a:lnTo>
                    <a:pt x="560" y="258"/>
                  </a:lnTo>
                  <a:lnTo>
                    <a:pt x="556" y="282"/>
                  </a:lnTo>
                  <a:lnTo>
                    <a:pt x="552" y="288"/>
                  </a:lnTo>
                  <a:lnTo>
                    <a:pt x="542" y="292"/>
                  </a:lnTo>
                  <a:lnTo>
                    <a:pt x="510" y="296"/>
                  </a:lnTo>
                  <a:lnTo>
                    <a:pt x="508" y="300"/>
                  </a:lnTo>
                  <a:lnTo>
                    <a:pt x="400" y="226"/>
                  </a:lnTo>
                  <a:lnTo>
                    <a:pt x="312" y="238"/>
                  </a:lnTo>
                  <a:lnTo>
                    <a:pt x="310" y="226"/>
                  </a:lnTo>
                  <a:lnTo>
                    <a:pt x="292" y="212"/>
                  </a:lnTo>
                  <a:lnTo>
                    <a:pt x="286" y="218"/>
                  </a:lnTo>
                  <a:lnTo>
                    <a:pt x="282" y="214"/>
                  </a:lnTo>
                  <a:lnTo>
                    <a:pt x="284" y="210"/>
                  </a:lnTo>
                  <a:lnTo>
                    <a:pt x="282" y="208"/>
                  </a:lnTo>
                  <a:lnTo>
                    <a:pt x="178" y="220"/>
                  </a:lnTo>
                  <a:lnTo>
                    <a:pt x="174" y="218"/>
                  </a:lnTo>
                  <a:lnTo>
                    <a:pt x="172" y="222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6"/>
                  </a:lnTo>
                  <a:lnTo>
                    <a:pt x="120" y="24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1" name="Freeform 60"/>
            <p:cNvSpPr>
              <a:spLocks/>
            </p:cNvSpPr>
            <p:nvPr/>
          </p:nvSpPr>
          <p:spPr bwMode="grayWhite">
            <a:xfrm>
              <a:off x="3978" y="1859"/>
              <a:ext cx="329" cy="325"/>
            </a:xfrm>
            <a:custGeom>
              <a:avLst/>
              <a:gdLst>
                <a:gd name="T0" fmla="*/ 7 w 354"/>
                <a:gd name="T1" fmla="*/ 0 h 350"/>
                <a:gd name="T2" fmla="*/ 7 w 354"/>
                <a:gd name="T3" fmla="*/ 6 h 350"/>
                <a:gd name="T4" fmla="*/ 7 w 354"/>
                <a:gd name="T5" fmla="*/ 6 h 350"/>
                <a:gd name="T6" fmla="*/ 7 w 354"/>
                <a:gd name="T7" fmla="*/ 6 h 350"/>
                <a:gd name="T8" fmla="*/ 7 w 354"/>
                <a:gd name="T9" fmla="*/ 6 h 350"/>
                <a:gd name="T10" fmla="*/ 7 w 354"/>
                <a:gd name="T11" fmla="*/ 6 h 350"/>
                <a:gd name="T12" fmla="*/ 7 w 354"/>
                <a:gd name="T13" fmla="*/ 6 h 350"/>
                <a:gd name="T14" fmla="*/ 7 w 354"/>
                <a:gd name="T15" fmla="*/ 6 h 350"/>
                <a:gd name="T16" fmla="*/ 7 w 354"/>
                <a:gd name="T17" fmla="*/ 6 h 350"/>
                <a:gd name="T18" fmla="*/ 7 w 354"/>
                <a:gd name="T19" fmla="*/ 6 h 350"/>
                <a:gd name="T20" fmla="*/ 7 w 354"/>
                <a:gd name="T21" fmla="*/ 6 h 350"/>
                <a:gd name="T22" fmla="*/ 7 w 354"/>
                <a:gd name="T23" fmla="*/ 6 h 350"/>
                <a:gd name="T24" fmla="*/ 7 w 354"/>
                <a:gd name="T25" fmla="*/ 6 h 350"/>
                <a:gd name="T26" fmla="*/ 7 w 354"/>
                <a:gd name="T27" fmla="*/ 6 h 350"/>
                <a:gd name="T28" fmla="*/ 7 w 354"/>
                <a:gd name="T29" fmla="*/ 6 h 350"/>
                <a:gd name="T30" fmla="*/ 2 w 354"/>
                <a:gd name="T31" fmla="*/ 6 h 350"/>
                <a:gd name="T32" fmla="*/ 2 w 354"/>
                <a:gd name="T33" fmla="*/ 6 h 350"/>
                <a:gd name="T34" fmla="*/ 7 w 354"/>
                <a:gd name="T35" fmla="*/ 6 h 350"/>
                <a:gd name="T36" fmla="*/ 7 w 354"/>
                <a:gd name="T37" fmla="*/ 6 h 350"/>
                <a:gd name="T38" fmla="*/ 7 w 354"/>
                <a:gd name="T39" fmla="*/ 6 h 350"/>
                <a:gd name="T40" fmla="*/ 7 w 354"/>
                <a:gd name="T41" fmla="*/ 6 h 350"/>
                <a:gd name="T42" fmla="*/ 7 w 354"/>
                <a:gd name="T43" fmla="*/ 6 h 350"/>
                <a:gd name="T44" fmla="*/ 7 w 354"/>
                <a:gd name="T45" fmla="*/ 6 h 350"/>
                <a:gd name="T46" fmla="*/ 7 w 354"/>
                <a:gd name="T47" fmla="*/ 6 h 350"/>
                <a:gd name="T48" fmla="*/ 7 w 354"/>
                <a:gd name="T49" fmla="*/ 6 h 350"/>
                <a:gd name="T50" fmla="*/ 7 w 354"/>
                <a:gd name="T51" fmla="*/ 6 h 350"/>
                <a:gd name="T52" fmla="*/ 7 w 354"/>
                <a:gd name="T53" fmla="*/ 6 h 350"/>
                <a:gd name="T54" fmla="*/ 7 w 354"/>
                <a:gd name="T55" fmla="*/ 6 h 350"/>
                <a:gd name="T56" fmla="*/ 7 w 354"/>
                <a:gd name="T57" fmla="*/ 6 h 350"/>
                <a:gd name="T58" fmla="*/ 7 w 354"/>
                <a:gd name="T59" fmla="*/ 6 h 350"/>
                <a:gd name="T60" fmla="*/ 7 w 354"/>
                <a:gd name="T61" fmla="*/ 6 h 350"/>
                <a:gd name="T62" fmla="*/ 7 w 354"/>
                <a:gd name="T63" fmla="*/ 6 h 350"/>
                <a:gd name="T64" fmla="*/ 7 w 354"/>
                <a:gd name="T65" fmla="*/ 6 h 350"/>
                <a:gd name="T66" fmla="*/ 7 w 354"/>
                <a:gd name="T67" fmla="*/ 6 h 350"/>
                <a:gd name="T68" fmla="*/ 7 w 354"/>
                <a:gd name="T69" fmla="*/ 6 h 350"/>
                <a:gd name="T70" fmla="*/ 7 w 354"/>
                <a:gd name="T71" fmla="*/ 6 h 350"/>
                <a:gd name="T72" fmla="*/ 7 w 354"/>
                <a:gd name="T73" fmla="*/ 6 h 350"/>
                <a:gd name="T74" fmla="*/ 7 w 354"/>
                <a:gd name="T75" fmla="*/ 6 h 350"/>
                <a:gd name="T76" fmla="*/ 7 w 354"/>
                <a:gd name="T77" fmla="*/ 6 h 350"/>
                <a:gd name="T78" fmla="*/ 7 w 354"/>
                <a:gd name="T79" fmla="*/ 6 h 350"/>
                <a:gd name="T80" fmla="*/ 7 w 354"/>
                <a:gd name="T81" fmla="*/ 6 h 350"/>
                <a:gd name="T82" fmla="*/ 7 w 354"/>
                <a:gd name="T83" fmla="*/ 6 h 350"/>
                <a:gd name="T84" fmla="*/ 7 w 354"/>
                <a:gd name="T85" fmla="*/ 6 h 350"/>
                <a:gd name="T86" fmla="*/ 7 w 354"/>
                <a:gd name="T87" fmla="*/ 6 h 350"/>
                <a:gd name="T88" fmla="*/ 7 w 354"/>
                <a:gd name="T89" fmla="*/ 6 h 350"/>
                <a:gd name="T90" fmla="*/ 7 w 354"/>
                <a:gd name="T91" fmla="*/ 6 h 350"/>
                <a:gd name="T92" fmla="*/ 7 w 354"/>
                <a:gd name="T93" fmla="*/ 6 h 350"/>
                <a:gd name="T94" fmla="*/ 7 w 354"/>
                <a:gd name="T95" fmla="*/ 6 h 350"/>
                <a:gd name="T96" fmla="*/ 7 w 354"/>
                <a:gd name="T97" fmla="*/ 6 h 350"/>
                <a:gd name="T98" fmla="*/ 7 w 354"/>
                <a:gd name="T99" fmla="*/ 6 h 350"/>
                <a:gd name="T100" fmla="*/ 7 w 354"/>
                <a:gd name="T101" fmla="*/ 6 h 350"/>
                <a:gd name="T102" fmla="*/ 7 w 354"/>
                <a:gd name="T103" fmla="*/ 6 h 350"/>
                <a:gd name="T104" fmla="*/ 7 w 354"/>
                <a:gd name="T105" fmla="*/ 6 h 350"/>
                <a:gd name="T106" fmla="*/ 7 w 354"/>
                <a:gd name="T107" fmla="*/ 6 h 350"/>
                <a:gd name="T108" fmla="*/ 7 w 354"/>
                <a:gd name="T109" fmla="*/ 6 h 3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4"/>
                <a:gd name="T166" fmla="*/ 0 h 350"/>
                <a:gd name="T167" fmla="*/ 354 w 354"/>
                <a:gd name="T168" fmla="*/ 350 h 3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4" h="350">
                  <a:moveTo>
                    <a:pt x="120" y="2"/>
                  </a:moveTo>
                  <a:lnTo>
                    <a:pt x="118" y="0"/>
                  </a:lnTo>
                  <a:lnTo>
                    <a:pt x="112" y="6"/>
                  </a:lnTo>
                  <a:lnTo>
                    <a:pt x="116" y="16"/>
                  </a:lnTo>
                  <a:lnTo>
                    <a:pt x="106" y="24"/>
                  </a:lnTo>
                  <a:lnTo>
                    <a:pt x="120" y="32"/>
                  </a:lnTo>
                  <a:lnTo>
                    <a:pt x="114" y="68"/>
                  </a:lnTo>
                  <a:lnTo>
                    <a:pt x="110" y="76"/>
                  </a:lnTo>
                  <a:lnTo>
                    <a:pt x="110" y="84"/>
                  </a:lnTo>
                  <a:lnTo>
                    <a:pt x="112" y="90"/>
                  </a:lnTo>
                  <a:lnTo>
                    <a:pt x="114" y="100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78" y="134"/>
                  </a:lnTo>
                  <a:lnTo>
                    <a:pt x="70" y="132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58" y="150"/>
                  </a:lnTo>
                  <a:lnTo>
                    <a:pt x="50" y="166"/>
                  </a:lnTo>
                  <a:lnTo>
                    <a:pt x="52" y="178"/>
                  </a:lnTo>
                  <a:lnTo>
                    <a:pt x="44" y="188"/>
                  </a:lnTo>
                  <a:lnTo>
                    <a:pt x="36" y="176"/>
                  </a:lnTo>
                  <a:lnTo>
                    <a:pt x="30" y="176"/>
                  </a:lnTo>
                  <a:lnTo>
                    <a:pt x="24" y="200"/>
                  </a:lnTo>
                  <a:lnTo>
                    <a:pt x="24" y="212"/>
                  </a:lnTo>
                  <a:lnTo>
                    <a:pt x="24" y="222"/>
                  </a:lnTo>
                  <a:lnTo>
                    <a:pt x="18" y="226"/>
                  </a:lnTo>
                  <a:lnTo>
                    <a:pt x="10" y="240"/>
                  </a:lnTo>
                  <a:lnTo>
                    <a:pt x="0" y="240"/>
                  </a:lnTo>
                  <a:lnTo>
                    <a:pt x="2" y="254"/>
                  </a:lnTo>
                  <a:lnTo>
                    <a:pt x="2" y="262"/>
                  </a:lnTo>
                  <a:lnTo>
                    <a:pt x="2" y="268"/>
                  </a:lnTo>
                  <a:lnTo>
                    <a:pt x="4" y="274"/>
                  </a:lnTo>
                  <a:lnTo>
                    <a:pt x="20" y="294"/>
                  </a:lnTo>
                  <a:lnTo>
                    <a:pt x="30" y="310"/>
                  </a:lnTo>
                  <a:lnTo>
                    <a:pt x="32" y="312"/>
                  </a:lnTo>
                  <a:lnTo>
                    <a:pt x="36" y="312"/>
                  </a:lnTo>
                  <a:lnTo>
                    <a:pt x="44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4" y="322"/>
                  </a:lnTo>
                  <a:lnTo>
                    <a:pt x="60" y="322"/>
                  </a:lnTo>
                  <a:lnTo>
                    <a:pt x="62" y="324"/>
                  </a:lnTo>
                  <a:lnTo>
                    <a:pt x="60" y="332"/>
                  </a:lnTo>
                  <a:lnTo>
                    <a:pt x="70" y="344"/>
                  </a:lnTo>
                  <a:lnTo>
                    <a:pt x="88" y="350"/>
                  </a:lnTo>
                  <a:lnTo>
                    <a:pt x="96" y="350"/>
                  </a:lnTo>
                  <a:lnTo>
                    <a:pt x="106" y="344"/>
                  </a:lnTo>
                  <a:lnTo>
                    <a:pt x="106" y="338"/>
                  </a:lnTo>
                  <a:lnTo>
                    <a:pt x="112" y="334"/>
                  </a:lnTo>
                  <a:lnTo>
                    <a:pt x="120" y="340"/>
                  </a:lnTo>
                  <a:lnTo>
                    <a:pt x="122" y="342"/>
                  </a:lnTo>
                  <a:lnTo>
                    <a:pt x="128" y="340"/>
                  </a:lnTo>
                  <a:lnTo>
                    <a:pt x="148" y="332"/>
                  </a:lnTo>
                  <a:lnTo>
                    <a:pt x="152" y="320"/>
                  </a:lnTo>
                  <a:lnTo>
                    <a:pt x="154" y="320"/>
                  </a:lnTo>
                  <a:lnTo>
                    <a:pt x="158" y="324"/>
                  </a:lnTo>
                  <a:lnTo>
                    <a:pt x="174" y="310"/>
                  </a:lnTo>
                  <a:lnTo>
                    <a:pt x="180" y="314"/>
                  </a:lnTo>
                  <a:lnTo>
                    <a:pt x="192" y="296"/>
                  </a:lnTo>
                  <a:lnTo>
                    <a:pt x="188" y="290"/>
                  </a:lnTo>
                  <a:lnTo>
                    <a:pt x="190" y="278"/>
                  </a:lnTo>
                  <a:lnTo>
                    <a:pt x="204" y="254"/>
                  </a:lnTo>
                  <a:lnTo>
                    <a:pt x="220" y="188"/>
                  </a:lnTo>
                  <a:lnTo>
                    <a:pt x="224" y="188"/>
                  </a:lnTo>
                  <a:lnTo>
                    <a:pt x="234" y="194"/>
                  </a:lnTo>
                  <a:lnTo>
                    <a:pt x="234" y="198"/>
                  </a:lnTo>
                  <a:lnTo>
                    <a:pt x="240" y="202"/>
                  </a:lnTo>
                  <a:lnTo>
                    <a:pt x="250" y="200"/>
                  </a:lnTo>
                  <a:lnTo>
                    <a:pt x="256" y="190"/>
                  </a:lnTo>
                  <a:lnTo>
                    <a:pt x="262" y="164"/>
                  </a:lnTo>
                  <a:lnTo>
                    <a:pt x="268" y="156"/>
                  </a:lnTo>
                  <a:lnTo>
                    <a:pt x="278" y="160"/>
                  </a:lnTo>
                  <a:lnTo>
                    <a:pt x="284" y="146"/>
                  </a:lnTo>
                  <a:lnTo>
                    <a:pt x="290" y="142"/>
                  </a:lnTo>
                  <a:lnTo>
                    <a:pt x="294" y="136"/>
                  </a:lnTo>
                  <a:lnTo>
                    <a:pt x="300" y="122"/>
                  </a:lnTo>
                  <a:lnTo>
                    <a:pt x="304" y="120"/>
                  </a:lnTo>
                  <a:lnTo>
                    <a:pt x="304" y="116"/>
                  </a:lnTo>
                  <a:lnTo>
                    <a:pt x="302" y="114"/>
                  </a:lnTo>
                  <a:lnTo>
                    <a:pt x="302" y="94"/>
                  </a:lnTo>
                  <a:lnTo>
                    <a:pt x="304" y="90"/>
                  </a:lnTo>
                  <a:lnTo>
                    <a:pt x="308" y="88"/>
                  </a:lnTo>
                  <a:lnTo>
                    <a:pt x="344" y="110"/>
                  </a:lnTo>
                  <a:lnTo>
                    <a:pt x="348" y="112"/>
                  </a:lnTo>
                  <a:lnTo>
                    <a:pt x="350" y="110"/>
                  </a:lnTo>
                  <a:lnTo>
                    <a:pt x="354" y="92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40" y="64"/>
                  </a:lnTo>
                  <a:lnTo>
                    <a:pt x="332" y="68"/>
                  </a:lnTo>
                  <a:lnTo>
                    <a:pt x="326" y="66"/>
                  </a:lnTo>
                  <a:lnTo>
                    <a:pt x="320" y="64"/>
                  </a:lnTo>
                  <a:lnTo>
                    <a:pt x="296" y="72"/>
                  </a:lnTo>
                  <a:lnTo>
                    <a:pt x="294" y="78"/>
                  </a:lnTo>
                  <a:lnTo>
                    <a:pt x="284" y="82"/>
                  </a:lnTo>
                  <a:lnTo>
                    <a:pt x="274" y="80"/>
                  </a:lnTo>
                  <a:lnTo>
                    <a:pt x="270" y="74"/>
                  </a:lnTo>
                  <a:lnTo>
                    <a:pt x="266" y="84"/>
                  </a:lnTo>
                  <a:lnTo>
                    <a:pt x="260" y="88"/>
                  </a:lnTo>
                  <a:lnTo>
                    <a:pt x="254" y="96"/>
                  </a:lnTo>
                  <a:lnTo>
                    <a:pt x="248" y="98"/>
                  </a:lnTo>
                  <a:lnTo>
                    <a:pt x="232" y="116"/>
                  </a:lnTo>
                  <a:lnTo>
                    <a:pt x="228" y="118"/>
                  </a:lnTo>
                  <a:lnTo>
                    <a:pt x="224" y="126"/>
                  </a:lnTo>
                  <a:lnTo>
                    <a:pt x="212" y="74"/>
                  </a:lnTo>
                  <a:lnTo>
                    <a:pt x="136" y="90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2" name="Freeform 61"/>
            <p:cNvSpPr>
              <a:spLocks/>
            </p:cNvSpPr>
            <p:nvPr/>
          </p:nvSpPr>
          <p:spPr bwMode="grayWhite">
            <a:xfrm>
              <a:off x="4540" y="1608"/>
              <a:ext cx="125" cy="122"/>
            </a:xfrm>
            <a:custGeom>
              <a:avLst/>
              <a:gdLst>
                <a:gd name="T0" fmla="*/ 0 w 134"/>
                <a:gd name="T1" fmla="*/ 5 h 134"/>
                <a:gd name="T2" fmla="*/ 7 w 134"/>
                <a:gd name="T3" fmla="*/ 5 h 134"/>
                <a:gd name="T4" fmla="*/ 7 w 134"/>
                <a:gd name="T5" fmla="*/ 5 h 134"/>
                <a:gd name="T6" fmla="*/ 7 w 134"/>
                <a:gd name="T7" fmla="*/ 5 h 134"/>
                <a:gd name="T8" fmla="*/ 7 w 134"/>
                <a:gd name="T9" fmla="*/ 5 h 134"/>
                <a:gd name="T10" fmla="*/ 7 w 134"/>
                <a:gd name="T11" fmla="*/ 0 h 134"/>
                <a:gd name="T12" fmla="*/ 7 w 134"/>
                <a:gd name="T13" fmla="*/ 5 h 134"/>
                <a:gd name="T14" fmla="*/ 7 w 134"/>
                <a:gd name="T15" fmla="*/ 5 h 134"/>
                <a:gd name="T16" fmla="*/ 7 w 134"/>
                <a:gd name="T17" fmla="*/ 5 h 134"/>
                <a:gd name="T18" fmla="*/ 7 w 134"/>
                <a:gd name="T19" fmla="*/ 5 h 134"/>
                <a:gd name="T20" fmla="*/ 7 w 134"/>
                <a:gd name="T21" fmla="*/ 5 h 134"/>
                <a:gd name="T22" fmla="*/ 7 w 134"/>
                <a:gd name="T23" fmla="*/ 5 h 134"/>
                <a:gd name="T24" fmla="*/ 7 w 134"/>
                <a:gd name="T25" fmla="*/ 5 h 134"/>
                <a:gd name="T26" fmla="*/ 7 w 134"/>
                <a:gd name="T27" fmla="*/ 5 h 134"/>
                <a:gd name="T28" fmla="*/ 7 w 134"/>
                <a:gd name="T29" fmla="*/ 5 h 134"/>
                <a:gd name="T30" fmla="*/ 7 w 134"/>
                <a:gd name="T31" fmla="*/ 5 h 134"/>
                <a:gd name="T32" fmla="*/ 7 w 134"/>
                <a:gd name="T33" fmla="*/ 5 h 134"/>
                <a:gd name="T34" fmla="*/ 7 w 134"/>
                <a:gd name="T35" fmla="*/ 5 h 134"/>
                <a:gd name="T36" fmla="*/ 7 w 134"/>
                <a:gd name="T37" fmla="*/ 5 h 134"/>
                <a:gd name="T38" fmla="*/ 7 w 134"/>
                <a:gd name="T39" fmla="*/ 5 h 134"/>
                <a:gd name="T40" fmla="*/ 7 w 134"/>
                <a:gd name="T41" fmla="*/ 5 h 134"/>
                <a:gd name="T42" fmla="*/ 7 w 134"/>
                <a:gd name="T43" fmla="*/ 5 h 134"/>
                <a:gd name="T44" fmla="*/ 7 w 134"/>
                <a:gd name="T45" fmla="*/ 5 h 134"/>
                <a:gd name="T46" fmla="*/ 2 w 134"/>
                <a:gd name="T47" fmla="*/ 5 h 134"/>
                <a:gd name="T48" fmla="*/ 7 w 134"/>
                <a:gd name="T49" fmla="*/ 5 h 134"/>
                <a:gd name="T50" fmla="*/ 7 w 134"/>
                <a:gd name="T51" fmla="*/ 5 h 134"/>
                <a:gd name="T52" fmla="*/ 7 w 134"/>
                <a:gd name="T53" fmla="*/ 5 h 134"/>
                <a:gd name="T54" fmla="*/ 0 w 134"/>
                <a:gd name="T55" fmla="*/ 5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34"/>
                <a:gd name="T86" fmla="*/ 134 w 134"/>
                <a:gd name="T87" fmla="*/ 134 h 1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34">
                  <a:moveTo>
                    <a:pt x="0" y="30"/>
                  </a:moveTo>
                  <a:lnTo>
                    <a:pt x="46" y="18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120" y="0"/>
                  </a:lnTo>
                  <a:lnTo>
                    <a:pt x="134" y="56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24" y="70"/>
                  </a:lnTo>
                  <a:lnTo>
                    <a:pt x="102" y="80"/>
                  </a:lnTo>
                  <a:lnTo>
                    <a:pt x="96" y="80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78" y="90"/>
                  </a:lnTo>
                  <a:lnTo>
                    <a:pt x="60" y="98"/>
                  </a:lnTo>
                  <a:lnTo>
                    <a:pt x="58" y="94"/>
                  </a:lnTo>
                  <a:lnTo>
                    <a:pt x="46" y="106"/>
                  </a:lnTo>
                  <a:lnTo>
                    <a:pt x="20" y="128"/>
                  </a:lnTo>
                  <a:lnTo>
                    <a:pt x="10" y="134"/>
                  </a:lnTo>
                  <a:lnTo>
                    <a:pt x="2" y="126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66" name="Rectangle 62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American Tort Reform Association; Insurance Information Institute</a:t>
            </a:r>
          </a:p>
        </p:txBody>
      </p:sp>
      <p:grpSp>
        <p:nvGrpSpPr>
          <p:cNvPr id="143367" name="Group 63"/>
          <p:cNvGrpSpPr>
            <a:grpSpLocks/>
          </p:cNvGrpSpPr>
          <p:nvPr/>
        </p:nvGrpSpPr>
        <p:grpSpPr bwMode="auto">
          <a:xfrm>
            <a:off x="2427288" y="4075113"/>
            <a:ext cx="212725" cy="212725"/>
            <a:chOff x="3300" y="3702"/>
            <a:chExt cx="162" cy="162"/>
          </a:xfrm>
        </p:grpSpPr>
        <p:sp>
          <p:nvSpPr>
            <p:cNvPr id="143397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9174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3368" name="Group 66"/>
          <p:cNvGrpSpPr>
            <a:grpSpLocks/>
          </p:cNvGrpSpPr>
          <p:nvPr/>
        </p:nvGrpSpPr>
        <p:grpSpPr bwMode="auto">
          <a:xfrm>
            <a:off x="7153275" y="3568700"/>
            <a:ext cx="212725" cy="212725"/>
            <a:chOff x="3300" y="3702"/>
            <a:chExt cx="162" cy="162"/>
          </a:xfrm>
        </p:grpSpPr>
        <p:sp>
          <p:nvSpPr>
            <p:cNvPr id="143395" name="Oval 67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91748" name="AutoShape 68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3369" name="Group 75"/>
          <p:cNvGrpSpPr>
            <a:grpSpLocks/>
          </p:cNvGrpSpPr>
          <p:nvPr/>
        </p:nvGrpSpPr>
        <p:grpSpPr bwMode="auto">
          <a:xfrm>
            <a:off x="6134100" y="3536950"/>
            <a:ext cx="212725" cy="212725"/>
            <a:chOff x="3300" y="3702"/>
            <a:chExt cx="162" cy="162"/>
          </a:xfrm>
        </p:grpSpPr>
        <p:sp>
          <p:nvSpPr>
            <p:cNvPr id="143393" name="Oval 76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91757" name="AutoShape 77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3370" name="Group 81"/>
          <p:cNvGrpSpPr>
            <a:grpSpLocks/>
          </p:cNvGrpSpPr>
          <p:nvPr/>
        </p:nvGrpSpPr>
        <p:grpSpPr bwMode="auto">
          <a:xfrm>
            <a:off x="7794625" y="2713038"/>
            <a:ext cx="212725" cy="212725"/>
            <a:chOff x="3300" y="3702"/>
            <a:chExt cx="162" cy="162"/>
          </a:xfrm>
        </p:grpSpPr>
        <p:sp>
          <p:nvSpPr>
            <p:cNvPr id="143391" name="Oval 82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91763" name="AutoShape 83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371" name="Freeform 88"/>
          <p:cNvSpPr>
            <a:spLocks/>
          </p:cNvSpPr>
          <p:nvPr/>
        </p:nvSpPr>
        <p:spPr bwMode="auto">
          <a:xfrm>
            <a:off x="7931150" y="1927225"/>
            <a:ext cx="633413" cy="1474788"/>
          </a:xfrm>
          <a:custGeom>
            <a:avLst/>
            <a:gdLst>
              <a:gd name="T0" fmla="*/ 2147483646 w 398"/>
              <a:gd name="T1" fmla="*/ 0 h 830"/>
              <a:gd name="T2" fmla="*/ 2147483646 w 398"/>
              <a:gd name="T3" fmla="*/ 2147483646 h 830"/>
              <a:gd name="T4" fmla="*/ 0 w 398"/>
              <a:gd name="T5" fmla="*/ 2147483646 h 830"/>
              <a:gd name="T6" fmla="*/ 0 60000 65536"/>
              <a:gd name="T7" fmla="*/ 0 60000 65536"/>
              <a:gd name="T8" fmla="*/ 0 60000 65536"/>
              <a:gd name="T9" fmla="*/ 0 w 398"/>
              <a:gd name="T10" fmla="*/ 0 h 830"/>
              <a:gd name="T11" fmla="*/ 398 w 398"/>
              <a:gd name="T12" fmla="*/ 830 h 8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" h="830">
                <a:moveTo>
                  <a:pt x="398" y="0"/>
                </a:moveTo>
                <a:lnTo>
                  <a:pt x="398" y="830"/>
                </a:lnTo>
                <a:lnTo>
                  <a:pt x="0" y="83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72" name="Line 90"/>
          <p:cNvSpPr>
            <a:spLocks noChangeShapeType="1"/>
          </p:cNvSpPr>
          <p:nvPr/>
        </p:nvSpPr>
        <p:spPr bwMode="auto">
          <a:xfrm>
            <a:off x="7259638" y="1539875"/>
            <a:ext cx="0" cy="2003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1771" name="Rectangle 91"/>
          <p:cNvSpPr>
            <a:spLocks noChangeArrowheads="1"/>
          </p:cNvSpPr>
          <p:nvPr/>
        </p:nvSpPr>
        <p:spPr bwMode="blackWhite">
          <a:xfrm>
            <a:off x="5881688" y="1206500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West Virginia</a:t>
            </a:r>
          </a:p>
        </p:txBody>
      </p:sp>
      <p:sp>
        <p:nvSpPr>
          <p:cNvPr id="143374" name="Freeform 92"/>
          <p:cNvSpPr>
            <a:spLocks/>
          </p:cNvSpPr>
          <p:nvPr/>
        </p:nvSpPr>
        <p:spPr bwMode="auto">
          <a:xfrm rot="-175273">
            <a:off x="5516563" y="1762125"/>
            <a:ext cx="555625" cy="1908175"/>
          </a:xfrm>
          <a:custGeom>
            <a:avLst/>
            <a:gdLst>
              <a:gd name="T0" fmla="*/ 0 w 350"/>
              <a:gd name="T1" fmla="*/ 0 h 984"/>
              <a:gd name="T2" fmla="*/ 0 w 350"/>
              <a:gd name="T3" fmla="*/ 2147483646 h 984"/>
              <a:gd name="T4" fmla="*/ 2147483646 w 350"/>
              <a:gd name="T5" fmla="*/ 2147483646 h 984"/>
              <a:gd name="T6" fmla="*/ 0 60000 65536"/>
              <a:gd name="T7" fmla="*/ 0 60000 65536"/>
              <a:gd name="T8" fmla="*/ 0 60000 65536"/>
              <a:gd name="T9" fmla="*/ 0 w 350"/>
              <a:gd name="T10" fmla="*/ 0 h 984"/>
              <a:gd name="T11" fmla="*/ 350 w 350"/>
              <a:gd name="T12" fmla="*/ 984 h 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984">
                <a:moveTo>
                  <a:pt x="0" y="0"/>
                </a:moveTo>
                <a:lnTo>
                  <a:pt x="0" y="984"/>
                </a:lnTo>
                <a:lnTo>
                  <a:pt x="350" y="9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1773" name="Rectangle 93"/>
          <p:cNvSpPr>
            <a:spLocks noChangeArrowheads="1"/>
          </p:cNvSpPr>
          <p:nvPr/>
        </p:nvSpPr>
        <p:spPr bwMode="blackWhite">
          <a:xfrm>
            <a:off x="3848100" y="1076325"/>
            <a:ext cx="1870075" cy="83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Illinois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>
                <a:solidFill>
                  <a:schemeClr val="bg1"/>
                </a:solidFill>
              </a:rPr>
              <a:t>Madison County</a:t>
            </a:r>
          </a:p>
        </p:txBody>
      </p:sp>
      <p:sp>
        <p:nvSpPr>
          <p:cNvPr id="143376" name="Line 96"/>
          <p:cNvSpPr>
            <a:spLocks noChangeShapeType="1"/>
          </p:cNvSpPr>
          <p:nvPr/>
        </p:nvSpPr>
        <p:spPr bwMode="auto">
          <a:xfrm flipH="1" flipV="1">
            <a:off x="8010525" y="2933700"/>
            <a:ext cx="258763" cy="849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1777" name="Rectangle 97"/>
          <p:cNvSpPr>
            <a:spLocks noChangeArrowheads="1"/>
          </p:cNvSpPr>
          <p:nvPr/>
        </p:nvSpPr>
        <p:spPr bwMode="blackWhite">
          <a:xfrm>
            <a:off x="7440613" y="3862388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New York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>
                <a:solidFill>
                  <a:schemeClr val="bg1"/>
                </a:solidFill>
              </a:rPr>
              <a:t>Albany and NYC</a:t>
            </a:r>
          </a:p>
        </p:txBody>
      </p: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179388" y="1181100"/>
            <a:ext cx="2070100" cy="4165600"/>
            <a:chOff x="100" y="760"/>
            <a:chExt cx="1416" cy="2641"/>
          </a:xfrm>
        </p:grpSpPr>
        <p:sp>
          <p:nvSpPr>
            <p:cNvPr id="143385" name="Rectangle 99"/>
            <p:cNvSpPr>
              <a:spLocks noChangeArrowheads="1"/>
            </p:cNvSpPr>
            <p:nvPr/>
          </p:nvSpPr>
          <p:spPr bwMode="blackWhite">
            <a:xfrm>
              <a:off x="100" y="856"/>
              <a:ext cx="1416" cy="1336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386" name="Rectangle 100"/>
            <p:cNvSpPr>
              <a:spLocks noChangeArrowheads="1"/>
            </p:cNvSpPr>
            <p:nvPr/>
          </p:nvSpPr>
          <p:spPr bwMode="blackWhite">
            <a:xfrm>
              <a:off x="100" y="760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altLang="en-US" b="1">
                  <a:solidFill>
                    <a:srgbClr val="FFFFFF"/>
                  </a:solidFill>
                </a:rPr>
                <a:t>Watch List</a:t>
              </a:r>
            </a:p>
          </p:txBody>
        </p:sp>
        <p:sp>
          <p:nvSpPr>
            <p:cNvPr id="143387" name="Text Box 101"/>
            <p:cNvSpPr txBox="1">
              <a:spLocks noChangeArrowheads="1"/>
            </p:cNvSpPr>
            <p:nvPr/>
          </p:nvSpPr>
          <p:spPr bwMode="auto">
            <a:xfrm>
              <a:off x="127" y="1079"/>
              <a:ext cx="1385" cy="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400"/>
                <a:t>Philadelphia, Pennsylvania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400"/>
                <a:t>South Florida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400"/>
                <a:t>Cook County, Illinois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400"/>
                <a:t>New Jersey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400"/>
                <a:t>Nevada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400"/>
                <a:t>Louisiana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endParaRPr lang="en-US" altLang="en-US" sz="1500"/>
            </a:p>
          </p:txBody>
        </p:sp>
        <p:sp>
          <p:nvSpPr>
            <p:cNvPr id="143388" name="Rectangle 102"/>
            <p:cNvSpPr>
              <a:spLocks noChangeArrowheads="1"/>
            </p:cNvSpPr>
            <p:nvPr/>
          </p:nvSpPr>
          <p:spPr bwMode="blackWhite">
            <a:xfrm>
              <a:off x="100" y="2486"/>
              <a:ext cx="1416" cy="91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389" name="Rectangle 103"/>
            <p:cNvSpPr>
              <a:spLocks noChangeArrowheads="1"/>
            </p:cNvSpPr>
            <p:nvPr/>
          </p:nvSpPr>
          <p:spPr bwMode="blackWhite">
            <a:xfrm>
              <a:off x="100" y="2270"/>
              <a:ext cx="1416" cy="409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altLang="en-US" b="1">
                  <a:solidFill>
                    <a:srgbClr val="FFFFFF"/>
                  </a:solidFill>
                </a:rPr>
                <a:t>Dishonorable Mention</a:t>
              </a:r>
            </a:p>
          </p:txBody>
        </p:sp>
        <p:sp>
          <p:nvSpPr>
            <p:cNvPr id="143390" name="Text Box 104"/>
            <p:cNvSpPr txBox="1">
              <a:spLocks noChangeArrowheads="1"/>
            </p:cNvSpPr>
            <p:nvPr/>
          </p:nvSpPr>
          <p:spPr bwMode="auto">
            <a:xfrm>
              <a:off x="127" y="2709"/>
              <a:ext cx="1369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marL="2286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500"/>
                <a:t>MO Supreme Court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r>
                <a:rPr lang="en-US" altLang="en-US" sz="1500"/>
                <a:t>WA Supreme Court</a:t>
              </a:r>
            </a:p>
          </p:txBody>
        </p:sp>
      </p:grpSp>
      <p:sp>
        <p:nvSpPr>
          <p:cNvPr id="143379" name="Line 84"/>
          <p:cNvSpPr>
            <a:spLocks noChangeShapeType="1"/>
          </p:cNvSpPr>
          <p:nvPr/>
        </p:nvSpPr>
        <p:spPr bwMode="auto">
          <a:xfrm flipH="1">
            <a:off x="2595563" y="3375025"/>
            <a:ext cx="255587" cy="631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Rectangle 89"/>
          <p:cNvSpPr>
            <a:spLocks noChangeArrowheads="1"/>
          </p:cNvSpPr>
          <p:nvPr/>
        </p:nvSpPr>
        <p:spPr bwMode="blackWhite">
          <a:xfrm>
            <a:off x="2790825" y="2762250"/>
            <a:ext cx="1209675" cy="5937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California</a:t>
            </a:r>
          </a:p>
        </p:txBody>
      </p:sp>
      <p:sp>
        <p:nvSpPr>
          <p:cNvPr id="110" name="Rectangle 89"/>
          <p:cNvSpPr>
            <a:spLocks noChangeArrowheads="1"/>
          </p:cNvSpPr>
          <p:nvPr/>
        </p:nvSpPr>
        <p:spPr bwMode="blackWhite">
          <a:xfrm>
            <a:off x="7553325" y="1263650"/>
            <a:ext cx="1495425" cy="536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Maryland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>
                <a:solidFill>
                  <a:schemeClr val="bg1"/>
                </a:solidFill>
              </a:rPr>
              <a:t>Baltimore</a:t>
            </a:r>
          </a:p>
        </p:txBody>
      </p:sp>
      <p:grpSp>
        <p:nvGrpSpPr>
          <p:cNvPr id="143382" name="Group 63"/>
          <p:cNvGrpSpPr>
            <a:grpSpLocks/>
          </p:cNvGrpSpPr>
          <p:nvPr/>
        </p:nvGrpSpPr>
        <p:grpSpPr bwMode="auto">
          <a:xfrm>
            <a:off x="7669213" y="3335338"/>
            <a:ext cx="212725" cy="212725"/>
            <a:chOff x="3300" y="3702"/>
            <a:chExt cx="162" cy="162"/>
          </a:xfrm>
        </p:grpSpPr>
        <p:sp>
          <p:nvSpPr>
            <p:cNvPr id="143383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541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F1152860-EA27-4EC1-87FE-D504349B0817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</a:pPr>
              <a:t>71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145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5"/>
            <a:ext cx="8239125" cy="2076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sz="4800" b="1">
                <a:solidFill>
                  <a:srgbClr val="FFFFFF"/>
                </a:solidFill>
              </a:rPr>
              <a:t>U.S. Insured Catastrophe Loss Update</a:t>
            </a:r>
          </a:p>
        </p:txBody>
      </p:sp>
      <p:sp>
        <p:nvSpPr>
          <p:cNvPr id="145414" name="TextBox 5"/>
          <p:cNvSpPr txBox="1">
            <a:spLocks noChangeArrowheads="1"/>
          </p:cNvSpPr>
          <p:nvPr/>
        </p:nvSpPr>
        <p:spPr bwMode="auto">
          <a:xfrm>
            <a:off x="563563" y="4500563"/>
            <a:ext cx="82851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25A7A"/>
                </a:solidFill>
              </a:rPr>
              <a:t>2013 Was a Welcome Respite from the High Catastrophe Losses in Recent Years</a:t>
            </a:r>
          </a:p>
          <a:p>
            <a:pPr algn="ctr"/>
            <a:r>
              <a:rPr lang="en-US" altLang="en-US" sz="3200" b="1" i="1">
                <a:solidFill>
                  <a:srgbClr val="FF0000"/>
                </a:solidFill>
              </a:rPr>
              <a:t>2014 Winter Storm Losses Manageable</a:t>
            </a:r>
          </a:p>
        </p:txBody>
      </p:sp>
      <p:sp>
        <p:nvSpPr>
          <p:cNvPr id="145415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4541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B30D8E-C375-4930-8FD1-E742E427D86A}" type="slidenum">
              <a:rPr lang="en-US" altLang="en-US" smtClean="0"/>
              <a:pPr/>
              <a:t>71</a:t>
            </a:fld>
            <a:endParaRPr lang="en-US" altLang="en-US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rgbClr val="FFFFFF"/>
                </a:solidFill>
                <a:latin typeface="Times New Roman" panose="02020603050405020304" pitchFamily="18" charset="0"/>
              </a:rPr>
              <a:t>12/01/09 - 9pm</a:t>
            </a:r>
          </a:p>
        </p:txBody>
      </p:sp>
      <p:sp>
        <p:nvSpPr>
          <p:cNvPr id="14745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rgbClr val="FFFFFF"/>
                </a:solidFill>
                <a:latin typeface="Times New Roman" panose="02020603050405020304" pitchFamily="18" charset="0"/>
              </a:rPr>
              <a:t>eSlide – P6466 – The Financial Crisis and the Future of the P/C</a:t>
            </a:r>
          </a:p>
        </p:txBody>
      </p:sp>
      <p:sp>
        <p:nvSpPr>
          <p:cNvPr id="14746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79762E8A-38AA-4C99-9AE8-1BE69D1AA2BC}" type="slidenum">
              <a:rPr lang="en-US" altLang="en-US" sz="9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85000"/>
                </a:lnSpc>
                <a:spcBef>
                  <a:spcPct val="20000"/>
                </a:spcBef>
              </a:pPr>
              <a:t>72</a:t>
            </a:fld>
            <a:endParaRPr lang="en-US" altLang="en-US" sz="9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7461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1" name="Chart" r:id="rId4" imgW="8543899" imgH="3552866" progId="MSGraph.Chart.8">
                  <p:embed followColorScheme="full"/>
                </p:oleObj>
              </mc:Choice>
              <mc:Fallback>
                <p:oleObj name="Chart" r:id="rId4" imgW="8543899" imgH="3552866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5900" y="1368425"/>
                        <a:ext cx="8686800" cy="347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U.S.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734050"/>
            <a:ext cx="9144000" cy="1123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  <a:defRPr/>
            </a:pPr>
            <a:endParaRPr lang="en-US" sz="105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  <a:defRPr/>
            </a:pPr>
            <a:endParaRPr lang="en-US" sz="105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  <a:defRPr/>
            </a:pPr>
            <a:r>
              <a:rPr lang="en-US" sz="1050" dirty="0">
                <a:solidFill>
                  <a:srgbClr val="000000"/>
                </a:solidFill>
              </a:rPr>
              <a:t>*Through 12/31/13.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  <a:defRPr/>
            </a:pPr>
            <a:r>
              <a:rPr lang="en-US" sz="1050" dirty="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  <a:defRPr/>
            </a:pPr>
            <a:r>
              <a:rPr lang="en-US" sz="1050" dirty="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375" y="4811713"/>
            <a:ext cx="6778625" cy="11985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sz="2000" b="1">
                <a:solidFill>
                  <a:srgbClr val="FFFFFF"/>
                </a:solidFill>
              </a:rPr>
              <a:t>2012 Was the 3</a:t>
            </a:r>
            <a:r>
              <a:rPr lang="en-US" altLang="en-US" sz="2000" b="1" baseline="30000">
                <a:solidFill>
                  <a:srgbClr val="FFFFFF"/>
                </a:solidFill>
              </a:rPr>
              <a:t>rd</a:t>
            </a:r>
            <a:r>
              <a:rPr lang="en-US" altLang="en-US" sz="2000" b="1">
                <a:solidFill>
                  <a:srgbClr val="FFFFFF"/>
                </a:solidFill>
              </a:rPr>
              <a:t> Highest Year on Record for Insured Losses in U.S. History on an Inflation-Adj. Basis. 2011 Losses Were the 6</a:t>
            </a:r>
            <a:r>
              <a:rPr lang="en-US" altLang="en-US" sz="2000" b="1" baseline="30000">
                <a:solidFill>
                  <a:srgbClr val="FFFFFF"/>
                </a:solidFill>
              </a:rPr>
              <a:t>th</a:t>
            </a:r>
            <a:r>
              <a:rPr lang="en-US" altLang="en-US" sz="2000" b="1">
                <a:solidFill>
                  <a:srgbClr val="FFFFFF"/>
                </a:solidFill>
              </a:rPr>
              <a:t> Highest. YTD 2013 Running Well Below 2011 and 2012 YTD Totals.</a:t>
            </a:r>
            <a:endParaRPr lang="en-US" altLang="en-US" sz="2000" b="1" i="1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438" y="1400175"/>
            <a:ext cx="2271712" cy="965200"/>
          </a:xfrm>
          <a:prstGeom prst="wedgeRectCallout">
            <a:avLst>
              <a:gd name="adj1" fmla="val 28716"/>
              <a:gd name="adj2" fmla="val 787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 2012  was the third most expensive year ever for insured CAT losses</a:t>
            </a: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788" y="4918075"/>
            <a:ext cx="1717675" cy="1004888"/>
          </a:xfrm>
          <a:prstGeom prst="wedgeRectCallout">
            <a:avLst>
              <a:gd name="adj1" fmla="val 1640"/>
              <a:gd name="adj2" fmla="val -6420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Record tornado losses caused 2011 CAT losses to surge</a:t>
            </a:r>
          </a:p>
        </p:txBody>
      </p:sp>
      <p:sp>
        <p:nvSpPr>
          <p:cNvPr id="147467" name="Rectangle 9"/>
          <p:cNvSpPr>
            <a:spLocks noChangeArrowheads="1"/>
          </p:cNvSpPr>
          <p:nvPr/>
        </p:nvSpPr>
        <p:spPr bwMode="black">
          <a:xfrm>
            <a:off x="111125" y="1162050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($ Billions, $ 2012)</a:t>
            </a:r>
          </a:p>
        </p:txBody>
      </p:sp>
      <p:sp>
        <p:nvSpPr>
          <p:cNvPr id="147468" name="Date Placeholder 1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47469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5856D8-C83D-4D73-967C-2A6FCCF5C6D3}" type="slidenum">
              <a:rPr lang="en-US" altLang="en-US" smtClean="0"/>
              <a:pPr/>
              <a:t>72</a:t>
            </a:fld>
            <a:endParaRPr lang="en-US" altLang="en-US" smtClean="0"/>
          </a:p>
        </p:txBody>
      </p:sp>
      <p:pic>
        <p:nvPicPr>
          <p:cNvPr id="147470" name="Picture 13" descr="Hartwig Med Center no 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1207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950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AF513F-0A3E-4A94-BDD6-2FADA4614FAB}" type="slidenum">
              <a:rPr lang="en-US" altLang="en-US" smtClean="0">
                <a:solidFill>
                  <a:srgbClr val="000000"/>
                </a:solidFill>
              </a:rPr>
              <a:pPr/>
              <a:t>73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49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Combined Ratio Points Associated with Catastrophe Losses: 1960 – 2013*</a:t>
            </a:r>
          </a:p>
        </p:txBody>
      </p:sp>
      <p:sp>
        <p:nvSpPr>
          <p:cNvPr id="149509" name="Rectangle 3"/>
          <p:cNvSpPr>
            <a:spLocks noChangeArrowheads="1"/>
          </p:cNvSpPr>
          <p:nvPr/>
        </p:nvSpPr>
        <p:spPr bwMode="auto">
          <a:xfrm>
            <a:off x="0" y="6094413"/>
            <a:ext cx="88884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</a:rPr>
              <a:t>*2010s represent 2010-2013.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</a:rPr>
              <a:t>Notes: Private carrier losses only.  Excludes loss adjustment expenses and reinsurance reinstatement premiums. Figures are adjusted for losses ultimately paid by foreign insurers and reinsurers.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</a:rPr>
              <a:t>Source: ISO (1960-2011); A.M. Best (2012E) Insurance Information Institute.				</a:t>
            </a:r>
          </a:p>
        </p:txBody>
      </p:sp>
      <p:graphicFrame>
        <p:nvGraphicFramePr>
          <p:cNvPr id="149510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5" name="Chart" r:id="rId4" imgW="8572512" imgH="3743439" progId="MSGraph.Chart.8">
                  <p:embed followColorScheme="full"/>
                </p:oleObj>
              </mc:Choice>
              <mc:Fallback>
                <p:oleObj name="Chart" r:id="rId4" imgW="8572512" imgH="3743439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71463" y="1301750"/>
                        <a:ext cx="8670925" cy="424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738"/>
            <a:ext cx="7834312" cy="6429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alt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Avg. CAT  Loss Component of the</a:t>
            </a:r>
            <a:r>
              <a:rPr lang="en-US" altLang="en-US" sz="1600" b="1" u="sng">
                <a:solidFill>
                  <a:schemeClr val="bg1"/>
                </a:solidFill>
              </a:rPr>
              <a:t> </a:t>
            </a:r>
            <a:r>
              <a:rPr lang="en-US" altLang="en-US" sz="1600" b="1">
                <a:solidFill>
                  <a:schemeClr val="bg1"/>
                </a:solidFill>
              </a:rPr>
              <a:t>Combined Ratio  </a:t>
            </a:r>
            <a:r>
              <a:rPr lang="en-US" altLang="en-US" sz="1600" b="1" u="sng">
                <a:solidFill>
                  <a:schemeClr val="bg1"/>
                </a:solidFill>
              </a:rPr>
              <a:t> by Decade</a:t>
            </a:r>
          </a:p>
          <a:p>
            <a:pPr algn="ctr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1960s: 1.04       1970s: 0.85     1980s: 1.31     1990s: 3.39     2000s: 3.52     2010s: 6.1E*</a:t>
            </a:r>
          </a:p>
        </p:txBody>
      </p:sp>
      <p:sp>
        <p:nvSpPr>
          <p:cNvPr id="149513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6563" y="1090613"/>
            <a:ext cx="2874962" cy="768350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Catastrophe losses as a share of all losses reached a record high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Homeowners Insurance Combined Ratio: 1990–2015F</a:t>
            </a:r>
            <a:endParaRPr lang="en-US" altLang="en-US" baseline="30000" smtClean="0">
              <a:latin typeface="Arial" panose="020B0604020202020204" pitchFamily="34" charset="0"/>
            </a:endParaRPr>
          </a:p>
        </p:txBody>
      </p:sp>
      <p:graphicFrame>
        <p:nvGraphicFramePr>
          <p:cNvPr id="151555" name="Object 3"/>
          <p:cNvGraphicFramePr>
            <a:graphicFrameLocks/>
          </p:cNvGraphicFramePr>
          <p:nvPr/>
        </p:nvGraphicFramePr>
        <p:xfrm>
          <a:off x="250825" y="1587500"/>
          <a:ext cx="86868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4" name="Chart" r:id="rId4" imgW="8439161" imgH="3638435" progId="MSGraph.Chart.8">
                  <p:embed followColorScheme="full"/>
                </p:oleObj>
              </mc:Choice>
              <mc:Fallback>
                <p:oleObj name="Chart" r:id="rId4" imgW="8439161" imgH="3638435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587500"/>
                        <a:ext cx="868680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196975" y="5338763"/>
            <a:ext cx="6951663" cy="10318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Homeowners Performance in 2011/12 Impacted by Large Cat Losses.  Extreme Regional Variation Can Be Expected Due to Local Catastrophe Loss Activity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 marL="133350" indent="-1333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Sources: A.M. Best (1990-2011);Conning (2012E-2015F); Insurance Information Institute.</a:t>
            </a:r>
          </a:p>
        </p:txBody>
      </p:sp>
      <p:sp>
        <p:nvSpPr>
          <p:cNvPr id="151558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515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4ED27A-3469-43B1-8954-74142108AAD5}" type="slidenum">
              <a:rPr lang="en-US" altLang="en-US" smtClean="0"/>
              <a:pPr/>
              <a:t>74</a:t>
            </a:fld>
            <a:endParaRPr lang="en-US" altLang="en-US" smtClean="0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4956175" y="2492375"/>
            <a:ext cx="1163638" cy="636588"/>
          </a:xfrm>
          <a:prstGeom prst="wedgeRectCallout">
            <a:avLst>
              <a:gd name="adj1" fmla="val 77951"/>
              <a:gd name="adj2" fmla="val 486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Hurricane Ike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772400" y="2025650"/>
            <a:ext cx="1254125" cy="812800"/>
          </a:xfrm>
          <a:prstGeom prst="wedgeRectCallout">
            <a:avLst>
              <a:gd name="adj1" fmla="val -46353"/>
              <a:gd name="adj2" fmla="val 1150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Hurricane Sandy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450" y="1612900"/>
            <a:ext cx="1366838" cy="812800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Record tornado activity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2098675" y="1390650"/>
            <a:ext cx="1165225" cy="638175"/>
          </a:xfrm>
          <a:prstGeom prst="wedgeRectCallout">
            <a:avLst>
              <a:gd name="adj1" fmla="val -77745"/>
              <a:gd name="adj2" fmla="val 11582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Hurricane Andrew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A5B837-28EB-4B6D-8336-2A62385E4FF7}" type="slidenum">
              <a:rPr lang="en-US" altLang="en-US" smtClean="0">
                <a:solidFill>
                  <a:srgbClr val="000000"/>
                </a:solidFill>
              </a:rPr>
              <a:pPr/>
              <a:t>75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altLang="en-US" sz="3200" smtClean="0">
                <a:latin typeface="Arial" panose="020B0604020202020204" pitchFamily="34" charset="0"/>
              </a:rPr>
              <a:t>Top 10 States for Insured</a:t>
            </a:r>
            <a:br>
              <a:rPr lang="en-US" altLang="en-US" sz="3200" smtClean="0">
                <a:latin typeface="Arial" panose="020B0604020202020204" pitchFamily="34" charset="0"/>
              </a:rPr>
            </a:br>
            <a:r>
              <a:rPr lang="en-US" altLang="en-US" sz="3200" smtClean="0">
                <a:latin typeface="Arial" panose="020B0604020202020204" pitchFamily="34" charset="0"/>
              </a:rPr>
              <a:t>Catastrophe Losses, 2013</a:t>
            </a:r>
          </a:p>
        </p:txBody>
      </p:sp>
      <p:graphicFrame>
        <p:nvGraphicFramePr>
          <p:cNvPr id="15360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704975"/>
          <a:ext cx="91440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8" name="Chart" r:id="rId4" imgW="8820048" imgH="4581583" progId="MSGraph.Chart.8">
                  <p:embed followColorScheme="full"/>
                </p:oleObj>
              </mc:Choice>
              <mc:Fallback>
                <p:oleObj name="Chart" r:id="rId4" imgW="8820048" imgH="4581583" progId="MSGraph.Chart.8">
                  <p:embed followColorScheme="full"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4975"/>
                        <a:ext cx="9144000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5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en-US" sz="1000"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000">
                <a:cs typeface="Arial" panose="020B0604020202020204" pitchFamily="34" charset="0"/>
              </a:rPr>
              <a:t>Source: The Property Claim Services (PCS) unit of ISO, a Verisk Analytics company. </a:t>
            </a:r>
            <a:r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t>		</a:t>
            </a:r>
          </a:p>
        </p:txBody>
      </p:sp>
      <p:sp>
        <p:nvSpPr>
          <p:cNvPr id="153606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$ Millions</a:t>
            </a:r>
            <a:endParaRPr lang="en-US" altLang="en-US" sz="1600" b="1">
              <a:solidFill>
                <a:srgbClr val="225A7A"/>
              </a:solidFill>
              <a:cs typeface="Arial" panose="020B0604020202020204" pitchFamily="34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blackWhite">
          <a:xfrm>
            <a:off x="3690938" y="1860550"/>
            <a:ext cx="2752725" cy="1336675"/>
          </a:xfrm>
          <a:prstGeom prst="wedgeRectCallout">
            <a:avLst>
              <a:gd name="adj1" fmla="val -105730"/>
              <a:gd name="adj2" fmla="val -364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cs typeface="Arial" pitchFamily="34" charset="0"/>
              </a:rPr>
              <a:t>Oklahoma let the country in insured CAT losses in 2013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5565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5565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CF738-A7B8-45EE-A048-3CE358288DAE}" type="slidenum">
              <a:rPr lang="en-US" altLang="en-US" smtClean="0"/>
              <a:pPr/>
              <a:t>76</a:t>
            </a:fld>
            <a:endParaRPr lang="en-US" altLang="en-US" smtClean="0"/>
          </a:p>
        </p:txBody>
      </p:sp>
      <p:graphicFrame>
        <p:nvGraphicFramePr>
          <p:cNvPr id="155653" name="Object 2"/>
          <p:cNvGraphicFramePr>
            <a:graphicFrameLocks/>
          </p:cNvGraphicFramePr>
          <p:nvPr/>
        </p:nvGraphicFramePr>
        <p:xfrm>
          <a:off x="300038" y="1609725"/>
          <a:ext cx="84931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8" name="Chart" r:id="rId4" imgW="8439161" imgH="4324336" progId="MSGraph.Chart.8">
                  <p:embed followColorScheme="full"/>
                </p:oleObj>
              </mc:Choice>
              <mc:Fallback>
                <p:oleObj name="Chart" r:id="rId4" imgW="8439161" imgH="4324336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609725"/>
                        <a:ext cx="849312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4" name="Rectangle 4"/>
          <p:cNvSpPr>
            <a:spLocks noChangeArrowheads="1"/>
          </p:cNvSpPr>
          <p:nvPr/>
        </p:nvSpPr>
        <p:spPr bwMode="auto">
          <a:xfrm>
            <a:off x="-47625" y="6419850"/>
            <a:ext cx="9191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000"/>
              <a:t>*Includes catastrophe losses of at least $25 million.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000"/>
              <a:t>Sources: PCS unit of ISO; Insurance Information Institute.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black">
          <a:xfrm>
            <a:off x="111125" y="14288"/>
            <a:ext cx="78549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Top 5 States by Insured Catastrophe Losses in 2012*</a:t>
            </a:r>
            <a:endParaRPr lang="en-US" sz="3000" b="1" kern="0" dirty="0">
              <a:solidFill>
                <a:srgbClr val="225A7A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blackWhite">
          <a:xfrm>
            <a:off x="4884738" y="1757363"/>
            <a:ext cx="2754312" cy="1336675"/>
          </a:xfrm>
          <a:prstGeom prst="wedgeRectCallout">
            <a:avLst>
              <a:gd name="adj1" fmla="val -105730"/>
              <a:gd name="adj2" fmla="val 1952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cs typeface="Arial" pitchFamily="34" charset="0"/>
              </a:rPr>
              <a:t>NY and NJ let the US in CAT losses in 2012 due Sandy</a:t>
            </a:r>
          </a:p>
        </p:txBody>
      </p:sp>
      <p:sp>
        <p:nvSpPr>
          <p:cNvPr id="15565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(2012, $ Billions)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57699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57700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BE5F4F-090B-46D6-AAFD-334402D7606E}" type="slidenum">
              <a:rPr lang="en-US" altLang="en-US" smtClean="0"/>
              <a:pPr/>
              <a:t>77</a:t>
            </a:fld>
            <a:endParaRPr lang="en-US" altLang="en-US" smtClean="0"/>
          </a:p>
        </p:txBody>
      </p:sp>
      <p:graphicFrame>
        <p:nvGraphicFramePr>
          <p:cNvPr id="157701" name="Object 2"/>
          <p:cNvGraphicFramePr>
            <a:graphicFrameLocks/>
          </p:cNvGraphicFramePr>
          <p:nvPr/>
        </p:nvGraphicFramePr>
        <p:xfrm>
          <a:off x="330200" y="1035050"/>
          <a:ext cx="84931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7" name="Chart" r:id="rId4" imgW="8439161" imgH="4324336" progId="MSGraph.Chart.8">
                  <p:embed followColorScheme="full"/>
                </p:oleObj>
              </mc:Choice>
              <mc:Fallback>
                <p:oleObj name="Chart" r:id="rId4" imgW="8439161" imgH="4324336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035050"/>
                        <a:ext cx="849312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1404938" y="1733550"/>
            <a:ext cx="3348037" cy="1560513"/>
          </a:xfrm>
          <a:prstGeom prst="wedgeRectCallout">
            <a:avLst>
              <a:gd name="adj1" fmla="val 79495"/>
              <a:gd name="adj2" fmla="val 6259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Commercial (i.e., business claims) are more expensive because the value of property is often higher as well as the impact of insured business interruption losses</a:t>
            </a:r>
          </a:p>
        </p:txBody>
      </p:sp>
      <p:sp>
        <p:nvSpPr>
          <p:cNvPr id="157703" name="Rectangle 4"/>
          <p:cNvSpPr>
            <a:spLocks noChangeArrowheads="1"/>
          </p:cNvSpPr>
          <p:nvPr/>
        </p:nvSpPr>
        <p:spPr bwMode="auto">
          <a:xfrm>
            <a:off x="-47625" y="6419850"/>
            <a:ext cx="9191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000"/>
              <a:t>*Includes rental and condo policies (excludes NFIP flood).   **As of Oct. 31, 2013.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000"/>
              <a:t>Sources: Catastrophe loss data is for Catastrophe Serial No. 90 (Oct. 28 – 31, 2012) from PCS as of March 2013; Insurance Information Institute.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black">
          <a:xfrm>
            <a:off x="111125" y="14288"/>
            <a:ext cx="78549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latin typeface="Arial" charset="0"/>
                <a:ea typeface="+mj-ea"/>
                <a:cs typeface="+mj-cs"/>
              </a:rPr>
              <a:t>Hurricane Sandy: Average Claim Payment by Type of Claim 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blackWhite">
          <a:xfrm>
            <a:off x="5430838" y="3232150"/>
            <a:ext cx="2754312" cy="1336675"/>
          </a:xfrm>
          <a:prstGeom prst="wedgeRectCallout">
            <a:avLst>
              <a:gd name="adj1" fmla="val 31924"/>
              <a:gd name="adj2" fmla="val -13161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cs typeface="Arial" pitchFamily="34" charset="0"/>
              </a:rPr>
              <a:t>The average insured flood loss was nearly 9 times larger than the average non-flood  insured loss (mostly wind)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blackWhite">
          <a:xfrm>
            <a:off x="454025" y="5353050"/>
            <a:ext cx="8232775" cy="9001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Post-Sandy, the I.I.I. worked very hard to make help media, consumers and regulators understand the distinction between a flood claim and a standard homeowners claim. </a:t>
            </a:r>
            <a:r>
              <a:rPr lang="en-US" altLang="en-US" b="1" i="1">
                <a:solidFill>
                  <a:srgbClr val="FFFFFF"/>
                </a:solidFill>
              </a:rPr>
              <a:t>NFIP is $24B in debt.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9413" y="130175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Insurers Making a Difference in Impacted Communities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Source:  Insurance Information Institute</a:t>
            </a:r>
            <a:endParaRPr lang="en-US" sz="1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3114165-A345-4212-A5B6-61DAF69B4287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78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59749" name="Picture 10" descr="Collapsed Hous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155700"/>
            <a:ext cx="40846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eck Presentation Hartwig Mayor Maddo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481263"/>
            <a:ext cx="421005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4764088" y="1141413"/>
            <a:ext cx="4379912" cy="1171575"/>
          </a:xfrm>
          <a:prstGeom prst="wedgeRectCallout">
            <a:avLst>
              <a:gd name="adj1" fmla="val -69300"/>
              <a:gd name="adj2" fmla="val -1822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Destroyed home in Tuscaloosa.  Insurers will pay some 165,000 claims totaling $2 billion in the Tuscaloosa/ Birmingham areas alone.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4764088" y="5697538"/>
            <a:ext cx="3565525" cy="1049337"/>
          </a:xfrm>
          <a:prstGeom prst="wedgeRectCallout">
            <a:avLst>
              <a:gd name="adj1" fmla="val 11567"/>
              <a:gd name="adj2" fmla="val -1163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Presentation of a check to Tuscaloosa Mayor Walt Maddox to the Tuscaloosa Storm Recovery Fund</a:t>
            </a:r>
          </a:p>
        </p:txBody>
      </p:sp>
      <p:pic>
        <p:nvPicPr>
          <p:cNvPr id="15975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8" t="26186" r="18961" b="9465"/>
          <a:stretch>
            <a:fillRect/>
          </a:stretch>
        </p:blipFill>
        <p:spPr bwMode="auto">
          <a:xfrm>
            <a:off x="268288" y="4343400"/>
            <a:ext cx="2006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2533650" y="4591050"/>
            <a:ext cx="2024063" cy="1595438"/>
          </a:xfrm>
          <a:prstGeom prst="wedgeRectCallout">
            <a:avLst>
              <a:gd name="adj1" fmla="val -93573"/>
              <a:gd name="adj2" fmla="val -233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Presentation of a check to Moore, OK, Public School Relief Fund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199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99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99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8" grpId="0" animBg="1"/>
      <p:bldP spid="1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6179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A4814E-6A88-4042-92BE-003990CFEF7E}" type="slidenum">
              <a:rPr lang="en-US" altLang="en-US" smtClean="0"/>
              <a:pPr/>
              <a:t>79</a:t>
            </a:fld>
            <a:endParaRPr lang="en-US" altLang="en-US" smtClean="0"/>
          </a:p>
        </p:txBody>
      </p:sp>
      <p:sp>
        <p:nvSpPr>
          <p:cNvPr id="161796" name="Freeform 2"/>
          <p:cNvSpPr>
            <a:spLocks/>
          </p:cNvSpPr>
          <p:nvPr/>
        </p:nvSpPr>
        <p:spPr bwMode="gray">
          <a:xfrm>
            <a:off x="4151313" y="2535238"/>
            <a:ext cx="161925" cy="285750"/>
          </a:xfrm>
          <a:custGeom>
            <a:avLst/>
            <a:gdLst>
              <a:gd name="T0" fmla="*/ 0 w 102"/>
              <a:gd name="T1" fmla="*/ 2147483646 h 180"/>
              <a:gd name="T2" fmla="*/ 0 w 102"/>
              <a:gd name="T3" fmla="*/ 0 h 180"/>
              <a:gd name="T4" fmla="*/ 2147483646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Top States by Inflation-Adjusted Insured Catastrophe Losses, 1983–2012</a:t>
            </a:r>
          </a:p>
        </p:txBody>
      </p:sp>
      <p:graphicFrame>
        <p:nvGraphicFramePr>
          <p:cNvPr id="161798" name="Object 8"/>
          <p:cNvGraphicFramePr>
            <a:graphicFrameLocks noGrp="1"/>
          </p:cNvGraphicFramePr>
          <p:nvPr>
            <p:ph idx="4294967295"/>
          </p:nvPr>
        </p:nvGraphicFramePr>
        <p:xfrm>
          <a:off x="2244725" y="2678113"/>
          <a:ext cx="44862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7" name="Chart" r:id="rId4" imgW="4486147" imgH="3695661" progId="MSGraph.Chart.8">
                  <p:embed followColorScheme="full"/>
                </p:oleObj>
              </mc:Choice>
              <mc:Fallback>
                <p:oleObj name="Chart" r:id="rId4" imgW="4486147" imgH="3695661" progId="MSGraph.Chart.8">
                  <p:embed followColorScheme="full"/>
                  <p:pic>
                    <p:nvPicPr>
                      <p:cNvPr id="0" name="Object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244725" y="2678113"/>
                        <a:ext cx="44862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9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							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PCS unit of ISO, Verisk Company.; Insurance Information Institute.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Over the Past  30 Years Florida Has Accounted for the Largest Share of Catastrophe Losses in the U.S., Followed by Texas and Louisiana </a:t>
            </a:r>
          </a:p>
        </p:txBody>
      </p:sp>
      <p:sp>
        <p:nvSpPr>
          <p:cNvPr id="44042" name="Rectangle 7"/>
          <p:cNvSpPr>
            <a:spLocks noChangeArrowheads="1"/>
          </p:cNvSpPr>
          <p:nvPr/>
        </p:nvSpPr>
        <p:spPr bwMode="gray">
          <a:xfrm>
            <a:off x="6499225" y="3935413"/>
            <a:ext cx="19843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 of the U.S.</a:t>
            </a:r>
          </a:p>
          <a:p>
            <a:pPr algn="ctr">
              <a:lnSpc>
                <a:spcPct val="85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$309.9B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gray">
          <a:xfrm>
            <a:off x="1268413" y="4246563"/>
            <a:ext cx="1984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Florida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$66.7B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">
          <a:xfrm>
            <a:off x="1612900" y="2894013"/>
            <a:ext cx="1984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$48.8B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gray">
          <a:xfrm>
            <a:off x="3830638" y="2265363"/>
            <a:ext cx="1984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Louisiana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$42.0B</a:t>
            </a:r>
          </a:p>
        </p:txBody>
      </p:sp>
      <p:sp>
        <p:nvSpPr>
          <p:cNvPr id="161805" name="Text Box 6"/>
          <p:cNvSpPr txBox="1">
            <a:spLocks noChangeArrowheads="1"/>
          </p:cNvSpPr>
          <p:nvPr/>
        </p:nvSpPr>
        <p:spPr bwMode="blackWhite">
          <a:xfrm>
            <a:off x="6459538" y="4822825"/>
            <a:ext cx="2684462" cy="163830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Total: $467.5 Billion, an average of $16.6B per year or $1.3B per month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blackWhite">
          <a:xfrm>
            <a:off x="88900" y="2182813"/>
            <a:ext cx="2060575" cy="2035175"/>
          </a:xfrm>
          <a:prstGeom prst="wedgeRectCallout">
            <a:avLst>
              <a:gd name="adj1" fmla="val 79548"/>
              <a:gd name="adj2" fmla="val 1854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FL is the most   costly state for CATs, with nearly $67B in insured losses over the past 30 years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B5E51F7D-3983-4AFE-9F67-3CFFC90E4304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8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2294" name="Rectangle 6"/>
          <p:cNvSpPr>
            <a:spLocks noChangeArrowheads="1"/>
          </p:cNvSpPr>
          <p:nvPr/>
        </p:nvSpPr>
        <p:spPr bwMode="blackWhite">
          <a:xfrm>
            <a:off x="609600" y="2044700"/>
            <a:ext cx="7924800" cy="16160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</a:rPr>
              <a:t>Lessons from History:                What Types of Business Live a Very Long Time (500+ Years) and Why?</a:t>
            </a:r>
          </a:p>
        </p:txBody>
      </p:sp>
      <p:sp>
        <p:nvSpPr>
          <p:cNvPr id="1932295" name="Rectangle 7"/>
          <p:cNvSpPr>
            <a:spLocks noChangeArrowheads="1"/>
          </p:cNvSpPr>
          <p:nvPr/>
        </p:nvSpPr>
        <p:spPr bwMode="auto">
          <a:xfrm>
            <a:off x="279400" y="4035425"/>
            <a:ext cx="83439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400" b="1">
                <a:solidFill>
                  <a:srgbClr val="225A7A"/>
                </a:solidFill>
              </a:rPr>
              <a:t>Longevity in the Business World Requires Focus, Long-Term Objectives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3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3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2294" grpId="0" animBg="1"/>
      <p:bldP spid="193229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6384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10E4D3-6358-472F-BBB0-B9AAE496B035}" type="slidenum">
              <a:rPr lang="en-US" altLang="en-US" smtClean="0"/>
              <a:pPr/>
              <a:t>80</a:t>
            </a:fld>
            <a:endParaRPr lang="en-US" altLang="en-US" smtClean="0"/>
          </a:p>
        </p:txBody>
      </p:sp>
      <p:sp>
        <p:nvSpPr>
          <p:cNvPr id="163844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6 h 180"/>
              <a:gd name="T2" fmla="*/ 0 w 102"/>
              <a:gd name="T3" fmla="*/ 0 h 180"/>
              <a:gd name="T4" fmla="*/ 2147483646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45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Inflation Adjusted U.S. Catastrophe Losses by Cause of Loss, 1993–2012</a:t>
            </a:r>
            <a:r>
              <a:rPr lang="en-US" altLang="en-US" baseline="30000" smtClean="0">
                <a:latin typeface="Arial" panose="020B0604020202020204" pitchFamily="34" charset="0"/>
              </a:rPr>
              <a:t>1</a:t>
            </a:r>
          </a:p>
        </p:txBody>
      </p:sp>
      <p:graphicFrame>
        <p:nvGraphicFramePr>
          <p:cNvPr id="16384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2" name="Chart" r:id="rId4" imgW="4486147" imgH="3695661" progId="MSGraph.Chart.8">
                  <p:embed followColorScheme="full"/>
                </p:oleObj>
              </mc:Choice>
              <mc:Fallback>
                <p:oleObj name="Chart" r:id="rId4" imgW="4486147" imgH="3695661" progId="MSGraph.Chart.8">
                  <p:embed followColorScheme="full"/>
                  <p:pic>
                    <p:nvPicPr>
                      <p:cNvPr id="0" name="Object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59000" y="1584325"/>
                        <a:ext cx="44862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5457825"/>
            <a:ext cx="8821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</a:p>
          <a:p>
            <a:pPr marL="228600" indent="-22860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Catastrophes are defined as events causing direct insured losses to property of $25 million or more in 2012 dollars.</a:t>
            </a:r>
          </a:p>
          <a:p>
            <a:pPr marL="228600" indent="-22860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Excludes snow.</a:t>
            </a:r>
          </a:p>
          <a:p>
            <a:pPr marL="228600" indent="-22860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Does not include NFIP flood losses</a:t>
            </a:r>
          </a:p>
          <a:p>
            <a:pPr marL="228600" indent="-22860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</a:t>
            </a:r>
            <a:r>
              <a:rPr lang="en-US" sz="1100" dirty="0" err="1"/>
              <a:t>wildland</a:t>
            </a:r>
            <a:r>
              <a:rPr lang="en-US" sz="1100" dirty="0"/>
              <a:t> fires</a:t>
            </a:r>
          </a:p>
          <a:p>
            <a:pPr marL="228600" indent="-22860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civil disorders, water damage, utility disruptions and non-property losses such as those covered by workers compensation.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Unit.  </a:t>
            </a:r>
          </a:p>
        </p:txBody>
      </p:sp>
      <p:sp>
        <p:nvSpPr>
          <p:cNvPr id="163848" name="Rectangle 7"/>
          <p:cNvSpPr>
            <a:spLocks noChangeArrowheads="1"/>
          </p:cNvSpPr>
          <p:nvPr/>
        </p:nvSpPr>
        <p:spPr bwMode="gray">
          <a:xfrm>
            <a:off x="6396038" y="3287713"/>
            <a:ext cx="2532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400"/>
              <a:t>Hurricanes &amp; Tropical Storms, $158.2</a:t>
            </a:r>
          </a:p>
        </p:txBody>
      </p:sp>
      <p:sp>
        <p:nvSpPr>
          <p:cNvPr id="163849" name="Rectangle 8"/>
          <p:cNvSpPr>
            <a:spLocks noChangeArrowheads="1"/>
          </p:cNvSpPr>
          <p:nvPr/>
        </p:nvSpPr>
        <p:spPr bwMode="gray">
          <a:xfrm>
            <a:off x="4957763" y="1214438"/>
            <a:ext cx="1593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/>
              <a:t>Fires (4), $6.5</a:t>
            </a:r>
          </a:p>
        </p:txBody>
      </p:sp>
      <p:sp>
        <p:nvSpPr>
          <p:cNvPr id="163850" name="Rectangle 11"/>
          <p:cNvSpPr>
            <a:spLocks noChangeArrowheads="1"/>
          </p:cNvSpPr>
          <p:nvPr/>
        </p:nvSpPr>
        <p:spPr bwMode="gray">
          <a:xfrm>
            <a:off x="1547813" y="4851400"/>
            <a:ext cx="1831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altLang="en-US" sz="1400"/>
              <a:t>Tornadoes (2), $140.9</a:t>
            </a:r>
          </a:p>
        </p:txBody>
      </p:sp>
      <p:sp>
        <p:nvSpPr>
          <p:cNvPr id="163851" name="Rectangle 13"/>
          <p:cNvSpPr>
            <a:spLocks noChangeArrowheads="1"/>
          </p:cNvSpPr>
          <p:nvPr/>
        </p:nvSpPr>
        <p:spPr bwMode="gray">
          <a:xfrm>
            <a:off x="736600" y="2855913"/>
            <a:ext cx="20955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400"/>
              <a:t>Winter Storms, $27.8</a:t>
            </a:r>
            <a:endParaRPr lang="en-US" altLang="en-US" sz="1400" i="1"/>
          </a:p>
        </p:txBody>
      </p:sp>
      <p:sp>
        <p:nvSpPr>
          <p:cNvPr id="163852" name="Rectangle 14"/>
          <p:cNvSpPr>
            <a:spLocks noChangeArrowheads="1"/>
          </p:cNvSpPr>
          <p:nvPr/>
        </p:nvSpPr>
        <p:spPr bwMode="gray">
          <a:xfrm>
            <a:off x="1831975" y="2119313"/>
            <a:ext cx="13446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altLang="en-US" sz="1400"/>
              <a:t>Terrorism, $24.8</a:t>
            </a:r>
          </a:p>
        </p:txBody>
      </p:sp>
      <p:sp>
        <p:nvSpPr>
          <p:cNvPr id="163853" name="Rectangle 15"/>
          <p:cNvSpPr>
            <a:spLocks noChangeArrowheads="1"/>
          </p:cNvSpPr>
          <p:nvPr/>
        </p:nvSpPr>
        <p:spPr bwMode="gray">
          <a:xfrm>
            <a:off x="1089025" y="1730375"/>
            <a:ext cx="26146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altLang="en-US" sz="1400"/>
              <a:t>Geological Events, $18.4</a:t>
            </a:r>
          </a:p>
        </p:txBody>
      </p:sp>
      <p:sp>
        <p:nvSpPr>
          <p:cNvPr id="163854" name="Rectangle 15"/>
          <p:cNvSpPr>
            <a:spLocks noChangeArrowheads="1"/>
          </p:cNvSpPr>
          <p:nvPr/>
        </p:nvSpPr>
        <p:spPr bwMode="gray">
          <a:xfrm>
            <a:off x="1317625" y="1155700"/>
            <a:ext cx="22034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altLang="en-US" sz="1400"/>
              <a:t>Wind/Hail/Flood (3), $14.9</a:t>
            </a:r>
          </a:p>
        </p:txBody>
      </p:sp>
      <p:sp>
        <p:nvSpPr>
          <p:cNvPr id="163855" name="Freeform 2"/>
          <p:cNvSpPr>
            <a:spLocks/>
          </p:cNvSpPr>
          <p:nvPr/>
        </p:nvSpPr>
        <p:spPr bwMode="gray">
          <a:xfrm>
            <a:off x="4608513" y="1489075"/>
            <a:ext cx="425450" cy="187325"/>
          </a:xfrm>
          <a:custGeom>
            <a:avLst/>
            <a:gdLst>
              <a:gd name="T0" fmla="*/ 0 w 102"/>
              <a:gd name="T1" fmla="*/ 2147483646 h 180"/>
              <a:gd name="T2" fmla="*/ 0 w 102"/>
              <a:gd name="T3" fmla="*/ 0 h 180"/>
              <a:gd name="T4" fmla="*/ 2147483646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6" name="Rectangle 8"/>
          <p:cNvSpPr>
            <a:spLocks noChangeArrowheads="1"/>
          </p:cNvSpPr>
          <p:nvPr/>
        </p:nvSpPr>
        <p:spPr bwMode="gray">
          <a:xfrm>
            <a:off x="5106988" y="1474788"/>
            <a:ext cx="1593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1400"/>
              <a:t>Other (5), $0.2</a:t>
            </a:r>
          </a:p>
        </p:txBody>
      </p:sp>
      <p:sp>
        <p:nvSpPr>
          <p:cNvPr id="163857" name="Freeform 2"/>
          <p:cNvSpPr>
            <a:spLocks/>
          </p:cNvSpPr>
          <p:nvPr/>
        </p:nvSpPr>
        <p:spPr bwMode="gray">
          <a:xfrm rot="5400000">
            <a:off x="3577432" y="1142206"/>
            <a:ext cx="501650" cy="630237"/>
          </a:xfrm>
          <a:custGeom>
            <a:avLst/>
            <a:gdLst>
              <a:gd name="T0" fmla="*/ 0 w 102"/>
              <a:gd name="T1" fmla="*/ 2147483646 h 180"/>
              <a:gd name="T2" fmla="*/ 0 w 102"/>
              <a:gd name="T3" fmla="*/ 0 h 180"/>
              <a:gd name="T4" fmla="*/ 2147483646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8" name="Freeform 2"/>
          <p:cNvSpPr>
            <a:spLocks/>
          </p:cNvSpPr>
          <p:nvPr/>
        </p:nvSpPr>
        <p:spPr bwMode="gray">
          <a:xfrm>
            <a:off x="4487863" y="1304925"/>
            <a:ext cx="425450" cy="338138"/>
          </a:xfrm>
          <a:custGeom>
            <a:avLst/>
            <a:gdLst>
              <a:gd name="T0" fmla="*/ 0 w 102"/>
              <a:gd name="T1" fmla="*/ 2147483646 h 180"/>
              <a:gd name="T2" fmla="*/ 0 w 102"/>
              <a:gd name="T3" fmla="*/ 0 h 180"/>
              <a:gd name="T4" fmla="*/ 2147483646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9" name="Text Box 6"/>
          <p:cNvSpPr txBox="1">
            <a:spLocks noChangeArrowheads="1"/>
          </p:cNvSpPr>
          <p:nvPr/>
        </p:nvSpPr>
        <p:spPr bwMode="blackWhite">
          <a:xfrm>
            <a:off x="6284913" y="4003675"/>
            <a:ext cx="2784475" cy="140493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Wind losses are by far cause the most catastrophe losses, even if hurricanes/TS are excluded.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3479800"/>
            <a:ext cx="2244725" cy="987425"/>
          </a:xfrm>
          <a:prstGeom prst="wedgeRectCallout">
            <a:avLst>
              <a:gd name="adj1" fmla="val 87148"/>
              <a:gd name="adj2" fmla="val 2308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Tornado share of CAT losses is rising</a:t>
            </a:r>
          </a:p>
        </p:txBody>
      </p:sp>
      <p:sp>
        <p:nvSpPr>
          <p:cNvPr id="163861" name="Text Box 6"/>
          <p:cNvSpPr txBox="1">
            <a:spLocks noChangeArrowheads="1"/>
          </p:cNvSpPr>
          <p:nvPr/>
        </p:nvSpPr>
        <p:spPr bwMode="blackWhite">
          <a:xfrm>
            <a:off x="6415088" y="1357313"/>
            <a:ext cx="2684462" cy="1636712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FFFF"/>
                </a:solidFill>
              </a:rPr>
              <a:t>Insured cat losses from 1993-2012 totaled $391.7B, an average of $19.6B per year or $1.6B per month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6589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02CFB7-E606-4D12-A1CC-98DC2E9D4F04}" type="slidenum">
              <a:rPr lang="en-US" altLang="en-US" smtClean="0">
                <a:solidFill>
                  <a:srgbClr val="000000"/>
                </a:solidFill>
              </a:rPr>
              <a:pPr/>
              <a:t>81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589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Top 16 Most Costly Disasters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in U.S. History</a:t>
            </a:r>
          </a:p>
        </p:txBody>
      </p:sp>
      <p:sp>
        <p:nvSpPr>
          <p:cNvPr id="165893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  <a:cs typeface="Arial" panose="020B0604020202020204" pitchFamily="34" charset="0"/>
              </a:rPr>
              <a:t>(Insured Losses, 2012 Dollars, $ Billions)</a:t>
            </a:r>
          </a:p>
        </p:txBody>
      </p:sp>
      <p:graphicFrame>
        <p:nvGraphicFramePr>
          <p:cNvPr id="165894" name="Object 5"/>
          <p:cNvGraphicFramePr>
            <a:graphicFrameLocks noChangeAspect="1"/>
          </p:cNvGraphicFramePr>
          <p:nvPr/>
        </p:nvGraphicFramePr>
        <p:xfrm>
          <a:off x="39688" y="2176463"/>
          <a:ext cx="8964612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1" name="Chart" r:id="rId4" imgW="8419996" imgH="3371740" progId="MSGraph.Chart.8">
                  <p:embed followColorScheme="full"/>
                </p:oleObj>
              </mc:Choice>
              <mc:Fallback>
                <p:oleObj name="Chart" r:id="rId4" imgW="8419996" imgH="337174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688" y="2176463"/>
                        <a:ext cx="8964612" cy="334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3894138" y="1681163"/>
            <a:ext cx="3500437" cy="1487487"/>
          </a:xfrm>
          <a:prstGeom prst="wedgeRectCallout">
            <a:avLst>
              <a:gd name="adj1" fmla="val 26797"/>
              <a:gd name="adj2" fmla="val 7143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</a:rPr>
              <a:t>Hurricane Sandy became the 5</a:t>
            </a:r>
            <a:r>
              <a:rPr lang="en-US" sz="2400" b="1" baseline="30000" dirty="0">
                <a:solidFill>
                  <a:srgbClr val="FFFFFF"/>
                </a:solidFill>
              </a:rPr>
              <a:t>th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costliest event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79425" y="5367338"/>
            <a:ext cx="3738563" cy="879475"/>
          </a:xfrm>
          <a:prstGeom prst="wedgeRectCallout">
            <a:avLst>
              <a:gd name="adj1" fmla="val -38733"/>
              <a:gd name="adj2" fmla="val -8026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>
                <a:solidFill>
                  <a:srgbClr val="FFFFFF"/>
                </a:solidFill>
              </a:rPr>
              <a:t>th</a:t>
            </a:r>
            <a:r>
              <a:rPr lang="en-US" sz="2000" b="1" dirty="0">
                <a:solidFill>
                  <a:srgbClr val="FFFFFF"/>
                </a:solidFill>
              </a:rPr>
              <a:t> most expense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blackWhite">
          <a:xfrm>
            <a:off x="869950" y="3278188"/>
            <a:ext cx="1589088" cy="711200"/>
          </a:xfrm>
          <a:prstGeom prst="wedgeRectCallout">
            <a:avLst>
              <a:gd name="adj1" fmla="val 79786"/>
              <a:gd name="adj2" fmla="val 72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Includes Tuscaloosa, AL, tornado</a:t>
            </a: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3146425" y="3254375"/>
            <a:ext cx="1265238" cy="711200"/>
          </a:xfrm>
          <a:prstGeom prst="wedgeRectCallout">
            <a:avLst>
              <a:gd name="adj1" fmla="val -23514"/>
              <a:gd name="adj2" fmla="val 78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</a:rPr>
              <a:t>Includes Joplin, MO, tornado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454525" y="5327650"/>
            <a:ext cx="4408488" cy="9112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sz="2000" b="1">
                <a:solidFill>
                  <a:srgbClr val="FFFFFF"/>
                </a:solidFill>
              </a:rPr>
              <a:t>12 of the 16 Most Expensive Events in US History Have Occurred Over the Past Decade</a:t>
            </a:r>
            <a:endParaRPr lang="en-US" altLang="en-US" sz="20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5900" name="Rectangle 4"/>
          <p:cNvSpPr>
            <a:spLocks noChangeArrowheads="1"/>
          </p:cNvSpPr>
          <p:nvPr/>
        </p:nvSpPr>
        <p:spPr bwMode="auto">
          <a:xfrm>
            <a:off x="-104775" y="6248400"/>
            <a:ext cx="91440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endParaRPr lang="en-US" altLang="en-US" sz="11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*PCS estimate as of 4/12/13.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Sources: PCS; Insurance Information Institute inflation adjustments to 2012 dollars using the CPI.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67939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67940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8C77AF-5CBB-4DBF-8BB1-55ED4056A7EC}" type="slidenum">
              <a:rPr lang="en-US" altLang="en-US" smtClean="0"/>
              <a:pPr/>
              <a:t>82</a:t>
            </a:fld>
            <a:endParaRPr lang="en-US" altLang="en-US" smtClean="0"/>
          </a:p>
        </p:txBody>
      </p:sp>
      <p:sp>
        <p:nvSpPr>
          <p:cNvPr id="16794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Total Value of Insured Coastal Exposure in 2012</a:t>
            </a:r>
          </a:p>
        </p:txBody>
      </p:sp>
      <p:sp>
        <p:nvSpPr>
          <p:cNvPr id="167942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(2012, $ Billions)</a:t>
            </a:r>
          </a:p>
        </p:txBody>
      </p:sp>
      <p:sp>
        <p:nvSpPr>
          <p:cNvPr id="167943" name="Rectangle 4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AIR Worldwide</a:t>
            </a:r>
          </a:p>
        </p:txBody>
      </p:sp>
      <p:graphicFrame>
        <p:nvGraphicFramePr>
          <p:cNvPr id="167944" name="Object 5"/>
          <p:cNvGraphicFramePr>
            <a:graphicFrameLocks noChangeAspect="1"/>
          </p:cNvGraphicFramePr>
          <p:nvPr/>
        </p:nvGraphicFramePr>
        <p:xfrm>
          <a:off x="265113" y="1554163"/>
          <a:ext cx="8447087" cy="478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8" name="Chart" r:id="rId4" imgW="8525003" imgH="4857725" progId="MSGraph.Chart.8">
                  <p:embed followColorScheme="full"/>
                </p:oleObj>
              </mc:Choice>
              <mc:Fallback>
                <p:oleObj name="Chart" r:id="rId4" imgW="8525003" imgH="4857725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65113" y="1554163"/>
                        <a:ext cx="8447087" cy="478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3607" name="Text Box 5"/>
          <p:cNvSpPr txBox="1">
            <a:spLocks noChangeArrowheads="1"/>
          </p:cNvSpPr>
          <p:nvPr/>
        </p:nvSpPr>
        <p:spPr bwMode="blackWhite">
          <a:xfrm>
            <a:off x="3171825" y="3709988"/>
            <a:ext cx="5378450" cy="12858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sz="1600" b="1">
                <a:solidFill>
                  <a:srgbClr val="FFFFFF"/>
                </a:solidFill>
              </a:rPr>
              <a:t>In 2012, New York Ranked as the #1 Most </a:t>
            </a:r>
            <a:br>
              <a:rPr lang="en-US" altLang="en-US" sz="1600" b="1">
                <a:solidFill>
                  <a:srgbClr val="FFFFFF"/>
                </a:solidFill>
              </a:rPr>
            </a:br>
            <a:r>
              <a:rPr lang="en-US" altLang="en-US" sz="1600" b="1">
                <a:solidFill>
                  <a:srgbClr val="FFFFFF"/>
                </a:solidFill>
              </a:rPr>
              <a:t>Exposed State to Hurricane Loss, Overtaking Florida with $2.862 Trillion. Texas is very exposed too, and ranked #3 with $1.175 Trillion</a:t>
            </a:r>
            <a:br>
              <a:rPr lang="en-US" altLang="en-US" sz="1600" b="1">
                <a:solidFill>
                  <a:srgbClr val="FFFFFF"/>
                </a:solidFill>
              </a:rPr>
            </a:br>
            <a:r>
              <a:rPr lang="en-US" altLang="en-US" sz="1600" b="1">
                <a:solidFill>
                  <a:srgbClr val="FFFFFF"/>
                </a:solidFill>
              </a:rPr>
              <a:t>in insured coastal exposure</a:t>
            </a:r>
          </a:p>
        </p:txBody>
      </p:sp>
      <p:sp>
        <p:nvSpPr>
          <p:cNvPr id="2073608" name="Text Box 5"/>
          <p:cNvSpPr txBox="1">
            <a:spLocks noChangeArrowheads="1"/>
          </p:cNvSpPr>
          <p:nvPr/>
        </p:nvSpPr>
        <p:spPr bwMode="blackWhite">
          <a:xfrm>
            <a:off x="3171825" y="5118100"/>
            <a:ext cx="5378450" cy="708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sz="1600" b="1">
                <a:solidFill>
                  <a:srgbClr val="FFFFFF"/>
                </a:solidFill>
              </a:rPr>
              <a:t>The Insured Value of All Coastal Property Was $10.6 Trillion in 2012 , Up 20% from $8.9 Trillion in 2007 and Up 48% from $7.2 Trillion in 2004 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5287963" y="2506663"/>
            <a:ext cx="3649662" cy="1055687"/>
          </a:xfrm>
          <a:prstGeom prst="wedgeRectCallout">
            <a:avLst>
              <a:gd name="adj1" fmla="val -34584"/>
              <a:gd name="adj2" fmla="val -7847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</a:rPr>
              <a:t>NY and FL lead the US in the value of insured coastal exposure at $2.9 Trillion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607" grpId="0" animBg="1"/>
      <p:bldP spid="2073608" grpId="0" animBg="1"/>
      <p:bldP spid="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7C85A88-6A95-4DE3-BB57-D2B77695B444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83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9987" name="AutoShape 2" descr="U.S. Annual Tornado Trend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9988" name="AutoShape 4" descr="U.S. Annual Tornado Trend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9989" name="AutoShape 6" descr="U.S. Annual Tornado Trend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6999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793875"/>
            <a:ext cx="6888163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1" name="TextBox 12"/>
          <p:cNvSpPr txBox="1">
            <a:spLocks noChangeArrowheads="1"/>
          </p:cNvSpPr>
          <p:nvPr/>
        </p:nvSpPr>
        <p:spPr bwMode="auto">
          <a:xfrm>
            <a:off x="82550" y="6567488"/>
            <a:ext cx="81184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/>
              <a:t>Sources: Munich Re NatCatSERVICE; Insurance Information Institute.</a:t>
            </a:r>
          </a:p>
        </p:txBody>
      </p:sp>
      <p:sp>
        <p:nvSpPr>
          <p:cNvPr id="17" name="Title 7"/>
          <p:cNvSpPr txBox="1">
            <a:spLocks/>
          </p:cNvSpPr>
          <p:nvPr/>
        </p:nvSpPr>
        <p:spPr bwMode="black">
          <a:xfrm>
            <a:off x="153988" y="73025"/>
            <a:ext cx="76088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225A7A"/>
                </a:solidFill>
                <a:latin typeface="Arial"/>
                <a:cs typeface="Arial"/>
              </a:rPr>
              <a:t>Winter Storm and Winter Damage Events in the US and Canada, 1980-2013 (2013 US$)</a:t>
            </a:r>
            <a:endParaRPr lang="en-US" sz="28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3849688" y="1212850"/>
            <a:ext cx="3913187" cy="1476375"/>
          </a:xfrm>
          <a:prstGeom prst="wedgeRectCallout">
            <a:avLst>
              <a:gd name="adj1" fmla="val -60498"/>
              <a:gd name="adj2" fmla="val 248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Three of the four most costly years ever for insured losses from winter storms and damage occurred in the 1990s, led by the “Storm of the Century” in 1993.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364413" y="3343275"/>
            <a:ext cx="1693862" cy="1933575"/>
          </a:xfrm>
          <a:prstGeom prst="wedgeRectCallout">
            <a:avLst>
              <a:gd name="adj1" fmla="val -62266"/>
              <a:gd name="adj2" fmla="val -3161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Insured losses from severe winter events totaled $2 billion in 2013.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333375" y="5629275"/>
            <a:ext cx="8724900" cy="9286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sz="2000" b="1">
                <a:solidFill>
                  <a:srgbClr val="FFFFFF"/>
                </a:solidFill>
              </a:rPr>
              <a:t>Insured winter storm and damage losses in Jan. 2014 already totaled $1.5 billion. Continued severe weather since then makes it likely that 2014 will become one of the top 5 costliest winters since 1980.</a:t>
            </a:r>
          </a:p>
        </p:txBody>
      </p:sp>
      <p:sp>
        <p:nvSpPr>
          <p:cNvPr id="169996" name="Rectangle 9"/>
          <p:cNvSpPr>
            <a:spLocks noChangeArrowheads="1"/>
          </p:cNvSpPr>
          <p:nvPr/>
        </p:nvSpPr>
        <p:spPr bwMode="black">
          <a:xfrm>
            <a:off x="153988" y="1228725"/>
            <a:ext cx="639286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Insured Losses (Millions, $ 2013)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1155700" y="2444750"/>
            <a:ext cx="1693863" cy="854075"/>
          </a:xfrm>
          <a:prstGeom prst="wedgeRectCallout">
            <a:avLst>
              <a:gd name="adj1" fmla="val 53292"/>
              <a:gd name="adj2" fmla="val 10380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5-year running average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4" grpId="0" animBg="1"/>
      <p:bldP spid="1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6213" y="149225"/>
            <a:ext cx="7529512" cy="720725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Thunderstorm Insured Loss Trends, </a:t>
            </a:r>
            <a:r>
              <a:rPr lang="en-US" dirty="0" smtClean="0">
                <a:solidFill>
                  <a:srgbClr val="28688C"/>
                </a:solidFill>
              </a:rPr>
              <a:t>1980 – 2013</a:t>
            </a:r>
            <a:endParaRPr lang="en-US" sz="2400" dirty="0">
              <a:solidFill>
                <a:srgbClr val="2868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15E801F2-D28B-4585-B81B-7A9923EC348D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84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6988" y="6426200"/>
            <a:ext cx="426720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8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800" dirty="0">
                <a:solidFill>
                  <a:schemeClr val="accent4">
                    <a:lumMod val="75000"/>
                  </a:schemeClr>
                </a:solidFill>
              </a:rPr>
              <a:t>Source: Property Claims Service, and MR </a:t>
            </a:r>
            <a:r>
              <a:rPr lang="en-US" sz="800" dirty="0" err="1">
                <a:solidFill>
                  <a:schemeClr val="accent4">
                    <a:lumMod val="75000"/>
                  </a:schemeClr>
                </a:solidFill>
              </a:rPr>
              <a:t>NatCat</a:t>
            </a:r>
            <a:r>
              <a:rPr lang="en-US" sz="800" i="1" dirty="0" err="1">
                <a:solidFill>
                  <a:schemeClr val="accent4">
                    <a:lumMod val="75000"/>
                  </a:schemeClr>
                </a:solidFill>
              </a:rPr>
              <a:t>SERVICE</a:t>
            </a:r>
            <a:endParaRPr lang="en-US" sz="8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2037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454150"/>
            <a:ext cx="88884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3621088" y="3128963"/>
            <a:ext cx="3530600" cy="974725"/>
          </a:xfrm>
          <a:prstGeom prst="wedgeRectCallout">
            <a:avLst>
              <a:gd name="adj1" fmla="val 97028"/>
              <a:gd name="adj2" fmla="val 1683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Thunderstorm losses in 2013 totaled $10.3 billion, the 6</a:t>
            </a:r>
            <a:r>
              <a:rPr lang="en-US" b="1" baseline="30000" dirty="0">
                <a:solidFill>
                  <a:srgbClr val="FFFFFF"/>
                </a:solidFill>
                <a:cs typeface="Arial" pitchFamily="34" charset="0"/>
              </a:rPr>
              <a:t>th</a:t>
            </a: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  highest on record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060450" y="2563813"/>
            <a:ext cx="2381250" cy="20304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Average thunderstorm losses are up 7 fold since the early 1980s.  The 5-year running average loss is up sharply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544888" y="1111250"/>
            <a:ext cx="3940175" cy="1477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Hurricanes get all the headlines, but thunderstorms are consistent producers of large scale loss. </a:t>
            </a:r>
            <a:r>
              <a:rPr lang="en-US" b="1" i="1" dirty="0">
                <a:solidFill>
                  <a:schemeClr val="bg1"/>
                </a:solidFill>
                <a:cs typeface="Arial" pitchFamily="34" charset="0"/>
              </a:rPr>
              <a:t>2008-2013 are the most expensive years on record.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611188" y="1870075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4200" smtClean="0">
                <a:solidFill>
                  <a:schemeClr val="bg1"/>
                </a:solidFill>
                <a:latin typeface="Arial" panose="020B0604020202020204" pitchFamily="34" charset="0"/>
              </a:rPr>
              <a:t>Terrorism Update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B849C950-F440-420F-A2E6-6D273A8B900A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</a:pPr>
              <a:t>85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0013" y="3616325"/>
            <a:ext cx="896778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225A7A"/>
                </a:solidFill>
              </a:rPr>
              <a:t>A Challenge Through Which the  Industry Has Persevered </a:t>
            </a:r>
          </a:p>
          <a:p>
            <a:pPr algn="ctr"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200" b="1" i="1">
                <a:solidFill>
                  <a:srgbClr val="C00000"/>
                </a:solidFill>
              </a:rPr>
              <a:t>Download III’s Terrorism Insurance Report at: </a:t>
            </a:r>
            <a:r>
              <a:rPr lang="en-US" altLang="en-US" sz="3200" b="1" i="1">
                <a:solidFill>
                  <a:srgbClr val="225A7A"/>
                </a:solidFill>
                <a:hlinkClick r:id="rId4"/>
              </a:rPr>
              <a:t>http://www.iii.org/white_papers/terrorism-risk-a-constant-threat-2014.html</a:t>
            </a:r>
            <a:r>
              <a:rPr lang="en-US" altLang="en-US" sz="3200" b="1" i="1">
                <a:solidFill>
                  <a:srgbClr val="225A7A"/>
                </a:solidFill>
              </a:rPr>
              <a:t> </a:t>
            </a:r>
          </a:p>
        </p:txBody>
      </p:sp>
      <p:sp>
        <p:nvSpPr>
          <p:cNvPr id="174087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7408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51A5BA-8D5C-4E5D-8CA7-DF901E7D81A0}" type="slidenum">
              <a:rPr lang="en-US" altLang="en-US" smtClean="0"/>
              <a:pPr/>
              <a:t>85</a:t>
            </a:fld>
            <a:endParaRPr lang="en-US" altLang="en-US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130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39738" y="1035050"/>
          <a:ext cx="8458200" cy="483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4" name="Chart" r:id="rId3" imgW="8486671" imgH="4848277" progId="MSGraph.Chart.8">
                  <p:embed followColorScheme="full"/>
                </p:oleObj>
              </mc:Choice>
              <mc:Fallback>
                <p:oleObj name="Chart" r:id="rId3" imgW="8486671" imgH="4848277" progId="MSGraph.Chart.8">
                  <p:embed followColorScheme="full"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1035050"/>
                        <a:ext cx="8458200" cy="483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0" y="5373688"/>
            <a:ext cx="90614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3200" b="1">
                <a:solidFill>
                  <a:srgbClr val="C00000"/>
                </a:solidFill>
              </a:rPr>
              <a:t>Total Insured Losses Estimate: $42.9B**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200"/>
              <a:t>*Loss total does not include March 2010 New York City settlement of up to $657.5 million to compensate approximately 10,000 Ground Zero workers or any subsequent settlements.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200"/>
              <a:t>**$32.5 billion in 2001 dollars.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200"/>
              <a:t>Source: Insurance Information Institute.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17475" y="273050"/>
            <a:ext cx="8559800" cy="60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>
                <a:latin typeface="Arial" panose="020B0604020202020204" pitchFamily="34" charset="0"/>
              </a:rPr>
              <a:t>Loss Distribution by Type of Insurance</a:t>
            </a:r>
            <a:br>
              <a:rPr lang="en-US" altLang="en-US" sz="2800" smtClean="0">
                <a:latin typeface="Arial" panose="020B0604020202020204" pitchFamily="34" charset="0"/>
              </a:rPr>
            </a:br>
            <a:r>
              <a:rPr lang="en-US" altLang="en-US" sz="2800" smtClean="0">
                <a:latin typeface="Arial" panose="020B0604020202020204" pitchFamily="34" charset="0"/>
              </a:rPr>
              <a:t>from Sept. 11 Terrorist Attack ($ 2013)</a:t>
            </a:r>
            <a:endParaRPr lang="en-US" altLang="en-US" sz="2800" smtClean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76133" name="Rectangle 2"/>
          <p:cNvSpPr>
            <a:spLocks noChangeArrowheads="1"/>
          </p:cNvSpPr>
          <p:nvPr/>
        </p:nvSpPr>
        <p:spPr bwMode="black">
          <a:xfrm>
            <a:off x="258763" y="1030288"/>
            <a:ext cx="8534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b="1">
                <a:solidFill>
                  <a:srgbClr val="225A7A"/>
                </a:solidFill>
              </a:rPr>
              <a:t>($ Billions)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7715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7715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BC3C25F0-97A3-4502-AF3A-F4821CDC81C5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87</a:t>
            </a:fld>
            <a:endParaRPr lang="en-US" altLang="en-US" sz="900"/>
          </a:p>
        </p:txBody>
      </p:sp>
      <p:sp>
        <p:nvSpPr>
          <p:cNvPr id="1771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Terrorism Risk Insurance Program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2713" y="1017588"/>
            <a:ext cx="8780462" cy="4652962"/>
          </a:xfrm>
        </p:spPr>
        <p:txBody>
          <a:bodyPr/>
          <a:lstStyle/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altLang="en-US" b="1" smtClean="0">
                <a:latin typeface="Arial" panose="020B0604020202020204" pitchFamily="34" charset="0"/>
              </a:rPr>
              <a:t>Testified before House Financial Services Nov. 2013</a:t>
            </a:r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altLang="en-US" b="1" smtClean="0">
                <a:latin typeface="Arial" panose="020B0604020202020204" pitchFamily="34" charset="0"/>
              </a:rPr>
              <a:t>Testified before Senate Banking Cmte. in Sept. 2013</a:t>
            </a:r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altLang="en-US" b="1" smtClean="0">
                <a:latin typeface="Arial" panose="020B0604020202020204" pitchFamily="34" charset="0"/>
              </a:rPr>
              <a:t>Provided testimony at NYC hearing in June 2013</a:t>
            </a:r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altLang="en-US" b="1" smtClean="0">
                <a:latin typeface="Arial" panose="020B0604020202020204" pitchFamily="34" charset="0"/>
              </a:rPr>
              <a:t>Provided Capitol Hill Joint House/Senate Staff Briefing in April 2014</a:t>
            </a:r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altLang="en-US" b="1" smtClean="0">
                <a:latin typeface="Arial" panose="020B0604020202020204" pitchFamily="34" charset="0"/>
              </a:rPr>
              <a:t>I.I.I. Published Several Updates to its Study on Terrorism Risk and Insurance</a:t>
            </a:r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altLang="en-US" b="1" smtClean="0">
                <a:latin typeface="Arial" panose="020B0604020202020204" pitchFamily="34" charset="0"/>
              </a:rPr>
              <a:t>Working with Trades, Congressional Staff, GAO &amp; Others</a:t>
            </a:r>
          </a:p>
        </p:txBody>
      </p:sp>
      <p:pic>
        <p:nvPicPr>
          <p:cNvPr id="1771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797300"/>
            <a:ext cx="44577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11121" r="2927" b="12973"/>
          <a:stretch>
            <a:fillRect/>
          </a:stretch>
        </p:blipFill>
        <p:spPr bwMode="auto">
          <a:xfrm>
            <a:off x="4722813" y="3792538"/>
            <a:ext cx="40116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61" name="TextBox 8"/>
          <p:cNvSpPr txBox="1">
            <a:spLocks noChangeArrowheads="1"/>
          </p:cNvSpPr>
          <p:nvPr/>
        </p:nvSpPr>
        <p:spPr bwMode="auto">
          <a:xfrm>
            <a:off x="195263" y="6400800"/>
            <a:ext cx="448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Senate Banking Committee, 9/25/13</a:t>
            </a:r>
          </a:p>
        </p:txBody>
      </p:sp>
      <p:sp>
        <p:nvSpPr>
          <p:cNvPr id="177162" name="TextBox 10"/>
          <p:cNvSpPr txBox="1">
            <a:spLocks noChangeArrowheads="1"/>
          </p:cNvSpPr>
          <p:nvPr/>
        </p:nvSpPr>
        <p:spPr bwMode="auto">
          <a:xfrm>
            <a:off x="4527550" y="6218238"/>
            <a:ext cx="4481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House Financial Services Subcommittee, 11/13/13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959B6CD8-2D7B-4DE9-8D85-6A386C0CDBBD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88</a:t>
            </a:fld>
            <a:endParaRPr lang="en-US" altLang="en-US" sz="900"/>
          </a:p>
        </p:txBody>
      </p:sp>
      <p:sp>
        <p:nvSpPr>
          <p:cNvPr id="1792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675" y="138113"/>
            <a:ext cx="745172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Terrorism Insurance Take-up Rates,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By Year, 2003-2013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-47625" y="6575425"/>
            <a:ext cx="91916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Marsh Global Analytics, </a:t>
            </a:r>
            <a:r>
              <a:rPr lang="en-US" altLang="en-US" sz="1100" i="1"/>
              <a:t>2014 Terrorism Risk Insurance Report,</a:t>
            </a:r>
            <a:r>
              <a:rPr lang="en-US" altLang="en-US" sz="1100"/>
              <a:t> April 2014 and earlier editions.</a:t>
            </a:r>
          </a:p>
        </p:txBody>
      </p:sp>
      <p:graphicFrame>
        <p:nvGraphicFramePr>
          <p:cNvPr id="179205" name="Object 2"/>
          <p:cNvGraphicFramePr>
            <a:graphicFrameLocks/>
          </p:cNvGraphicFramePr>
          <p:nvPr/>
        </p:nvGraphicFramePr>
        <p:xfrm>
          <a:off x="304800" y="1371600"/>
          <a:ext cx="8382000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8" name="Chart" r:id="rId4" imgW="8296363" imgH="4305171" progId="MSGraph.Chart.8">
                  <p:embed followColorScheme="full"/>
                </p:oleObj>
              </mc:Choice>
              <mc:Fallback>
                <p:oleObj name="Chart" r:id="rId4" imgW="8296363" imgH="4305171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8382000" cy="409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838200" y="5715000"/>
            <a:ext cx="7772400" cy="7731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  <a:cs typeface="Arial" panose="020B0604020202020204" pitchFamily="34" charset="0"/>
              </a:rPr>
              <a:t>In 2003, the first year TRIA was in effect, the terrorism take-up rate was 27 percent. Since then, it has increased steadily, remaining in the low 60 percent range since 2009.  </a:t>
            </a:r>
          </a:p>
        </p:txBody>
      </p:sp>
      <p:sp>
        <p:nvSpPr>
          <p:cNvPr id="179207" name="Text Box 6"/>
          <p:cNvSpPr txBox="1">
            <a:spLocks noChangeArrowheads="1"/>
          </p:cNvSpPr>
          <p:nvPr/>
        </p:nvSpPr>
        <p:spPr bwMode="blackWhite">
          <a:xfrm>
            <a:off x="3222625" y="3346450"/>
            <a:ext cx="4706938" cy="120808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b="1" i="1">
                <a:solidFill>
                  <a:srgbClr val="FFFFFF"/>
                </a:solidFill>
              </a:rPr>
              <a:t>TRIA’s high take-up rates, availability and affordability have benefitted businesses, workers and the entire US economy since the program’s enactment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81251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81252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9EBABE8F-1ACD-43D4-8F0A-DADF0F4FE8A0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89</a:t>
            </a:fld>
            <a:endParaRPr lang="en-US" altLang="en-US" sz="900"/>
          </a:p>
        </p:txBody>
      </p:sp>
      <p:sp>
        <p:nvSpPr>
          <p:cNvPr id="1812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I.I.I. White Paper (March 2014):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i="1" smtClean="0">
                <a:latin typeface="Arial" panose="020B0604020202020204" pitchFamily="34" charset="0"/>
              </a:rPr>
              <a:t>Terrorism Risk: A Constant Threat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86288" y="1117600"/>
            <a:ext cx="4271962" cy="4652963"/>
          </a:xfrm>
        </p:spPr>
        <p:txBody>
          <a:bodyPr/>
          <a:lstStyle/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altLang="en-US" b="1" smtClean="0">
                <a:latin typeface="Arial" panose="020B0604020202020204" pitchFamily="34" charset="0"/>
              </a:rPr>
              <a:t>Detailed history of TRIA</a:t>
            </a:r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altLang="en-US" b="1" smtClean="0">
                <a:latin typeface="Arial" panose="020B0604020202020204" pitchFamily="34" charset="0"/>
              </a:rPr>
              <a:t>How TRIA works</a:t>
            </a:r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altLang="en-US" b="1" smtClean="0">
                <a:latin typeface="Arial" panose="020B0604020202020204" pitchFamily="34" charset="0"/>
              </a:rPr>
              <a:t>Assessing the threat of terrorism</a:t>
            </a:r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altLang="en-US" b="1" smtClean="0">
                <a:latin typeface="Arial" panose="020B0604020202020204" pitchFamily="34" charset="0"/>
              </a:rPr>
              <a:t>Terrorism market conditions</a:t>
            </a:r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altLang="en-US" b="1" smtClean="0">
                <a:latin typeface="Arial" panose="020B0604020202020204" pitchFamily="34" charset="0"/>
              </a:rPr>
              <a:t>Global perspective</a:t>
            </a:r>
          </a:p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en-US" altLang="en-US" b="1" smtClean="0">
                <a:latin typeface="Arial" panose="020B0604020202020204" pitchFamily="34" charset="0"/>
              </a:rPr>
              <a:t>Download at </a:t>
            </a:r>
            <a:r>
              <a:rPr lang="en-US" altLang="en-US" sz="2000" b="1" i="1" smtClean="0">
                <a:solidFill>
                  <a:srgbClr val="225A7A"/>
                </a:solidFill>
                <a:latin typeface="Arial" panose="020B0604020202020204" pitchFamily="34" charset="0"/>
                <a:hlinkClick r:id="rId3"/>
              </a:rPr>
              <a:t>http://www.iii.org/white_papers/terrorism-risk-a-constant-threat-2014.html</a:t>
            </a:r>
            <a:r>
              <a:rPr lang="en-US" altLang="en-US" sz="2000" b="1" i="1" smtClean="0">
                <a:solidFill>
                  <a:srgbClr val="225A7A"/>
                </a:solidFill>
                <a:latin typeface="Arial" panose="020B0604020202020204" pitchFamily="34" charset="0"/>
              </a:rPr>
              <a:t> </a:t>
            </a:r>
            <a:endParaRPr lang="en-US" altLang="en-US" sz="2000" b="1" smtClean="0">
              <a:latin typeface="Arial" panose="020B0604020202020204" pitchFamily="34" charset="0"/>
            </a:endParaRPr>
          </a:p>
        </p:txBody>
      </p:sp>
      <p:pic>
        <p:nvPicPr>
          <p:cNvPr id="18125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192213"/>
            <a:ext cx="4186238" cy="546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-88900"/>
            <a:ext cx="7085012" cy="121602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3600" smtClean="0">
                <a:latin typeface="Arial" panose="020B0604020202020204" pitchFamily="34" charset="0"/>
              </a:rPr>
              <a:t>Number of Firms More than 500 Years Old, by Industry*</a:t>
            </a:r>
          </a:p>
        </p:txBody>
      </p:sp>
      <p:graphicFrame>
        <p:nvGraphicFramePr>
          <p:cNvPr id="5864451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493713" y="1927225"/>
          <a:ext cx="8307387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Chart" r:id="rId3" imgW="8362849" imgH="4810057" progId="MSGraph.Chart.8">
                  <p:embed followColorScheme="full"/>
                </p:oleObj>
              </mc:Choice>
              <mc:Fallback>
                <p:oleObj name="Chart" r:id="rId3" imgW="8362849" imgH="4810057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1927225"/>
                        <a:ext cx="8307387" cy="477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263" y="1614488"/>
            <a:ext cx="11112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/>
              <a:t>Total Number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52400" y="6384925"/>
            <a:ext cx="6661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681038" indent="-681038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40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6435725"/>
            <a:ext cx="43640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Source:  http://en.wikipedia.org/wiki/List_of_oldest_companies</a:t>
            </a:r>
          </a:p>
        </p:txBody>
      </p:sp>
      <p:sp>
        <p:nvSpPr>
          <p:cNvPr id="5864455" name="AutoShape 7"/>
          <p:cNvSpPr>
            <a:spLocks noChangeArrowheads="1"/>
          </p:cNvSpPr>
          <p:nvPr/>
        </p:nvSpPr>
        <p:spPr bwMode="auto">
          <a:xfrm>
            <a:off x="2286000" y="1257300"/>
            <a:ext cx="2552700" cy="2095500"/>
          </a:xfrm>
          <a:prstGeom prst="wedgeRectCallout">
            <a:avLst>
              <a:gd name="adj1" fmla="val -83801"/>
              <a:gd name="adj2" fmla="val 1656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The brewery industry appears to have the greatest longevity with 35 firms 500+ years old.</a:t>
            </a:r>
            <a:endParaRPr lang="en-US" altLang="en-US" sz="16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14900" y="1524000"/>
            <a:ext cx="4152900" cy="28622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defRPr/>
            </a:pPr>
            <a:r>
              <a:rPr lang="en-US" sz="2000" b="1" i="1" u="sng" dirty="0">
                <a:solidFill>
                  <a:srgbClr val="0000CC"/>
                </a:solidFill>
                <a:latin typeface="Arial" charset="0"/>
              </a:rPr>
              <a:t>BENEATH THE SURFACE</a:t>
            </a:r>
            <a:r>
              <a:rPr lang="en-US" sz="2000" b="1" i="1" dirty="0">
                <a:solidFill>
                  <a:srgbClr val="0000CC"/>
                </a:solidFill>
                <a:latin typeface="Arial" charset="0"/>
              </a:rPr>
              <a:t>            </a:t>
            </a:r>
            <a:r>
              <a:rPr lang="en-US" sz="2000" b="1" dirty="0">
                <a:solidFill>
                  <a:srgbClr val="0000CC"/>
                </a:solidFill>
                <a:latin typeface="Arial" charset="0"/>
              </a:rPr>
              <a:t>Most of these companies are:</a:t>
            </a:r>
          </a:p>
          <a:p>
            <a:pPr algn="ctr" eaLnBrk="1" hangingPunct="1">
              <a:defRPr/>
            </a:pPr>
            <a:endParaRPr lang="en-US" sz="2000" b="1" dirty="0">
              <a:solidFill>
                <a:srgbClr val="0000CC"/>
              </a:solidFill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Family Owned/Mutuality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Highly focused on one specific business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Have some geographic focus (product or client)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6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6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6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6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4450" grpId="0" autoUpdateAnimBg="0"/>
      <p:bldOleChart spid="5864451" grpId="0" animBg="0"/>
      <p:bldP spid="586445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smtClean="0">
                <a:solidFill>
                  <a:schemeClr val="bg1"/>
                </a:solidFill>
                <a:latin typeface="Arial" panose="020B0604020202020204" pitchFamily="34" charset="0"/>
              </a:rPr>
              <a:t>CAT OF THE FUTURE?</a:t>
            </a:r>
            <a:br>
              <a:rPr lang="en-US" altLang="en-US" sz="380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3800" i="1" smtClean="0">
                <a:solidFill>
                  <a:schemeClr val="bg1"/>
                </a:solidFill>
                <a:latin typeface="Arial" panose="020B0604020202020204" pitchFamily="34" charset="0"/>
              </a:rPr>
              <a:t>CYBER RISK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416F13A4-1F6D-4260-A9BC-D23CC6BCC332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</a:pPr>
              <a:t>90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466725" y="3951288"/>
            <a:ext cx="8001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225A7A"/>
                </a:solidFill>
              </a:rPr>
              <a:t>Cyber Risk is a Rapidly Emerging Exposure for Businesses Large and Small in Every Industry</a:t>
            </a:r>
          </a:p>
          <a:p>
            <a:pPr algn="ctr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NEW III White Paper: </a:t>
            </a:r>
            <a:r>
              <a:rPr lang="en-US" altLang="en-US" sz="2000" b="1">
                <a:solidFill>
                  <a:srgbClr val="FF0000"/>
                </a:solidFill>
                <a:hlinkClick r:id="rId4"/>
              </a:rPr>
              <a:t>http://www.iii.org/assets/docs/pdf/paper_CyberRisk_2013.pdf</a:t>
            </a:r>
            <a:r>
              <a:rPr lang="en-US" altLang="en-US" sz="2000" b="1">
                <a:solidFill>
                  <a:srgbClr val="FF0000"/>
                </a:solidFill>
              </a:rPr>
              <a:t> 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183303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8330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593287-AB14-47BB-8000-12002C94F298}" type="slidenum">
              <a:rPr lang="en-US" altLang="en-US" smtClean="0"/>
              <a:pPr/>
              <a:t>90</a:t>
            </a:fld>
            <a:endParaRPr lang="en-US" altLang="en-US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0488"/>
            <a:ext cx="7550150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Data Breaches 2005-2013, by Number of Breaches and Records Exposed</a:t>
            </a: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  <a:cs typeface="Arial" panose="020B0604020202020204" pitchFamily="34" charset="0"/>
              </a:rPr>
              <a:t># Data Breaches/Millions of Records Exposed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0" y="6415088"/>
            <a:ext cx="91440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 marL="133350" indent="-1333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*	 2013 figures as of Jan. 1, 2014 from the ITRC updated to an additional 30 million records breached (Target) as disclosed in Jan. 2014.</a:t>
            </a: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	Source: Identity Theft Resource Center.</a:t>
            </a:r>
          </a:p>
        </p:txBody>
      </p:sp>
      <p:graphicFrame>
        <p:nvGraphicFramePr>
          <p:cNvPr id="185349" name="Object 2"/>
          <p:cNvGraphicFramePr>
            <a:graphicFrameLocks/>
          </p:cNvGraphicFramePr>
          <p:nvPr/>
        </p:nvGraphicFramePr>
        <p:xfrm>
          <a:off x="279400" y="1333500"/>
          <a:ext cx="85979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7" name="Chart" r:id="rId4" imgW="8601126" imgH="4114867" progId="MSGraph.Chart.8">
                  <p:embed followColorScheme="full"/>
                </p:oleObj>
              </mc:Choice>
              <mc:Fallback>
                <p:oleObj name="Chart" r:id="rId4" imgW="8601126" imgH="4114867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79400" y="1333500"/>
                        <a:ext cx="85979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37200"/>
            <a:ext cx="7688262" cy="655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  <a:cs typeface="Arial" panose="020B0604020202020204" pitchFamily="34" charset="0"/>
              </a:rPr>
              <a:t>The Total Number of Data Breaches (+38%) and Number of Records Exposed (+408%) in 2013 Soared</a:t>
            </a:r>
          </a:p>
        </p:txBody>
      </p:sp>
      <p:sp>
        <p:nvSpPr>
          <p:cNvPr id="185351" name="Rectangle 3"/>
          <p:cNvSpPr>
            <a:spLocks noChangeArrowheads="1"/>
          </p:cNvSpPr>
          <p:nvPr/>
        </p:nvSpPr>
        <p:spPr bwMode="black">
          <a:xfrm>
            <a:off x="8031163" y="1333500"/>
            <a:ext cx="7699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  <a:cs typeface="Arial" panose="020B0604020202020204" pitchFamily="34" charset="0"/>
              </a:rPr>
              <a:t>Millions</a:t>
            </a:r>
          </a:p>
        </p:txBody>
      </p:sp>
      <p:pic>
        <p:nvPicPr>
          <p:cNvPr id="185352" name="Picture 4" descr="https://encrypted-tbn0.gstatic.com/images?q=tbn:ANd9GcSh6ORZLNYgoUo4jcSKlBVamg_OKlcLZwHcqkIqZ8NpxyY1NNE7T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1182688"/>
            <a:ext cx="10493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3" name="Picture 6" descr="https://encrypted-tbn1.gstatic.com/images?q=tbn:ANd9GcSeBgsNxlNaQIhvKEG6z6qkYkA8aIc98ml1fT6fbfbB6_gf_WF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5192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4" name="Picture 8" descr="https://encrypted-tbn0.gstatic.com/images?q=tbn:ANd9GcQswUNxtm-FcMeh3nX4EITVp8NZi2OlgrArnWSxjDiwVJkZkjs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34132"/>
          <a:stretch>
            <a:fillRect/>
          </a:stretch>
        </p:blipFill>
        <p:spPr bwMode="auto">
          <a:xfrm>
            <a:off x="6415088" y="2058988"/>
            <a:ext cx="10096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5" name="Picture 10" descr="https://encrypted-tbn3.gstatic.com/images?q=tbn:ANd9GcQQYQry84VkOscN14W7uWSbNYgA4h5yOSJcox3_n1S2VCbgIUv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608263"/>
            <a:ext cx="1581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6" name="Picture 12" descr="https://encrypted-tbn1.gstatic.com/images?q=tbn:ANd9GcTBNSV9fdPqbt6bFgA0SHemOBcksTgGGfjPEWEDbknzuRlfGouJ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1470025"/>
            <a:ext cx="8540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6975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4200" smtClean="0">
                <a:solidFill>
                  <a:schemeClr val="bg1"/>
                </a:solidFill>
                <a:latin typeface="Arial" panose="020B0604020202020204" pitchFamily="34" charset="0"/>
              </a:rPr>
              <a:t>The Strength of the Economy Will Influence P/C Insurer Growth Opportunities</a:t>
            </a: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D7B5AA5F-FF8D-4EC4-AFAD-C6FB81894597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</a:pPr>
              <a:t>92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8" name="TextBox 5"/>
          <p:cNvSpPr txBox="1">
            <a:spLocks noChangeArrowheads="1"/>
          </p:cNvSpPr>
          <p:nvPr/>
        </p:nvSpPr>
        <p:spPr bwMode="auto">
          <a:xfrm>
            <a:off x="534988" y="4927600"/>
            <a:ext cx="81899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2B7299"/>
                </a:solidFill>
              </a:rPr>
              <a:t>Growth Will Expand Insurer Exposure Base Across Most Lines</a:t>
            </a:r>
          </a:p>
        </p:txBody>
      </p:sp>
      <p:sp>
        <p:nvSpPr>
          <p:cNvPr id="187399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8740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3246BB-5DDF-4353-B73A-97F7451864B0}" type="slidenum">
              <a:rPr lang="en-US" altLang="en-US" smtClean="0"/>
              <a:pPr/>
              <a:t>92</a:t>
            </a:fld>
            <a:endParaRPr lang="en-US" altLang="en-US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8944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3545BB-FC4D-415C-ACAC-419440E09B0A}" type="slidenum">
              <a:rPr lang="en-US" altLang="en-US" smtClean="0"/>
              <a:pPr/>
              <a:t>93</a:t>
            </a:fld>
            <a:endParaRPr lang="en-US" altLang="en-US" smtClean="0"/>
          </a:p>
        </p:txBody>
      </p:sp>
      <p:sp>
        <p:nvSpPr>
          <p:cNvPr id="18944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US Real GDP Growth*</a:t>
            </a:r>
          </a:p>
        </p:txBody>
      </p:sp>
      <p:sp>
        <p:nvSpPr>
          <p:cNvPr id="189445" name="Rectangle 3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*	Estimates/Forecasts from Blue Chip Economic Indicators.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US Department of Commerce, Blue Economic Indicators 4/14; Insurance Information Institute.</a:t>
            </a:r>
          </a:p>
        </p:txBody>
      </p:sp>
      <p:graphicFrame>
        <p:nvGraphicFramePr>
          <p:cNvPr id="189446" name="Object 4"/>
          <p:cNvGraphicFramePr>
            <a:graphicFrameLocks noChangeAspect="1"/>
          </p:cNvGraphicFramePr>
          <p:nvPr/>
        </p:nvGraphicFramePr>
        <p:xfrm>
          <a:off x="38100" y="1639888"/>
          <a:ext cx="8955088" cy="392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4" name="Chart" r:id="rId4" imgW="8620022" imgH="3771782" progId="MSGraph.Chart.8">
                  <p:embed followColorScheme="full"/>
                </p:oleObj>
              </mc:Choice>
              <mc:Fallback>
                <p:oleObj name="Chart" r:id="rId4" imgW="8620022" imgH="377178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00" y="1639888"/>
                        <a:ext cx="8955088" cy="392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7" name="Rectangle 5"/>
          <p:cNvSpPr>
            <a:spLocks noChangeArrowheads="1"/>
          </p:cNvSpPr>
          <p:nvPr/>
        </p:nvSpPr>
        <p:spPr bwMode="auto">
          <a:xfrm>
            <a:off x="457200" y="6400800"/>
            <a:ext cx="200025" cy="88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Demand for Insurance Should Increase in 2014/15 as GDP Growth Accelerates Modestly and Gradually Benefits the Economy Broadly</a:t>
            </a:r>
          </a:p>
        </p:txBody>
      </p:sp>
      <p:sp>
        <p:nvSpPr>
          <p:cNvPr id="189449" name="Rectangle 8"/>
          <p:cNvSpPr>
            <a:spLocks noChangeArrowheads="1"/>
          </p:cNvSpPr>
          <p:nvPr/>
        </p:nvSpPr>
        <p:spPr bwMode="black">
          <a:xfrm>
            <a:off x="96838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630238" y="3316288"/>
            <a:ext cx="2103437" cy="1416050"/>
          </a:xfrm>
          <a:prstGeom prst="wedgeRectCallout">
            <a:avLst>
              <a:gd name="adj1" fmla="val 42690"/>
              <a:gd name="adj2" fmla="val -6315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Recession began in Dec. 2007. Economic toll of credit crunch, housing slump, labor market contraction was severe</a:t>
            </a:r>
          </a:p>
        </p:txBody>
      </p:sp>
      <p:sp>
        <p:nvSpPr>
          <p:cNvPr id="1926154" name="AutoShape 10"/>
          <p:cNvSpPr>
            <a:spLocks noChangeArrowheads="1"/>
          </p:cNvSpPr>
          <p:nvPr/>
        </p:nvSpPr>
        <p:spPr bwMode="blackWhite">
          <a:xfrm>
            <a:off x="2292350" y="1139825"/>
            <a:ext cx="2408238" cy="688975"/>
          </a:xfrm>
          <a:prstGeom prst="wedgeRectCallout">
            <a:avLst>
              <a:gd name="adj1" fmla="val -377"/>
              <a:gd name="adj2" fmla="val 2161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Q4:2008 decline was the steepest since the Q1:1982 drop of 6.8%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blackWhite">
          <a:xfrm>
            <a:off x="6229350" y="3598863"/>
            <a:ext cx="2162175" cy="973137"/>
          </a:xfrm>
          <a:prstGeom prst="wedgeRectCallout">
            <a:avLst>
              <a:gd name="adj1" fmla="val 20195"/>
              <a:gd name="adj2" fmla="val -905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remainder of 2014 into 2015 are expected to see a modest acceleration in growth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White">
          <a:xfrm>
            <a:off x="3057525" y="3049588"/>
            <a:ext cx="928688" cy="18049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926154" grpId="0" animBg="1"/>
      <p:bldP spid="14" grpId="0" animBg="1"/>
      <p:bldP spid="1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91491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91492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882838E7-7ADE-4F6F-83AF-5F771E2DF93F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94</a:t>
            </a:fld>
            <a:endParaRPr lang="en-US" altLang="en-US" sz="900"/>
          </a:p>
        </p:txBody>
      </p:sp>
      <p:sp>
        <p:nvSpPr>
          <p:cNvPr id="1914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161925"/>
            <a:ext cx="6867525" cy="836613"/>
          </a:xfrm>
        </p:spPr>
        <p:txBody>
          <a:bodyPr/>
          <a:lstStyle/>
          <a:p>
            <a:r>
              <a:rPr lang="en-US" altLang="en-US" sz="2800" smtClean="0">
                <a:latin typeface="Arial" panose="020B0604020202020204" pitchFamily="34" charset="0"/>
              </a:rPr>
              <a:t>Unemployment and Underemployment Rates: Still Too High, But Falling</a:t>
            </a:r>
          </a:p>
        </p:txBody>
      </p:sp>
      <p:graphicFrame>
        <p:nvGraphicFramePr>
          <p:cNvPr id="191494" name="Object 2"/>
          <p:cNvGraphicFramePr>
            <a:graphicFrameLocks noGrp="1"/>
          </p:cNvGraphicFramePr>
          <p:nvPr>
            <p:ph idx="4294967295"/>
          </p:nvPr>
        </p:nvGraphicFramePr>
        <p:xfrm>
          <a:off x="4763" y="1350963"/>
          <a:ext cx="7081837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2" name="Chart" r:id="rId4" imgW="7096206" imgH="4876890" progId="MSGraph.Chart.8">
                  <p:embed followColorScheme="full"/>
                </p:oleObj>
              </mc:Choice>
              <mc:Fallback>
                <p:oleObj name="Chart" r:id="rId4" imgW="7096206" imgH="4876890" progId="MSGraph.Chart.8">
                  <p:embed followColorScheme="full"/>
                  <p:pic>
                    <p:nvPicPr>
                      <p:cNvPr id="0" name="Objec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350963"/>
                        <a:ext cx="7081837" cy="471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2775" name="AutoShape 7"/>
          <p:cNvSpPr>
            <a:spLocks noChangeArrowheads="1"/>
          </p:cNvSpPr>
          <p:nvPr/>
        </p:nvSpPr>
        <p:spPr bwMode="blackWhite">
          <a:xfrm>
            <a:off x="7275513" y="4154488"/>
            <a:ext cx="1692275" cy="1252537"/>
          </a:xfrm>
          <a:prstGeom prst="wedgeRectCallout">
            <a:avLst>
              <a:gd name="adj1" fmla="val -71699"/>
              <a:gd name="adj2" fmla="val -34708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“Headline” unemployment was 6.3% in April 2014. 4% to 6% is “normal.”</a:t>
            </a:r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US Bureau of Labor Statistics; Insurance Information Institute.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7259638" y="1411288"/>
            <a:ext cx="1639887" cy="1666875"/>
          </a:xfrm>
          <a:prstGeom prst="wedgeRectCallout">
            <a:avLst>
              <a:gd name="adj1" fmla="val -71691"/>
              <a:gd name="adj2" fmla="val 4196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U-6 went from 8.0% in March 2007 to 17.5% in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October 2009; Stood at 12.3% in Apr. 2014.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8% to 10% is “normal.”</a:t>
            </a:r>
          </a:p>
        </p:txBody>
      </p:sp>
      <p:sp>
        <p:nvSpPr>
          <p:cNvPr id="191498" name="Rectangle 11"/>
          <p:cNvSpPr>
            <a:spLocks noChangeArrowheads="1"/>
          </p:cNvSpPr>
          <p:nvPr/>
        </p:nvSpPr>
        <p:spPr bwMode="black">
          <a:xfrm>
            <a:off x="223838" y="1042988"/>
            <a:ext cx="39116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January 2000 through April 2014, Seasonally Adjusted (%)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481013" y="6000750"/>
            <a:ext cx="8220075" cy="555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Stubbornly high unemployment and underemployment constrain overall economic growth, but the job market is now clearly improving.</a:t>
            </a:r>
          </a:p>
        </p:txBody>
      </p:sp>
      <p:sp>
        <p:nvSpPr>
          <p:cNvPr id="191500" name="Date Placeholder 1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91501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E0BE92-5A19-4506-990B-56422B22DBB9}" type="slidenum">
              <a:rPr lang="en-US" altLang="en-US" smtClean="0"/>
              <a:pPr/>
              <a:t>94</a:t>
            </a:fld>
            <a:endParaRPr lang="en-US" alt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2094089" grpId="0" animBg="1"/>
      <p:bldP spid="1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935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816212-558F-4D35-A1C0-FFF8C223D892}" type="slidenum">
              <a:rPr lang="en-US" altLang="en-US" smtClean="0"/>
              <a:pPr/>
              <a:t>95</a:t>
            </a:fld>
            <a:endParaRPr lang="en-US" altLang="en-US" smtClean="0"/>
          </a:p>
        </p:txBody>
      </p:sp>
      <p:graphicFrame>
        <p:nvGraphicFramePr>
          <p:cNvPr id="193540" name="Object 11"/>
          <p:cNvGraphicFramePr>
            <a:graphicFrameLocks noChangeAspect="1"/>
          </p:cNvGraphicFramePr>
          <p:nvPr/>
        </p:nvGraphicFramePr>
        <p:xfrm>
          <a:off x="363538" y="1285875"/>
          <a:ext cx="8188325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8" name="Chart" r:id="rId4" imgW="7829635" imgH="3848173" progId="MSGraph.Chart.8">
                  <p:embed followColorScheme="full"/>
                </p:oleObj>
              </mc:Choice>
              <mc:Fallback>
                <p:oleObj name="Chart" r:id="rId4" imgW="7829635" imgH="3848173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63538" y="1285875"/>
                        <a:ext cx="8188325" cy="433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1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1935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Auto/Light Truck Sales, 1999-2019F</a:t>
            </a:r>
          </a:p>
        </p:txBody>
      </p:sp>
      <p:sp>
        <p:nvSpPr>
          <p:cNvPr id="193543" name="Rectangle 5"/>
          <p:cNvSpPr>
            <a:spLocks noChangeArrowheads="1"/>
          </p:cNvSpPr>
          <p:nvPr/>
        </p:nvSpPr>
        <p:spPr bwMode="auto">
          <a:xfrm>
            <a:off x="0" y="6580188"/>
            <a:ext cx="84042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U.S. Department of Commerce; Blue Chip Economic Indicators (4/14 and 3/13); 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511175" y="5514975"/>
            <a:ext cx="8175625" cy="8366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Car/Light Truck Sales Will Continue to Recover from the 2009 Low Point, Bolstering the Auto Insurer Growth and the Manufacturing Sector Along With Workers Comp Exposures</a:t>
            </a:r>
          </a:p>
        </p:txBody>
      </p:sp>
      <p:sp>
        <p:nvSpPr>
          <p:cNvPr id="2079751" name="AutoShape 7"/>
          <p:cNvSpPr>
            <a:spLocks noChangeArrowheads="1"/>
          </p:cNvSpPr>
          <p:nvPr/>
        </p:nvSpPr>
        <p:spPr bwMode="blackWhite">
          <a:xfrm>
            <a:off x="1000125" y="3249613"/>
            <a:ext cx="2949575" cy="1355725"/>
          </a:xfrm>
          <a:prstGeom prst="wedgeRectCallout">
            <a:avLst>
              <a:gd name="adj1" fmla="val 73361"/>
              <a:gd name="adj2" fmla="val 6526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New auto/light truck sales fell to the lowest level since the late 1960s. Forecast for 2014-15 is still below 1999-2007 average of 17 million units, but a robust recovery is well underway.</a:t>
            </a:r>
          </a:p>
        </p:txBody>
      </p:sp>
      <p:sp>
        <p:nvSpPr>
          <p:cNvPr id="2079752" name="AutoShape 8"/>
          <p:cNvSpPr>
            <a:spLocks noChangeArrowheads="1"/>
          </p:cNvSpPr>
          <p:nvPr/>
        </p:nvSpPr>
        <p:spPr bwMode="blackWhite">
          <a:xfrm>
            <a:off x="3848100" y="1130300"/>
            <a:ext cx="2690813" cy="1042988"/>
          </a:xfrm>
          <a:prstGeom prst="wedgeRectCallout">
            <a:avLst>
              <a:gd name="adj1" fmla="val 42898"/>
              <a:gd name="adj2" fmla="val 691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Job growth and improved credit market conditions will boost auto sales in 2014 and beyond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105525" y="3643313"/>
            <a:ext cx="2935288" cy="1103312"/>
          </a:xfrm>
          <a:prstGeom prst="wedgeRectCallout">
            <a:avLst>
              <a:gd name="adj1" fmla="val -47072"/>
              <a:gd name="adj2" fmla="val -9961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</a:rPr>
              <a:t>Truck purchases by contractors are especially strong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7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2079751" grpId="0" animBg="1"/>
      <p:bldP spid="2079752" grpId="0" animBg="1"/>
      <p:bldP spid="1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9558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456E59-74DE-4226-A70F-904F9FD6527F}" type="slidenum">
              <a:rPr lang="en-US" altLang="en-US" smtClean="0"/>
              <a:pPr/>
              <a:t>96</a:t>
            </a:fld>
            <a:endParaRPr lang="en-US" altLang="en-US" smtClean="0"/>
          </a:p>
        </p:txBody>
      </p:sp>
      <p:sp>
        <p:nvSpPr>
          <p:cNvPr id="195588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1955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New Private Housing Starts, 1990-2019F</a:t>
            </a:r>
          </a:p>
        </p:txBody>
      </p:sp>
      <p:graphicFrame>
        <p:nvGraphicFramePr>
          <p:cNvPr id="195590" name="Object 4"/>
          <p:cNvGraphicFramePr>
            <a:graphicFrameLocks noChangeAspect="1"/>
          </p:cNvGraphicFramePr>
          <p:nvPr/>
        </p:nvGraphicFramePr>
        <p:xfrm>
          <a:off x="215900" y="1122363"/>
          <a:ext cx="8656638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5" name="Chart" r:id="rId4" imgW="7839083" imgH="4095702" progId="MSGraph.Chart.8">
                  <p:embed followColorScheme="full"/>
                </p:oleObj>
              </mc:Choice>
              <mc:Fallback>
                <p:oleObj name="Chart" r:id="rId4" imgW="7839083" imgH="409570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5900" y="1122363"/>
                        <a:ext cx="8656638" cy="431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1" name="Rectangle 5"/>
          <p:cNvSpPr>
            <a:spLocks noChangeArrowheads="1"/>
          </p:cNvSpPr>
          <p:nvPr/>
        </p:nvSpPr>
        <p:spPr bwMode="auto">
          <a:xfrm>
            <a:off x="0" y="6580188"/>
            <a:ext cx="85518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U.S. Department of Commerce; Blue Chip Economic Indicators (4/14 and 3/13); Insurance Information Institute.</a:t>
            </a:r>
          </a:p>
        </p:txBody>
      </p:sp>
      <p:sp>
        <p:nvSpPr>
          <p:cNvPr id="1915910" name="Rectangle 6"/>
          <p:cNvSpPr>
            <a:spLocks noChangeArrowheads="1"/>
          </p:cNvSpPr>
          <p:nvPr/>
        </p:nvSpPr>
        <p:spPr bwMode="blackWhite">
          <a:xfrm>
            <a:off x="117475" y="5513388"/>
            <a:ext cx="8905875" cy="8651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Insurers Are Continue to See Meaningful Exposure Growth in the Wake of the “Great Recession” Associated with Home Construction: Construction Risk Exposure, Surety, Commercial Auto; Potent Driver of Workers Comp Exposure</a:t>
            </a:r>
          </a:p>
        </p:txBody>
      </p:sp>
      <p:sp>
        <p:nvSpPr>
          <p:cNvPr id="1915917" name="AutoShape 13"/>
          <p:cNvSpPr>
            <a:spLocks noChangeArrowheads="1"/>
          </p:cNvSpPr>
          <p:nvPr/>
        </p:nvSpPr>
        <p:spPr bwMode="blackWhite">
          <a:xfrm>
            <a:off x="2408238" y="3116263"/>
            <a:ext cx="2346325" cy="1800225"/>
          </a:xfrm>
          <a:prstGeom prst="wedgeRectCallout">
            <a:avLst>
              <a:gd name="adj1" fmla="val 100171"/>
              <a:gd name="adj2" fmla="val 3921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New home starts plunged 72% from 2005-2009; A net annual decline of 1.49 million units, lowest since records began in 1959</a:t>
            </a:r>
          </a:p>
        </p:txBody>
      </p:sp>
      <p:sp>
        <p:nvSpPr>
          <p:cNvPr id="1915918" name="AutoShape 14"/>
          <p:cNvSpPr>
            <a:spLocks noChangeArrowheads="1"/>
          </p:cNvSpPr>
          <p:nvPr/>
        </p:nvSpPr>
        <p:spPr bwMode="blackWhite">
          <a:xfrm>
            <a:off x="5387975" y="1090613"/>
            <a:ext cx="3313113" cy="1101725"/>
          </a:xfrm>
          <a:prstGeom prst="wedgeRectCallout">
            <a:avLst>
              <a:gd name="adj1" fmla="val 7231"/>
              <a:gd name="adj2" fmla="val 9992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Job growth, low inventories of existing homes,  low mortgage rates and demographics should continue to stimulate new home construction for several more years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1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10" grpId="0" animBg="1"/>
      <p:bldP spid="1915917" grpId="0" animBg="1"/>
      <p:bldP spid="191591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9763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9763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C886B0DC-E853-493D-9E16-46131FA59F3B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97</a:t>
            </a:fld>
            <a:endParaRPr lang="en-US" altLang="en-US" sz="900"/>
          </a:p>
        </p:txBody>
      </p:sp>
      <p:sp>
        <p:nvSpPr>
          <p:cNvPr id="1976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90488"/>
            <a:ext cx="7586663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Value of New Private Construction: Residential &amp; Nonresidential, 2003-2013*</a:t>
            </a:r>
          </a:p>
        </p:txBody>
      </p:sp>
      <p:sp>
        <p:nvSpPr>
          <p:cNvPr id="197638" name="Rectangle 4"/>
          <p:cNvSpPr>
            <a:spLocks noChangeArrowheads="1"/>
          </p:cNvSpPr>
          <p:nvPr/>
        </p:nvSpPr>
        <p:spPr bwMode="black">
          <a:xfrm>
            <a:off x="174625" y="1506538"/>
            <a:ext cx="203041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Billions of Dollars</a:t>
            </a:r>
          </a:p>
        </p:txBody>
      </p:sp>
      <p:graphicFrame>
        <p:nvGraphicFramePr>
          <p:cNvPr id="197639" name="Object 3"/>
          <p:cNvGraphicFramePr>
            <a:graphicFrameLocks/>
          </p:cNvGraphicFramePr>
          <p:nvPr/>
        </p:nvGraphicFramePr>
        <p:xfrm>
          <a:off x="184150" y="1873250"/>
          <a:ext cx="8537575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4" name="Chart" r:id="rId4" imgW="8772538" imgH="3305067" progId="MSGraph.Chart.8">
                  <p:embed followColorScheme="full"/>
                </p:oleObj>
              </mc:Choice>
              <mc:Fallback>
                <p:oleObj name="Chart" r:id="rId4" imgW="8772538" imgH="3305067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1873250"/>
                        <a:ext cx="8537575" cy="383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438" y="5665788"/>
            <a:ext cx="7813675" cy="7048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Private Construction Activity Is Moving in a Positive Direction though Remains Well Below Pre-Crisis Peak; Residential Dominates</a:t>
            </a: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828925" y="3706813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3"/>
                </a:solidFill>
              </a:rPr>
              <a:t>$298.1</a:t>
            </a: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863" y="2265363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3"/>
                </a:solidFill>
              </a:rPr>
              <a:t>$15.0</a:t>
            </a: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2835275" y="2684463"/>
            <a:ext cx="889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3"/>
                </a:solidFill>
              </a:rPr>
              <a:t>$613.7</a:t>
            </a: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2114550" y="1357313"/>
            <a:ext cx="2281238" cy="588962"/>
          </a:xfrm>
          <a:prstGeom prst="wedgeRectCallout">
            <a:avLst>
              <a:gd name="adj1" fmla="val 4491"/>
              <a:gd name="adj2" fmla="val 11591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New Construction peaks at $911.8. in 2006</a:t>
            </a: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4984750" y="1773238"/>
            <a:ext cx="1733550" cy="1089025"/>
          </a:xfrm>
          <a:prstGeom prst="wedgeRectCallout">
            <a:avLst>
              <a:gd name="adj1" fmla="val 22954"/>
              <a:gd name="adj2" fmla="val 11149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Trough in 2010 at $500.6B, after plunging 55.1% ($411.2B)</a:t>
            </a: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6935788" y="1071563"/>
            <a:ext cx="2041525" cy="1631950"/>
          </a:xfrm>
          <a:prstGeom prst="wedgeRectCallout">
            <a:avLst>
              <a:gd name="adj1" fmla="val 22315"/>
              <a:gd name="adj2" fmla="val 73653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2013: Value of new pvt. construction hits $667.5B, up 33% from the 2010 trough but still 27% below 2006 peak </a:t>
            </a:r>
          </a:p>
        </p:txBody>
      </p:sp>
      <p:sp>
        <p:nvSpPr>
          <p:cNvPr id="197647" name="Date Placeholder 1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97648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4C8B5B-3316-4D2A-AC64-7F307055D46D}" type="slidenum">
              <a:rPr lang="en-US" altLang="en-US" smtClean="0"/>
              <a:pPr/>
              <a:t>97</a:t>
            </a:fld>
            <a:endParaRPr lang="en-US" altLang="en-US" smtClean="0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5819775" y="3848100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3"/>
                </a:solidFill>
              </a:rPr>
              <a:t>$261.8</a:t>
            </a: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5792788" y="4684713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3"/>
                </a:solidFill>
              </a:rPr>
              <a:t>$238.8</a:t>
            </a:r>
          </a:p>
        </p:txBody>
      </p:sp>
      <p:sp>
        <p:nvSpPr>
          <p:cNvPr id="197651" name="TextBox 10"/>
          <p:cNvSpPr txBox="1">
            <a:spLocks noChangeArrowheads="1"/>
          </p:cNvSpPr>
          <p:nvPr/>
        </p:nvSpPr>
        <p:spPr bwMode="auto">
          <a:xfrm>
            <a:off x="8285163" y="3549650"/>
            <a:ext cx="889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/>
              <a:t>$311.5</a:t>
            </a:r>
          </a:p>
        </p:txBody>
      </p:sp>
      <p:sp>
        <p:nvSpPr>
          <p:cNvPr id="197652" name="TextBox 10"/>
          <p:cNvSpPr txBox="1">
            <a:spLocks noChangeArrowheads="1"/>
          </p:cNvSpPr>
          <p:nvPr/>
        </p:nvSpPr>
        <p:spPr bwMode="auto">
          <a:xfrm>
            <a:off x="8289925" y="4665663"/>
            <a:ext cx="8890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/>
              <a:t>$356.0</a:t>
            </a:r>
          </a:p>
        </p:txBody>
      </p:sp>
      <p:sp>
        <p:nvSpPr>
          <p:cNvPr id="197653" name="Rectangle 5"/>
          <p:cNvSpPr>
            <a:spLocks noChangeArrowheads="1"/>
          </p:cNvSpPr>
          <p:nvPr/>
        </p:nvSpPr>
        <p:spPr bwMode="auto">
          <a:xfrm>
            <a:off x="0" y="6450013"/>
            <a:ext cx="7569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*2013 figure is a seasonally adjusted annual rate as of December.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Sources: US Department of Commerce; Insurance Information Institute.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996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996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A9A6AE0B-EBF0-4815-BD41-C9AAAFBDD675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98</a:t>
            </a:fld>
            <a:endParaRPr lang="en-US" altLang="en-US" sz="900"/>
          </a:p>
        </p:txBody>
      </p:sp>
      <p:graphicFrame>
        <p:nvGraphicFramePr>
          <p:cNvPr id="199685" name="Object 3"/>
          <p:cNvGraphicFramePr>
            <a:graphicFrameLocks/>
          </p:cNvGraphicFramePr>
          <p:nvPr/>
        </p:nvGraphicFramePr>
        <p:xfrm>
          <a:off x="336550" y="1047750"/>
          <a:ext cx="85979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3" name="Chart" r:id="rId4" imgW="8286645" imgH="4010133" progId="MSGraph.Chart.8">
                  <p:embed followColorScheme="full"/>
                </p:oleObj>
              </mc:Choice>
              <mc:Fallback>
                <p:oleObj name="Chart" r:id="rId4" imgW="8286645" imgH="4010133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047750"/>
                        <a:ext cx="85979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31763"/>
            <a:ext cx="7219950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Dollar Value* of Manufacturers’ Shipments </a:t>
            </a:r>
            <a:r>
              <a:rPr lang="en-US" altLang="en-US" sz="2000" smtClean="0">
                <a:latin typeface="Arial" panose="020B0604020202020204" pitchFamily="34" charset="0"/>
              </a:rPr>
              <a:t>Monthly, Jan. 1992—Mar. 2014</a:t>
            </a:r>
          </a:p>
        </p:txBody>
      </p:sp>
      <p:sp>
        <p:nvSpPr>
          <p:cNvPr id="199687" name="Rectangle 4"/>
          <p:cNvSpPr>
            <a:spLocks noChangeArrowheads="1"/>
          </p:cNvSpPr>
          <p:nvPr/>
        </p:nvSpPr>
        <p:spPr bwMode="auto">
          <a:xfrm>
            <a:off x="-147638" y="6430963"/>
            <a:ext cx="9090026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*seasonally adjusted; Data published May 2, 2014.</a:t>
            </a:r>
            <a:br>
              <a:rPr lang="en-US" altLang="en-US" sz="1100"/>
            </a:br>
            <a:r>
              <a:rPr lang="en-US" altLang="en-US" sz="1100"/>
              <a:t>Source: U.S. Census Bureau, </a:t>
            </a:r>
            <a:r>
              <a:rPr lang="en-US" altLang="en-US" sz="1100" i="1"/>
              <a:t>Full Report on Manufacturers’ Shipments, Inventories, and Orders, </a:t>
            </a:r>
            <a:r>
              <a:rPr lang="en-US" altLang="en-US" sz="1100">
                <a:hlinkClick r:id="rId6"/>
              </a:rPr>
              <a:t>http://www.census.gov/manufacturing/m3/</a:t>
            </a:r>
            <a:r>
              <a:rPr lang="en-US" altLang="en-US" sz="1100"/>
              <a:t> </a:t>
            </a:r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44450" y="5367338"/>
            <a:ext cx="9026525" cy="10080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sz="1700" b="1">
                <a:solidFill>
                  <a:schemeClr val="bg1"/>
                </a:solidFill>
              </a:rPr>
              <a:t>Monthly shipments in Mar. 2014  exceeded the pre-crisis (July 2008) peak. Manufacturing is energy-intensive and growth leads to gains in many commercial exposures: WC, Commercial Auto, Marine, Property, and various Liability Coverages.</a:t>
            </a:r>
            <a:endParaRPr lang="en-US" altLang="en-US" sz="1700" b="1">
              <a:solidFill>
                <a:srgbClr val="FFFFFF"/>
              </a:solidFill>
            </a:endParaRPr>
          </a:p>
        </p:txBody>
      </p:sp>
      <p:sp>
        <p:nvSpPr>
          <p:cNvPr id="199689" name="Rectangle 8"/>
          <p:cNvSpPr>
            <a:spLocks noChangeArrowheads="1"/>
          </p:cNvSpPr>
          <p:nvPr/>
        </p:nvSpPr>
        <p:spPr bwMode="black">
          <a:xfrm>
            <a:off x="347663" y="1119188"/>
            <a:ext cx="822166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$ Millions</a:t>
            </a:r>
          </a:p>
        </p:txBody>
      </p:sp>
      <p:sp>
        <p:nvSpPr>
          <p:cNvPr id="199690" name="Date Placeholder 1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9969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E6406-5EE4-475B-B298-F68B9501CC2E}" type="slidenum">
              <a:rPr lang="en-US" altLang="en-US" smtClean="0"/>
              <a:pPr/>
              <a:t>98</a:t>
            </a:fld>
            <a:endParaRPr lang="en-US" altLang="en-US" smtClean="0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blackWhite">
          <a:xfrm>
            <a:off x="2524125" y="1173163"/>
            <a:ext cx="3048000" cy="914400"/>
          </a:xfrm>
          <a:prstGeom prst="wedgeRectCallout">
            <a:avLst>
              <a:gd name="adj1" fmla="val 162454"/>
              <a:gd name="adj2" fmla="val -1825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The value of Manufacturing Shipments in Mar. 2014 was $494.9B—a new record high.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1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01731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01732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</a:pPr>
            <a:fld id="{4054E1D0-AEF8-4071-B851-2B7121E3209F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</a:pPr>
              <a:t>99</a:t>
            </a:fld>
            <a:endParaRPr lang="en-US" altLang="en-US" sz="900"/>
          </a:p>
        </p:txBody>
      </p:sp>
      <p:sp>
        <p:nvSpPr>
          <p:cNvPr id="20173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3188"/>
            <a:ext cx="7400925" cy="860425"/>
          </a:xfrm>
        </p:spPr>
        <p:txBody>
          <a:bodyPr/>
          <a:lstStyle/>
          <a:p>
            <a:r>
              <a:rPr lang="en-US" altLang="en-US" sz="3200" smtClean="0">
                <a:latin typeface="Arial" panose="020B0604020202020204" pitchFamily="34" charset="0"/>
              </a:rPr>
              <a:t>Oil &amp; Gas Extraction Employment,</a:t>
            </a:r>
            <a:br>
              <a:rPr lang="en-US" altLang="en-US" sz="3200" smtClean="0">
                <a:latin typeface="Arial" panose="020B0604020202020204" pitchFamily="34" charset="0"/>
              </a:rPr>
            </a:br>
            <a:r>
              <a:rPr lang="en-US" altLang="en-US" sz="3200" smtClean="0">
                <a:latin typeface="Arial" panose="020B0604020202020204" pitchFamily="34" charset="0"/>
              </a:rPr>
              <a:t>Jan. 2010—March 2014</a:t>
            </a:r>
            <a:r>
              <a:rPr lang="en-US" altLang="en-US" smtClean="0"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201734" name="Text Box 5"/>
          <p:cNvSpPr txBox="1">
            <a:spLocks noChangeArrowheads="1"/>
          </p:cNvSpPr>
          <p:nvPr/>
        </p:nvSpPr>
        <p:spPr bwMode="auto">
          <a:xfrm>
            <a:off x="-58738" y="6462713"/>
            <a:ext cx="8724901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*Seasonally adjusted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Sources: US Bureau of Labor Statistics at </a:t>
            </a:r>
            <a:r>
              <a:rPr lang="en-US" altLang="en-US" sz="1100">
                <a:hlinkClick r:id="rId4"/>
              </a:rPr>
              <a:t>http://data.bls.gov</a:t>
            </a:r>
            <a:r>
              <a:rPr lang="en-US" altLang="en-US" sz="1100"/>
              <a:t>; Insurance Information Institute.</a:t>
            </a:r>
          </a:p>
        </p:txBody>
      </p:sp>
      <p:graphicFrame>
        <p:nvGraphicFramePr>
          <p:cNvPr id="201735" name="Object 8"/>
          <p:cNvGraphicFramePr>
            <a:graphicFrameLocks noChangeAspect="1"/>
          </p:cNvGraphicFramePr>
          <p:nvPr/>
        </p:nvGraphicFramePr>
        <p:xfrm>
          <a:off x="220663" y="1690688"/>
          <a:ext cx="8501062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0" name="Chart" r:id="rId5" imgW="8343872" imgH="4381562" progId="MSGraph.Chart.8">
                  <p:embed followColorScheme="full"/>
                </p:oleObj>
              </mc:Choice>
              <mc:Fallback>
                <p:oleObj name="Chart" r:id="rId5" imgW="8343872" imgH="4381562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20663" y="1690688"/>
                        <a:ext cx="8501062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700213" y="1139825"/>
            <a:ext cx="3992562" cy="1692275"/>
          </a:xfrm>
          <a:prstGeom prst="wedgeRectCallout">
            <a:avLst>
              <a:gd name="adj1" fmla="val 115945"/>
              <a:gd name="adj2" fmla="val 426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Oil and gas extraction employment is up 33.1% since Jan. 2010 as the energy sector booms.  Domestic energy production is essential to any robust economic recovery in the US.</a:t>
            </a:r>
          </a:p>
        </p:txBody>
      </p:sp>
      <p:sp>
        <p:nvSpPr>
          <p:cNvPr id="201737" name="Rectangle 7"/>
          <p:cNvSpPr>
            <a:spLocks noChangeArrowheads="1"/>
          </p:cNvSpPr>
          <p:nvPr/>
        </p:nvSpPr>
        <p:spPr bwMode="black">
          <a:xfrm>
            <a:off x="280988" y="12033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(Thousands)</a:t>
            </a:r>
          </a:p>
        </p:txBody>
      </p:sp>
      <p:pic>
        <p:nvPicPr>
          <p:cNvPr id="201738" name="Picture 9" descr="Fracking Rig in N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3759200"/>
            <a:ext cx="2792413" cy="18621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723188" y="1071563"/>
            <a:ext cx="1282700" cy="722312"/>
          </a:xfrm>
          <a:prstGeom prst="wedgeRectCallout">
            <a:avLst>
              <a:gd name="adj1" fmla="val 14882"/>
              <a:gd name="adj2" fmla="val 7247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Highest since Aug. 1986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Net Income After Taxes"/>
  <p:tag name="ARTICULATE_SLIDE_GUID" val="b36d2394-cab0-4993-8a78-0afe809536e5"/>
  <p:tag name="ARTICULATE_SLIDE_NAV" val="43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816a7d-974e-4f1a-9550-52aea7948b6c"/>
  <p:tag name="ARTICULATE_SLIDE_NAV" val="48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K8FKxtPp_files\slide0001_image001.png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53800</TotalTime>
  <Words>7622</Words>
  <Application>Microsoft Office PowerPoint</Application>
  <PresentationFormat>On-screen Show (4:3)</PresentationFormat>
  <Paragraphs>1036</Paragraphs>
  <Slides>101</Slides>
  <Notes>96</Notes>
  <HiddenSlides>13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101</vt:i4>
      </vt:variant>
    </vt:vector>
  </HeadingPairs>
  <TitlesOfParts>
    <vt:vector size="112" baseType="lpstr">
      <vt:lpstr>Arial</vt:lpstr>
      <vt:lpstr>Wingdings</vt:lpstr>
      <vt:lpstr>Symbol</vt:lpstr>
      <vt:lpstr>Times New Roman</vt:lpstr>
      <vt:lpstr>Verdana</vt:lpstr>
      <vt:lpstr>Arial </vt:lpstr>
      <vt:lpstr>Arial Unicode MS</vt:lpstr>
      <vt:lpstr>Default Design</vt:lpstr>
      <vt:lpstr>Chart</vt:lpstr>
      <vt:lpstr>Microsoft Graph Chart</vt:lpstr>
      <vt:lpstr>Microsoft Excel Chart</vt:lpstr>
      <vt:lpstr>How to Live to Be 100 in the P/C  Insurance Industry  And What it Takes to Survive the Next 100</vt:lpstr>
      <vt:lpstr>Presentation Outline</vt:lpstr>
      <vt:lpstr>PowerPoint Presentation</vt:lpstr>
      <vt:lpstr>On the Life Cycle of Businesses:  Lessons from Nature</vt:lpstr>
      <vt:lpstr>Business Bankruptcy Filings, 1980-2013</vt:lpstr>
      <vt:lpstr>Number of Recessions Endured by P/C Insurers, by Number of Years in Operation</vt:lpstr>
      <vt:lpstr>Real GDP Growth vs. Real P/C Premium Growth: Modest Association</vt:lpstr>
      <vt:lpstr>PowerPoint Presentation</vt:lpstr>
      <vt:lpstr>Number of Firms More than 500 Years Old, by Industry*</vt:lpstr>
      <vt:lpstr>Characteristics of Firms That          Stand the Test of Time</vt:lpstr>
      <vt:lpstr>Characteristics of Firms That          Stand the Test of Time (cont’d)</vt:lpstr>
      <vt:lpstr>PowerPoint Presentation</vt:lpstr>
      <vt:lpstr>100+ Year Old Insurers as a Share of     All P/C Insurers</vt:lpstr>
      <vt:lpstr>Decade of Formation for P/C Insurers at Least 100 Years Old in 2014</vt:lpstr>
      <vt:lpstr>100-Year-Old Insurers: Independent vs. Part of Group/Holding Company*</vt:lpstr>
      <vt:lpstr>100-year-old Insurers: Mutual vs. Stock vs. Reciprocal</vt:lpstr>
      <vt:lpstr>Premium to Surplus Ratios, “Centenarians”  vs. Overall P-C Industry, 1998, 2008 and 2013</vt:lpstr>
      <vt:lpstr>PowerPoint Presentation</vt:lpstr>
      <vt:lpstr>P/C Insurer Impairments, 1969–2012</vt:lpstr>
      <vt:lpstr>P/C Insurer Impairment Frequency vs. Combined Ratio, 1969-2012</vt:lpstr>
      <vt:lpstr>Five Deadliest Sins for P/C Insurance Companies</vt:lpstr>
      <vt:lpstr>Reasons for US P/C Insurer Impairments, 1969–2012</vt:lpstr>
      <vt:lpstr>Top 10 Lines of Business for US P/C Impaired Insurers, 2000–2012</vt:lpstr>
      <vt:lpstr>PowerPoint Presentation</vt:lpstr>
      <vt:lpstr>U.S. INSURANCE MERGERS AND ACQUISITIONS, All Sectors, 1989-2013 (1)</vt:lpstr>
      <vt:lpstr>U.S. INSURANCE MERGERS AND ACQUISITIONS, P/C SECTOR, 2002-2013 (1)</vt:lpstr>
      <vt:lpstr>U.S. INSURANCE MERGERS AND ACQUISITIONS, LIFE/ANNUITY SECTOR, 2002-2013 (1)</vt:lpstr>
      <vt:lpstr>PowerPoint Presentation</vt:lpstr>
      <vt:lpstr>Leadership Attributes Inherent in     Long-Lived Insurance Companies</vt:lpstr>
      <vt:lpstr>What Do I Admire in an Insurer             and Its Management?</vt:lpstr>
      <vt:lpstr>What Do I Admire in an Insurer             and Its Management?</vt:lpstr>
      <vt:lpstr>PowerPoint Presentation</vt:lpstr>
      <vt:lpstr>PowerPoint Presentation</vt:lpstr>
      <vt:lpstr>P/C Net Income After Taxes 1991–2013 ($ Millions)</vt:lpstr>
      <vt:lpstr>Profitability Peaks &amp; Troughs in the P/C Insurance Industry, 1975 – 2013*</vt:lpstr>
      <vt:lpstr>ROE: Property/Casualty Insurance vs. Fortune 500, 1987–2013E*</vt:lpstr>
      <vt:lpstr>A 100 Combined Ratio Isn’t What It Once Was: Investment Impact on ROEs</vt:lpstr>
      <vt:lpstr>RNW for Major P/C Lines, 2003-2012 Average</vt:lpstr>
      <vt:lpstr>RNW All Lines by State, 2003-2012 Average: Highest 25 States</vt:lpstr>
      <vt:lpstr>PowerPoint Presentation</vt:lpstr>
      <vt:lpstr>P/C UNDERWRITING</vt:lpstr>
      <vt:lpstr>P/C Insurance Industry  Combined Ratio, 2001–2013*</vt:lpstr>
      <vt:lpstr>Number of Years with Underwriting Profits by Decade, 1920s–2010s </vt:lpstr>
      <vt:lpstr>Underwriting Gain (Loss) 1975–2013*</vt:lpstr>
      <vt:lpstr>Combined Ratios by Predominant Business Segment, 2013 vs. 2012*</vt:lpstr>
      <vt:lpstr>P/C Reserve Development, 1992–2015E</vt:lpstr>
      <vt:lpstr>PRICING, PREMIUM GROWTH &amp; CYCLES</vt:lpstr>
      <vt:lpstr>Net Premium Growth: Annual Change,  1971—2014F</vt:lpstr>
      <vt:lpstr>Average Commercial Rate Change, All Lines, (1Q:2004–4Q:2013)</vt:lpstr>
      <vt:lpstr>Change in Commercial Rate Renewals, by Account Size: 1999:Q4 to 2013:Q3</vt:lpstr>
      <vt:lpstr>Growth in Direct Written Premium by Line, 2013-2015F*</vt:lpstr>
      <vt:lpstr>Monthly Change* in Auto Insurance Prices, 1991–2014*</vt:lpstr>
      <vt:lpstr>Homeowners Insurance Net Written Premium, 2000–2015F</vt:lpstr>
      <vt:lpstr>INVESTMENTS:  THE NEW REALITY</vt:lpstr>
      <vt:lpstr>Property/Casualty Insurance Industry Investment Income: 2000–20131</vt:lpstr>
      <vt:lpstr>P/C Insurer Net Realized  Capital Gains/Losses, 1990-2013</vt:lpstr>
      <vt:lpstr>Property/Casualty Insurance Industry Investment Gain: 1994–20131</vt:lpstr>
      <vt:lpstr>PowerPoint Presentation</vt:lpstr>
      <vt:lpstr>U.S. Treasury Security Yields: A Long Downward Trend, 1990–2014*</vt:lpstr>
      <vt:lpstr>Treasury Yield Curves:   Pre-Crisis (July 2007) vs. March 2014 </vt:lpstr>
      <vt:lpstr>SURPLUS/CAPITAL/CAPACITY</vt:lpstr>
      <vt:lpstr>Policyholder Surplus,  2006:Q4–2013:Q4</vt:lpstr>
      <vt:lpstr>US Policyholder Surplus: 1975–2013*</vt:lpstr>
      <vt:lpstr>Global Reinsurance Capital (Traditional    and Alternative), 2007 - 2013</vt:lpstr>
      <vt:lpstr>Catastrophe Bonds: Issuance and Outstanding, 1997- 2014:Q1*</vt:lpstr>
      <vt:lpstr>Reinsurance Pricing: Rate-on-Line Index    by Region, 1990 – 2014*</vt:lpstr>
      <vt:lpstr>Shifting Legal Liability &amp;  Tort Environment</vt:lpstr>
      <vt:lpstr>Over the Last Three Decades, Total Tort Costs as a % of GDP Appear Somewhat Cyclical, 1980-2013E</vt:lpstr>
      <vt:lpstr>Business Leaders Ranking of Liability Systems in 2012</vt:lpstr>
      <vt:lpstr>The Nation’s Judicial Hellholes: 2012/2013</vt:lpstr>
      <vt:lpstr>PowerPoint Presentation</vt:lpstr>
      <vt:lpstr>U.S. Insured Catastrophe Losses</vt:lpstr>
      <vt:lpstr>Combined Ratio Points Associated with Catastrophe Losses: 1960 – 2013*</vt:lpstr>
      <vt:lpstr>Homeowners Insurance Combined Ratio: 1990–2015F</vt:lpstr>
      <vt:lpstr>Top 10 States for Insured Catastrophe Losses, 2013</vt:lpstr>
      <vt:lpstr>PowerPoint Presentation</vt:lpstr>
      <vt:lpstr>PowerPoint Presentation</vt:lpstr>
      <vt:lpstr>Insurers Making a Difference in Impacted Communities</vt:lpstr>
      <vt:lpstr>Top States by Inflation-Adjusted Insured Catastrophe Losses, 1983–2012</vt:lpstr>
      <vt:lpstr>Inflation Adjusted U.S. Catastrophe Losses by Cause of Loss, 1993–20121</vt:lpstr>
      <vt:lpstr>Top 16 Most Costly Disasters in U.S. History</vt:lpstr>
      <vt:lpstr>Total Value of Insured Coastal Exposure in 2012</vt:lpstr>
      <vt:lpstr>PowerPoint Presentation</vt:lpstr>
      <vt:lpstr>U.S. Thunderstorm Insured Loss Trends, 1980 – 2013</vt:lpstr>
      <vt:lpstr>Terrorism Update</vt:lpstr>
      <vt:lpstr>Loss Distribution by Type of Insurance from Sept. 11 Terrorist Attack ($ 2013)</vt:lpstr>
      <vt:lpstr>Terrorism Risk Insurance Program</vt:lpstr>
      <vt:lpstr>Terrorism Insurance Take-up Rates, By Year, 2003-2013</vt:lpstr>
      <vt:lpstr>I.I.I. White Paper (March 2014): Terrorism Risk: A Constant Threat</vt:lpstr>
      <vt:lpstr>CAT OF THE FUTURE? CYBER RISK</vt:lpstr>
      <vt:lpstr>Data Breaches 2005-2013, by Number of Breaches and Records Exposed</vt:lpstr>
      <vt:lpstr>The Strength of the Economy Will Influence P/C Insurer Growth Opportunities</vt:lpstr>
      <vt:lpstr>US Real GDP Growth*</vt:lpstr>
      <vt:lpstr>Unemployment and Underemployment Rates: Still Too High, But Falling</vt:lpstr>
      <vt:lpstr>Auto/Light Truck Sales, 1999-2019F</vt:lpstr>
      <vt:lpstr>New Private Housing Starts, 1990-2019F</vt:lpstr>
      <vt:lpstr>Value of New Private Construction: Residential &amp; Nonresidential, 2003-2013*</vt:lpstr>
      <vt:lpstr>Dollar Value* of Manufacturers’ Shipments Monthly, Jan. 1992—Mar. 2014</vt:lpstr>
      <vt:lpstr>Oil &amp; Gas Extraction Employment, Jan. 2010—March 2014*</vt:lpstr>
      <vt:lpstr>12 Industries for the Next 10 Years: Insurance Solutions Needed</vt:lpstr>
      <vt:lpstr>PowerPoint Presentation</vt:lpstr>
    </vt:vector>
  </TitlesOfParts>
  <Company>insurance information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Lewis, Shorna</cp:lastModifiedBy>
  <cp:revision>1392</cp:revision>
  <dcterms:modified xsi:type="dcterms:W3CDTF">2014-05-08T11:28:50Z</dcterms:modified>
</cp:coreProperties>
</file>