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8.xml" ContentType="application/vnd.openxmlformats-officedocument.drawingml.chart+xml"/>
  <Override PartName="/ppt/tags/tag4.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tags/tag5.xml" ContentType="application/vnd.openxmlformats-officedocument.presentationml.tags+xml"/>
  <Override PartName="/ppt/notesSlides/notesSlide123.xml" ContentType="application/vnd.openxmlformats-officedocument.presentationml.notesSlide+xml"/>
  <Override PartName="/ppt/tags/tag6.xml" ContentType="application/vnd.openxmlformats-officedocument.presentationml.tags+xml"/>
  <Override PartName="/ppt/notesSlides/notesSlide124.xml" ContentType="application/vnd.openxmlformats-officedocument.presentationml.notesSlide+xml"/>
  <Override PartName="/ppt/tags/tag7.xml" ContentType="application/vnd.openxmlformats-officedocument.presentationml.tag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2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tags/tag20.xml" ContentType="application/vnd.openxmlformats-officedocument.presentationml.tags+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charts/chart10.xml" ContentType="application/vnd.openxmlformats-officedocument.drawingml.chart+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6.xml" ContentType="application/vnd.openxmlformats-officedocument.presentationml.notesSlide+xml"/>
  <Override PartName="/ppt/charts/chart13.xml" ContentType="application/vnd.openxmlformats-officedocument.drawingml.chart+xml"/>
  <Override PartName="/ppt/notesSlides/notesSlide1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5"/>
  </p:notesMasterIdLst>
  <p:handoutMasterIdLst>
    <p:handoutMasterId r:id="rId216"/>
  </p:handoutMasterIdLst>
  <p:sldIdLst>
    <p:sldId id="4148" r:id="rId2"/>
    <p:sldId id="4450" r:id="rId3"/>
    <p:sldId id="4434" r:id="rId4"/>
    <p:sldId id="4248" r:id="rId5"/>
    <p:sldId id="4010" r:id="rId6"/>
    <p:sldId id="4011" r:id="rId7"/>
    <p:sldId id="3347" r:id="rId8"/>
    <p:sldId id="3780" r:id="rId9"/>
    <p:sldId id="3781" r:id="rId10"/>
    <p:sldId id="4061" r:id="rId11"/>
    <p:sldId id="4062" r:id="rId12"/>
    <p:sldId id="4425" r:id="rId13"/>
    <p:sldId id="4448" r:id="rId14"/>
    <p:sldId id="4449" r:id="rId15"/>
    <p:sldId id="4435" r:id="rId16"/>
    <p:sldId id="4437" r:id="rId17"/>
    <p:sldId id="4436" r:id="rId18"/>
    <p:sldId id="4438" r:id="rId19"/>
    <p:sldId id="4439" r:id="rId20"/>
    <p:sldId id="4440" r:id="rId21"/>
    <p:sldId id="4441" r:id="rId22"/>
    <p:sldId id="4442" r:id="rId23"/>
    <p:sldId id="4443" r:id="rId24"/>
    <p:sldId id="4444" r:id="rId25"/>
    <p:sldId id="4445" r:id="rId26"/>
    <p:sldId id="4249" r:id="rId27"/>
    <p:sldId id="4250" r:id="rId28"/>
    <p:sldId id="4251" r:id="rId29"/>
    <p:sldId id="4252" r:id="rId30"/>
    <p:sldId id="4253" r:id="rId31"/>
    <p:sldId id="4254" r:id="rId32"/>
    <p:sldId id="4255" r:id="rId33"/>
    <p:sldId id="4256" r:id="rId34"/>
    <p:sldId id="4446" r:id="rId35"/>
    <p:sldId id="4259" r:id="rId36"/>
    <p:sldId id="4424" r:id="rId37"/>
    <p:sldId id="4260" r:id="rId38"/>
    <p:sldId id="4261" r:id="rId39"/>
    <p:sldId id="4262" r:id="rId40"/>
    <p:sldId id="4263" r:id="rId41"/>
    <p:sldId id="4264" r:id="rId42"/>
    <p:sldId id="4265" r:id="rId43"/>
    <p:sldId id="4240" r:id="rId44"/>
    <p:sldId id="4242" r:id="rId45"/>
    <p:sldId id="4241" r:id="rId46"/>
    <p:sldId id="4243" r:id="rId47"/>
    <p:sldId id="4244" r:id="rId48"/>
    <p:sldId id="4154" r:id="rId49"/>
    <p:sldId id="4156" r:id="rId50"/>
    <p:sldId id="4160" r:id="rId51"/>
    <p:sldId id="4157" r:id="rId52"/>
    <p:sldId id="4158" r:id="rId53"/>
    <p:sldId id="4163" r:id="rId54"/>
    <p:sldId id="4161" r:id="rId55"/>
    <p:sldId id="4162" r:id="rId56"/>
    <p:sldId id="4164" r:id="rId57"/>
    <p:sldId id="4166" r:id="rId58"/>
    <p:sldId id="4297" r:id="rId59"/>
    <p:sldId id="4165" r:id="rId60"/>
    <p:sldId id="4167" r:id="rId61"/>
    <p:sldId id="4170" r:id="rId62"/>
    <p:sldId id="4171" r:id="rId63"/>
    <p:sldId id="4173" r:id="rId64"/>
    <p:sldId id="4168" r:id="rId65"/>
    <p:sldId id="4417" r:id="rId66"/>
    <p:sldId id="4169" r:id="rId67"/>
    <p:sldId id="4174" r:id="rId68"/>
    <p:sldId id="4175" r:id="rId69"/>
    <p:sldId id="4176" r:id="rId70"/>
    <p:sldId id="4177" r:id="rId71"/>
    <p:sldId id="4178" r:id="rId72"/>
    <p:sldId id="4295" r:id="rId73"/>
    <p:sldId id="4294" r:id="rId74"/>
    <p:sldId id="4293" r:id="rId75"/>
    <p:sldId id="4396" r:id="rId76"/>
    <p:sldId id="2574" r:id="rId77"/>
    <p:sldId id="4447" r:id="rId78"/>
    <p:sldId id="4391" r:id="rId79"/>
    <p:sldId id="4392" r:id="rId80"/>
    <p:sldId id="4393" r:id="rId81"/>
    <p:sldId id="4314" r:id="rId82"/>
    <p:sldId id="4327" r:id="rId83"/>
    <p:sldId id="4380" r:id="rId84"/>
    <p:sldId id="4381" r:id="rId85"/>
    <p:sldId id="4328" r:id="rId86"/>
    <p:sldId id="4329" r:id="rId87"/>
    <p:sldId id="4330" r:id="rId88"/>
    <p:sldId id="4331" r:id="rId89"/>
    <p:sldId id="4332" r:id="rId90"/>
    <p:sldId id="4315" r:id="rId91"/>
    <p:sldId id="4318" r:id="rId92"/>
    <p:sldId id="4316" r:id="rId93"/>
    <p:sldId id="4319" r:id="rId94"/>
    <p:sldId id="4317" r:id="rId95"/>
    <p:sldId id="4320" r:id="rId96"/>
    <p:sldId id="4321" r:id="rId97"/>
    <p:sldId id="4322" r:id="rId98"/>
    <p:sldId id="4326" r:id="rId99"/>
    <p:sldId id="4323" r:id="rId100"/>
    <p:sldId id="4324" r:id="rId101"/>
    <p:sldId id="4325" r:id="rId102"/>
    <p:sldId id="4368" r:id="rId103"/>
    <p:sldId id="4369" r:id="rId104"/>
    <p:sldId id="4370" r:id="rId105"/>
    <p:sldId id="4371" r:id="rId106"/>
    <p:sldId id="4372" r:id="rId107"/>
    <p:sldId id="4373" r:id="rId108"/>
    <p:sldId id="4375" r:id="rId109"/>
    <p:sldId id="4413" r:id="rId110"/>
    <p:sldId id="4414" r:id="rId111"/>
    <p:sldId id="4418" r:id="rId112"/>
    <p:sldId id="4419" r:id="rId113"/>
    <p:sldId id="4420" r:id="rId114"/>
    <p:sldId id="4421" r:id="rId115"/>
    <p:sldId id="4422" r:id="rId116"/>
    <p:sldId id="4423" r:id="rId117"/>
    <p:sldId id="4335" r:id="rId118"/>
    <p:sldId id="4336" r:id="rId119"/>
    <p:sldId id="4338" r:id="rId120"/>
    <p:sldId id="4339" r:id="rId121"/>
    <p:sldId id="4340" r:id="rId122"/>
    <p:sldId id="4341" r:id="rId123"/>
    <p:sldId id="4342" r:id="rId124"/>
    <p:sldId id="4343" r:id="rId125"/>
    <p:sldId id="4344" r:id="rId126"/>
    <p:sldId id="4346" r:id="rId127"/>
    <p:sldId id="4347" r:id="rId128"/>
    <p:sldId id="4348" r:id="rId129"/>
    <p:sldId id="4349" r:id="rId130"/>
    <p:sldId id="4350" r:id="rId131"/>
    <p:sldId id="4351" r:id="rId132"/>
    <p:sldId id="4352" r:id="rId133"/>
    <p:sldId id="4354" r:id="rId134"/>
    <p:sldId id="4355" r:id="rId135"/>
    <p:sldId id="4356" r:id="rId136"/>
    <p:sldId id="4357" r:id="rId137"/>
    <p:sldId id="4358" r:id="rId138"/>
    <p:sldId id="4359" r:id="rId139"/>
    <p:sldId id="4360" r:id="rId140"/>
    <p:sldId id="4361" r:id="rId141"/>
    <p:sldId id="4362" r:id="rId142"/>
    <p:sldId id="4363" r:id="rId143"/>
    <p:sldId id="4364" r:id="rId144"/>
    <p:sldId id="4365" r:id="rId145"/>
    <p:sldId id="4366" r:id="rId146"/>
    <p:sldId id="4367" r:id="rId147"/>
    <p:sldId id="4383" r:id="rId148"/>
    <p:sldId id="4389" r:id="rId149"/>
    <p:sldId id="4382" r:id="rId150"/>
    <p:sldId id="4384" r:id="rId151"/>
    <p:sldId id="4376" r:id="rId152"/>
    <p:sldId id="4377" r:id="rId153"/>
    <p:sldId id="4378" r:id="rId154"/>
    <p:sldId id="4379" r:id="rId155"/>
    <p:sldId id="4266" r:id="rId156"/>
    <p:sldId id="4267" r:id="rId157"/>
    <p:sldId id="4268" r:id="rId158"/>
    <p:sldId id="4269" r:id="rId159"/>
    <p:sldId id="4429" r:id="rId160"/>
    <p:sldId id="4430" r:id="rId161"/>
    <p:sldId id="4431" r:id="rId162"/>
    <p:sldId id="4270" r:id="rId163"/>
    <p:sldId id="4426" r:id="rId164"/>
    <p:sldId id="4271" r:id="rId165"/>
    <p:sldId id="4272" r:id="rId166"/>
    <p:sldId id="4273" r:id="rId167"/>
    <p:sldId id="4427" r:id="rId168"/>
    <p:sldId id="4395" r:id="rId169"/>
    <p:sldId id="4428" r:id="rId170"/>
    <p:sldId id="4274" r:id="rId171"/>
    <p:sldId id="4275" r:id="rId172"/>
    <p:sldId id="4276" r:id="rId173"/>
    <p:sldId id="4277" r:id="rId174"/>
    <p:sldId id="4278" r:id="rId175"/>
    <p:sldId id="4279" r:id="rId176"/>
    <p:sldId id="4288" r:id="rId177"/>
    <p:sldId id="4432" r:id="rId178"/>
    <p:sldId id="4300" r:id="rId179"/>
    <p:sldId id="4301" r:id="rId180"/>
    <p:sldId id="4302" r:id="rId181"/>
    <p:sldId id="4303" r:id="rId182"/>
    <p:sldId id="4304" r:id="rId183"/>
    <p:sldId id="4305" r:id="rId184"/>
    <p:sldId id="4306" r:id="rId185"/>
    <p:sldId id="4307" r:id="rId186"/>
    <p:sldId id="4308" r:id="rId187"/>
    <p:sldId id="4309" r:id="rId188"/>
    <p:sldId id="4310" r:id="rId189"/>
    <p:sldId id="4311" r:id="rId190"/>
    <p:sldId id="4312" r:id="rId191"/>
    <p:sldId id="4398" r:id="rId192"/>
    <p:sldId id="4399" r:id="rId193"/>
    <p:sldId id="4400" r:id="rId194"/>
    <p:sldId id="4401" r:id="rId195"/>
    <p:sldId id="4402" r:id="rId196"/>
    <p:sldId id="4403" r:id="rId197"/>
    <p:sldId id="4404" r:id="rId198"/>
    <p:sldId id="4406" r:id="rId199"/>
    <p:sldId id="4405" r:id="rId200"/>
    <p:sldId id="4247" r:id="rId201"/>
    <p:sldId id="4407" r:id="rId202"/>
    <p:sldId id="4408" r:id="rId203"/>
    <p:sldId id="4409" r:id="rId204"/>
    <p:sldId id="4410" r:id="rId205"/>
    <p:sldId id="4411" r:id="rId206"/>
    <p:sldId id="4412" r:id="rId207"/>
    <p:sldId id="2291" r:id="rId208"/>
    <p:sldId id="4136" r:id="rId209"/>
    <p:sldId id="4137" r:id="rId210"/>
    <p:sldId id="4138" r:id="rId211"/>
    <p:sldId id="4139" r:id="rId212"/>
    <p:sldId id="4140" r:id="rId213"/>
    <p:sldId id="1136" r:id="rId2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5616"/>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oleObject" Target="file:///C:\Users\bobh\Documents\World%20Ins%20Prem%201980-2009.xls"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56735550322544E-2"/>
          <c:y val="8.9076276992030266E-3"/>
          <c:w val="0.91675915649285311"/>
          <c:h val="0.66204506065870783"/>
        </c:manualLayout>
      </c:layout>
      <c:barChart>
        <c:barDir val="col"/>
        <c:grouping val="clustered"/>
        <c:varyColors val="0"/>
        <c:ser>
          <c:idx val="2"/>
          <c:order val="0"/>
          <c:tx>
            <c:strRef>
              <c:f>Sheet1!$A$2</c:f>
              <c:strCache>
                <c:ptCount val="1"/>
                <c:pt idx="0">
                  <c:v>Profit Sources</c:v>
                </c:pt>
              </c:strCache>
            </c:strRef>
          </c:tx>
          <c:spPr>
            <a:solidFill>
              <a:srgbClr val="FF9900"/>
            </a:solidFill>
            <a:ln w="9580">
              <a:solidFill>
                <a:schemeClr val="tx1"/>
              </a:solidFill>
              <a:prstDash val="solid"/>
            </a:ln>
          </c:spPr>
          <c:invertIfNegative val="0"/>
          <c:dPt>
            <c:idx val="2"/>
            <c:invertIfNegative val="0"/>
            <c:bubble3D val="0"/>
            <c:spPr>
              <a:solidFill>
                <a:srgbClr val="00FF00"/>
              </a:solidFill>
              <a:ln w="9580">
                <a:solidFill>
                  <a:schemeClr val="tx1"/>
                </a:solidFill>
                <a:prstDash val="solid"/>
              </a:ln>
            </c:spPr>
          </c:dPt>
          <c:dPt>
            <c:idx val="3"/>
            <c:invertIfNegative val="0"/>
            <c:bubble3D val="0"/>
            <c:spPr>
              <a:solidFill>
                <a:srgbClr val="00FF00"/>
              </a:solidFill>
              <a:ln w="9580">
                <a:solidFill>
                  <a:schemeClr val="tx1"/>
                </a:solidFill>
                <a:prstDash val="solid"/>
              </a:ln>
            </c:spPr>
          </c:dPt>
          <c:dPt>
            <c:idx val="4"/>
            <c:invertIfNegative val="0"/>
            <c:bubble3D val="0"/>
            <c:spPr>
              <a:solidFill>
                <a:srgbClr val="2B7299"/>
              </a:solidFill>
              <a:ln w="9580">
                <a:solidFill>
                  <a:schemeClr val="tx1"/>
                </a:solidFill>
                <a:prstDash val="solid"/>
              </a:ln>
            </c:spPr>
          </c:dPt>
          <c:dPt>
            <c:idx val="5"/>
            <c:invertIfNegative val="0"/>
            <c:bubble3D val="0"/>
            <c:spPr>
              <a:solidFill>
                <a:srgbClr val="28688C"/>
              </a:solidFill>
              <a:ln w="9580">
                <a:solidFill>
                  <a:schemeClr val="tx1"/>
                </a:solidFill>
                <a:prstDash val="solid"/>
              </a:ln>
            </c:spPr>
          </c:dPt>
          <c:dPt>
            <c:idx val="6"/>
            <c:invertIfNegative val="0"/>
            <c:bubble3D val="0"/>
            <c:spPr>
              <a:solidFill>
                <a:srgbClr val="00FFFF"/>
              </a:solidFill>
              <a:ln w="9580">
                <a:solidFill>
                  <a:schemeClr val="tx1"/>
                </a:solidFill>
                <a:prstDash val="solid"/>
              </a:ln>
            </c:spPr>
          </c:dPt>
          <c:dPt>
            <c:idx val="7"/>
            <c:invertIfNegative val="0"/>
            <c:bubble3D val="0"/>
            <c:spPr>
              <a:solidFill>
                <a:srgbClr val="993366"/>
              </a:solidFill>
              <a:ln w="9580">
                <a:solidFill>
                  <a:schemeClr val="tx1"/>
                </a:solidFill>
                <a:prstDash val="solid"/>
              </a:ln>
            </c:spPr>
          </c:dPt>
          <c:dLbls>
            <c:spPr>
              <a:noFill/>
              <a:ln w="19161">
                <a:noFill/>
              </a:ln>
            </c:spPr>
            <c:txPr>
              <a:bodyPr/>
              <a:lstStyle/>
              <a:p>
                <a:pPr>
                  <a:defRPr sz="1288"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Group Annuities</c:v>
                </c:pt>
                <c:pt idx="1">
                  <c:v>Individual Annuities</c:v>
                </c:pt>
                <c:pt idx="2">
                  <c:v>Individual Life</c:v>
                </c:pt>
                <c:pt idx="3">
                  <c:v>Group Life</c:v>
                </c:pt>
                <c:pt idx="4">
                  <c:v>Group A&amp;H</c:v>
                </c:pt>
                <c:pt idx="5">
                  <c:v>Other A&amp;H</c:v>
                </c:pt>
                <c:pt idx="6">
                  <c:v>Credit</c:v>
                </c:pt>
                <c:pt idx="7">
                  <c:v>Misc</c:v>
                </c:pt>
              </c:strCache>
            </c:strRef>
          </c:cat>
          <c:val>
            <c:numRef>
              <c:f>Sheet1!$B$2:$I$2</c:f>
              <c:numCache>
                <c:formatCode>0.0%</c:formatCode>
                <c:ptCount val="8"/>
                <c:pt idx="0">
                  <c:v>0.15100000000000041</c:v>
                </c:pt>
                <c:pt idx="1">
                  <c:v>0.37100000000000088</c:v>
                </c:pt>
                <c:pt idx="2">
                  <c:v>0.13600000000000001</c:v>
                </c:pt>
                <c:pt idx="3">
                  <c:v>3.500000000000001E-2</c:v>
                </c:pt>
                <c:pt idx="4">
                  <c:v>9.1000000000000025E-2</c:v>
                </c:pt>
                <c:pt idx="5">
                  <c:v>7.3999999999999996E-2</c:v>
                </c:pt>
                <c:pt idx="6">
                  <c:v>5.0000000000000114E-3</c:v>
                </c:pt>
                <c:pt idx="7">
                  <c:v>0.13800000000000001</c:v>
                </c:pt>
              </c:numCache>
            </c:numRef>
          </c:val>
        </c:ser>
        <c:dLbls>
          <c:showLegendKey val="0"/>
          <c:showVal val="1"/>
          <c:showCatName val="0"/>
          <c:showSerName val="0"/>
          <c:showPercent val="0"/>
          <c:showBubbleSize val="0"/>
        </c:dLbls>
        <c:gapWidth val="100"/>
        <c:axId val="-577353552"/>
        <c:axId val="-577361168"/>
      </c:barChart>
      <c:catAx>
        <c:axId val="-577353552"/>
        <c:scaling>
          <c:orientation val="minMax"/>
        </c:scaling>
        <c:delete val="0"/>
        <c:axPos val="b"/>
        <c:numFmt formatCode="General" sourceLinked="1"/>
        <c:majorTickMark val="in"/>
        <c:minorTickMark val="none"/>
        <c:tickLblPos val="low"/>
        <c:spPr>
          <a:ln w="2398">
            <a:solidFill>
              <a:schemeClr val="tx1"/>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77361168"/>
        <c:crossesAt val="0"/>
        <c:auto val="1"/>
        <c:lblAlgn val="ctr"/>
        <c:lblOffset val="140"/>
        <c:tickLblSkip val="1"/>
        <c:tickMarkSkip val="1"/>
        <c:noMultiLvlLbl val="0"/>
      </c:catAx>
      <c:valAx>
        <c:axId val="-577361168"/>
        <c:scaling>
          <c:orientation val="minMax"/>
          <c:max val="0.4"/>
          <c:min val="0"/>
        </c:scaling>
        <c:delete val="0"/>
        <c:axPos val="l"/>
        <c:majorGridlines>
          <c:spPr>
            <a:ln w="2398">
              <a:solidFill>
                <a:schemeClr val="tx1"/>
              </a:solidFill>
              <a:prstDash val="solid"/>
            </a:ln>
          </c:spPr>
        </c:majorGridlines>
        <c:numFmt formatCode="0%" sourceLinked="0"/>
        <c:majorTickMark val="in"/>
        <c:minorTickMark val="none"/>
        <c:tickLblPos val="nextTo"/>
        <c:spPr>
          <a:ln w="2398">
            <a:solidFill>
              <a:schemeClr val="tx1"/>
            </a:solidFill>
            <a:prstDash val="solid"/>
          </a:ln>
        </c:spPr>
        <c:txPr>
          <a:bodyPr rot="0" vert="horz"/>
          <a:lstStyle/>
          <a:p>
            <a:pPr>
              <a:defRPr sz="1050" b="0" i="0" u="none" strike="noStrike" baseline="0">
                <a:solidFill>
                  <a:schemeClr val="tx1"/>
                </a:solidFill>
                <a:latin typeface="Arial"/>
                <a:ea typeface="Arial"/>
                <a:cs typeface="Arial"/>
              </a:defRPr>
            </a:pPr>
            <a:endParaRPr lang="en-US"/>
          </a:p>
        </c:txPr>
        <c:crossAx val="-577353552"/>
        <c:crosses val="autoZero"/>
        <c:crossBetween val="between"/>
        <c:majorUnit val="5.0000000000000114E-2"/>
        <c:minorUnit val="1.0000000000000083E-2"/>
      </c:valAx>
      <c:spPr>
        <a:noFill/>
        <a:ln w="25392">
          <a:noFill/>
        </a:ln>
      </c:spPr>
    </c:plotArea>
    <c:plotVisOnly val="1"/>
    <c:dispBlanksAs val="gap"/>
    <c:showDLblsOverMax val="0"/>
  </c:chart>
  <c:spPr>
    <a:noFill/>
    <a:ln>
      <a:noFill/>
    </a:ln>
  </c:spPr>
  <c:txPr>
    <a:bodyPr/>
    <a:lstStyle/>
    <a:p>
      <a:pPr>
        <a:defRPr sz="134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407609280"/>
        <c:axId val="-407615808"/>
      </c:barChart>
      <c:catAx>
        <c:axId val="-40760928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407615808"/>
        <c:crosses val="autoZero"/>
        <c:auto val="0"/>
        <c:lblAlgn val="ctr"/>
        <c:lblOffset val="0"/>
        <c:tickLblSkip val="1"/>
        <c:tickMarkSkip val="1"/>
        <c:noMultiLvlLbl val="0"/>
      </c:catAx>
      <c:valAx>
        <c:axId val="-407615808"/>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40760928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Annualized</a:t>
            </a:r>
            <a:r>
              <a:rPr lang="en-US" baseline="0" dirty="0" smtClean="0"/>
              <a:t> Growth in Final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46540880503146E-3"/>
                  <c:y val="-0.15215286794178784"/>
                </c:manualLayout>
              </c:layout>
              <c:tx>
                <c:rich>
                  <a:bodyPr/>
                  <a:lstStyle/>
                  <a:p>
                    <a:fld id="{4DB275D7-A5B6-4A41-9F44-E9A62B4D0EC7}"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1446540880503146E-3"/>
                  <c:y val="-0.24165455496636878"/>
                </c:manualLayout>
              </c:layout>
              <c:tx>
                <c:rich>
                  <a:bodyPr/>
                  <a:lstStyle/>
                  <a:p>
                    <a:fld id="{C8E49FBC-9F10-4F47-A7DE-A8448D42543B}"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6.2893081761006293E-3"/>
                  <c:y val="-0.33115624199094978"/>
                </c:manualLayout>
              </c:layout>
              <c:tx>
                <c:rich>
                  <a:bodyPr/>
                  <a:lstStyle/>
                  <a:p>
                    <a:fld id="{69EE3015-DF69-4528-A586-D173CD6B63DA}"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Tower Insurance (2013)</c:v>
                </c:pt>
                <c:pt idx="1">
                  <c:v>Legion (2001)</c:v>
                </c:pt>
                <c:pt idx="2">
                  <c:v>Reliance National (1999)</c:v>
                </c:pt>
              </c:strCache>
            </c:strRef>
          </c:cat>
          <c:val>
            <c:numRef>
              <c:f>Sheet1!$B$2:$B$4</c:f>
              <c:numCache>
                <c:formatCode>0.0%</c:formatCode>
                <c:ptCount val="3"/>
                <c:pt idx="0">
                  <c:v>0.16229325413624829</c:v>
                </c:pt>
                <c:pt idx="1">
                  <c:v>0.27684665813692</c:v>
                </c:pt>
                <c:pt idx="2">
                  <c:v>0.3947079119366943</c:v>
                </c:pt>
              </c:numCache>
            </c:numRef>
          </c:val>
        </c:ser>
        <c:dLbls>
          <c:showLegendKey val="0"/>
          <c:showVal val="0"/>
          <c:showCatName val="0"/>
          <c:showSerName val="0"/>
          <c:showPercent val="0"/>
          <c:showBubbleSize val="0"/>
        </c:dLbls>
        <c:gapWidth val="150"/>
        <c:overlap val="100"/>
        <c:axId val="-407622336"/>
        <c:axId val="-407616896"/>
      </c:barChart>
      <c:catAx>
        <c:axId val="-40762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616896"/>
        <c:crosses val="autoZero"/>
        <c:auto val="1"/>
        <c:lblAlgn val="ctr"/>
        <c:lblOffset val="100"/>
        <c:noMultiLvlLbl val="0"/>
      </c:catAx>
      <c:valAx>
        <c:axId val="-40761689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62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76258510276746E-2"/>
          <c:y val="0.19678133754511073"/>
          <c:w val="0.79356270810201757"/>
          <c:h val="0.6777783968725889"/>
        </c:manualLayout>
      </c:layout>
      <c:barChart>
        <c:barDir val="col"/>
        <c:grouping val="clustered"/>
        <c:varyColors val="0"/>
        <c:ser>
          <c:idx val="0"/>
          <c:order val="1"/>
          <c:tx>
            <c:strRef>
              <c:f>Sheet1!$A$3</c:f>
              <c:strCache>
                <c:ptCount val="1"/>
                <c:pt idx="0">
                  <c:v>Disposable Personal Income</c:v>
                </c:pt>
              </c:strCache>
            </c:strRef>
          </c:tx>
          <c:spPr>
            <a:solidFill>
              <a:srgbClr val="FF9900"/>
            </a:solidFill>
            <a:ln w="24685">
              <a:noFill/>
            </a:ln>
          </c:spPr>
          <c:invertIfNegative val="0"/>
          <c:dLbls>
            <c:numFmt formatCode="\$#,##0.00" sourceLinked="0"/>
            <c:spPr>
              <a:noFill/>
              <a:ln w="24685">
                <a:noFill/>
              </a:ln>
            </c:spPr>
            <c:txPr>
              <a:bodyPr rot="-5400000" vert="horz"/>
              <a:lstStyle/>
              <a:p>
                <a:pPr algn="ctr">
                  <a:defRPr sz="1378" b="0" i="0" u="none" strike="noStrike" baseline="0">
                    <a:solidFill>
                      <a:schemeClr val="tx1"/>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Sheet1!$B$3:$M$3</c:f>
              <c:numCache>
                <c:formatCode>"$"#,##0.00</c:formatCode>
                <c:ptCount val="12"/>
                <c:pt idx="0">
                  <c:v>7.6484999999999985</c:v>
                </c:pt>
                <c:pt idx="1">
                  <c:v>8.0097000000000005</c:v>
                </c:pt>
                <c:pt idx="2">
                  <c:v>8.3778000000000006</c:v>
                </c:pt>
                <c:pt idx="3">
                  <c:v>8.8894000000000268</c:v>
                </c:pt>
                <c:pt idx="4">
                  <c:v>9.2772999999999985</c:v>
                </c:pt>
                <c:pt idx="5">
                  <c:v>9.9157000000000028</c:v>
                </c:pt>
                <c:pt idx="6">
                  <c:v>10.4031</c:v>
                </c:pt>
                <c:pt idx="7">
                  <c:v>10.950000000000006</c:v>
                </c:pt>
                <c:pt idx="8">
                  <c:v>11.03</c:v>
                </c:pt>
                <c:pt idx="9">
                  <c:v>11.38</c:v>
                </c:pt>
                <c:pt idx="10">
                  <c:v>11.55</c:v>
                </c:pt>
                <c:pt idx="11">
                  <c:v>11.950000000000006</c:v>
                </c:pt>
              </c:numCache>
            </c:numRef>
          </c:val>
        </c:ser>
        <c:dLbls>
          <c:showLegendKey val="0"/>
          <c:showVal val="0"/>
          <c:showCatName val="0"/>
          <c:showSerName val="0"/>
          <c:showPercent val="0"/>
          <c:showBubbleSize val="0"/>
        </c:dLbls>
        <c:gapWidth val="100"/>
        <c:axId val="-575513632"/>
        <c:axId val="-575524512"/>
      </c:barChart>
      <c:lineChart>
        <c:grouping val="standard"/>
        <c:varyColors val="0"/>
        <c:ser>
          <c:idx val="2"/>
          <c:order val="0"/>
          <c:tx>
            <c:strRef>
              <c:f>Sheet1!$A$2</c:f>
              <c:strCache>
                <c:ptCount val="1"/>
                <c:pt idx="0">
                  <c:v>Individual Life Insurance &amp; Annuity Premiums</c:v>
                </c:pt>
              </c:strCache>
            </c:strRef>
          </c:tx>
          <c:spPr>
            <a:ln w="37073">
              <a:solidFill>
                <a:schemeClr val="tx1"/>
              </a:solidFill>
              <a:prstDash val="solid"/>
            </a:ln>
          </c:spPr>
          <c:marker>
            <c:symbol val="triangle"/>
            <c:size val="2"/>
            <c:spPr>
              <a:solidFill>
                <a:schemeClr val="accent1"/>
              </a:solidFill>
              <a:ln>
                <a:solidFill>
                  <a:schemeClr val="tx1"/>
                </a:solidFill>
              </a:ln>
            </c:spPr>
          </c:marker>
          <c:cat>
            <c:numRef>
              <c:f>Sheet1!$B$1:$M$1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Sheet1!$B$2:$M$2</c:f>
              <c:numCache>
                <c:formatCode>"$"#,##0.0</c:formatCode>
                <c:ptCount val="12"/>
                <c:pt idx="0">
                  <c:v>249.2</c:v>
                </c:pt>
                <c:pt idx="1">
                  <c:v>288.60000000000002</c:v>
                </c:pt>
                <c:pt idx="2">
                  <c:v>288.39999999999969</c:v>
                </c:pt>
                <c:pt idx="3">
                  <c:v>302.39999999999969</c:v>
                </c:pt>
                <c:pt idx="4">
                  <c:v>301.10000000000002</c:v>
                </c:pt>
                <c:pt idx="5">
                  <c:v>322.8</c:v>
                </c:pt>
                <c:pt idx="6">
                  <c:v>348.7</c:v>
                </c:pt>
                <c:pt idx="7">
                  <c:v>358.3</c:v>
                </c:pt>
                <c:pt idx="8">
                  <c:v>316.89999999999969</c:v>
                </c:pt>
                <c:pt idx="9">
                  <c:v>315.60000000000002</c:v>
                </c:pt>
                <c:pt idx="10">
                  <c:v>343.5</c:v>
                </c:pt>
                <c:pt idx="11">
                  <c:v>325.10000000000002</c:v>
                </c:pt>
              </c:numCache>
            </c:numRef>
          </c:val>
          <c:smooth val="0"/>
        </c:ser>
        <c:dLbls>
          <c:showLegendKey val="0"/>
          <c:showVal val="0"/>
          <c:showCatName val="0"/>
          <c:showSerName val="0"/>
          <c:showPercent val="0"/>
          <c:showBubbleSize val="0"/>
        </c:dLbls>
        <c:marker val="1"/>
        <c:smooth val="0"/>
        <c:axId val="-575520704"/>
        <c:axId val="-575515264"/>
      </c:lineChart>
      <c:catAx>
        <c:axId val="-575513632"/>
        <c:scaling>
          <c:orientation val="minMax"/>
        </c:scaling>
        <c:delete val="0"/>
        <c:axPos val="b"/>
        <c:numFmt formatCode="0" sourceLinked="1"/>
        <c:majorTickMark val="in"/>
        <c:minorTickMark val="none"/>
        <c:tickLblPos val="low"/>
        <c:spPr>
          <a:ln w="3053">
            <a:solidFill>
              <a:schemeClr val="tx1"/>
            </a:solidFill>
            <a:prstDash val="solid"/>
          </a:ln>
        </c:spPr>
        <c:txPr>
          <a:bodyPr rot="0" vert="horz"/>
          <a:lstStyle/>
          <a:p>
            <a:pPr>
              <a:defRPr sz="1579" b="0" i="0" u="none" strike="noStrike" baseline="0">
                <a:solidFill>
                  <a:srgbClr val="000000"/>
                </a:solidFill>
                <a:latin typeface="Arial"/>
                <a:ea typeface="Arial"/>
                <a:cs typeface="Arial"/>
              </a:defRPr>
            </a:pPr>
            <a:endParaRPr lang="en-US"/>
          </a:p>
        </c:txPr>
        <c:crossAx val="-575524512"/>
        <c:crossesAt val="6"/>
        <c:auto val="1"/>
        <c:lblAlgn val="ctr"/>
        <c:lblOffset val="100"/>
        <c:tickLblSkip val="1"/>
        <c:tickMarkSkip val="1"/>
        <c:noMultiLvlLbl val="0"/>
      </c:catAx>
      <c:valAx>
        <c:axId val="-575524512"/>
        <c:scaling>
          <c:orientation val="minMax"/>
          <c:max val="12"/>
          <c:min val="6"/>
        </c:scaling>
        <c:delete val="0"/>
        <c:axPos val="l"/>
        <c:majorGridlines>
          <c:spPr>
            <a:ln w="3053">
              <a:solidFill>
                <a:schemeClr val="tx1"/>
              </a:solidFill>
              <a:prstDash val="solid"/>
            </a:ln>
          </c:spPr>
        </c:majorGridlines>
        <c:numFmt formatCode="\$#,##0" sourceLinked="0"/>
        <c:majorTickMark val="in"/>
        <c:minorTickMark val="none"/>
        <c:tickLblPos val="nextTo"/>
        <c:spPr>
          <a:ln w="3053">
            <a:solidFill>
              <a:schemeClr val="tx1"/>
            </a:solidFill>
            <a:prstDash val="solid"/>
          </a:ln>
        </c:spPr>
        <c:txPr>
          <a:bodyPr rot="0" vert="horz"/>
          <a:lstStyle/>
          <a:p>
            <a:pPr>
              <a:defRPr sz="1554" b="0" i="0" u="none" strike="noStrike" baseline="0">
                <a:solidFill>
                  <a:schemeClr val="tx1"/>
                </a:solidFill>
                <a:latin typeface="Arial"/>
                <a:ea typeface="Arial"/>
                <a:cs typeface="Arial"/>
              </a:defRPr>
            </a:pPr>
            <a:endParaRPr lang="en-US"/>
          </a:p>
        </c:txPr>
        <c:crossAx val="-575513632"/>
        <c:crosses val="autoZero"/>
        <c:crossBetween val="between"/>
        <c:majorUnit val="2"/>
        <c:minorUnit val="0.1"/>
      </c:valAx>
      <c:catAx>
        <c:axId val="-575520704"/>
        <c:scaling>
          <c:orientation val="minMax"/>
        </c:scaling>
        <c:delete val="1"/>
        <c:axPos val="b"/>
        <c:numFmt formatCode="0" sourceLinked="1"/>
        <c:majorTickMark val="out"/>
        <c:minorTickMark val="none"/>
        <c:tickLblPos val="none"/>
        <c:crossAx val="-575515264"/>
        <c:crossesAt val="225"/>
        <c:auto val="1"/>
        <c:lblAlgn val="ctr"/>
        <c:lblOffset val="100"/>
        <c:noMultiLvlLbl val="0"/>
      </c:catAx>
      <c:valAx>
        <c:axId val="-575515264"/>
        <c:scaling>
          <c:orientation val="minMax"/>
          <c:max val="375"/>
          <c:min val="225"/>
        </c:scaling>
        <c:delete val="0"/>
        <c:axPos val="r"/>
        <c:numFmt formatCode="\$#,##0" sourceLinked="0"/>
        <c:majorTickMark val="out"/>
        <c:minorTickMark val="none"/>
        <c:tickLblPos val="nextTo"/>
        <c:spPr>
          <a:ln w="3053">
            <a:solidFill>
              <a:schemeClr val="tx1"/>
            </a:solidFill>
            <a:prstDash val="solid"/>
          </a:ln>
        </c:spPr>
        <c:txPr>
          <a:bodyPr rot="0" vert="horz"/>
          <a:lstStyle/>
          <a:p>
            <a:pPr>
              <a:defRPr sz="1554" b="0" i="0" u="none" strike="noStrike" baseline="0">
                <a:solidFill>
                  <a:schemeClr val="tx1"/>
                </a:solidFill>
                <a:latin typeface="Arial"/>
                <a:ea typeface="Arial"/>
                <a:cs typeface="Arial"/>
              </a:defRPr>
            </a:pPr>
            <a:endParaRPr lang="en-US"/>
          </a:p>
        </c:txPr>
        <c:crossAx val="-575520704"/>
        <c:crosses val="max"/>
        <c:crossBetween val="between"/>
        <c:majorUnit val="25"/>
      </c:valAx>
      <c:spPr>
        <a:noFill/>
        <a:ln w="25382">
          <a:noFill/>
        </a:ln>
      </c:spPr>
    </c:plotArea>
    <c:legend>
      <c:legendPos val="r"/>
      <c:legendEntry>
        <c:idx val="1"/>
        <c:txPr>
          <a:bodyPr/>
          <a:lstStyle/>
          <a:p>
            <a:pPr>
              <a:defRPr sz="1575" b="1" i="0" u="none" strike="noStrike" baseline="0">
                <a:solidFill>
                  <a:schemeClr val="tx1"/>
                </a:solidFill>
                <a:latin typeface="Arial" pitchFamily="34" charset="0"/>
                <a:ea typeface="Times New Roman"/>
                <a:cs typeface="Arial" pitchFamily="34" charset="0"/>
              </a:defRPr>
            </a:pPr>
            <a:endParaRPr lang="en-US"/>
          </a:p>
        </c:txPr>
      </c:legendEntry>
      <c:layout>
        <c:manualLayout>
          <c:xMode val="edge"/>
          <c:yMode val="edge"/>
          <c:x val="0.12652728028234991"/>
          <c:y val="2.2258436853593591E-2"/>
          <c:w val="0.57941426159405418"/>
          <c:h val="0.11112624710010079"/>
        </c:manualLayout>
      </c:layout>
      <c:overlay val="0"/>
      <c:spPr>
        <a:solidFill>
          <a:schemeClr val="bg1"/>
        </a:solidFill>
        <a:ln w="3053">
          <a:solidFill>
            <a:schemeClr val="tx1"/>
          </a:solidFill>
          <a:prstDash val="solid"/>
        </a:ln>
      </c:spPr>
      <c:txPr>
        <a:bodyPr/>
        <a:lstStyle/>
        <a:p>
          <a:pPr>
            <a:defRPr sz="1575" b="1" i="0" u="none" strike="noStrike" baseline="0">
              <a:solidFill>
                <a:schemeClr val="tx1"/>
              </a:solidFill>
              <a:latin typeface="Arial" pitchFamily="34" charset="0"/>
              <a:ea typeface="Times New Roman"/>
              <a:cs typeface="Arial" pitchFamily="34" charset="0"/>
            </a:defRPr>
          </a:pPr>
          <a:endParaRPr lang="en-US"/>
        </a:p>
      </c:txPr>
    </c:legend>
    <c:plotVisOnly val="1"/>
    <c:dispBlanksAs val="gap"/>
    <c:showDLblsOverMax val="0"/>
  </c:chart>
  <c:spPr>
    <a:no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79134295227528E-2"/>
          <c:y val="0.18201284796573874"/>
          <c:w val="0.80133185349615565"/>
          <c:h val="0.72805139186292656"/>
        </c:manualLayout>
      </c:layout>
      <c:barChart>
        <c:barDir val="col"/>
        <c:grouping val="clustered"/>
        <c:varyColors val="0"/>
        <c:ser>
          <c:idx val="0"/>
          <c:order val="1"/>
          <c:tx>
            <c:strRef>
              <c:f>Sheet1!$A$3</c:f>
              <c:strCache>
                <c:ptCount val="1"/>
                <c:pt idx="0">
                  <c:v>Nonfarm employment*</c:v>
                </c:pt>
              </c:strCache>
            </c:strRef>
          </c:tx>
          <c:spPr>
            <a:solidFill>
              <a:srgbClr val="FF9900"/>
            </a:solidFill>
            <a:ln w="12672">
              <a:solidFill>
                <a:schemeClr val="tx1"/>
              </a:solidFill>
              <a:prstDash val="solid"/>
            </a:ln>
          </c:spPr>
          <c:invertIfNegative val="0"/>
          <c:dLbls>
            <c:numFmt formatCode="0.0" sourceLinked="0"/>
            <c:spPr>
              <a:noFill/>
              <a:ln w="25276">
                <a:noFill/>
              </a:ln>
            </c:spPr>
            <c:txPr>
              <a:bodyPr rot="-5400000" vert="horz"/>
              <a:lstStyle/>
              <a:p>
                <a:pPr algn="ctr">
                  <a:defRPr sz="1194"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Sheet1!$B$1:$N$1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Sheet1!$B$3:$N$3</c:f>
              <c:numCache>
                <c:formatCode>0.00</c:formatCode>
                <c:ptCount val="12"/>
                <c:pt idx="0">
                  <c:v>131.91899999999998</c:v>
                </c:pt>
                <c:pt idx="1">
                  <c:v>130.44999999999999</c:v>
                </c:pt>
                <c:pt idx="2">
                  <c:v>130.1</c:v>
                </c:pt>
                <c:pt idx="3">
                  <c:v>131.50900000000001</c:v>
                </c:pt>
                <c:pt idx="4">
                  <c:v>133.74699999999999</c:v>
                </c:pt>
                <c:pt idx="5">
                  <c:v>136.125</c:v>
                </c:pt>
                <c:pt idx="6">
                  <c:v>137.64499999999998</c:v>
                </c:pt>
                <c:pt idx="7">
                  <c:v>136.85200000000188</c:v>
                </c:pt>
                <c:pt idx="8">
                  <c:v>130.876</c:v>
                </c:pt>
                <c:pt idx="9">
                  <c:v>129.917</c:v>
                </c:pt>
                <c:pt idx="10">
                  <c:v>131.49700000000001</c:v>
                </c:pt>
                <c:pt idx="11">
                  <c:v>133.73899999999998</c:v>
                </c:pt>
              </c:numCache>
            </c:numRef>
          </c:val>
        </c:ser>
        <c:dLbls>
          <c:showLegendKey val="0"/>
          <c:showVal val="0"/>
          <c:showCatName val="0"/>
          <c:showSerName val="0"/>
          <c:showPercent val="0"/>
          <c:showBubbleSize val="0"/>
        </c:dLbls>
        <c:gapWidth val="100"/>
        <c:axId val="-575519616"/>
        <c:axId val="-575523968"/>
      </c:barChart>
      <c:lineChart>
        <c:grouping val="standard"/>
        <c:varyColors val="0"/>
        <c:ser>
          <c:idx val="2"/>
          <c:order val="0"/>
          <c:tx>
            <c:strRef>
              <c:f>Sheet1!$A$2</c:f>
              <c:strCache>
                <c:ptCount val="1"/>
                <c:pt idx="0">
                  <c:v>Group Ins Premiums</c:v>
                </c:pt>
              </c:strCache>
            </c:strRef>
          </c:tx>
          <c:spPr>
            <a:ln w="37954">
              <a:solidFill>
                <a:schemeClr val="tx1"/>
              </a:solidFill>
              <a:prstDash val="solid"/>
            </a:ln>
          </c:spPr>
          <c:marker>
            <c:symbol val="triangle"/>
            <c:size val="2"/>
            <c:spPr>
              <a:solidFill>
                <a:schemeClr val="accent1"/>
              </a:solidFill>
              <a:ln>
                <a:solidFill>
                  <a:schemeClr val="tx1"/>
                </a:solidFill>
              </a:ln>
            </c:spPr>
          </c:marker>
          <c:cat>
            <c:numRef>
              <c:f>Sheet1!$B$1:$N$1</c:f>
              <c:numCache>
                <c:formatCode>General</c:formatCode>
                <c:ptCount val="12"/>
                <c:pt idx="0" formatCode="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Sheet1!$B$2:$N$2</c:f>
              <c:numCache>
                <c:formatCode>"$"#,##0</c:formatCode>
                <c:ptCount val="12"/>
                <c:pt idx="0">
                  <c:v>196.5</c:v>
                </c:pt>
                <c:pt idx="1">
                  <c:v>191</c:v>
                </c:pt>
                <c:pt idx="2">
                  <c:v>193</c:v>
                </c:pt>
                <c:pt idx="3">
                  <c:v>202</c:v>
                </c:pt>
                <c:pt idx="4">
                  <c:v>215</c:v>
                </c:pt>
                <c:pt idx="5">
                  <c:v>230</c:v>
                </c:pt>
                <c:pt idx="6">
                  <c:v>244</c:v>
                </c:pt>
                <c:pt idx="7">
                  <c:v>245</c:v>
                </c:pt>
                <c:pt idx="8">
                  <c:v>227</c:v>
                </c:pt>
                <c:pt idx="9">
                  <c:v>230.9</c:v>
                </c:pt>
                <c:pt idx="10" formatCode="_(&quot;$&quot;* #,##0_);_(&quot;$&quot;* \(#,##0\);_(&quot;$&quot;* &quot;-&quot;??_);_(@_)">
                  <c:v>247</c:v>
                </c:pt>
                <c:pt idx="11" formatCode="_(&quot;$&quot;* #,##0_);_(&quot;$&quot;* \(#,##0\);_(&quot;$&quot;* &quot;-&quot;??_);_(@_)">
                  <c:v>295</c:v>
                </c:pt>
              </c:numCache>
            </c:numRef>
          </c:val>
          <c:smooth val="0"/>
        </c:ser>
        <c:dLbls>
          <c:showLegendKey val="0"/>
          <c:showVal val="0"/>
          <c:showCatName val="0"/>
          <c:showSerName val="0"/>
          <c:showPercent val="0"/>
          <c:showBubbleSize val="0"/>
        </c:dLbls>
        <c:marker val="1"/>
        <c:smooth val="0"/>
        <c:axId val="-575514720"/>
        <c:axId val="-575521248"/>
      </c:lineChart>
      <c:catAx>
        <c:axId val="-575519616"/>
        <c:scaling>
          <c:orientation val="minMax"/>
        </c:scaling>
        <c:delete val="0"/>
        <c:axPos val="b"/>
        <c:numFmt formatCode="0" sourceLinked="1"/>
        <c:majorTickMark val="in"/>
        <c:minorTickMark val="none"/>
        <c:tickLblPos val="low"/>
        <c:spPr>
          <a:ln w="3131">
            <a:solidFill>
              <a:schemeClr val="tx1"/>
            </a:solidFill>
            <a:prstDash val="solid"/>
          </a:ln>
        </c:spPr>
        <c:txPr>
          <a:bodyPr rot="0" vert="horz"/>
          <a:lstStyle/>
          <a:p>
            <a:pPr>
              <a:defRPr sz="1385" b="0" i="0" u="none" strike="noStrike" baseline="0">
                <a:solidFill>
                  <a:srgbClr val="000000"/>
                </a:solidFill>
                <a:latin typeface="Arial"/>
                <a:ea typeface="Arial"/>
                <a:cs typeface="Arial"/>
              </a:defRPr>
            </a:pPr>
            <a:endParaRPr lang="en-US"/>
          </a:p>
        </c:txPr>
        <c:crossAx val="-575523968"/>
        <c:crossesAt val="125"/>
        <c:auto val="1"/>
        <c:lblAlgn val="ctr"/>
        <c:lblOffset val="100"/>
        <c:tickLblSkip val="1"/>
        <c:tickMarkSkip val="1"/>
        <c:noMultiLvlLbl val="0"/>
      </c:catAx>
      <c:valAx>
        <c:axId val="-575523968"/>
        <c:scaling>
          <c:orientation val="minMax"/>
          <c:max val="140"/>
          <c:min val="125"/>
        </c:scaling>
        <c:delete val="0"/>
        <c:axPos val="l"/>
        <c:title>
          <c:tx>
            <c:rich>
              <a:bodyPr/>
              <a:lstStyle/>
              <a:p>
                <a:pPr>
                  <a:defRPr sz="1140" b="0" i="0" u="none" strike="noStrike" baseline="0">
                    <a:solidFill>
                      <a:srgbClr val="000000"/>
                    </a:solidFill>
                    <a:latin typeface="Arial"/>
                    <a:ea typeface="Arial"/>
                    <a:cs typeface="Arial"/>
                  </a:defRPr>
                </a:pPr>
                <a:r>
                  <a:rPr lang="en-US"/>
                  <a:t>Nonfarm Employment (millions)</a:t>
                </a:r>
              </a:p>
            </c:rich>
          </c:tx>
          <c:layout>
            <c:manualLayout>
              <c:xMode val="edge"/>
              <c:yMode val="edge"/>
              <c:x val="1.5538164654061827E-2"/>
              <c:y val="0.30835396741815185"/>
            </c:manualLayout>
          </c:layout>
          <c:overlay val="0"/>
          <c:spPr>
            <a:noFill/>
            <a:ln w="25276">
              <a:noFill/>
            </a:ln>
          </c:spPr>
        </c:title>
        <c:numFmt formatCode="#,##0" sourceLinked="0"/>
        <c:majorTickMark val="in"/>
        <c:minorTickMark val="none"/>
        <c:tickLblPos val="nextTo"/>
        <c:spPr>
          <a:ln w="3131">
            <a:solidFill>
              <a:schemeClr val="tx1"/>
            </a:solidFill>
            <a:prstDash val="solid"/>
          </a:ln>
        </c:spPr>
        <c:txPr>
          <a:bodyPr rot="0" vert="horz"/>
          <a:lstStyle/>
          <a:p>
            <a:pPr>
              <a:defRPr sz="1363" b="0" i="0" u="none" strike="noStrike" baseline="0">
                <a:solidFill>
                  <a:schemeClr val="tx1"/>
                </a:solidFill>
                <a:latin typeface="Arial"/>
                <a:ea typeface="Arial"/>
                <a:cs typeface="Arial"/>
              </a:defRPr>
            </a:pPr>
            <a:endParaRPr lang="en-US"/>
          </a:p>
        </c:txPr>
        <c:crossAx val="-575519616"/>
        <c:crosses val="autoZero"/>
        <c:crossBetween val="between"/>
        <c:majorUnit val="5"/>
        <c:minorUnit val="1"/>
      </c:valAx>
      <c:catAx>
        <c:axId val="-575514720"/>
        <c:scaling>
          <c:orientation val="minMax"/>
        </c:scaling>
        <c:delete val="1"/>
        <c:axPos val="b"/>
        <c:title>
          <c:tx>
            <c:rich>
              <a:bodyPr/>
              <a:lstStyle/>
              <a:p>
                <a:pPr>
                  <a:defRPr sz="1363" b="0" i="0" u="none" strike="noStrike" baseline="0">
                    <a:solidFill>
                      <a:schemeClr val="tx1"/>
                    </a:solidFill>
                    <a:latin typeface="Arial"/>
                    <a:ea typeface="Arial"/>
                    <a:cs typeface="Arial"/>
                  </a:defRPr>
                </a:pPr>
                <a:r>
                  <a:rPr lang="en-US" dirty="0"/>
                  <a:t>Group </a:t>
                </a:r>
                <a:r>
                  <a:rPr lang="en-US" dirty="0" smtClean="0"/>
                  <a:t>Premiums</a:t>
                </a:r>
                <a:br>
                  <a:rPr lang="en-US" dirty="0" smtClean="0"/>
                </a:br>
                <a:r>
                  <a:rPr lang="en-US" dirty="0" smtClean="0"/>
                  <a:t>
(</a:t>
                </a:r>
                <a:r>
                  <a:rPr lang="en-US" dirty="0"/>
                  <a:t>b</a:t>
                </a:r>
              </a:p>
            </c:rich>
          </c:tx>
          <c:layout>
            <c:manualLayout>
              <c:xMode val="edge"/>
              <c:yMode val="edge"/>
              <c:x val="0.83747871129143481"/>
              <c:y val="5.7497050815771944E-2"/>
            </c:manualLayout>
          </c:layout>
          <c:overlay val="0"/>
          <c:spPr>
            <a:noFill/>
            <a:ln w="25276">
              <a:noFill/>
            </a:ln>
          </c:spPr>
        </c:title>
        <c:numFmt formatCode="0" sourceLinked="1"/>
        <c:majorTickMark val="out"/>
        <c:minorTickMark val="none"/>
        <c:tickLblPos val="none"/>
        <c:crossAx val="-575521248"/>
        <c:crossesAt val="150"/>
        <c:auto val="1"/>
        <c:lblAlgn val="ctr"/>
        <c:lblOffset val="100"/>
        <c:noMultiLvlLbl val="0"/>
      </c:catAx>
      <c:valAx>
        <c:axId val="-575521248"/>
        <c:scaling>
          <c:orientation val="minMax"/>
          <c:max val="300"/>
          <c:min val="150"/>
        </c:scaling>
        <c:delete val="0"/>
        <c:axPos val="r"/>
        <c:numFmt formatCode="&quot;$&quot;#,##0" sourceLinked="1"/>
        <c:majorTickMark val="out"/>
        <c:minorTickMark val="none"/>
        <c:tickLblPos val="nextTo"/>
        <c:spPr>
          <a:ln w="3131">
            <a:solidFill>
              <a:schemeClr val="tx1"/>
            </a:solidFill>
            <a:prstDash val="solid"/>
          </a:ln>
        </c:spPr>
        <c:txPr>
          <a:bodyPr rot="0" vert="horz"/>
          <a:lstStyle/>
          <a:p>
            <a:pPr>
              <a:defRPr sz="1363" b="0" i="0" u="none" strike="noStrike" baseline="0">
                <a:solidFill>
                  <a:schemeClr val="tx1"/>
                </a:solidFill>
                <a:latin typeface="Arial"/>
                <a:ea typeface="Arial"/>
                <a:cs typeface="Arial"/>
              </a:defRPr>
            </a:pPr>
            <a:endParaRPr lang="en-US"/>
          </a:p>
        </c:txPr>
        <c:crossAx val="-575514720"/>
        <c:crosses val="max"/>
        <c:crossBetween val="between"/>
        <c:majorUnit val="25"/>
      </c:valAx>
      <c:spPr>
        <a:noFill/>
        <a:ln w="25394">
          <a:noFill/>
        </a:ln>
      </c:spPr>
    </c:plotArea>
    <c:legend>
      <c:legendPos val="r"/>
      <c:layout>
        <c:manualLayout>
          <c:xMode val="edge"/>
          <c:yMode val="edge"/>
          <c:x val="0.1400405193749967"/>
          <c:y val="8.5640228097460767E-3"/>
          <c:w val="0.31304862859556032"/>
          <c:h val="0.10739079854520522"/>
        </c:manualLayout>
      </c:layout>
      <c:overlay val="0"/>
      <c:spPr>
        <a:solidFill>
          <a:schemeClr val="bg1"/>
        </a:solidFill>
        <a:ln w="3131">
          <a:solidFill>
            <a:schemeClr val="tx1"/>
          </a:solidFill>
          <a:prstDash val="solid"/>
        </a:ln>
      </c:spPr>
      <c:txPr>
        <a:bodyPr/>
        <a:lstStyle/>
        <a:p>
          <a:pPr>
            <a:defRPr sz="165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70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8157602663708E-2"/>
          <c:y val="0.11074380165289255"/>
          <c:w val="0.76359600443956765"/>
          <c:h val="0.81322314049586752"/>
        </c:manualLayout>
      </c:layout>
      <c:barChart>
        <c:barDir val="col"/>
        <c:grouping val="stacked"/>
        <c:varyColors val="0"/>
        <c:ser>
          <c:idx val="2"/>
          <c:order val="0"/>
          <c:tx>
            <c:strRef>
              <c:f>Sheet1!$A$2</c:f>
              <c:strCache>
                <c:ptCount val="1"/>
                <c:pt idx="0">
                  <c:v>Variable</c:v>
                </c:pt>
              </c:strCache>
            </c:strRef>
          </c:tx>
          <c:spPr>
            <a:solidFill>
              <a:srgbClr val="99CCFF"/>
            </a:solidFill>
            <a:ln w="9919">
              <a:solidFill>
                <a:schemeClr val="tx1"/>
              </a:solidFill>
              <a:prstDash val="solid"/>
            </a:ln>
          </c:spPr>
          <c:invertIfNegative val="0"/>
          <c:dLbls>
            <c:spPr>
              <a:noFill/>
              <a:ln w="19867">
                <a:noFill/>
              </a:ln>
            </c:spPr>
            <c:txPr>
              <a:bodyPr rot="-5400000" vert="horz"/>
              <a:lstStyle/>
              <a:p>
                <a:pPr algn="ctr">
                  <a:defRPr sz="1245" b="0"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2"/>
                <c:pt idx="0">
                  <c:v>1999</c:v>
                </c:pt>
                <c:pt idx="1">
                  <c:v>2000</c:v>
                </c:pt>
                <c:pt idx="2" formatCode="0">
                  <c:v>2001</c:v>
                </c:pt>
                <c:pt idx="3">
                  <c:v>2002</c:v>
                </c:pt>
                <c:pt idx="4">
                  <c:v>2003</c:v>
                </c:pt>
                <c:pt idx="5">
                  <c:v>2004</c:v>
                </c:pt>
                <c:pt idx="6">
                  <c:v>2005</c:v>
                </c:pt>
                <c:pt idx="7">
                  <c:v>2006</c:v>
                </c:pt>
                <c:pt idx="8">
                  <c:v>2007</c:v>
                </c:pt>
                <c:pt idx="9">
                  <c:v>2008</c:v>
                </c:pt>
                <c:pt idx="10">
                  <c:v>2009</c:v>
                </c:pt>
                <c:pt idx="11">
                  <c:v>2010</c:v>
                </c:pt>
              </c:numCache>
            </c:numRef>
          </c:cat>
          <c:val>
            <c:numRef>
              <c:f>Sheet1!$B$2:$O$2</c:f>
              <c:numCache>
                <c:formatCode>"$"#,##0.0</c:formatCode>
                <c:ptCount val="12"/>
                <c:pt idx="0">
                  <c:v>122</c:v>
                </c:pt>
                <c:pt idx="1">
                  <c:v>137</c:v>
                </c:pt>
                <c:pt idx="2">
                  <c:v>111</c:v>
                </c:pt>
                <c:pt idx="3">
                  <c:v>117</c:v>
                </c:pt>
                <c:pt idx="4">
                  <c:v>129.4</c:v>
                </c:pt>
                <c:pt idx="5">
                  <c:v>132.9</c:v>
                </c:pt>
                <c:pt idx="6">
                  <c:v>136.9</c:v>
                </c:pt>
                <c:pt idx="7">
                  <c:v>160.4</c:v>
                </c:pt>
                <c:pt idx="8">
                  <c:v>184</c:v>
                </c:pt>
                <c:pt idx="9">
                  <c:v>155.69999999999999</c:v>
                </c:pt>
                <c:pt idx="10">
                  <c:v>128</c:v>
                </c:pt>
                <c:pt idx="11">
                  <c:v>140.5</c:v>
                </c:pt>
              </c:numCache>
            </c:numRef>
          </c:val>
        </c:ser>
        <c:ser>
          <c:idx val="0"/>
          <c:order val="1"/>
          <c:tx>
            <c:strRef>
              <c:f>Sheet1!$A$3</c:f>
              <c:strCache>
                <c:ptCount val="1"/>
                <c:pt idx="0">
                  <c:v>Fixed</c:v>
                </c:pt>
              </c:strCache>
            </c:strRef>
          </c:tx>
          <c:spPr>
            <a:solidFill>
              <a:srgbClr val="FFCC00"/>
            </a:solidFill>
            <a:ln w="9919">
              <a:solidFill>
                <a:schemeClr val="tx1"/>
              </a:solidFill>
              <a:prstDash val="solid"/>
            </a:ln>
          </c:spPr>
          <c:invertIfNegative val="0"/>
          <c:dLbls>
            <c:spPr>
              <a:noFill/>
              <a:ln w="19867">
                <a:noFill/>
              </a:ln>
            </c:spPr>
            <c:txPr>
              <a:bodyPr rot="-5400000" vert="horz"/>
              <a:lstStyle/>
              <a:p>
                <a:pPr algn="ctr">
                  <a:defRPr sz="1245" b="0"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2"/>
                <c:pt idx="0">
                  <c:v>1999</c:v>
                </c:pt>
                <c:pt idx="1">
                  <c:v>2000</c:v>
                </c:pt>
                <c:pt idx="2" formatCode="0">
                  <c:v>2001</c:v>
                </c:pt>
                <c:pt idx="3">
                  <c:v>2002</c:v>
                </c:pt>
                <c:pt idx="4">
                  <c:v>2003</c:v>
                </c:pt>
                <c:pt idx="5">
                  <c:v>2004</c:v>
                </c:pt>
                <c:pt idx="6">
                  <c:v>2005</c:v>
                </c:pt>
                <c:pt idx="7">
                  <c:v>2006</c:v>
                </c:pt>
                <c:pt idx="8">
                  <c:v>2007</c:v>
                </c:pt>
                <c:pt idx="9">
                  <c:v>2008</c:v>
                </c:pt>
                <c:pt idx="10">
                  <c:v>2009</c:v>
                </c:pt>
                <c:pt idx="11">
                  <c:v>2010</c:v>
                </c:pt>
              </c:numCache>
            </c:numRef>
          </c:cat>
          <c:val>
            <c:numRef>
              <c:f>Sheet1!$B$3:$O$3</c:f>
              <c:numCache>
                <c:formatCode>"$"#,##0.0</c:formatCode>
                <c:ptCount val="12"/>
                <c:pt idx="0">
                  <c:v>42</c:v>
                </c:pt>
                <c:pt idx="1">
                  <c:v>53</c:v>
                </c:pt>
                <c:pt idx="2">
                  <c:v>74</c:v>
                </c:pt>
                <c:pt idx="3">
                  <c:v>103</c:v>
                </c:pt>
                <c:pt idx="4">
                  <c:v>89.4</c:v>
                </c:pt>
                <c:pt idx="5">
                  <c:v>87.9</c:v>
                </c:pt>
                <c:pt idx="6">
                  <c:v>79.5</c:v>
                </c:pt>
                <c:pt idx="7">
                  <c:v>78.3</c:v>
                </c:pt>
                <c:pt idx="8">
                  <c:v>72.8</c:v>
                </c:pt>
                <c:pt idx="9">
                  <c:v>109.3</c:v>
                </c:pt>
                <c:pt idx="10">
                  <c:v>110.6</c:v>
                </c:pt>
                <c:pt idx="11">
                  <c:v>80.8</c:v>
                </c:pt>
              </c:numCache>
            </c:numRef>
          </c:val>
        </c:ser>
        <c:dLbls>
          <c:showLegendKey val="0"/>
          <c:showVal val="1"/>
          <c:showCatName val="0"/>
          <c:showSerName val="0"/>
          <c:showPercent val="0"/>
          <c:showBubbleSize val="0"/>
        </c:dLbls>
        <c:gapWidth val="100"/>
        <c:overlap val="100"/>
        <c:axId val="-575519072"/>
        <c:axId val="-575518528"/>
      </c:barChart>
      <c:catAx>
        <c:axId val="-575519072"/>
        <c:scaling>
          <c:orientation val="minMax"/>
        </c:scaling>
        <c:delete val="0"/>
        <c:axPos val="b"/>
        <c:numFmt formatCode="General" sourceLinked="1"/>
        <c:majorTickMark val="out"/>
        <c:minorTickMark val="none"/>
        <c:tickLblPos val="nextTo"/>
        <c:spPr>
          <a:ln w="2477">
            <a:solidFill>
              <a:schemeClr val="tx1"/>
            </a:solidFill>
            <a:prstDash val="solid"/>
          </a:ln>
        </c:spPr>
        <c:txPr>
          <a:bodyPr rot="0" vert="horz"/>
          <a:lstStyle/>
          <a:p>
            <a:pPr>
              <a:defRPr sz="1185" b="0" i="0" u="none" strike="noStrike" baseline="0">
                <a:solidFill>
                  <a:srgbClr val="000000"/>
                </a:solidFill>
                <a:latin typeface="Times New Roman"/>
                <a:ea typeface="Times New Roman"/>
                <a:cs typeface="Times New Roman"/>
              </a:defRPr>
            </a:pPr>
            <a:endParaRPr lang="en-US"/>
          </a:p>
        </c:txPr>
        <c:crossAx val="-575518528"/>
        <c:crossesAt val="0"/>
        <c:auto val="1"/>
        <c:lblAlgn val="ctr"/>
        <c:lblOffset val="100"/>
        <c:tickLblSkip val="1"/>
        <c:tickMarkSkip val="1"/>
        <c:noMultiLvlLbl val="0"/>
      </c:catAx>
      <c:valAx>
        <c:axId val="-575518528"/>
        <c:scaling>
          <c:orientation val="minMax"/>
          <c:max val="275"/>
          <c:min val="0"/>
        </c:scaling>
        <c:delete val="0"/>
        <c:axPos val="l"/>
        <c:majorGridlines>
          <c:spPr>
            <a:ln w="2477">
              <a:solidFill>
                <a:schemeClr val="tx1"/>
              </a:solidFill>
              <a:prstDash val="solid"/>
            </a:ln>
          </c:spPr>
        </c:majorGridlines>
        <c:numFmt formatCode="\$#,##0" sourceLinked="0"/>
        <c:majorTickMark val="out"/>
        <c:minorTickMark val="none"/>
        <c:tickLblPos val="nextTo"/>
        <c:spPr>
          <a:ln w="2477">
            <a:solidFill>
              <a:schemeClr val="tx1"/>
            </a:solidFill>
            <a:prstDash val="solid"/>
          </a:ln>
        </c:spPr>
        <c:txPr>
          <a:bodyPr rot="0" vert="horz"/>
          <a:lstStyle/>
          <a:p>
            <a:pPr>
              <a:defRPr sz="1084" b="0" i="0" u="none" strike="noStrike" baseline="0">
                <a:solidFill>
                  <a:schemeClr val="tx1"/>
                </a:solidFill>
                <a:latin typeface="Times New Roman"/>
                <a:ea typeface="Times New Roman"/>
                <a:cs typeface="Times New Roman"/>
              </a:defRPr>
            </a:pPr>
            <a:endParaRPr lang="en-US"/>
          </a:p>
        </c:txPr>
        <c:crossAx val="-575519072"/>
        <c:crosses val="autoZero"/>
        <c:crossBetween val="between"/>
        <c:majorUnit val="25"/>
        <c:minorUnit val="10"/>
      </c:valAx>
      <c:spPr>
        <a:noFill/>
        <a:ln w="25395">
          <a:noFill/>
        </a:ln>
      </c:spPr>
    </c:plotArea>
    <c:legend>
      <c:legendPos val="t"/>
      <c:layout>
        <c:manualLayout>
          <c:xMode val="edge"/>
          <c:yMode val="edge"/>
          <c:x val="0.37402888437165976"/>
          <c:y val="0"/>
          <c:w val="0.33407530290168236"/>
          <c:h val="5.6197915019658713E-2"/>
        </c:manualLayout>
      </c:layout>
      <c:overlay val="0"/>
      <c:spPr>
        <a:solidFill>
          <a:schemeClr val="bg1"/>
        </a:solidFill>
        <a:ln w="2477">
          <a:solidFill>
            <a:schemeClr val="tx1"/>
          </a:solidFill>
          <a:prstDash val="solid"/>
        </a:ln>
      </c:spPr>
      <c:txPr>
        <a:bodyPr/>
        <a:lstStyle/>
        <a:p>
          <a:pPr>
            <a:defRPr sz="1306"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40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02552719200892E-2"/>
          <c:y val="0.11735537190082644"/>
          <c:w val="0.77136514983351834"/>
          <c:h val="0.78677685950415865"/>
        </c:manualLayout>
      </c:layout>
      <c:barChart>
        <c:barDir val="col"/>
        <c:grouping val="stacked"/>
        <c:varyColors val="0"/>
        <c:ser>
          <c:idx val="2"/>
          <c:order val="0"/>
          <c:tx>
            <c:strRef>
              <c:f>Sheet1!$A$2</c:f>
              <c:strCache>
                <c:ptCount val="1"/>
                <c:pt idx="0">
                  <c:v>Variable</c:v>
                </c:pt>
              </c:strCache>
            </c:strRef>
          </c:tx>
          <c:spPr>
            <a:solidFill>
              <a:srgbClr val="99CCFF"/>
            </a:solidFill>
            <a:ln w="10587">
              <a:solidFill>
                <a:schemeClr val="tx1"/>
              </a:solidFill>
              <a:prstDash val="solid"/>
            </a:ln>
          </c:spPr>
          <c:invertIfNegative val="0"/>
          <c:dLbls>
            <c:spPr>
              <a:noFill/>
              <a:ln w="21170">
                <a:noFill/>
              </a:ln>
            </c:spPr>
            <c:txPr>
              <a:bodyPr/>
              <a:lstStyle/>
              <a:p>
                <a:pPr>
                  <a:defRPr sz="1328" b="0"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Sheet1!$B$2:$K$2</c:f>
              <c:numCache>
                <c:formatCode>"$"#,##0.0</c:formatCode>
                <c:ptCount val="10"/>
                <c:pt idx="0">
                  <c:v>0.5</c:v>
                </c:pt>
                <c:pt idx="1">
                  <c:v>0.30000000000000032</c:v>
                </c:pt>
                <c:pt idx="2">
                  <c:v>0.30000000000000032</c:v>
                </c:pt>
                <c:pt idx="3">
                  <c:v>0.4</c:v>
                </c:pt>
                <c:pt idx="4">
                  <c:v>0.30000000000000032</c:v>
                </c:pt>
                <c:pt idx="5">
                  <c:v>0.1</c:v>
                </c:pt>
                <c:pt idx="6">
                  <c:v>0.1</c:v>
                </c:pt>
                <c:pt idx="7">
                  <c:v>0</c:v>
                </c:pt>
              </c:numCache>
            </c:numRef>
          </c:val>
        </c:ser>
        <c:ser>
          <c:idx val="0"/>
          <c:order val="1"/>
          <c:tx>
            <c:strRef>
              <c:f>Sheet1!$A$3</c:f>
              <c:strCache>
                <c:ptCount val="1"/>
                <c:pt idx="0">
                  <c:v>Fixed</c:v>
                </c:pt>
              </c:strCache>
            </c:strRef>
          </c:tx>
          <c:spPr>
            <a:solidFill>
              <a:srgbClr val="FFCC00"/>
            </a:solidFill>
            <a:ln w="10587">
              <a:solidFill>
                <a:schemeClr val="tx1"/>
              </a:solidFill>
              <a:prstDash val="solid"/>
            </a:ln>
          </c:spPr>
          <c:invertIfNegative val="0"/>
          <c:dLbls>
            <c:spPr>
              <a:noFill/>
              <a:ln w="21170">
                <a:noFill/>
              </a:ln>
            </c:spPr>
            <c:txPr>
              <a:bodyPr rot="0" vert="horz"/>
              <a:lstStyle/>
              <a:p>
                <a:pPr algn="ctr">
                  <a:defRPr sz="1400" b="0" i="0" u="none" strike="noStrike" baseline="0">
                    <a:solidFill>
                      <a:schemeClr val="tx1"/>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Sheet1!$B$3:$K$3</c:f>
              <c:numCache>
                <c:formatCode>"$"#,##0.0</c:formatCode>
                <c:ptCount val="10"/>
                <c:pt idx="0">
                  <c:v>4.8</c:v>
                </c:pt>
                <c:pt idx="1">
                  <c:v>5.3</c:v>
                </c:pt>
                <c:pt idx="2">
                  <c:v>5.3</c:v>
                </c:pt>
                <c:pt idx="3">
                  <c:v>6.1</c:v>
                </c:pt>
                <c:pt idx="4">
                  <c:v>6.5</c:v>
                </c:pt>
                <c:pt idx="5">
                  <c:v>7.9</c:v>
                </c:pt>
                <c:pt idx="6">
                  <c:v>7.5</c:v>
                </c:pt>
                <c:pt idx="7">
                  <c:v>7.6</c:v>
                </c:pt>
                <c:pt idx="8">
                  <c:v>8.1</c:v>
                </c:pt>
                <c:pt idx="9">
                  <c:v>7.7</c:v>
                </c:pt>
              </c:numCache>
            </c:numRef>
          </c:val>
        </c:ser>
        <c:dLbls>
          <c:showLegendKey val="0"/>
          <c:showVal val="1"/>
          <c:showCatName val="0"/>
          <c:showSerName val="0"/>
          <c:showPercent val="0"/>
          <c:showBubbleSize val="0"/>
        </c:dLbls>
        <c:gapWidth val="100"/>
        <c:overlap val="100"/>
        <c:axId val="-575523424"/>
        <c:axId val="-575522880"/>
      </c:barChart>
      <c:catAx>
        <c:axId val="-575523424"/>
        <c:scaling>
          <c:orientation val="minMax"/>
        </c:scaling>
        <c:delete val="0"/>
        <c:axPos val="b"/>
        <c:numFmt formatCode="General" sourceLinked="1"/>
        <c:majorTickMark val="out"/>
        <c:minorTickMark val="none"/>
        <c:tickLblPos val="nextTo"/>
        <c:spPr>
          <a:ln w="2653">
            <a:solidFill>
              <a:schemeClr val="tx1"/>
            </a:solidFill>
            <a:prstDash val="solid"/>
          </a:ln>
        </c:spPr>
        <c:txPr>
          <a:bodyPr rot="0" vert="horz"/>
          <a:lstStyle/>
          <a:p>
            <a:pPr>
              <a:defRPr sz="1520" b="0" i="0" u="none" strike="noStrike" baseline="0">
                <a:solidFill>
                  <a:srgbClr val="000000"/>
                </a:solidFill>
                <a:latin typeface="Times New Roman"/>
                <a:ea typeface="Times New Roman"/>
                <a:cs typeface="Times New Roman"/>
              </a:defRPr>
            </a:pPr>
            <a:endParaRPr lang="en-US"/>
          </a:p>
        </c:txPr>
        <c:crossAx val="-575522880"/>
        <c:crossesAt val="0"/>
        <c:auto val="1"/>
        <c:lblAlgn val="ctr"/>
        <c:lblOffset val="100"/>
        <c:tickLblSkip val="1"/>
        <c:tickMarkSkip val="1"/>
        <c:noMultiLvlLbl val="0"/>
      </c:catAx>
      <c:valAx>
        <c:axId val="-575522880"/>
        <c:scaling>
          <c:orientation val="minMax"/>
          <c:max val="9"/>
          <c:min val="0"/>
        </c:scaling>
        <c:delete val="0"/>
        <c:axPos val="l"/>
        <c:majorGridlines>
          <c:spPr>
            <a:ln w="2653">
              <a:solidFill>
                <a:schemeClr val="tx1"/>
              </a:solidFill>
              <a:prstDash val="solid"/>
            </a:ln>
          </c:spPr>
        </c:majorGridlines>
        <c:numFmt formatCode="\$#,##0" sourceLinked="0"/>
        <c:majorTickMark val="out"/>
        <c:minorTickMark val="none"/>
        <c:tickLblPos val="nextTo"/>
        <c:spPr>
          <a:ln w="2653">
            <a:solidFill>
              <a:schemeClr val="tx1"/>
            </a:solidFill>
            <a:prstDash val="solid"/>
          </a:ln>
        </c:spPr>
        <c:txPr>
          <a:bodyPr rot="0" vert="horz"/>
          <a:lstStyle/>
          <a:p>
            <a:pPr>
              <a:defRPr sz="1496" b="0" i="0" u="none" strike="noStrike" baseline="0">
                <a:solidFill>
                  <a:schemeClr val="tx1"/>
                </a:solidFill>
                <a:latin typeface="Times New Roman"/>
                <a:ea typeface="Times New Roman"/>
                <a:cs typeface="Times New Roman"/>
              </a:defRPr>
            </a:pPr>
            <a:endParaRPr lang="en-US"/>
          </a:p>
        </c:txPr>
        <c:crossAx val="-575523424"/>
        <c:crosses val="autoZero"/>
        <c:crossBetween val="between"/>
        <c:majorUnit val="3"/>
        <c:minorUnit val="1"/>
      </c:valAx>
      <c:spPr>
        <a:noFill/>
        <a:ln w="25403">
          <a:noFill/>
        </a:ln>
      </c:spPr>
    </c:plotArea>
    <c:legend>
      <c:legendPos val="r"/>
      <c:layout>
        <c:manualLayout>
          <c:xMode val="edge"/>
          <c:yMode val="edge"/>
          <c:x val="0.85127492146893069"/>
          <c:y val="0.45124189637349504"/>
          <c:w val="0.13984370041842425"/>
          <c:h val="0.11074240170930333"/>
        </c:manualLayout>
      </c:layout>
      <c:overlay val="0"/>
      <c:spPr>
        <a:solidFill>
          <a:schemeClr val="bg1"/>
        </a:solidFill>
        <a:ln w="2653">
          <a:solidFill>
            <a:schemeClr val="tx1"/>
          </a:solidFill>
          <a:prstDash val="solid"/>
        </a:ln>
      </c:spPr>
      <c:txPr>
        <a:bodyPr/>
        <a:lstStyle/>
        <a:p>
          <a:pPr>
            <a:defRPr sz="139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49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80355160932727E-2"/>
          <c:y val="4.9657534246575534E-2"/>
          <c:w val="0.90344062153163152"/>
          <c:h val="0.78595890410960001"/>
        </c:manualLayout>
      </c:layout>
      <c:lineChart>
        <c:grouping val="standard"/>
        <c:varyColors val="0"/>
        <c:ser>
          <c:idx val="1"/>
          <c:order val="0"/>
          <c:tx>
            <c:strRef>
              <c:f>Sheet1!$A$2</c:f>
              <c:strCache>
                <c:ptCount val="1"/>
                <c:pt idx="0">
                  <c:v>by number of policies</c:v>
                </c:pt>
              </c:strCache>
            </c:strRef>
          </c:tx>
          <c:spPr>
            <a:ln w="31367">
              <a:solidFill>
                <a:schemeClr val="tx1"/>
              </a:solidFill>
              <a:prstDash val="solid"/>
            </a:ln>
          </c:spPr>
          <c:marker>
            <c:symbol val="square"/>
            <c:size val="2"/>
            <c:spPr>
              <a:solidFill>
                <a:schemeClr val="accent1"/>
              </a:solidFill>
              <a:ln>
                <a:solidFill>
                  <a:schemeClr val="tx1"/>
                </a:solidFill>
              </a:ln>
            </c:spPr>
          </c:marker>
          <c:dLbls>
            <c:spPr>
              <a:noFill/>
              <a:ln w="20932">
                <a:noFill/>
              </a:ln>
            </c:spPr>
            <c:txPr>
              <a:bodyPr/>
              <a:lstStyle/>
              <a:p>
                <a:pPr>
                  <a:defRPr sz="134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pt idx="0">
                  <c:v>1996</c:v>
                </c:pt>
                <c:pt idx="1">
                  <c:v>1997</c:v>
                </c:pt>
                <c:pt idx="2">
                  <c:v>1998</c:v>
                </c:pt>
                <c:pt idx="3">
                  <c:v>1999</c:v>
                </c:pt>
                <c:pt idx="4">
                  <c:v>2000</c:v>
                </c:pt>
                <c:pt idx="5" formatCode="0">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Sheet1!$B$2:$R$2</c:f>
              <c:numCache>
                <c:formatCode>0.0%</c:formatCode>
                <c:ptCount val="17"/>
                <c:pt idx="0">
                  <c:v>5.9000000000000274E-2</c:v>
                </c:pt>
                <c:pt idx="1">
                  <c:v>5.9900000000000113E-2</c:v>
                </c:pt>
                <c:pt idx="2">
                  <c:v>5.5800000000000023E-2</c:v>
                </c:pt>
                <c:pt idx="3">
                  <c:v>6.1000000000000013E-2</c:v>
                </c:pt>
                <c:pt idx="4">
                  <c:v>6.0900000000000003E-2</c:v>
                </c:pt>
                <c:pt idx="5">
                  <c:v>6.5299999999999997E-2</c:v>
                </c:pt>
                <c:pt idx="6">
                  <c:v>9.0300000000000005E-2</c:v>
                </c:pt>
                <c:pt idx="7">
                  <c:v>6.1199999999999997E-2</c:v>
                </c:pt>
                <c:pt idx="8">
                  <c:v>6.3800000000000009E-2</c:v>
                </c:pt>
                <c:pt idx="9">
                  <c:v>5.9900000000000113E-2</c:v>
                </c:pt>
                <c:pt idx="10">
                  <c:v>6.2300000000000133E-2</c:v>
                </c:pt>
                <c:pt idx="11">
                  <c:v>5.8900000000000001E-2</c:v>
                </c:pt>
                <c:pt idx="12">
                  <c:v>7.0999999999999994E-2</c:v>
                </c:pt>
                <c:pt idx="13">
                  <c:v>6.1000000000000013E-2</c:v>
                </c:pt>
                <c:pt idx="14">
                  <c:v>5.3999999999999999E-2</c:v>
                </c:pt>
                <c:pt idx="15">
                  <c:v>5.1999999999999998E-2</c:v>
                </c:pt>
                <c:pt idx="16">
                  <c:v>0.05</c:v>
                </c:pt>
              </c:numCache>
            </c:numRef>
          </c:val>
          <c:smooth val="0"/>
        </c:ser>
        <c:ser>
          <c:idx val="0"/>
          <c:order val="1"/>
          <c:tx>
            <c:strRef>
              <c:f>Sheet1!$A$3</c:f>
              <c:strCache>
                <c:ptCount val="1"/>
                <c:pt idx="0">
                  <c:v>by amount of insurance</c:v>
                </c:pt>
              </c:strCache>
            </c:strRef>
          </c:tx>
          <c:spPr>
            <a:ln w="31367">
              <a:solidFill>
                <a:srgbClr val="FF0000"/>
              </a:solidFill>
              <a:prstDash val="solid"/>
            </a:ln>
          </c:spPr>
          <c:marker>
            <c:symbol val="diamond"/>
            <c:size val="2"/>
            <c:spPr>
              <a:solidFill>
                <a:srgbClr val="FF0000"/>
              </a:solidFill>
              <a:ln>
                <a:solidFill>
                  <a:srgbClr val="FF0000"/>
                </a:solidFill>
                <a:prstDash val="solid"/>
              </a:ln>
            </c:spPr>
          </c:marker>
          <c:dLbls>
            <c:spPr>
              <a:noFill/>
              <a:ln w="20932">
                <a:noFill/>
              </a:ln>
            </c:spPr>
            <c:txPr>
              <a:bodyPr/>
              <a:lstStyle/>
              <a:p>
                <a:pPr>
                  <a:defRPr sz="134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pt idx="0">
                  <c:v>1996</c:v>
                </c:pt>
                <c:pt idx="1">
                  <c:v>1997</c:v>
                </c:pt>
                <c:pt idx="2">
                  <c:v>1998</c:v>
                </c:pt>
                <c:pt idx="3">
                  <c:v>1999</c:v>
                </c:pt>
                <c:pt idx="4">
                  <c:v>2000</c:v>
                </c:pt>
                <c:pt idx="5" formatCode="0">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Sheet1!$B$3:$R$3</c:f>
              <c:numCache>
                <c:formatCode>0.0%</c:formatCode>
                <c:ptCount val="17"/>
                <c:pt idx="0">
                  <c:v>6.4400000000000124E-2</c:v>
                </c:pt>
                <c:pt idx="1">
                  <c:v>6.7299999999999999E-2</c:v>
                </c:pt>
                <c:pt idx="2">
                  <c:v>6.1300000000000014E-2</c:v>
                </c:pt>
                <c:pt idx="3">
                  <c:v>6.1699999999999998E-2</c:v>
                </c:pt>
                <c:pt idx="4">
                  <c:v>6.4800000000000024E-2</c:v>
                </c:pt>
                <c:pt idx="5">
                  <c:v>5.8700000000000023E-2</c:v>
                </c:pt>
                <c:pt idx="6">
                  <c:v>6.6199999999999995E-2</c:v>
                </c:pt>
                <c:pt idx="7">
                  <c:v>5.7400000000000034E-2</c:v>
                </c:pt>
                <c:pt idx="8">
                  <c:v>5.4300000000000334E-2</c:v>
                </c:pt>
                <c:pt idx="9">
                  <c:v>4.9200000000000021E-2</c:v>
                </c:pt>
                <c:pt idx="10">
                  <c:v>4.9300000000000288E-2</c:v>
                </c:pt>
                <c:pt idx="11">
                  <c:v>5.0900000000000001E-2</c:v>
                </c:pt>
                <c:pt idx="12">
                  <c:v>6.2000000000000034E-2</c:v>
                </c:pt>
                <c:pt idx="13">
                  <c:v>5.7000000000000023E-2</c:v>
                </c:pt>
                <c:pt idx="14">
                  <c:v>5.3999999999999999E-2</c:v>
                </c:pt>
                <c:pt idx="15">
                  <c:v>4.7000000000000014E-2</c:v>
                </c:pt>
                <c:pt idx="16">
                  <c:v>4.7000000000000014E-2</c:v>
                </c:pt>
              </c:numCache>
            </c:numRef>
          </c:val>
          <c:smooth val="0"/>
        </c:ser>
        <c:dLbls>
          <c:showLegendKey val="0"/>
          <c:showVal val="1"/>
          <c:showCatName val="0"/>
          <c:showSerName val="0"/>
          <c:showPercent val="0"/>
          <c:showBubbleSize val="0"/>
        </c:dLbls>
        <c:marker val="1"/>
        <c:smooth val="0"/>
        <c:axId val="-575522336"/>
        <c:axId val="-575515808"/>
      </c:lineChart>
      <c:catAx>
        <c:axId val="-575522336"/>
        <c:scaling>
          <c:orientation val="minMax"/>
        </c:scaling>
        <c:delete val="0"/>
        <c:axPos val="b"/>
        <c:numFmt formatCode="General" sourceLinked="1"/>
        <c:majorTickMark val="out"/>
        <c:minorTickMark val="none"/>
        <c:tickLblPos val="nextTo"/>
        <c:spPr>
          <a:ln w="2599">
            <a:solidFill>
              <a:schemeClr val="tx1"/>
            </a:solidFill>
            <a:prstDash val="solid"/>
          </a:ln>
        </c:spPr>
        <c:txPr>
          <a:bodyPr rot="0" vert="horz"/>
          <a:lstStyle/>
          <a:p>
            <a:pPr>
              <a:defRPr sz="1347" b="0" i="0" u="none" strike="noStrike" baseline="0">
                <a:solidFill>
                  <a:schemeClr val="tx1"/>
                </a:solidFill>
                <a:latin typeface="Arial"/>
                <a:ea typeface="Arial"/>
                <a:cs typeface="Arial"/>
              </a:defRPr>
            </a:pPr>
            <a:endParaRPr lang="en-US"/>
          </a:p>
        </c:txPr>
        <c:crossAx val="-575515808"/>
        <c:crossesAt val="4.0000000000000022E-2"/>
        <c:auto val="0"/>
        <c:lblAlgn val="ctr"/>
        <c:lblOffset val="100"/>
        <c:tickLblSkip val="1"/>
        <c:tickMarkSkip val="1"/>
        <c:noMultiLvlLbl val="0"/>
      </c:catAx>
      <c:valAx>
        <c:axId val="-575515808"/>
        <c:scaling>
          <c:orientation val="minMax"/>
          <c:max val="9.0000000000000024E-2"/>
          <c:min val="4.0000000000000022E-2"/>
        </c:scaling>
        <c:delete val="0"/>
        <c:axPos val="l"/>
        <c:numFmt formatCode="0%" sourceLinked="0"/>
        <c:majorTickMark val="out"/>
        <c:minorTickMark val="none"/>
        <c:tickLblPos val="nextTo"/>
        <c:spPr>
          <a:ln w="2599">
            <a:solidFill>
              <a:schemeClr val="tx1"/>
            </a:solidFill>
            <a:prstDash val="solid"/>
          </a:ln>
        </c:spPr>
        <c:txPr>
          <a:bodyPr rot="0" vert="horz"/>
          <a:lstStyle/>
          <a:p>
            <a:pPr>
              <a:defRPr sz="1347" b="0" i="0" u="none" strike="noStrike" baseline="0">
                <a:solidFill>
                  <a:schemeClr val="tx1"/>
                </a:solidFill>
                <a:latin typeface="Arial"/>
                <a:ea typeface="Arial"/>
                <a:cs typeface="Arial"/>
              </a:defRPr>
            </a:pPr>
            <a:endParaRPr lang="en-US"/>
          </a:p>
        </c:txPr>
        <c:crossAx val="-575522336"/>
        <c:crosses val="autoZero"/>
        <c:crossBetween val="between"/>
        <c:majorUnit val="1.0000000000000005E-2"/>
      </c:valAx>
      <c:spPr>
        <a:noFill/>
        <a:ln w="25394">
          <a:noFill/>
        </a:ln>
      </c:spPr>
    </c:plotArea>
    <c:legend>
      <c:legendPos val="r"/>
      <c:layout>
        <c:manualLayout>
          <c:xMode val="edge"/>
          <c:yMode val="edge"/>
          <c:x val="0.10971919814371028"/>
          <c:y val="0.73070955239507107"/>
          <c:w val="0.29015806357538682"/>
          <c:h val="0.10319259597500779"/>
        </c:manualLayout>
      </c:layout>
      <c:overlay val="0"/>
      <c:spPr>
        <a:solidFill>
          <a:schemeClr val="bg1"/>
        </a:solidFill>
        <a:ln w="2599">
          <a:solidFill>
            <a:schemeClr val="tx1"/>
          </a:solidFill>
          <a:prstDash val="solid"/>
        </a:ln>
      </c:spPr>
      <c:txPr>
        <a:bodyPr/>
        <a:lstStyle/>
        <a:p>
          <a:pPr>
            <a:defRPr sz="123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832"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28688C"/>
                </a:solidFill>
                <a:latin typeface="SwissReSans"/>
                <a:ea typeface="SwissReSans"/>
                <a:cs typeface="SwissReSans"/>
              </a:defRPr>
            </a:pPr>
            <a:r>
              <a:rPr lang="en-US" b="1">
                <a:solidFill>
                  <a:srgbClr val="28688C"/>
                </a:solidFill>
              </a:rPr>
              <a:t>Real growth rates</a:t>
            </a:r>
          </a:p>
        </c:rich>
      </c:tx>
      <c:layout>
        <c:manualLayout>
          <c:xMode val="edge"/>
          <c:yMode val="edge"/>
          <c:x val="7.9069855775987477E-2"/>
          <c:y val="1.8691588785046884E-2"/>
        </c:manualLayout>
      </c:layout>
      <c:overlay val="0"/>
      <c:spPr>
        <a:noFill/>
        <a:ln w="25400">
          <a:noFill/>
        </a:ln>
      </c:spPr>
    </c:title>
    <c:autoTitleDeleted val="0"/>
    <c:plotArea>
      <c:layout>
        <c:manualLayout>
          <c:layoutTarget val="inner"/>
          <c:xMode val="edge"/>
          <c:yMode val="edge"/>
          <c:x val="0.10664454443194744"/>
          <c:y val="0.13631159043086141"/>
          <c:w val="0.85891472868217711"/>
          <c:h val="0.60046728971961716"/>
        </c:manualLayout>
      </c:layout>
      <c:barChart>
        <c:barDir val="col"/>
        <c:grouping val="clustered"/>
        <c:varyColors val="0"/>
        <c:ser>
          <c:idx val="2"/>
          <c:order val="2"/>
          <c:tx>
            <c:strRef>
              <c:f>Fig_5!$D$4</c:f>
              <c:strCache>
                <c:ptCount val="1"/>
                <c:pt idx="0">
                  <c:v>Total</c:v>
                </c:pt>
              </c:strCache>
            </c:strRef>
          </c:tx>
          <c:spPr>
            <a:solidFill>
              <a:srgbClr val="00A9E0"/>
            </a:solidFill>
            <a:ln w="12700">
              <a:solidFill>
                <a:srgbClr val="000000"/>
              </a:solidFill>
              <a:prstDash val="solid"/>
            </a:ln>
          </c:spPr>
          <c:invertIfNegative val="0"/>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Fig_5!$D$5:$D$35</c:f>
              <c:numCache>
                <c:formatCode>0.0%</c:formatCode>
                <c:ptCount val="31"/>
                <c:pt idx="0">
                  <c:v>-9.8853744566441692E-3</c:v>
                </c:pt>
                <c:pt idx="1">
                  <c:v>1.4221233315765932E-2</c:v>
                </c:pt>
                <c:pt idx="2">
                  <c:v>3.0832666903734252E-2</c:v>
                </c:pt>
                <c:pt idx="3">
                  <c:v>3.5758245736360612E-2</c:v>
                </c:pt>
                <c:pt idx="4">
                  <c:v>7.7313050627709143E-2</c:v>
                </c:pt>
                <c:pt idx="5">
                  <c:v>0.1183006092906001</c:v>
                </c:pt>
                <c:pt idx="6">
                  <c:v>0.17418219149112849</c:v>
                </c:pt>
                <c:pt idx="7">
                  <c:v>8.3269536495208726E-2</c:v>
                </c:pt>
                <c:pt idx="8">
                  <c:v>9.4181828200817247E-2</c:v>
                </c:pt>
                <c:pt idx="9">
                  <c:v>3.6364626139402383E-2</c:v>
                </c:pt>
                <c:pt idx="10">
                  <c:v>1.5506369993090643E-2</c:v>
                </c:pt>
                <c:pt idx="11">
                  <c:v>2.2578904405236296E-2</c:v>
                </c:pt>
                <c:pt idx="12">
                  <c:v>4.4957924634218972E-2</c:v>
                </c:pt>
                <c:pt idx="13">
                  <c:v>5.4326556622982122E-2</c:v>
                </c:pt>
                <c:pt idx="14">
                  <c:v>3.1754221767187119E-2</c:v>
                </c:pt>
                <c:pt idx="15">
                  <c:v>3.7478726357221652E-2</c:v>
                </c:pt>
                <c:pt idx="16">
                  <c:v>1.7918655648827751E-2</c:v>
                </c:pt>
                <c:pt idx="17">
                  <c:v>4.9362905323506075E-2</c:v>
                </c:pt>
                <c:pt idx="18">
                  <c:v>3.1162219122052252E-2</c:v>
                </c:pt>
                <c:pt idx="19">
                  <c:v>5.2985530346632406E-2</c:v>
                </c:pt>
                <c:pt idx="20">
                  <c:v>7.3824375867843822E-2</c:v>
                </c:pt>
                <c:pt idx="21">
                  <c:v>1.2653212994337082E-2</c:v>
                </c:pt>
                <c:pt idx="22">
                  <c:v>5.4814010858536946E-2</c:v>
                </c:pt>
                <c:pt idx="23">
                  <c:v>2.4999035522341811E-2</c:v>
                </c:pt>
                <c:pt idx="24">
                  <c:v>2.9079223051667383E-2</c:v>
                </c:pt>
                <c:pt idx="25">
                  <c:v>2.5183700025081652E-2</c:v>
                </c:pt>
                <c:pt idx="26">
                  <c:v>4.0945168584584433E-2</c:v>
                </c:pt>
                <c:pt idx="27">
                  <c:v>3.6656968295574438E-2</c:v>
                </c:pt>
                <c:pt idx="28">
                  <c:v>-3.6432374268770606E-2</c:v>
                </c:pt>
                <c:pt idx="29">
                  <c:v>3.0000000000000252E-3</c:v>
                </c:pt>
                <c:pt idx="30">
                  <c:v>2.1000000000000119E-2</c:v>
                </c:pt>
              </c:numCache>
            </c:numRef>
          </c:val>
        </c:ser>
        <c:dLbls>
          <c:showLegendKey val="0"/>
          <c:showVal val="0"/>
          <c:showCatName val="0"/>
          <c:showSerName val="0"/>
          <c:showPercent val="0"/>
          <c:showBubbleSize val="0"/>
        </c:dLbls>
        <c:gapWidth val="70"/>
        <c:axId val="-577351376"/>
        <c:axId val="-577359536"/>
      </c:barChart>
      <c:lineChart>
        <c:grouping val="standard"/>
        <c:varyColors val="0"/>
        <c:ser>
          <c:idx val="0"/>
          <c:order val="0"/>
          <c:tx>
            <c:strRef>
              <c:f>Fig_5!$B$4</c:f>
              <c:strCache>
                <c:ptCount val="1"/>
                <c:pt idx="0">
                  <c:v>Industrialised countries</c:v>
                </c:pt>
              </c:strCache>
            </c:strRef>
          </c:tx>
          <c:spPr>
            <a:ln w="28575">
              <a:solidFill>
                <a:srgbClr val="0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Fig_5!$B$5:$B$35</c:f>
              <c:numCache>
                <c:formatCode>0.0%</c:formatCode>
                <c:ptCount val="31"/>
                <c:pt idx="0">
                  <c:v>-1.3106624595820921E-2</c:v>
                </c:pt>
                <c:pt idx="1">
                  <c:v>1.0769379325211175E-2</c:v>
                </c:pt>
                <c:pt idx="2">
                  <c:v>2.9655240476131769E-2</c:v>
                </c:pt>
                <c:pt idx="3">
                  <c:v>3.3267814666032791E-2</c:v>
                </c:pt>
                <c:pt idx="4">
                  <c:v>7.8502930700779114E-2</c:v>
                </c:pt>
                <c:pt idx="5">
                  <c:v>0.12182813882827759</c:v>
                </c:pt>
                <c:pt idx="6">
                  <c:v>0.17697928845882588</c:v>
                </c:pt>
                <c:pt idx="7">
                  <c:v>8.2317322492599765E-2</c:v>
                </c:pt>
                <c:pt idx="8">
                  <c:v>9.4847150146961226E-2</c:v>
                </c:pt>
                <c:pt idx="9">
                  <c:v>3.3496789634227753E-2</c:v>
                </c:pt>
                <c:pt idx="10">
                  <c:v>1.3827796094119616E-2</c:v>
                </c:pt>
                <c:pt idx="11">
                  <c:v>2.1185157820582411E-2</c:v>
                </c:pt>
                <c:pt idx="12">
                  <c:v>4.2436663061380733E-2</c:v>
                </c:pt>
                <c:pt idx="13">
                  <c:v>5.1708430051804186E-2</c:v>
                </c:pt>
                <c:pt idx="14">
                  <c:v>2.8064779937267303E-2</c:v>
                </c:pt>
                <c:pt idx="15">
                  <c:v>3.4789726138114992E-2</c:v>
                </c:pt>
                <c:pt idx="16">
                  <c:v>1.7025565728545314E-2</c:v>
                </c:pt>
                <c:pt idx="17">
                  <c:v>4.6033136546612036E-2</c:v>
                </c:pt>
                <c:pt idx="18">
                  <c:v>2.9369588941335567E-2</c:v>
                </c:pt>
                <c:pt idx="19">
                  <c:v>5.1507845520973206E-2</c:v>
                </c:pt>
                <c:pt idx="20">
                  <c:v>7.092941552400589E-2</c:v>
                </c:pt>
                <c:pt idx="21">
                  <c:v>4.9339658580720433E-3</c:v>
                </c:pt>
                <c:pt idx="22">
                  <c:v>4.9599509686231918E-2</c:v>
                </c:pt>
                <c:pt idx="23">
                  <c:v>1.968464441597462E-2</c:v>
                </c:pt>
                <c:pt idx="24">
                  <c:v>2.4568663910031163E-2</c:v>
                </c:pt>
                <c:pt idx="25">
                  <c:v>2.1702853962779052E-2</c:v>
                </c:pt>
                <c:pt idx="26">
                  <c:v>3.1125240027904844E-2</c:v>
                </c:pt>
                <c:pt idx="27">
                  <c:v>2.7637552469969233E-2</c:v>
                </c:pt>
                <c:pt idx="28">
                  <c:v>-5.3087241947651284E-2</c:v>
                </c:pt>
                <c:pt idx="29">
                  <c:v>-2.0000000000000052E-2</c:v>
                </c:pt>
                <c:pt idx="30">
                  <c:v>1.0000000000000063E-2</c:v>
                </c:pt>
              </c:numCache>
            </c:numRef>
          </c:val>
          <c:smooth val="0"/>
        </c:ser>
        <c:ser>
          <c:idx val="1"/>
          <c:order val="1"/>
          <c:tx>
            <c:strRef>
              <c:f>Fig_5!$C$4</c:f>
              <c:strCache>
                <c:ptCount val="1"/>
                <c:pt idx="0">
                  <c:v>Emerging markets</c:v>
                </c:pt>
              </c:strCache>
            </c:strRef>
          </c:tx>
          <c:spPr>
            <a:ln w="31750">
              <a:solidFill>
                <a:srgbClr val="C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Fig_5!$C$5:$C$35</c:f>
              <c:numCache>
                <c:formatCode>0.0%</c:formatCode>
                <c:ptCount val="31"/>
                <c:pt idx="0">
                  <c:v>6.6004745662212358E-2</c:v>
                </c:pt>
                <c:pt idx="1">
                  <c:v>8.6697384715081136E-2</c:v>
                </c:pt>
                <c:pt idx="2">
                  <c:v>5.3668394684791593E-2</c:v>
                </c:pt>
                <c:pt idx="3">
                  <c:v>9.0034365653993365E-2</c:v>
                </c:pt>
                <c:pt idx="4">
                  <c:v>5.1111955195665359E-2</c:v>
                </c:pt>
                <c:pt idx="5">
                  <c:v>3.3672105520964148E-2</c:v>
                </c:pt>
                <c:pt idx="6">
                  <c:v>9.5693036913871765E-2</c:v>
                </c:pt>
                <c:pt idx="7">
                  <c:v>0.11298085749149299</c:v>
                </c:pt>
                <c:pt idx="8">
                  <c:v>7.0460498332977767E-2</c:v>
                </c:pt>
                <c:pt idx="9">
                  <c:v>0.13571773469448212</c:v>
                </c:pt>
                <c:pt idx="10">
                  <c:v>7.0905908942222914E-2</c:v>
                </c:pt>
                <c:pt idx="11">
                  <c:v>6.1424296349287033E-2</c:v>
                </c:pt>
                <c:pt idx="12">
                  <c:v>0.11291211843490602</c:v>
                </c:pt>
                <c:pt idx="13">
                  <c:v>0.1172215417027479</c:v>
                </c:pt>
                <c:pt idx="14">
                  <c:v>0.12067143619060515</c:v>
                </c:pt>
                <c:pt idx="15">
                  <c:v>9.7428888082504272E-2</c:v>
                </c:pt>
                <c:pt idx="16">
                  <c:v>3.5773057490587401E-2</c:v>
                </c:pt>
                <c:pt idx="17">
                  <c:v>0.11184589564800236</c:v>
                </c:pt>
                <c:pt idx="18">
                  <c:v>6.1607640236616509E-2</c:v>
                </c:pt>
                <c:pt idx="19">
                  <c:v>7.840302586555481E-2</c:v>
                </c:pt>
                <c:pt idx="20">
                  <c:v>0.12729537487030179</c:v>
                </c:pt>
                <c:pt idx="21">
                  <c:v>0.14569503068924061</c:v>
                </c:pt>
                <c:pt idx="22">
                  <c:v>0.13369202613830566</c:v>
                </c:pt>
                <c:pt idx="23">
                  <c:v>0.10568863153457642</c:v>
                </c:pt>
                <c:pt idx="24">
                  <c:v>9.2109248042106628E-2</c:v>
                </c:pt>
                <c:pt idx="25">
                  <c:v>7.0256143808364868E-2</c:v>
                </c:pt>
                <c:pt idx="26">
                  <c:v>0.15539924800395971</c:v>
                </c:pt>
                <c:pt idx="27">
                  <c:v>0.12767697870731337</c:v>
                </c:pt>
                <c:pt idx="28">
                  <c:v>0.10962638258934022</c:v>
                </c:pt>
                <c:pt idx="29">
                  <c:v>3.1000000000000225E-2</c:v>
                </c:pt>
                <c:pt idx="30">
                  <c:v>8.5000000000000048E-2</c:v>
                </c:pt>
              </c:numCache>
            </c:numRef>
          </c:val>
          <c:smooth val="0"/>
        </c:ser>
        <c:dLbls>
          <c:showLegendKey val="0"/>
          <c:showVal val="0"/>
          <c:showCatName val="0"/>
          <c:showSerName val="0"/>
          <c:showPercent val="0"/>
          <c:showBubbleSize val="0"/>
        </c:dLbls>
        <c:marker val="1"/>
        <c:smooth val="0"/>
        <c:axId val="-577351376"/>
        <c:axId val="-577359536"/>
      </c:lineChart>
      <c:catAx>
        <c:axId val="-577351376"/>
        <c:scaling>
          <c:orientation val="minMax"/>
        </c:scaling>
        <c:delete val="0"/>
        <c:axPos val="b"/>
        <c:numFmt formatCode="General" sourceLinked="1"/>
        <c:majorTickMark val="out"/>
        <c:minorTickMark val="none"/>
        <c:tickLblPos val="low"/>
        <c:spPr>
          <a:ln w="3175">
            <a:solidFill>
              <a:srgbClr val="000000"/>
            </a:solidFill>
            <a:prstDash val="solid"/>
          </a:ln>
        </c:spPr>
        <c:txPr>
          <a:bodyPr rot="-5400000" vert="horz"/>
          <a:lstStyle/>
          <a:p>
            <a:pPr>
              <a:defRPr sz="1300" b="0" i="0" u="none" strike="noStrike" baseline="0">
                <a:solidFill>
                  <a:srgbClr val="000000"/>
                </a:solidFill>
                <a:latin typeface="SwissReSans"/>
                <a:ea typeface="SwissReSans"/>
                <a:cs typeface="SwissReSans"/>
              </a:defRPr>
            </a:pPr>
            <a:endParaRPr lang="en-US"/>
          </a:p>
        </c:txPr>
        <c:crossAx val="-577359536"/>
        <c:crossesAt val="0"/>
        <c:auto val="1"/>
        <c:lblAlgn val="ctr"/>
        <c:lblOffset val="100"/>
        <c:tickLblSkip val="1"/>
        <c:tickMarkSkip val="1"/>
        <c:noMultiLvlLbl val="0"/>
      </c:catAx>
      <c:valAx>
        <c:axId val="-577359536"/>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9525">
            <a:noFill/>
          </a:ln>
        </c:spPr>
        <c:txPr>
          <a:bodyPr rot="0" vert="horz"/>
          <a:lstStyle/>
          <a:p>
            <a:pPr>
              <a:defRPr sz="1500" b="0" i="0" u="none" strike="noStrike" baseline="0">
                <a:solidFill>
                  <a:srgbClr val="000000"/>
                </a:solidFill>
                <a:latin typeface="SwissReSans"/>
                <a:ea typeface="SwissReSans"/>
                <a:cs typeface="SwissReSans"/>
              </a:defRPr>
            </a:pPr>
            <a:endParaRPr lang="en-US"/>
          </a:p>
        </c:txPr>
        <c:crossAx val="-577351376"/>
        <c:crosses val="autoZero"/>
        <c:crossBetween val="between"/>
      </c:valAx>
      <c:spPr>
        <a:noFill/>
        <a:ln w="25400">
          <a:noFill/>
        </a:ln>
      </c:spPr>
    </c:plotArea>
    <c:legend>
      <c:legendPos val="b"/>
      <c:layout>
        <c:manualLayout>
          <c:xMode val="edge"/>
          <c:yMode val="edge"/>
          <c:x val="9.8859502185962636E-2"/>
          <c:y val="0.91822429906542069"/>
          <c:w val="0.88213042834190003"/>
          <c:h val="5.6074766355140193E-2"/>
        </c:manualLayout>
      </c:layout>
      <c:overlay val="0"/>
      <c:spPr>
        <a:solidFill>
          <a:srgbClr val="FFFFFF"/>
        </a:solidFill>
        <a:ln w="25400">
          <a:noFill/>
        </a:ln>
      </c:spPr>
      <c:txPr>
        <a:bodyPr/>
        <a:lstStyle/>
        <a:p>
          <a:pPr>
            <a:defRPr sz="1380" b="0" i="0" u="none" strike="noStrike" baseline="0">
              <a:solidFill>
                <a:srgbClr val="000000"/>
              </a:solidFill>
              <a:latin typeface="SwissReSans"/>
              <a:ea typeface="SwissReSans"/>
              <a:cs typeface="SwissReSans"/>
            </a:defRPr>
          </a:pPr>
          <a:endParaRPr lang="en-US"/>
        </a:p>
      </c:txPr>
    </c:legend>
    <c:plotVisOnly val="1"/>
    <c:dispBlanksAs val="gap"/>
    <c:showDLblsOverMax val="0"/>
  </c:chart>
  <c:spPr>
    <a:solidFill>
      <a:srgbClr val="FFFFFF"/>
    </a:solidFill>
    <a:ln w="9525">
      <a:noFill/>
    </a:ln>
  </c:spPr>
  <c:txPr>
    <a:bodyPr/>
    <a:lstStyle/>
    <a:p>
      <a:pPr>
        <a:defRPr sz="1500" b="0" i="0" u="none" strike="noStrike" baseline="0">
          <a:solidFill>
            <a:srgbClr val="000000"/>
          </a:solidFill>
          <a:latin typeface="SwissReSans"/>
          <a:ea typeface="SwissReSans"/>
          <a:cs typeface="SwissReSan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575527232"/>
        <c:axId val="-575526688"/>
      </c:barChart>
      <c:catAx>
        <c:axId val="-57552723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575526688"/>
        <c:crosses val="autoZero"/>
        <c:auto val="0"/>
        <c:lblAlgn val="ctr"/>
        <c:lblOffset val="0"/>
        <c:tickLblSkip val="1"/>
        <c:tickMarkSkip val="1"/>
        <c:noMultiLvlLbl val="0"/>
      </c:catAx>
      <c:valAx>
        <c:axId val="-57552668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57552723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214639836689"/>
          <c:y val="8.7833163999661568E-2"/>
          <c:w val="0.85017493924125798"/>
          <c:h val="0.70923913043479403"/>
        </c:manualLayout>
      </c:layout>
      <c:lineChart>
        <c:grouping val="standard"/>
        <c:varyColors val="0"/>
        <c:ser>
          <c:idx val="0"/>
          <c:order val="0"/>
          <c:marker>
            <c:symbol val="none"/>
          </c:marker>
          <c:dPt>
            <c:idx val="14"/>
            <c:bubble3D val="0"/>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mooth val="0"/>
        </c:ser>
        <c:dLbls>
          <c:showLegendKey val="0"/>
          <c:showVal val="0"/>
          <c:showCatName val="0"/>
          <c:showSerName val="0"/>
          <c:showPercent val="0"/>
          <c:showBubbleSize val="0"/>
        </c:dLbls>
        <c:smooth val="0"/>
        <c:axId val="-577350832"/>
        <c:axId val="-577352464"/>
      </c:lineChart>
      <c:catAx>
        <c:axId val="-5773508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577352464"/>
        <c:crosses val="autoZero"/>
        <c:auto val="1"/>
        <c:lblAlgn val="ctr"/>
        <c:lblOffset val="100"/>
        <c:tickLblSkip val="1"/>
        <c:tickMarkSkip val="1"/>
        <c:noMultiLvlLbl val="0"/>
      </c:catAx>
      <c:valAx>
        <c:axId val="-577352464"/>
        <c:scaling>
          <c:orientation val="minMax"/>
          <c:max val="200"/>
          <c:min val="60"/>
        </c:scaling>
        <c:delete val="0"/>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95E-2"/>
              <c:y val="0.40489130434782838"/>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577350832"/>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62.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4/25/2014</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24568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104900" y="698500"/>
            <a:ext cx="4648200" cy="3486150"/>
          </a:xfrm>
          <a:ln w="12700"/>
        </p:spPr>
      </p:sp>
      <p:sp>
        <p:nvSpPr>
          <p:cNvPr id="6148"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676240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109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38764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014571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111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89332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112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19794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113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048259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114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581462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115</a:t>
            </a:fld>
            <a:endParaRPr lang="en-US"/>
          </a:p>
        </p:txBody>
      </p:sp>
    </p:spTree>
    <p:extLst>
      <p:ext uri="{BB962C8B-B14F-4D97-AF65-F5344CB8AC3E}">
        <p14:creationId xmlns:p14="http://schemas.microsoft.com/office/powerpoint/2010/main" val="34454425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116</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75520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117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14821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118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44559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7" y="9046678"/>
            <a:ext cx="690779" cy="248133"/>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104900" y="698500"/>
            <a:ext cx="4648200" cy="3486150"/>
          </a:xfrm>
          <a:ln w="12700"/>
        </p:spPr>
      </p:sp>
      <p:sp>
        <p:nvSpPr>
          <p:cNvPr id="7172"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778871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119</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526939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120</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2282879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121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93762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122</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44405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123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8143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124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93367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125</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40736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126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113278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127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14173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128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650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9046823"/>
            <a:ext cx="690779" cy="247989"/>
          </a:xfrm>
        </p:spPr>
        <p:txBody>
          <a:bodyPr/>
          <a:lstStyle/>
          <a:p>
            <a:pPr defTabSz="928531">
              <a:defRPr/>
            </a:pPr>
            <a:fld id="{997B1A37-7284-48D3-AB21-085E11E2C639}" type="slidenum">
              <a:rPr lang="en-US" smtClean="0">
                <a:solidFill>
                  <a:srgbClr val="000000"/>
                </a:solidFill>
              </a:rPr>
              <a:pPr defTabSz="928531">
                <a:defRPr/>
              </a:pPr>
              <a:t>12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2330645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129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444312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130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76206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6778643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133</a:t>
            </a:fld>
            <a:endParaRPr lang="en-US" dirty="0"/>
          </a:p>
        </p:txBody>
      </p:sp>
    </p:spTree>
    <p:extLst>
      <p:ext uri="{BB962C8B-B14F-4D97-AF65-F5344CB8AC3E}">
        <p14:creationId xmlns:p14="http://schemas.microsoft.com/office/powerpoint/2010/main" val="325388572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134</a:t>
            </a:fld>
            <a:endParaRPr lang="en-US" dirty="0"/>
          </a:p>
        </p:txBody>
      </p:sp>
    </p:spTree>
    <p:extLst>
      <p:ext uri="{BB962C8B-B14F-4D97-AF65-F5344CB8AC3E}">
        <p14:creationId xmlns:p14="http://schemas.microsoft.com/office/powerpoint/2010/main" val="10622116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1151154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136</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2208044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138</a:t>
            </a:fld>
            <a:endParaRPr lang="en-US"/>
          </a:p>
        </p:txBody>
      </p:sp>
    </p:spTree>
    <p:extLst>
      <p:ext uri="{BB962C8B-B14F-4D97-AF65-F5344CB8AC3E}">
        <p14:creationId xmlns:p14="http://schemas.microsoft.com/office/powerpoint/2010/main" val="102737369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5863290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236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737457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188248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017232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144</a:t>
            </a:fld>
            <a:endParaRPr lang="en-US" noProof="0" dirty="0"/>
          </a:p>
        </p:txBody>
      </p:sp>
    </p:spTree>
    <p:extLst>
      <p:ext uri="{BB962C8B-B14F-4D97-AF65-F5344CB8AC3E}">
        <p14:creationId xmlns:p14="http://schemas.microsoft.com/office/powerpoint/2010/main" val="166287700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147</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927509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148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804568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149</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30488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150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276520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151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996643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153</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039372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154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175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191745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155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7081162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156</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2915287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031949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158</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418496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159</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53252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160</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12392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161</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253820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162</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109591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164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214242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5772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p:txBody>
          <a:bodyPr/>
          <a:lstStyle/>
          <a:p>
            <a:pPr>
              <a:defRPr/>
            </a:pPr>
            <a:fld id="{EC918DC2-E5D7-4EE4-93CD-B54C6A7328D4}" type="slidenum">
              <a:rPr lang="en-US"/>
              <a:pPr>
                <a:defRPr/>
              </a:pPr>
              <a:t>15</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2735146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0140665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176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43421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177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7231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178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231208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1389047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180</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86122830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17360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182</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40599960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183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19872190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184</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56725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sldNum" sz="quarter" idx="5"/>
          </p:nvPr>
        </p:nvSpPr>
        <p:spPr>
          <a:xfrm>
            <a:off x="3154363" y="9047163"/>
            <a:ext cx="704850" cy="247650"/>
          </a:xfrm>
        </p:spPr>
        <p:txBody>
          <a:bodyPr/>
          <a:lstStyle/>
          <a:p>
            <a:pPr>
              <a:defRPr/>
            </a:pPr>
            <a:fld id="{605C0F12-A0F8-4E8F-86B4-A5516148A655}" type="slidenum">
              <a:rPr lang="en-US" smtClean="0">
                <a:latin typeface="Arial" pitchFamily="34" charset="0"/>
              </a:rPr>
              <a:pPr>
                <a:defRPr/>
              </a:pPr>
              <a:t>16</a:t>
            </a:fld>
            <a:endParaRPr lang="en-US" smtClean="0">
              <a:latin typeface="Arial"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342291652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185</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587680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186</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037366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187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913373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188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711723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189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9946692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10087541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191</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09580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192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0458738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859555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194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2599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0355" name="Rectangle 3"/>
          <p:cNvSpPr>
            <a:spLocks noGrp="1" noChangeArrowheads="1"/>
          </p:cNvSpPr>
          <p:nvPr>
            <p:ph type="body" idx="1"/>
          </p:nvPr>
        </p:nvSpPr>
        <p:spPr bwMode="auto">
          <a:xfrm>
            <a:off x="917575" y="4425950"/>
            <a:ext cx="5126038" cy="4195763"/>
          </a:xfrm>
          <a:noFill/>
        </p:spPr>
        <p:txBody>
          <a:bodyPr wrap="square" lIns="91639" tIns="45820" rIns="91639" bIns="45820"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59725227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195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612914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205144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197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562517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198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300849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199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7448907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200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170118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201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578454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202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347093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203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79505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204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6351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2403"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150615605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205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916094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206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85813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207</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54287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009785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209</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173499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CD7F88F9-67A0-4DD5-9BC7-F7DE73C9931D}" type="slidenum">
              <a:rPr lang="en-US" smtClean="0"/>
              <a:pPr>
                <a:defRPr/>
              </a:pPr>
              <a:t>210</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729253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7" y="9046822"/>
            <a:ext cx="690779" cy="247989"/>
          </a:xfrm>
        </p:spPr>
        <p:txBody>
          <a:bodyPr/>
          <a:lstStyle/>
          <a:p>
            <a:pPr>
              <a:defRPr/>
            </a:pPr>
            <a:fld id="{6431A3C4-953E-479E-AB9F-C945280D9038}" type="slidenum">
              <a:rPr lang="en-US" smtClean="0"/>
              <a:pPr>
                <a:defRPr/>
              </a:pPr>
              <a:t>212</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793446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213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3427"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388760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0942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ldNum" sz="quarter" idx="5"/>
          </p:nvPr>
        </p:nvSpPr>
        <p:spPr/>
        <p:txBody>
          <a:bodyPr/>
          <a:lstStyle/>
          <a:p>
            <a:pPr>
              <a:defRPr/>
            </a:pPr>
            <a:fld id="{0F24EF68-5EBC-43E8-80CE-6352EDCE6DB0}" type="slidenum">
              <a:rPr lang="en-US" smtClean="0"/>
              <a:pPr>
                <a:defRPr/>
              </a:pPr>
              <a:t>20</a:t>
            </a:fld>
            <a:endParaRPr lang="en-U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84455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9825" y="687388"/>
            <a:ext cx="4679950" cy="3509962"/>
          </a:xfrm>
          <a:prstGeom prst="rect">
            <a:avLst/>
          </a:prstGeom>
          <a:noFill/>
          <a:ln>
            <a:solidFill>
              <a:srgbClr val="000000"/>
            </a:solidFill>
            <a:miter lim="800000"/>
            <a:headEnd/>
            <a:tailEnd/>
          </a:ln>
        </p:spPr>
      </p:sp>
      <p:sp>
        <p:nvSpPr>
          <p:cNvPr id="120835" name="Rectangle 3"/>
          <p:cNvSpPr>
            <a:spLocks noGrp="1" noChangeArrowheads="1"/>
          </p:cNvSpPr>
          <p:nvPr>
            <p:ph type="body" idx="1"/>
          </p:nvPr>
        </p:nvSpPr>
        <p:spPr bwMode="auto">
          <a:xfrm>
            <a:off x="917575" y="4425950"/>
            <a:ext cx="5126038" cy="4195763"/>
          </a:xfrm>
          <a:prstGeom prst="rect">
            <a:avLst/>
          </a:prstGeom>
          <a:noFill/>
          <a:ln w="12700">
            <a:miter lim="800000"/>
            <a:headEnd type="none" w="sm" len="sm"/>
            <a:tailEnd type="none" w="sm" len="sm"/>
          </a:ln>
        </p:spPr>
        <p:txBody>
          <a:bodyPr lIns="91659" tIns="45830" rIns="91659" bIns="45830"/>
          <a:lstStyle/>
          <a:p>
            <a:endParaRPr lang="en-US" smtClean="0"/>
          </a:p>
        </p:txBody>
      </p:sp>
    </p:spTree>
    <p:extLst>
      <p:ext uri="{BB962C8B-B14F-4D97-AF65-F5344CB8AC3E}">
        <p14:creationId xmlns:p14="http://schemas.microsoft.com/office/powerpoint/2010/main" val="2848118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9825" y="687388"/>
            <a:ext cx="4679950" cy="3509962"/>
          </a:xfrm>
          <a:prstGeom prst="rect">
            <a:avLst/>
          </a:prstGeom>
          <a:noFill/>
          <a:ln>
            <a:solidFill>
              <a:srgbClr val="000000"/>
            </a:solidFill>
            <a:miter lim="800000"/>
            <a:headEnd/>
            <a:tailEnd/>
          </a:ln>
        </p:spPr>
      </p:sp>
      <p:sp>
        <p:nvSpPr>
          <p:cNvPr id="120835" name="Rectangle 3"/>
          <p:cNvSpPr>
            <a:spLocks noGrp="1" noChangeArrowheads="1"/>
          </p:cNvSpPr>
          <p:nvPr>
            <p:ph type="body" idx="1"/>
          </p:nvPr>
        </p:nvSpPr>
        <p:spPr bwMode="auto">
          <a:xfrm>
            <a:off x="917575" y="4425950"/>
            <a:ext cx="5126038" cy="4195763"/>
          </a:xfrm>
          <a:prstGeom prst="rect">
            <a:avLst/>
          </a:prstGeom>
          <a:noFill/>
          <a:ln w="12700">
            <a:miter lim="800000"/>
            <a:headEnd type="none" w="sm" len="sm"/>
            <a:tailEnd type="none" w="sm" len="sm"/>
          </a:ln>
        </p:spPr>
        <p:txBody>
          <a:bodyPr lIns="91659" tIns="45830" rIns="91659" bIns="45830"/>
          <a:lstStyle/>
          <a:p>
            <a:endParaRPr lang="en-US" smtClean="0"/>
          </a:p>
        </p:txBody>
      </p:sp>
    </p:spTree>
    <p:extLst>
      <p:ext uri="{BB962C8B-B14F-4D97-AF65-F5344CB8AC3E}">
        <p14:creationId xmlns:p14="http://schemas.microsoft.com/office/powerpoint/2010/main" val="636298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5475"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803706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6499"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1962424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7523" name="Rectangle 3"/>
          <p:cNvSpPr>
            <a:spLocks noGrp="1" noChangeArrowheads="1"/>
          </p:cNvSpPr>
          <p:nvPr>
            <p:ph type="body" idx="1"/>
          </p:nvPr>
        </p:nvSpPr>
        <p:spPr bwMode="auto">
          <a:xfrm>
            <a:off x="917575" y="4425950"/>
            <a:ext cx="5126038" cy="4195763"/>
          </a:xfrm>
          <a:noFill/>
        </p:spPr>
        <p:txBody>
          <a:bodyPr wrap="square" lIns="91649" tIns="45825" rIns="91649" bIns="45825"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429576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26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589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27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0810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0847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578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9047163"/>
            <a:ext cx="689527" cy="247650"/>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6406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30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754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31</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0264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33</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8003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6609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1574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7513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3206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42079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3702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782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3680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43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8207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49339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3925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46</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37061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47</a:t>
            </a:fld>
            <a:endParaRPr lang="en-US" sz="1000"/>
          </a:p>
        </p:txBody>
      </p:sp>
      <p:sp>
        <p:nvSpPr>
          <p:cNvPr id="97283" name="Rectangle 2"/>
          <p:cNvSpPr>
            <a:spLocks noGrp="1" noRot="1" noChangeAspect="1" noChangeArrowheads="1" noTextEdit="1"/>
          </p:cNvSpPr>
          <p:nvPr>
            <p:ph type="sldImg"/>
          </p:nvPr>
        </p:nvSpPr>
        <p:spPr>
          <a:xfrm>
            <a:off x="1063625" y="687388"/>
            <a:ext cx="4679950" cy="3509962"/>
          </a:xfrm>
          <a:ln/>
        </p:spPr>
      </p:sp>
      <p:sp>
        <p:nvSpPr>
          <p:cNvPr id="97284"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24991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48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401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4248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51</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531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52</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4809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523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551305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8525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087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56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0302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a:noFill/>
        </p:spPr>
        <p:txBody>
          <a:bodyPr/>
          <a:lstStyle/>
          <a:p>
            <a:fld id="{9ED836AE-9ECB-46EF-A6E5-13C6ACD47DB7}" type="slidenum">
              <a:rPr lang="en-US" smtClean="0"/>
              <a:pPr/>
              <a:t>58</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19305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59</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1955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60</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35914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61</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49905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62</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977593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63</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726747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64</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18228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6</a:t>
            </a:fld>
            <a:endParaRPr lang="en-US" noProof="0" dirty="0"/>
          </a:p>
        </p:txBody>
      </p:sp>
    </p:spTree>
    <p:extLst>
      <p:ext uri="{BB962C8B-B14F-4D97-AF65-F5344CB8AC3E}">
        <p14:creationId xmlns:p14="http://schemas.microsoft.com/office/powerpoint/2010/main" val="27999991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65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2198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66</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566078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67</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96528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68</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586251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69</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62356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70</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105744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5167" y="9045232"/>
            <a:ext cx="690779" cy="24957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71</a:t>
            </a:fld>
            <a:endParaRPr lang="en-US" sz="1000"/>
          </a:p>
        </p:txBody>
      </p:sp>
      <p:sp>
        <p:nvSpPr>
          <p:cNvPr id="94211" name="Rectangle 2"/>
          <p:cNvSpPr>
            <a:spLocks noGrp="1" noRot="1" noChangeAspect="1" noChangeArrowheads="1" noTextEdit="1"/>
          </p:cNvSpPr>
          <p:nvPr>
            <p:ph type="sldImg"/>
          </p:nvPr>
        </p:nvSpPr>
        <p:spPr>
          <a:xfrm>
            <a:off x="1063625" y="687388"/>
            <a:ext cx="4679950" cy="3509962"/>
          </a:xfrm>
          <a:ln/>
        </p:spPr>
      </p:sp>
      <p:sp>
        <p:nvSpPr>
          <p:cNvPr id="94212" name="Rectangle 3"/>
          <p:cNvSpPr>
            <a:spLocks noGrp="1" noChangeArrowheads="1"/>
          </p:cNvSpPr>
          <p:nvPr>
            <p:ph type="body" idx="1"/>
          </p:nvPr>
        </p:nvSpPr>
        <p:spPr>
          <a:xfrm>
            <a:off x="897702" y="4425646"/>
            <a:ext cx="5014367" cy="4196733"/>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380995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noFill/>
        </p:spPr>
        <p:txBody>
          <a:bodyPr/>
          <a:lstStyle/>
          <a:p>
            <a:fld id="{A1E0D20E-023C-42B0-8472-CBD52A5E0811}" type="slidenum">
              <a:rPr lang="en-US" smtClean="0"/>
              <a:pPr/>
              <a:t>72</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00630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75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90998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93108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77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060051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78</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9851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79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2971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44200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81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8871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01914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29931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77253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85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702038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86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3310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07533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87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507359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88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86055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E7F16FBB-7AEE-4DA5-B0F2-DB9341F37734}" type="slidenum">
              <a:rPr lang="en-US" sz="1000"/>
              <a:pPr algn="ctr" defTabSz="928787"/>
              <a:t>89</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2062791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7" tIns="46489" rIns="45877" bIns="46489" anchor="b">
            <a:spAutoFit/>
          </a:bodyPr>
          <a:lstStyle/>
          <a:p>
            <a:pPr algn="ctr" defTabSz="928787"/>
            <a:fld id="{E50E95F2-1135-4372-9204-625316A33F45}" type="slidenum">
              <a:rPr lang="en-US" sz="1000"/>
              <a:pPr algn="ctr" defTabSz="928787"/>
              <a:t>90</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45074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91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2696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2F97931E-18E9-494E-8641-F6F22D608404}" type="slidenum">
              <a:rPr lang="en-US" sz="1000"/>
              <a:pPr algn="ctr" defTabSz="928787"/>
              <a:t>92</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34211005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93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12305013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94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69104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47426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96</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93137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85167" y="9046822"/>
            <a:ext cx="690779" cy="247989"/>
          </a:xfrm>
          <a:noFill/>
        </p:spPr>
        <p:txBody>
          <a:bodyPr/>
          <a:lstStyle/>
          <a:p>
            <a:pPr defTabSz="928688"/>
            <a:fld id="{BC4CED26-30FC-40B3-942B-401B2AAF5079}" type="slidenum">
              <a:rPr lang="en-US" smtClean="0"/>
              <a:pPr defTabSz="928688"/>
              <a:t>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471044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97</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6238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17387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5129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124463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9092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102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16486123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103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3862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57269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36716793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106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3174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567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55200"/>
            <a:ext cx="2700000" cy="478224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400" b="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Titel 7"/>
          <p:cNvSpPr>
            <a:spLocks noGrp="1"/>
          </p:cNvSpPr>
          <p:nvPr>
            <p:ph type="title"/>
          </p:nvPr>
        </p:nvSpPr>
        <p:spPr/>
        <p:txBody>
          <a:bodyPr/>
          <a:lstStyle/>
          <a:p>
            <a:r>
              <a:rPr lang="de-DE" noProof="0" dirty="0" smtClean="0"/>
              <a:t>Titelmasterformat durch Klicken bearbeiten</a:t>
            </a:r>
            <a:endParaRPr lang="de-DE" noProof="0" dirty="0"/>
          </a:p>
        </p:txBody>
      </p:sp>
      <p:sp>
        <p:nvSpPr>
          <p:cNvPr id="14" name="Bildplatzhalter 13"/>
          <p:cNvSpPr>
            <a:spLocks noGrp="1"/>
          </p:cNvSpPr>
          <p:nvPr>
            <p:ph type="pic" sz="quarter" idx="19"/>
          </p:nvPr>
        </p:nvSpPr>
        <p:spPr>
          <a:xfrm>
            <a:off x="324000" y="1555200"/>
            <a:ext cx="5364000" cy="4782240"/>
          </a:xfrm>
        </p:spPr>
        <p:txBody>
          <a:bodyPr/>
          <a:lstStyle>
            <a:lvl1pPr>
              <a:buNone/>
              <a:defRPr/>
            </a:lvl1pPr>
          </a:lstStyle>
          <a:p>
            <a:r>
              <a:rPr lang="de-DE" smtClean="0"/>
              <a:t>Bild durch Klicken auf Symbol hinzufügen</a:t>
            </a:r>
            <a:endParaRPr lang="de-DE" dirty="0"/>
          </a:p>
        </p:txBody>
      </p:sp>
      <p:sp>
        <p:nvSpPr>
          <p:cNvPr id="12" name="Datumsplatzhalter 11"/>
          <p:cNvSpPr>
            <a:spLocks noGrp="1"/>
          </p:cNvSpPr>
          <p:nvPr>
            <p:ph type="dt" sz="half" idx="20"/>
          </p:nvPr>
        </p:nvSpPr>
        <p:spPr/>
        <p:txBody>
          <a:bodyPr/>
          <a:lstStyle/>
          <a:p>
            <a:fld id="{F52A2DD4-D636-47A5-8494-86B198D7F93E}" type="datetime1">
              <a:rPr lang="de-DE" smtClean="0"/>
              <a:pPr/>
              <a:t>25.04.2014</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smtClean="0"/>
              <a:t>Titel der Präsentation und Name des Redners</a:t>
            </a:r>
            <a:endParaRPr lang="de-DE" dirty="0"/>
          </a:p>
        </p:txBody>
      </p:sp>
    </p:spTree>
    <p:extLst>
      <p:ext uri="{BB962C8B-B14F-4D97-AF65-F5344CB8AC3E}">
        <p14:creationId xmlns:p14="http://schemas.microsoft.com/office/powerpoint/2010/main" val="41127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0" r:id="rId14"/>
    <p:sldLayoutId id="2147485441"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92.jpeg"/><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91.emf"/><Relationship Id="rId5" Type="http://schemas.openxmlformats.org/officeDocument/2006/relationships/oleObject" Target="../embeddings/oleObject55.bin"/><Relationship Id="rId4" Type="http://schemas.openxmlformats.org/officeDocument/2006/relationships/hyperlink" Target="http://data.bls.gov/"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4.xml"/><Relationship Id="rId1" Type="http://schemas.openxmlformats.org/officeDocument/2006/relationships/vmlDrawing" Target="../drawings/vmlDrawing56.vml"/><Relationship Id="rId6" Type="http://schemas.openxmlformats.org/officeDocument/2006/relationships/image" Target="../media/image93.emf"/><Relationship Id="rId5" Type="http://schemas.openxmlformats.org/officeDocument/2006/relationships/oleObject" Target="../embeddings/oleObject56.bin"/><Relationship Id="rId4" Type="http://schemas.openxmlformats.org/officeDocument/2006/relationships/notesSlide" Target="../notesSlides/notesSlide98.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94.emf"/><Relationship Id="rId4" Type="http://schemas.openxmlformats.org/officeDocument/2006/relationships/oleObject" Target="../embeddings/oleObject57.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95.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image" Target="../media/image96.emf"/></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notesSlide" Target="../notesSlides/notesSlide101.xml"/><Relationship Id="rId7" Type="http://schemas.openxmlformats.org/officeDocument/2006/relationships/image" Target="../media/image99.jpeg"/><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image" Target="../media/image98.jpeg"/><Relationship Id="rId5" Type="http://schemas.openxmlformats.org/officeDocument/2006/relationships/image" Target="../media/image97.emf"/><Relationship Id="rId10" Type="http://schemas.openxmlformats.org/officeDocument/2006/relationships/image" Target="../media/image102.jpeg"/><Relationship Id="rId4" Type="http://schemas.openxmlformats.org/officeDocument/2006/relationships/oleObject" Target="../embeddings/oleObject60.bin"/><Relationship Id="rId9" Type="http://schemas.openxmlformats.org/officeDocument/2006/relationships/image" Target="../media/image101.jpeg"/></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103.emf"/><Relationship Id="rId4" Type="http://schemas.openxmlformats.org/officeDocument/2006/relationships/oleObject" Target="../embeddings/oleObject61.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104.emf"/><Relationship Id="rId4" Type="http://schemas.openxmlformats.org/officeDocument/2006/relationships/oleObject" Target="../embeddings/oleObject62.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105.emf"/><Relationship Id="rId4" Type="http://schemas.openxmlformats.org/officeDocument/2006/relationships/oleObject" Target="../embeddings/oleObject63.bin"/></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image" Target="../media/image107.jpeg"/><Relationship Id="rId5" Type="http://schemas.openxmlformats.org/officeDocument/2006/relationships/image" Target="../media/image106.emf"/><Relationship Id="rId4" Type="http://schemas.openxmlformats.org/officeDocument/2006/relationships/oleObject" Target="../embeddings/oleObject64.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108.emf"/><Relationship Id="rId4" Type="http://schemas.openxmlformats.org/officeDocument/2006/relationships/oleObject" Target="../embeddings/oleObject6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109.emf"/><Relationship Id="rId4" Type="http://schemas.openxmlformats.org/officeDocument/2006/relationships/oleObject" Target="../embeddings/oleObject66.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110.emf"/><Relationship Id="rId4" Type="http://schemas.openxmlformats.org/officeDocument/2006/relationships/oleObject" Target="../embeddings/oleObject67.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111.emf"/><Relationship Id="rId4" Type="http://schemas.openxmlformats.org/officeDocument/2006/relationships/oleObject" Target="../embeddings/oleObject68.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112.emf"/><Relationship Id="rId4" Type="http://schemas.openxmlformats.org/officeDocument/2006/relationships/oleObject" Target="../embeddings/oleObject69.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113.emf"/><Relationship Id="rId4" Type="http://schemas.openxmlformats.org/officeDocument/2006/relationships/oleObject" Target="../embeddings/oleObject70.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114.emf"/><Relationship Id="rId4" Type="http://schemas.openxmlformats.org/officeDocument/2006/relationships/oleObject" Target="../embeddings/oleObject71.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115.emf"/><Relationship Id="rId4" Type="http://schemas.openxmlformats.org/officeDocument/2006/relationships/oleObject" Target="../embeddings/oleObject72.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116.emf"/><Relationship Id="rId4" Type="http://schemas.openxmlformats.org/officeDocument/2006/relationships/oleObject" Target="../embeddings/oleObject73.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117.emf"/><Relationship Id="rId4" Type="http://schemas.openxmlformats.org/officeDocument/2006/relationships/oleObject" Target="../embeddings/oleObject74.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118.emf"/><Relationship Id="rId4" Type="http://schemas.openxmlformats.org/officeDocument/2006/relationships/oleObject" Target="../embeddings/oleObject7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119.emf"/><Relationship Id="rId4" Type="http://schemas.openxmlformats.org/officeDocument/2006/relationships/oleObject" Target="../embeddings/oleObject76.bin"/></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122.xml"/><Relationship Id="rId1" Type="http://schemas.openxmlformats.org/officeDocument/2006/relationships/slideLayout" Target="../slideLayouts/slideLayout13.xml"/><Relationship Id="rId4" Type="http://schemas.openxmlformats.org/officeDocument/2006/relationships/image" Target="../media/image120.emf"/></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21.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122.emf"/><Relationship Id="rId4" Type="http://schemas.openxmlformats.org/officeDocument/2006/relationships/oleObject" Target="../embeddings/oleObject77.bin"/></Relationships>
</file>

<file path=ppt/slides/_rels/slide137.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24.png"/><Relationship Id="rId4" Type="http://schemas.openxmlformats.org/officeDocument/2006/relationships/notesSlide" Target="../notesSlides/notesSlide127.xml"/></Relationships>
</file>

<file path=ppt/slides/_rels/slide139.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6.png"/><Relationship Id="rId5" Type="http://schemas.openxmlformats.org/officeDocument/2006/relationships/notesSlide" Target="../notesSlides/notesSlide128.xml"/><Relationship Id="rId4"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image" Target="../media/image73.emf"/><Relationship Id="rId5" Type="http://schemas.openxmlformats.org/officeDocument/2006/relationships/package" Target="../embeddings/Microsoft_PowerPoint_Slide10.sldx"/><Relationship Id="rId4" Type="http://schemas.openxmlformats.org/officeDocument/2006/relationships/oleObject" Target="../embeddings/oleObject78.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image" Target="../media/image74.emf"/><Relationship Id="rId5" Type="http://schemas.openxmlformats.org/officeDocument/2006/relationships/package" Target="../embeddings/Microsoft_PowerPoint_Slide11.sldx"/><Relationship Id="rId4" Type="http://schemas.openxmlformats.org/officeDocument/2006/relationships/oleObject" Target="../embeddings/oleObject79.bin"/></Relationships>
</file>

<file path=ppt/slides/_rels/slide1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9.jpeg"/><Relationship Id="rId5" Type="http://schemas.openxmlformats.org/officeDocument/2006/relationships/notesSlide" Target="../notesSlides/notesSlide132.xml"/><Relationship Id="rId4"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46.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132.emf"/><Relationship Id="rId4" Type="http://schemas.openxmlformats.org/officeDocument/2006/relationships/oleObject" Target="../embeddings/oleObject80.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33.emf"/><Relationship Id="rId4" Type="http://schemas.openxmlformats.org/officeDocument/2006/relationships/oleObject" Target="../embeddings/oleObject8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34.emf"/><Relationship Id="rId4" Type="http://schemas.openxmlformats.org/officeDocument/2006/relationships/oleObject" Target="../embeddings/oleObject82.bin"/></Relationships>
</file>

<file path=ppt/slides/_rels/slide1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2.xml"/><Relationship Id="rId1" Type="http://schemas.openxmlformats.org/officeDocument/2006/relationships/vmlDrawing" Target="../drawings/vmlDrawing83.vml"/><Relationship Id="rId4" Type="http://schemas.openxmlformats.org/officeDocument/2006/relationships/image" Target="../media/image135.emf"/></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36.emf"/><Relationship Id="rId4" Type="http://schemas.openxmlformats.org/officeDocument/2006/relationships/oleObject" Target="../embeddings/oleObject84.bin"/></Relationships>
</file>

<file path=ppt/slides/_rels/slide15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138.jpeg"/></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vmlDrawing" Target="../drawings/vmlDrawing85.vml"/><Relationship Id="rId6" Type="http://schemas.openxmlformats.org/officeDocument/2006/relationships/image" Target="../media/image139.emf"/><Relationship Id="rId5" Type="http://schemas.openxmlformats.org/officeDocument/2006/relationships/oleObject" Target="../embeddings/oleObject85.bin"/><Relationship Id="rId4" Type="http://schemas.openxmlformats.org/officeDocument/2006/relationships/notesSlide" Target="../notesSlides/notesSlide141.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40.emf"/><Relationship Id="rId4" Type="http://schemas.openxmlformats.org/officeDocument/2006/relationships/oleObject" Target="../embeddings/oleObject86.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41.emf"/><Relationship Id="rId4" Type="http://schemas.openxmlformats.org/officeDocument/2006/relationships/oleObject" Target="../embeddings/oleObject87.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142.emf"/><Relationship Id="rId4" Type="http://schemas.openxmlformats.org/officeDocument/2006/relationships/oleObject" Target="../embeddings/oleObject8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43.emf"/><Relationship Id="rId4" Type="http://schemas.openxmlformats.org/officeDocument/2006/relationships/oleObject" Target="../embeddings/oleObject89.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44.emf"/><Relationship Id="rId4" Type="http://schemas.openxmlformats.org/officeDocument/2006/relationships/oleObject" Target="../embeddings/oleObject90.bin"/></Relationships>
</file>

<file path=ppt/slides/_rels/slide1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45.emf"/><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image" Target="../media/image146.emf"/><Relationship Id="rId4" Type="http://schemas.openxmlformats.org/officeDocument/2006/relationships/oleObject" Target="../embeddings/oleObject91.bin"/></Relationships>
</file>

<file path=ppt/slides/_rels/slide16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2.xml"/><Relationship Id="rId1" Type="http://schemas.openxmlformats.org/officeDocument/2006/relationships/vmlDrawing" Target="../drawings/vmlDrawing92.vml"/><Relationship Id="rId4" Type="http://schemas.openxmlformats.org/officeDocument/2006/relationships/image" Target="../media/image152.emf"/></Relationships>
</file>

<file path=ppt/slides/_rels/slide172.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155.wmf"/><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56.emf"/><Relationship Id="rId4" Type="http://schemas.openxmlformats.org/officeDocument/2006/relationships/oleObject" Target="../embeddings/oleObject93.bin"/></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57.emf"/><Relationship Id="rId4" Type="http://schemas.openxmlformats.org/officeDocument/2006/relationships/oleObject" Target="../embeddings/oleObject94.bin"/></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bea.gov/" TargetMode="Externa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58.emf"/><Relationship Id="rId4" Type="http://schemas.openxmlformats.org/officeDocument/2006/relationships/oleObject" Target="../embeddings/oleObject95.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59.emf"/><Relationship Id="rId4" Type="http://schemas.openxmlformats.org/officeDocument/2006/relationships/oleObject" Target="../embeddings/oleObject96.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image" Target="../media/image160.emf"/><Relationship Id="rId4" Type="http://schemas.openxmlformats.org/officeDocument/2006/relationships/oleObject" Target="../embeddings/oleObject97.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image" Target="../media/image161.emf"/><Relationship Id="rId5" Type="http://schemas.openxmlformats.org/officeDocument/2006/relationships/oleObject" Target="../embeddings/oleObject98.bin"/><Relationship Id="rId4" Type="http://schemas.openxmlformats.org/officeDocument/2006/relationships/hyperlink" Target="http://www.federalreserve.gov/releases/h15/data.htm" TargetMode="Externa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image" Target="../media/image162.emf"/><Relationship Id="rId5" Type="http://schemas.openxmlformats.org/officeDocument/2006/relationships/oleObject" Target="../embeddings/oleObject99.bin"/><Relationship Id="rId4" Type="http://schemas.openxmlformats.org/officeDocument/2006/relationships/hyperlink" Target="http://www.federalreserve.gov/releases/h15/data.htm" TargetMode="Externa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63.emf"/><Relationship Id="rId4" Type="http://schemas.openxmlformats.org/officeDocument/2006/relationships/oleObject" Target="../embeddings/oleObject100.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64.emf"/><Relationship Id="rId4" Type="http://schemas.openxmlformats.org/officeDocument/2006/relationships/oleObject" Target="../embeddings/oleObject101.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65.emf"/><Relationship Id="rId4" Type="http://schemas.openxmlformats.org/officeDocument/2006/relationships/oleObject" Target="../embeddings/oleObject102.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66.emf"/><Relationship Id="rId4" Type="http://schemas.openxmlformats.org/officeDocument/2006/relationships/oleObject" Target="../embeddings/oleObject103.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67.emf"/><Relationship Id="rId4" Type="http://schemas.openxmlformats.org/officeDocument/2006/relationships/oleObject" Target="../embeddings/oleObject104.bin"/></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bls.gov/ces/" TargetMode="Externa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68.emf"/><Relationship Id="rId4" Type="http://schemas.openxmlformats.org/officeDocument/2006/relationships/oleObject" Target="../embeddings/oleObject105.bin"/></Relationships>
</file>

<file path=ppt/slides/_rels/slide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69.emf"/><Relationship Id="rId4" Type="http://schemas.openxmlformats.org/officeDocument/2006/relationships/oleObject" Target="../embeddings/oleObject106.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2.emf"/><Relationship Id="rId4" Type="http://schemas.openxmlformats.org/officeDocument/2006/relationships/oleObject" Target="../embeddings/oleObject107.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08.vml"/><Relationship Id="rId5" Type="http://schemas.openxmlformats.org/officeDocument/2006/relationships/image" Target="../media/image13.emf"/><Relationship Id="rId4" Type="http://schemas.openxmlformats.org/officeDocument/2006/relationships/oleObject" Target="../embeddings/oleObject108.bin"/></Relationships>
</file>

<file path=ppt/slides/_rels/slide19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72.emf"/><Relationship Id="rId4" Type="http://schemas.openxmlformats.org/officeDocument/2006/relationships/oleObject" Target="../embeddings/oleObject109.bin"/></Relationships>
</file>

<file path=ppt/slides/_rels/slide198.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hyperlink" Target="http://www.bls.gov/ces/" TargetMode="Externa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2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75.emf"/><Relationship Id="rId4" Type="http://schemas.openxmlformats.org/officeDocument/2006/relationships/oleObject" Target="../embeddings/oleObject1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2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2.emf"/><Relationship Id="rId4" Type="http://schemas.openxmlformats.org/officeDocument/2006/relationships/oleObject" Target="../embeddings/oleObject3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43.emf"/><Relationship Id="rId4" Type="http://schemas.openxmlformats.org/officeDocument/2006/relationships/oleObject" Target="../embeddings/oleObject3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4.emf"/><Relationship Id="rId4" Type="http://schemas.openxmlformats.org/officeDocument/2006/relationships/oleObject" Target="../embeddings/oleObject32.bin"/></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48.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49.emf"/><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50.emf"/><Relationship Id="rId4" Type="http://schemas.openxmlformats.org/officeDocument/2006/relationships/oleObject" Target="../embeddings/oleObject3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67.emf"/><Relationship Id="rId4" Type="http://schemas.openxmlformats.org/officeDocument/2006/relationships/oleObject" Target="../embeddings/oleObject36.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68.emf"/><Relationship Id="rId4" Type="http://schemas.openxmlformats.org/officeDocument/2006/relationships/oleObject" Target="../embeddings/oleObject3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69.emf"/><Relationship Id="rId4" Type="http://schemas.openxmlformats.org/officeDocument/2006/relationships/oleObject" Target="../embeddings/oleObject3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hyperlink" Target="http://www.bls.gov/ces/home.htm" TargetMode="External"/><Relationship Id="rId5" Type="http://schemas.openxmlformats.org/officeDocument/2006/relationships/image" Target="../media/image70.emf"/><Relationship Id="rId4" Type="http://schemas.openxmlformats.org/officeDocument/2006/relationships/oleObject" Target="../embeddings/oleObject39.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71.emf"/><Relationship Id="rId4" Type="http://schemas.openxmlformats.org/officeDocument/2006/relationships/oleObject" Target="../embeddings/oleObject40.bin"/></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image" Target="../media/image73.emf"/><Relationship Id="rId5" Type="http://schemas.openxmlformats.org/officeDocument/2006/relationships/package" Target="../embeddings/Microsoft_PowerPoint_Slide7.sldx"/><Relationship Id="rId4" Type="http://schemas.openxmlformats.org/officeDocument/2006/relationships/oleObject" Target="../embeddings/oleObject41.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image" Target="../media/image74.emf"/><Relationship Id="rId5" Type="http://schemas.openxmlformats.org/officeDocument/2006/relationships/package" Target="../embeddings/Microsoft_PowerPoint_Slide8.sldx"/><Relationship Id="rId4" Type="http://schemas.openxmlformats.org/officeDocument/2006/relationships/oleObject" Target="../embeddings/oleObject4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75.emf"/><Relationship Id="rId4" Type="http://schemas.openxmlformats.org/officeDocument/2006/relationships/oleObject" Target="../embeddings/oleObject4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hyperlink" Target="http://www.census.gov/construction/c30/c30index.html" TargetMode="External"/><Relationship Id="rId5" Type="http://schemas.openxmlformats.org/officeDocument/2006/relationships/image" Target="../media/image76.emf"/><Relationship Id="rId4" Type="http://schemas.openxmlformats.org/officeDocument/2006/relationships/oleObject" Target="../embeddings/oleObject44.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hyperlink" Target="http://www.census.gov/construction/c30/c30index.html" TargetMode="External"/><Relationship Id="rId5" Type="http://schemas.openxmlformats.org/officeDocument/2006/relationships/image" Target="../media/image77.emf"/><Relationship Id="rId4" Type="http://schemas.openxmlformats.org/officeDocument/2006/relationships/oleObject" Target="../embeddings/oleObject4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78.emf"/><Relationship Id="rId4" Type="http://schemas.openxmlformats.org/officeDocument/2006/relationships/oleObject" Target="../embeddings/oleObject46.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79.emf"/><Relationship Id="rId5" Type="http://schemas.openxmlformats.org/officeDocument/2006/relationships/oleObject" Target="../embeddings/oleObject47.bin"/><Relationship Id="rId4" Type="http://schemas.openxmlformats.org/officeDocument/2006/relationships/hyperlink" Target="http://data.bls.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hyperlink" Target="http://www.census.gov/manufacturing/m3/" TargetMode="External"/><Relationship Id="rId5" Type="http://schemas.openxmlformats.org/officeDocument/2006/relationships/image" Target="../media/image80.emf"/><Relationship Id="rId4" Type="http://schemas.openxmlformats.org/officeDocument/2006/relationships/oleObject" Target="../embeddings/oleObject4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hyperlink" Target="http://www.census.gov/manufacturing/m3/" TargetMode="External"/><Relationship Id="rId5" Type="http://schemas.openxmlformats.org/officeDocument/2006/relationships/image" Target="../media/image81.emf"/><Relationship Id="rId4" Type="http://schemas.openxmlformats.org/officeDocument/2006/relationships/oleObject" Target="../embeddings/oleObject49.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hyperlink" Target="http://data.bls.gov/" TargetMode="External"/><Relationship Id="rId5" Type="http://schemas.openxmlformats.org/officeDocument/2006/relationships/image" Target="../media/image82.emf"/><Relationship Id="rId4" Type="http://schemas.openxmlformats.org/officeDocument/2006/relationships/oleObject" Target="../embeddings/oleObject50.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83.emf"/><Relationship Id="rId5" Type="http://schemas.openxmlformats.org/officeDocument/2006/relationships/oleObject" Target="../embeddings/oleObject51.bin"/><Relationship Id="rId4" Type="http://schemas.openxmlformats.org/officeDocument/2006/relationships/hyperlink" Target="http://research.stlouisfed.org/fred2/series/WASCUR" TargetMode="Externa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84.emf"/><Relationship Id="rId4" Type="http://schemas.openxmlformats.org/officeDocument/2006/relationships/oleObject" Target="../embeddings/oleObject52.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hyperlink" Target="http://www.ism.ws/ismreport/nonmfgrob.cfm" TargetMode="External"/><Relationship Id="rId5" Type="http://schemas.openxmlformats.org/officeDocument/2006/relationships/image" Target="../media/image85.emf"/><Relationship Id="rId4" Type="http://schemas.openxmlformats.org/officeDocument/2006/relationships/oleObject" Target="../embeddings/oleObject53.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86.emf"/><Relationship Id="rId4" Type="http://schemas.openxmlformats.org/officeDocument/2006/relationships/oleObject" Target="../embeddings/oleObject54.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693213"/>
            <a:ext cx="9104313" cy="1138773"/>
          </a:xfrm>
          <a:ln/>
        </p:spPr>
        <p:txBody>
          <a:bodyPr/>
          <a:lstStyle/>
          <a:p>
            <a:r>
              <a:rPr lang="en-US" sz="4400" dirty="0" smtClean="0"/>
              <a:t>Global Insurance &amp; Reinsurance: </a:t>
            </a:r>
            <a:r>
              <a:rPr lang="en-US" sz="3600" i="1" dirty="0" smtClean="0"/>
              <a:t>Trends, Challenges &amp; Opportunities</a:t>
            </a:r>
            <a:endParaRPr lang="en-US" sz="3400" i="1" dirty="0">
              <a:solidFill>
                <a:srgbClr val="C00000"/>
              </a:solidFill>
            </a:endParaRPr>
          </a:p>
        </p:txBody>
      </p:sp>
      <p:sp>
        <p:nvSpPr>
          <p:cNvPr id="94211" name="Rectangle 3"/>
          <p:cNvSpPr>
            <a:spLocks noGrp="1" noChangeArrowheads="1"/>
          </p:cNvSpPr>
          <p:nvPr>
            <p:ph type="subTitle" idx="1"/>
          </p:nvPr>
        </p:nvSpPr>
        <p:spPr>
          <a:xfrm>
            <a:off x="152042" y="4149051"/>
            <a:ext cx="8952271" cy="864852"/>
          </a:xfrm>
        </p:spPr>
        <p:txBody>
          <a:bodyPr/>
          <a:lstStyle/>
          <a:p>
            <a:pPr>
              <a:lnSpc>
                <a:spcPct val="80000"/>
              </a:lnSpc>
            </a:pPr>
            <a:r>
              <a:rPr lang="en-US" dirty="0" smtClean="0"/>
              <a:t>Insurance Information Institute</a:t>
            </a:r>
            <a:endParaRPr lang="en-US" dirty="0"/>
          </a:p>
          <a:p>
            <a:pPr>
              <a:lnSpc>
                <a:spcPct val="80000"/>
              </a:lnSpc>
            </a:pPr>
            <a:r>
              <a:rPr lang="en-US" sz="2800" smtClean="0"/>
              <a:t>April 25, </a:t>
            </a:r>
            <a:r>
              <a:rPr lang="en-US" sz="2800" dirty="0" smtClean="0"/>
              <a:t>2014</a:t>
            </a:r>
            <a:endParaRPr lang="en-US" sz="2800" i="1"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42274171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38653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Primary Energy Consumption by Fuel,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Quadrillion BTUs</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a:stretch>
            <a:fillRect/>
          </a:stretch>
        </p:blipFill>
        <p:spPr>
          <a:xfrm>
            <a:off x="202242" y="1371336"/>
            <a:ext cx="6570451" cy="5204931"/>
          </a:xfrm>
          <a:prstGeom prst="rect">
            <a:avLst/>
          </a:prstGeom>
        </p:spPr>
      </p:pic>
      <p:sp>
        <p:nvSpPr>
          <p:cNvPr id="15" name="AutoShape 8"/>
          <p:cNvSpPr>
            <a:spLocks noChangeArrowheads="1"/>
          </p:cNvSpPr>
          <p:nvPr/>
        </p:nvSpPr>
        <p:spPr bwMode="blackWhite">
          <a:xfrm>
            <a:off x="6797163" y="1419891"/>
            <a:ext cx="2251587" cy="2780633"/>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Energy consumption in the US will rise steadily with natural gas fueling most of the additional consumption</a:t>
            </a:r>
            <a:endParaRPr lang="en-US" sz="2000" b="1" dirty="0">
              <a:solidFill>
                <a:schemeClr val="bg1"/>
              </a:solidFill>
            </a:endParaRPr>
          </a:p>
        </p:txBody>
      </p:sp>
    </p:spTree>
    <p:extLst>
      <p:ext uri="{BB962C8B-B14F-4D97-AF65-F5344CB8AC3E}">
        <p14:creationId xmlns:p14="http://schemas.microsoft.com/office/powerpoint/2010/main" val="3420456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Petroleum and Other Liquid Fuel Supplies by Source,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5636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Millions of Barrels per Day</a:t>
            </a:r>
            <a:endParaRPr lang="en-US" sz="1600" b="1" dirty="0">
              <a:solidFill>
                <a:srgbClr val="225A7A"/>
              </a:solidFill>
              <a:latin typeface="Arial" charset="0"/>
              <a:cs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75" y="1419892"/>
            <a:ext cx="6426965" cy="5059076"/>
          </a:xfrm>
          <a:prstGeom prst="rect">
            <a:avLst/>
          </a:prstGeom>
        </p:spPr>
      </p:pic>
      <p:sp>
        <p:nvSpPr>
          <p:cNvPr id="14" name="AutoShape 8"/>
          <p:cNvSpPr>
            <a:spLocks noChangeArrowheads="1"/>
          </p:cNvSpPr>
          <p:nvPr/>
        </p:nvSpPr>
        <p:spPr bwMode="blackWhite">
          <a:xfrm>
            <a:off x="6797163" y="1419891"/>
            <a:ext cx="2251587" cy="3752184"/>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Liquid fuel consumption is expected to change little through 2040, though “tight” oil will account for a much larger share thereby reducing imports of petroleum products</a:t>
            </a:r>
            <a:endParaRPr lang="en-US" sz="2000" b="1" dirty="0">
              <a:solidFill>
                <a:schemeClr val="bg1"/>
              </a:solidFill>
            </a:endParaRPr>
          </a:p>
        </p:txBody>
      </p:sp>
    </p:spTree>
    <p:extLst>
      <p:ext uri="{BB962C8B-B14F-4D97-AF65-F5344CB8AC3E}">
        <p14:creationId xmlns:p14="http://schemas.microsoft.com/office/powerpoint/2010/main" val="3946292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438687573"/>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53285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33.1%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75145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103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The Future of Healthcare        in America</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Insurers Are Increasingly Along for the Ride in the American Health Care Saga</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103</a:t>
            </a:fld>
            <a:endParaRPr lang="en-US"/>
          </a:p>
        </p:txBody>
      </p:sp>
    </p:spTree>
    <p:extLst>
      <p:ext uri="{BB962C8B-B14F-4D97-AF65-F5344CB8AC3E}">
        <p14:creationId xmlns:p14="http://schemas.microsoft.com/office/powerpoint/2010/main" val="1063993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104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69730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33877"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899105083"/>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106</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534901"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Rate of Health Care Expenditure Increase Compared to Population, CPI and GDP</a:t>
            </a:r>
          </a:p>
        </p:txBody>
      </p:sp>
      <p:sp>
        <p:nvSpPr>
          <p:cNvPr id="1969158" name="AutoShape 6"/>
          <p:cNvSpPr>
            <a:spLocks noChangeArrowheads="1"/>
          </p:cNvSpPr>
          <p:nvPr/>
        </p:nvSpPr>
        <p:spPr bwMode="blackWhite">
          <a:xfrm>
            <a:off x="1735424" y="1269631"/>
            <a:ext cx="4029272" cy="1622656"/>
          </a:xfrm>
          <a:prstGeom prst="wedgeRectCallout">
            <a:avLst>
              <a:gd name="adj1" fmla="val -61065"/>
              <a:gd name="adj2" fmla="val -358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research.</a:t>
            </a:r>
            <a:endParaRPr lang="en-US" sz="1200" dirty="0"/>
          </a:p>
        </p:txBody>
      </p:sp>
      <p:sp>
        <p:nvSpPr>
          <p:cNvPr id="9" name="AutoShape 8"/>
          <p:cNvSpPr>
            <a:spLocks noChangeArrowheads="1"/>
          </p:cNvSpPr>
          <p:nvPr/>
        </p:nvSpPr>
        <p:spPr bwMode="blackWhite">
          <a:xfrm>
            <a:off x="983025" y="4015233"/>
            <a:ext cx="1537753" cy="659324"/>
          </a:xfrm>
          <a:prstGeom prst="wedgeRectCallout">
            <a:avLst>
              <a:gd name="adj1" fmla="val -5767"/>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194.3 Mill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317.0 Mill</a:t>
            </a:r>
            <a:endParaRPr lang="en-US" sz="1400"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4907198" y="3124098"/>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$719.1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$16,797.5 Bill</a:t>
            </a:r>
            <a:endParaRPr lang="en-US" sz="1400" b="1" dirty="0">
              <a:solidFill>
                <a:srgbClr val="FFFFFF"/>
              </a:solidFill>
              <a:latin typeface="Arial" pitchFamily="34" charset="0"/>
              <a:cs typeface="Arial" pitchFamily="34" charset="0"/>
            </a:endParaRPr>
          </a:p>
        </p:txBody>
      </p:sp>
      <p:sp>
        <p:nvSpPr>
          <p:cNvPr id="11" name="AutoShape 8"/>
          <p:cNvSpPr>
            <a:spLocks noChangeArrowheads="1"/>
          </p:cNvSpPr>
          <p:nvPr/>
        </p:nvSpPr>
        <p:spPr bwMode="blackWhite">
          <a:xfrm>
            <a:off x="6916457" y="1552702"/>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$42.0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$2,914.7 Bill</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194798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35926" name="Chart" r:id="rId3" imgW="8658353" imgH="5524461" progId="MSGraph.Chart.8">
                  <p:embed followColorScheme="full"/>
                </p:oleObj>
              </mc:Choice>
              <mc:Fallback>
                <p:oleObj name="Chart" r:id="rId3" imgW="8658353" imgH="5524461"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1995 - 2013</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363663"/>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Overall CPI: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145882" y="1044574"/>
            <a:ext cx="3471862" cy="788987"/>
          </a:xfrm>
          <a:prstGeom prst="wedgeRectCallout">
            <a:avLst>
              <a:gd name="adj1" fmla="val 29221"/>
              <a:gd name="adj2" fmla="val 114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87611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36949" name="Chart" r:id="rId3" imgW="8658353" imgH="5505565" progId="MSGraph.Chart.8">
                  <p:embed followColorScheme="full"/>
                </p:oleObj>
              </mc:Choice>
              <mc:Fallback>
                <p:oleObj name="Chart" r:id="rId3" imgW="8658353" imgH="550556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3746999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extLst>
      <p:ext uri="{BB962C8B-B14F-4D97-AF65-F5344CB8AC3E}">
        <p14:creationId xmlns:p14="http://schemas.microsoft.com/office/powerpoint/2010/main" val="12683374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96730494"/>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387563"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556392"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4046794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111</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spTree>
    <p:extLst>
      <p:ext uri="{BB962C8B-B14F-4D97-AF65-F5344CB8AC3E}">
        <p14:creationId xmlns:p14="http://schemas.microsoft.com/office/powerpoint/2010/main" val="31876681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112</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557406" name="Chart" r:id="rId4" imgW="8715311" imgH="4524357" progId="MSGraph.Chart.8">
                  <p:embed followColorScheme="full"/>
                </p:oleObj>
              </mc:Choice>
              <mc:Fallback>
                <p:oleObj name="Chart" r:id="rId4" imgW="8715311" imgH="4524357" progId="MSGraph.Chart.8">
                  <p:embed followColorScheme="full"/>
                  <p:pic>
                    <p:nvPicPr>
                      <p:cNvPr id="0" name=""/>
                      <p:cNvPicPr preferRelativeResize="0">
                        <a:picLocks noChangeArrowheads="1"/>
                      </p:cNvPicPr>
                      <p:nvPr/>
                    </p:nvPicPr>
                    <p:blipFill>
                      <a:blip r:embed="rId5"/>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625524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28558432"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extLst>
      <p:ext uri="{BB962C8B-B14F-4D97-AF65-F5344CB8AC3E}">
        <p14:creationId xmlns:p14="http://schemas.microsoft.com/office/powerpoint/2010/main" val="958094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28559454"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extLst>
      <p:ext uri="{BB962C8B-B14F-4D97-AF65-F5344CB8AC3E}">
        <p14:creationId xmlns:p14="http://schemas.microsoft.com/office/powerpoint/2010/main" val="38000175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2000" b="1" i="1" dirty="0" smtClean="0">
                <a:solidFill>
                  <a:srgbClr val="FF0000"/>
                </a:solidFill>
              </a:rPr>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115</a:t>
            </a:fld>
            <a:endParaRPr lang="en-US"/>
          </a:p>
        </p:txBody>
      </p:sp>
    </p:spTree>
    <p:extLst>
      <p:ext uri="{BB962C8B-B14F-4D97-AF65-F5344CB8AC3E}">
        <p14:creationId xmlns:p14="http://schemas.microsoft.com/office/powerpoint/2010/main" val="3558625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116</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extLst>
      <p:ext uri="{BB962C8B-B14F-4D97-AF65-F5344CB8AC3E}">
        <p14:creationId xmlns:p14="http://schemas.microsoft.com/office/powerpoint/2010/main" val="41900983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extLst>
      <p:ext uri="{BB962C8B-B14F-4D97-AF65-F5344CB8AC3E}">
        <p14:creationId xmlns:p14="http://schemas.microsoft.com/office/powerpoint/2010/main" val="28701255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118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2377678632"/>
              </p:ext>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28515448"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118</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extLst>
      <p:ext uri="{BB962C8B-B14F-4D97-AF65-F5344CB8AC3E}">
        <p14:creationId xmlns:p14="http://schemas.microsoft.com/office/powerpoint/2010/main" val="758490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119</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16471" name="Chart" r:id="rId4" imgW="8572512" imgH="3743439" progId="MSGraph.Chart.8">
                  <p:embed followColorScheme="full"/>
                </p:oleObj>
              </mc:Choice>
              <mc:Fallback>
                <p:oleObj name="Chart" r:id="rId4" imgW="8572512" imgH="3743439"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266791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336250"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extLst>
              <p:ext uri="{D42A27DB-BD31-4B8C-83A1-F6EECF244321}">
                <p14:modId xmlns:p14="http://schemas.microsoft.com/office/powerpoint/2010/main" val="2503020668"/>
              </p:ext>
            </p:extLst>
          </p:nvPr>
        </p:nvGraphicFramePr>
        <p:xfrm>
          <a:off x="363096" y="1802915"/>
          <a:ext cx="8683625" cy="4532312"/>
        </p:xfrm>
        <a:graphic>
          <a:graphicData uri="http://schemas.openxmlformats.org/presentationml/2006/ole">
            <mc:AlternateContent xmlns:mc="http://schemas.openxmlformats.org/markup-compatibility/2006">
              <mc:Choice xmlns:v="urn:schemas-microsoft-com:vml" Requires="v">
                <p:oleObj spid="_x0000_s28561492"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096" y="1802915"/>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1971—2014F</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162809"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dirty="0">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2573"/>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2014F: 4.0%</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 4.6%</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1452722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120</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517495"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69456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121</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8518519"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3367935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122</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8519545"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86393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123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520567"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extLst>
      <p:ext uri="{BB962C8B-B14F-4D97-AF65-F5344CB8AC3E}">
        <p14:creationId xmlns:p14="http://schemas.microsoft.com/office/powerpoint/2010/main" val="4267483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124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521591"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579737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125</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8522615" name="Chart" r:id="rId4" imgW="8401100" imgH="3371740" progId="MSGraph.Chart.8">
                  <p:embed followColorScheme="full"/>
                </p:oleObj>
              </mc:Choice>
              <mc:Fallback>
                <p:oleObj name="Chart" r:id="rId4" imgW="8401100" imgH="3371740"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1875194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126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28523639"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extLst>
      <p:ext uri="{BB962C8B-B14F-4D97-AF65-F5344CB8AC3E}">
        <p14:creationId xmlns:p14="http://schemas.microsoft.com/office/powerpoint/2010/main" val="2886240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127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524664" name="Chart" r:id="rId4" imgW="8525003" imgH="4857725" progId="MSGraph.Chart.8">
                  <p:embed followColorScheme="full"/>
                </p:oleObj>
              </mc:Choice>
              <mc:Fallback>
                <p:oleObj name="Chart" r:id="rId4" imgW="8525003"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4132850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128</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8525687"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112455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129</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526712"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38334621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8573706"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901853" y="3190278"/>
            <a:ext cx="908050" cy="2622052"/>
          </a:xfrm>
          <a:prstGeom prst="rect">
            <a:avLst/>
          </a:prstGeom>
          <a:noFill/>
          <a:ln w="38100">
            <a:solidFill>
              <a:schemeClr val="folHlink"/>
            </a:solidFill>
            <a:miter lim="800000"/>
            <a:headEnd/>
            <a:tailEnd/>
          </a:ln>
        </p:spPr>
        <p:txBody>
          <a:bodyPr wrap="none" anchor="ctr"/>
          <a:lstStyle/>
          <a:p>
            <a:endParaRPr lang="en-US"/>
          </a:p>
        </p:txBody>
      </p:sp>
      <p:sp>
        <p:nvSpPr>
          <p:cNvPr id="12" name="Rectangle 7"/>
          <p:cNvSpPr>
            <a:spLocks noChangeArrowheads="1"/>
          </p:cNvSpPr>
          <p:nvPr/>
        </p:nvSpPr>
        <p:spPr bwMode="grayWhite">
          <a:xfrm>
            <a:off x="4287838" y="3071211"/>
            <a:ext cx="908050" cy="2622052"/>
          </a:xfrm>
          <a:prstGeom prst="rect">
            <a:avLst/>
          </a:prstGeom>
          <a:noFill/>
          <a:ln w="38100">
            <a:solidFill>
              <a:schemeClr val="folHlink"/>
            </a:solidFill>
            <a:miter lim="800000"/>
            <a:headEnd/>
            <a:tailEnd/>
          </a:ln>
        </p:spPr>
        <p:txBody>
          <a:bodyPr wrap="none" anchor="ctr"/>
          <a:lstStyle/>
          <a:p>
            <a:endParaRPr lang="en-US"/>
          </a:p>
        </p:txBody>
      </p:sp>
      <p:sp>
        <p:nvSpPr>
          <p:cNvPr id="13" name="Rectangle 7"/>
          <p:cNvSpPr>
            <a:spLocks noChangeArrowheads="1"/>
          </p:cNvSpPr>
          <p:nvPr/>
        </p:nvSpPr>
        <p:spPr bwMode="grayWhite">
          <a:xfrm>
            <a:off x="6040438" y="2085975"/>
            <a:ext cx="908050" cy="3416792"/>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547572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par>
                                <p:cTn id="11" presetID="16" presetClass="entr" presetSubtype="26"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barn(in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130</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527736" name="Chart" r:id="rId4" imgW="8543899" imgH="4848277" progId="MSGraph.Chart.8">
                  <p:embed followColorScheme="full"/>
                </p:oleObj>
              </mc:Choice>
              <mc:Fallback>
                <p:oleObj name="Chart" r:id="rId4" imgW="8543899" imgH="484827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3604100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Bildplatzhalter 7"/>
          <p:cNvGraphicFramePr>
            <a:graphicFrameLocks noGrp="1"/>
          </p:cNvGraphicFramePr>
          <p:nvPr>
            <p:ph type="pic" sz="quarter" idx="19"/>
            <p:extLst/>
          </p:nvPr>
        </p:nvGraphicFramePr>
        <p:xfrm>
          <a:off x="541309" y="1500326"/>
          <a:ext cx="7931482" cy="4824531"/>
        </p:xfrm>
        <a:graphic>
          <a:graphicData uri="http://schemas.openxmlformats.org/drawingml/2006/table">
            <a:tbl>
              <a:tblPr firstRow="1" bandRow="1">
                <a:tableStyleId>{7DF18680-E054-41AD-8BC1-D1AEF772440D}</a:tableStyleId>
              </a:tblPr>
              <a:tblGrid>
                <a:gridCol w="1676597"/>
                <a:gridCol w="914400"/>
                <a:gridCol w="2593579"/>
                <a:gridCol w="1728192"/>
                <a:gridCol w="1018714"/>
              </a:tblGrid>
              <a:tr h="1077821">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Period</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Area</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Economic</a:t>
                      </a:r>
                      <a:r>
                        <a:rPr lang="de-DE" sz="1400" baseline="0" dirty="0" smtClean="0">
                          <a:solidFill>
                            <a:schemeClr val="bg1"/>
                          </a:solidFill>
                          <a:latin typeface="Arial" panose="020B0604020202020204" pitchFamily="34" charset="0"/>
                          <a:cs typeface="Arial" panose="020B0604020202020204" pitchFamily="34" charset="0"/>
                        </a:rPr>
                        <a:t> Loss (in inflation-adjusted 2013 $US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Insured Loss (in inflation-adjusted</a:t>
                      </a:r>
                      <a:r>
                        <a:rPr lang="de-DE" sz="1400" baseline="0" dirty="0" smtClean="0">
                          <a:solidFill>
                            <a:schemeClr val="bg1"/>
                          </a:solidFill>
                          <a:latin typeface="Arial" panose="020B0604020202020204" pitchFamily="34" charset="0"/>
                          <a:cs typeface="Arial" panose="020B0604020202020204" pitchFamily="34" charset="0"/>
                        </a:rPr>
                        <a:t> 2013</a:t>
                      </a:r>
                      <a:r>
                        <a:rPr lang="de-DE" sz="1400" dirty="0" smtClean="0">
                          <a:solidFill>
                            <a:schemeClr val="bg1"/>
                          </a:solidFill>
                          <a:latin typeface="Arial" panose="020B0604020202020204" pitchFamily="34" charset="0"/>
                          <a:cs typeface="Arial" panose="020B0604020202020204" pitchFamily="34" charset="0"/>
                        </a:rPr>
                        <a:t>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anose="020B0604020202020204" pitchFamily="34" charset="0"/>
                          <a:cs typeface="Arial" panose="020B0604020202020204" pitchFamily="34" charset="0"/>
                        </a:rPr>
                        <a:t>Fatalities</a:t>
                      </a:r>
                      <a:endParaRPr lang="en-US" sz="1600" dirty="0"/>
                    </a:p>
                  </a:txBody>
                  <a:tcPr>
                    <a:solidFill>
                      <a:srgbClr val="225A7A"/>
                    </a:solidFill>
                  </a:tcPr>
                </a:tc>
              </a:tr>
              <a:tr h="374671">
                <a:tc>
                  <a:txBody>
                    <a:bodyPr/>
                    <a:lstStyle/>
                    <a:p>
                      <a:r>
                        <a:rPr lang="de-DE" sz="1200" dirty="0" smtClean="0">
                          <a:latin typeface="Arial" panose="020B0604020202020204" pitchFamily="34" charset="0"/>
                          <a:cs typeface="Arial" panose="020B0604020202020204" pitchFamily="34" charset="0"/>
                        </a:rPr>
                        <a:t>Mar. 11-14, 1993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 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8,061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3,224</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270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17-30,1983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2,339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2,058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500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Apr. 13-17, 2007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2,247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1,775</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23</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10-13, 1992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4,981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1,660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19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a:t>
                      </a:r>
                      <a:r>
                        <a:rPr lang="de-DE" sz="1200" baseline="0" dirty="0" smtClean="0">
                          <a:latin typeface="Arial" panose="020B0604020202020204" pitchFamily="34" charset="0"/>
                          <a:cs typeface="Arial" panose="020B0604020202020204" pitchFamily="34" charset="0"/>
                        </a:rPr>
                        <a:t> 5-12, 1998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4,145</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45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Feb. 10-12, 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4,716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17-20,</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1,572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70</a:t>
                      </a:r>
                      <a:endParaRPr lang="en-US" sz="1200" b="0" dirty="0">
                        <a:latin typeface="Arial" panose="020B0604020202020204" pitchFamily="34" charset="0"/>
                        <a:cs typeface="Arial" panose="020B0604020202020204" pitchFamily="34" charset="0"/>
                      </a:endParaRPr>
                    </a:p>
                  </a:txBody>
                  <a:tcPr/>
                </a:tc>
              </a:tr>
              <a:tr h="374671">
                <a:tc>
                  <a:txBody>
                    <a:bodyPr/>
                    <a:lstStyle/>
                    <a:p>
                      <a:r>
                        <a:rPr lang="en-US" sz="1200" dirty="0" smtClean="0">
                          <a:latin typeface="Arial" panose="020B0604020202020204" pitchFamily="34" charset="0"/>
                          <a:cs typeface="Arial" panose="020B0604020202020204" pitchFamily="34" charset="0"/>
                        </a:rPr>
                        <a:t>Apr. 7-11,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1,600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1,200</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N/A</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1-4,    1999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1,084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31-Feb. 2,</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2011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1,346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1,010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36</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1783" y="6438434"/>
            <a:ext cx="8118633" cy="369332"/>
          </a:xfrm>
          <a:prstGeom prst="rect">
            <a:avLst/>
          </a:prstGeom>
          <a:noFill/>
          <a:effectLst/>
        </p:spPr>
        <p:txBody>
          <a:bodyPr wrap="square" rtlCol="0">
            <a:spAutoFit/>
          </a:bodyPr>
          <a:lstStyle/>
          <a:p>
            <a:r>
              <a:rPr lang="en-US" sz="900" dirty="0" smtClean="0"/>
              <a:t>*Top 10 events in original insured loss dollars were adjusted to and ranked by the Insurance Information Institute to 2013 inflation-adjusted values.</a:t>
            </a:r>
          </a:p>
          <a:p>
            <a:r>
              <a:rPr lang="en-US" sz="900" dirty="0" smtClean="0"/>
              <a:t>Sources: Munich Re </a:t>
            </a:r>
            <a:r>
              <a:rPr lang="en-US" sz="900" dirty="0" err="1" smtClean="0"/>
              <a:t>NatCatSERVICE</a:t>
            </a:r>
            <a:r>
              <a:rPr lang="en-US" sz="900" dirty="0" smtClean="0"/>
              <a:t>; Insurance Information Institute.</a:t>
            </a:r>
          </a:p>
        </p:txBody>
      </p:sp>
      <p:sp>
        <p:nvSpPr>
          <p:cNvPr id="6"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Top 10 Winter Storm and Winter Damage Events in the US and Canada, 1980-2013*</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7" name="Rectangle 9"/>
          <p:cNvSpPr>
            <a:spLocks noChangeArrowheads="1"/>
          </p:cNvSpPr>
          <p:nvPr/>
        </p:nvSpPr>
        <p:spPr bwMode="black">
          <a:xfrm>
            <a:off x="110968" y="1162050"/>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Ranked by Insured Loss, in Millions of $ 2013*</a:t>
            </a:r>
            <a:endParaRPr lang="en-US" sz="2000" b="1" dirty="0">
              <a:solidFill>
                <a:srgbClr val="225A7A"/>
              </a:solidFill>
            </a:endParaRPr>
          </a:p>
        </p:txBody>
      </p:sp>
    </p:spTree>
    <p:extLst>
      <p:ext uri="{BB962C8B-B14F-4D97-AF65-F5344CB8AC3E}">
        <p14:creationId xmlns:p14="http://schemas.microsoft.com/office/powerpoint/2010/main" val="276014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132</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491" y="1793640"/>
            <a:ext cx="6887381" cy="3845083"/>
          </a:xfrm>
          <a:prstGeom prst="rect">
            <a:avLst/>
          </a:prstGeom>
        </p:spPr>
      </p:pic>
      <p:sp>
        <p:nvSpPr>
          <p:cNvPr id="13" name="TextBox 12"/>
          <p:cNvSpPr txBox="1"/>
          <p:nvPr/>
        </p:nvSpPr>
        <p:spPr>
          <a:xfrm>
            <a:off x="81783" y="6567026"/>
            <a:ext cx="8118633" cy="230832"/>
          </a:xfrm>
          <a:prstGeom prst="rect">
            <a:avLst/>
          </a:prstGeom>
          <a:noFill/>
          <a:effectLst/>
        </p:spPr>
        <p:txBody>
          <a:bodyPr wrap="square" rtlCol="0">
            <a:spAutoFit/>
          </a:bodyPr>
          <a:lstStyle/>
          <a:p>
            <a:r>
              <a:rPr lang="en-US" sz="900" dirty="0" smtClean="0"/>
              <a:t>Sources: Munich Re </a:t>
            </a:r>
            <a:r>
              <a:rPr lang="en-US" sz="900" dirty="0" err="1" smtClean="0"/>
              <a:t>NatCatSERVICE</a:t>
            </a:r>
            <a:r>
              <a:rPr lang="en-US" sz="900" dirty="0" smtClean="0"/>
              <a:t>; Insurance Information Institute.</a:t>
            </a:r>
          </a:p>
        </p:txBody>
      </p:sp>
      <p:sp>
        <p:nvSpPr>
          <p:cNvPr id="1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and Canada, 1980-2013 (2013 US$)</a:t>
            </a:r>
            <a:endParaRPr kumimoji="0" lang="en-US" sz="2800" b="1" i="0" u="none" strike="noStrike" kern="0" cap="none" spc="0" normalizeH="0" baseline="0" noProof="0" dirty="0">
              <a:ln>
                <a:noFill/>
              </a:ln>
              <a:solidFill>
                <a:srgbClr val="225A7A"/>
              </a:solidFill>
              <a:effectLst/>
              <a:uLnTx/>
              <a:uFillTx/>
              <a:ea typeface="+mj-ea"/>
              <a:cs typeface="+mj-cs"/>
            </a:endParaRPr>
          </a:p>
        </p:txBody>
      </p:sp>
      <p:sp>
        <p:nvSpPr>
          <p:cNvPr id="18" name="AutoShape 7"/>
          <p:cNvSpPr>
            <a:spLocks noChangeArrowheads="1"/>
          </p:cNvSpPr>
          <p:nvPr/>
        </p:nvSpPr>
        <p:spPr bwMode="blackWhite">
          <a:xfrm>
            <a:off x="3850255" y="1212382"/>
            <a:ext cx="3912416" cy="1476847"/>
          </a:xfrm>
          <a:prstGeom prst="wedgeRectCallout">
            <a:avLst>
              <a:gd name="adj1" fmla="val -60498"/>
              <a:gd name="adj2" fmla="val 24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7363752" y="3343995"/>
            <a:ext cx="1693862" cy="1933070"/>
          </a:xfrm>
          <a:prstGeom prst="wedgeRectCallout">
            <a:avLst>
              <a:gd name="adj1" fmla="val -62266"/>
              <a:gd name="adj2" fmla="val -316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losses from severe winter events totaled $2 billion in 2013.</a:t>
            </a:r>
            <a:endParaRPr lang="en-US" b="1" dirty="0">
              <a:solidFill>
                <a:srgbClr val="FFFFFF"/>
              </a:solidFill>
              <a:latin typeface="Arial" pitchFamily="34" charset="0"/>
              <a:cs typeface="Arial" pitchFamily="34" charset="0"/>
            </a:endParaRPr>
          </a:p>
        </p:txBody>
      </p:sp>
      <p:sp>
        <p:nvSpPr>
          <p:cNvPr id="14" name="Rectangle 6"/>
          <p:cNvSpPr>
            <a:spLocks noChangeArrowheads="1"/>
          </p:cNvSpPr>
          <p:nvPr/>
        </p:nvSpPr>
        <p:spPr bwMode="blackWhite">
          <a:xfrm>
            <a:off x="333491" y="5629278"/>
            <a:ext cx="8724123" cy="928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Insured winter storm and damage losses in</a:t>
            </a:r>
            <a:r>
              <a:rPr lang="en-US" sz="2000" b="1" dirty="0">
                <a:solidFill>
                  <a:srgbClr val="FFFFFF"/>
                </a:solidFill>
              </a:rPr>
              <a:t> </a:t>
            </a:r>
            <a:r>
              <a:rPr lang="en-US" sz="2000" b="1" dirty="0" smtClean="0">
                <a:solidFill>
                  <a:srgbClr val="FFFFFF"/>
                </a:solidFill>
              </a:rPr>
              <a:t>Jan. 2014 already totaled $1.5 billion. Continued severe weather since then makes it likely that 2014 will become one of the top 5 costliest winters since 1980.</a:t>
            </a:r>
            <a:endParaRPr lang="en-US" sz="2000" b="1" dirty="0">
              <a:solidFill>
                <a:srgbClr val="FFFFFF"/>
              </a:solidFill>
            </a:endParaRPr>
          </a:p>
        </p:txBody>
      </p:sp>
      <p:sp>
        <p:nvSpPr>
          <p:cNvPr id="15" name="Rectangle 9"/>
          <p:cNvSpPr>
            <a:spLocks noChangeArrowheads="1"/>
          </p:cNvSpPr>
          <p:nvPr/>
        </p:nvSpPr>
        <p:spPr bwMode="black">
          <a:xfrm>
            <a:off x="153929" y="1229290"/>
            <a:ext cx="639219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Insured Losses (Millions, $ 2013)</a:t>
            </a:r>
            <a:endParaRPr lang="en-US" sz="1600" b="1" dirty="0">
              <a:solidFill>
                <a:srgbClr val="225A7A"/>
              </a:solidFill>
            </a:endParaRPr>
          </a:p>
        </p:txBody>
      </p:sp>
      <p:sp>
        <p:nvSpPr>
          <p:cNvPr id="16" name="AutoShape 7"/>
          <p:cNvSpPr>
            <a:spLocks noChangeArrowheads="1"/>
          </p:cNvSpPr>
          <p:nvPr/>
        </p:nvSpPr>
        <p:spPr bwMode="blackWhite">
          <a:xfrm>
            <a:off x="1155161" y="2444888"/>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5488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3600"/>
                            </p:stCondLst>
                            <p:childTnLst>
                              <p:par>
                                <p:cTn id="19" presetID="22" presetClass="entr" presetSubtype="2" fill="hold" grpId="0" nodeType="after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4" grpId="0" animBg="1"/>
      <p:bldP spid="16"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133</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133</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390938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134</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342070865"/>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135</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46898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136</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529783"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53057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137</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86291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138</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29694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139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40927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14</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(1Q:2004–4Q:2013)</a:t>
            </a:r>
          </a:p>
        </p:txBody>
      </p:sp>
      <p:graphicFrame>
        <p:nvGraphicFramePr>
          <p:cNvPr id="7200771" name="Object 2"/>
          <p:cNvGraphicFramePr>
            <a:graphicFrameLocks noGrp="1" noChangeAspect="1"/>
          </p:cNvGraphicFramePr>
          <p:nvPr>
            <p:ph type="chart" idx="4294967295"/>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8574730" name="Chart" r:id="rId4" imgW="8572512" imgH="4772156" progId="MSGraph.Chart.8">
                  <p:embed followColorScheme="full"/>
                </p:oleObj>
              </mc:Choice>
              <mc:Fallback>
                <p:oleObj name="Chart" r:id="rId4" imgW="8572512" imgH="477215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Q4:2013 was positive for the 10</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53066"/>
              <a:gd name="adj2" fmla="val -151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52121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140</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3086222629"/>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141</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530809"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7961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142</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8531831"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7758159"/>
      </p:ext>
    </p:extLst>
  </p:cSld>
  <p:clrMapOvr>
    <a:masterClrMapping/>
  </p:clrMapOvr>
  <p:transition>
    <p:wipe dir="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143</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975149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144</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93207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145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73996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146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49492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147</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Biggert-Waters 2012 Created Opportunity for Private Insurers</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314793" y="4875528"/>
            <a:ext cx="8499424" cy="1089529"/>
          </a:xfrm>
          <a:prstGeom prst="rect">
            <a:avLst/>
          </a:prstGeom>
          <a:noFill/>
          <a:ln w="9525" algn="ctr">
            <a:noFill/>
            <a:miter lim="800000"/>
            <a:headEnd/>
            <a:tailEnd/>
          </a:ln>
        </p:spPr>
        <p:txBody>
          <a:bodyPr wrap="square" lIns="45720" rIns="45720">
            <a:spAutoFit/>
          </a:bodyPr>
          <a:lstStyle/>
          <a:p>
            <a:pPr algn="ctr" eaLnBrk="0" fontAlgn="base" hangingPunct="0">
              <a:lnSpc>
                <a:spcPct val="90000"/>
              </a:lnSpc>
              <a:spcBef>
                <a:spcPct val="25000"/>
              </a:spcBef>
              <a:spcAft>
                <a:spcPct val="0"/>
              </a:spcAft>
              <a:buClr>
                <a:srgbClr val="FF6801"/>
              </a:buClr>
            </a:pPr>
            <a:r>
              <a:rPr lang="en-US" sz="3600" b="1" i="1" dirty="0" smtClean="0">
                <a:solidFill>
                  <a:srgbClr val="C00000"/>
                </a:solidFill>
              </a:rPr>
              <a:t>2014 Backtracking on Those Reforms Reduces Opportunities</a:t>
            </a:r>
            <a:endParaRPr lang="en-US" sz="3600" b="1" i="1" dirty="0">
              <a:solidFill>
                <a:srgbClr val="C00000"/>
              </a:solidFill>
              <a:latin typeface="Arial" charset="0"/>
              <a:cs typeface="Arial" charset="0"/>
            </a:endParaRPr>
          </a:p>
        </p:txBody>
      </p:sp>
    </p:spTree>
    <p:extLst>
      <p:ext uri="{BB962C8B-B14F-4D97-AF65-F5344CB8AC3E}">
        <p14:creationId xmlns:p14="http://schemas.microsoft.com/office/powerpoint/2010/main" val="239938070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148</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546164"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1511371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149</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540020" name="Chart" r:id="rId4" imgW="8543899" imgH="4848277" progId="MSGraph.Chart.8">
                  <p:embed followColorScheme="full"/>
                </p:oleObj>
              </mc:Choice>
              <mc:Fallback>
                <p:oleObj name="Chart" r:id="rId4" imgW="8543899" imgH="484827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28948074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542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95D13C8-DB29-4CAA-96A5-FF5F2F13F647}"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sp>
        <p:nvSpPr>
          <p:cNvPr id="13" name="Rectangle 10"/>
          <p:cNvSpPr>
            <a:spLocks noChangeArrowheads="1"/>
          </p:cNvSpPr>
          <p:nvPr/>
        </p:nvSpPr>
        <p:spPr bwMode="blackWhite">
          <a:xfrm>
            <a:off x="228600" y="17526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spcBef>
                <a:spcPct val="25000"/>
              </a:spcBef>
              <a:defRPr/>
            </a:pPr>
            <a:r>
              <a:rPr lang="en-US" sz="3200" b="1" dirty="0">
                <a:solidFill>
                  <a:schemeClr val="bg1"/>
                </a:solidFill>
              </a:rPr>
              <a:t>The Life/Annuities/A&amp;H segment</a:t>
            </a:r>
          </a:p>
        </p:txBody>
      </p:sp>
      <p:sp>
        <p:nvSpPr>
          <p:cNvPr id="54277" name="TextBox 2"/>
          <p:cNvSpPr txBox="1">
            <a:spLocks noChangeArrowheads="1"/>
          </p:cNvSpPr>
          <p:nvPr/>
        </p:nvSpPr>
        <p:spPr bwMode="auto">
          <a:xfrm>
            <a:off x="2514600" y="3276600"/>
            <a:ext cx="4333875" cy="2678113"/>
          </a:xfrm>
          <a:prstGeom prst="rect">
            <a:avLst/>
          </a:prstGeom>
          <a:noFill/>
          <a:ln w="9525">
            <a:noFill/>
            <a:miter lim="800000"/>
            <a:headEnd/>
            <a:tailEnd/>
          </a:ln>
        </p:spPr>
        <p:txBody>
          <a:bodyPr>
            <a:spAutoFit/>
          </a:bodyPr>
          <a:lstStyle/>
          <a:p>
            <a:r>
              <a:rPr lang="en-US" sz="2800" u="sng"/>
              <a:t>Five Major Segments</a:t>
            </a:r>
          </a:p>
          <a:p>
            <a:pPr>
              <a:buFont typeface="Arial" charset="0"/>
              <a:buChar char="•"/>
            </a:pPr>
            <a:r>
              <a:rPr lang="en-US" sz="2800"/>
              <a:t>Individual Life Insurance</a:t>
            </a:r>
          </a:p>
          <a:p>
            <a:pPr>
              <a:buFont typeface="Arial" charset="0"/>
              <a:buChar char="•"/>
            </a:pPr>
            <a:r>
              <a:rPr lang="en-US" sz="2800"/>
              <a:t>Individual Annuities</a:t>
            </a:r>
          </a:p>
          <a:p>
            <a:pPr>
              <a:buFont typeface="Arial" charset="0"/>
              <a:buChar char="•"/>
            </a:pPr>
            <a:r>
              <a:rPr lang="en-US" sz="2800"/>
              <a:t>Group Life Insurance</a:t>
            </a:r>
          </a:p>
          <a:p>
            <a:pPr>
              <a:buFont typeface="Arial" charset="0"/>
              <a:buChar char="•"/>
            </a:pPr>
            <a:r>
              <a:rPr lang="en-US" sz="2800"/>
              <a:t>Group Annuities</a:t>
            </a:r>
          </a:p>
          <a:p>
            <a:pPr>
              <a:buFont typeface="Arial" charset="0"/>
              <a:buChar char="•"/>
            </a:pPr>
            <a:r>
              <a:rPr lang="en-US" sz="2800"/>
              <a:t>A&amp;H Insurance</a:t>
            </a:r>
          </a:p>
        </p:txBody>
      </p:sp>
    </p:spTree>
    <p:extLst>
      <p:ext uri="{BB962C8B-B14F-4D97-AF65-F5344CB8AC3E}">
        <p14:creationId xmlns:p14="http://schemas.microsoft.com/office/powerpoint/2010/main" val="2925752429"/>
      </p:ext>
    </p:extLst>
  </p:cSld>
  <p:clrMapOvr>
    <a:masterClrMapping/>
  </p:clrMapOvr>
  <p:transition>
    <p:zoom dir="in"/>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150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547189" name="Chart" r:id="rId4" imgW="4467251" imgH="3800395" progId="MSGraph.Chart.8">
                  <p:embed followColorScheme="full"/>
                </p:oleObj>
              </mc:Choice>
              <mc:Fallback>
                <p:oleObj name="Chart" r:id="rId4" imgW="4467251"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extLst>
      <p:ext uri="{BB962C8B-B14F-4D97-AF65-F5344CB8AC3E}">
        <p14:creationId xmlns:p14="http://schemas.microsoft.com/office/powerpoint/2010/main" val="1547616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151</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Down to the Wire? Boston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Tree>
    <p:extLst>
      <p:ext uri="{BB962C8B-B14F-4D97-AF65-F5344CB8AC3E}">
        <p14:creationId xmlns:p14="http://schemas.microsoft.com/office/powerpoint/2010/main" val="12341405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8541044"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52850655"/>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153</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8542068"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extLst>
      <p:ext uri="{BB962C8B-B14F-4D97-AF65-F5344CB8AC3E}">
        <p14:creationId xmlns:p14="http://schemas.microsoft.com/office/powerpoint/2010/main" val="24574770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154</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Testified before House Financial Services Nov. 2013</a:t>
            </a:r>
          </a:p>
          <a:p>
            <a:pPr>
              <a:lnSpc>
                <a:spcPts val="2200"/>
              </a:lnSpc>
              <a:spcBef>
                <a:spcPct val="50000"/>
              </a:spcBef>
            </a:pPr>
            <a:r>
              <a:rPr lang="en-US" b="1" dirty="0" smtClean="0"/>
              <a:t>Provided testimony at NYC hearing on June 2013</a:t>
            </a:r>
          </a:p>
          <a:p>
            <a:pPr>
              <a:lnSpc>
                <a:spcPts val="2200"/>
              </a:lnSpc>
              <a:spcBef>
                <a:spcPct val="50000"/>
              </a:spcBef>
            </a:pPr>
            <a:r>
              <a:rPr lang="en-US" b="1" dirty="0" smtClean="0"/>
              <a:t>I.I.I. Accelerated Planned Study on Terrorism Risk and Insurance in the Wake of Boston and Hearings; Was Well Received and Widely Circulated</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806683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 in the Primary and Reinsurance Sectors</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extLst>
      <p:ext uri="{BB962C8B-B14F-4D97-AF65-F5344CB8AC3E}">
        <p14:creationId xmlns:p14="http://schemas.microsoft.com/office/powerpoint/2010/main" val="27094705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156</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896445628"/>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476551"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12/31/13 stood at a record high $653.3B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479070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477574" name="Chart" r:id="rId4" imgW="8610574" imgH="4181541" progId="MSGraph.Chart.8">
                  <p:embed followColorScheme="full"/>
                </p:oleObj>
              </mc:Choice>
              <mc:Fallback>
                <p:oleObj name="Chart" r:id="rId4" imgW="8610574" imgH="418154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extLst>
      <p:ext uri="{BB962C8B-B14F-4D97-AF65-F5344CB8AC3E}">
        <p14:creationId xmlns:p14="http://schemas.microsoft.com/office/powerpoint/2010/main" val="37407709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158</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noGrp="1"/>
          </p:cNvGraphicFramePr>
          <p:nvPr>
            <p:ph type="chart" idx="4294967295"/>
          </p:nvPr>
        </p:nvGraphicFramePr>
        <p:xfrm>
          <a:off x="292100" y="1620838"/>
          <a:ext cx="8559800" cy="4513262"/>
        </p:xfrm>
        <a:graphic>
          <a:graphicData uri="http://schemas.openxmlformats.org/presentationml/2006/ole">
            <mc:AlternateContent xmlns:mc="http://schemas.openxmlformats.org/markup-compatibility/2006">
              <mc:Choice xmlns:v="urn:schemas-microsoft-com:vml" Requires="v">
                <p:oleObj spid="_x0000_s28478598" name="Chart" r:id="rId4" imgW="8581960" imgH="4524357" progId="MSGraph.Chart.8">
                  <p:embed followColorScheme="full"/>
                </p:oleObj>
              </mc:Choice>
              <mc:Fallback>
                <p:oleObj name="Chart" r:id="rId4" imgW="8581960" imgH="4524357" progId="MSGraph.Chart.8">
                  <p:embed followColorScheme="full"/>
                  <p:pic>
                    <p:nvPicPr>
                      <p:cNvPr id="0" name=""/>
                      <p:cNvPicPr preferRelativeResize="0">
                        <a:picLocks noChangeArrowheads="1"/>
                      </p:cNvPicPr>
                      <p:nvPr/>
                    </p:nvPicPr>
                    <p:blipFill>
                      <a:blip r:embed="rId5"/>
                      <a:srcRect/>
                      <a:stretch>
                        <a:fillRect/>
                      </a:stretch>
                    </p:blipFill>
                    <p:spPr bwMode="gray">
                      <a:xfrm>
                        <a:off x="292100" y="1620838"/>
                        <a:ext cx="85598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extLst>
      <p:ext uri="{BB962C8B-B14F-4D97-AF65-F5344CB8AC3E}">
        <p14:creationId xmlns:p14="http://schemas.microsoft.com/office/powerpoint/2010/main" val="3515683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159</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All Sectors, 1989-2012 (1)</a:t>
            </a:r>
          </a:p>
        </p:txBody>
      </p:sp>
      <p:graphicFrame>
        <p:nvGraphicFramePr>
          <p:cNvPr id="1989635" name="Object 3"/>
          <p:cNvGraphicFramePr>
            <a:graphicFrameLocks noGrp="1"/>
          </p:cNvGraphicFramePr>
          <p:nvPr>
            <p:ph type="chart" idx="4294967295"/>
            <p:extLst>
              <p:ext uri="{D42A27DB-BD31-4B8C-83A1-F6EECF244321}">
                <p14:modId xmlns:p14="http://schemas.microsoft.com/office/powerpoint/2010/main" val="526878314"/>
              </p:ext>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563492" name="Chart" r:id="rId4" imgW="8581960" imgH="4533804" progId="MSGraph.Chart.8">
                  <p:embed followColorScheme="full"/>
                </p:oleObj>
              </mc:Choice>
              <mc:Fallback>
                <p:oleObj name="Chart" r:id="rId4" imgW="8581960" imgH="4533804" progId="MSGraph.Chart.8">
                  <p:embed followColorScheme="full"/>
                  <p:pic>
                    <p:nvPicPr>
                      <p:cNvPr id="0" name=""/>
                      <p:cNvPicPr preferRelativeResize="0">
                        <a:picLocks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Billions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4413257" y="1210267"/>
            <a:ext cx="2881303" cy="682932"/>
          </a:xfrm>
          <a:prstGeom prst="wedgeRectCallout">
            <a:avLst>
              <a:gd name="adj1" fmla="val 56299"/>
              <a:gd name="adj2" fmla="val 2329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is close to its pre-crisis levels</a:t>
            </a:r>
            <a:endParaRPr lang="en-US" sz="1600" b="1" dirty="0">
              <a:solidFill>
                <a:schemeClr val="bg1"/>
              </a:solidFill>
            </a:endParaRPr>
          </a:p>
        </p:txBody>
      </p:sp>
      <p:sp>
        <p:nvSpPr>
          <p:cNvPr id="2" name="TextBox 1"/>
          <p:cNvSpPr txBox="1"/>
          <p:nvPr/>
        </p:nvSpPr>
        <p:spPr>
          <a:xfrm>
            <a:off x="3400433" y="1405732"/>
            <a:ext cx="1012824" cy="276999"/>
          </a:xfrm>
          <a:prstGeom prst="rect">
            <a:avLst/>
          </a:prstGeom>
          <a:noFill/>
        </p:spPr>
        <p:txBody>
          <a:bodyPr wrap="square" rtlCol="0">
            <a:spAutoFit/>
          </a:bodyPr>
          <a:lstStyle/>
          <a:p>
            <a:pPr algn="ctr"/>
            <a:r>
              <a:rPr lang="en-US" sz="1200" dirty="0" smtClean="0"/>
              <a:t>$165.4</a:t>
            </a:r>
            <a:endParaRPr lang="en-US" sz="1200" dirty="0"/>
          </a:p>
        </p:txBody>
      </p:sp>
    </p:spTree>
    <p:extLst>
      <p:ext uri="{BB962C8B-B14F-4D97-AF65-F5344CB8AC3E}">
        <p14:creationId xmlns:p14="http://schemas.microsoft.com/office/powerpoint/2010/main" val="2013167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latin typeface="Arial" pitchFamily="34" charset="0"/>
              </a:rPr>
              <a:t>12/01/09 - 9pm</a:t>
            </a:r>
          </a:p>
        </p:txBody>
      </p:sp>
      <p:sp>
        <p:nvSpPr>
          <p:cNvPr id="39940" name="Rectangle 106"/>
          <p:cNvSpPr>
            <a:spLocks noGrp="1" noChangeArrowheads="1"/>
          </p:cNvSpPr>
          <p:nvPr>
            <p:ph type="ftr" sz="quarter" idx="11"/>
          </p:nvPr>
        </p:nvSpPr>
        <p:spPr/>
        <p:txBody>
          <a:bodyPr/>
          <a:lstStyle/>
          <a:p>
            <a:pPr>
              <a:defRPr/>
            </a:pPr>
            <a:r>
              <a:rPr lang="en-US" smtClean="0">
                <a:latin typeface="Arial" pitchFamily="34" charset="0"/>
              </a:rPr>
              <a:t>eSlide – P6466 – The Financial Crisis and the Future of the P/C</a:t>
            </a:r>
          </a:p>
        </p:txBody>
      </p:sp>
      <p:sp>
        <p:nvSpPr>
          <p:cNvPr id="39941" name="Rectangle 110"/>
          <p:cNvSpPr>
            <a:spLocks noGrp="1" noChangeArrowheads="1"/>
          </p:cNvSpPr>
          <p:nvPr>
            <p:ph type="sldNum" sz="quarter" idx="12"/>
          </p:nvPr>
        </p:nvSpPr>
        <p:spPr/>
        <p:txBody>
          <a:bodyPr/>
          <a:lstStyle/>
          <a:p>
            <a:pPr>
              <a:defRPr/>
            </a:pPr>
            <a:fld id="{34C5978C-F34B-4193-80B5-B592F2C03A74}" type="slidenum">
              <a:rPr lang="en-US" smtClean="0">
                <a:latin typeface="Arial" pitchFamily="34" charset="0"/>
              </a:rPr>
              <a:pPr>
                <a:defRPr/>
              </a:pPr>
              <a:t>16</a:t>
            </a:fld>
            <a:endParaRPr lang="en-US" smtClean="0">
              <a:latin typeface="Arial" pitchFamily="34" charset="0"/>
            </a:endParaRPr>
          </a:p>
        </p:txBody>
      </p:sp>
      <p:sp>
        <p:nvSpPr>
          <p:cNvPr id="13318" name="Rectangle 2"/>
          <p:cNvSpPr>
            <a:spLocks noChangeArrowheads="1"/>
          </p:cNvSpPr>
          <p:nvPr/>
        </p:nvSpPr>
        <p:spPr bwMode="black">
          <a:xfrm>
            <a:off x="271463" y="105727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sp>
        <p:nvSpPr>
          <p:cNvPr id="13319" name="Rectangle 3"/>
          <p:cNvSpPr>
            <a:spLocks noGrp="1" noChangeArrowheads="1"/>
          </p:cNvSpPr>
          <p:nvPr>
            <p:ph type="title"/>
          </p:nvPr>
        </p:nvSpPr>
        <p:spPr>
          <a:xfrm>
            <a:off x="822325" y="157163"/>
            <a:ext cx="6464300" cy="860425"/>
          </a:xfrm>
        </p:spPr>
        <p:txBody>
          <a:bodyPr/>
          <a:lstStyle/>
          <a:p>
            <a:r>
              <a:rPr lang="en-US" dirty="0" smtClean="0"/>
              <a:t>Life/Annuity Industry Profits,</a:t>
            </a:r>
            <a:br>
              <a:rPr lang="en-US" dirty="0" smtClean="0"/>
            </a:br>
            <a:r>
              <a:rPr lang="en-US" dirty="0" smtClean="0"/>
              <a:t>2001-2013E</a:t>
            </a:r>
          </a:p>
        </p:txBody>
      </p:sp>
      <p:graphicFrame>
        <p:nvGraphicFramePr>
          <p:cNvPr id="13314" name="Object 4"/>
          <p:cNvGraphicFramePr>
            <a:graphicFrameLocks noChangeAspect="1"/>
          </p:cNvGraphicFramePr>
          <p:nvPr>
            <p:extLst>
              <p:ext uri="{D42A27DB-BD31-4B8C-83A1-F6EECF244321}">
                <p14:modId xmlns:p14="http://schemas.microsoft.com/office/powerpoint/2010/main" val="2817557123"/>
              </p:ext>
            </p:extLst>
          </p:nvPr>
        </p:nvGraphicFramePr>
        <p:xfrm>
          <a:off x="266700" y="1025525"/>
          <a:ext cx="8524875" cy="4498975"/>
        </p:xfrm>
        <a:graphic>
          <a:graphicData uri="http://schemas.openxmlformats.org/presentationml/2006/ole">
            <mc:AlternateContent xmlns:mc="http://schemas.openxmlformats.org/markup-compatibility/2006">
              <mc:Choice xmlns:v="urn:schemas-microsoft-com:vml" Requires="v">
                <p:oleObj spid="_x0000_s28567573" name="Chart" r:id="rId4" imgW="7819917" imgH="4095702" progId="MSGraph.Chart.8">
                  <p:embed followColorScheme="full"/>
                </p:oleObj>
              </mc:Choice>
              <mc:Fallback>
                <p:oleObj name="Chart" r:id="rId4" imgW="7819917" imgH="4095702" progId="MSGraph.Chart.8">
                  <p:embed followColorScheme="full"/>
                  <p:pic>
                    <p:nvPicPr>
                      <p:cNvPr id="0" name=""/>
                      <p:cNvPicPr>
                        <a:picLocks noChangeAspect="1" noChangeArrowheads="1"/>
                      </p:cNvPicPr>
                      <p:nvPr/>
                    </p:nvPicPr>
                    <p:blipFill>
                      <a:blip r:embed="rId5"/>
                      <a:srcRect/>
                      <a:stretch>
                        <a:fillRect/>
                      </a:stretch>
                    </p:blipFill>
                    <p:spPr bwMode="gray">
                      <a:xfrm>
                        <a:off x="266700" y="1025525"/>
                        <a:ext cx="8524875" cy="449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Rectangle 5"/>
          <p:cNvSpPr>
            <a:spLocks noChangeArrowheads="1"/>
          </p:cNvSpPr>
          <p:nvPr/>
        </p:nvSpPr>
        <p:spPr bwMode="auto">
          <a:xfrm>
            <a:off x="0" y="6580188"/>
            <a:ext cx="87249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NAIC, via SNL Financial; Insurance Information </a:t>
            </a:r>
            <a:r>
              <a:rPr lang="en-US" sz="1100" dirty="0" smtClean="0"/>
              <a:t>Institute estimate for 2013.</a:t>
            </a:r>
            <a:endParaRPr lang="en-US" sz="1100" dirty="0"/>
          </a:p>
        </p:txBody>
      </p:sp>
      <p:sp>
        <p:nvSpPr>
          <p:cNvPr id="1915910" name="Rectangle 6"/>
          <p:cNvSpPr>
            <a:spLocks noChangeArrowheads="1"/>
          </p:cNvSpPr>
          <p:nvPr/>
        </p:nvSpPr>
        <p:spPr bwMode="blackWhite">
          <a:xfrm>
            <a:off x="457200" y="5591175"/>
            <a:ext cx="8448675" cy="942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Life/Annuity industry has produced steady (if unspectacular) profits,</a:t>
            </a:r>
            <a:br>
              <a:rPr lang="en-US" b="1">
                <a:solidFill>
                  <a:srgbClr val="FFFFFF"/>
                </a:solidFill>
              </a:rPr>
            </a:br>
            <a:r>
              <a:rPr lang="en-US" b="1">
                <a:solidFill>
                  <a:srgbClr val="FFFFFF"/>
                </a:solidFill>
              </a:rPr>
              <a:t>except for years in which the industry’s investment results produced significant realized capital losses.</a:t>
            </a:r>
          </a:p>
        </p:txBody>
      </p:sp>
      <p:sp>
        <p:nvSpPr>
          <p:cNvPr id="10" name="AutoShape 14"/>
          <p:cNvSpPr>
            <a:spLocks noChangeArrowheads="1"/>
          </p:cNvSpPr>
          <p:nvPr/>
        </p:nvSpPr>
        <p:spPr bwMode="blackWhite">
          <a:xfrm>
            <a:off x="6448424" y="3786188"/>
            <a:ext cx="2276475" cy="754062"/>
          </a:xfrm>
          <a:prstGeom prst="wedgeRectCallout">
            <a:avLst>
              <a:gd name="adj1" fmla="val 35421"/>
              <a:gd name="adj2" fmla="val -1096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2000" b="1" dirty="0" smtClean="0">
                <a:solidFill>
                  <a:srgbClr val="FFFFFF"/>
                </a:solidFill>
              </a:rPr>
              <a:t>Best year in post-crisis era</a:t>
            </a:r>
            <a:endParaRPr lang="en-US" sz="2000" b="1" dirty="0">
              <a:solidFill>
                <a:srgbClr val="FFFFFF"/>
              </a:solidFill>
            </a:endParaRPr>
          </a:p>
        </p:txBody>
      </p:sp>
    </p:spTree>
    <p:extLst>
      <p:ext uri="{BB962C8B-B14F-4D97-AF65-F5344CB8AC3E}">
        <p14:creationId xmlns:p14="http://schemas.microsoft.com/office/powerpoint/2010/main" val="41536411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160</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a:t>
            </a:r>
            <a:br>
              <a:rPr lang="en-US" sz="2400" dirty="0" smtClean="0"/>
            </a:br>
            <a:r>
              <a:rPr lang="en-US" sz="2400" dirty="0" smtClean="0"/>
              <a:t>P/C SECTOR, 2002-2012 (1)</a:t>
            </a:r>
          </a:p>
        </p:txBody>
      </p:sp>
      <p:graphicFrame>
        <p:nvGraphicFramePr>
          <p:cNvPr id="1989635" name="Object 3"/>
          <p:cNvGraphicFramePr>
            <a:graphicFrameLocks noGrp="1"/>
          </p:cNvGraphicFramePr>
          <p:nvPr>
            <p:ph type="chart" idx="4294967295"/>
            <p:extLst>
              <p:ext uri="{D42A27DB-BD31-4B8C-83A1-F6EECF244321}">
                <p14:modId xmlns:p14="http://schemas.microsoft.com/office/powerpoint/2010/main" val="1026442940"/>
              </p:ext>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564512" name="Chart" r:id="rId4" imgW="8581960" imgH="4533804" progId="MSGraph.Chart.8">
                  <p:embed followColorScheme="full"/>
                </p:oleObj>
              </mc:Choice>
              <mc:Fallback>
                <p:oleObj name="Chart" r:id="rId4" imgW="8581960" imgH="4533804" progId="MSGraph.Chart.8">
                  <p:embed followColorScheme="full"/>
                  <p:pic>
                    <p:nvPicPr>
                      <p:cNvPr id="0" name=""/>
                      <p:cNvPicPr preferRelativeResize="0">
                        <a:picLocks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4800601" y="1316755"/>
            <a:ext cx="2662238" cy="863754"/>
          </a:xfrm>
          <a:prstGeom prst="wedgeRectCallout">
            <a:avLst>
              <a:gd name="adj1" fmla="val 27934"/>
              <a:gd name="adj2" fmla="val 1024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in the P/C sector remains below pre-crisis levels.</a:t>
            </a:r>
            <a:endParaRPr lang="en-US" sz="1600" b="1" dirty="0">
              <a:solidFill>
                <a:schemeClr val="bg1"/>
              </a:solidFill>
            </a:endParaRPr>
          </a:p>
        </p:txBody>
      </p:sp>
    </p:spTree>
    <p:extLst>
      <p:ext uri="{BB962C8B-B14F-4D97-AF65-F5344CB8AC3E}">
        <p14:creationId xmlns:p14="http://schemas.microsoft.com/office/powerpoint/2010/main" val="35756386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161</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a:t>
            </a:r>
            <a:br>
              <a:rPr lang="en-US" sz="2400" dirty="0" smtClean="0"/>
            </a:br>
            <a:r>
              <a:rPr lang="en-US" sz="2400" dirty="0" smtClean="0"/>
              <a:t>LIFE/ANNUITY SECTOR, 2002-2012 (1)</a:t>
            </a:r>
          </a:p>
        </p:txBody>
      </p:sp>
      <p:graphicFrame>
        <p:nvGraphicFramePr>
          <p:cNvPr id="1989635" name="Object 3"/>
          <p:cNvGraphicFramePr>
            <a:graphicFrameLocks noGrp="1"/>
          </p:cNvGraphicFramePr>
          <p:nvPr>
            <p:ph type="chart" idx="4294967295"/>
            <p:extLst>
              <p:ext uri="{D42A27DB-BD31-4B8C-83A1-F6EECF244321}">
                <p14:modId xmlns:p14="http://schemas.microsoft.com/office/powerpoint/2010/main" val="1693147175"/>
              </p:ext>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566558" name="Chart" r:id="rId4" imgW="8581960" imgH="4533804" progId="MSGraph.Chart.8">
                  <p:embed followColorScheme="full"/>
                </p:oleObj>
              </mc:Choice>
              <mc:Fallback>
                <p:oleObj name="Chart" r:id="rId4" imgW="8581960" imgH="4533804" progId="MSGraph.Chart.8">
                  <p:embed followColorScheme="full"/>
                  <p:pic>
                    <p:nvPicPr>
                      <p:cNvPr id="0" name=""/>
                      <p:cNvPicPr preferRelativeResize="0">
                        <a:picLocks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4906962" y="1266825"/>
            <a:ext cx="2662238" cy="734296"/>
          </a:xfrm>
          <a:prstGeom prst="wedgeRectCallout">
            <a:avLst>
              <a:gd name="adj1" fmla="val 32764"/>
              <a:gd name="adj2" fmla="val 941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Life/Annuity sector M&amp;A activity is highly volatile</a:t>
            </a:r>
            <a:endParaRPr lang="en-US" sz="1600" b="1" dirty="0">
              <a:solidFill>
                <a:schemeClr val="bg1"/>
              </a:solidFill>
            </a:endParaRPr>
          </a:p>
        </p:txBody>
      </p:sp>
    </p:spTree>
    <p:extLst>
      <p:ext uri="{BB962C8B-B14F-4D97-AF65-F5344CB8AC3E}">
        <p14:creationId xmlns:p14="http://schemas.microsoft.com/office/powerpoint/2010/main" val="13101361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162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12565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REINSURANCE </a:t>
            </a:r>
            <a:r>
              <a:rPr lang="en-US" sz="4200" b="1" dirty="0">
                <a:solidFill>
                  <a:schemeClr val="bg1"/>
                </a:solidFill>
              </a:rPr>
              <a:t>MARKET CONDITIONS</a:t>
            </a:r>
          </a:p>
        </p:txBody>
      </p:sp>
      <p:sp>
        <p:nvSpPr>
          <p:cNvPr id="2152456" name="Rectangle 8"/>
          <p:cNvSpPr>
            <a:spLocks noChangeArrowheads="1"/>
          </p:cNvSpPr>
          <p:nvPr/>
        </p:nvSpPr>
        <p:spPr bwMode="auto">
          <a:xfrm>
            <a:off x="1301545" y="3629789"/>
            <a:ext cx="6784258" cy="286232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Market—And Pushing Down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162</a:t>
            </a:fld>
            <a:endParaRPr lang="en-US"/>
          </a:p>
        </p:txBody>
      </p:sp>
    </p:spTree>
    <p:extLst>
      <p:ext uri="{BB962C8B-B14F-4D97-AF65-F5344CB8AC3E}">
        <p14:creationId xmlns:p14="http://schemas.microsoft.com/office/powerpoint/2010/main" val="23898668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3" name="Picture 2"/>
          <p:cNvPicPr>
            <a:picLocks noChangeAspect="1"/>
          </p:cNvPicPr>
          <p:nvPr/>
        </p:nvPicPr>
        <p:blipFill>
          <a:blip r:embed="rId2"/>
          <a:stretch>
            <a:fillRect/>
          </a:stretch>
        </p:blipFill>
        <p:spPr>
          <a:xfrm>
            <a:off x="340740" y="2370803"/>
            <a:ext cx="7977348" cy="3810938"/>
          </a:xfrm>
          <a:prstGeom prst="rect">
            <a:avLst/>
          </a:prstGeom>
        </p:spPr>
      </p:pic>
      <p:sp>
        <p:nvSpPr>
          <p:cNvPr id="6" name="AutoShape 14"/>
          <p:cNvSpPr>
            <a:spLocks noChangeArrowheads="1"/>
          </p:cNvSpPr>
          <p:nvPr/>
        </p:nvSpPr>
        <p:spPr bwMode="blackWhite">
          <a:xfrm>
            <a:off x="2872710" y="1272694"/>
            <a:ext cx="3539613" cy="1408470"/>
          </a:xfrm>
          <a:prstGeom prst="wedgeRectCallout">
            <a:avLst>
              <a:gd name="adj1" fmla="val 64793"/>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$540B in 2013, up 58.8% from 2008.  Of that, $50B (9.3%) is alternative capacity, up 163% from $19B since 2008</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747359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164</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79623" name="Chart" r:id="rId4" imgW="8305811" imgH="3762334" progId="MSGraph.Chart.8">
                  <p:embed followColorScheme="full"/>
                </p:oleObj>
              </mc:Choice>
              <mc:Fallback>
                <p:oleObj name="Chart" r:id="rId4" imgW="8305811"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extLst>
      <p:ext uri="{BB962C8B-B14F-4D97-AF65-F5344CB8AC3E}">
        <p14:creationId xmlns:p14="http://schemas.microsoft.com/office/powerpoint/2010/main" val="1920809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extLst>
      <p:ext uri="{BB962C8B-B14F-4D97-AF65-F5344CB8AC3E}">
        <p14:creationId xmlns:p14="http://schemas.microsoft.com/office/powerpoint/2010/main" val="1339274572"/>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860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Reinsurer Combined Ratios</a:t>
            </a:r>
            <a:br>
              <a:rPr lang="en-US" dirty="0" smtClean="0">
                <a:latin typeface="Arial "/>
              </a:rPr>
            </a:br>
            <a:r>
              <a:rPr lang="en-US" dirty="0" smtClean="0">
                <a:latin typeface="Arial "/>
              </a:rPr>
              <a:t>(Aon Benfield Aggregate), 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5" name="Picture 4"/>
          <p:cNvPicPr>
            <a:picLocks noChangeAspect="1"/>
          </p:cNvPicPr>
          <p:nvPr/>
        </p:nvPicPr>
        <p:blipFill>
          <a:blip r:embed="rId2"/>
          <a:stretch>
            <a:fillRect/>
          </a:stretch>
        </p:blipFill>
        <p:spPr>
          <a:xfrm>
            <a:off x="48808" y="1985421"/>
            <a:ext cx="8895168" cy="4458798"/>
          </a:xfrm>
          <a:prstGeom prst="rect">
            <a:avLst/>
          </a:prstGeom>
        </p:spPr>
      </p:pic>
      <p:sp>
        <p:nvSpPr>
          <p:cNvPr id="7" name="AutoShape 14"/>
          <p:cNvSpPr>
            <a:spLocks noChangeArrowheads="1"/>
          </p:cNvSpPr>
          <p:nvPr/>
        </p:nvSpPr>
        <p:spPr bwMode="blackWhite">
          <a:xfrm>
            <a:off x="4530063" y="1175517"/>
            <a:ext cx="4413913" cy="704235"/>
          </a:xfrm>
          <a:prstGeom prst="wedgeRectCallout">
            <a:avLst>
              <a:gd name="adj1" fmla="val 31045"/>
              <a:gd name="adj2" fmla="val 201556"/>
            </a:avLst>
          </a:prstGeom>
          <a:gradFill rotWithShape="1">
            <a:gsLst>
              <a:gs pos="0">
                <a:schemeClr val="accent1">
                  <a:alpha val="24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Reinsurers posted a combined under 90 in 2013, the best result since 2009</a:t>
            </a:r>
            <a:endParaRPr lang="en-US" b="1" dirty="0">
              <a:solidFill>
                <a:srgbClr val="FFFFFF"/>
              </a:solidFill>
            </a:endParaRPr>
          </a:p>
        </p:txBody>
      </p:sp>
    </p:spTree>
    <p:extLst>
      <p:ext uri="{BB962C8B-B14F-4D97-AF65-F5344CB8AC3E}">
        <p14:creationId xmlns:p14="http://schemas.microsoft.com/office/powerpoint/2010/main" val="270676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168</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and A.M. Best;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Sources of Reinsurance Capital Change: YE</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2012 to YE 2013</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3282"/>
          <a:stretch/>
        </p:blipFill>
        <p:spPr>
          <a:xfrm>
            <a:off x="94129" y="1787796"/>
            <a:ext cx="7577764" cy="5289279"/>
          </a:xfrm>
          <a:prstGeom prst="rect">
            <a:avLst/>
          </a:prstGeom>
        </p:spPr>
      </p:pic>
      <p:sp>
        <p:nvSpPr>
          <p:cNvPr id="16" name="AutoShape 8"/>
          <p:cNvSpPr>
            <a:spLocks noChangeArrowheads="1"/>
          </p:cNvSpPr>
          <p:nvPr/>
        </p:nvSpPr>
        <p:spPr bwMode="blackWhite">
          <a:xfrm>
            <a:off x="4643439" y="1114426"/>
            <a:ext cx="4405311" cy="1239030"/>
          </a:xfrm>
          <a:prstGeom prst="wedgeRectCallout">
            <a:avLst>
              <a:gd name="adj1" fmla="val -22250"/>
              <a:gd name="adj2" fmla="val 1038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Net income and new 3</a:t>
            </a:r>
            <a:r>
              <a:rPr lang="en-US" sz="2000" b="1" baseline="30000" dirty="0" smtClean="0">
                <a:solidFill>
                  <a:schemeClr val="bg1"/>
                </a:solidFill>
                <a:cs typeface="+mn-cs"/>
              </a:rPr>
              <a:t>rd</a:t>
            </a:r>
            <a:r>
              <a:rPr lang="en-US" sz="2000" b="1" dirty="0" smtClean="0">
                <a:solidFill>
                  <a:schemeClr val="bg1"/>
                </a:solidFill>
                <a:cs typeface="+mn-cs"/>
              </a:rPr>
              <a:t> party capital were the leading source of reinsurance capital growth in 2013</a:t>
            </a:r>
            <a:endParaRPr lang="en-US" sz="2000" b="1" i="1" dirty="0">
              <a:solidFill>
                <a:schemeClr val="bg1"/>
              </a:solidFill>
              <a:cs typeface="+mn-cs"/>
            </a:endParaRPr>
          </a:p>
        </p:txBody>
      </p:sp>
      <p:sp>
        <p:nvSpPr>
          <p:cNvPr id="6" name="Rectangle 5"/>
          <p:cNvSpPr/>
          <p:nvPr/>
        </p:nvSpPr>
        <p:spPr>
          <a:xfrm>
            <a:off x="4976735" y="3387777"/>
            <a:ext cx="734518" cy="9293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06502" y="3037444"/>
            <a:ext cx="734518" cy="15963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8539" y="2239288"/>
            <a:ext cx="734518" cy="15963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362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Insurance Capital,</a:t>
            </a:r>
            <a:br>
              <a:rPr lang="en-US" dirty="0" smtClean="0">
                <a:latin typeface="Arial "/>
              </a:rPr>
            </a:br>
            <a:r>
              <a:rPr lang="en-US" dirty="0" smtClean="0">
                <a:latin typeface="Arial "/>
              </a:rPr>
              <a:t>2007 </a:t>
            </a:r>
            <a:r>
              <a:rPr lang="en-US" dirty="0">
                <a:latin typeface="Arial "/>
              </a:rPr>
              <a:t>-</a:t>
            </a:r>
            <a:r>
              <a:rPr lang="en-US" dirty="0" smtClean="0">
                <a:latin typeface="Arial "/>
              </a:rPr>
              <a:t> 2013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t>
            </a:r>
            <a:r>
              <a:rPr lang="en-US" sz="1100" i="1" dirty="0" smtClean="0"/>
              <a:t>Reinsurance Market Outlook,</a:t>
            </a:r>
            <a:r>
              <a:rPr lang="en-US" sz="1100" dirty="0" smtClean="0"/>
              <a:t> April 1, 2014; Insurance Information Institute.</a:t>
            </a:r>
            <a:endParaRPr lang="en-US" sz="1100" dirty="0"/>
          </a:p>
        </p:txBody>
      </p:sp>
      <p:pic>
        <p:nvPicPr>
          <p:cNvPr id="3" name="Picture 2"/>
          <p:cNvPicPr>
            <a:picLocks noChangeAspect="1"/>
          </p:cNvPicPr>
          <p:nvPr/>
        </p:nvPicPr>
        <p:blipFill>
          <a:blip r:embed="rId2"/>
          <a:stretch>
            <a:fillRect/>
          </a:stretch>
        </p:blipFill>
        <p:spPr>
          <a:xfrm>
            <a:off x="265425" y="2023691"/>
            <a:ext cx="7875726" cy="4407985"/>
          </a:xfrm>
          <a:prstGeom prst="rect">
            <a:avLst/>
          </a:prstGeom>
        </p:spPr>
      </p:pic>
      <p:sp>
        <p:nvSpPr>
          <p:cNvPr id="8" name="AutoShape 14"/>
          <p:cNvSpPr>
            <a:spLocks noChangeArrowheads="1"/>
          </p:cNvSpPr>
          <p:nvPr/>
        </p:nvSpPr>
        <p:spPr bwMode="blackWhite">
          <a:xfrm>
            <a:off x="1996331" y="1213787"/>
            <a:ext cx="4413913" cy="953843"/>
          </a:xfrm>
          <a:prstGeom prst="wedgeRectCallout">
            <a:avLst>
              <a:gd name="adj1" fmla="val 74420"/>
              <a:gd name="adj2" fmla="val 66746"/>
            </a:avLst>
          </a:prstGeom>
          <a:gradFill rotWithShape="1">
            <a:gsLst>
              <a:gs pos="0">
                <a:schemeClr val="accent1">
                  <a:alpha val="24000"/>
                </a:schemeClr>
              </a:gs>
              <a:gs pos="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Insurance capital increased by 69.4% ($1.5 trillion) since the depths of the global financial crisis in 2008</a:t>
            </a:r>
            <a:endParaRPr lang="en-US" b="1" dirty="0">
              <a:solidFill>
                <a:srgbClr val="FFFFFF"/>
              </a:solidFill>
            </a:endParaRPr>
          </a:p>
        </p:txBody>
      </p:sp>
    </p:spTree>
    <p:extLst>
      <p:ext uri="{BB962C8B-B14F-4D97-AF65-F5344CB8AC3E}">
        <p14:creationId xmlns:p14="http://schemas.microsoft.com/office/powerpoint/2010/main" val="166496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596900" y="215900"/>
            <a:ext cx="7848600" cy="712788"/>
          </a:xfrm>
        </p:spPr>
        <p:txBody>
          <a:bodyPr lIns="92075" tIns="46038" rIns="92075" bIns="46038" anchor="b"/>
          <a:lstStyle/>
          <a:p>
            <a:pPr>
              <a:lnSpc>
                <a:spcPct val="85000"/>
              </a:lnSpc>
            </a:pPr>
            <a:r>
              <a:rPr lang="en-US" dirty="0" smtClean="0"/>
              <a:t>U.S. Life/Annuity Insurance Industry</a:t>
            </a:r>
            <a:br>
              <a:rPr lang="en-US" dirty="0" smtClean="0"/>
            </a:br>
            <a:r>
              <a:rPr lang="en-US" dirty="0" smtClean="0"/>
              <a:t>Profit Sources, by Percent, 2012</a:t>
            </a:r>
          </a:p>
        </p:txBody>
      </p:sp>
      <p:graphicFrame>
        <p:nvGraphicFramePr>
          <p:cNvPr id="11" name="Object 2"/>
          <p:cNvGraphicFramePr>
            <a:graphicFrameLocks noGrp="1" noChangeAspect="1"/>
          </p:cNvGraphicFramePr>
          <p:nvPr>
            <p:ph type="chart" idx="4294967295"/>
          </p:nvPr>
        </p:nvGraphicFramePr>
        <p:xfrm>
          <a:off x="228600" y="1981200"/>
          <a:ext cx="8509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Rectangle 4"/>
          <p:cNvSpPr>
            <a:spLocks noChangeArrowheads="1"/>
          </p:cNvSpPr>
          <p:nvPr/>
        </p:nvSpPr>
        <p:spPr bwMode="auto">
          <a:xfrm>
            <a:off x="396875" y="6477000"/>
            <a:ext cx="8213725" cy="260350"/>
          </a:xfrm>
          <a:prstGeom prst="rect">
            <a:avLst/>
          </a:prstGeom>
          <a:noFill/>
          <a:ln w="9525">
            <a:noFill/>
            <a:miter lim="800000"/>
            <a:headEnd/>
            <a:tailEnd/>
          </a:ln>
        </p:spPr>
        <p:txBody>
          <a:bodyPr lIns="92075" tIns="46038" rIns="92075" bIns="46038">
            <a:spAutoFit/>
          </a:bodyPr>
          <a:lstStyle/>
          <a:p>
            <a:pPr eaLnBrk="0" hangingPunct="0"/>
            <a:r>
              <a:rPr lang="en-US" sz="1100"/>
              <a:t>Sources:  NAIC Annual Statements, p. 6, from SNL Financial; I.I.I. calculations</a:t>
            </a:r>
          </a:p>
        </p:txBody>
      </p:sp>
      <p:sp>
        <p:nvSpPr>
          <p:cNvPr id="7217158" name="AutoShape 6"/>
          <p:cNvSpPr>
            <a:spLocks/>
          </p:cNvSpPr>
          <p:nvPr/>
        </p:nvSpPr>
        <p:spPr bwMode="auto">
          <a:xfrm rot="-5400000">
            <a:off x="1272381" y="1086643"/>
            <a:ext cx="893763" cy="1743075"/>
          </a:xfrm>
          <a:prstGeom prst="rightBrace">
            <a:avLst>
              <a:gd name="adj1" fmla="val 25073"/>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7217160" name="AutoShape 8"/>
          <p:cNvSpPr>
            <a:spLocks/>
          </p:cNvSpPr>
          <p:nvPr/>
        </p:nvSpPr>
        <p:spPr bwMode="auto">
          <a:xfrm rot="-5400000">
            <a:off x="3058319" y="2885281"/>
            <a:ext cx="893763" cy="1676401"/>
          </a:xfrm>
          <a:prstGeom prst="rightBrace">
            <a:avLst>
              <a:gd name="adj1" fmla="val 31456"/>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7217161" name="AutoShape 9"/>
          <p:cNvSpPr>
            <a:spLocks/>
          </p:cNvSpPr>
          <p:nvPr/>
        </p:nvSpPr>
        <p:spPr bwMode="auto">
          <a:xfrm rot="-5400000">
            <a:off x="5064921" y="3164680"/>
            <a:ext cx="893763" cy="1574801"/>
          </a:xfrm>
          <a:prstGeom prst="rightBrace">
            <a:avLst>
              <a:gd name="adj1" fmla="val 22795"/>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56328" name="Text Box 10"/>
          <p:cNvSpPr txBox="1">
            <a:spLocks noChangeArrowheads="1"/>
          </p:cNvSpPr>
          <p:nvPr/>
        </p:nvSpPr>
        <p:spPr bwMode="auto">
          <a:xfrm>
            <a:off x="1371600" y="1066800"/>
            <a:ext cx="914400"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52.1%</a:t>
            </a:r>
            <a:endParaRPr lang="en-US" sz="2000" dirty="0">
              <a:latin typeface="Times New Roman" pitchFamily="18" charset="0"/>
            </a:endParaRPr>
          </a:p>
        </p:txBody>
      </p:sp>
      <p:sp>
        <p:nvSpPr>
          <p:cNvPr id="56329" name="Text Box 11"/>
          <p:cNvSpPr txBox="1">
            <a:spLocks noChangeArrowheads="1"/>
          </p:cNvSpPr>
          <p:nvPr/>
        </p:nvSpPr>
        <p:spPr bwMode="auto">
          <a:xfrm>
            <a:off x="3124200" y="2743200"/>
            <a:ext cx="984250"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17.1%</a:t>
            </a:r>
            <a:endParaRPr lang="en-US" sz="2000" dirty="0">
              <a:latin typeface="Times New Roman" pitchFamily="18" charset="0"/>
            </a:endParaRPr>
          </a:p>
        </p:txBody>
      </p:sp>
      <p:sp>
        <p:nvSpPr>
          <p:cNvPr id="56330" name="Text Box 12"/>
          <p:cNvSpPr txBox="1">
            <a:spLocks noChangeArrowheads="1"/>
          </p:cNvSpPr>
          <p:nvPr/>
        </p:nvSpPr>
        <p:spPr bwMode="auto">
          <a:xfrm>
            <a:off x="5105400" y="3048000"/>
            <a:ext cx="879475"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16.5%</a:t>
            </a:r>
            <a:endParaRPr lang="en-US" sz="2000" dirty="0">
              <a:latin typeface="Times New Roman" pitchFamily="18" charset="0"/>
            </a:endParaRPr>
          </a:p>
        </p:txBody>
      </p:sp>
    </p:spTree>
    <p:extLst>
      <p:ext uri="{BB962C8B-B14F-4D97-AF65-F5344CB8AC3E}">
        <p14:creationId xmlns:p14="http://schemas.microsoft.com/office/powerpoint/2010/main" val="95690533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blinds(vertical)">
                                      <p:cBhvr>
                                        <p:cTn id="7" dur="500"/>
                                        <p:tgtEl>
                                          <p:spTgt spid="2877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217158"/>
                                        </p:tgtEl>
                                        <p:attrNameLst>
                                          <p:attrName>style.visibility</p:attrName>
                                        </p:attrNameLst>
                                      </p:cBhvr>
                                      <p:to>
                                        <p:strVal val="visible"/>
                                      </p:to>
                                    </p:set>
                                    <p:animEffect transition="in" filter="dissolve">
                                      <p:cBhvr>
                                        <p:cTn id="15" dur="500"/>
                                        <p:tgtEl>
                                          <p:spTgt spid="721715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217160"/>
                                        </p:tgtEl>
                                        <p:attrNameLst>
                                          <p:attrName>style.visibility</p:attrName>
                                        </p:attrNameLst>
                                      </p:cBhvr>
                                      <p:to>
                                        <p:strVal val="visible"/>
                                      </p:to>
                                    </p:set>
                                    <p:animEffect transition="in" filter="dissolve">
                                      <p:cBhvr>
                                        <p:cTn id="19" dur="500"/>
                                        <p:tgtEl>
                                          <p:spTgt spid="721716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217161"/>
                                        </p:tgtEl>
                                        <p:attrNameLst>
                                          <p:attrName>style.visibility</p:attrName>
                                        </p:attrNameLst>
                                      </p:cBhvr>
                                      <p:to>
                                        <p:strVal val="visible"/>
                                      </p:to>
                                    </p:set>
                                    <p:animEffect transition="in" filter="dissolve">
                                      <p:cBhvr>
                                        <p:cTn id="23" dur="500"/>
                                        <p:tgtEl>
                                          <p:spTgt spid="721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Graphic spid="11" grpId="0">
        <p:bldAsOne/>
      </p:bldGraphic>
      <p:bldP spid="7217158" grpId="0" animBg="1"/>
      <p:bldP spid="7217160" grpId="0" animBg="1"/>
      <p:bldP spid="7217161"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09182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28480646" name="Chart" r:id="rId3" imgW="8620022" imgH="4905503" progId="MSGraph.Chart.8">
                  <p:embed followColorScheme="full"/>
                </p:oleObj>
              </mc:Choice>
              <mc:Fallback>
                <p:oleObj name="Chart" r:id="rId3" imgW="8620022" imgH="4905503" progId="MSGraph.Chart.8">
                  <p:embed followColorScheme="full"/>
                  <p:pic>
                    <p:nvPicPr>
                      <p:cNvPr id="0" name=""/>
                      <p:cNvPicPr>
                        <a:picLocks noChangeAspect="1" noChangeArrowheads="1"/>
                      </p:cNvPicPr>
                      <p:nvPr/>
                    </p:nvPicPr>
                    <p:blipFill>
                      <a:blip r:embed="rId4"/>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171</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extLst>
      <p:ext uri="{BB962C8B-B14F-4D97-AF65-F5344CB8AC3E}">
        <p14:creationId xmlns:p14="http://schemas.microsoft.com/office/powerpoint/2010/main" val="239803910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64414"/>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 2013 vs. 2012*</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June 30 each year.</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pic>
        <p:nvPicPr>
          <p:cNvPr id="5" name="Picture 4"/>
          <p:cNvPicPr>
            <a:picLocks noChangeAspect="1"/>
          </p:cNvPicPr>
          <p:nvPr/>
        </p:nvPicPr>
        <p:blipFill>
          <a:blip r:embed="rId2"/>
          <a:stretch>
            <a:fillRect/>
          </a:stretch>
        </p:blipFill>
        <p:spPr>
          <a:xfrm>
            <a:off x="280987" y="2338387"/>
            <a:ext cx="6581775" cy="2581275"/>
          </a:xfrm>
          <a:prstGeom prst="rect">
            <a:avLst/>
          </a:prstGeom>
        </p:spPr>
      </p:pic>
      <p:sp>
        <p:nvSpPr>
          <p:cNvPr id="8" name="AutoShape 6"/>
          <p:cNvSpPr>
            <a:spLocks noChangeArrowheads="1"/>
          </p:cNvSpPr>
          <p:nvPr/>
        </p:nvSpPr>
        <p:spPr bwMode="blackWhite">
          <a:xfrm>
            <a:off x="6192477" y="4643438"/>
            <a:ext cx="2241756" cy="1980267"/>
          </a:xfrm>
          <a:prstGeom prst="wedgeRectCallout">
            <a:avLst>
              <a:gd name="adj1" fmla="val -168200"/>
              <a:gd name="adj2" fmla="val -3776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478043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01670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1997- 2014:Q1*</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Jan. 31,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2479996567"/>
              </p:ext>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8481671"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942544"/>
            <a:ext cx="2757950" cy="530941"/>
          </a:xfrm>
          <a:prstGeom prst="wedgeRectCallout">
            <a:avLst>
              <a:gd name="adj1" fmla="val 6838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810278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176</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lvl="1">
              <a:lnSpc>
                <a:spcPts val="2100"/>
              </a:lnSpc>
            </a:pPr>
            <a:r>
              <a:rPr lang="en-US" b="1" dirty="0" smtClean="0"/>
              <a:t>What happens when interest rates rise?</a:t>
            </a:r>
          </a:p>
          <a:p>
            <a:pPr>
              <a:lnSpc>
                <a:spcPts val="2100"/>
              </a:lnSpc>
            </a:pPr>
            <a:r>
              <a:rPr lang="en-US" b="1" dirty="0" smtClean="0"/>
              <a:t>Terms and Conditions Could Weaken</a:t>
            </a:r>
          </a:p>
          <a:p>
            <a:pPr lvl="1">
              <a:lnSpc>
                <a:spcPts val="2100"/>
              </a:lnSpc>
            </a:pPr>
            <a:r>
              <a:rPr lang="en-US" b="1" dirty="0" smtClean="0"/>
              <a:t>Multi-year deals</a:t>
            </a:r>
          </a:p>
        </p:txBody>
      </p:sp>
    </p:spTree>
    <p:extLst>
      <p:ext uri="{BB962C8B-B14F-4D97-AF65-F5344CB8AC3E}">
        <p14:creationId xmlns:p14="http://schemas.microsoft.com/office/powerpoint/2010/main" val="3075822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177</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400"/>
              </a:lnSpc>
            </a:pPr>
            <a:r>
              <a:rPr lang="en-US" b="1" dirty="0" smtClean="0"/>
              <a:t>What Will Happen When Investors Face Large-Scale Losses?</a:t>
            </a:r>
          </a:p>
          <a:p>
            <a:pPr>
              <a:lnSpc>
                <a:spcPts val="2400"/>
              </a:lnSpc>
            </a:pPr>
            <a:r>
              <a:rPr lang="en-US" b="1" dirty="0" smtClean="0"/>
              <a:t>Does ILS Have a Higher Propensity to Litigate?</a:t>
            </a:r>
          </a:p>
          <a:p>
            <a:pPr lvl="1">
              <a:lnSpc>
                <a:spcPts val="2400"/>
              </a:lnSpc>
            </a:pPr>
            <a:r>
              <a:rPr lang="en-US" b="1" dirty="0" smtClean="0"/>
              <a:t>Short-term focus could contribute to disputes</a:t>
            </a:r>
          </a:p>
          <a:p>
            <a:pPr lvl="1">
              <a:lnSpc>
                <a:spcPts val="2400"/>
              </a:lnSpc>
            </a:pPr>
            <a:r>
              <a:rPr lang="en-US" b="1" dirty="0" smtClean="0"/>
              <a:t>Large share of triggered transactions ended up in dispute </a:t>
            </a:r>
          </a:p>
          <a:p>
            <a:pPr>
              <a:lnSpc>
                <a:spcPts val="2400"/>
              </a:lnSpc>
            </a:pPr>
            <a:r>
              <a:rPr lang="en-US" b="1" dirty="0" smtClean="0"/>
              <a:t>How Low Will ROLs Be Pushed?</a:t>
            </a:r>
          </a:p>
          <a:p>
            <a:pPr>
              <a:lnSpc>
                <a:spcPts val="2400"/>
              </a:lnSpc>
            </a:pPr>
            <a:r>
              <a:rPr lang="en-US" b="1" dirty="0" smtClean="0"/>
              <a:t>Does the New Interconnectedness with Capital Markets Lend Credence to the Suggestion that Reinsurance Is a  Systemic Risky Business?</a:t>
            </a:r>
          </a:p>
          <a:p>
            <a:pPr>
              <a:lnSpc>
                <a:spcPts val="2400"/>
              </a:lnSpc>
            </a:pPr>
            <a:r>
              <a:rPr lang="en-US" b="1" dirty="0" smtClean="0"/>
              <a:t>Will Alternative Capital Drive Consolidation Among Traditional Reinsurers?</a:t>
            </a:r>
          </a:p>
          <a:p>
            <a:pPr lvl="1">
              <a:lnSpc>
                <a:spcPts val="2400"/>
              </a:lnSpc>
            </a:pPr>
            <a:r>
              <a:rPr lang="en-US" sz="2000" b="1" dirty="0" smtClean="0"/>
              <a:t>Has the mating dance begun?</a:t>
            </a:r>
            <a:r>
              <a:rPr lang="en-US" sz="2000" b="1" i="1" dirty="0" smtClean="0"/>
              <a:t> </a:t>
            </a:r>
            <a:r>
              <a:rPr lang="en-US" sz="2000" b="1" i="1" dirty="0" smtClean="0">
                <a:sym typeface="Wingdings" panose="05000000000000000000" pitchFamily="2" charset="2"/>
              </a:rPr>
              <a:t> </a:t>
            </a:r>
            <a:r>
              <a:rPr lang="en-US" sz="2000" b="1" i="1" dirty="0" smtClean="0"/>
              <a:t>Endurance/Aspen</a:t>
            </a:r>
            <a:r>
              <a:rPr lang="en-US" b="1" dirty="0" smtClean="0"/>
              <a:t> </a:t>
            </a:r>
          </a:p>
        </p:txBody>
      </p:sp>
    </p:spTree>
    <p:extLst>
      <p:ext uri="{BB962C8B-B14F-4D97-AF65-F5344CB8AC3E}">
        <p14:creationId xmlns:p14="http://schemas.microsoft.com/office/powerpoint/2010/main" val="34675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178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178</a:t>
            </a:fld>
            <a:endParaRPr lang="en-US"/>
          </a:p>
        </p:txBody>
      </p:sp>
    </p:spTree>
    <p:extLst>
      <p:ext uri="{BB962C8B-B14F-4D97-AF65-F5344CB8AC3E}">
        <p14:creationId xmlns:p14="http://schemas.microsoft.com/office/powerpoint/2010/main" val="2914705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1078450527"/>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487805"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573268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6370" name="Rectangle 2"/>
          <p:cNvSpPr>
            <a:spLocks noGrp="1" noChangeArrowheads="1"/>
          </p:cNvSpPr>
          <p:nvPr>
            <p:ph type="title" idx="4294967295"/>
          </p:nvPr>
        </p:nvSpPr>
        <p:spPr>
          <a:xfrm>
            <a:off x="635000" y="190500"/>
            <a:ext cx="7924800" cy="782638"/>
          </a:xfrm>
        </p:spPr>
        <p:txBody>
          <a:bodyPr lIns="92075" tIns="46038" rIns="92075" bIns="46038" anchor="b"/>
          <a:lstStyle/>
          <a:p>
            <a:pPr>
              <a:lnSpc>
                <a:spcPct val="85000"/>
              </a:lnSpc>
            </a:pPr>
            <a:r>
              <a:rPr lang="en-US" dirty="0" smtClean="0"/>
              <a:t>Individual Life Insurance &amp; Annuity</a:t>
            </a:r>
            <a:br>
              <a:rPr lang="en-US" dirty="0" smtClean="0"/>
            </a:br>
            <a:r>
              <a:rPr lang="en-US" dirty="0" smtClean="0"/>
              <a:t>Premiums Tracked </a:t>
            </a:r>
            <a:r>
              <a:rPr lang="en-US" dirty="0" err="1" smtClean="0"/>
              <a:t>DPl</a:t>
            </a:r>
            <a:r>
              <a:rPr lang="en-US" dirty="0" smtClean="0"/>
              <a:t> Until 2009</a:t>
            </a:r>
          </a:p>
        </p:txBody>
      </p:sp>
      <p:graphicFrame>
        <p:nvGraphicFramePr>
          <p:cNvPr id="8" name="Object 3"/>
          <p:cNvGraphicFramePr>
            <a:graphicFrameLocks noGrp="1" noChangeAspect="1"/>
          </p:cNvGraphicFramePr>
          <p:nvPr>
            <p:ph type="chart" idx="4294967295"/>
          </p:nvPr>
        </p:nvGraphicFramePr>
        <p:xfrm>
          <a:off x="457200" y="1219200"/>
          <a:ext cx="8382000" cy="5430132"/>
        </p:xfrm>
        <a:graphic>
          <a:graphicData uri="http://schemas.openxmlformats.org/drawingml/2006/chart">
            <c:chart xmlns:c="http://schemas.openxmlformats.org/drawingml/2006/chart" xmlns:r="http://schemas.openxmlformats.org/officeDocument/2006/relationships" r:id="rId3"/>
          </a:graphicData>
        </a:graphic>
      </p:graphicFrame>
      <p:sp>
        <p:nvSpPr>
          <p:cNvPr id="59396" name="Rectangle 4"/>
          <p:cNvSpPr>
            <a:spLocks noChangeArrowheads="1"/>
          </p:cNvSpPr>
          <p:nvPr/>
        </p:nvSpPr>
        <p:spPr bwMode="auto">
          <a:xfrm>
            <a:off x="762000" y="6400800"/>
            <a:ext cx="7629525" cy="307975"/>
          </a:xfrm>
          <a:prstGeom prst="rect">
            <a:avLst/>
          </a:prstGeom>
          <a:noFill/>
          <a:ln w="9525">
            <a:noFill/>
            <a:miter lim="800000"/>
            <a:headEnd/>
            <a:tailEnd/>
          </a:ln>
        </p:spPr>
        <p:txBody>
          <a:bodyPr lIns="92075" tIns="46038" rIns="92075" bIns="46038">
            <a:spAutoFit/>
          </a:bodyPr>
          <a:lstStyle/>
          <a:p>
            <a:pPr eaLnBrk="0" hangingPunct="0"/>
            <a:r>
              <a:rPr lang="en-US" sz="1100" dirty="0"/>
              <a:t>Sources:  </a:t>
            </a:r>
            <a:r>
              <a:rPr lang="en-US" sz="1100" dirty="0">
                <a:hlinkClick r:id="rId4"/>
              </a:rPr>
              <a:t>www.bea.gov</a:t>
            </a:r>
            <a:r>
              <a:rPr lang="en-US" sz="1100" dirty="0"/>
              <a:t> and</a:t>
            </a:r>
            <a:r>
              <a:rPr lang="en-US" sz="1400" dirty="0"/>
              <a:t> </a:t>
            </a:r>
            <a:r>
              <a:rPr lang="en-US" sz="1100" dirty="0"/>
              <a:t>SNL Financial; I.I.I. calculations</a:t>
            </a:r>
          </a:p>
        </p:txBody>
      </p:sp>
      <p:sp>
        <p:nvSpPr>
          <p:cNvPr id="59397" name="Text Box 6"/>
          <p:cNvSpPr txBox="1">
            <a:spLocks noChangeArrowheads="1"/>
          </p:cNvSpPr>
          <p:nvPr/>
        </p:nvSpPr>
        <p:spPr bwMode="auto">
          <a:xfrm>
            <a:off x="152400" y="1177925"/>
            <a:ext cx="1076325" cy="58102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600"/>
              <a:t>DPI </a:t>
            </a:r>
            <a:br>
              <a:rPr lang="en-US" sz="1600"/>
            </a:br>
            <a:r>
              <a:rPr lang="en-US" sz="1600"/>
              <a:t>($ Trillion)</a:t>
            </a:r>
          </a:p>
        </p:txBody>
      </p:sp>
      <p:sp>
        <p:nvSpPr>
          <p:cNvPr id="59398" name="Text Box 7"/>
          <p:cNvSpPr txBox="1">
            <a:spLocks noChangeArrowheads="1"/>
          </p:cNvSpPr>
          <p:nvPr/>
        </p:nvSpPr>
        <p:spPr bwMode="auto">
          <a:xfrm>
            <a:off x="7105650" y="1085850"/>
            <a:ext cx="2038350" cy="830263"/>
          </a:xfrm>
          <a:prstGeom prst="rect">
            <a:avLst/>
          </a:prstGeom>
          <a:noFill/>
          <a:ln w="9525">
            <a:noFill/>
            <a:miter lim="800000"/>
            <a:headEnd/>
            <a:tailEnd/>
          </a:ln>
        </p:spPr>
        <p:txBody>
          <a:bodyPr>
            <a:spAutoFit/>
          </a:bodyPr>
          <a:lstStyle/>
          <a:p>
            <a:pPr algn="ctr">
              <a:spcBef>
                <a:spcPct val="50000"/>
              </a:spcBef>
            </a:pPr>
            <a:r>
              <a:rPr lang="en-US" sz="1600"/>
              <a:t>Individual Life Insurance &amp; Annuity Premiums ($ Billion)</a:t>
            </a:r>
          </a:p>
        </p:txBody>
      </p:sp>
      <p:sp>
        <p:nvSpPr>
          <p:cNvPr id="2026513" name="AutoShape 17"/>
          <p:cNvSpPr>
            <a:spLocks noChangeArrowheads="1"/>
          </p:cNvSpPr>
          <p:nvPr/>
        </p:nvSpPr>
        <p:spPr bwMode="blackWhite">
          <a:xfrm>
            <a:off x="4267200" y="4876800"/>
            <a:ext cx="2667000" cy="866775"/>
          </a:xfrm>
          <a:prstGeom prst="wedgeRectCallout">
            <a:avLst>
              <a:gd name="adj1" fmla="val 17212"/>
              <a:gd name="adj2" fmla="val -16656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Individual Life Insurance &amp; Annuity  premiums dropped 31% in 2009 vs. 2008,</a:t>
            </a:r>
            <a:br>
              <a:rPr lang="en-US" sz="1400" b="1" dirty="0">
                <a:solidFill>
                  <a:schemeClr val="bg1"/>
                </a:solidFill>
              </a:rPr>
            </a:br>
            <a:r>
              <a:rPr lang="en-US" sz="1400" b="1" dirty="0">
                <a:solidFill>
                  <a:schemeClr val="bg1"/>
                </a:solidFill>
              </a:rPr>
              <a:t>although DPI rose by 1%</a:t>
            </a:r>
          </a:p>
        </p:txBody>
      </p:sp>
    </p:spTree>
    <p:extLst>
      <p:ext uri="{BB962C8B-B14F-4D97-AF65-F5344CB8AC3E}">
        <p14:creationId xmlns:p14="http://schemas.microsoft.com/office/powerpoint/2010/main" val="210979818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26370"/>
                                        </p:tgtEl>
                                        <p:attrNameLst>
                                          <p:attrName>style.visibility</p:attrName>
                                        </p:attrNameLst>
                                      </p:cBhvr>
                                      <p:to>
                                        <p:strVal val="visible"/>
                                      </p:to>
                                    </p:set>
                                    <p:animEffect transition="in" filter="blinds(vertical)">
                                      <p:cBhvr>
                                        <p:cTn id="7" dur="500"/>
                                        <p:tgtEl>
                                          <p:spTgt spid="72263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26513"/>
                                        </p:tgtEl>
                                        <p:attrNameLst>
                                          <p:attrName>style.visibility</p:attrName>
                                        </p:attrNameLst>
                                      </p:cBhvr>
                                      <p:to>
                                        <p:strVal val="visible"/>
                                      </p:to>
                                    </p:set>
                                    <p:animEffect transition="in" filter="wipe(up)">
                                      <p:cBhvr>
                                        <p:cTn id="15" dur="500"/>
                                        <p:tgtEl>
                                          <p:spTgt spid="202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6370" grpId="0" autoUpdateAnimBg="0"/>
      <p:bldGraphic spid="8" grpId="0">
        <p:bldAsOne/>
      </p:bldGraphic>
      <p:bldP spid="2026513"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180</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59017950"/>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488829"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355469"/>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were up sharply as equity markets rallied</a:t>
            </a:r>
            <a:endParaRPr lang="en-US" sz="1600" b="1" dirty="0">
              <a:solidFill>
                <a:schemeClr val="bg1"/>
              </a:solidFill>
            </a:endParaRPr>
          </a:p>
        </p:txBody>
      </p:sp>
    </p:spTree>
    <p:extLst>
      <p:ext uri="{BB962C8B-B14F-4D97-AF65-F5344CB8AC3E}">
        <p14:creationId xmlns:p14="http://schemas.microsoft.com/office/powerpoint/2010/main" val="2263156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778771705"/>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489853"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878686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182</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490877"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extLst>
      <p:ext uri="{BB962C8B-B14F-4D97-AF65-F5344CB8AC3E}">
        <p14:creationId xmlns:p14="http://schemas.microsoft.com/office/powerpoint/2010/main" val="2081771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183</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9190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extLst>
      <p:ext uri="{BB962C8B-B14F-4D97-AF65-F5344CB8AC3E}">
        <p14:creationId xmlns:p14="http://schemas.microsoft.com/office/powerpoint/2010/main" val="610852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184</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February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92925"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36251"/>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Only longer-term yields have rebounded.</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184</a:t>
            </a:fld>
            <a:endParaRPr lang="en-US"/>
          </a:p>
        </p:txBody>
      </p:sp>
      <p:sp>
        <p:nvSpPr>
          <p:cNvPr id="14" name="Rectangle 7"/>
          <p:cNvSpPr>
            <a:spLocks noChangeArrowheads="1"/>
          </p:cNvSpPr>
          <p:nvPr/>
        </p:nvSpPr>
        <p:spPr bwMode="grayWhite">
          <a:xfrm>
            <a:off x="8081199" y="3647768"/>
            <a:ext cx="83573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83296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185</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493950"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614513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186</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494973"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4612481" y="1169988"/>
            <a:ext cx="3851685" cy="1092200"/>
          </a:xfrm>
          <a:prstGeom prst="wedgeRectCallout">
            <a:avLst>
              <a:gd name="adj1" fmla="val 25321"/>
              <a:gd name="adj2" fmla="val 98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Longer term yields are expected to rise in 2014 and 2015 while short-term yields will not begin to normalize until 2015 </a:t>
            </a:r>
            <a:endParaRPr lang="en-US" b="1" dirty="0">
              <a:solidFill>
                <a:schemeClr val="bg1"/>
              </a:solidFill>
              <a:cs typeface="+mn-cs"/>
            </a:endParaRPr>
          </a:p>
        </p:txBody>
      </p:sp>
      <p:sp>
        <p:nvSpPr>
          <p:cNvPr id="2100229" name="Rectangle 5"/>
          <p:cNvSpPr>
            <a:spLocks noChangeArrowheads="1"/>
          </p:cNvSpPr>
          <p:nvPr/>
        </p:nvSpPr>
        <p:spPr bwMode="blackWhite">
          <a:xfrm>
            <a:off x="628650" y="5772150"/>
            <a:ext cx="8070850" cy="6876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Higher longer-term yields will help insurers but short term yields are expected to lag behind</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(2006-2013), Swiss Re (2014-2015); </a:t>
            </a:r>
            <a:r>
              <a:rPr lang="en-US" sz="1100" dirty="0"/>
              <a:t>Insurance Information Institute.</a:t>
            </a:r>
          </a:p>
        </p:txBody>
      </p:sp>
    </p:spTree>
    <p:extLst>
      <p:ext uri="{BB962C8B-B14F-4D97-AF65-F5344CB8AC3E}">
        <p14:creationId xmlns:p14="http://schemas.microsoft.com/office/powerpoint/2010/main" val="200393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187</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Outlook for U.S. Treasury Bond Yields    Through 2015</a:t>
            </a:r>
          </a:p>
        </p:txBody>
      </p:sp>
      <p:graphicFrame>
        <p:nvGraphicFramePr>
          <p:cNvPr id="39938" name="Object 3"/>
          <p:cNvGraphicFramePr>
            <a:graphicFrameLocks noChangeAspect="1"/>
          </p:cNvGraphicFramePr>
          <p:nvPr>
            <p:extLst>
              <p:ext uri="{D42A27DB-BD31-4B8C-83A1-F6EECF244321}">
                <p14:modId xmlns:p14="http://schemas.microsoft.com/office/powerpoint/2010/main" val="1186727779"/>
              </p:ext>
            </p:extLst>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8495997"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461169" y="186707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Yield</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Longer-tail lines like MPL and workers comp will benefit the most from the normalization of yields</a:t>
            </a:r>
            <a:endParaRPr lang="en-US" b="1" dirty="0">
              <a:solidFill>
                <a:srgbClr val="FFFFFF"/>
              </a:solidFill>
            </a:endParaRPr>
          </a:p>
        </p:txBody>
      </p:sp>
      <p:sp>
        <p:nvSpPr>
          <p:cNvPr id="11" name="AutoShape 8"/>
          <p:cNvSpPr>
            <a:spLocks noChangeArrowheads="1"/>
          </p:cNvSpPr>
          <p:nvPr/>
        </p:nvSpPr>
        <p:spPr bwMode="blackWhite">
          <a:xfrm>
            <a:off x="4324086" y="1222720"/>
            <a:ext cx="3245114" cy="1224116"/>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Long-term yields should begin to normalize in 2014 but short-term yields will remain very low until 2015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187</a:t>
            </a:fld>
            <a:endParaRPr lang="en-US"/>
          </a:p>
        </p:txBody>
      </p:sp>
      <p:sp>
        <p:nvSpPr>
          <p:cNvPr id="14" name="Rectangle 4"/>
          <p:cNvSpPr>
            <a:spLocks noChangeArrowheads="1"/>
          </p:cNvSpPr>
          <p:nvPr/>
        </p:nvSpPr>
        <p:spPr bwMode="auto">
          <a:xfrm>
            <a:off x="0" y="6245525"/>
            <a:ext cx="7569200"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(2012-2013), Blue Economic Forecasts (2014-2015 3-month and 10-yr; 4/14) Swiss Re (2014-2015, 5-yr yield; 4/14); </a:t>
            </a:r>
            <a:r>
              <a:rPr lang="en-US" sz="1100" dirty="0"/>
              <a:t>Insurance Information Institute.</a:t>
            </a:r>
          </a:p>
        </p:txBody>
      </p:sp>
    </p:spTree>
    <p:extLst>
      <p:ext uri="{BB962C8B-B14F-4D97-AF65-F5344CB8AC3E}">
        <p14:creationId xmlns:p14="http://schemas.microsoft.com/office/powerpoint/2010/main" val="21272764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188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8497021" name="Chart" r:id="rId4" imgW="8543899" imgH="3533700" progId="MSGraph.Chart.8">
                  <p:embed followColorScheme="full"/>
                </p:oleObj>
              </mc:Choice>
              <mc:Fallback>
                <p:oleObj name="Chart" r:id="rId4" imgW="8543899" imgH="3533700" progId="MSGraph.Chart.8">
                  <p:embed followColorScheme="full"/>
                  <p:pic>
                    <p:nvPicPr>
                      <p:cNvPr id="0" name=""/>
                      <p:cNvPicPr>
                        <a:picLocks noChangeAspect="1" noChangeArrowheads="1"/>
                      </p:cNvPicPr>
                      <p:nvPr/>
                    </p:nvPicPr>
                    <p:blipFill>
                      <a:blip r:embed="rId5"/>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188</a:t>
            </a:fld>
            <a:endParaRPr lang="en-US"/>
          </a:p>
        </p:txBody>
      </p:sp>
    </p:spTree>
    <p:extLst>
      <p:ext uri="{BB962C8B-B14F-4D97-AF65-F5344CB8AC3E}">
        <p14:creationId xmlns:p14="http://schemas.microsoft.com/office/powerpoint/2010/main" val="3484898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189</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mc:AlternateContent xmlns:mc="http://schemas.openxmlformats.org/markup-compatibility/2006">
              <mc:Choice xmlns:v="urn:schemas-microsoft-com:vml" Requires="v">
                <p:oleObj spid="_x0000_s28498045"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srcRect/>
                      <a:stretch>
                        <a:fillRect/>
                      </a:stretch>
                    </p:blipFill>
                    <p:spPr bwMode="gray">
                      <a:xfrm>
                        <a:off x="160338" y="1039813"/>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9524831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6370" name="Rectangle 2"/>
          <p:cNvSpPr>
            <a:spLocks noGrp="1" noChangeArrowheads="1"/>
          </p:cNvSpPr>
          <p:nvPr>
            <p:ph type="title" idx="4294967295"/>
          </p:nvPr>
        </p:nvSpPr>
        <p:spPr>
          <a:xfrm>
            <a:off x="495300" y="0"/>
            <a:ext cx="7924800" cy="896938"/>
          </a:xfrm>
        </p:spPr>
        <p:txBody>
          <a:bodyPr lIns="92075" tIns="46038" rIns="92075" bIns="46038" anchor="b"/>
          <a:lstStyle/>
          <a:p>
            <a:pPr>
              <a:lnSpc>
                <a:spcPct val="85000"/>
              </a:lnSpc>
            </a:pPr>
            <a:r>
              <a:rPr lang="en-US" smtClean="0"/>
              <a:t>Group Insurance Premiums (line)</a:t>
            </a:r>
            <a:br>
              <a:rPr lang="en-US" smtClean="0"/>
            </a:br>
            <a:r>
              <a:rPr lang="en-US" smtClean="0"/>
              <a:t>Track Nonfarm Employment (bars)</a:t>
            </a:r>
          </a:p>
        </p:txBody>
      </p:sp>
      <p:graphicFrame>
        <p:nvGraphicFramePr>
          <p:cNvPr id="5" name="Object 3"/>
          <p:cNvGraphicFramePr>
            <a:graphicFrameLocks noGrp="1" noChangeAspect="1"/>
          </p:cNvGraphicFramePr>
          <p:nvPr>
            <p:ph type="chart" idx="4294967295"/>
          </p:nvPr>
        </p:nvGraphicFramePr>
        <p:xfrm>
          <a:off x="228600" y="1066801"/>
          <a:ext cx="8585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0420" name="Rectangle 4"/>
          <p:cNvSpPr>
            <a:spLocks noChangeArrowheads="1"/>
          </p:cNvSpPr>
          <p:nvPr/>
        </p:nvSpPr>
        <p:spPr bwMode="auto">
          <a:xfrm>
            <a:off x="790575" y="6305550"/>
            <a:ext cx="6334125" cy="431800"/>
          </a:xfrm>
          <a:prstGeom prst="rect">
            <a:avLst/>
          </a:prstGeom>
          <a:noFill/>
          <a:ln w="9525">
            <a:noFill/>
            <a:miter lim="800000"/>
            <a:headEnd/>
            <a:tailEnd/>
          </a:ln>
        </p:spPr>
        <p:txBody>
          <a:bodyPr lIns="92075" tIns="46038" rIns="92075" bIns="46038">
            <a:spAutoFit/>
          </a:bodyPr>
          <a:lstStyle/>
          <a:p>
            <a:pPr eaLnBrk="0" hangingPunct="0"/>
            <a:r>
              <a:rPr lang="en-US" sz="1100"/>
              <a:t>*Not seasonally adjusted. Group premiums = group life, group annuities, and group a&amp;h</a:t>
            </a:r>
            <a:br>
              <a:rPr lang="en-US" sz="1100"/>
            </a:br>
            <a:r>
              <a:rPr lang="en-US" sz="1100"/>
              <a:t>Sources:  NAIC Annual Statements, via SNL Financial; </a:t>
            </a:r>
            <a:r>
              <a:rPr lang="en-US" sz="1100">
                <a:hlinkClick r:id="rId4"/>
              </a:rPr>
              <a:t>http://www.bls.gov/ces/</a:t>
            </a:r>
            <a:r>
              <a:rPr lang="en-US" sz="1100"/>
              <a:t> </a:t>
            </a:r>
          </a:p>
        </p:txBody>
      </p:sp>
      <p:sp>
        <p:nvSpPr>
          <p:cNvPr id="6" name="AutoShape 17"/>
          <p:cNvSpPr>
            <a:spLocks noChangeArrowheads="1"/>
          </p:cNvSpPr>
          <p:nvPr/>
        </p:nvSpPr>
        <p:spPr bwMode="blackWhite">
          <a:xfrm>
            <a:off x="4419600" y="1066800"/>
            <a:ext cx="2638425" cy="866775"/>
          </a:xfrm>
          <a:prstGeom prst="wedgeRectCallout">
            <a:avLst>
              <a:gd name="adj1" fmla="val 57236"/>
              <a:gd name="adj2" fmla="val 1402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spike is mainly in Group </a:t>
            </a:r>
            <a:r>
              <a:rPr lang="en-US" sz="1400" b="1" dirty="0" smtClean="0">
                <a:solidFill>
                  <a:schemeClr val="bg1"/>
                </a:solidFill>
              </a:rPr>
              <a:t>Annuity </a:t>
            </a:r>
            <a:r>
              <a:rPr lang="en-US" sz="1400" b="1" smtClean="0">
                <a:solidFill>
                  <a:schemeClr val="bg1"/>
                </a:solidFill>
              </a:rPr>
              <a:t>premiums;</a:t>
            </a:r>
            <a:br>
              <a:rPr lang="en-US" sz="1400" b="1" smtClean="0">
                <a:solidFill>
                  <a:schemeClr val="bg1"/>
                </a:solidFill>
              </a:rPr>
            </a:br>
            <a:r>
              <a:rPr lang="en-US" sz="1400" b="1" smtClean="0">
                <a:solidFill>
                  <a:schemeClr val="bg1"/>
                </a:solidFill>
              </a:rPr>
              <a:t>it </a:t>
            </a:r>
            <a:r>
              <a:rPr lang="en-US" sz="1400" b="1" dirty="0">
                <a:solidFill>
                  <a:schemeClr val="bg1"/>
                </a:solidFill>
              </a:rPr>
              <a:t>represents “de-risking”</a:t>
            </a:r>
            <a:br>
              <a:rPr lang="en-US" sz="1400" b="1" dirty="0">
                <a:solidFill>
                  <a:schemeClr val="bg1"/>
                </a:solidFill>
              </a:rPr>
            </a:br>
            <a:r>
              <a:rPr lang="en-US" sz="1400" b="1" dirty="0">
                <a:solidFill>
                  <a:schemeClr val="bg1"/>
                </a:solidFill>
              </a:rPr>
              <a:t>by a few giant DB plans</a:t>
            </a:r>
          </a:p>
        </p:txBody>
      </p:sp>
    </p:spTree>
    <p:extLst>
      <p:ext uri="{BB962C8B-B14F-4D97-AF65-F5344CB8AC3E}">
        <p14:creationId xmlns:p14="http://schemas.microsoft.com/office/powerpoint/2010/main" val="419509674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26370"/>
                                        </p:tgtEl>
                                        <p:attrNameLst>
                                          <p:attrName>style.visibility</p:attrName>
                                        </p:attrNameLst>
                                      </p:cBhvr>
                                      <p:to>
                                        <p:strVal val="visible"/>
                                      </p:to>
                                    </p:set>
                                    <p:animEffect transition="in" filter="blinds(vertical)">
                                      <p:cBhvr>
                                        <p:cTn id="7" dur="500"/>
                                        <p:tgtEl>
                                          <p:spTgt spid="72263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6370" grpId="0" autoUpdateAnimBg="0"/>
      <p:bldGraphic spid="5" grpId="0">
        <p:bldAsOne/>
      </p:bldGraphic>
      <p:bldP spid="6"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8499069"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extLst>
      <p:ext uri="{BB962C8B-B14F-4D97-AF65-F5344CB8AC3E}">
        <p14:creationId xmlns:p14="http://schemas.microsoft.com/office/powerpoint/2010/main" val="2422465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PRICING TRENDS</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191</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6463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Modest Growth Continues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191</a:t>
            </a:fld>
            <a:endParaRPr lang="en-US"/>
          </a:p>
        </p:txBody>
      </p:sp>
    </p:spTree>
    <p:extLst>
      <p:ext uri="{BB962C8B-B14F-4D97-AF65-F5344CB8AC3E}">
        <p14:creationId xmlns:p14="http://schemas.microsoft.com/office/powerpoint/2010/main" val="3810441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192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extLst>
              <p:ext uri="{D42A27DB-BD31-4B8C-83A1-F6EECF244321}">
                <p14:modId xmlns:p14="http://schemas.microsoft.com/office/powerpoint/2010/main" val="1723163765"/>
              </p:ext>
            </p:extLst>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28552299" name="Chart" r:id="rId4" imgW="8601126" imgH="4533804" progId="MSGraph.Chart.8">
                  <p:embed followColorScheme="full"/>
                </p:oleObj>
              </mc:Choice>
              <mc:Fallback>
                <p:oleObj name="Chart" r:id="rId4" imgW="8601126" imgH="4533804" progId="MSGraph.Chart.8">
                  <p:embed followColorScheme="full"/>
                  <p:pic>
                    <p:nvPicPr>
                      <p:cNvPr id="0" name=""/>
                      <p:cNvPicPr>
                        <a:picLocks noChangeArrowheads="1"/>
                      </p:cNvPicPr>
                      <p:nvPr/>
                    </p:nvPicPr>
                    <p:blipFill>
                      <a:blip r:embed="rId5"/>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390233"/>
            <a:ext cx="1320323" cy="752207"/>
          </a:xfrm>
          <a:prstGeom prst="wedgeRectCallout">
            <a:avLst>
              <a:gd name="adj1" fmla="val 25408"/>
              <a:gd name="adj2" fmla="val 1067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 = +4.6%</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 +</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3870476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193</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8553323"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10" name="Rectangle 7"/>
          <p:cNvSpPr>
            <a:spLocks noChangeArrowheads="1"/>
          </p:cNvSpPr>
          <p:nvPr/>
        </p:nvSpPr>
        <p:spPr bwMode="grayWhite">
          <a:xfrm>
            <a:off x="2549526" y="3190278"/>
            <a:ext cx="908050" cy="2622052"/>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9372363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194</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727679109"/>
              </p:ext>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8554347" name="Chart" r:id="rId4" imgW="8572512" imgH="4772156" progId="MSGraph.Chart.8">
                  <p:embed followColorScheme="full"/>
                </p:oleObj>
              </mc:Choice>
              <mc:Fallback>
                <p:oleObj name="Chart" r:id="rId4" imgW="8572512" imgH="477215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Q4:2013 was positive for the 10</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53066"/>
              <a:gd name="adj2" fmla="val -151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2694474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195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2013:Q3</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7" y="1413707"/>
            <a:ext cx="8715375" cy="5039488"/>
          </a:xfrm>
          <a:prstGeom prst="rect">
            <a:avLst/>
          </a:prstGeom>
        </p:spPr>
      </p:pic>
      <p:sp>
        <p:nvSpPr>
          <p:cNvPr id="16" name="AutoShape 7"/>
          <p:cNvSpPr>
            <a:spLocks noChangeArrowheads="1"/>
          </p:cNvSpPr>
          <p:nvPr/>
        </p:nvSpPr>
        <p:spPr bwMode="blackWhite">
          <a:xfrm>
            <a:off x="2550731" y="1208525"/>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7" name="AutoShape 6"/>
          <p:cNvSpPr>
            <a:spLocks noChangeArrowheads="1"/>
          </p:cNvSpPr>
          <p:nvPr/>
        </p:nvSpPr>
        <p:spPr bwMode="blackWhite">
          <a:xfrm>
            <a:off x="3484181" y="20109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1" name="AutoShape 6"/>
          <p:cNvSpPr>
            <a:spLocks noChangeArrowheads="1"/>
          </p:cNvSpPr>
          <p:nvPr/>
        </p:nvSpPr>
        <p:spPr bwMode="blackWhite">
          <a:xfrm>
            <a:off x="6166313" y="1210514"/>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Q3:2013 renewals were up 3.4%. Some insurers posted stronger numbers.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384299" y="5148876"/>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467224" y="3274638"/>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extLst>
      <p:ext uri="{BB962C8B-B14F-4D97-AF65-F5344CB8AC3E}">
        <p14:creationId xmlns:p14="http://schemas.microsoft.com/office/powerpoint/2010/main" val="487609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5"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2013:Q3</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8" y="1331244"/>
            <a:ext cx="8842738" cy="5121950"/>
          </a:xfrm>
          <a:prstGeom prst="rect">
            <a:avLst/>
          </a:prstGeom>
        </p:spPr>
      </p:pic>
      <p:sp>
        <p:nvSpPr>
          <p:cNvPr id="12" name="AutoShape 6"/>
          <p:cNvSpPr>
            <a:spLocks noChangeArrowheads="1"/>
          </p:cNvSpPr>
          <p:nvPr/>
        </p:nvSpPr>
        <p:spPr bwMode="blackWhite">
          <a:xfrm>
            <a:off x="5523440" y="1193379"/>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9 consecutive quarters of gains (Q3:2013 =  3.4%),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459090"/>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233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197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8555371" name="Chart" r:id="rId4" imgW="8305811" imgH="3762334" progId="MSGraph.Chart.8">
                  <p:embed followColorScheme="full"/>
                </p:oleObj>
              </mc:Choice>
              <mc:Fallback>
                <p:oleObj name="Chart" r:id="rId4" imgW="8305811" imgH="3762334" progId="MSGraph.Chart.8">
                  <p:embed followColorScheme="full"/>
                  <p:pic>
                    <p:nvPicPr>
                      <p:cNvPr id="0" name=""/>
                      <p:cNvPicPr>
                        <a:picLocks noChangeAspect="1" noChangeArrowheads="1"/>
                      </p:cNvPicPr>
                      <p:nvPr/>
                    </p:nvPicPr>
                    <p:blipFill>
                      <a:blip r:embed="rId5"/>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18064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198</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198</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Rate Movements by Business Segment as of January 1,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438" y="1843088"/>
            <a:ext cx="6866912" cy="4494728"/>
          </a:xfrm>
          <a:prstGeom prst="rect">
            <a:avLst/>
          </a:prstGeom>
        </p:spPr>
      </p:pic>
      <p:sp>
        <p:nvSpPr>
          <p:cNvPr id="14" name="AutoShape 8"/>
          <p:cNvSpPr>
            <a:spLocks noChangeArrowheads="1"/>
          </p:cNvSpPr>
          <p:nvPr/>
        </p:nvSpPr>
        <p:spPr bwMode="blackWhite">
          <a:xfrm>
            <a:off x="6433062" y="1843088"/>
            <a:ext cx="2168013" cy="2085053"/>
          </a:xfrm>
          <a:prstGeom prst="wedgeRectCallout">
            <a:avLst>
              <a:gd name="adj1" fmla="val -128257"/>
              <a:gd name="adj2" fmla="val 33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Many business segments renewed were under price pressure as of 1/1/14</a:t>
            </a:r>
            <a:endParaRPr lang="en-US" sz="2000" b="1" i="1" dirty="0">
              <a:solidFill>
                <a:schemeClr val="bg1"/>
              </a:solidFill>
              <a:cs typeface="+mn-cs"/>
            </a:endParaRPr>
          </a:p>
        </p:txBody>
      </p:sp>
    </p:spTree>
    <p:extLst>
      <p:ext uri="{BB962C8B-B14F-4D97-AF65-F5344CB8AC3E}">
        <p14:creationId xmlns:p14="http://schemas.microsoft.com/office/powerpoint/2010/main" val="24059835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199</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Casualty: Typical Excess of Loss Rate Changes as of Jan. 1,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24" y="2374900"/>
            <a:ext cx="8412317" cy="3671608"/>
          </a:xfrm>
          <a:prstGeom prst="rect">
            <a:avLst/>
          </a:prstGeom>
        </p:spPr>
      </p:pic>
      <p:sp>
        <p:nvSpPr>
          <p:cNvPr id="14" name="AutoShape 8"/>
          <p:cNvSpPr>
            <a:spLocks noChangeArrowheads="1"/>
          </p:cNvSpPr>
          <p:nvPr/>
        </p:nvSpPr>
        <p:spPr bwMode="blackWhite">
          <a:xfrm>
            <a:off x="1843089" y="1254126"/>
            <a:ext cx="5037496" cy="777873"/>
          </a:xfrm>
          <a:prstGeom prst="wedgeRectCallout">
            <a:avLst>
              <a:gd name="adj1" fmla="val 1303"/>
              <a:gd name="adj2" fmla="val 1183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Casualty excess of loss renewals turned generally negative as of 1/1/14</a:t>
            </a:r>
            <a:endParaRPr lang="en-US" sz="2000" b="1" i="1" dirty="0">
              <a:solidFill>
                <a:schemeClr val="bg1"/>
              </a:solidFill>
              <a:cs typeface="+mn-cs"/>
            </a:endParaRPr>
          </a:p>
        </p:txBody>
      </p:sp>
    </p:spTree>
    <p:extLst>
      <p:ext uri="{BB962C8B-B14F-4D97-AF65-F5344CB8AC3E}">
        <p14:creationId xmlns:p14="http://schemas.microsoft.com/office/powerpoint/2010/main" val="3195962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Outlook: Property/Casualty</a:t>
            </a:r>
            <a:endParaRPr lang="en-US" i="1" dirty="0" smtClean="0"/>
          </a:p>
        </p:txBody>
      </p:sp>
      <p:sp>
        <p:nvSpPr>
          <p:cNvPr id="1922051" name="Rectangle 3"/>
          <p:cNvSpPr>
            <a:spLocks noGrp="1" noChangeArrowheads="1"/>
          </p:cNvSpPr>
          <p:nvPr>
            <p:ph type="body" idx="1"/>
          </p:nvPr>
        </p:nvSpPr>
        <p:spPr>
          <a:xfrm>
            <a:off x="326571" y="1202212"/>
            <a:ext cx="8640448" cy="5448301"/>
          </a:xfrm>
        </p:spPr>
        <p:txBody>
          <a:bodyPr/>
          <a:lstStyle/>
          <a:p>
            <a:pPr>
              <a:lnSpc>
                <a:spcPts val="1100"/>
              </a:lnSpc>
            </a:pPr>
            <a:r>
              <a:rPr lang="en-US" b="1" dirty="0" smtClean="0"/>
              <a:t>Modest growth will continue in 2014 (~ 4.5% DPW)</a:t>
            </a:r>
          </a:p>
          <a:p>
            <a:pPr lvl="1">
              <a:lnSpc>
                <a:spcPct val="100000"/>
              </a:lnSpc>
            </a:pPr>
            <a:r>
              <a:rPr lang="en-US" sz="1800" b="1" dirty="0" smtClean="0"/>
              <a:t>Exposure growth tied primarily to overall GDP growth/key sector drivers</a:t>
            </a:r>
          </a:p>
          <a:p>
            <a:pPr lvl="1">
              <a:lnSpc>
                <a:spcPct val="100000"/>
              </a:lnSpc>
            </a:pPr>
            <a:r>
              <a:rPr lang="en-US" sz="1800" b="1" dirty="0" smtClean="0"/>
              <a:t>Rates remain in positive territory</a:t>
            </a:r>
            <a:endParaRPr lang="en-US" sz="1800" b="1" dirty="0"/>
          </a:p>
          <a:p>
            <a:pPr>
              <a:lnSpc>
                <a:spcPts val="1100"/>
              </a:lnSpc>
            </a:pPr>
            <a:r>
              <a:rPr lang="en-US" b="1" dirty="0" smtClean="0"/>
              <a:t>Underlying loss cost trends remain manageable</a:t>
            </a:r>
          </a:p>
          <a:p>
            <a:pPr>
              <a:lnSpc>
                <a:spcPts val="1100"/>
              </a:lnSpc>
            </a:pPr>
            <a:r>
              <a:rPr lang="en-US" b="1" dirty="0" smtClean="0"/>
              <a:t>Very well capitalized</a:t>
            </a:r>
          </a:p>
          <a:p>
            <a:pPr>
              <a:lnSpc>
                <a:spcPct val="100000"/>
              </a:lnSpc>
            </a:pPr>
            <a:r>
              <a:rPr lang="en-US" b="1" dirty="0" smtClean="0"/>
              <a:t>For primary insurers, falling reinsurance pricing and alternative capital are benefits</a:t>
            </a:r>
          </a:p>
          <a:p>
            <a:pPr>
              <a:lnSpc>
                <a:spcPct val="100000"/>
              </a:lnSpc>
            </a:pPr>
            <a:r>
              <a:rPr lang="en-US" b="1" dirty="0" smtClean="0"/>
              <a:t>Traditional reinsurers challenged by continued entry of new capital and accumulation of “organic” capital</a:t>
            </a:r>
          </a:p>
          <a:p>
            <a:pPr>
              <a:lnSpc>
                <a:spcPts val="1100"/>
              </a:lnSpc>
            </a:pPr>
            <a:r>
              <a:rPr lang="en-US" b="1" dirty="0" smtClean="0"/>
              <a:t>Regulatory/Legislative concerns manageable</a:t>
            </a:r>
          </a:p>
          <a:p>
            <a:pPr lvl="1">
              <a:lnSpc>
                <a:spcPts val="1100"/>
              </a:lnSpc>
            </a:pPr>
            <a:r>
              <a:rPr lang="en-US" sz="2000" b="1" dirty="0" smtClean="0"/>
              <a:t>TRIA, Systemic risk, FIO &amp; general federal “intrusions”</a:t>
            </a:r>
            <a:endParaRPr lang="en-US" b="1" dirty="0" smtClean="0"/>
          </a:p>
        </p:txBody>
      </p:sp>
      <p:sp>
        <p:nvSpPr>
          <p:cNvPr id="7" name="Rectangle 6"/>
          <p:cNvSpPr>
            <a:spLocks noChangeArrowheads="1"/>
          </p:cNvSpPr>
          <p:nvPr/>
        </p:nvSpPr>
        <p:spPr bwMode="blackWhite">
          <a:xfrm>
            <a:off x="5780908" y="2727317"/>
            <a:ext cx="3257551" cy="88583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80000"/>
              </a:lnSpc>
              <a:spcBef>
                <a:spcPct val="25000"/>
              </a:spcBef>
              <a:spcAft>
                <a:spcPct val="0"/>
              </a:spcAft>
            </a:pPr>
            <a:r>
              <a:rPr lang="en-US" b="1" dirty="0" smtClean="0">
                <a:solidFill>
                  <a:srgbClr val="FFFFFF"/>
                </a:solidFill>
                <a:latin typeface="Arial" charset="0"/>
                <a:cs typeface="Arial" charset="0"/>
              </a:rPr>
              <a:t>Personal Lines: Stable</a:t>
            </a:r>
          </a:p>
          <a:p>
            <a:pPr algn="ctr" fontAlgn="base">
              <a:lnSpc>
                <a:spcPct val="80000"/>
              </a:lnSpc>
              <a:spcBef>
                <a:spcPct val="25000"/>
              </a:spcBef>
              <a:spcAft>
                <a:spcPct val="0"/>
              </a:spcAft>
            </a:pPr>
            <a:r>
              <a:rPr lang="en-US" b="1" dirty="0" smtClean="0">
                <a:solidFill>
                  <a:srgbClr val="FFFFFF"/>
                </a:solidFill>
              </a:rPr>
              <a:t>Commercial Lines: Negative</a:t>
            </a:r>
          </a:p>
          <a:p>
            <a:pPr algn="ctr" fontAlgn="base">
              <a:lnSpc>
                <a:spcPct val="80000"/>
              </a:lnSpc>
              <a:spcBef>
                <a:spcPct val="25000"/>
              </a:spcBef>
              <a:spcAft>
                <a:spcPct val="0"/>
              </a:spcAft>
            </a:pPr>
            <a:r>
              <a:rPr lang="en-US" b="1" dirty="0" smtClean="0">
                <a:solidFill>
                  <a:srgbClr val="FFFFFF"/>
                </a:solidFill>
                <a:latin typeface="Arial" charset="0"/>
                <a:cs typeface="Arial" charset="0"/>
              </a:rPr>
              <a:t>Reinsurance: Stable</a:t>
            </a:r>
            <a:endParaRPr lang="en-US" b="1" dirty="0">
              <a:solidFill>
                <a:srgbClr val="FFFFFF"/>
              </a:solidFill>
              <a:latin typeface="Arial" charset="0"/>
              <a:cs typeface="Arial" charset="0"/>
            </a:endParaRPr>
          </a:p>
        </p:txBody>
      </p:sp>
      <p:sp>
        <p:nvSpPr>
          <p:cNvPr id="3" name="Right Arrow Callout 2"/>
          <p:cNvSpPr/>
          <p:nvPr/>
        </p:nvSpPr>
        <p:spPr>
          <a:xfrm>
            <a:off x="3780659" y="2757485"/>
            <a:ext cx="2043113" cy="82526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A.M. Best Outlook</a:t>
            </a:r>
            <a:endParaRPr lang="en-US" b="1" dirty="0"/>
          </a:p>
        </p:txBody>
      </p:sp>
    </p:spTree>
    <p:extLst>
      <p:ext uri="{BB962C8B-B14F-4D97-AF65-F5344CB8AC3E}">
        <p14:creationId xmlns:p14="http://schemas.microsoft.com/office/powerpoint/2010/main" val="2822281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par>
                          <p:cTn id="42" fill="hold">
                            <p:stCondLst>
                              <p:cond delay="500"/>
                            </p:stCondLst>
                            <p:childTnLst>
                              <p:par>
                                <p:cTn id="43" presetID="23" presetClass="entr" presetSubtype="16" fill="hold" grpId="0" nodeType="afterEffect">
                                  <p:stCondLst>
                                    <p:cond delay="10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0B8CFD45-5801-4F49-96CD-23E2CFB336F5}" type="slidenum">
              <a:rPr lang="en-US" smtClean="0"/>
              <a:pPr>
                <a:defRPr/>
              </a:pPr>
              <a:t>20</a:t>
            </a:fld>
            <a:endParaRPr lang="en-US" smtClean="0"/>
          </a:p>
        </p:txBody>
      </p:sp>
      <p:sp>
        <p:nvSpPr>
          <p:cNvPr id="15366" name="Rectangle 2"/>
          <p:cNvSpPr>
            <a:spLocks noGrp="1" noChangeArrowheads="1"/>
          </p:cNvSpPr>
          <p:nvPr>
            <p:ph type="title"/>
          </p:nvPr>
        </p:nvSpPr>
        <p:spPr>
          <a:xfrm>
            <a:off x="685800" y="228600"/>
            <a:ext cx="7683500" cy="742950"/>
          </a:xfrm>
        </p:spPr>
        <p:txBody>
          <a:bodyPr/>
          <a:lstStyle/>
          <a:p>
            <a:r>
              <a:rPr lang="en-US" sz="2800" smtClean="0"/>
              <a:t>Pct. Change in Group Insurance</a:t>
            </a:r>
            <a:br>
              <a:rPr lang="en-US" sz="2800" smtClean="0"/>
            </a:br>
            <a:r>
              <a:rPr lang="en-US" sz="2800" smtClean="0"/>
              <a:t>Premiums Tracks Nonfarm Employment</a:t>
            </a:r>
          </a:p>
        </p:txBody>
      </p:sp>
      <p:graphicFrame>
        <p:nvGraphicFramePr>
          <p:cNvPr id="6924291" name="Object 3"/>
          <p:cNvGraphicFramePr>
            <a:graphicFrameLocks noGrp="1"/>
          </p:cNvGraphicFramePr>
          <p:nvPr>
            <p:ph type="chart" idx="4294967295"/>
          </p:nvPr>
        </p:nvGraphicFramePr>
        <p:xfrm>
          <a:off x="407988" y="1111250"/>
          <a:ext cx="8518525" cy="4660900"/>
        </p:xfrm>
        <a:graphic>
          <a:graphicData uri="http://schemas.openxmlformats.org/presentationml/2006/ole">
            <mc:AlternateContent xmlns:mc="http://schemas.openxmlformats.org/markup-compatibility/2006">
              <mc:Choice xmlns:v="urn:schemas-microsoft-com:vml" Requires="v">
                <p:oleObj spid="_x0000_s28568597" name="Chart" r:id="rId4" imgW="8525003" imgH="3914847" progId="MSGraph.Chart.8">
                  <p:embed followColorScheme="full"/>
                </p:oleObj>
              </mc:Choice>
              <mc:Fallback>
                <p:oleObj name="Chart" r:id="rId4" imgW="8525003" imgH="3914847" progId="MSGraph.Chart.8">
                  <p:embed followColorScheme="full"/>
                  <p:pic>
                    <p:nvPicPr>
                      <p:cNvPr id="0" name=""/>
                      <p:cNvPicPr>
                        <a:picLocks noChangeArrowheads="1"/>
                      </p:cNvPicPr>
                      <p:nvPr/>
                    </p:nvPicPr>
                    <p:blipFill>
                      <a:blip r:embed="rId5"/>
                      <a:srcRect/>
                      <a:stretch>
                        <a:fillRect/>
                      </a:stretch>
                    </p:blipFill>
                    <p:spPr bwMode="gray">
                      <a:xfrm>
                        <a:off x="407988" y="1111250"/>
                        <a:ext cx="8518525" cy="466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5"/>
          <p:cNvSpPr>
            <a:spLocks noChangeArrowheads="1"/>
          </p:cNvSpPr>
          <p:nvPr/>
        </p:nvSpPr>
        <p:spPr bwMode="auto">
          <a:xfrm>
            <a:off x="0" y="6380163"/>
            <a:ext cx="7569200" cy="477837"/>
          </a:xfrm>
          <a:prstGeom prst="rect">
            <a:avLst/>
          </a:prstGeom>
          <a:noFill/>
          <a:ln w="9525">
            <a:noFill/>
            <a:miter lim="800000"/>
            <a:headEnd/>
            <a:tailEnd/>
          </a:ln>
        </p:spPr>
        <p:txBody>
          <a:bodyPr lIns="365760" tIns="0" rIns="0" bIns="137160" anchor="b">
            <a:spAutoFit/>
          </a:bodyPr>
          <a:lstStyle/>
          <a:p>
            <a:pPr eaLnBrk="0" hangingPunct="0"/>
            <a:r>
              <a:rPr lang="en-US" sz="1100"/>
              <a:t>*Not seasonally adjusted. Group premiums = group life, group annuities, and group a&amp;h</a:t>
            </a:r>
            <a:br>
              <a:rPr lang="en-US" sz="1100"/>
            </a:br>
            <a:r>
              <a:rPr lang="en-US" sz="1100"/>
              <a:t>Sources:  NAIC Annual Statements, via SNL Financial; </a:t>
            </a:r>
            <a:r>
              <a:rPr lang="en-US" sz="1100">
                <a:hlinkClick r:id="rId6"/>
              </a:rPr>
              <a:t>http://www.bls.gov/ces/</a:t>
            </a:r>
            <a:r>
              <a:rPr lang="en-US" sz="1100"/>
              <a:t> </a:t>
            </a:r>
          </a:p>
        </p:txBody>
      </p:sp>
      <p:sp>
        <p:nvSpPr>
          <p:cNvPr id="15368" name="Rectangle 5"/>
          <p:cNvSpPr>
            <a:spLocks noChangeArrowheads="1"/>
          </p:cNvSpPr>
          <p:nvPr/>
        </p:nvSpPr>
        <p:spPr bwMode="blackWhite">
          <a:xfrm>
            <a:off x="361950" y="5743575"/>
            <a:ext cx="8401050"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endParaRPr lang="en-US" b="1">
              <a:solidFill>
                <a:schemeClr val="bg1"/>
              </a:solidFill>
            </a:endParaRPr>
          </a:p>
        </p:txBody>
      </p:sp>
      <p:sp>
        <p:nvSpPr>
          <p:cNvPr id="12" name="AutoShape 17"/>
          <p:cNvSpPr>
            <a:spLocks noChangeArrowheads="1"/>
          </p:cNvSpPr>
          <p:nvPr/>
        </p:nvSpPr>
        <p:spPr bwMode="blackWhite">
          <a:xfrm>
            <a:off x="4800600" y="1143000"/>
            <a:ext cx="2638425" cy="866775"/>
          </a:xfrm>
          <a:prstGeom prst="wedgeRectCallout">
            <a:avLst>
              <a:gd name="adj1" fmla="val 81065"/>
              <a:gd name="adj2" fmla="val 5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The spike is mainly in Group Annuity  premiums; it represents “de-risking”</a:t>
            </a:r>
            <a:br>
              <a:rPr lang="en-US" sz="1400" b="1">
                <a:solidFill>
                  <a:schemeClr val="bg1"/>
                </a:solidFill>
              </a:rPr>
            </a:br>
            <a:r>
              <a:rPr lang="en-US" sz="1400" b="1">
                <a:solidFill>
                  <a:schemeClr val="bg1"/>
                </a:solidFill>
              </a:rPr>
              <a:t>by a few giant DB plans</a:t>
            </a:r>
          </a:p>
        </p:txBody>
      </p:sp>
      <p:sp>
        <p:nvSpPr>
          <p:cNvPr id="10" name="TextBox 9"/>
          <p:cNvSpPr txBox="1"/>
          <p:nvPr/>
        </p:nvSpPr>
        <p:spPr>
          <a:xfrm>
            <a:off x="609600" y="5715000"/>
            <a:ext cx="7848600" cy="584775"/>
          </a:xfrm>
          <a:prstGeom prst="rect">
            <a:avLst/>
          </a:prstGeom>
          <a:noFill/>
        </p:spPr>
        <p:txBody>
          <a:bodyPr wrap="square" rtlCol="0">
            <a:spAutoFit/>
          </a:bodyPr>
          <a:lstStyle/>
          <a:p>
            <a:pPr algn="ctr"/>
            <a:r>
              <a:rPr lang="en-US" sz="1600" b="1" dirty="0" smtClean="0">
                <a:solidFill>
                  <a:schemeClr val="bg1"/>
                </a:solidFill>
              </a:rPr>
              <a:t>A few employers with large defined-benefit pension </a:t>
            </a:r>
            <a:r>
              <a:rPr lang="en-US" sz="1600" b="1" smtClean="0">
                <a:solidFill>
                  <a:schemeClr val="bg1"/>
                </a:solidFill>
              </a:rPr>
              <a:t>plans recently </a:t>
            </a:r>
            <a:r>
              <a:rPr lang="en-US" sz="1600" b="1" dirty="0" smtClean="0">
                <a:solidFill>
                  <a:schemeClr val="bg1"/>
                </a:solidFill>
              </a:rPr>
              <a:t>bought group annuities in order to avoid excess longevity risk.</a:t>
            </a:r>
            <a:endParaRPr lang="en-US" sz="1600" b="1" dirty="0">
              <a:solidFill>
                <a:schemeClr val="bg1"/>
              </a:solidFill>
            </a:endParaRPr>
          </a:p>
        </p:txBody>
      </p:sp>
    </p:spTree>
    <p:extLst>
      <p:ext uri="{BB962C8B-B14F-4D97-AF65-F5344CB8AC3E}">
        <p14:creationId xmlns:p14="http://schemas.microsoft.com/office/powerpoint/2010/main" val="82128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Regulation: </a:t>
            </a:r>
            <a:br>
              <a:rPr lang="en-US" sz="4200" dirty="0" smtClean="0">
                <a:solidFill>
                  <a:schemeClr val="bg1"/>
                </a:solidFill>
              </a:rPr>
            </a:br>
            <a:r>
              <a:rPr lang="en-US" sz="4200" dirty="0" smtClean="0">
                <a:solidFill>
                  <a:schemeClr val="bg1"/>
                </a:solidFill>
              </a:rPr>
              <a:t>The Ultimate External Factor</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200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2062103"/>
          </a:xfrm>
          <a:prstGeom prst="rect">
            <a:avLst/>
          </a:prstGeom>
          <a:noFill/>
          <a:ln w="9525">
            <a:noFill/>
            <a:miter lim="800000"/>
            <a:headEnd/>
            <a:tailEnd/>
          </a:ln>
        </p:spPr>
        <p:txBody>
          <a:bodyPr wrap="square">
            <a:spAutoFit/>
          </a:bodyPr>
          <a:lstStyle/>
          <a:p>
            <a:pPr algn="ctr"/>
            <a:r>
              <a:rPr lang="en-US" sz="3200" b="1" dirty="0" smtClean="0">
                <a:solidFill>
                  <a:srgbClr val="2B7299"/>
                </a:solidFill>
              </a:rPr>
              <a:t>Regulation Has Shaped and Reshaped Insurance for Hundreds of Years—        </a:t>
            </a:r>
            <a:r>
              <a:rPr lang="en-US" sz="3200" b="1" i="1" dirty="0" smtClean="0">
                <a:solidFill>
                  <a:srgbClr val="FF0000"/>
                </a:solidFill>
              </a:rPr>
              <a:t>The Future Will Be No Different</a:t>
            </a:r>
          </a:p>
          <a:p>
            <a:pPr algn="ct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200</a:t>
            </a:fld>
            <a:endParaRPr lang="en-US"/>
          </a:p>
        </p:txBody>
      </p:sp>
    </p:spTree>
    <p:extLst>
      <p:ext uri="{BB962C8B-B14F-4D97-AF65-F5344CB8AC3E}">
        <p14:creationId xmlns:p14="http://schemas.microsoft.com/office/powerpoint/2010/main" val="42777120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New Waves of Regulations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201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2008 - Present</a:t>
            </a:r>
          </a:p>
          <a:p>
            <a:pPr algn="ctr"/>
            <a:r>
              <a:rPr lang="en-US" sz="3200" b="1" dirty="0" smtClean="0">
                <a:solidFill>
                  <a:srgbClr val="2B7299"/>
                </a:solidFill>
              </a:rPr>
              <a:t>Global Crisis and Regulatory Response</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201</a:t>
            </a:fld>
            <a:endParaRPr lang="en-US"/>
          </a:p>
        </p:txBody>
      </p:sp>
    </p:spTree>
    <p:extLst>
      <p:ext uri="{BB962C8B-B14F-4D97-AF65-F5344CB8AC3E}">
        <p14:creationId xmlns:p14="http://schemas.microsoft.com/office/powerpoint/2010/main" val="28010668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202</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200"/>
              </a:lnSpc>
            </a:pPr>
            <a:r>
              <a:rPr lang="en-US" sz="2000" b="1" dirty="0" smtClean="0"/>
              <a:t>Dodd-Frank Act of 2010: The implosion of the housing bubble and virtual collapse of the US banking system, the seizure of credit markets and massive government bailouts of US financial institutions led to calls for sweeping regulatory reforms of the financial industry</a:t>
            </a:r>
          </a:p>
          <a:p>
            <a:pPr>
              <a:lnSpc>
                <a:spcPts val="2200"/>
              </a:lnSpc>
            </a:pPr>
            <a:r>
              <a:rPr lang="en-US" sz="2000" b="1" dirty="0" smtClean="0"/>
              <a:t>Limiting Systemic Risk is at the Core of Dodd-Frank</a:t>
            </a:r>
          </a:p>
          <a:p>
            <a:pPr>
              <a:lnSpc>
                <a:spcPts val="2200"/>
              </a:lnSpc>
            </a:pPr>
            <a:r>
              <a:rPr lang="en-US" sz="2000" b="1" dirty="0" smtClean="0"/>
              <a:t>Designation as a Systemically Important Financial Institutional (SIFI) Will Result in Greater Regulatory Scrutiny and Heightened Capital Requirements</a:t>
            </a:r>
          </a:p>
          <a:p>
            <a:pPr>
              <a:lnSpc>
                <a:spcPts val="2200"/>
              </a:lnSpc>
            </a:pPr>
            <a:r>
              <a:rPr lang="en-US" sz="2000" b="1" dirty="0" smtClean="0"/>
              <a:t>Dodd-Frank Established Several Entities Impacting Insurers</a:t>
            </a:r>
          </a:p>
          <a:p>
            <a:pPr lvl="1">
              <a:lnSpc>
                <a:spcPts val="2200"/>
              </a:lnSpc>
            </a:pPr>
            <a:r>
              <a:rPr lang="en-US" sz="1800" b="1" dirty="0" smtClean="0"/>
              <a:t>Federal Insurance Office</a:t>
            </a:r>
          </a:p>
          <a:p>
            <a:pPr lvl="1">
              <a:lnSpc>
                <a:spcPts val="2200"/>
              </a:lnSpc>
            </a:pPr>
            <a:r>
              <a:rPr lang="en-US" sz="1800" b="1" dirty="0" smtClean="0"/>
              <a:t>Financial Stability Oversight Council</a:t>
            </a:r>
          </a:p>
          <a:p>
            <a:pPr lvl="1">
              <a:lnSpc>
                <a:spcPts val="2200"/>
              </a:lnSpc>
            </a:pPr>
            <a:r>
              <a:rPr lang="en-US" sz="1800" b="1" dirty="0" smtClean="0"/>
              <a:t>Office of Financial Research</a:t>
            </a:r>
          </a:p>
          <a:p>
            <a:pPr lvl="1">
              <a:lnSpc>
                <a:spcPts val="2200"/>
              </a:lnSpc>
            </a:pPr>
            <a:r>
              <a:rPr lang="en-US" sz="1800" b="1" dirty="0" smtClean="0"/>
              <a:t>Consumer Financial Protection Bureau</a:t>
            </a:r>
          </a:p>
          <a:p>
            <a:pPr>
              <a:lnSpc>
                <a:spcPts val="2200"/>
              </a:lnSpc>
            </a:pPr>
            <a:endParaRPr lang="en-US" sz="2000" b="1" dirty="0" smtClean="0"/>
          </a:p>
          <a:p>
            <a:pPr>
              <a:lnSpc>
                <a:spcPts val="2200"/>
              </a:lnSpc>
            </a:pPr>
            <a:endParaRPr lang="en-US" sz="2000" b="1" dirty="0" smtClean="0"/>
          </a:p>
        </p:txBody>
      </p:sp>
    </p:spTree>
    <p:extLst>
      <p:ext uri="{BB962C8B-B14F-4D97-AF65-F5344CB8AC3E}">
        <p14:creationId xmlns:p14="http://schemas.microsoft.com/office/powerpoint/2010/main" val="6516595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203</a:t>
            </a:fld>
            <a:endParaRPr lang="en-US" smtClean="0"/>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Insurers—as Non-Bank Financial Institutions—Have Escaped Some, though Not All of the Most Draconian Provision of Dodd-Frank</a:t>
            </a:r>
          </a:p>
          <a:p>
            <a:pPr lvl="1">
              <a:lnSpc>
                <a:spcPts val="2100"/>
              </a:lnSpc>
            </a:pPr>
            <a:r>
              <a:rPr lang="en-US" sz="1800" b="1" dirty="0" smtClean="0"/>
              <a:t>In particular, small number of large insurers will (are) receiving a designations as Systemically Important Financial Institutions (SIFIs)</a:t>
            </a:r>
          </a:p>
          <a:p>
            <a:pPr>
              <a:lnSpc>
                <a:spcPts val="2100"/>
              </a:lnSpc>
            </a:pPr>
            <a:r>
              <a:rPr lang="en-US" sz="2000" b="1" dirty="0" smtClean="0"/>
              <a:t>Insurers Generally Reject the Notion that Insurance Is Systemically Risky (or that any Individual Insurer is Systemically Important)</a:t>
            </a:r>
          </a:p>
          <a:p>
            <a:pPr>
              <a:lnSpc>
                <a:spcPts val="2100"/>
              </a:lnSpc>
            </a:pPr>
            <a:r>
              <a:rPr lang="en-US" sz="2000" b="1" dirty="0" smtClean="0"/>
              <a:t>Such a Designation Makes the Fed the Penultimate Regulator</a:t>
            </a:r>
          </a:p>
          <a:p>
            <a:pPr>
              <a:lnSpc>
                <a:spcPts val="2100"/>
              </a:lnSpc>
            </a:pPr>
            <a:r>
              <a:rPr lang="en-US" sz="2000" b="1" dirty="0" smtClean="0"/>
              <a:t>To Date: AIG, Prudential Have Been Designated as non-bank SIFIs by the FSOC</a:t>
            </a:r>
          </a:p>
          <a:p>
            <a:pPr lvl="1">
              <a:lnSpc>
                <a:spcPts val="2100"/>
              </a:lnSpc>
            </a:pPr>
            <a:r>
              <a:rPr lang="en-US" sz="1800" b="1" dirty="0" smtClean="0"/>
              <a:t>MetLife is still under evaluation</a:t>
            </a:r>
          </a:p>
          <a:p>
            <a:pPr>
              <a:lnSpc>
                <a:spcPts val="2100"/>
              </a:lnSpc>
            </a:pPr>
            <a:r>
              <a:rPr lang="en-US" sz="2000" b="1" dirty="0" smtClean="0"/>
              <a:t>Fed Reserve Seems Open to Developing a Tailored Capital Requirement Approach for Insurers</a:t>
            </a:r>
          </a:p>
          <a:p>
            <a:pPr lvl="1">
              <a:lnSpc>
                <a:spcPts val="2100"/>
              </a:lnSpc>
            </a:pPr>
            <a:r>
              <a:rPr lang="en-US" sz="1800" b="1" dirty="0" smtClean="0"/>
              <a:t>Conflicting language in the DFA make this somewhat difficult</a:t>
            </a:r>
          </a:p>
          <a:p>
            <a:pPr lvl="1">
              <a:lnSpc>
                <a:spcPts val="2100"/>
              </a:lnSpc>
            </a:pPr>
            <a:r>
              <a:rPr lang="en-US" sz="1800" b="1" dirty="0" smtClean="0"/>
              <a:t>SIFIs may need Fed approval to repurchase shares on increase dividend</a:t>
            </a:r>
          </a:p>
          <a:p>
            <a:pPr>
              <a:lnSpc>
                <a:spcPts val="2100"/>
              </a:lnSpc>
            </a:pPr>
            <a:endParaRPr lang="en-US" sz="2000" b="1" dirty="0" smtClean="0"/>
          </a:p>
        </p:txBody>
      </p:sp>
      <p:sp>
        <p:nvSpPr>
          <p:cNvPr id="8"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Tree>
    <p:extLst>
      <p:ext uri="{BB962C8B-B14F-4D97-AF65-F5344CB8AC3E}">
        <p14:creationId xmlns:p14="http://schemas.microsoft.com/office/powerpoint/2010/main" val="2350821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204</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The Global Financial Crisis Prompted the G-20 Leaders to Request that  the Financial Stability Board (FSB) Assess the Systemic Risks Associated with SIFIs, Global-SIFIs in Particular</a:t>
            </a:r>
            <a:endParaRPr lang="en-US" sz="1800" b="1" dirty="0" smtClean="0"/>
          </a:p>
          <a:p>
            <a:pPr>
              <a:lnSpc>
                <a:spcPts val="2100"/>
              </a:lnSpc>
            </a:pPr>
            <a:r>
              <a:rPr lang="en-US" sz="2000" b="1" dirty="0" smtClean="0"/>
              <a:t>In July 2013, the FSB Endorsed the International Association of Insurance Supervisors Methodology for Identifying Globally Systemically Important Insurers (G-SIIs)</a:t>
            </a:r>
          </a:p>
          <a:p>
            <a:pPr>
              <a:lnSpc>
                <a:spcPts val="2100"/>
              </a:lnSpc>
            </a:pPr>
            <a:r>
              <a:rPr lang="en-US" sz="2000" b="1" dirty="0" smtClean="0"/>
              <a:t>For Each G-SII, the Following Will Be Required:</a:t>
            </a:r>
          </a:p>
          <a:p>
            <a:pPr lvl="1">
              <a:lnSpc>
                <a:spcPts val="2100"/>
              </a:lnSpc>
              <a:buNone/>
            </a:pPr>
            <a:r>
              <a:rPr lang="en-US" sz="1800" b="1" dirty="0" smtClean="0"/>
              <a:t>(</a:t>
            </a:r>
            <a:r>
              <a:rPr lang="en-US" sz="1800" b="1" dirty="0" err="1" smtClean="0"/>
              <a:t>i</a:t>
            </a:r>
            <a:r>
              <a:rPr lang="en-US" sz="1800" b="1" dirty="0" smtClean="0"/>
              <a:t>) Recovery and resolution plans</a:t>
            </a:r>
          </a:p>
          <a:p>
            <a:pPr lvl="1">
              <a:lnSpc>
                <a:spcPts val="2100"/>
              </a:lnSpc>
              <a:buNone/>
            </a:pPr>
            <a:r>
              <a:rPr lang="en-US" sz="1800" b="1" dirty="0" smtClean="0"/>
              <a:t>(ii) Enhanced group-wide supervision</a:t>
            </a:r>
          </a:p>
          <a:p>
            <a:pPr lvl="1">
              <a:lnSpc>
                <a:spcPts val="2100"/>
              </a:lnSpc>
              <a:buNone/>
            </a:pPr>
            <a:r>
              <a:rPr lang="en-US" sz="1800" b="1" dirty="0" smtClean="0"/>
              <a:t>(iii) Higher loss absorbency (HLA) requirements </a:t>
            </a:r>
          </a:p>
          <a:p>
            <a:pPr>
              <a:lnSpc>
                <a:spcPts val="2100"/>
              </a:lnSpc>
            </a:pPr>
            <a:r>
              <a:rPr lang="en-US" sz="2000" b="1" dirty="0" smtClean="0"/>
              <a:t>G-SIIs as Designated by the FSB as of July 2013:</a:t>
            </a:r>
          </a:p>
          <a:p>
            <a:pPr lvl="1">
              <a:lnSpc>
                <a:spcPts val="2100"/>
              </a:lnSpc>
            </a:pPr>
            <a:r>
              <a:rPr lang="en-US" sz="1800" b="1" dirty="0" smtClean="0"/>
              <a:t>Allianz SE		AIG			</a:t>
            </a:r>
            <a:r>
              <a:rPr lang="en-US" sz="1800" b="1" dirty="0" err="1" smtClean="0"/>
              <a:t>Assicurazioni</a:t>
            </a:r>
            <a:r>
              <a:rPr lang="en-US" sz="1800" b="1" dirty="0" smtClean="0"/>
              <a:t> </a:t>
            </a:r>
            <a:r>
              <a:rPr lang="en-US" sz="1800" b="1" dirty="0" err="1" smtClean="0"/>
              <a:t>Generali</a:t>
            </a:r>
            <a:endParaRPr lang="en-US" sz="1800" b="1" dirty="0" smtClean="0"/>
          </a:p>
          <a:p>
            <a:pPr lvl="1">
              <a:lnSpc>
                <a:spcPts val="2100"/>
              </a:lnSpc>
            </a:pPr>
            <a:r>
              <a:rPr lang="en-US" sz="1800" b="1" dirty="0" smtClean="0"/>
              <a:t>Aviva		</a:t>
            </a:r>
            <a:r>
              <a:rPr lang="en-US" sz="1800" b="1" dirty="0" err="1" smtClean="0"/>
              <a:t>Axa</a:t>
            </a:r>
            <a:r>
              <a:rPr lang="en-US" sz="1800" b="1" dirty="0" smtClean="0"/>
              <a:t>			MetLife</a:t>
            </a:r>
          </a:p>
          <a:p>
            <a:pPr lvl="1">
              <a:lnSpc>
                <a:spcPts val="2100"/>
              </a:lnSpc>
            </a:pPr>
            <a:r>
              <a:rPr lang="en-US" sz="1800" b="1" dirty="0" smtClean="0"/>
              <a:t>Ping An		Prudential Financial	Prudential plc</a:t>
            </a:r>
          </a:p>
        </p:txBody>
      </p:sp>
    </p:spTree>
    <p:extLst>
      <p:ext uri="{BB962C8B-B14F-4D97-AF65-F5344CB8AC3E}">
        <p14:creationId xmlns:p14="http://schemas.microsoft.com/office/powerpoint/2010/main" val="11674918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205</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 Key Dates		</a:t>
            </a:r>
          </a:p>
        </p:txBody>
      </p:sp>
      <p:graphicFrame>
        <p:nvGraphicFramePr>
          <p:cNvPr id="8" name="Content Placeholder 7"/>
          <p:cNvGraphicFramePr>
            <a:graphicFrameLocks noGrp="1"/>
          </p:cNvGraphicFramePr>
          <p:nvPr>
            <p:ph idx="1"/>
          </p:nvPr>
        </p:nvGraphicFramePr>
        <p:xfrm>
          <a:off x="250722" y="1529837"/>
          <a:ext cx="8554065" cy="3845560"/>
        </p:xfrm>
        <a:graphic>
          <a:graphicData uri="http://schemas.openxmlformats.org/drawingml/2006/table">
            <a:tbl>
              <a:tblPr firstRow="1" bandRow="1">
                <a:tableStyleId>{5C22544A-7EE6-4342-B048-85BDC9FD1C3A}</a:tableStyleId>
              </a:tblPr>
              <a:tblGrid>
                <a:gridCol w="2404783"/>
                <a:gridCol w="6149282"/>
              </a:tblGrid>
              <a:tr h="370840">
                <a:tc>
                  <a:txBody>
                    <a:bodyPr/>
                    <a:lstStyle/>
                    <a:p>
                      <a:r>
                        <a:rPr lang="en-US" dirty="0" smtClean="0"/>
                        <a:t>Implementation Date</a:t>
                      </a:r>
                      <a:endParaRPr lang="en-US" dirty="0"/>
                    </a:p>
                  </a:txBody>
                  <a:tcPr/>
                </a:tc>
                <a:tc>
                  <a:txBody>
                    <a:bodyPr/>
                    <a:lstStyle/>
                    <a:p>
                      <a:r>
                        <a:rPr lang="en-US" dirty="0" smtClean="0"/>
                        <a:t>Action</a:t>
                      </a:r>
                      <a:endParaRPr lang="en-US" dirty="0"/>
                    </a:p>
                  </a:txBody>
                  <a:tcPr/>
                </a:tc>
              </a:tr>
              <a:tr h="370840">
                <a:tc>
                  <a:txBody>
                    <a:bodyPr/>
                    <a:lstStyle/>
                    <a:p>
                      <a:r>
                        <a:rPr lang="en-US" dirty="0" smtClean="0"/>
                        <a:t>July 2013</a:t>
                      </a:r>
                      <a:endParaRPr lang="en-US" dirty="0"/>
                    </a:p>
                  </a:txBody>
                  <a:tcPr/>
                </a:tc>
                <a:tc>
                  <a:txBody>
                    <a:bodyPr/>
                    <a:lstStyle/>
                    <a:p>
                      <a:pPr>
                        <a:buFont typeface="Arial" pitchFamily="34" charset="0"/>
                        <a:buNone/>
                      </a:pPr>
                      <a:r>
                        <a:rPr lang="en-US" dirty="0" smtClean="0"/>
                        <a:t>Designation of G-SIIs (annual</a:t>
                      </a:r>
                      <a:r>
                        <a:rPr lang="en-US" baseline="0" dirty="0" smtClean="0"/>
                        <a:t> updates thereafter beginning Nov. 2014)</a:t>
                      </a:r>
                    </a:p>
                  </a:txBody>
                  <a:tcPr/>
                </a:tc>
              </a:tr>
              <a:tr h="370840">
                <a:tc>
                  <a:txBody>
                    <a:bodyPr/>
                    <a:lstStyle/>
                    <a:p>
                      <a:r>
                        <a:rPr lang="en-US" dirty="0" smtClean="0"/>
                        <a:t>July 2014</a:t>
                      </a:r>
                      <a:endParaRPr lang="en-US" dirty="0"/>
                    </a:p>
                  </a:txBody>
                  <a:tcPr/>
                </a:tc>
                <a:tc>
                  <a:txBody>
                    <a:bodyPr/>
                    <a:lstStyle/>
                    <a:p>
                      <a:pPr>
                        <a:buFont typeface="Arial" pitchFamily="34" charset="0"/>
                        <a:buNone/>
                      </a:pPr>
                      <a:r>
                        <a:rPr lang="en-US" dirty="0" smtClean="0"/>
                        <a:t>FSB to make a decision on the G-SII status of, and appropriate risk mitigating</a:t>
                      </a:r>
                      <a:r>
                        <a:rPr lang="en-US" baseline="0" dirty="0" smtClean="0"/>
                        <a:t> measures for major reinsurers</a:t>
                      </a:r>
                      <a:endParaRPr lang="en-US" dirty="0"/>
                    </a:p>
                  </a:txBody>
                  <a:tcPr/>
                </a:tc>
              </a:tr>
              <a:tr h="370840">
                <a:tc>
                  <a:txBody>
                    <a:bodyPr/>
                    <a:lstStyle/>
                    <a:p>
                      <a:r>
                        <a:rPr lang="en-US" dirty="0" smtClean="0"/>
                        <a:t>By G-20 Summit</a:t>
                      </a:r>
                      <a:r>
                        <a:rPr lang="en-US" baseline="0" dirty="0" smtClean="0"/>
                        <a:t> 2014</a:t>
                      </a:r>
                      <a:endParaRPr lang="en-US" dirty="0"/>
                    </a:p>
                  </a:txBody>
                  <a:tcPr/>
                </a:tc>
                <a:tc>
                  <a:txBody>
                    <a:bodyPr/>
                    <a:lstStyle/>
                    <a:p>
                      <a:r>
                        <a:rPr lang="en-US" dirty="0" smtClean="0"/>
                        <a:t>IAIS</a:t>
                      </a:r>
                      <a:r>
                        <a:rPr lang="en-US" baseline="0" dirty="0" smtClean="0"/>
                        <a:t> to develop backstop capital requirements to apply to all group activities, incl. non-ins. subs.</a:t>
                      </a:r>
                      <a:endParaRPr lang="en-US" dirty="0"/>
                    </a:p>
                  </a:txBody>
                  <a:tcPr/>
                </a:tc>
              </a:tr>
              <a:tr h="370840">
                <a:tc>
                  <a:txBody>
                    <a:bodyPr/>
                    <a:lstStyle/>
                    <a:p>
                      <a:r>
                        <a:rPr lang="en-US" dirty="0" smtClean="0"/>
                        <a:t>End 2015</a:t>
                      </a:r>
                      <a:endParaRPr lang="en-US" dirty="0"/>
                    </a:p>
                  </a:txBody>
                  <a:tcPr/>
                </a:tc>
                <a:tc>
                  <a:txBody>
                    <a:bodyPr/>
                    <a:lstStyle/>
                    <a:p>
                      <a:r>
                        <a:rPr lang="en-US" dirty="0" smtClean="0"/>
                        <a:t>IAIS</a:t>
                      </a:r>
                      <a:r>
                        <a:rPr lang="en-US" baseline="0" dirty="0" smtClean="0"/>
                        <a:t> to develop HLA requirements that will apply to G-SIIs staring in 2019</a:t>
                      </a:r>
                      <a:endParaRPr lang="en-US" dirty="0"/>
                    </a:p>
                  </a:txBody>
                  <a:tcPr/>
                </a:tc>
              </a:tr>
              <a:tr h="370840">
                <a:tc>
                  <a:txBody>
                    <a:bodyPr/>
                    <a:lstStyle/>
                    <a:p>
                      <a:r>
                        <a:rPr lang="en-US" dirty="0" smtClean="0"/>
                        <a:t>January 2019</a:t>
                      </a:r>
                      <a:endParaRPr lang="en-US" dirty="0"/>
                    </a:p>
                  </a:txBody>
                  <a:tcPr/>
                </a:tc>
                <a:tc>
                  <a:txBody>
                    <a:bodyPr/>
                    <a:lstStyle/>
                    <a:p>
                      <a:r>
                        <a:rPr lang="en-US" dirty="0" smtClean="0"/>
                        <a:t>G-SIIs to apply HLA requirements</a:t>
                      </a:r>
                      <a:endParaRPr lang="en-US" dirty="0"/>
                    </a:p>
                  </a:txBody>
                  <a:tcPr/>
                </a:tc>
              </a:tr>
            </a:tbl>
          </a:graphicData>
        </a:graphic>
      </p:graphicFrame>
      <p:sp>
        <p:nvSpPr>
          <p:cNvPr id="10" name="Rectangle 7"/>
          <p:cNvSpPr>
            <a:spLocks noChangeArrowheads="1"/>
          </p:cNvSpPr>
          <p:nvPr/>
        </p:nvSpPr>
        <p:spPr bwMode="auto">
          <a:xfrm>
            <a:off x="0" y="6543675"/>
            <a:ext cx="8750300" cy="230832"/>
          </a:xfrm>
          <a:prstGeom prst="rect">
            <a:avLst/>
          </a:prstGeom>
          <a:noFill/>
          <a:ln w="9525">
            <a:noFill/>
            <a:miter lim="800000"/>
            <a:headEnd/>
            <a:tailEnd/>
          </a:ln>
        </p:spPr>
        <p:txBody>
          <a:bodyPr>
            <a:spAutoFit/>
          </a:bodyPr>
          <a:lstStyle/>
          <a:p>
            <a:r>
              <a:rPr lang="en-US" sz="900" dirty="0" smtClean="0"/>
              <a:t>Sources:  Financial Stability Board, </a:t>
            </a:r>
            <a:r>
              <a:rPr lang="en-US" sz="900" i="1" dirty="0" smtClean="0"/>
              <a:t>“Globally Systemically Important Insurers (G-SIIs) and the Policy Measures that Will Apply to Them,”</a:t>
            </a:r>
            <a:r>
              <a:rPr lang="en-US" sz="900" dirty="0" smtClean="0"/>
              <a:t> July 18, 2013.</a:t>
            </a:r>
            <a:endParaRPr lang="en-US" sz="900" dirty="0"/>
          </a:p>
        </p:txBody>
      </p:sp>
    </p:spTree>
    <p:extLst>
      <p:ext uri="{BB962C8B-B14F-4D97-AF65-F5344CB8AC3E}">
        <p14:creationId xmlns:p14="http://schemas.microsoft.com/office/powerpoint/2010/main" val="2924260630"/>
      </p:ext>
    </p:extLst>
  </p:cSld>
  <p:clrMapOvr>
    <a:masterClrMapping/>
  </p:clrMapOvr>
  <p:transition>
    <p:wipe dir="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206</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Risk…There’s More…</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IAIS Also Plans to Develop the First-Ever Risk-Based Global Insurance Capital Standards by 2016</a:t>
            </a:r>
          </a:p>
          <a:p>
            <a:pPr>
              <a:lnSpc>
                <a:spcPts val="2100"/>
              </a:lnSpc>
            </a:pPr>
            <a:r>
              <a:rPr lang="en-US" sz="2000" b="1" dirty="0" smtClean="0"/>
              <a:t>Would be Tested in 2017-2018; Implemented in 2019</a:t>
            </a:r>
          </a:p>
          <a:p>
            <a:pPr>
              <a:lnSpc>
                <a:spcPts val="2100"/>
              </a:lnSpc>
            </a:pPr>
            <a:r>
              <a:rPr lang="en-US" sz="2000" b="1" dirty="0" smtClean="0"/>
              <a:t>Would Be Included as Part of </a:t>
            </a:r>
            <a:r>
              <a:rPr lang="en-US" sz="2000" b="1" dirty="0" err="1" smtClean="0"/>
              <a:t>ComFrame</a:t>
            </a:r>
            <a:r>
              <a:rPr lang="en-US" sz="2000" b="1" dirty="0" smtClean="0"/>
              <a:t> and Apply to Internationally Active Insurance Groups (IAIGs): ~50 IAIGs Designations Likely</a:t>
            </a:r>
            <a:endParaRPr lang="en-US" sz="1800" b="1" dirty="0" smtClean="0"/>
          </a:p>
          <a:p>
            <a:pPr>
              <a:lnSpc>
                <a:spcPts val="2100"/>
              </a:lnSpc>
            </a:pPr>
            <a:r>
              <a:rPr lang="en-US" sz="2000" b="1" dirty="0" smtClean="0"/>
              <a:t>While Flexibility May Exist within the Standards, Doubts in the US Are Likely to Be Strong</a:t>
            </a:r>
          </a:p>
          <a:p>
            <a:pPr lvl="1">
              <a:lnSpc>
                <a:spcPts val="2100"/>
              </a:lnSpc>
            </a:pPr>
            <a:r>
              <a:rPr lang="en-US" sz="1800" b="1" dirty="0" smtClean="0"/>
              <a:t>Concern that the standards may be bank-centric</a:t>
            </a:r>
          </a:p>
          <a:p>
            <a:pPr lvl="1">
              <a:lnSpc>
                <a:spcPts val="2100"/>
              </a:lnSpc>
            </a:pPr>
            <a:r>
              <a:rPr lang="en-US" sz="1800" b="1" dirty="0" smtClean="0"/>
              <a:t>Questions as to whether such standards are even needed:</a:t>
            </a:r>
          </a:p>
          <a:p>
            <a:pPr lvl="1">
              <a:lnSpc>
                <a:spcPts val="2100"/>
              </a:lnSpc>
            </a:pPr>
            <a:r>
              <a:rPr lang="en-US" sz="1700" b="1" i="1" dirty="0" smtClean="0"/>
              <a:t>“Although US state insurance regulators continue to have doubts about the timing, necessity and complexity of developing a global capital standard given regulatory differences around the globe, we intend to remain fully engaged in the process to ensure that any development augments the strong legal entity capital requirements in the US that have provided proven and tested security for US policyholders and stable insurance markets for consumers and industry.”  --NAIC President Ben Nelson (P/C 360, Oct. 16, 2013)</a:t>
            </a:r>
            <a:endParaRPr lang="en-US" sz="1800" b="1" dirty="0" smtClean="0"/>
          </a:p>
        </p:txBody>
      </p:sp>
    </p:spTree>
    <p:extLst>
      <p:ext uri="{BB962C8B-B14F-4D97-AF65-F5344CB8AC3E}">
        <p14:creationId xmlns:p14="http://schemas.microsoft.com/office/powerpoint/2010/main" val="4246085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207</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208</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77040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209</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442821"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242135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152401"/>
            <a:ext cx="7010400" cy="768350"/>
          </a:xfrm>
        </p:spPr>
        <p:txBody>
          <a:bodyPr/>
          <a:lstStyle/>
          <a:p>
            <a:r>
              <a:rPr lang="en-US" sz="3200" dirty="0" smtClean="0"/>
              <a:t>Individual Life Insurance: Direct Premiums by Frequency, 2006-2012</a:t>
            </a:r>
          </a:p>
        </p:txBody>
      </p:sp>
      <p:graphicFrame>
        <p:nvGraphicFramePr>
          <p:cNvPr id="119811" name="Object 3"/>
          <p:cNvGraphicFramePr>
            <a:graphicFrameLocks noGrp="1" noChangeAspect="1"/>
          </p:cNvGraphicFramePr>
          <p:nvPr>
            <p:ph type="chart" idx="1"/>
          </p:nvPr>
        </p:nvGraphicFramePr>
        <p:xfrm>
          <a:off x="-28575" y="1019175"/>
          <a:ext cx="8810625" cy="5199063"/>
        </p:xfrm>
        <a:graphic>
          <a:graphicData uri="http://schemas.openxmlformats.org/presentationml/2006/ole">
            <mc:AlternateContent xmlns:mc="http://schemas.openxmlformats.org/markup-compatibility/2006">
              <mc:Choice xmlns:v="urn:schemas-microsoft-com:vml" Requires="v">
                <p:oleObj spid="_x0000_s28569621" name="Chart" r:id="rId4" imgW="9086750" imgH="5362500" progId="MSGraph.Chart.8">
                  <p:embed followColorScheme="full"/>
                </p:oleObj>
              </mc:Choice>
              <mc:Fallback>
                <p:oleObj name="Chart" r:id="rId4" imgW="9086750" imgH="5362500" progId="MSGraph.Chart.8">
                  <p:embed followColorScheme="full"/>
                  <p:pic>
                    <p:nvPicPr>
                      <p:cNvPr id="0" name=""/>
                      <p:cNvPicPr>
                        <a:picLocks noChangeAspect="1" noChangeArrowheads="1"/>
                      </p:cNvPicPr>
                      <p:nvPr/>
                    </p:nvPicPr>
                    <p:blipFill>
                      <a:blip r:embed="rId5"/>
                      <a:srcRect/>
                      <a:stretch>
                        <a:fillRect/>
                      </a:stretch>
                    </p:blipFill>
                    <p:spPr bwMode="auto">
                      <a:xfrm>
                        <a:off x="-28575" y="1019175"/>
                        <a:ext cx="8810625" cy="519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2" name="Rectangle 4"/>
          <p:cNvSpPr>
            <a:spLocks noChangeArrowheads="1"/>
          </p:cNvSpPr>
          <p:nvPr/>
        </p:nvSpPr>
        <p:spPr bwMode="auto">
          <a:xfrm>
            <a:off x="533400" y="6477000"/>
            <a:ext cx="4788170" cy="262252"/>
          </a:xfrm>
          <a:prstGeom prst="rect">
            <a:avLst/>
          </a:prstGeom>
          <a:noFill/>
          <a:ln w="9525">
            <a:noFill/>
            <a:miter lim="800000"/>
            <a:headEnd/>
            <a:tailEnd/>
          </a:ln>
          <a:effectLst/>
        </p:spPr>
        <p:txBody>
          <a:bodyPr wrap="none" lIns="92075" tIns="46038" rIns="92075" bIns="46038">
            <a:spAutoFit/>
          </a:bodyPr>
          <a:lstStyle/>
          <a:p>
            <a:pPr>
              <a:spcBef>
                <a:spcPct val="0"/>
              </a:spcBef>
              <a:buClrTx/>
              <a:buFontTx/>
              <a:buNone/>
            </a:pPr>
            <a:r>
              <a:rPr lang="en-US" sz="1100" dirty="0">
                <a:latin typeface="Arial" charset="0"/>
              </a:rPr>
              <a:t>Sources:  NAIC Annual Statements, from </a:t>
            </a:r>
            <a:r>
              <a:rPr lang="en-US" sz="1100" dirty="0" smtClean="0">
                <a:latin typeface="Arial" charset="0"/>
              </a:rPr>
              <a:t>SNL Financial; </a:t>
            </a:r>
            <a:r>
              <a:rPr lang="en-US" sz="1100" dirty="0">
                <a:latin typeface="Arial" charset="0"/>
              </a:rPr>
              <a:t>I.I.I. calculations.</a:t>
            </a:r>
          </a:p>
        </p:txBody>
      </p:sp>
      <p:sp>
        <p:nvSpPr>
          <p:cNvPr id="7" name="TextBox 6"/>
          <p:cNvSpPr txBox="1"/>
          <p:nvPr/>
        </p:nvSpPr>
        <p:spPr>
          <a:xfrm>
            <a:off x="152400" y="5867400"/>
            <a:ext cx="1219200" cy="307777"/>
          </a:xfrm>
          <a:prstGeom prst="rect">
            <a:avLst/>
          </a:prstGeom>
          <a:noFill/>
        </p:spPr>
        <p:txBody>
          <a:bodyPr wrap="square" rtlCol="0">
            <a:spAutoFit/>
          </a:bodyPr>
          <a:lstStyle/>
          <a:p>
            <a:r>
              <a:rPr lang="en-US" sz="1400" dirty="0" smtClean="0"/>
              <a:t>$Billions</a:t>
            </a:r>
            <a:endParaRPr lang="en-US" sz="1400" dirty="0"/>
          </a:p>
        </p:txBody>
      </p:sp>
      <p:sp>
        <p:nvSpPr>
          <p:cNvPr id="6" name="AutoShape 17"/>
          <p:cNvSpPr>
            <a:spLocks noChangeArrowheads="1"/>
          </p:cNvSpPr>
          <p:nvPr/>
        </p:nvSpPr>
        <p:spPr bwMode="blackWhite">
          <a:xfrm>
            <a:off x="7467600" y="2743200"/>
            <a:ext cx="1571625" cy="990600"/>
          </a:xfrm>
          <a:prstGeom prst="wedgeRectCallout">
            <a:avLst>
              <a:gd name="adj1" fmla="val -29520"/>
              <a:gd name="adj2" fmla="val -12818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Virtually no growth in life insurance premiums in the last 7 years</a:t>
            </a:r>
            <a:endParaRPr lang="en-US" sz="1400" b="1" dirty="0">
              <a:solidFill>
                <a:schemeClr val="bg1"/>
              </a:solidFill>
            </a:endParaRPr>
          </a:p>
        </p:txBody>
      </p:sp>
    </p:spTree>
    <p:extLst>
      <p:ext uri="{BB962C8B-B14F-4D97-AF65-F5344CB8AC3E}">
        <p14:creationId xmlns:p14="http://schemas.microsoft.com/office/powerpoint/2010/main" val="148142239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linds(vertical)">
                                      <p:cBhvr>
                                        <p:cTn id="7" dur="500"/>
                                        <p:tgtEl>
                                          <p:spTgt spid="1198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811"/>
                                        </p:tgtEl>
                                        <p:attrNameLst>
                                          <p:attrName>style.visibility</p:attrName>
                                        </p:attrNameLst>
                                      </p:cBhvr>
                                      <p:to>
                                        <p:strVal val="visible"/>
                                      </p:to>
                                    </p:set>
                                    <p:animEffect transition="in" filter="wipe(left)">
                                      <p:cBhvr>
                                        <p:cTn id="11" dur="500"/>
                                        <p:tgtEl>
                                          <p:spTgt spid="1198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OleChart spid="119811" grpId="0" animBg="0"/>
      <p:bldP spid="6"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210</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14482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Rapid Growth ‘A Leading Cause’ of Impairment’</a:t>
            </a:r>
            <a:endParaRPr lang="en-US" dirty="0"/>
          </a:p>
        </p:txBody>
      </p:sp>
      <p:sp>
        <p:nvSpPr>
          <p:cNvPr id="6" name="Content Placeholder 5"/>
          <p:cNvSpPr>
            <a:spLocks noGrp="1"/>
          </p:cNvSpPr>
          <p:nvPr>
            <p:ph sz="half" idx="1"/>
          </p:nvPr>
        </p:nvSpPr>
        <p:spPr/>
        <p:txBody>
          <a:bodyPr/>
          <a:lstStyle/>
          <a:p>
            <a:pPr marL="0" indent="0">
              <a:buNone/>
            </a:pPr>
            <a:r>
              <a:rPr lang="en-US" dirty="0" smtClean="0"/>
              <a:t>“The </a:t>
            </a:r>
            <a:r>
              <a:rPr lang="en-US" dirty="0"/>
              <a:t>leading causes of impairment are deficient loss reserves (inadequate pricing) and </a:t>
            </a:r>
            <a:r>
              <a:rPr lang="en-US" b="1" dirty="0"/>
              <a:t>rapid growth</a:t>
            </a:r>
            <a:r>
              <a:rPr lang="en-US" dirty="0"/>
              <a:t>, together comprising more than 50 percent of annual </a:t>
            </a:r>
            <a:r>
              <a:rPr lang="en-US" dirty="0" smtClean="0"/>
              <a:t>impairments.” </a:t>
            </a:r>
          </a:p>
          <a:p>
            <a:pPr marL="0" indent="0" algn="r">
              <a:buNone/>
            </a:pPr>
            <a:r>
              <a:rPr lang="en-US" dirty="0" smtClean="0"/>
              <a:t>- A.M. Best, 2013</a:t>
            </a:r>
            <a:endParaRPr lang="en-US" dirty="0"/>
          </a:p>
        </p:txBody>
      </p:sp>
      <p:graphicFrame>
        <p:nvGraphicFramePr>
          <p:cNvPr id="15" name="Content Placeholder 14"/>
          <p:cNvGraphicFramePr>
            <a:graphicFrameLocks noGrp="1"/>
          </p:cNvGraphicFramePr>
          <p:nvPr>
            <p:ph sz="half" idx="2"/>
            <p:extLst/>
          </p:nvPr>
        </p:nvGraphicFramePr>
        <p:xfrm>
          <a:off x="4648200" y="1600200"/>
          <a:ext cx="4038600" cy="425690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211</a:t>
            </a:fld>
            <a:endParaRPr lang="en-US"/>
          </a:p>
        </p:txBody>
      </p:sp>
      <p:sp>
        <p:nvSpPr>
          <p:cNvPr id="16" name="TextBox 15"/>
          <p:cNvSpPr txBox="1"/>
          <p:nvPr/>
        </p:nvSpPr>
        <p:spPr>
          <a:xfrm>
            <a:off x="4868562" y="5879942"/>
            <a:ext cx="3595816" cy="246221"/>
          </a:xfrm>
          <a:prstGeom prst="rect">
            <a:avLst/>
          </a:prstGeom>
          <a:noFill/>
        </p:spPr>
        <p:txBody>
          <a:bodyPr wrap="square" rtlCol="0">
            <a:spAutoFit/>
          </a:bodyPr>
          <a:lstStyle/>
          <a:p>
            <a:r>
              <a:rPr lang="en-US" sz="1000" dirty="0" smtClean="0"/>
              <a:t>Source: SNL Financial, Insurance Information Institute.</a:t>
            </a:r>
            <a:endParaRPr lang="en-US" sz="1000" dirty="0"/>
          </a:p>
        </p:txBody>
      </p:sp>
    </p:spTree>
    <p:extLst>
      <p:ext uri="{BB962C8B-B14F-4D97-AF65-F5344CB8AC3E}">
        <p14:creationId xmlns:p14="http://schemas.microsoft.com/office/powerpoint/2010/main" val="22539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212</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2524888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152401"/>
            <a:ext cx="7010400" cy="768350"/>
          </a:xfrm>
        </p:spPr>
        <p:txBody>
          <a:bodyPr/>
          <a:lstStyle/>
          <a:p>
            <a:r>
              <a:rPr lang="en-US" sz="3200" dirty="0" smtClean="0"/>
              <a:t>Individual Annuities: Direct Premiums by Frequency, 2012</a:t>
            </a:r>
          </a:p>
        </p:txBody>
      </p:sp>
      <p:graphicFrame>
        <p:nvGraphicFramePr>
          <p:cNvPr id="119811" name="Object 3"/>
          <p:cNvGraphicFramePr>
            <a:graphicFrameLocks noGrp="1" noChangeAspect="1"/>
          </p:cNvGraphicFramePr>
          <p:nvPr>
            <p:ph type="chart" idx="1"/>
          </p:nvPr>
        </p:nvGraphicFramePr>
        <p:xfrm>
          <a:off x="-28575" y="1019175"/>
          <a:ext cx="8810625" cy="5199063"/>
        </p:xfrm>
        <a:graphic>
          <a:graphicData uri="http://schemas.openxmlformats.org/presentationml/2006/ole">
            <mc:AlternateContent xmlns:mc="http://schemas.openxmlformats.org/markup-compatibility/2006">
              <mc:Choice xmlns:v="urn:schemas-microsoft-com:vml" Requires="v">
                <p:oleObj spid="_x0000_s28570645" name="Chart" r:id="rId4" imgW="9086750" imgH="5362500" progId="MSGraph.Chart.8">
                  <p:embed followColorScheme="full"/>
                </p:oleObj>
              </mc:Choice>
              <mc:Fallback>
                <p:oleObj name="Chart" r:id="rId4" imgW="9086750" imgH="5362500" progId="MSGraph.Chart.8">
                  <p:embed followColorScheme="full"/>
                  <p:pic>
                    <p:nvPicPr>
                      <p:cNvPr id="0" name=""/>
                      <p:cNvPicPr>
                        <a:picLocks noChangeAspect="1" noChangeArrowheads="1"/>
                      </p:cNvPicPr>
                      <p:nvPr/>
                    </p:nvPicPr>
                    <p:blipFill>
                      <a:blip r:embed="rId5"/>
                      <a:srcRect/>
                      <a:stretch>
                        <a:fillRect/>
                      </a:stretch>
                    </p:blipFill>
                    <p:spPr bwMode="auto">
                      <a:xfrm>
                        <a:off x="-28575" y="1019175"/>
                        <a:ext cx="8810625" cy="519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2" name="Rectangle 4"/>
          <p:cNvSpPr>
            <a:spLocks noChangeArrowheads="1"/>
          </p:cNvSpPr>
          <p:nvPr/>
        </p:nvSpPr>
        <p:spPr bwMode="auto">
          <a:xfrm>
            <a:off x="304800" y="6324600"/>
            <a:ext cx="4788170" cy="262252"/>
          </a:xfrm>
          <a:prstGeom prst="rect">
            <a:avLst/>
          </a:prstGeom>
          <a:noFill/>
          <a:ln w="9525">
            <a:noFill/>
            <a:miter lim="800000"/>
            <a:headEnd/>
            <a:tailEnd/>
          </a:ln>
          <a:effectLst/>
        </p:spPr>
        <p:txBody>
          <a:bodyPr wrap="none" lIns="92075" tIns="46038" rIns="92075" bIns="46038">
            <a:spAutoFit/>
          </a:bodyPr>
          <a:lstStyle/>
          <a:p>
            <a:pPr>
              <a:spcBef>
                <a:spcPct val="0"/>
              </a:spcBef>
              <a:buClrTx/>
              <a:buFontTx/>
              <a:buNone/>
            </a:pPr>
            <a:r>
              <a:rPr lang="en-US" sz="1100" dirty="0">
                <a:latin typeface="Arial" charset="0"/>
              </a:rPr>
              <a:t>Sources:  NAIC Annual Statements, from </a:t>
            </a:r>
            <a:r>
              <a:rPr lang="en-US" sz="1100" dirty="0" smtClean="0">
                <a:latin typeface="Arial" charset="0"/>
              </a:rPr>
              <a:t>SNL Financial; </a:t>
            </a:r>
            <a:r>
              <a:rPr lang="en-US" sz="1100" dirty="0">
                <a:latin typeface="Arial" charset="0"/>
              </a:rPr>
              <a:t>I.I.I. calculations.</a:t>
            </a:r>
          </a:p>
        </p:txBody>
      </p:sp>
      <p:sp>
        <p:nvSpPr>
          <p:cNvPr id="7" name="TextBox 6"/>
          <p:cNvSpPr txBox="1"/>
          <p:nvPr/>
        </p:nvSpPr>
        <p:spPr>
          <a:xfrm>
            <a:off x="152400" y="5791200"/>
            <a:ext cx="838200" cy="276999"/>
          </a:xfrm>
          <a:prstGeom prst="rect">
            <a:avLst/>
          </a:prstGeom>
          <a:noFill/>
        </p:spPr>
        <p:txBody>
          <a:bodyPr wrap="square" rtlCol="0">
            <a:spAutoFit/>
          </a:bodyPr>
          <a:lstStyle/>
          <a:p>
            <a:r>
              <a:rPr lang="en-US" sz="1200" b="1" dirty="0" smtClean="0"/>
              <a:t>$Billions</a:t>
            </a:r>
            <a:endParaRPr lang="en-US" sz="1200" b="1" dirty="0"/>
          </a:p>
        </p:txBody>
      </p:sp>
      <p:sp>
        <p:nvSpPr>
          <p:cNvPr id="6" name="AutoShape 17"/>
          <p:cNvSpPr>
            <a:spLocks noChangeArrowheads="1"/>
          </p:cNvSpPr>
          <p:nvPr/>
        </p:nvSpPr>
        <p:spPr bwMode="blackWhite">
          <a:xfrm>
            <a:off x="7391400" y="1524000"/>
            <a:ext cx="1571625" cy="762000"/>
          </a:xfrm>
          <a:prstGeom prst="wedgeRectCallout">
            <a:avLst>
              <a:gd name="adj1" fmla="val -168308"/>
              <a:gd name="adj2" fmla="val 3556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Heavy reliance on current-year sales</a:t>
            </a:r>
            <a:endParaRPr lang="en-US" sz="1400" b="1" dirty="0">
              <a:solidFill>
                <a:schemeClr val="bg1"/>
              </a:solidFill>
            </a:endParaRPr>
          </a:p>
        </p:txBody>
      </p:sp>
    </p:spTree>
    <p:extLst>
      <p:ext uri="{BB962C8B-B14F-4D97-AF65-F5344CB8AC3E}">
        <p14:creationId xmlns:p14="http://schemas.microsoft.com/office/powerpoint/2010/main" val="190784638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linds(vertical)">
                                      <p:cBhvr>
                                        <p:cTn id="7" dur="500"/>
                                        <p:tgtEl>
                                          <p:spTgt spid="1198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811"/>
                                        </p:tgtEl>
                                        <p:attrNameLst>
                                          <p:attrName>style.visibility</p:attrName>
                                        </p:attrNameLst>
                                      </p:cBhvr>
                                      <p:to>
                                        <p:strVal val="visible"/>
                                      </p:to>
                                    </p:set>
                                    <p:animEffect transition="in" filter="wipe(left)">
                                      <p:cBhvr>
                                        <p:cTn id="11" dur="500"/>
                                        <p:tgtEl>
                                          <p:spTgt spid="1198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OleChart spid="119811" grpId="0" animBg="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69378" name="Rectangle 2"/>
          <p:cNvSpPr>
            <a:spLocks noGrp="1" noChangeArrowheads="1"/>
          </p:cNvSpPr>
          <p:nvPr>
            <p:ph type="title" idx="4294967295"/>
          </p:nvPr>
        </p:nvSpPr>
        <p:spPr>
          <a:xfrm>
            <a:off x="609600" y="0"/>
            <a:ext cx="7772400" cy="993775"/>
          </a:xfrm>
        </p:spPr>
        <p:txBody>
          <a:bodyPr lIns="92075" tIns="46038" rIns="92075" bIns="46038" anchor="b"/>
          <a:lstStyle/>
          <a:p>
            <a:pPr>
              <a:lnSpc>
                <a:spcPct val="85000"/>
              </a:lnSpc>
            </a:pPr>
            <a:r>
              <a:rPr lang="en-US" dirty="0" smtClean="0"/>
              <a:t>Deferred + Immediate</a:t>
            </a:r>
            <a:br>
              <a:rPr lang="en-US" dirty="0" smtClean="0"/>
            </a:br>
            <a:r>
              <a:rPr lang="en-US" dirty="0" smtClean="0"/>
              <a:t>Individual Annuity Sales, 1999-2010</a:t>
            </a:r>
          </a:p>
        </p:txBody>
      </p:sp>
      <p:graphicFrame>
        <p:nvGraphicFramePr>
          <p:cNvPr id="9" name="Object 3"/>
          <p:cNvGraphicFramePr>
            <a:graphicFrameLocks noGrp="1" noChangeAspect="1"/>
          </p:cNvGraphicFramePr>
          <p:nvPr>
            <p:ph type="chart" idx="4294967295"/>
          </p:nvPr>
        </p:nvGraphicFramePr>
        <p:xfrm>
          <a:off x="304800" y="990600"/>
          <a:ext cx="7112000" cy="5689600"/>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Rectangle 4"/>
          <p:cNvSpPr>
            <a:spLocks noChangeArrowheads="1"/>
          </p:cNvSpPr>
          <p:nvPr/>
        </p:nvSpPr>
        <p:spPr bwMode="auto">
          <a:xfrm>
            <a:off x="457200" y="6477000"/>
            <a:ext cx="2263775" cy="261938"/>
          </a:xfrm>
          <a:prstGeom prst="rect">
            <a:avLst/>
          </a:prstGeom>
          <a:noFill/>
          <a:ln w="9525">
            <a:noFill/>
            <a:miter lim="800000"/>
            <a:headEnd/>
            <a:tailEnd/>
          </a:ln>
        </p:spPr>
        <p:txBody>
          <a:bodyPr wrap="none" lIns="92075" tIns="46038" rIns="92075" bIns="46038">
            <a:spAutoFit/>
          </a:bodyPr>
          <a:lstStyle/>
          <a:p>
            <a:pPr eaLnBrk="0" hangingPunct="0"/>
            <a:r>
              <a:rPr lang="en-US" sz="1100" dirty="0"/>
              <a:t>Source: LIMRA International; I.I.I.</a:t>
            </a:r>
            <a:endParaRPr lang="en-US" sz="1100" i="1" dirty="0"/>
          </a:p>
        </p:txBody>
      </p:sp>
      <p:sp>
        <p:nvSpPr>
          <p:cNvPr id="61445" name="Text Box 5"/>
          <p:cNvSpPr txBox="1">
            <a:spLocks noChangeArrowheads="1"/>
          </p:cNvSpPr>
          <p:nvPr/>
        </p:nvSpPr>
        <p:spPr bwMode="auto">
          <a:xfrm>
            <a:off x="6781800" y="1295400"/>
            <a:ext cx="1981200" cy="1238250"/>
          </a:xfrm>
          <a:prstGeom prst="rect">
            <a:avLst/>
          </a:prstGeom>
          <a:solidFill>
            <a:srgbClr val="FFFF00"/>
          </a:solidFill>
          <a:ln w="9525">
            <a:solidFill>
              <a:srgbClr val="FF0000"/>
            </a:solidFill>
            <a:miter lim="800000"/>
            <a:headEnd/>
            <a:tailEnd/>
          </a:ln>
        </p:spPr>
        <p:txBody>
          <a:bodyPr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sz="2200">
                <a:solidFill>
                  <a:srgbClr val="3333FF"/>
                </a:solidFill>
                <a:latin typeface="Times New Roman" pitchFamily="18" charset="0"/>
              </a:rPr>
              <a:t>Fixed annuity sales spike when the stock market tumbles</a:t>
            </a:r>
          </a:p>
        </p:txBody>
      </p:sp>
      <p:sp>
        <p:nvSpPr>
          <p:cNvPr id="61446" name="Text Box 6"/>
          <p:cNvSpPr txBox="1">
            <a:spLocks noChangeArrowheads="1"/>
          </p:cNvSpPr>
          <p:nvPr/>
        </p:nvSpPr>
        <p:spPr bwMode="auto">
          <a:xfrm>
            <a:off x="152400" y="1143000"/>
            <a:ext cx="1016000" cy="30480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dirty="0">
                <a:latin typeface="Times New Roman" pitchFamily="18" charset="0"/>
              </a:rPr>
              <a:t>$ Billions</a:t>
            </a:r>
          </a:p>
        </p:txBody>
      </p:sp>
      <p:sp>
        <p:nvSpPr>
          <p:cNvPr id="61447" name="Text Box 7"/>
          <p:cNvSpPr txBox="1">
            <a:spLocks noChangeArrowheads="1"/>
          </p:cNvSpPr>
          <p:nvPr/>
        </p:nvSpPr>
        <p:spPr bwMode="auto">
          <a:xfrm>
            <a:off x="6781800" y="2895600"/>
            <a:ext cx="1968500" cy="2970213"/>
          </a:xfrm>
          <a:prstGeom prst="rect">
            <a:avLst/>
          </a:prstGeom>
          <a:solidFill>
            <a:srgbClr val="FFFF00"/>
          </a:solidFill>
          <a:ln w="9525">
            <a:solidFill>
              <a:srgbClr val="FF0000"/>
            </a:solidFill>
            <a:miter lim="800000"/>
            <a:headEnd/>
            <a:tailEnd/>
          </a:ln>
        </p:spPr>
        <p:txBody>
          <a:bodyPr lIns="92075" tIns="46038" rIns="92075" bIns="46038">
            <a:spAutoFit/>
          </a:bodyPr>
          <a:lstStyle/>
          <a:p>
            <a:pPr eaLnBrk="0" hangingPunct="0">
              <a:lnSpc>
                <a:spcPct val="85000"/>
              </a:lnSpc>
              <a:spcBef>
                <a:spcPct val="50000"/>
              </a:spcBef>
              <a:buClr>
                <a:srgbClr val="FF3300"/>
              </a:buClr>
              <a:buFont typeface="Wingdings" pitchFamily="2" charset="2"/>
              <a:buNone/>
            </a:pPr>
            <a:r>
              <a:rPr lang="en-US" sz="2000">
                <a:solidFill>
                  <a:srgbClr val="0033CC"/>
                </a:solidFill>
                <a:latin typeface="Times New Roman" pitchFamily="18" charset="0"/>
              </a:rPr>
              <a:t>Variable sales dropped after the stock market plunge in 2000 but recovered by 2004.  2007 was a record year. 2009 variable sales  vs. 2007 dropped by 30.4%.</a:t>
            </a:r>
          </a:p>
        </p:txBody>
      </p:sp>
      <p:sp>
        <p:nvSpPr>
          <p:cNvPr id="61448" name="Text Box 8"/>
          <p:cNvSpPr txBox="1">
            <a:spLocks noChangeArrowheads="1"/>
          </p:cNvSpPr>
          <p:nvPr/>
        </p:nvSpPr>
        <p:spPr bwMode="auto">
          <a:xfrm>
            <a:off x="1219200" y="1752600"/>
            <a:ext cx="3276600" cy="590550"/>
          </a:xfrm>
          <a:prstGeom prst="rect">
            <a:avLst/>
          </a:prstGeom>
          <a:solidFill>
            <a:srgbClr val="FFFF00"/>
          </a:solidFill>
          <a:ln w="9525">
            <a:solidFill>
              <a:srgbClr val="FF0000"/>
            </a:solidFill>
            <a:miter lim="800000"/>
            <a:headEnd/>
            <a:tailEnd/>
          </a:ln>
        </p:spPr>
        <p:txBody>
          <a:bodyPr lIns="92075" tIns="46038" rIns="92075" bIns="46038">
            <a:spAutoFit/>
          </a:bodyPr>
          <a:lstStyle/>
          <a:p>
            <a:pPr algn="ctr" eaLnBrk="0" hangingPunct="0">
              <a:spcBef>
                <a:spcPct val="50000"/>
              </a:spcBef>
              <a:buClr>
                <a:srgbClr val="FF3300"/>
              </a:buClr>
              <a:buFont typeface="Wingdings" pitchFamily="2" charset="2"/>
              <a:buNone/>
            </a:pPr>
            <a:r>
              <a:rPr lang="en-US" sz="1600">
                <a:latin typeface="Times New Roman" pitchFamily="18" charset="0"/>
              </a:rPr>
              <a:t>In inflation-adjusted terms, total sales since 2003 are essentially flat.</a:t>
            </a:r>
          </a:p>
        </p:txBody>
      </p:sp>
    </p:spTree>
    <p:extLst>
      <p:ext uri="{BB962C8B-B14F-4D97-AF65-F5344CB8AC3E}">
        <p14:creationId xmlns:p14="http://schemas.microsoft.com/office/powerpoint/2010/main" val="67229699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9378"/>
                                        </p:tgtEl>
                                        <p:attrNameLst>
                                          <p:attrName>style.visibility</p:attrName>
                                        </p:attrNameLst>
                                      </p:cBhvr>
                                      <p:to>
                                        <p:strVal val="visible"/>
                                      </p:to>
                                    </p:set>
                                    <p:animEffect transition="in" filter="blinds(vertical)">
                                      <p:cBhvr>
                                        <p:cTn id="7" dur="500"/>
                                        <p:tgtEl>
                                          <p:spTgt spid="72693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9378" grpId="0" autoUpdateAnimBg="0"/>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69378" name="Rectangle 2"/>
          <p:cNvSpPr>
            <a:spLocks noGrp="1" noChangeArrowheads="1"/>
          </p:cNvSpPr>
          <p:nvPr>
            <p:ph type="title" idx="4294967295"/>
          </p:nvPr>
        </p:nvSpPr>
        <p:spPr>
          <a:xfrm>
            <a:off x="596900" y="220663"/>
            <a:ext cx="7772400" cy="701675"/>
          </a:xfrm>
        </p:spPr>
        <p:txBody>
          <a:bodyPr lIns="92075" tIns="46038" rIns="92075" bIns="46038" anchor="b"/>
          <a:lstStyle/>
          <a:p>
            <a:pPr>
              <a:lnSpc>
                <a:spcPct val="85000"/>
              </a:lnSpc>
            </a:pPr>
            <a:r>
              <a:rPr lang="en-US" dirty="0" smtClean="0"/>
              <a:t>Individual Immediate Annuity Sales,</a:t>
            </a:r>
            <a:br>
              <a:rPr lang="en-US" dirty="0" smtClean="0"/>
            </a:br>
            <a:r>
              <a:rPr lang="en-US" dirty="0" smtClean="0"/>
              <a:t>2003-2012</a:t>
            </a:r>
          </a:p>
        </p:txBody>
      </p:sp>
      <p:graphicFrame>
        <p:nvGraphicFramePr>
          <p:cNvPr id="8" name="Object 3"/>
          <p:cNvGraphicFramePr>
            <a:graphicFrameLocks noGrp="1" noChangeAspect="1"/>
          </p:cNvGraphicFramePr>
          <p:nvPr>
            <p:ph type="chart" idx="4294967295"/>
          </p:nvPr>
        </p:nvGraphicFramePr>
        <p:xfrm>
          <a:off x="228600" y="838200"/>
          <a:ext cx="8636000" cy="5254548"/>
        </p:xfrm>
        <a:graphic>
          <a:graphicData uri="http://schemas.openxmlformats.org/drawingml/2006/chart">
            <c:chart xmlns:c="http://schemas.openxmlformats.org/drawingml/2006/chart" xmlns:r="http://schemas.openxmlformats.org/officeDocument/2006/relationships" r:id="rId3"/>
          </a:graphicData>
        </a:graphic>
      </p:graphicFrame>
      <p:sp>
        <p:nvSpPr>
          <p:cNvPr id="62468" name="Rectangle 4"/>
          <p:cNvSpPr>
            <a:spLocks noChangeArrowheads="1"/>
          </p:cNvSpPr>
          <p:nvPr/>
        </p:nvSpPr>
        <p:spPr bwMode="auto">
          <a:xfrm>
            <a:off x="457200" y="6477000"/>
            <a:ext cx="5169685" cy="262252"/>
          </a:xfrm>
          <a:prstGeom prst="rect">
            <a:avLst/>
          </a:prstGeom>
          <a:noFill/>
          <a:ln w="9525">
            <a:noFill/>
            <a:miter lim="800000"/>
            <a:headEnd/>
            <a:tailEnd/>
          </a:ln>
        </p:spPr>
        <p:txBody>
          <a:bodyPr wrap="none" lIns="92075" tIns="46038" rIns="92075" bIns="46038">
            <a:spAutoFit/>
          </a:bodyPr>
          <a:lstStyle/>
          <a:p>
            <a:pPr eaLnBrk="0" hangingPunct="0"/>
            <a:r>
              <a:rPr lang="en-US" sz="1100" dirty="0"/>
              <a:t>Sources: LIMRA International, </a:t>
            </a:r>
            <a:r>
              <a:rPr lang="en-US" sz="1100" i="1" dirty="0"/>
              <a:t>U.S. Individual Annuity </a:t>
            </a:r>
            <a:r>
              <a:rPr lang="en-US" sz="1100" i="1" dirty="0" smtClean="0"/>
              <a:t>Yearbook</a:t>
            </a:r>
            <a:r>
              <a:rPr lang="en-US" sz="1100" dirty="0" smtClean="0"/>
              <a:t> </a:t>
            </a:r>
            <a:r>
              <a:rPr lang="en-US" sz="1100" dirty="0"/>
              <a:t>(Table 1); I.I.I</a:t>
            </a:r>
            <a:r>
              <a:rPr lang="en-US" sz="1100" i="1" dirty="0"/>
              <a:t>.</a:t>
            </a:r>
          </a:p>
        </p:txBody>
      </p:sp>
      <p:sp>
        <p:nvSpPr>
          <p:cNvPr id="62469" name="Text Box 5"/>
          <p:cNvSpPr txBox="1">
            <a:spLocks noChangeArrowheads="1"/>
          </p:cNvSpPr>
          <p:nvPr/>
        </p:nvSpPr>
        <p:spPr bwMode="auto">
          <a:xfrm>
            <a:off x="457200" y="6096000"/>
            <a:ext cx="8305800" cy="302263"/>
          </a:xfrm>
          <a:prstGeom prst="rect">
            <a:avLst/>
          </a:prstGeom>
          <a:solidFill>
            <a:schemeClr val="accent2"/>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sz="1600" b="1" dirty="0">
                <a:solidFill>
                  <a:schemeClr val="bg1"/>
                </a:solidFill>
                <a:latin typeface="Arial" pitchFamily="34" charset="0"/>
                <a:cs typeface="Arial" pitchFamily="34" charset="0"/>
              </a:rPr>
              <a:t>Almost no one buys variable immediate annuities or indexed immediate annuities</a:t>
            </a:r>
          </a:p>
        </p:txBody>
      </p:sp>
      <p:sp>
        <p:nvSpPr>
          <p:cNvPr id="62470" name="Text Box 6"/>
          <p:cNvSpPr txBox="1">
            <a:spLocks noChangeArrowheads="1"/>
          </p:cNvSpPr>
          <p:nvPr/>
        </p:nvSpPr>
        <p:spPr bwMode="auto">
          <a:xfrm>
            <a:off x="152400" y="1066800"/>
            <a:ext cx="1016000" cy="30480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dirty="0">
                <a:latin typeface="Times New Roman" pitchFamily="18" charset="0"/>
              </a:rPr>
              <a:t>$ Billions</a:t>
            </a:r>
          </a:p>
        </p:txBody>
      </p:sp>
    </p:spTree>
    <p:extLst>
      <p:ext uri="{BB962C8B-B14F-4D97-AF65-F5344CB8AC3E}">
        <p14:creationId xmlns:p14="http://schemas.microsoft.com/office/powerpoint/2010/main" val="297855788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9378"/>
                                        </p:tgtEl>
                                        <p:attrNameLst>
                                          <p:attrName>style.visibility</p:attrName>
                                        </p:attrNameLst>
                                      </p:cBhvr>
                                      <p:to>
                                        <p:strVal val="visible"/>
                                      </p:to>
                                    </p:set>
                                    <p:animEffect transition="in" filter="blinds(vertical)">
                                      <p:cBhvr>
                                        <p:cTn id="7" dur="500"/>
                                        <p:tgtEl>
                                          <p:spTgt spid="72693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9378" grpId="0" autoUpdateAnimBg="0"/>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67330" name="Rectangle 2"/>
          <p:cNvSpPr>
            <a:spLocks noGrp="1" noChangeArrowheads="1"/>
          </p:cNvSpPr>
          <p:nvPr>
            <p:ph type="title" idx="4294967295"/>
          </p:nvPr>
        </p:nvSpPr>
        <p:spPr>
          <a:xfrm>
            <a:off x="495300" y="0"/>
            <a:ext cx="7924800" cy="922338"/>
          </a:xfrm>
        </p:spPr>
        <p:txBody>
          <a:bodyPr lIns="92075" tIns="46038" rIns="92075" bIns="46038" anchor="b"/>
          <a:lstStyle/>
          <a:p>
            <a:pPr>
              <a:lnSpc>
                <a:spcPct val="85000"/>
              </a:lnSpc>
            </a:pPr>
            <a:r>
              <a:rPr lang="en-US" dirty="0" smtClean="0"/>
              <a:t>Ordinary Life Insurance</a:t>
            </a:r>
            <a:br>
              <a:rPr lang="en-US" dirty="0" smtClean="0"/>
            </a:br>
            <a:r>
              <a:rPr lang="en-US" dirty="0" smtClean="0"/>
              <a:t>Lapse Rates, 1996-2012</a:t>
            </a:r>
          </a:p>
        </p:txBody>
      </p:sp>
      <p:graphicFrame>
        <p:nvGraphicFramePr>
          <p:cNvPr id="7" name="Object 3"/>
          <p:cNvGraphicFramePr>
            <a:graphicFrameLocks noGrp="1" noChangeAspect="1"/>
          </p:cNvGraphicFramePr>
          <p:nvPr>
            <p:ph type="chart" idx="4294967295"/>
          </p:nvPr>
        </p:nvGraphicFramePr>
        <p:xfrm>
          <a:off x="0" y="1143000"/>
          <a:ext cx="89916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63492" name="Rectangle 4"/>
          <p:cNvSpPr>
            <a:spLocks noChangeArrowheads="1"/>
          </p:cNvSpPr>
          <p:nvPr/>
        </p:nvSpPr>
        <p:spPr bwMode="auto">
          <a:xfrm>
            <a:off x="558800" y="6434138"/>
            <a:ext cx="8264525" cy="261937"/>
          </a:xfrm>
          <a:prstGeom prst="rect">
            <a:avLst/>
          </a:prstGeom>
          <a:noFill/>
          <a:ln w="9525">
            <a:noFill/>
            <a:miter lim="800000"/>
            <a:headEnd/>
            <a:tailEnd/>
          </a:ln>
        </p:spPr>
        <p:txBody>
          <a:bodyPr lIns="92075" tIns="46038" rIns="92075" bIns="46038">
            <a:spAutoFit/>
          </a:bodyPr>
          <a:lstStyle/>
          <a:p>
            <a:pPr eaLnBrk="0" hangingPunct="0"/>
            <a:r>
              <a:rPr lang="en-US" sz="1100"/>
              <a:t>Sources:  NAIC Annual Statements, p. 25 line 15 (lapses) and average of lines 1 and 21, from SNL Financial; I.I.I. calculations</a:t>
            </a:r>
          </a:p>
        </p:txBody>
      </p:sp>
      <p:sp>
        <p:nvSpPr>
          <p:cNvPr id="287749" name="AutoShape 5"/>
          <p:cNvSpPr>
            <a:spLocks noChangeArrowheads="1"/>
          </p:cNvSpPr>
          <p:nvPr/>
        </p:nvSpPr>
        <p:spPr bwMode="auto">
          <a:xfrm>
            <a:off x="990600" y="1600200"/>
            <a:ext cx="2159000" cy="850900"/>
          </a:xfrm>
          <a:prstGeom prst="wedgeRectCallout">
            <a:avLst>
              <a:gd name="adj1" fmla="val 77132"/>
              <a:gd name="adj2" fmla="val -63618"/>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Was the 2002 spike in lapse rates related to the 2001 recession?</a:t>
            </a:r>
          </a:p>
        </p:txBody>
      </p:sp>
      <p:sp>
        <p:nvSpPr>
          <p:cNvPr id="2" name="AutoShape 5"/>
          <p:cNvSpPr>
            <a:spLocks noChangeArrowheads="1"/>
          </p:cNvSpPr>
          <p:nvPr/>
        </p:nvSpPr>
        <p:spPr bwMode="auto">
          <a:xfrm>
            <a:off x="6172200" y="1600200"/>
            <a:ext cx="1174750" cy="533400"/>
          </a:xfrm>
          <a:prstGeom prst="wedgeRectCallout">
            <a:avLst>
              <a:gd name="adj1" fmla="val -4667"/>
              <a:gd name="adj2" fmla="val 216176"/>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2008-09 recession</a:t>
            </a:r>
          </a:p>
        </p:txBody>
      </p:sp>
      <p:sp>
        <p:nvSpPr>
          <p:cNvPr id="8" name="TextBox 7"/>
          <p:cNvSpPr txBox="1"/>
          <p:nvPr/>
        </p:nvSpPr>
        <p:spPr>
          <a:xfrm>
            <a:off x="3886200" y="1295400"/>
            <a:ext cx="609600" cy="307777"/>
          </a:xfrm>
          <a:prstGeom prst="rect">
            <a:avLst/>
          </a:prstGeom>
          <a:noFill/>
        </p:spPr>
        <p:txBody>
          <a:bodyPr wrap="square" rtlCol="0">
            <a:spAutoFit/>
          </a:bodyPr>
          <a:lstStyle/>
          <a:p>
            <a:r>
              <a:rPr lang="en-US" sz="1400" dirty="0" smtClean="0"/>
              <a:t>9.0%</a:t>
            </a:r>
            <a:endParaRPr lang="en-US" sz="1400" dirty="0"/>
          </a:p>
        </p:txBody>
      </p:sp>
    </p:spTree>
    <p:extLst>
      <p:ext uri="{BB962C8B-B14F-4D97-AF65-F5344CB8AC3E}">
        <p14:creationId xmlns:p14="http://schemas.microsoft.com/office/powerpoint/2010/main" val="63376224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267330"/>
                                        </p:tgtEl>
                                        <p:attrNameLst>
                                          <p:attrName>style.visibility</p:attrName>
                                        </p:attrNameLst>
                                      </p:cBhvr>
                                      <p:to>
                                        <p:strVal val="visible"/>
                                      </p:to>
                                    </p:set>
                                    <p:animEffect transition="in" filter="blinds(vertical)">
                                      <p:cBhvr>
                                        <p:cTn id="7" dur="500"/>
                                        <p:tgtEl>
                                          <p:spTgt spid="72673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87749"/>
                                        </p:tgtEl>
                                        <p:attrNameLst>
                                          <p:attrName>style.visibility</p:attrName>
                                        </p:attrNameLst>
                                      </p:cBhvr>
                                      <p:to>
                                        <p:strVal val="visible"/>
                                      </p:to>
                                    </p:set>
                                    <p:anim calcmode="lin" valueType="num">
                                      <p:cBhvr additive="base">
                                        <p:cTn id="15" dur="500" fill="hold"/>
                                        <p:tgtEl>
                                          <p:spTgt spid="287749"/>
                                        </p:tgtEl>
                                        <p:attrNameLst>
                                          <p:attrName>ppt_x</p:attrName>
                                        </p:attrNameLst>
                                      </p:cBhvr>
                                      <p:tavLst>
                                        <p:tav tm="0">
                                          <p:val>
                                            <p:strVal val="0-#ppt_w/2"/>
                                          </p:val>
                                        </p:tav>
                                        <p:tav tm="100000">
                                          <p:val>
                                            <p:strVal val="#ppt_x"/>
                                          </p:val>
                                        </p:tav>
                                      </p:tavLst>
                                    </p:anim>
                                    <p:anim calcmode="lin" valueType="num">
                                      <p:cBhvr additive="base">
                                        <p:cTn id="16" dur="500" fill="hold"/>
                                        <p:tgtEl>
                                          <p:spTgt spid="28774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7330" grpId="0" autoUpdateAnimBg="0"/>
      <p:bldGraphic spid="7" grpId="0">
        <p:bldAsOne/>
      </p:bldGraphic>
      <p:bldP spid="287749" grpId="0" animBg="1" autoUpdateAnimBg="0"/>
      <p:bldP spid="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P/C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2013 Much Improved After High Catastrophe Losses in 2011/12</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extLst>
      <p:ext uri="{BB962C8B-B14F-4D97-AF65-F5344CB8AC3E}">
        <p14:creationId xmlns:p14="http://schemas.microsoft.com/office/powerpoint/2010/main" val="8840934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27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3448205299"/>
              </p:ext>
            </p:extLst>
          </p:nvPr>
        </p:nvGraphicFramePr>
        <p:xfrm>
          <a:off x="174625" y="2645922"/>
          <a:ext cx="8577263" cy="3614738"/>
        </p:xfrm>
        <a:graphic>
          <a:graphicData uri="http://schemas.openxmlformats.org/presentationml/2006/ole">
            <mc:AlternateContent xmlns:mc="http://schemas.openxmlformats.org/markup-compatibility/2006">
              <mc:Choice xmlns:v="urn:schemas-microsoft-com:vml" Requires="v">
                <p:oleObj spid="_x0000_s28464265"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74625" y="2645922"/>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800861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28</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extLst>
              <p:ext uri="{D42A27DB-BD31-4B8C-83A1-F6EECF244321}">
                <p14:modId xmlns:p14="http://schemas.microsoft.com/office/powerpoint/2010/main" val="3271284978"/>
              </p:ext>
            </p:extLst>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28465291" name="Chart" r:id="rId4" imgW="8543899" imgH="3533700" progId="MSGraph.Chart.8">
                  <p:embed followColorScheme="full"/>
                </p:oleObj>
              </mc:Choice>
              <mc:Fallback>
                <p:oleObj name="Chart" r:id="rId4" imgW="8543899" imgH="3533700" progId="MSGraph.Chart.8">
                  <p:embed followColorScheme="full"/>
                  <p:pic>
                    <p:nvPicPr>
                      <p:cNvPr id="0" name=""/>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extLst>
      <p:ext uri="{BB962C8B-B14F-4D97-AF65-F5344CB8AC3E}">
        <p14:creationId xmlns:p14="http://schemas.microsoft.com/office/powerpoint/2010/main" val="2482992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extLst>
              <p:ext uri="{D42A27DB-BD31-4B8C-83A1-F6EECF244321}">
                <p14:modId xmlns:p14="http://schemas.microsoft.com/office/powerpoint/2010/main" val="790359004"/>
              </p:ext>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8466315" name="Chart" r:id="rId4" imgW="8582143" imgH="4219445" progId="MSGraph.Chart.8">
                  <p:embed followColorScheme="full"/>
                </p:oleObj>
              </mc:Choice>
              <mc:Fallback>
                <p:oleObj name="Chart" r:id="rId4" imgW="8582143" imgH="4219445" progId="MSGraph.Chart.8">
                  <p:embed followColorScheme="full"/>
                  <p:pic>
                    <p:nvPicPr>
                      <p:cNvPr id="0" name=""/>
                      <p:cNvPicPr>
                        <a:picLocks noChangeAspect="1" noChangeArrowheads="1"/>
                      </p:cNvPicPr>
                      <p:nvPr/>
                    </p:nvPicPr>
                    <p:blipFill>
                      <a:blip r:embed="rId5"/>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989397"/>
          </a:xfrm>
          <a:prstGeom prst="wedgeRectCallout">
            <a:avLst>
              <a:gd name="adj1" fmla="val 26050"/>
              <a:gd name="adj2" fmla="val 731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$15.5B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893302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smtClean="0"/>
          </a:p>
        </p:txBody>
      </p:sp>
      <p:sp>
        <p:nvSpPr>
          <p:cNvPr id="82949" name="Rectangle 2"/>
          <p:cNvSpPr>
            <a:spLocks noGrp="1" noChangeArrowheads="1"/>
          </p:cNvSpPr>
          <p:nvPr>
            <p:ph type="title"/>
          </p:nvPr>
        </p:nvSpPr>
        <p:spPr/>
        <p:txBody>
          <a:bodyPr/>
          <a:lstStyle/>
          <a:p>
            <a:r>
              <a:rPr lang="en-US" dirty="0" smtClean="0"/>
              <a:t>Outlook: Life/Annuity</a:t>
            </a:r>
            <a:endParaRPr lang="en-US" i="1" dirty="0" smtClean="0"/>
          </a:p>
        </p:txBody>
      </p:sp>
      <p:sp>
        <p:nvSpPr>
          <p:cNvPr id="1922051" name="Rectangle 3"/>
          <p:cNvSpPr>
            <a:spLocks noGrp="1" noChangeArrowheads="1"/>
          </p:cNvSpPr>
          <p:nvPr>
            <p:ph type="body" idx="1"/>
          </p:nvPr>
        </p:nvSpPr>
        <p:spPr>
          <a:xfrm>
            <a:off x="326571" y="1202212"/>
            <a:ext cx="8640448" cy="5448301"/>
          </a:xfrm>
        </p:spPr>
        <p:txBody>
          <a:bodyPr/>
          <a:lstStyle/>
          <a:p>
            <a:pPr>
              <a:lnSpc>
                <a:spcPts val="1100"/>
              </a:lnSpc>
            </a:pPr>
            <a:r>
              <a:rPr lang="en-US" b="1" dirty="0" smtClean="0"/>
              <a:t>Major concern has been persistently low interest rates</a:t>
            </a:r>
          </a:p>
          <a:p>
            <a:pPr lvl="1">
              <a:lnSpc>
                <a:spcPct val="100000"/>
              </a:lnSpc>
            </a:pPr>
            <a:r>
              <a:rPr lang="en-US" sz="1800" b="1" dirty="0" smtClean="0"/>
              <a:t>Remains a headwind, but currently thinking is that life insurers can manage to achieve reasonable rates of return so long as the 10-year Treasury yield &gt; 2.5% in a steep yield curve environment</a:t>
            </a:r>
          </a:p>
          <a:p>
            <a:pPr lvl="1">
              <a:lnSpc>
                <a:spcPct val="100000"/>
              </a:lnSpc>
            </a:pPr>
            <a:r>
              <a:rPr lang="en-US" sz="1800" b="1" dirty="0" smtClean="0"/>
              <a:t>New Fed Chair Janet </a:t>
            </a:r>
            <a:r>
              <a:rPr lang="en-US" sz="1800" b="1" dirty="0" err="1" smtClean="0"/>
              <a:t>Yellen</a:t>
            </a:r>
            <a:r>
              <a:rPr lang="en-US" sz="1800" b="1" dirty="0" smtClean="0"/>
              <a:t> on 4/16 focused on slack in the economy—Dovish outlook suggests short-term rate will remain low</a:t>
            </a:r>
          </a:p>
          <a:p>
            <a:pPr lvl="1">
              <a:lnSpc>
                <a:spcPct val="100000"/>
              </a:lnSpc>
            </a:pPr>
            <a:r>
              <a:rPr lang="en-US" sz="1800" b="1" dirty="0" smtClean="0"/>
              <a:t>On the margin, life insurers have increased investment allocations to less liquid assets such as </a:t>
            </a:r>
            <a:r>
              <a:rPr lang="en-US" sz="1800" b="1" dirty="0" err="1" smtClean="0"/>
              <a:t>pvt.</a:t>
            </a:r>
            <a:r>
              <a:rPr lang="en-US" sz="1800" b="1" dirty="0" smtClean="0"/>
              <a:t> </a:t>
            </a:r>
            <a:r>
              <a:rPr lang="en-US" sz="1800" b="1" dirty="0"/>
              <a:t>p</a:t>
            </a:r>
            <a:r>
              <a:rPr lang="en-US" sz="1800" b="1" dirty="0" smtClean="0"/>
              <a:t>lacements, comm. mortgages and alternative assets (hedge funds, PE); more “</a:t>
            </a:r>
            <a:r>
              <a:rPr lang="en-US" sz="1800" b="1" dirty="0" err="1" smtClean="0"/>
              <a:t>bbb</a:t>
            </a:r>
            <a:r>
              <a:rPr lang="en-US" sz="1800" b="1" dirty="0" smtClean="0"/>
              <a:t>” bonds; longer maturity</a:t>
            </a:r>
            <a:r>
              <a:rPr lang="en-US" sz="1800" dirty="0" smtClean="0"/>
              <a:t> </a:t>
            </a:r>
            <a:endParaRPr lang="en-US" sz="1800" b="1" dirty="0"/>
          </a:p>
          <a:p>
            <a:pPr>
              <a:lnSpc>
                <a:spcPts val="1100"/>
              </a:lnSpc>
            </a:pPr>
            <a:r>
              <a:rPr lang="en-US" b="1" dirty="0" smtClean="0"/>
              <a:t>US market is mature and penetration rates suffering</a:t>
            </a:r>
          </a:p>
          <a:p>
            <a:pPr lvl="1">
              <a:lnSpc>
                <a:spcPts val="1100"/>
              </a:lnSpc>
            </a:pPr>
            <a:r>
              <a:rPr lang="en-US" sz="1800" b="1" dirty="0" smtClean="0"/>
              <a:t>Penetration of younger demographic groups (Gen X) is at 50-yr. low</a:t>
            </a:r>
            <a:r>
              <a:rPr lang="en-US" sz="2000" b="1" dirty="0" smtClean="0"/>
              <a:t> </a:t>
            </a:r>
            <a:endParaRPr lang="en-US" b="1" dirty="0" smtClean="0"/>
          </a:p>
          <a:p>
            <a:pPr>
              <a:lnSpc>
                <a:spcPts val="1100"/>
              </a:lnSpc>
            </a:pPr>
            <a:r>
              <a:rPr lang="en-US" b="1" dirty="0" smtClean="0"/>
              <a:t>Group sales/benefits benefiting from increased hiring</a:t>
            </a:r>
          </a:p>
          <a:p>
            <a:pPr>
              <a:lnSpc>
                <a:spcPts val="1100"/>
              </a:lnSpc>
            </a:pPr>
            <a:r>
              <a:rPr lang="en-US" b="1" dirty="0" smtClean="0"/>
              <a:t>Regulatory risks:</a:t>
            </a:r>
          </a:p>
          <a:p>
            <a:pPr lvl="1">
              <a:lnSpc>
                <a:spcPts val="1100"/>
              </a:lnSpc>
            </a:pPr>
            <a:r>
              <a:rPr lang="en-US" sz="1800" b="1" dirty="0" smtClean="0"/>
              <a:t>SIFI designations (Prudential, AIG, possibly Met)</a:t>
            </a:r>
          </a:p>
          <a:p>
            <a:pPr lvl="1">
              <a:lnSpc>
                <a:spcPts val="1100"/>
              </a:lnSpc>
            </a:pPr>
            <a:r>
              <a:rPr lang="en-US" sz="1800" b="1" dirty="0" smtClean="0"/>
              <a:t>Unclaimed assets</a:t>
            </a:r>
          </a:p>
          <a:p>
            <a:pPr lvl="1">
              <a:lnSpc>
                <a:spcPts val="1100"/>
              </a:lnSpc>
            </a:pPr>
            <a:r>
              <a:rPr lang="en-US" sz="1800" b="1" dirty="0" smtClean="0"/>
              <a:t>Consumer protection violations (e.g., NY)</a:t>
            </a:r>
            <a:endParaRPr lang="en-US" b="1" dirty="0" smtClean="0"/>
          </a:p>
        </p:txBody>
      </p:sp>
    </p:spTree>
    <p:extLst>
      <p:ext uri="{BB962C8B-B14F-4D97-AF65-F5344CB8AC3E}">
        <p14:creationId xmlns:p14="http://schemas.microsoft.com/office/powerpoint/2010/main" val="10600993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30</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 vs. 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1637301305"/>
              </p:ext>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28467339" name="Chart" r:id="rId4" imgW="8458335" imgH="4334003" progId="MSGraph.Chart.8">
                  <p:embed followColorScheme="full"/>
                </p:oleObj>
              </mc:Choice>
              <mc:Fallback>
                <p:oleObj name="Chart" r:id="rId4" imgW="8458335" imgH="4334003" progId="MSGraph.Chart.8">
                  <p:embed followColorScheme="full"/>
                  <p:pic>
                    <p:nvPicPr>
                      <p:cNvPr id="0" name=""/>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3129882" cy="1408128"/>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a:t>
            </a:r>
            <a:endParaRPr lang="en-US" b="1" dirty="0">
              <a:solidFill>
                <a:schemeClr val="bg1"/>
              </a:solidFill>
              <a:cs typeface="+mn-cs"/>
            </a:endParaRPr>
          </a:p>
        </p:txBody>
      </p:sp>
      <p:sp>
        <p:nvSpPr>
          <p:cNvPr id="2" name="Rectangle 1"/>
          <p:cNvSpPr/>
          <p:nvPr/>
        </p:nvSpPr>
        <p:spPr>
          <a:xfrm>
            <a:off x="4872035" y="2825372"/>
            <a:ext cx="1885950" cy="38151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48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31</a:t>
            </a:fld>
            <a:endParaRPr lang="en-US" smtClean="0"/>
          </a:p>
        </p:txBody>
      </p:sp>
      <p:graphicFrame>
        <p:nvGraphicFramePr>
          <p:cNvPr id="40962" name="Object 2"/>
          <p:cNvGraphicFramePr>
            <a:graphicFrameLocks noChangeAspect="1"/>
          </p:cNvGraphicFramePr>
          <p:nvPr>
            <p:extLst>
              <p:ext uri="{D42A27DB-BD31-4B8C-83A1-F6EECF244321}">
                <p14:modId xmlns:p14="http://schemas.microsoft.com/office/powerpoint/2010/main" val="3840939794"/>
              </p:ext>
            </p:extLst>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8468361" name="Chart" r:id="rId4" imgW="8601024" imgH="3933862" progId="MSGraph.Chart.8">
                  <p:embed followColorScheme="full"/>
                </p:oleObj>
              </mc:Choice>
              <mc:Fallback>
                <p:oleObj name="Chart" r:id="rId4" imgW="8601024" imgH="3933862" progId="MSGraph.Chart.8">
                  <p:embed followColorScheme="full"/>
                  <p:pic>
                    <p:nvPicPr>
                      <p:cNvPr id="0" name=""/>
                      <p:cNvPicPr>
                        <a:picLocks noChangeAspect="1" noChangeArrowheads="1"/>
                      </p:cNvPicPr>
                      <p:nvPr/>
                    </p:nvPicPr>
                    <p:blipFill>
                      <a:blip r:embed="rId5"/>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for 2013-2015).  </a:t>
            </a:r>
            <a:endParaRPr lang="en-US" sz="1100" dirty="0"/>
          </a:p>
        </p:txBody>
      </p:sp>
    </p:spTree>
    <p:extLst>
      <p:ext uri="{BB962C8B-B14F-4D97-AF65-F5344CB8AC3E}">
        <p14:creationId xmlns:p14="http://schemas.microsoft.com/office/powerpoint/2010/main" val="79836900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P/C Estimated Loss Reserve Deficiency/ (Redundancy), Excl. Statutory Discount</a:t>
            </a:r>
          </a:p>
        </p:txBody>
      </p:sp>
      <p:graphicFrame>
        <p:nvGraphicFramePr>
          <p:cNvPr id="5888003" name="Group 3"/>
          <p:cNvGraphicFramePr>
            <a:graphicFrameLocks noGrp="1"/>
          </p:cNvGraphicFramePr>
          <p:nvPr>
            <p:ph idx="1"/>
            <p:extLst>
              <p:ext uri="{D42A27DB-BD31-4B8C-83A1-F6EECF244321}">
                <p14:modId xmlns:p14="http://schemas.microsoft.com/office/powerpoint/2010/main" val="2991596743"/>
              </p:ext>
            </p:extLst>
          </p:nvPr>
        </p:nvGraphicFramePr>
        <p:xfrm>
          <a:off x="2141998" y="1186516"/>
          <a:ext cx="4944596" cy="5246672"/>
        </p:xfrm>
        <a:graphic>
          <a:graphicData uri="http://schemas.openxmlformats.org/drawingml/2006/table">
            <a:tbl>
              <a:tblPr/>
              <a:tblGrid>
                <a:gridCol w="3398184"/>
                <a:gridCol w="15464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Line of Business</a:t>
                      </a:r>
                    </a:p>
                  </a:txBody>
                  <a:tcPr marL="92075" marR="92075" marT="46038" marB="4603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2013</a:t>
                      </a:r>
                    </a:p>
                  </a:txBody>
                  <a:tcPr marL="92075" marR="92075" marT="46038" marB="4603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r>
              <a:tr h="3663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Personal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-$3.9B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11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Homeowners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-$0.4</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Other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(incl. Prod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36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Workers Compensation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93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Multi Peril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07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$0.7</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Medical Professional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51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Reinsurance—</a:t>
                      </a:r>
                      <a:r>
                        <a:rPr kumimoji="0" lang="en-US" sz="1100" b="0" i="0" u="none" strike="noStrike" cap="none" normalizeH="0" baseline="0" dirty="0" err="1" smtClean="0">
                          <a:ln>
                            <a:noFill/>
                          </a:ln>
                          <a:solidFill>
                            <a:schemeClr val="tx1"/>
                          </a:solidFill>
                          <a:effectLst/>
                          <a:latin typeface="Arial" pitchFamily="34" charset="0"/>
                          <a:cs typeface="Arial" pitchFamily="34" charset="0"/>
                        </a:rPr>
                        <a:t>Nonprop</a:t>
                      </a:r>
                      <a:r>
                        <a:rPr kumimoji="0" lang="en-US" sz="1100" b="0" i="0" u="none" strike="noStrike" cap="none" normalizeH="0" baseline="0" dirty="0" smtClean="0">
                          <a:ln>
                            <a:noFill/>
                          </a:ln>
                          <a:solidFill>
                            <a:schemeClr val="tx1"/>
                          </a:solidFill>
                          <a:effectLst/>
                          <a:latin typeface="Arial" pitchFamily="34" charset="0"/>
                          <a:cs typeface="Arial" pitchFamily="34" charset="0"/>
                        </a:rPr>
                        <a:t> Assumed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4962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All Other Lines*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-$4.6</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Total Core Reserves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$9.8</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Asbestos &amp; Environmental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Total P/C Industry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$21.0B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407" name="Text Box 55"/>
          <p:cNvSpPr txBox="1">
            <a:spLocks noChangeArrowheads="1"/>
          </p:cNvSpPr>
          <p:nvPr/>
        </p:nvSpPr>
        <p:spPr bwMode="auto">
          <a:xfrm>
            <a:off x="12700" y="6297613"/>
            <a:ext cx="8915400" cy="677751"/>
          </a:xfrm>
          <a:prstGeom prst="rect">
            <a:avLst/>
          </a:prstGeom>
          <a:noFill/>
          <a:ln w="9525">
            <a:noFill/>
            <a:miter lim="800000"/>
            <a:headEnd/>
            <a:tailEnd/>
          </a:ln>
        </p:spPr>
        <p:txBody>
          <a:bodyPr lIns="92075" tIns="46038" rIns="92075" bIns="46038">
            <a:spAutoFit/>
          </a:bodyPr>
          <a:lstStyle/>
          <a:p>
            <a:endParaRPr lang="en-US" sz="1400" dirty="0"/>
          </a:p>
          <a:p>
            <a:r>
              <a:rPr lang="en-US" sz="1200" dirty="0"/>
              <a:t>Source: </a:t>
            </a:r>
            <a:r>
              <a:rPr lang="en-US" sz="1200" dirty="0" smtClean="0"/>
              <a:t>A.M. Best, </a:t>
            </a:r>
            <a:r>
              <a:rPr lang="en-US" sz="1200" i="1" dirty="0" smtClean="0"/>
              <a:t>P/C Review/Preview 2014; </a:t>
            </a:r>
            <a:r>
              <a:rPr lang="en-US" sz="1200" dirty="0" smtClean="0"/>
              <a:t>Insurance Information Institute.   *Excluding mortgage and financial guaranty segments.</a:t>
            </a:r>
            <a:endParaRPr lang="en-US" sz="900" b="1" dirty="0"/>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32</a:t>
            </a:fld>
            <a:endParaRPr lang="en-US"/>
          </a:p>
        </p:txBody>
      </p:sp>
    </p:spTree>
    <p:extLst>
      <p:ext uri="{BB962C8B-B14F-4D97-AF65-F5344CB8AC3E}">
        <p14:creationId xmlns:p14="http://schemas.microsoft.com/office/powerpoint/2010/main" val="210413834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33</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95325" y="2016919"/>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a:t>
            </a:r>
            <a:r>
              <a:rPr lang="en-US" sz="4000" b="1" dirty="0" smtClean="0">
                <a:solidFill>
                  <a:srgbClr val="FFFFFF"/>
                </a:solidFill>
              </a:rPr>
              <a:t>by Key 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
        <p:nvSpPr>
          <p:cNvPr id="8" name="Rectangle 8"/>
          <p:cNvSpPr>
            <a:spLocks noChangeArrowheads="1"/>
          </p:cNvSpPr>
          <p:nvPr/>
        </p:nvSpPr>
        <p:spPr bwMode="auto">
          <a:xfrm>
            <a:off x="531067" y="4704288"/>
            <a:ext cx="7936658"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Large Differences Exist in the Performance and Cyclical Behavior of Key Lines</a:t>
            </a:r>
            <a:endParaRPr lang="en-US" sz="4000" b="1" dirty="0">
              <a:solidFill>
                <a:srgbClr val="225A7A"/>
              </a:solidFill>
              <a:latin typeface="Arial" charset="0"/>
              <a:cs typeface="Arial" charset="0"/>
            </a:endParaRPr>
          </a:p>
        </p:txBody>
      </p:sp>
    </p:spTree>
    <p:extLst>
      <p:ext uri="{BB962C8B-B14F-4D97-AF65-F5344CB8AC3E}">
        <p14:creationId xmlns:p14="http://schemas.microsoft.com/office/powerpoint/2010/main" val="21449389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par>
                                <p:cTn id="10" presetID="16" presetClass="entr" presetSubtype="37" fill="hold" grpId="0" nodeType="withEffect">
                                  <p:stCondLst>
                                    <p:cond delay="30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571668" name="Chart" r:id="rId4" imgW="8419996" imgH="3648152" progId="MSGraph.Chart.8">
                  <p:embed followColorScheme="full"/>
                </p:oleObj>
              </mc:Choice>
              <mc:Fallback>
                <p:oleObj name="Chart" r:id="rId4" imgW="8419996" imgH="3648152"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34</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3055392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469384" name="Chart" r:id="rId3" imgW="8363038" imgH="4667152" progId="MSGraph.Chart.8">
                  <p:embed followColorScheme="full"/>
                </p:oleObj>
              </mc:Choice>
              <mc:Fallback>
                <p:oleObj name="Chart" r:id="rId3" imgW="8363038" imgH="4667152"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35</a:t>
            </a:fld>
            <a:endParaRPr lang="en-US"/>
          </a:p>
        </p:txBody>
      </p:sp>
    </p:spTree>
    <p:extLst>
      <p:ext uri="{BB962C8B-B14F-4D97-AF65-F5344CB8AC3E}">
        <p14:creationId xmlns:p14="http://schemas.microsoft.com/office/powerpoint/2010/main" val="1578195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60468"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 (2013-14).</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36</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9541"/>
              <a:gd name="adj2" fmla="val 1249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2012</a:t>
            </a:r>
            <a:endParaRPr lang="en-US" sz="1600" b="1" dirty="0">
              <a:solidFill>
                <a:schemeClr val="bg1"/>
              </a:solidFill>
            </a:endParaRPr>
          </a:p>
        </p:txBody>
      </p:sp>
    </p:spTree>
    <p:extLst>
      <p:ext uri="{BB962C8B-B14F-4D97-AF65-F5344CB8AC3E}">
        <p14:creationId xmlns:p14="http://schemas.microsoft.com/office/powerpoint/2010/main" val="33388530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470408"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222517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471433"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38</a:t>
            </a:fld>
            <a:endParaRPr lang="en-US"/>
          </a:p>
        </p:txBody>
      </p:sp>
    </p:spTree>
    <p:extLst>
      <p:ext uri="{BB962C8B-B14F-4D97-AF65-F5344CB8AC3E}">
        <p14:creationId xmlns:p14="http://schemas.microsoft.com/office/powerpoint/2010/main" val="2391941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472456"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39</a:t>
            </a:fld>
            <a:endParaRPr lang="en-US"/>
          </a:p>
        </p:txBody>
      </p:sp>
    </p:spTree>
    <p:extLst>
      <p:ext uri="{BB962C8B-B14F-4D97-AF65-F5344CB8AC3E}">
        <p14:creationId xmlns:p14="http://schemas.microsoft.com/office/powerpoint/2010/main" val="2328802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a:t>
            </a:r>
            <a:r>
              <a:rPr lang="en-US" sz="4200" b="1" dirty="0" smtClean="0">
                <a:solidFill>
                  <a:srgbClr val="FFFFFF"/>
                </a:solidFill>
                <a:latin typeface="Arial" charset="0"/>
                <a:cs typeface="Arial" charset="0"/>
              </a:rPr>
              <a:t>(Re)Insurance </a:t>
            </a:r>
            <a:r>
              <a:rPr lang="en-US" sz="4200" b="1" dirty="0">
                <a:solidFill>
                  <a:srgbClr val="FFFFFF"/>
                </a:solidFill>
                <a:latin typeface="Arial" charset="0"/>
                <a:cs typeface="Arial" charset="0"/>
              </a:rPr>
              <a:t>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extLst>
      <p:ext uri="{BB962C8B-B14F-4D97-AF65-F5344CB8AC3E}">
        <p14:creationId xmlns:p14="http://schemas.microsoft.com/office/powerpoint/2010/main" val="3913606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473481"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40</a:t>
            </a:fld>
            <a:endParaRPr lang="en-US"/>
          </a:p>
        </p:txBody>
      </p:sp>
    </p:spTree>
    <p:extLst>
      <p:ext uri="{BB962C8B-B14F-4D97-AF65-F5344CB8AC3E}">
        <p14:creationId xmlns:p14="http://schemas.microsoft.com/office/powerpoint/2010/main" val="633055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474503"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41</a:t>
            </a:fld>
            <a:endParaRPr lang="en-US"/>
          </a:p>
        </p:txBody>
      </p:sp>
    </p:spTree>
    <p:extLst>
      <p:ext uri="{BB962C8B-B14F-4D97-AF65-F5344CB8AC3E}">
        <p14:creationId xmlns:p14="http://schemas.microsoft.com/office/powerpoint/2010/main" val="3675338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475528" name="Chart" r:id="rId3" imgW="8191626" imgH="5391113" progId="MSGraph.Chart.8">
                  <p:embed followColorScheme="full"/>
                </p:oleObj>
              </mc:Choice>
              <mc:Fallback>
                <p:oleObj name="Chart" r:id="rId3" imgW="8191626" imgH="5391113"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(1991-2014F); Conning (2015F)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240213"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2013 </a:t>
            </a:r>
            <a:r>
              <a:rPr lang="en-US" b="1" dirty="0">
                <a:solidFill>
                  <a:schemeClr val="bg1"/>
                </a:solidFill>
              </a:rPr>
              <a:t>paid </a:t>
            </a:r>
            <a:r>
              <a:rPr lang="en-US" b="1" dirty="0" smtClean="0">
                <a:solidFill>
                  <a:schemeClr val="bg1"/>
                </a:solidFill>
              </a:rPr>
              <a:t>out an estimated $0.96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108481" y="4785184"/>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spTree>
    <p:extLst>
      <p:ext uri="{BB962C8B-B14F-4D97-AF65-F5344CB8AC3E}">
        <p14:creationId xmlns:p14="http://schemas.microsoft.com/office/powerpoint/2010/main" val="302626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634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486" y="1971675"/>
            <a:ext cx="8893277"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600" b="1" dirty="0" smtClean="0">
                <a:solidFill>
                  <a:srgbClr val="FFFFFF"/>
                </a:solidFill>
              </a:rPr>
              <a:t>Risk &amp; Insurance</a:t>
            </a:r>
          </a:p>
          <a:p>
            <a:pPr algn="ctr" defTabSz="114300">
              <a:lnSpc>
                <a:spcPct val="95000"/>
              </a:lnSpc>
              <a:spcBef>
                <a:spcPct val="25000"/>
              </a:spcBef>
            </a:pPr>
            <a:r>
              <a:rPr lang="en-US" sz="4600" b="1" i="1" dirty="0" smtClean="0">
                <a:solidFill>
                  <a:srgbClr val="FFFFFF"/>
                </a:solidFill>
              </a:rPr>
              <a:t> U.S. and Global Perspective</a:t>
            </a:r>
            <a:endParaRPr lang="en-US" sz="4600" b="1" i="1" dirty="0">
              <a:solidFill>
                <a:srgbClr val="FFFFFF"/>
              </a:solidFill>
            </a:endParaRPr>
          </a:p>
        </p:txBody>
      </p:sp>
      <p:sp>
        <p:nvSpPr>
          <p:cNvPr id="1924103" name="Rectangle 7"/>
          <p:cNvSpPr>
            <a:spLocks noChangeArrowheads="1"/>
          </p:cNvSpPr>
          <p:nvPr/>
        </p:nvSpPr>
        <p:spPr bwMode="auto">
          <a:xfrm>
            <a:off x="366712" y="4343400"/>
            <a:ext cx="81851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The External Environment:</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Is </a:t>
            </a:r>
            <a:r>
              <a:rPr lang="en-US" sz="3600" b="1" i="1" dirty="0">
                <a:solidFill>
                  <a:srgbClr val="FF0000"/>
                </a:solidFill>
              </a:rPr>
              <a:t>the World Becoming a          </a:t>
            </a:r>
            <a:r>
              <a:rPr lang="en-US" sz="3600" b="1" i="1" dirty="0" smtClean="0">
                <a:solidFill>
                  <a:srgbClr val="FF0000"/>
                </a:solidFill>
              </a:rPr>
              <a:t>Riskier &amp; More Uncertain </a:t>
            </a:r>
            <a:r>
              <a:rPr lang="en-US" sz="3600" b="1" i="1" dirty="0">
                <a:solidFill>
                  <a:srgbClr val="FF0000"/>
                </a:solidFill>
              </a:rPr>
              <a:t>Place?</a:t>
            </a:r>
          </a:p>
        </p:txBody>
      </p:sp>
    </p:spTree>
    <p:extLst>
      <p:ext uri="{BB962C8B-B14F-4D97-AF65-F5344CB8AC3E}">
        <p14:creationId xmlns:p14="http://schemas.microsoft.com/office/powerpoint/2010/main" val="25117180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44</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External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a:t>4</a:t>
            </a:r>
            <a:r>
              <a:rPr lang="en-US" sz="1000" dirty="0" smtClean="0"/>
              <a:t>;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extLst>
      <p:ext uri="{BB962C8B-B14F-4D97-AF65-F5344CB8AC3E}">
        <p14:creationId xmlns:p14="http://schemas.microsoft.com/office/powerpoint/2010/main" val="4190871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45</a:t>
            </a:fld>
            <a:endParaRPr lang="en-US" smtClean="0"/>
          </a:p>
        </p:txBody>
      </p:sp>
      <p:sp>
        <p:nvSpPr>
          <p:cNvPr id="64517" name="Rectangle 2"/>
          <p:cNvSpPr>
            <a:spLocks noGrp="1" noChangeArrowheads="1"/>
          </p:cNvSpPr>
          <p:nvPr>
            <p:ph type="title"/>
          </p:nvPr>
        </p:nvSpPr>
        <p:spPr>
          <a:xfrm>
            <a:off x="26984" y="47624"/>
            <a:ext cx="7874000" cy="860425"/>
          </a:xfrm>
        </p:spPr>
        <p:txBody>
          <a:bodyPr/>
          <a:lstStyle/>
          <a:p>
            <a:r>
              <a:rPr lang="en-US" dirty="0" smtClean="0"/>
              <a:t>Multitude of Exogenous Factors Influence Growth, Performance &amp; Cyclicality</a:t>
            </a:r>
          </a:p>
        </p:txBody>
      </p:sp>
      <p:sp>
        <p:nvSpPr>
          <p:cNvPr id="1922051" name="Rectangle 3"/>
          <p:cNvSpPr>
            <a:spLocks noGrp="1" noChangeArrowheads="1"/>
          </p:cNvSpPr>
          <p:nvPr>
            <p:ph type="body" idx="1"/>
          </p:nvPr>
        </p:nvSpPr>
        <p:spPr>
          <a:xfrm>
            <a:off x="347869" y="1053179"/>
            <a:ext cx="8523287" cy="4652963"/>
          </a:xfrm>
        </p:spPr>
        <p:txBody>
          <a:bodyPr/>
          <a:lstStyle/>
          <a:p>
            <a:pPr>
              <a:lnSpc>
                <a:spcPct val="70000"/>
              </a:lnSpc>
              <a:spcBef>
                <a:spcPct val="50000"/>
              </a:spcBef>
            </a:pPr>
            <a:r>
              <a:rPr lang="en-US" sz="2000" b="1" dirty="0" smtClean="0"/>
              <a:t>Economic Issues in US, Europe</a:t>
            </a:r>
          </a:p>
          <a:p>
            <a:pPr>
              <a:lnSpc>
                <a:spcPct val="70000"/>
              </a:lnSpc>
              <a:spcBef>
                <a:spcPct val="50000"/>
              </a:spcBef>
            </a:pPr>
            <a:r>
              <a:rPr lang="en-US" sz="2000" b="1" dirty="0" smtClean="0"/>
              <a:t>Weakness </a:t>
            </a:r>
            <a:r>
              <a:rPr lang="en-US" sz="2000" b="1" dirty="0"/>
              <a:t>in China/Emerging Economies</a:t>
            </a:r>
            <a:endParaRPr lang="en-US" sz="2000" dirty="0" smtClean="0"/>
          </a:p>
          <a:p>
            <a:pPr>
              <a:lnSpc>
                <a:spcPct val="70000"/>
              </a:lnSpc>
              <a:spcBef>
                <a:spcPct val="50000"/>
              </a:spcBef>
            </a:pPr>
            <a:r>
              <a:rPr lang="en-US" sz="2000" b="1" dirty="0" smtClean="0"/>
              <a:t>Political Gridlock in the US, Europe, Japan</a:t>
            </a:r>
          </a:p>
          <a:p>
            <a:pPr>
              <a:lnSpc>
                <a:spcPct val="70000"/>
              </a:lnSpc>
              <a:spcBef>
                <a:spcPct val="50000"/>
              </a:spcBef>
            </a:pPr>
            <a:r>
              <a:rPr lang="en-US" sz="2000" b="1" dirty="0" smtClean="0"/>
              <a:t>Fiscal Imbalances</a:t>
            </a:r>
          </a:p>
          <a:p>
            <a:pPr>
              <a:lnSpc>
                <a:spcPct val="70000"/>
              </a:lnSpc>
              <a:spcBef>
                <a:spcPct val="50000"/>
              </a:spcBef>
            </a:pPr>
            <a:r>
              <a:rPr lang="en-US" sz="2000" b="1" dirty="0" smtClean="0"/>
              <a:t>Monetary Policy/Tapering/Low Interest Rates</a:t>
            </a:r>
          </a:p>
          <a:p>
            <a:pPr>
              <a:lnSpc>
                <a:spcPct val="70000"/>
              </a:lnSpc>
              <a:spcBef>
                <a:spcPct val="50000"/>
              </a:spcBef>
            </a:pPr>
            <a:r>
              <a:rPr lang="en-US" sz="2000" b="1" dirty="0" smtClean="0"/>
              <a:t>Unemployment</a:t>
            </a:r>
          </a:p>
          <a:p>
            <a:pPr>
              <a:lnSpc>
                <a:spcPct val="70000"/>
              </a:lnSpc>
              <a:spcBef>
                <a:spcPct val="50000"/>
              </a:spcBef>
            </a:pPr>
            <a:r>
              <a:rPr lang="en-US" sz="2000" b="1" dirty="0" smtClean="0"/>
              <a:t>Political Upheaval in the Ukraine, Middle East</a:t>
            </a:r>
          </a:p>
          <a:p>
            <a:pPr lvl="1">
              <a:lnSpc>
                <a:spcPct val="70000"/>
              </a:lnSpc>
            </a:pPr>
            <a:r>
              <a:rPr lang="en-US" sz="1800" b="1" dirty="0" smtClean="0"/>
              <a:t>Argentina, Venezuela, Thailand</a:t>
            </a:r>
            <a:endParaRPr lang="en-US" sz="1600" b="1" dirty="0" smtClean="0"/>
          </a:p>
          <a:p>
            <a:pPr>
              <a:lnSpc>
                <a:spcPct val="70000"/>
              </a:lnSpc>
              <a:spcBef>
                <a:spcPct val="50000"/>
              </a:spcBef>
            </a:pPr>
            <a:r>
              <a:rPr lang="en-US" sz="2000" b="1" dirty="0" smtClean="0"/>
              <a:t>Resurgent Terrorism Risk</a:t>
            </a:r>
          </a:p>
          <a:p>
            <a:pPr>
              <a:lnSpc>
                <a:spcPct val="70000"/>
              </a:lnSpc>
              <a:spcBef>
                <a:spcPct val="50000"/>
              </a:spcBef>
            </a:pPr>
            <a:r>
              <a:rPr lang="en-US" sz="2000" b="1" dirty="0" smtClean="0"/>
              <a:t>Diffusion of Weapons of Mass Destruction</a:t>
            </a:r>
          </a:p>
          <a:p>
            <a:pPr>
              <a:lnSpc>
                <a:spcPct val="70000"/>
              </a:lnSpc>
              <a:spcBef>
                <a:spcPct val="50000"/>
              </a:spcBef>
            </a:pPr>
            <a:r>
              <a:rPr lang="en-US" sz="2000" b="1" dirty="0" smtClean="0"/>
              <a:t>Cyber Attacks</a:t>
            </a:r>
          </a:p>
          <a:p>
            <a:pPr>
              <a:lnSpc>
                <a:spcPct val="70000"/>
              </a:lnSpc>
              <a:spcBef>
                <a:spcPct val="50000"/>
              </a:spcBef>
            </a:pPr>
            <a:r>
              <a:rPr lang="en-US" sz="2000" b="1" dirty="0" smtClean="0"/>
              <a:t>Record Natural Disaster Losses</a:t>
            </a:r>
          </a:p>
          <a:p>
            <a:pPr>
              <a:lnSpc>
                <a:spcPct val="70000"/>
              </a:lnSpc>
              <a:spcBef>
                <a:spcPct val="50000"/>
              </a:spcBef>
            </a:pPr>
            <a:r>
              <a:rPr lang="en-US" sz="2000" b="1" dirty="0" smtClean="0"/>
              <a:t>Climate Change</a:t>
            </a:r>
          </a:p>
          <a:p>
            <a:pPr>
              <a:lnSpc>
                <a:spcPct val="70000"/>
              </a:lnSpc>
              <a:spcBef>
                <a:spcPct val="50000"/>
              </a:spcBef>
            </a:pPr>
            <a:r>
              <a:rPr lang="en-US" sz="2000" b="1" dirty="0" smtClean="0"/>
              <a:t>Environmental Degradation</a:t>
            </a:r>
          </a:p>
          <a:p>
            <a:pPr>
              <a:lnSpc>
                <a:spcPct val="70000"/>
              </a:lnSpc>
              <a:spcBef>
                <a:spcPct val="50000"/>
              </a:spcBef>
            </a:pPr>
            <a:r>
              <a:rPr lang="en-US" sz="2000" b="1" dirty="0" smtClean="0"/>
              <a:t>Income Inequality</a:t>
            </a:r>
          </a:p>
          <a:p>
            <a:pPr>
              <a:lnSpc>
                <a:spcPct val="70000"/>
              </a:lnSpc>
              <a:spcBef>
                <a:spcPct val="50000"/>
              </a:spcBef>
            </a:pPr>
            <a:r>
              <a:rPr lang="en-US" sz="2000" b="1" dirty="0" smtClean="0"/>
              <a:t>(Over)Regulation: Systemic Risk?</a:t>
            </a:r>
          </a:p>
          <a:p>
            <a:pPr>
              <a:lnSpc>
                <a:spcPct val="7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extLst>
      <p:ext uri="{BB962C8B-B14F-4D97-AF65-F5344CB8AC3E}">
        <p14:creationId xmlns:p14="http://schemas.microsoft.com/office/powerpoint/2010/main" val="133101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9" end="9"/>
                                            </p:txEl>
                                          </p:spTgt>
                                        </p:tgtEl>
                                        <p:attrNameLst>
                                          <p:attrName>style.visibility</p:attrName>
                                        </p:attrNameLst>
                                      </p:cBhvr>
                                      <p:to>
                                        <p:strVal val="visible"/>
                                      </p:to>
                                    </p:set>
                                    <p:animEffect transition="in" filter="wipe(left)">
                                      <p:cBhvr>
                                        <p:cTn id="50" dur="500"/>
                                        <p:tgtEl>
                                          <p:spTgt spid="192205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0" end="10"/>
                                            </p:txEl>
                                          </p:spTgt>
                                        </p:tgtEl>
                                        <p:attrNameLst>
                                          <p:attrName>style.visibility</p:attrName>
                                        </p:attrNameLst>
                                      </p:cBhvr>
                                      <p:to>
                                        <p:strVal val="visible"/>
                                      </p:to>
                                    </p:set>
                                    <p:animEffect transition="in" filter="wipe(left)">
                                      <p:cBhvr>
                                        <p:cTn id="55" dur="500"/>
                                        <p:tgtEl>
                                          <p:spTgt spid="192205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1" end="11"/>
                                            </p:txEl>
                                          </p:spTgt>
                                        </p:tgtEl>
                                        <p:attrNameLst>
                                          <p:attrName>style.visibility</p:attrName>
                                        </p:attrNameLst>
                                      </p:cBhvr>
                                      <p:to>
                                        <p:strVal val="visible"/>
                                      </p:to>
                                    </p:set>
                                    <p:animEffect transition="in" filter="wipe(left)">
                                      <p:cBhvr>
                                        <p:cTn id="60" dur="500"/>
                                        <p:tgtEl>
                                          <p:spTgt spid="1922051">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22051">
                                            <p:txEl>
                                              <p:pRg st="12" end="12"/>
                                            </p:txEl>
                                          </p:spTgt>
                                        </p:tgtEl>
                                        <p:attrNameLst>
                                          <p:attrName>style.visibility</p:attrName>
                                        </p:attrNameLst>
                                      </p:cBhvr>
                                      <p:to>
                                        <p:strVal val="visible"/>
                                      </p:to>
                                    </p:set>
                                    <p:animEffect transition="in" filter="wipe(left)">
                                      <p:cBhvr>
                                        <p:cTn id="65" dur="500"/>
                                        <p:tgtEl>
                                          <p:spTgt spid="1922051">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22051">
                                            <p:txEl>
                                              <p:pRg st="13" end="13"/>
                                            </p:txEl>
                                          </p:spTgt>
                                        </p:tgtEl>
                                        <p:attrNameLst>
                                          <p:attrName>style.visibility</p:attrName>
                                        </p:attrNameLst>
                                      </p:cBhvr>
                                      <p:to>
                                        <p:strVal val="visible"/>
                                      </p:to>
                                    </p:set>
                                    <p:animEffect transition="in" filter="wipe(left)">
                                      <p:cBhvr>
                                        <p:cTn id="70" dur="500"/>
                                        <p:tgtEl>
                                          <p:spTgt spid="1922051">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22051">
                                            <p:txEl>
                                              <p:pRg st="14" end="14"/>
                                            </p:txEl>
                                          </p:spTgt>
                                        </p:tgtEl>
                                        <p:attrNameLst>
                                          <p:attrName>style.visibility</p:attrName>
                                        </p:attrNameLst>
                                      </p:cBhvr>
                                      <p:to>
                                        <p:strVal val="visible"/>
                                      </p:to>
                                    </p:set>
                                    <p:animEffect transition="in" filter="wipe(left)">
                                      <p:cBhvr>
                                        <p:cTn id="75" dur="500"/>
                                        <p:tgtEl>
                                          <p:spTgt spid="1922051">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22051">
                                            <p:txEl>
                                              <p:pRg st="15" end="15"/>
                                            </p:txEl>
                                          </p:spTgt>
                                        </p:tgtEl>
                                        <p:attrNameLst>
                                          <p:attrName>style.visibility</p:attrName>
                                        </p:attrNameLst>
                                      </p:cBhvr>
                                      <p:to>
                                        <p:strVal val="visible"/>
                                      </p:to>
                                    </p:set>
                                    <p:animEffect transition="in" filter="wipe(left)">
                                      <p:cBhvr>
                                        <p:cTn id="80" dur="500"/>
                                        <p:tgtEl>
                                          <p:spTgt spid="1922051">
                                            <p:txEl>
                                              <p:pRg st="15" end="15"/>
                                            </p:txEl>
                                          </p:spTgt>
                                        </p:tgtEl>
                                      </p:cBhvr>
                                    </p:animEffect>
                                  </p:childTnLst>
                                </p:cTn>
                              </p:par>
                            </p:childTnLst>
                          </p:cTn>
                        </p:par>
                        <p:par>
                          <p:cTn id="81" fill="hold">
                            <p:stCondLst>
                              <p:cond delay="500"/>
                            </p:stCondLst>
                            <p:childTnLst>
                              <p:par>
                                <p:cTn id="82" presetID="22" presetClass="entr" presetSubtype="2" fill="hold" grpId="0" nodeType="afterEffect">
                                  <p:stCondLst>
                                    <p:cond delay="500"/>
                                  </p:stCondLst>
                                  <p:childTnLst>
                                    <p:set>
                                      <p:cBhvr>
                                        <p:cTn id="83" dur="1" fill="hold">
                                          <p:stCondLst>
                                            <p:cond delay="0"/>
                                          </p:stCondLst>
                                        </p:cTn>
                                        <p:tgtEl>
                                          <p:spTgt spid="10"/>
                                        </p:tgtEl>
                                        <p:attrNameLst>
                                          <p:attrName>style.visibility</p:attrName>
                                        </p:attrNameLst>
                                      </p:cBhvr>
                                      <p:to>
                                        <p:strVal val="visible"/>
                                      </p:to>
                                    </p:set>
                                    <p:animEffect transition="in" filter="wipe(right)">
                                      <p:cBhvr>
                                        <p:cTn id="84" dur="500"/>
                                        <p:tgtEl>
                                          <p:spTgt spid="10"/>
                                        </p:tgtEl>
                                      </p:cBhvr>
                                    </p:animEffect>
                                  </p:childTnLst>
                                </p:cTn>
                              </p:par>
                              <p:par>
                                <p:cTn id="85" presetID="6" presetClass="entr" presetSubtype="16" fill="hold" nodeType="withEffect">
                                  <p:stCondLst>
                                    <p:cond delay="500"/>
                                  </p:stCondLst>
                                  <p:childTnLst>
                                    <p:set>
                                      <p:cBhvr>
                                        <p:cTn id="86" dur="1" fill="hold">
                                          <p:stCondLst>
                                            <p:cond delay="0"/>
                                          </p:stCondLst>
                                        </p:cTn>
                                        <p:tgtEl>
                                          <p:spTgt spid="9"/>
                                        </p:tgtEl>
                                        <p:attrNameLst>
                                          <p:attrName>style.visibility</p:attrName>
                                        </p:attrNameLst>
                                      </p:cBhvr>
                                      <p:to>
                                        <p:strVal val="visible"/>
                                      </p:to>
                                    </p:set>
                                    <p:animEffect transition="in" filter="circle(in)">
                                      <p:cBhvr>
                                        <p:cTn id="8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46</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2014 Includes a Mix of Environmental Economic, Social and Environmental Risks</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85725" y="1269817"/>
            <a:ext cx="7887988" cy="4245158"/>
          </a:xfrm>
          <a:prstGeom prst="rect">
            <a:avLst/>
          </a:prstGeom>
        </p:spPr>
      </p:pic>
      <p:sp>
        <p:nvSpPr>
          <p:cNvPr id="12"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societal and environ-mental issues dominated frequency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37055"/>
            <a:ext cx="6757881" cy="317578"/>
          </a:xfrm>
          <a:prstGeom prst="rect">
            <a:avLst/>
          </a:prstGeom>
        </p:spPr>
      </p:pic>
    </p:spTree>
    <p:extLst>
      <p:ext uri="{BB962C8B-B14F-4D97-AF65-F5344CB8AC3E}">
        <p14:creationId xmlns:p14="http://schemas.microsoft.com/office/powerpoint/2010/main" val="36315765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47</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2007—2014: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2014</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Economics Risks Remained High in 2014, but Societal, Environment and Technological Risks Also Loom Large</a:t>
            </a:r>
            <a:endParaRPr lang="en-US" b="1" dirty="0">
              <a:solidFill>
                <a:srgbClr val="FFFFFF"/>
              </a:solidFill>
            </a:endParaRPr>
          </a:p>
        </p:txBody>
      </p:sp>
      <p:pic>
        <p:nvPicPr>
          <p:cNvPr id="2" name="Picture 1"/>
          <p:cNvPicPr>
            <a:picLocks noChangeAspect="1"/>
          </p:cNvPicPr>
          <p:nvPr/>
        </p:nvPicPr>
        <p:blipFill>
          <a:blip r:embed="rId3"/>
          <a:stretch>
            <a:fillRect/>
          </a:stretch>
        </p:blipFill>
        <p:spPr>
          <a:xfrm>
            <a:off x="247891" y="1070777"/>
            <a:ext cx="7651412" cy="4537280"/>
          </a:xfrm>
          <a:prstGeom prst="rect">
            <a:avLst/>
          </a:prstGeom>
        </p:spPr>
      </p:pic>
      <p:sp>
        <p:nvSpPr>
          <p:cNvPr id="16"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2014, economic and environ-mental issues dominated severity concerns </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890546" y="5481018"/>
            <a:ext cx="6757881" cy="317578"/>
          </a:xfrm>
          <a:prstGeom prst="rect">
            <a:avLst/>
          </a:prstGeom>
        </p:spPr>
      </p:pic>
    </p:spTree>
    <p:extLst>
      <p:ext uri="{BB962C8B-B14F-4D97-AF65-F5344CB8AC3E}">
        <p14:creationId xmlns:p14="http://schemas.microsoft.com/office/powerpoint/2010/main" val="15752614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Globalization:</a:t>
            </a:r>
            <a:br>
              <a:rPr lang="en-US" sz="4200" dirty="0" smtClean="0">
                <a:solidFill>
                  <a:schemeClr val="bg1"/>
                </a:solidFill>
              </a:rPr>
            </a:br>
            <a:r>
              <a:rPr lang="en-US" sz="4200" dirty="0" smtClean="0">
                <a:solidFill>
                  <a:schemeClr val="bg1"/>
                </a:solidFill>
              </a:rPr>
              <a:t>The Global Economy Creates and Transmits Cycles &amp;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48</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Globalization Is a Double Edged Sword—Creating Opportunity and Wealth But Potentially Creating and Amplifying Risk</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
        <p:nvSpPr>
          <p:cNvPr id="9" name="Rectangle 7"/>
          <p:cNvSpPr>
            <a:spLocks noChangeArrowheads="1"/>
          </p:cNvSpPr>
          <p:nvPr/>
        </p:nvSpPr>
        <p:spPr bwMode="auto">
          <a:xfrm>
            <a:off x="324465" y="5677311"/>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Emerging vs. “Advanced” Economies</a:t>
            </a:r>
            <a:endParaRPr lang="en-US" sz="3600" b="1" i="1" dirty="0">
              <a:solidFill>
                <a:srgbClr val="C00000"/>
              </a:solidFill>
            </a:endParaRPr>
          </a:p>
        </p:txBody>
      </p:sp>
    </p:spTree>
    <p:extLst>
      <p:ext uri="{BB962C8B-B14F-4D97-AF65-F5344CB8AC3E}">
        <p14:creationId xmlns:p14="http://schemas.microsoft.com/office/powerpoint/2010/main" val="31363668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ext uri="{D42A27DB-BD31-4B8C-83A1-F6EECF244321}">
                <p14:modId xmlns:p14="http://schemas.microsoft.com/office/powerpoint/2010/main" val="316889960"/>
              </p:ext>
            </p:extLst>
          </p:nvPr>
        </p:nvGraphicFramePr>
        <p:xfrm>
          <a:off x="12700" y="1608138"/>
          <a:ext cx="9067800" cy="4743450"/>
        </p:xfrm>
        <a:graphic>
          <a:graphicData uri="http://schemas.openxmlformats.org/presentationml/2006/ole">
            <mc:AlternateContent xmlns:mc="http://schemas.openxmlformats.org/markup-compatibility/2006">
              <mc:Choice xmlns:v="urn:schemas-microsoft-com:vml" Requires="v">
                <p:oleObj spid="_x0000_s28445858" name="Chart" r:id="rId3" imgW="8505808" imgH="4581490" progId="MSGraph.Chart.8">
                  <p:embed followColorScheme="full"/>
                </p:oleObj>
              </mc:Choice>
              <mc:Fallback>
                <p:oleObj name="Chart" r:id="rId3" imgW="8505808" imgH="4581490" progId="MSGraph.Chart.8">
                  <p:embed followColorScheme="full"/>
                  <p:pic>
                    <p:nvPicPr>
                      <p:cNvPr id="0" name=""/>
                      <p:cNvPicPr>
                        <a:picLocks noChangeAspect="1" noChangeArrowheads="1"/>
                      </p:cNvPicPr>
                      <p:nvPr/>
                    </p:nvPicPr>
                    <p:blipFill>
                      <a:blip r:embed="rId4"/>
                      <a:srcRect/>
                      <a:stretch>
                        <a:fillRect/>
                      </a:stretch>
                    </p:blipFill>
                    <p:spPr bwMode="auto">
                      <a:xfrm>
                        <a:off x="12700" y="1608138"/>
                        <a:ext cx="9067800" cy="474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712048"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January 2014 </a:t>
            </a:r>
            <a:r>
              <a:rPr lang="en-US" sz="1200" i="1" dirty="0" smtClean="0"/>
              <a:t>WEO Update</a:t>
            </a:r>
            <a:r>
              <a:rPr lang="en-US" sz="1200" dirty="0" smtClean="0"/>
              <a:t>; </a:t>
            </a:r>
            <a:r>
              <a:rPr lang="en-US" sz="1200" dirty="0"/>
              <a:t>Ins. Info. Institute.</a:t>
            </a:r>
          </a:p>
        </p:txBody>
      </p:sp>
      <p:sp>
        <p:nvSpPr>
          <p:cNvPr id="7072775" name="AutoShape 7"/>
          <p:cNvSpPr>
            <a:spLocks noChangeArrowheads="1"/>
          </p:cNvSpPr>
          <p:nvPr/>
        </p:nvSpPr>
        <p:spPr bwMode="auto">
          <a:xfrm>
            <a:off x="6091238" y="1101725"/>
            <a:ext cx="2971800" cy="982663"/>
          </a:xfrm>
          <a:prstGeom prst="wedgeRectCallout">
            <a:avLst>
              <a:gd name="adj1" fmla="val 41847"/>
              <a:gd name="adj2" fmla="val 111606"/>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chemeClr val="bg1"/>
                </a:solidFill>
              </a:rPr>
              <a:t>Emerging economies (led by China) are expected to grow by </a:t>
            </a:r>
            <a:r>
              <a:rPr lang="en-US" b="1" dirty="0" smtClean="0">
                <a:solidFill>
                  <a:schemeClr val="bg1"/>
                </a:solidFill>
              </a:rPr>
              <a:t>5.1% </a:t>
            </a:r>
            <a:r>
              <a:rPr lang="en-US" b="1" dirty="0">
                <a:solidFill>
                  <a:schemeClr val="bg1"/>
                </a:solidFill>
              </a:rPr>
              <a:t>in </a:t>
            </a:r>
            <a:r>
              <a:rPr lang="en-US" b="1" dirty="0" smtClean="0">
                <a:solidFill>
                  <a:schemeClr val="bg1"/>
                </a:solidFill>
              </a:rPr>
              <a:t>2014 and 5.4% </a:t>
            </a:r>
            <a:r>
              <a:rPr lang="en-US" b="1" dirty="0">
                <a:solidFill>
                  <a:schemeClr val="bg1"/>
                </a:solidFill>
              </a:rPr>
              <a:t>in </a:t>
            </a:r>
            <a:r>
              <a:rPr lang="en-US" b="1" dirty="0" smtClean="0">
                <a:solidFill>
                  <a:schemeClr val="bg1"/>
                </a:solidFill>
              </a:rPr>
              <a:t>2015.</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1970-2015F</a:t>
            </a:r>
          </a:p>
        </p:txBody>
      </p:sp>
      <p:sp>
        <p:nvSpPr>
          <p:cNvPr id="6250502" name="Oval 12"/>
          <p:cNvSpPr>
            <a:spLocks noChangeArrowheads="1"/>
          </p:cNvSpPr>
          <p:nvPr/>
        </p:nvSpPr>
        <p:spPr bwMode="auto">
          <a:xfrm>
            <a:off x="8807450" y="3715776"/>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2.2% </a:t>
            </a:r>
            <a:r>
              <a:rPr lang="en-US" b="1" dirty="0">
                <a:solidFill>
                  <a:srgbClr val="FFFFFF"/>
                </a:solidFill>
              </a:rPr>
              <a:t>in </a:t>
            </a:r>
            <a:r>
              <a:rPr lang="en-US" b="1" dirty="0" smtClean="0">
                <a:solidFill>
                  <a:srgbClr val="FFFFFF"/>
                </a:solidFill>
              </a:rPr>
              <a:t>2014 and to 2.3%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6250504" name="Oval 14"/>
          <p:cNvSpPr>
            <a:spLocks noChangeArrowheads="1"/>
          </p:cNvSpPr>
          <p:nvPr/>
        </p:nvSpPr>
        <p:spPr bwMode="auto">
          <a:xfrm>
            <a:off x="8783638" y="2894469"/>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805863" y="3282130"/>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7699"/>
              <a:gd name="adj2" fmla="val 121648"/>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3.7% </a:t>
            </a:r>
            <a:r>
              <a:rPr lang="en-US" b="1" dirty="0">
                <a:solidFill>
                  <a:srgbClr val="FFFFFF"/>
                </a:solidFill>
              </a:rPr>
              <a:t>in </a:t>
            </a:r>
            <a:r>
              <a:rPr lang="en-US" b="1" dirty="0" smtClean="0">
                <a:solidFill>
                  <a:srgbClr val="FFFFFF"/>
                </a:solidFill>
              </a:rPr>
              <a:t>2014 </a:t>
            </a:r>
            <a:r>
              <a:rPr lang="en-US" b="1" dirty="0">
                <a:solidFill>
                  <a:srgbClr val="FFFFFF"/>
                </a:solidFill>
              </a:rPr>
              <a:t>and </a:t>
            </a:r>
            <a:r>
              <a:rPr lang="en-US" b="1" dirty="0" smtClean="0">
                <a:solidFill>
                  <a:srgbClr val="FFFFFF"/>
                </a:solidFill>
              </a:rPr>
              <a:t>3.9% </a:t>
            </a:r>
            <a:r>
              <a:rPr lang="en-US" b="1" dirty="0">
                <a:solidFill>
                  <a:srgbClr val="FFFFFF"/>
                </a:solidFill>
              </a:rPr>
              <a:t>in </a:t>
            </a:r>
            <a:r>
              <a:rPr lang="en-US" b="1" dirty="0" smtClean="0">
                <a:solidFill>
                  <a:srgbClr val="FFFFFF"/>
                </a:solidFill>
              </a:rPr>
              <a:t>2015.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extLst>
      <p:ext uri="{BB962C8B-B14F-4D97-AF65-F5344CB8AC3E}">
        <p14:creationId xmlns:p14="http://schemas.microsoft.com/office/powerpoint/2010/main" val="2746375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 ($ Millions)</a:t>
            </a:r>
          </a:p>
        </p:txBody>
      </p:sp>
      <p:sp>
        <p:nvSpPr>
          <p:cNvPr id="8196" name="Text Box 5"/>
          <p:cNvSpPr txBox="1">
            <a:spLocks noChangeArrowheads="1"/>
          </p:cNvSpPr>
          <p:nvPr/>
        </p:nvSpPr>
        <p:spPr bwMode="auto">
          <a:xfrm>
            <a:off x="1076330"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2011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a:solidFill>
                  <a:srgbClr val="000000"/>
                </a:solidFill>
                <a:latin typeface="Arial" charset="0"/>
                <a:cs typeface="Arial" charset="0"/>
              </a:rPr>
              <a:t>2012 ROAS</a:t>
            </a:r>
            <a:r>
              <a:rPr lang="en-US" sz="1250" baseline="30000" dirty="0">
                <a:solidFill>
                  <a:srgbClr val="000000"/>
                </a:solidFill>
                <a:latin typeface="Arial" charset="0"/>
                <a:cs typeface="Arial" charset="0"/>
              </a:rPr>
              <a:t>1</a:t>
            </a:r>
            <a:r>
              <a:rPr lang="en-US" sz="1250" dirty="0">
                <a:solidFill>
                  <a:srgbClr val="000000"/>
                </a:solidFill>
                <a:latin typeface="Arial" charset="0"/>
                <a:cs typeface="Arial" charset="0"/>
              </a:rPr>
              <a:t> = </a:t>
            </a:r>
            <a:r>
              <a:rPr lang="en-US" sz="1250" dirty="0" smtClean="0">
                <a:solidFill>
                  <a:srgbClr val="000000"/>
                </a:solidFill>
                <a:latin typeface="Arial" charset="0"/>
                <a:cs typeface="Arial" charset="0"/>
              </a:rPr>
              <a:t>6.1%</a:t>
            </a:r>
            <a:endParaRPr lang="en-US" sz="1250" dirty="0">
              <a:solidFill>
                <a:srgbClr val="000000"/>
              </a:solidFill>
              <a:latin typeface="Arial" charset="0"/>
              <a:cs typeface="Arial" charset="0"/>
            </a:endParaRP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250" dirty="0" smtClean="0">
                <a:solidFill>
                  <a:srgbClr val="000000"/>
                </a:solidFill>
                <a:latin typeface="Arial" charset="0"/>
                <a:cs typeface="Arial" charset="0"/>
              </a:rPr>
              <a:t>2013 ROAS</a:t>
            </a:r>
            <a:r>
              <a:rPr lang="en-US" sz="1250" baseline="30000" dirty="0" smtClean="0">
                <a:solidFill>
                  <a:srgbClr val="000000"/>
                </a:solidFill>
                <a:latin typeface="Arial" charset="0"/>
                <a:cs typeface="Arial" charset="0"/>
              </a:rPr>
              <a:t>1</a:t>
            </a:r>
            <a:r>
              <a:rPr lang="en-US" sz="1250" dirty="0" smtClean="0">
                <a:solidFill>
                  <a:srgbClr val="000000"/>
                </a:solidFill>
                <a:latin typeface="Arial" charset="0"/>
                <a:cs typeface="Arial" charset="0"/>
              </a:rPr>
              <a:t> </a:t>
            </a:r>
            <a:r>
              <a:rPr lang="en-US" sz="1250" dirty="0">
                <a:solidFill>
                  <a:srgbClr val="000000"/>
                </a:solidFill>
                <a:latin typeface="Arial" charset="0"/>
                <a:cs typeface="Arial" charset="0"/>
              </a:rPr>
              <a:t>= </a:t>
            </a:r>
            <a:r>
              <a:rPr lang="en-US" sz="1250" dirty="0" smtClean="0">
                <a:solidFill>
                  <a:srgbClr val="000000"/>
                </a:solidFill>
                <a:latin typeface="Arial" charset="0"/>
                <a:cs typeface="Arial" charset="0"/>
              </a:rPr>
              <a:t>10.3%</a:t>
            </a:r>
            <a:endParaRPr lang="en-US" sz="125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9.8% ROAS in 2013, 6.3% </a:t>
            </a:r>
            <a:r>
              <a:rPr lang="en-US" sz="1100" dirty="0">
                <a:solidFill>
                  <a:srgbClr val="000000"/>
                </a:solidFill>
                <a:latin typeface="Arial" charset="0"/>
                <a:cs typeface="Arial" charset="0"/>
              </a:rPr>
              <a:t>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extLst>
              <p:ext uri="{D42A27DB-BD31-4B8C-83A1-F6EECF244321}">
                <p14:modId xmlns:p14="http://schemas.microsoft.com/office/powerpoint/2010/main" val="3002479529"/>
              </p:ext>
            </p:extLst>
          </p:nvPr>
        </p:nvGraphicFramePr>
        <p:xfrm>
          <a:off x="187016" y="1474841"/>
          <a:ext cx="8701088" cy="4904198"/>
        </p:xfrm>
        <a:graphic>
          <a:graphicData uri="http://schemas.openxmlformats.org/presentationml/2006/ole">
            <mc:AlternateContent xmlns:mc="http://schemas.openxmlformats.org/markup-compatibility/2006">
              <mc:Choice xmlns:v="urn:schemas-microsoft-com:vml" Requires="v">
                <p:oleObj spid="_x0000_s27063530" name="Chart" r:id="rId5" imgW="8724833" imgH="5057822" progId="MSGraph.Chart.8">
                  <p:embed followColorScheme="full"/>
                </p:oleObj>
              </mc:Choice>
              <mc:Fallback>
                <p:oleObj name="Chart" r:id="rId5" imgW="8724833" imgH="5057822" progId="MSGraph.Chart.8">
                  <p:embed followColorScheme="full"/>
                  <p:pic>
                    <p:nvPicPr>
                      <p:cNvPr id="0" name="Object 3"/>
                      <p:cNvPicPr preferRelativeResize="0">
                        <a:picLocks noChangeArrowheads="1"/>
                      </p:cNvPicPr>
                      <p:nvPr/>
                    </p:nvPicPr>
                    <p:blipFill>
                      <a:blip r:embed="rId6"/>
                      <a:srcRect/>
                      <a:stretch>
                        <a:fillRect/>
                      </a:stretch>
                    </p:blipFill>
                    <p:spPr bwMode="auto">
                      <a:xfrm>
                        <a:off x="187016" y="1474841"/>
                        <a:ext cx="8701088" cy="4904198"/>
                      </a:xfrm>
                      <a:prstGeom prst="rect">
                        <a:avLst/>
                      </a:prstGeom>
                      <a:noFill/>
                      <a:ln>
                        <a:noFill/>
                      </a:ln>
                      <a:extLst/>
                    </p:spPr>
                  </p:pic>
                </p:oleObj>
              </mc:Fallback>
            </mc:AlternateContent>
          </a:graphicData>
        </a:graphic>
      </p:graphicFrame>
      <p:sp>
        <p:nvSpPr>
          <p:cNvPr id="9" name="AutoShape 9"/>
          <p:cNvSpPr>
            <a:spLocks noChangeArrowheads="1"/>
          </p:cNvSpPr>
          <p:nvPr/>
        </p:nvSpPr>
        <p:spPr bwMode="blackWhite">
          <a:xfrm>
            <a:off x="3832699" y="1612133"/>
            <a:ext cx="1168010" cy="660808"/>
          </a:xfrm>
          <a:prstGeom prst="wedgeRectCallout">
            <a:avLst>
              <a:gd name="adj1" fmla="val -125009"/>
              <a:gd name="adj2" fmla="val 147719"/>
            </a:avLst>
          </a:prstGeom>
          <a:solidFill>
            <a:srgbClr val="225A7A"/>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10.3%</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6887183" y="1088617"/>
            <a:ext cx="1510034" cy="1047032"/>
          </a:xfrm>
          <a:prstGeom prst="wedgeRectCallout">
            <a:avLst>
              <a:gd name="adj1" fmla="val 60459"/>
              <a:gd name="adj2" fmla="val 67123"/>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a:t>
            </a:r>
            <a:r>
              <a:rPr lang="en-US" sz="1400" b="1" dirty="0" smtClean="0">
                <a:solidFill>
                  <a:srgbClr val="FFFFFF"/>
                </a:solidFill>
                <a:latin typeface="Arial" charset="0"/>
                <a:cs typeface="Arial" charset="0"/>
              </a:rPr>
              <a:t>income in 2013  was up substantially (+81.9%) from  2012</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World Trade Volume: 1948—2013F</a:t>
            </a:r>
          </a:p>
        </p:txBody>
      </p:sp>
      <p:graphicFrame>
        <p:nvGraphicFramePr>
          <p:cNvPr id="39938" name="Object 3"/>
          <p:cNvGraphicFramePr>
            <a:graphicFrameLocks noChangeAspect="1"/>
          </p:cNvGraphicFramePr>
          <p:nvPr/>
        </p:nvGraphicFramePr>
        <p:xfrm>
          <a:off x="258548" y="2131931"/>
          <a:ext cx="8445500" cy="3497262"/>
        </p:xfrm>
        <a:graphic>
          <a:graphicData uri="http://schemas.openxmlformats.org/presentationml/2006/ole">
            <mc:AlternateContent xmlns:mc="http://schemas.openxmlformats.org/markup-compatibility/2006">
              <mc:Choice xmlns:v="urn:schemas-microsoft-com:vml" Requires="v">
                <p:oleObj spid="_x0000_s28449954" name="Chart" r:id="rId4" imgW="8543841" imgH="3524265" progId="MSGraph.Chart.8">
                  <p:embed followColorScheme="full"/>
                </p:oleObj>
              </mc:Choice>
              <mc:Fallback>
                <p:oleObj name="Chart" r:id="rId4" imgW="8543841" imgH="3524265" progId="MSGraph.Chart.8">
                  <p:embed followColorScheme="full"/>
                  <p:pic>
                    <p:nvPicPr>
                      <p:cNvPr id="0" name=""/>
                      <p:cNvPicPr>
                        <a:picLocks noChangeAspect="1" noChangeArrowheads="1"/>
                      </p:cNvPicPr>
                      <p:nvPr/>
                    </p:nvPicPr>
                    <p:blipFill>
                      <a:blip r:embed="rId5"/>
                      <a:srcRect/>
                      <a:stretch>
                        <a:fillRect/>
                      </a:stretch>
                    </p:blipFill>
                    <p:spPr bwMode="gray">
                      <a:xfrm>
                        <a:off x="258548" y="21319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45525"/>
            <a:ext cx="76168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World Trade Organization data through 2011; Insurance </a:t>
            </a:r>
            <a:r>
              <a:rPr lang="en-US" sz="1100" dirty="0"/>
              <a:t>Information </a:t>
            </a:r>
            <a:r>
              <a:rPr lang="en-US" sz="1100" dirty="0" smtClean="0"/>
              <a:t>Institute estimate for 2013 based on IMF forecasts as of July 2013.</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2116614" name="Rectangle 6"/>
          <p:cNvSpPr>
            <a:spLocks noChangeArrowheads="1"/>
          </p:cNvSpPr>
          <p:nvPr/>
        </p:nvSpPr>
        <p:spPr bwMode="blackWhite">
          <a:xfrm>
            <a:off x="648929" y="5250426"/>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Insurance Regulation Will Necessarily Become More Transnational, Following Patterns of Global Economic Growth, the Creation of New Insurable Exposures and International Capital Flows</a:t>
            </a:r>
            <a:endParaRPr lang="en-US" b="1" dirty="0">
              <a:solidFill>
                <a:srgbClr val="FFFFFF"/>
              </a:solidFill>
            </a:endParaRPr>
          </a:p>
        </p:txBody>
      </p:sp>
      <p:sp>
        <p:nvSpPr>
          <p:cNvPr id="11" name="AutoShape 8"/>
          <p:cNvSpPr>
            <a:spLocks noChangeArrowheads="1"/>
          </p:cNvSpPr>
          <p:nvPr/>
        </p:nvSpPr>
        <p:spPr bwMode="blackWhite">
          <a:xfrm>
            <a:off x="2993923" y="1578077"/>
            <a:ext cx="3991896" cy="1135626"/>
          </a:xfrm>
          <a:prstGeom prst="wedgeRectCallout">
            <a:avLst>
              <a:gd name="adj1" fmla="val 68831"/>
              <a:gd name="adj2" fmla="val 60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Global trade volume will approach $19 trillion in 2013, a 155%  over the past decade</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3412550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51</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2015F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(4/2014 </a:t>
            </a:r>
            <a:r>
              <a:rPr lang="en-US" sz="1100" dirty="0"/>
              <a:t>issue</a:t>
            </a:r>
            <a:r>
              <a:rPr lang="en-US" sz="1100" dirty="0" smtClean="0"/>
              <a:t>); IMF; </a:t>
            </a:r>
            <a:r>
              <a:rPr lang="en-US" sz="1100" dirty="0"/>
              <a:t>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1925434992"/>
              </p:ext>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446882"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Region: </a:t>
            </a:r>
            <a:r>
              <a:rPr lang="en-US" b="1" dirty="0" smtClean="0">
                <a:solidFill>
                  <a:schemeClr val="bg1"/>
                </a:solidFill>
              </a:rPr>
              <a:t>Growth Returns to Most Areas Even as China Slows;  Some strengthening in Latin America</a:t>
            </a:r>
            <a:endParaRPr lang="en-US" b="1" dirty="0">
              <a:solidFill>
                <a:schemeClr val="bg1"/>
              </a:solidFill>
            </a:endParaRPr>
          </a:p>
        </p:txBody>
      </p:sp>
      <p:sp>
        <p:nvSpPr>
          <p:cNvPr id="7" name="AutoShape 10"/>
          <p:cNvSpPr>
            <a:spLocks noChangeArrowheads="1"/>
          </p:cNvSpPr>
          <p:nvPr/>
        </p:nvSpPr>
        <p:spPr bwMode="blackWhite">
          <a:xfrm>
            <a:off x="2278780" y="1882930"/>
            <a:ext cx="1762125" cy="875019"/>
          </a:xfrm>
          <a:prstGeom prst="wedgeRectCallout">
            <a:avLst>
              <a:gd name="adj1" fmla="val -17876"/>
              <a:gd name="adj2" fmla="val 77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t>
            </a:r>
            <a:r>
              <a:rPr lang="en-US" b="1" dirty="0" err="1">
                <a:solidFill>
                  <a:schemeClr val="bg1"/>
                </a:solidFill>
              </a:rPr>
              <a:t>Eurozone</a:t>
            </a:r>
            <a:r>
              <a:rPr lang="en-US" b="1" dirty="0">
                <a:solidFill>
                  <a:schemeClr val="bg1"/>
                </a:solidFill>
              </a:rPr>
              <a:t> </a:t>
            </a:r>
            <a:r>
              <a:rPr lang="en-US" b="1" dirty="0" smtClean="0">
                <a:solidFill>
                  <a:schemeClr val="bg1"/>
                </a:solidFill>
              </a:rPr>
              <a:t>is ending</a:t>
            </a:r>
            <a:endParaRPr lang="en-US" b="1" dirty="0">
              <a:solidFill>
                <a:schemeClr val="bg1"/>
              </a:solidFill>
            </a:endParaRPr>
          </a:p>
        </p:txBody>
      </p:sp>
      <p:sp>
        <p:nvSpPr>
          <p:cNvPr id="8" name="AutoShape 10"/>
          <p:cNvSpPr>
            <a:spLocks noChangeArrowheads="1"/>
          </p:cNvSpPr>
          <p:nvPr/>
        </p:nvSpPr>
        <p:spPr bwMode="blackWhite">
          <a:xfrm>
            <a:off x="4478542" y="1179765"/>
            <a:ext cx="2438451" cy="1283212"/>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outpaced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21812"/>
              <a:gd name="adj2" fmla="val 65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2014</a:t>
            </a:r>
            <a:endParaRPr lang="en-US" b="1" dirty="0">
              <a:solidFill>
                <a:schemeClr val="bg1"/>
              </a:solidFill>
            </a:endParaRPr>
          </a:p>
        </p:txBody>
      </p:sp>
    </p:spTree>
    <p:extLst>
      <p:ext uri="{BB962C8B-B14F-4D97-AF65-F5344CB8AC3E}">
        <p14:creationId xmlns:p14="http://schemas.microsoft.com/office/powerpoint/2010/main" val="335033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52</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Selected Economies: 2011 – 2015F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(4/2014 </a:t>
            </a:r>
            <a:r>
              <a:rPr lang="en-US" sz="1100" dirty="0"/>
              <a:t>issue); 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3391387167"/>
              </p:ext>
            </p:extLst>
          </p:nvPr>
        </p:nvGraphicFramePr>
        <p:xfrm>
          <a:off x="142261" y="1576644"/>
          <a:ext cx="8743950" cy="4324350"/>
        </p:xfrm>
        <a:graphic>
          <a:graphicData uri="http://schemas.openxmlformats.org/presentationml/2006/ole">
            <mc:AlternateContent xmlns:mc="http://schemas.openxmlformats.org/markup-compatibility/2006">
              <mc:Choice xmlns:v="urn:schemas-microsoft-com:vml" Requires="v">
                <p:oleObj spid="_x0000_s28447904"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42261" y="1576644"/>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604838" y="5919018"/>
            <a:ext cx="8101012" cy="5407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Is Expected Accelerate in Most of the World in 2014 and 2015</a:t>
            </a:r>
            <a:endParaRPr lang="en-US" b="1" dirty="0">
              <a:solidFill>
                <a:schemeClr val="bg1"/>
              </a:solidFill>
            </a:endParaRPr>
          </a:p>
        </p:txBody>
      </p:sp>
      <p:sp>
        <p:nvSpPr>
          <p:cNvPr id="9" name="AutoShape 10"/>
          <p:cNvSpPr>
            <a:spLocks noChangeArrowheads="1"/>
          </p:cNvSpPr>
          <p:nvPr/>
        </p:nvSpPr>
        <p:spPr bwMode="blackWhite">
          <a:xfrm>
            <a:off x="4616245" y="1295247"/>
            <a:ext cx="3937820" cy="1192314"/>
          </a:xfrm>
          <a:prstGeom prst="wedgeRectCallout">
            <a:avLst>
              <a:gd name="adj1" fmla="val 22921"/>
              <a:gd name="adj2" fmla="val 4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Strong economies in smaller industrialized nations will bolster demand for products, services, international trade and insure</a:t>
            </a:r>
            <a:endParaRPr lang="en-US" b="1" dirty="0">
              <a:solidFill>
                <a:schemeClr val="bg1"/>
              </a:solidFill>
            </a:endParaRPr>
          </a:p>
        </p:txBody>
      </p:sp>
    </p:spTree>
    <p:extLst>
      <p:ext uri="{BB962C8B-B14F-4D97-AF65-F5344CB8AC3E}">
        <p14:creationId xmlns:p14="http://schemas.microsoft.com/office/powerpoint/2010/main" val="27096224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53</a:t>
            </a:fld>
            <a:endParaRPr lang="en-US" sz="900"/>
          </a:p>
        </p:txBody>
      </p:sp>
      <p:sp>
        <p:nvSpPr>
          <p:cNvPr id="39942" name="Rectangle 2"/>
          <p:cNvSpPr>
            <a:spLocks noGrp="1" noChangeArrowheads="1"/>
          </p:cNvSpPr>
          <p:nvPr>
            <p:ph type="title" idx="4294967295"/>
          </p:nvPr>
        </p:nvSpPr>
        <p:spPr>
          <a:xfrm>
            <a:off x="5641" y="90488"/>
            <a:ext cx="7973239" cy="860425"/>
          </a:xfrm>
        </p:spPr>
        <p:txBody>
          <a:bodyPr/>
          <a:lstStyle/>
          <a:p>
            <a:r>
              <a:rPr lang="en-US" sz="2700" dirty="0" smtClean="0"/>
              <a:t>Potential Output of Total Economy: US,      China, India, Indonesia and Japan, 2000-2060F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OECD;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pic>
        <p:nvPicPr>
          <p:cNvPr id="25098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814" y="1037192"/>
            <a:ext cx="4830985" cy="5485506"/>
          </a:xfrm>
          <a:prstGeom prst="rect">
            <a:avLst/>
          </a:prstGeom>
          <a:noFill/>
          <a:ln w="9525">
            <a:noFill/>
            <a:miter lim="800000"/>
            <a:headEnd/>
            <a:tailEnd/>
          </a:ln>
        </p:spPr>
      </p:pic>
      <p:sp>
        <p:nvSpPr>
          <p:cNvPr id="15" name="Rectangle 8"/>
          <p:cNvSpPr>
            <a:spLocks noChangeArrowheads="1"/>
          </p:cNvSpPr>
          <p:nvPr/>
        </p:nvSpPr>
        <p:spPr bwMode="black">
          <a:xfrm>
            <a:off x="147480" y="108984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$ 2005 PPP</a:t>
            </a:r>
            <a:endParaRPr lang="en-US" sz="1600" b="1" dirty="0">
              <a:solidFill>
                <a:srgbClr val="225A7A"/>
              </a:solidFill>
            </a:endParaRPr>
          </a:p>
        </p:txBody>
      </p:sp>
      <p:sp>
        <p:nvSpPr>
          <p:cNvPr id="16" name="AutoShape 8"/>
          <p:cNvSpPr>
            <a:spLocks noChangeArrowheads="1"/>
          </p:cNvSpPr>
          <p:nvPr/>
        </p:nvSpPr>
        <p:spPr bwMode="blackWhite">
          <a:xfrm>
            <a:off x="5653548" y="2035278"/>
            <a:ext cx="3283973" cy="1902541"/>
          </a:xfrm>
          <a:prstGeom prst="wedgeRectCallout">
            <a:avLst>
              <a:gd name="adj1" fmla="val -73911"/>
              <a:gd name="adj2" fmla="val -14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Growth in economic output will be concentrated in certain developing economies such as China and India</a:t>
            </a:r>
            <a:endParaRPr lang="en-US" sz="2000" b="1" i="1" dirty="0">
              <a:solidFill>
                <a:schemeClr val="bg1"/>
              </a:solidFill>
              <a:cs typeface="+mn-cs"/>
            </a:endParaRPr>
          </a:p>
        </p:txBody>
      </p:sp>
      <p:sp>
        <p:nvSpPr>
          <p:cNvPr id="17" name="AutoShape 8"/>
          <p:cNvSpPr>
            <a:spLocks noChangeArrowheads="1"/>
          </p:cNvSpPr>
          <p:nvPr/>
        </p:nvSpPr>
        <p:spPr bwMode="blackWhite">
          <a:xfrm>
            <a:off x="5899356" y="4424517"/>
            <a:ext cx="2846438" cy="1887794"/>
          </a:xfrm>
          <a:prstGeom prst="wedgeRectCallout">
            <a:avLst>
              <a:gd name="adj1" fmla="val -49538"/>
              <a:gd name="adj2" fmla="val -79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400" b="1" dirty="0" smtClean="0">
                <a:solidFill>
                  <a:srgbClr val="FFFFFF"/>
                </a:solidFill>
                <a:latin typeface="Arial" pitchFamily="34" charset="0"/>
                <a:cs typeface="Arial" pitchFamily="34" charset="0"/>
              </a:rPr>
              <a:t>China will likely become the world’s largest economy between 2025 and 2030</a:t>
            </a:r>
            <a:endParaRPr lang="en-US" sz="2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16848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54</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pic>
        <p:nvPicPr>
          <p:cNvPr id="250542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78" y="1150375"/>
            <a:ext cx="6297562" cy="5241025"/>
          </a:xfrm>
          <a:prstGeom prst="rect">
            <a:avLst/>
          </a:prstGeom>
          <a:noFill/>
          <a:ln w="9525">
            <a:noFill/>
            <a:miter lim="800000"/>
            <a:headEnd/>
            <a:tailEnd/>
          </a:ln>
        </p:spPr>
      </p:pic>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World Population Growth: 2010—2100F</a:t>
            </a:r>
          </a:p>
        </p:txBody>
      </p:sp>
      <p:sp>
        <p:nvSpPr>
          <p:cNvPr id="20" name="AutoShape 8"/>
          <p:cNvSpPr>
            <a:spLocks noChangeArrowheads="1"/>
          </p:cNvSpPr>
          <p:nvPr/>
        </p:nvSpPr>
        <p:spPr bwMode="blackWhite">
          <a:xfrm>
            <a:off x="6858001" y="1563328"/>
            <a:ext cx="2109018" cy="3731343"/>
          </a:xfrm>
          <a:prstGeom prst="wedgeRectCallout">
            <a:avLst>
              <a:gd name="adj1" fmla="val -69119"/>
              <a:gd name="adj2" fmla="val -111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Mid-range scenarios suggest  a massive slowdown in the number of available lives to insure.  Growth will be increasing dependent on product penetration rates in emerging economies</a:t>
            </a:r>
            <a:endParaRPr lang="en-US" b="1" dirty="0">
              <a:solidFill>
                <a:srgbClr val="FFFFFF"/>
              </a:solidFill>
              <a:latin typeface="Arial" pitchFamily="34" charset="0"/>
              <a:cs typeface="Arial" pitchFamily="34" charset="0"/>
            </a:endParaRPr>
          </a:p>
        </p:txBody>
      </p:sp>
      <p:sp>
        <p:nvSpPr>
          <p:cNvPr id="21" name="AutoShape 8"/>
          <p:cNvSpPr>
            <a:spLocks noChangeArrowheads="1"/>
          </p:cNvSpPr>
          <p:nvPr/>
        </p:nvSpPr>
        <p:spPr bwMode="blackWhite">
          <a:xfrm>
            <a:off x="1297859" y="1224119"/>
            <a:ext cx="2168013" cy="2713703"/>
          </a:xfrm>
          <a:prstGeom prst="wedgeRectCallout">
            <a:avLst>
              <a:gd name="adj1" fmla="val 109647"/>
              <a:gd name="adj2" fmla="val 192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future of insurance will be tied global population growth—life insurance more closely than nonlife.</a:t>
            </a:r>
            <a:endParaRPr lang="en-US" sz="2000" b="1" i="1" dirty="0">
              <a:solidFill>
                <a:schemeClr val="bg1"/>
              </a:solidFill>
              <a:cs typeface="+mn-cs"/>
            </a:endParaRPr>
          </a:p>
        </p:txBody>
      </p:sp>
    </p:spTree>
    <p:extLst>
      <p:ext uri="{BB962C8B-B14F-4D97-AF65-F5344CB8AC3E}">
        <p14:creationId xmlns:p14="http://schemas.microsoft.com/office/powerpoint/2010/main" val="3499721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Population Growth: Developed vs. Less Developed Countries 2010—2100F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pic>
        <p:nvPicPr>
          <p:cNvPr id="25054213" name="Picture 5" descr="Population Growth by Current Socioeconomic Level"/>
          <p:cNvPicPr>
            <a:picLocks noChangeAspect="1" noChangeArrowheads="1"/>
          </p:cNvPicPr>
          <p:nvPr/>
        </p:nvPicPr>
        <p:blipFill>
          <a:blip r:embed="rId3" cstate="print"/>
          <a:srcRect/>
          <a:stretch>
            <a:fillRect/>
          </a:stretch>
        </p:blipFill>
        <p:spPr bwMode="auto">
          <a:xfrm>
            <a:off x="228184" y="1328700"/>
            <a:ext cx="8635598" cy="5035090"/>
          </a:xfrm>
          <a:prstGeom prst="rect">
            <a:avLst/>
          </a:prstGeom>
          <a:noFill/>
        </p:spPr>
      </p:pic>
      <p:sp>
        <p:nvSpPr>
          <p:cNvPr id="14" name="AutoShape 8"/>
          <p:cNvSpPr>
            <a:spLocks noChangeArrowheads="1"/>
          </p:cNvSpPr>
          <p:nvPr/>
        </p:nvSpPr>
        <p:spPr bwMode="blackWhite">
          <a:xfrm>
            <a:off x="4866968" y="3362632"/>
            <a:ext cx="3991896" cy="1135626"/>
          </a:xfrm>
          <a:prstGeom prst="wedgeRectCallout">
            <a:avLst>
              <a:gd name="adj1" fmla="val 20801"/>
              <a:gd name="adj2" fmla="val -1370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Virtually all of the world’s population growth through the end of the 21</a:t>
            </a:r>
            <a:r>
              <a:rPr lang="en-US" sz="2000" b="1" baseline="30000" dirty="0" smtClean="0">
                <a:solidFill>
                  <a:schemeClr val="bg1"/>
                </a:solidFill>
                <a:cs typeface="+mn-cs"/>
              </a:rPr>
              <a:t>st</a:t>
            </a:r>
            <a:r>
              <a:rPr lang="en-US" sz="2000" b="1" dirty="0" smtClean="0">
                <a:solidFill>
                  <a:schemeClr val="bg1"/>
                </a:solidFill>
                <a:cs typeface="+mn-cs"/>
              </a:rPr>
              <a:t> century will occur in the developing world</a:t>
            </a:r>
            <a:endParaRPr lang="en-US" sz="2000" b="1" i="1" dirty="0">
              <a:solidFill>
                <a:schemeClr val="bg1"/>
              </a:solidFill>
              <a:cs typeface="+mn-cs"/>
            </a:endParaRPr>
          </a:p>
        </p:txBody>
      </p:sp>
    </p:spTree>
    <p:extLst>
      <p:ext uri="{BB962C8B-B14F-4D97-AF65-F5344CB8AC3E}">
        <p14:creationId xmlns:p14="http://schemas.microsoft.com/office/powerpoint/2010/main" val="42755593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Premium Growth Trends:</a:t>
            </a:r>
            <a:br>
              <a:rPr lang="en-US" sz="4200" dirty="0" smtClean="0">
                <a:solidFill>
                  <a:schemeClr val="bg1"/>
                </a:solidFill>
              </a:rPr>
            </a:br>
            <a:r>
              <a:rPr lang="en-US" sz="4200" dirty="0" smtClean="0">
                <a:solidFill>
                  <a:schemeClr val="bg1"/>
                </a:solidFill>
              </a:rPr>
              <a:t> Non-Life (P/C) and Life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Is Uneven Across Regions      and Market Segments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8201553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30733" y="1287463"/>
          <a:ext cx="8736013" cy="4972050"/>
        </p:xfrm>
        <a:graphic>
          <a:graphicData uri="http://schemas.openxmlformats.org/presentationml/2006/ole">
            <mc:AlternateContent xmlns:mc="http://schemas.openxmlformats.org/markup-compatibility/2006">
              <mc:Choice xmlns:v="urn:schemas-microsoft-com:vml" Requires="v">
                <p:oleObj spid="_x0000_s28452001" name="Chart" r:id="rId3" imgW="8620176" imgH="4905439" progId="MSGraph.Chart.8">
                  <p:embed followColorScheme="full"/>
                </p:oleObj>
              </mc:Choice>
              <mc:Fallback>
                <p:oleObj name="Chart" r:id="rId3" imgW="8620176" imgH="4905439" progId="MSGraph.Chart.8">
                  <p:embed followColorScheme="full"/>
                  <p:pic>
                    <p:nvPicPr>
                      <p:cNvPr id="0" name=""/>
                      <p:cNvPicPr>
                        <a:picLocks noChangeAspect="1" noChangeArrowheads="1"/>
                      </p:cNvPicPr>
                      <p:nvPr/>
                    </p:nvPicPr>
                    <p:blipFill>
                      <a:blip r:embed="rId4"/>
                      <a:srcRect/>
                      <a:stretch>
                        <a:fillRect/>
                      </a:stretch>
                    </p:blipFill>
                    <p:spPr bwMode="auto">
                      <a:xfrm>
                        <a:off x="-430733" y="1287463"/>
                        <a:ext cx="8736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57</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extLst>
      <p:ext uri="{BB962C8B-B14F-4D97-AF65-F5344CB8AC3E}">
        <p14:creationId xmlns:p14="http://schemas.microsoft.com/office/powerpoint/2010/main" val="3850443385"/>
      </p:ext>
    </p:extLst>
  </p:cSld>
  <p:clrMapOvr>
    <a:masterClrMapping/>
  </p:clrMapOvr>
  <p:transition>
    <p:wipe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a:spLocks noGrp="1" noChangeArrowheads="1"/>
          </p:cNvSpPr>
          <p:nvPr>
            <p:ph type="dt" sz="quarter" idx="10"/>
          </p:nvPr>
        </p:nvSpPr>
        <p:spPr>
          <a:noFill/>
        </p:spPr>
        <p:txBody>
          <a:bodyPr/>
          <a:lstStyle/>
          <a:p>
            <a:r>
              <a:rPr lang="en-US" smtClean="0"/>
              <a:t>12/01/09 - 9pm</a:t>
            </a:r>
          </a:p>
        </p:txBody>
      </p:sp>
      <p:sp>
        <p:nvSpPr>
          <p:cNvPr id="1126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9" name="Rectangle 110"/>
          <p:cNvSpPr>
            <a:spLocks noGrp="1" noChangeArrowheads="1"/>
          </p:cNvSpPr>
          <p:nvPr>
            <p:ph type="sldNum" sz="quarter" idx="12"/>
          </p:nvPr>
        </p:nvSpPr>
        <p:spPr>
          <a:noFill/>
        </p:spPr>
        <p:txBody>
          <a:bodyPr/>
          <a:lstStyle/>
          <a:p>
            <a:fld id="{87B9C5C2-E1AB-4E82-A7D4-62D743517489}" type="slidenum">
              <a:rPr lang="en-US" smtClean="0"/>
              <a:pPr/>
              <a:t>58</a:t>
            </a:fld>
            <a:endParaRPr lang="en-US" smtClean="0"/>
          </a:p>
        </p:txBody>
      </p:sp>
      <p:sp>
        <p:nvSpPr>
          <p:cNvPr id="11270" name="Rectangle 2"/>
          <p:cNvSpPr>
            <a:spLocks noGrp="1" noChangeArrowheads="1"/>
          </p:cNvSpPr>
          <p:nvPr>
            <p:ph type="title"/>
          </p:nvPr>
        </p:nvSpPr>
        <p:spPr>
          <a:xfrm>
            <a:off x="96838" y="103188"/>
            <a:ext cx="7688262" cy="860425"/>
          </a:xfrm>
        </p:spPr>
        <p:txBody>
          <a:bodyPr/>
          <a:lstStyle/>
          <a:p>
            <a:r>
              <a:rPr lang="en-US" dirty="0" smtClean="0"/>
              <a:t>Distribution of Nonlife Premium: Industrialized vs. Emerging Markets, 2012</a:t>
            </a:r>
          </a:p>
        </p:txBody>
      </p:sp>
      <p:sp>
        <p:nvSpPr>
          <p:cNvPr id="11271" name="Rectangle 3"/>
          <p:cNvSpPr>
            <a:spLocks noChangeArrowheads="1"/>
          </p:cNvSpPr>
          <p:nvPr/>
        </p:nvSpPr>
        <p:spPr bwMode="auto">
          <a:xfrm>
            <a:off x="0" y="6575615"/>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Swiss Re sigma No.3/2013; </a:t>
            </a:r>
            <a:r>
              <a:rPr lang="en-US" sz="1100" dirty="0"/>
              <a:t>Insurance Information Institute research.</a:t>
            </a:r>
          </a:p>
        </p:txBody>
      </p:sp>
      <p:sp>
        <p:nvSpPr>
          <p:cNvPr id="2102276" name="Rectangle 4"/>
          <p:cNvSpPr>
            <a:spLocks noChangeArrowheads="1"/>
          </p:cNvSpPr>
          <p:nvPr/>
        </p:nvSpPr>
        <p:spPr bwMode="blackWhite">
          <a:xfrm>
            <a:off x="449263" y="1587500"/>
            <a:ext cx="3641725" cy="42799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smtClean="0"/>
              <a:t>Emerging market’s share of nonlife premiums increased to 17.3% in 2012 from  14.3% in 2009.  The share of premiums written in the $2 trillion global nonlife market remains much larger (82.7%) but continues to shrink.</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The financial crisis and sluggish recovery in the major insurance markets will accelerate the expansion of the emerging market sector</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Premium Growth Facts</a:t>
            </a:r>
          </a:p>
        </p:txBody>
      </p:sp>
      <p:graphicFrame>
        <p:nvGraphicFramePr>
          <p:cNvPr id="11266" name="Object 6"/>
          <p:cNvGraphicFramePr>
            <a:graphicFrameLocks/>
          </p:cNvGraphicFramePr>
          <p:nvPr>
            <p:extLst>
              <p:ext uri="{D42A27DB-BD31-4B8C-83A1-F6EECF244321}">
                <p14:modId xmlns:p14="http://schemas.microsoft.com/office/powerpoint/2010/main" val="840008579"/>
              </p:ext>
            </p:extLst>
          </p:nvPr>
        </p:nvGraphicFramePr>
        <p:xfrm>
          <a:off x="4891088" y="2454275"/>
          <a:ext cx="3308350" cy="3265488"/>
        </p:xfrm>
        <a:graphic>
          <a:graphicData uri="http://schemas.openxmlformats.org/presentationml/2006/ole">
            <mc:AlternateContent xmlns:mc="http://schemas.openxmlformats.org/markup-compatibility/2006">
              <mc:Choice xmlns:v="urn:schemas-microsoft-com:vml" Requires="v">
                <p:oleObj spid="_x0000_s28486787" name="Chart" r:id="rId4" imgW="3285990" imgH="3257558" progId="MSGraph.Chart.8">
                  <p:embed followColorScheme="full"/>
                </p:oleObj>
              </mc:Choice>
              <mc:Fallback>
                <p:oleObj name="Chart" r:id="rId4" imgW="3285990" imgH="3257558" progId="MSGraph.Chart.8">
                  <p:embed followColorScheme="full"/>
                  <p:pic>
                    <p:nvPicPr>
                      <p:cNvPr id="0" name=""/>
                      <p:cNvPicPr preferRelativeResize="0">
                        <a:picLocks noChangeArrowheads="1"/>
                      </p:cNvPicPr>
                      <p:nvPr/>
                    </p:nvPicPr>
                    <p:blipFill>
                      <a:blip r:embed="rId5"/>
                      <a:srcRect/>
                      <a:stretch>
                        <a:fillRect/>
                      </a:stretch>
                    </p:blipFill>
                    <p:spPr bwMode="gray">
                      <a:xfrm>
                        <a:off x="4891088" y="2454275"/>
                        <a:ext cx="3308350" cy="326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Text Box 7"/>
          <p:cNvSpPr txBox="1">
            <a:spLocks noChangeArrowheads="1"/>
          </p:cNvSpPr>
          <p:nvPr/>
        </p:nvSpPr>
        <p:spPr bwMode="auto">
          <a:xfrm>
            <a:off x="4478338" y="2160588"/>
            <a:ext cx="1304925" cy="77470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Industrialized Economies</a:t>
            </a:r>
          </a:p>
          <a:p>
            <a:pPr algn="ctr" eaLnBrk="0" hangingPunct="0">
              <a:lnSpc>
                <a:spcPct val="90000"/>
              </a:lnSpc>
              <a:buSzPct val="90000"/>
              <a:buFont typeface="Wingdings" pitchFamily="2" charset="2"/>
              <a:buNone/>
            </a:pPr>
            <a:endParaRPr lang="en-US" sz="1400" b="1" dirty="0"/>
          </a:p>
          <a:p>
            <a:pPr algn="ctr" eaLnBrk="0" hangingPunct="0">
              <a:lnSpc>
                <a:spcPct val="90000"/>
              </a:lnSpc>
              <a:buSzPct val="90000"/>
              <a:buFont typeface="Wingdings" pitchFamily="2" charset="2"/>
              <a:buNone/>
            </a:pPr>
            <a:r>
              <a:rPr lang="en-US" sz="1400" b="1" dirty="0"/>
              <a:t>$1, </a:t>
            </a:r>
            <a:r>
              <a:rPr lang="en-US" sz="1400" b="1" dirty="0" smtClean="0"/>
              <a:t>647.5</a:t>
            </a:r>
            <a:endParaRPr lang="en-US" sz="1400" b="1" dirty="0"/>
          </a:p>
        </p:txBody>
      </p:sp>
      <p:sp>
        <p:nvSpPr>
          <p:cNvPr id="11275" name="Text Box 8"/>
          <p:cNvSpPr txBox="1">
            <a:spLocks noChangeArrowheads="1"/>
          </p:cNvSpPr>
          <p:nvPr/>
        </p:nvSpPr>
        <p:spPr bwMode="auto">
          <a:xfrm>
            <a:off x="8067675" y="3932238"/>
            <a:ext cx="1076325" cy="582612"/>
          </a:xfrm>
          <a:prstGeom prst="rect">
            <a:avLst/>
          </a:prstGeom>
          <a:noFill/>
          <a:ln w="9525">
            <a:noFill/>
            <a:miter lim="800000"/>
            <a:headEnd/>
            <a:tailEnd/>
          </a:ln>
        </p:spPr>
        <p:txBody>
          <a:bodyPr lIns="0" tIns="0" rIns="0" bIns="0" anchor="ctr">
            <a:spAutoFit/>
          </a:bodyPr>
          <a:lstStyle/>
          <a:p>
            <a:pPr eaLnBrk="0" hangingPunct="0">
              <a:lnSpc>
                <a:spcPct val="90000"/>
              </a:lnSpc>
              <a:buSzPct val="90000"/>
              <a:buFont typeface="Wingdings" pitchFamily="2" charset="2"/>
              <a:buNone/>
            </a:pPr>
            <a:r>
              <a:rPr lang="en-US" sz="1400" dirty="0"/>
              <a:t>Emerging Markets</a:t>
            </a:r>
          </a:p>
          <a:p>
            <a:pPr eaLnBrk="0" hangingPunct="0">
              <a:lnSpc>
                <a:spcPct val="90000"/>
              </a:lnSpc>
              <a:buSzPct val="90000"/>
              <a:buFont typeface="Wingdings" pitchFamily="2" charset="2"/>
              <a:buNone/>
            </a:pPr>
            <a:r>
              <a:rPr lang="en-US" sz="1400" b="1" dirty="0" smtClean="0"/>
              <a:t>$344.1</a:t>
            </a:r>
            <a:endParaRPr lang="en-US" sz="1400" b="1" dirty="0"/>
          </a:p>
        </p:txBody>
      </p:sp>
      <p:sp>
        <p:nvSpPr>
          <p:cNvPr id="11276" name="Rectangle 10"/>
          <p:cNvSpPr>
            <a:spLocks noChangeArrowheads="1"/>
          </p:cNvSpPr>
          <p:nvPr/>
        </p:nvSpPr>
        <p:spPr bwMode="black">
          <a:xfrm>
            <a:off x="5080000" y="1662113"/>
            <a:ext cx="3187700" cy="249237"/>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u="sng" dirty="0" smtClean="0">
                <a:solidFill>
                  <a:srgbClr val="225A7A"/>
                </a:solidFill>
              </a:rPr>
              <a:t>2012, </a:t>
            </a:r>
            <a:r>
              <a:rPr lang="en-US" b="1" u="sng" dirty="0">
                <a:solidFill>
                  <a:srgbClr val="225A7A"/>
                </a:solidFill>
              </a:rPr>
              <a:t>$Billions</a:t>
            </a:r>
          </a:p>
        </p:txBody>
      </p:sp>
      <p:sp>
        <p:nvSpPr>
          <p:cNvPr id="13" name="AutoShape 13"/>
          <p:cNvSpPr>
            <a:spLocks noChangeArrowheads="1"/>
          </p:cNvSpPr>
          <p:nvPr/>
        </p:nvSpPr>
        <p:spPr bwMode="blackWhite">
          <a:xfrm>
            <a:off x="5903913" y="5607050"/>
            <a:ext cx="2741612" cy="995363"/>
          </a:xfrm>
          <a:prstGeom prst="wedgeRectCallout">
            <a:avLst>
              <a:gd name="adj1" fmla="val 42730"/>
              <a:gd name="adj2" fmla="val -1631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Developing markets now account for </a:t>
            </a:r>
            <a:r>
              <a:rPr lang="en-US" sz="1400" b="1" dirty="0" smtClean="0">
                <a:solidFill>
                  <a:schemeClr val="bg1"/>
                </a:solidFill>
              </a:rPr>
              <a:t>about 40% </a:t>
            </a:r>
            <a:r>
              <a:rPr lang="en-US" sz="1400" b="1" dirty="0">
                <a:solidFill>
                  <a:schemeClr val="bg1"/>
                </a:solidFill>
              </a:rPr>
              <a:t>of global GDP but just </a:t>
            </a:r>
            <a:r>
              <a:rPr lang="en-US" sz="1400" b="1" dirty="0" smtClean="0">
                <a:solidFill>
                  <a:schemeClr val="bg1"/>
                </a:solidFill>
              </a:rPr>
              <a:t>17.3% </a:t>
            </a:r>
            <a:r>
              <a:rPr lang="en-US" sz="1400" b="1" dirty="0">
                <a:solidFill>
                  <a:schemeClr val="bg1"/>
                </a:solidFill>
              </a:rPr>
              <a:t>of nonlife premiums</a:t>
            </a:r>
          </a:p>
        </p:txBody>
      </p:sp>
    </p:spTree>
    <p:extLst>
      <p:ext uri="{BB962C8B-B14F-4D97-AF65-F5344CB8AC3E}">
        <p14:creationId xmlns:p14="http://schemas.microsoft.com/office/powerpoint/2010/main" val="36056934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par>
                          <p:cTn id="11" fill="hold">
                            <p:stCondLst>
                              <p:cond delay="1000"/>
                            </p:stCondLst>
                            <p:childTnLst>
                              <p:par>
                                <p:cTn id="12" presetID="22" presetClass="entr" presetSubtype="2"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59</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Premium Growth by Region, 2012</a:t>
            </a:r>
          </a:p>
        </p:txBody>
      </p:sp>
      <p:graphicFrame>
        <p:nvGraphicFramePr>
          <p:cNvPr id="6248450" name="Object 5"/>
          <p:cNvGraphicFramePr>
            <a:graphicFrameLocks noChangeAspect="1"/>
          </p:cNvGraphicFramePr>
          <p:nvPr/>
        </p:nvGraphicFramePr>
        <p:xfrm>
          <a:off x="142261" y="1700978"/>
          <a:ext cx="8743950" cy="4111523"/>
        </p:xfrm>
        <a:graphic>
          <a:graphicData uri="http://schemas.openxmlformats.org/presentationml/2006/ole">
            <mc:AlternateContent xmlns:mc="http://schemas.openxmlformats.org/markup-compatibility/2006">
              <mc:Choice xmlns:v="urn:schemas-microsoft-com:vml" Requires="v">
                <p:oleObj spid="_x0000_s28450977" name="Chart" r:id="rId4" imgW="8829759" imgH="3314603" progId="MSGraph.Chart.8">
                  <p:embed followColorScheme="full"/>
                </p:oleObj>
              </mc:Choice>
              <mc:Fallback>
                <p:oleObj name="Chart" r:id="rId4" imgW="8829759" imgH="3314603" progId="MSGraph.Chart.8">
                  <p:embed followColorScheme="full"/>
                  <p:pic>
                    <p:nvPicPr>
                      <p:cNvPr id="0" name=""/>
                      <p:cNvPicPr>
                        <a:picLocks noChangeAspect="1" noChangeArrowheads="1"/>
                      </p:cNvPicPr>
                      <p:nvPr/>
                    </p:nvPicPr>
                    <p:blipFill>
                      <a:blip r:embed="rId5"/>
                      <a:srcRect/>
                      <a:stretch>
                        <a:fillRect/>
                      </a:stretch>
                    </p:blipFill>
                    <p:spPr bwMode="gray">
                      <a:xfrm>
                        <a:off x="142261" y="1700978"/>
                        <a:ext cx="8743950" cy="4111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12955" y="5574890"/>
            <a:ext cx="8292895" cy="88490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Global Premium Volume Totaled $4.613 Trillion in 2012, up 2.4% from $4.566 Trillion in 2011. Global Growth Was Weighed Down by Slow Growth in N. America and W. Europe and Partially Offset by Emerging Markets</a:t>
            </a:r>
            <a:endParaRPr lang="en-US" b="1" dirty="0">
              <a:solidFill>
                <a:schemeClr val="bg1"/>
              </a:solidFill>
            </a:endParaRPr>
          </a:p>
        </p:txBody>
      </p:sp>
      <p:sp>
        <p:nvSpPr>
          <p:cNvPr id="9" name="AutoShape 10"/>
          <p:cNvSpPr>
            <a:spLocks noChangeArrowheads="1"/>
          </p:cNvSpPr>
          <p:nvPr/>
        </p:nvSpPr>
        <p:spPr bwMode="blackWhite">
          <a:xfrm>
            <a:off x="3131574" y="1170038"/>
            <a:ext cx="1558414" cy="1081548"/>
          </a:xfrm>
          <a:prstGeom prst="wedgeRectCallout">
            <a:avLst>
              <a:gd name="adj1" fmla="val -45350"/>
              <a:gd name="adj2" fmla="val 69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Latin America growth was the strongest in 2012</a:t>
            </a:r>
            <a:endParaRPr lang="en-US" sz="1600" b="1" dirty="0">
              <a:solidFill>
                <a:schemeClr val="bg1"/>
              </a:solidFill>
            </a:endParaRPr>
          </a:p>
        </p:txBody>
      </p:sp>
      <p:sp>
        <p:nvSpPr>
          <p:cNvPr id="8" name="AutoShape 7"/>
          <p:cNvSpPr>
            <a:spLocks noChangeArrowheads="1"/>
          </p:cNvSpPr>
          <p:nvPr/>
        </p:nvSpPr>
        <p:spPr bwMode="blackWhite">
          <a:xfrm>
            <a:off x="4901365" y="1101214"/>
            <a:ext cx="2826790" cy="757082"/>
          </a:xfrm>
          <a:prstGeom prst="wedgeRectCallout">
            <a:avLst>
              <a:gd name="adj1" fmla="val -41509"/>
              <a:gd name="adj2" fmla="val 1015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Advanced Asia (incl. China) markets was third highest in 2012</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spTree>
    <p:extLst>
      <p:ext uri="{BB962C8B-B14F-4D97-AF65-F5344CB8AC3E}">
        <p14:creationId xmlns:p14="http://schemas.microsoft.com/office/powerpoint/2010/main" val="3209823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64089404"/>
              </p:ext>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555" name="Chart" r:id="rId5" imgW="8258192" imgH="5514972" progId="MSGraph.Chart.8">
                  <p:embed followColorScheme="full"/>
                </p:oleObj>
              </mc:Choice>
              <mc:Fallback>
                <p:oleObj name="Chart" r:id="rId5" imgW="8258192" imgH="5514972" progId="MSGraph.Chart.8">
                  <p:embed followColorScheme="full"/>
                  <p:pic>
                    <p:nvPicPr>
                      <p:cNvPr id="0"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  9.8 %</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8117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60</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Premium Growth (Life and Non-Life):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pic>
        <p:nvPicPr>
          <p:cNvPr id="22636546" name="Picture 2"/>
          <p:cNvPicPr>
            <a:picLocks noChangeAspect="1" noChangeArrowheads="1"/>
          </p:cNvPicPr>
          <p:nvPr/>
        </p:nvPicPr>
        <p:blipFill>
          <a:blip r:embed="rId3" cstate="print"/>
          <a:srcRect/>
          <a:stretch>
            <a:fillRect/>
          </a:stretch>
        </p:blipFill>
        <p:spPr bwMode="auto">
          <a:xfrm>
            <a:off x="1076641" y="1231644"/>
            <a:ext cx="6067425" cy="3362325"/>
          </a:xfrm>
          <a:prstGeom prst="rect">
            <a:avLst/>
          </a:prstGeom>
          <a:noFill/>
          <a:ln w="9525">
            <a:noFill/>
            <a:miter lim="800000"/>
            <a:headEnd/>
            <a:tailEnd/>
          </a:ln>
        </p:spPr>
      </p:pic>
      <p:graphicFrame>
        <p:nvGraphicFramePr>
          <p:cNvPr id="12" name="Table 11"/>
          <p:cNvGraphicFramePr>
            <a:graphicFrameLocks noGrp="1"/>
          </p:cNvGraphicFramePr>
          <p:nvPr/>
        </p:nvGraphicFramePr>
        <p:xfrm>
          <a:off x="580109" y="474045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dirty="0" smtClean="0"/>
                        <a:t>Non-Life</a:t>
                      </a:r>
                      <a:endParaRPr lang="en-US" dirty="0"/>
                    </a:p>
                  </a:txBody>
                  <a:tcPr/>
                </a:tc>
                <a:tc>
                  <a:txBody>
                    <a:bodyPr/>
                    <a:lstStyle/>
                    <a:p>
                      <a:pPr algn="ctr"/>
                      <a:r>
                        <a:rPr lang="en-US" b="1" dirty="0" smtClean="0">
                          <a:solidFill>
                            <a:srgbClr val="FF0000"/>
                          </a:solidFill>
                        </a:rPr>
                        <a:t>Total</a:t>
                      </a:r>
                      <a:endParaRPr lang="en-US" b="1" dirty="0">
                        <a:solidFill>
                          <a:srgbClr val="FF0000"/>
                        </a:solidFill>
                      </a:endParaRPr>
                    </a:p>
                  </a:txBody>
                  <a:tcPr>
                    <a:solidFill>
                      <a:srgbClr val="FFFF00"/>
                    </a:solidFill>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dirty="0" smtClean="0"/>
                        <a:t>1.5</a:t>
                      </a:r>
                      <a:endParaRPr lang="en-US" dirty="0"/>
                    </a:p>
                  </a:txBody>
                  <a:tcPr/>
                </a:tc>
                <a:tc>
                  <a:txBody>
                    <a:bodyPr/>
                    <a:lstStyle/>
                    <a:p>
                      <a:pPr algn="ctr"/>
                      <a:r>
                        <a:rPr lang="en-US" b="1" dirty="0" smtClean="0">
                          <a:solidFill>
                            <a:srgbClr val="FF0000"/>
                          </a:solidFill>
                        </a:rPr>
                        <a:t>1.7</a:t>
                      </a:r>
                      <a:endParaRPr lang="en-US" b="1" dirty="0">
                        <a:solidFill>
                          <a:srgbClr val="FF0000"/>
                        </a:solidFill>
                      </a:endParaRPr>
                    </a:p>
                  </a:txBody>
                  <a:tcPr>
                    <a:solidFill>
                      <a:srgbClr val="FFFF00"/>
                    </a:solidFill>
                  </a:tcPr>
                </a:tc>
              </a:tr>
              <a:tr h="370840">
                <a:tc>
                  <a:txBody>
                    <a:bodyPr/>
                    <a:lstStyle/>
                    <a:p>
                      <a:r>
                        <a:rPr lang="en-US" b="1" i="1" dirty="0" smtClean="0"/>
                        <a:t>Emerging</a:t>
                      </a:r>
                      <a:endParaRPr lang="en-US" b="1" i="1" dirty="0"/>
                    </a:p>
                  </a:txBody>
                  <a:tcPr/>
                </a:tc>
                <a:tc>
                  <a:txBody>
                    <a:bodyPr/>
                    <a:lstStyle/>
                    <a:p>
                      <a:pPr algn="ctr"/>
                      <a:r>
                        <a:rPr lang="en-US" b="1" i="1" dirty="0" smtClean="0"/>
                        <a:t>4.9</a:t>
                      </a:r>
                      <a:endParaRPr lang="en-US" b="1" i="1" dirty="0"/>
                    </a:p>
                  </a:txBody>
                  <a:tcPr/>
                </a:tc>
                <a:tc>
                  <a:txBody>
                    <a:bodyPr/>
                    <a:lstStyle/>
                    <a:p>
                      <a:pPr algn="ctr"/>
                      <a:r>
                        <a:rPr lang="en-US" b="1" i="1" dirty="0" smtClean="0"/>
                        <a:t>8.6</a:t>
                      </a:r>
                      <a:endParaRPr lang="en-US" b="1" i="1" dirty="0"/>
                    </a:p>
                  </a:txBody>
                  <a:tcPr/>
                </a:tc>
                <a:tc>
                  <a:txBody>
                    <a:bodyPr/>
                    <a:lstStyle/>
                    <a:p>
                      <a:pPr algn="ctr"/>
                      <a:r>
                        <a:rPr lang="en-US" b="1" i="1" dirty="0" smtClean="0">
                          <a:solidFill>
                            <a:srgbClr val="FF0000"/>
                          </a:solidFill>
                        </a:rPr>
                        <a:t>6.8</a:t>
                      </a:r>
                      <a:endParaRPr lang="en-US" b="1" i="1" dirty="0">
                        <a:solidFill>
                          <a:srgbClr val="FF0000"/>
                        </a:solidFill>
                      </a:endParaRPr>
                    </a:p>
                  </a:txBody>
                  <a:tcPr>
                    <a:solidFill>
                      <a:srgbClr val="FFFF00"/>
                    </a:solidFill>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dirty="0" smtClean="0"/>
                        <a:t>2.6</a:t>
                      </a:r>
                      <a:endParaRPr lang="en-US" dirty="0"/>
                    </a:p>
                  </a:txBody>
                  <a:tcPr/>
                </a:tc>
                <a:tc>
                  <a:txBody>
                    <a:bodyPr/>
                    <a:lstStyle/>
                    <a:p>
                      <a:pPr algn="ctr"/>
                      <a:r>
                        <a:rPr lang="en-US" b="1" dirty="0" smtClean="0">
                          <a:solidFill>
                            <a:srgbClr val="FF0000"/>
                          </a:solidFill>
                        </a:rPr>
                        <a:t>2.4</a:t>
                      </a:r>
                      <a:endParaRPr lang="en-US" b="1" dirty="0">
                        <a:solidFill>
                          <a:srgbClr val="FF0000"/>
                        </a:solidFill>
                      </a:endParaRPr>
                    </a:p>
                  </a:txBody>
                  <a:tcPr>
                    <a:solidFill>
                      <a:srgbClr val="FFFF00"/>
                    </a:solidFill>
                  </a:tcPr>
                </a:tc>
              </a:tr>
            </a:tbl>
          </a:graphicData>
        </a:graphic>
      </p:graphicFrame>
      <p:sp>
        <p:nvSpPr>
          <p:cNvPr id="13" name="AutoShape 14"/>
          <p:cNvSpPr>
            <a:spLocks noChangeArrowheads="1"/>
          </p:cNvSpPr>
          <p:nvPr/>
        </p:nvSpPr>
        <p:spPr bwMode="blackWhite">
          <a:xfrm>
            <a:off x="6710519" y="2290864"/>
            <a:ext cx="2315497" cy="1425728"/>
          </a:xfrm>
          <a:prstGeom prst="wedgeRectCallout">
            <a:avLst>
              <a:gd name="adj1" fmla="val -86133"/>
              <a:gd name="adj2" fmla="val -1447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Emerging markets in Asia, including China, showed faster growth an the US or Europe</a:t>
            </a:r>
            <a:endParaRPr lang="en-US" sz="1600" b="1" dirty="0">
              <a:solidFill>
                <a:schemeClr val="bg1"/>
              </a:solidFill>
            </a:endParaRPr>
          </a:p>
        </p:txBody>
      </p:sp>
      <p:sp>
        <p:nvSpPr>
          <p:cNvPr id="10" name="AutoShape 8"/>
          <p:cNvSpPr>
            <a:spLocks noChangeArrowheads="1"/>
          </p:cNvSpPr>
          <p:nvPr/>
        </p:nvSpPr>
        <p:spPr bwMode="blackWhite">
          <a:xfrm>
            <a:off x="7034982" y="4262284"/>
            <a:ext cx="1932037" cy="2094271"/>
          </a:xfrm>
          <a:prstGeom prst="wedgeRectCallout">
            <a:avLst>
              <a:gd name="adj1" fmla="val -72616"/>
              <a:gd name="adj2" fmla="val 170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Premium growth in emerging markets was 4 times that of advanced economies in 2012</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394487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61</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0" name="Table 9"/>
          <p:cNvGraphicFramePr>
            <a:graphicFrameLocks noGrp="1"/>
          </p:cNvGraphicFramePr>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b="1" dirty="0" smtClean="0">
                          <a:solidFill>
                            <a:srgbClr val="FF0000"/>
                          </a:solidFill>
                        </a:rPr>
                        <a:t>1.5</a:t>
                      </a:r>
                      <a:endParaRPr lang="en-US" b="1" dirty="0">
                        <a:solidFill>
                          <a:srgbClr val="FF0000"/>
                        </a:solidFill>
                      </a:endParaRPr>
                    </a:p>
                  </a:txBody>
                  <a:tcPr>
                    <a:solidFill>
                      <a:srgbClr val="FFFF00"/>
                    </a:solidFill>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4.9</a:t>
                      </a:r>
                      <a:endParaRPr lang="en-US" dirty="0"/>
                    </a:p>
                  </a:txBody>
                  <a:tcPr/>
                </a:tc>
                <a:tc>
                  <a:txBody>
                    <a:bodyPr/>
                    <a:lstStyle/>
                    <a:p>
                      <a:pPr algn="ctr"/>
                      <a:r>
                        <a:rPr lang="en-US" b="1" dirty="0" smtClean="0">
                          <a:solidFill>
                            <a:srgbClr val="FF0000"/>
                          </a:solidFill>
                        </a:rPr>
                        <a:t>8.6</a:t>
                      </a:r>
                      <a:endParaRPr lang="en-US" b="1" dirty="0">
                        <a:solidFill>
                          <a:srgbClr val="FF0000"/>
                        </a:solidFill>
                      </a:endParaRPr>
                    </a:p>
                  </a:txBody>
                  <a:tcPr>
                    <a:solidFill>
                      <a:srgbClr val="FFFF00"/>
                    </a:solidFill>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b="1" dirty="0" smtClean="0">
                          <a:solidFill>
                            <a:srgbClr val="FF0000"/>
                          </a:solidFill>
                        </a:rPr>
                        <a:t>2.6</a:t>
                      </a:r>
                      <a:endParaRPr lang="en-US" b="1" dirty="0">
                        <a:solidFill>
                          <a:srgbClr val="FF0000"/>
                        </a:solidFill>
                      </a:endParaRPr>
                    </a:p>
                  </a:txBody>
                  <a:tcPr>
                    <a:solidFill>
                      <a:srgbClr val="FFFF00"/>
                    </a:solidFill>
                  </a:tcPr>
                </a:tc>
                <a:tc>
                  <a:txBody>
                    <a:bodyPr/>
                    <a:lstStyle/>
                    <a:p>
                      <a:pPr algn="ctr"/>
                      <a:r>
                        <a:rPr lang="en-US" dirty="0" smtClean="0"/>
                        <a:t>2.4</a:t>
                      </a:r>
                      <a:endParaRPr lang="en-US" dirty="0"/>
                    </a:p>
                  </a:txBody>
                  <a:tcPr/>
                </a:tc>
              </a:tr>
            </a:tbl>
          </a:graphicData>
        </a:graphic>
      </p:graphicFrame>
      <p:pic>
        <p:nvPicPr>
          <p:cNvPr id="22638594" name="Picture 2"/>
          <p:cNvPicPr>
            <a:picLocks noChangeAspect="1" noChangeArrowheads="1"/>
          </p:cNvPicPr>
          <p:nvPr/>
        </p:nvPicPr>
        <p:blipFill>
          <a:blip r:embed="rId3" cstate="print"/>
          <a:srcRect/>
          <a:stretch>
            <a:fillRect/>
          </a:stretch>
        </p:blipFill>
        <p:spPr bwMode="auto">
          <a:xfrm>
            <a:off x="512587" y="1106130"/>
            <a:ext cx="6832109" cy="3806160"/>
          </a:xfrm>
          <a:prstGeom prst="rect">
            <a:avLst/>
          </a:prstGeom>
          <a:noFill/>
          <a:ln w="9525">
            <a:noFill/>
            <a:miter lim="800000"/>
            <a:headEnd/>
            <a:tailEnd/>
          </a:ln>
        </p:spPr>
      </p:pic>
      <p:sp>
        <p:nvSpPr>
          <p:cNvPr id="13" name="AutoShape 14"/>
          <p:cNvSpPr>
            <a:spLocks noChangeArrowheads="1"/>
          </p:cNvSpPr>
          <p:nvPr/>
        </p:nvSpPr>
        <p:spPr bwMode="blackWhite">
          <a:xfrm>
            <a:off x="6754763" y="2541587"/>
            <a:ext cx="2315497" cy="1425728"/>
          </a:xfrm>
          <a:prstGeom prst="wedgeRectCallout">
            <a:avLst>
              <a:gd name="adj1" fmla="val -88682"/>
              <a:gd name="adj2" fmla="val -2585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than the US</a:t>
            </a:r>
            <a:endParaRPr lang="en-US" sz="1600" b="1" dirty="0">
              <a:solidFill>
                <a:schemeClr val="bg1"/>
              </a:solidFill>
            </a:endParaRPr>
          </a:p>
        </p:txBody>
      </p:sp>
    </p:spTree>
    <p:extLst>
      <p:ext uri="{BB962C8B-B14F-4D97-AF65-F5344CB8AC3E}">
        <p14:creationId xmlns:p14="http://schemas.microsoft.com/office/powerpoint/2010/main" val="17100421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62</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Nonlife</a:t>
            </a:r>
            <a:br>
              <a:rPr lang="en-US" dirty="0" smtClean="0"/>
            </a:br>
            <a:r>
              <a:rPr lang="en-US" dirty="0" smtClean="0"/>
              <a:t>Premium Growth: 1980-2010</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2/2010.</a:t>
            </a:r>
          </a:p>
        </p:txBody>
      </p:sp>
      <p:graphicFrame>
        <p:nvGraphicFramePr>
          <p:cNvPr id="14" name="Chart 13"/>
          <p:cNvGraphicFramePr>
            <a:graphicFrameLocks/>
          </p:cNvGraphicFramePr>
          <p:nvPr/>
        </p:nvGraphicFramePr>
        <p:xfrm>
          <a:off x="188259" y="1573306"/>
          <a:ext cx="8633012" cy="4821892"/>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Nonlife premium growth in emerging markets has exceeded that of industrialized countries in </a:t>
            </a:r>
            <a:r>
              <a:rPr lang="en-US" sz="1400" b="1" dirty="0" smtClean="0">
                <a:solidFill>
                  <a:schemeClr val="bg1"/>
                </a:solidFill>
              </a:rPr>
              <a:t>27 </a:t>
            </a:r>
            <a:r>
              <a:rPr lang="en-US" sz="1400" b="1" dirty="0">
                <a:solidFill>
                  <a:schemeClr val="bg1"/>
                </a:solidFill>
              </a:rPr>
              <a:t>of the past </a:t>
            </a:r>
            <a:r>
              <a:rPr lang="en-US" sz="1400" b="1" dirty="0" smtClean="0">
                <a:solidFill>
                  <a:schemeClr val="bg1"/>
                </a:solidFill>
              </a:rPr>
              <a:t>31 </a:t>
            </a:r>
            <a:r>
              <a:rPr lang="en-US" sz="1400" b="1" dirty="0">
                <a:solidFill>
                  <a:schemeClr val="bg1"/>
                </a:solidFill>
              </a:rPr>
              <a:t>years, including the entirety of the global financial crisis..</a:t>
            </a:r>
          </a:p>
        </p:txBody>
      </p:sp>
      <p:sp>
        <p:nvSpPr>
          <p:cNvPr id="16" name="AutoShape 14"/>
          <p:cNvSpPr>
            <a:spLocks noChangeArrowheads="1"/>
          </p:cNvSpPr>
          <p:nvPr/>
        </p:nvSpPr>
        <p:spPr bwMode="blackWhite">
          <a:xfrm>
            <a:off x="1223963" y="4370388"/>
            <a:ext cx="4370387" cy="698500"/>
          </a:xfrm>
          <a:prstGeom prst="wedgeRectCallout">
            <a:avLst>
              <a:gd name="adj1" fmla="val 13230"/>
              <a:gd name="adj2" fmla="val -169639"/>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Real nonlife premium growth is very erratic in part to inflation volatility in emerging markets as well as a lack of consistent cyclicality</a:t>
            </a:r>
          </a:p>
        </p:txBody>
      </p:sp>
      <p:sp>
        <p:nvSpPr>
          <p:cNvPr id="44042" name="Rectangle 16"/>
          <p:cNvSpPr>
            <a:spLocks noChangeArrowheads="1"/>
          </p:cNvSpPr>
          <p:nvPr/>
        </p:nvSpPr>
        <p:spPr bwMode="blackWhite">
          <a:xfrm>
            <a:off x="2932113" y="1182688"/>
            <a:ext cx="2998787" cy="1265237"/>
          </a:xfrm>
          <a:prstGeom prst="rect">
            <a:avLst/>
          </a:prstGeom>
          <a:gradFill rotWithShape="1">
            <a:gsLst>
              <a:gs pos="0">
                <a:srgbClr val="225A7A"/>
              </a:gs>
              <a:gs pos="100000">
                <a:srgbClr val="173C51"/>
              </a:gs>
            </a:gsLst>
            <a:lin ang="5400000" scaled="1"/>
          </a:gradFill>
          <a:ln w="28575" algn="ctr">
            <a:solidFill>
              <a:srgbClr val="FFFFFF"/>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u="sng" dirty="0" smtClean="0">
                <a:solidFill>
                  <a:srgbClr val="FFFFFF"/>
                </a:solidFill>
                <a:cs typeface="Arial" charset="0"/>
              </a:rPr>
              <a:t>Average</a:t>
            </a:r>
            <a:r>
              <a:rPr lang="en-US" sz="1600" b="1" u="sng" dirty="0">
                <a:solidFill>
                  <a:srgbClr val="FFFFFF"/>
                </a:solidFill>
                <a:cs typeface="Arial" charset="0"/>
              </a:rPr>
              <a:t>: </a:t>
            </a:r>
            <a:r>
              <a:rPr lang="en-US" sz="1600" b="1" u="sng" dirty="0" smtClean="0">
                <a:solidFill>
                  <a:srgbClr val="FFFFFF"/>
                </a:solidFill>
                <a:cs typeface="Arial" charset="0"/>
              </a:rPr>
              <a:t>1980-2010</a:t>
            </a:r>
            <a:endParaRPr lang="en-US" sz="1600" b="1" u="sng"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Industrialized Countries: </a:t>
            </a:r>
            <a:r>
              <a:rPr lang="en-US" sz="1400" b="1" dirty="0" smtClean="0">
                <a:solidFill>
                  <a:srgbClr val="FFFFFF"/>
                </a:solidFill>
                <a:cs typeface="Arial" charset="0"/>
              </a:rPr>
              <a:t>3.8%</a:t>
            </a:r>
            <a:endParaRPr lang="en-US" sz="1400" b="1"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Emerging Markets: 9.2%</a:t>
            </a: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Overall Total: 4.2%</a:t>
            </a:r>
            <a:endParaRPr lang="pt-BR" sz="1400" b="1" dirty="0">
              <a:solidFill>
                <a:srgbClr val="FFFFFF"/>
              </a:solidFill>
              <a:cs typeface="Arial" charset="0"/>
            </a:endParaRPr>
          </a:p>
        </p:txBody>
      </p:sp>
    </p:spTree>
    <p:extLst>
      <p:ext uri="{BB962C8B-B14F-4D97-AF65-F5344CB8AC3E}">
        <p14:creationId xmlns:p14="http://schemas.microsoft.com/office/powerpoint/2010/main" val="14777144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63</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39618" name="Picture 2"/>
          <p:cNvPicPr>
            <a:picLocks noChangeAspect="1" noChangeArrowheads="1"/>
          </p:cNvPicPr>
          <p:nvPr/>
        </p:nvPicPr>
        <p:blipFill>
          <a:blip r:embed="rId3" cstate="print"/>
          <a:srcRect/>
          <a:stretch>
            <a:fillRect/>
          </a:stretch>
        </p:blipFill>
        <p:spPr bwMode="auto">
          <a:xfrm>
            <a:off x="235207" y="1312608"/>
            <a:ext cx="7373122" cy="4888322"/>
          </a:xfrm>
          <a:prstGeom prst="rect">
            <a:avLst/>
          </a:prstGeom>
          <a:noFill/>
          <a:ln w="9525">
            <a:noFill/>
            <a:miter lim="800000"/>
            <a:headEnd/>
            <a:tailEnd/>
          </a:ln>
        </p:spPr>
      </p:pic>
      <p:sp>
        <p:nvSpPr>
          <p:cNvPr id="11" name="AutoShape 14"/>
          <p:cNvSpPr>
            <a:spLocks noChangeArrowheads="1"/>
          </p:cNvSpPr>
          <p:nvPr/>
        </p:nvSpPr>
        <p:spPr bwMode="blackWhite">
          <a:xfrm>
            <a:off x="6046839" y="1214232"/>
            <a:ext cx="2698955" cy="2074658"/>
          </a:xfrm>
          <a:prstGeom prst="wedgeRectCallout">
            <a:avLst>
              <a:gd name="adj1" fmla="val -116791"/>
              <a:gd name="adj2" fmla="val -301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Non-Life growth in 2012 exceeded the pre-crisis and post-crisis average.  The same is true for advanced Asia economies like China</a:t>
            </a:r>
            <a:endParaRPr lang="en-US" b="1" dirty="0">
              <a:solidFill>
                <a:schemeClr val="bg1"/>
              </a:solidFill>
            </a:endParaRPr>
          </a:p>
        </p:txBody>
      </p:sp>
    </p:spTree>
    <p:extLst>
      <p:ext uri="{BB962C8B-B14F-4D97-AF65-F5344CB8AC3E}">
        <p14:creationId xmlns:p14="http://schemas.microsoft.com/office/powerpoint/2010/main" val="7155923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64</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2" name="Table 11"/>
          <p:cNvGraphicFramePr>
            <a:graphicFrameLocks noGrp="1"/>
          </p:cNvGraphicFramePr>
          <p:nvPr/>
        </p:nvGraphicFramePr>
        <p:xfrm>
          <a:off x="1022559" y="4976422"/>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b="1" dirty="0" smtClean="0">
                          <a:solidFill>
                            <a:srgbClr val="FF0000"/>
                          </a:solidFill>
                        </a:rPr>
                        <a:t>Life</a:t>
                      </a:r>
                      <a:endParaRPr lang="en-US" b="1" dirty="0">
                        <a:solidFill>
                          <a:srgbClr val="FF0000"/>
                        </a:solidFill>
                      </a:endParaRPr>
                    </a:p>
                  </a:txBody>
                  <a:tcPr>
                    <a:solidFill>
                      <a:srgbClr val="FFFF00"/>
                    </a:solidFill>
                  </a:tcPr>
                </a:tc>
                <a:tc>
                  <a:txBody>
                    <a:bodyPr/>
                    <a:lstStyle/>
                    <a:p>
                      <a:pPr algn="ctr"/>
                      <a:r>
                        <a:rPr lang="en-US" dirty="0" smtClean="0"/>
                        <a:t>Non-Life</a:t>
                      </a:r>
                      <a:endParaRPr lang="en-US" dirty="0"/>
                    </a:p>
                  </a:txBody>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1.5</a:t>
                      </a:r>
                      <a:endParaRPr lang="en-US" dirty="0"/>
                    </a:p>
                  </a:txBody>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b="1" dirty="0" smtClean="0">
                          <a:solidFill>
                            <a:srgbClr val="FF0000"/>
                          </a:solidFill>
                        </a:rPr>
                        <a:t>4.9</a:t>
                      </a:r>
                      <a:endParaRPr lang="en-US" b="1" dirty="0">
                        <a:solidFill>
                          <a:srgbClr val="FF0000"/>
                        </a:solidFill>
                      </a:endParaRPr>
                    </a:p>
                  </a:txBody>
                  <a:tcPr>
                    <a:solidFill>
                      <a:srgbClr val="FFFF00"/>
                    </a:solidFill>
                  </a:tcPr>
                </a:tc>
                <a:tc>
                  <a:txBody>
                    <a:bodyPr/>
                    <a:lstStyle/>
                    <a:p>
                      <a:pPr algn="ctr"/>
                      <a:r>
                        <a:rPr lang="en-US" dirty="0" smtClean="0"/>
                        <a:t>8.6</a:t>
                      </a:r>
                      <a:endParaRPr lang="en-US" dirty="0"/>
                    </a:p>
                  </a:txBody>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b="1" dirty="0" smtClean="0">
                          <a:solidFill>
                            <a:srgbClr val="FF0000"/>
                          </a:solidFill>
                        </a:rPr>
                        <a:t>2.3</a:t>
                      </a:r>
                      <a:endParaRPr lang="en-US" b="1" dirty="0">
                        <a:solidFill>
                          <a:srgbClr val="FF0000"/>
                        </a:solidFill>
                      </a:endParaRPr>
                    </a:p>
                  </a:txBody>
                  <a:tcPr>
                    <a:solidFill>
                      <a:srgbClr val="FFFF00"/>
                    </a:solidFill>
                  </a:tcPr>
                </a:tc>
                <a:tc>
                  <a:txBody>
                    <a:bodyPr/>
                    <a:lstStyle/>
                    <a:p>
                      <a:pPr algn="ctr"/>
                      <a:r>
                        <a:rPr lang="en-US" dirty="0" smtClean="0"/>
                        <a:t>2.6</a:t>
                      </a:r>
                      <a:endParaRPr lang="en-US" dirty="0"/>
                    </a:p>
                  </a:txBody>
                  <a:tcPr/>
                </a:tc>
                <a:tc>
                  <a:txBody>
                    <a:bodyPr/>
                    <a:lstStyle/>
                    <a:p>
                      <a:pPr algn="ctr"/>
                      <a:r>
                        <a:rPr lang="en-US" dirty="0" smtClean="0"/>
                        <a:t>2.4</a:t>
                      </a:r>
                      <a:endParaRPr lang="en-US" dirty="0"/>
                    </a:p>
                  </a:txBody>
                  <a:tcPr/>
                </a:tc>
              </a:tr>
            </a:tbl>
          </a:graphicData>
        </a:graphic>
      </p:graphicFrame>
      <p:pic>
        <p:nvPicPr>
          <p:cNvPr id="22637570" name="Picture 2"/>
          <p:cNvPicPr>
            <a:picLocks noChangeAspect="1" noChangeArrowheads="1"/>
          </p:cNvPicPr>
          <p:nvPr/>
        </p:nvPicPr>
        <p:blipFill>
          <a:blip r:embed="rId3" cstate="print"/>
          <a:srcRect/>
          <a:stretch>
            <a:fillRect/>
          </a:stretch>
        </p:blipFill>
        <p:spPr bwMode="auto">
          <a:xfrm>
            <a:off x="831022" y="1359167"/>
            <a:ext cx="6449774" cy="3537298"/>
          </a:xfrm>
          <a:prstGeom prst="rect">
            <a:avLst/>
          </a:prstGeom>
          <a:noFill/>
          <a:ln w="9525">
            <a:noFill/>
            <a:miter lim="800000"/>
            <a:headEnd/>
            <a:tailEnd/>
          </a:ln>
        </p:spPr>
      </p:pic>
      <p:sp>
        <p:nvSpPr>
          <p:cNvPr id="11" name="AutoShape 14"/>
          <p:cNvSpPr>
            <a:spLocks noChangeArrowheads="1"/>
          </p:cNvSpPr>
          <p:nvPr/>
        </p:nvSpPr>
        <p:spPr bwMode="blackWhite">
          <a:xfrm>
            <a:off x="6754763" y="2541587"/>
            <a:ext cx="2315497" cy="1425728"/>
          </a:xfrm>
          <a:prstGeom prst="wedgeRectCallout">
            <a:avLst>
              <a:gd name="adj1" fmla="val -85497"/>
              <a:gd name="adj2" fmla="val -21713"/>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life insurance premiums was a bit slower in China than the US</a:t>
            </a:r>
            <a:endParaRPr lang="en-US" sz="1600" b="1" dirty="0">
              <a:solidFill>
                <a:schemeClr val="bg1"/>
              </a:solidFill>
            </a:endParaRPr>
          </a:p>
        </p:txBody>
      </p:sp>
    </p:spTree>
    <p:extLst>
      <p:ext uri="{BB962C8B-B14F-4D97-AF65-F5344CB8AC3E}">
        <p14:creationId xmlns:p14="http://schemas.microsoft.com/office/powerpoint/2010/main" val="10015551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65</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World Bank, IMF;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2800" b="1" kern="0" dirty="0" smtClean="0">
                <a:solidFill>
                  <a:srgbClr val="225A7A"/>
                </a:solidFill>
                <a:ea typeface="+mj-ea"/>
                <a:cs typeface="+mj-cs"/>
              </a:rPr>
              <a:t>Gap Between GDP Growth and Reinsurance Limit in Asia-Pacific Region</a:t>
            </a:r>
            <a:r>
              <a:rPr kumimoji="0" lang="en-US" sz="2800" b="1" i="0" u="none" strike="noStrike" kern="0" cap="none" spc="0" normalizeH="0" baseline="0" noProof="0" dirty="0" smtClean="0">
                <a:ln>
                  <a:noFill/>
                </a:ln>
                <a:solidFill>
                  <a:srgbClr val="225A7A"/>
                </a:solidFill>
                <a:effectLst/>
                <a:uLnTx/>
                <a:uFillTx/>
                <a:ea typeface="+mj-ea"/>
                <a:cs typeface="+mj-cs"/>
              </a:rPr>
              <a:t>: 2004—2013</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463" y="1785938"/>
            <a:ext cx="7802562" cy="4556664"/>
          </a:xfrm>
          <a:prstGeom prst="rect">
            <a:avLst/>
          </a:prstGeom>
        </p:spPr>
      </p:pic>
      <p:sp>
        <p:nvSpPr>
          <p:cNvPr id="15" name="AutoShape 8"/>
          <p:cNvSpPr>
            <a:spLocks noChangeArrowheads="1"/>
          </p:cNvSpPr>
          <p:nvPr/>
        </p:nvSpPr>
        <p:spPr bwMode="blackWhite">
          <a:xfrm>
            <a:off x="1352711" y="2114552"/>
            <a:ext cx="3833652" cy="1357312"/>
          </a:xfrm>
          <a:prstGeom prst="wedgeRectCallout">
            <a:avLst>
              <a:gd name="adj1" fmla="val 101733"/>
              <a:gd name="adj2" fmla="val 96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gap between GDP and reinsurance limit in Asia is growing—suggesting the region is “under-reinsured”</a:t>
            </a:r>
            <a:endParaRPr lang="en-US" sz="2000" b="1" i="1" dirty="0">
              <a:solidFill>
                <a:schemeClr val="bg1"/>
              </a:solidFill>
              <a:cs typeface="+mn-cs"/>
            </a:endParaRPr>
          </a:p>
        </p:txBody>
      </p:sp>
    </p:spTree>
    <p:extLst>
      <p:ext uri="{BB962C8B-B14F-4D97-AF65-F5344CB8AC3E}">
        <p14:creationId xmlns:p14="http://schemas.microsoft.com/office/powerpoint/2010/main" val="2526308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2" name="Picture 2"/>
          <p:cNvPicPr>
            <a:picLocks noChangeAspect="1" noChangeArrowheads="1"/>
          </p:cNvPicPr>
          <p:nvPr/>
        </p:nvPicPr>
        <p:blipFill>
          <a:blip r:embed="rId3" cstate="print"/>
          <a:srcRect/>
          <a:stretch>
            <a:fillRect/>
          </a:stretch>
        </p:blipFill>
        <p:spPr bwMode="auto">
          <a:xfrm>
            <a:off x="374087" y="1274129"/>
            <a:ext cx="7649036" cy="5020052"/>
          </a:xfrm>
          <a:prstGeom prst="rect">
            <a:avLst/>
          </a:prstGeom>
          <a:noFill/>
          <a:ln w="9525">
            <a:noFill/>
            <a:miter lim="800000"/>
            <a:headEnd/>
            <a:tailEnd/>
          </a:ln>
        </p:spPr>
      </p:pic>
      <p:sp>
        <p:nvSpPr>
          <p:cNvPr id="10" name="AutoShape 14"/>
          <p:cNvSpPr>
            <a:spLocks noChangeArrowheads="1"/>
          </p:cNvSpPr>
          <p:nvPr/>
        </p:nvSpPr>
        <p:spPr bwMode="blackWhite">
          <a:xfrm>
            <a:off x="6386048" y="1287974"/>
            <a:ext cx="2698955" cy="2841574"/>
          </a:xfrm>
          <a:prstGeom prst="wedgeRectCallout">
            <a:avLst>
              <a:gd name="adj1" fmla="val -83457"/>
              <a:gd name="adj2" fmla="val -42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Life Insurance growth in 2012 was lower than the pre-crisis average but above than the post-crisis average.  Advanced Asia economies like China saw stronger growth on average than before or after the crisis.</a:t>
            </a:r>
            <a:endParaRPr lang="en-US" b="1" dirty="0">
              <a:solidFill>
                <a:schemeClr val="bg1"/>
              </a:solidFill>
            </a:endParaRPr>
          </a:p>
        </p:txBody>
      </p:sp>
    </p:spTree>
    <p:extLst>
      <p:ext uri="{BB962C8B-B14F-4D97-AF65-F5344CB8AC3E}">
        <p14:creationId xmlns:p14="http://schemas.microsoft.com/office/powerpoint/2010/main" val="36407883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67</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and Non-Life Insurance Penetration</a:t>
            </a:r>
            <a:br>
              <a:rPr lang="en-US" dirty="0" smtClean="0"/>
            </a:br>
            <a:r>
              <a:rPr lang="en-US" dirty="0" smtClean="0"/>
              <a:t>as a % of GDP: 1962-2012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1666" name="Picture 2"/>
          <p:cNvPicPr>
            <a:picLocks noChangeAspect="1" noChangeArrowheads="1"/>
          </p:cNvPicPr>
          <p:nvPr/>
        </p:nvPicPr>
        <p:blipFill>
          <a:blip r:embed="rId3" cstate="print"/>
          <a:srcRect/>
          <a:stretch>
            <a:fillRect/>
          </a:stretch>
        </p:blipFill>
        <p:spPr bwMode="auto">
          <a:xfrm>
            <a:off x="661401" y="1828796"/>
            <a:ext cx="7759915" cy="4549263"/>
          </a:xfrm>
          <a:prstGeom prst="rect">
            <a:avLst/>
          </a:prstGeom>
          <a:noFill/>
          <a:ln w="9525">
            <a:noFill/>
            <a:miter lim="800000"/>
            <a:headEnd/>
            <a:tailEnd/>
          </a:ln>
        </p:spPr>
      </p:pic>
      <p:sp>
        <p:nvSpPr>
          <p:cNvPr id="10" name="AutoShape 14"/>
          <p:cNvSpPr>
            <a:spLocks noChangeArrowheads="1"/>
          </p:cNvSpPr>
          <p:nvPr/>
        </p:nvSpPr>
        <p:spPr bwMode="blackWhite">
          <a:xfrm>
            <a:off x="4262284" y="1091381"/>
            <a:ext cx="3539612" cy="914400"/>
          </a:xfrm>
          <a:prstGeom prst="wedgeRectCallout">
            <a:avLst>
              <a:gd name="adj1" fmla="val 17424"/>
              <a:gd name="adj2" fmla="val 819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Life insurance in emerging markets has experienced the fastest in recent decades</a:t>
            </a:r>
            <a:endParaRPr lang="en-US" b="1" dirty="0">
              <a:solidFill>
                <a:schemeClr val="bg1"/>
              </a:solidFill>
            </a:endParaRPr>
          </a:p>
        </p:txBody>
      </p:sp>
      <p:sp>
        <p:nvSpPr>
          <p:cNvPr id="12" name="AutoShape 7"/>
          <p:cNvSpPr>
            <a:spLocks noChangeArrowheads="1"/>
          </p:cNvSpPr>
          <p:nvPr/>
        </p:nvSpPr>
        <p:spPr bwMode="blackWhite">
          <a:xfrm>
            <a:off x="4252434" y="4395021"/>
            <a:ext cx="3328222" cy="575187"/>
          </a:xfrm>
          <a:prstGeom prst="wedgeRectCallout">
            <a:avLst>
              <a:gd name="adj1" fmla="val 26614"/>
              <a:gd name="adj2" fmla="val -1010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Non-life markets have been slower to grow than life</a:t>
            </a:r>
            <a:endParaRPr lang="en-US" b="1" dirty="0">
              <a:solidFill>
                <a:srgbClr val="FFFFFF"/>
              </a:solidFill>
              <a:latin typeface="Arial" charset="0"/>
              <a:cs typeface="Arial" charset="0"/>
            </a:endParaRPr>
          </a:p>
        </p:txBody>
      </p:sp>
      <p:sp>
        <p:nvSpPr>
          <p:cNvPr id="13" name="TextBox 12"/>
          <p:cNvSpPr txBox="1"/>
          <p:nvPr/>
        </p:nvSpPr>
        <p:spPr>
          <a:xfrm rot="5400000">
            <a:off x="7329949" y="3318388"/>
            <a:ext cx="2728452" cy="369332"/>
          </a:xfrm>
          <a:prstGeom prst="rect">
            <a:avLst/>
          </a:prstGeom>
          <a:noFill/>
        </p:spPr>
        <p:txBody>
          <a:bodyPr wrap="square" rtlCol="0">
            <a:spAutoFit/>
          </a:bodyPr>
          <a:lstStyle/>
          <a:p>
            <a:pPr algn="ctr"/>
            <a:r>
              <a:rPr lang="en-US" b="1" dirty="0" smtClean="0">
                <a:solidFill>
                  <a:srgbClr val="225A7A"/>
                </a:solidFill>
              </a:rPr>
              <a:t>Emerging Markets</a:t>
            </a:r>
            <a:endParaRPr lang="en-US" b="1" dirty="0">
              <a:solidFill>
                <a:srgbClr val="225A7A"/>
              </a:solidFill>
            </a:endParaRPr>
          </a:p>
        </p:txBody>
      </p:sp>
      <p:sp>
        <p:nvSpPr>
          <p:cNvPr id="14" name="TextBox 13"/>
          <p:cNvSpPr txBox="1"/>
          <p:nvPr/>
        </p:nvSpPr>
        <p:spPr>
          <a:xfrm rot="16200000">
            <a:off x="-924232" y="3323305"/>
            <a:ext cx="2728452" cy="369332"/>
          </a:xfrm>
          <a:prstGeom prst="rect">
            <a:avLst/>
          </a:prstGeom>
          <a:noFill/>
        </p:spPr>
        <p:txBody>
          <a:bodyPr wrap="square" rtlCol="0">
            <a:spAutoFit/>
          </a:bodyPr>
          <a:lstStyle/>
          <a:p>
            <a:pPr algn="ctr"/>
            <a:r>
              <a:rPr lang="en-US" b="1" dirty="0" smtClean="0">
                <a:solidFill>
                  <a:srgbClr val="225A7A"/>
                </a:solidFill>
              </a:rPr>
              <a:t>Advanced Markets</a:t>
            </a:r>
            <a:endParaRPr lang="en-US" b="1" dirty="0">
              <a:solidFill>
                <a:srgbClr val="225A7A"/>
              </a:solidFill>
            </a:endParaRPr>
          </a:p>
        </p:txBody>
      </p:sp>
    </p:spTree>
    <p:extLst>
      <p:ext uri="{BB962C8B-B14F-4D97-AF65-F5344CB8AC3E}">
        <p14:creationId xmlns:p14="http://schemas.microsoft.com/office/powerpoint/2010/main" val="34038830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print"/>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extLst>
      <p:ext uri="{BB962C8B-B14F-4D97-AF65-F5344CB8AC3E}">
        <p14:creationId xmlns:p14="http://schemas.microsoft.com/office/powerpoint/2010/main" val="12881351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69</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Population Distribution, by Region:</a:t>
            </a:r>
            <a:br>
              <a:rPr lang="en-US" dirty="0" smtClean="0"/>
            </a:br>
            <a:r>
              <a:rPr lang="en-US" dirty="0" smtClean="0"/>
              <a:t>1962-2062F</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from United Nations Department of Economic and </a:t>
            </a:r>
            <a:r>
              <a:rPr lang="en-US" sz="1100" dirty="0" err="1" smtClean="0"/>
              <a:t>Sovial</a:t>
            </a:r>
            <a:r>
              <a:rPr lang="en-US" sz="1100" dirty="0" smtClean="0"/>
              <a:t> Affairs, Population Division.</a:t>
            </a:r>
            <a:endParaRPr lang="en-US" sz="1100" dirty="0"/>
          </a:p>
        </p:txBody>
      </p:sp>
      <p:sp>
        <p:nvSpPr>
          <p:cNvPr id="14" name="Text Box 17"/>
          <p:cNvSpPr txBox="1">
            <a:spLocks noChangeArrowheads="1"/>
          </p:cNvSpPr>
          <p:nvPr/>
        </p:nvSpPr>
        <p:spPr bwMode="auto">
          <a:xfrm>
            <a:off x="486700" y="1093461"/>
            <a:ext cx="7624915" cy="70788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Enormous population shifts will impact insurance demand over the next half century</a:t>
            </a:r>
          </a:p>
        </p:txBody>
      </p:sp>
      <p:pic>
        <p:nvPicPr>
          <p:cNvPr id="22643714" name="Picture 2"/>
          <p:cNvPicPr>
            <a:picLocks noChangeAspect="1" noChangeArrowheads="1"/>
          </p:cNvPicPr>
          <p:nvPr/>
        </p:nvPicPr>
        <p:blipFill>
          <a:blip r:embed="rId3" cstate="print"/>
          <a:srcRect/>
          <a:stretch>
            <a:fillRect/>
          </a:stretch>
        </p:blipFill>
        <p:spPr bwMode="auto">
          <a:xfrm>
            <a:off x="462424" y="1798074"/>
            <a:ext cx="7334250" cy="4648200"/>
          </a:xfrm>
          <a:prstGeom prst="rect">
            <a:avLst/>
          </a:prstGeom>
          <a:noFill/>
          <a:ln w="9525">
            <a:noFill/>
            <a:miter lim="800000"/>
            <a:headEnd/>
            <a:tailEnd/>
          </a:ln>
        </p:spPr>
      </p:pic>
      <p:sp>
        <p:nvSpPr>
          <p:cNvPr id="9" name="Rectangle 8"/>
          <p:cNvSpPr/>
          <p:nvPr/>
        </p:nvSpPr>
        <p:spPr>
          <a:xfrm>
            <a:off x="1179871" y="2064774"/>
            <a:ext cx="648930" cy="6390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1471" y="2104103"/>
            <a:ext cx="648930" cy="5751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2871" y="2094271"/>
            <a:ext cx="648930" cy="54078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4103" y="2084439"/>
            <a:ext cx="648930" cy="5162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503" y="2069695"/>
            <a:ext cx="648930" cy="3687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4"/>
          <p:cNvSpPr>
            <a:spLocks noChangeArrowheads="1"/>
          </p:cNvSpPr>
          <p:nvPr/>
        </p:nvSpPr>
        <p:spPr bwMode="blackWhite">
          <a:xfrm>
            <a:off x="7688825" y="1936953"/>
            <a:ext cx="1337187" cy="2762865"/>
          </a:xfrm>
          <a:prstGeom prst="wedgeRectCallout">
            <a:avLst>
              <a:gd name="adj1" fmla="val -86252"/>
              <a:gd name="adj2" fmla="val 20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Africa is expected to be the fastest population growth over the next 50 years, but no expectation now of Asia-like growth in economies or insurance demand</a:t>
            </a:r>
            <a:endParaRPr lang="en-US" sz="1400" b="1" dirty="0">
              <a:solidFill>
                <a:schemeClr val="bg1"/>
              </a:solidFill>
            </a:endParaRPr>
          </a:p>
        </p:txBody>
      </p:sp>
    </p:spTree>
    <p:extLst>
      <p:ext uri="{BB962C8B-B14F-4D97-AF65-F5344CB8AC3E}">
        <p14:creationId xmlns:p14="http://schemas.microsoft.com/office/powerpoint/2010/main" val="26393974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 combined ratio including M&amp;FG insurers is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24326198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347" name="Chart" r:id="rId4" imgW="8601024" imgH="3933862" progId="MSGraph.Chart.8">
                  <p:embed followColorScheme="full"/>
                </p:oleObj>
              </mc:Choice>
              <mc:Fallback>
                <p:oleObj name="Chart" r:id="rId4" imgW="8601024" imgH="3933862" progId="MSGraph.Chart.8">
                  <p:embed followColorScheme="full"/>
                  <p:pic>
                    <p:nvPicPr>
                      <p:cNvPr id="0" name="Object 2"/>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26309"/>
            <a:ext cx="1472022" cy="680362"/>
          </a:xfrm>
          <a:prstGeom prst="wedgeRectCallout">
            <a:avLst>
              <a:gd name="adj1" fmla="val 126462"/>
              <a:gd name="adj2" fmla="val -181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70</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Relationship Between Real GDP and Real Life and Non-Life Premium Growth, 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68" y="1868129"/>
            <a:ext cx="4076382" cy="2809568"/>
          </a:xfrm>
          <a:prstGeom prst="rect">
            <a:avLst/>
          </a:prstGeom>
          <a:noFill/>
          <a:ln w="9525">
            <a:noFill/>
            <a:miter lim="800000"/>
            <a:headEnd/>
            <a:tailEnd/>
          </a:ln>
        </p:spPr>
      </p:pic>
      <p:sp>
        <p:nvSpPr>
          <p:cNvPr id="11" name="AutoShape 14"/>
          <p:cNvSpPr>
            <a:spLocks noChangeArrowheads="1"/>
          </p:cNvSpPr>
          <p:nvPr/>
        </p:nvSpPr>
        <p:spPr bwMode="blackWhite">
          <a:xfrm>
            <a:off x="1101213" y="4837471"/>
            <a:ext cx="2880850" cy="1661652"/>
          </a:xfrm>
          <a:prstGeom prst="wedgeRectCallout">
            <a:avLst>
              <a:gd name="adj1" fmla="val 33322"/>
              <a:gd name="adj2" fmla="val -101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was a clear but  highly relationship between real GDP growth and real premium growth in advance markets in 2012</a:t>
            </a:r>
            <a:endParaRPr lang="en-US" b="1" dirty="0">
              <a:solidFill>
                <a:schemeClr val="bg1"/>
              </a:solidFill>
            </a:endParaRPr>
          </a:p>
        </p:txBody>
      </p:sp>
      <p:pic>
        <p:nvPicPr>
          <p:cNvPr id="2264064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4012" y="1903038"/>
            <a:ext cx="3862234" cy="2618263"/>
          </a:xfrm>
          <a:prstGeom prst="rect">
            <a:avLst/>
          </a:prstGeom>
          <a:noFill/>
          <a:ln w="9525">
            <a:noFill/>
            <a:miter lim="800000"/>
            <a:headEnd/>
            <a:tailEnd/>
          </a:ln>
        </p:spPr>
      </p:pic>
      <p:sp>
        <p:nvSpPr>
          <p:cNvPr id="14" name="Rectangle 3"/>
          <p:cNvSpPr>
            <a:spLocks noChangeArrowheads="1"/>
          </p:cNvSpPr>
          <p:nvPr/>
        </p:nvSpPr>
        <p:spPr bwMode="black">
          <a:xfrm>
            <a:off x="680036" y="1464049"/>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5" name="Rectangle 3"/>
          <p:cNvSpPr>
            <a:spLocks noChangeArrowheads="1"/>
          </p:cNvSpPr>
          <p:nvPr/>
        </p:nvSpPr>
        <p:spPr bwMode="black">
          <a:xfrm>
            <a:off x="4775172" y="1468965"/>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6" name="AutoShape 14"/>
          <p:cNvSpPr>
            <a:spLocks noChangeArrowheads="1"/>
          </p:cNvSpPr>
          <p:nvPr/>
        </p:nvSpPr>
        <p:spPr bwMode="blackWhite">
          <a:xfrm>
            <a:off x="5329084" y="4862052"/>
            <a:ext cx="3062746" cy="1661652"/>
          </a:xfrm>
          <a:prstGeom prst="wedgeRectCallout">
            <a:avLst>
              <a:gd name="adj1" fmla="val 29791"/>
              <a:gd name="adj2" fmla="val -102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correlation between real GDP growth and real premium growth in emerging markets was much stronger than in advanced markets in 2012</a:t>
            </a:r>
            <a:endParaRPr lang="en-US" b="1" dirty="0">
              <a:solidFill>
                <a:schemeClr val="bg1"/>
              </a:solidFill>
            </a:endParaRPr>
          </a:p>
        </p:txBody>
      </p:sp>
    </p:spTree>
    <p:extLst>
      <p:ext uri="{BB962C8B-B14F-4D97-AF65-F5344CB8AC3E}">
        <p14:creationId xmlns:p14="http://schemas.microsoft.com/office/powerpoint/2010/main" val="3873983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71</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Insurance Density and Penetration for Advanced and Emerging Markets,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8833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9611" y="1347013"/>
            <a:ext cx="3838626" cy="5442002"/>
          </a:xfrm>
          <a:prstGeom prst="rect">
            <a:avLst/>
          </a:prstGeom>
          <a:noFill/>
          <a:ln w="9525">
            <a:noFill/>
            <a:miter lim="800000"/>
            <a:headEnd/>
            <a:tailEnd/>
          </a:ln>
        </p:spPr>
      </p:pic>
      <p:pic>
        <p:nvPicPr>
          <p:cNvPr id="2288333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1785" y="1425664"/>
            <a:ext cx="4415881" cy="4137844"/>
          </a:xfrm>
          <a:prstGeom prst="rect">
            <a:avLst/>
          </a:prstGeom>
          <a:noFill/>
          <a:ln w="9525">
            <a:noFill/>
            <a:miter lim="800000"/>
            <a:headEnd/>
            <a:tailEnd/>
          </a:ln>
        </p:spPr>
      </p:pic>
      <p:sp>
        <p:nvSpPr>
          <p:cNvPr id="12" name="Rectangle 3"/>
          <p:cNvSpPr>
            <a:spLocks noChangeArrowheads="1"/>
          </p:cNvSpPr>
          <p:nvPr/>
        </p:nvSpPr>
        <p:spPr bwMode="black">
          <a:xfrm>
            <a:off x="650540" y="1031441"/>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3" name="Rectangle 3"/>
          <p:cNvSpPr>
            <a:spLocks noChangeArrowheads="1"/>
          </p:cNvSpPr>
          <p:nvPr/>
        </p:nvSpPr>
        <p:spPr bwMode="black">
          <a:xfrm>
            <a:off x="5335600" y="1036344"/>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4" name="AutoShape 14"/>
          <p:cNvSpPr>
            <a:spLocks noChangeArrowheads="1"/>
          </p:cNvSpPr>
          <p:nvPr/>
        </p:nvSpPr>
        <p:spPr bwMode="blackWhite">
          <a:xfrm>
            <a:off x="2172929" y="4288593"/>
            <a:ext cx="2507226" cy="716026"/>
          </a:xfrm>
          <a:prstGeom prst="wedgeRectCallout">
            <a:avLst>
              <a:gd name="adj1" fmla="val -29467"/>
              <a:gd name="adj2" fmla="val -205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100" b="1" dirty="0" smtClean="0">
                <a:solidFill>
                  <a:schemeClr val="bg1"/>
                </a:solidFill>
              </a:rPr>
              <a:t>Spending and penetration are generally much higher in advanced markets, though growth is fastest in emerging markets</a:t>
            </a:r>
            <a:endParaRPr lang="en-US" sz="1100" b="1" dirty="0">
              <a:solidFill>
                <a:schemeClr val="bg1"/>
              </a:solidFill>
            </a:endParaRPr>
          </a:p>
        </p:txBody>
      </p:sp>
      <p:sp>
        <p:nvSpPr>
          <p:cNvPr id="16" name="Rectangle 15"/>
          <p:cNvSpPr/>
          <p:nvPr/>
        </p:nvSpPr>
        <p:spPr>
          <a:xfrm>
            <a:off x="5329084" y="4159045"/>
            <a:ext cx="1189703" cy="78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7"/>
          <p:cNvSpPr>
            <a:spLocks noChangeArrowheads="1"/>
          </p:cNvSpPr>
          <p:nvPr/>
        </p:nvSpPr>
        <p:spPr bwMode="blackWhite">
          <a:xfrm>
            <a:off x="6764591" y="4562168"/>
            <a:ext cx="2241756" cy="1327355"/>
          </a:xfrm>
          <a:prstGeom prst="wedgeRectCallout">
            <a:avLst>
              <a:gd name="adj1" fmla="val -60526"/>
              <a:gd name="adj2" fmla="val -7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Chinese spending on insurance is very similar to Russia, but Russian spending is mostly non-life and in China the majority is life</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954395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8601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9CEEAFE-95BB-430F-A04C-D667731B1514}" type="slidenum">
              <a:rPr lang="en-US" sz="900">
                <a:solidFill>
                  <a:schemeClr val="bg1"/>
                </a:solidFill>
              </a:rPr>
              <a:pPr algn="r" eaLnBrk="0" hangingPunct="0">
                <a:lnSpc>
                  <a:spcPct val="85000"/>
                </a:lnSpc>
                <a:spcBef>
                  <a:spcPct val="20000"/>
                </a:spcBef>
              </a:pPr>
              <a:t>72</a:t>
            </a:fld>
            <a:endParaRPr lang="en-US" sz="900">
              <a:solidFill>
                <a:schemeClr val="bg1"/>
              </a:solidFill>
            </a:endParaRPr>
          </a:p>
        </p:txBody>
      </p:sp>
      <p:pic>
        <p:nvPicPr>
          <p:cNvPr id="8602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638" y="1971675"/>
            <a:ext cx="8929687" cy="17795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The Unfortunate Nexus: Opportunity, Risk &amp; Instability</a:t>
            </a:r>
          </a:p>
        </p:txBody>
      </p:sp>
      <p:sp>
        <p:nvSpPr>
          <p:cNvPr id="1924103" name="Rectangle 7"/>
          <p:cNvSpPr>
            <a:spLocks noChangeArrowheads="1"/>
          </p:cNvSpPr>
          <p:nvPr/>
        </p:nvSpPr>
        <p:spPr bwMode="auto">
          <a:xfrm>
            <a:off x="496888" y="4186238"/>
            <a:ext cx="8396287"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Most of the Global Economy’s Future Gains Will be Fraught with Much Greater Risk and Uncertainty than in </a:t>
            </a:r>
            <a:r>
              <a:rPr lang="en-US" sz="3600" b="1" dirty="0" smtClean="0">
                <a:solidFill>
                  <a:srgbClr val="225A7A"/>
                </a:solidFill>
              </a:rPr>
              <a:t>the Past</a:t>
            </a:r>
            <a:endParaRPr lang="en-US" sz="3600" b="1" dirty="0">
              <a:solidFill>
                <a:schemeClr val="folHlink"/>
              </a:solidFill>
            </a:endParaRPr>
          </a:p>
        </p:txBody>
      </p:sp>
    </p:spTree>
    <p:extLst>
      <p:ext uri="{BB962C8B-B14F-4D97-AF65-F5344CB8AC3E}">
        <p14:creationId xmlns:p14="http://schemas.microsoft.com/office/powerpoint/2010/main" val="40149240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9651" y="1175529"/>
            <a:ext cx="8345724" cy="5336165"/>
          </a:xfrm>
        </p:spPr>
      </p:pic>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73</a:t>
            </a:fld>
            <a:endParaRPr lang="en-US"/>
          </a:p>
        </p:txBody>
      </p:sp>
      <p:sp>
        <p:nvSpPr>
          <p:cNvPr id="7" name="TextBox 6"/>
          <p:cNvSpPr txBox="1"/>
          <p:nvPr/>
        </p:nvSpPr>
        <p:spPr>
          <a:xfrm>
            <a:off x="369651" y="6511694"/>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8" name="AutoShape 13"/>
          <p:cNvSpPr>
            <a:spLocks noChangeArrowheads="1"/>
          </p:cNvSpPr>
          <p:nvPr/>
        </p:nvSpPr>
        <p:spPr bwMode="blackWhite">
          <a:xfrm>
            <a:off x="5257800" y="5481773"/>
            <a:ext cx="2570162" cy="1061104"/>
          </a:xfrm>
          <a:prstGeom prst="wedgeRectCallout">
            <a:avLst>
              <a:gd name="adj1" fmla="val -24182"/>
              <a:gd name="adj2" fmla="val -1548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fastest growing markets are generally also among the politically </a:t>
            </a:r>
            <a:r>
              <a:rPr lang="en-US" sz="1400" b="1" dirty="0" smtClean="0">
                <a:solidFill>
                  <a:schemeClr val="bg1"/>
                </a:solidFill>
              </a:rPr>
              <a:t>riskiest, including East and South Asia and Africa</a:t>
            </a:r>
            <a:endParaRPr lang="en-US" sz="1400" b="1" dirty="0">
              <a:solidFill>
                <a:schemeClr val="bg1"/>
              </a:solidFill>
            </a:endParaRPr>
          </a:p>
        </p:txBody>
      </p:sp>
      <p:sp>
        <p:nvSpPr>
          <p:cNvPr id="9" name="AutoShape 13"/>
          <p:cNvSpPr>
            <a:spLocks noChangeArrowheads="1"/>
          </p:cNvSpPr>
          <p:nvPr/>
        </p:nvSpPr>
        <p:spPr bwMode="blackWhite">
          <a:xfrm>
            <a:off x="85725" y="4200525"/>
            <a:ext cx="2185007" cy="1323181"/>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also present insurers with growth opportunities but political instability has increased markedly</a:t>
            </a:r>
            <a:endParaRPr lang="en-US" sz="1400" b="1" dirty="0">
              <a:solidFill>
                <a:schemeClr val="bg1"/>
              </a:solidFill>
            </a:endParaRPr>
          </a:p>
        </p:txBody>
      </p:sp>
      <p:sp>
        <p:nvSpPr>
          <p:cNvPr id="10" name="AutoShape 7"/>
          <p:cNvSpPr>
            <a:spLocks noChangeArrowheads="1"/>
          </p:cNvSpPr>
          <p:nvPr/>
        </p:nvSpPr>
        <p:spPr bwMode="blackWhite">
          <a:xfrm>
            <a:off x="5838056" y="1514475"/>
            <a:ext cx="1622323" cy="1345633"/>
          </a:xfrm>
          <a:prstGeom prst="wedgeRectCallout">
            <a:avLst>
              <a:gd name="adj1" fmla="val -80270"/>
              <a:gd name="adj2" fmla="val 841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Problems in the Ukraine will intensify political risk in several former Soviet republics</a:t>
            </a:r>
            <a:endParaRPr lang="en-US" sz="1400" b="1" dirty="0">
              <a:solidFill>
                <a:srgbClr val="FFFFFF"/>
              </a:solidFill>
              <a:latin typeface="Arial" charset="0"/>
              <a:cs typeface="Arial" charset="0"/>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Political Risk in 2013: Greatest Business Opportunities Are Often in Risky Nations </a:t>
            </a:r>
            <a:endParaRPr lang="en-US" dirty="0" smtClean="0">
              <a:solidFill>
                <a:srgbClr val="28688C"/>
              </a:solidFill>
            </a:endParaRPr>
          </a:p>
        </p:txBody>
      </p:sp>
    </p:spTree>
    <p:extLst>
      <p:ext uri="{BB962C8B-B14F-4D97-AF65-F5344CB8AC3E}">
        <p14:creationId xmlns:p14="http://schemas.microsoft.com/office/powerpoint/2010/main" val="2144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3200"/>
                            </p:stCondLst>
                            <p:childTnLst>
                              <p:par>
                                <p:cTn id="17" presetID="4" presetClass="entr" presetSubtype="3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ou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277"/>
          <a:stretch/>
        </p:blipFill>
        <p:spPr>
          <a:xfrm>
            <a:off x="471486" y="1103541"/>
            <a:ext cx="8101012" cy="5552847"/>
          </a:xfrm>
        </p:spPr>
      </p:pic>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74</a:t>
            </a:fld>
            <a:endParaRPr lang="en-US"/>
          </a:p>
        </p:txBody>
      </p:sp>
      <p:sp>
        <p:nvSpPr>
          <p:cNvPr id="8" name="TextBox 7"/>
          <p:cNvSpPr txBox="1"/>
          <p:nvPr/>
        </p:nvSpPr>
        <p:spPr>
          <a:xfrm>
            <a:off x="83897" y="6495276"/>
            <a:ext cx="4000736" cy="276999"/>
          </a:xfrm>
          <a:prstGeom prst="rect">
            <a:avLst/>
          </a:prstGeom>
          <a:noFill/>
        </p:spPr>
        <p:txBody>
          <a:bodyPr wrap="square" rtlCol="0">
            <a:spAutoFit/>
          </a:bodyPr>
          <a:lstStyle/>
          <a:p>
            <a:r>
              <a:rPr lang="en-US" sz="1200" dirty="0" smtClean="0"/>
              <a:t>Source: Aon PLC; Insurance Information Institute.</a:t>
            </a:r>
            <a:endParaRPr lang="en-US" sz="1200" dirty="0"/>
          </a:p>
        </p:txBody>
      </p:sp>
      <p:sp>
        <p:nvSpPr>
          <p:cNvPr id="9" name="AutoShape 13"/>
          <p:cNvSpPr>
            <a:spLocks noChangeArrowheads="1"/>
          </p:cNvSpPr>
          <p:nvPr/>
        </p:nvSpPr>
        <p:spPr bwMode="blackWhite">
          <a:xfrm>
            <a:off x="5257800" y="5481773"/>
            <a:ext cx="2043113" cy="804727"/>
          </a:xfrm>
          <a:prstGeom prst="wedgeRectCallout">
            <a:avLst>
              <a:gd name="adj1" fmla="val -18588"/>
              <a:gd name="adj2" fmla="val -1814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Terrorism remains a greater concern in the Middle East,  Africa and South Asia</a:t>
            </a:r>
            <a:endParaRPr lang="en-US" sz="1400" b="1" dirty="0">
              <a:solidFill>
                <a:schemeClr val="bg1"/>
              </a:solidFill>
            </a:endParaRPr>
          </a:p>
        </p:txBody>
      </p:sp>
      <p:sp>
        <p:nvSpPr>
          <p:cNvPr id="10" name="AutoShape 13"/>
          <p:cNvSpPr>
            <a:spLocks noChangeArrowheads="1"/>
          </p:cNvSpPr>
          <p:nvPr/>
        </p:nvSpPr>
        <p:spPr bwMode="blackWhite">
          <a:xfrm>
            <a:off x="85725" y="4200525"/>
            <a:ext cx="2185007" cy="1128713"/>
          </a:xfrm>
          <a:prstGeom prst="wedgeRectCallout">
            <a:avLst>
              <a:gd name="adj1" fmla="val 68358"/>
              <a:gd name="adj2" fmla="val -188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Latin and South America have modest terrorist threats though Brazil is elevated</a:t>
            </a:r>
            <a:endParaRPr lang="en-US" sz="1400" b="1" dirty="0">
              <a:solidFill>
                <a:schemeClr val="bg1"/>
              </a:solidFill>
            </a:endParaRPr>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Risk in 2013: Greatest Business Opportunities Are Often in Risky Nations </a:t>
            </a:r>
            <a:endParaRPr lang="en-US" dirty="0" smtClean="0">
              <a:solidFill>
                <a:srgbClr val="28688C"/>
              </a:solidFill>
            </a:endParaRPr>
          </a:p>
        </p:txBody>
      </p:sp>
    </p:spTree>
    <p:extLst>
      <p:ext uri="{BB962C8B-B14F-4D97-AF65-F5344CB8AC3E}">
        <p14:creationId xmlns:p14="http://schemas.microsoft.com/office/powerpoint/2010/main" val="413343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75</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Guy Carpenter, Swiss Re;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Gap Between Economic and Insured Losses</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1980—2013</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129" y="1514475"/>
            <a:ext cx="8635534" cy="4987933"/>
          </a:xfrm>
          <a:prstGeom prst="rect">
            <a:avLst/>
          </a:prstGeom>
        </p:spPr>
      </p:pic>
      <p:sp>
        <p:nvSpPr>
          <p:cNvPr id="15" name="AutoShape 8"/>
          <p:cNvSpPr>
            <a:spLocks noChangeArrowheads="1"/>
          </p:cNvSpPr>
          <p:nvPr/>
        </p:nvSpPr>
        <p:spPr bwMode="blackWhite">
          <a:xfrm>
            <a:off x="1295561" y="1634194"/>
            <a:ext cx="3833652" cy="1357312"/>
          </a:xfrm>
          <a:prstGeom prst="wedgeRectCallout">
            <a:avLst>
              <a:gd name="adj1" fmla="val 101733"/>
              <a:gd name="adj2" fmla="val 96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gap between economic and insured losses is growing—suggesting both a problem and an opportunity</a:t>
            </a:r>
            <a:endParaRPr lang="en-US" sz="2000" b="1" i="1" dirty="0">
              <a:solidFill>
                <a:schemeClr val="bg1"/>
              </a:solidFill>
              <a:cs typeface="+mn-cs"/>
            </a:endParaRPr>
          </a:p>
        </p:txBody>
      </p:sp>
    </p:spTree>
    <p:extLst>
      <p:ext uri="{BB962C8B-B14F-4D97-AF65-F5344CB8AC3E}">
        <p14:creationId xmlns:p14="http://schemas.microsoft.com/office/powerpoint/2010/main" val="3276284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Some Key Drivers in the       US Economy</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771110" y="3826541"/>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Economic Factors Driving Exposure Growth and Insurer Performance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4</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72691" name="Chart" r:id="rId4" imgW="8620022" imgH="3771782" progId="MSGraph.Chart.8">
                  <p:embed followColorScheme="full"/>
                </p:oleObj>
              </mc:Choice>
              <mc:Fallback>
                <p:oleObj name="Chart" r:id="rId4" imgW="8620022" imgH="377178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282839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78</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906484853"/>
              </p:ext>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8548212"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6.7% </a:t>
            </a:r>
            <a:r>
              <a:rPr lang="en-US" sz="1400" b="1" dirty="0">
                <a:solidFill>
                  <a:schemeClr val="bg1"/>
                </a:solidFill>
                <a:cs typeface="+mn-cs"/>
              </a:rPr>
              <a:t>in </a:t>
            </a:r>
            <a:r>
              <a:rPr lang="en-US" sz="1400" b="1" dirty="0" smtClean="0">
                <a:solidFill>
                  <a:schemeClr val="bg1"/>
                </a:solidFill>
              </a:rPr>
              <a:t>March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12.7% </a:t>
            </a:r>
            <a:r>
              <a:rPr lang="en-US" sz="1400" b="1" dirty="0">
                <a:solidFill>
                  <a:schemeClr val="bg1"/>
                </a:solidFill>
                <a:cs typeface="+mn-cs"/>
              </a:rPr>
              <a:t>in </a:t>
            </a:r>
            <a:r>
              <a:rPr lang="en-US" sz="1400" b="1" dirty="0" smtClean="0">
                <a:solidFill>
                  <a:schemeClr val="bg1"/>
                </a:solidFill>
                <a:cs typeface="+mn-cs"/>
              </a:rPr>
              <a:t>Mar.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78</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301"/>
              <a:gd name="adj2" fmla="val -4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69038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79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852571869"/>
              </p:ext>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549236"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6.0%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3126460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  2013 Fortune 500 figure is I.I.I. estimate.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767285874"/>
              </p:ext>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1259498"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24003"/>
              <a:gd name="adj2" fmla="val -932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492375" y="3002491"/>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651685" y="3032450"/>
            <a:ext cx="766915" cy="402509"/>
          </a:xfrm>
          <a:prstGeom prst="wedgeRectCallout">
            <a:avLst>
              <a:gd name="adj1" fmla="val 58444"/>
              <a:gd name="adj2" fmla="val 143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par>
                          <p:cTn id="93" fill="hold">
                            <p:stCondLst>
                              <p:cond delay="23700"/>
                            </p:stCondLst>
                            <p:childTnLst>
                              <p:par>
                                <p:cTn id="94" presetID="10" presetClass="entr" presetSubtype="0" fill="hold" grpId="0" nodeType="afterEffect">
                                  <p:stCondLst>
                                    <p:cond delay="70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childTnLst>
                                </p:cTn>
                              </p:par>
                            </p:childTnLst>
                          </p:cTn>
                        </p:par>
                        <p:par>
                          <p:cTn id="97" fill="hold">
                            <p:stCondLst>
                              <p:cond delay="25400"/>
                            </p:stCondLst>
                            <p:childTnLst>
                              <p:par>
                                <p:cTn id="98" presetID="22" presetClass="entr" presetSubtype="1"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4148580033"/>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550260"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March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8.88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192,000 </a:t>
            </a:r>
            <a:r>
              <a:rPr lang="en-US" sz="1400" b="1" dirty="0">
                <a:cs typeface="+mn-cs"/>
              </a:rPr>
              <a:t>private sector jobs were created in </a:t>
            </a:r>
            <a:r>
              <a:rPr lang="en-US" sz="1400" b="1" dirty="0" smtClean="0">
                <a:cs typeface="+mn-cs"/>
              </a:rPr>
              <a:t>March.  </a:t>
            </a:r>
            <a:r>
              <a:rPr lang="en-US" sz="1400" b="1" i="1" dirty="0" smtClean="0">
                <a:solidFill>
                  <a:srgbClr val="FF0000"/>
                </a:solidFill>
                <a:cs typeface="+mn-cs"/>
              </a:rPr>
              <a:t>As of March 2014, all the jobs lost in the Great Recession have been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80</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Tree>
    <p:extLst>
      <p:ext uri="{BB962C8B-B14F-4D97-AF65-F5344CB8AC3E}">
        <p14:creationId xmlns:p14="http://schemas.microsoft.com/office/powerpoint/2010/main" val="730266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ext uri="{D42A27DB-BD31-4B8C-83A1-F6EECF244321}">
                <p14:modId xmlns:p14="http://schemas.microsoft.com/office/powerpoint/2010/main" val="3739724743"/>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00092"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597550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2907106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83</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537972"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9398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84</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8538996"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5584207"/>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85</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508281"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$667.5B, up 33% from the 2010 trough but still 27%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$311.5</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$356.0</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1788622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Jan. 2014 vs. Jan. 2013*</a:t>
            </a:r>
          </a:p>
        </p:txBody>
      </p:sp>
      <p:graphicFrame>
        <p:nvGraphicFramePr>
          <p:cNvPr id="66562" name="Object 4"/>
          <p:cNvGraphicFramePr>
            <a:graphicFrameLocks noChangeAspect="1"/>
          </p:cNvGraphicFramePr>
          <p:nvPr>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09305"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Bodes Well for Early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0410" y="1106129"/>
            <a:ext cx="4799126" cy="1165122"/>
          </a:xfrm>
          <a:prstGeom prst="wedgeRectCallout">
            <a:avLst>
              <a:gd name="adj1" fmla="val -62232"/>
              <a:gd name="adj2" fmla="val 373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Communication and Office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81315" y="3037246"/>
            <a:ext cx="648928" cy="1106129"/>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087888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87</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Jan. 2014 vs. Jan. 2013*</a:t>
            </a:r>
          </a:p>
        </p:txBody>
      </p:sp>
      <p:graphicFrame>
        <p:nvGraphicFramePr>
          <p:cNvPr id="66562" name="Object 4"/>
          <p:cNvGraphicFramePr>
            <a:graphicFrameLocks noChangeAspect="1"/>
          </p:cNvGraphicFramePr>
          <p:nvPr>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10330"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But Down in a Few</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14976" y="1071716"/>
            <a:ext cx="3461878" cy="1185709"/>
          </a:xfrm>
          <a:prstGeom prst="wedgeRectCallout">
            <a:avLst>
              <a:gd name="adj1" fmla="val -53815"/>
              <a:gd name="adj2" fmla="val 713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malls/centers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extLst>
      <p:ext uri="{BB962C8B-B14F-4D97-AF65-F5344CB8AC3E}">
        <p14:creationId xmlns:p14="http://schemas.microsoft.com/office/powerpoint/2010/main" val="1983878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88</a:t>
            </a:fld>
            <a:endParaRPr lang="en-US"/>
          </a:p>
        </p:txBody>
      </p:sp>
      <p:graphicFrame>
        <p:nvGraphicFramePr>
          <p:cNvPr id="1936387" name="Object 3"/>
          <p:cNvGraphicFramePr>
            <a:graphicFrameLocks noChangeAspect="1"/>
          </p:cNvGraphicFramePr>
          <p:nvPr>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511354" name="Chart" r:id="rId4" imgW="8286645" imgH="3762334" progId="MSGraph.Chart.8">
                  <p:embed followColorScheme="full"/>
                </p:oleObj>
              </mc:Choice>
              <mc:Fallback>
                <p:oleObj name="Chart" r:id="rId4" imgW="8286645"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76748"/>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$40.5B or 12.9% since 2009 peak</a:t>
            </a:r>
            <a:endParaRPr lang="en-US" sz="1600" b="1" dirty="0">
              <a:solidFill>
                <a:schemeClr val="bg1"/>
              </a:solidFill>
            </a:endParaRPr>
          </a:p>
        </p:txBody>
      </p:sp>
    </p:spTree>
    <p:extLst>
      <p:ext uri="{BB962C8B-B14F-4D97-AF65-F5344CB8AC3E}">
        <p14:creationId xmlns:p14="http://schemas.microsoft.com/office/powerpoint/2010/main" val="128357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89</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3857738295"/>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1237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+529,000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(+9.7%)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1463493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9</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mc:AlternateContent xmlns:mc="http://schemas.openxmlformats.org/markup-compatibility/2006">
              <mc:Choice xmlns:v="urn:schemas-microsoft-com:vml" Requires="v">
                <p:oleObj spid="_x0000_s21260525"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828740"/>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a:t>
            </a:r>
            <a:r>
              <a:rPr lang="en-US" sz="1600" b="1" i="1" dirty="0" smtClean="0">
                <a:solidFill>
                  <a:schemeClr val="bg1"/>
                </a:solidFill>
              </a:rPr>
              <a:t>Life/Health Insurance: 8.8%  P/C Insurance: 7.6% </a:t>
            </a:r>
          </a:p>
        </p:txBody>
      </p:sp>
      <p:sp>
        <p:nvSpPr>
          <p:cNvPr id="2" name="Oval 1"/>
          <p:cNvSpPr/>
          <p:nvPr/>
        </p:nvSpPr>
        <p:spPr>
          <a:xfrm>
            <a:off x="8543923" y="4171949"/>
            <a:ext cx="1714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510582" y="3910013"/>
            <a:ext cx="1714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90</a:t>
            </a:fld>
            <a:endParaRPr lang="en-US" sz="900"/>
          </a:p>
        </p:txBody>
      </p:sp>
      <p:graphicFrame>
        <p:nvGraphicFramePr>
          <p:cNvPr id="9218"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501115"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 2013</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Dec. </a:t>
            </a:r>
            <a:r>
              <a:rPr lang="en-US" sz="1100" dirty="0"/>
              <a:t>2013 is preliminary; data published </a:t>
            </a:r>
            <a:r>
              <a:rPr lang="en-US" sz="1100" dirty="0" smtClean="0"/>
              <a:t>February 4,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Dec. </a:t>
            </a:r>
            <a:r>
              <a:rPr lang="en-US" sz="1700" b="1" dirty="0">
                <a:solidFill>
                  <a:schemeClr val="bg1"/>
                </a:solidFill>
              </a:rPr>
              <a:t>2013  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90</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a:t>
            </a:r>
            <a:r>
              <a:rPr lang="en-US" sz="1600" b="1" dirty="0">
                <a:solidFill>
                  <a:schemeClr val="bg1"/>
                </a:solidFill>
              </a:rPr>
              <a:t>2013 was $</a:t>
            </a:r>
            <a:r>
              <a:rPr lang="en-US" sz="1600" b="1" dirty="0" smtClean="0">
                <a:solidFill>
                  <a:schemeClr val="bg1"/>
                </a:solidFill>
              </a:rPr>
              <a:t>492.7B—a near </a:t>
            </a:r>
            <a:r>
              <a:rPr lang="en-US" sz="1600" b="1" dirty="0">
                <a:solidFill>
                  <a:schemeClr val="bg1"/>
                </a:solidFill>
              </a:rPr>
              <a:t>record high.</a:t>
            </a:r>
          </a:p>
        </p:txBody>
      </p:sp>
    </p:spTree>
    <p:extLst>
      <p:ext uri="{BB962C8B-B14F-4D97-AF65-F5344CB8AC3E}">
        <p14:creationId xmlns:p14="http://schemas.microsoft.com/office/powerpoint/2010/main" val="3726562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91</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04187"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+3.4%</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extLst>
      <p:ext uri="{BB962C8B-B14F-4D97-AF65-F5344CB8AC3E}">
        <p14:creationId xmlns:p14="http://schemas.microsoft.com/office/powerpoint/2010/main" val="2776859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92</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1403622609"/>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02140"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Feb. </a:t>
            </a:r>
            <a:r>
              <a:rPr lang="en-US" sz="1100" dirty="0"/>
              <a:t>and </a:t>
            </a:r>
            <a:r>
              <a:rPr lang="en-US" sz="1100" dirty="0" smtClean="0"/>
              <a:t>Mar. 2014 </a:t>
            </a:r>
            <a:r>
              <a:rPr lang="en-US" sz="1100" dirty="0"/>
              <a:t>are preliminary</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(+619,000 </a:t>
            </a:r>
            <a:r>
              <a:rPr lang="en-US" b="1" dirty="0">
                <a:solidFill>
                  <a:schemeClr val="bg1"/>
                </a:solidFill>
              </a:rPr>
              <a:t>or </a:t>
            </a:r>
            <a:r>
              <a:rPr lang="en-US" b="1" dirty="0" smtClean="0">
                <a:solidFill>
                  <a:schemeClr val="bg1"/>
                </a:solidFill>
              </a:rPr>
              <a:t>+5.4%)</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1156427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93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507259"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93</a:t>
            </a:fld>
            <a:endParaRPr lang="en-US"/>
          </a:p>
        </p:txBody>
      </p:sp>
    </p:spTree>
    <p:extLst>
      <p:ext uri="{BB962C8B-B14F-4D97-AF65-F5344CB8AC3E}">
        <p14:creationId xmlns:p14="http://schemas.microsoft.com/office/powerpoint/2010/main" val="1213955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94</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503163"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IHS Global Insights as of  Jan. 13, 2014; Insurance Information Institute.</a:t>
            </a:r>
            <a:endParaRPr lang="en-US" sz="1200" dirty="0"/>
          </a:p>
        </p:txBody>
      </p:sp>
    </p:spTree>
    <p:extLst>
      <p:ext uri="{BB962C8B-B14F-4D97-AF65-F5344CB8AC3E}">
        <p14:creationId xmlns:p14="http://schemas.microsoft.com/office/powerpoint/2010/main" val="2032775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8505210"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95</a:t>
            </a:fld>
            <a:endParaRPr lang="en-US"/>
          </a:p>
        </p:txBody>
      </p:sp>
    </p:spTree>
    <p:extLst>
      <p:ext uri="{BB962C8B-B14F-4D97-AF65-F5344CB8AC3E}">
        <p14:creationId xmlns:p14="http://schemas.microsoft.com/office/powerpoint/2010/main" val="1019601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96</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8506234"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extLst>
      <p:ext uri="{BB962C8B-B14F-4D97-AF65-F5344CB8AC3E}">
        <p14:creationId xmlns:p14="http://schemas.microsoft.com/office/powerpoint/2010/main" val="1675742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97</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39865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Natural Has Imports and Exports, 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Cubic Feet</a:t>
            </a:r>
            <a:endParaRPr lang="en-US" sz="1600" b="1" dirty="0">
              <a:solidFill>
                <a:srgbClr val="225A7A"/>
              </a:solidFill>
              <a:latin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974" y="1619618"/>
            <a:ext cx="6221413" cy="4898602"/>
          </a:xfrm>
          <a:prstGeom prst="rect">
            <a:avLst/>
          </a:prstGeom>
        </p:spPr>
      </p:pic>
      <p:sp>
        <p:nvSpPr>
          <p:cNvPr id="13" name="AutoShape 8"/>
          <p:cNvSpPr>
            <a:spLocks noChangeArrowheads="1"/>
          </p:cNvSpPr>
          <p:nvPr/>
        </p:nvSpPr>
        <p:spPr bwMode="blackWhite">
          <a:xfrm>
            <a:off x="6797163" y="1419891"/>
            <a:ext cx="2251587" cy="4675822"/>
          </a:xfrm>
          <a:prstGeom prst="wedgeRectCallout">
            <a:avLst>
              <a:gd name="adj1" fmla="val -73673"/>
              <a:gd name="adj2" fmla="val -15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The US is now the largest gas producer in the world, though Russia is the largest exporter.  The US needs to invest in its pipeline and LNG infrastructure and expedite regulatory approval to realize its full export potential</a:t>
            </a:r>
            <a:endParaRPr lang="en-US" sz="2000" b="1" dirty="0">
              <a:solidFill>
                <a:schemeClr val="bg1"/>
              </a:solidFill>
            </a:endParaRPr>
          </a:p>
        </p:txBody>
      </p:sp>
    </p:spTree>
    <p:extLst>
      <p:ext uri="{BB962C8B-B14F-4D97-AF65-F5344CB8AC3E}">
        <p14:creationId xmlns:p14="http://schemas.microsoft.com/office/powerpoint/2010/main" val="499061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U.S. Electricity Generation by Fuel,</a:t>
            </a:r>
          </a:p>
          <a:p>
            <a:pPr defTabSz="114300" eaLnBrk="0" hangingPunct="0">
              <a:lnSpc>
                <a:spcPct val="90000"/>
              </a:lnSpc>
              <a:defRPr/>
            </a:pPr>
            <a:r>
              <a:rPr lang="en-US" sz="3000" b="1" kern="0" dirty="0" smtClean="0">
                <a:solidFill>
                  <a:srgbClr val="225A7A"/>
                </a:solidFill>
                <a:ea typeface="+mj-ea"/>
                <a:cs typeface="+mj-cs"/>
              </a:rPr>
              <a:t>1990 - 2040</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US Energy Information Administration, </a:t>
            </a:r>
            <a:r>
              <a:rPr lang="en-US" sz="1050" i="1" dirty="0" smtClean="0"/>
              <a:t>Annual Energy Outlook 2014 Early Release Overview; </a:t>
            </a:r>
            <a:r>
              <a:rPr lang="en-US" sz="1050" dirty="0" smtClean="0"/>
              <a:t>;Insurance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584" y="1523080"/>
            <a:ext cx="6452725" cy="5015831"/>
          </a:xfrm>
          <a:prstGeom prst="rect">
            <a:avLst/>
          </a:prstGeom>
        </p:spPr>
      </p:pic>
      <p:sp>
        <p:nvSpPr>
          <p:cNvPr id="12" name="Rectangle 3"/>
          <p:cNvSpPr>
            <a:spLocks noChangeArrowheads="1"/>
          </p:cNvSpPr>
          <p:nvPr/>
        </p:nvSpPr>
        <p:spPr bwMode="black">
          <a:xfrm>
            <a:off x="307975" y="119922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Trillions of kilowatt Hours</a:t>
            </a:r>
            <a:endParaRPr lang="en-US" sz="1600" b="1" dirty="0">
              <a:solidFill>
                <a:srgbClr val="225A7A"/>
              </a:solidFill>
              <a:latin typeface="Arial" charset="0"/>
              <a:cs typeface="Arial" charset="0"/>
            </a:endParaRPr>
          </a:p>
        </p:txBody>
      </p:sp>
      <p:sp>
        <p:nvSpPr>
          <p:cNvPr id="14" name="AutoShape 8"/>
          <p:cNvSpPr>
            <a:spLocks noChangeArrowheads="1"/>
          </p:cNvSpPr>
          <p:nvPr/>
        </p:nvSpPr>
        <p:spPr bwMode="blackWhite">
          <a:xfrm>
            <a:off x="6797163" y="1419892"/>
            <a:ext cx="2251587" cy="2480596"/>
          </a:xfrm>
          <a:prstGeom prst="wedgeRectCallout">
            <a:avLst>
              <a:gd name="adj1" fmla="val -79384"/>
              <a:gd name="adj2" fmla="val -12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Electricity consumption in the US will rise steadily along with the fuel shares of natural gas and renewables</a:t>
            </a:r>
            <a:endParaRPr lang="en-US" sz="2000" b="1" dirty="0">
              <a:solidFill>
                <a:schemeClr val="bg1"/>
              </a:solidFill>
            </a:endParaRPr>
          </a:p>
        </p:txBody>
      </p:sp>
    </p:spTree>
    <p:extLst>
      <p:ext uri="{BB962C8B-B14F-4D97-AF65-F5344CB8AC3E}">
        <p14:creationId xmlns:p14="http://schemas.microsoft.com/office/powerpoint/2010/main" val="2433808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203590</TotalTime>
  <Words>15795</Words>
  <Application>Microsoft Office PowerPoint</Application>
  <PresentationFormat>On-screen Show (4:3)</PresentationFormat>
  <Paragraphs>2272</Paragraphs>
  <Slides>213</Slides>
  <Notes>187</Notes>
  <HiddenSlides>96</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213</vt:i4>
      </vt:variant>
    </vt:vector>
  </HeadingPairs>
  <TitlesOfParts>
    <vt:vector size="224" baseType="lpstr">
      <vt:lpstr>Arial Unicode MS</vt:lpstr>
      <vt:lpstr>Arial</vt:lpstr>
      <vt:lpstr>Arial </vt:lpstr>
      <vt:lpstr>SwissReSans</vt:lpstr>
      <vt:lpstr>Symbol</vt:lpstr>
      <vt:lpstr>Times New Roman</vt:lpstr>
      <vt:lpstr>Verdana</vt:lpstr>
      <vt:lpstr>Wingdings</vt:lpstr>
      <vt:lpstr>Default Design</vt:lpstr>
      <vt:lpstr>Chart</vt:lpstr>
      <vt:lpstr>Slide</vt:lpstr>
      <vt:lpstr>Global Insurance &amp; Reinsurance: Trends, Challenges &amp; Opportunities</vt:lpstr>
      <vt:lpstr>Outlook: Property/Casualty</vt:lpstr>
      <vt:lpstr>Outlook: Life/Annuity</vt:lpstr>
      <vt:lpstr>PowerPoint Presentation</vt:lpstr>
      <vt:lpstr>P/C Net Income After Taxes 1991–2013 ($ Millions)</vt:lpstr>
      <vt:lpstr>Profitability Peaks &amp; Troughs in the P/C Insurance Industry, 1975 – 2013*</vt:lpstr>
      <vt:lpstr>A 100 Combined Ratio Isn’t What It Once Was: Investment Impact on ROEs</vt:lpstr>
      <vt:lpstr>ROE: Property/Casualty Insurance vs. Fortune 500, 1987–2013E*</vt:lpstr>
      <vt:lpstr>ROE: ROEs by Industry vs. Fortune 500, 1987–2012*</vt:lpstr>
      <vt:lpstr>RNW All Lines by State, 2003-2012 Average: Highest 25 States</vt:lpstr>
      <vt:lpstr>PowerPoint Presentation</vt:lpstr>
      <vt:lpstr>Net Premium Growth: Annual Change,  1971—2014F</vt:lpstr>
      <vt:lpstr>Growth in Direct Written Premium by Line, 2013-2015F*</vt:lpstr>
      <vt:lpstr>Average Commercial Rate Change, All Lines, (1Q:2004–4Q:2013)</vt:lpstr>
      <vt:lpstr>PowerPoint Presentation</vt:lpstr>
      <vt:lpstr>Life/Annuity Industry Profits, 2001-2013E</vt:lpstr>
      <vt:lpstr>U.S. Life/Annuity Insurance Industry Profit Sources, by Percent, 2012</vt:lpstr>
      <vt:lpstr>Individual Life Insurance &amp; Annuity Premiums Tracked DPl Until 2009</vt:lpstr>
      <vt:lpstr>Group Insurance Premiums (line) Track Nonfarm Employment (bars)</vt:lpstr>
      <vt:lpstr>Pct. Change in Group Insurance Premiums Tracks Nonfarm Employment</vt:lpstr>
      <vt:lpstr>Individual Life Insurance: Direct Premiums by Frequency, 2006-2012</vt:lpstr>
      <vt:lpstr>Individual Annuities: Direct Premiums by Frequency, 2012</vt:lpstr>
      <vt:lpstr>Deferred + Immediate Individual Annuity Sales, 1999-2010</vt:lpstr>
      <vt:lpstr>Individual Immediate Annuity Sales, 2003-2012</vt:lpstr>
      <vt:lpstr>Ordinary Life Insurance Lapse Rates, 1996-2012</vt:lpstr>
      <vt:lpstr>P/C UNDERWRITING</vt:lpstr>
      <vt:lpstr>P/C Insurance Industry  Combined Ratio, 2001–2013*</vt:lpstr>
      <vt:lpstr>Number of Years with Underwriting Profits by Decade, 1920s–2010s </vt:lpstr>
      <vt:lpstr>Underwriting Gain (Loss) 1975–2013*</vt:lpstr>
      <vt:lpstr>Combined Ratios by Predominant Business Segment, 2013 vs. 2012*</vt:lpstr>
      <vt:lpstr>P/C Reserve Development, 1992–2015E</vt:lpstr>
      <vt:lpstr>P/C Estimated Loss Reserve Deficiency/ (Redundancy), Excl. Statutory Discount</vt:lpstr>
      <vt:lpstr>PowerPoint Presentation</vt:lpstr>
      <vt:lpstr>Homeowners Insurance Combined Ratio: 1990–2015F</vt:lpstr>
      <vt:lpstr>Commercial Lines Combined Ratio, 1990-2015F*</vt:lpstr>
      <vt:lpstr>Workers Compensation Combined Ratio: 1994–2014F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PowerPoint Presentation</vt:lpstr>
      <vt:lpstr>5 Major Categories for External Global Risks, Uncertainties and Fears: Insurance Solutions</vt:lpstr>
      <vt:lpstr>Multitude of Exogenous Factors Influence Growth, Performance &amp; Cyclicality</vt:lpstr>
      <vt:lpstr>Top 5 Global Risks in Terms of Likelihood, 2007—2014: Insurance Can Help With Most </vt:lpstr>
      <vt:lpstr>Top 5 Global Risks in Terms of Impact, 2007—2014: Insurance Can Help With Most </vt:lpstr>
      <vt:lpstr>Globalization: The Global Economy Creates and Transmits Cycles &amp; Risks</vt:lpstr>
      <vt:lpstr>GDP Growth: Advanced &amp; Emerging Economies vs. World, 1970-2015F</vt:lpstr>
      <vt:lpstr>World Trade Volume: 1948—2013F</vt:lpstr>
      <vt:lpstr>Real GDP Growth Forecasts:  Major Economies: 2011 – 2015F</vt:lpstr>
      <vt:lpstr>Real GDP Growth Forecasts:  Selected Economies: 2011 – 2015F</vt:lpstr>
      <vt:lpstr>Potential Output of Total Economy: US,      China, India, Indonesia and Japan, 2000-2060F</vt:lpstr>
      <vt:lpstr>PowerPoint Presentation</vt:lpstr>
      <vt:lpstr>Population Growth: Developed vs. Less Developed Countries 2010—2100F</vt:lpstr>
      <vt:lpstr>Global Insurance Premium Growth Trends:  Non-Life (P/C) and Life</vt:lpstr>
      <vt:lpstr>PowerPoint Presentation</vt:lpstr>
      <vt:lpstr>Distribution of Nonlife Premium: Industrialized vs. Emerging Markets, 2012</vt:lpstr>
      <vt:lpstr>Premium Growth by Region, 2012</vt:lpstr>
      <vt:lpstr>Global Real (Inflation Adjusted) Premium Growth (Life and Non-Life): 2012</vt:lpstr>
      <vt:lpstr>Non-Life Insurance: Global Real (Inflation Adjusted) Premium Growth, 2012</vt:lpstr>
      <vt:lpstr>Global Real (Inflation Adjusted) Nonlife Premium Growth: 1980-2010</vt:lpstr>
      <vt:lpstr>Non-Life Insurance: Global Real (Inflation Adjusted) Premium Growth, 2012</vt:lpstr>
      <vt:lpstr>Life Insurance: Global Real (Inflation Adjusted) Premium Growth, 2012</vt:lpstr>
      <vt:lpstr>PowerPoint Presentation</vt:lpstr>
      <vt:lpstr>Life Insurance: Global Real (Inflation Adjusted) Premium Growth, 2012</vt:lpstr>
      <vt:lpstr>Life and Non-Life Insurance Penetration as a % of GDP: 1962-2012 </vt:lpstr>
      <vt:lpstr>Premiums Written in Life and Non-Life,    by Region: 1962-2012</vt:lpstr>
      <vt:lpstr>Population Distribution, by Region: 1962-2062F</vt:lpstr>
      <vt:lpstr>Relationship Between Real GDP and Real Life and Non-Life Premium Growth, 2012 </vt:lpstr>
      <vt:lpstr>Insurance Density and Penetration for Advanced and Emerging Markets, 2012</vt:lpstr>
      <vt:lpstr>PowerPoint Presentation</vt:lpstr>
      <vt:lpstr>Political Risk in 2013: Greatest Business Opportunities Are Often in Risky Nations </vt:lpstr>
      <vt:lpstr>Terrorism Risk in 2013: Greatest Business Opportunities Are Often in Risky Nations </vt:lpstr>
      <vt:lpstr>PowerPoint Presentation</vt:lpstr>
      <vt:lpstr>PowerPoint Presentation</vt:lpstr>
      <vt:lpstr>US Real GDP Growth*</vt:lpstr>
      <vt:lpstr>Unemployment and Underemployment Rates: Still Too High, But Falling</vt:lpstr>
      <vt:lpstr>US Unemployment Rate Forecast</vt:lpstr>
      <vt:lpstr>PowerPoint Presentation</vt:lpstr>
      <vt:lpstr>New Private Housing Starts, 1990-2019F</vt:lpstr>
      <vt:lpstr>PowerPoint Presentation</vt:lpstr>
      <vt:lpstr>PowerPoint Presentation</vt:lpstr>
      <vt:lpstr>PowerPoint Presentation</vt:lpstr>
      <vt:lpstr>Value of New Private Construction: Residential &amp; Nonresidential, 2003-2013*</vt:lpstr>
      <vt:lpstr>Value of Private Construction Put in Place, by Segment,  Jan. 2014 vs. Jan. 2013*</vt:lpstr>
      <vt:lpstr>Private Construction by Segment/Project Type,  Jan. 2014 vs. Jan. 2013*</vt:lpstr>
      <vt:lpstr>PowerPoint Presentation</vt:lpstr>
      <vt:lpstr>Construction Employment, Jan. 2010—March 2014*</vt:lpstr>
      <vt:lpstr>Dollar Value* of Manufacturers’ Shipments Monthly, Jan. 1992—Dec. 2013</vt:lpstr>
      <vt:lpstr>Manufacturing Growth for Selected Sectors, 2013 vs. 2012*</vt:lpstr>
      <vt:lpstr>Manufacturing Employment, Jan. 2010—March 2014*</vt:lpstr>
      <vt:lpstr>Nonfarm Payroll (Wages and Salaries): Quarterly, 2005–2013:Q4</vt:lpstr>
      <vt:lpstr>Business Investment: Expected to Accelerate, Fueling Commercial Exposure Growth</vt:lpstr>
      <vt:lpstr>PowerPoint Presentation</vt:lpstr>
      <vt:lpstr>Business Bankruptcy Filings, 1980-2013</vt:lpstr>
      <vt:lpstr>12 Industries for the Next 10 Years: Insurance Solutions Needed</vt:lpstr>
      <vt:lpstr>PowerPoint Presentation</vt:lpstr>
      <vt:lpstr>PowerPoint Presentation</vt:lpstr>
      <vt:lpstr>PowerPoint Presentation</vt:lpstr>
      <vt:lpstr>PowerPoint Presentation</vt:lpstr>
      <vt:lpstr>Oil &amp; Gas Extraction Employment, Jan. 2010—March 2014*</vt:lpstr>
      <vt:lpstr>PowerPoint Presentation</vt:lpstr>
      <vt:lpstr>U.S. Health Care Expenditures, 1965–2022F</vt:lpstr>
      <vt:lpstr>National Health Care Expenditures as a Share of GDP, 1965 – 2022F*</vt:lpstr>
      <vt:lpstr>Rate of Health Care Expenditure Increase Compared to Population, CPI and GDP</vt:lpstr>
      <vt:lpstr>Medical Cost Inflation vs. Overall CPI, 1995 - 2013</vt:lpstr>
      <vt:lpstr>WC Medical Severity Generally Outpaces the Medical CPI Rate</vt:lpstr>
      <vt:lpstr>CYBER RISK</vt:lpstr>
      <vt:lpstr>Data Breaches 2005-2013, by Number of Breaches and Records Exposed</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lpstr>U.S. Insured Catastrophe Losses</vt:lpstr>
      <vt:lpstr>Combined Ratio Points Associated with Catastrophe Losses: 1960 – 2013*</vt:lpstr>
      <vt:lpstr>Top 10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Top 12 Most Costly Hurricanes in U.S. History</vt:lpstr>
      <vt:lpstr>Total Value of Insured Coastal Exposure in 2012</vt:lpstr>
      <vt:lpstr>Total Value of Insured Coastal Exposure in 2007</vt:lpstr>
      <vt:lpstr>PowerPoint Presentation</vt:lpstr>
      <vt:lpstr>Total Potential Home Value Exposure to Storm Surge Risk in 2013*</vt:lpstr>
      <vt:lpstr>PowerPoint Presentation</vt:lpstr>
      <vt:lpstr>PowerPoint Presentation</vt:lpstr>
      <vt:lpstr>Natural Disaster Losses in the United States, by Type, 2013</vt:lpstr>
      <vt:lpstr>PowerPoint Presentation</vt:lpstr>
      <vt:lpstr>U.S. Thunderstorm Insured Loss Trends, 1980 – 2013</vt:lpstr>
      <vt:lpstr>Insured Homeowners Losses Due to Lightning, 2004-2012</vt:lpstr>
      <vt:lpstr>Natural Disasters in the United States, 1980 – 2013 Number of Events (Annual Totals 1980 – 2013) </vt:lpstr>
      <vt:lpstr>Number of Acres Burned in Wildfires, 1980 – 2013</vt:lpstr>
      <vt:lpstr>Losses Due to Natural Disasters in the US, 1980–2013</vt:lpstr>
      <vt:lpstr>Insured US Tropical Cyclone Losses, 1980 - 2013 </vt:lpstr>
      <vt:lpstr>PowerPoint Presentation</vt:lpstr>
      <vt:lpstr>PowerPoint Presentation</vt:lpstr>
      <vt:lpstr>Homeowners Insurance Catastrophe-Related Claim Frequency and Severity, 1997—2012*</vt:lpstr>
      <vt:lpstr>PowerPoint Presentation</vt:lpstr>
      <vt:lpstr>Natural Disasters Worldwide, 1980 – 2013 (Number of Events) </vt:lpstr>
      <vt:lpstr>Losses Due to Natural Disasters Worldwide, 1980–2013 (Overall &amp; Insured Losses)</vt:lpstr>
      <vt:lpstr>Flood Insurance</vt:lpstr>
      <vt:lpstr>PowerPoint Presentation</vt:lpstr>
      <vt:lpstr>Total Potential Home Value Exposure to Storm Surge Risk in 2013*</vt:lpstr>
      <vt:lpstr>I.I.I. Poll: Flood Insurance</vt:lpstr>
      <vt:lpstr>Terrorism Update</vt:lpstr>
      <vt:lpstr>Loss Distribution by Type of Insurance from Sept. 11 Terrorist Attack ($ 2011)</vt:lpstr>
      <vt:lpstr>Terrorism Insurance Take-up Rates, By Year, 2003-2012</vt:lpstr>
      <vt:lpstr>Terrorism Risk Insurance Program</vt:lpstr>
      <vt:lpstr>SURPLUS/CAPITAL/CAPACITY</vt:lpstr>
      <vt:lpstr>Policyholder Surplus,  2006:Q4–2013:Q4</vt:lpstr>
      <vt:lpstr>US Policyholder Surplus: 1975–2013*</vt:lpstr>
      <vt:lpstr>U.S. INSURANCE MERGERS AND ACQUISITIONS, 2002-2012 (1)</vt:lpstr>
      <vt:lpstr>U.S. INSURANCE MERGERS AND ACQUISITIONS, All Sectors, 1989-2012 (1)</vt:lpstr>
      <vt:lpstr>U.S. INSURANCE MERGERS AND ACQUISITIONS, P/C SECTOR, 2002-2012 (1)</vt:lpstr>
      <vt:lpstr>U.S. INSURANCE MERGERS AND ACQUISITIONS, LIFE/ANNUITY SECTOR, 2002-2012 (1)</vt:lpstr>
      <vt:lpstr>PowerPoint Presentation</vt:lpstr>
      <vt:lpstr>Global Reinsurance Capital (Traditional    and Alternative), 2007 - 2013</vt:lpstr>
      <vt:lpstr>Global Reinsurer Capital, 2007-2013:H1*</vt:lpstr>
      <vt:lpstr>Long-Term Evolution of Shareholders’ Funds for        the Guy Carpenter Global Reinsurance Composite  </vt:lpstr>
      <vt:lpstr>Reinsurance Pricing: Rate-on-Line Index    by Region, 1990 – 2014*</vt:lpstr>
      <vt:lpstr>Reinsurer Combined Ratios (Aon Benfield Aggregate), 2007 - 2013</vt:lpstr>
      <vt:lpstr>PowerPoint Presentation</vt:lpstr>
      <vt:lpstr>Global Insurance Capital, 2007 - 2013</vt:lpstr>
      <vt:lpstr>Alternative Capacity as a Percentage of Global Property Catastrophe Reinsurance Limit</vt:lpstr>
      <vt:lpstr>PowerPoint Presentation</vt:lpstr>
      <vt:lpstr>Alternative Capacity Development,  2001—2013:H1</vt:lpstr>
      <vt:lpstr>Investor by Category, 2013 vs. 2012*</vt:lpstr>
      <vt:lpstr>Non-Traditional Property Catastrophe Limits by Type, YE 2012 vs. YE 2015E</vt:lpstr>
      <vt:lpstr>Catastrophe Bonds: Issuance and Outstanding, 1997- 2014:Q1*</vt:lpstr>
      <vt:lpstr>Questions Arising from Influence of Alternative Capital</vt:lpstr>
      <vt:lpstr>Questions Arising from Influence of Alternative Capital</vt:lpstr>
      <vt:lpstr>INVESTMENTS:  THE NEW REALITY</vt:lpstr>
      <vt:lpstr>Property/Casualty Insurance Industry Investment Income: 2000–20131</vt:lpstr>
      <vt:lpstr>P/C Insurer Net Realized  Capital Gains/Losses, 1990-2013</vt:lpstr>
      <vt:lpstr>Property/Casualty Insurance Industry Investment Gain: 1994–20131</vt:lpstr>
      <vt:lpstr>PowerPoint Presentation</vt:lpstr>
      <vt:lpstr>U.S. 10-Year Treasury Note Yields: A Long Downward Trend, 1990–2014*</vt:lpstr>
      <vt:lpstr>U.S. Treasury Security Yields: A Long Downward Trend, 1990–2014*</vt:lpstr>
      <vt:lpstr>Treasury Yield Curves:   Pre-Crisis (July 2007) vs. Feb. 2014 </vt:lpstr>
      <vt:lpstr>Treasury Yield Curves:   Pre-Crisis (July 2007) vs. Feb. 2014 </vt:lpstr>
      <vt:lpstr>Outlook for U.S. Treasury Bond Yields    Through 2015</vt:lpstr>
      <vt:lpstr>Average Maturity of Bonds Held by US  P/C Insurers, 2006—2011*</vt:lpstr>
      <vt:lpstr>Distribution of Bond Maturities, P/C Insurance Industry, 2003-2012</vt:lpstr>
      <vt:lpstr>Bonds Rated NAIC Quality Category 3-6 as a Percent of Total Bonds, 2003–2012</vt:lpstr>
      <vt:lpstr>PRICING TRENDS</vt:lpstr>
      <vt:lpstr>Net Premium Growth: Annual Change,  1971—2013</vt:lpstr>
      <vt:lpstr>Growth in Direct Written Premium by Line, 2013-2015F*</vt:lpstr>
      <vt:lpstr>Average Commercial Rate Change, All Lines, (1Q:2004–4Q:2013)</vt:lpstr>
      <vt:lpstr>Change in Commercial Rate Renewals, by Account Size: 1999:Q4 to 2013:Q3</vt:lpstr>
      <vt:lpstr>Cumulative Qtrly. Commercial Rate Changes, by Account Size: 1999:Q4 to 2013:Q3</vt:lpstr>
      <vt:lpstr>Change in Commercial Rate Renewals, by Line: 2013:Q3</vt:lpstr>
      <vt:lpstr>PowerPoint Presentation</vt:lpstr>
      <vt:lpstr>PowerPoint Presentation</vt:lpstr>
      <vt:lpstr>Regulation:  The Ultimate External Factor</vt:lpstr>
      <vt:lpstr>New Waves of Regulations</vt:lpstr>
      <vt:lpstr>The Global Financial Crisis: The Pendulum Swings Again: Dodd-Frank &amp; Systemic Risk</vt:lpstr>
      <vt:lpstr>The Global Financial Crisis: The Pendulum Swings Again: Dodd-Frank &amp; Systemic Risk</vt:lpstr>
      <vt:lpstr>Global Financial Crises &amp;  Global Systemic Risk</vt:lpstr>
      <vt:lpstr>Global Financial Crises &amp;  Global Systemic Risk: Key Dates  </vt:lpstr>
      <vt:lpstr>Global Financial Crises &amp;  Global Systemic Risk…There’s More…</vt:lpstr>
      <vt:lpstr>Financial Strength &amp; Underwriting</vt:lpstr>
      <vt:lpstr>P/C Insurer Impairments, 1969–2012</vt:lpstr>
      <vt:lpstr>P/C Insurer Impairment Frequency vs. Combined Ratio, 1969-2012</vt:lpstr>
      <vt:lpstr>Reasons for US P/C Insurer Impairments, 1969–2012</vt:lpstr>
      <vt:lpstr>Rapid Growth ‘A Leading Cause’ of Impairment’</vt:lpstr>
      <vt:lpstr>Top 10 Lines of Business for US P/C Impaired Insurers, 2000–2012</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4053</cp:revision>
  <cp:lastPrinted>2014-03-13T21:08:28Z</cp:lastPrinted>
  <dcterms:modified xsi:type="dcterms:W3CDTF">2014-04-25T14:56:06Z</dcterms:modified>
</cp:coreProperties>
</file>