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Override1.xml" ContentType="application/vnd.openxmlformats-officedocument.themeOverride+xml"/>
  <Override PartName="/ppt/tags/tag1.xml" ContentType="application/vnd.openxmlformats-officedocument.presentationml.tags+xml"/>
  <Override PartName="/ppt/theme/themeOverride2.xml" ContentType="application/vnd.openxmlformats-officedocument.themeOverride+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xml" ContentType="application/vnd.openxmlformats-officedocument.drawingml.chart+xml"/>
  <Override PartName="/ppt/notesSlides/notesSlide29.xml" ContentType="application/vnd.openxmlformats-officedocument.presentationml.notesSlide+xml"/>
  <Override PartName="/ppt/charts/chart2.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tags/tag6.xml" ContentType="application/vnd.openxmlformats-officedocument.presentationml.tags+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tags/tag7.xml" ContentType="application/vnd.openxmlformats-officedocument.presentationml.tags+xml"/>
  <Override PartName="/ppt/notesSlides/notesSlide37.xml" ContentType="application/vnd.openxmlformats-officedocument.presentationml.notesSlide+xml"/>
  <Override PartName="/ppt/tags/tag8.xml" ContentType="application/vnd.openxmlformats-officedocument.presentationml.tags+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tags/tag9.xml" ContentType="application/vnd.openxmlformats-officedocument.presentationml.tags+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ppt/drawings/drawing2.xml" ContentType="application/vnd.openxmlformats-officedocument.drawingml.chartshapes+xml"/>
  <Override PartName="/ppt/charts/chart5.xml" ContentType="application/vnd.openxmlformats-officedocument.drawingml.chart+xml"/>
  <Override PartName="/ppt/drawings/drawing3.xml" ContentType="application/vnd.openxmlformats-officedocument.drawingml.chartshapes+xml"/>
  <Override PartName="/ppt/charts/chart6.xml" ContentType="application/vnd.openxmlformats-officedocument.drawingml.chart+xml"/>
  <Override PartName="/ppt/charts/style1.xml" ContentType="application/vnd.ms-office.chartstyle+xml"/>
  <Override PartName="/ppt/charts/colors1.xml" ContentType="application/vnd.ms-office.chartcolorstyle+xml"/>
  <Override PartName="/ppt/charts/chart7.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59"/>
  </p:notesMasterIdLst>
  <p:handoutMasterIdLst>
    <p:handoutMasterId r:id="rId60"/>
  </p:handoutMasterIdLst>
  <p:sldIdLst>
    <p:sldId id="3491" r:id="rId2"/>
    <p:sldId id="3831" r:id="rId3"/>
    <p:sldId id="3792" r:id="rId4"/>
    <p:sldId id="3796" r:id="rId5"/>
    <p:sldId id="3926" r:id="rId6"/>
    <p:sldId id="3811" r:id="rId7"/>
    <p:sldId id="3812" r:id="rId8"/>
    <p:sldId id="3927" r:id="rId9"/>
    <p:sldId id="3813" r:id="rId10"/>
    <p:sldId id="3814" r:id="rId11"/>
    <p:sldId id="3766" r:id="rId12"/>
    <p:sldId id="3891" r:id="rId13"/>
    <p:sldId id="3890" r:id="rId14"/>
    <p:sldId id="3823" r:id="rId15"/>
    <p:sldId id="3806" r:id="rId16"/>
    <p:sldId id="3826" r:id="rId17"/>
    <p:sldId id="3827" r:id="rId18"/>
    <p:sldId id="3830" r:id="rId19"/>
    <p:sldId id="3808" r:id="rId20"/>
    <p:sldId id="3807" r:id="rId21"/>
    <p:sldId id="3096" r:id="rId22"/>
    <p:sldId id="3975" r:id="rId23"/>
    <p:sldId id="3963" r:id="rId24"/>
    <p:sldId id="3976" r:id="rId25"/>
    <p:sldId id="3964" r:id="rId26"/>
    <p:sldId id="3954" r:id="rId27"/>
    <p:sldId id="3940" r:id="rId28"/>
    <p:sldId id="3957" r:id="rId29"/>
    <p:sldId id="3974" r:id="rId30"/>
    <p:sldId id="1693" r:id="rId31"/>
    <p:sldId id="3931" r:id="rId32"/>
    <p:sldId id="3930" r:id="rId33"/>
    <p:sldId id="3933" r:id="rId34"/>
    <p:sldId id="3935" r:id="rId35"/>
    <p:sldId id="3936" r:id="rId36"/>
    <p:sldId id="3851" r:id="rId37"/>
    <p:sldId id="3937" r:id="rId38"/>
    <p:sldId id="2574" r:id="rId39"/>
    <p:sldId id="3938" r:id="rId40"/>
    <p:sldId id="3941" r:id="rId41"/>
    <p:sldId id="3966" r:id="rId42"/>
    <p:sldId id="3942" r:id="rId43"/>
    <p:sldId id="3943" r:id="rId44"/>
    <p:sldId id="3944" r:id="rId45"/>
    <p:sldId id="3947" r:id="rId46"/>
    <p:sldId id="2174" r:id="rId47"/>
    <p:sldId id="3978" r:id="rId48"/>
    <p:sldId id="3979" r:id="rId49"/>
    <p:sldId id="3980" r:id="rId50"/>
    <p:sldId id="3971" r:id="rId51"/>
    <p:sldId id="3970" r:id="rId52"/>
    <p:sldId id="3817" r:id="rId53"/>
    <p:sldId id="3818" r:id="rId54"/>
    <p:sldId id="3928" r:id="rId55"/>
    <p:sldId id="3848" r:id="rId56"/>
    <p:sldId id="3821" r:id="rId57"/>
    <p:sldId id="1136" r:id="rId5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072">
          <p15:clr>
            <a:srgbClr val="A4A3A4"/>
          </p15:clr>
        </p15:guide>
        <p15:guide id="2" orient="horz" pos="3856">
          <p15:clr>
            <a:srgbClr val="A4A3A4"/>
          </p15:clr>
        </p15:guide>
        <p15:guide id="3" orient="horz" pos="3608">
          <p15:clr>
            <a:srgbClr val="A4A3A4"/>
          </p15:clr>
        </p15:guide>
        <p15:guide id="4" orient="horz" pos="1472">
          <p15:clr>
            <a:srgbClr val="A4A3A4"/>
          </p15:clr>
        </p15:guide>
        <p15:guide id="5" orient="horz" pos="798">
          <p15:clr>
            <a:srgbClr val="A4A3A4"/>
          </p15:clr>
        </p15:guide>
        <p15:guide id="6" pos="219">
          <p15:clr>
            <a:srgbClr val="A4A3A4"/>
          </p15:clr>
        </p15:guide>
        <p15:guide id="7" pos="5497">
          <p15:clr>
            <a:srgbClr val="A4A3A4"/>
          </p15:clr>
        </p15:guide>
        <p15:guide id="8" pos="463">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5A7A"/>
    <a:srgbClr val="2B7299"/>
    <a:srgbClr val="3691C4"/>
    <a:srgbClr val="3333CC"/>
    <a:srgbClr val="28688C"/>
    <a:srgbClr val="E5F1F7"/>
    <a:srgbClr val="4B9FCD"/>
    <a:srgbClr val="D0DCE2"/>
    <a:srgbClr val="C9D6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5" autoAdjust="0"/>
    <p:restoredTop sz="89785" autoAdjust="0"/>
  </p:normalViewPr>
  <p:slideViewPr>
    <p:cSldViewPr snapToGrid="0">
      <p:cViewPr varScale="1">
        <p:scale>
          <a:sx n="98" d="100"/>
          <a:sy n="98" d="100"/>
        </p:scale>
        <p:origin x="1134" y="72"/>
      </p:cViewPr>
      <p:guideLst>
        <p:guide orient="horz" pos="1072"/>
        <p:guide orient="horz" pos="3856"/>
        <p:guide orient="horz" pos="3608"/>
        <p:guide orient="horz" pos="1472"/>
        <p:guide orient="horz" pos="798"/>
        <p:guide pos="219"/>
        <p:guide pos="5497"/>
        <p:guide pos="463"/>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94" d="100"/>
          <a:sy n="94" d="100"/>
        </p:scale>
        <p:origin x="-2898" y="-9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xml"/><Relationship Id="rId1" Type="http://schemas.microsoft.com/office/2011/relationships/chartStyle" Target="style1.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5482796892341849E-2"/>
          <c:y val="3.7037037037037035E-2"/>
          <c:w val="0.74250832408435075"/>
          <c:h val="0.79302832244008714"/>
        </c:manualLayout>
      </c:layout>
      <c:barChart>
        <c:barDir val="bar"/>
        <c:grouping val="percentStacked"/>
        <c:varyColors val="0"/>
        <c:ser>
          <c:idx val="0"/>
          <c:order val="0"/>
          <c:tx>
            <c:strRef>
              <c:f>Sheet1!$A$2</c:f>
              <c:strCache>
                <c:ptCount val="1"/>
                <c:pt idx="0">
                  <c:v>Under 1 year</c:v>
                </c:pt>
              </c:strCache>
            </c:strRef>
          </c:tx>
          <c:spPr>
            <a:solidFill>
              <a:schemeClr val="accent1"/>
            </a:solidFill>
            <a:ln w="37525">
              <a:solidFill>
                <a:schemeClr val="accent1"/>
              </a:solidFill>
              <a:prstDash val="solid"/>
            </a:ln>
          </c:spPr>
          <c:invertIfNegative val="0"/>
          <c:dLbls>
            <c:dLbl>
              <c:idx val="0"/>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0-652A-4E40-8588-E27CDA683970}"/>
                </c:ext>
              </c:extLst>
            </c:dLbl>
            <c:dLbl>
              <c:idx val="1"/>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652A-4E40-8588-E27CDA683970}"/>
                </c:ext>
              </c:extLst>
            </c:dLbl>
            <c:dLbl>
              <c:idx val="2"/>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2-652A-4E40-8588-E27CDA683970}"/>
                </c:ext>
              </c:extLst>
            </c:dLbl>
            <c:dLbl>
              <c:idx val="8"/>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652A-4E40-8588-E27CDA683970}"/>
                </c:ext>
              </c:extLst>
            </c:dLbl>
            <c:dLbl>
              <c:idx val="9"/>
              <c:numFmt formatCode="0.0%" sourceLinked="0"/>
              <c:spPr>
                <a:noFill/>
                <a:ln w="25017">
                  <a:noFill/>
                </a:ln>
              </c:spPr>
              <c:txPr>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4-652A-4E40-8588-E27CDA683970}"/>
                </c:ext>
              </c:extLst>
            </c:dLbl>
            <c:numFmt formatCode="0.0%" sourceLinked="0"/>
            <c:spPr>
              <a:noFill/>
              <a:ln w="25017">
                <a:noFill/>
              </a:ln>
            </c:spPr>
            <c:txPr>
              <a:bodyPr wrap="square" lIns="38100" tIns="19050" rIns="38100" bIns="19050" anchor="ctr">
                <a:spAutoFit/>
              </a:bodyPr>
              <a:lstStyle/>
              <a:p>
                <a:pPr>
                  <a:defRPr sz="1393" b="0" i="0" u="none" strike="noStrike" baseline="0">
                    <a:solidFill>
                      <a:srgbClr val="FFFFFF"/>
                    </a:solidFill>
                    <a:latin typeface="Arial"/>
                    <a:ea typeface="Arial"/>
                    <a:cs typeface="Aria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2006</c:v>
                </c:pt>
                <c:pt idx="1">
                  <c:v>2007</c:v>
                </c:pt>
                <c:pt idx="2">
                  <c:v>2008</c:v>
                </c:pt>
                <c:pt idx="3">
                  <c:v>2009</c:v>
                </c:pt>
                <c:pt idx="4">
                  <c:v>2010</c:v>
                </c:pt>
                <c:pt idx="5">
                  <c:v>2011</c:v>
                </c:pt>
                <c:pt idx="6">
                  <c:v>2012</c:v>
                </c:pt>
                <c:pt idx="7">
                  <c:v>2013</c:v>
                </c:pt>
                <c:pt idx="8">
                  <c:v>2014</c:v>
                </c:pt>
                <c:pt idx="9">
                  <c:v>2015</c:v>
                </c:pt>
              </c:strCache>
            </c:strRef>
          </c:cat>
          <c:val>
            <c:numRef>
              <c:f>Sheet1!$B$2:$K$2</c:f>
              <c:numCache>
                <c:formatCode>0.0%</c:formatCode>
                <c:ptCount val="10"/>
                <c:pt idx="0">
                  <c:v>0.16</c:v>
                </c:pt>
                <c:pt idx="1">
                  <c:v>0.152</c:v>
                </c:pt>
                <c:pt idx="2">
                  <c:v>0.157</c:v>
                </c:pt>
                <c:pt idx="3">
                  <c:v>0.15620000000000001</c:v>
                </c:pt>
                <c:pt idx="4">
                  <c:v>0.15959999999999999</c:v>
                </c:pt>
                <c:pt idx="5">
                  <c:v>0.1489</c:v>
                </c:pt>
                <c:pt idx="6">
                  <c:v>0.16569999999999999</c:v>
                </c:pt>
                <c:pt idx="7">
                  <c:v>0.16520000000000001</c:v>
                </c:pt>
                <c:pt idx="8">
                  <c:v>0.16800000000000001</c:v>
                </c:pt>
                <c:pt idx="9">
                  <c:v>0.16300000000000001</c:v>
                </c:pt>
              </c:numCache>
            </c:numRef>
          </c:val>
          <c:extLst>
            <c:ext xmlns:c16="http://schemas.microsoft.com/office/drawing/2014/chart" uri="{C3380CC4-5D6E-409C-BE32-E72D297353CC}">
              <c16:uniqueId val="{00000005-652A-4E40-8588-E27CDA683970}"/>
            </c:ext>
          </c:extLst>
        </c:ser>
        <c:ser>
          <c:idx val="1"/>
          <c:order val="1"/>
          <c:tx>
            <c:strRef>
              <c:f>Sheet1!$A$3</c:f>
              <c:strCache>
                <c:ptCount val="1"/>
                <c:pt idx="0">
                  <c:v>1-5 years</c:v>
                </c:pt>
              </c:strCache>
            </c:strRef>
          </c:tx>
          <c:spPr>
            <a:solidFill>
              <a:schemeClr val="accent2"/>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77"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2006</c:v>
                </c:pt>
                <c:pt idx="1">
                  <c:v>2007</c:v>
                </c:pt>
                <c:pt idx="2">
                  <c:v>2008</c:v>
                </c:pt>
                <c:pt idx="3">
                  <c:v>2009</c:v>
                </c:pt>
                <c:pt idx="4">
                  <c:v>2010</c:v>
                </c:pt>
                <c:pt idx="5">
                  <c:v>2011</c:v>
                </c:pt>
                <c:pt idx="6">
                  <c:v>2012</c:v>
                </c:pt>
                <c:pt idx="7">
                  <c:v>2013</c:v>
                </c:pt>
                <c:pt idx="8">
                  <c:v>2014</c:v>
                </c:pt>
                <c:pt idx="9">
                  <c:v>2015</c:v>
                </c:pt>
              </c:strCache>
            </c:strRef>
          </c:cat>
          <c:val>
            <c:numRef>
              <c:f>Sheet1!$B$3:$K$3</c:f>
              <c:numCache>
                <c:formatCode>0.0%</c:formatCode>
                <c:ptCount val="10"/>
                <c:pt idx="0">
                  <c:v>0.29499999999999998</c:v>
                </c:pt>
                <c:pt idx="1">
                  <c:v>0.3</c:v>
                </c:pt>
                <c:pt idx="2">
                  <c:v>0.32400000000000001</c:v>
                </c:pt>
                <c:pt idx="3">
                  <c:v>0.36370000000000002</c:v>
                </c:pt>
                <c:pt idx="4">
                  <c:v>0.39500000000000002</c:v>
                </c:pt>
                <c:pt idx="5">
                  <c:v>0.41220000000000001</c:v>
                </c:pt>
                <c:pt idx="6">
                  <c:v>0.4042</c:v>
                </c:pt>
                <c:pt idx="7">
                  <c:v>0.3876</c:v>
                </c:pt>
                <c:pt idx="8">
                  <c:v>0.371</c:v>
                </c:pt>
                <c:pt idx="9">
                  <c:v>0.35799999999999998</c:v>
                </c:pt>
              </c:numCache>
            </c:numRef>
          </c:val>
          <c:extLst>
            <c:ext xmlns:c16="http://schemas.microsoft.com/office/drawing/2014/chart" uri="{C3380CC4-5D6E-409C-BE32-E72D297353CC}">
              <c16:uniqueId val="{00000006-652A-4E40-8588-E27CDA683970}"/>
            </c:ext>
          </c:extLst>
        </c:ser>
        <c:ser>
          <c:idx val="2"/>
          <c:order val="2"/>
          <c:tx>
            <c:strRef>
              <c:f>Sheet1!$A$4</c:f>
              <c:strCache>
                <c:ptCount val="1"/>
                <c:pt idx="0">
                  <c:v>5-10 years</c:v>
                </c:pt>
              </c:strCache>
            </c:strRef>
          </c:tx>
          <c:spPr>
            <a:solidFill>
              <a:schemeClr val="hlink"/>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93" b="0" i="0" u="none" strike="noStrike" baseline="0">
                    <a:solidFill>
                      <a:srgbClr val="FFFFFF"/>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2006</c:v>
                </c:pt>
                <c:pt idx="1">
                  <c:v>2007</c:v>
                </c:pt>
                <c:pt idx="2">
                  <c:v>2008</c:v>
                </c:pt>
                <c:pt idx="3">
                  <c:v>2009</c:v>
                </c:pt>
                <c:pt idx="4">
                  <c:v>2010</c:v>
                </c:pt>
                <c:pt idx="5">
                  <c:v>2011</c:v>
                </c:pt>
                <c:pt idx="6">
                  <c:v>2012</c:v>
                </c:pt>
                <c:pt idx="7">
                  <c:v>2013</c:v>
                </c:pt>
                <c:pt idx="8">
                  <c:v>2014</c:v>
                </c:pt>
                <c:pt idx="9">
                  <c:v>2015</c:v>
                </c:pt>
              </c:strCache>
            </c:strRef>
          </c:cat>
          <c:val>
            <c:numRef>
              <c:f>Sheet1!$B$4:$K$4</c:f>
              <c:numCache>
                <c:formatCode>0.0%</c:formatCode>
                <c:ptCount val="10"/>
                <c:pt idx="0">
                  <c:v>0.34100000000000003</c:v>
                </c:pt>
                <c:pt idx="1">
                  <c:v>0.33800000000000002</c:v>
                </c:pt>
                <c:pt idx="2">
                  <c:v>0.312</c:v>
                </c:pt>
                <c:pt idx="3">
                  <c:v>0.2903</c:v>
                </c:pt>
                <c:pt idx="4">
                  <c:v>0.27110000000000001</c:v>
                </c:pt>
                <c:pt idx="5">
                  <c:v>0.2732</c:v>
                </c:pt>
                <c:pt idx="6">
                  <c:v>0.27589999999999998</c:v>
                </c:pt>
                <c:pt idx="7">
                  <c:v>0.2928</c:v>
                </c:pt>
                <c:pt idx="8">
                  <c:v>0.308</c:v>
                </c:pt>
                <c:pt idx="9">
                  <c:v>0.33700000000000002</c:v>
                </c:pt>
              </c:numCache>
            </c:numRef>
          </c:val>
          <c:extLst>
            <c:ext xmlns:c16="http://schemas.microsoft.com/office/drawing/2014/chart" uri="{C3380CC4-5D6E-409C-BE32-E72D297353CC}">
              <c16:uniqueId val="{00000007-652A-4E40-8588-E27CDA683970}"/>
            </c:ext>
          </c:extLst>
        </c:ser>
        <c:ser>
          <c:idx val="3"/>
          <c:order val="3"/>
          <c:tx>
            <c:strRef>
              <c:f>Sheet1!$A$5</c:f>
              <c:strCache>
                <c:ptCount val="1"/>
                <c:pt idx="0">
                  <c:v>10-20 years</c:v>
                </c:pt>
              </c:strCache>
            </c:strRef>
          </c:tx>
          <c:spPr>
            <a:solidFill>
              <a:schemeClr val="folHlink"/>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93" b="0" i="0" u="none" strike="noStrike" baseline="0">
                    <a:solidFill>
                      <a:srgbClr val="FFFFFF"/>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2006</c:v>
                </c:pt>
                <c:pt idx="1">
                  <c:v>2007</c:v>
                </c:pt>
                <c:pt idx="2">
                  <c:v>2008</c:v>
                </c:pt>
                <c:pt idx="3">
                  <c:v>2009</c:v>
                </c:pt>
                <c:pt idx="4">
                  <c:v>2010</c:v>
                </c:pt>
                <c:pt idx="5">
                  <c:v>2011</c:v>
                </c:pt>
                <c:pt idx="6">
                  <c:v>2012</c:v>
                </c:pt>
                <c:pt idx="7">
                  <c:v>2013</c:v>
                </c:pt>
                <c:pt idx="8">
                  <c:v>2014</c:v>
                </c:pt>
                <c:pt idx="9">
                  <c:v>2015</c:v>
                </c:pt>
              </c:strCache>
            </c:strRef>
          </c:cat>
          <c:val>
            <c:numRef>
              <c:f>Sheet1!$B$5:$K$5</c:f>
              <c:numCache>
                <c:formatCode>0.0%</c:formatCode>
                <c:ptCount val="10"/>
                <c:pt idx="0">
                  <c:v>0.13100000000000001</c:v>
                </c:pt>
                <c:pt idx="1">
                  <c:v>0.129</c:v>
                </c:pt>
                <c:pt idx="2">
                  <c:v>0.127</c:v>
                </c:pt>
                <c:pt idx="3">
                  <c:v>0.1186</c:v>
                </c:pt>
                <c:pt idx="4">
                  <c:v>0.1124</c:v>
                </c:pt>
                <c:pt idx="5">
                  <c:v>0.1037</c:v>
                </c:pt>
                <c:pt idx="6">
                  <c:v>9.7799999999999998E-2</c:v>
                </c:pt>
                <c:pt idx="7">
                  <c:v>9.7799999999999998E-2</c:v>
                </c:pt>
                <c:pt idx="8">
                  <c:v>9.6000000000000002E-2</c:v>
                </c:pt>
                <c:pt idx="9">
                  <c:v>0.09</c:v>
                </c:pt>
              </c:numCache>
            </c:numRef>
          </c:val>
          <c:extLst>
            <c:ext xmlns:c16="http://schemas.microsoft.com/office/drawing/2014/chart" uri="{C3380CC4-5D6E-409C-BE32-E72D297353CC}">
              <c16:uniqueId val="{00000008-652A-4E40-8588-E27CDA683970}"/>
            </c:ext>
          </c:extLst>
        </c:ser>
        <c:ser>
          <c:idx val="4"/>
          <c:order val="4"/>
          <c:tx>
            <c:strRef>
              <c:f>Sheet1!$A$6</c:f>
              <c:strCache>
                <c:ptCount val="1"/>
                <c:pt idx="0">
                  <c:v>over 20 years</c:v>
                </c:pt>
              </c:strCache>
            </c:strRef>
          </c:tx>
          <c:spPr>
            <a:solidFill>
              <a:schemeClr val="bg2"/>
            </a:solidFill>
            <a:ln w="12508">
              <a:solidFill>
                <a:schemeClr val="tx1"/>
              </a:solidFill>
              <a:prstDash val="solid"/>
            </a:ln>
          </c:spPr>
          <c:invertIfNegative val="0"/>
          <c:dLbls>
            <c:spPr>
              <a:noFill/>
              <a:ln w="25017">
                <a:noFill/>
              </a:ln>
            </c:spPr>
            <c:txPr>
              <a:bodyPr wrap="square" lIns="38100" tIns="19050" rIns="38100" bIns="19050" anchor="ctr">
                <a:spAutoFit/>
              </a:bodyPr>
              <a:lstStyle/>
              <a:p>
                <a:pPr>
                  <a:defRPr sz="1377" b="0"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Sheet1!$B$1:$K$1</c:f>
              <c:strCache>
                <c:ptCount val="10"/>
                <c:pt idx="0">
                  <c:v>2006</c:v>
                </c:pt>
                <c:pt idx="1">
                  <c:v>2007</c:v>
                </c:pt>
                <c:pt idx="2">
                  <c:v>2008</c:v>
                </c:pt>
                <c:pt idx="3">
                  <c:v>2009</c:v>
                </c:pt>
                <c:pt idx="4">
                  <c:v>2010</c:v>
                </c:pt>
                <c:pt idx="5">
                  <c:v>2011</c:v>
                </c:pt>
                <c:pt idx="6">
                  <c:v>2012</c:v>
                </c:pt>
                <c:pt idx="7">
                  <c:v>2013</c:v>
                </c:pt>
                <c:pt idx="8">
                  <c:v>2014</c:v>
                </c:pt>
                <c:pt idx="9">
                  <c:v>2015</c:v>
                </c:pt>
              </c:strCache>
            </c:strRef>
          </c:cat>
          <c:val>
            <c:numRef>
              <c:f>Sheet1!$B$6:$K$6</c:f>
              <c:numCache>
                <c:formatCode>0.0%</c:formatCode>
                <c:ptCount val="10"/>
                <c:pt idx="0">
                  <c:v>7.3999999999999996E-2</c:v>
                </c:pt>
                <c:pt idx="1">
                  <c:v>8.1000000000000003E-2</c:v>
                </c:pt>
                <c:pt idx="2">
                  <c:v>8.1000000000000003E-2</c:v>
                </c:pt>
                <c:pt idx="3">
                  <c:v>7.1199999999999999E-2</c:v>
                </c:pt>
                <c:pt idx="4">
                  <c:v>6.2199999999999998E-2</c:v>
                </c:pt>
                <c:pt idx="5">
                  <c:v>6.2E-2</c:v>
                </c:pt>
                <c:pt idx="6">
                  <c:v>5.6899999999999999E-2</c:v>
                </c:pt>
                <c:pt idx="7">
                  <c:v>5.6899999999999999E-2</c:v>
                </c:pt>
                <c:pt idx="8">
                  <c:v>5.7000000000000002E-2</c:v>
                </c:pt>
                <c:pt idx="9">
                  <c:v>5.0999999999999997E-2</c:v>
                </c:pt>
              </c:numCache>
            </c:numRef>
          </c:val>
          <c:extLst>
            <c:ext xmlns:c16="http://schemas.microsoft.com/office/drawing/2014/chart" uri="{C3380CC4-5D6E-409C-BE32-E72D297353CC}">
              <c16:uniqueId val="{00000009-652A-4E40-8588-E27CDA683970}"/>
            </c:ext>
          </c:extLst>
        </c:ser>
        <c:dLbls>
          <c:showLegendKey val="0"/>
          <c:showVal val="0"/>
          <c:showCatName val="0"/>
          <c:showSerName val="0"/>
          <c:showPercent val="0"/>
          <c:showBubbleSize val="0"/>
        </c:dLbls>
        <c:gapWidth val="150"/>
        <c:overlap val="100"/>
        <c:axId val="450661888"/>
        <c:axId val="450662280"/>
      </c:barChart>
      <c:catAx>
        <c:axId val="450661888"/>
        <c:scaling>
          <c:orientation val="minMax"/>
        </c:scaling>
        <c:delete val="0"/>
        <c:axPos val="l"/>
        <c:numFmt formatCode="General" sourceLinked="1"/>
        <c:majorTickMark val="out"/>
        <c:minorTickMark val="none"/>
        <c:tickLblPos val="nextTo"/>
        <c:spPr>
          <a:ln w="12508">
            <a:solidFill>
              <a:schemeClr val="tx1"/>
            </a:solidFill>
            <a:prstDash val="solid"/>
          </a:ln>
        </c:spPr>
        <c:txPr>
          <a:bodyPr rot="0" vert="horz"/>
          <a:lstStyle/>
          <a:p>
            <a:pPr>
              <a:defRPr sz="1377" b="0" i="0" u="none" strike="noStrike" baseline="0">
                <a:solidFill>
                  <a:schemeClr val="tx1"/>
                </a:solidFill>
                <a:latin typeface="Arial"/>
                <a:ea typeface="Arial"/>
                <a:cs typeface="Arial"/>
              </a:defRPr>
            </a:pPr>
            <a:endParaRPr lang="en-US"/>
          </a:p>
        </c:txPr>
        <c:crossAx val="450662280"/>
        <c:crossesAt val="0"/>
        <c:auto val="1"/>
        <c:lblAlgn val="ctr"/>
        <c:lblOffset val="20"/>
        <c:tickLblSkip val="1"/>
        <c:tickMarkSkip val="1"/>
        <c:noMultiLvlLbl val="0"/>
      </c:catAx>
      <c:valAx>
        <c:axId val="450662280"/>
        <c:scaling>
          <c:orientation val="minMax"/>
          <c:max val="1"/>
          <c:min val="0"/>
        </c:scaling>
        <c:delete val="0"/>
        <c:axPos val="b"/>
        <c:majorGridlines>
          <c:spPr>
            <a:ln w="3128">
              <a:solidFill>
                <a:schemeClr val="tx1"/>
              </a:solidFill>
              <a:prstDash val="solid"/>
            </a:ln>
          </c:spPr>
        </c:majorGridlines>
        <c:numFmt formatCode="0%" sourceLinked="0"/>
        <c:majorTickMark val="out"/>
        <c:minorTickMark val="none"/>
        <c:tickLblPos val="nextTo"/>
        <c:spPr>
          <a:ln w="3128">
            <a:solidFill>
              <a:schemeClr val="tx1"/>
            </a:solidFill>
            <a:prstDash val="solid"/>
          </a:ln>
        </c:spPr>
        <c:txPr>
          <a:bodyPr rot="0" vert="horz"/>
          <a:lstStyle/>
          <a:p>
            <a:pPr>
              <a:defRPr sz="1377" b="0" i="0" u="none" strike="noStrike" baseline="0">
                <a:solidFill>
                  <a:schemeClr val="tx1"/>
                </a:solidFill>
                <a:latin typeface="Arial"/>
                <a:ea typeface="Arial"/>
                <a:cs typeface="Arial"/>
              </a:defRPr>
            </a:pPr>
            <a:endParaRPr lang="en-US"/>
          </a:p>
        </c:txPr>
        <c:crossAx val="450661888"/>
        <c:crossesAt val="1"/>
        <c:crossBetween val="between"/>
        <c:majorUnit val="0.2"/>
        <c:minorUnit val="2E-3"/>
      </c:valAx>
      <c:spPr>
        <a:noFill/>
        <a:ln w="25369">
          <a:noFill/>
        </a:ln>
      </c:spPr>
    </c:plotArea>
    <c:legend>
      <c:legendPos val="r"/>
      <c:layout>
        <c:manualLayout>
          <c:xMode val="edge"/>
          <c:yMode val="edge"/>
          <c:x val="0.8357377588075463"/>
          <c:y val="0.28322457093209968"/>
          <c:w val="0.15982207703489115"/>
          <c:h val="0.29629552805032816"/>
        </c:manualLayout>
      </c:layout>
      <c:overlay val="0"/>
      <c:spPr>
        <a:solidFill>
          <a:schemeClr val="bg1"/>
        </a:solidFill>
        <a:ln w="3128">
          <a:solidFill>
            <a:schemeClr val="tx1"/>
          </a:solidFill>
          <a:prstDash val="solid"/>
        </a:ln>
      </c:spPr>
      <c:txPr>
        <a:bodyPr/>
        <a:lstStyle/>
        <a:p>
          <a:pPr>
            <a:defRPr sz="1264" b="0"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377" b="0"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4071195473189428E-2"/>
          <c:y val="6.884112630681366E-2"/>
          <c:w val="0.896346815963594"/>
          <c:h val="0.74636486919563505"/>
        </c:manualLayout>
      </c:layout>
      <c:barChart>
        <c:barDir val="col"/>
        <c:grouping val="clustered"/>
        <c:varyColors val="0"/>
        <c:ser>
          <c:idx val="2"/>
          <c:order val="0"/>
          <c:tx>
            <c:strRef>
              <c:f>Sheet1!$A$2</c:f>
              <c:strCache>
                <c:ptCount val="1"/>
                <c:pt idx="0">
                  <c:v>Investment Income</c:v>
                </c:pt>
              </c:strCache>
            </c:strRef>
          </c:tx>
          <c:spPr>
            <a:solidFill>
              <a:schemeClr val="accent1"/>
            </a:solidFill>
          </c:spPr>
          <c:invertIfNegative val="0"/>
          <c:dPt>
            <c:idx val="8"/>
            <c:invertIfNegative val="0"/>
            <c:bubble3D val="0"/>
            <c:extLst>
              <c:ext xmlns:c16="http://schemas.microsoft.com/office/drawing/2014/chart" uri="{C3380CC4-5D6E-409C-BE32-E72D297353CC}">
                <c16:uniqueId val="{00000000-FD62-4171-B070-03B71D672475}"/>
              </c:ext>
            </c:extLst>
          </c:dPt>
          <c:dPt>
            <c:idx val="9"/>
            <c:invertIfNegative val="0"/>
            <c:bubble3D val="0"/>
            <c:extLst>
              <c:ext xmlns:c16="http://schemas.microsoft.com/office/drawing/2014/chart" uri="{C3380CC4-5D6E-409C-BE32-E72D297353CC}">
                <c16:uniqueId val="{00000001-FD62-4171-B070-03B71D672475}"/>
              </c:ext>
            </c:extLst>
          </c:dPt>
          <c:dPt>
            <c:idx val="15"/>
            <c:invertIfNegative val="0"/>
            <c:bubble3D val="0"/>
            <c:extLst>
              <c:ext xmlns:c16="http://schemas.microsoft.com/office/drawing/2014/chart" uri="{C3380CC4-5D6E-409C-BE32-E72D297353CC}">
                <c16:uniqueId val="{00000000-17A7-413B-A9B3-6FD57A22FF25}"/>
              </c:ext>
            </c:extLst>
          </c:dPt>
          <c:dLbls>
            <c:numFmt formatCode="#,##0.00" sourceLinked="0"/>
            <c:spPr>
              <a:noFill/>
              <a:ln>
                <a:noFill/>
              </a:ln>
              <a:effectLst/>
            </c:spPr>
            <c:txPr>
              <a:bodyPr/>
              <a:lstStyle/>
              <a:p>
                <a:pPr>
                  <a:defRPr sz="1200" b="1"/>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Sheet1!$B$1:$P$1</c:f>
              <c:numCache>
                <c:formatCode>00</c:formatCode>
                <c:ptCount val="15"/>
                <c:pt idx="0">
                  <c:v>1</c:v>
                </c:pt>
                <c:pt idx="1">
                  <c:v>2</c:v>
                </c:pt>
                <c:pt idx="2">
                  <c:v>3</c:v>
                </c:pt>
                <c:pt idx="3">
                  <c:v>4</c:v>
                </c:pt>
                <c:pt idx="4">
                  <c:v>5</c:v>
                </c:pt>
                <c:pt idx="5">
                  <c:v>6</c:v>
                </c:pt>
                <c:pt idx="6">
                  <c:v>7</c:v>
                </c:pt>
                <c:pt idx="7">
                  <c:v>8</c:v>
                </c:pt>
                <c:pt idx="8">
                  <c:v>9</c:v>
                </c:pt>
                <c:pt idx="9" formatCode="General">
                  <c:v>10</c:v>
                </c:pt>
                <c:pt idx="10" formatCode="General">
                  <c:v>11</c:v>
                </c:pt>
                <c:pt idx="11" formatCode="General">
                  <c:v>12</c:v>
                </c:pt>
                <c:pt idx="12" formatCode="General">
                  <c:v>13</c:v>
                </c:pt>
                <c:pt idx="13" formatCode="General">
                  <c:v>14</c:v>
                </c:pt>
                <c:pt idx="14" formatCode="General">
                  <c:v>15</c:v>
                </c:pt>
              </c:numCache>
            </c:numRef>
          </c:cat>
          <c:val>
            <c:numRef>
              <c:f>Sheet1!$B$2:$P$2</c:f>
              <c:numCache>
                <c:formatCode>General</c:formatCode>
                <c:ptCount val="15"/>
                <c:pt idx="0">
                  <c:v>3.07</c:v>
                </c:pt>
                <c:pt idx="1">
                  <c:v>3.37</c:v>
                </c:pt>
                <c:pt idx="2">
                  <c:v>2.69</c:v>
                </c:pt>
                <c:pt idx="3">
                  <c:v>2.1</c:v>
                </c:pt>
                <c:pt idx="4">
                  <c:v>2.17</c:v>
                </c:pt>
                <c:pt idx="5">
                  <c:v>1.98</c:v>
                </c:pt>
                <c:pt idx="6">
                  <c:v>2.04</c:v>
                </c:pt>
                <c:pt idx="7">
                  <c:v>2.27</c:v>
                </c:pt>
                <c:pt idx="8">
                  <c:v>2.58</c:v>
                </c:pt>
                <c:pt idx="9">
                  <c:v>3.07</c:v>
                </c:pt>
                <c:pt idx="10">
                  <c:v>3.1</c:v>
                </c:pt>
                <c:pt idx="11">
                  <c:v>4.07</c:v>
                </c:pt>
                <c:pt idx="12">
                  <c:v>3.99</c:v>
                </c:pt>
                <c:pt idx="13">
                  <c:v>4.22</c:v>
                </c:pt>
                <c:pt idx="14">
                  <c:v>4.46</c:v>
                </c:pt>
              </c:numCache>
            </c:numRef>
          </c:val>
          <c:extLst>
            <c:ext xmlns:c16="http://schemas.microsoft.com/office/drawing/2014/chart" uri="{C3380CC4-5D6E-409C-BE32-E72D297353CC}">
              <c16:uniqueId val="{00000004-17A7-413B-A9B3-6FD57A22FF25}"/>
            </c:ext>
          </c:extLst>
        </c:ser>
        <c:dLbls>
          <c:showLegendKey val="0"/>
          <c:showVal val="0"/>
          <c:showCatName val="0"/>
          <c:showSerName val="0"/>
          <c:showPercent val="0"/>
          <c:showBubbleSize val="0"/>
        </c:dLbls>
        <c:gapWidth val="52"/>
        <c:axId val="450659928"/>
        <c:axId val="450663848"/>
      </c:barChart>
      <c:catAx>
        <c:axId val="450659928"/>
        <c:scaling>
          <c:orientation val="minMax"/>
        </c:scaling>
        <c:delete val="0"/>
        <c:axPos val="b"/>
        <c:numFmt formatCode="00" sourceLinked="1"/>
        <c:majorTickMark val="out"/>
        <c:minorTickMark val="none"/>
        <c:tickLblPos val="nextTo"/>
        <c:txPr>
          <a:bodyPr rot="0" vert="horz"/>
          <a:lstStyle/>
          <a:p>
            <a:pPr>
              <a:defRPr sz="1200"/>
            </a:pPr>
            <a:endParaRPr lang="en-US"/>
          </a:p>
        </c:txPr>
        <c:crossAx val="450663848"/>
        <c:crosses val="autoZero"/>
        <c:auto val="0"/>
        <c:lblAlgn val="ctr"/>
        <c:lblOffset val="100"/>
        <c:tickLblSkip val="1"/>
        <c:tickMarkSkip val="1"/>
        <c:noMultiLvlLbl val="0"/>
      </c:catAx>
      <c:valAx>
        <c:axId val="450663848"/>
        <c:scaling>
          <c:orientation val="minMax"/>
          <c:max val="5"/>
          <c:min val="0"/>
        </c:scaling>
        <c:delete val="0"/>
        <c:axPos val="l"/>
        <c:numFmt formatCode="0&quot;%&quot;" sourceLinked="0"/>
        <c:majorTickMark val="out"/>
        <c:minorTickMark val="none"/>
        <c:tickLblPos val="nextTo"/>
        <c:txPr>
          <a:bodyPr/>
          <a:lstStyle/>
          <a:p>
            <a:pPr>
              <a:defRPr sz="1200"/>
            </a:pPr>
            <a:endParaRPr lang="en-US"/>
          </a:p>
        </c:txPr>
        <c:crossAx val="450659928"/>
        <c:crosses val="autoZero"/>
        <c:crossBetween val="between"/>
        <c:majorUnit val="1"/>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085846867749424E-2"/>
          <c:y val="0.17152507566576922"/>
          <c:w val="0.92807424593967514"/>
          <c:h val="0.67215416116958082"/>
        </c:manualLayout>
      </c:layout>
      <c:barChart>
        <c:barDir val="col"/>
        <c:grouping val="stacked"/>
        <c:varyColors val="0"/>
        <c:ser>
          <c:idx val="1"/>
          <c:order val="0"/>
          <c:tx>
            <c:strRef>
              <c:f>Sheet1!$A$2</c:f>
              <c:strCache>
                <c:ptCount val="1"/>
                <c:pt idx="0">
                  <c:v>Alternative Capital</c:v>
                </c:pt>
              </c:strCache>
            </c:strRef>
          </c:tx>
          <c:invertIfNegative val="0"/>
          <c:dLbls>
            <c:spPr>
              <a:noFill/>
              <a:ln>
                <a:noFill/>
              </a:ln>
              <a:effectLst/>
            </c:spPr>
            <c:txPr>
              <a:bodyPr wrap="square" lIns="38100" tIns="19050" rIns="38100" bIns="19050" anchor="ctr">
                <a:spAutoFit/>
              </a:bodyPr>
              <a:lstStyle/>
              <a:p>
                <a:pPr>
                  <a:defRPr sz="1596" b="1" i="0" baseline="0">
                    <a:solidFill>
                      <a:schemeClr val="bg1"/>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Sheet1!$B$1:$L$1</c:f>
              <c:strCache>
                <c:ptCount val="11"/>
                <c:pt idx="0">
                  <c:v>2006</c:v>
                </c:pt>
                <c:pt idx="1">
                  <c:v>2007</c:v>
                </c:pt>
                <c:pt idx="2">
                  <c:v>2008</c:v>
                </c:pt>
                <c:pt idx="3">
                  <c:v>2009</c:v>
                </c:pt>
                <c:pt idx="4">
                  <c:v>2010</c:v>
                </c:pt>
                <c:pt idx="5">
                  <c:v>2011</c:v>
                </c:pt>
                <c:pt idx="6">
                  <c:v>2012</c:v>
                </c:pt>
                <c:pt idx="7">
                  <c:v>2013</c:v>
                </c:pt>
                <c:pt idx="8">
                  <c:v>2014</c:v>
                </c:pt>
                <c:pt idx="9">
                  <c:v>2015</c:v>
                </c:pt>
                <c:pt idx="10">
                  <c:v>Q1-16</c:v>
                </c:pt>
              </c:strCache>
            </c:strRef>
          </c:cat>
          <c:val>
            <c:numRef>
              <c:f>Sheet1!$B$2:$L$2</c:f>
              <c:numCache>
                <c:formatCode>_(* #,##0_);_(* \(#,##0\);_(* "-"??_);_(@_)</c:formatCode>
                <c:ptCount val="11"/>
                <c:pt idx="0" formatCode="General">
                  <c:v>17</c:v>
                </c:pt>
                <c:pt idx="1">
                  <c:v>22</c:v>
                </c:pt>
                <c:pt idx="2">
                  <c:v>19</c:v>
                </c:pt>
                <c:pt idx="3">
                  <c:v>22</c:v>
                </c:pt>
                <c:pt idx="4">
                  <c:v>24</c:v>
                </c:pt>
                <c:pt idx="5">
                  <c:v>28</c:v>
                </c:pt>
                <c:pt idx="6">
                  <c:v>39</c:v>
                </c:pt>
                <c:pt idx="7">
                  <c:v>50</c:v>
                </c:pt>
                <c:pt idx="8">
                  <c:v>64</c:v>
                </c:pt>
                <c:pt idx="9">
                  <c:v>72</c:v>
                </c:pt>
                <c:pt idx="10">
                  <c:v>73</c:v>
                </c:pt>
              </c:numCache>
            </c:numRef>
          </c:val>
          <c:extLst>
            <c:ext xmlns:c16="http://schemas.microsoft.com/office/drawing/2014/chart" uri="{C3380CC4-5D6E-409C-BE32-E72D297353CC}">
              <c16:uniqueId val="{00000000-873B-454B-93C2-10EAE6C4DDDA}"/>
            </c:ext>
          </c:extLst>
        </c:ser>
        <c:ser>
          <c:idx val="0"/>
          <c:order val="1"/>
          <c:tx>
            <c:strRef>
              <c:f>Sheet1!$A$3</c:f>
              <c:strCache>
                <c:ptCount val="1"/>
                <c:pt idx="0">
                  <c:v>Traditional Capital</c:v>
                </c:pt>
              </c:strCache>
            </c:strRef>
          </c:tx>
          <c:spPr>
            <a:solidFill>
              <a:schemeClr val="accent1"/>
            </a:solidFill>
            <a:ln w="25336">
              <a:noFill/>
            </a:ln>
          </c:spPr>
          <c:invertIfNegative val="0"/>
          <c:dLbls>
            <c:dLbl>
              <c:idx val="0"/>
              <c:numFmt formatCode="General" sourceLinked="0"/>
              <c:spPr>
                <a:noFill/>
                <a:ln w="25336">
                  <a:noFill/>
                </a:ln>
              </c:spPr>
              <c:txPr>
                <a:bodyPr/>
                <a:lstStyle/>
                <a:p>
                  <a:pPr>
                    <a:defRPr sz="1596" b="1" i="0" u="none" strike="noStrike" baseline="0">
                      <a:solidFill>
                        <a:schemeClr val="bg1"/>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1-873B-454B-93C2-10EAE6C4DDDA}"/>
                </c:ext>
              </c:extLst>
            </c:dLbl>
            <c:dLbl>
              <c:idx val="1"/>
              <c:numFmt formatCode="General" sourceLinked="0"/>
              <c:spPr>
                <a:noFill/>
                <a:ln w="25336">
                  <a:noFill/>
                </a:ln>
              </c:spPr>
              <c:txPr>
                <a:bodyPr/>
                <a:lstStyle/>
                <a:p>
                  <a:pPr>
                    <a:defRPr sz="1596" b="1" i="0" u="none" strike="noStrike" baseline="0">
                      <a:solidFill>
                        <a:schemeClr val="bg1"/>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2-873B-454B-93C2-10EAE6C4DDDA}"/>
                </c:ext>
              </c:extLst>
            </c:dLbl>
            <c:dLbl>
              <c:idx val="2"/>
              <c:numFmt formatCode="General" sourceLinked="0"/>
              <c:spPr>
                <a:noFill/>
                <a:ln w="25336">
                  <a:noFill/>
                </a:ln>
              </c:spPr>
              <c:txPr>
                <a:bodyPr/>
                <a:lstStyle/>
                <a:p>
                  <a:pPr>
                    <a:defRPr sz="1596" b="1" i="0" u="none" strike="noStrike" baseline="0">
                      <a:solidFill>
                        <a:schemeClr val="bg1"/>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3-873B-454B-93C2-10EAE6C4DDDA}"/>
                </c:ext>
              </c:extLst>
            </c:dLbl>
            <c:dLbl>
              <c:idx val="3"/>
              <c:numFmt formatCode="General" sourceLinked="0"/>
              <c:spPr>
                <a:noFill/>
                <a:ln w="25336">
                  <a:noFill/>
                </a:ln>
              </c:spPr>
              <c:txPr>
                <a:bodyPr/>
                <a:lstStyle/>
                <a:p>
                  <a:pPr>
                    <a:defRPr sz="1596" b="1" i="0" u="none" strike="noStrike" baseline="0">
                      <a:solidFill>
                        <a:schemeClr val="bg1"/>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4-873B-454B-93C2-10EAE6C4DDDA}"/>
                </c:ext>
              </c:extLst>
            </c:dLbl>
            <c:dLbl>
              <c:idx val="4"/>
              <c:numFmt formatCode="General" sourceLinked="0"/>
              <c:spPr>
                <a:noFill/>
                <a:ln w="25336">
                  <a:noFill/>
                </a:ln>
              </c:spPr>
              <c:txPr>
                <a:bodyPr/>
                <a:lstStyle/>
                <a:p>
                  <a:pPr>
                    <a:defRPr sz="1596" b="1" i="0" u="none" strike="noStrike" baseline="0">
                      <a:solidFill>
                        <a:schemeClr val="bg1"/>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5-873B-454B-93C2-10EAE6C4DDDA}"/>
                </c:ext>
              </c:extLst>
            </c:dLbl>
            <c:dLbl>
              <c:idx val="5"/>
              <c:numFmt formatCode="General" sourceLinked="0"/>
              <c:spPr>
                <a:noFill/>
                <a:ln w="25336">
                  <a:noFill/>
                </a:ln>
              </c:spPr>
              <c:txPr>
                <a:bodyPr/>
                <a:lstStyle/>
                <a:p>
                  <a:pPr>
                    <a:defRPr sz="1596" b="1" i="0" u="none" strike="noStrike" baseline="0">
                      <a:solidFill>
                        <a:schemeClr val="bg1"/>
                      </a:solidFill>
                      <a:latin typeface="Arial"/>
                      <a:ea typeface="Arial"/>
                      <a:cs typeface="Arial"/>
                    </a:defRPr>
                  </a:pPr>
                  <a:endParaRPr lang="en-US"/>
                </a:p>
              </c:txPr>
              <c:showLegendKey val="0"/>
              <c:showVal val="1"/>
              <c:showCatName val="0"/>
              <c:showSerName val="0"/>
              <c:showPercent val="0"/>
              <c:showBubbleSize val="0"/>
              <c:extLst>
                <c:ext xmlns:c16="http://schemas.microsoft.com/office/drawing/2014/chart" uri="{C3380CC4-5D6E-409C-BE32-E72D297353CC}">
                  <c16:uniqueId val="{00000006-873B-454B-93C2-10EAE6C4DDDA}"/>
                </c:ext>
              </c:extLst>
            </c:dLbl>
            <c:numFmt formatCode="General" sourceLinked="0"/>
            <c:spPr>
              <a:noFill/>
              <a:ln w="25336">
                <a:noFill/>
              </a:ln>
            </c:spPr>
            <c:txPr>
              <a:bodyPr wrap="square" lIns="38100" tIns="19050" rIns="38100" bIns="19050" anchor="ctr">
                <a:spAutoFit/>
              </a:bodyPr>
              <a:lstStyle/>
              <a:p>
                <a:pPr>
                  <a:defRPr sz="1596" b="1" i="0" u="none" strike="noStrike" baseline="0">
                    <a:solidFill>
                      <a:schemeClr val="bg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Sheet1!$B$1:$L$1</c:f>
              <c:strCache>
                <c:ptCount val="11"/>
                <c:pt idx="0">
                  <c:v>2006</c:v>
                </c:pt>
                <c:pt idx="1">
                  <c:v>2007</c:v>
                </c:pt>
                <c:pt idx="2">
                  <c:v>2008</c:v>
                </c:pt>
                <c:pt idx="3">
                  <c:v>2009</c:v>
                </c:pt>
                <c:pt idx="4">
                  <c:v>2010</c:v>
                </c:pt>
                <c:pt idx="5">
                  <c:v>2011</c:v>
                </c:pt>
                <c:pt idx="6">
                  <c:v>2012</c:v>
                </c:pt>
                <c:pt idx="7">
                  <c:v>2013</c:v>
                </c:pt>
                <c:pt idx="8">
                  <c:v>2014</c:v>
                </c:pt>
                <c:pt idx="9">
                  <c:v>2015</c:v>
                </c:pt>
                <c:pt idx="10">
                  <c:v>Q1-16</c:v>
                </c:pt>
              </c:strCache>
            </c:strRef>
          </c:cat>
          <c:val>
            <c:numRef>
              <c:f>Sheet1!$B$3:$L$3</c:f>
              <c:numCache>
                <c:formatCode>_(* #,##0_);_(* \(#,##0\);_(* "-"??_);_(@_)</c:formatCode>
                <c:ptCount val="11"/>
                <c:pt idx="0" formatCode="#,##0">
                  <c:v>368</c:v>
                </c:pt>
                <c:pt idx="1">
                  <c:v>388</c:v>
                </c:pt>
                <c:pt idx="2">
                  <c:v>321</c:v>
                </c:pt>
                <c:pt idx="3">
                  <c:v>378</c:v>
                </c:pt>
                <c:pt idx="4">
                  <c:v>447</c:v>
                </c:pt>
                <c:pt idx="5">
                  <c:v>428</c:v>
                </c:pt>
                <c:pt idx="6">
                  <c:v>466</c:v>
                </c:pt>
                <c:pt idx="7">
                  <c:v>490</c:v>
                </c:pt>
                <c:pt idx="8">
                  <c:v>511</c:v>
                </c:pt>
                <c:pt idx="9">
                  <c:v>493</c:v>
                </c:pt>
                <c:pt idx="10">
                  <c:v>507</c:v>
                </c:pt>
              </c:numCache>
            </c:numRef>
          </c:val>
          <c:extLst>
            <c:ext xmlns:c16="http://schemas.microsoft.com/office/drawing/2014/chart" uri="{C3380CC4-5D6E-409C-BE32-E72D297353CC}">
              <c16:uniqueId val="{00000007-873B-454B-93C2-10EAE6C4DDDA}"/>
            </c:ext>
          </c:extLst>
        </c:ser>
        <c:dLbls>
          <c:showLegendKey val="0"/>
          <c:showVal val="0"/>
          <c:showCatName val="0"/>
          <c:showSerName val="0"/>
          <c:showPercent val="0"/>
          <c:showBubbleSize val="0"/>
        </c:dLbls>
        <c:gapWidth val="100"/>
        <c:overlap val="100"/>
        <c:axId val="307614960"/>
        <c:axId val="307621624"/>
      </c:barChart>
      <c:lineChart>
        <c:grouping val="standard"/>
        <c:varyColors val="0"/>
        <c:ser>
          <c:idx val="2"/>
          <c:order val="2"/>
          <c:tx>
            <c:strRef>
              <c:f>Sheet1!$A$4</c:f>
              <c:strCache>
                <c:ptCount val="1"/>
                <c:pt idx="0">
                  <c:v>Total</c:v>
                </c:pt>
              </c:strCache>
            </c:strRef>
          </c:tx>
          <c:spPr>
            <a:ln>
              <a:noFill/>
            </a:ln>
          </c:spPr>
          <c:marker>
            <c:symbol val="none"/>
          </c:marker>
          <c:dLbls>
            <c:spPr>
              <a:noFill/>
              <a:ln>
                <a:noFill/>
              </a:ln>
              <a:effectLst/>
            </c:spPr>
            <c:txPr>
              <a:bodyPr wrap="square" lIns="38100" tIns="19050" rIns="38100" bIns="19050" anchor="ctr">
                <a:spAutoFit/>
              </a:bodyPr>
              <a:lstStyle/>
              <a:p>
                <a:pPr>
                  <a:defRPr sz="1596" b="1" i="0" baseline="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Sheet1!$B$1:$L$1</c:f>
              <c:strCache>
                <c:ptCount val="11"/>
                <c:pt idx="0">
                  <c:v>2006</c:v>
                </c:pt>
                <c:pt idx="1">
                  <c:v>2007</c:v>
                </c:pt>
                <c:pt idx="2">
                  <c:v>2008</c:v>
                </c:pt>
                <c:pt idx="3">
                  <c:v>2009</c:v>
                </c:pt>
                <c:pt idx="4">
                  <c:v>2010</c:v>
                </c:pt>
                <c:pt idx="5">
                  <c:v>2011</c:v>
                </c:pt>
                <c:pt idx="6">
                  <c:v>2012</c:v>
                </c:pt>
                <c:pt idx="7">
                  <c:v>2013</c:v>
                </c:pt>
                <c:pt idx="8">
                  <c:v>2014</c:v>
                </c:pt>
                <c:pt idx="9">
                  <c:v>2015</c:v>
                </c:pt>
                <c:pt idx="10">
                  <c:v>Q1-16</c:v>
                </c:pt>
              </c:strCache>
            </c:strRef>
          </c:cat>
          <c:val>
            <c:numRef>
              <c:f>Sheet1!$B$4:$L$4</c:f>
              <c:numCache>
                <c:formatCode>#,##0</c:formatCode>
                <c:ptCount val="11"/>
                <c:pt idx="0">
                  <c:v>385</c:v>
                </c:pt>
                <c:pt idx="1">
                  <c:v>410</c:v>
                </c:pt>
                <c:pt idx="2">
                  <c:v>340</c:v>
                </c:pt>
                <c:pt idx="3">
                  <c:v>400</c:v>
                </c:pt>
                <c:pt idx="4">
                  <c:v>470</c:v>
                </c:pt>
                <c:pt idx="5">
                  <c:v>455</c:v>
                </c:pt>
                <c:pt idx="6">
                  <c:v>505</c:v>
                </c:pt>
                <c:pt idx="7">
                  <c:v>540</c:v>
                </c:pt>
                <c:pt idx="8">
                  <c:v>575</c:v>
                </c:pt>
                <c:pt idx="9" formatCode="General">
                  <c:v>565</c:v>
                </c:pt>
                <c:pt idx="10" formatCode="General">
                  <c:v>580</c:v>
                </c:pt>
              </c:numCache>
            </c:numRef>
          </c:val>
          <c:smooth val="0"/>
          <c:extLst>
            <c:ext xmlns:c16="http://schemas.microsoft.com/office/drawing/2014/chart" uri="{C3380CC4-5D6E-409C-BE32-E72D297353CC}">
              <c16:uniqueId val="{00000008-873B-454B-93C2-10EAE6C4DDDA}"/>
            </c:ext>
          </c:extLst>
        </c:ser>
        <c:dLbls>
          <c:showLegendKey val="0"/>
          <c:showVal val="0"/>
          <c:showCatName val="0"/>
          <c:showSerName val="0"/>
          <c:showPercent val="0"/>
          <c:showBubbleSize val="0"/>
        </c:dLbls>
        <c:marker val="1"/>
        <c:smooth val="0"/>
        <c:axId val="307614960"/>
        <c:axId val="307621624"/>
      </c:lineChart>
      <c:catAx>
        <c:axId val="307614960"/>
        <c:scaling>
          <c:orientation val="minMax"/>
        </c:scaling>
        <c:delete val="0"/>
        <c:axPos val="b"/>
        <c:numFmt formatCode="General" sourceLinked="1"/>
        <c:majorTickMark val="out"/>
        <c:minorTickMark val="none"/>
        <c:tickLblPos val="nextTo"/>
        <c:spPr>
          <a:ln w="12668">
            <a:solidFill>
              <a:schemeClr val="tx1"/>
            </a:solidFill>
            <a:prstDash val="solid"/>
          </a:ln>
        </c:spPr>
        <c:txPr>
          <a:bodyPr rot="0" vert="horz"/>
          <a:lstStyle/>
          <a:p>
            <a:pPr>
              <a:defRPr sz="1396" b="0" i="0" u="none" strike="noStrike" baseline="0">
                <a:solidFill>
                  <a:schemeClr val="tx1"/>
                </a:solidFill>
                <a:latin typeface="Arial"/>
                <a:ea typeface="Arial"/>
                <a:cs typeface="Arial"/>
              </a:defRPr>
            </a:pPr>
            <a:endParaRPr lang="en-US"/>
          </a:p>
        </c:txPr>
        <c:crossAx val="307621624"/>
        <c:crosses val="autoZero"/>
        <c:auto val="1"/>
        <c:lblAlgn val="ctr"/>
        <c:lblOffset val="20"/>
        <c:noMultiLvlLbl val="0"/>
      </c:catAx>
      <c:valAx>
        <c:axId val="307621624"/>
        <c:scaling>
          <c:orientation val="minMax"/>
          <c:max val="600"/>
        </c:scaling>
        <c:delete val="0"/>
        <c:axPos val="l"/>
        <c:numFmt formatCode="\$#,##0" sourceLinked="0"/>
        <c:majorTickMark val="out"/>
        <c:minorTickMark val="none"/>
        <c:tickLblPos val="nextTo"/>
        <c:spPr>
          <a:ln w="3167">
            <a:solidFill>
              <a:schemeClr val="tx1"/>
            </a:solidFill>
            <a:prstDash val="solid"/>
          </a:ln>
        </c:spPr>
        <c:txPr>
          <a:bodyPr rot="0" vert="horz"/>
          <a:lstStyle/>
          <a:p>
            <a:pPr>
              <a:defRPr sz="1396" b="0" i="0" u="none" strike="noStrike" baseline="0">
                <a:solidFill>
                  <a:schemeClr val="tx1"/>
                </a:solidFill>
                <a:latin typeface="Arial"/>
                <a:ea typeface="Arial"/>
                <a:cs typeface="Arial"/>
              </a:defRPr>
            </a:pPr>
            <a:endParaRPr lang="en-US"/>
          </a:p>
        </c:txPr>
        <c:crossAx val="307614960"/>
        <c:crosses val="autoZero"/>
        <c:crossBetween val="between"/>
      </c:valAx>
      <c:spPr>
        <a:noFill/>
        <a:ln w="25336">
          <a:noFill/>
        </a:ln>
      </c:spPr>
    </c:plotArea>
    <c:legend>
      <c:legendPos val="b"/>
      <c:overlay val="0"/>
    </c:legend>
    <c:plotVisOnly val="1"/>
    <c:dispBlanksAs val="gap"/>
    <c:showDLblsOverMax val="0"/>
  </c:chart>
  <c:spPr>
    <a:noFill/>
    <a:ln>
      <a:noFill/>
    </a:ln>
  </c:spPr>
  <c:txPr>
    <a:bodyPr/>
    <a:lstStyle/>
    <a:p>
      <a:pPr>
        <a:defRPr sz="1396" b="0" i="0" u="none" strike="noStrike" baseline="0">
          <a:solidFill>
            <a:schemeClr val="tx1"/>
          </a:solidFill>
          <a:latin typeface="Arial"/>
          <a:ea typeface="Arial"/>
          <a:cs typeface="Arial"/>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042314063706007E-2"/>
          <c:y val="0.16242727430109902"/>
          <c:w val="0.92807424593967514"/>
          <c:h val="0.67215416116958082"/>
        </c:manualLayout>
      </c:layout>
      <c:lineChart>
        <c:grouping val="standard"/>
        <c:varyColors val="0"/>
        <c:ser>
          <c:idx val="1"/>
          <c:order val="0"/>
          <c:tx>
            <c:strRef>
              <c:f>Sheet1!$A$2</c:f>
              <c:strCache>
                <c:ptCount val="1"/>
                <c:pt idx="0">
                  <c:v>Cat Bonds</c:v>
                </c:pt>
              </c:strCache>
            </c:strRef>
          </c:tx>
          <c:cat>
            <c:strRef>
              <c:f>Sheet1!$B$1:$P$1</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f>Sheet1!$B$2:$P$2</c:f>
              <c:numCache>
                <c:formatCode>0.00</c:formatCode>
                <c:ptCount val="15"/>
                <c:pt idx="0">
                  <c:v>2.9</c:v>
                </c:pt>
                <c:pt idx="1">
                  <c:v>4.4400000000000004</c:v>
                </c:pt>
                <c:pt idx="2">
                  <c:v>4.3899999999999997</c:v>
                </c:pt>
                <c:pt idx="3">
                  <c:v>5.55</c:v>
                </c:pt>
                <c:pt idx="4">
                  <c:v>9.5500000000000007</c:v>
                </c:pt>
                <c:pt idx="5">
                  <c:v>16.05</c:v>
                </c:pt>
                <c:pt idx="6">
                  <c:v>14.38</c:v>
                </c:pt>
                <c:pt idx="7">
                  <c:v>14.57</c:v>
                </c:pt>
                <c:pt idx="8">
                  <c:v>13.75</c:v>
                </c:pt>
                <c:pt idx="9">
                  <c:v>13.95</c:v>
                </c:pt>
                <c:pt idx="10">
                  <c:v>16.54</c:v>
                </c:pt>
                <c:pt idx="11">
                  <c:v>20.3</c:v>
                </c:pt>
                <c:pt idx="12">
                  <c:v>24.3</c:v>
                </c:pt>
                <c:pt idx="13">
                  <c:v>25</c:v>
                </c:pt>
                <c:pt idx="14">
                  <c:v>25</c:v>
                </c:pt>
              </c:numCache>
            </c:numRef>
          </c:val>
          <c:smooth val="0"/>
          <c:extLst>
            <c:ext xmlns:c16="http://schemas.microsoft.com/office/drawing/2014/chart" uri="{C3380CC4-5D6E-409C-BE32-E72D297353CC}">
              <c16:uniqueId val="{00000000-6BC7-474A-9A7F-62CF59C295A6}"/>
            </c:ext>
          </c:extLst>
        </c:ser>
        <c:ser>
          <c:idx val="0"/>
          <c:order val="1"/>
          <c:tx>
            <c:strRef>
              <c:f>Sheet1!$A$3</c:f>
              <c:strCache>
                <c:ptCount val="1"/>
                <c:pt idx="0">
                  <c:v>Sidecars</c:v>
                </c:pt>
              </c:strCache>
            </c:strRef>
          </c:tx>
          <c:marker>
            <c:symbol val="diamond"/>
            <c:size val="8"/>
            <c:spPr>
              <a:ln w="15875"/>
            </c:spPr>
          </c:marker>
          <c:cat>
            <c:strRef>
              <c:f>Sheet1!$B$1:$P$1</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f>Sheet1!$B$3:$P$3</c:f>
              <c:numCache>
                <c:formatCode>0.00</c:formatCode>
                <c:ptCount val="15"/>
                <c:pt idx="0">
                  <c:v>1.5</c:v>
                </c:pt>
                <c:pt idx="1">
                  <c:v>1.8</c:v>
                </c:pt>
                <c:pt idx="2">
                  <c:v>2</c:v>
                </c:pt>
                <c:pt idx="3">
                  <c:v>1.5</c:v>
                </c:pt>
                <c:pt idx="4">
                  <c:v>6</c:v>
                </c:pt>
                <c:pt idx="5">
                  <c:v>3</c:v>
                </c:pt>
                <c:pt idx="6">
                  <c:v>2</c:v>
                </c:pt>
                <c:pt idx="7">
                  <c:v>3</c:v>
                </c:pt>
                <c:pt idx="8">
                  <c:v>2.5</c:v>
                </c:pt>
                <c:pt idx="9">
                  <c:v>2.2000000000000002</c:v>
                </c:pt>
                <c:pt idx="10">
                  <c:v>3</c:v>
                </c:pt>
                <c:pt idx="11">
                  <c:v>4.1500000000000004</c:v>
                </c:pt>
                <c:pt idx="12">
                  <c:v>6.5</c:v>
                </c:pt>
                <c:pt idx="13">
                  <c:v>8</c:v>
                </c:pt>
                <c:pt idx="14">
                  <c:v>7.6</c:v>
                </c:pt>
              </c:numCache>
            </c:numRef>
          </c:val>
          <c:smooth val="0"/>
          <c:extLst>
            <c:ext xmlns:c16="http://schemas.microsoft.com/office/drawing/2014/chart" uri="{C3380CC4-5D6E-409C-BE32-E72D297353CC}">
              <c16:uniqueId val="{00000001-6BC7-474A-9A7F-62CF59C295A6}"/>
            </c:ext>
          </c:extLst>
        </c:ser>
        <c:ser>
          <c:idx val="2"/>
          <c:order val="2"/>
          <c:tx>
            <c:strRef>
              <c:f>Sheet1!$A$4</c:f>
              <c:strCache>
                <c:ptCount val="1"/>
                <c:pt idx="0">
                  <c:v>ILWs</c:v>
                </c:pt>
              </c:strCache>
            </c:strRef>
          </c:tx>
          <c:spPr>
            <a:ln>
              <a:solidFill>
                <a:srgbClr val="00B050"/>
              </a:solidFill>
            </a:ln>
            <a:effectLst/>
          </c:spPr>
          <c:marker>
            <c:symbol val="triangle"/>
            <c:size val="7"/>
            <c:spPr>
              <a:noFill/>
              <a:ln>
                <a:solidFill>
                  <a:srgbClr val="00B050"/>
                </a:solidFill>
              </a:ln>
              <a:effectLst/>
            </c:spPr>
          </c:marker>
          <c:cat>
            <c:strRef>
              <c:f>Sheet1!$B$1:$P$1</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f>Sheet1!$B$4:$P$4</c:f>
              <c:numCache>
                <c:formatCode>0.00</c:formatCode>
                <c:ptCount val="15"/>
                <c:pt idx="0">
                  <c:v>0.6</c:v>
                </c:pt>
                <c:pt idx="1">
                  <c:v>0.8</c:v>
                </c:pt>
                <c:pt idx="2">
                  <c:v>1.5</c:v>
                </c:pt>
                <c:pt idx="3">
                  <c:v>2.5</c:v>
                </c:pt>
                <c:pt idx="4">
                  <c:v>1</c:v>
                </c:pt>
                <c:pt idx="5">
                  <c:v>2</c:v>
                </c:pt>
                <c:pt idx="6">
                  <c:v>1</c:v>
                </c:pt>
                <c:pt idx="7">
                  <c:v>2</c:v>
                </c:pt>
                <c:pt idx="8">
                  <c:v>1</c:v>
                </c:pt>
                <c:pt idx="9">
                  <c:v>1</c:v>
                </c:pt>
                <c:pt idx="10">
                  <c:v>2</c:v>
                </c:pt>
                <c:pt idx="11">
                  <c:v>1.8</c:v>
                </c:pt>
                <c:pt idx="12">
                  <c:v>3.6</c:v>
                </c:pt>
                <c:pt idx="13">
                  <c:v>4</c:v>
                </c:pt>
                <c:pt idx="14">
                  <c:v>4</c:v>
                </c:pt>
              </c:numCache>
            </c:numRef>
          </c:val>
          <c:smooth val="0"/>
          <c:extLst>
            <c:ext xmlns:c16="http://schemas.microsoft.com/office/drawing/2014/chart" uri="{C3380CC4-5D6E-409C-BE32-E72D297353CC}">
              <c16:uniqueId val="{00000002-6BC7-474A-9A7F-62CF59C295A6}"/>
            </c:ext>
          </c:extLst>
        </c:ser>
        <c:ser>
          <c:idx val="3"/>
          <c:order val="3"/>
          <c:tx>
            <c:strRef>
              <c:f>Sheet1!$A$5</c:f>
              <c:strCache>
                <c:ptCount val="1"/>
                <c:pt idx="0">
                  <c:v>Collateralized Re</c:v>
                </c:pt>
              </c:strCache>
            </c:strRef>
          </c:tx>
          <c:cat>
            <c:strRef>
              <c:f>Sheet1!$B$1:$P$1</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f>Sheet1!$B$5:$P$5</c:f>
              <c:numCache>
                <c:formatCode>0.00</c:formatCode>
                <c:ptCount val="15"/>
                <c:pt idx="0">
                  <c:v>0.4</c:v>
                </c:pt>
                <c:pt idx="1">
                  <c:v>0.4</c:v>
                </c:pt>
                <c:pt idx="2">
                  <c:v>0.5</c:v>
                </c:pt>
                <c:pt idx="3">
                  <c:v>1</c:v>
                </c:pt>
                <c:pt idx="4">
                  <c:v>0.5</c:v>
                </c:pt>
                <c:pt idx="5">
                  <c:v>0.8</c:v>
                </c:pt>
                <c:pt idx="6">
                  <c:v>1.5</c:v>
                </c:pt>
                <c:pt idx="7">
                  <c:v>2.7</c:v>
                </c:pt>
                <c:pt idx="8">
                  <c:v>6.3</c:v>
                </c:pt>
                <c:pt idx="9">
                  <c:v>10.4</c:v>
                </c:pt>
                <c:pt idx="10">
                  <c:v>22.5</c:v>
                </c:pt>
                <c:pt idx="11">
                  <c:v>23.4</c:v>
                </c:pt>
                <c:pt idx="12">
                  <c:v>29.4</c:v>
                </c:pt>
                <c:pt idx="13">
                  <c:v>35</c:v>
                </c:pt>
                <c:pt idx="14">
                  <c:v>36</c:v>
                </c:pt>
              </c:numCache>
            </c:numRef>
          </c:val>
          <c:smooth val="0"/>
          <c:extLst>
            <c:ext xmlns:c16="http://schemas.microsoft.com/office/drawing/2014/chart" uri="{C3380CC4-5D6E-409C-BE32-E72D297353CC}">
              <c16:uniqueId val="{00000003-6BC7-474A-9A7F-62CF59C295A6}"/>
            </c:ext>
          </c:extLst>
        </c:ser>
        <c:dLbls>
          <c:showLegendKey val="0"/>
          <c:showVal val="0"/>
          <c:showCatName val="0"/>
          <c:showSerName val="0"/>
          <c:showPercent val="0"/>
          <c:showBubbleSize val="0"/>
        </c:dLbls>
        <c:marker val="1"/>
        <c:smooth val="0"/>
        <c:axId val="307613392"/>
        <c:axId val="307616136"/>
      </c:lineChart>
      <c:catAx>
        <c:axId val="307613392"/>
        <c:scaling>
          <c:orientation val="minMax"/>
        </c:scaling>
        <c:delete val="0"/>
        <c:axPos val="b"/>
        <c:numFmt formatCode="General" sourceLinked="1"/>
        <c:majorTickMark val="out"/>
        <c:minorTickMark val="none"/>
        <c:tickLblPos val="nextTo"/>
        <c:spPr>
          <a:ln w="12668">
            <a:solidFill>
              <a:schemeClr val="tx1"/>
            </a:solidFill>
            <a:prstDash val="solid"/>
          </a:ln>
        </c:spPr>
        <c:txPr>
          <a:bodyPr rot="0" vert="horz"/>
          <a:lstStyle/>
          <a:p>
            <a:pPr>
              <a:defRPr sz="1396" b="0" i="0" u="none" strike="noStrike" baseline="0">
                <a:solidFill>
                  <a:schemeClr val="tx1"/>
                </a:solidFill>
                <a:latin typeface="Arial"/>
                <a:ea typeface="Arial"/>
                <a:cs typeface="Arial"/>
              </a:defRPr>
            </a:pPr>
            <a:endParaRPr lang="en-US"/>
          </a:p>
        </c:txPr>
        <c:crossAx val="307616136"/>
        <c:crosses val="autoZero"/>
        <c:auto val="1"/>
        <c:lblAlgn val="ctr"/>
        <c:lblOffset val="20"/>
        <c:noMultiLvlLbl val="0"/>
      </c:catAx>
      <c:valAx>
        <c:axId val="307616136"/>
        <c:scaling>
          <c:orientation val="minMax"/>
          <c:max val="35"/>
        </c:scaling>
        <c:delete val="0"/>
        <c:axPos val="l"/>
        <c:numFmt formatCode="\$#,##0" sourceLinked="0"/>
        <c:majorTickMark val="out"/>
        <c:minorTickMark val="none"/>
        <c:tickLblPos val="nextTo"/>
        <c:spPr>
          <a:ln w="3167">
            <a:solidFill>
              <a:schemeClr val="tx1"/>
            </a:solidFill>
            <a:prstDash val="solid"/>
          </a:ln>
        </c:spPr>
        <c:txPr>
          <a:bodyPr rot="0" vert="horz"/>
          <a:lstStyle/>
          <a:p>
            <a:pPr>
              <a:defRPr sz="1396" b="0" i="0" u="none" strike="noStrike" baseline="0">
                <a:solidFill>
                  <a:schemeClr val="tx1"/>
                </a:solidFill>
                <a:latin typeface="Arial"/>
                <a:ea typeface="Arial"/>
                <a:cs typeface="Arial"/>
              </a:defRPr>
            </a:pPr>
            <a:endParaRPr lang="en-US"/>
          </a:p>
        </c:txPr>
        <c:crossAx val="307613392"/>
        <c:crosses val="autoZero"/>
        <c:crossBetween val="between"/>
      </c:valAx>
      <c:spPr>
        <a:noFill/>
        <a:ln w="25336">
          <a:noFill/>
        </a:ln>
      </c:spPr>
    </c:plotArea>
    <c:legend>
      <c:legendPos val="b"/>
      <c:overlay val="0"/>
    </c:legend>
    <c:plotVisOnly val="1"/>
    <c:dispBlanksAs val="gap"/>
    <c:showDLblsOverMax val="0"/>
  </c:chart>
  <c:spPr>
    <a:noFill/>
    <a:ln>
      <a:noFill/>
    </a:ln>
  </c:spPr>
  <c:txPr>
    <a:bodyPr/>
    <a:lstStyle/>
    <a:p>
      <a:pPr>
        <a:defRPr sz="1396" b="0" i="0" u="none" strike="noStrike" baseline="0">
          <a:solidFill>
            <a:schemeClr val="tx1"/>
          </a:solidFill>
          <a:latin typeface="Arial"/>
          <a:ea typeface="Arial"/>
          <a:cs typeface="Arial"/>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042314063706007E-2"/>
          <c:y val="0.16242727430109902"/>
          <c:w val="0.92807424593967514"/>
          <c:h val="0.67215416116958082"/>
        </c:manualLayout>
      </c:layout>
      <c:lineChart>
        <c:grouping val="standard"/>
        <c:varyColors val="0"/>
        <c:ser>
          <c:idx val="1"/>
          <c:order val="0"/>
          <c:tx>
            <c:strRef>
              <c:f>Sheet1!$A$2</c:f>
              <c:strCache>
                <c:ptCount val="1"/>
                <c:pt idx="0">
                  <c:v>Cat Bonds</c:v>
                </c:pt>
              </c:strCache>
            </c:strRef>
          </c:tx>
          <c:cat>
            <c:strRef>
              <c:f>Sheet1!$B$1:$P$1</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f>Sheet1!$B$2:$P$2</c:f>
              <c:numCache>
                <c:formatCode>0.00</c:formatCode>
                <c:ptCount val="15"/>
                <c:pt idx="0">
                  <c:v>2.9</c:v>
                </c:pt>
                <c:pt idx="1">
                  <c:v>4.4400000000000004</c:v>
                </c:pt>
                <c:pt idx="2">
                  <c:v>4.3899999999999997</c:v>
                </c:pt>
                <c:pt idx="3">
                  <c:v>5.55</c:v>
                </c:pt>
                <c:pt idx="4">
                  <c:v>9.5500000000000007</c:v>
                </c:pt>
                <c:pt idx="5">
                  <c:v>16.05</c:v>
                </c:pt>
                <c:pt idx="6">
                  <c:v>14.38</c:v>
                </c:pt>
                <c:pt idx="7">
                  <c:v>14.57</c:v>
                </c:pt>
                <c:pt idx="8">
                  <c:v>13.75</c:v>
                </c:pt>
                <c:pt idx="9">
                  <c:v>13.95</c:v>
                </c:pt>
                <c:pt idx="10">
                  <c:v>16.54</c:v>
                </c:pt>
                <c:pt idx="11">
                  <c:v>20.3</c:v>
                </c:pt>
                <c:pt idx="12">
                  <c:v>24.3</c:v>
                </c:pt>
                <c:pt idx="13">
                  <c:v>25</c:v>
                </c:pt>
                <c:pt idx="14">
                  <c:v>25</c:v>
                </c:pt>
              </c:numCache>
            </c:numRef>
          </c:val>
          <c:smooth val="0"/>
          <c:extLst>
            <c:ext xmlns:c16="http://schemas.microsoft.com/office/drawing/2014/chart" uri="{C3380CC4-5D6E-409C-BE32-E72D297353CC}">
              <c16:uniqueId val="{00000000-6BC7-474A-9A7F-62CF59C295A6}"/>
            </c:ext>
          </c:extLst>
        </c:ser>
        <c:ser>
          <c:idx val="3"/>
          <c:order val="3"/>
          <c:tx>
            <c:strRef>
              <c:f>Sheet1!$A$3</c:f>
              <c:strCache>
                <c:ptCount val="1"/>
                <c:pt idx="0">
                  <c:v>Collateralized Re</c:v>
                </c:pt>
              </c:strCache>
            </c:strRef>
          </c:tx>
          <c:cat>
            <c:strRef>
              <c:f>Sheet1!$B$1:$P$1</c:f>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f>Sheet1!$B$3:$P$3</c:f>
              <c:numCache>
                <c:formatCode>0.00</c:formatCode>
                <c:ptCount val="15"/>
                <c:pt idx="0">
                  <c:v>0.4</c:v>
                </c:pt>
                <c:pt idx="1">
                  <c:v>0.4</c:v>
                </c:pt>
                <c:pt idx="2">
                  <c:v>0.5</c:v>
                </c:pt>
                <c:pt idx="3">
                  <c:v>1</c:v>
                </c:pt>
                <c:pt idx="4">
                  <c:v>0.5</c:v>
                </c:pt>
                <c:pt idx="5">
                  <c:v>0.8</c:v>
                </c:pt>
                <c:pt idx="6">
                  <c:v>1.5</c:v>
                </c:pt>
                <c:pt idx="7">
                  <c:v>2.7</c:v>
                </c:pt>
                <c:pt idx="8">
                  <c:v>6.3</c:v>
                </c:pt>
                <c:pt idx="9">
                  <c:v>10.4</c:v>
                </c:pt>
                <c:pt idx="10">
                  <c:v>22.5</c:v>
                </c:pt>
                <c:pt idx="11">
                  <c:v>23.4</c:v>
                </c:pt>
                <c:pt idx="12">
                  <c:v>29.4</c:v>
                </c:pt>
                <c:pt idx="13">
                  <c:v>35</c:v>
                </c:pt>
                <c:pt idx="14">
                  <c:v>36</c:v>
                </c:pt>
              </c:numCache>
            </c:numRef>
          </c:val>
          <c:smooth val="0"/>
          <c:extLst>
            <c:ext xmlns:c16="http://schemas.microsoft.com/office/drawing/2014/chart" uri="{C3380CC4-5D6E-409C-BE32-E72D297353CC}">
              <c16:uniqueId val="{00000003-6BC7-474A-9A7F-62CF59C295A6}"/>
            </c:ext>
          </c:extLst>
        </c:ser>
        <c:dLbls>
          <c:showLegendKey val="0"/>
          <c:showVal val="0"/>
          <c:showCatName val="0"/>
          <c:showSerName val="0"/>
          <c:showPercent val="0"/>
          <c:showBubbleSize val="0"/>
        </c:dLbls>
        <c:marker val="1"/>
        <c:smooth val="0"/>
        <c:axId val="307613392"/>
        <c:axId val="307616136"/>
        <c:extLst>
          <c:ext xmlns:c15="http://schemas.microsoft.com/office/drawing/2012/chart" uri="{02D57815-91ED-43cb-92C2-25804820EDAC}">
            <c15:filteredLineSeries>
              <c15:ser>
                <c:idx val="0"/>
                <c:order val="1"/>
                <c:tx>
                  <c:strRef>
                    <c:extLst>
                      <c:ext uri="{02D57815-91ED-43cb-92C2-25804820EDAC}">
                        <c15:formulaRef>
                          <c15:sqref>Sheet1!#REF!</c15:sqref>
                        </c15:formulaRef>
                      </c:ext>
                    </c:extLst>
                    <c:strCache>
                      <c:ptCount val="1"/>
                      <c:pt idx="0">
                        <c:v>#REF!</c:v>
                      </c:pt>
                    </c:strCache>
                  </c:strRef>
                </c:tx>
                <c:marker>
                  <c:symbol val="diamond"/>
                  <c:size val="8"/>
                  <c:spPr>
                    <a:ln w="15875"/>
                  </c:spPr>
                </c:marker>
                <c:cat>
                  <c:strRef>
                    <c:extLst>
                      <c:ext uri="{02D57815-91ED-43cb-92C2-25804820EDAC}">
                        <c15:formulaRef>
                          <c15:sqref>Sheet1!$B$1:$P$1</c15:sqref>
                        </c15:formulaRef>
                      </c:ext>
                    </c:extLst>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extLst>
                      <c:ext uri="{02D57815-91ED-43cb-92C2-25804820EDAC}">
                        <c15:formulaRef>
                          <c15:sqref>Sheet1!#REF!</c15:sqref>
                        </c15:formulaRef>
                      </c:ext>
                    </c:extLst>
                    <c:numCache>
                      <c:formatCode>General</c:formatCode>
                      <c:ptCount val="1"/>
                      <c:pt idx="0">
                        <c:v>1</c:v>
                      </c:pt>
                    </c:numCache>
                  </c:numRef>
                </c:val>
                <c:smooth val="0"/>
                <c:extLst>
                  <c:ext xmlns:c16="http://schemas.microsoft.com/office/drawing/2014/chart" uri="{C3380CC4-5D6E-409C-BE32-E72D297353CC}">
                    <c16:uniqueId val="{00000001-6BC7-474A-9A7F-62CF59C295A6}"/>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Sheet1!#REF!</c15:sqref>
                        </c15:formulaRef>
                      </c:ext>
                    </c:extLst>
                    <c:strCache>
                      <c:ptCount val="1"/>
                      <c:pt idx="0">
                        <c:v>#REF!</c:v>
                      </c:pt>
                    </c:strCache>
                  </c:strRef>
                </c:tx>
                <c:spPr>
                  <a:ln>
                    <a:solidFill>
                      <a:srgbClr val="00B050"/>
                    </a:solidFill>
                  </a:ln>
                  <a:effectLst/>
                </c:spPr>
                <c:marker>
                  <c:symbol val="triangle"/>
                  <c:size val="7"/>
                  <c:spPr>
                    <a:noFill/>
                    <a:ln>
                      <a:solidFill>
                        <a:srgbClr val="00B050"/>
                      </a:solidFill>
                    </a:ln>
                    <a:effectLst/>
                  </c:spPr>
                </c:marker>
                <c:cat>
                  <c:strRef>
                    <c:extLst xmlns:c15="http://schemas.microsoft.com/office/drawing/2012/chart">
                      <c:ext xmlns:c15="http://schemas.microsoft.com/office/drawing/2012/chart" uri="{02D57815-91ED-43cb-92C2-25804820EDAC}">
                        <c15:formulaRef>
                          <c15:sqref>Sheet1!$B$1:$P$1</c15:sqref>
                        </c15:formulaRef>
                      </c:ext>
                    </c:extLst>
                    <c:strCache>
                      <c:ptCount val="15"/>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Q1-16</c:v>
                      </c:pt>
                    </c:strCache>
                  </c:strRef>
                </c:cat>
                <c:val>
                  <c:numRef>
                    <c:extLst xmlns:c15="http://schemas.microsoft.com/office/drawing/2012/chart">
                      <c:ext xmlns:c15="http://schemas.microsoft.com/office/drawing/2012/chart" uri="{02D57815-91ED-43cb-92C2-25804820EDAC}">
                        <c15:formulaRef>
                          <c15:sqref>Sheet1!#REF!</c15:sqref>
                        </c15:formulaRef>
                      </c:ext>
                    </c:extLst>
                    <c:numCache>
                      <c:formatCode>General</c:formatCode>
                      <c:ptCount val="1"/>
                      <c:pt idx="0">
                        <c:v>1</c:v>
                      </c:pt>
                    </c:numCache>
                  </c:numRef>
                </c:val>
                <c:smooth val="0"/>
                <c:extLst xmlns:c15="http://schemas.microsoft.com/office/drawing/2012/chart">
                  <c:ext xmlns:c16="http://schemas.microsoft.com/office/drawing/2014/chart" uri="{C3380CC4-5D6E-409C-BE32-E72D297353CC}">
                    <c16:uniqueId val="{00000002-6BC7-474A-9A7F-62CF59C295A6}"/>
                  </c:ext>
                </c:extLst>
              </c15:ser>
            </c15:filteredLineSeries>
          </c:ext>
        </c:extLst>
      </c:lineChart>
      <c:catAx>
        <c:axId val="307613392"/>
        <c:scaling>
          <c:orientation val="minMax"/>
        </c:scaling>
        <c:delete val="0"/>
        <c:axPos val="b"/>
        <c:numFmt formatCode="General" sourceLinked="1"/>
        <c:majorTickMark val="out"/>
        <c:minorTickMark val="none"/>
        <c:tickLblPos val="nextTo"/>
        <c:spPr>
          <a:ln w="12668">
            <a:solidFill>
              <a:schemeClr val="tx1"/>
            </a:solidFill>
            <a:prstDash val="solid"/>
          </a:ln>
        </c:spPr>
        <c:txPr>
          <a:bodyPr rot="0" vert="horz"/>
          <a:lstStyle/>
          <a:p>
            <a:pPr>
              <a:defRPr sz="1396" b="0" i="0" u="none" strike="noStrike" baseline="0">
                <a:solidFill>
                  <a:schemeClr val="tx1"/>
                </a:solidFill>
                <a:latin typeface="Arial"/>
                <a:ea typeface="Arial"/>
                <a:cs typeface="Arial"/>
              </a:defRPr>
            </a:pPr>
            <a:endParaRPr lang="en-US"/>
          </a:p>
        </c:txPr>
        <c:crossAx val="307616136"/>
        <c:crosses val="autoZero"/>
        <c:auto val="1"/>
        <c:lblAlgn val="ctr"/>
        <c:lblOffset val="20"/>
        <c:noMultiLvlLbl val="0"/>
      </c:catAx>
      <c:valAx>
        <c:axId val="307616136"/>
        <c:scaling>
          <c:orientation val="minMax"/>
          <c:max val="35"/>
        </c:scaling>
        <c:delete val="0"/>
        <c:axPos val="l"/>
        <c:numFmt formatCode="\$#,##0" sourceLinked="0"/>
        <c:majorTickMark val="out"/>
        <c:minorTickMark val="none"/>
        <c:tickLblPos val="nextTo"/>
        <c:spPr>
          <a:ln w="3167">
            <a:solidFill>
              <a:schemeClr val="tx1"/>
            </a:solidFill>
            <a:prstDash val="solid"/>
          </a:ln>
        </c:spPr>
        <c:txPr>
          <a:bodyPr rot="0" vert="horz"/>
          <a:lstStyle/>
          <a:p>
            <a:pPr>
              <a:defRPr sz="1396" b="0" i="0" u="none" strike="noStrike" baseline="0">
                <a:solidFill>
                  <a:schemeClr val="tx1"/>
                </a:solidFill>
                <a:latin typeface="Arial"/>
                <a:ea typeface="Arial"/>
                <a:cs typeface="Arial"/>
              </a:defRPr>
            </a:pPr>
            <a:endParaRPr lang="en-US"/>
          </a:p>
        </c:txPr>
        <c:crossAx val="307613392"/>
        <c:crosses val="autoZero"/>
        <c:crossBetween val="between"/>
      </c:valAx>
      <c:spPr>
        <a:noFill/>
        <a:ln w="25336">
          <a:noFill/>
        </a:ln>
      </c:spPr>
    </c:plotArea>
    <c:legend>
      <c:legendPos val="b"/>
      <c:overlay val="0"/>
    </c:legend>
    <c:plotVisOnly val="1"/>
    <c:dispBlanksAs val="gap"/>
    <c:showDLblsOverMax val="0"/>
  </c:chart>
  <c:spPr>
    <a:noFill/>
    <a:ln>
      <a:noFill/>
    </a:ln>
  </c:spPr>
  <c:txPr>
    <a:bodyPr/>
    <a:lstStyle/>
    <a:p>
      <a:pPr>
        <a:defRPr sz="1396" b="0" i="0" u="none" strike="noStrike" baseline="0">
          <a:solidFill>
            <a:schemeClr val="tx1"/>
          </a:solidFill>
          <a:latin typeface="Arial"/>
          <a:ea typeface="Arial"/>
          <a:cs typeface="Arial"/>
        </a:defRPr>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30176368140897"/>
          <c:y val="3.350402743370192E-2"/>
          <c:w val="0.81268930752814783"/>
          <c:h val="0.7644528873322225"/>
        </c:manualLayout>
      </c:layout>
      <c:lineChart>
        <c:grouping val="standard"/>
        <c:varyColors val="0"/>
        <c:ser>
          <c:idx val="1"/>
          <c:order val="0"/>
          <c:tx>
            <c:strRef>
              <c:f>Sheet1!$B$1</c:f>
              <c:strCache>
                <c:ptCount val="1"/>
                <c:pt idx="0">
                  <c:v>New</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5400000" spcFirstLastPara="1" vertOverflow="ellipsis"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Sheet1!$A$2:$A$13</c:f>
              <c:numCache>
                <c:formatCode>General</c:formatCode>
                <c:ptCount val="12"/>
                <c:pt idx="0">
                  <c:v>4</c:v>
                </c:pt>
                <c:pt idx="1">
                  <c:v>5</c:v>
                </c:pt>
                <c:pt idx="2">
                  <c:v>6</c:v>
                </c:pt>
                <c:pt idx="3">
                  <c:v>7</c:v>
                </c:pt>
                <c:pt idx="4">
                  <c:v>8</c:v>
                </c:pt>
                <c:pt idx="5">
                  <c:v>9</c:v>
                </c:pt>
                <c:pt idx="6">
                  <c:v>10</c:v>
                </c:pt>
                <c:pt idx="7">
                  <c:v>11</c:v>
                </c:pt>
                <c:pt idx="8">
                  <c:v>12</c:v>
                </c:pt>
                <c:pt idx="9">
                  <c:v>13</c:v>
                </c:pt>
                <c:pt idx="10">
                  <c:v>14</c:v>
                </c:pt>
                <c:pt idx="11">
                  <c:v>15</c:v>
                </c:pt>
              </c:numCache>
            </c:numRef>
          </c:cat>
          <c:val>
            <c:numRef>
              <c:f>Sheet1!$B$2:$B$13</c:f>
              <c:numCache>
                <c:formatCode>"$"#,##0.0</c:formatCode>
                <c:ptCount val="12"/>
                <c:pt idx="0">
                  <c:v>1142.8</c:v>
                </c:pt>
                <c:pt idx="1">
                  <c:v>1499</c:v>
                </c:pt>
                <c:pt idx="2">
                  <c:v>4614.7</c:v>
                </c:pt>
                <c:pt idx="3">
                  <c:v>7187</c:v>
                </c:pt>
                <c:pt idx="4">
                  <c:v>3009.9</c:v>
                </c:pt>
                <c:pt idx="5">
                  <c:v>3396</c:v>
                </c:pt>
                <c:pt idx="6">
                  <c:v>4599.8999999999996</c:v>
                </c:pt>
                <c:pt idx="7">
                  <c:v>4107.1000000000004</c:v>
                </c:pt>
                <c:pt idx="8">
                  <c:v>5855.3</c:v>
                </c:pt>
                <c:pt idx="9">
                  <c:v>7083</c:v>
                </c:pt>
                <c:pt idx="10">
                  <c:v>8026.7</c:v>
                </c:pt>
                <c:pt idx="11">
                  <c:v>7898.2</c:v>
                </c:pt>
              </c:numCache>
            </c:numRef>
          </c:val>
          <c:smooth val="0"/>
          <c:extLst>
            <c:ext xmlns:c16="http://schemas.microsoft.com/office/drawing/2014/chart" uri="{C3380CC4-5D6E-409C-BE32-E72D297353CC}">
              <c16:uniqueId val="{00000009-A8A7-49EA-9558-488DD2ED0824}"/>
            </c:ext>
          </c:extLst>
        </c:ser>
        <c:dLbls>
          <c:dLblPos val="t"/>
          <c:showLegendKey val="0"/>
          <c:showVal val="1"/>
          <c:showCatName val="0"/>
          <c:showSerName val="0"/>
          <c:showPercent val="0"/>
          <c:showBubbleSize val="0"/>
        </c:dLbls>
        <c:marker val="1"/>
        <c:smooth val="0"/>
        <c:axId val="209474176"/>
        <c:axId val="209470256"/>
      </c:lineChart>
      <c:catAx>
        <c:axId val="209474176"/>
        <c:scaling>
          <c:orientation val="minMax"/>
        </c:scaling>
        <c:delete val="0"/>
        <c:axPos val="b"/>
        <c:numFmt formatCode="General" sourceLinked="1"/>
        <c:majorTickMark val="cross"/>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9470256"/>
        <c:crosses val="autoZero"/>
        <c:auto val="1"/>
        <c:lblAlgn val="ctr"/>
        <c:lblOffset val="100"/>
        <c:noMultiLvlLbl val="0"/>
      </c:catAx>
      <c:valAx>
        <c:axId val="20947025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mn-cs"/>
              </a:defRPr>
            </a:pPr>
            <a:endParaRPr lang="en-US"/>
          </a:p>
        </c:txPr>
        <c:crossAx val="209474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930176368140897"/>
          <c:y val="3.350402743370192E-2"/>
          <c:w val="0.81268930752814783"/>
          <c:h val="0.7644528873322225"/>
        </c:manualLayout>
      </c:layout>
      <c:lineChart>
        <c:grouping val="standard"/>
        <c:varyColors val="0"/>
        <c:ser>
          <c:idx val="1"/>
          <c:order val="0"/>
          <c:tx>
            <c:strRef>
              <c:f>Sheet1!$C$1</c:f>
              <c:strCache>
                <c:ptCount val="1"/>
                <c:pt idx="0">
                  <c:v>Outstanding</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5400000" spcFirstLastPara="1" vertOverflow="ellipsis"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Sheet1!$A$2:$A$13</c:f>
              <c:numCache>
                <c:formatCode>General</c:formatCode>
                <c:ptCount val="12"/>
                <c:pt idx="0">
                  <c:v>4</c:v>
                </c:pt>
                <c:pt idx="1">
                  <c:v>5</c:v>
                </c:pt>
                <c:pt idx="2">
                  <c:v>6</c:v>
                </c:pt>
                <c:pt idx="3">
                  <c:v>7</c:v>
                </c:pt>
                <c:pt idx="4">
                  <c:v>8</c:v>
                </c:pt>
                <c:pt idx="5">
                  <c:v>9</c:v>
                </c:pt>
                <c:pt idx="6">
                  <c:v>10</c:v>
                </c:pt>
                <c:pt idx="7">
                  <c:v>11</c:v>
                </c:pt>
                <c:pt idx="8">
                  <c:v>12</c:v>
                </c:pt>
                <c:pt idx="9">
                  <c:v>13</c:v>
                </c:pt>
                <c:pt idx="10">
                  <c:v>14</c:v>
                </c:pt>
                <c:pt idx="11">
                  <c:v>15</c:v>
                </c:pt>
              </c:numCache>
            </c:numRef>
          </c:cat>
          <c:val>
            <c:numRef>
              <c:f>Sheet1!$C$2:$C$13</c:f>
              <c:numCache>
                <c:formatCode>"$"#,##0</c:formatCode>
                <c:ptCount val="12"/>
                <c:pt idx="0">
                  <c:v>4289</c:v>
                </c:pt>
                <c:pt idx="1">
                  <c:v>5085</c:v>
                </c:pt>
                <c:pt idx="2">
                  <c:v>7677</c:v>
                </c:pt>
                <c:pt idx="3">
                  <c:v>13416.4</c:v>
                </c:pt>
                <c:pt idx="4">
                  <c:v>12538.6</c:v>
                </c:pt>
                <c:pt idx="5">
                  <c:v>12508.2</c:v>
                </c:pt>
                <c:pt idx="6">
                  <c:v>12195.7</c:v>
                </c:pt>
                <c:pt idx="7">
                  <c:v>12342.8</c:v>
                </c:pt>
                <c:pt idx="8">
                  <c:v>14839.3</c:v>
                </c:pt>
                <c:pt idx="9">
                  <c:v>18576.900000000001</c:v>
                </c:pt>
                <c:pt idx="10">
                  <c:v>22867.8</c:v>
                </c:pt>
                <c:pt idx="11">
                  <c:v>25960.6</c:v>
                </c:pt>
              </c:numCache>
            </c:numRef>
          </c:val>
          <c:smooth val="0"/>
          <c:extLst>
            <c:ext xmlns:c16="http://schemas.microsoft.com/office/drawing/2014/chart" uri="{C3380CC4-5D6E-409C-BE32-E72D297353CC}">
              <c16:uniqueId val="{00000009-A8A7-49EA-9558-488DD2ED0824}"/>
            </c:ext>
          </c:extLst>
        </c:ser>
        <c:dLbls>
          <c:dLblPos val="t"/>
          <c:showLegendKey val="0"/>
          <c:showVal val="1"/>
          <c:showCatName val="0"/>
          <c:showSerName val="0"/>
          <c:showPercent val="0"/>
          <c:showBubbleSize val="0"/>
        </c:dLbls>
        <c:marker val="1"/>
        <c:smooth val="0"/>
        <c:axId val="209474176"/>
        <c:axId val="209470256"/>
      </c:lineChart>
      <c:catAx>
        <c:axId val="209474176"/>
        <c:scaling>
          <c:orientation val="minMax"/>
        </c:scaling>
        <c:delete val="0"/>
        <c:axPos val="b"/>
        <c:numFmt formatCode="General" sourceLinked="1"/>
        <c:majorTickMark val="cross"/>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9470256"/>
        <c:crosses val="autoZero"/>
        <c:auto val="1"/>
        <c:lblAlgn val="ctr"/>
        <c:lblOffset val="100"/>
        <c:noMultiLvlLbl val="0"/>
      </c:catAx>
      <c:valAx>
        <c:axId val="209470256"/>
        <c:scaling>
          <c:orientation val="minMax"/>
          <c:min val="5.000000000000001E-2"/>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mn-cs"/>
              </a:defRPr>
            </a:pPr>
            <a:endParaRPr lang="en-US"/>
          </a:p>
        </c:txPr>
        <c:crossAx val="209474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6.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9.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40.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4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emf"/></Relationships>
</file>

<file path=ppt/drawings/drawing1.xml><?xml version="1.0" encoding="utf-8"?>
<c:userShapes xmlns:c="http://schemas.openxmlformats.org/drawingml/2006/chart">
  <cdr:relSizeAnchor xmlns:cdr="http://schemas.openxmlformats.org/drawingml/2006/chartDrawing">
    <cdr:from>
      <cdr:x>0.07168</cdr:x>
      <cdr:y>0.05686</cdr:y>
    </cdr:from>
    <cdr:to>
      <cdr:x>0.27625</cdr:x>
      <cdr:y>0.12509</cdr:y>
    </cdr:to>
    <cdr:sp macro="" textlink="">
      <cdr:nvSpPr>
        <cdr:cNvPr id="2" name="TextBox 1"/>
        <cdr:cNvSpPr txBox="1"/>
      </cdr:nvSpPr>
      <cdr:spPr>
        <a:xfrm xmlns:a="http://schemas.openxmlformats.org/drawingml/2006/main">
          <a:off x="587375" y="238125"/>
          <a:ext cx="1676400" cy="285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4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0.01582</cdr:y>
    </cdr:from>
    <cdr:to>
      <cdr:x>0.25804</cdr:x>
      <cdr:y>0.12086</cdr:y>
    </cdr:to>
    <cdr:sp macro="" textlink="">
      <cdr:nvSpPr>
        <cdr:cNvPr id="3" name="TextBox 2"/>
        <cdr:cNvSpPr txBox="1"/>
      </cdr:nvSpPr>
      <cdr:spPr>
        <a:xfrm xmlns:a="http://schemas.openxmlformats.org/drawingml/2006/main">
          <a:off x="-378296" y="66245"/>
          <a:ext cx="2114554" cy="4398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chemeClr val="accent1"/>
              </a:solidFill>
              <a:latin typeface="Arial" panose="020B0604020202020204" pitchFamily="34" charset="0"/>
              <a:cs typeface="Arial" panose="020B0604020202020204" pitchFamily="34" charset="0"/>
            </a:rPr>
            <a:t>(Billions of USD)</a:t>
          </a:r>
        </a:p>
      </cdr:txBody>
    </cdr:sp>
  </cdr:relSizeAnchor>
</c:userShapes>
</file>

<file path=ppt/drawings/drawing2.xml><?xml version="1.0" encoding="utf-8"?>
<c:userShapes xmlns:c="http://schemas.openxmlformats.org/drawingml/2006/chart">
  <cdr:relSizeAnchor xmlns:cdr="http://schemas.openxmlformats.org/drawingml/2006/chartDrawing">
    <cdr:from>
      <cdr:x>0.07168</cdr:x>
      <cdr:y>0.05686</cdr:y>
    </cdr:from>
    <cdr:to>
      <cdr:x>0.27625</cdr:x>
      <cdr:y>0.12509</cdr:y>
    </cdr:to>
    <cdr:sp macro="" textlink="">
      <cdr:nvSpPr>
        <cdr:cNvPr id="2" name="TextBox 1"/>
        <cdr:cNvSpPr txBox="1"/>
      </cdr:nvSpPr>
      <cdr:spPr>
        <a:xfrm xmlns:a="http://schemas.openxmlformats.org/drawingml/2006/main">
          <a:off x="587375" y="238125"/>
          <a:ext cx="1676400" cy="285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4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0.00759</cdr:y>
    </cdr:from>
    <cdr:to>
      <cdr:x>0.25804</cdr:x>
      <cdr:y>0.11263</cdr:y>
    </cdr:to>
    <cdr:sp macro="" textlink="">
      <cdr:nvSpPr>
        <cdr:cNvPr id="3" name="TextBox 2"/>
        <cdr:cNvSpPr txBox="1"/>
      </cdr:nvSpPr>
      <cdr:spPr>
        <a:xfrm xmlns:a="http://schemas.openxmlformats.org/drawingml/2006/main">
          <a:off x="-378296" y="31787"/>
          <a:ext cx="2114554" cy="4398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chemeClr val="accent1"/>
              </a:solidFill>
              <a:latin typeface="Arial" panose="020B0604020202020204" pitchFamily="34" charset="0"/>
              <a:cs typeface="Arial" panose="020B0604020202020204" pitchFamily="34" charset="0"/>
            </a:rPr>
            <a:t>(Billions of USD)</a:t>
          </a:r>
        </a:p>
      </cdr:txBody>
    </cdr:sp>
  </cdr:relSizeAnchor>
</c:userShapes>
</file>

<file path=ppt/drawings/drawing3.xml><?xml version="1.0" encoding="utf-8"?>
<c:userShapes xmlns:c="http://schemas.openxmlformats.org/drawingml/2006/chart">
  <cdr:relSizeAnchor xmlns:cdr="http://schemas.openxmlformats.org/drawingml/2006/chartDrawing">
    <cdr:from>
      <cdr:x>0.07168</cdr:x>
      <cdr:y>0.05686</cdr:y>
    </cdr:from>
    <cdr:to>
      <cdr:x>0.27625</cdr:x>
      <cdr:y>0.12509</cdr:y>
    </cdr:to>
    <cdr:sp macro="" textlink="">
      <cdr:nvSpPr>
        <cdr:cNvPr id="2" name="TextBox 1"/>
        <cdr:cNvSpPr txBox="1"/>
      </cdr:nvSpPr>
      <cdr:spPr>
        <a:xfrm xmlns:a="http://schemas.openxmlformats.org/drawingml/2006/main">
          <a:off x="587375" y="238125"/>
          <a:ext cx="1676400" cy="285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400" dirty="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cdr:x>
      <cdr:y>0.02266</cdr:y>
    </cdr:from>
    <cdr:to>
      <cdr:x>0.25804</cdr:x>
      <cdr:y>0.1277</cdr:y>
    </cdr:to>
    <cdr:sp macro="" textlink="">
      <cdr:nvSpPr>
        <cdr:cNvPr id="3" name="TextBox 2"/>
        <cdr:cNvSpPr txBox="1"/>
      </cdr:nvSpPr>
      <cdr:spPr>
        <a:xfrm xmlns:a="http://schemas.openxmlformats.org/drawingml/2006/main">
          <a:off x="-378296" y="94907"/>
          <a:ext cx="2114554" cy="43988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a:solidFill>
                <a:schemeClr val="accent1"/>
              </a:solidFill>
              <a:latin typeface="Arial" panose="020B0604020202020204" pitchFamily="34" charset="0"/>
              <a:cs typeface="Arial" panose="020B0604020202020204" pitchFamily="34" charset="0"/>
            </a:rPr>
            <a:t>(Billions of USD)</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Rectangle 1026"/>
          <p:cNvSpPr>
            <a:spLocks noGrp="1" noChangeArrowheads="1"/>
          </p:cNvSpPr>
          <p:nvPr>
            <p:ph type="hdr" sz="quarter"/>
          </p:nvPr>
        </p:nvSpPr>
        <p:spPr bwMode="auto">
          <a:xfrm>
            <a:off x="0" y="0"/>
            <a:ext cx="3039219" cy="464184"/>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defTabSz="914182" eaLnBrk="0" hangingPunct="0">
              <a:defRPr sz="1200">
                <a:latin typeface="Arial" charset="0"/>
                <a:cs typeface="+mn-cs"/>
              </a:defRPr>
            </a:lvl1pPr>
          </a:lstStyle>
          <a:p>
            <a:pPr>
              <a:defRPr/>
            </a:pPr>
            <a:endParaRPr lang="en-US"/>
          </a:p>
        </p:txBody>
      </p:sp>
      <p:sp>
        <p:nvSpPr>
          <p:cNvPr id="229379" name="Rectangle 1027"/>
          <p:cNvSpPr>
            <a:spLocks noGrp="1" noChangeArrowheads="1"/>
          </p:cNvSpPr>
          <p:nvPr>
            <p:ph type="dt" sz="quarter" idx="1"/>
          </p:nvPr>
        </p:nvSpPr>
        <p:spPr bwMode="auto">
          <a:xfrm>
            <a:off x="3969592" y="0"/>
            <a:ext cx="3039219" cy="464184"/>
          </a:xfrm>
          <a:prstGeom prst="rect">
            <a:avLst/>
          </a:prstGeom>
          <a:noFill/>
          <a:ln w="9525">
            <a:noFill/>
            <a:miter lim="800000"/>
            <a:headEnd/>
            <a:tailEnd/>
          </a:ln>
          <a:effectLst/>
        </p:spPr>
        <p:txBody>
          <a:bodyPr vert="horz" wrap="square" lIns="91401" tIns="45700" rIns="91401" bIns="45700" numCol="1" anchor="t" anchorCtr="0" compatLnSpc="1">
            <a:prstTxWarp prst="textNoShape">
              <a:avLst/>
            </a:prstTxWarp>
          </a:bodyPr>
          <a:lstStyle>
            <a:lvl1pPr algn="r" defTabSz="914182" eaLnBrk="0" hangingPunct="0">
              <a:defRPr sz="1200">
                <a:latin typeface="Arial" charset="0"/>
                <a:cs typeface="+mn-cs"/>
              </a:defRPr>
            </a:lvl1pPr>
          </a:lstStyle>
          <a:p>
            <a:pPr>
              <a:defRPr/>
            </a:pPr>
            <a:fld id="{56428D4E-CD86-468D-BEE4-4FD3A017EE70}" type="datetime1">
              <a:rPr lang="en-US"/>
              <a:pPr>
                <a:defRPr/>
              </a:pPr>
              <a:t>9/13/2016</a:t>
            </a:fld>
            <a:endParaRPr lang="en-US"/>
          </a:p>
        </p:txBody>
      </p:sp>
      <p:sp>
        <p:nvSpPr>
          <p:cNvPr id="229380" name="Rectangle 1028"/>
          <p:cNvSpPr>
            <a:spLocks noGrp="1" noChangeArrowheads="1"/>
          </p:cNvSpPr>
          <p:nvPr>
            <p:ph type="ftr" sz="quarter" idx="2"/>
          </p:nvPr>
        </p:nvSpPr>
        <p:spPr bwMode="auto">
          <a:xfrm>
            <a:off x="0" y="8830627"/>
            <a:ext cx="3039219" cy="464184"/>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defTabSz="914182" eaLnBrk="0" hangingPunct="0">
              <a:defRPr sz="1200">
                <a:latin typeface="Arial" charset="0"/>
                <a:cs typeface="+mn-cs"/>
              </a:defRPr>
            </a:lvl1pPr>
          </a:lstStyle>
          <a:p>
            <a:pPr>
              <a:defRPr/>
            </a:pPr>
            <a:endParaRPr lang="en-US"/>
          </a:p>
        </p:txBody>
      </p:sp>
      <p:sp>
        <p:nvSpPr>
          <p:cNvPr id="229381" name="Rectangle 1029"/>
          <p:cNvSpPr>
            <a:spLocks noGrp="1" noChangeArrowheads="1"/>
          </p:cNvSpPr>
          <p:nvPr>
            <p:ph type="sldNum" sz="quarter" idx="3"/>
          </p:nvPr>
        </p:nvSpPr>
        <p:spPr bwMode="auto">
          <a:xfrm>
            <a:off x="3969592" y="8830627"/>
            <a:ext cx="3039219" cy="464184"/>
          </a:xfrm>
          <a:prstGeom prst="rect">
            <a:avLst/>
          </a:prstGeom>
          <a:noFill/>
          <a:ln w="9525">
            <a:noFill/>
            <a:miter lim="800000"/>
            <a:headEnd/>
            <a:tailEnd/>
          </a:ln>
          <a:effectLst/>
        </p:spPr>
        <p:txBody>
          <a:bodyPr vert="horz" wrap="square" lIns="91401" tIns="45700" rIns="91401" bIns="45700" numCol="1" anchor="b" anchorCtr="0" compatLnSpc="1">
            <a:prstTxWarp prst="textNoShape">
              <a:avLst/>
            </a:prstTxWarp>
          </a:bodyPr>
          <a:lstStyle>
            <a:lvl1pPr algn="r" defTabSz="914182" eaLnBrk="0" hangingPunct="0">
              <a:defRPr sz="1200">
                <a:latin typeface="Arial" charset="0"/>
                <a:cs typeface="+mn-cs"/>
              </a:defRPr>
            </a:lvl1pPr>
          </a:lstStyle>
          <a:p>
            <a:pPr>
              <a:defRPr/>
            </a:pPr>
            <a:fld id="{46DD95BB-A669-4F44-8D4A-44D0FEE85DCC}" type="slidenum">
              <a:rPr lang="en-US"/>
              <a:pPr>
                <a:defRPr/>
              </a:pPr>
              <a:t>‹#›</a:t>
            </a:fld>
            <a:endParaRPr lang="en-US"/>
          </a:p>
        </p:txBody>
      </p:sp>
    </p:spTree>
    <p:extLst>
      <p:ext uri="{BB962C8B-B14F-4D97-AF65-F5344CB8AC3E}">
        <p14:creationId xmlns:p14="http://schemas.microsoft.com/office/powerpoint/2010/main" val="34145575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3075"/>
          <p:cNvSpPr>
            <a:spLocks noGrp="1" noRot="1" noChangeAspect="1" noChangeArrowheads="1" noTextEdit="1"/>
          </p:cNvSpPr>
          <p:nvPr>
            <p:ph type="sldImg" idx="2"/>
          </p:nvPr>
        </p:nvSpPr>
        <p:spPr bwMode="auto">
          <a:xfrm>
            <a:off x="1474788" y="582613"/>
            <a:ext cx="4059237" cy="3044825"/>
          </a:xfrm>
          <a:prstGeom prst="rect">
            <a:avLst/>
          </a:prstGeom>
          <a:noFill/>
          <a:ln w="9525" algn="ctr">
            <a:solidFill>
              <a:srgbClr val="000000"/>
            </a:solidFill>
            <a:miter lim="800000"/>
            <a:headEnd/>
            <a:tailEnd/>
          </a:ln>
        </p:spPr>
      </p:sp>
      <p:sp>
        <p:nvSpPr>
          <p:cNvPr id="3077" name="Notes Placeholder 3076"/>
          <p:cNvSpPr>
            <a:spLocks noGrp="1" noChangeArrowheads="1"/>
          </p:cNvSpPr>
          <p:nvPr>
            <p:ph type="body" sz="quarter" idx="3"/>
          </p:nvPr>
        </p:nvSpPr>
        <p:spPr bwMode="auto">
          <a:xfrm>
            <a:off x="572537" y="3824750"/>
            <a:ext cx="5866916" cy="5155306"/>
          </a:xfrm>
          <a:prstGeom prst="rect">
            <a:avLst/>
          </a:prstGeom>
          <a:noFill/>
          <a:ln w="9525" algn="ctr">
            <a:noFill/>
            <a:miter lim="800000"/>
            <a:headEnd/>
            <a:tailEnd/>
          </a:ln>
          <a:effectLst/>
        </p:spPr>
        <p:txBody>
          <a:bodyPr vert="horz" wrap="square" lIns="46135" tIns="46135" rIns="46135" bIns="4613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9" name="Slide Number Placeholder 3078"/>
          <p:cNvSpPr>
            <a:spLocks noGrp="1" noChangeArrowheads="1"/>
          </p:cNvSpPr>
          <p:nvPr>
            <p:ph type="sldNum" sz="quarter" idx="5"/>
          </p:nvPr>
        </p:nvSpPr>
        <p:spPr bwMode="auto">
          <a:xfrm>
            <a:off x="3153726" y="9046875"/>
            <a:ext cx="706129" cy="247936"/>
          </a:xfrm>
          <a:prstGeom prst="rect">
            <a:avLst/>
          </a:prstGeom>
          <a:noFill/>
          <a:ln w="9525">
            <a:noFill/>
            <a:miter lim="800000"/>
            <a:headEnd/>
            <a:tailEnd/>
          </a:ln>
        </p:spPr>
        <p:txBody>
          <a:bodyPr vert="horz" wrap="square" lIns="45956" tIns="46569" rIns="45956" bIns="46569" numCol="1" anchor="b" anchorCtr="0" compatLnSpc="1">
            <a:prstTxWarp prst="textNoShape">
              <a:avLst/>
            </a:prstTxWarp>
            <a:spAutoFit/>
          </a:bodyPr>
          <a:lstStyle>
            <a:lvl1pPr algn="ctr" defTabSz="931670">
              <a:defRPr sz="1000">
                <a:latin typeface="Arial" charset="0"/>
                <a:cs typeface="+mn-cs"/>
              </a:defRPr>
            </a:lvl1pPr>
          </a:lstStyle>
          <a:p>
            <a:pPr>
              <a:defRPr/>
            </a:pPr>
            <a:fld id="{3926E3E4-F212-49E4-9AB9-DC573DC8C484}" type="slidenum">
              <a:rPr lang="en-US"/>
              <a:pPr>
                <a:defRPr/>
              </a:pPr>
              <a:t>‹#›</a:t>
            </a:fld>
            <a:endParaRPr lang="en-US"/>
          </a:p>
        </p:txBody>
      </p:sp>
    </p:spTree>
    <p:extLst>
      <p:ext uri="{BB962C8B-B14F-4D97-AF65-F5344CB8AC3E}">
        <p14:creationId xmlns:p14="http://schemas.microsoft.com/office/powerpoint/2010/main" val="2944054830"/>
      </p:ext>
    </p:extLst>
  </p:cSld>
  <p:clrMap bg1="lt1" tx1="dk1" bg2="lt2" tx2="dk2" accent1="accent1" accent2="accent2" accent3="accent3" accent4="accent4" accent5="accent5" accent6="accent6" hlink="hlink" folHlink="folHlink"/>
  <p:notesStyle>
    <a:lvl1pPr marL="228600" indent="-228600" algn="l" rtl="0" eaLnBrk="0" fontAlgn="base" hangingPunct="0">
      <a:lnSpc>
        <a:spcPct val="90000"/>
      </a:lnSpc>
      <a:spcBef>
        <a:spcPct val="100000"/>
      </a:spcBef>
      <a:spcAft>
        <a:spcPct val="0"/>
      </a:spcAft>
      <a:buClr>
        <a:srgbClr val="008080"/>
      </a:buClr>
      <a:buSzPct val="85000"/>
      <a:buFont typeface="Wingdings" pitchFamily="2" charset="2"/>
      <a:buChar char="n"/>
      <a:defRPr sz="1400" kern="1200">
        <a:solidFill>
          <a:schemeClr val="tx1"/>
        </a:solidFill>
        <a:latin typeface="Arial" charset="0"/>
        <a:ea typeface="+mn-ea"/>
        <a:cs typeface="+mn-cs"/>
      </a:defRPr>
    </a:lvl1pPr>
    <a:lvl2pPr marL="517525" indent="-174625" algn="l" rtl="0" eaLnBrk="0" fontAlgn="base" hangingPunct="0">
      <a:lnSpc>
        <a:spcPct val="90000"/>
      </a:lnSpc>
      <a:spcBef>
        <a:spcPct val="50000"/>
      </a:spcBef>
      <a:spcAft>
        <a:spcPct val="0"/>
      </a:spcAft>
      <a:buClr>
        <a:srgbClr val="008080"/>
      </a:buClr>
      <a:buFont typeface="Wingdings" pitchFamily="2" charset="2"/>
      <a:buChar char="w"/>
      <a:defRPr sz="1200" kern="1200">
        <a:solidFill>
          <a:schemeClr val="tx1"/>
        </a:solidFill>
        <a:latin typeface="Arial" charset="0"/>
        <a:ea typeface="+mn-ea"/>
        <a:cs typeface="+mn-cs"/>
      </a:defRPr>
    </a:lvl2pPr>
    <a:lvl3pPr marL="800100" indent="-168275" algn="l" rtl="0" eaLnBrk="0" fontAlgn="base" hangingPunct="0">
      <a:lnSpc>
        <a:spcPct val="90000"/>
      </a:lnSpc>
      <a:spcBef>
        <a:spcPct val="25000"/>
      </a:spcBef>
      <a:spcAft>
        <a:spcPct val="0"/>
      </a:spcAft>
      <a:buClr>
        <a:srgbClr val="008080"/>
      </a:buClr>
      <a:buFont typeface="Arial" charset="0"/>
      <a:buChar char="–"/>
      <a:defRPr sz="1200" kern="1200">
        <a:solidFill>
          <a:schemeClr val="tx1"/>
        </a:solidFill>
        <a:latin typeface="Arial" charset="0"/>
        <a:ea typeface="+mn-ea"/>
        <a:cs typeface="+mn-cs"/>
      </a:defRPr>
    </a:lvl3pPr>
    <a:lvl4pPr marL="1089025" indent="-174625" algn="l" rtl="0" eaLnBrk="0" fontAlgn="base" hangingPunct="0">
      <a:lnSpc>
        <a:spcPct val="90000"/>
      </a:lnSpc>
      <a:spcBef>
        <a:spcPct val="15000"/>
      </a:spcBef>
      <a:spcAft>
        <a:spcPct val="0"/>
      </a:spcAft>
      <a:buClr>
        <a:srgbClr val="008080"/>
      </a:buClr>
      <a:buFont typeface="Wingdings" pitchFamily="2" charset="2"/>
      <a:buChar char="§"/>
      <a:defRPr sz="1200" kern="1200">
        <a:solidFill>
          <a:schemeClr val="tx1"/>
        </a:solidFill>
        <a:latin typeface="Arial" charset="0"/>
        <a:ea typeface="+mn-ea"/>
        <a:cs typeface="+mn-cs"/>
      </a:defRPr>
    </a:lvl4pPr>
    <a:lvl5pPr marL="1371600" indent="-168275" algn="l" rtl="0" eaLnBrk="0" fontAlgn="base" hangingPunct="0">
      <a:lnSpc>
        <a:spcPct val="90000"/>
      </a:lnSpc>
      <a:spcBef>
        <a:spcPct val="15000"/>
      </a:spcBef>
      <a:spcAft>
        <a:spcPct val="0"/>
      </a:spcAft>
      <a:buClr>
        <a:srgbClr val="008080"/>
      </a:buClr>
      <a:buChar char="–"/>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3"/>
          <p:cNvSpPr>
            <a:spLocks noGrp="1" noChangeArrowheads="1"/>
          </p:cNvSpPr>
          <p:nvPr>
            <p:ph type="sldNum" sz="quarter" idx="5"/>
          </p:nvPr>
        </p:nvSpPr>
        <p:spPr/>
        <p:txBody>
          <a:bodyPr/>
          <a:lstStyle/>
          <a:p>
            <a:pPr>
              <a:defRPr/>
            </a:pPr>
            <a:fld id="{91438143-1DA2-4BA3-AF43-18D3330F406F}" type="slidenum">
              <a:rPr lang="en-US" smtClean="0"/>
              <a:pPr>
                <a:defRPr/>
              </a:pPr>
              <a:t>1</a:t>
            </a:fld>
            <a:endParaRPr lang="en-US" dirty="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224612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3"/>
          <p:cNvSpPr>
            <a:spLocks noGrp="1" noChangeArrowheads="1"/>
          </p:cNvSpPr>
          <p:nvPr>
            <p:ph type="sldNum" sz="quarter" idx="5"/>
          </p:nvPr>
        </p:nvSpPr>
        <p:spPr>
          <a:xfrm>
            <a:off x="3146425" y="9034463"/>
            <a:ext cx="708025" cy="247650"/>
          </a:xfrm>
        </p:spPr>
        <p:txBody>
          <a:bodyPr/>
          <a:lstStyle/>
          <a:p>
            <a:pPr defTabSz="928688">
              <a:defRPr/>
            </a:pPr>
            <a:fld id="{30B1B221-73F5-4062-9EC5-65201ECCFD86}" type="slidenum">
              <a:rPr lang="en-US" smtClean="0"/>
              <a:pPr defTabSz="928688">
                <a:defRPr/>
              </a:pPr>
              <a:t>12</a:t>
            </a:fld>
            <a:endParaRPr lang="en-US"/>
          </a:p>
        </p:txBody>
      </p:sp>
      <p:sp>
        <p:nvSpPr>
          <p:cNvPr id="267267" name="Rectangle 2"/>
          <p:cNvSpPr>
            <a:spLocks noGrp="1" noRot="1" noChangeAspect="1" noChangeArrowheads="1" noTextEdit="1"/>
          </p:cNvSpPr>
          <p:nvPr>
            <p:ph type="sldImg"/>
          </p:nvPr>
        </p:nvSpPr>
        <p:spPr>
          <a:ln/>
        </p:spPr>
      </p:sp>
      <p:sp>
        <p:nvSpPr>
          <p:cNvPr id="267268" name="Rectangle 3"/>
          <p:cNvSpPr>
            <a:spLocks noGrp="1" noChangeArrowheads="1"/>
          </p:cNvSpPr>
          <p:nvPr>
            <p:ph type="body" idx="1"/>
          </p:nvPr>
        </p:nvSpPr>
        <p:spPr>
          <a:noFill/>
          <a:ln/>
        </p:spPr>
        <p:txBody>
          <a:bodyPr/>
          <a:lstStyle/>
          <a:p>
            <a:endParaRPr lang="en-US" sz="2400" dirty="0"/>
          </a:p>
        </p:txBody>
      </p:sp>
    </p:spTree>
    <p:extLst>
      <p:ext uri="{BB962C8B-B14F-4D97-AF65-F5344CB8AC3E}">
        <p14:creationId xmlns:p14="http://schemas.microsoft.com/office/powerpoint/2010/main" val="30926502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3"/>
          <p:cNvSpPr>
            <a:spLocks noGrp="1" noChangeArrowheads="1"/>
          </p:cNvSpPr>
          <p:nvPr>
            <p:ph type="sldNum" sz="quarter" idx="5"/>
          </p:nvPr>
        </p:nvSpPr>
        <p:spPr>
          <a:xfrm>
            <a:off x="3146425" y="9034463"/>
            <a:ext cx="708025" cy="247650"/>
          </a:xfrm>
        </p:spPr>
        <p:txBody>
          <a:bodyPr/>
          <a:lstStyle/>
          <a:p>
            <a:pPr defTabSz="928688">
              <a:defRPr/>
            </a:pPr>
            <a:fld id="{30B1B221-73F5-4062-9EC5-65201ECCFD86}" type="slidenum">
              <a:rPr lang="en-US" smtClean="0"/>
              <a:pPr defTabSz="928688">
                <a:defRPr/>
              </a:pPr>
              <a:t>13</a:t>
            </a:fld>
            <a:endParaRPr lang="en-US"/>
          </a:p>
        </p:txBody>
      </p:sp>
      <p:sp>
        <p:nvSpPr>
          <p:cNvPr id="267267" name="Rectangle 2"/>
          <p:cNvSpPr>
            <a:spLocks noGrp="1" noRot="1" noChangeAspect="1" noChangeArrowheads="1" noTextEdit="1"/>
          </p:cNvSpPr>
          <p:nvPr>
            <p:ph type="sldImg"/>
          </p:nvPr>
        </p:nvSpPr>
        <p:spPr>
          <a:ln/>
        </p:spPr>
      </p:sp>
      <p:sp>
        <p:nvSpPr>
          <p:cNvPr id="267268" name="Rectangle 3"/>
          <p:cNvSpPr>
            <a:spLocks noGrp="1" noChangeArrowheads="1"/>
          </p:cNvSpPr>
          <p:nvPr>
            <p:ph type="body" idx="1"/>
          </p:nvPr>
        </p:nvSpPr>
        <p:spPr>
          <a:noFill/>
          <a:ln/>
        </p:spPr>
        <p:txBody>
          <a:bodyPr/>
          <a:lstStyle/>
          <a:p>
            <a:endParaRPr lang="en-US" sz="2400" dirty="0"/>
          </a:p>
        </p:txBody>
      </p:sp>
    </p:spTree>
    <p:extLst>
      <p:ext uri="{BB962C8B-B14F-4D97-AF65-F5344CB8AC3E}">
        <p14:creationId xmlns:p14="http://schemas.microsoft.com/office/powerpoint/2010/main" val="17464812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3"/>
          <p:cNvSpPr>
            <a:spLocks noGrp="1" noChangeArrowheads="1"/>
          </p:cNvSpPr>
          <p:nvPr>
            <p:ph type="sldNum" sz="quarter" idx="5"/>
          </p:nvPr>
        </p:nvSpPr>
        <p:spPr>
          <a:xfrm>
            <a:off x="3153726" y="9046678"/>
            <a:ext cx="706129" cy="248133"/>
          </a:xfrm>
        </p:spPr>
        <p:txBody>
          <a:bodyPr/>
          <a:lstStyle/>
          <a:p>
            <a:pPr>
              <a:defRPr/>
            </a:pPr>
            <a:fld id="{3A6B90E8-B186-4EE7-9831-1401031F6C6C}" type="slidenum">
              <a:rPr lang="en-US" smtClean="0">
                <a:solidFill>
                  <a:srgbClr val="000000"/>
                </a:solidFill>
              </a:rPr>
              <a:pPr>
                <a:defRPr/>
              </a:pPr>
              <a:t>14</a:t>
            </a:fld>
            <a:endParaRPr lang="en-US">
              <a:solidFill>
                <a:srgbClr val="000000"/>
              </a:solidFill>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757582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3"/>
          <p:cNvSpPr>
            <a:spLocks noGrp="1" noChangeArrowheads="1"/>
          </p:cNvSpPr>
          <p:nvPr>
            <p:ph type="sldNum" sz="quarter" idx="5"/>
          </p:nvPr>
        </p:nvSpPr>
        <p:spPr/>
        <p:txBody>
          <a:bodyPr/>
          <a:lstStyle/>
          <a:p>
            <a:pPr>
              <a:defRPr/>
            </a:pPr>
            <a:fld id="{37A28A80-6543-4ABD-A67A-9E9FA84580DF}" type="slidenum">
              <a:rPr lang="en-US" smtClean="0"/>
              <a:pPr>
                <a:defRPr/>
              </a:pPr>
              <a:t>15</a:t>
            </a:fld>
            <a:endParaRPr lang="en-US"/>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417334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1139825" y="687388"/>
            <a:ext cx="4679950" cy="3509962"/>
          </a:xfrm>
          <a:noFill/>
          <a:ln>
            <a:solidFill>
              <a:srgbClr val="000000"/>
            </a:solidFill>
            <a:miter lim="800000"/>
            <a:headEnd/>
            <a:tailEnd/>
          </a:ln>
        </p:spPr>
      </p:sp>
      <p:sp>
        <p:nvSpPr>
          <p:cNvPr id="158723" name="Rectangle 3"/>
          <p:cNvSpPr>
            <a:spLocks noGrp="1" noChangeArrowheads="1"/>
          </p:cNvSpPr>
          <p:nvPr>
            <p:ph type="body" idx="1"/>
          </p:nvPr>
        </p:nvSpPr>
        <p:spPr bwMode="auto">
          <a:xfrm>
            <a:off x="917575" y="4425951"/>
            <a:ext cx="5126038" cy="419576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1150908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bwMode="auto">
          <a:xfrm>
            <a:off x="1139825" y="687388"/>
            <a:ext cx="4679950" cy="3509962"/>
          </a:xfrm>
          <a:noFill/>
          <a:ln>
            <a:solidFill>
              <a:srgbClr val="000000"/>
            </a:solidFill>
            <a:miter lim="800000"/>
            <a:headEnd/>
            <a:tailEnd/>
          </a:ln>
        </p:spPr>
      </p:sp>
      <p:sp>
        <p:nvSpPr>
          <p:cNvPr id="159747" name="Rectangle 3"/>
          <p:cNvSpPr>
            <a:spLocks noGrp="1" noChangeArrowheads="1"/>
          </p:cNvSpPr>
          <p:nvPr>
            <p:ph type="body" idx="1"/>
          </p:nvPr>
        </p:nvSpPr>
        <p:spPr bwMode="auto">
          <a:xfrm>
            <a:off x="917575" y="4425951"/>
            <a:ext cx="5126038" cy="419576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12325026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bwMode="auto">
          <a:xfrm>
            <a:off x="1139825" y="687388"/>
            <a:ext cx="4679950" cy="3509962"/>
          </a:xfrm>
          <a:noFill/>
          <a:ln>
            <a:solidFill>
              <a:srgbClr val="000000"/>
            </a:solidFill>
            <a:miter lim="800000"/>
            <a:headEnd/>
            <a:tailEnd/>
          </a:ln>
        </p:spPr>
      </p:sp>
      <p:sp>
        <p:nvSpPr>
          <p:cNvPr id="159747" name="Rectangle 3"/>
          <p:cNvSpPr>
            <a:spLocks noGrp="1" noChangeArrowheads="1"/>
          </p:cNvSpPr>
          <p:nvPr>
            <p:ph type="body" idx="1"/>
          </p:nvPr>
        </p:nvSpPr>
        <p:spPr bwMode="auto">
          <a:xfrm>
            <a:off x="917575" y="4425951"/>
            <a:ext cx="5126038" cy="419576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3890980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153726" y="9046822"/>
            <a:ext cx="706129" cy="247989"/>
          </a:xfrm>
        </p:spPr>
        <p:txBody>
          <a:bodyPr/>
          <a:lstStyle/>
          <a:p>
            <a:pPr>
              <a:defRPr/>
            </a:pPr>
            <a:fld id="{6B4A9048-F062-4E0E-B71B-EBD282362816}" type="slidenum">
              <a:rPr lang="en-US"/>
              <a:pPr>
                <a:defRPr/>
              </a:pPr>
              <a:t>20</a:t>
            </a:fld>
            <a:endParaRPr lang="en-US"/>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0093538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3"/>
          <p:cNvSpPr>
            <a:spLocks noGrp="1" noChangeArrowheads="1"/>
          </p:cNvSpPr>
          <p:nvPr>
            <p:ph type="sldNum" sz="quarter" idx="5"/>
          </p:nvPr>
        </p:nvSpPr>
        <p:spPr/>
        <p:txBody>
          <a:bodyPr/>
          <a:lstStyle/>
          <a:p>
            <a:pPr>
              <a:defRPr/>
            </a:pPr>
            <a:fld id="{D16B205B-5CAC-4CDE-BC3B-EC6CDB61437F}" type="slidenum">
              <a:rPr lang="en-US" smtClean="0"/>
              <a:pPr>
                <a:defRPr/>
              </a:pPr>
              <a:t>21</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183878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a:headEnd/>
            <a:tailEnd/>
          </a:ln>
        </p:spPr>
      </p:sp>
      <p:sp>
        <p:nvSpPr>
          <p:cNvPr id="99331" name="Slide Number Placeholder 3"/>
          <p:cNvSpPr>
            <a:spLocks noGrp="1"/>
          </p:cNvSpPr>
          <p:nvPr>
            <p:ph type="sldNum" sz="quarter" idx="12"/>
          </p:nvPr>
        </p:nvSpPr>
        <p:spPr>
          <a:noFill/>
        </p:spPr>
        <p:txBody>
          <a:bodyPr/>
          <a:lstStyle>
            <a:lvl1pPr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l" eaLnBrk="1" hangingPunct="1">
              <a:buSzTx/>
            </a:pPr>
            <a:fld id="{FA33AF22-B1EC-4C9E-8C17-E5E9BFAADD9B}" type="slidenum">
              <a:rPr lang="en-GB" altLang="en-US"/>
              <a:pPr algn="l" eaLnBrk="1" hangingPunct="1">
                <a:buSzTx/>
              </a:pPr>
              <a:t>23</a:t>
            </a:fld>
            <a:endParaRPr lang="en-GB" altLang="en-US"/>
          </a:p>
        </p:txBody>
      </p:sp>
      <p:sp>
        <p:nvSpPr>
          <p:cNvPr id="99332" name="Notes Placeholder 2"/>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spcBef>
                <a:spcPct val="0"/>
              </a:spcBef>
            </a:pPr>
            <a:endParaRPr lang="it-IT" altLang="en-US">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endParaRPr>
          </a:p>
        </p:txBody>
      </p:sp>
    </p:spTree>
    <p:extLst>
      <p:ext uri="{BB962C8B-B14F-4D97-AF65-F5344CB8AC3E}">
        <p14:creationId xmlns:p14="http://schemas.microsoft.com/office/powerpoint/2010/main" val="2770940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sldNum" sz="quarter" idx="5"/>
          </p:nvPr>
        </p:nvSpPr>
        <p:spPr>
          <a:xfrm>
            <a:off x="3153726" y="9046678"/>
            <a:ext cx="706129" cy="248133"/>
          </a:xfrm>
          <a:noFill/>
        </p:spPr>
        <p:txBody>
          <a:bodyPr/>
          <a:lstStyle/>
          <a:p>
            <a:fld id="{D815DD7B-3854-4C4D-B525-17CCC2567AD7}" type="slidenum">
              <a:rPr lang="en-US" smtClean="0"/>
              <a:pPr/>
              <a:t>2</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689733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12"/>
          </p:nvPr>
        </p:nvSpPr>
        <p:spPr>
          <a:noFill/>
        </p:spPr>
        <p:txBody>
          <a:bodyPr/>
          <a:lstStyle>
            <a:lvl1pPr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l" eaLnBrk="1" hangingPunct="1">
              <a:buSzTx/>
            </a:pPr>
            <a:fld id="{74FC51CE-FAE5-4DA6-AEA7-4951419C439F}" type="slidenum">
              <a:rPr lang="en-GB" altLang="en-US"/>
              <a:pPr algn="l" eaLnBrk="1" hangingPunct="1">
                <a:buSzTx/>
              </a:pPr>
              <a:t>25</a:t>
            </a:fld>
            <a:endParaRPr lang="en-GB" altLang="en-US"/>
          </a:p>
        </p:txBody>
      </p:sp>
      <p:sp>
        <p:nvSpPr>
          <p:cNvPr id="111619" name="Rectangle 2"/>
          <p:cNvSpPr>
            <a:spLocks noGrp="1" noRot="1" noChangeAspect="1" noChangeArrowheads="1" noTextEdit="1"/>
          </p:cNvSpPr>
          <p:nvPr>
            <p:ph type="sldImg"/>
          </p:nvPr>
        </p:nvSpPr>
        <p:spPr>
          <a:xfrm>
            <a:off x="1398588" y="639763"/>
            <a:ext cx="4279900" cy="3211512"/>
          </a:xfrm>
          <a:custGeom>
            <a:avLst/>
            <a:gdLst>
              <a:gd name="T0" fmla="*/ 0 w 120000"/>
              <a:gd name="T1" fmla="*/ 0 h 120000"/>
              <a:gd name="T2" fmla="*/ 4279900 w 120000"/>
              <a:gd name="T3" fmla="*/ 0 h 120000"/>
              <a:gd name="T4" fmla="*/ 4279900 w 120000"/>
              <a:gd name="T5" fmla="*/ 3211512 h 120000"/>
              <a:gd name="T6" fmla="*/ 0 w 120000"/>
              <a:gd name="T7" fmla="*/ 3211512 h 120000"/>
              <a:gd name="T8" fmla="*/ 0 w 120000"/>
              <a:gd name="T9" fmla="*/ 0 h 120000"/>
              <a:gd name="T10" fmla="*/ 0 60000 65536"/>
              <a:gd name="T11" fmla="*/ 0 60000 65536"/>
              <a:gd name="T12" fmla="*/ 0 60000 65536"/>
              <a:gd name="T13" fmla="*/ 0 60000 65536"/>
              <a:gd name="T14" fmla="*/ 0 60000 65536"/>
              <a:gd name="T15" fmla="*/ 0 w 120000"/>
              <a:gd name="T16" fmla="*/ 0 h 120000"/>
              <a:gd name="T17" fmla="*/ 120000 w 120000"/>
              <a:gd name="T18" fmla="*/ 120000 h 120000"/>
            </a:gdLst>
            <a:ahLst/>
            <a:cxnLst>
              <a:cxn ang="T10">
                <a:pos x="T0" y="T1"/>
              </a:cxn>
              <a:cxn ang="T11">
                <a:pos x="T2" y="T3"/>
              </a:cxn>
              <a:cxn ang="T12">
                <a:pos x="T4" y="T5"/>
              </a:cxn>
              <a:cxn ang="T13">
                <a:pos x="T6" y="T7"/>
              </a:cxn>
              <a:cxn ang="T14">
                <a:pos x="T8" y="T9"/>
              </a:cxn>
            </a:cxnLst>
            <a:rect l="T15" t="T16" r="T17" b="T18"/>
            <a:pathLst>
              <a:path w="120000" h="120000" extrusionOk="0">
                <a:moveTo>
                  <a:pt x="0" y="0"/>
                </a:moveTo>
                <a:lnTo>
                  <a:pt x="120000" y="0"/>
                </a:lnTo>
                <a:lnTo>
                  <a:pt x="120000" y="120000"/>
                </a:lnTo>
                <a:lnTo>
                  <a:pt x="0" y="120000"/>
                </a:lnTo>
                <a:lnTo>
                  <a:pt x="0" y="0"/>
                </a:lnTo>
                <a:close/>
              </a:path>
            </a:pathLst>
          </a:custGeom>
          <a:ln>
            <a:headEnd/>
            <a:tailEnd/>
          </a:ln>
        </p:spPr>
      </p:sp>
      <p:sp>
        <p:nvSpPr>
          <p:cNvPr id="111620" name="Rectangle 3"/>
          <p:cNvSpPr txBox="1">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eaLnBrk="1" hangingPunct="1">
              <a:spcBef>
                <a:spcPct val="0"/>
              </a:spcBef>
            </a:pPr>
            <a:endParaRPr lang="en-US" altLang="en-US">
              <a:solidFill>
                <a:srgbClr val="000000"/>
              </a:solidFill>
              <a:latin typeface="Calibri" panose="020F0502020204030204" pitchFamily="34" charset="0"/>
              <a:ea typeface="Calibri" panose="020F0502020204030204" pitchFamily="34" charset="0"/>
              <a:cs typeface="Calibri" panose="020F0502020204030204" pitchFamily="34" charset="0"/>
              <a:sym typeface="Calibri" panose="020F0502020204030204" pitchFamily="34" charset="0"/>
            </a:endParaRPr>
          </a:p>
        </p:txBody>
      </p:sp>
    </p:spTree>
    <p:extLst>
      <p:ext uri="{BB962C8B-B14F-4D97-AF65-F5344CB8AC3E}">
        <p14:creationId xmlns:p14="http://schemas.microsoft.com/office/powerpoint/2010/main" val="26577147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9697" name="Rectangle 3"/>
          <p:cNvSpPr txBox="1">
            <a:spLocks noGrp="1" noChangeArrowheads="1"/>
          </p:cNvSpPr>
          <p:nvPr/>
        </p:nvSpPr>
        <p:spPr bwMode="auto">
          <a:xfrm>
            <a:off x="3085794" y="9047163"/>
            <a:ext cx="689527" cy="247650"/>
          </a:xfrm>
          <a:prstGeom prst="rect">
            <a:avLst/>
          </a:prstGeom>
          <a:noFill/>
          <a:ln w="9525">
            <a:noFill/>
            <a:miter lim="800000"/>
            <a:headEnd/>
            <a:tailEnd/>
          </a:ln>
        </p:spPr>
        <p:txBody>
          <a:bodyPr lIns="45909" tIns="46522" rIns="45909" bIns="46522" anchor="b">
            <a:spAutoFit/>
          </a:bodyPr>
          <a:lstStyle/>
          <a:p>
            <a:pPr algn="ctr"/>
            <a:fld id="{ECB28993-AF64-42C9-8474-B3CB83825417}" type="slidenum">
              <a:rPr lang="en-US" sz="1000">
                <a:solidFill>
                  <a:srgbClr val="000000"/>
                </a:solidFill>
                <a:latin typeface="Times New Roman" pitchFamily="18" charset="0"/>
              </a:rPr>
              <a:pPr algn="ctr"/>
              <a:t>26</a:t>
            </a:fld>
            <a:endParaRPr lang="en-US" sz="1000" dirty="0">
              <a:solidFill>
                <a:srgbClr val="000000"/>
              </a:solidFill>
              <a:latin typeface="Times New Roman" pitchFamily="18" charset="0"/>
            </a:endParaRPr>
          </a:p>
        </p:txBody>
      </p:sp>
      <p:sp>
        <p:nvSpPr>
          <p:cNvPr id="1949698" name="Rectangle 2"/>
          <p:cNvSpPr>
            <a:spLocks noGrp="1" noRot="1" noChangeAspect="1" noChangeArrowheads="1" noTextEdit="1"/>
          </p:cNvSpPr>
          <p:nvPr>
            <p:ph type="sldImg"/>
          </p:nvPr>
        </p:nvSpPr>
        <p:spPr>
          <a:ln/>
        </p:spPr>
      </p:sp>
      <p:sp>
        <p:nvSpPr>
          <p:cNvPr id="1949699" name="Rectangle 3"/>
          <p:cNvSpPr>
            <a:spLocks noGrp="1" noChangeArrowheads="1"/>
          </p:cNvSpPr>
          <p:nvPr>
            <p:ph type="body" idx="1"/>
          </p:nvPr>
        </p:nvSpPr>
        <p:spPr>
          <a:noFill/>
          <a:ln/>
        </p:spPr>
        <p:txBody>
          <a:bodyPr/>
          <a:lstStyle/>
          <a:p>
            <a:pPr>
              <a:spcBef>
                <a:spcPct val="0"/>
              </a:spcBef>
            </a:pPr>
            <a:endParaRPr lang="en-US"/>
          </a:p>
        </p:txBody>
      </p:sp>
    </p:spTree>
    <p:extLst>
      <p:ext uri="{BB962C8B-B14F-4D97-AF65-F5344CB8AC3E}">
        <p14:creationId xmlns:p14="http://schemas.microsoft.com/office/powerpoint/2010/main" val="35022552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3"/>
          <p:cNvSpPr>
            <a:spLocks noGrp="1" noChangeArrowheads="1"/>
          </p:cNvSpPr>
          <p:nvPr>
            <p:ph type="sldNum" sz="quarter" idx="5"/>
          </p:nvPr>
        </p:nvSpPr>
        <p:spPr>
          <a:xfrm>
            <a:off x="3085167" y="9046822"/>
            <a:ext cx="690779" cy="247989"/>
          </a:xfrm>
        </p:spPr>
        <p:txBody>
          <a:bodyPr/>
          <a:lstStyle/>
          <a:p>
            <a:pPr>
              <a:defRPr/>
            </a:pPr>
            <a:fld id="{ECA2118D-97E9-47A6-8843-4A77375CEADF}" type="slidenum">
              <a:rPr lang="en-US" smtClean="0">
                <a:solidFill>
                  <a:srgbClr val="000000"/>
                </a:solidFill>
              </a:rPr>
              <a:pPr>
                <a:defRPr/>
              </a:pPr>
              <a:t>27</a:t>
            </a:fld>
            <a:endParaRPr lang="en-US">
              <a:solidFill>
                <a:srgbClr val="000000"/>
              </a:solidFill>
            </a:endParaRPr>
          </a:p>
        </p:txBody>
      </p:sp>
      <p:sp>
        <p:nvSpPr>
          <p:cNvPr id="209923" name="Rectangle 4"/>
          <p:cNvSpPr>
            <a:spLocks noGrp="1" noRot="1" noChangeAspect="1" noChangeArrowheads="1" noTextEdit="1"/>
          </p:cNvSpPr>
          <p:nvPr>
            <p:ph type="sldImg"/>
          </p:nvPr>
        </p:nvSpPr>
        <p:spPr>
          <a:ln/>
        </p:spPr>
      </p:sp>
      <p:sp>
        <p:nvSpPr>
          <p:cNvPr id="209924" name="Rectangle 5"/>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6578710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3"/>
          <p:cNvSpPr>
            <a:spLocks noGrp="1" noChangeArrowheads="1"/>
          </p:cNvSpPr>
          <p:nvPr>
            <p:ph type="sldNum" sz="quarter" idx="5"/>
          </p:nvPr>
        </p:nvSpPr>
        <p:spPr>
          <a:xfrm>
            <a:off x="3085168" y="9046823"/>
            <a:ext cx="690779" cy="247989"/>
          </a:xfrm>
        </p:spPr>
        <p:txBody>
          <a:bodyPr/>
          <a:lstStyle/>
          <a:p>
            <a:pPr>
              <a:defRPr/>
            </a:pPr>
            <a:fld id="{CD8EFDAD-DD28-475D-8809-5E3173A79418}" type="slidenum">
              <a:rPr lang="en-US" smtClean="0"/>
              <a:pPr>
                <a:defRPr/>
              </a:pPr>
              <a:t>28</a:t>
            </a:fld>
            <a:endParaRPr lang="en-US"/>
          </a:p>
        </p:txBody>
      </p:sp>
      <p:sp>
        <p:nvSpPr>
          <p:cNvPr id="215043" name="Rectangle 2"/>
          <p:cNvSpPr>
            <a:spLocks noGrp="1" noRot="1" noChangeAspect="1" noChangeArrowheads="1" noTextEdit="1"/>
          </p:cNvSpPr>
          <p:nvPr>
            <p:ph type="sldImg"/>
          </p:nvPr>
        </p:nvSpPr>
        <p:spPr>
          <a:ln/>
        </p:spPr>
      </p:sp>
      <p:sp>
        <p:nvSpPr>
          <p:cNvPr id="21504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31694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3"/>
          <p:cNvSpPr>
            <a:spLocks noGrp="1" noChangeArrowheads="1"/>
          </p:cNvSpPr>
          <p:nvPr>
            <p:ph type="sldNum" sz="quarter" idx="5"/>
          </p:nvPr>
        </p:nvSpPr>
        <p:spPr/>
        <p:txBody>
          <a:bodyPr/>
          <a:lstStyle/>
          <a:p>
            <a:pPr>
              <a:defRPr/>
            </a:pPr>
            <a:fld id="{29163C5C-8774-45C9-882E-9C984C03A171}" type="slidenum">
              <a:rPr lang="en-US" smtClean="0">
                <a:solidFill>
                  <a:srgbClr val="000000"/>
                </a:solidFill>
              </a:rPr>
              <a:pPr>
                <a:defRPr/>
              </a:pPr>
              <a:t>29</a:t>
            </a:fld>
            <a:endParaRPr lang="en-US">
              <a:solidFill>
                <a:srgbClr val="000000"/>
              </a:solidFill>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4724162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3"/>
          <p:cNvSpPr>
            <a:spLocks noGrp="1" noChangeArrowheads="1"/>
          </p:cNvSpPr>
          <p:nvPr>
            <p:ph type="sldNum" sz="quarter" idx="5"/>
          </p:nvPr>
        </p:nvSpPr>
        <p:spPr/>
        <p:txBody>
          <a:bodyPr/>
          <a:lstStyle/>
          <a:p>
            <a:pPr>
              <a:defRPr/>
            </a:pPr>
            <a:fld id="{8268D18C-0784-4943-AE98-17D8DF7C11EF}" type="slidenum">
              <a:rPr lang="en-US" smtClean="0"/>
              <a:pPr>
                <a:defRPr/>
              </a:pPr>
              <a:t>30</a:t>
            </a:fld>
            <a:endParaRPr lang="en-US"/>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118295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3"/>
          <p:cNvSpPr>
            <a:spLocks noGrp="1" noChangeArrowheads="1"/>
          </p:cNvSpPr>
          <p:nvPr>
            <p:ph type="sldNum" sz="quarter" idx="5"/>
          </p:nvPr>
        </p:nvSpPr>
        <p:spPr/>
        <p:txBody>
          <a:bodyPr/>
          <a:lstStyle/>
          <a:p>
            <a:pPr>
              <a:defRPr/>
            </a:pPr>
            <a:fld id="{29163C5C-8774-45C9-882E-9C984C03A171}" type="slidenum">
              <a:rPr lang="en-US" smtClean="0">
                <a:solidFill>
                  <a:srgbClr val="000000"/>
                </a:solidFill>
              </a:rPr>
              <a:pPr>
                <a:defRPr/>
              </a:pPr>
              <a:t>31</a:t>
            </a:fld>
            <a:endParaRPr lang="en-US">
              <a:solidFill>
                <a:srgbClr val="000000"/>
              </a:solidFill>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7917320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3"/>
          <p:cNvSpPr txBox="1">
            <a:spLocks noGrp="1" noChangeArrowheads="1"/>
          </p:cNvSpPr>
          <p:nvPr/>
        </p:nvSpPr>
        <p:spPr bwMode="auto">
          <a:xfrm>
            <a:off x="4214896" y="6575141"/>
            <a:ext cx="936884" cy="24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4986" tIns="45586" rIns="44986" bIns="45586" anchor="b">
            <a:spAutoFit/>
          </a:bodyPr>
          <a:lstStyle>
            <a:lvl1pPr defTabSz="909638">
              <a:defRPr>
                <a:solidFill>
                  <a:schemeClr val="tx1"/>
                </a:solidFill>
                <a:latin typeface="Arial" panose="020B0604020202020204" pitchFamily="34" charset="0"/>
                <a:cs typeface="Arial" panose="020B0604020202020204" pitchFamily="34" charset="0"/>
              </a:defRPr>
            </a:lvl1pPr>
            <a:lvl2pPr marL="742950" indent="-285750" defTabSz="909638">
              <a:defRPr>
                <a:solidFill>
                  <a:schemeClr val="tx1"/>
                </a:solidFill>
                <a:latin typeface="Arial" panose="020B0604020202020204" pitchFamily="34" charset="0"/>
                <a:cs typeface="Arial" panose="020B0604020202020204" pitchFamily="34" charset="0"/>
              </a:defRPr>
            </a:lvl2pPr>
            <a:lvl3pPr marL="1143000" indent="-228600" defTabSz="909638">
              <a:defRPr>
                <a:solidFill>
                  <a:schemeClr val="tx1"/>
                </a:solidFill>
                <a:latin typeface="Arial" panose="020B0604020202020204" pitchFamily="34" charset="0"/>
                <a:cs typeface="Arial" panose="020B0604020202020204" pitchFamily="34" charset="0"/>
              </a:defRPr>
            </a:lvl3pPr>
            <a:lvl4pPr marL="1600200" indent="-228600" defTabSz="909638">
              <a:defRPr>
                <a:solidFill>
                  <a:schemeClr val="tx1"/>
                </a:solidFill>
                <a:latin typeface="Arial" panose="020B0604020202020204" pitchFamily="34" charset="0"/>
                <a:cs typeface="Arial" panose="020B0604020202020204" pitchFamily="34" charset="0"/>
              </a:defRPr>
            </a:lvl4pPr>
            <a:lvl5pPr marL="2057400" indent="-228600" defTabSz="909638">
              <a:defRPr>
                <a:solidFill>
                  <a:schemeClr val="tx1"/>
                </a:solidFill>
                <a:latin typeface="Arial" panose="020B0604020202020204" pitchFamily="34" charset="0"/>
                <a:cs typeface="Arial" panose="020B0604020202020204" pitchFamily="34" charset="0"/>
              </a:defRPr>
            </a:lvl5pPr>
            <a:lvl6pPr marL="2514600" indent="-228600" defTabSz="9096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096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096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096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pPr>
            <a:fld id="{6AF3E4F9-5F1C-4D37-9822-DDDE1438DD35}" type="slidenum">
              <a:rPr lang="en-US" altLang="en-US" sz="1000">
                <a:solidFill>
                  <a:srgbClr val="000000"/>
                </a:solidFill>
              </a:rPr>
              <a:pPr algn="ctr" fontAlgn="base">
                <a:spcBef>
                  <a:spcPct val="0"/>
                </a:spcBef>
                <a:spcAft>
                  <a:spcPct val="0"/>
                </a:spcAft>
              </a:pPr>
              <a:t>32</a:t>
            </a:fld>
            <a:endParaRPr lang="en-US" altLang="en-US" sz="1000">
              <a:solidFill>
                <a:srgbClr val="000000"/>
              </a:solidFill>
            </a:endParaRPr>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45161" tIns="45161" rIns="45161" bIns="45161"/>
          <a:lstStyle/>
          <a:p>
            <a:endParaRPr lang="en-US" altLang="en-US">
              <a:latin typeface="Arial" panose="020B0604020202020204" pitchFamily="34" charset="0"/>
            </a:endParaRPr>
          </a:p>
        </p:txBody>
      </p:sp>
    </p:spTree>
    <p:extLst>
      <p:ext uri="{BB962C8B-B14F-4D97-AF65-F5344CB8AC3E}">
        <p14:creationId xmlns:p14="http://schemas.microsoft.com/office/powerpoint/2010/main" val="14765246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0832">
              <a:defRPr>
                <a:solidFill>
                  <a:schemeClr val="tx1"/>
                </a:solidFill>
                <a:latin typeface="Arial" panose="020B0604020202020204" pitchFamily="34" charset="0"/>
                <a:cs typeface="Arial" panose="020B0604020202020204" pitchFamily="34" charset="0"/>
              </a:defRPr>
            </a:lvl1pPr>
            <a:lvl2pPr marL="727422" indent="-279778" defTabSz="910832">
              <a:defRPr>
                <a:solidFill>
                  <a:schemeClr val="tx1"/>
                </a:solidFill>
                <a:latin typeface="Arial" panose="020B0604020202020204" pitchFamily="34" charset="0"/>
                <a:cs typeface="Arial" panose="020B0604020202020204" pitchFamily="34" charset="0"/>
              </a:defRPr>
            </a:lvl2pPr>
            <a:lvl3pPr marL="1119111" indent="-223822" defTabSz="910832">
              <a:defRPr>
                <a:solidFill>
                  <a:schemeClr val="tx1"/>
                </a:solidFill>
                <a:latin typeface="Arial" panose="020B0604020202020204" pitchFamily="34" charset="0"/>
                <a:cs typeface="Arial" panose="020B0604020202020204" pitchFamily="34" charset="0"/>
              </a:defRPr>
            </a:lvl3pPr>
            <a:lvl4pPr marL="1566756" indent="-223822" defTabSz="910832">
              <a:defRPr>
                <a:solidFill>
                  <a:schemeClr val="tx1"/>
                </a:solidFill>
                <a:latin typeface="Arial" panose="020B0604020202020204" pitchFamily="34" charset="0"/>
                <a:cs typeface="Arial" panose="020B0604020202020204" pitchFamily="34" charset="0"/>
              </a:defRPr>
            </a:lvl4pPr>
            <a:lvl5pPr marL="2014400" indent="-223822" defTabSz="910832">
              <a:defRPr>
                <a:solidFill>
                  <a:schemeClr val="tx1"/>
                </a:solidFill>
                <a:latin typeface="Arial" panose="020B0604020202020204" pitchFamily="34" charset="0"/>
                <a:cs typeface="Arial" panose="020B0604020202020204" pitchFamily="34" charset="0"/>
              </a:defRPr>
            </a:lvl5pPr>
            <a:lvl6pPr marL="2462045" indent="-223822" defTabSz="91083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09689" indent="-223822" defTabSz="91083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357334" indent="-223822" defTabSz="91083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04978" indent="-223822" defTabSz="910832"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E19F311-31B5-4DFA-A883-1DAC86264FD0}" type="slidenum">
              <a:rPr lang="en-US" smtClean="0"/>
              <a:pPr/>
              <a:t>33</a:t>
            </a:fld>
            <a:endParaRPr 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a:latin typeface="Arial" panose="020B0604020202020204" pitchFamily="34" charset="0"/>
            </a:endParaRPr>
          </a:p>
        </p:txBody>
      </p:sp>
    </p:spTree>
    <p:extLst>
      <p:ext uri="{BB962C8B-B14F-4D97-AF65-F5344CB8AC3E}">
        <p14:creationId xmlns:p14="http://schemas.microsoft.com/office/powerpoint/2010/main" val="23906988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3"/>
          <p:cNvSpPr>
            <a:spLocks noGrp="1" noChangeArrowheads="1"/>
          </p:cNvSpPr>
          <p:nvPr>
            <p:ph type="sldNum" sz="quarter" idx="5"/>
          </p:nvPr>
        </p:nvSpPr>
        <p:spPr/>
        <p:txBody>
          <a:bodyPr/>
          <a:lstStyle/>
          <a:p>
            <a:fld id="{29163C5C-8774-45C9-882E-9C984C03A171}" type="slidenum">
              <a:rPr lang="en-US" smtClean="0"/>
              <a:pPr/>
              <a:t>34</a:t>
            </a:fld>
            <a:endParaRPr lang="en-US" dirty="0"/>
          </a:p>
        </p:txBody>
      </p:sp>
      <p:sp>
        <p:nvSpPr>
          <p:cNvPr id="3" name="Slide Image Placeholder 2"/>
          <p:cNvSpPr>
            <a:spLocks noGrp="1" noRot="1" noChangeAspect="1"/>
          </p:cNvSpPr>
          <p:nvPr>
            <p:ph type="sldImg"/>
          </p:nvPr>
        </p:nvSpPr>
        <p:spPr>
          <a:xfrm>
            <a:off x="1412875" y="325438"/>
            <a:ext cx="4184650" cy="3138487"/>
          </a:xfrm>
        </p:spPr>
      </p:sp>
      <p:sp>
        <p:nvSpPr>
          <p:cNvPr id="4" name="Notes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09580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3"/>
          <p:cNvSpPr>
            <a:spLocks noGrp="1" noChangeArrowheads="1"/>
          </p:cNvSpPr>
          <p:nvPr>
            <p:ph type="sldNum" sz="quarter" idx="5"/>
          </p:nvPr>
        </p:nvSpPr>
        <p:spPr>
          <a:xfrm>
            <a:off x="3153726" y="9046822"/>
            <a:ext cx="706129" cy="247989"/>
          </a:xfrm>
        </p:spPr>
        <p:txBody>
          <a:bodyPr/>
          <a:lstStyle/>
          <a:p>
            <a:pPr>
              <a:defRPr/>
            </a:pPr>
            <a:fld id="{F952645F-F4A9-4EFC-9A13-67D364351F06}" type="slidenum">
              <a:rPr lang="en-US" smtClean="0"/>
              <a:pPr>
                <a:defRPr/>
              </a:pPr>
              <a:t>3</a:t>
            </a:fld>
            <a:endParaRPr 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7604845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3"/>
          <p:cNvSpPr>
            <a:spLocks noGrp="1" noChangeArrowheads="1"/>
          </p:cNvSpPr>
          <p:nvPr>
            <p:ph type="sldNum" sz="quarter" idx="5"/>
          </p:nvPr>
        </p:nvSpPr>
        <p:spPr/>
        <p:txBody>
          <a:bodyPr/>
          <a:lstStyle/>
          <a:p>
            <a:pPr>
              <a:defRPr/>
            </a:pPr>
            <a:fld id="{29163C5C-8774-45C9-882E-9C984C03A171}" type="slidenum">
              <a:rPr lang="en-US" smtClean="0">
                <a:solidFill>
                  <a:srgbClr val="000000"/>
                </a:solidFill>
              </a:rPr>
              <a:pPr>
                <a:defRPr/>
              </a:pPr>
              <a:t>35</a:t>
            </a:fld>
            <a:endParaRPr lang="en-US">
              <a:solidFill>
                <a:srgbClr val="000000"/>
              </a:solidFill>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1266940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69781108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3"/>
          <p:cNvSpPr txBox="1">
            <a:spLocks noGrp="1" noChangeArrowheads="1"/>
          </p:cNvSpPr>
          <p:nvPr/>
        </p:nvSpPr>
        <p:spPr bwMode="auto">
          <a:xfrm>
            <a:off x="4394821" y="6837573"/>
            <a:ext cx="982033" cy="249723"/>
          </a:xfrm>
          <a:prstGeom prst="rect">
            <a:avLst/>
          </a:prstGeom>
          <a:noFill/>
          <a:ln w="9525">
            <a:noFill/>
            <a:miter lim="800000"/>
            <a:headEnd/>
            <a:tailEnd/>
          </a:ln>
        </p:spPr>
        <p:txBody>
          <a:bodyPr lIns="46829" tIns="47454" rIns="46829" bIns="47454" anchor="b">
            <a:spAutoFit/>
          </a:bodyPr>
          <a:lstStyle/>
          <a:p>
            <a:pPr algn="ctr" defTabSz="947950" fontAlgn="base">
              <a:spcBef>
                <a:spcPct val="0"/>
              </a:spcBef>
              <a:spcAft>
                <a:spcPct val="0"/>
              </a:spcAft>
            </a:pPr>
            <a:fld id="{5C1989CA-1A92-4DB6-A85A-D489C0504DE6}" type="slidenum">
              <a:rPr lang="en-US" sz="1000">
                <a:solidFill>
                  <a:srgbClr val="000000"/>
                </a:solidFill>
                <a:latin typeface="Arial" charset="0"/>
                <a:cs typeface="Arial" charset="0"/>
              </a:rPr>
              <a:pPr algn="ctr" defTabSz="947950" fontAlgn="base">
                <a:spcBef>
                  <a:spcPct val="0"/>
                </a:spcBef>
                <a:spcAft>
                  <a:spcPct val="0"/>
                </a:spcAft>
              </a:pPr>
              <a:t>37</a:t>
            </a:fld>
            <a:endParaRPr lang="en-US" sz="1000">
              <a:solidFill>
                <a:srgbClr val="000000"/>
              </a:solidFill>
              <a:latin typeface="Arial" charset="0"/>
              <a:cs typeface="Arial" charset="0"/>
            </a:endParaRPr>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0585087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3"/>
          <p:cNvSpPr>
            <a:spLocks noGrp="1" noChangeArrowheads="1"/>
          </p:cNvSpPr>
          <p:nvPr>
            <p:ph type="sldNum" sz="quarter" idx="5"/>
          </p:nvPr>
        </p:nvSpPr>
        <p:spPr>
          <a:xfrm>
            <a:off x="3153726" y="9046678"/>
            <a:ext cx="706129" cy="248133"/>
          </a:xfrm>
        </p:spPr>
        <p:txBody>
          <a:bodyPr/>
          <a:lstStyle/>
          <a:p>
            <a:pPr>
              <a:defRPr/>
            </a:pPr>
            <a:fld id="{3A6B90E8-B186-4EE7-9831-1401031F6C6C}" type="slidenum">
              <a:rPr lang="en-US" smtClean="0">
                <a:solidFill>
                  <a:srgbClr val="000000"/>
                </a:solidFill>
              </a:rPr>
              <a:pPr>
                <a:defRPr/>
              </a:pPr>
              <a:t>38</a:t>
            </a:fld>
            <a:endParaRPr lang="en-US">
              <a:solidFill>
                <a:srgbClr val="000000"/>
              </a:solidFill>
            </a:endParaRPr>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561348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3"/>
          <p:cNvSpPr>
            <a:spLocks noGrp="1" noChangeArrowheads="1"/>
          </p:cNvSpPr>
          <p:nvPr>
            <p:ph type="sldNum" sz="quarter" idx="5"/>
          </p:nvPr>
        </p:nvSpPr>
        <p:spPr>
          <a:xfrm>
            <a:off x="3090111" y="9059540"/>
            <a:ext cx="693406" cy="24798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7100">
              <a:defRPr>
                <a:solidFill>
                  <a:schemeClr val="tx1"/>
                </a:solidFill>
                <a:latin typeface="Arial" panose="020B0604020202020204" pitchFamily="34" charset="0"/>
              </a:defRPr>
            </a:lvl1pPr>
            <a:lvl2pPr marL="742950" indent="-285750" defTabSz="927100">
              <a:defRPr>
                <a:solidFill>
                  <a:schemeClr val="tx1"/>
                </a:solidFill>
                <a:latin typeface="Arial" panose="020B0604020202020204" pitchFamily="34" charset="0"/>
              </a:defRPr>
            </a:lvl2pPr>
            <a:lvl3pPr marL="1143000" indent="-228600" defTabSz="927100">
              <a:defRPr>
                <a:solidFill>
                  <a:schemeClr val="tx1"/>
                </a:solidFill>
                <a:latin typeface="Arial" panose="020B0604020202020204" pitchFamily="34" charset="0"/>
              </a:defRPr>
            </a:lvl3pPr>
            <a:lvl4pPr marL="1600200" indent="-228600" defTabSz="927100">
              <a:defRPr>
                <a:solidFill>
                  <a:schemeClr val="tx1"/>
                </a:solidFill>
                <a:latin typeface="Arial" panose="020B0604020202020204" pitchFamily="34" charset="0"/>
              </a:defRPr>
            </a:lvl4pPr>
            <a:lvl5pPr marL="2057400" indent="-228600" defTabSz="927100">
              <a:defRPr>
                <a:solidFill>
                  <a:schemeClr val="tx1"/>
                </a:solidFill>
                <a:latin typeface="Arial" panose="020B0604020202020204" pitchFamily="34" charset="0"/>
              </a:defRPr>
            </a:lvl5pPr>
            <a:lvl6pPr marL="2514600" indent="-228600" defTabSz="927100" eaLnBrk="0" fontAlgn="base" hangingPunct="0">
              <a:spcBef>
                <a:spcPct val="0"/>
              </a:spcBef>
              <a:spcAft>
                <a:spcPct val="0"/>
              </a:spcAft>
              <a:defRPr>
                <a:solidFill>
                  <a:schemeClr val="tx1"/>
                </a:solidFill>
                <a:latin typeface="Arial" panose="020B0604020202020204" pitchFamily="34" charset="0"/>
              </a:defRPr>
            </a:lvl6pPr>
            <a:lvl7pPr marL="2971800" indent="-228600" defTabSz="927100" eaLnBrk="0" fontAlgn="base" hangingPunct="0">
              <a:spcBef>
                <a:spcPct val="0"/>
              </a:spcBef>
              <a:spcAft>
                <a:spcPct val="0"/>
              </a:spcAft>
              <a:defRPr>
                <a:solidFill>
                  <a:schemeClr val="tx1"/>
                </a:solidFill>
                <a:latin typeface="Arial" panose="020B0604020202020204" pitchFamily="34" charset="0"/>
              </a:defRPr>
            </a:lvl7pPr>
            <a:lvl8pPr marL="3429000" indent="-228600" defTabSz="927100" eaLnBrk="0" fontAlgn="base" hangingPunct="0">
              <a:spcBef>
                <a:spcPct val="0"/>
              </a:spcBef>
              <a:spcAft>
                <a:spcPct val="0"/>
              </a:spcAft>
              <a:defRPr>
                <a:solidFill>
                  <a:schemeClr val="tx1"/>
                </a:solidFill>
                <a:latin typeface="Arial" panose="020B0604020202020204" pitchFamily="34" charset="0"/>
              </a:defRPr>
            </a:lvl8pPr>
            <a:lvl9pPr marL="3886200" indent="-228600" defTabSz="927100" eaLnBrk="0" fontAlgn="base" hangingPunct="0">
              <a:spcBef>
                <a:spcPct val="0"/>
              </a:spcBef>
              <a:spcAft>
                <a:spcPct val="0"/>
              </a:spcAft>
              <a:defRPr>
                <a:solidFill>
                  <a:schemeClr val="tx1"/>
                </a:solidFill>
                <a:latin typeface="Arial" panose="020B0604020202020204" pitchFamily="34" charset="0"/>
              </a:defRPr>
            </a:lvl9pPr>
          </a:lstStyle>
          <a:p>
            <a:fld id="{E5A31CDB-2F51-446C-9F5C-F906A36CD1F6}" type="slidenum">
              <a:rPr lang="en-US" altLang="en-US" smtClean="0">
                <a:solidFill>
                  <a:srgbClr val="000000"/>
                </a:solidFill>
              </a:rPr>
              <a:pPr/>
              <a:t>39</a:t>
            </a:fld>
            <a:endParaRPr lang="en-US" altLang="en-US">
              <a:solidFill>
                <a:srgbClr val="000000"/>
              </a:solidFill>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altLang="en-US" sz="2400">
              <a:latin typeface="Arial" panose="020B0604020202020204" pitchFamily="34" charset="0"/>
            </a:endParaRPr>
          </a:p>
        </p:txBody>
      </p:sp>
    </p:spTree>
    <p:extLst>
      <p:ext uri="{BB962C8B-B14F-4D97-AF65-F5344CB8AC3E}">
        <p14:creationId xmlns:p14="http://schemas.microsoft.com/office/powerpoint/2010/main" val="39602308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3"/>
          <p:cNvSpPr>
            <a:spLocks noGrp="1" noChangeArrowheads="1"/>
          </p:cNvSpPr>
          <p:nvPr>
            <p:ph type="sldNum" sz="quarter" idx="5"/>
          </p:nvPr>
        </p:nvSpPr>
        <p:spPr>
          <a:xfrm>
            <a:off x="4113558" y="6608290"/>
            <a:ext cx="921038" cy="247794"/>
          </a:xfrm>
        </p:spPr>
        <p:txBody>
          <a:bodyPr/>
          <a:lstStyle/>
          <a:p>
            <a:pPr defTabSz="909710">
              <a:defRPr/>
            </a:pPr>
            <a:fld id="{5858BD08-603D-48F8-9A20-C039EB7A66EE}" type="slidenum">
              <a:rPr lang="en-US" smtClean="0">
                <a:solidFill>
                  <a:srgbClr val="000000"/>
                </a:solidFill>
              </a:rPr>
              <a:pPr defTabSz="909710">
                <a:defRPr/>
              </a:pPr>
              <a:t>40</a:t>
            </a:fld>
            <a:endParaRPr lang="en-US" dirty="0">
              <a:solidFill>
                <a:srgbClr val="000000"/>
              </a:solidFill>
            </a:endParaRPr>
          </a:p>
        </p:txBody>
      </p:sp>
      <p:sp>
        <p:nvSpPr>
          <p:cNvPr id="223235" name="Rectangle 2"/>
          <p:cNvSpPr>
            <a:spLocks noGrp="1" noRot="1" noChangeAspect="1" noChangeArrowheads="1" noTextEdit="1"/>
          </p:cNvSpPr>
          <p:nvPr>
            <p:ph type="sldImg"/>
          </p:nvPr>
        </p:nvSpPr>
        <p:spPr>
          <a:ln/>
        </p:spPr>
      </p:sp>
      <p:sp>
        <p:nvSpPr>
          <p:cNvPr id="223236" name="Rectangle 3"/>
          <p:cNvSpPr>
            <a:spLocks noGrp="1" noChangeArrowheads="1"/>
          </p:cNvSpPr>
          <p:nvPr>
            <p:ph type="body" idx="1"/>
          </p:nvPr>
        </p:nvSpPr>
        <p:spPr>
          <a:noFill/>
          <a:ln/>
        </p:spPr>
        <p:txBody>
          <a:bodyPr/>
          <a:lstStyle/>
          <a:p>
            <a:endParaRPr lang="en-US" sz="2400" dirty="0"/>
          </a:p>
        </p:txBody>
      </p:sp>
    </p:spTree>
    <p:extLst>
      <p:ext uri="{BB962C8B-B14F-4D97-AF65-F5344CB8AC3E}">
        <p14:creationId xmlns:p14="http://schemas.microsoft.com/office/powerpoint/2010/main" val="5749255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Rot="1" noChangeAspect="1" noChangeArrowheads="1" noTextEdit="1"/>
          </p:cNvSpPr>
          <p:nvPr>
            <p:ph type="sldImg"/>
          </p:nvPr>
        </p:nvSpPr>
        <p:spPr>
          <a:xfrm>
            <a:off x="1398588" y="582613"/>
            <a:ext cx="4060825" cy="3044825"/>
          </a:xfrm>
          <a:ln/>
        </p:spPr>
      </p:sp>
      <p:sp>
        <p:nvSpPr>
          <p:cNvPr id="252931" name="Rectangle 3"/>
          <p:cNvSpPr>
            <a:spLocks noGrp="1" noChangeArrowheads="1"/>
          </p:cNvSpPr>
          <p:nvPr>
            <p:ph type="body" idx="1"/>
          </p:nvPr>
        </p:nvSpPr>
        <p:spPr>
          <a:noFill/>
          <a:ln/>
        </p:spPr>
        <p:txBody>
          <a:bodyPr/>
          <a:lstStyle/>
          <a:p>
            <a:endParaRPr lang="en-US" sz="2400" dirty="0"/>
          </a:p>
        </p:txBody>
      </p:sp>
    </p:spTree>
    <p:extLst>
      <p:ext uri="{BB962C8B-B14F-4D97-AF65-F5344CB8AC3E}">
        <p14:creationId xmlns:p14="http://schemas.microsoft.com/office/powerpoint/2010/main" val="26592468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sz="2400">
              <a:latin typeface="Arial" panose="020B0604020202020204" pitchFamily="34" charset="0"/>
            </a:endParaRPr>
          </a:p>
        </p:txBody>
      </p:sp>
    </p:spTree>
    <p:extLst>
      <p:ext uri="{BB962C8B-B14F-4D97-AF65-F5344CB8AC3E}">
        <p14:creationId xmlns:p14="http://schemas.microsoft.com/office/powerpoint/2010/main" val="21451950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p>
            <a:endParaRPr lang="en-US">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86">
              <a:defRPr>
                <a:solidFill>
                  <a:schemeClr val="tx1"/>
                </a:solidFill>
                <a:latin typeface="Arial" panose="020B0604020202020204" pitchFamily="34" charset="0"/>
                <a:cs typeface="Arial" panose="020B0604020202020204" pitchFamily="34" charset="0"/>
              </a:defRPr>
            </a:lvl1pPr>
            <a:lvl2pPr marL="728983" indent="-280378" defTabSz="912786">
              <a:defRPr>
                <a:solidFill>
                  <a:schemeClr val="tx1"/>
                </a:solidFill>
                <a:latin typeface="Arial" panose="020B0604020202020204" pitchFamily="34" charset="0"/>
                <a:cs typeface="Arial" panose="020B0604020202020204" pitchFamily="34" charset="0"/>
              </a:defRPr>
            </a:lvl2pPr>
            <a:lvl3pPr marL="1121512" indent="-224302" defTabSz="912786">
              <a:defRPr>
                <a:solidFill>
                  <a:schemeClr val="tx1"/>
                </a:solidFill>
                <a:latin typeface="Arial" panose="020B0604020202020204" pitchFamily="34" charset="0"/>
                <a:cs typeface="Arial" panose="020B0604020202020204" pitchFamily="34" charset="0"/>
              </a:defRPr>
            </a:lvl3pPr>
            <a:lvl4pPr marL="1570116" indent="-224302" defTabSz="912786">
              <a:defRPr>
                <a:solidFill>
                  <a:schemeClr val="tx1"/>
                </a:solidFill>
                <a:latin typeface="Arial" panose="020B0604020202020204" pitchFamily="34" charset="0"/>
                <a:cs typeface="Arial" panose="020B0604020202020204" pitchFamily="34" charset="0"/>
              </a:defRPr>
            </a:lvl4pPr>
            <a:lvl5pPr marL="2018721" indent="-224302" defTabSz="912786">
              <a:defRPr>
                <a:solidFill>
                  <a:schemeClr val="tx1"/>
                </a:solidFill>
                <a:latin typeface="Arial" panose="020B0604020202020204" pitchFamily="34" charset="0"/>
                <a:cs typeface="Arial" panose="020B0604020202020204" pitchFamily="34" charset="0"/>
              </a:defRPr>
            </a:lvl5pPr>
            <a:lvl6pPr marL="2467326" indent="-224302" defTabSz="9127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15930" indent="-224302" defTabSz="9127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364535" indent="-224302" defTabSz="9127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13139" indent="-224302" defTabSz="912786"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BE7FC54-9E5C-4662-9649-B3108D5371A3}" type="slidenum">
              <a:rPr lang="en-US" smtClean="0"/>
              <a:pPr/>
              <a:t>43</a:t>
            </a:fld>
            <a:endParaRPr lang="en-US"/>
          </a:p>
        </p:txBody>
      </p:sp>
    </p:spTree>
    <p:extLst>
      <p:ext uri="{BB962C8B-B14F-4D97-AF65-F5344CB8AC3E}">
        <p14:creationId xmlns:p14="http://schemas.microsoft.com/office/powerpoint/2010/main" val="32299129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ldNum" sz="quarter" idx="5"/>
          </p:nvPr>
        </p:nvSpPr>
        <p:spPr>
          <a:xfrm>
            <a:off x="3090767" y="9059054"/>
            <a:ext cx="692032" cy="248472"/>
          </a:xfrm>
          <a:noFill/>
        </p:spPr>
        <p:txBody>
          <a:bodyPr/>
          <a:lstStyle/>
          <a:p>
            <a:pPr defTabSz="928787"/>
            <a:fld id="{5D11E945-B2AB-401C-B79F-AAE9AF6B9630}" type="slidenum">
              <a:rPr lang="en-US" smtClean="0"/>
              <a:pPr defTabSz="928787"/>
              <a:t>44</a:t>
            </a:fld>
            <a:endParaRPr lang="en-US" dirty="0"/>
          </a:p>
        </p:txBody>
      </p:sp>
      <p:sp>
        <p:nvSpPr>
          <p:cNvPr id="6147" name="Slide Image Placeholder 1"/>
          <p:cNvSpPr>
            <a:spLocks noGrp="1" noRot="1" noChangeAspect="1" noTextEdit="1"/>
          </p:cNvSpPr>
          <p:nvPr>
            <p:ph type="sldImg"/>
          </p:nvPr>
        </p:nvSpPr>
        <p:spPr>
          <a:xfrm>
            <a:off x="1108075" y="700088"/>
            <a:ext cx="4654550" cy="3490912"/>
          </a:xfrm>
          <a:ln w="12700"/>
        </p:spPr>
      </p:sp>
      <p:sp>
        <p:nvSpPr>
          <p:cNvPr id="6148" name="Notes Placeholder 2"/>
          <p:cNvSpPr>
            <a:spLocks noGrp="1"/>
          </p:cNvSpPr>
          <p:nvPr>
            <p:ph type="body" idx="1"/>
          </p:nvPr>
        </p:nvSpPr>
        <p:spPr>
          <a:xfrm>
            <a:off x="687669" y="4422468"/>
            <a:ext cx="5495112" cy="4187195"/>
          </a:xfrm>
          <a:noFill/>
          <a:ln/>
        </p:spPr>
        <p:txBody>
          <a:bodyPr lIns="91420" tIns="45711" rIns="91420" bIns="45711"/>
          <a:lstStyle/>
          <a:p>
            <a:pPr marL="0" indent="0"/>
            <a:endParaRPr lang="en-US" dirty="0"/>
          </a:p>
        </p:txBody>
      </p:sp>
    </p:spTree>
    <p:extLst>
      <p:ext uri="{BB962C8B-B14F-4D97-AF65-F5344CB8AC3E}">
        <p14:creationId xmlns:p14="http://schemas.microsoft.com/office/powerpoint/2010/main" val="3636783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p:cNvSpPr>
            <a:spLocks noGrp="1" noChangeArrowheads="1"/>
          </p:cNvSpPr>
          <p:nvPr>
            <p:ph type="sldNum" sz="quarter" idx="5"/>
          </p:nvPr>
        </p:nvSpPr>
        <p:spPr>
          <a:xfrm>
            <a:off x="3153726" y="9046822"/>
            <a:ext cx="706129" cy="247989"/>
          </a:xfrm>
        </p:spPr>
        <p:txBody>
          <a:bodyPr/>
          <a:lstStyle/>
          <a:p>
            <a:pPr>
              <a:defRPr/>
            </a:pPr>
            <a:fld id="{7E91047B-316D-4C0A-A01F-F975C3A541FB}" type="slidenum">
              <a:rPr lang="en-US" smtClean="0"/>
              <a:pPr>
                <a:defRPr/>
              </a:pPr>
              <a:t>4</a:t>
            </a:fld>
            <a:endParaRPr 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80983288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3"/>
          <p:cNvSpPr txBox="1">
            <a:spLocks noGrp="1" noChangeArrowheads="1"/>
          </p:cNvSpPr>
          <p:nvPr/>
        </p:nvSpPr>
        <p:spPr bwMode="auto">
          <a:xfrm>
            <a:off x="4204970" y="6723489"/>
            <a:ext cx="941507" cy="247621"/>
          </a:xfrm>
          <a:prstGeom prst="rect">
            <a:avLst/>
          </a:prstGeom>
          <a:noFill/>
          <a:ln w="9525">
            <a:noFill/>
            <a:miter lim="800000"/>
            <a:headEnd/>
            <a:tailEnd/>
          </a:ln>
        </p:spPr>
        <p:txBody>
          <a:bodyPr lIns="45801" tIns="46413" rIns="45801" bIns="46413" anchor="b">
            <a:spAutoFit/>
          </a:bodyPr>
          <a:lstStyle/>
          <a:p>
            <a:pPr algn="ctr" defTabSz="928629" fontAlgn="base">
              <a:spcBef>
                <a:spcPct val="0"/>
              </a:spcBef>
              <a:spcAft>
                <a:spcPct val="0"/>
              </a:spcAft>
            </a:pPr>
            <a:fld id="{10D51B6F-E5CE-42ED-829B-9910A1E4B827}" type="slidenum">
              <a:rPr lang="en-US" sz="1000">
                <a:solidFill>
                  <a:srgbClr val="000000"/>
                </a:solidFill>
                <a:latin typeface="Arial" charset="0"/>
                <a:cs typeface="Arial" charset="0"/>
              </a:rPr>
              <a:pPr algn="ctr" defTabSz="928629" fontAlgn="base">
                <a:spcBef>
                  <a:spcPct val="0"/>
                </a:spcBef>
                <a:spcAft>
                  <a:spcPct val="0"/>
                </a:spcAft>
              </a:pPr>
              <a:t>45</a:t>
            </a:fld>
            <a:endParaRPr lang="en-US" sz="1000" dirty="0">
              <a:solidFill>
                <a:srgbClr val="000000"/>
              </a:solidFill>
              <a:latin typeface="Arial" charset="0"/>
              <a:cs typeface="Arial" charset="0"/>
            </a:endParaRPr>
          </a:p>
        </p:txBody>
      </p:sp>
      <p:sp>
        <p:nvSpPr>
          <p:cNvPr id="234499" name="Rectangle 2"/>
          <p:cNvSpPr>
            <a:spLocks noGrp="1" noRot="1" noChangeAspect="1" noChangeArrowheads="1" noTextEdit="1"/>
          </p:cNvSpPr>
          <p:nvPr>
            <p:ph type="sldImg"/>
          </p:nvPr>
        </p:nvSpPr>
        <p:spPr>
          <a:ln/>
        </p:spPr>
      </p:sp>
      <p:sp>
        <p:nvSpPr>
          <p:cNvPr id="234500" name="Rectangle 3"/>
          <p:cNvSpPr>
            <a:spLocks noGrp="1" noChangeArrowheads="1"/>
          </p:cNvSpPr>
          <p:nvPr>
            <p:ph type="body" idx="1"/>
          </p:nvPr>
        </p:nvSpPr>
        <p:spPr>
          <a:noFill/>
          <a:ln/>
        </p:spPr>
        <p:txBody>
          <a:bodyPr/>
          <a:lstStyle/>
          <a:p>
            <a:endParaRPr lang="en-US" sz="2400" dirty="0"/>
          </a:p>
        </p:txBody>
      </p:sp>
    </p:spTree>
    <p:extLst>
      <p:ext uri="{BB962C8B-B14F-4D97-AF65-F5344CB8AC3E}">
        <p14:creationId xmlns:p14="http://schemas.microsoft.com/office/powerpoint/2010/main" val="20522892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3"/>
          <p:cNvSpPr>
            <a:spLocks noGrp="1" noChangeArrowheads="1"/>
          </p:cNvSpPr>
          <p:nvPr>
            <p:ph type="sldNum" sz="quarter" idx="5"/>
          </p:nvPr>
        </p:nvSpPr>
        <p:spPr/>
        <p:txBody>
          <a:bodyPr/>
          <a:lstStyle/>
          <a:p>
            <a:pPr>
              <a:defRPr/>
            </a:pPr>
            <a:fld id="{1A3C7605-3122-4090-8F86-E7A576852043}" type="slidenum">
              <a:rPr lang="en-US" smtClean="0"/>
              <a:pPr>
                <a:defRPr/>
              </a:pPr>
              <a:t>46</a:t>
            </a:fld>
            <a:endParaRPr lang="en-US"/>
          </a:p>
        </p:txBody>
      </p:sp>
      <p:sp>
        <p:nvSpPr>
          <p:cNvPr id="241667" name="Rectangle 2"/>
          <p:cNvSpPr>
            <a:spLocks noGrp="1" noRot="1" noChangeAspect="1" noChangeArrowheads="1" noTextEdit="1"/>
          </p:cNvSpPr>
          <p:nvPr>
            <p:ph type="sldImg"/>
          </p:nvPr>
        </p:nvSpPr>
        <p:spPr>
          <a:ln/>
        </p:spPr>
      </p:sp>
      <p:sp>
        <p:nvSpPr>
          <p:cNvPr id="24166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6196661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sldNum" sz="quarter" idx="5"/>
          </p:nvPr>
        </p:nvSpPr>
        <p:spPr>
          <a:xfrm>
            <a:off x="3153726" y="9046678"/>
            <a:ext cx="706129" cy="248133"/>
          </a:xfrm>
          <a:noFill/>
        </p:spPr>
        <p:txBody>
          <a:bodyPr/>
          <a:lstStyle/>
          <a:p>
            <a:fld id="{33056874-B859-4F98-93F5-5DC81F971DE5}" type="slidenum">
              <a:rPr lang="en-US" smtClean="0"/>
              <a:pPr/>
              <a:t>52</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22837747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sldNum" sz="quarter" idx="5"/>
          </p:nvPr>
        </p:nvSpPr>
        <p:spPr>
          <a:xfrm>
            <a:off x="3153726" y="9046678"/>
            <a:ext cx="706129" cy="248133"/>
          </a:xfrm>
          <a:noFill/>
        </p:spPr>
        <p:txBody>
          <a:bodyPr/>
          <a:lstStyle/>
          <a:p>
            <a:fld id="{4D4B660C-566C-493B-A44E-B0E59B70F805}" type="slidenum">
              <a:rPr lang="en-US" smtClean="0"/>
              <a:pPr/>
              <a:t>53</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9443796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txBox="1">
            <a:spLocks noGrp="1" noChangeArrowheads="1"/>
          </p:cNvSpPr>
          <p:nvPr/>
        </p:nvSpPr>
        <p:spPr bwMode="auto">
          <a:xfrm>
            <a:off x="3152775" y="9047163"/>
            <a:ext cx="708025" cy="247650"/>
          </a:xfrm>
          <a:prstGeom prst="rect">
            <a:avLst/>
          </a:prstGeom>
          <a:noFill/>
          <a:ln w="9525">
            <a:noFill/>
            <a:miter lim="800000"/>
            <a:headEnd/>
            <a:tailEnd/>
          </a:ln>
        </p:spPr>
        <p:txBody>
          <a:bodyPr lIns="45883" tIns="46495" rIns="45883" bIns="46495" anchor="b">
            <a:spAutoFit/>
          </a:bodyPr>
          <a:lstStyle/>
          <a:p>
            <a:pPr algn="ctr" defTabSz="930180"/>
            <a:fld id="{3A376D7E-60C5-46B9-9B33-CC3647A86F9D}" type="slidenum">
              <a:rPr lang="en-US" sz="1000"/>
              <a:pPr algn="ctr" defTabSz="930180"/>
              <a:t>54</a:t>
            </a:fld>
            <a:endParaRPr lang="en-US" sz="1000" dirty="0"/>
          </a:p>
        </p:txBody>
      </p:sp>
      <p:sp>
        <p:nvSpPr>
          <p:cNvPr id="62467" name="Rectangle 4"/>
          <p:cNvSpPr>
            <a:spLocks noGrp="1" noRot="1" noChangeAspect="1" noChangeArrowheads="1" noTextEdit="1"/>
          </p:cNvSpPr>
          <p:nvPr>
            <p:ph type="sldImg"/>
          </p:nvPr>
        </p:nvSpPr>
        <p:spPr>
          <a:ln/>
        </p:spPr>
      </p:sp>
      <p:sp>
        <p:nvSpPr>
          <p:cNvPr id="62468" name="Rectangle 5"/>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345878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1139825" y="687388"/>
            <a:ext cx="4679950" cy="3509962"/>
          </a:xfrm>
          <a:ln/>
        </p:spPr>
      </p:sp>
      <p:sp>
        <p:nvSpPr>
          <p:cNvPr id="69635" name="Rectangle 3"/>
          <p:cNvSpPr>
            <a:spLocks noGrp="1" noChangeArrowheads="1"/>
          </p:cNvSpPr>
          <p:nvPr>
            <p:ph type="body" idx="1"/>
          </p:nvPr>
        </p:nvSpPr>
        <p:spPr>
          <a:xfrm>
            <a:off x="917575" y="4425951"/>
            <a:ext cx="5126038" cy="4195763"/>
          </a:xfrm>
          <a:noFill/>
          <a:ln/>
        </p:spPr>
        <p:txBody>
          <a:bodyPr/>
          <a:lstStyle/>
          <a:p>
            <a:pPr marL="0" indent="0"/>
            <a:endParaRPr lang="en-US" dirty="0"/>
          </a:p>
        </p:txBody>
      </p:sp>
    </p:spTree>
    <p:extLst>
      <p:ext uri="{BB962C8B-B14F-4D97-AF65-F5344CB8AC3E}">
        <p14:creationId xmlns:p14="http://schemas.microsoft.com/office/powerpoint/2010/main" val="33577957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sldNum" sz="quarter" idx="5"/>
          </p:nvPr>
        </p:nvSpPr>
        <p:spPr>
          <a:xfrm>
            <a:off x="3153726" y="9046678"/>
            <a:ext cx="706129" cy="248133"/>
          </a:xfrm>
          <a:noFill/>
        </p:spPr>
        <p:txBody>
          <a:bodyPr/>
          <a:lstStyle/>
          <a:p>
            <a:fld id="{D815DD7B-3854-4C4D-B525-17CCC2567AD7}" type="slidenum">
              <a:rPr lang="en-US" smtClean="0"/>
              <a:pPr/>
              <a:t>56</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5964412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3"/>
          <p:cNvSpPr>
            <a:spLocks noGrp="1" noChangeArrowheads="1"/>
          </p:cNvSpPr>
          <p:nvPr>
            <p:ph type="sldNum" sz="quarter" idx="5"/>
          </p:nvPr>
        </p:nvSpPr>
        <p:spPr/>
        <p:txBody>
          <a:bodyPr/>
          <a:lstStyle/>
          <a:p>
            <a:pPr>
              <a:defRPr/>
            </a:pPr>
            <a:fld id="{EA3D68F1-0777-4B1E-A52C-51505E82C0DB}" type="slidenum">
              <a:rPr lang="en-US" smtClean="0"/>
              <a:pPr>
                <a:defRPr/>
              </a:pPr>
              <a:t>57</a:t>
            </a:fld>
            <a:endParaRPr lang="en-US"/>
          </a:p>
        </p:txBody>
      </p:sp>
      <p:sp>
        <p:nvSpPr>
          <p:cNvPr id="292867" name="Rectangle 2"/>
          <p:cNvSpPr>
            <a:spLocks noGrp="1" noRot="1" noChangeAspect="1" noChangeArrowheads="1" noTextEdit="1"/>
          </p:cNvSpPr>
          <p:nvPr>
            <p:ph type="sldImg"/>
          </p:nvPr>
        </p:nvSpPr>
        <p:spPr>
          <a:ln/>
        </p:spPr>
      </p:sp>
      <p:sp>
        <p:nvSpPr>
          <p:cNvPr id="29286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731726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1139825" y="687388"/>
            <a:ext cx="4679950" cy="3509962"/>
          </a:xfrm>
          <a:noFill/>
          <a:ln>
            <a:solidFill>
              <a:srgbClr val="000000"/>
            </a:solidFill>
            <a:miter lim="800000"/>
            <a:headEnd/>
            <a:tailEnd/>
          </a:ln>
        </p:spPr>
      </p:sp>
      <p:sp>
        <p:nvSpPr>
          <p:cNvPr id="158723" name="Rectangle 3"/>
          <p:cNvSpPr>
            <a:spLocks noGrp="1" noChangeArrowheads="1"/>
          </p:cNvSpPr>
          <p:nvPr>
            <p:ph type="body" idx="1"/>
          </p:nvPr>
        </p:nvSpPr>
        <p:spPr bwMode="auto">
          <a:xfrm>
            <a:off x="917575" y="4425951"/>
            <a:ext cx="5126038" cy="4195763"/>
          </a:xfrm>
          <a:noFill/>
        </p:spPr>
        <p:txBody>
          <a:bodyPr wrap="square" numCol="1" anchor="t" anchorCtr="0" compatLnSpc="1">
            <a:prstTxWarp prst="textNoShape">
              <a:avLst/>
            </a:prstTxWarp>
          </a:bodyPr>
          <a:lstStyle/>
          <a:p>
            <a:endParaRPr lang="en-US"/>
          </a:p>
        </p:txBody>
      </p:sp>
    </p:spTree>
    <p:extLst>
      <p:ext uri="{BB962C8B-B14F-4D97-AF65-F5344CB8AC3E}">
        <p14:creationId xmlns:p14="http://schemas.microsoft.com/office/powerpoint/2010/main" val="1010336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sldNum" sz="quarter" idx="5"/>
          </p:nvPr>
        </p:nvSpPr>
        <p:spPr>
          <a:xfrm>
            <a:off x="3153726" y="9046678"/>
            <a:ext cx="706129" cy="248133"/>
          </a:xfrm>
          <a:noFill/>
        </p:spPr>
        <p:txBody>
          <a:bodyPr/>
          <a:lstStyle/>
          <a:p>
            <a:fld id="{D815DD7B-3854-4C4D-B525-17CCC2567AD7}" type="slidenum">
              <a:rPr lang="en-US" smtClean="0"/>
              <a:pPr/>
              <a:t>8</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842235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txBox="1">
            <a:spLocks noGrp="1" noChangeArrowheads="1"/>
          </p:cNvSpPr>
          <p:nvPr/>
        </p:nvSpPr>
        <p:spPr bwMode="auto">
          <a:xfrm>
            <a:off x="3152775" y="9047163"/>
            <a:ext cx="708025" cy="247650"/>
          </a:xfrm>
          <a:prstGeom prst="rect">
            <a:avLst/>
          </a:prstGeom>
          <a:noFill/>
          <a:ln w="9525">
            <a:noFill/>
            <a:miter lim="800000"/>
            <a:headEnd/>
            <a:tailEnd/>
          </a:ln>
        </p:spPr>
        <p:txBody>
          <a:bodyPr lIns="45883" tIns="46495" rIns="45883" bIns="46495" anchor="b">
            <a:spAutoFit/>
          </a:bodyPr>
          <a:lstStyle/>
          <a:p>
            <a:pPr algn="ctr" defTabSz="930180"/>
            <a:fld id="{3A376D7E-60C5-46B9-9B33-CC3647A86F9D}" type="slidenum">
              <a:rPr lang="en-US" sz="1000"/>
              <a:pPr algn="ctr" defTabSz="930180"/>
              <a:t>9</a:t>
            </a:fld>
            <a:endParaRPr lang="en-US" sz="1000" dirty="0"/>
          </a:p>
        </p:txBody>
      </p:sp>
      <p:sp>
        <p:nvSpPr>
          <p:cNvPr id="62467" name="Rectangle 4"/>
          <p:cNvSpPr>
            <a:spLocks noGrp="1" noRot="1" noChangeAspect="1" noChangeArrowheads="1" noTextEdit="1"/>
          </p:cNvSpPr>
          <p:nvPr>
            <p:ph type="sldImg"/>
          </p:nvPr>
        </p:nvSpPr>
        <p:spPr>
          <a:ln/>
        </p:spPr>
      </p:sp>
      <p:sp>
        <p:nvSpPr>
          <p:cNvPr id="62468" name="Rectangle 5"/>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529901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txBox="1">
            <a:spLocks noGrp="1" noChangeArrowheads="1"/>
          </p:cNvSpPr>
          <p:nvPr/>
        </p:nvSpPr>
        <p:spPr bwMode="auto">
          <a:xfrm>
            <a:off x="3152775" y="9047163"/>
            <a:ext cx="708025" cy="247650"/>
          </a:xfrm>
          <a:prstGeom prst="rect">
            <a:avLst/>
          </a:prstGeom>
          <a:noFill/>
          <a:ln w="9525">
            <a:noFill/>
            <a:miter lim="800000"/>
            <a:headEnd/>
            <a:tailEnd/>
          </a:ln>
        </p:spPr>
        <p:txBody>
          <a:bodyPr lIns="45883" tIns="46495" rIns="45883" bIns="46495" anchor="b">
            <a:spAutoFit/>
          </a:bodyPr>
          <a:lstStyle/>
          <a:p>
            <a:pPr algn="ctr" defTabSz="930180"/>
            <a:fld id="{6AABEDD2-6FC9-44BF-895E-A11F46CA1C2A}" type="slidenum">
              <a:rPr lang="en-US" sz="1000"/>
              <a:pPr algn="ctr" defTabSz="930180"/>
              <a:t>10</a:t>
            </a:fld>
            <a:endParaRPr lang="en-US" sz="1000" dirty="0"/>
          </a:p>
        </p:txBody>
      </p:sp>
      <p:sp>
        <p:nvSpPr>
          <p:cNvPr id="63491" name="Rectangle 4"/>
          <p:cNvSpPr>
            <a:spLocks noGrp="1" noRot="1" noChangeAspect="1" noChangeArrowheads="1" noTextEdit="1"/>
          </p:cNvSpPr>
          <p:nvPr>
            <p:ph type="sldImg"/>
          </p:nvPr>
        </p:nvSpPr>
        <p:spPr>
          <a:ln/>
        </p:spPr>
      </p:sp>
      <p:sp>
        <p:nvSpPr>
          <p:cNvPr id="63492" name="Rectangle 5"/>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47561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3"/>
          <p:cNvSpPr>
            <a:spLocks noGrp="1" noChangeArrowheads="1"/>
          </p:cNvSpPr>
          <p:nvPr>
            <p:ph type="sldNum" sz="quarter" idx="5"/>
          </p:nvPr>
        </p:nvSpPr>
        <p:spPr>
          <a:xfrm>
            <a:off x="3153726" y="9046678"/>
            <a:ext cx="706129" cy="248133"/>
          </a:xfrm>
          <a:noFill/>
        </p:spPr>
        <p:txBody>
          <a:bodyPr/>
          <a:lstStyle/>
          <a:p>
            <a:fld id="{FEC3857E-DCBC-4731-A75E-A1590B57B44A}" type="slidenum">
              <a:rPr lang="en-US" smtClean="0">
                <a:solidFill>
                  <a:srgbClr val="000000"/>
                </a:solidFill>
              </a:rPr>
              <a:pPr/>
              <a:t>11</a:t>
            </a:fld>
            <a:endParaRPr lang="en-US">
              <a:solidFill>
                <a:srgbClr val="000000"/>
              </a:solidFill>
            </a:endParaRPr>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67911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hemeOverride" Target="../theme/themeOverride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83"/>
          <p:cNvSpPr>
            <a:spLocks noChangeArrowheads="1"/>
          </p:cNvSpPr>
          <p:nvPr userDrawn="1"/>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5" name="Picture 1188" descr="Title Page bar_112409_1pm"/>
          <p:cNvPicPr>
            <a:picLocks noChangeAspect="1" noChangeArrowheads="1"/>
          </p:cNvPicPr>
          <p:nvPr userDrawn="1"/>
        </p:nvPicPr>
        <p:blipFill>
          <a:blip r:embed="rId2" cstate="email"/>
          <a:srcRect/>
          <a:stretch>
            <a:fillRect/>
          </a:stretch>
        </p:blipFill>
        <p:spPr bwMode="auto">
          <a:xfrm>
            <a:off x="0" y="268288"/>
            <a:ext cx="9144000" cy="1974850"/>
          </a:xfrm>
          <a:prstGeom prst="rect">
            <a:avLst/>
          </a:prstGeom>
          <a:noFill/>
          <a:ln w="9525">
            <a:noFill/>
            <a:miter lim="800000"/>
            <a:headEnd/>
            <a:tailEnd/>
          </a:ln>
        </p:spPr>
      </p:pic>
      <p:sp>
        <p:nvSpPr>
          <p:cNvPr id="6" name="Rectangle 1180"/>
          <p:cNvSpPr>
            <a:spLocks noChangeArrowheads="1"/>
          </p:cNvSpPr>
          <p:nvPr userDrawn="1"/>
        </p:nvSpPr>
        <p:spPr bwMode="auto">
          <a:xfrm>
            <a:off x="0" y="6556375"/>
            <a:ext cx="9144000" cy="301625"/>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7" name="Picture 1181"/>
          <p:cNvPicPr>
            <a:picLocks noChangeAspect="1" noChangeArrowheads="1"/>
          </p:cNvPicPr>
          <p:nvPr userDrawn="1"/>
        </p:nvPicPr>
        <p:blipFill>
          <a:blip r:embed="rId3" cstate="email"/>
          <a:srcRect/>
          <a:stretch>
            <a:fillRect/>
          </a:stretch>
        </p:blipFill>
        <p:spPr bwMode="auto">
          <a:xfrm>
            <a:off x="3051175" y="838200"/>
            <a:ext cx="3032125" cy="838200"/>
          </a:xfrm>
          <a:prstGeom prst="rect">
            <a:avLst/>
          </a:prstGeom>
          <a:noFill/>
          <a:ln w="9525">
            <a:noFill/>
            <a:miter lim="800000"/>
            <a:headEnd/>
            <a:tailEnd/>
          </a:ln>
        </p:spPr>
      </p:pic>
      <p:sp>
        <p:nvSpPr>
          <p:cNvPr id="81978" name="Rectangle 1082"/>
          <p:cNvSpPr>
            <a:spLocks noGrp="1" noChangeArrowheads="1"/>
          </p:cNvSpPr>
          <p:nvPr>
            <p:ph type="ctrTitle"/>
          </p:nvPr>
        </p:nvSpPr>
        <p:spPr bwMode="auto">
          <a:xfrm>
            <a:off x="685800" y="2979738"/>
            <a:ext cx="7772400" cy="649287"/>
          </a:xfrm>
          <a:ln algn="ctr"/>
        </p:spPr>
        <p:txBody>
          <a:bodyPr>
            <a:spAutoFit/>
          </a:bodyPr>
          <a:lstStyle>
            <a:lvl1pPr algn="ctr">
              <a:lnSpc>
                <a:spcPct val="85000"/>
              </a:lnSpc>
              <a:spcBef>
                <a:spcPct val="40000"/>
              </a:spcBef>
              <a:defRPr sz="4300" smtClean="0">
                <a:solidFill>
                  <a:schemeClr val="accent2"/>
                </a:solidFill>
              </a:defRPr>
            </a:lvl1pPr>
          </a:lstStyle>
          <a:p>
            <a:r>
              <a:rPr lang="en-US"/>
              <a:t>Click to edit Master title style</a:t>
            </a:r>
          </a:p>
        </p:txBody>
      </p:sp>
      <p:sp>
        <p:nvSpPr>
          <p:cNvPr id="81979" name="Rectangle 1083"/>
          <p:cNvSpPr>
            <a:spLocks noGrp="1" noChangeArrowheads="1"/>
          </p:cNvSpPr>
          <p:nvPr>
            <p:ph type="subTitle" idx="1"/>
          </p:nvPr>
        </p:nvSpPr>
        <p:spPr>
          <a:xfrm>
            <a:off x="668338" y="4867275"/>
            <a:ext cx="7807325" cy="430213"/>
          </a:xfrm>
        </p:spPr>
        <p:txBody>
          <a:bodyPr>
            <a:spAutoFit/>
          </a:bodyPr>
          <a:lstStyle>
            <a:lvl1pPr marL="0" indent="0" algn="ctr">
              <a:lnSpc>
                <a:spcPct val="85000"/>
              </a:lnSpc>
              <a:spcBef>
                <a:spcPct val="25000"/>
              </a:spcBef>
              <a:buFont typeface="Wingdings" pitchFamily="2" charset="2"/>
              <a:buNone/>
              <a:defRPr sz="2600" b="1" smtClean="0">
                <a:solidFill>
                  <a:srgbClr val="225A7A"/>
                </a:solidFill>
              </a:defRPr>
            </a:lvl1pPr>
          </a:lstStyle>
          <a:p>
            <a:r>
              <a:rPr lang="en-US"/>
              <a:t>Click to edit Master subtitle style</a:t>
            </a:r>
          </a:p>
        </p:txBody>
      </p:sp>
      <p:sp>
        <p:nvSpPr>
          <p:cNvPr id="8" name="Rectangle 1184"/>
          <p:cNvSpPr>
            <a:spLocks noGrp="1" noChangeArrowheads="1"/>
          </p:cNvSpPr>
          <p:nvPr>
            <p:ph type="dt" sz="half" idx="10"/>
          </p:nvPr>
        </p:nvSpPr>
        <p:spPr/>
        <p:txBody>
          <a:bodyPr/>
          <a:lstStyle>
            <a:lvl1pPr>
              <a:defRPr/>
            </a:lvl1pPr>
          </a:lstStyle>
          <a:p>
            <a:pPr>
              <a:defRPr/>
            </a:pPr>
            <a:r>
              <a:rPr lang="en-US"/>
              <a:t>12/01/09 - 9pm</a:t>
            </a:r>
          </a:p>
        </p:txBody>
      </p:sp>
      <p:sp>
        <p:nvSpPr>
          <p:cNvPr id="9" name="Rectangle 1185"/>
          <p:cNvSpPr>
            <a:spLocks noGrp="1" noChangeArrowheads="1"/>
          </p:cNvSpPr>
          <p:nvPr>
            <p:ph type="ftr" sz="quarter" idx="11"/>
          </p:nvPr>
        </p:nvSpPr>
        <p:spPr/>
        <p:txBody>
          <a:bodyPr/>
          <a:lstStyle>
            <a:lvl1pPr>
              <a:defRPr/>
            </a:lvl1pPr>
          </a:lstStyle>
          <a:p>
            <a:pPr>
              <a:defRPr/>
            </a:pPr>
            <a:r>
              <a:rPr lang="en-US"/>
              <a:t>eSlide – P6466 – The Financial Crisis and the Future of the P/C</a:t>
            </a:r>
          </a:p>
        </p:txBody>
      </p:sp>
      <p:sp>
        <p:nvSpPr>
          <p:cNvPr id="10" name="Rectangle 1189"/>
          <p:cNvSpPr>
            <a:spLocks noGrp="1" noChangeArrowheads="1"/>
          </p:cNvSpPr>
          <p:nvPr>
            <p:ph type="sldNum" sz="quarter" idx="12"/>
          </p:nvPr>
        </p:nvSpPr>
        <p:spPr/>
        <p:txBody>
          <a:bodyPr/>
          <a:lstStyle>
            <a:lvl1pPr>
              <a:defRPr>
                <a:solidFill>
                  <a:schemeClr val="bg1"/>
                </a:solidFill>
              </a:defRPr>
            </a:lvl1pPr>
          </a:lstStyle>
          <a:p>
            <a:pPr>
              <a:defRPr/>
            </a:pPr>
            <a:fld id="{1AA298A7-07D0-41F4-A57B-095D4458DCA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00BC345D-58F2-4414-BF4A-B7296ABFC7E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able Placeholder 2"/>
          <p:cNvSpPr>
            <a:spLocks noGrp="1"/>
          </p:cNvSpPr>
          <p:nvPr>
            <p:ph type="tbl" idx="1"/>
          </p:nvPr>
        </p:nvSpPr>
        <p:spPr/>
        <p:txBody>
          <a:bodyPr lIns="91440" rIns="91440" rtlCol="0"/>
          <a:lstStyle/>
          <a:p>
            <a:pPr lvl="0"/>
            <a:endParaRPr lang="en-US" noProof="0"/>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CAFC86FA-B60D-423D-926C-A543DAD8D6AE}"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98450" y="90488"/>
            <a:ext cx="7400925" cy="860425"/>
          </a:xfrm>
        </p:spPr>
        <p:txBody>
          <a:bodyPr/>
          <a:lstStyle/>
          <a:p>
            <a:r>
              <a:rPr lang="en-US"/>
              <a:t>Click to edit Master title style</a:t>
            </a:r>
          </a:p>
        </p:txBody>
      </p:sp>
      <p:sp>
        <p:nvSpPr>
          <p:cNvPr id="3" name="Chart Placeholder 2"/>
          <p:cNvSpPr>
            <a:spLocks noGrp="1"/>
          </p:cNvSpPr>
          <p:nvPr>
            <p:ph type="chart" idx="1"/>
          </p:nvPr>
        </p:nvSpPr>
        <p:spPr>
          <a:xfrm>
            <a:off x="495300" y="1647825"/>
            <a:ext cx="8153400" cy="4652963"/>
          </a:xfrm>
        </p:spPr>
        <p:txBody>
          <a:bodyPr/>
          <a:lstStyle/>
          <a:p>
            <a:pPr lvl="0"/>
            <a:endParaRPr lang="en-US" noProof="0"/>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213DCD5A-272D-460F-810D-8B44844B5B0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6616" y="232326"/>
            <a:ext cx="8458200" cy="950976"/>
          </a:xfrm>
        </p:spPr>
        <p:txBody>
          <a:bodyPr/>
          <a:lstStyle/>
          <a:p>
            <a:r>
              <a:rPr lang="en-US" dirty="0"/>
              <a:t>Click to edit Master title style</a:t>
            </a:r>
          </a:p>
        </p:txBody>
      </p:sp>
      <p:sp>
        <p:nvSpPr>
          <p:cNvPr id="8" name="Text Placeholder 9"/>
          <p:cNvSpPr>
            <a:spLocks noGrp="1"/>
          </p:cNvSpPr>
          <p:nvPr>
            <p:ph type="body" sz="quarter" idx="15" hasCustomPrompt="1"/>
          </p:nvPr>
        </p:nvSpPr>
        <p:spPr bwMode="gray">
          <a:xfrm>
            <a:off x="356616" y="1188720"/>
            <a:ext cx="8454009" cy="396947"/>
          </a:xfrm>
          <a:prstGeom prst="rect">
            <a:avLst/>
          </a:prstGeom>
          <a:noFill/>
        </p:spPr>
        <p:txBody>
          <a:bodyPr wrap="square" rtlCol="0">
            <a:noAutofit/>
          </a:bodyPr>
          <a:lstStyle>
            <a:lvl1pPr marL="0" indent="0" algn="l" rtl="0" fontAlgn="base">
              <a:lnSpc>
                <a:spcPct val="90000"/>
              </a:lnSpc>
              <a:spcBef>
                <a:spcPct val="0"/>
              </a:spcBef>
              <a:spcAft>
                <a:spcPct val="0"/>
              </a:spcAft>
              <a:buNone/>
              <a:defRPr lang="en-US" sz="2200" b="0" kern="1200" smtClean="0">
                <a:solidFill>
                  <a:srgbClr val="072C44"/>
                </a:solidFill>
                <a:latin typeface="+mj-lt"/>
                <a:ea typeface="+mn-ea"/>
                <a:cs typeface="+mn-cs"/>
              </a:defRPr>
            </a:lvl1pPr>
            <a:lvl2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2pPr>
            <a:lvl3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3pPr>
            <a:lvl4pPr algn="l" rtl="0" fontAlgn="base">
              <a:lnSpc>
                <a:spcPct val="90000"/>
              </a:lnSpc>
              <a:spcBef>
                <a:spcPct val="0"/>
              </a:spcBef>
              <a:spcAft>
                <a:spcPct val="0"/>
              </a:spcAft>
              <a:defRPr lang="en-US" sz="2200" b="1" kern="1200" smtClean="0">
                <a:solidFill>
                  <a:schemeClr val="tx1"/>
                </a:solidFill>
                <a:latin typeface="Arial Narrow" pitchFamily="34" charset="0"/>
                <a:ea typeface="+mn-ea"/>
                <a:cs typeface="+mn-cs"/>
              </a:defRPr>
            </a:lvl4pPr>
            <a:lvl5pPr algn="l" rtl="0" fontAlgn="base">
              <a:lnSpc>
                <a:spcPct val="90000"/>
              </a:lnSpc>
              <a:spcBef>
                <a:spcPct val="0"/>
              </a:spcBef>
              <a:spcAft>
                <a:spcPct val="0"/>
              </a:spcAft>
              <a:defRPr lang="en-US" sz="2200" b="1" kern="1200" dirty="0" smtClean="0">
                <a:solidFill>
                  <a:schemeClr val="tx1"/>
                </a:solidFill>
                <a:latin typeface="Arial Narrow" pitchFamily="34" charset="0"/>
                <a:ea typeface="+mn-ea"/>
                <a:cs typeface="+mn-cs"/>
              </a:defRPr>
            </a:lvl5pPr>
          </a:lstStyle>
          <a:p>
            <a:pPr lvl="0"/>
            <a:r>
              <a:rPr lang="en-US" dirty="0"/>
              <a:t>Click to edit subtitle</a:t>
            </a:r>
          </a:p>
        </p:txBody>
      </p:sp>
      <p:sp>
        <p:nvSpPr>
          <p:cNvPr id="9" name="Text Placeholder 12"/>
          <p:cNvSpPr>
            <a:spLocks noGrp="1"/>
          </p:cNvSpPr>
          <p:nvPr>
            <p:ph type="body" sz="quarter" idx="16" hasCustomPrompt="1"/>
          </p:nvPr>
        </p:nvSpPr>
        <p:spPr>
          <a:xfrm>
            <a:off x="1133856" y="6294780"/>
            <a:ext cx="7680960" cy="415018"/>
          </a:xfrm>
          <a:prstGeom prst="rect">
            <a:avLst/>
          </a:prstGeom>
        </p:spPr>
        <p:txBody>
          <a:bodyPr lIns="0" tIns="0" rIns="0" bIns="0" anchor="b" anchorCtr="0">
            <a:noAutofit/>
          </a:bodyPr>
          <a:lstStyle>
            <a:lvl1pPr marL="0" indent="0">
              <a:spcBef>
                <a:spcPts val="200"/>
              </a:spcBef>
              <a:buNone/>
              <a:defRPr sz="1000">
                <a:solidFill>
                  <a:schemeClr val="tx1"/>
                </a:solidFill>
                <a:latin typeface="+mn-lt"/>
                <a:cs typeface="Arial" pitchFamily="34" charset="0"/>
              </a:defRPr>
            </a:lvl1pPr>
          </a:lstStyle>
          <a:p>
            <a:pPr lvl="0"/>
            <a:r>
              <a:rPr lang="en-US" dirty="0"/>
              <a:t>Click to edit source</a:t>
            </a:r>
          </a:p>
        </p:txBody>
      </p:sp>
    </p:spTree>
    <p:extLst>
      <p:ext uri="{BB962C8B-B14F-4D97-AF65-F5344CB8AC3E}">
        <p14:creationId xmlns:p14="http://schemas.microsoft.com/office/powerpoint/2010/main" val="25167600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userDrawn="1">
  <p:cSld name="2_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a:t>Click to edit Master title style</a:t>
            </a:r>
          </a:p>
        </p:txBody>
      </p:sp>
      <p:sp>
        <p:nvSpPr>
          <p:cNvPr id="3" name="Date Placeholder 5"/>
          <p:cNvSpPr>
            <a:spLocks noGrp="1"/>
          </p:cNvSpPr>
          <p:nvPr>
            <p:ph type="dt" sz="half" idx="10"/>
          </p:nvPr>
        </p:nvSpPr>
        <p:spPr/>
        <p:txBody>
          <a:bodyPr/>
          <a:lstStyle>
            <a:lvl1pPr>
              <a:defRPr smtClean="0"/>
            </a:lvl1pPr>
          </a:lstStyle>
          <a:p>
            <a:pPr>
              <a:defRPr/>
            </a:pPr>
            <a:endParaRPr lang="en-GB" altLang="en-US"/>
          </a:p>
        </p:txBody>
      </p:sp>
      <p:sp>
        <p:nvSpPr>
          <p:cNvPr id="4" name="Footer Placeholder 6"/>
          <p:cNvSpPr>
            <a:spLocks noGrp="1"/>
          </p:cNvSpPr>
          <p:nvPr>
            <p:ph type="ftr" sz="quarter" idx="11"/>
          </p:nvPr>
        </p:nvSpPr>
        <p:spPr/>
        <p:txBody>
          <a:bodyPr/>
          <a:lstStyle>
            <a:lvl1pPr>
              <a:defRPr smtClean="0"/>
            </a:lvl1pPr>
          </a:lstStyle>
          <a:p>
            <a:pPr>
              <a:defRPr/>
            </a:pPr>
            <a:endParaRPr lang="en-GB" altLang="en-US"/>
          </a:p>
        </p:txBody>
      </p:sp>
      <p:sp>
        <p:nvSpPr>
          <p:cNvPr id="5" name="Slide Number Placeholder 7"/>
          <p:cNvSpPr>
            <a:spLocks noGrp="1"/>
          </p:cNvSpPr>
          <p:nvPr>
            <p:ph type="sldNum" sz="quarter" idx="12"/>
            <p:custDataLst>
              <p:tags r:id="rId2"/>
            </p:custDataLst>
          </p:nvPr>
        </p:nvSpPr>
        <p:spPr>
          <a:xfrm>
            <a:off x="8459788" y="6472238"/>
            <a:ext cx="215900" cy="182562"/>
          </a:xfrm>
        </p:spPr>
        <p:txBody>
          <a:bodyPr/>
          <a:lstStyle>
            <a:lvl1pPr algn="l">
              <a:buSzTx/>
              <a:defRPr sz="1400">
                <a:solidFill>
                  <a:srgbClr val="000000"/>
                </a:solidFill>
                <a:latin typeface="Arial" panose="020B0604020202020204" pitchFamily="34" charset="0"/>
                <a:sym typeface="Arial" panose="020B0604020202020204" pitchFamily="34" charset="0"/>
              </a:defRPr>
            </a:lvl1pPr>
          </a:lstStyle>
          <a:p>
            <a:fld id="{88AE5680-9F9E-4AE0-B938-FE1002A65F20}" type="slidenum">
              <a:rPr lang="en-GB" altLang="en-US"/>
              <a:pPr/>
              <a:t>‹#›</a:t>
            </a:fld>
            <a:endParaRPr lang="en-GB" altLang="en-US"/>
          </a:p>
        </p:txBody>
      </p:sp>
    </p:spTree>
    <p:extLst>
      <p:ext uri="{BB962C8B-B14F-4D97-AF65-F5344CB8AC3E}">
        <p14:creationId xmlns:p14="http://schemas.microsoft.com/office/powerpoint/2010/main" val="2269445007"/>
      </p:ext>
    </p:extLst>
  </p:cSld>
  <p:clrMapOvr>
    <a:overrideClrMapping bg1="lt1" tx1="dk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Content"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bwMode="black">
          <a:xfrm>
            <a:off x="684213" y="1628775"/>
            <a:ext cx="7991475" cy="4392513"/>
          </a:xfrm>
        </p:spPr>
        <p:txBody>
          <a:bodyPr/>
          <a:lstStyle>
            <a:lvl1pPr>
              <a:defRPr>
                <a:latin typeface="SwissReSans" pitchFamily="34" charset="0"/>
              </a:defRPr>
            </a:lvl1pPr>
            <a:lvl2pPr>
              <a:defRPr>
                <a:latin typeface="SwissReSans" pitchFamily="34" charset="0"/>
              </a:defRPr>
            </a:lvl2pPr>
            <a:lvl3pPr>
              <a:defRPr>
                <a:latin typeface="SwissReSans" pitchFamily="34" charset="0"/>
              </a:defRPr>
            </a:lvl3pPr>
            <a:lvl4pPr>
              <a:defRPr>
                <a:latin typeface="SwissReSans" pitchFamily="34" charset="0"/>
              </a:defRPr>
            </a:lvl4pPr>
            <a:lvl5pPr>
              <a:defRPr>
                <a:latin typeface="SwissReSans" pitchFamily="34"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Title 4"/>
          <p:cNvSpPr>
            <a:spLocks noGrp="1"/>
          </p:cNvSpPr>
          <p:nvPr>
            <p:ph type="title"/>
          </p:nvPr>
        </p:nvSpPr>
        <p:spPr/>
        <p:txBody>
          <a:bodyPr/>
          <a:lstStyle/>
          <a:p>
            <a:r>
              <a:rPr lang="en-GB" dirty="0"/>
              <a:t>Click to edit Master title style</a:t>
            </a:r>
          </a:p>
        </p:txBody>
      </p:sp>
      <p:sp>
        <p:nvSpPr>
          <p:cNvPr id="4" name="Date Placeholder 6"/>
          <p:cNvSpPr>
            <a:spLocks noGrp="1"/>
          </p:cNvSpPr>
          <p:nvPr>
            <p:ph type="dt" sz="half" idx="10"/>
          </p:nvPr>
        </p:nvSpPr>
        <p:spPr/>
        <p:txBody>
          <a:bodyPr/>
          <a:lstStyle>
            <a:lvl1pPr>
              <a:defRPr smtClean="0"/>
            </a:lvl1pPr>
          </a:lstStyle>
          <a:p>
            <a:pPr>
              <a:defRPr/>
            </a:pPr>
            <a:endParaRPr lang="en-GB" altLang="en-US"/>
          </a:p>
        </p:txBody>
      </p:sp>
      <p:sp>
        <p:nvSpPr>
          <p:cNvPr id="6" name="Footer Placeholder 7"/>
          <p:cNvSpPr>
            <a:spLocks noGrp="1"/>
          </p:cNvSpPr>
          <p:nvPr>
            <p:ph type="ftr" sz="quarter" idx="11"/>
          </p:nvPr>
        </p:nvSpPr>
        <p:spPr/>
        <p:txBody>
          <a:bodyPr/>
          <a:lstStyle>
            <a:lvl1pPr>
              <a:defRPr smtClean="0"/>
            </a:lvl1pPr>
          </a:lstStyle>
          <a:p>
            <a:pPr>
              <a:defRPr/>
            </a:pPr>
            <a:endParaRPr lang="en-GB" altLang="en-US"/>
          </a:p>
        </p:txBody>
      </p:sp>
      <p:sp>
        <p:nvSpPr>
          <p:cNvPr id="7" name="Slide Number Placeholder 8"/>
          <p:cNvSpPr>
            <a:spLocks noGrp="1"/>
          </p:cNvSpPr>
          <p:nvPr>
            <p:ph type="sldNum" sz="quarter" idx="12"/>
            <p:custDataLst>
              <p:tags r:id="rId2"/>
            </p:custDataLst>
          </p:nvPr>
        </p:nvSpPr>
        <p:spPr>
          <a:xfrm>
            <a:off x="8459788" y="6472238"/>
            <a:ext cx="215900" cy="182562"/>
          </a:xfrm>
        </p:spPr>
        <p:txBody>
          <a:bodyPr/>
          <a:lstStyle>
            <a:lvl1pPr algn="l">
              <a:buSzTx/>
              <a:defRPr sz="1400">
                <a:solidFill>
                  <a:srgbClr val="000000"/>
                </a:solidFill>
                <a:latin typeface="Arial" panose="020B0604020202020204" pitchFamily="34" charset="0"/>
                <a:sym typeface="Arial" panose="020B0604020202020204" pitchFamily="34" charset="0"/>
              </a:defRPr>
            </a:lvl1pPr>
          </a:lstStyle>
          <a:p>
            <a:fld id="{43C6A147-57AA-4BC4-94E4-24239C47DF15}" type="slidenum">
              <a:rPr lang="en-GB" altLang="en-US"/>
              <a:pPr/>
              <a:t>‹#›</a:t>
            </a:fld>
            <a:endParaRPr lang="en-GB" altLang="en-US"/>
          </a:p>
        </p:txBody>
      </p:sp>
    </p:spTree>
    <p:extLst>
      <p:ext uri="{BB962C8B-B14F-4D97-AF65-F5344CB8AC3E}">
        <p14:creationId xmlns:p14="http://schemas.microsoft.com/office/powerpoint/2010/main" val="2269765544"/>
      </p:ext>
    </p:extLst>
  </p:cSld>
  <p:clrMapOvr>
    <a:overrideClrMapping bg1="lt1" tx1="dk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8F1D8FF3-5AB6-4EC6-BDC2-E6058C96F90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5"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6" name="Rectangle 110"/>
          <p:cNvSpPr>
            <a:spLocks noGrp="1" noChangeArrowheads="1"/>
          </p:cNvSpPr>
          <p:nvPr>
            <p:ph type="sldNum" sz="quarter" idx="12"/>
          </p:nvPr>
        </p:nvSpPr>
        <p:spPr>
          <a:ln/>
        </p:spPr>
        <p:txBody>
          <a:bodyPr/>
          <a:lstStyle>
            <a:lvl1pPr>
              <a:defRPr/>
            </a:lvl1pPr>
          </a:lstStyle>
          <a:p>
            <a:pPr>
              <a:defRPr/>
            </a:pPr>
            <a:fld id="{EAA4BFB2-9712-42D6-90C8-408268A1944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DB690DBB-527D-49DE-BE17-F2C090C1D32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8"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9" name="Rectangle 110"/>
          <p:cNvSpPr>
            <a:spLocks noGrp="1" noChangeArrowheads="1"/>
          </p:cNvSpPr>
          <p:nvPr>
            <p:ph type="sldNum" sz="quarter" idx="12"/>
          </p:nvPr>
        </p:nvSpPr>
        <p:spPr>
          <a:ln/>
        </p:spPr>
        <p:txBody>
          <a:bodyPr/>
          <a:lstStyle>
            <a:lvl1pPr>
              <a:defRPr/>
            </a:lvl1pPr>
          </a:lstStyle>
          <a:p>
            <a:pPr>
              <a:defRPr/>
            </a:pPr>
            <a:fld id="{9A7B4C8B-F8C1-4480-ADCB-1FB9116D9DE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4"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5" name="Rectangle 110"/>
          <p:cNvSpPr>
            <a:spLocks noGrp="1" noChangeArrowheads="1"/>
          </p:cNvSpPr>
          <p:nvPr>
            <p:ph type="sldNum" sz="quarter" idx="12"/>
          </p:nvPr>
        </p:nvSpPr>
        <p:spPr>
          <a:ln/>
        </p:spPr>
        <p:txBody>
          <a:bodyPr/>
          <a:lstStyle>
            <a:lvl1pPr>
              <a:defRPr/>
            </a:lvl1pPr>
          </a:lstStyle>
          <a:p>
            <a:pPr>
              <a:defRPr/>
            </a:pPr>
            <a:fld id="{103D1549-189B-430A-BC2E-B6FA9183E25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3"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4" name="Rectangle 110"/>
          <p:cNvSpPr>
            <a:spLocks noGrp="1" noChangeArrowheads="1"/>
          </p:cNvSpPr>
          <p:nvPr>
            <p:ph type="sldNum" sz="quarter" idx="12"/>
          </p:nvPr>
        </p:nvSpPr>
        <p:spPr>
          <a:ln/>
        </p:spPr>
        <p:txBody>
          <a:bodyPr/>
          <a:lstStyle>
            <a:lvl1pPr>
              <a:defRPr/>
            </a:lvl1pPr>
          </a:lstStyle>
          <a:p>
            <a:pPr>
              <a:defRPr/>
            </a:pPr>
            <a:fld id="{79649112-2361-4913-9798-B6AEBB59A8D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13E2EC06-222A-42D0-87E9-064A6BEAE8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lIns="91440" rIns="91440"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5"/>
          <p:cNvSpPr>
            <a:spLocks noGrp="1" noChangeArrowheads="1"/>
          </p:cNvSpPr>
          <p:nvPr>
            <p:ph type="dt" sz="half" idx="10"/>
          </p:nvPr>
        </p:nvSpPr>
        <p:spPr>
          <a:ln/>
        </p:spPr>
        <p:txBody>
          <a:bodyPr/>
          <a:lstStyle>
            <a:lvl1pPr>
              <a:defRPr/>
            </a:lvl1pPr>
          </a:lstStyle>
          <a:p>
            <a:pPr>
              <a:defRPr/>
            </a:pPr>
            <a:r>
              <a:rPr lang="en-US"/>
              <a:t>12/01/09 - 9pm</a:t>
            </a:r>
          </a:p>
        </p:txBody>
      </p:sp>
      <p:sp>
        <p:nvSpPr>
          <p:cNvPr id="6" name="Rectangle 106"/>
          <p:cNvSpPr>
            <a:spLocks noGrp="1" noChangeArrowheads="1"/>
          </p:cNvSpPr>
          <p:nvPr>
            <p:ph type="ftr" sz="quarter" idx="11"/>
          </p:nvPr>
        </p:nvSpPr>
        <p:spPr>
          <a:ln/>
        </p:spPr>
        <p:txBody>
          <a:bodyPr/>
          <a:lstStyle>
            <a:lvl1pPr>
              <a:defRPr/>
            </a:lvl1pPr>
          </a:lstStyle>
          <a:p>
            <a:pPr>
              <a:defRPr/>
            </a:pPr>
            <a:r>
              <a:rPr lang="en-US"/>
              <a:t>eSlide – P6466 – The Financial Crisis and the Future of the P/C</a:t>
            </a:r>
          </a:p>
        </p:txBody>
      </p:sp>
      <p:sp>
        <p:nvSpPr>
          <p:cNvPr id="7" name="Rectangle 110"/>
          <p:cNvSpPr>
            <a:spLocks noGrp="1" noChangeArrowheads="1"/>
          </p:cNvSpPr>
          <p:nvPr>
            <p:ph type="sldNum" sz="quarter" idx="12"/>
          </p:nvPr>
        </p:nvSpPr>
        <p:spPr>
          <a:ln/>
        </p:spPr>
        <p:txBody>
          <a:bodyPr/>
          <a:lstStyle>
            <a:lvl1pPr>
              <a:defRPr/>
            </a:lvl1pPr>
          </a:lstStyle>
          <a:p>
            <a:pPr>
              <a:defRPr/>
            </a:pPr>
            <a:fld id="{C71FF8B8-F0F3-400C-8102-4AEACDC8D33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8" name="Rectangle 104"/>
          <p:cNvSpPr>
            <a:spLocks noChangeArrowheads="1"/>
          </p:cNvSpPr>
          <p:nvPr/>
        </p:nvSpPr>
        <p:spPr bwMode="white">
          <a:xfrm>
            <a:off x="0" y="0"/>
            <a:ext cx="9144000" cy="6858000"/>
          </a:xfrm>
          <a:prstGeom prst="rect">
            <a:avLst/>
          </a:prstGeom>
          <a:solidFill>
            <a:srgbClr val="FFFFFF"/>
          </a:solidFill>
          <a:ln w="9525">
            <a:noFill/>
            <a:miter lim="800000"/>
            <a:headEnd/>
            <a:tailEnd/>
          </a:ln>
          <a:effectLst/>
        </p:spPr>
        <p:txBody>
          <a:bodyPr wrap="none" anchor="ctr"/>
          <a:lstStyle/>
          <a:p>
            <a:pPr>
              <a:defRPr/>
            </a:pPr>
            <a:endParaRPr lang="en-US">
              <a:cs typeface="+mn-cs"/>
            </a:endParaRPr>
          </a:p>
        </p:txBody>
      </p:sp>
      <p:pic>
        <p:nvPicPr>
          <p:cNvPr id="90115" name="Picture 109" descr="Text Page"/>
          <p:cNvPicPr>
            <a:picLocks noChangeAspect="1" noChangeArrowheads="1"/>
          </p:cNvPicPr>
          <p:nvPr/>
        </p:nvPicPr>
        <p:blipFill>
          <a:blip r:embed="rId17" cstate="email"/>
          <a:srcRect/>
          <a:stretch>
            <a:fillRect/>
          </a:stretch>
        </p:blipFill>
        <p:spPr bwMode="auto">
          <a:xfrm>
            <a:off x="0" y="0"/>
            <a:ext cx="9144000" cy="1150938"/>
          </a:xfrm>
          <a:prstGeom prst="rect">
            <a:avLst/>
          </a:prstGeom>
          <a:noFill/>
          <a:ln w="9525">
            <a:noFill/>
            <a:miter lim="800000"/>
            <a:headEnd/>
            <a:tailEnd/>
          </a:ln>
        </p:spPr>
      </p:pic>
      <p:sp>
        <p:nvSpPr>
          <p:cNvPr id="90116" name="Rectangle 45"/>
          <p:cNvSpPr>
            <a:spLocks noGrp="1" noChangeArrowheads="1"/>
          </p:cNvSpPr>
          <p:nvPr>
            <p:ph type="body" idx="1"/>
          </p:nvPr>
        </p:nvSpPr>
        <p:spPr bwMode="auto">
          <a:xfrm>
            <a:off x="495300" y="1647825"/>
            <a:ext cx="8153400" cy="4652963"/>
          </a:xfrm>
          <a:prstGeom prst="rect">
            <a:avLst/>
          </a:prstGeom>
          <a:noFill/>
          <a:ln w="9525" algn="ctr">
            <a:noFill/>
            <a:miter lim="800000"/>
            <a:headEnd/>
            <a:tailEnd/>
          </a:ln>
        </p:spPr>
        <p:txBody>
          <a:bodyPr vert="horz" wrap="square" lIns="45720" tIns="45720" rIns="4572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0117" name="Rectangle 44"/>
          <p:cNvSpPr>
            <a:spLocks noGrp="1" noChangeArrowheads="1"/>
          </p:cNvSpPr>
          <p:nvPr>
            <p:ph type="title"/>
          </p:nvPr>
        </p:nvSpPr>
        <p:spPr bwMode="black">
          <a:xfrm>
            <a:off x="298450" y="90488"/>
            <a:ext cx="7400925" cy="860425"/>
          </a:xfrm>
          <a:prstGeom prst="rect">
            <a:avLst/>
          </a:prstGeom>
          <a:noFill/>
          <a:ln w="9525">
            <a:noFill/>
            <a:miter lim="800000"/>
            <a:headEnd/>
            <a:tailEnd/>
          </a:ln>
        </p:spPr>
        <p:txBody>
          <a:bodyPr vert="horz" wrap="square" lIns="45720" tIns="45720" rIns="45720" bIns="45720" numCol="1" anchor="ctr" anchorCtr="0" compatLnSpc="1">
            <a:prstTxWarp prst="textNoShape">
              <a:avLst/>
            </a:prstTxWarp>
          </a:bodyPr>
          <a:lstStyle/>
          <a:p>
            <a:pPr lvl="0"/>
            <a:r>
              <a:rPr lang="en-US"/>
              <a:t>Click to edit </a:t>
            </a:r>
            <a:br>
              <a:rPr lang="en-US"/>
            </a:br>
            <a:r>
              <a:rPr lang="en-US"/>
              <a:t>Master title style</a:t>
            </a:r>
          </a:p>
        </p:txBody>
      </p:sp>
      <p:sp>
        <p:nvSpPr>
          <p:cNvPr id="1125" name="Rectangle 101"/>
          <p:cNvSpPr>
            <a:spLocks noChangeArrowheads="1"/>
          </p:cNvSpPr>
          <p:nvPr/>
        </p:nvSpPr>
        <p:spPr bwMode="auto">
          <a:xfrm>
            <a:off x="0" y="6807200"/>
            <a:ext cx="9144000" cy="50800"/>
          </a:xfrm>
          <a:prstGeom prst="rect">
            <a:avLst/>
          </a:prstGeom>
          <a:solidFill>
            <a:srgbClr val="225A7A"/>
          </a:solidFill>
          <a:ln w="9525">
            <a:noFill/>
            <a:miter lim="800000"/>
            <a:headEnd/>
            <a:tailEnd/>
          </a:ln>
          <a:effectLst/>
        </p:spPr>
        <p:txBody>
          <a:bodyPr wrap="none" anchor="ctr"/>
          <a:lstStyle/>
          <a:p>
            <a:pPr>
              <a:defRPr/>
            </a:pPr>
            <a:endParaRPr lang="en-US">
              <a:cs typeface="+mn-cs"/>
            </a:endParaRPr>
          </a:p>
        </p:txBody>
      </p:sp>
      <p:pic>
        <p:nvPicPr>
          <p:cNvPr id="90119" name="Picture 102"/>
          <p:cNvPicPr>
            <a:picLocks noChangeAspect="1" noChangeArrowheads="1"/>
          </p:cNvPicPr>
          <p:nvPr/>
        </p:nvPicPr>
        <p:blipFill>
          <a:blip r:embed="rId18" cstate="email"/>
          <a:srcRect/>
          <a:stretch>
            <a:fillRect/>
          </a:stretch>
        </p:blipFill>
        <p:spPr bwMode="auto">
          <a:xfrm>
            <a:off x="7761288" y="349250"/>
            <a:ext cx="1228725" cy="341313"/>
          </a:xfrm>
          <a:prstGeom prst="rect">
            <a:avLst/>
          </a:prstGeom>
          <a:noFill/>
          <a:ln w="9525">
            <a:noFill/>
            <a:miter lim="800000"/>
            <a:headEnd/>
            <a:tailEnd/>
          </a:ln>
        </p:spPr>
      </p:pic>
      <p:sp>
        <p:nvSpPr>
          <p:cNvPr id="1129" name="Rectangle 105"/>
          <p:cNvSpPr>
            <a:spLocks noGrp="1" noChangeArrowheads="1"/>
          </p:cNvSpPr>
          <p:nvPr>
            <p:ph type="dt" sz="half" idx="2"/>
          </p:nvPr>
        </p:nvSpPr>
        <p:spPr bwMode="auto">
          <a:xfrm>
            <a:off x="85725" y="6961188"/>
            <a:ext cx="1352550"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eaLnBrk="0" hangingPunct="0">
              <a:lnSpc>
                <a:spcPct val="85000"/>
              </a:lnSpc>
              <a:spcBef>
                <a:spcPct val="20000"/>
              </a:spcBef>
              <a:defRPr sz="900">
                <a:solidFill>
                  <a:schemeClr val="bg1"/>
                </a:solidFill>
                <a:latin typeface="Arial" charset="0"/>
                <a:cs typeface="+mn-cs"/>
              </a:defRPr>
            </a:lvl1pPr>
          </a:lstStyle>
          <a:p>
            <a:pPr>
              <a:defRPr/>
            </a:pPr>
            <a:r>
              <a:rPr lang="en-US"/>
              <a:t>12/01/09 - 9pm</a:t>
            </a:r>
          </a:p>
        </p:txBody>
      </p:sp>
      <p:sp>
        <p:nvSpPr>
          <p:cNvPr id="1130" name="Rectangle 106"/>
          <p:cNvSpPr>
            <a:spLocks noGrp="1" noChangeArrowheads="1"/>
          </p:cNvSpPr>
          <p:nvPr>
            <p:ph type="ftr" sz="quarter" idx="3"/>
          </p:nvPr>
        </p:nvSpPr>
        <p:spPr bwMode="auto">
          <a:xfrm>
            <a:off x="2695575" y="6961188"/>
            <a:ext cx="3752850" cy="117475"/>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ctr" eaLnBrk="0" hangingPunct="0">
              <a:lnSpc>
                <a:spcPct val="85000"/>
              </a:lnSpc>
              <a:spcBef>
                <a:spcPct val="20000"/>
              </a:spcBef>
              <a:defRPr sz="900">
                <a:solidFill>
                  <a:schemeClr val="bg1"/>
                </a:solidFill>
                <a:latin typeface="Arial" charset="0"/>
                <a:cs typeface="+mn-cs"/>
              </a:defRPr>
            </a:lvl1pPr>
          </a:lstStyle>
          <a:p>
            <a:pPr>
              <a:defRPr/>
            </a:pPr>
            <a:r>
              <a:rPr lang="en-US"/>
              <a:t>eSlide – P6466 – The Financial Crisis and the Future of the P/C</a:t>
            </a:r>
          </a:p>
        </p:txBody>
      </p:sp>
      <p:sp>
        <p:nvSpPr>
          <p:cNvPr id="1134" name="Rectangle 110"/>
          <p:cNvSpPr>
            <a:spLocks noGrp="1" noChangeArrowheads="1"/>
          </p:cNvSpPr>
          <p:nvPr>
            <p:ph type="sldNum" sz="quarter" idx="4"/>
          </p:nvPr>
        </p:nvSpPr>
        <p:spPr bwMode="auto">
          <a:xfrm>
            <a:off x="8601075" y="6656388"/>
            <a:ext cx="447675" cy="115887"/>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lnSpc>
                <a:spcPct val="85000"/>
              </a:lnSpc>
              <a:spcBef>
                <a:spcPct val="20000"/>
              </a:spcBef>
              <a:defRPr sz="900">
                <a:latin typeface="Arial" charset="0"/>
                <a:cs typeface="+mn-cs"/>
              </a:defRPr>
            </a:lvl1pPr>
          </a:lstStyle>
          <a:p>
            <a:pPr>
              <a:defRPr/>
            </a:pPr>
            <a:fld id="{FF8B5C7A-7BED-4BF9-AD02-83F44DE0BE2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437" r:id="rId1"/>
    <p:sldLayoutId id="2147485426" r:id="rId2"/>
    <p:sldLayoutId id="2147485427" r:id="rId3"/>
    <p:sldLayoutId id="2147485428" r:id="rId4"/>
    <p:sldLayoutId id="2147485429" r:id="rId5"/>
    <p:sldLayoutId id="2147485430" r:id="rId6"/>
    <p:sldLayoutId id="2147485431" r:id="rId7"/>
    <p:sldLayoutId id="2147485432" r:id="rId8"/>
    <p:sldLayoutId id="2147485433" r:id="rId9"/>
    <p:sldLayoutId id="2147485434" r:id="rId10"/>
    <p:sldLayoutId id="2147485435" r:id="rId11"/>
    <p:sldLayoutId id="2147485436" r:id="rId12"/>
    <p:sldLayoutId id="2147485438" r:id="rId13"/>
    <p:sldLayoutId id="2147485440" r:id="rId14"/>
    <p:sldLayoutId id="2147485441" r:id="rId15"/>
  </p:sldLayoutIdLst>
  <p:hf hdr="0" ftr="0"/>
  <p:txStyles>
    <p:titleStyle>
      <a:lvl1pPr algn="l" defTabSz="114300" rtl="0" eaLnBrk="0" fontAlgn="base" hangingPunct="0">
        <a:lnSpc>
          <a:spcPct val="90000"/>
        </a:lnSpc>
        <a:spcBef>
          <a:spcPct val="0"/>
        </a:spcBef>
        <a:spcAft>
          <a:spcPct val="0"/>
        </a:spcAft>
        <a:defRPr sz="3000" b="1">
          <a:solidFill>
            <a:srgbClr val="225A7A"/>
          </a:solidFill>
          <a:latin typeface="Arial" charset="0"/>
          <a:ea typeface="+mj-ea"/>
          <a:cs typeface="+mj-cs"/>
        </a:defRPr>
      </a:lvl1pPr>
      <a:lvl2pPr algn="l" defTabSz="114300" rtl="0" eaLnBrk="0" fontAlgn="base" hangingPunct="0">
        <a:lnSpc>
          <a:spcPct val="90000"/>
        </a:lnSpc>
        <a:spcBef>
          <a:spcPct val="0"/>
        </a:spcBef>
        <a:spcAft>
          <a:spcPct val="0"/>
        </a:spcAft>
        <a:defRPr sz="3000" b="1">
          <a:solidFill>
            <a:srgbClr val="225A7A"/>
          </a:solidFill>
          <a:latin typeface="Arial"/>
        </a:defRPr>
      </a:lvl2pPr>
      <a:lvl3pPr algn="l" defTabSz="114300" rtl="0" eaLnBrk="0" fontAlgn="base" hangingPunct="0">
        <a:lnSpc>
          <a:spcPct val="90000"/>
        </a:lnSpc>
        <a:spcBef>
          <a:spcPct val="0"/>
        </a:spcBef>
        <a:spcAft>
          <a:spcPct val="0"/>
        </a:spcAft>
        <a:defRPr sz="3000" b="1">
          <a:solidFill>
            <a:srgbClr val="225A7A"/>
          </a:solidFill>
          <a:latin typeface="Arial"/>
        </a:defRPr>
      </a:lvl3pPr>
      <a:lvl4pPr algn="l" defTabSz="114300" rtl="0" eaLnBrk="0" fontAlgn="base" hangingPunct="0">
        <a:lnSpc>
          <a:spcPct val="90000"/>
        </a:lnSpc>
        <a:spcBef>
          <a:spcPct val="0"/>
        </a:spcBef>
        <a:spcAft>
          <a:spcPct val="0"/>
        </a:spcAft>
        <a:defRPr sz="3000" b="1">
          <a:solidFill>
            <a:srgbClr val="225A7A"/>
          </a:solidFill>
          <a:latin typeface="Arial"/>
        </a:defRPr>
      </a:lvl4pPr>
      <a:lvl5pPr algn="l" defTabSz="114300" rtl="0" eaLnBrk="0" fontAlgn="base" hangingPunct="0">
        <a:lnSpc>
          <a:spcPct val="90000"/>
        </a:lnSpc>
        <a:spcBef>
          <a:spcPct val="0"/>
        </a:spcBef>
        <a:spcAft>
          <a:spcPct val="0"/>
        </a:spcAft>
        <a:defRPr sz="3000" b="1">
          <a:solidFill>
            <a:srgbClr val="225A7A"/>
          </a:solidFill>
          <a:latin typeface="Arial"/>
        </a:defRPr>
      </a:lvl5pPr>
      <a:lvl6pPr marL="457200" algn="l" fontAlgn="base">
        <a:spcBef>
          <a:spcPct val="0"/>
        </a:spcBef>
        <a:spcAft>
          <a:spcPct val="0"/>
        </a:spcAft>
        <a:defRPr sz="3200">
          <a:solidFill>
            <a:schemeClr val="bg1">
              <a:alpha val="100000"/>
            </a:schemeClr>
          </a:solidFill>
          <a:latin typeface="Arial"/>
        </a:defRPr>
      </a:lvl6pPr>
      <a:lvl7pPr marL="914400" algn="l" fontAlgn="base">
        <a:spcBef>
          <a:spcPct val="0"/>
        </a:spcBef>
        <a:spcAft>
          <a:spcPct val="0"/>
        </a:spcAft>
        <a:defRPr sz="3200">
          <a:solidFill>
            <a:schemeClr val="bg1">
              <a:alpha val="100000"/>
            </a:schemeClr>
          </a:solidFill>
          <a:latin typeface="Arial"/>
        </a:defRPr>
      </a:lvl7pPr>
      <a:lvl8pPr marL="1371600" algn="l" fontAlgn="base">
        <a:spcBef>
          <a:spcPct val="0"/>
        </a:spcBef>
        <a:spcAft>
          <a:spcPct val="0"/>
        </a:spcAft>
        <a:defRPr sz="3200">
          <a:solidFill>
            <a:schemeClr val="bg1">
              <a:alpha val="100000"/>
            </a:schemeClr>
          </a:solidFill>
          <a:latin typeface="Arial"/>
        </a:defRPr>
      </a:lvl8pPr>
      <a:lvl9pPr marL="1828800" algn="l" fontAlgn="base">
        <a:spcBef>
          <a:spcPct val="0"/>
        </a:spcBef>
        <a:spcAft>
          <a:spcPct val="0"/>
        </a:spcAft>
        <a:defRPr sz="3200">
          <a:solidFill>
            <a:schemeClr val="bg1">
              <a:alpha val="100000"/>
            </a:schemeClr>
          </a:solidFill>
          <a:latin typeface="Arial"/>
        </a:defRPr>
      </a:lvl9pPr>
    </p:titleStyle>
    <p:bodyStyle>
      <a:lvl1pPr marL="292100" indent="-292100" algn="l" rtl="0" eaLnBrk="0" fontAlgn="base" hangingPunct="0">
        <a:lnSpc>
          <a:spcPct val="90000"/>
        </a:lnSpc>
        <a:spcBef>
          <a:spcPct val="100000"/>
        </a:spcBef>
        <a:spcAft>
          <a:spcPct val="0"/>
        </a:spcAft>
        <a:buClr>
          <a:schemeClr val="accent2"/>
        </a:buClr>
        <a:buFont typeface="Wingdings" pitchFamily="2" charset="2"/>
        <a:buChar char="n"/>
        <a:defRPr sz="2400">
          <a:solidFill>
            <a:schemeClr val="tx1"/>
          </a:solidFill>
          <a:latin typeface="Arial" charset="0"/>
          <a:ea typeface="+mn-ea"/>
          <a:cs typeface="+mn-cs"/>
        </a:defRPr>
      </a:lvl1pPr>
      <a:lvl2pPr marL="635000" indent="-228600" algn="l" rtl="0" eaLnBrk="0" fontAlgn="base" hangingPunct="0">
        <a:lnSpc>
          <a:spcPct val="90000"/>
        </a:lnSpc>
        <a:spcBef>
          <a:spcPct val="50000"/>
        </a:spcBef>
        <a:spcAft>
          <a:spcPct val="0"/>
        </a:spcAft>
        <a:buClr>
          <a:schemeClr val="accent2"/>
        </a:buClr>
        <a:buFont typeface="Wingdings" pitchFamily="2" charset="2"/>
        <a:buChar char="w"/>
        <a:defRPr sz="2200">
          <a:solidFill>
            <a:schemeClr val="tx1"/>
          </a:solidFill>
          <a:latin typeface="Arial" charset="0"/>
        </a:defRPr>
      </a:lvl2pPr>
      <a:lvl3pPr marL="977900" indent="-228600" algn="l" rtl="0" eaLnBrk="0" fontAlgn="base" hangingPunct="0">
        <a:lnSpc>
          <a:spcPct val="90000"/>
        </a:lnSpc>
        <a:spcBef>
          <a:spcPct val="25000"/>
        </a:spcBef>
        <a:spcAft>
          <a:spcPct val="0"/>
        </a:spcAft>
        <a:buClr>
          <a:schemeClr val="accent2"/>
        </a:buClr>
        <a:buFont typeface="Arial" charset="0"/>
        <a:buChar char="–"/>
        <a:defRPr sz="2000">
          <a:solidFill>
            <a:schemeClr val="tx1"/>
          </a:solidFill>
          <a:latin typeface="Arial" charset="0"/>
        </a:defRPr>
      </a:lvl3pPr>
      <a:lvl4pPr marL="1320800" indent="-228600" algn="l" rtl="0" eaLnBrk="0" fontAlgn="base" hangingPunct="0">
        <a:lnSpc>
          <a:spcPct val="90000"/>
        </a:lnSpc>
        <a:spcBef>
          <a:spcPct val="15000"/>
        </a:spcBef>
        <a:spcAft>
          <a:spcPct val="0"/>
        </a:spcAft>
        <a:buClr>
          <a:schemeClr val="accent2"/>
        </a:buClr>
        <a:buFont typeface="Wingdings" pitchFamily="2" charset="2"/>
        <a:buChar char="§"/>
        <a:defRPr>
          <a:solidFill>
            <a:schemeClr val="tx1"/>
          </a:solidFill>
          <a:latin typeface="Arial" charset="0"/>
        </a:defRPr>
      </a:lvl4pPr>
      <a:lvl5pPr marL="1663700" indent="-228600" algn="l" rtl="0" eaLnBrk="0" fontAlgn="base" hangingPunct="0">
        <a:lnSpc>
          <a:spcPct val="95000"/>
        </a:lnSpc>
        <a:spcBef>
          <a:spcPct val="15000"/>
        </a:spcBef>
        <a:spcAft>
          <a:spcPct val="0"/>
        </a:spcAft>
        <a:buClr>
          <a:schemeClr val="accent2"/>
        </a:buClr>
        <a:buChar char="»"/>
        <a:defRPr sz="1600">
          <a:solidFill>
            <a:schemeClr val="tx1"/>
          </a:solidFill>
          <a:latin typeface="Arial" charset="0"/>
        </a:defRPr>
      </a:lvl5pPr>
      <a:lvl6pPr marL="2514600" indent="-228600" algn="l" fontAlgn="base">
        <a:spcBef>
          <a:spcPct val="20000"/>
        </a:spcBef>
        <a:spcAft>
          <a:spcPct val="0"/>
        </a:spcAft>
        <a:buChar char="»"/>
        <a:defRPr>
          <a:solidFill>
            <a:schemeClr val="bg1">
              <a:alpha val="100000"/>
            </a:schemeClr>
          </a:solidFill>
          <a:latin typeface="+mn-lt"/>
        </a:defRPr>
      </a:lvl6pPr>
      <a:lvl7pPr marL="2971800" indent="-228600" algn="l" fontAlgn="base">
        <a:spcBef>
          <a:spcPct val="20000"/>
        </a:spcBef>
        <a:spcAft>
          <a:spcPct val="0"/>
        </a:spcAft>
        <a:buChar char="»"/>
        <a:defRPr>
          <a:solidFill>
            <a:schemeClr val="bg1">
              <a:alpha val="100000"/>
            </a:schemeClr>
          </a:solidFill>
          <a:latin typeface="+mn-lt"/>
        </a:defRPr>
      </a:lvl7pPr>
      <a:lvl8pPr marL="3429000" indent="-228600" algn="l" fontAlgn="base">
        <a:spcBef>
          <a:spcPct val="20000"/>
        </a:spcBef>
        <a:spcAft>
          <a:spcPct val="0"/>
        </a:spcAft>
        <a:buChar char="»"/>
        <a:defRPr>
          <a:solidFill>
            <a:schemeClr val="bg1">
              <a:alpha val="100000"/>
            </a:schemeClr>
          </a:solidFill>
          <a:latin typeface="+mn-lt"/>
        </a:defRPr>
      </a:lvl8pPr>
      <a:lvl9pPr marL="3886200" indent="-228600" algn="l" fontAlgn="base">
        <a:spcBef>
          <a:spcPct val="20000"/>
        </a:spcBef>
        <a:spcAft>
          <a:spcPct val="0"/>
        </a:spcAft>
        <a:buChar char="»"/>
        <a:defRPr>
          <a:solidFill>
            <a:schemeClr val="bg1">
              <a:alpha val="100000"/>
            </a:schemeClr>
          </a:solidFill>
          <a:latin typeface="+mn-lt"/>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2.emf"/><Relationship Id="rId4"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vmlDrawing" Target="../drawings/vmlDrawing7.vml"/><Relationship Id="rId5" Type="http://schemas.openxmlformats.org/officeDocument/2006/relationships/image" Target="../media/image13.e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vmlDrawing" Target="../drawings/vmlDrawing8.vml"/><Relationship Id="rId5" Type="http://schemas.openxmlformats.org/officeDocument/2006/relationships/image" Target="../media/image14.emf"/><Relationship Id="rId4"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vmlDrawing" Target="../drawings/vmlDrawing9.vml"/><Relationship Id="rId5" Type="http://schemas.openxmlformats.org/officeDocument/2006/relationships/image" Target="../media/image15.emf"/><Relationship Id="rId4" Type="http://schemas.openxmlformats.org/officeDocument/2006/relationships/oleObject" Target="../embeddings/oleObject9.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6.emf"/><Relationship Id="rId4" Type="http://schemas.openxmlformats.org/officeDocument/2006/relationships/oleObject" Target="../embeddings/oleObject10.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vmlDrawing" Target="../drawings/vmlDrawing11.vml"/><Relationship Id="rId5" Type="http://schemas.openxmlformats.org/officeDocument/2006/relationships/image" Target="../media/image17.emf"/><Relationship Id="rId4" Type="http://schemas.openxmlformats.org/officeDocument/2006/relationships/oleObject" Target="../embeddings/oleObject11.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18.emf"/><Relationship Id="rId4" Type="http://schemas.openxmlformats.org/officeDocument/2006/relationships/oleObject" Target="../embeddings/oleObject12.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3.vml"/><Relationship Id="rId5" Type="http://schemas.openxmlformats.org/officeDocument/2006/relationships/image" Target="../media/image19.emf"/><Relationship Id="rId4" Type="http://schemas.openxmlformats.org/officeDocument/2006/relationships/oleObject" Target="../embeddings/oleObject13.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20.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21.emf"/><Relationship Id="rId4" Type="http://schemas.openxmlformats.org/officeDocument/2006/relationships/oleObject" Target="../embeddings/oleObject15.bin"/></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24.png"/><Relationship Id="rId5" Type="http://schemas.openxmlformats.org/officeDocument/2006/relationships/notesSlide" Target="../notesSlides/notesSlide20.xml"/><Relationship Id="rId4"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16.vml"/><Relationship Id="rId5" Type="http://schemas.openxmlformats.org/officeDocument/2006/relationships/image" Target="../media/image25.emf"/><Relationship Id="rId4" Type="http://schemas.openxmlformats.org/officeDocument/2006/relationships/oleObject" Target="../embeddings/oleObject16.bin"/></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6.xml"/><Relationship Id="rId1" Type="http://schemas.openxmlformats.org/officeDocument/2006/relationships/vmlDrawing" Target="../drawings/vmlDrawing17.vml"/><Relationship Id="rId5" Type="http://schemas.openxmlformats.org/officeDocument/2006/relationships/image" Target="../media/image26.emf"/><Relationship Id="rId4" Type="http://schemas.openxmlformats.org/officeDocument/2006/relationships/oleObject" Target="../embeddings/oleObject17.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6.xml"/><Relationship Id="rId1" Type="http://schemas.openxmlformats.org/officeDocument/2006/relationships/vmlDrawing" Target="../drawings/vmlDrawing18.vml"/><Relationship Id="rId5" Type="http://schemas.openxmlformats.org/officeDocument/2006/relationships/image" Target="../media/image27.emf"/><Relationship Id="rId4" Type="http://schemas.openxmlformats.org/officeDocument/2006/relationships/oleObject" Target="../embeddings/oleObject18.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vmlDrawing" Target="../drawings/vmlDrawing19.vml"/><Relationship Id="rId5" Type="http://schemas.openxmlformats.org/officeDocument/2006/relationships/image" Target="../media/image28.emf"/><Relationship Id="rId4" Type="http://schemas.openxmlformats.org/officeDocument/2006/relationships/oleObject" Target="../embeddings/oleObject19.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6.xml"/><Relationship Id="rId1" Type="http://schemas.openxmlformats.org/officeDocument/2006/relationships/vmlDrawing" Target="../drawings/vmlDrawing20.vml"/><Relationship Id="rId5" Type="http://schemas.openxmlformats.org/officeDocument/2006/relationships/image" Target="../media/image29.emf"/><Relationship Id="rId4" Type="http://schemas.openxmlformats.org/officeDocument/2006/relationships/oleObject" Target="../embeddings/oleObject20.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vmlDrawing" Target="../drawings/vmlDrawing21.vml"/><Relationship Id="rId6" Type="http://schemas.openxmlformats.org/officeDocument/2006/relationships/image" Target="../media/image30.emf"/><Relationship Id="rId5" Type="http://schemas.openxmlformats.org/officeDocument/2006/relationships/oleObject" Target="../embeddings/oleObject21.bin"/><Relationship Id="rId4" Type="http://schemas.openxmlformats.org/officeDocument/2006/relationships/hyperlink" Target="http://www.federalreserve.gov/releases/h15/data.htm" TargetMode="External"/></Relationships>
</file>

<file path=ppt/slides/_rels/slide3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6.xml"/><Relationship Id="rId1" Type="http://schemas.openxmlformats.org/officeDocument/2006/relationships/vmlDrawing" Target="../drawings/vmlDrawing22.vml"/><Relationship Id="rId5" Type="http://schemas.openxmlformats.org/officeDocument/2006/relationships/image" Target="../media/image31.emf"/><Relationship Id="rId4" Type="http://schemas.openxmlformats.org/officeDocument/2006/relationships/oleObject" Target="../embeddings/oleObject22.bin"/></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6.xml"/><Relationship Id="rId1" Type="http://schemas.openxmlformats.org/officeDocument/2006/relationships/vmlDrawing" Target="../drawings/vmlDrawing23.vml"/><Relationship Id="rId5" Type="http://schemas.openxmlformats.org/officeDocument/2006/relationships/image" Target="../media/image32.emf"/><Relationship Id="rId4" Type="http://schemas.openxmlformats.org/officeDocument/2006/relationships/oleObject" Target="../embeddings/oleObject23.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6.xml"/><Relationship Id="rId1" Type="http://schemas.openxmlformats.org/officeDocument/2006/relationships/vmlDrawing" Target="../drawings/vmlDrawing24.vml"/><Relationship Id="rId5" Type="http://schemas.openxmlformats.org/officeDocument/2006/relationships/image" Target="../media/image33.emf"/><Relationship Id="rId4" Type="http://schemas.openxmlformats.org/officeDocument/2006/relationships/oleObject" Target="../embeddings/oleObject24.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hyperlink" Target="http://www.economywatch.com/economic-statistics/economic-indicators/GDP_Share_of_World_Total_PPP" TargetMode="External"/><Relationship Id="rId5" Type="http://schemas.openxmlformats.org/officeDocument/2006/relationships/image" Target="../media/image4.e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vmlDrawing" Target="../drawings/vmlDrawing25.vml"/><Relationship Id="rId6" Type="http://schemas.openxmlformats.org/officeDocument/2006/relationships/image" Target="../media/image34.emf"/><Relationship Id="rId5" Type="http://schemas.openxmlformats.org/officeDocument/2006/relationships/oleObject" Target="../embeddings/oleObject25.bin"/><Relationship Id="rId4" Type="http://schemas.openxmlformats.org/officeDocument/2006/relationships/notesSlide" Target="../notesSlides/notesSlide35.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7.xml"/><Relationship Id="rId1" Type="http://schemas.openxmlformats.org/officeDocument/2006/relationships/vmlDrawing" Target="../drawings/vmlDrawing26.vml"/><Relationship Id="rId5" Type="http://schemas.openxmlformats.org/officeDocument/2006/relationships/image" Target="../media/image35.emf"/><Relationship Id="rId4" Type="http://schemas.openxmlformats.org/officeDocument/2006/relationships/oleObject" Target="../embeddings/oleObject26.bin"/></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7.xml"/><Relationship Id="rId1" Type="http://schemas.openxmlformats.org/officeDocument/2006/relationships/vmlDrawing" Target="../drawings/vmlDrawing27.vml"/><Relationship Id="rId6" Type="http://schemas.openxmlformats.org/officeDocument/2006/relationships/image" Target="../media/image36.emf"/><Relationship Id="rId5" Type="http://schemas.openxmlformats.org/officeDocument/2006/relationships/oleObject" Target="../embeddings/oleObject27.bin"/><Relationship Id="rId4" Type="http://schemas.openxmlformats.org/officeDocument/2006/relationships/notesSlide" Target="../notesSlides/notesSlide37.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8.xml"/><Relationship Id="rId1" Type="http://schemas.openxmlformats.org/officeDocument/2006/relationships/vmlDrawing" Target="../drawings/vmlDrawing28.vml"/><Relationship Id="rId6" Type="http://schemas.openxmlformats.org/officeDocument/2006/relationships/image" Target="../media/image37.emf"/><Relationship Id="rId5" Type="http://schemas.openxmlformats.org/officeDocument/2006/relationships/oleObject" Target="../embeddings/oleObject28.bin"/><Relationship Id="rId4" Type="http://schemas.openxmlformats.org/officeDocument/2006/relationships/notesSlide" Target="../notesSlides/notesSlide38.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7.xml"/><Relationship Id="rId1" Type="http://schemas.openxmlformats.org/officeDocument/2006/relationships/vmlDrawing" Target="../drawings/vmlDrawing29.vml"/><Relationship Id="rId5" Type="http://schemas.openxmlformats.org/officeDocument/2006/relationships/image" Target="../media/image38.emf"/><Relationship Id="rId4" Type="http://schemas.openxmlformats.org/officeDocument/2006/relationships/oleObject" Target="../embeddings/oleObject29.bin"/></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9.xml"/><Relationship Id="rId1" Type="http://schemas.openxmlformats.org/officeDocument/2006/relationships/vmlDrawing" Target="../drawings/vmlDrawing30.vml"/><Relationship Id="rId6" Type="http://schemas.openxmlformats.org/officeDocument/2006/relationships/image" Target="../media/image39.emf"/><Relationship Id="rId5" Type="http://schemas.openxmlformats.org/officeDocument/2006/relationships/oleObject" Target="../embeddings/oleObject30.bin"/><Relationship Id="rId4" Type="http://schemas.openxmlformats.org/officeDocument/2006/relationships/notesSlide" Target="../notesSlides/notesSlide40.xml"/></Relationships>
</file>

<file path=ppt/slides/_rels/slide4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hyperlink" Target="http://www.economywatch.com/economic-statistics/economic-indicators/GDP_Share_of_World_Total_PPP" TargetMode="External"/><Relationship Id="rId5" Type="http://schemas.openxmlformats.org/officeDocument/2006/relationships/image" Target="../media/image5.emf"/><Relationship Id="rId4" Type="http://schemas.openxmlformats.org/officeDocument/2006/relationships/oleObject" Target="../embeddings/oleObject2.bin"/></Relationships>
</file>

<file path=ppt/slides/_rels/slide5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7.xml"/><Relationship Id="rId1" Type="http://schemas.openxmlformats.org/officeDocument/2006/relationships/vmlDrawing" Target="../drawings/vmlDrawing31.vml"/><Relationship Id="rId5" Type="http://schemas.openxmlformats.org/officeDocument/2006/relationships/image" Target="../media/image40.emf"/><Relationship Id="rId4" Type="http://schemas.openxmlformats.org/officeDocument/2006/relationships/oleObject" Target="../embeddings/oleObject31.bin"/></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7.xml"/><Relationship Id="rId1" Type="http://schemas.openxmlformats.org/officeDocument/2006/relationships/vmlDrawing" Target="../drawings/vmlDrawing32.vml"/><Relationship Id="rId5" Type="http://schemas.openxmlformats.org/officeDocument/2006/relationships/image" Target="../media/image41.emf"/><Relationship Id="rId4" Type="http://schemas.openxmlformats.org/officeDocument/2006/relationships/oleObject" Target="../embeddings/oleObject32.bin"/></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1.e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ctrTitle"/>
          </p:nvPr>
        </p:nvSpPr>
        <p:spPr>
          <a:xfrm>
            <a:off x="0" y="2586313"/>
            <a:ext cx="9104313" cy="1348061"/>
          </a:xfrm>
          <a:ln/>
        </p:spPr>
        <p:txBody>
          <a:bodyPr/>
          <a:lstStyle/>
          <a:p>
            <a:r>
              <a:rPr lang="en-US" sz="4800" dirty="0"/>
              <a:t>Economic Perspectives</a:t>
            </a:r>
            <a:br>
              <a:rPr lang="en-US" sz="4800" dirty="0"/>
            </a:br>
            <a:r>
              <a:rPr lang="en-US" sz="4800" dirty="0"/>
              <a:t>on the Future of Reinsurance</a:t>
            </a:r>
            <a:endParaRPr lang="en-US" sz="4800" i="1" dirty="0">
              <a:solidFill>
                <a:srgbClr val="C00000"/>
              </a:solidFill>
            </a:endParaRPr>
          </a:p>
        </p:txBody>
      </p:sp>
      <p:sp>
        <p:nvSpPr>
          <p:cNvPr id="94211" name="Rectangle 3"/>
          <p:cNvSpPr>
            <a:spLocks noGrp="1" noChangeArrowheads="1"/>
          </p:cNvSpPr>
          <p:nvPr>
            <p:ph type="subTitle" idx="1"/>
          </p:nvPr>
        </p:nvSpPr>
        <p:spPr>
          <a:xfrm>
            <a:off x="0" y="4099421"/>
            <a:ext cx="9144000" cy="1621982"/>
          </a:xfrm>
        </p:spPr>
        <p:txBody>
          <a:bodyPr/>
          <a:lstStyle/>
          <a:p>
            <a:pPr>
              <a:lnSpc>
                <a:spcPct val="80000"/>
              </a:lnSpc>
            </a:pPr>
            <a:r>
              <a:rPr lang="en-US" sz="2800" i="1" dirty="0"/>
              <a:t>Re Underwriting: Facing the Future –</a:t>
            </a:r>
            <a:br>
              <a:rPr lang="en-US" sz="2800" i="1" dirty="0"/>
            </a:br>
            <a:r>
              <a:rPr lang="en-US" sz="2800" i="1" dirty="0"/>
              <a:t>Emerging, Issues, Risks, and Opportunities</a:t>
            </a:r>
          </a:p>
          <a:p>
            <a:pPr>
              <a:lnSpc>
                <a:spcPct val="80000"/>
              </a:lnSpc>
            </a:pPr>
            <a:r>
              <a:rPr lang="en-US" dirty="0"/>
              <a:t>New York, NY</a:t>
            </a:r>
          </a:p>
          <a:p>
            <a:pPr>
              <a:lnSpc>
                <a:spcPct val="80000"/>
              </a:lnSpc>
            </a:pPr>
            <a:r>
              <a:rPr lang="en-US" dirty="0"/>
              <a:t>September 13, 2016</a:t>
            </a:r>
            <a:endParaRPr lang="en-US" i="1" dirty="0">
              <a:solidFill>
                <a:srgbClr val="C00000"/>
              </a:solidFill>
            </a:endParaRPr>
          </a:p>
        </p:txBody>
      </p:sp>
      <p:sp>
        <p:nvSpPr>
          <p:cNvPr id="94212" name="Rectangle 3"/>
          <p:cNvSpPr txBox="1">
            <a:spLocks noChangeArrowheads="1"/>
          </p:cNvSpPr>
          <p:nvPr/>
        </p:nvSpPr>
        <p:spPr bwMode="gray">
          <a:xfrm>
            <a:off x="0" y="5886450"/>
            <a:ext cx="9144000" cy="971550"/>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1"/>
              </a:buClr>
              <a:buFont typeface="Wingdings" pitchFamily="2" charset="2"/>
              <a:buNone/>
            </a:pPr>
            <a:r>
              <a:rPr lang="en-US" b="1" dirty="0">
                <a:solidFill>
                  <a:srgbClr val="225A7A"/>
                </a:solidFill>
              </a:rPr>
              <a:t>Steven N. Weisbart, Ph.D., CLU, Senior Vice President &amp; Chief Economist</a:t>
            </a:r>
          </a:p>
          <a:p>
            <a:pPr algn="ctr" eaLnBrk="0" hangingPunct="0">
              <a:lnSpc>
                <a:spcPct val="90000"/>
              </a:lnSpc>
              <a:spcBef>
                <a:spcPct val="25000"/>
              </a:spcBef>
              <a:buClr>
                <a:schemeClr val="accent1"/>
              </a:buClr>
            </a:pPr>
            <a:r>
              <a:rPr lang="en-US" b="1" dirty="0">
                <a:solidFill>
                  <a:srgbClr val="225A7A"/>
                </a:solidFill>
                <a:sym typeface="Symbol" pitchFamily="18" charset="2"/>
              </a:rPr>
              <a:t>Insurance Information Institute  110 William Street  New York, NY 10038</a:t>
            </a:r>
          </a:p>
          <a:p>
            <a:pPr algn="ctr" eaLnBrk="0" hangingPunct="0">
              <a:lnSpc>
                <a:spcPct val="90000"/>
              </a:lnSpc>
              <a:spcBef>
                <a:spcPct val="25000"/>
              </a:spcBef>
              <a:buClr>
                <a:schemeClr val="accent1"/>
              </a:buClr>
            </a:pPr>
            <a:r>
              <a:rPr lang="en-US" b="1" dirty="0">
                <a:solidFill>
                  <a:schemeClr val="bg1"/>
                </a:solidFill>
                <a:sym typeface="Symbol" pitchFamily="18" charset="2"/>
              </a:rPr>
              <a:t>Tel: 212.346.5540  Cell: 917.494.5945  stevenw@iii.org  www.iii.org</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54A481A6-7776-41EE-A337-58DE1EF18745}" type="slidenum">
              <a:rPr lang="en-US" sz="900"/>
              <a:pPr algn="r" eaLnBrk="0" hangingPunct="0">
                <a:lnSpc>
                  <a:spcPct val="85000"/>
                </a:lnSpc>
                <a:spcBef>
                  <a:spcPct val="20000"/>
                </a:spcBef>
              </a:pPr>
              <a:t>10</a:t>
            </a:fld>
            <a:endParaRPr lang="en-US" sz="900"/>
          </a:p>
        </p:txBody>
      </p:sp>
      <p:sp>
        <p:nvSpPr>
          <p:cNvPr id="4100" name="Rectangle 2"/>
          <p:cNvSpPr>
            <a:spLocks noGrp="1" noChangeArrowheads="1"/>
          </p:cNvSpPr>
          <p:nvPr>
            <p:ph type="title" idx="4294967295"/>
          </p:nvPr>
        </p:nvSpPr>
        <p:spPr>
          <a:xfrm>
            <a:off x="803275" y="185738"/>
            <a:ext cx="6673850" cy="860425"/>
          </a:xfrm>
        </p:spPr>
        <p:txBody>
          <a:bodyPr/>
          <a:lstStyle/>
          <a:p>
            <a:r>
              <a:rPr lang="en-US" dirty="0"/>
              <a:t>Forecasts of 2016-17 GDP Growth</a:t>
            </a:r>
            <a:br>
              <a:rPr lang="en-US" dirty="0"/>
            </a:br>
            <a:r>
              <a:rPr lang="en-US" dirty="0"/>
              <a:t>of Selected Developing Economies </a:t>
            </a:r>
          </a:p>
        </p:txBody>
      </p:sp>
      <p:sp>
        <p:nvSpPr>
          <p:cNvPr id="4101" name="Rectangle 4"/>
          <p:cNvSpPr>
            <a:spLocks noChangeArrowheads="1"/>
          </p:cNvSpPr>
          <p:nvPr/>
        </p:nvSpPr>
        <p:spPr bwMode="auto">
          <a:xfrm>
            <a:off x="372090" y="6262037"/>
            <a:ext cx="8001000" cy="477054"/>
          </a:xfrm>
          <a:prstGeom prst="rect">
            <a:avLst/>
          </a:prstGeom>
          <a:noFill/>
          <a:ln w="9525">
            <a:noFill/>
            <a:miter lim="800000"/>
            <a:headEnd/>
            <a:tailEnd/>
          </a:ln>
        </p:spPr>
        <p:txBody>
          <a:bodyPr lIns="365760" tIns="0" rIns="0" bIns="137160" anchor="b">
            <a:spAutoFit/>
          </a:bodyPr>
          <a:lstStyle/>
          <a:p>
            <a:pPr eaLnBrk="0" hangingPunct="0"/>
            <a:r>
              <a:rPr lang="en-US" sz="1100" dirty="0"/>
              <a:t>*Indonesia, Malaysia, the </a:t>
            </a:r>
            <a:r>
              <a:rPr lang="en-US" sz="1100" dirty="0" err="1"/>
              <a:t>Phillipines</a:t>
            </a:r>
            <a:r>
              <a:rPr lang="en-US" sz="1100" dirty="0"/>
              <a:t>, Thailand, and Vietnam</a:t>
            </a:r>
          </a:p>
          <a:p>
            <a:pPr eaLnBrk="0" hangingPunct="0"/>
            <a:r>
              <a:rPr lang="en-US" sz="1100" dirty="0"/>
              <a:t>Sources: International Monetary Fund, </a:t>
            </a:r>
            <a:r>
              <a:rPr lang="en-US" sz="1100" i="1" dirty="0"/>
              <a:t>World Economic Outlook Update</a:t>
            </a:r>
            <a:r>
              <a:rPr lang="en-US" sz="1100" dirty="0"/>
              <a:t>, </a:t>
            </a:r>
            <a:r>
              <a:rPr lang="en-US" sz="1100"/>
              <a:t>July 2016, </a:t>
            </a:r>
            <a:r>
              <a:rPr lang="en-US" sz="1100" dirty="0"/>
              <a:t>Table 1; Ins. Info. Institute.</a:t>
            </a:r>
          </a:p>
        </p:txBody>
      </p:sp>
      <p:graphicFrame>
        <p:nvGraphicFramePr>
          <p:cNvPr id="4098" name="Object 5"/>
          <p:cNvGraphicFramePr>
            <a:graphicFrameLocks noChangeAspect="1"/>
          </p:cNvGraphicFramePr>
          <p:nvPr>
            <p:extLst>
              <p:ext uri="{D42A27DB-BD31-4B8C-83A1-F6EECF244321}">
                <p14:modId xmlns:p14="http://schemas.microsoft.com/office/powerpoint/2010/main" val="3349575145"/>
              </p:ext>
            </p:extLst>
          </p:nvPr>
        </p:nvGraphicFramePr>
        <p:xfrm>
          <a:off x="400050" y="1123950"/>
          <a:ext cx="8743950" cy="4324350"/>
        </p:xfrm>
        <a:graphic>
          <a:graphicData uri="http://schemas.openxmlformats.org/presentationml/2006/ole">
            <mc:AlternateContent xmlns:mc="http://schemas.openxmlformats.org/markup-compatibility/2006">
              <mc:Choice xmlns:v="urn:schemas-microsoft-com:vml" Requires="v">
                <p:oleObj spid="_x0000_s20801684" name="Chart" r:id="rId4" imgW="8829599" imgH="3324161" progId="MSGraph.Chart.8">
                  <p:embed followColorScheme="full"/>
                </p:oleObj>
              </mc:Choice>
              <mc:Fallback>
                <p:oleObj name="Chart" r:id="rId4" imgW="8829599" imgH="3324161" progId="MSGraph.Chart.8">
                  <p:embed followColorScheme="full"/>
                  <p:pic>
                    <p:nvPicPr>
                      <p:cNvPr id="0" name="Object 5"/>
                      <p:cNvPicPr>
                        <a:picLocks noChangeAspect="1" noChangeArrowheads="1"/>
                      </p:cNvPicPr>
                      <p:nvPr/>
                    </p:nvPicPr>
                    <p:blipFill>
                      <a:blip r:embed="rId5"/>
                      <a:srcRect/>
                      <a:stretch>
                        <a:fillRect/>
                      </a:stretch>
                    </p:blipFill>
                    <p:spPr bwMode="gray">
                      <a:xfrm>
                        <a:off x="400050" y="1123950"/>
                        <a:ext cx="8743950" cy="4324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7462" name="Text Box 5"/>
          <p:cNvSpPr txBox="1">
            <a:spLocks noChangeArrowheads="1"/>
          </p:cNvSpPr>
          <p:nvPr/>
        </p:nvSpPr>
        <p:spPr bwMode="blackWhite">
          <a:xfrm>
            <a:off x="514350" y="5057775"/>
            <a:ext cx="8191500" cy="981075"/>
          </a:xfrm>
          <a:prstGeom prst="rect">
            <a:avLst/>
          </a:prstGeom>
          <a:gradFill rotWithShape="1">
            <a:gsLst>
              <a:gs pos="0">
                <a:srgbClr val="FF6801"/>
              </a:gs>
              <a:gs pos="100000">
                <a:srgbClr val="DC5A01"/>
              </a:gs>
            </a:gsLst>
            <a:lin ang="5400000" scaled="1"/>
          </a:gradFill>
          <a:ln w="12700" algn="ctr">
            <a:solidFill>
              <a:srgbClr val="FF6801"/>
            </a:solidFill>
            <a:miter lim="800000"/>
            <a:headEnd type="none" w="sm" len="sm"/>
            <a:tailEnd type="none" w="sm" len="sm"/>
          </a:ln>
        </p:spPr>
        <p:txBody>
          <a:bodyPr bIns="64008" anchor="ctr"/>
          <a:lstStyle/>
          <a:p>
            <a:pPr algn="ctr" eaLnBrk="0" hangingPunct="0">
              <a:lnSpc>
                <a:spcPct val="90000"/>
              </a:lnSpc>
              <a:spcBef>
                <a:spcPct val="50000"/>
              </a:spcBef>
              <a:buClr>
                <a:schemeClr val="bg1"/>
              </a:buClr>
              <a:buFont typeface="Wingdings" pitchFamily="2" charset="2"/>
              <a:buNone/>
            </a:pPr>
            <a:r>
              <a:rPr lang="en-US" b="1" dirty="0">
                <a:solidFill>
                  <a:schemeClr val="bg1"/>
                </a:solidFill>
              </a:rPr>
              <a:t>IMF forecasts that 2016-17 growth in emerging/developing economies will continue to outpace advanced economies’ growth. Brazil and Russia will recover from their slump, posting weak but positive growth.</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700"/>
                                  </p:stCondLst>
                                  <p:childTnLst>
                                    <p:set>
                                      <p:cBhvr>
                                        <p:cTn id="6" dur="1" fill="hold">
                                          <p:stCondLst>
                                            <p:cond delay="0"/>
                                          </p:stCondLst>
                                        </p:cTn>
                                        <p:tgtEl>
                                          <p:spTgt spid="2067462"/>
                                        </p:tgtEl>
                                        <p:attrNameLst>
                                          <p:attrName>style.visibility</p:attrName>
                                        </p:attrNameLst>
                                      </p:cBhvr>
                                      <p:to>
                                        <p:strVal val="visible"/>
                                      </p:to>
                                    </p:set>
                                    <p:anim calcmode="lin" valueType="num">
                                      <p:cBhvr>
                                        <p:cTn id="7" dur="500" fill="hold"/>
                                        <p:tgtEl>
                                          <p:spTgt spid="2067462"/>
                                        </p:tgtEl>
                                        <p:attrNameLst>
                                          <p:attrName>ppt_w</p:attrName>
                                        </p:attrNameLst>
                                      </p:cBhvr>
                                      <p:tavLst>
                                        <p:tav tm="0">
                                          <p:val>
                                            <p:fltVal val="0"/>
                                          </p:val>
                                        </p:tav>
                                        <p:tav tm="100000">
                                          <p:val>
                                            <p:strVal val="#ppt_w"/>
                                          </p:val>
                                        </p:tav>
                                      </p:tavLst>
                                    </p:anim>
                                    <p:anim calcmode="lin" valueType="num">
                                      <p:cBhvr>
                                        <p:cTn id="8" dur="500" fill="hold"/>
                                        <p:tgtEl>
                                          <p:spTgt spid="206746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462"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1379" name="Rectangle 105"/>
          <p:cNvSpPr>
            <a:spLocks noGrp="1" noChangeArrowheads="1"/>
          </p:cNvSpPr>
          <p:nvPr>
            <p:ph type="dt" sz="quarter" idx="10"/>
          </p:nvPr>
        </p:nvSpPr>
        <p:spPr>
          <a:noFill/>
        </p:spPr>
        <p:txBody>
          <a:bodyPr/>
          <a:lstStyle/>
          <a:p>
            <a:r>
              <a:rPr lang="en-US">
                <a:solidFill>
                  <a:srgbClr val="FFFFFF"/>
                </a:solidFill>
              </a:rPr>
              <a:t>12/01/09 - 9pm</a:t>
            </a:r>
          </a:p>
        </p:txBody>
      </p:sp>
      <p:sp>
        <p:nvSpPr>
          <p:cNvPr id="101381" name="Rectangle 110"/>
          <p:cNvSpPr>
            <a:spLocks noGrp="1" noChangeArrowheads="1"/>
          </p:cNvSpPr>
          <p:nvPr>
            <p:ph type="sldNum" sz="quarter" idx="12"/>
          </p:nvPr>
        </p:nvSpPr>
        <p:spPr>
          <a:noFill/>
        </p:spPr>
        <p:txBody>
          <a:bodyPr/>
          <a:lstStyle/>
          <a:p>
            <a:fld id="{A87CD4B1-62DD-4C9F-B92F-E15EAAAF53A1}" type="slidenum">
              <a:rPr lang="en-US" smtClean="0">
                <a:solidFill>
                  <a:srgbClr val="000000"/>
                </a:solidFill>
              </a:rPr>
              <a:pPr/>
              <a:t>11</a:t>
            </a:fld>
            <a:endParaRPr lang="en-US">
              <a:solidFill>
                <a:srgbClr val="000000"/>
              </a:solidFill>
            </a:endParaRPr>
          </a:p>
        </p:txBody>
      </p:sp>
      <p:sp>
        <p:nvSpPr>
          <p:cNvPr id="101382" name="Rectangle 2"/>
          <p:cNvSpPr>
            <a:spLocks noGrp="1" noChangeArrowheads="1"/>
          </p:cNvSpPr>
          <p:nvPr>
            <p:ph type="title"/>
          </p:nvPr>
        </p:nvSpPr>
        <p:spPr>
          <a:xfrm>
            <a:off x="589347" y="208475"/>
            <a:ext cx="5201853" cy="860425"/>
          </a:xfrm>
        </p:spPr>
        <p:txBody>
          <a:bodyPr/>
          <a:lstStyle/>
          <a:p>
            <a:r>
              <a:rPr lang="en-US" dirty="0"/>
              <a:t>World Trade Volume:</a:t>
            </a:r>
            <a:br>
              <a:rPr lang="en-US" dirty="0"/>
            </a:br>
            <a:r>
              <a:rPr lang="en-US" dirty="0"/>
              <a:t>2010—2017F </a:t>
            </a:r>
          </a:p>
        </p:txBody>
      </p:sp>
      <p:sp>
        <p:nvSpPr>
          <p:cNvPr id="1938437" name="Rectangle 5"/>
          <p:cNvSpPr>
            <a:spLocks noChangeArrowheads="1"/>
          </p:cNvSpPr>
          <p:nvPr/>
        </p:nvSpPr>
        <p:spPr bwMode="blackWhite">
          <a:xfrm>
            <a:off x="589347" y="5499847"/>
            <a:ext cx="8011727" cy="874059"/>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fontAlgn="base">
              <a:lnSpc>
                <a:spcPct val="95000"/>
              </a:lnSpc>
              <a:spcBef>
                <a:spcPct val="25000"/>
              </a:spcBef>
              <a:spcAft>
                <a:spcPct val="0"/>
              </a:spcAft>
            </a:pPr>
            <a:r>
              <a:rPr lang="en-US" sz="2000" b="1" dirty="0">
                <a:solidFill>
                  <a:srgbClr val="FFFFFF"/>
                </a:solidFill>
              </a:rPr>
              <a:t>The spurt of trade growth in 2010 was a rebound from the global recession. Growth in world trade volume (Imports + Exports)</a:t>
            </a:r>
            <a:br>
              <a:rPr lang="en-US" sz="2000" b="1" dirty="0">
                <a:solidFill>
                  <a:srgbClr val="FFFFFF"/>
                </a:solidFill>
              </a:rPr>
            </a:br>
            <a:r>
              <a:rPr lang="en-US" sz="2000" b="1" dirty="0">
                <a:solidFill>
                  <a:srgbClr val="FFFFFF"/>
                </a:solidFill>
              </a:rPr>
              <a:t>has slowed but the volume </a:t>
            </a:r>
            <a:r>
              <a:rPr lang="en-US" sz="2000" b="1">
                <a:solidFill>
                  <a:srgbClr val="FFFFFF"/>
                </a:solidFill>
              </a:rPr>
              <a:t>is still rising</a:t>
            </a:r>
            <a:r>
              <a:rPr lang="en-US" sz="2000" b="1" dirty="0">
                <a:solidFill>
                  <a:srgbClr val="FFFFFF"/>
                </a:solidFill>
              </a:rPr>
              <a:t>.</a:t>
            </a:r>
            <a:endParaRPr lang="en-US" sz="2000" b="1" dirty="0">
              <a:solidFill>
                <a:srgbClr val="FFFFFF"/>
              </a:solidFill>
              <a:latin typeface="Arial" charset="0"/>
              <a:cs typeface="Arial" charset="0"/>
            </a:endParaRPr>
          </a:p>
        </p:txBody>
      </p:sp>
      <p:sp>
        <p:nvSpPr>
          <p:cNvPr id="101385" name="Rectangle 6"/>
          <p:cNvSpPr>
            <a:spLocks noChangeArrowheads="1"/>
          </p:cNvSpPr>
          <p:nvPr/>
        </p:nvSpPr>
        <p:spPr bwMode="black">
          <a:xfrm>
            <a:off x="237131" y="1068900"/>
            <a:ext cx="1541427" cy="443198"/>
          </a:xfrm>
          <a:prstGeom prst="rect">
            <a:avLst/>
          </a:prstGeom>
          <a:noFill/>
          <a:ln w="9525" algn="ctr">
            <a:noFill/>
            <a:miter lim="800000"/>
            <a:headEnd/>
            <a:tailEnd/>
          </a:ln>
        </p:spPr>
        <p:txBody>
          <a:bodyPr wrap="square" lIns="0" tIns="0" rIns="0" bIns="0">
            <a:spAutoFit/>
          </a:bodyPr>
          <a:lstStyle/>
          <a:p>
            <a:pPr defTabSz="114300" eaLnBrk="0" fontAlgn="base" hangingPunct="0">
              <a:lnSpc>
                <a:spcPct val="90000"/>
              </a:lnSpc>
              <a:spcBef>
                <a:spcPct val="20000"/>
              </a:spcBef>
              <a:spcAft>
                <a:spcPct val="0"/>
              </a:spcAft>
            </a:pPr>
            <a:r>
              <a:rPr lang="en-US" sz="1600" b="1" dirty="0">
                <a:solidFill>
                  <a:srgbClr val="225A7A"/>
                </a:solidFill>
                <a:latin typeface="Arial" charset="0"/>
                <a:cs typeface="Arial" charset="0"/>
              </a:rPr>
              <a:t>Percentage Change</a:t>
            </a:r>
          </a:p>
        </p:txBody>
      </p:sp>
      <p:graphicFrame>
        <p:nvGraphicFramePr>
          <p:cNvPr id="101378" name="Object 7"/>
          <p:cNvGraphicFramePr>
            <a:graphicFrameLocks noChangeAspect="1"/>
          </p:cNvGraphicFramePr>
          <p:nvPr>
            <p:extLst>
              <p:ext uri="{D42A27DB-BD31-4B8C-83A1-F6EECF244321}">
                <p14:modId xmlns:p14="http://schemas.microsoft.com/office/powerpoint/2010/main" val="1103375201"/>
              </p:ext>
            </p:extLst>
          </p:nvPr>
        </p:nvGraphicFramePr>
        <p:xfrm>
          <a:off x="407988" y="1487488"/>
          <a:ext cx="8296275" cy="4057650"/>
        </p:xfrm>
        <a:graphic>
          <a:graphicData uri="http://schemas.openxmlformats.org/presentationml/2006/ole">
            <mc:AlternateContent xmlns:mc="http://schemas.openxmlformats.org/markup-compatibility/2006">
              <mc:Choice xmlns:v="urn:schemas-microsoft-com:vml" Requires="v">
                <p:oleObj spid="_x0000_s20321428" name="Chart" r:id="rId4" imgW="8305945" imgH="3762401" progId="MSGraph.Chart.8">
                  <p:embed followColorScheme="full"/>
                </p:oleObj>
              </mc:Choice>
              <mc:Fallback>
                <p:oleObj name="Chart" r:id="rId4" imgW="8305945" imgH="3762401" progId="MSGraph.Chart.8">
                  <p:embed followColorScheme="full"/>
                  <p:pic>
                    <p:nvPicPr>
                      <p:cNvPr id="0" name="Object 7"/>
                      <p:cNvPicPr>
                        <a:picLocks noChangeAspect="1" noChangeArrowheads="1"/>
                      </p:cNvPicPr>
                      <p:nvPr/>
                    </p:nvPicPr>
                    <p:blipFill>
                      <a:blip r:embed="rId5"/>
                      <a:srcRect/>
                      <a:stretch>
                        <a:fillRect/>
                      </a:stretch>
                    </p:blipFill>
                    <p:spPr bwMode="gray">
                      <a:xfrm>
                        <a:off x="407988" y="1487488"/>
                        <a:ext cx="8296275" cy="4057650"/>
                      </a:xfrm>
                      <a:prstGeom prst="rect">
                        <a:avLst/>
                      </a:prstGeom>
                      <a:noFill/>
                      <a:extLst/>
                    </p:spPr>
                  </p:pic>
                </p:oleObj>
              </mc:Fallback>
            </mc:AlternateContent>
          </a:graphicData>
        </a:graphic>
      </p:graphicFrame>
      <p:sp>
        <p:nvSpPr>
          <p:cNvPr id="10" name="AutoShape 8"/>
          <p:cNvSpPr>
            <a:spLocks noChangeArrowheads="1"/>
          </p:cNvSpPr>
          <p:nvPr/>
        </p:nvSpPr>
        <p:spPr bwMode="blackWhite">
          <a:xfrm>
            <a:off x="5348748" y="1328285"/>
            <a:ext cx="3220577" cy="1133665"/>
          </a:xfrm>
          <a:prstGeom prst="wedgeRectCallout">
            <a:avLst>
              <a:gd name="adj1" fmla="val 32276"/>
              <a:gd name="adj2" fmla="val 155545"/>
            </a:avLst>
          </a:prstGeom>
          <a:solidFill>
            <a:schemeClr val="tx2">
              <a:lumMod val="60000"/>
              <a:lumOff val="40000"/>
            </a:schemeClr>
          </a:solidFill>
          <a:ln w="28575" algn="ctr">
            <a:solidFill>
              <a:schemeClr val="bg1"/>
            </a:solidFill>
            <a:miter lim="800000"/>
            <a:headEnd/>
            <a:tailEnd/>
          </a:ln>
          <a:effectLst/>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b="1" dirty="0"/>
              <a:t>After a slowdown in growth in 2015 and 2016, global trade volume is expected to be stronger in 2017</a:t>
            </a:r>
          </a:p>
        </p:txBody>
      </p:sp>
      <p:sp>
        <p:nvSpPr>
          <p:cNvPr id="11" name="Rectangle 4"/>
          <p:cNvSpPr>
            <a:spLocks noChangeArrowheads="1"/>
          </p:cNvSpPr>
          <p:nvPr/>
        </p:nvSpPr>
        <p:spPr bwMode="auto">
          <a:xfrm>
            <a:off x="0" y="6575615"/>
            <a:ext cx="9144000" cy="28238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Sources:  IMF </a:t>
            </a:r>
            <a:r>
              <a:rPr lang="en-US" sz="1100" i="1" dirty="0"/>
              <a:t>World Economic Outlook</a:t>
            </a:r>
            <a:r>
              <a:rPr lang="en-US" sz="1100" dirty="0"/>
              <a:t> Update, July 2016, Table 1; Insurance Information Institute.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1938437"/>
                                        </p:tgtEl>
                                        <p:attrNameLst>
                                          <p:attrName>style.visibility</p:attrName>
                                        </p:attrNameLst>
                                      </p:cBhvr>
                                      <p:to>
                                        <p:strVal val="visible"/>
                                      </p:to>
                                    </p:set>
                                    <p:anim calcmode="lin" valueType="num">
                                      <p:cBhvr>
                                        <p:cTn id="7" dur="500" fill="hold"/>
                                        <p:tgtEl>
                                          <p:spTgt spid="1938437"/>
                                        </p:tgtEl>
                                        <p:attrNameLst>
                                          <p:attrName>ppt_w</p:attrName>
                                        </p:attrNameLst>
                                      </p:cBhvr>
                                      <p:tavLst>
                                        <p:tav tm="0">
                                          <p:val>
                                            <p:fltVal val="0"/>
                                          </p:val>
                                        </p:tav>
                                        <p:tav tm="100000">
                                          <p:val>
                                            <p:strVal val="#ppt_w"/>
                                          </p:val>
                                        </p:tav>
                                      </p:tavLst>
                                    </p:anim>
                                    <p:anim calcmode="lin" valueType="num">
                                      <p:cBhvr>
                                        <p:cTn id="8" dur="500" fill="hold"/>
                                        <p:tgtEl>
                                          <p:spTgt spid="1938437"/>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2" presetClass="entr" presetSubtype="2" fill="hold" grpId="0" nodeType="afterEffect">
                                  <p:stCondLst>
                                    <p:cond delay="1000"/>
                                  </p:stCondLst>
                                  <p:childTnLst>
                                    <p:set>
                                      <p:cBhvr>
                                        <p:cTn id="11" dur="1" fill="hold">
                                          <p:stCondLst>
                                            <p:cond delay="0"/>
                                          </p:stCondLst>
                                        </p:cTn>
                                        <p:tgtEl>
                                          <p:spTgt spid="10"/>
                                        </p:tgtEl>
                                        <p:attrNameLst>
                                          <p:attrName>style.visibility</p:attrName>
                                        </p:attrNameLst>
                                      </p:cBhvr>
                                      <p:to>
                                        <p:strVal val="visible"/>
                                      </p:to>
                                    </p:set>
                                    <p:animEffect transition="in" filter="wipe(righ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8437"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9" name="Rectangle 105"/>
          <p:cNvSpPr>
            <a:spLocks noGrp="1" noChangeArrowheads="1"/>
          </p:cNvSpPr>
          <p:nvPr>
            <p:ph type="dt" sz="quarter" idx="10"/>
          </p:nvPr>
        </p:nvSpPr>
        <p:spPr/>
        <p:txBody>
          <a:bodyPr/>
          <a:lstStyle/>
          <a:p>
            <a:pPr>
              <a:defRPr/>
            </a:pPr>
            <a:r>
              <a:rPr lang="en-US"/>
              <a:t>12/01/09 - 9pm</a:t>
            </a:r>
          </a:p>
        </p:txBody>
      </p:sp>
      <p:sp>
        <p:nvSpPr>
          <p:cNvPr id="4101" name="Rectangle 110"/>
          <p:cNvSpPr>
            <a:spLocks noGrp="1" noChangeArrowheads="1"/>
          </p:cNvSpPr>
          <p:nvPr>
            <p:ph type="sldNum" sz="quarter" idx="12"/>
          </p:nvPr>
        </p:nvSpPr>
        <p:spPr/>
        <p:txBody>
          <a:bodyPr/>
          <a:lstStyle/>
          <a:p>
            <a:pPr>
              <a:defRPr/>
            </a:pPr>
            <a:fld id="{F7A0CDA3-BBCA-43E0-9320-4D65E8B5D3F4}" type="slidenum">
              <a:rPr lang="en-US" smtClean="0"/>
              <a:pPr>
                <a:defRPr/>
              </a:pPr>
              <a:t>12</a:t>
            </a:fld>
            <a:endParaRPr lang="en-US"/>
          </a:p>
        </p:txBody>
      </p:sp>
      <p:sp>
        <p:nvSpPr>
          <p:cNvPr id="66566" name="Rectangle 11"/>
          <p:cNvSpPr>
            <a:spLocks noGrp="1" noChangeArrowheads="1"/>
          </p:cNvSpPr>
          <p:nvPr>
            <p:ph type="title"/>
          </p:nvPr>
        </p:nvSpPr>
        <p:spPr/>
        <p:txBody>
          <a:bodyPr/>
          <a:lstStyle/>
          <a:p>
            <a:r>
              <a:rPr lang="en-US" dirty="0"/>
              <a:t>World Trade Volume: EXPORTS</a:t>
            </a:r>
            <a:br>
              <a:rPr lang="en-US" dirty="0"/>
            </a:br>
            <a:r>
              <a:rPr lang="en-US" dirty="0"/>
              <a:t>2010 – 2017F</a:t>
            </a:r>
          </a:p>
        </p:txBody>
      </p:sp>
      <p:graphicFrame>
        <p:nvGraphicFramePr>
          <p:cNvPr id="66562" name="Object 4"/>
          <p:cNvGraphicFramePr>
            <a:graphicFrameLocks noChangeAspect="1"/>
          </p:cNvGraphicFramePr>
          <p:nvPr>
            <p:extLst>
              <p:ext uri="{D42A27DB-BD31-4B8C-83A1-F6EECF244321}">
                <p14:modId xmlns:p14="http://schemas.microsoft.com/office/powerpoint/2010/main" val="991758852"/>
              </p:ext>
            </p:extLst>
          </p:nvPr>
        </p:nvGraphicFramePr>
        <p:xfrm>
          <a:off x="0" y="1584277"/>
          <a:ext cx="8867775" cy="4511723"/>
        </p:xfrm>
        <a:graphic>
          <a:graphicData uri="http://schemas.openxmlformats.org/presentationml/2006/ole">
            <mc:AlternateContent xmlns:mc="http://schemas.openxmlformats.org/markup-compatibility/2006">
              <mc:Choice xmlns:v="urn:schemas-microsoft-com:vml" Requires="v">
                <p:oleObj spid="_x0000_s21224550" name="Chart" r:id="rId4" imgW="8534284" imgH="3771784" progId="MSGraph.Chart.8">
                  <p:embed followColorScheme="full"/>
                </p:oleObj>
              </mc:Choice>
              <mc:Fallback>
                <p:oleObj name="Chart" r:id="rId4" imgW="8534284" imgH="3771784" progId="MSGraph.Chart.8">
                  <p:embed followColorScheme="full"/>
                  <p:pic>
                    <p:nvPicPr>
                      <p:cNvPr id="0" name=""/>
                      <p:cNvPicPr>
                        <a:picLocks noChangeAspect="1" noChangeArrowheads="1"/>
                      </p:cNvPicPr>
                      <p:nvPr/>
                    </p:nvPicPr>
                    <p:blipFill>
                      <a:blip r:embed="rId5"/>
                      <a:srcRect/>
                      <a:stretch>
                        <a:fillRect/>
                      </a:stretch>
                    </p:blipFill>
                    <p:spPr bwMode="gray">
                      <a:xfrm>
                        <a:off x="0" y="1584277"/>
                        <a:ext cx="8867775" cy="4511723"/>
                      </a:xfrm>
                      <a:prstGeom prst="rect">
                        <a:avLst/>
                      </a:prstGeom>
                      <a:noFill/>
                      <a:extLst/>
                    </p:spPr>
                  </p:pic>
                </p:oleObj>
              </mc:Fallback>
            </mc:AlternateContent>
          </a:graphicData>
        </a:graphic>
      </p:graphicFrame>
      <p:sp>
        <p:nvSpPr>
          <p:cNvPr id="66570" name="Rectangle 8"/>
          <p:cNvSpPr>
            <a:spLocks noChangeArrowheads="1"/>
          </p:cNvSpPr>
          <p:nvPr/>
        </p:nvSpPr>
        <p:spPr bwMode="black">
          <a:xfrm>
            <a:off x="53788" y="1519051"/>
            <a:ext cx="1290918" cy="221599"/>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a:solidFill>
                  <a:srgbClr val="225A7A"/>
                </a:solidFill>
              </a:rPr>
              <a:t>Growth (%)</a:t>
            </a:r>
          </a:p>
        </p:txBody>
      </p:sp>
      <p:sp>
        <p:nvSpPr>
          <p:cNvPr id="1926153" name="AutoShape 9"/>
          <p:cNvSpPr>
            <a:spLocks noChangeArrowheads="1"/>
          </p:cNvSpPr>
          <p:nvPr/>
        </p:nvSpPr>
        <p:spPr bwMode="blackWhite">
          <a:xfrm>
            <a:off x="5484214" y="1613084"/>
            <a:ext cx="2950135" cy="814795"/>
          </a:xfrm>
          <a:prstGeom prst="wedgeRectCallout">
            <a:avLst>
              <a:gd name="adj1" fmla="val 45527"/>
              <a:gd name="adj2" fmla="val 22585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dirty="0">
                <a:solidFill>
                  <a:schemeClr val="bg1"/>
                </a:solidFill>
              </a:rPr>
              <a:t>Export growth in emerging economies matches advanced economies</a:t>
            </a:r>
          </a:p>
        </p:txBody>
      </p:sp>
      <p:sp>
        <p:nvSpPr>
          <p:cNvPr id="17" name="Rectangle 3"/>
          <p:cNvSpPr>
            <a:spLocks noChangeArrowheads="1"/>
          </p:cNvSpPr>
          <p:nvPr/>
        </p:nvSpPr>
        <p:spPr bwMode="black">
          <a:xfrm>
            <a:off x="298450" y="1194875"/>
            <a:ext cx="5352490" cy="331788"/>
          </a:xfrm>
          <a:prstGeom prst="rect">
            <a:avLst/>
          </a:prstGeom>
          <a:noFill/>
          <a:ln w="9525" algn="ctr">
            <a:noFill/>
            <a:miter lim="800000"/>
            <a:headEnd/>
            <a:tailEnd/>
          </a:ln>
        </p:spPr>
        <p:txBody>
          <a:bodyPr wrap="square" lIns="0" tIns="0" rIns="0" bIns="0">
            <a:spAutoFit/>
          </a:bodyPr>
          <a:lstStyle/>
          <a:p>
            <a:pPr algn="ctr" defTabSz="114300" eaLnBrk="0" hangingPunct="0">
              <a:lnSpc>
                <a:spcPct val="90000"/>
              </a:lnSpc>
              <a:spcBef>
                <a:spcPct val="20000"/>
              </a:spcBef>
            </a:pPr>
            <a:r>
              <a:rPr lang="en-US" sz="2400" b="1" u="sng" dirty="0">
                <a:solidFill>
                  <a:srgbClr val="225A7A"/>
                </a:solidFill>
              </a:rPr>
              <a:t>Advanced Economies</a:t>
            </a:r>
          </a:p>
        </p:txBody>
      </p:sp>
      <p:sp>
        <p:nvSpPr>
          <p:cNvPr id="18" name="Rectangle 3"/>
          <p:cNvSpPr>
            <a:spLocks noChangeArrowheads="1"/>
          </p:cNvSpPr>
          <p:nvPr/>
        </p:nvSpPr>
        <p:spPr bwMode="black">
          <a:xfrm>
            <a:off x="4189879" y="1223682"/>
            <a:ext cx="5352490" cy="331788"/>
          </a:xfrm>
          <a:prstGeom prst="rect">
            <a:avLst/>
          </a:prstGeom>
          <a:noFill/>
          <a:ln w="9525" algn="ctr">
            <a:noFill/>
            <a:miter lim="800000"/>
            <a:headEnd/>
            <a:tailEnd/>
          </a:ln>
        </p:spPr>
        <p:txBody>
          <a:bodyPr wrap="square" lIns="0" tIns="0" rIns="0" bIns="0">
            <a:spAutoFit/>
          </a:bodyPr>
          <a:lstStyle/>
          <a:p>
            <a:pPr algn="ctr" defTabSz="114300" eaLnBrk="0" hangingPunct="0">
              <a:lnSpc>
                <a:spcPct val="90000"/>
              </a:lnSpc>
              <a:spcBef>
                <a:spcPct val="20000"/>
              </a:spcBef>
            </a:pPr>
            <a:r>
              <a:rPr lang="en-US" sz="2400" b="1" u="sng" dirty="0">
                <a:solidFill>
                  <a:srgbClr val="225A7A"/>
                </a:solidFill>
              </a:rPr>
              <a:t>Emerging Economies</a:t>
            </a:r>
          </a:p>
        </p:txBody>
      </p:sp>
      <p:sp>
        <p:nvSpPr>
          <p:cNvPr id="12" name="Rectangle 4"/>
          <p:cNvSpPr>
            <a:spLocks noChangeArrowheads="1"/>
          </p:cNvSpPr>
          <p:nvPr/>
        </p:nvSpPr>
        <p:spPr bwMode="auto">
          <a:xfrm>
            <a:off x="0" y="6575615"/>
            <a:ext cx="9144000" cy="28238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Sources:  IMF </a:t>
            </a:r>
            <a:r>
              <a:rPr lang="en-US" sz="1100" i="1" dirty="0"/>
              <a:t>World Economic Outlook</a:t>
            </a:r>
            <a:r>
              <a:rPr lang="en-US" sz="1100" dirty="0"/>
              <a:t>  (April 2016); Insurance Information Institute.</a:t>
            </a:r>
          </a:p>
        </p:txBody>
      </p:sp>
      <p:sp>
        <p:nvSpPr>
          <p:cNvPr id="11" name="AutoShape 9"/>
          <p:cNvSpPr>
            <a:spLocks noChangeArrowheads="1"/>
          </p:cNvSpPr>
          <p:nvPr/>
        </p:nvSpPr>
        <p:spPr bwMode="blackWhite">
          <a:xfrm>
            <a:off x="1344706" y="1584278"/>
            <a:ext cx="2848590" cy="850012"/>
          </a:xfrm>
          <a:prstGeom prst="wedgeRectCallout">
            <a:avLst>
              <a:gd name="adj1" fmla="val 35676"/>
              <a:gd name="adj2" fmla="val 248533"/>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dirty="0">
                <a:solidFill>
                  <a:schemeClr val="bg1"/>
                </a:solidFill>
              </a:rPr>
              <a:t>Export growth in advanced economies should hold steady in 2017</a:t>
            </a:r>
          </a:p>
        </p:txBody>
      </p:sp>
    </p:spTree>
    <p:extLst>
      <p:ext uri="{BB962C8B-B14F-4D97-AF65-F5344CB8AC3E}">
        <p14:creationId xmlns:p14="http://schemas.microsoft.com/office/powerpoint/2010/main" val="2512891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1926153"/>
                                        </p:tgtEl>
                                        <p:attrNameLst>
                                          <p:attrName>style.visibility</p:attrName>
                                        </p:attrNameLst>
                                      </p:cBhvr>
                                      <p:to>
                                        <p:strVal val="visible"/>
                                      </p:to>
                                    </p:set>
                                    <p:animEffect transition="in" filter="wipe(right)">
                                      <p:cBhvr>
                                        <p:cTn id="7" dur="500"/>
                                        <p:tgtEl>
                                          <p:spTgt spid="1926153"/>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6153"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9" name="Rectangle 105"/>
          <p:cNvSpPr>
            <a:spLocks noGrp="1" noChangeArrowheads="1"/>
          </p:cNvSpPr>
          <p:nvPr>
            <p:ph type="dt" sz="quarter" idx="10"/>
          </p:nvPr>
        </p:nvSpPr>
        <p:spPr/>
        <p:txBody>
          <a:bodyPr/>
          <a:lstStyle/>
          <a:p>
            <a:pPr>
              <a:defRPr/>
            </a:pPr>
            <a:r>
              <a:rPr lang="en-US"/>
              <a:t>12/01/09 - 9pm</a:t>
            </a:r>
          </a:p>
        </p:txBody>
      </p:sp>
      <p:sp>
        <p:nvSpPr>
          <p:cNvPr id="4101" name="Rectangle 110"/>
          <p:cNvSpPr>
            <a:spLocks noGrp="1" noChangeArrowheads="1"/>
          </p:cNvSpPr>
          <p:nvPr>
            <p:ph type="sldNum" sz="quarter" idx="12"/>
          </p:nvPr>
        </p:nvSpPr>
        <p:spPr/>
        <p:txBody>
          <a:bodyPr/>
          <a:lstStyle/>
          <a:p>
            <a:pPr>
              <a:defRPr/>
            </a:pPr>
            <a:fld id="{F7A0CDA3-BBCA-43E0-9320-4D65E8B5D3F4}" type="slidenum">
              <a:rPr lang="en-US" smtClean="0"/>
              <a:pPr>
                <a:defRPr/>
              </a:pPr>
              <a:t>13</a:t>
            </a:fld>
            <a:endParaRPr lang="en-US"/>
          </a:p>
        </p:txBody>
      </p:sp>
      <p:sp>
        <p:nvSpPr>
          <p:cNvPr id="66566" name="Rectangle 11"/>
          <p:cNvSpPr>
            <a:spLocks noGrp="1" noChangeArrowheads="1"/>
          </p:cNvSpPr>
          <p:nvPr>
            <p:ph type="title"/>
          </p:nvPr>
        </p:nvSpPr>
        <p:spPr/>
        <p:txBody>
          <a:bodyPr/>
          <a:lstStyle/>
          <a:p>
            <a:r>
              <a:rPr lang="en-US" dirty="0"/>
              <a:t>World Trade Volume: IMPORTS</a:t>
            </a:r>
            <a:br>
              <a:rPr lang="en-US" dirty="0"/>
            </a:br>
            <a:r>
              <a:rPr lang="en-US" dirty="0"/>
              <a:t>2010 – 2017F</a:t>
            </a:r>
          </a:p>
        </p:txBody>
      </p:sp>
      <p:graphicFrame>
        <p:nvGraphicFramePr>
          <p:cNvPr id="66562" name="Object 4"/>
          <p:cNvGraphicFramePr>
            <a:graphicFrameLocks noChangeAspect="1"/>
          </p:cNvGraphicFramePr>
          <p:nvPr>
            <p:extLst>
              <p:ext uri="{D42A27DB-BD31-4B8C-83A1-F6EECF244321}">
                <p14:modId xmlns:p14="http://schemas.microsoft.com/office/powerpoint/2010/main" val="1687834694"/>
              </p:ext>
            </p:extLst>
          </p:nvPr>
        </p:nvGraphicFramePr>
        <p:xfrm>
          <a:off x="151478" y="1509118"/>
          <a:ext cx="8867775" cy="4228017"/>
        </p:xfrm>
        <a:graphic>
          <a:graphicData uri="http://schemas.openxmlformats.org/presentationml/2006/ole">
            <mc:AlternateContent xmlns:mc="http://schemas.openxmlformats.org/markup-compatibility/2006">
              <mc:Choice xmlns:v="urn:schemas-microsoft-com:vml" Requires="v">
                <p:oleObj spid="_x0000_s21223526" name="Chart" r:id="rId4" imgW="8534284" imgH="3771784" progId="MSGraph.Chart.8">
                  <p:embed followColorScheme="full"/>
                </p:oleObj>
              </mc:Choice>
              <mc:Fallback>
                <p:oleObj name="Chart" r:id="rId4" imgW="8534284" imgH="3771784" progId="MSGraph.Chart.8">
                  <p:embed followColorScheme="full"/>
                  <p:pic>
                    <p:nvPicPr>
                      <p:cNvPr id="0" name=""/>
                      <p:cNvPicPr>
                        <a:picLocks noChangeAspect="1" noChangeArrowheads="1"/>
                      </p:cNvPicPr>
                      <p:nvPr/>
                    </p:nvPicPr>
                    <p:blipFill>
                      <a:blip r:embed="rId5"/>
                      <a:srcRect/>
                      <a:stretch>
                        <a:fillRect/>
                      </a:stretch>
                    </p:blipFill>
                    <p:spPr bwMode="gray">
                      <a:xfrm>
                        <a:off x="151478" y="1509118"/>
                        <a:ext cx="8867775" cy="4228017"/>
                      </a:xfrm>
                      <a:prstGeom prst="rect">
                        <a:avLst/>
                      </a:prstGeom>
                      <a:noFill/>
                      <a:extLst/>
                    </p:spPr>
                  </p:pic>
                </p:oleObj>
              </mc:Fallback>
            </mc:AlternateContent>
          </a:graphicData>
        </a:graphic>
      </p:graphicFrame>
      <p:sp>
        <p:nvSpPr>
          <p:cNvPr id="66570" name="Rectangle 8"/>
          <p:cNvSpPr>
            <a:spLocks noChangeArrowheads="1"/>
          </p:cNvSpPr>
          <p:nvPr/>
        </p:nvSpPr>
        <p:spPr bwMode="black">
          <a:xfrm>
            <a:off x="53788" y="1223682"/>
            <a:ext cx="1290918" cy="221599"/>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sz="1600" b="1" dirty="0">
                <a:solidFill>
                  <a:srgbClr val="225A7A"/>
                </a:solidFill>
              </a:rPr>
              <a:t>Growth (%)</a:t>
            </a:r>
          </a:p>
        </p:txBody>
      </p:sp>
      <p:sp>
        <p:nvSpPr>
          <p:cNvPr id="1926153" name="AutoShape 9"/>
          <p:cNvSpPr>
            <a:spLocks noChangeArrowheads="1"/>
          </p:cNvSpPr>
          <p:nvPr/>
        </p:nvSpPr>
        <p:spPr bwMode="blackWhite">
          <a:xfrm>
            <a:off x="5933793" y="1628386"/>
            <a:ext cx="2891119" cy="849343"/>
          </a:xfrm>
          <a:prstGeom prst="wedgeRectCallout">
            <a:avLst>
              <a:gd name="adj1" fmla="val 34196"/>
              <a:gd name="adj2" fmla="val 192551"/>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dirty="0">
                <a:solidFill>
                  <a:schemeClr val="bg1"/>
                </a:solidFill>
              </a:rPr>
              <a:t>Import growth in emerging economies is rebounding from a very weak 2015</a:t>
            </a:r>
          </a:p>
        </p:txBody>
      </p:sp>
      <p:sp>
        <p:nvSpPr>
          <p:cNvPr id="17" name="Rectangle 3"/>
          <p:cNvSpPr>
            <a:spLocks noChangeArrowheads="1"/>
          </p:cNvSpPr>
          <p:nvPr/>
        </p:nvSpPr>
        <p:spPr bwMode="black">
          <a:xfrm>
            <a:off x="371333" y="1168587"/>
            <a:ext cx="5352490" cy="331788"/>
          </a:xfrm>
          <a:prstGeom prst="rect">
            <a:avLst/>
          </a:prstGeom>
          <a:noFill/>
          <a:ln w="9525" algn="ctr">
            <a:noFill/>
            <a:miter lim="800000"/>
            <a:headEnd/>
            <a:tailEnd/>
          </a:ln>
        </p:spPr>
        <p:txBody>
          <a:bodyPr wrap="square" lIns="0" tIns="0" rIns="0" bIns="0">
            <a:spAutoFit/>
          </a:bodyPr>
          <a:lstStyle/>
          <a:p>
            <a:pPr algn="ctr" defTabSz="114300" eaLnBrk="0" hangingPunct="0">
              <a:lnSpc>
                <a:spcPct val="90000"/>
              </a:lnSpc>
              <a:spcBef>
                <a:spcPct val="20000"/>
              </a:spcBef>
            </a:pPr>
            <a:r>
              <a:rPr lang="en-US" sz="2400" b="1" u="sng" dirty="0">
                <a:solidFill>
                  <a:srgbClr val="225A7A"/>
                </a:solidFill>
              </a:rPr>
              <a:t>Advanced Economies</a:t>
            </a:r>
          </a:p>
        </p:txBody>
      </p:sp>
      <p:sp>
        <p:nvSpPr>
          <p:cNvPr id="18" name="Rectangle 3"/>
          <p:cNvSpPr>
            <a:spLocks noChangeArrowheads="1"/>
          </p:cNvSpPr>
          <p:nvPr/>
        </p:nvSpPr>
        <p:spPr bwMode="black">
          <a:xfrm>
            <a:off x="4351949" y="1177331"/>
            <a:ext cx="5352490" cy="331788"/>
          </a:xfrm>
          <a:prstGeom prst="rect">
            <a:avLst/>
          </a:prstGeom>
          <a:noFill/>
          <a:ln w="9525" algn="ctr">
            <a:noFill/>
            <a:miter lim="800000"/>
            <a:headEnd/>
            <a:tailEnd/>
          </a:ln>
        </p:spPr>
        <p:txBody>
          <a:bodyPr wrap="square" lIns="0" tIns="0" rIns="0" bIns="0">
            <a:spAutoFit/>
          </a:bodyPr>
          <a:lstStyle/>
          <a:p>
            <a:pPr algn="ctr" defTabSz="114300" eaLnBrk="0" hangingPunct="0">
              <a:lnSpc>
                <a:spcPct val="90000"/>
              </a:lnSpc>
              <a:spcBef>
                <a:spcPct val="20000"/>
              </a:spcBef>
            </a:pPr>
            <a:r>
              <a:rPr lang="en-US" sz="2400" b="1" u="sng" dirty="0">
                <a:solidFill>
                  <a:srgbClr val="225A7A"/>
                </a:solidFill>
              </a:rPr>
              <a:t>Emerging Economies</a:t>
            </a:r>
          </a:p>
        </p:txBody>
      </p:sp>
      <p:sp>
        <p:nvSpPr>
          <p:cNvPr id="12" name="Rectangle 4"/>
          <p:cNvSpPr>
            <a:spLocks noChangeArrowheads="1"/>
          </p:cNvSpPr>
          <p:nvPr/>
        </p:nvSpPr>
        <p:spPr bwMode="auto">
          <a:xfrm>
            <a:off x="0" y="6575615"/>
            <a:ext cx="9144000" cy="28238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Sources:  IMF </a:t>
            </a:r>
            <a:r>
              <a:rPr lang="en-US" sz="1100" i="1" dirty="0"/>
              <a:t>World Economic Outlook</a:t>
            </a:r>
            <a:r>
              <a:rPr lang="en-US" sz="1100" dirty="0"/>
              <a:t>  (April 2016); Insurance Information Institute.</a:t>
            </a:r>
          </a:p>
        </p:txBody>
      </p:sp>
      <p:sp>
        <p:nvSpPr>
          <p:cNvPr id="11" name="AutoShape 9"/>
          <p:cNvSpPr>
            <a:spLocks noChangeArrowheads="1"/>
          </p:cNvSpPr>
          <p:nvPr/>
        </p:nvSpPr>
        <p:spPr bwMode="blackWhite">
          <a:xfrm>
            <a:off x="1460830" y="1517864"/>
            <a:ext cx="2891119" cy="829734"/>
          </a:xfrm>
          <a:prstGeom prst="wedgeRectCallout">
            <a:avLst>
              <a:gd name="adj1" fmla="val 34537"/>
              <a:gd name="adj2" fmla="val 216152"/>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dirty="0">
                <a:solidFill>
                  <a:schemeClr val="bg1"/>
                </a:solidFill>
              </a:rPr>
              <a:t>Import growth in Advanced Economies is expected to hold steady in 2016-17</a:t>
            </a:r>
          </a:p>
        </p:txBody>
      </p:sp>
    </p:spTree>
    <p:extLst>
      <p:ext uri="{BB962C8B-B14F-4D97-AF65-F5344CB8AC3E}">
        <p14:creationId xmlns:p14="http://schemas.microsoft.com/office/powerpoint/2010/main" val="1498264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1926153"/>
                                        </p:tgtEl>
                                        <p:attrNameLst>
                                          <p:attrName>style.visibility</p:attrName>
                                        </p:attrNameLst>
                                      </p:cBhvr>
                                      <p:to>
                                        <p:strVal val="visible"/>
                                      </p:to>
                                    </p:set>
                                    <p:animEffect transition="in" filter="wipe(right)">
                                      <p:cBhvr>
                                        <p:cTn id="7" dur="500"/>
                                        <p:tgtEl>
                                          <p:spTgt spid="1926153"/>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right)">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6153"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pPr fontAlgn="base">
              <a:spcBef>
                <a:spcPct val="0"/>
              </a:spcBef>
              <a:spcAft>
                <a:spcPct val="0"/>
              </a:spcAft>
            </a:pPr>
            <a:endParaRPr lang="en-US">
              <a:solidFill>
                <a:srgbClr val="000000"/>
              </a:solidFill>
              <a:latin typeface="Arial" charset="0"/>
              <a:cs typeface="Arial" charset="0"/>
            </a:endParaRPr>
          </a:p>
        </p:txBody>
      </p:sp>
      <p:sp>
        <p:nvSpPr>
          <p:cNvPr id="98307"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fontAlgn="base" hangingPunct="0">
              <a:lnSpc>
                <a:spcPct val="85000"/>
              </a:lnSpc>
              <a:spcBef>
                <a:spcPct val="20000"/>
              </a:spcBef>
              <a:spcAft>
                <a:spcPct val="0"/>
              </a:spcAft>
            </a:pPr>
            <a:fld id="{364333B5-F606-4F22-B5AB-C00680A5C585}" type="slidenum">
              <a:rPr lang="en-US" sz="900">
                <a:solidFill>
                  <a:srgbClr val="FFFFFF"/>
                </a:solidFill>
                <a:latin typeface="Arial" charset="0"/>
                <a:cs typeface="Arial" charset="0"/>
              </a:rPr>
              <a:pPr algn="r" eaLnBrk="0" fontAlgn="base" hangingPunct="0">
                <a:lnSpc>
                  <a:spcPct val="85000"/>
                </a:lnSpc>
                <a:spcBef>
                  <a:spcPct val="20000"/>
                </a:spcBef>
                <a:spcAft>
                  <a:spcPct val="0"/>
                </a:spcAft>
              </a:pPr>
              <a:t>14</a:t>
            </a:fld>
            <a:endParaRPr lang="en-US" sz="900">
              <a:solidFill>
                <a:srgbClr val="FFFFFF"/>
              </a:solidFill>
              <a:latin typeface="Arial" charset="0"/>
              <a:cs typeface="Arial" charset="0"/>
            </a:endParaRPr>
          </a:p>
        </p:txBody>
      </p:sp>
      <p:sp>
        <p:nvSpPr>
          <p:cNvPr id="2152455" name="Rectangle 7"/>
          <p:cNvSpPr>
            <a:spLocks noChangeArrowheads="1"/>
          </p:cNvSpPr>
          <p:nvPr/>
        </p:nvSpPr>
        <p:spPr bwMode="blackWhite">
          <a:xfrm>
            <a:off x="561361" y="1885080"/>
            <a:ext cx="7981950" cy="1296987"/>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fontAlgn="base">
              <a:lnSpc>
                <a:spcPct val="95000"/>
              </a:lnSpc>
              <a:spcBef>
                <a:spcPct val="25000"/>
              </a:spcBef>
              <a:spcAft>
                <a:spcPct val="0"/>
              </a:spcAft>
            </a:pPr>
            <a:r>
              <a:rPr lang="en-US" sz="4200" b="1" dirty="0">
                <a:solidFill>
                  <a:srgbClr val="FFFFFF"/>
                </a:solidFill>
                <a:latin typeface="Arial" charset="0"/>
                <a:cs typeface="Arial" charset="0"/>
              </a:rPr>
              <a:t>Global P/C Insurance Snapshot</a:t>
            </a:r>
          </a:p>
        </p:txBody>
      </p:sp>
      <p:sp>
        <p:nvSpPr>
          <p:cNvPr id="2152456" name="Rectangle 8"/>
          <p:cNvSpPr>
            <a:spLocks noChangeArrowheads="1"/>
          </p:cNvSpPr>
          <p:nvPr/>
        </p:nvSpPr>
        <p:spPr bwMode="auto">
          <a:xfrm>
            <a:off x="580103" y="3551238"/>
            <a:ext cx="7993625" cy="1865126"/>
          </a:xfrm>
          <a:prstGeom prst="rect">
            <a:avLst/>
          </a:prstGeom>
          <a:noFill/>
          <a:ln w="9525" algn="ctr">
            <a:noFill/>
            <a:miter lim="800000"/>
            <a:headEnd/>
            <a:tailEnd/>
          </a:ln>
        </p:spPr>
        <p:txBody>
          <a:bodyPr wrap="square" lIns="45720" rIns="45720">
            <a:spAutoFit/>
          </a:bodyPr>
          <a:lstStyle/>
          <a:p>
            <a:pPr marL="292100" indent="-292100" algn="ctr" eaLnBrk="0" fontAlgn="base" hangingPunct="0">
              <a:lnSpc>
                <a:spcPct val="90000"/>
              </a:lnSpc>
              <a:spcBef>
                <a:spcPct val="25000"/>
              </a:spcBef>
              <a:spcAft>
                <a:spcPct val="0"/>
              </a:spcAft>
              <a:buClr>
                <a:srgbClr val="FF6801"/>
              </a:buClr>
              <a:buFont typeface="Wingdings" pitchFamily="2" charset="2"/>
              <a:buNone/>
            </a:pPr>
            <a:r>
              <a:rPr lang="en-US" sz="3200" b="1" dirty="0">
                <a:solidFill>
                  <a:srgbClr val="225A7A"/>
                </a:solidFill>
                <a:latin typeface="Arial" charset="0"/>
                <a:cs typeface="Arial" charset="0"/>
              </a:rPr>
              <a:t>Developing Economies</a:t>
            </a:r>
            <a:br>
              <a:rPr lang="en-US" sz="3200" b="1" dirty="0">
                <a:solidFill>
                  <a:srgbClr val="225A7A"/>
                </a:solidFill>
                <a:latin typeface="Arial" charset="0"/>
                <a:cs typeface="Arial" charset="0"/>
              </a:rPr>
            </a:br>
            <a:r>
              <a:rPr lang="en-US" sz="3200" b="1" dirty="0">
                <a:solidFill>
                  <a:srgbClr val="225A7A"/>
                </a:solidFill>
                <a:latin typeface="Arial" charset="0"/>
                <a:cs typeface="Arial" charset="0"/>
              </a:rPr>
              <a:t>are Severely Under-insured;</a:t>
            </a:r>
            <a:br>
              <a:rPr lang="en-US" sz="3200" b="1" dirty="0">
                <a:solidFill>
                  <a:srgbClr val="225A7A"/>
                </a:solidFill>
              </a:rPr>
            </a:br>
            <a:r>
              <a:rPr lang="en-US" sz="3200" b="1" dirty="0">
                <a:solidFill>
                  <a:srgbClr val="225A7A"/>
                </a:solidFill>
              </a:rPr>
              <a:t>Will Faster GDP Growth Translate into Significant Premium Growth?</a:t>
            </a:r>
            <a:endParaRPr lang="en-US" sz="3200" b="1" dirty="0">
              <a:solidFill>
                <a:srgbClr val="225A7A"/>
              </a:solidFill>
              <a:latin typeface="Arial" charset="0"/>
              <a:cs typeface="Arial" charset="0"/>
            </a:endParaRPr>
          </a:p>
        </p:txBody>
      </p:sp>
      <p:sp>
        <p:nvSpPr>
          <p:cNvPr id="7" name="Date Placeholder 6"/>
          <p:cNvSpPr>
            <a:spLocks noGrp="1"/>
          </p:cNvSpPr>
          <p:nvPr>
            <p:ph type="dt" sz="half" idx="10"/>
          </p:nvPr>
        </p:nvSpPr>
        <p:spPr/>
        <p:txBody>
          <a:bodyPr/>
          <a:lstStyle/>
          <a:p>
            <a:pPr>
              <a:defRPr/>
            </a:pPr>
            <a:r>
              <a:rPr lang="en-US"/>
              <a:t>12/01/09 - 9pm</a:t>
            </a:r>
          </a:p>
        </p:txBody>
      </p:sp>
      <p:sp>
        <p:nvSpPr>
          <p:cNvPr id="8" name="Slide Number Placeholder 7"/>
          <p:cNvSpPr>
            <a:spLocks noGrp="1"/>
          </p:cNvSpPr>
          <p:nvPr>
            <p:ph type="sldNum" sz="quarter" idx="12"/>
          </p:nvPr>
        </p:nvSpPr>
        <p:spPr/>
        <p:txBody>
          <a:bodyPr/>
          <a:lstStyle/>
          <a:p>
            <a:pPr>
              <a:defRPr/>
            </a:pPr>
            <a:fld id="{79649112-2361-4913-9798-B6AEBB59A8D4}" type="slidenum">
              <a:rPr lang="en-US" smtClean="0"/>
              <a:pPr>
                <a:defRPr/>
              </a:pPr>
              <a:t>14</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2152456"/>
                                        </p:tgtEl>
                                        <p:attrNameLst>
                                          <p:attrName>style.visibility</p:attrName>
                                        </p:attrNameLst>
                                      </p:cBhvr>
                                      <p:to>
                                        <p:strVal val="visible"/>
                                      </p:to>
                                    </p:set>
                                    <p:animEffect transition="in" filter="barn(outVertical)">
                                      <p:cBhvr>
                                        <p:cTn id="10" dur="1000"/>
                                        <p:tgtEl>
                                          <p:spTgt spid="2152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P spid="215245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105"/>
          <p:cNvSpPr>
            <a:spLocks noGrp="1" noChangeArrowheads="1"/>
          </p:cNvSpPr>
          <p:nvPr>
            <p:ph type="dt" sz="quarter" idx="10"/>
          </p:nvPr>
        </p:nvSpPr>
        <p:spPr/>
        <p:txBody>
          <a:bodyPr/>
          <a:lstStyle/>
          <a:p>
            <a:pPr>
              <a:defRPr/>
            </a:pPr>
            <a:r>
              <a:rPr lang="en-US"/>
              <a:t>12/01/09 - 9pm</a:t>
            </a:r>
          </a:p>
        </p:txBody>
      </p:sp>
      <p:sp>
        <p:nvSpPr>
          <p:cNvPr id="11268" name="Rectangle 106"/>
          <p:cNvSpPr>
            <a:spLocks noGrp="1" noChangeArrowheads="1"/>
          </p:cNvSpPr>
          <p:nvPr>
            <p:ph type="ftr" sz="quarter" idx="11"/>
          </p:nvPr>
        </p:nvSpPr>
        <p:spPr/>
        <p:txBody>
          <a:bodyPr/>
          <a:lstStyle/>
          <a:p>
            <a:pPr>
              <a:defRPr/>
            </a:pPr>
            <a:r>
              <a:rPr lang="en-US"/>
              <a:t>eSlide – P6466 – The Financial Crisis and the Future of the P/C</a:t>
            </a:r>
          </a:p>
        </p:txBody>
      </p:sp>
      <p:sp>
        <p:nvSpPr>
          <p:cNvPr id="11269" name="Rectangle 110"/>
          <p:cNvSpPr>
            <a:spLocks noGrp="1" noChangeArrowheads="1"/>
          </p:cNvSpPr>
          <p:nvPr>
            <p:ph type="sldNum" sz="quarter" idx="12"/>
          </p:nvPr>
        </p:nvSpPr>
        <p:spPr/>
        <p:txBody>
          <a:bodyPr/>
          <a:lstStyle/>
          <a:p>
            <a:pPr>
              <a:defRPr/>
            </a:pPr>
            <a:fld id="{68253636-CE02-4546-97D6-632C7364B3D8}" type="slidenum">
              <a:rPr lang="en-US" smtClean="0"/>
              <a:pPr>
                <a:defRPr/>
              </a:pPr>
              <a:t>15</a:t>
            </a:fld>
            <a:endParaRPr lang="en-US"/>
          </a:p>
        </p:txBody>
      </p:sp>
      <p:sp>
        <p:nvSpPr>
          <p:cNvPr id="24582" name="Rectangle 2"/>
          <p:cNvSpPr>
            <a:spLocks noGrp="1" noChangeArrowheads="1"/>
          </p:cNvSpPr>
          <p:nvPr>
            <p:ph type="title"/>
          </p:nvPr>
        </p:nvSpPr>
        <p:spPr>
          <a:xfrm>
            <a:off x="676942" y="152350"/>
            <a:ext cx="6451446" cy="860425"/>
          </a:xfrm>
        </p:spPr>
        <p:txBody>
          <a:bodyPr/>
          <a:lstStyle/>
          <a:p>
            <a:r>
              <a:rPr lang="en-US" dirty="0"/>
              <a:t>Nonlife Premium: Advanced vs. Emerging Economies, 2015</a:t>
            </a:r>
          </a:p>
        </p:txBody>
      </p:sp>
      <p:sp>
        <p:nvSpPr>
          <p:cNvPr id="24583" name="Rectangle 3"/>
          <p:cNvSpPr>
            <a:spLocks noChangeArrowheads="1"/>
          </p:cNvSpPr>
          <p:nvPr/>
        </p:nvSpPr>
        <p:spPr bwMode="auto">
          <a:xfrm>
            <a:off x="0" y="6235084"/>
            <a:ext cx="5102942" cy="426271"/>
          </a:xfrm>
          <a:prstGeom prst="rect">
            <a:avLst/>
          </a:prstGeom>
          <a:noFill/>
          <a:ln w="9525" algn="ctr">
            <a:noFill/>
            <a:miter lim="800000"/>
            <a:headEnd/>
            <a:tailEnd/>
          </a:ln>
        </p:spPr>
        <p:txBody>
          <a:bodyPr wrap="square"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Sources: Swiss Re Sigma No 3/2016 “World Insurance in 2015: steady growth amid regional disparities”; Insurance Information Institute research.</a:t>
            </a:r>
          </a:p>
        </p:txBody>
      </p:sp>
      <p:sp>
        <p:nvSpPr>
          <p:cNvPr id="2102276" name="Rectangle 4"/>
          <p:cNvSpPr>
            <a:spLocks noChangeArrowheads="1"/>
          </p:cNvSpPr>
          <p:nvPr/>
        </p:nvSpPr>
        <p:spPr bwMode="blackWhite">
          <a:xfrm>
            <a:off x="299623" y="1587500"/>
            <a:ext cx="3791365" cy="3577559"/>
          </a:xfrm>
          <a:prstGeom prst="rect">
            <a:avLst/>
          </a:prstGeom>
          <a:solidFill>
            <a:srgbClr val="ECF6F8"/>
          </a:solidFill>
          <a:ln w="12700" algn="ctr">
            <a:solidFill>
              <a:schemeClr val="accent1"/>
            </a:solidFill>
            <a:miter lim="800000"/>
            <a:headEnd/>
            <a:tailEnd/>
          </a:ln>
        </p:spPr>
        <p:txBody>
          <a:bodyPr tIns="640080" bIns="91440"/>
          <a:lstStyle/>
          <a:p>
            <a:pPr marL="227013" indent="-227013" eaLnBrk="0" hangingPunct="0">
              <a:lnSpc>
                <a:spcPct val="90000"/>
              </a:lnSpc>
              <a:spcBef>
                <a:spcPct val="75000"/>
              </a:spcBef>
              <a:buClr>
                <a:schemeClr val="accent2"/>
              </a:buClr>
              <a:buFont typeface="Wingdings" pitchFamily="2" charset="2"/>
              <a:buChar char="n"/>
            </a:pPr>
            <a:r>
              <a:rPr lang="en-US" sz="2400" dirty="0"/>
              <a:t>Nonlife premiums in the emerging economies grew 7.8% in 2015, after inflation adjustment.</a:t>
            </a:r>
          </a:p>
          <a:p>
            <a:pPr marL="227013" indent="-227013" eaLnBrk="0" hangingPunct="0">
              <a:lnSpc>
                <a:spcPct val="90000"/>
              </a:lnSpc>
              <a:spcBef>
                <a:spcPct val="75000"/>
              </a:spcBef>
              <a:buClr>
                <a:schemeClr val="accent2"/>
              </a:buClr>
              <a:buFont typeface="Wingdings" pitchFamily="2" charset="2"/>
              <a:buChar char="n"/>
            </a:pPr>
            <a:r>
              <a:rPr lang="en-US" sz="2400" dirty="0"/>
              <a:t>In the advanced economies, nonlife premiums grew by 2.6% in 2015.</a:t>
            </a:r>
          </a:p>
        </p:txBody>
      </p:sp>
      <p:sp>
        <p:nvSpPr>
          <p:cNvPr id="2102277" name="Rectangle 5"/>
          <p:cNvSpPr>
            <a:spLocks noChangeArrowheads="1"/>
          </p:cNvSpPr>
          <p:nvPr/>
        </p:nvSpPr>
        <p:spPr bwMode="blackWhite">
          <a:xfrm>
            <a:off x="299623" y="1587500"/>
            <a:ext cx="3791365" cy="495300"/>
          </a:xfrm>
          <a:prstGeom prst="rect">
            <a:avLst/>
          </a:prstGeom>
          <a:gradFill rotWithShape="1">
            <a:gsLst>
              <a:gs pos="0">
                <a:schemeClr val="accent1"/>
              </a:gs>
              <a:gs pos="100000">
                <a:schemeClr val="accent1">
                  <a:gamma/>
                  <a:shade val="66275"/>
                  <a:invGamma/>
                </a:schemeClr>
              </a:gs>
            </a:gsLst>
            <a:lin ang="5400000" scaled="1"/>
          </a:gradFill>
          <a:ln w="12700" algn="ctr">
            <a:solidFill>
              <a:schemeClr val="accent1"/>
            </a:solidFill>
            <a:miter lim="800000"/>
            <a:headEnd/>
            <a:tailEnd/>
          </a:ln>
          <a:effectLst/>
        </p:spPr>
        <p:txBody>
          <a:bodyPr lIns="45720" rIns="45720" anchor="ctr"/>
          <a:lstStyle/>
          <a:p>
            <a:pPr algn="ctr">
              <a:lnSpc>
                <a:spcPct val="95000"/>
              </a:lnSpc>
              <a:spcBef>
                <a:spcPct val="25000"/>
              </a:spcBef>
              <a:defRPr/>
            </a:pPr>
            <a:r>
              <a:rPr lang="en-US" sz="2200" b="1" dirty="0">
                <a:solidFill>
                  <a:schemeClr val="bg1"/>
                </a:solidFill>
              </a:rPr>
              <a:t>Premium Growth Facts</a:t>
            </a:r>
          </a:p>
        </p:txBody>
      </p:sp>
      <p:graphicFrame>
        <p:nvGraphicFramePr>
          <p:cNvPr id="24578" name="Object 6"/>
          <p:cNvGraphicFramePr>
            <a:graphicFrameLocks/>
          </p:cNvGraphicFramePr>
          <p:nvPr>
            <p:extLst>
              <p:ext uri="{D42A27DB-BD31-4B8C-83A1-F6EECF244321}">
                <p14:modId xmlns:p14="http://schemas.microsoft.com/office/powerpoint/2010/main" val="877337686"/>
              </p:ext>
            </p:extLst>
          </p:nvPr>
        </p:nvGraphicFramePr>
        <p:xfrm>
          <a:off x="4503175" y="1956619"/>
          <a:ext cx="3814916" cy="3962400"/>
        </p:xfrm>
        <a:graphic>
          <a:graphicData uri="http://schemas.openxmlformats.org/presentationml/2006/ole">
            <mc:AlternateContent xmlns:mc="http://schemas.openxmlformats.org/markup-compatibility/2006">
              <mc:Choice xmlns:v="urn:schemas-microsoft-com:vml" Requires="v">
                <p:oleObj spid="_x0000_s20578455" name="Chart" r:id="rId4" imgW="3286288" imgH="3248051" progId="MSGraph.Chart.8">
                  <p:embed followColorScheme="full"/>
                </p:oleObj>
              </mc:Choice>
              <mc:Fallback>
                <p:oleObj name="Chart" r:id="rId4" imgW="3286288" imgH="3248051" progId="MSGraph.Chart.8">
                  <p:embed followColorScheme="full"/>
                  <p:pic>
                    <p:nvPicPr>
                      <p:cNvPr id="0" name="Object 6"/>
                      <p:cNvPicPr preferRelativeResize="0">
                        <a:picLocks noChangeArrowheads="1"/>
                      </p:cNvPicPr>
                      <p:nvPr/>
                    </p:nvPicPr>
                    <p:blipFill>
                      <a:blip r:embed="rId5"/>
                      <a:srcRect/>
                      <a:stretch>
                        <a:fillRect/>
                      </a:stretch>
                    </p:blipFill>
                    <p:spPr bwMode="gray">
                      <a:xfrm>
                        <a:off x="4503175" y="1956619"/>
                        <a:ext cx="3814916" cy="396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6" name="Text Box 7"/>
          <p:cNvSpPr txBox="1">
            <a:spLocks noChangeArrowheads="1"/>
          </p:cNvSpPr>
          <p:nvPr/>
        </p:nvSpPr>
        <p:spPr bwMode="auto">
          <a:xfrm>
            <a:off x="4370183" y="1903128"/>
            <a:ext cx="1304925" cy="581698"/>
          </a:xfrm>
          <a:prstGeom prst="rect">
            <a:avLst/>
          </a:prstGeom>
          <a:noFill/>
          <a:ln w="9525">
            <a:noFill/>
            <a:miter lim="800000"/>
            <a:headEnd/>
            <a:tailEnd/>
          </a:ln>
        </p:spPr>
        <p:txBody>
          <a:bodyPr lIns="0" tIns="0" rIns="0" bIns="0" anchor="ctr">
            <a:spAutoFit/>
          </a:bodyPr>
          <a:lstStyle/>
          <a:p>
            <a:pPr algn="ctr" eaLnBrk="0" hangingPunct="0">
              <a:lnSpc>
                <a:spcPct val="90000"/>
              </a:lnSpc>
              <a:buSzPct val="90000"/>
              <a:buFont typeface="Wingdings" pitchFamily="2" charset="2"/>
              <a:buNone/>
            </a:pPr>
            <a:r>
              <a:rPr lang="en-US" sz="1400" b="1" dirty="0"/>
              <a:t>Industrialized Economies</a:t>
            </a:r>
          </a:p>
          <a:p>
            <a:pPr algn="ctr" eaLnBrk="0" hangingPunct="0">
              <a:lnSpc>
                <a:spcPct val="90000"/>
              </a:lnSpc>
              <a:buSzPct val="90000"/>
              <a:buFont typeface="Wingdings" pitchFamily="2" charset="2"/>
              <a:buNone/>
            </a:pPr>
            <a:r>
              <a:rPr lang="en-US" sz="1400" b="1" dirty="0"/>
              <a:t>$1, 614.3</a:t>
            </a:r>
          </a:p>
        </p:txBody>
      </p:sp>
      <p:sp>
        <p:nvSpPr>
          <p:cNvPr id="24587" name="Text Box 8"/>
          <p:cNvSpPr txBox="1">
            <a:spLocks noChangeArrowheads="1"/>
          </p:cNvSpPr>
          <p:nvPr/>
        </p:nvSpPr>
        <p:spPr bwMode="auto">
          <a:xfrm>
            <a:off x="8028347" y="2919515"/>
            <a:ext cx="958337" cy="582612"/>
          </a:xfrm>
          <a:prstGeom prst="rect">
            <a:avLst/>
          </a:prstGeom>
          <a:noFill/>
          <a:ln w="9525">
            <a:noFill/>
            <a:miter lim="800000"/>
            <a:headEnd/>
            <a:tailEnd/>
          </a:ln>
        </p:spPr>
        <p:txBody>
          <a:bodyPr wrap="square" lIns="0" tIns="0" rIns="0" bIns="0" anchor="ctr">
            <a:spAutoFit/>
          </a:bodyPr>
          <a:lstStyle/>
          <a:p>
            <a:pPr eaLnBrk="0" hangingPunct="0">
              <a:lnSpc>
                <a:spcPct val="90000"/>
              </a:lnSpc>
              <a:buSzPct val="90000"/>
              <a:buFont typeface="Wingdings" pitchFamily="2" charset="2"/>
              <a:buNone/>
            </a:pPr>
            <a:r>
              <a:rPr lang="en-US" sz="1400" dirty="0"/>
              <a:t>Emerging Markets</a:t>
            </a:r>
          </a:p>
          <a:p>
            <a:pPr eaLnBrk="0" hangingPunct="0">
              <a:lnSpc>
                <a:spcPct val="90000"/>
              </a:lnSpc>
              <a:buSzPct val="90000"/>
              <a:buFont typeface="Wingdings" pitchFamily="2" charset="2"/>
              <a:buNone/>
            </a:pPr>
            <a:r>
              <a:rPr lang="en-US" sz="1400" b="1" dirty="0"/>
              <a:t>$405.7</a:t>
            </a:r>
          </a:p>
        </p:txBody>
      </p:sp>
      <p:sp>
        <p:nvSpPr>
          <p:cNvPr id="24588" name="Rectangle 10"/>
          <p:cNvSpPr>
            <a:spLocks noChangeArrowheads="1"/>
          </p:cNvSpPr>
          <p:nvPr/>
        </p:nvSpPr>
        <p:spPr bwMode="black">
          <a:xfrm>
            <a:off x="5279922" y="1356389"/>
            <a:ext cx="2889455" cy="332399"/>
          </a:xfrm>
          <a:prstGeom prst="rect">
            <a:avLst/>
          </a:prstGeom>
          <a:noFill/>
          <a:ln w="9525" algn="ctr">
            <a:noFill/>
            <a:miter lim="800000"/>
            <a:headEnd/>
            <a:tailEnd/>
          </a:ln>
        </p:spPr>
        <p:txBody>
          <a:bodyPr wrap="square" lIns="45720" tIns="0" rIns="45720" bIns="0">
            <a:spAutoFit/>
          </a:bodyPr>
          <a:lstStyle/>
          <a:p>
            <a:pPr algn="ctr" defTabSz="114300" eaLnBrk="0" hangingPunct="0">
              <a:lnSpc>
                <a:spcPct val="90000"/>
              </a:lnSpc>
              <a:spcBef>
                <a:spcPct val="20000"/>
              </a:spcBef>
            </a:pPr>
            <a:r>
              <a:rPr lang="en-US" sz="2400" b="1" u="sng" dirty="0">
                <a:solidFill>
                  <a:srgbClr val="225A7A"/>
                </a:solidFill>
              </a:rPr>
              <a:t>2015, US$ Billions</a:t>
            </a:r>
          </a:p>
        </p:txBody>
      </p:sp>
      <p:sp>
        <p:nvSpPr>
          <p:cNvPr id="13" name="AutoShape 13"/>
          <p:cNvSpPr>
            <a:spLocks noChangeArrowheads="1"/>
          </p:cNvSpPr>
          <p:nvPr/>
        </p:nvSpPr>
        <p:spPr bwMode="blackWhite">
          <a:xfrm>
            <a:off x="6159552" y="5577554"/>
            <a:ext cx="2741612" cy="995363"/>
          </a:xfrm>
          <a:prstGeom prst="wedgeRectCallout">
            <a:avLst>
              <a:gd name="adj1" fmla="val 1846"/>
              <a:gd name="adj2" fmla="val -171050"/>
            </a:avLst>
          </a:prstGeom>
          <a:solidFill>
            <a:schemeClr val="accent2"/>
          </a:soli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600" b="1" dirty="0">
                <a:solidFill>
                  <a:schemeClr val="bg1"/>
                </a:solidFill>
              </a:rPr>
              <a:t>Developing economies now produce over half of global GDP but just 20% of nonlife premiums</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2102277"/>
                                        </p:tgtEl>
                                        <p:attrNameLst>
                                          <p:attrName>style.visibility</p:attrName>
                                        </p:attrNameLst>
                                      </p:cBhvr>
                                      <p:to>
                                        <p:strVal val="visible"/>
                                      </p:to>
                                    </p:set>
                                    <p:animEffect transition="in" filter="wipe(left)">
                                      <p:cBhvr>
                                        <p:cTn id="7" dur="500"/>
                                        <p:tgtEl>
                                          <p:spTgt spid="2102277"/>
                                        </p:tgtEl>
                                      </p:cBhvr>
                                    </p:animEffect>
                                  </p:childTnLst>
                                </p:cTn>
                              </p:par>
                              <p:par>
                                <p:cTn id="8" presetID="22" presetClass="entr" presetSubtype="8" fill="hold" grpId="0" nodeType="withEffect">
                                  <p:stCondLst>
                                    <p:cond delay="500"/>
                                  </p:stCondLst>
                                  <p:childTnLst>
                                    <p:set>
                                      <p:cBhvr>
                                        <p:cTn id="9" dur="1" fill="hold">
                                          <p:stCondLst>
                                            <p:cond delay="0"/>
                                          </p:stCondLst>
                                        </p:cTn>
                                        <p:tgtEl>
                                          <p:spTgt spid="2102276"/>
                                        </p:tgtEl>
                                        <p:attrNameLst>
                                          <p:attrName>style.visibility</p:attrName>
                                        </p:attrNameLst>
                                      </p:cBhvr>
                                      <p:to>
                                        <p:strVal val="visible"/>
                                      </p:to>
                                    </p:set>
                                    <p:animEffect transition="in" filter="wipe(left)">
                                      <p:cBhvr>
                                        <p:cTn id="10" dur="500"/>
                                        <p:tgtEl>
                                          <p:spTgt spid="2102276"/>
                                        </p:tgtEl>
                                      </p:cBhvr>
                                    </p:animEffect>
                                  </p:childTnLst>
                                </p:cTn>
                              </p:par>
                            </p:childTnLst>
                          </p:cTn>
                        </p:par>
                        <p:par>
                          <p:cTn id="11" fill="hold">
                            <p:stCondLst>
                              <p:cond delay="1000"/>
                            </p:stCondLst>
                            <p:childTnLst>
                              <p:par>
                                <p:cTn id="12" presetID="22" presetClass="entr" presetSubtype="2" fill="hold" grpId="0" nodeType="afterEffect">
                                  <p:stCondLst>
                                    <p:cond delay="500"/>
                                  </p:stCondLst>
                                  <p:childTnLst>
                                    <p:set>
                                      <p:cBhvr>
                                        <p:cTn id="13" dur="1" fill="hold">
                                          <p:stCondLst>
                                            <p:cond delay="0"/>
                                          </p:stCondLst>
                                        </p:cTn>
                                        <p:tgtEl>
                                          <p:spTgt spid="13"/>
                                        </p:tgtEl>
                                        <p:attrNameLst>
                                          <p:attrName>style.visibility</p:attrName>
                                        </p:attrNameLst>
                                      </p:cBhvr>
                                      <p:to>
                                        <p:strVal val="visible"/>
                                      </p:to>
                                    </p:set>
                                    <p:animEffect transition="in" filter="wipe(right)">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2276" grpId="0" animBg="1"/>
      <p:bldP spid="2102277"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26338" name="Rectangle 2"/>
          <p:cNvSpPr>
            <a:spLocks noGrp="1" noChangeArrowheads="1"/>
          </p:cNvSpPr>
          <p:nvPr>
            <p:ph type="title" idx="4294967295"/>
          </p:nvPr>
        </p:nvSpPr>
        <p:spPr>
          <a:xfrm>
            <a:off x="482600" y="166688"/>
            <a:ext cx="7566025" cy="841375"/>
          </a:xfrm>
        </p:spPr>
        <p:txBody>
          <a:bodyPr lIns="92075" tIns="46038" rIns="92075" bIns="46038" anchor="b"/>
          <a:lstStyle/>
          <a:p>
            <a:r>
              <a:rPr lang="en-US" dirty="0"/>
              <a:t>Non-life Premium/GDP* (Penetration)</a:t>
            </a:r>
            <a:br>
              <a:rPr lang="en-US" dirty="0"/>
            </a:br>
            <a:r>
              <a:rPr lang="en-US" dirty="0"/>
              <a:t>for Advanced Economies, 2001-2015</a:t>
            </a:r>
          </a:p>
        </p:txBody>
      </p:sp>
      <p:graphicFrame>
        <p:nvGraphicFramePr>
          <p:cNvPr id="6926339" name="Object 2"/>
          <p:cNvGraphicFramePr>
            <a:graphicFrameLocks noGrp="1" noChangeAspect="1"/>
          </p:cNvGraphicFramePr>
          <p:nvPr>
            <p:ph type="chart" idx="4294967295"/>
            <p:extLst>
              <p:ext uri="{D42A27DB-BD31-4B8C-83A1-F6EECF244321}">
                <p14:modId xmlns:p14="http://schemas.microsoft.com/office/powerpoint/2010/main" val="2387286787"/>
              </p:ext>
            </p:extLst>
          </p:nvPr>
        </p:nvGraphicFramePr>
        <p:xfrm>
          <a:off x="407988" y="841375"/>
          <a:ext cx="8351837" cy="5102225"/>
        </p:xfrm>
        <a:graphic>
          <a:graphicData uri="http://schemas.openxmlformats.org/presentationml/2006/ole">
            <mc:AlternateContent xmlns:mc="http://schemas.openxmlformats.org/markup-compatibility/2006">
              <mc:Choice xmlns:v="urn:schemas-microsoft-com:vml" Requires="v">
                <p:oleObj spid="_x0000_s20967573" name="Chart" r:id="rId4" imgW="9401142" imgH="5733960" progId="MSGraph.Chart.8">
                  <p:embed followColorScheme="full"/>
                </p:oleObj>
              </mc:Choice>
              <mc:Fallback>
                <p:oleObj name="Chart" r:id="rId4" imgW="9401142" imgH="5733960" progId="MSGraph.Chart.8">
                  <p:embed followColorScheme="full"/>
                  <p:pic>
                    <p:nvPicPr>
                      <p:cNvPr id="0" name="Object 2"/>
                      <p:cNvPicPr>
                        <a:picLocks noChangeAspect="1" noChangeArrowheads="1"/>
                      </p:cNvPicPr>
                      <p:nvPr/>
                    </p:nvPicPr>
                    <p:blipFill>
                      <a:blip r:embed="rId5"/>
                      <a:srcRect/>
                      <a:stretch>
                        <a:fillRect/>
                      </a:stretch>
                    </p:blipFill>
                    <p:spPr bwMode="auto">
                      <a:xfrm>
                        <a:off x="407988" y="841375"/>
                        <a:ext cx="8351837" cy="5102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8" name="Rectangle 4"/>
          <p:cNvSpPr>
            <a:spLocks noChangeArrowheads="1"/>
          </p:cNvSpPr>
          <p:nvPr/>
        </p:nvSpPr>
        <p:spPr bwMode="auto">
          <a:xfrm>
            <a:off x="201613" y="6540500"/>
            <a:ext cx="8701087" cy="261938"/>
          </a:xfrm>
          <a:prstGeom prst="rect">
            <a:avLst/>
          </a:prstGeom>
          <a:noFill/>
          <a:ln w="9525">
            <a:noFill/>
            <a:miter lim="800000"/>
            <a:headEnd/>
            <a:tailEnd/>
          </a:ln>
        </p:spPr>
        <p:txBody>
          <a:bodyPr wrap="none" lIns="92075" tIns="46038" rIns="92075" bIns="46038">
            <a:spAutoFit/>
          </a:bodyPr>
          <a:lstStyle/>
          <a:p>
            <a:pPr eaLnBrk="0" hangingPunct="0"/>
            <a:r>
              <a:rPr lang="en-US" sz="1100"/>
              <a:t>*both measured in U.S. dollars; premiums exclude cross-border business                                   Source: Swiss Re </a:t>
            </a:r>
            <a:r>
              <a:rPr lang="en-US" sz="1100" i="1"/>
              <a:t>Sigma</a:t>
            </a:r>
            <a:r>
              <a:rPr lang="en-US" sz="1100"/>
              <a:t>, various volumes</a:t>
            </a:r>
          </a:p>
        </p:txBody>
      </p:sp>
      <p:sp>
        <p:nvSpPr>
          <p:cNvPr id="2094089" name="AutoShape 38"/>
          <p:cNvSpPr>
            <a:spLocks noChangeArrowheads="1"/>
          </p:cNvSpPr>
          <p:nvPr/>
        </p:nvSpPr>
        <p:spPr bwMode="blackWhite">
          <a:xfrm>
            <a:off x="491614" y="5702709"/>
            <a:ext cx="8219768" cy="875072"/>
          </a:xfrm>
          <a:prstGeom prst="wedgeRectCallout">
            <a:avLst>
              <a:gd name="adj1" fmla="val -9986"/>
              <a:gd name="adj2" fmla="val -19671"/>
            </a:avLst>
          </a:prstGeom>
          <a:solidFill>
            <a:schemeClr val="accent2"/>
          </a:solidFill>
          <a:ln w="28575" algn="ctr">
            <a:solidFill>
              <a:schemeClr val="bg1"/>
            </a:solidFill>
            <a:miter lim="800000"/>
            <a:headEnd/>
            <a:tailEnd/>
          </a:ln>
        </p:spPr>
        <p:txBody>
          <a:bodyPr tIns="91440" bIns="91440" anchor="ctr"/>
          <a:lstStyle/>
          <a:p>
            <a:pPr marL="723900" lvl="1" indent="-381000" algn="ctr">
              <a:lnSpc>
                <a:spcPct val="80000"/>
              </a:lnSpc>
            </a:pPr>
            <a:r>
              <a:rPr lang="en-US" sz="2000" b="1" dirty="0">
                <a:solidFill>
                  <a:schemeClr val="bg1"/>
                </a:solidFill>
              </a:rPr>
              <a:t>Year-to-year comparisons of the penetration percentage indicates the degree to which premium growth is keeping up with exposure growth (as </a:t>
            </a:r>
            <a:r>
              <a:rPr lang="en-US" sz="2000" b="1" dirty="0" err="1">
                <a:solidFill>
                  <a:schemeClr val="bg1"/>
                </a:solidFill>
              </a:rPr>
              <a:t>proxied</a:t>
            </a:r>
            <a:r>
              <a:rPr lang="en-US" sz="2000" b="1" dirty="0">
                <a:solidFill>
                  <a:schemeClr val="bg1"/>
                </a:solidFill>
              </a:rPr>
              <a:t> by GDP).</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afterEffect">
                                  <p:stCondLst>
                                    <p:cond delay="0"/>
                                  </p:stCondLst>
                                  <p:childTnLst>
                                    <p:set>
                                      <p:cBhvr>
                                        <p:cTn id="6" dur="1" fill="hold">
                                          <p:stCondLst>
                                            <p:cond delay="0"/>
                                          </p:stCondLst>
                                        </p:cTn>
                                        <p:tgtEl>
                                          <p:spTgt spid="6926338"/>
                                        </p:tgtEl>
                                        <p:attrNameLst>
                                          <p:attrName>style.visibility</p:attrName>
                                        </p:attrNameLst>
                                      </p:cBhvr>
                                      <p:to>
                                        <p:strVal val="visible"/>
                                      </p:to>
                                    </p:set>
                                    <p:animEffect transition="in" filter="blinds(vertical)">
                                      <p:cBhvr>
                                        <p:cTn id="7" dur="500"/>
                                        <p:tgtEl>
                                          <p:spTgt spid="692633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926339"/>
                                        </p:tgtEl>
                                        <p:attrNameLst>
                                          <p:attrName>style.visibility</p:attrName>
                                        </p:attrNameLst>
                                      </p:cBhvr>
                                      <p:to>
                                        <p:strVal val="visible"/>
                                      </p:to>
                                    </p:set>
                                    <p:animEffect transition="in" filter="wipe(left)">
                                      <p:cBhvr>
                                        <p:cTn id="11" dur="500"/>
                                        <p:tgtEl>
                                          <p:spTgt spid="6926339"/>
                                        </p:tgtEl>
                                      </p:cBhvr>
                                    </p:animEffect>
                                  </p:childTnLst>
                                </p:cTn>
                              </p:par>
                            </p:childTnLst>
                          </p:cTn>
                        </p:par>
                        <p:par>
                          <p:cTn id="12" fill="hold">
                            <p:stCondLst>
                              <p:cond delay="1000"/>
                            </p:stCondLst>
                            <p:childTnLst>
                              <p:par>
                                <p:cTn id="13" presetID="22" presetClass="entr" presetSubtype="8" fill="hold" grpId="0" nodeType="afterEffect">
                                  <p:stCondLst>
                                    <p:cond delay="500"/>
                                  </p:stCondLst>
                                  <p:childTnLst>
                                    <p:set>
                                      <p:cBhvr>
                                        <p:cTn id="14" dur="1" fill="hold">
                                          <p:stCondLst>
                                            <p:cond delay="0"/>
                                          </p:stCondLst>
                                        </p:cTn>
                                        <p:tgtEl>
                                          <p:spTgt spid="2094089"/>
                                        </p:tgtEl>
                                        <p:attrNameLst>
                                          <p:attrName>style.visibility</p:attrName>
                                        </p:attrNameLst>
                                      </p:cBhvr>
                                      <p:to>
                                        <p:strVal val="visible"/>
                                      </p:to>
                                    </p:set>
                                    <p:animEffect transition="in" filter="wipe(left)">
                                      <p:cBhvr>
                                        <p:cTn id="15" dur="500"/>
                                        <p:tgtEl>
                                          <p:spTgt spid="2094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6338" grpId="0" autoUpdateAnimBg="0"/>
      <p:bldOleChart spid="6926339" grpId="0" animBg="0"/>
      <p:bldP spid="2094089"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26338" name="Rectangle 2"/>
          <p:cNvSpPr>
            <a:spLocks noGrp="1" noChangeArrowheads="1"/>
          </p:cNvSpPr>
          <p:nvPr>
            <p:ph type="title" idx="4294967295"/>
          </p:nvPr>
        </p:nvSpPr>
        <p:spPr>
          <a:xfrm>
            <a:off x="482600" y="166688"/>
            <a:ext cx="7566025" cy="841375"/>
          </a:xfrm>
        </p:spPr>
        <p:txBody>
          <a:bodyPr lIns="92075" tIns="46038" rIns="92075" bIns="46038" anchor="b"/>
          <a:lstStyle/>
          <a:p>
            <a:r>
              <a:rPr lang="en-US" dirty="0"/>
              <a:t>Non-life Premium/GDP* (Penetration)</a:t>
            </a:r>
            <a:br>
              <a:rPr lang="en-US" dirty="0"/>
            </a:br>
            <a:r>
              <a:rPr lang="en-US" dirty="0"/>
              <a:t>for the BRIC Economies, 2001-2015</a:t>
            </a:r>
          </a:p>
        </p:txBody>
      </p:sp>
      <p:graphicFrame>
        <p:nvGraphicFramePr>
          <p:cNvPr id="6926339" name="Object 2"/>
          <p:cNvGraphicFramePr>
            <a:graphicFrameLocks noGrp="1" noChangeAspect="1"/>
          </p:cNvGraphicFramePr>
          <p:nvPr>
            <p:ph type="chart" idx="4294967295"/>
            <p:extLst>
              <p:ext uri="{D42A27DB-BD31-4B8C-83A1-F6EECF244321}">
                <p14:modId xmlns:p14="http://schemas.microsoft.com/office/powerpoint/2010/main" val="3473982617"/>
              </p:ext>
            </p:extLst>
          </p:nvPr>
        </p:nvGraphicFramePr>
        <p:xfrm>
          <a:off x="407988" y="841375"/>
          <a:ext cx="8351837" cy="5102225"/>
        </p:xfrm>
        <a:graphic>
          <a:graphicData uri="http://schemas.openxmlformats.org/presentationml/2006/ole">
            <mc:AlternateContent xmlns:mc="http://schemas.openxmlformats.org/markup-compatibility/2006">
              <mc:Choice xmlns:v="urn:schemas-microsoft-com:vml" Requires="v">
                <p:oleObj spid="_x0000_s20968597" name="Chart" r:id="rId4" imgW="9401142" imgH="5733960" progId="MSGraph.Chart.8">
                  <p:embed followColorScheme="full"/>
                </p:oleObj>
              </mc:Choice>
              <mc:Fallback>
                <p:oleObj name="Chart" r:id="rId4" imgW="9401142" imgH="5733960" progId="MSGraph.Chart.8">
                  <p:embed followColorScheme="full"/>
                  <p:pic>
                    <p:nvPicPr>
                      <p:cNvPr id="0" name="Object 2"/>
                      <p:cNvPicPr>
                        <a:picLocks noChangeAspect="1" noChangeArrowheads="1"/>
                      </p:cNvPicPr>
                      <p:nvPr/>
                    </p:nvPicPr>
                    <p:blipFill>
                      <a:blip r:embed="rId5"/>
                      <a:srcRect/>
                      <a:stretch>
                        <a:fillRect/>
                      </a:stretch>
                    </p:blipFill>
                    <p:spPr bwMode="auto">
                      <a:xfrm>
                        <a:off x="407988" y="841375"/>
                        <a:ext cx="8351837" cy="5102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2" name="Rectangle 4"/>
          <p:cNvSpPr>
            <a:spLocks noChangeArrowheads="1"/>
          </p:cNvSpPr>
          <p:nvPr/>
        </p:nvSpPr>
        <p:spPr bwMode="auto">
          <a:xfrm>
            <a:off x="201613" y="6540500"/>
            <a:ext cx="8585200" cy="261938"/>
          </a:xfrm>
          <a:prstGeom prst="rect">
            <a:avLst/>
          </a:prstGeom>
          <a:noFill/>
          <a:ln w="9525">
            <a:noFill/>
            <a:miter lim="800000"/>
            <a:headEnd/>
            <a:tailEnd/>
          </a:ln>
        </p:spPr>
        <p:txBody>
          <a:bodyPr wrap="none" lIns="92075" tIns="46038" rIns="92075" bIns="46038">
            <a:spAutoFit/>
          </a:bodyPr>
          <a:lstStyle/>
          <a:p>
            <a:pPr eaLnBrk="0" hangingPunct="0"/>
            <a:r>
              <a:rPr lang="en-US" sz="1100"/>
              <a:t>*both measured in U.S. dollars; premiums exclude cross-border business                                 Source: Swiss Re </a:t>
            </a:r>
            <a:r>
              <a:rPr lang="en-US" sz="1100" i="1"/>
              <a:t>Sigma</a:t>
            </a:r>
            <a:r>
              <a:rPr lang="en-US" sz="1100"/>
              <a:t>, various volumes</a:t>
            </a:r>
          </a:p>
        </p:txBody>
      </p:sp>
      <p:sp>
        <p:nvSpPr>
          <p:cNvPr id="2094089" name="AutoShape 38"/>
          <p:cNvSpPr>
            <a:spLocks noChangeArrowheads="1"/>
          </p:cNvSpPr>
          <p:nvPr/>
        </p:nvSpPr>
        <p:spPr bwMode="blackWhite">
          <a:xfrm>
            <a:off x="400050" y="5543550"/>
            <a:ext cx="8353425" cy="971550"/>
          </a:xfrm>
          <a:prstGeom prst="wedgeRectCallout">
            <a:avLst>
              <a:gd name="adj1" fmla="val -9986"/>
              <a:gd name="adj2" fmla="val -19671"/>
            </a:avLst>
          </a:prstGeom>
          <a:solidFill>
            <a:schemeClr val="accent2"/>
          </a:soli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sz="1600" b="1" dirty="0">
                <a:solidFill>
                  <a:schemeClr val="bg1"/>
                </a:solidFill>
              </a:rPr>
              <a:t>Although the Penetration ratio in Brazil was essentially flat, that means premium growth basically kept pace with exposure growth. In Russia, the economy has struggled, and non-life premium growth struggled even more.</a:t>
            </a:r>
          </a:p>
        </p:txBody>
      </p:sp>
      <p:sp>
        <p:nvSpPr>
          <p:cNvPr id="6" name="AutoShape 13"/>
          <p:cNvSpPr>
            <a:spLocks noChangeArrowheads="1"/>
          </p:cNvSpPr>
          <p:nvPr/>
        </p:nvSpPr>
        <p:spPr bwMode="blackWhite">
          <a:xfrm>
            <a:off x="5034117" y="2082491"/>
            <a:ext cx="3725708" cy="1162154"/>
          </a:xfrm>
          <a:prstGeom prst="wedgeRectCallout">
            <a:avLst>
              <a:gd name="adj1" fmla="val -3930"/>
              <a:gd name="adj2" fmla="val 111742"/>
            </a:avLst>
          </a:prstGeom>
          <a:solidFill>
            <a:srgbClr val="225A7A"/>
          </a:soli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600" b="1" dirty="0">
                <a:solidFill>
                  <a:schemeClr val="bg1"/>
                </a:solidFill>
              </a:rPr>
              <a:t>Non-life premium growth faster than GDP growth. This is remarkable considering how fast China’s and India’s economies were growing.</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afterEffect">
                                  <p:stCondLst>
                                    <p:cond delay="0"/>
                                  </p:stCondLst>
                                  <p:childTnLst>
                                    <p:set>
                                      <p:cBhvr>
                                        <p:cTn id="6" dur="1" fill="hold">
                                          <p:stCondLst>
                                            <p:cond delay="0"/>
                                          </p:stCondLst>
                                        </p:cTn>
                                        <p:tgtEl>
                                          <p:spTgt spid="6926338"/>
                                        </p:tgtEl>
                                        <p:attrNameLst>
                                          <p:attrName>style.visibility</p:attrName>
                                        </p:attrNameLst>
                                      </p:cBhvr>
                                      <p:to>
                                        <p:strVal val="visible"/>
                                      </p:to>
                                    </p:set>
                                    <p:animEffect transition="in" filter="blinds(vertical)">
                                      <p:cBhvr>
                                        <p:cTn id="7" dur="500"/>
                                        <p:tgtEl>
                                          <p:spTgt spid="692633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926339"/>
                                        </p:tgtEl>
                                        <p:attrNameLst>
                                          <p:attrName>style.visibility</p:attrName>
                                        </p:attrNameLst>
                                      </p:cBhvr>
                                      <p:to>
                                        <p:strVal val="visible"/>
                                      </p:to>
                                    </p:set>
                                    <p:animEffect transition="in" filter="wipe(left)">
                                      <p:cBhvr>
                                        <p:cTn id="11" dur="500"/>
                                        <p:tgtEl>
                                          <p:spTgt spid="6926339"/>
                                        </p:tgtEl>
                                      </p:cBhvr>
                                    </p:animEffect>
                                  </p:childTnLst>
                                </p:cTn>
                              </p:par>
                            </p:childTnLst>
                          </p:cTn>
                        </p:par>
                        <p:par>
                          <p:cTn id="12" fill="hold">
                            <p:stCondLst>
                              <p:cond delay="1000"/>
                            </p:stCondLst>
                            <p:childTnLst>
                              <p:par>
                                <p:cTn id="13" presetID="22" presetClass="entr" presetSubtype="8" fill="hold" grpId="0" nodeType="afterEffect">
                                  <p:stCondLst>
                                    <p:cond delay="500"/>
                                  </p:stCondLst>
                                  <p:childTnLst>
                                    <p:set>
                                      <p:cBhvr>
                                        <p:cTn id="14" dur="1" fill="hold">
                                          <p:stCondLst>
                                            <p:cond delay="0"/>
                                          </p:stCondLst>
                                        </p:cTn>
                                        <p:tgtEl>
                                          <p:spTgt spid="2094089"/>
                                        </p:tgtEl>
                                        <p:attrNameLst>
                                          <p:attrName>style.visibility</p:attrName>
                                        </p:attrNameLst>
                                      </p:cBhvr>
                                      <p:to>
                                        <p:strVal val="visible"/>
                                      </p:to>
                                    </p:set>
                                    <p:animEffect transition="in" filter="wipe(left)">
                                      <p:cBhvr>
                                        <p:cTn id="15" dur="500"/>
                                        <p:tgtEl>
                                          <p:spTgt spid="2094089"/>
                                        </p:tgtEl>
                                      </p:cBhvr>
                                    </p:animEffect>
                                  </p:childTnLst>
                                </p:cTn>
                              </p:par>
                            </p:childTnLst>
                          </p:cTn>
                        </p:par>
                        <p:par>
                          <p:cTn id="16" fill="hold">
                            <p:stCondLst>
                              <p:cond delay="2000"/>
                            </p:stCondLst>
                            <p:childTnLst>
                              <p:par>
                                <p:cTn id="17" presetID="22" presetClass="entr" presetSubtype="2" fill="hold" grpId="0" nodeType="afterEffect">
                                  <p:stCondLst>
                                    <p:cond delay="500"/>
                                  </p:stCondLst>
                                  <p:childTnLst>
                                    <p:set>
                                      <p:cBhvr>
                                        <p:cTn id="18" dur="1" fill="hold">
                                          <p:stCondLst>
                                            <p:cond delay="0"/>
                                          </p:stCondLst>
                                        </p:cTn>
                                        <p:tgtEl>
                                          <p:spTgt spid="6"/>
                                        </p:tgtEl>
                                        <p:attrNameLst>
                                          <p:attrName>style.visibility</p:attrName>
                                        </p:attrNameLst>
                                      </p:cBhvr>
                                      <p:to>
                                        <p:strVal val="visible"/>
                                      </p:to>
                                    </p:set>
                                    <p:animEffect transition="in" filter="wipe(right)">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6338" grpId="0" autoUpdateAnimBg="0"/>
      <p:bldOleChart spid="6926339" grpId="0" animBg="0"/>
      <p:bldP spid="2094089"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6926338" name="Rectangle 2"/>
          <p:cNvSpPr>
            <a:spLocks noGrp="1" noChangeArrowheads="1"/>
          </p:cNvSpPr>
          <p:nvPr>
            <p:ph type="title" idx="4294967295"/>
          </p:nvPr>
        </p:nvSpPr>
        <p:spPr>
          <a:xfrm>
            <a:off x="407988" y="272743"/>
            <a:ext cx="7098071" cy="718215"/>
          </a:xfrm>
        </p:spPr>
        <p:txBody>
          <a:bodyPr lIns="92075" tIns="46038" rIns="92075" bIns="46038" anchor="b"/>
          <a:lstStyle/>
          <a:p>
            <a:r>
              <a:rPr lang="en-US" sz="2500" dirty="0"/>
              <a:t>2013 Non-life Premium if Penetration in BRIC Economies Equaled Advanced Economies</a:t>
            </a:r>
          </a:p>
        </p:txBody>
      </p:sp>
      <p:graphicFrame>
        <p:nvGraphicFramePr>
          <p:cNvPr id="6926339" name="Object 2"/>
          <p:cNvGraphicFramePr>
            <a:graphicFrameLocks noGrp="1" noChangeAspect="1"/>
          </p:cNvGraphicFramePr>
          <p:nvPr>
            <p:ph type="chart" idx="4294967295"/>
            <p:extLst>
              <p:ext uri="{D42A27DB-BD31-4B8C-83A1-F6EECF244321}">
                <p14:modId xmlns:p14="http://schemas.microsoft.com/office/powerpoint/2010/main" val="1784488008"/>
              </p:ext>
            </p:extLst>
          </p:nvPr>
        </p:nvGraphicFramePr>
        <p:xfrm>
          <a:off x="407988" y="959362"/>
          <a:ext cx="8351837" cy="5102225"/>
        </p:xfrm>
        <a:graphic>
          <a:graphicData uri="http://schemas.openxmlformats.org/presentationml/2006/ole">
            <mc:AlternateContent xmlns:mc="http://schemas.openxmlformats.org/markup-compatibility/2006">
              <mc:Choice xmlns:v="urn:schemas-microsoft-com:vml" Requires="v">
                <p:oleObj spid="_x0000_s21129364" name="Chart" r:id="rId4" imgW="9401057" imgH="5734090" progId="MSGraph.Chart.8">
                  <p:embed followColorScheme="full"/>
                </p:oleObj>
              </mc:Choice>
              <mc:Fallback>
                <p:oleObj name="Chart" r:id="rId4" imgW="9401057" imgH="5734090" progId="MSGraph.Chart.8">
                  <p:embed followColorScheme="full"/>
                  <p:pic>
                    <p:nvPicPr>
                      <p:cNvPr id="0" name="Object 2"/>
                      <p:cNvPicPr>
                        <a:picLocks noChangeAspect="1" noChangeArrowheads="1"/>
                      </p:cNvPicPr>
                      <p:nvPr/>
                    </p:nvPicPr>
                    <p:blipFill>
                      <a:blip r:embed="rId5"/>
                      <a:srcRect/>
                      <a:stretch>
                        <a:fillRect/>
                      </a:stretch>
                    </p:blipFill>
                    <p:spPr bwMode="auto">
                      <a:xfrm>
                        <a:off x="407988" y="959362"/>
                        <a:ext cx="8351837" cy="5102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2" name="Rectangle 4"/>
          <p:cNvSpPr>
            <a:spLocks noChangeArrowheads="1"/>
          </p:cNvSpPr>
          <p:nvPr/>
        </p:nvSpPr>
        <p:spPr bwMode="auto">
          <a:xfrm>
            <a:off x="506413" y="6383183"/>
            <a:ext cx="3953005" cy="262252"/>
          </a:xfrm>
          <a:prstGeom prst="rect">
            <a:avLst/>
          </a:prstGeom>
          <a:noFill/>
          <a:ln w="9525">
            <a:noFill/>
            <a:miter lim="800000"/>
            <a:headEnd/>
            <a:tailEnd/>
          </a:ln>
        </p:spPr>
        <p:txBody>
          <a:bodyPr wrap="none" lIns="92075" tIns="46038" rIns="92075" bIns="46038">
            <a:spAutoFit/>
          </a:bodyPr>
          <a:lstStyle/>
          <a:p>
            <a:pPr eaLnBrk="0" hangingPunct="0"/>
            <a:r>
              <a:rPr lang="en-US" sz="1100" dirty="0"/>
              <a:t>Sources: Swiss Re </a:t>
            </a:r>
            <a:r>
              <a:rPr lang="en-US" sz="1100" i="1" dirty="0"/>
              <a:t>Sigma</a:t>
            </a:r>
            <a:r>
              <a:rPr lang="en-US" sz="1100" dirty="0"/>
              <a:t>, various volumes; I.I.I. calculations</a:t>
            </a:r>
          </a:p>
        </p:txBody>
      </p:sp>
      <p:sp>
        <p:nvSpPr>
          <p:cNvPr id="6" name="TextBox 5"/>
          <p:cNvSpPr txBox="1"/>
          <p:nvPr/>
        </p:nvSpPr>
        <p:spPr>
          <a:xfrm>
            <a:off x="0" y="1022555"/>
            <a:ext cx="2241754" cy="307777"/>
          </a:xfrm>
          <a:prstGeom prst="rect">
            <a:avLst/>
          </a:prstGeom>
          <a:noFill/>
        </p:spPr>
        <p:txBody>
          <a:bodyPr wrap="square" rtlCol="0">
            <a:spAutoFit/>
          </a:bodyPr>
          <a:lstStyle/>
          <a:p>
            <a:r>
              <a:rPr lang="en-US" sz="1400" b="1" dirty="0"/>
              <a:t>$US, billions</a:t>
            </a: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afterEffect">
                                  <p:stCondLst>
                                    <p:cond delay="0"/>
                                  </p:stCondLst>
                                  <p:childTnLst>
                                    <p:set>
                                      <p:cBhvr>
                                        <p:cTn id="6" dur="1" fill="hold">
                                          <p:stCondLst>
                                            <p:cond delay="0"/>
                                          </p:stCondLst>
                                        </p:cTn>
                                        <p:tgtEl>
                                          <p:spTgt spid="6926338"/>
                                        </p:tgtEl>
                                        <p:attrNameLst>
                                          <p:attrName>style.visibility</p:attrName>
                                        </p:attrNameLst>
                                      </p:cBhvr>
                                      <p:to>
                                        <p:strVal val="visible"/>
                                      </p:to>
                                    </p:set>
                                    <p:animEffect transition="in" filter="blinds(vertical)">
                                      <p:cBhvr>
                                        <p:cTn id="7" dur="500"/>
                                        <p:tgtEl>
                                          <p:spTgt spid="692633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926339"/>
                                        </p:tgtEl>
                                        <p:attrNameLst>
                                          <p:attrName>style.visibility</p:attrName>
                                        </p:attrNameLst>
                                      </p:cBhvr>
                                      <p:to>
                                        <p:strVal val="visible"/>
                                      </p:to>
                                    </p:set>
                                    <p:animEffect transition="in" filter="wipe(left)">
                                      <p:cBhvr>
                                        <p:cTn id="11" dur="500"/>
                                        <p:tgtEl>
                                          <p:spTgt spid="6926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6338" grpId="0" autoUpdateAnimBg="0"/>
      <p:bldOleChart spid="6926339" grpId="0" 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4"/>
          <p:cNvSpPr>
            <a:spLocks noGrp="1" noChangeArrowheads="1"/>
          </p:cNvSpPr>
          <p:nvPr>
            <p:ph type="title"/>
          </p:nvPr>
        </p:nvSpPr>
        <p:spPr>
          <a:xfrm>
            <a:off x="540774" y="176981"/>
            <a:ext cx="7236542" cy="899344"/>
          </a:xfrm>
        </p:spPr>
        <p:txBody>
          <a:bodyPr/>
          <a:lstStyle/>
          <a:p>
            <a:r>
              <a:rPr lang="en-US" sz="2800" dirty="0"/>
              <a:t>As Economies Grow Wealthier, </a:t>
            </a:r>
            <a:br>
              <a:rPr lang="en-US" sz="2800" dirty="0"/>
            </a:br>
            <a:r>
              <a:rPr lang="en-US" sz="2800" dirty="0"/>
              <a:t>Insurance Market Penetration Grows Also</a:t>
            </a:r>
          </a:p>
        </p:txBody>
      </p:sp>
      <p:graphicFrame>
        <p:nvGraphicFramePr>
          <p:cNvPr id="26626" name="Object 2"/>
          <p:cNvGraphicFramePr>
            <a:graphicFrameLocks noGrp="1" noChangeAspect="1"/>
          </p:cNvGraphicFramePr>
          <p:nvPr>
            <p:ph idx="1"/>
          </p:nvPr>
        </p:nvGraphicFramePr>
        <p:xfrm>
          <a:off x="304800" y="1524000"/>
          <a:ext cx="8305800" cy="4648200"/>
        </p:xfrm>
        <a:graphic>
          <a:graphicData uri="http://schemas.openxmlformats.org/presentationml/2006/ole">
            <mc:AlternateContent xmlns:mc="http://schemas.openxmlformats.org/markup-compatibility/2006">
              <mc:Choice xmlns:v="urn:schemas-microsoft-com:vml" Requires="v">
                <p:oleObj spid="_x0000_s20580500" name="Chart" r:id="rId3" imgW="5991225" imgH="3314700" progId="Excel.Sheet.8">
                  <p:embed/>
                </p:oleObj>
              </mc:Choice>
              <mc:Fallback>
                <p:oleObj name="Chart" r:id="rId3" imgW="5991225" imgH="3314700" progId="Excel.Sheet.8">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524000"/>
                        <a:ext cx="8305800" cy="464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8" name="Text Box 5"/>
          <p:cNvSpPr txBox="1">
            <a:spLocks noChangeArrowheads="1"/>
          </p:cNvSpPr>
          <p:nvPr/>
        </p:nvSpPr>
        <p:spPr bwMode="auto">
          <a:xfrm>
            <a:off x="0" y="6515100"/>
            <a:ext cx="8242300" cy="261938"/>
          </a:xfrm>
          <a:prstGeom prst="rect">
            <a:avLst/>
          </a:prstGeom>
          <a:noFill/>
          <a:ln w="9525">
            <a:noFill/>
            <a:miter lim="800000"/>
            <a:headEnd/>
            <a:tailEnd/>
          </a:ln>
        </p:spPr>
        <p:txBody>
          <a:bodyPr lIns="92075" tIns="46038" rIns="92075" bIns="46038">
            <a:spAutoFit/>
          </a:bodyPr>
          <a:lstStyle/>
          <a:p>
            <a:pPr eaLnBrk="0" hangingPunct="0">
              <a:spcBef>
                <a:spcPct val="50000"/>
              </a:spcBef>
              <a:buClr>
                <a:srgbClr val="FF3300"/>
              </a:buClr>
              <a:buFont typeface="Wingdings" pitchFamily="2" charset="2"/>
              <a:buNone/>
            </a:pPr>
            <a:r>
              <a:rPr lang="en-US" sz="1100"/>
              <a:t>Source: A.M. Best.</a:t>
            </a:r>
          </a:p>
        </p:txBody>
      </p:sp>
      <p:sp>
        <p:nvSpPr>
          <p:cNvPr id="2" name="TextBox 1"/>
          <p:cNvSpPr txBox="1"/>
          <p:nvPr/>
        </p:nvSpPr>
        <p:spPr>
          <a:xfrm>
            <a:off x="7101191" y="4113408"/>
            <a:ext cx="778213" cy="369332"/>
          </a:xfrm>
          <a:prstGeom prst="rect">
            <a:avLst/>
          </a:prstGeom>
          <a:solidFill>
            <a:srgbClr val="2B7299"/>
          </a:solidFill>
        </p:spPr>
        <p:txBody>
          <a:bodyPr wrap="square" rtlCol="0">
            <a:spAutoFit/>
          </a:bodyPr>
          <a:lstStyle/>
          <a:p>
            <a:r>
              <a:rPr lang="en-US" b="1" dirty="0">
                <a:solidFill>
                  <a:schemeClr val="bg1"/>
                </a:solidFill>
              </a:rPr>
              <a:t>U.S.?</a:t>
            </a:r>
          </a:p>
        </p:txBody>
      </p:sp>
      <p:cxnSp>
        <p:nvCxnSpPr>
          <p:cNvPr id="6" name="Straight Arrow Connector 5"/>
          <p:cNvCxnSpPr/>
          <p:nvPr/>
        </p:nvCxnSpPr>
        <p:spPr>
          <a:xfrm flipV="1">
            <a:off x="7108975" y="3770508"/>
            <a:ext cx="381322" cy="5257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AutoShape 4"/>
          <p:cNvSpPr>
            <a:spLocks noChangeArrowheads="1"/>
          </p:cNvSpPr>
          <p:nvPr/>
        </p:nvSpPr>
        <p:spPr bwMode="blackWhite">
          <a:xfrm>
            <a:off x="3921920" y="1125988"/>
            <a:ext cx="3957484" cy="603561"/>
          </a:xfrm>
          <a:prstGeom prst="wedgeRectCallout">
            <a:avLst>
              <a:gd name="adj1" fmla="val 4625"/>
              <a:gd name="adj2" fmla="val 124805"/>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cs typeface="+mn-cs"/>
              </a:rPr>
              <a:t>Some wealthy countries have penetration rates of 10% and over</a:t>
            </a:r>
          </a:p>
        </p:txBody>
      </p:sp>
      <p:sp>
        <p:nvSpPr>
          <p:cNvPr id="8" name="Rectangle 7"/>
          <p:cNvSpPr>
            <a:spLocks noChangeArrowheads="1"/>
          </p:cNvSpPr>
          <p:nvPr/>
        </p:nvSpPr>
        <p:spPr bwMode="grayWhite">
          <a:xfrm>
            <a:off x="3500538" y="2031330"/>
            <a:ext cx="4164858" cy="867513"/>
          </a:xfrm>
          <a:prstGeom prst="rect">
            <a:avLst/>
          </a:prstGeom>
          <a:noFill/>
          <a:ln w="28575">
            <a:solidFill>
              <a:schemeClr val="folHlink"/>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500"/>
                                        <p:tgtEl>
                                          <p:spTgt spid="7"/>
                                        </p:tgtEl>
                                      </p:cBhvr>
                                    </p:animEffect>
                                  </p:childTnLst>
                                </p:cTn>
                              </p:par>
                              <p:par>
                                <p:cTn id="8" presetID="16" presetClass="entr" presetSubtype="26" fill="hold" grpId="0" nodeType="withEffect">
                                  <p:stCondLst>
                                    <p:cond delay="1000"/>
                                  </p:stCondLst>
                                  <p:childTnLst>
                                    <p:set>
                                      <p:cBhvr>
                                        <p:cTn id="9" dur="1" fill="hold">
                                          <p:stCondLst>
                                            <p:cond delay="0"/>
                                          </p:stCondLst>
                                        </p:cTn>
                                        <p:tgtEl>
                                          <p:spTgt spid="8"/>
                                        </p:tgtEl>
                                        <p:attrNameLst>
                                          <p:attrName>style.visibility</p:attrName>
                                        </p:attrNameLst>
                                      </p:cBhvr>
                                      <p:to>
                                        <p:strVal val="visible"/>
                                      </p:to>
                                    </p:set>
                                    <p:animEffect transition="in" filter="barn(inHorizont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105"/>
          <p:cNvSpPr>
            <a:spLocks noGrp="1" noChangeArrowheads="1"/>
          </p:cNvSpPr>
          <p:nvPr>
            <p:ph type="dt" sz="quarter" idx="10"/>
          </p:nvPr>
        </p:nvSpPr>
        <p:spPr>
          <a:noFill/>
        </p:spPr>
        <p:txBody>
          <a:bodyPr/>
          <a:lstStyle/>
          <a:p>
            <a:r>
              <a:rPr lang="en-US"/>
              <a:t>12/01/09 - 9pm</a:t>
            </a:r>
          </a:p>
        </p:txBody>
      </p:sp>
      <p:sp>
        <p:nvSpPr>
          <p:cNvPr id="34819" name="Rectangle 106"/>
          <p:cNvSpPr>
            <a:spLocks noGrp="1" noChangeArrowheads="1"/>
          </p:cNvSpPr>
          <p:nvPr>
            <p:ph type="ftr" sz="quarter" idx="11"/>
          </p:nvPr>
        </p:nvSpPr>
        <p:spPr>
          <a:noFill/>
        </p:spPr>
        <p:txBody>
          <a:bodyPr/>
          <a:lstStyle/>
          <a:p>
            <a:r>
              <a:rPr lang="en-US"/>
              <a:t>eSlide – P6466 – The Financial Crisis and the Future of the P/C</a:t>
            </a:r>
          </a:p>
        </p:txBody>
      </p:sp>
      <p:sp>
        <p:nvSpPr>
          <p:cNvPr id="34820" name="Rectangle 110"/>
          <p:cNvSpPr>
            <a:spLocks noGrp="1" noChangeArrowheads="1"/>
          </p:cNvSpPr>
          <p:nvPr>
            <p:ph type="sldNum" sz="quarter" idx="12"/>
          </p:nvPr>
        </p:nvSpPr>
        <p:spPr>
          <a:noFill/>
        </p:spPr>
        <p:txBody>
          <a:bodyPr/>
          <a:lstStyle/>
          <a:p>
            <a:fld id="{F07F125A-EAB9-4E90-8BBA-9BBCF3DF39F8}" type="slidenum">
              <a:rPr lang="en-US" smtClean="0"/>
              <a:pPr/>
              <a:t>2</a:t>
            </a:fld>
            <a:endParaRPr lang="en-US"/>
          </a:p>
        </p:txBody>
      </p:sp>
      <p:sp>
        <p:nvSpPr>
          <p:cNvPr id="34821" name="Rectangle 2"/>
          <p:cNvSpPr>
            <a:spLocks noGrp="1" noChangeArrowheads="1"/>
          </p:cNvSpPr>
          <p:nvPr>
            <p:ph type="title"/>
          </p:nvPr>
        </p:nvSpPr>
        <p:spPr>
          <a:xfrm>
            <a:off x="904875" y="161925"/>
            <a:ext cx="6534150" cy="860425"/>
          </a:xfrm>
        </p:spPr>
        <p:txBody>
          <a:bodyPr/>
          <a:lstStyle/>
          <a:p>
            <a:r>
              <a:rPr lang="en-US" dirty="0"/>
              <a:t>The Growth of the Reinsurance Industry Depends on … </a:t>
            </a:r>
          </a:p>
        </p:txBody>
      </p:sp>
      <p:sp>
        <p:nvSpPr>
          <p:cNvPr id="1922051" name="Rectangle 3"/>
          <p:cNvSpPr>
            <a:spLocks noGrp="1" noChangeArrowheads="1"/>
          </p:cNvSpPr>
          <p:nvPr>
            <p:ph type="body" idx="1"/>
          </p:nvPr>
        </p:nvSpPr>
        <p:spPr>
          <a:xfrm>
            <a:off x="588963" y="1141413"/>
            <a:ext cx="8088312" cy="5173662"/>
          </a:xfrm>
        </p:spPr>
        <p:txBody>
          <a:bodyPr/>
          <a:lstStyle/>
          <a:p>
            <a:pPr marL="222250" indent="-182880">
              <a:lnSpc>
                <a:spcPct val="100000"/>
              </a:lnSpc>
              <a:spcBef>
                <a:spcPts val="1200"/>
              </a:spcBef>
            </a:pPr>
            <a:r>
              <a:rPr lang="en-US" dirty="0"/>
              <a:t>The Growth of the Global Exposure Base</a:t>
            </a:r>
          </a:p>
          <a:p>
            <a:pPr marL="565150" lvl="1" indent="-182880">
              <a:lnSpc>
                <a:spcPct val="100000"/>
              </a:lnSpc>
              <a:spcBef>
                <a:spcPts val="600"/>
              </a:spcBef>
            </a:pPr>
            <a:r>
              <a:rPr lang="en-US" sz="2000" dirty="0"/>
              <a:t>GDP growth</a:t>
            </a:r>
          </a:p>
          <a:p>
            <a:pPr marL="565150" lvl="1" indent="-182880">
              <a:lnSpc>
                <a:spcPct val="100000"/>
              </a:lnSpc>
              <a:spcBef>
                <a:spcPts val="600"/>
              </a:spcBef>
            </a:pPr>
            <a:r>
              <a:rPr lang="en-US" sz="2000" dirty="0"/>
              <a:t>Increased premium “penetration”</a:t>
            </a:r>
          </a:p>
          <a:p>
            <a:pPr marL="565150" lvl="1" indent="-182880">
              <a:lnSpc>
                <a:spcPct val="100000"/>
              </a:lnSpc>
              <a:spcBef>
                <a:spcPts val="600"/>
              </a:spcBef>
            </a:pPr>
            <a:r>
              <a:rPr lang="en-US" sz="2000" dirty="0"/>
              <a:t>New lines of business (e.g., flood, cyber?)</a:t>
            </a:r>
          </a:p>
          <a:p>
            <a:pPr marL="565150" lvl="1" indent="-182880">
              <a:lnSpc>
                <a:spcPct val="100000"/>
              </a:lnSpc>
              <a:spcBef>
                <a:spcPts val="600"/>
              </a:spcBef>
            </a:pPr>
            <a:r>
              <a:rPr lang="en-US" sz="2000" dirty="0"/>
              <a:t>Inflation =&gt; Claims, Rates</a:t>
            </a:r>
          </a:p>
          <a:p>
            <a:pPr marL="222250" indent="-182880">
              <a:lnSpc>
                <a:spcPct val="100000"/>
              </a:lnSpc>
              <a:spcBef>
                <a:spcPts val="1200"/>
              </a:spcBef>
            </a:pPr>
            <a:r>
              <a:rPr lang="en-US" dirty="0"/>
              <a:t>The Experience and Capital Position of the Primary Insurance Industry</a:t>
            </a:r>
          </a:p>
          <a:p>
            <a:pPr marL="222250" indent="-182880">
              <a:lnSpc>
                <a:spcPct val="100000"/>
              </a:lnSpc>
              <a:spcBef>
                <a:spcPts val="1200"/>
              </a:spcBef>
            </a:pPr>
            <a:r>
              <a:rPr lang="en-US" dirty="0"/>
              <a:t>The Experience and Capital Position of the Reinsurance Industry</a:t>
            </a:r>
          </a:p>
          <a:p>
            <a:pPr marL="565150" lvl="1" indent="-182880">
              <a:lnSpc>
                <a:spcPct val="100000"/>
              </a:lnSpc>
              <a:spcBef>
                <a:spcPts val="1200"/>
              </a:spcBef>
            </a:pPr>
            <a:r>
              <a:rPr lang="en-US" sz="2000" dirty="0"/>
              <a:t>The Extent and Attractiveness of Alternate Sources of Capital</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22051">
                                            <p:txEl>
                                              <p:pRg st="4" end="4"/>
                                            </p:txEl>
                                          </p:spTgt>
                                        </p:tgtEl>
                                        <p:attrNameLst>
                                          <p:attrName>style.visibility</p:attrName>
                                        </p:attrNameLst>
                                      </p:cBhvr>
                                      <p:to>
                                        <p:strVal val="visible"/>
                                      </p:to>
                                    </p:set>
                                    <p:animEffect transition="in" filter="wipe(left)">
                                      <p:cBhvr>
                                        <p:cTn id="19" dur="500"/>
                                        <p:tgtEl>
                                          <p:spTgt spid="1922051">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922051">
                                            <p:txEl>
                                              <p:pRg st="5" end="5"/>
                                            </p:txEl>
                                          </p:spTgt>
                                        </p:tgtEl>
                                        <p:attrNameLst>
                                          <p:attrName>style.visibility</p:attrName>
                                        </p:attrNameLst>
                                      </p:cBhvr>
                                      <p:to>
                                        <p:strVal val="visible"/>
                                      </p:to>
                                    </p:set>
                                    <p:animEffect transition="in" filter="wipe(left)">
                                      <p:cBhvr>
                                        <p:cTn id="24" dur="500"/>
                                        <p:tgtEl>
                                          <p:spTgt spid="1922051">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922051">
                                            <p:txEl>
                                              <p:pRg st="6" end="6"/>
                                            </p:txEl>
                                          </p:spTgt>
                                        </p:tgtEl>
                                        <p:attrNameLst>
                                          <p:attrName>style.visibility</p:attrName>
                                        </p:attrNameLst>
                                      </p:cBhvr>
                                      <p:to>
                                        <p:strVal val="visible"/>
                                      </p:to>
                                    </p:set>
                                    <p:animEffect transition="in" filter="wipe(left)">
                                      <p:cBhvr>
                                        <p:cTn id="29" dur="500"/>
                                        <p:tgtEl>
                                          <p:spTgt spid="1922051">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1922051">
                                            <p:txEl>
                                              <p:pRg st="7" end="7"/>
                                            </p:txEl>
                                          </p:spTgt>
                                        </p:tgtEl>
                                        <p:attrNameLst>
                                          <p:attrName>style.visibility</p:attrName>
                                        </p:attrNameLst>
                                      </p:cBhvr>
                                      <p:to>
                                        <p:strVal val="visible"/>
                                      </p:to>
                                    </p:set>
                                    <p:animEffect transition="in" filter="wipe(left)">
                                      <p:cBhvr>
                                        <p:cTn id="32" dur="500"/>
                                        <p:tgtEl>
                                          <p:spTgt spid="192205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632747" y="218307"/>
            <a:ext cx="7085576" cy="860425"/>
          </a:xfrm>
        </p:spPr>
        <p:txBody>
          <a:bodyPr/>
          <a:lstStyle/>
          <a:p>
            <a:r>
              <a:rPr lang="en-US" dirty="0"/>
              <a:t>Greater Insurance Market Penetration Possibilities in Higher-Risk Countries</a:t>
            </a:r>
          </a:p>
        </p:txBody>
      </p:sp>
      <p:graphicFrame>
        <p:nvGraphicFramePr>
          <p:cNvPr id="25602" name="Object 2"/>
          <p:cNvGraphicFramePr>
            <a:graphicFrameLocks noGrp="1" noChangeAspect="1"/>
          </p:cNvGraphicFramePr>
          <p:nvPr>
            <p:ph idx="1"/>
          </p:nvPr>
        </p:nvGraphicFramePr>
        <p:xfrm>
          <a:off x="0" y="1447800"/>
          <a:ext cx="8494713" cy="4746625"/>
        </p:xfrm>
        <a:graphic>
          <a:graphicData uri="http://schemas.openxmlformats.org/presentationml/2006/ole">
            <mc:AlternateContent xmlns:mc="http://schemas.openxmlformats.org/markup-compatibility/2006">
              <mc:Choice xmlns:v="urn:schemas-microsoft-com:vml" Requires="v">
                <p:oleObj spid="_x0000_s20579477" name="Chart" r:id="rId4" imgW="5895975" imgH="3400425" progId="Excel.Sheet.8">
                  <p:embed/>
                </p:oleObj>
              </mc:Choice>
              <mc:Fallback>
                <p:oleObj name="Chart" r:id="rId4" imgW="5895975" imgH="3400425"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47800"/>
                        <a:ext cx="8494713" cy="474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4" name="TextBox 3"/>
          <p:cNvSpPr txBox="1">
            <a:spLocks noChangeArrowheads="1"/>
          </p:cNvSpPr>
          <p:nvPr/>
        </p:nvSpPr>
        <p:spPr bwMode="auto">
          <a:xfrm>
            <a:off x="1358900" y="5983288"/>
            <a:ext cx="6964363" cy="369887"/>
          </a:xfrm>
          <a:prstGeom prst="rect">
            <a:avLst/>
          </a:prstGeom>
          <a:noFill/>
          <a:ln w="9525">
            <a:noFill/>
            <a:miter lim="800000"/>
            <a:headEnd/>
            <a:tailEnd/>
          </a:ln>
        </p:spPr>
        <p:txBody>
          <a:bodyPr>
            <a:spAutoFit/>
          </a:bodyPr>
          <a:lstStyle/>
          <a:p>
            <a:r>
              <a:rPr lang="en-US" b="1">
                <a:solidFill>
                  <a:srgbClr val="00B050"/>
                </a:solidFill>
              </a:rPr>
              <a:t>Low Risk</a:t>
            </a:r>
            <a:r>
              <a:rPr lang="en-US"/>
              <a:t>					</a:t>
            </a:r>
            <a:r>
              <a:rPr lang="en-US" b="1">
                <a:solidFill>
                  <a:srgbClr val="C00000"/>
                </a:solidFill>
              </a:rPr>
              <a:t>High Risk</a:t>
            </a:r>
          </a:p>
        </p:txBody>
      </p:sp>
      <p:sp>
        <p:nvSpPr>
          <p:cNvPr id="25605" name="Text Box 5"/>
          <p:cNvSpPr txBox="1">
            <a:spLocks noChangeArrowheads="1"/>
          </p:cNvSpPr>
          <p:nvPr/>
        </p:nvSpPr>
        <p:spPr bwMode="auto">
          <a:xfrm>
            <a:off x="0" y="6515100"/>
            <a:ext cx="8242300" cy="261938"/>
          </a:xfrm>
          <a:prstGeom prst="rect">
            <a:avLst/>
          </a:prstGeom>
          <a:noFill/>
          <a:ln w="9525">
            <a:noFill/>
            <a:miter lim="800000"/>
            <a:headEnd/>
            <a:tailEnd/>
          </a:ln>
        </p:spPr>
        <p:txBody>
          <a:bodyPr lIns="92075" tIns="46038" rIns="92075" bIns="46038">
            <a:spAutoFit/>
          </a:bodyPr>
          <a:lstStyle/>
          <a:p>
            <a:pPr eaLnBrk="0" hangingPunct="0">
              <a:spcBef>
                <a:spcPct val="50000"/>
              </a:spcBef>
              <a:buClr>
                <a:srgbClr val="FF3300"/>
              </a:buClr>
              <a:buFont typeface="Wingdings" pitchFamily="2" charset="2"/>
              <a:buNone/>
            </a:pPr>
            <a:r>
              <a:rPr lang="en-US" sz="1100"/>
              <a:t>Source: A.M. Best.</a:t>
            </a:r>
          </a:p>
        </p:txBody>
      </p:sp>
      <p:sp>
        <p:nvSpPr>
          <p:cNvPr id="6" name="AutoShape 4"/>
          <p:cNvSpPr>
            <a:spLocks noChangeArrowheads="1"/>
          </p:cNvSpPr>
          <p:nvPr/>
        </p:nvSpPr>
        <p:spPr bwMode="blackWhite">
          <a:xfrm>
            <a:off x="2821858" y="1103314"/>
            <a:ext cx="2920129" cy="1403912"/>
          </a:xfrm>
          <a:prstGeom prst="wedgeRectCallout">
            <a:avLst>
              <a:gd name="adj1" fmla="val -56323"/>
              <a:gd name="adj2" fmla="val 77214"/>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cs typeface="+mn-cs"/>
              </a:rPr>
              <a:t>Low risk countries have high insurance penetration rates and afford fewer growth opportunities</a:t>
            </a:r>
          </a:p>
        </p:txBody>
      </p:sp>
      <p:sp>
        <p:nvSpPr>
          <p:cNvPr id="8" name="AutoShape 4"/>
          <p:cNvSpPr>
            <a:spLocks noChangeArrowheads="1"/>
          </p:cNvSpPr>
          <p:nvPr/>
        </p:nvSpPr>
        <p:spPr bwMode="blackWhite">
          <a:xfrm>
            <a:off x="6253317" y="2391901"/>
            <a:ext cx="2733368" cy="1432847"/>
          </a:xfrm>
          <a:prstGeom prst="wedgeRectCallout">
            <a:avLst>
              <a:gd name="adj1" fmla="val -31494"/>
              <a:gd name="adj2" fmla="val 129255"/>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cs typeface="+mn-cs"/>
              </a:rPr>
              <a:t>Higher risk countries have low insurance penetration rates and often offer more growth opportunities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par>
                          <p:cTn id="8" fill="hold">
                            <p:stCondLst>
                              <p:cond delay="1000"/>
                            </p:stCondLst>
                            <p:childTnLst>
                              <p:par>
                                <p:cTn id="9" presetID="22" presetClass="entr" presetSubtype="2" fill="hold" grpId="0" nodeType="afterEffect">
                                  <p:stCondLst>
                                    <p:cond delay="500"/>
                                  </p:stCondLst>
                                  <p:childTnLst>
                                    <p:set>
                                      <p:cBhvr>
                                        <p:cTn id="10" dur="1" fill="hold">
                                          <p:stCondLst>
                                            <p:cond delay="0"/>
                                          </p:stCondLst>
                                        </p:cTn>
                                        <p:tgtEl>
                                          <p:spTgt spid="8"/>
                                        </p:tgtEl>
                                        <p:attrNameLst>
                                          <p:attrName>style.visibility</p:attrName>
                                        </p:attrNameLst>
                                      </p:cBhvr>
                                      <p:to>
                                        <p:strVal val="visible"/>
                                      </p:to>
                                    </p:set>
                                    <p:animEffect transition="in" filter="wipe(right)">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96259"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FB4FC32C-87B1-44C7-8DC7-77CCE9CCF57C}" type="slidenum">
              <a:rPr lang="en-US" sz="900">
                <a:solidFill>
                  <a:schemeClr val="bg1"/>
                </a:solidFill>
              </a:rPr>
              <a:pPr algn="r" eaLnBrk="0" hangingPunct="0">
                <a:lnSpc>
                  <a:spcPct val="85000"/>
                </a:lnSpc>
                <a:spcBef>
                  <a:spcPct val="20000"/>
                </a:spcBef>
              </a:pPr>
              <a:t>21</a:t>
            </a:fld>
            <a:endParaRPr lang="en-US" sz="900">
              <a:solidFill>
                <a:schemeClr val="bg1"/>
              </a:solidFill>
            </a:endParaRPr>
          </a:p>
        </p:txBody>
      </p:sp>
      <p:pic>
        <p:nvPicPr>
          <p:cNvPr id="96260" name="Picture 5"/>
          <p:cNvPicPr>
            <a:picLocks noChangeAspect="1" noChangeArrowheads="1"/>
          </p:cNvPicPr>
          <p:nvPr/>
        </p:nvPicPr>
        <p:blipFill>
          <a:blip r:embed="rId3" cstate="email"/>
          <a:srcRect/>
          <a:stretch>
            <a:fillRect/>
          </a:stretch>
        </p:blipFill>
        <p:spPr bwMode="auto">
          <a:xfrm>
            <a:off x="3051175" y="838200"/>
            <a:ext cx="3032125" cy="838200"/>
          </a:xfrm>
          <a:prstGeom prst="rect">
            <a:avLst/>
          </a:prstGeom>
          <a:noFill/>
          <a:ln w="9525">
            <a:noFill/>
            <a:miter lim="800000"/>
            <a:headEnd/>
            <a:tailEnd/>
          </a:ln>
        </p:spPr>
      </p:pic>
      <p:sp>
        <p:nvSpPr>
          <p:cNvPr id="1924102" name="Rectangle 6"/>
          <p:cNvSpPr>
            <a:spLocks noChangeArrowheads="1"/>
          </p:cNvSpPr>
          <p:nvPr/>
        </p:nvSpPr>
        <p:spPr bwMode="blackWhite">
          <a:xfrm>
            <a:off x="609600" y="2266545"/>
            <a:ext cx="7921557" cy="1206229"/>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4800" b="1" dirty="0">
                <a:solidFill>
                  <a:srgbClr val="FFFFFF"/>
                </a:solidFill>
              </a:rPr>
              <a:t>Catastrophe Update</a:t>
            </a:r>
          </a:p>
        </p:txBody>
      </p:sp>
      <p:sp>
        <p:nvSpPr>
          <p:cNvPr id="8" name="Date Placeholder 7"/>
          <p:cNvSpPr>
            <a:spLocks noGrp="1"/>
          </p:cNvSpPr>
          <p:nvPr>
            <p:ph type="dt" sz="half" idx="10"/>
          </p:nvPr>
        </p:nvSpPr>
        <p:spPr/>
        <p:txBody>
          <a:bodyPr/>
          <a:lstStyle/>
          <a:p>
            <a:pPr>
              <a:defRPr/>
            </a:pPr>
            <a:r>
              <a:rPr lang="en-US"/>
              <a:t>12/01/09 - 9pm</a:t>
            </a:r>
          </a:p>
        </p:txBody>
      </p:sp>
      <p:sp>
        <p:nvSpPr>
          <p:cNvPr id="9" name="Slide Number Placeholder 8"/>
          <p:cNvSpPr>
            <a:spLocks noGrp="1"/>
          </p:cNvSpPr>
          <p:nvPr>
            <p:ph type="sldNum" sz="quarter" idx="12"/>
          </p:nvPr>
        </p:nvSpPr>
        <p:spPr/>
        <p:txBody>
          <a:bodyPr/>
          <a:lstStyle/>
          <a:p>
            <a:pPr>
              <a:defRPr/>
            </a:pPr>
            <a:fld id="{79649112-2361-4913-9798-B6AEBB59A8D4}" type="slidenum">
              <a:rPr lang="en-US" smtClean="0"/>
              <a:pPr>
                <a:defRPr/>
              </a:pPr>
              <a:t>21</a:t>
            </a:fld>
            <a:endParaRPr lang="en-US"/>
          </a:p>
        </p:txBody>
      </p:sp>
    </p:spTree>
  </p:cSld>
  <p:clrMapOvr>
    <a:masterClrMapping/>
  </p:clrMapOvr>
  <p:transition>
    <p:zoom dir="in"/>
  </p:transition>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Swiss Re: Definition of a Catastrophe</a:t>
            </a:r>
          </a:p>
        </p:txBody>
      </p:sp>
      <p:sp>
        <p:nvSpPr>
          <p:cNvPr id="3" name="Date Placeholder 2"/>
          <p:cNvSpPr>
            <a:spLocks noGrp="1"/>
          </p:cNvSpPr>
          <p:nvPr>
            <p:ph type="dt" sz="half" idx="10"/>
          </p:nvPr>
        </p:nvSpPr>
        <p:spPr/>
        <p:txBody>
          <a:bodyPr/>
          <a:lstStyle/>
          <a:p>
            <a:pPr>
              <a:defRPr/>
            </a:pPr>
            <a:endParaRPr lang="en-GB" altLang="en-US"/>
          </a:p>
        </p:txBody>
      </p:sp>
      <p:sp>
        <p:nvSpPr>
          <p:cNvPr id="4" name="Slide Number Placeholder 3"/>
          <p:cNvSpPr>
            <a:spLocks noGrp="1"/>
          </p:cNvSpPr>
          <p:nvPr>
            <p:ph type="sldNum" sz="quarter" idx="12"/>
          </p:nvPr>
        </p:nvSpPr>
        <p:spPr/>
        <p:txBody>
          <a:bodyPr/>
          <a:lstStyle/>
          <a:p>
            <a:fld id="{88AE5680-9F9E-4AE0-B938-FE1002A65F20}" type="slidenum">
              <a:rPr lang="en-GB" altLang="en-US" smtClean="0"/>
              <a:pPr/>
              <a:t>22</a:t>
            </a:fld>
            <a:endParaRPr lang="en-GB" altLang="en-US"/>
          </a:p>
        </p:txBody>
      </p:sp>
      <p:pic>
        <p:nvPicPr>
          <p:cNvPr id="5" name="Picture 4"/>
          <p:cNvPicPr>
            <a:picLocks noChangeAspect="1"/>
          </p:cNvPicPr>
          <p:nvPr/>
        </p:nvPicPr>
        <p:blipFill>
          <a:blip r:embed="rId2"/>
          <a:stretch>
            <a:fillRect/>
          </a:stretch>
        </p:blipFill>
        <p:spPr>
          <a:xfrm>
            <a:off x="721409" y="1206230"/>
            <a:ext cx="6531474" cy="4054813"/>
          </a:xfrm>
          <a:prstGeom prst="rect">
            <a:avLst/>
          </a:prstGeom>
        </p:spPr>
      </p:pic>
      <p:sp>
        <p:nvSpPr>
          <p:cNvPr id="6" name="TextBox 9"/>
          <p:cNvSpPr txBox="1"/>
          <p:nvPr/>
        </p:nvSpPr>
        <p:spPr>
          <a:xfrm>
            <a:off x="522016" y="6111088"/>
            <a:ext cx="7736767" cy="430887"/>
          </a:xfrm>
          <a:prstGeom prst="rect">
            <a:avLst/>
          </a:prstGeom>
          <a:noFill/>
        </p:spPr>
        <p:txBody>
          <a:bodyPr wrap="square">
            <a:spAutoFit/>
          </a:bodyPr>
          <a:lstStyle/>
          <a:p>
            <a:pPr fontAlgn="auto">
              <a:spcBef>
                <a:spcPts val="0"/>
              </a:spcBef>
              <a:spcAft>
                <a:spcPts val="0"/>
              </a:spcAft>
              <a:defRPr/>
            </a:pPr>
            <a:r>
              <a:rPr lang="de-CH" sz="1100" kern="0" dirty="0">
                <a:solidFill>
                  <a:schemeClr val="bg1">
                    <a:lumMod val="50000"/>
                  </a:schemeClr>
                </a:solidFill>
                <a:latin typeface="Swiss Re Sans Light"/>
                <a:ea typeface="Arial"/>
                <a:cs typeface="Arial"/>
                <a:sym typeface="Arial"/>
              </a:rPr>
              <a:t>Source: Swiss Re Sigma No. 1/2016 «Natural catastrophes and man-made disasters in 2015: Asia suffers substantial losses». </a:t>
            </a:r>
            <a:endParaRPr lang="en-GB" sz="1100" kern="0" dirty="0">
              <a:solidFill>
                <a:schemeClr val="bg1">
                  <a:lumMod val="50000"/>
                </a:schemeClr>
              </a:solidFill>
              <a:latin typeface="Swiss Re Sans Light"/>
              <a:ea typeface="Arial"/>
              <a:cs typeface="Arial"/>
              <a:sym typeface="Arial"/>
            </a:endParaRPr>
          </a:p>
        </p:txBody>
      </p:sp>
    </p:spTree>
    <p:extLst>
      <p:ext uri="{BB962C8B-B14F-4D97-AF65-F5344CB8AC3E}">
        <p14:creationId xmlns:p14="http://schemas.microsoft.com/office/powerpoint/2010/main" val="1866281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1"/>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581819" y="1574403"/>
            <a:ext cx="8145462" cy="4807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Arrow Connector 5"/>
          <p:cNvCxnSpPr/>
          <p:nvPr/>
        </p:nvCxnSpPr>
        <p:spPr>
          <a:xfrm>
            <a:off x="7610751" y="2238195"/>
            <a:ext cx="287337" cy="720725"/>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itle 2"/>
          <p:cNvSpPr txBox="1">
            <a:spLocks/>
          </p:cNvSpPr>
          <p:nvPr/>
        </p:nvSpPr>
        <p:spPr bwMode="black">
          <a:xfrm>
            <a:off x="658813" y="283369"/>
            <a:ext cx="7991475" cy="692150"/>
          </a:xfrm>
          <a:prstGeom prst="rect">
            <a:avLst/>
          </a:prstGeom>
        </p:spPr>
        <p:txBody>
          <a:bodyPr lIns="0" tIns="0" rIns="0" bIns="0"/>
          <a:lstStyle>
            <a:lvl1pPr algn="l" defTabSz="914400" rtl="0" eaLnBrk="1" latinLnBrk="0" hangingPunct="1">
              <a:lnSpc>
                <a:spcPct val="90000"/>
              </a:lnSpc>
              <a:spcBef>
                <a:spcPct val="0"/>
              </a:spcBef>
              <a:buNone/>
              <a:defRPr sz="2400" kern="1200">
                <a:solidFill>
                  <a:schemeClr val="tx2"/>
                </a:solidFill>
                <a:latin typeface="SwissReSans" pitchFamily="34" charset="0"/>
                <a:ea typeface="+mj-ea"/>
                <a:cs typeface="+mj-cs"/>
              </a:defRPr>
            </a:lvl1pPr>
          </a:lstStyle>
          <a:p>
            <a:pPr fontAlgn="auto">
              <a:spcAft>
                <a:spcPts val="0"/>
              </a:spcAft>
              <a:defRPr/>
            </a:pPr>
            <a:r>
              <a:rPr lang="en-US" sz="2800" b="1" dirty="0">
                <a:solidFill>
                  <a:schemeClr val="bg2">
                    <a:lumMod val="75000"/>
                  </a:schemeClr>
                </a:solidFill>
                <a:latin typeface="Century Gothic" panose="020B0502020202020204" pitchFamily="34" charset="0"/>
                <a:sym typeface="Arial"/>
              </a:rPr>
              <a:t>The number of natural catastrophe</a:t>
            </a:r>
            <a:br>
              <a:rPr lang="en-US" sz="2800" b="1" dirty="0">
                <a:solidFill>
                  <a:schemeClr val="bg2">
                    <a:lumMod val="75000"/>
                  </a:schemeClr>
                </a:solidFill>
                <a:latin typeface="Century Gothic" panose="020B0502020202020204" pitchFamily="34" charset="0"/>
                <a:sym typeface="Arial"/>
              </a:rPr>
            </a:br>
            <a:r>
              <a:rPr lang="en-US" sz="2800" b="1" dirty="0">
                <a:solidFill>
                  <a:schemeClr val="bg2">
                    <a:lumMod val="75000"/>
                  </a:schemeClr>
                </a:solidFill>
                <a:latin typeface="Century Gothic" panose="020B0502020202020204" pitchFamily="34" charset="0"/>
                <a:sym typeface="Arial"/>
              </a:rPr>
              <a:t>events continues to trend up</a:t>
            </a:r>
          </a:p>
          <a:p>
            <a:pPr fontAlgn="auto">
              <a:spcAft>
                <a:spcPts val="0"/>
              </a:spcAft>
              <a:defRPr/>
            </a:pPr>
            <a:endParaRPr lang="en-US" dirty="0">
              <a:solidFill>
                <a:schemeClr val="accent3"/>
              </a:solidFill>
              <a:latin typeface="+mn-lt"/>
              <a:sym typeface="Arial"/>
            </a:endParaRPr>
          </a:p>
        </p:txBody>
      </p:sp>
      <p:sp>
        <p:nvSpPr>
          <p:cNvPr id="30726" name="Title 3"/>
          <p:cNvSpPr txBox="1">
            <a:spLocks/>
          </p:cNvSpPr>
          <p:nvPr/>
        </p:nvSpPr>
        <p:spPr bwMode="black">
          <a:xfrm>
            <a:off x="289301" y="1172766"/>
            <a:ext cx="2561482"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lnSpc>
                <a:spcPct val="90000"/>
              </a:lnSpc>
            </a:pPr>
            <a:r>
              <a:rPr lang="en-GB" altLang="en-US" b="1" dirty="0">
                <a:solidFill>
                  <a:schemeClr val="tx1"/>
                </a:solidFill>
                <a:latin typeface="Century Gothic" panose="020B0502020202020204" pitchFamily="34" charset="0"/>
              </a:rPr>
              <a:t>Number of catastrophe events, 1970 – 2015</a:t>
            </a:r>
          </a:p>
        </p:txBody>
      </p:sp>
      <p:sp>
        <p:nvSpPr>
          <p:cNvPr id="30727" name="TextBox 2"/>
          <p:cNvSpPr txBox="1">
            <a:spLocks noChangeArrowheads="1"/>
          </p:cNvSpPr>
          <p:nvPr/>
        </p:nvSpPr>
        <p:spPr bwMode="auto">
          <a:xfrm>
            <a:off x="5963054" y="1363983"/>
            <a:ext cx="2286001" cy="738664"/>
          </a:xfrm>
          <a:prstGeom prst="rect">
            <a:avLst/>
          </a:prstGeom>
          <a:solidFill>
            <a:schemeClr val="bg1">
              <a:alpha val="94116"/>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r>
              <a:rPr lang="it-IT" altLang="en-US" b="1" dirty="0">
                <a:solidFill>
                  <a:srgbClr val="FF0000"/>
                </a:solidFill>
                <a:latin typeface="Swiss Re Sans Light"/>
              </a:rPr>
              <a:t>Record high number of natural cats in 2015, continuing upward trend</a:t>
            </a:r>
          </a:p>
        </p:txBody>
      </p:sp>
      <p:sp>
        <p:nvSpPr>
          <p:cNvPr id="4" name="Rectangle 3"/>
          <p:cNvSpPr/>
          <p:nvPr/>
        </p:nvSpPr>
        <p:spPr>
          <a:xfrm>
            <a:off x="658813" y="6021388"/>
            <a:ext cx="5137150" cy="360362"/>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kern="0" dirty="0" err="1">
              <a:latin typeface="SwissReSans" pitchFamily="34" charset="0"/>
              <a:sym typeface="Arial"/>
            </a:endParaRPr>
          </a:p>
        </p:txBody>
      </p:sp>
      <p:cxnSp>
        <p:nvCxnSpPr>
          <p:cNvPr id="10" name="Straight Arrow Connector 9"/>
          <p:cNvCxnSpPr/>
          <p:nvPr/>
        </p:nvCxnSpPr>
        <p:spPr>
          <a:xfrm>
            <a:off x="4002574" y="3223560"/>
            <a:ext cx="696656" cy="97277"/>
          </a:xfrm>
          <a:prstGeom prst="straightConnector1">
            <a:avLst/>
          </a:prstGeom>
          <a:ln w="222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 name="TextBox 2"/>
          <p:cNvSpPr txBox="1">
            <a:spLocks noChangeArrowheads="1"/>
          </p:cNvSpPr>
          <p:nvPr/>
        </p:nvSpPr>
        <p:spPr bwMode="auto">
          <a:xfrm>
            <a:off x="1570042" y="2102647"/>
            <a:ext cx="2447516" cy="1169551"/>
          </a:xfrm>
          <a:prstGeom prst="rect">
            <a:avLst/>
          </a:prstGeom>
          <a:solidFill>
            <a:schemeClr val="bg1">
              <a:alpha val="94116"/>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r>
              <a:rPr lang="it-IT" altLang="en-US" b="1" dirty="0">
                <a:solidFill>
                  <a:srgbClr val="FF0000"/>
                </a:solidFill>
                <a:latin typeface="Swiss Re Sans Light"/>
              </a:rPr>
              <a:t>1993 was the first year that the number of man-made nat-cat events passed 150. It has happened virtually every year since then</a:t>
            </a:r>
          </a:p>
        </p:txBody>
      </p:sp>
      <p:sp>
        <p:nvSpPr>
          <p:cNvPr id="11" name="TextBox 9"/>
          <p:cNvSpPr txBox="1"/>
          <p:nvPr/>
        </p:nvSpPr>
        <p:spPr>
          <a:xfrm>
            <a:off x="762000" y="6225501"/>
            <a:ext cx="7736767" cy="430887"/>
          </a:xfrm>
          <a:prstGeom prst="rect">
            <a:avLst/>
          </a:prstGeom>
          <a:noFill/>
        </p:spPr>
        <p:txBody>
          <a:bodyPr wrap="square">
            <a:spAutoFit/>
          </a:bodyPr>
          <a:lstStyle/>
          <a:p>
            <a:pPr fontAlgn="auto">
              <a:spcBef>
                <a:spcPts val="0"/>
              </a:spcBef>
              <a:spcAft>
                <a:spcPts val="0"/>
              </a:spcAft>
              <a:defRPr/>
            </a:pPr>
            <a:r>
              <a:rPr lang="de-CH" sz="1100" kern="0" dirty="0">
                <a:solidFill>
                  <a:schemeClr val="bg1">
                    <a:lumMod val="50000"/>
                  </a:schemeClr>
                </a:solidFill>
                <a:latin typeface="Swiss Re Sans Light"/>
                <a:ea typeface="Arial"/>
                <a:cs typeface="Arial"/>
                <a:sym typeface="Arial"/>
              </a:rPr>
              <a:t>Source: Swiss Re Sigma No. 1/2016 «Natural catastrophes and man-made disasters in 2015: Asia suffers substantial losses». </a:t>
            </a:r>
            <a:endParaRPr lang="en-GB" sz="1100" kern="0" dirty="0">
              <a:solidFill>
                <a:schemeClr val="bg1">
                  <a:lumMod val="50000"/>
                </a:schemeClr>
              </a:solidFill>
              <a:latin typeface="Swiss Re Sans Light"/>
              <a:ea typeface="Arial"/>
              <a:cs typeface="Arial"/>
              <a:sym typeface="Arial"/>
            </a:endParaRPr>
          </a:p>
        </p:txBody>
      </p:sp>
    </p:spTree>
    <p:extLst>
      <p:ext uri="{BB962C8B-B14F-4D97-AF65-F5344CB8AC3E}">
        <p14:creationId xmlns:p14="http://schemas.microsoft.com/office/powerpoint/2010/main" val="3877002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116" y="121126"/>
            <a:ext cx="6559550" cy="860425"/>
          </a:xfrm>
        </p:spPr>
        <p:txBody>
          <a:bodyPr/>
          <a:lstStyle/>
          <a:p>
            <a:r>
              <a:rPr lang="en-US" dirty="0"/>
              <a:t>Swiss Re:</a:t>
            </a:r>
            <a:br>
              <a:rPr lang="en-US" dirty="0"/>
            </a:br>
            <a:r>
              <a:rPr lang="en-US" dirty="0"/>
              <a:t>Man-Made Catastrophes in 2015</a:t>
            </a:r>
          </a:p>
        </p:txBody>
      </p:sp>
      <p:graphicFrame>
        <p:nvGraphicFramePr>
          <p:cNvPr id="6" name="Table Placeholder 5"/>
          <p:cNvGraphicFramePr>
            <a:graphicFrameLocks noGrp="1"/>
          </p:cNvGraphicFramePr>
          <p:nvPr>
            <p:ph type="tbl" idx="1"/>
            <p:extLst>
              <p:ext uri="{D42A27DB-BD31-4B8C-83A1-F6EECF244321}">
                <p14:modId xmlns:p14="http://schemas.microsoft.com/office/powerpoint/2010/main" val="2272280909"/>
              </p:ext>
            </p:extLst>
          </p:nvPr>
        </p:nvGraphicFramePr>
        <p:xfrm>
          <a:off x="515567" y="1224915"/>
          <a:ext cx="7983200" cy="4023360"/>
        </p:xfrm>
        <a:graphic>
          <a:graphicData uri="http://schemas.openxmlformats.org/drawingml/2006/table">
            <a:tbl>
              <a:tblPr firstRow="1" bandRow="1">
                <a:tableStyleId>{5C22544A-7EE6-4342-B048-85BDC9FD1C3A}</a:tableStyleId>
              </a:tblPr>
              <a:tblGrid>
                <a:gridCol w="6420254">
                  <a:extLst>
                    <a:ext uri="{9D8B030D-6E8A-4147-A177-3AD203B41FA5}">
                      <a16:colId xmlns:a16="http://schemas.microsoft.com/office/drawing/2014/main" val="1743147353"/>
                    </a:ext>
                  </a:extLst>
                </a:gridCol>
                <a:gridCol w="1562946">
                  <a:extLst>
                    <a:ext uri="{9D8B030D-6E8A-4147-A177-3AD203B41FA5}">
                      <a16:colId xmlns:a16="http://schemas.microsoft.com/office/drawing/2014/main" val="433220593"/>
                    </a:ext>
                  </a:extLst>
                </a:gridCol>
              </a:tblGrid>
              <a:tr h="370840">
                <a:tc>
                  <a:txBody>
                    <a:bodyPr/>
                    <a:lstStyle/>
                    <a:p>
                      <a:r>
                        <a:rPr lang="en-US" sz="2400" dirty="0"/>
                        <a:t>Catastrophe</a:t>
                      </a:r>
                    </a:p>
                  </a:txBody>
                  <a:tcPr/>
                </a:tc>
                <a:tc>
                  <a:txBody>
                    <a:bodyPr/>
                    <a:lstStyle/>
                    <a:p>
                      <a:r>
                        <a:rPr lang="en-US" sz="2400" dirty="0"/>
                        <a:t># of Deaths</a:t>
                      </a:r>
                    </a:p>
                  </a:txBody>
                  <a:tcPr/>
                </a:tc>
                <a:extLst>
                  <a:ext uri="{0D108BD9-81ED-4DB2-BD59-A6C34878D82A}">
                    <a16:rowId xmlns:a16="http://schemas.microsoft.com/office/drawing/2014/main" val="3872328237"/>
                  </a:ext>
                </a:extLst>
              </a:tr>
              <a:tr h="370840">
                <a:tc>
                  <a:txBody>
                    <a:bodyPr/>
                    <a:lstStyle/>
                    <a:p>
                      <a:r>
                        <a:rPr lang="en-US" sz="2400" dirty="0"/>
                        <a:t>Boat sinking off</a:t>
                      </a:r>
                      <a:r>
                        <a:rPr lang="en-US" sz="2400" baseline="0" dirty="0"/>
                        <a:t> Libyan coast</a:t>
                      </a:r>
                      <a:endParaRPr lang="en-US" sz="2400" dirty="0"/>
                    </a:p>
                  </a:txBody>
                  <a:tcPr/>
                </a:tc>
                <a:tc>
                  <a:txBody>
                    <a:bodyPr/>
                    <a:lstStyle/>
                    <a:p>
                      <a:pPr algn="r"/>
                      <a:r>
                        <a:rPr lang="en-US" sz="2400" dirty="0"/>
                        <a:t>800</a:t>
                      </a:r>
                    </a:p>
                  </a:txBody>
                  <a:tcPr/>
                </a:tc>
                <a:extLst>
                  <a:ext uri="{0D108BD9-81ED-4DB2-BD59-A6C34878D82A}">
                    <a16:rowId xmlns:a16="http://schemas.microsoft.com/office/drawing/2014/main" val="4258906941"/>
                  </a:ext>
                </a:extLst>
              </a:tr>
              <a:tr h="370840">
                <a:tc>
                  <a:txBody>
                    <a:bodyPr/>
                    <a:lstStyle/>
                    <a:p>
                      <a:r>
                        <a:rPr lang="en-US" sz="2400" dirty="0"/>
                        <a:t>Stampede</a:t>
                      </a:r>
                      <a:r>
                        <a:rPr lang="en-US" sz="2400" baseline="0" dirty="0"/>
                        <a:t> at pilgrimage in Saudi Arabia</a:t>
                      </a:r>
                      <a:endParaRPr lang="en-US" sz="2400" dirty="0"/>
                    </a:p>
                  </a:txBody>
                  <a:tcPr/>
                </a:tc>
                <a:tc>
                  <a:txBody>
                    <a:bodyPr/>
                    <a:lstStyle/>
                    <a:p>
                      <a:pPr algn="r"/>
                      <a:r>
                        <a:rPr lang="en-US" sz="2400" dirty="0"/>
                        <a:t>769</a:t>
                      </a:r>
                    </a:p>
                  </a:txBody>
                  <a:tcPr/>
                </a:tc>
                <a:extLst>
                  <a:ext uri="{0D108BD9-81ED-4DB2-BD59-A6C34878D82A}">
                    <a16:rowId xmlns:a16="http://schemas.microsoft.com/office/drawing/2014/main" val="3652875904"/>
                  </a:ext>
                </a:extLst>
              </a:tr>
              <a:tr h="370840">
                <a:tc>
                  <a:txBody>
                    <a:bodyPr/>
                    <a:lstStyle/>
                    <a:p>
                      <a:r>
                        <a:rPr lang="en-US" sz="2400" dirty="0" err="1"/>
                        <a:t>Germanwings</a:t>
                      </a:r>
                      <a:r>
                        <a:rPr lang="en-US" sz="2400" dirty="0"/>
                        <a:t> airplane</a:t>
                      </a:r>
                      <a:r>
                        <a:rPr lang="en-US" sz="2400" baseline="0" dirty="0"/>
                        <a:t> crash</a:t>
                      </a:r>
                      <a:endParaRPr lang="en-US" sz="2400" dirty="0"/>
                    </a:p>
                  </a:txBody>
                  <a:tcPr/>
                </a:tc>
                <a:tc>
                  <a:txBody>
                    <a:bodyPr/>
                    <a:lstStyle/>
                    <a:p>
                      <a:pPr algn="r"/>
                      <a:r>
                        <a:rPr lang="en-US" sz="2400" dirty="0"/>
                        <a:t>150</a:t>
                      </a:r>
                    </a:p>
                  </a:txBody>
                  <a:tcPr/>
                </a:tc>
                <a:extLst>
                  <a:ext uri="{0D108BD9-81ED-4DB2-BD59-A6C34878D82A}">
                    <a16:rowId xmlns:a16="http://schemas.microsoft.com/office/drawing/2014/main" val="2476812923"/>
                  </a:ext>
                </a:extLst>
              </a:tr>
              <a:tr h="370840">
                <a:tc>
                  <a:txBody>
                    <a:bodyPr/>
                    <a:lstStyle/>
                    <a:p>
                      <a:r>
                        <a:rPr lang="en-US" sz="2400" dirty="0" err="1"/>
                        <a:t>Egyptair</a:t>
                      </a:r>
                      <a:r>
                        <a:rPr lang="en-US" sz="2400" dirty="0"/>
                        <a:t> airplane crash</a:t>
                      </a:r>
                    </a:p>
                  </a:txBody>
                  <a:tcPr/>
                </a:tc>
                <a:tc>
                  <a:txBody>
                    <a:bodyPr/>
                    <a:lstStyle/>
                    <a:p>
                      <a:pPr algn="r"/>
                      <a:r>
                        <a:rPr lang="en-US" sz="2400" dirty="0"/>
                        <a:t>224</a:t>
                      </a:r>
                    </a:p>
                  </a:txBody>
                  <a:tcPr/>
                </a:tc>
                <a:extLst>
                  <a:ext uri="{0D108BD9-81ED-4DB2-BD59-A6C34878D82A}">
                    <a16:rowId xmlns:a16="http://schemas.microsoft.com/office/drawing/2014/main" val="560682297"/>
                  </a:ext>
                </a:extLst>
              </a:tr>
              <a:tr h="370840">
                <a:tc>
                  <a:txBody>
                    <a:bodyPr/>
                    <a:lstStyle/>
                    <a:p>
                      <a:r>
                        <a:rPr lang="en-US" sz="2400" dirty="0"/>
                        <a:t>Other aviation disasters</a:t>
                      </a:r>
                    </a:p>
                  </a:txBody>
                  <a:tcPr/>
                </a:tc>
                <a:tc>
                  <a:txBody>
                    <a:bodyPr/>
                    <a:lstStyle/>
                    <a:p>
                      <a:pPr algn="r"/>
                      <a:r>
                        <a:rPr lang="en-US" sz="2400" dirty="0"/>
                        <a:t>311</a:t>
                      </a:r>
                    </a:p>
                  </a:txBody>
                  <a:tcPr/>
                </a:tc>
                <a:extLst>
                  <a:ext uri="{0D108BD9-81ED-4DB2-BD59-A6C34878D82A}">
                    <a16:rowId xmlns:a16="http://schemas.microsoft.com/office/drawing/2014/main" val="1869748629"/>
                  </a:ext>
                </a:extLst>
              </a:tr>
              <a:tr h="370840">
                <a:tc>
                  <a:txBody>
                    <a:bodyPr/>
                    <a:lstStyle/>
                    <a:p>
                      <a:r>
                        <a:rPr lang="en-US" sz="2400" dirty="0"/>
                        <a:t>Major fires, explosions, other</a:t>
                      </a:r>
                    </a:p>
                  </a:txBody>
                  <a:tcPr/>
                </a:tc>
                <a:tc>
                  <a:txBody>
                    <a:bodyPr/>
                    <a:lstStyle/>
                    <a:p>
                      <a:pPr algn="r"/>
                      <a:r>
                        <a:rPr lang="en-US" sz="2400" dirty="0"/>
                        <a:t>1,123</a:t>
                      </a:r>
                    </a:p>
                  </a:txBody>
                  <a:tcPr/>
                </a:tc>
                <a:extLst>
                  <a:ext uri="{0D108BD9-81ED-4DB2-BD59-A6C34878D82A}">
                    <a16:rowId xmlns:a16="http://schemas.microsoft.com/office/drawing/2014/main" val="2892304113"/>
                  </a:ext>
                </a:extLst>
              </a:tr>
              <a:tr h="370840">
                <a:tc>
                  <a:txBody>
                    <a:bodyPr/>
                    <a:lstStyle/>
                    <a:p>
                      <a:pPr marL="0" marR="0" indent="0" defTabSz="914400" eaLnBrk="1" fontAlgn="auto" latinLnBrk="0" hangingPunct="1">
                        <a:lnSpc>
                          <a:spcPct val="100000"/>
                        </a:lnSpc>
                        <a:spcBef>
                          <a:spcPts val="0"/>
                        </a:spcBef>
                        <a:spcAft>
                          <a:spcPts val="0"/>
                        </a:spcAft>
                        <a:buClrTx/>
                        <a:buSzTx/>
                        <a:buFontTx/>
                        <a:buNone/>
                        <a:tabLst/>
                        <a:defRPr/>
                      </a:pPr>
                      <a:r>
                        <a:rPr lang="en-US" sz="2400" dirty="0"/>
                        <a:t>Total</a:t>
                      </a:r>
                    </a:p>
                  </a:txBody>
                  <a:tcPr/>
                </a:tc>
                <a:tc>
                  <a:txBody>
                    <a:bodyPr/>
                    <a:lstStyle/>
                    <a:p>
                      <a:pPr marL="0" marR="0" indent="0" algn="r" defTabSz="914400" eaLnBrk="1" fontAlgn="auto" latinLnBrk="0" hangingPunct="1">
                        <a:lnSpc>
                          <a:spcPct val="100000"/>
                        </a:lnSpc>
                        <a:spcBef>
                          <a:spcPts val="0"/>
                        </a:spcBef>
                        <a:spcAft>
                          <a:spcPts val="0"/>
                        </a:spcAft>
                        <a:buClrTx/>
                        <a:buSzTx/>
                        <a:buFontTx/>
                        <a:buNone/>
                        <a:tabLst/>
                        <a:defRPr/>
                      </a:pPr>
                      <a:r>
                        <a:rPr lang="en-US" sz="2400" dirty="0"/>
                        <a:t>7,000</a:t>
                      </a:r>
                    </a:p>
                  </a:txBody>
                  <a:tcPr/>
                </a:tc>
                <a:extLst>
                  <a:ext uri="{0D108BD9-81ED-4DB2-BD59-A6C34878D82A}">
                    <a16:rowId xmlns:a16="http://schemas.microsoft.com/office/drawing/2014/main" val="408492345"/>
                  </a:ext>
                </a:extLst>
              </a:tr>
            </a:tbl>
          </a:graphicData>
        </a:graphic>
      </p:graphicFrame>
      <p:sp>
        <p:nvSpPr>
          <p:cNvPr id="4" name="Date Placeholder 3"/>
          <p:cNvSpPr>
            <a:spLocks noGrp="1"/>
          </p:cNvSpPr>
          <p:nvPr>
            <p:ph type="dt" sz="half" idx="10"/>
          </p:nvPr>
        </p:nvSpPr>
        <p:spPr/>
        <p:txBody>
          <a:bodyPr/>
          <a:lstStyle/>
          <a:p>
            <a:pPr>
              <a:defRPr/>
            </a:pPr>
            <a:r>
              <a:rPr lang="en-US"/>
              <a:t>12/01/09 - 9pm</a:t>
            </a:r>
          </a:p>
        </p:txBody>
      </p:sp>
      <p:sp>
        <p:nvSpPr>
          <p:cNvPr id="5" name="Slide Number Placeholder 4"/>
          <p:cNvSpPr>
            <a:spLocks noGrp="1"/>
          </p:cNvSpPr>
          <p:nvPr>
            <p:ph type="sldNum" sz="quarter" idx="12"/>
          </p:nvPr>
        </p:nvSpPr>
        <p:spPr/>
        <p:txBody>
          <a:bodyPr/>
          <a:lstStyle/>
          <a:p>
            <a:pPr>
              <a:defRPr/>
            </a:pPr>
            <a:fld id="{CAFC86FA-B60D-423D-926C-A543DAD8D6AE}" type="slidenum">
              <a:rPr lang="en-US" smtClean="0"/>
              <a:pPr>
                <a:defRPr/>
              </a:pPr>
              <a:t>24</a:t>
            </a:fld>
            <a:endParaRPr lang="en-US"/>
          </a:p>
        </p:txBody>
      </p:sp>
      <p:sp>
        <p:nvSpPr>
          <p:cNvPr id="8" name="TextBox 9"/>
          <p:cNvSpPr txBox="1"/>
          <p:nvPr/>
        </p:nvSpPr>
        <p:spPr>
          <a:xfrm>
            <a:off x="762000" y="6225501"/>
            <a:ext cx="7736767" cy="430887"/>
          </a:xfrm>
          <a:prstGeom prst="rect">
            <a:avLst/>
          </a:prstGeom>
          <a:noFill/>
        </p:spPr>
        <p:txBody>
          <a:bodyPr wrap="square">
            <a:spAutoFit/>
          </a:bodyPr>
          <a:lstStyle/>
          <a:p>
            <a:pPr fontAlgn="auto">
              <a:spcBef>
                <a:spcPts val="0"/>
              </a:spcBef>
              <a:spcAft>
                <a:spcPts val="0"/>
              </a:spcAft>
              <a:defRPr/>
            </a:pPr>
            <a:r>
              <a:rPr lang="de-CH" sz="1100" kern="0" dirty="0">
                <a:solidFill>
                  <a:schemeClr val="bg1">
                    <a:lumMod val="50000"/>
                  </a:schemeClr>
                </a:solidFill>
                <a:latin typeface="Swiss Re Sans Light"/>
                <a:ea typeface="Arial"/>
                <a:cs typeface="Arial"/>
                <a:sym typeface="Arial"/>
              </a:rPr>
              <a:t>Source: Swiss Re Sigma No. 1/2016 «Natural catastrophes and man-made disasters in 2015: Asia suffers substantial losses». </a:t>
            </a:r>
            <a:endParaRPr lang="en-GB" sz="1100" kern="0" dirty="0">
              <a:solidFill>
                <a:schemeClr val="bg1">
                  <a:lumMod val="50000"/>
                </a:schemeClr>
              </a:solidFill>
              <a:latin typeface="Swiss Re Sans Light"/>
              <a:ea typeface="Arial"/>
              <a:cs typeface="Arial"/>
              <a:sym typeface="Arial"/>
            </a:endParaRPr>
          </a:p>
        </p:txBody>
      </p:sp>
    </p:spTree>
    <p:extLst>
      <p:ext uri="{BB962C8B-B14F-4D97-AF65-F5344CB8AC3E}">
        <p14:creationId xmlns:p14="http://schemas.microsoft.com/office/powerpoint/2010/main" val="193930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1"/>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395288" y="1328738"/>
            <a:ext cx="7940675" cy="490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Down Arrow 12"/>
          <p:cNvSpPr/>
          <p:nvPr>
            <p:custDataLst>
              <p:tags r:id="rId1"/>
            </p:custDataLst>
          </p:nvPr>
        </p:nvSpPr>
        <p:spPr>
          <a:xfrm flipH="1" flipV="1">
            <a:off x="5003800" y="4500563"/>
            <a:ext cx="350838" cy="503237"/>
          </a:xfrm>
          <a:prstGeom prst="downArrow">
            <a:avLst/>
          </a:prstGeom>
          <a:solidFill>
            <a:srgbClr val="FF0000">
              <a:alpha val="70000"/>
            </a:srgb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kern="0" dirty="0">
              <a:latin typeface="SwissReSans" pitchFamily="34" charset="0"/>
              <a:sym typeface="Arial"/>
            </a:endParaRPr>
          </a:p>
        </p:txBody>
      </p:sp>
      <p:sp>
        <p:nvSpPr>
          <p:cNvPr id="15" name="Down Arrow 14"/>
          <p:cNvSpPr/>
          <p:nvPr>
            <p:custDataLst>
              <p:tags r:id="rId2"/>
            </p:custDataLst>
          </p:nvPr>
        </p:nvSpPr>
        <p:spPr>
          <a:xfrm flipH="1" flipV="1">
            <a:off x="7145338" y="3702050"/>
            <a:ext cx="450850" cy="1022350"/>
          </a:xfrm>
          <a:prstGeom prst="downArrow">
            <a:avLst/>
          </a:prstGeom>
          <a:solidFill>
            <a:srgbClr val="FF0000">
              <a:alpha val="70000"/>
            </a:srgb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kern="0" dirty="0">
              <a:latin typeface="SwissReSans" pitchFamily="34" charset="0"/>
              <a:sym typeface="Arial"/>
            </a:endParaRPr>
          </a:p>
        </p:txBody>
      </p:sp>
      <p:sp>
        <p:nvSpPr>
          <p:cNvPr id="9" name="Down Arrow 8"/>
          <p:cNvSpPr/>
          <p:nvPr>
            <p:custDataLst>
              <p:tags r:id="rId3"/>
            </p:custDataLst>
          </p:nvPr>
        </p:nvSpPr>
        <p:spPr>
          <a:xfrm flipH="1" flipV="1">
            <a:off x="2771775" y="5157788"/>
            <a:ext cx="277813" cy="142875"/>
          </a:xfrm>
          <a:prstGeom prst="downArrow">
            <a:avLst/>
          </a:prstGeom>
          <a:solidFill>
            <a:srgbClr val="FF0000">
              <a:alpha val="70000"/>
            </a:srgbClr>
          </a:solid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kern="0" dirty="0">
              <a:latin typeface="SwissReSans" pitchFamily="34" charset="0"/>
              <a:sym typeface="Arial"/>
            </a:endParaRPr>
          </a:p>
        </p:txBody>
      </p:sp>
      <p:sp>
        <p:nvSpPr>
          <p:cNvPr id="10" name="Title 2"/>
          <p:cNvSpPr txBox="1">
            <a:spLocks/>
          </p:cNvSpPr>
          <p:nvPr/>
        </p:nvSpPr>
        <p:spPr bwMode="black">
          <a:xfrm>
            <a:off x="609600" y="461170"/>
            <a:ext cx="7991475" cy="692150"/>
          </a:xfrm>
          <a:prstGeom prst="rect">
            <a:avLst/>
          </a:prstGeom>
        </p:spPr>
        <p:txBody>
          <a:bodyPr lIns="0" tIns="0" rIns="0" bIns="0"/>
          <a:lstStyle>
            <a:lvl1pPr algn="l" defTabSz="914400" rtl="0" eaLnBrk="1" latinLnBrk="0" hangingPunct="1">
              <a:lnSpc>
                <a:spcPct val="90000"/>
              </a:lnSpc>
              <a:spcBef>
                <a:spcPct val="0"/>
              </a:spcBef>
              <a:buNone/>
              <a:defRPr sz="2400" kern="1200">
                <a:solidFill>
                  <a:schemeClr val="tx2"/>
                </a:solidFill>
                <a:latin typeface="SwissReSans" pitchFamily="34" charset="0"/>
                <a:ea typeface="+mj-ea"/>
                <a:cs typeface="+mj-cs"/>
              </a:defRPr>
            </a:lvl1pPr>
          </a:lstStyle>
          <a:p>
            <a:pPr fontAlgn="auto">
              <a:spcAft>
                <a:spcPts val="0"/>
              </a:spcAft>
              <a:defRPr/>
            </a:pPr>
            <a:r>
              <a:rPr lang="en-US" sz="2800" b="1" dirty="0">
                <a:solidFill>
                  <a:schemeClr val="bg2">
                    <a:lumMod val="75000"/>
                  </a:schemeClr>
                </a:solidFill>
                <a:latin typeface="Century Gothic" panose="020B0502020202020204" pitchFamily="34" charset="0"/>
                <a:sym typeface="Arial"/>
              </a:rPr>
              <a:t>Total losses outpaced insured losses </a:t>
            </a:r>
          </a:p>
        </p:txBody>
      </p:sp>
      <p:sp>
        <p:nvSpPr>
          <p:cNvPr id="8" name="TextBox 9"/>
          <p:cNvSpPr txBox="1"/>
          <p:nvPr/>
        </p:nvSpPr>
        <p:spPr>
          <a:xfrm>
            <a:off x="599196" y="6197262"/>
            <a:ext cx="7736767" cy="430887"/>
          </a:xfrm>
          <a:prstGeom prst="rect">
            <a:avLst/>
          </a:prstGeom>
          <a:noFill/>
        </p:spPr>
        <p:txBody>
          <a:bodyPr wrap="square">
            <a:spAutoFit/>
          </a:bodyPr>
          <a:lstStyle/>
          <a:p>
            <a:pPr fontAlgn="auto">
              <a:spcBef>
                <a:spcPts val="0"/>
              </a:spcBef>
              <a:spcAft>
                <a:spcPts val="0"/>
              </a:spcAft>
              <a:defRPr/>
            </a:pPr>
            <a:r>
              <a:rPr lang="de-CH" sz="1100" kern="0" dirty="0">
                <a:solidFill>
                  <a:schemeClr val="bg1">
                    <a:lumMod val="50000"/>
                  </a:schemeClr>
                </a:solidFill>
                <a:latin typeface="Swiss Re Sans Light"/>
                <a:ea typeface="Arial"/>
                <a:cs typeface="Arial"/>
                <a:sym typeface="Arial"/>
              </a:rPr>
              <a:t>Source: Swiss Re Sigma No. 1/2016 «Natural catastrophes and man-made disasters in 2015: Asia suffers substantial losses». </a:t>
            </a:r>
            <a:endParaRPr lang="en-GB" sz="1100" kern="0" dirty="0">
              <a:solidFill>
                <a:schemeClr val="bg1">
                  <a:lumMod val="50000"/>
                </a:schemeClr>
              </a:solidFill>
              <a:latin typeface="Swiss Re Sans Light"/>
              <a:ea typeface="Arial"/>
              <a:cs typeface="Arial"/>
              <a:sym typeface="Arial"/>
            </a:endParaRPr>
          </a:p>
        </p:txBody>
      </p:sp>
    </p:spTree>
    <p:extLst>
      <p:ext uri="{BB962C8B-B14F-4D97-AF65-F5344CB8AC3E}">
        <p14:creationId xmlns:p14="http://schemas.microsoft.com/office/powerpoint/2010/main" val="3734983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down)">
                                      <p:cBhvr>
                                        <p:cTn id="10" dur="500"/>
                                        <p:tgtEl>
                                          <p:spTgt spid="1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wipe(down)">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9219"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hangingPunct="0">
              <a:lnSpc>
                <a:spcPct val="85000"/>
              </a:lnSpc>
              <a:spcBef>
                <a:spcPct val="20000"/>
              </a:spcBef>
            </a:pPr>
            <a:r>
              <a:rPr lang="en-US" sz="900">
                <a:solidFill>
                  <a:srgbClr val="FFFFFF"/>
                </a:solidFill>
                <a:latin typeface="Times New Roman" pitchFamily="18" charset="0"/>
              </a:rPr>
              <a:t>12/01/09 - 9pm</a:t>
            </a:r>
          </a:p>
        </p:txBody>
      </p:sp>
      <p:sp>
        <p:nvSpPr>
          <p:cNvPr id="1929220"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hangingPunct="0">
              <a:lnSpc>
                <a:spcPct val="85000"/>
              </a:lnSpc>
              <a:spcBef>
                <a:spcPct val="20000"/>
              </a:spcBef>
            </a:pPr>
            <a:r>
              <a:rPr lang="en-US" sz="900">
                <a:solidFill>
                  <a:srgbClr val="FFFFFF"/>
                </a:solidFill>
                <a:latin typeface="Times New Roman" pitchFamily="18" charset="0"/>
              </a:rPr>
              <a:t>eSlide – P6466 – The Financial Crisis and the Future of the P/C</a:t>
            </a:r>
          </a:p>
        </p:txBody>
      </p:sp>
      <p:sp>
        <p:nvSpPr>
          <p:cNvPr id="1929221"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EBF83BB6-F6BE-4086-BDD1-22EA1B241088}" type="slidenum">
              <a:rPr lang="en-US" sz="900">
                <a:solidFill>
                  <a:srgbClr val="000000"/>
                </a:solidFill>
                <a:latin typeface="Times New Roman" pitchFamily="18" charset="0"/>
              </a:rPr>
              <a:pPr algn="r" eaLnBrk="0" hangingPunct="0">
                <a:lnSpc>
                  <a:spcPct val="85000"/>
                </a:lnSpc>
                <a:spcBef>
                  <a:spcPct val="20000"/>
                </a:spcBef>
              </a:pPr>
              <a:t>26</a:t>
            </a:fld>
            <a:endParaRPr lang="en-US" sz="900">
              <a:solidFill>
                <a:srgbClr val="000000"/>
              </a:solidFill>
              <a:latin typeface="Times New Roman" pitchFamily="18" charset="0"/>
            </a:endParaRPr>
          </a:p>
        </p:txBody>
      </p:sp>
      <p:graphicFrame>
        <p:nvGraphicFramePr>
          <p:cNvPr id="1929218" name="Object 2"/>
          <p:cNvGraphicFramePr>
            <a:graphicFrameLocks noChangeAspect="1"/>
          </p:cNvGraphicFramePr>
          <p:nvPr>
            <p:extLst/>
          </p:nvPr>
        </p:nvGraphicFramePr>
        <p:xfrm>
          <a:off x="215900" y="1371600"/>
          <a:ext cx="8661400" cy="3594100"/>
        </p:xfrm>
        <a:graphic>
          <a:graphicData uri="http://schemas.openxmlformats.org/presentationml/2006/ole">
            <mc:AlternateContent xmlns:mc="http://schemas.openxmlformats.org/markup-compatibility/2006">
              <mc:Choice xmlns:v="urn:schemas-microsoft-com:vml" Requires="v">
                <p:oleObj spid="_x0000_s21247027" name="Chart" r:id="rId4" imgW="8534284" imgH="3581336" progId="MSGraph.Chart.8">
                  <p:embed followColorScheme="full"/>
                </p:oleObj>
              </mc:Choice>
              <mc:Fallback>
                <p:oleObj name="Chart" r:id="rId4" imgW="8534284" imgH="3581336" progId="MSGraph.Chart.8">
                  <p:embed followColorScheme="full"/>
                  <p:pic>
                    <p:nvPicPr>
                      <p:cNvPr id="0" name=""/>
                      <p:cNvPicPr>
                        <a:picLocks noChangeAspect="1" noChangeArrowheads="1"/>
                      </p:cNvPicPr>
                      <p:nvPr/>
                    </p:nvPicPr>
                    <p:blipFill>
                      <a:blip r:embed="rId5"/>
                      <a:srcRect/>
                      <a:stretch>
                        <a:fillRect/>
                      </a:stretch>
                    </p:blipFill>
                    <p:spPr bwMode="gray">
                      <a:xfrm>
                        <a:off x="215900" y="1371600"/>
                        <a:ext cx="8661400" cy="359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29222" name="Rectangle 3"/>
          <p:cNvSpPr>
            <a:spLocks noGrp="1" noChangeArrowheads="1"/>
          </p:cNvSpPr>
          <p:nvPr>
            <p:ph type="title" idx="4294967295"/>
          </p:nvPr>
        </p:nvSpPr>
        <p:spPr/>
        <p:txBody>
          <a:bodyPr/>
          <a:lstStyle/>
          <a:p>
            <a:r>
              <a:rPr lang="en-US" dirty="0"/>
              <a:t>U.S. Insured Catastrophe Losses</a:t>
            </a:r>
          </a:p>
        </p:txBody>
      </p:sp>
      <p:sp>
        <p:nvSpPr>
          <p:cNvPr id="1929223" name="Rectangle 4"/>
          <p:cNvSpPr>
            <a:spLocks noChangeArrowheads="1"/>
          </p:cNvSpPr>
          <p:nvPr/>
        </p:nvSpPr>
        <p:spPr bwMode="auto">
          <a:xfrm>
            <a:off x="0" y="5733846"/>
            <a:ext cx="9144000" cy="1124154"/>
          </a:xfrm>
          <a:prstGeom prst="rect">
            <a:avLst/>
          </a:prstGeom>
          <a:noFill/>
          <a:ln w="9525" algn="ctr">
            <a:noFill/>
            <a:miter lim="800000"/>
            <a:headEnd/>
            <a:tailEnd/>
          </a:ln>
        </p:spPr>
        <p:txBody>
          <a:bodyPr wrap="square" lIns="365760" tIns="0" rIns="0" bIns="137160" anchor="b">
            <a:spAutoFit/>
          </a:bodyPr>
          <a:lstStyle/>
          <a:p>
            <a:pPr algn="l" eaLnBrk="0" hangingPunct="0">
              <a:lnSpc>
                <a:spcPct val="85000"/>
              </a:lnSpc>
              <a:spcBef>
                <a:spcPct val="25000"/>
              </a:spcBef>
              <a:buClr>
                <a:srgbClr val="FF6801"/>
              </a:buClr>
              <a:buFont typeface="Wingdings" pitchFamily="2" charset="2"/>
              <a:buNone/>
            </a:pPr>
            <a:endParaRPr lang="en-US" sz="1050" dirty="0">
              <a:solidFill>
                <a:srgbClr val="000000"/>
              </a:solidFill>
              <a:latin typeface="Arial" panose="020B0604020202020204" pitchFamily="34" charset="0"/>
              <a:cs typeface="Arial" panose="020B0604020202020204" pitchFamily="34" charset="0"/>
            </a:endParaRPr>
          </a:p>
          <a:p>
            <a:pPr algn="l" eaLnBrk="0" hangingPunct="0">
              <a:lnSpc>
                <a:spcPct val="85000"/>
              </a:lnSpc>
              <a:spcBef>
                <a:spcPct val="25000"/>
              </a:spcBef>
              <a:buClr>
                <a:srgbClr val="FF6801"/>
              </a:buClr>
              <a:buFont typeface="Wingdings" pitchFamily="2" charset="2"/>
              <a:buNone/>
            </a:pPr>
            <a:endParaRPr lang="en-US" sz="1050" dirty="0">
              <a:solidFill>
                <a:srgbClr val="000000"/>
              </a:solidFill>
              <a:latin typeface="Arial" panose="020B0604020202020204" pitchFamily="34" charset="0"/>
              <a:cs typeface="Arial" panose="020B0604020202020204" pitchFamily="34" charset="0"/>
            </a:endParaRPr>
          </a:p>
          <a:p>
            <a:pPr algn="l" eaLnBrk="0" hangingPunct="0">
              <a:lnSpc>
                <a:spcPct val="85000"/>
              </a:lnSpc>
              <a:spcBef>
                <a:spcPct val="25000"/>
              </a:spcBef>
              <a:buClr>
                <a:srgbClr val="FF6801"/>
              </a:buClr>
              <a:buFont typeface="Wingdings" pitchFamily="2" charset="2"/>
              <a:buNone/>
            </a:pPr>
            <a:r>
              <a:rPr lang="en-US" sz="1050" dirty="0">
                <a:solidFill>
                  <a:srgbClr val="000000"/>
                </a:solidFill>
                <a:latin typeface="Arial" panose="020B0604020202020204" pitchFamily="34" charset="0"/>
                <a:cs typeface="Arial" panose="020B0604020202020204" pitchFamily="34" charset="0"/>
              </a:rPr>
              <a:t>*Through  6/30/16.  2016 figure stated in 2016 dollars.</a:t>
            </a:r>
          </a:p>
          <a:p>
            <a:pPr algn="l" eaLnBrk="0" hangingPunct="0">
              <a:lnSpc>
                <a:spcPct val="85000"/>
              </a:lnSpc>
              <a:spcBef>
                <a:spcPct val="25000"/>
              </a:spcBef>
              <a:buClr>
                <a:srgbClr val="FF6801"/>
              </a:buClr>
              <a:buFont typeface="Wingdings" pitchFamily="2" charset="2"/>
              <a:buNone/>
            </a:pPr>
            <a:r>
              <a:rPr lang="en-US" sz="1050" dirty="0">
                <a:solidFill>
                  <a:srgbClr val="000000"/>
                </a:solidFill>
                <a:latin typeface="Arial" panose="020B0604020202020204" pitchFamily="34" charset="0"/>
                <a:cs typeface="Arial" panose="020B0604020202020204" pitchFamily="34" charset="0"/>
              </a:rPr>
              <a:t>Note: 2001 figure includes $20.3B for 9/11 losses reported through 12/31/01 ($25.9B 2011 dollars). Includes only business and personal property claims, business interruption and auto claims. Non-prop/BI losses = $12.2B ($15.6B in 2011 dollars.)  </a:t>
            </a:r>
          </a:p>
          <a:p>
            <a:pPr algn="l" eaLnBrk="0" hangingPunct="0">
              <a:lnSpc>
                <a:spcPct val="85000"/>
              </a:lnSpc>
              <a:spcBef>
                <a:spcPct val="25000"/>
              </a:spcBef>
              <a:buClr>
                <a:srgbClr val="FF6801"/>
              </a:buClr>
              <a:buFont typeface="Wingdings" pitchFamily="2" charset="2"/>
              <a:buNone/>
            </a:pPr>
            <a:r>
              <a:rPr lang="en-US" sz="1050" dirty="0">
                <a:solidFill>
                  <a:srgbClr val="000000"/>
                </a:solidFill>
                <a:latin typeface="Arial" panose="020B0604020202020204" pitchFamily="34" charset="0"/>
                <a:cs typeface="Arial" panose="020B0604020202020204" pitchFamily="34" charset="0"/>
              </a:rPr>
              <a:t>Sources: Property Claims Service/ISO;  Insurance Information Institute.</a:t>
            </a:r>
          </a:p>
        </p:txBody>
      </p:sp>
      <p:sp>
        <p:nvSpPr>
          <p:cNvPr id="2120710" name="Rectangle 6"/>
          <p:cNvSpPr>
            <a:spLocks noChangeArrowheads="1"/>
          </p:cNvSpPr>
          <p:nvPr/>
        </p:nvSpPr>
        <p:spPr bwMode="blackWhite">
          <a:xfrm>
            <a:off x="206476" y="4872039"/>
            <a:ext cx="6465787" cy="1179747"/>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sz="2000" b="1" dirty="0">
                <a:solidFill>
                  <a:srgbClr val="FFFFFF"/>
                </a:solidFill>
                <a:latin typeface="Arial" panose="020B0604020202020204" pitchFamily="34" charset="0"/>
                <a:cs typeface="Arial" panose="020B0604020202020204" pitchFamily="34" charset="0"/>
              </a:rPr>
              <a:t>2013/14/15 Were Welcome Respites from 2011/12, among the Costliest Years for Insured Disaster Losses in US History.  2016 Is Off to a Costlier Start.</a:t>
            </a:r>
            <a:endParaRPr lang="en-US" sz="2000" b="1" i="1" dirty="0">
              <a:solidFill>
                <a:srgbClr val="FFFFFF"/>
              </a:solidFill>
              <a:latin typeface="Arial" panose="020B0604020202020204" pitchFamily="34" charset="0"/>
              <a:cs typeface="Arial" panose="020B0604020202020204" pitchFamily="34" charset="0"/>
            </a:endParaRPr>
          </a:p>
        </p:txBody>
      </p:sp>
      <p:sp>
        <p:nvSpPr>
          <p:cNvPr id="2120711" name="AutoShape 7"/>
          <p:cNvSpPr>
            <a:spLocks noChangeArrowheads="1"/>
          </p:cNvSpPr>
          <p:nvPr/>
        </p:nvSpPr>
        <p:spPr bwMode="blackWhite">
          <a:xfrm>
            <a:off x="5903231" y="1371600"/>
            <a:ext cx="2271251" cy="965657"/>
          </a:xfrm>
          <a:prstGeom prst="wedgeRectCallout">
            <a:avLst>
              <a:gd name="adj1" fmla="val 19280"/>
              <a:gd name="adj2" fmla="val 80202"/>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rgbClr val="FFFFFF"/>
              </a:buClr>
              <a:buFont typeface="Wingdings" pitchFamily="2" charset="2"/>
              <a:buNone/>
              <a:defRPr/>
            </a:pPr>
            <a:r>
              <a:rPr lang="en-US" sz="1400" b="1" dirty="0">
                <a:solidFill>
                  <a:srgbClr val="FFFFFF"/>
                </a:solidFill>
                <a:latin typeface="Arial" pitchFamily="34" charset="0"/>
                <a:cs typeface="Arial" pitchFamily="34" charset="0"/>
              </a:rPr>
              <a:t> 2012  was the 3</a:t>
            </a:r>
            <a:r>
              <a:rPr lang="en-US" sz="1400" b="1" baseline="30000" dirty="0">
                <a:solidFill>
                  <a:srgbClr val="FFFFFF"/>
                </a:solidFill>
                <a:latin typeface="Arial" pitchFamily="34" charset="0"/>
                <a:cs typeface="Arial" pitchFamily="34" charset="0"/>
              </a:rPr>
              <a:t>rd</a:t>
            </a:r>
            <a:r>
              <a:rPr lang="en-US" sz="1400" b="1" dirty="0">
                <a:solidFill>
                  <a:srgbClr val="FFFFFF"/>
                </a:solidFill>
                <a:latin typeface="Arial" pitchFamily="34" charset="0"/>
                <a:cs typeface="Arial" pitchFamily="34" charset="0"/>
              </a:rPr>
              <a:t> most expensive year ever for insured CAT losses</a:t>
            </a:r>
          </a:p>
        </p:txBody>
      </p:sp>
      <p:sp>
        <p:nvSpPr>
          <p:cNvPr id="2120712" name="AutoShape 8"/>
          <p:cNvSpPr>
            <a:spLocks noChangeArrowheads="1"/>
          </p:cNvSpPr>
          <p:nvPr/>
        </p:nvSpPr>
        <p:spPr bwMode="blackWhite">
          <a:xfrm>
            <a:off x="7062952" y="5061187"/>
            <a:ext cx="1844377" cy="1004887"/>
          </a:xfrm>
          <a:prstGeom prst="wedgeRectCallout">
            <a:avLst>
              <a:gd name="adj1" fmla="val 33248"/>
              <a:gd name="adj2" fmla="val -68471"/>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rgbClr val="FFFFFF"/>
              </a:buClr>
              <a:buFont typeface="Wingdings" pitchFamily="2" charset="2"/>
              <a:buNone/>
              <a:defRPr/>
            </a:pPr>
            <a:r>
              <a:rPr lang="en-US" sz="1400" b="1" dirty="0">
                <a:solidFill>
                  <a:srgbClr val="FFFFFF"/>
                </a:solidFill>
                <a:latin typeface="Arial" pitchFamily="34" charset="0"/>
                <a:cs typeface="Arial" pitchFamily="34" charset="0"/>
              </a:rPr>
              <a:t>$11.0B in insured CAT losses though 6/30/16 </a:t>
            </a:r>
          </a:p>
        </p:txBody>
      </p:sp>
      <p:sp>
        <p:nvSpPr>
          <p:cNvPr id="1929227" name="Rectangle 9"/>
          <p:cNvSpPr>
            <a:spLocks noChangeArrowheads="1"/>
          </p:cNvSpPr>
          <p:nvPr/>
        </p:nvSpPr>
        <p:spPr bwMode="black">
          <a:xfrm>
            <a:off x="110968" y="1162050"/>
            <a:ext cx="8534400" cy="220663"/>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dirty="0">
                <a:solidFill>
                  <a:srgbClr val="225A7A"/>
                </a:solidFill>
                <a:latin typeface="Arial" panose="020B0604020202020204" pitchFamily="34" charset="0"/>
                <a:cs typeface="Arial" panose="020B0604020202020204" pitchFamily="34" charset="0"/>
              </a:rPr>
              <a:t>($ Billions, $ 2015)</a:t>
            </a:r>
          </a:p>
        </p:txBody>
      </p:sp>
      <p:sp>
        <p:nvSpPr>
          <p:cNvPr id="12" name="Date Placeholder 11"/>
          <p:cNvSpPr>
            <a:spLocks noGrp="1"/>
          </p:cNvSpPr>
          <p:nvPr>
            <p:ph type="dt" sz="quarter" idx="10"/>
          </p:nvPr>
        </p:nvSpPr>
        <p:spPr/>
        <p:txBody>
          <a:bodyPr/>
          <a:lstStyle/>
          <a:p>
            <a:pPr>
              <a:defRPr/>
            </a:pPr>
            <a:r>
              <a:rPr lang="en-US"/>
              <a:t>12/01/09 - 9pm</a:t>
            </a:r>
          </a:p>
        </p:txBody>
      </p:sp>
      <p:sp>
        <p:nvSpPr>
          <p:cNvPr id="13" name="Slide Number Placeholder 12"/>
          <p:cNvSpPr>
            <a:spLocks noGrp="1"/>
          </p:cNvSpPr>
          <p:nvPr>
            <p:ph type="sldNum" sz="quarter" idx="12"/>
          </p:nvPr>
        </p:nvSpPr>
        <p:spPr/>
        <p:txBody>
          <a:bodyPr/>
          <a:lstStyle/>
          <a:p>
            <a:pPr>
              <a:defRPr/>
            </a:pPr>
            <a:fld id="{F6240343-96C3-4428-9289-DDDB4F32FA97}" type="slidenum">
              <a:rPr lang="en-US" smtClean="0"/>
              <a:pPr>
                <a:defRPr/>
              </a:pPr>
              <a:t>26</a:t>
            </a:fld>
            <a:endParaRPr lang="en-US"/>
          </a:p>
        </p:txBody>
      </p:sp>
    </p:spTree>
    <p:extLst>
      <p:ext uri="{BB962C8B-B14F-4D97-AF65-F5344CB8AC3E}">
        <p14:creationId xmlns:p14="http://schemas.microsoft.com/office/powerpoint/2010/main" val="342968383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700"/>
                                  </p:stCondLst>
                                  <p:childTnLst>
                                    <p:set>
                                      <p:cBhvr>
                                        <p:cTn id="6" dur="1" fill="hold">
                                          <p:stCondLst>
                                            <p:cond delay="0"/>
                                          </p:stCondLst>
                                        </p:cTn>
                                        <p:tgtEl>
                                          <p:spTgt spid="2120712"/>
                                        </p:tgtEl>
                                        <p:attrNameLst>
                                          <p:attrName>style.visibility</p:attrName>
                                        </p:attrNameLst>
                                      </p:cBhvr>
                                      <p:to>
                                        <p:strVal val="visible"/>
                                      </p:to>
                                    </p:set>
                                    <p:animEffect transition="in" filter="wipe(down)">
                                      <p:cBhvr>
                                        <p:cTn id="7" dur="500"/>
                                        <p:tgtEl>
                                          <p:spTgt spid="2120712"/>
                                        </p:tgtEl>
                                      </p:cBhvr>
                                    </p:animEffect>
                                  </p:childTnLst>
                                </p:cTn>
                              </p:par>
                            </p:childTnLst>
                          </p:cTn>
                        </p:par>
                        <p:par>
                          <p:cTn id="8" fill="hold">
                            <p:stCondLst>
                              <p:cond delay="1200"/>
                            </p:stCondLst>
                            <p:childTnLst>
                              <p:par>
                                <p:cTn id="9" presetID="22" presetClass="entr" presetSubtype="2" fill="hold" grpId="0" nodeType="afterEffect">
                                  <p:stCondLst>
                                    <p:cond delay="700"/>
                                  </p:stCondLst>
                                  <p:childTnLst>
                                    <p:set>
                                      <p:cBhvr>
                                        <p:cTn id="10" dur="1" fill="hold">
                                          <p:stCondLst>
                                            <p:cond delay="0"/>
                                          </p:stCondLst>
                                        </p:cTn>
                                        <p:tgtEl>
                                          <p:spTgt spid="2120711"/>
                                        </p:tgtEl>
                                        <p:attrNameLst>
                                          <p:attrName>style.visibility</p:attrName>
                                        </p:attrNameLst>
                                      </p:cBhvr>
                                      <p:to>
                                        <p:strVal val="visible"/>
                                      </p:to>
                                    </p:set>
                                    <p:animEffect transition="in" filter="wipe(right)">
                                      <p:cBhvr>
                                        <p:cTn id="11" dur="500"/>
                                        <p:tgtEl>
                                          <p:spTgt spid="2120711"/>
                                        </p:tgtEl>
                                      </p:cBhvr>
                                    </p:animEffect>
                                  </p:childTnLst>
                                </p:cTn>
                              </p:par>
                            </p:childTnLst>
                          </p:cTn>
                        </p:par>
                        <p:par>
                          <p:cTn id="12" fill="hold">
                            <p:stCondLst>
                              <p:cond delay="2400"/>
                            </p:stCondLst>
                            <p:childTnLst>
                              <p:par>
                                <p:cTn id="13" presetID="53" presetClass="entr" presetSubtype="0" fill="hold" grpId="0" nodeType="afterEffect">
                                  <p:stCondLst>
                                    <p:cond delay="700"/>
                                  </p:stCondLst>
                                  <p:childTnLst>
                                    <p:set>
                                      <p:cBhvr>
                                        <p:cTn id="14" dur="1" fill="hold">
                                          <p:stCondLst>
                                            <p:cond delay="0"/>
                                          </p:stCondLst>
                                        </p:cTn>
                                        <p:tgtEl>
                                          <p:spTgt spid="2120710"/>
                                        </p:tgtEl>
                                        <p:attrNameLst>
                                          <p:attrName>style.visibility</p:attrName>
                                        </p:attrNameLst>
                                      </p:cBhvr>
                                      <p:to>
                                        <p:strVal val="visible"/>
                                      </p:to>
                                    </p:set>
                                    <p:anim calcmode="lin" valueType="num">
                                      <p:cBhvr>
                                        <p:cTn id="15" dur="500" fill="hold"/>
                                        <p:tgtEl>
                                          <p:spTgt spid="2120710"/>
                                        </p:tgtEl>
                                        <p:attrNameLst>
                                          <p:attrName>ppt_w</p:attrName>
                                        </p:attrNameLst>
                                      </p:cBhvr>
                                      <p:tavLst>
                                        <p:tav tm="0">
                                          <p:val>
                                            <p:fltVal val="0"/>
                                          </p:val>
                                        </p:tav>
                                        <p:tav tm="100000">
                                          <p:val>
                                            <p:strVal val="#ppt_w"/>
                                          </p:val>
                                        </p:tav>
                                      </p:tavLst>
                                    </p:anim>
                                    <p:anim calcmode="lin" valueType="num">
                                      <p:cBhvr>
                                        <p:cTn id="16" dur="500" fill="hold"/>
                                        <p:tgtEl>
                                          <p:spTgt spid="2120710"/>
                                        </p:tgtEl>
                                        <p:attrNameLst>
                                          <p:attrName>ppt_h</p:attrName>
                                        </p:attrNameLst>
                                      </p:cBhvr>
                                      <p:tavLst>
                                        <p:tav tm="0">
                                          <p:val>
                                            <p:fltVal val="0"/>
                                          </p:val>
                                        </p:tav>
                                        <p:tav tm="100000">
                                          <p:val>
                                            <p:strVal val="#ppt_h"/>
                                          </p:val>
                                        </p:tav>
                                      </p:tavLst>
                                    </p:anim>
                                    <p:animEffect transition="in" filter="fade">
                                      <p:cBhvr>
                                        <p:cTn id="17" dur="500"/>
                                        <p:tgtEl>
                                          <p:spTgt spid="2120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0710" grpId="0" animBg="1"/>
      <p:bldP spid="2120711" grpId="0" animBg="1"/>
      <p:bldP spid="21207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105"/>
          <p:cNvSpPr>
            <a:spLocks noGrp="1" noChangeArrowheads="1"/>
          </p:cNvSpPr>
          <p:nvPr>
            <p:ph type="dt" sz="quarter" idx="10"/>
          </p:nvPr>
        </p:nvSpPr>
        <p:spPr/>
        <p:txBody>
          <a:bodyPr/>
          <a:lstStyle/>
          <a:p>
            <a:pPr>
              <a:defRPr/>
            </a:pPr>
            <a:r>
              <a:rPr lang="en-US">
                <a:solidFill>
                  <a:srgbClr val="FFFFFF"/>
                </a:solidFill>
              </a:rPr>
              <a:t>12/01/09 - 9pm</a:t>
            </a:r>
          </a:p>
        </p:txBody>
      </p:sp>
      <p:sp>
        <p:nvSpPr>
          <p:cNvPr id="100357" name="Rectangle 110"/>
          <p:cNvSpPr>
            <a:spLocks noGrp="1" noChangeArrowheads="1"/>
          </p:cNvSpPr>
          <p:nvPr>
            <p:ph type="sldNum" sz="quarter" idx="12"/>
          </p:nvPr>
        </p:nvSpPr>
        <p:spPr/>
        <p:txBody>
          <a:bodyPr/>
          <a:lstStyle/>
          <a:p>
            <a:pPr>
              <a:defRPr/>
            </a:pPr>
            <a:fld id="{CFBF3661-802E-4715-888C-25186D51C531}" type="slidenum">
              <a:rPr lang="en-US" smtClean="0">
                <a:solidFill>
                  <a:srgbClr val="000000"/>
                </a:solidFill>
              </a:rPr>
              <a:pPr>
                <a:defRPr/>
              </a:pPr>
              <a:t>27</a:t>
            </a:fld>
            <a:endParaRPr lang="en-US">
              <a:solidFill>
                <a:srgbClr val="000000"/>
              </a:solidFill>
            </a:endParaRPr>
          </a:p>
        </p:txBody>
      </p:sp>
      <p:sp>
        <p:nvSpPr>
          <p:cNvPr id="32774" name="Rectangle 2"/>
          <p:cNvSpPr>
            <a:spLocks noGrp="1" noChangeArrowheads="1"/>
          </p:cNvSpPr>
          <p:nvPr>
            <p:ph type="title"/>
          </p:nvPr>
        </p:nvSpPr>
        <p:spPr/>
        <p:txBody>
          <a:bodyPr/>
          <a:lstStyle/>
          <a:p>
            <a:r>
              <a:rPr lang="en-US" dirty="0"/>
              <a:t>Combined Ratio Points Associated with Catastrophe Losses: 1960 – 2015E*</a:t>
            </a:r>
          </a:p>
        </p:txBody>
      </p:sp>
      <p:sp>
        <p:nvSpPr>
          <p:cNvPr id="32775" name="Rectangle 3"/>
          <p:cNvSpPr>
            <a:spLocks noChangeArrowheads="1"/>
          </p:cNvSpPr>
          <p:nvPr/>
        </p:nvSpPr>
        <p:spPr bwMode="auto">
          <a:xfrm>
            <a:off x="0" y="6093938"/>
            <a:ext cx="8888413" cy="798680"/>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rgbClr val="FF6801"/>
              </a:buClr>
              <a:buFont typeface="Wingdings" pitchFamily="2" charset="2"/>
              <a:buNone/>
            </a:pPr>
            <a:r>
              <a:rPr lang="en-US" sz="1100" dirty="0">
                <a:solidFill>
                  <a:srgbClr val="000000"/>
                </a:solidFill>
              </a:rPr>
              <a:t>*2010s represent 2010-2015E.</a:t>
            </a:r>
          </a:p>
          <a:p>
            <a:pPr eaLnBrk="0" hangingPunct="0">
              <a:lnSpc>
                <a:spcPct val="85000"/>
              </a:lnSpc>
              <a:spcBef>
                <a:spcPct val="25000"/>
              </a:spcBef>
              <a:buClr>
                <a:srgbClr val="FF6801"/>
              </a:buClr>
              <a:buFont typeface="Wingdings" pitchFamily="2" charset="2"/>
              <a:buNone/>
            </a:pPr>
            <a:r>
              <a:rPr lang="en-US" sz="1100" dirty="0">
                <a:solidFill>
                  <a:srgbClr val="000000"/>
                </a:solidFill>
              </a:rPr>
              <a:t>Notes: Private carrier losses only.  Excludes loss adjustment expenses and reinsurance reinstatement premiums. Figures are adjusted for losses ultimately paid by foreign insurers and reinsurers.</a:t>
            </a:r>
          </a:p>
          <a:p>
            <a:pPr eaLnBrk="0" hangingPunct="0">
              <a:lnSpc>
                <a:spcPct val="85000"/>
              </a:lnSpc>
              <a:spcBef>
                <a:spcPct val="25000"/>
              </a:spcBef>
              <a:buClr>
                <a:srgbClr val="FF6801"/>
              </a:buClr>
              <a:buFont typeface="Wingdings" pitchFamily="2" charset="2"/>
              <a:buNone/>
            </a:pPr>
            <a:r>
              <a:rPr lang="en-US" sz="1100" dirty="0">
                <a:solidFill>
                  <a:srgbClr val="000000"/>
                </a:solidFill>
              </a:rPr>
              <a:t>Source: ISO (1960-2009); A.M. Best (2010-15E) Insurance Information Institute.				</a:t>
            </a:r>
          </a:p>
        </p:txBody>
      </p:sp>
      <p:graphicFrame>
        <p:nvGraphicFramePr>
          <p:cNvPr id="32770" name="Object 2"/>
          <p:cNvGraphicFramePr>
            <a:graphicFrameLocks noChangeAspect="1"/>
          </p:cNvGraphicFramePr>
          <p:nvPr>
            <p:extLst/>
          </p:nvPr>
        </p:nvGraphicFramePr>
        <p:xfrm>
          <a:off x="271463" y="1301750"/>
          <a:ext cx="8670925" cy="4243388"/>
        </p:xfrm>
        <a:graphic>
          <a:graphicData uri="http://schemas.openxmlformats.org/presentationml/2006/ole">
            <mc:AlternateContent xmlns:mc="http://schemas.openxmlformats.org/markup-compatibility/2006">
              <mc:Choice xmlns:v="urn:schemas-microsoft-com:vml" Requires="v">
                <p:oleObj spid="_x0000_s21237824" name="Chart" r:id="rId4" imgW="8572457" imgH="3743286" progId="MSGraph.Chart.8">
                  <p:embed followColorScheme="full"/>
                </p:oleObj>
              </mc:Choice>
              <mc:Fallback>
                <p:oleObj name="Chart" r:id="rId4" imgW="8572457" imgH="3743286" progId="MSGraph.Chart.8">
                  <p:embed followColorScheme="full"/>
                  <p:pic>
                    <p:nvPicPr>
                      <p:cNvPr id="0" name=""/>
                      <p:cNvPicPr>
                        <a:picLocks noChangeAspect="1" noChangeArrowheads="1"/>
                      </p:cNvPicPr>
                      <p:nvPr/>
                    </p:nvPicPr>
                    <p:blipFill>
                      <a:blip r:embed="rId5"/>
                      <a:srcRect/>
                      <a:stretch>
                        <a:fillRect/>
                      </a:stretch>
                    </p:blipFill>
                    <p:spPr bwMode="gray">
                      <a:xfrm>
                        <a:off x="271463" y="1301750"/>
                        <a:ext cx="8670925" cy="4243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6"/>
          <p:cNvSpPr>
            <a:spLocks noChangeArrowheads="1"/>
          </p:cNvSpPr>
          <p:nvPr/>
        </p:nvSpPr>
        <p:spPr bwMode="blackWhite">
          <a:xfrm>
            <a:off x="700088" y="5392644"/>
            <a:ext cx="7834312" cy="642938"/>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a:solidFill>
                  <a:srgbClr val="FFFFFF"/>
                </a:solidFill>
              </a:rPr>
              <a:t>The Catastrophe Loss Component of Private Insurer Losses Has Increased Sharply in Recent Decades</a:t>
            </a:r>
            <a:endParaRPr lang="en-US" b="1" i="1">
              <a:solidFill>
                <a:srgbClr val="FFFFFF"/>
              </a:solidFill>
            </a:endParaRPr>
          </a:p>
        </p:txBody>
      </p:sp>
      <p:sp>
        <p:nvSpPr>
          <p:cNvPr id="11" name="AutoShape 38"/>
          <p:cNvSpPr>
            <a:spLocks noChangeArrowheads="1"/>
          </p:cNvSpPr>
          <p:nvPr/>
        </p:nvSpPr>
        <p:spPr bwMode="blackWhite">
          <a:xfrm>
            <a:off x="2789238" y="1063625"/>
            <a:ext cx="2130425" cy="2668588"/>
          </a:xfrm>
          <a:prstGeom prst="wedgeRectCallout">
            <a:avLst>
              <a:gd name="adj1" fmla="val 42806"/>
              <a:gd name="adj2" fmla="val -45051"/>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hangingPunct="0">
              <a:lnSpc>
                <a:spcPct val="90000"/>
              </a:lnSpc>
              <a:spcBef>
                <a:spcPct val="100000"/>
              </a:spcBef>
              <a:buClr>
                <a:schemeClr val="accent2"/>
              </a:buClr>
              <a:buFont typeface="Wingdings" pitchFamily="2" charset="2"/>
              <a:buNone/>
            </a:pPr>
            <a:r>
              <a:rPr lang="en-US" sz="1600" b="1" dirty="0">
                <a:solidFill>
                  <a:schemeClr val="bg1"/>
                </a:solidFill>
              </a:rPr>
              <a:t>Avg. CAT  Loss Component of the</a:t>
            </a:r>
            <a:r>
              <a:rPr lang="en-US" sz="1600" b="1" u="sng" dirty="0">
                <a:solidFill>
                  <a:schemeClr val="bg1"/>
                </a:solidFill>
              </a:rPr>
              <a:t> </a:t>
            </a:r>
            <a:r>
              <a:rPr lang="en-US" sz="1600" b="1" dirty="0">
                <a:solidFill>
                  <a:schemeClr val="bg1"/>
                </a:solidFill>
              </a:rPr>
              <a:t>Combined Ratio  </a:t>
            </a:r>
            <a:r>
              <a:rPr lang="en-US" sz="1600" b="1" u="sng" dirty="0">
                <a:solidFill>
                  <a:schemeClr val="bg1"/>
                </a:solidFill>
              </a:rPr>
              <a:t> by Decade</a:t>
            </a:r>
          </a:p>
          <a:p>
            <a:pPr algn="ctr" eaLnBrk="0" hangingPunct="0">
              <a:lnSpc>
                <a:spcPct val="90000"/>
              </a:lnSpc>
              <a:spcBef>
                <a:spcPct val="100000"/>
              </a:spcBef>
              <a:buClr>
                <a:schemeClr val="accent2"/>
              </a:buClr>
              <a:buFont typeface="Wingdings" pitchFamily="2" charset="2"/>
              <a:buNone/>
            </a:pPr>
            <a:r>
              <a:rPr lang="en-US" sz="1600" b="1" dirty="0">
                <a:solidFill>
                  <a:schemeClr val="bg1"/>
                </a:solidFill>
              </a:rPr>
              <a:t>1960s: 1.04       1970s: 0.85     1980s: 1.31     1990s: 3.39     2000s: 3.52     2010s: 5.46*</a:t>
            </a:r>
          </a:p>
        </p:txBody>
      </p:sp>
      <p:sp>
        <p:nvSpPr>
          <p:cNvPr id="32778" name="Rectangle 6"/>
          <p:cNvSpPr>
            <a:spLocks noChangeArrowheads="1"/>
          </p:cNvSpPr>
          <p:nvPr/>
        </p:nvSpPr>
        <p:spPr bwMode="black">
          <a:xfrm>
            <a:off x="201613" y="1131888"/>
            <a:ext cx="8221662" cy="220662"/>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sz="1600" b="1">
                <a:solidFill>
                  <a:srgbClr val="225A7A"/>
                </a:solidFill>
              </a:rPr>
              <a:t>Combined Ratio Points</a:t>
            </a:r>
          </a:p>
        </p:txBody>
      </p:sp>
      <p:sp>
        <p:nvSpPr>
          <p:cNvPr id="12" name="AutoShape 7"/>
          <p:cNvSpPr>
            <a:spLocks noChangeArrowheads="1"/>
          </p:cNvSpPr>
          <p:nvPr/>
        </p:nvSpPr>
        <p:spPr bwMode="blackWhite">
          <a:xfrm>
            <a:off x="5515898" y="1091381"/>
            <a:ext cx="2335330" cy="910840"/>
          </a:xfrm>
          <a:prstGeom prst="wedgeRectCallout">
            <a:avLst>
              <a:gd name="adj1" fmla="val 60455"/>
              <a:gd name="adj2" fmla="val 37347"/>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1600" b="1" dirty="0">
                <a:solidFill>
                  <a:srgbClr val="FFFFFF"/>
                </a:solidFill>
              </a:rPr>
              <a:t>Catastrophe losses as a share of all losses reached a record high in 2011</a:t>
            </a:r>
            <a:endParaRPr lang="en-US" sz="1600" b="1" dirty="0">
              <a:solidFill>
                <a:srgbClr val="FFFFFF"/>
              </a:solidFill>
              <a:latin typeface="Arial" charset="0"/>
              <a:cs typeface="Arial" charset="0"/>
            </a:endParaRPr>
          </a:p>
        </p:txBody>
      </p:sp>
    </p:spTree>
    <p:extLst>
      <p:ext uri="{BB962C8B-B14F-4D97-AF65-F5344CB8AC3E}">
        <p14:creationId xmlns:p14="http://schemas.microsoft.com/office/powerpoint/2010/main" val="148502491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70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1200"/>
                            </p:stCondLst>
                            <p:childTnLst>
                              <p:par>
                                <p:cTn id="11" presetID="22" presetClass="entr" presetSubtype="8" fill="hold" grpId="0" nodeType="afterEffect">
                                  <p:stCondLst>
                                    <p:cond delay="500"/>
                                  </p:stCondLst>
                                  <p:childTnLst>
                                    <p:set>
                                      <p:cBhvr>
                                        <p:cTn id="12" dur="1" fill="hold">
                                          <p:stCondLst>
                                            <p:cond delay="0"/>
                                          </p:stCondLst>
                                        </p:cTn>
                                        <p:tgtEl>
                                          <p:spTgt spid="11"/>
                                        </p:tgtEl>
                                        <p:attrNameLst>
                                          <p:attrName>style.visibility</p:attrName>
                                        </p:attrNameLst>
                                      </p:cBhvr>
                                      <p:to>
                                        <p:strVal val="visible"/>
                                      </p:to>
                                    </p:set>
                                    <p:animEffect transition="in" filter="wipe(left)">
                                      <p:cBhvr>
                                        <p:cTn id="13" dur="500"/>
                                        <p:tgtEl>
                                          <p:spTgt spid="11"/>
                                        </p:tgtEl>
                                      </p:cBhvr>
                                    </p:animEffect>
                                  </p:childTnLst>
                                </p:cTn>
                              </p:par>
                            </p:childTnLst>
                          </p:cTn>
                        </p:par>
                        <p:par>
                          <p:cTn id="14" fill="hold">
                            <p:stCondLst>
                              <p:cond delay="2200"/>
                            </p:stCondLst>
                            <p:childTnLst>
                              <p:par>
                                <p:cTn id="15" presetID="22" presetClass="entr" presetSubtype="4" fill="hold" grpId="0" nodeType="afterEffect">
                                  <p:stCondLst>
                                    <p:cond delay="700"/>
                                  </p:stCondLst>
                                  <p:childTnLst>
                                    <p:set>
                                      <p:cBhvr>
                                        <p:cTn id="16" dur="1" fill="hold">
                                          <p:stCondLst>
                                            <p:cond delay="0"/>
                                          </p:stCondLst>
                                        </p:cTn>
                                        <p:tgtEl>
                                          <p:spTgt spid="12"/>
                                        </p:tgtEl>
                                        <p:attrNameLst>
                                          <p:attrName>style.visibility</p:attrName>
                                        </p:attrNameLst>
                                      </p:cBhvr>
                                      <p:to>
                                        <p:strVal val="visible"/>
                                      </p:to>
                                    </p:set>
                                    <p:animEffect transition="in" filter="wipe(dow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105"/>
          <p:cNvSpPr>
            <a:spLocks noGrp="1" noChangeArrowheads="1"/>
          </p:cNvSpPr>
          <p:nvPr>
            <p:ph type="dt" sz="quarter" idx="10"/>
          </p:nvPr>
        </p:nvSpPr>
        <p:spPr/>
        <p:txBody>
          <a:bodyPr/>
          <a:lstStyle/>
          <a:p>
            <a:pPr>
              <a:defRPr/>
            </a:pPr>
            <a:r>
              <a:rPr lang="en-US"/>
              <a:t>12/01/09 - 9pm</a:t>
            </a:r>
          </a:p>
        </p:txBody>
      </p:sp>
      <p:sp>
        <p:nvSpPr>
          <p:cNvPr id="39941" name="Rectangle 110"/>
          <p:cNvSpPr>
            <a:spLocks noGrp="1" noChangeArrowheads="1"/>
          </p:cNvSpPr>
          <p:nvPr>
            <p:ph type="sldNum" sz="quarter" idx="12"/>
          </p:nvPr>
        </p:nvSpPr>
        <p:spPr/>
        <p:txBody>
          <a:bodyPr/>
          <a:lstStyle/>
          <a:p>
            <a:pPr>
              <a:defRPr/>
            </a:pPr>
            <a:fld id="{1FD7B5BD-624F-4B7E-8F48-4832CB39796A}" type="slidenum">
              <a:rPr lang="en-US" smtClean="0"/>
              <a:pPr>
                <a:defRPr/>
              </a:pPr>
              <a:t>28</a:t>
            </a:fld>
            <a:endParaRPr lang="en-US"/>
          </a:p>
        </p:txBody>
      </p:sp>
      <p:sp>
        <p:nvSpPr>
          <p:cNvPr id="33798" name="Freeform 2"/>
          <p:cNvSpPr>
            <a:spLocks/>
          </p:cNvSpPr>
          <p:nvPr/>
        </p:nvSpPr>
        <p:spPr bwMode="gray">
          <a:xfrm>
            <a:off x="4424363" y="2084388"/>
            <a:ext cx="120650" cy="531812"/>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799" name="Rectangle 3"/>
          <p:cNvSpPr>
            <a:spLocks noGrp="1" noChangeArrowheads="1"/>
          </p:cNvSpPr>
          <p:nvPr>
            <p:ph type="title"/>
          </p:nvPr>
        </p:nvSpPr>
        <p:spPr>
          <a:xfrm>
            <a:off x="425934" y="149558"/>
            <a:ext cx="7201924" cy="860425"/>
          </a:xfrm>
        </p:spPr>
        <p:txBody>
          <a:bodyPr/>
          <a:lstStyle/>
          <a:p>
            <a:r>
              <a:rPr lang="en-US" dirty="0"/>
              <a:t>Inflation-Adjusted U.S. Catastrophe Losses by Cause of Loss, 1995–2014</a:t>
            </a:r>
            <a:r>
              <a:rPr lang="en-US" baseline="30000" dirty="0"/>
              <a:t>1</a:t>
            </a:r>
          </a:p>
        </p:txBody>
      </p:sp>
      <p:graphicFrame>
        <p:nvGraphicFramePr>
          <p:cNvPr id="6151176" name="Object 8"/>
          <p:cNvGraphicFramePr>
            <a:graphicFrameLocks noGrp="1"/>
          </p:cNvGraphicFramePr>
          <p:nvPr>
            <p:ph idx="4294967295"/>
            <p:extLst/>
          </p:nvPr>
        </p:nvGraphicFramePr>
        <p:xfrm>
          <a:off x="2159000" y="1584325"/>
          <a:ext cx="4486275" cy="3695700"/>
        </p:xfrm>
        <a:graphic>
          <a:graphicData uri="http://schemas.openxmlformats.org/presentationml/2006/ole">
            <mc:AlternateContent xmlns:mc="http://schemas.openxmlformats.org/markup-compatibility/2006">
              <mc:Choice xmlns:v="urn:schemas-microsoft-com:vml" Requires="v">
                <p:oleObj spid="_x0000_s21248051" name="Chart" r:id="rId4" imgW="4486286" imgH="3695674" progId="MSGraph.Chart.8">
                  <p:embed followColorScheme="full"/>
                </p:oleObj>
              </mc:Choice>
              <mc:Fallback>
                <p:oleObj name="Chart" r:id="rId4" imgW="4486286" imgH="3695674" progId="MSGraph.Chart.8">
                  <p:embed followColorScheme="full"/>
                  <p:pic>
                    <p:nvPicPr>
                      <p:cNvPr id="0" name=""/>
                      <p:cNvPicPr preferRelativeResize="0">
                        <a:picLocks noGrp="1" noChangeArrowheads="1"/>
                      </p:cNvPicPr>
                      <p:nvPr/>
                    </p:nvPicPr>
                    <p:blipFill>
                      <a:blip r:embed="rId5"/>
                      <a:srcRect/>
                      <a:stretch>
                        <a:fillRect/>
                      </a:stretch>
                    </p:blipFill>
                    <p:spPr bwMode="gray">
                      <a:xfrm>
                        <a:off x="2159000" y="1584325"/>
                        <a:ext cx="4486275" cy="369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4280" name="Rectangle 5"/>
          <p:cNvSpPr>
            <a:spLocks noChangeArrowheads="1"/>
          </p:cNvSpPr>
          <p:nvPr/>
        </p:nvSpPr>
        <p:spPr bwMode="auto">
          <a:xfrm>
            <a:off x="0" y="5457825"/>
            <a:ext cx="8821738" cy="140017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defRPr/>
            </a:pPr>
            <a:r>
              <a:rPr lang="en-US" sz="1100" dirty="0"/>
              <a:t>							</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Catastrophes are defined as events causing direct insured losses to property of $25 million or more in 2014 dollars.</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Excludes snow.</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Does not include NFIP flood losses</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Includes </a:t>
            </a:r>
            <a:r>
              <a:rPr lang="en-US" sz="1100" dirty="0" err="1"/>
              <a:t>wildland</a:t>
            </a:r>
            <a:r>
              <a:rPr lang="en-US" sz="1100" dirty="0"/>
              <a:t> fires</a:t>
            </a:r>
          </a:p>
          <a:p>
            <a:pPr marL="228600" indent="-228600" eaLnBrk="0" hangingPunct="0">
              <a:lnSpc>
                <a:spcPct val="85000"/>
              </a:lnSpc>
              <a:spcBef>
                <a:spcPct val="25000"/>
              </a:spcBef>
              <a:buClr>
                <a:schemeClr val="accent2"/>
              </a:buClr>
              <a:buFont typeface="Wingdings" pitchFamily="2" charset="2"/>
              <a:buAutoNum type="arabicPeriod"/>
              <a:defRPr/>
            </a:pPr>
            <a:r>
              <a:rPr lang="en-US" sz="1100" dirty="0"/>
              <a:t>Includes civil disorders, water damage, utility disruptions and non-property losses such as those covered by workers compensation.</a:t>
            </a:r>
          </a:p>
          <a:p>
            <a:pPr eaLnBrk="0" hangingPunct="0">
              <a:lnSpc>
                <a:spcPct val="85000"/>
              </a:lnSpc>
              <a:spcBef>
                <a:spcPct val="25000"/>
              </a:spcBef>
              <a:buClr>
                <a:schemeClr val="accent2"/>
              </a:buClr>
              <a:buFont typeface="Wingdings" pitchFamily="2" charset="2"/>
              <a:buNone/>
              <a:defRPr/>
            </a:pPr>
            <a:r>
              <a:rPr lang="en-US" sz="1100" dirty="0"/>
              <a:t>Source: ISO’s Property Claim Services Unit.  </a:t>
            </a:r>
          </a:p>
        </p:txBody>
      </p:sp>
      <p:sp>
        <p:nvSpPr>
          <p:cNvPr id="33801" name="Rectangle 7"/>
          <p:cNvSpPr>
            <a:spLocks noChangeArrowheads="1"/>
          </p:cNvSpPr>
          <p:nvPr/>
        </p:nvSpPr>
        <p:spPr bwMode="gray">
          <a:xfrm>
            <a:off x="6396038" y="3287713"/>
            <a:ext cx="2532062" cy="366712"/>
          </a:xfrm>
          <a:prstGeom prst="rect">
            <a:avLst/>
          </a:prstGeom>
          <a:noFill/>
          <a:ln w="9525">
            <a:noFill/>
            <a:miter lim="800000"/>
            <a:headEnd/>
            <a:tailEnd/>
          </a:ln>
        </p:spPr>
        <p:txBody>
          <a:bodyPr lIns="0" tIns="0" rIns="0" bIns="0" anchor="ctr">
            <a:spAutoFit/>
          </a:bodyPr>
          <a:lstStyle/>
          <a:p>
            <a:pPr algn="ctr">
              <a:lnSpc>
                <a:spcPct val="85000"/>
              </a:lnSpc>
            </a:pPr>
            <a:r>
              <a:rPr lang="en-US" sz="1400" dirty="0"/>
              <a:t>Hurricanes &amp; Tropical Storms, $161.2</a:t>
            </a:r>
          </a:p>
        </p:txBody>
      </p:sp>
      <p:sp>
        <p:nvSpPr>
          <p:cNvPr id="33802" name="Rectangle 8"/>
          <p:cNvSpPr>
            <a:spLocks noChangeArrowheads="1"/>
          </p:cNvSpPr>
          <p:nvPr/>
        </p:nvSpPr>
        <p:spPr bwMode="gray">
          <a:xfrm>
            <a:off x="4957606" y="1213976"/>
            <a:ext cx="1593850" cy="184150"/>
          </a:xfrm>
          <a:prstGeom prst="rect">
            <a:avLst/>
          </a:prstGeom>
          <a:noFill/>
          <a:ln w="9525">
            <a:noFill/>
            <a:miter lim="800000"/>
            <a:headEnd/>
            <a:tailEnd/>
          </a:ln>
        </p:spPr>
        <p:txBody>
          <a:bodyPr lIns="0" tIns="0" rIns="0" bIns="0" anchor="ctr">
            <a:spAutoFit/>
          </a:bodyPr>
          <a:lstStyle/>
          <a:p>
            <a:pPr>
              <a:lnSpc>
                <a:spcPct val="85000"/>
              </a:lnSpc>
            </a:pPr>
            <a:r>
              <a:rPr lang="en-US" sz="1400" dirty="0"/>
              <a:t>Fires (4), $6.0</a:t>
            </a:r>
          </a:p>
        </p:txBody>
      </p:sp>
      <p:sp>
        <p:nvSpPr>
          <p:cNvPr id="33803" name="Rectangle 11"/>
          <p:cNvSpPr>
            <a:spLocks noChangeArrowheads="1"/>
          </p:cNvSpPr>
          <p:nvPr/>
        </p:nvSpPr>
        <p:spPr bwMode="gray">
          <a:xfrm>
            <a:off x="1547813" y="4760348"/>
            <a:ext cx="1831975" cy="366254"/>
          </a:xfrm>
          <a:prstGeom prst="rect">
            <a:avLst/>
          </a:prstGeom>
          <a:noFill/>
          <a:ln w="9525">
            <a:noFill/>
            <a:miter lim="800000"/>
            <a:headEnd/>
            <a:tailEnd/>
          </a:ln>
        </p:spPr>
        <p:txBody>
          <a:bodyPr lIns="0" tIns="0" rIns="0" bIns="0" anchor="ctr">
            <a:spAutoFit/>
          </a:bodyPr>
          <a:lstStyle/>
          <a:p>
            <a:pPr algn="r">
              <a:lnSpc>
                <a:spcPct val="85000"/>
              </a:lnSpc>
            </a:pPr>
            <a:r>
              <a:rPr lang="en-US" sz="1400" dirty="0"/>
              <a:t>Events Involving Tornadoes (2), $154.9</a:t>
            </a:r>
          </a:p>
        </p:txBody>
      </p:sp>
      <p:sp>
        <p:nvSpPr>
          <p:cNvPr id="33804" name="Rectangle 13"/>
          <p:cNvSpPr>
            <a:spLocks noChangeArrowheads="1"/>
          </p:cNvSpPr>
          <p:nvPr/>
        </p:nvSpPr>
        <p:spPr bwMode="gray">
          <a:xfrm>
            <a:off x="737266" y="2856475"/>
            <a:ext cx="2095500" cy="182563"/>
          </a:xfrm>
          <a:prstGeom prst="rect">
            <a:avLst/>
          </a:prstGeom>
          <a:noFill/>
          <a:ln w="9525">
            <a:noFill/>
            <a:miter lim="800000"/>
            <a:headEnd/>
            <a:tailEnd/>
          </a:ln>
        </p:spPr>
        <p:txBody>
          <a:bodyPr lIns="0" tIns="0" rIns="0" bIns="0" anchor="ctr">
            <a:spAutoFit/>
          </a:bodyPr>
          <a:lstStyle/>
          <a:p>
            <a:pPr algn="ctr">
              <a:lnSpc>
                <a:spcPct val="85000"/>
              </a:lnSpc>
            </a:pPr>
            <a:r>
              <a:rPr lang="en-US" sz="1400" dirty="0"/>
              <a:t>Winter Storms, $26.9</a:t>
            </a:r>
            <a:endParaRPr lang="en-US" sz="1400" i="1" dirty="0"/>
          </a:p>
        </p:txBody>
      </p:sp>
      <p:sp>
        <p:nvSpPr>
          <p:cNvPr id="33805" name="Rectangle 14"/>
          <p:cNvSpPr>
            <a:spLocks noChangeArrowheads="1"/>
          </p:cNvSpPr>
          <p:nvPr/>
        </p:nvSpPr>
        <p:spPr bwMode="gray">
          <a:xfrm>
            <a:off x="1831309" y="2119439"/>
            <a:ext cx="1344612" cy="183127"/>
          </a:xfrm>
          <a:prstGeom prst="rect">
            <a:avLst/>
          </a:prstGeom>
          <a:noFill/>
          <a:ln w="9525">
            <a:noFill/>
            <a:miter lim="800000"/>
            <a:headEnd/>
            <a:tailEnd/>
          </a:ln>
        </p:spPr>
        <p:txBody>
          <a:bodyPr lIns="0" tIns="0" rIns="0" bIns="0" anchor="ctr">
            <a:spAutoFit/>
          </a:bodyPr>
          <a:lstStyle/>
          <a:p>
            <a:pPr algn="r">
              <a:lnSpc>
                <a:spcPct val="85000"/>
              </a:lnSpc>
            </a:pPr>
            <a:r>
              <a:rPr lang="en-US" sz="1400" dirty="0"/>
              <a:t>Terrorism, $24.5</a:t>
            </a:r>
          </a:p>
        </p:txBody>
      </p:sp>
      <p:sp>
        <p:nvSpPr>
          <p:cNvPr id="33806" name="Rectangle 15"/>
          <p:cNvSpPr>
            <a:spLocks noChangeArrowheads="1"/>
          </p:cNvSpPr>
          <p:nvPr/>
        </p:nvSpPr>
        <p:spPr bwMode="gray">
          <a:xfrm>
            <a:off x="1089025" y="1730375"/>
            <a:ext cx="2614613" cy="182563"/>
          </a:xfrm>
          <a:prstGeom prst="rect">
            <a:avLst/>
          </a:prstGeom>
          <a:noFill/>
          <a:ln w="9525">
            <a:noFill/>
            <a:miter lim="800000"/>
            <a:headEnd/>
            <a:tailEnd/>
          </a:ln>
        </p:spPr>
        <p:txBody>
          <a:bodyPr lIns="0" tIns="0" rIns="0" bIns="0" anchor="ctr">
            <a:spAutoFit/>
          </a:bodyPr>
          <a:lstStyle/>
          <a:p>
            <a:pPr algn="r">
              <a:lnSpc>
                <a:spcPct val="85000"/>
              </a:lnSpc>
            </a:pPr>
            <a:r>
              <a:rPr lang="en-US" sz="1400" dirty="0"/>
              <a:t>Geological Events, $0.5</a:t>
            </a:r>
          </a:p>
        </p:txBody>
      </p:sp>
      <p:sp>
        <p:nvSpPr>
          <p:cNvPr id="33807" name="Rectangle 15"/>
          <p:cNvSpPr>
            <a:spLocks noChangeArrowheads="1"/>
          </p:cNvSpPr>
          <p:nvPr/>
        </p:nvSpPr>
        <p:spPr bwMode="gray">
          <a:xfrm>
            <a:off x="1317625" y="1155700"/>
            <a:ext cx="2203450" cy="182563"/>
          </a:xfrm>
          <a:prstGeom prst="rect">
            <a:avLst/>
          </a:prstGeom>
          <a:noFill/>
          <a:ln w="9525">
            <a:noFill/>
            <a:miter lim="800000"/>
            <a:headEnd/>
            <a:tailEnd/>
          </a:ln>
        </p:spPr>
        <p:txBody>
          <a:bodyPr lIns="0" tIns="0" rIns="0" bIns="0" anchor="ctr">
            <a:spAutoFit/>
          </a:bodyPr>
          <a:lstStyle/>
          <a:p>
            <a:pPr algn="r">
              <a:lnSpc>
                <a:spcPct val="85000"/>
              </a:lnSpc>
            </a:pPr>
            <a:r>
              <a:rPr lang="en-US" sz="1400" dirty="0"/>
              <a:t>Wind/Hail/Flood (3), $21.4</a:t>
            </a:r>
          </a:p>
        </p:txBody>
      </p:sp>
      <p:sp>
        <p:nvSpPr>
          <p:cNvPr id="33808" name="Freeform 2"/>
          <p:cNvSpPr>
            <a:spLocks/>
          </p:cNvSpPr>
          <p:nvPr/>
        </p:nvSpPr>
        <p:spPr bwMode="gray">
          <a:xfrm>
            <a:off x="4608767" y="1489742"/>
            <a:ext cx="425450" cy="187325"/>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809" name="Rectangle 8"/>
          <p:cNvSpPr>
            <a:spLocks noChangeArrowheads="1"/>
          </p:cNvSpPr>
          <p:nvPr/>
        </p:nvSpPr>
        <p:spPr bwMode="gray">
          <a:xfrm>
            <a:off x="5107036" y="1474788"/>
            <a:ext cx="1593850" cy="184150"/>
          </a:xfrm>
          <a:prstGeom prst="rect">
            <a:avLst/>
          </a:prstGeom>
          <a:noFill/>
          <a:ln w="9525">
            <a:noFill/>
            <a:miter lim="800000"/>
            <a:headEnd/>
            <a:tailEnd/>
          </a:ln>
        </p:spPr>
        <p:txBody>
          <a:bodyPr lIns="0" tIns="0" rIns="0" bIns="0" anchor="ctr">
            <a:spAutoFit/>
          </a:bodyPr>
          <a:lstStyle/>
          <a:p>
            <a:pPr>
              <a:lnSpc>
                <a:spcPct val="85000"/>
              </a:lnSpc>
            </a:pPr>
            <a:r>
              <a:rPr lang="en-US" sz="1400" dirty="0"/>
              <a:t>Other (5), $0.2</a:t>
            </a:r>
          </a:p>
        </p:txBody>
      </p:sp>
      <p:sp>
        <p:nvSpPr>
          <p:cNvPr id="33810" name="Freeform 2"/>
          <p:cNvSpPr>
            <a:spLocks/>
          </p:cNvSpPr>
          <p:nvPr/>
        </p:nvSpPr>
        <p:spPr bwMode="gray">
          <a:xfrm rot="5400000">
            <a:off x="3577432" y="1141746"/>
            <a:ext cx="501650" cy="630237"/>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811" name="Freeform 2"/>
          <p:cNvSpPr>
            <a:spLocks/>
          </p:cNvSpPr>
          <p:nvPr/>
        </p:nvSpPr>
        <p:spPr bwMode="gray">
          <a:xfrm>
            <a:off x="4488166" y="1304925"/>
            <a:ext cx="425450" cy="338138"/>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33812" name="Text Box 6"/>
          <p:cNvSpPr txBox="1">
            <a:spLocks noChangeArrowheads="1"/>
          </p:cNvSpPr>
          <p:nvPr/>
        </p:nvSpPr>
        <p:spPr bwMode="blackWhite">
          <a:xfrm>
            <a:off x="6284913" y="4003675"/>
            <a:ext cx="2784475" cy="1404938"/>
          </a:xfrm>
          <a:prstGeom prst="rect">
            <a:avLst/>
          </a:prstGeom>
          <a:gradFill rotWithShape="1">
            <a:gsLst>
              <a:gs pos="0">
                <a:srgbClr val="225A7A"/>
              </a:gs>
              <a:gs pos="100000">
                <a:srgbClr val="173C51"/>
              </a:gs>
            </a:gsLst>
            <a:lin ang="5400000" scaled="1"/>
          </a:gradFill>
          <a:ln w="28575" algn="ctr">
            <a:solidFill>
              <a:srgbClr val="FFFFFF"/>
            </a:solidFill>
            <a:miter lim="800000"/>
            <a:headEnd type="none" w="sm" len="sm"/>
            <a:tailEnd type="none" w="sm" len="sm"/>
          </a:ln>
        </p:spPr>
        <p:txBody>
          <a:bodyPr tIns="91440" bIns="91440" anchor="ctr"/>
          <a:lstStyle/>
          <a:p>
            <a:pPr algn="ctr" eaLnBrk="0" hangingPunct="0">
              <a:lnSpc>
                <a:spcPct val="85000"/>
              </a:lnSpc>
              <a:spcBef>
                <a:spcPct val="50000"/>
              </a:spcBef>
              <a:buClr>
                <a:srgbClr val="FFFFFF"/>
              </a:buClr>
              <a:buFont typeface="Wingdings" pitchFamily="2" charset="2"/>
              <a:buNone/>
            </a:pPr>
            <a:r>
              <a:rPr lang="en-US" sz="2000" b="1" dirty="0">
                <a:solidFill>
                  <a:srgbClr val="FFFFFF"/>
                </a:solidFill>
              </a:rPr>
              <a:t>Wind causes the most catastrophe losses by far, even if hurricanes/TS are excluded.</a:t>
            </a:r>
          </a:p>
        </p:txBody>
      </p:sp>
      <p:sp>
        <p:nvSpPr>
          <p:cNvPr id="21" name="AutoShape 7"/>
          <p:cNvSpPr>
            <a:spLocks noChangeArrowheads="1"/>
          </p:cNvSpPr>
          <p:nvPr/>
        </p:nvSpPr>
        <p:spPr bwMode="blackWhite">
          <a:xfrm>
            <a:off x="258764" y="3479800"/>
            <a:ext cx="2061650" cy="987425"/>
          </a:xfrm>
          <a:prstGeom prst="wedgeRectCallout">
            <a:avLst>
              <a:gd name="adj1" fmla="val 87148"/>
              <a:gd name="adj2" fmla="val 23081"/>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2000" b="1" dirty="0">
                <a:solidFill>
                  <a:schemeClr val="bg1"/>
                </a:solidFill>
                <a:cs typeface="+mn-cs"/>
              </a:rPr>
              <a:t>Tornado share of CAT losses is rising</a:t>
            </a:r>
          </a:p>
        </p:txBody>
      </p:sp>
      <p:sp>
        <p:nvSpPr>
          <p:cNvPr id="22" name="Text Box 6"/>
          <p:cNvSpPr txBox="1">
            <a:spLocks noChangeArrowheads="1"/>
          </p:cNvSpPr>
          <p:nvPr/>
        </p:nvSpPr>
        <p:spPr bwMode="blackWhite">
          <a:xfrm>
            <a:off x="6415550" y="1356853"/>
            <a:ext cx="2512550" cy="1379538"/>
          </a:xfrm>
          <a:prstGeom prst="rect">
            <a:avLst/>
          </a:prstGeom>
          <a:gradFill rotWithShape="1">
            <a:gsLst>
              <a:gs pos="0">
                <a:srgbClr val="225A7A"/>
              </a:gs>
              <a:gs pos="100000">
                <a:srgbClr val="173C51"/>
              </a:gs>
            </a:gsLst>
            <a:lin ang="5400000" scaled="1"/>
          </a:gradFill>
          <a:ln w="28575" algn="ctr">
            <a:solidFill>
              <a:srgbClr val="FFFFFF"/>
            </a:solidFill>
            <a:miter lim="800000"/>
            <a:headEnd type="none" w="sm" len="sm"/>
            <a:tailEnd type="none" w="sm" len="sm"/>
          </a:ln>
        </p:spPr>
        <p:txBody>
          <a:bodyPr tIns="91440" bIns="91440" anchor="ctr"/>
          <a:lstStyle/>
          <a:p>
            <a:pPr algn="ctr" eaLnBrk="0" hangingPunct="0">
              <a:lnSpc>
                <a:spcPct val="85000"/>
              </a:lnSpc>
              <a:spcBef>
                <a:spcPct val="50000"/>
              </a:spcBef>
              <a:buClr>
                <a:srgbClr val="FFFFFF"/>
              </a:buClr>
              <a:buFont typeface="Wingdings" pitchFamily="2" charset="2"/>
              <a:buNone/>
            </a:pPr>
            <a:r>
              <a:rPr lang="en-US" sz="2000" b="1" dirty="0">
                <a:solidFill>
                  <a:srgbClr val="FFFFFF"/>
                </a:solidFill>
              </a:rPr>
              <a:t>Insured cat losses from 1995-2014 totaled $395.6B, an average of $19.8B per year</a:t>
            </a:r>
          </a:p>
        </p:txBody>
      </p:sp>
      <p:sp>
        <p:nvSpPr>
          <p:cNvPr id="23" name="AutoShape 17"/>
          <p:cNvSpPr>
            <a:spLocks noChangeArrowheads="1"/>
          </p:cNvSpPr>
          <p:nvPr/>
        </p:nvSpPr>
        <p:spPr bwMode="blackWhite">
          <a:xfrm>
            <a:off x="114365" y="1338263"/>
            <a:ext cx="1446524" cy="1398127"/>
          </a:xfrm>
          <a:prstGeom prst="wedgeRectCallout">
            <a:avLst>
              <a:gd name="adj1" fmla="val 138957"/>
              <a:gd name="adj2" fmla="val 43196"/>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sz="1400" b="1" dirty="0">
                <a:solidFill>
                  <a:schemeClr val="bg1"/>
                </a:solidFill>
              </a:rPr>
              <a:t>Winter storm losses were much above average in 2014/15 and will push this share up</a:t>
            </a:r>
          </a:p>
        </p:txBody>
      </p:sp>
    </p:spTree>
    <p:extLst>
      <p:ext uri="{BB962C8B-B14F-4D97-AF65-F5344CB8AC3E}">
        <p14:creationId xmlns:p14="http://schemas.microsoft.com/office/powerpoint/2010/main" val="365658125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70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par>
                          <p:cTn id="8" fill="hold">
                            <p:stCondLst>
                              <p:cond delay="1200"/>
                            </p:stCondLst>
                            <p:childTnLst>
                              <p:par>
                                <p:cTn id="9" presetID="22" presetClass="entr" presetSubtype="1"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wipe(up)">
                                      <p:cBhvr>
                                        <p:cTn id="1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5"/>
          <p:cNvSpPr>
            <a:spLocks noGrp="1" noChangeArrowheads="1"/>
          </p:cNvSpPr>
          <p:nvPr>
            <p:ph type="dt" sz="quarter" idx="10"/>
          </p:nvPr>
        </p:nvSpPr>
        <p:spPr/>
        <p:txBody>
          <a:bodyPr/>
          <a:lstStyle/>
          <a:p>
            <a:pPr>
              <a:defRPr/>
            </a:pPr>
            <a:r>
              <a:rPr lang="en-US">
                <a:solidFill>
                  <a:srgbClr val="FFFFFF"/>
                </a:solidFill>
              </a:rPr>
              <a:t>12/01/09 - 9pm</a:t>
            </a:r>
          </a:p>
        </p:txBody>
      </p:sp>
      <p:sp>
        <p:nvSpPr>
          <p:cNvPr id="13317" name="Rectangle 110"/>
          <p:cNvSpPr>
            <a:spLocks noGrp="1" noChangeArrowheads="1"/>
          </p:cNvSpPr>
          <p:nvPr>
            <p:ph type="sldNum" sz="quarter" idx="12"/>
          </p:nvPr>
        </p:nvSpPr>
        <p:spPr/>
        <p:txBody>
          <a:bodyPr/>
          <a:lstStyle/>
          <a:p>
            <a:pPr>
              <a:defRPr/>
            </a:pPr>
            <a:fld id="{19CC844C-F7CF-495C-870B-6E498E1C0FB4}" type="slidenum">
              <a:rPr lang="en-US" smtClean="0">
                <a:solidFill>
                  <a:srgbClr val="000000"/>
                </a:solidFill>
              </a:rPr>
              <a:pPr>
                <a:defRPr/>
              </a:pPr>
              <a:t>29</a:t>
            </a:fld>
            <a:endParaRPr lang="en-US">
              <a:solidFill>
                <a:srgbClr val="000000"/>
              </a:solidFill>
            </a:endParaRPr>
          </a:p>
        </p:txBody>
      </p:sp>
      <p:sp>
        <p:nvSpPr>
          <p:cNvPr id="11270" name="Rectangle 3"/>
          <p:cNvSpPr>
            <a:spLocks noGrp="1" noChangeArrowheads="1"/>
          </p:cNvSpPr>
          <p:nvPr>
            <p:ph type="title"/>
          </p:nvPr>
        </p:nvSpPr>
        <p:spPr>
          <a:xfrm>
            <a:off x="762000" y="172244"/>
            <a:ext cx="6718570" cy="860425"/>
          </a:xfrm>
        </p:spPr>
        <p:txBody>
          <a:bodyPr/>
          <a:lstStyle/>
          <a:p>
            <a:r>
              <a:rPr lang="en-US" dirty="0"/>
              <a:t>Global CATs in the First Half of 2016 vs. 2015:1H and 10-year average</a:t>
            </a:r>
          </a:p>
        </p:txBody>
      </p:sp>
      <p:graphicFrame>
        <p:nvGraphicFramePr>
          <p:cNvPr id="11266" name="Object 4"/>
          <p:cNvGraphicFramePr>
            <a:graphicFrameLocks noChangeAspect="1"/>
          </p:cNvGraphicFramePr>
          <p:nvPr>
            <p:extLst>
              <p:ext uri="{D42A27DB-BD31-4B8C-83A1-F6EECF244321}">
                <p14:modId xmlns:p14="http://schemas.microsoft.com/office/powerpoint/2010/main" val="3871363486"/>
              </p:ext>
            </p:extLst>
          </p:nvPr>
        </p:nvGraphicFramePr>
        <p:xfrm>
          <a:off x="268771" y="1084358"/>
          <a:ext cx="8656637" cy="4314825"/>
        </p:xfrm>
        <a:graphic>
          <a:graphicData uri="http://schemas.openxmlformats.org/presentationml/2006/ole">
            <mc:AlternateContent xmlns:mc="http://schemas.openxmlformats.org/markup-compatibility/2006">
              <mc:Choice xmlns:v="urn:schemas-microsoft-com:vml" Requires="v">
                <p:oleObj spid="_x0000_s21252121" name="Chart" r:id="rId4" imgW="7829485" imgH="4105417" progId="MSGraph.Chart.8">
                  <p:embed followColorScheme="full"/>
                </p:oleObj>
              </mc:Choice>
              <mc:Fallback>
                <p:oleObj name="Chart" r:id="rId4" imgW="7829485" imgH="4105417" progId="MSGraph.Chart.8">
                  <p:embed followColorScheme="full"/>
                  <p:pic>
                    <p:nvPicPr>
                      <p:cNvPr id="11266" name="Object 4"/>
                      <p:cNvPicPr>
                        <a:picLocks noChangeAspect="1" noChangeArrowheads="1"/>
                      </p:cNvPicPr>
                      <p:nvPr/>
                    </p:nvPicPr>
                    <p:blipFill>
                      <a:blip r:embed="rId5"/>
                      <a:srcRect/>
                      <a:stretch>
                        <a:fillRect/>
                      </a:stretch>
                    </p:blipFill>
                    <p:spPr bwMode="gray">
                      <a:xfrm>
                        <a:off x="268771" y="1084358"/>
                        <a:ext cx="8656637" cy="431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1" name="Rectangle 5"/>
          <p:cNvSpPr>
            <a:spLocks noChangeArrowheads="1"/>
          </p:cNvSpPr>
          <p:nvPr/>
        </p:nvSpPr>
        <p:spPr bwMode="auto">
          <a:xfrm>
            <a:off x="0" y="6580378"/>
            <a:ext cx="8772211" cy="282385"/>
          </a:xfrm>
          <a:prstGeom prst="rect">
            <a:avLst/>
          </a:prstGeom>
          <a:noFill/>
          <a:ln w="9525">
            <a:noFill/>
            <a:miter lim="800000"/>
            <a:headEnd/>
            <a:tailEnd/>
          </a:ln>
        </p:spPr>
        <p:txBody>
          <a:bodyPr wrap="square" lIns="365760" tIns="0" rIns="0" bIns="137160" anchor="b">
            <a:spAutoFit/>
          </a:bodyPr>
          <a:lstStyle/>
          <a:p>
            <a:pPr eaLnBrk="0" fontAlgn="base" hangingPunct="0">
              <a:lnSpc>
                <a:spcPct val="85000"/>
              </a:lnSpc>
              <a:spcBef>
                <a:spcPct val="25000"/>
              </a:spcBef>
              <a:spcAft>
                <a:spcPct val="0"/>
              </a:spcAft>
              <a:buClr>
                <a:srgbClr val="FF6801"/>
              </a:buClr>
              <a:buFont typeface="Wingdings" pitchFamily="2" charset="2"/>
              <a:buNone/>
            </a:pPr>
            <a:r>
              <a:rPr lang="en-US" sz="1100" dirty="0">
                <a:solidFill>
                  <a:srgbClr val="000000"/>
                </a:solidFill>
                <a:latin typeface="Arial" charset="0"/>
                <a:cs typeface="Arial" charset="0"/>
              </a:rPr>
              <a:t>Sources: Swiss Re Sigma; Insurance Information Institute.</a:t>
            </a:r>
          </a:p>
        </p:txBody>
      </p:sp>
      <p:sp>
        <p:nvSpPr>
          <p:cNvPr id="1915910" name="Rectangle 6"/>
          <p:cNvSpPr>
            <a:spLocks noChangeArrowheads="1"/>
          </p:cNvSpPr>
          <p:nvPr/>
        </p:nvSpPr>
        <p:spPr bwMode="blackWhite">
          <a:xfrm>
            <a:off x="573006" y="5323187"/>
            <a:ext cx="8028069" cy="1158766"/>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fontAlgn="base">
              <a:lnSpc>
                <a:spcPct val="95000"/>
              </a:lnSpc>
              <a:spcBef>
                <a:spcPct val="25000"/>
              </a:spcBef>
              <a:spcAft>
                <a:spcPct val="0"/>
              </a:spcAft>
            </a:pPr>
            <a:r>
              <a:rPr lang="en-US" b="1" dirty="0">
                <a:solidFill>
                  <a:srgbClr val="FFFFFF"/>
                </a:solidFill>
                <a:latin typeface="Arial" charset="0"/>
                <a:cs typeface="Arial" charset="0"/>
              </a:rPr>
              <a:t>In 2016:1H, insured losses were 44% of total CAT losses, compared to 40% in 2015:1H.  The insured losses were a higher percent of total losses in these years than the 10-year average.</a:t>
            </a:r>
          </a:p>
        </p:txBody>
      </p:sp>
      <p:sp>
        <p:nvSpPr>
          <p:cNvPr id="2" name="TextBox 1"/>
          <p:cNvSpPr txBox="1"/>
          <p:nvPr/>
        </p:nvSpPr>
        <p:spPr>
          <a:xfrm>
            <a:off x="268771" y="1084358"/>
            <a:ext cx="1258472" cy="338554"/>
          </a:xfrm>
          <a:prstGeom prst="rect">
            <a:avLst/>
          </a:prstGeom>
          <a:noFill/>
        </p:spPr>
        <p:txBody>
          <a:bodyPr wrap="square" rtlCol="0">
            <a:spAutoFit/>
          </a:bodyPr>
          <a:lstStyle/>
          <a:p>
            <a:r>
              <a:rPr lang="en-US" sz="1600" dirty="0"/>
              <a:t>$Billion</a:t>
            </a:r>
          </a:p>
        </p:txBody>
      </p:sp>
      <p:sp>
        <p:nvSpPr>
          <p:cNvPr id="3" name="TextBox 2"/>
          <p:cNvSpPr txBox="1"/>
          <p:nvPr/>
        </p:nvSpPr>
        <p:spPr>
          <a:xfrm>
            <a:off x="1361872" y="3203796"/>
            <a:ext cx="1177047" cy="369332"/>
          </a:xfrm>
          <a:prstGeom prst="rect">
            <a:avLst/>
          </a:prstGeom>
          <a:noFill/>
        </p:spPr>
        <p:txBody>
          <a:bodyPr wrap="square" rtlCol="0">
            <a:spAutoFit/>
          </a:bodyPr>
          <a:lstStyle/>
          <a:p>
            <a:pPr algn="ctr"/>
            <a:r>
              <a:rPr lang="en-US" dirty="0"/>
              <a:t>$52B</a:t>
            </a:r>
          </a:p>
        </p:txBody>
      </p:sp>
      <p:sp>
        <p:nvSpPr>
          <p:cNvPr id="10" name="TextBox 9"/>
          <p:cNvSpPr txBox="1"/>
          <p:nvPr/>
        </p:nvSpPr>
        <p:spPr>
          <a:xfrm>
            <a:off x="3313890" y="2648108"/>
            <a:ext cx="1177047" cy="369332"/>
          </a:xfrm>
          <a:prstGeom prst="rect">
            <a:avLst/>
          </a:prstGeom>
          <a:noFill/>
        </p:spPr>
        <p:txBody>
          <a:bodyPr wrap="square" rtlCol="0">
            <a:spAutoFit/>
          </a:bodyPr>
          <a:lstStyle/>
          <a:p>
            <a:pPr algn="ctr"/>
            <a:r>
              <a:rPr lang="en-US" dirty="0"/>
              <a:t>$71B</a:t>
            </a:r>
          </a:p>
        </p:txBody>
      </p:sp>
      <p:sp>
        <p:nvSpPr>
          <p:cNvPr id="11" name="TextBox 10"/>
          <p:cNvSpPr txBox="1"/>
          <p:nvPr/>
        </p:nvSpPr>
        <p:spPr>
          <a:xfrm>
            <a:off x="5285363" y="1486950"/>
            <a:ext cx="1177047" cy="369332"/>
          </a:xfrm>
          <a:prstGeom prst="rect">
            <a:avLst/>
          </a:prstGeom>
          <a:noFill/>
        </p:spPr>
        <p:txBody>
          <a:bodyPr wrap="square" rtlCol="0">
            <a:spAutoFit/>
          </a:bodyPr>
          <a:lstStyle/>
          <a:p>
            <a:pPr algn="ctr"/>
            <a:r>
              <a:rPr lang="en-US" dirty="0"/>
              <a:t>$110B</a:t>
            </a:r>
          </a:p>
        </p:txBody>
      </p:sp>
      <p:sp>
        <p:nvSpPr>
          <p:cNvPr id="4" name="TextBox 3"/>
          <p:cNvSpPr txBox="1"/>
          <p:nvPr/>
        </p:nvSpPr>
        <p:spPr>
          <a:xfrm>
            <a:off x="1438275" y="1322946"/>
            <a:ext cx="2871078" cy="923330"/>
          </a:xfrm>
          <a:prstGeom prst="rect">
            <a:avLst/>
          </a:prstGeom>
          <a:solidFill>
            <a:schemeClr val="accent2"/>
          </a:solidFill>
        </p:spPr>
        <p:txBody>
          <a:bodyPr wrap="square" rtlCol="0">
            <a:spAutoFit/>
          </a:bodyPr>
          <a:lstStyle/>
          <a:p>
            <a:pPr algn="ctr"/>
            <a:r>
              <a:rPr lang="en-US" b="1" dirty="0">
                <a:solidFill>
                  <a:schemeClr val="bg1"/>
                </a:solidFill>
              </a:rPr>
              <a:t>Thunderstorms were the costliest type of insured event in both years</a:t>
            </a:r>
          </a:p>
        </p:txBody>
      </p:sp>
    </p:spTree>
    <p:extLst>
      <p:ext uri="{BB962C8B-B14F-4D97-AF65-F5344CB8AC3E}">
        <p14:creationId xmlns:p14="http://schemas.microsoft.com/office/powerpoint/2010/main" val="405273016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1915910"/>
                                        </p:tgtEl>
                                        <p:attrNameLst>
                                          <p:attrName>style.visibility</p:attrName>
                                        </p:attrNameLst>
                                      </p:cBhvr>
                                      <p:to>
                                        <p:strVal val="visible"/>
                                      </p:to>
                                    </p:set>
                                    <p:anim calcmode="lin" valueType="num">
                                      <p:cBhvr>
                                        <p:cTn id="7" dur="500" fill="hold"/>
                                        <p:tgtEl>
                                          <p:spTgt spid="1915910"/>
                                        </p:tgtEl>
                                        <p:attrNameLst>
                                          <p:attrName>ppt_w</p:attrName>
                                        </p:attrNameLst>
                                      </p:cBhvr>
                                      <p:tavLst>
                                        <p:tav tm="0">
                                          <p:val>
                                            <p:fltVal val="0"/>
                                          </p:val>
                                        </p:tav>
                                        <p:tav tm="100000">
                                          <p:val>
                                            <p:strVal val="#ppt_w"/>
                                          </p:val>
                                        </p:tav>
                                      </p:tavLst>
                                    </p:anim>
                                    <p:anim calcmode="lin" valueType="num">
                                      <p:cBhvr>
                                        <p:cTn id="8" dur="500" fill="hold"/>
                                        <p:tgtEl>
                                          <p:spTgt spid="19159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9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9762" name="Rectangle 2"/>
          <p:cNvSpPr>
            <a:spLocks noGrp="1" noChangeArrowheads="1"/>
          </p:cNvSpPr>
          <p:nvPr>
            <p:ph type="ctrTitle" idx="4294967295"/>
          </p:nvPr>
        </p:nvSpPr>
        <p:spPr bwMode="blackWhite">
          <a:xfrm>
            <a:off x="571193" y="1592621"/>
            <a:ext cx="7981950" cy="2016125"/>
          </a:xfrm>
          <a:gradFill rotWithShape="1">
            <a:gsLst>
              <a:gs pos="0">
                <a:srgbClr val="FF6801"/>
              </a:gs>
              <a:gs pos="100000">
                <a:srgbClr val="DC5A01"/>
              </a:gs>
            </a:gsLst>
            <a:lin ang="5400000" scaled="1"/>
          </a:gradFill>
          <a:ln w="12700" cap="flat" algn="ctr">
            <a:solidFill>
              <a:srgbClr val="FF6801"/>
            </a:solidFill>
          </a:ln>
        </p:spPr>
        <p:txBody>
          <a:bodyPr/>
          <a:lstStyle/>
          <a:p>
            <a:pPr algn="ctr" defTabSz="914400" eaLnBrk="1" hangingPunct="1">
              <a:lnSpc>
                <a:spcPct val="95000"/>
              </a:lnSpc>
              <a:spcBef>
                <a:spcPct val="25000"/>
              </a:spcBef>
            </a:pPr>
            <a:r>
              <a:rPr lang="en-US" sz="4200" dirty="0">
                <a:solidFill>
                  <a:schemeClr val="bg1"/>
                </a:solidFill>
              </a:rPr>
              <a:t>Global Economic Outlook: Regional and Major Economy Perspectives</a:t>
            </a:r>
          </a:p>
        </p:txBody>
      </p:sp>
      <p:sp>
        <p:nvSpPr>
          <p:cNvPr id="60419"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60420"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5C859549-4287-472C-B512-C2D4B82B6DA7}" type="slidenum">
              <a:rPr lang="en-US" sz="900">
                <a:solidFill>
                  <a:schemeClr val="bg1"/>
                </a:solidFill>
              </a:rPr>
              <a:pPr algn="r" eaLnBrk="0" hangingPunct="0">
                <a:lnSpc>
                  <a:spcPct val="85000"/>
                </a:lnSpc>
                <a:spcBef>
                  <a:spcPct val="20000"/>
                </a:spcBef>
              </a:pPr>
              <a:t>3</a:t>
            </a:fld>
            <a:endParaRPr lang="en-US" sz="900">
              <a:solidFill>
                <a:schemeClr val="bg1"/>
              </a:solidFill>
            </a:endParaRPr>
          </a:p>
        </p:txBody>
      </p:sp>
      <p:sp>
        <p:nvSpPr>
          <p:cNvPr id="60422" name="TextBox 5"/>
          <p:cNvSpPr txBox="1">
            <a:spLocks noChangeArrowheads="1"/>
          </p:cNvSpPr>
          <p:nvPr/>
        </p:nvSpPr>
        <p:spPr bwMode="auto">
          <a:xfrm>
            <a:off x="582306" y="3833096"/>
            <a:ext cx="8188325" cy="2062103"/>
          </a:xfrm>
          <a:prstGeom prst="rect">
            <a:avLst/>
          </a:prstGeom>
          <a:noFill/>
          <a:ln w="9525">
            <a:noFill/>
            <a:miter lim="800000"/>
            <a:headEnd/>
            <a:tailEnd/>
          </a:ln>
        </p:spPr>
        <p:txBody>
          <a:bodyPr>
            <a:spAutoFit/>
          </a:bodyPr>
          <a:lstStyle/>
          <a:p>
            <a:pPr algn="ctr"/>
            <a:r>
              <a:rPr lang="en-US" sz="3200" b="1" dirty="0">
                <a:solidFill>
                  <a:srgbClr val="2B7299"/>
                </a:solidFill>
              </a:rPr>
              <a:t>Strength of Economies and Pace of Recovery Varies Greatly</a:t>
            </a:r>
          </a:p>
          <a:p>
            <a:pPr algn="ctr"/>
            <a:r>
              <a:rPr lang="en-US" sz="3200" b="1" i="1" dirty="0">
                <a:solidFill>
                  <a:srgbClr val="FF0000"/>
                </a:solidFill>
              </a:rPr>
              <a:t>Important Consequences for Insurer and Reinsurer Growth Opportunities</a:t>
            </a:r>
          </a:p>
        </p:txBody>
      </p:sp>
      <p:sp>
        <p:nvSpPr>
          <p:cNvPr id="7" name="Date Placeholder 6"/>
          <p:cNvSpPr>
            <a:spLocks noGrp="1"/>
          </p:cNvSpPr>
          <p:nvPr>
            <p:ph type="dt" sz="quarter" idx="10"/>
          </p:nvPr>
        </p:nvSpPr>
        <p:spPr/>
        <p:txBody>
          <a:bodyPr/>
          <a:lstStyle/>
          <a:p>
            <a:pPr>
              <a:defRPr/>
            </a:pPr>
            <a:r>
              <a:rPr lang="en-US"/>
              <a:t>12/01/09 - 9pm</a:t>
            </a:r>
          </a:p>
        </p:txBody>
      </p:sp>
      <p:sp>
        <p:nvSpPr>
          <p:cNvPr id="8" name="Slide Number Placeholder 7"/>
          <p:cNvSpPr>
            <a:spLocks noGrp="1"/>
          </p:cNvSpPr>
          <p:nvPr>
            <p:ph type="sldNum" sz="quarter" idx="12"/>
          </p:nvPr>
        </p:nvSpPr>
        <p:spPr/>
        <p:txBody>
          <a:bodyPr/>
          <a:lstStyle/>
          <a:p>
            <a:pPr>
              <a:defRPr/>
            </a:pPr>
            <a:fld id="{B0E8E39B-2065-4778-8A75-8478D50AAE15}" type="slidenum">
              <a:rPr lang="en-US" smtClean="0"/>
              <a:pPr>
                <a:defRPr/>
              </a:pPr>
              <a:t>3</a:t>
            </a:fld>
            <a:endParaRPr lang="en-US"/>
          </a:p>
        </p:txBody>
      </p:sp>
      <p:sp>
        <p:nvSpPr>
          <p:cNvPr id="9" name="Rectangle 3"/>
          <p:cNvSpPr txBox="1">
            <a:spLocks noChangeArrowheads="1"/>
          </p:cNvSpPr>
          <p:nvPr/>
        </p:nvSpPr>
        <p:spPr>
          <a:xfrm>
            <a:off x="538420" y="462116"/>
            <a:ext cx="6796446" cy="498322"/>
          </a:xfrm>
          <a:prstGeom prst="rect">
            <a:avLst/>
          </a:prstGeom>
        </p:spPr>
        <p:txBody>
          <a:bodyPr/>
          <a:lstStyle/>
          <a:p>
            <a:pPr marL="0" marR="0" lvl="0" indent="0" algn="l" defTabSz="114300" rtl="0" eaLnBrk="0" fontAlgn="base" latinLnBrk="0" hangingPunct="0">
              <a:lnSpc>
                <a:spcPct val="90000"/>
              </a:lnSpc>
              <a:spcBef>
                <a:spcPct val="0"/>
              </a:spcBef>
              <a:spcAft>
                <a:spcPct val="0"/>
              </a:spcAft>
              <a:buClrTx/>
              <a:buSzTx/>
              <a:buFontTx/>
              <a:buNone/>
              <a:tabLst/>
              <a:defRPr/>
            </a:pPr>
            <a:r>
              <a:rPr lang="en-US" sz="3000" b="1" kern="0" dirty="0">
                <a:solidFill>
                  <a:srgbClr val="225A7A"/>
                </a:solidFill>
                <a:ea typeface="+mj-ea"/>
                <a:cs typeface="+mj-cs"/>
              </a:rPr>
              <a:t>Reinsurance is a </a:t>
            </a:r>
            <a:r>
              <a:rPr kumimoji="0" lang="en-US" sz="3000" b="1" i="0" u="none" strike="noStrike" kern="0" cap="none" spc="0" normalizeH="0" baseline="0" noProof="0" dirty="0">
                <a:ln>
                  <a:noFill/>
                </a:ln>
                <a:solidFill>
                  <a:srgbClr val="225A7A"/>
                </a:solidFill>
                <a:effectLst/>
                <a:uLnTx/>
                <a:uFillTx/>
                <a:latin typeface="Arial" charset="0"/>
                <a:ea typeface="+mj-ea"/>
                <a:cs typeface="+mj-cs"/>
              </a:rPr>
              <a:t>Global Business</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4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2" grpId="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4498" name="Rectangle 2"/>
          <p:cNvSpPr>
            <a:spLocks noGrp="1" noChangeArrowheads="1"/>
          </p:cNvSpPr>
          <p:nvPr>
            <p:ph type="ctrTitle" idx="4294967295"/>
          </p:nvPr>
        </p:nvSpPr>
        <p:spPr bwMode="blackWhite">
          <a:xfrm>
            <a:off x="551529" y="2231967"/>
            <a:ext cx="7981950" cy="1470025"/>
          </a:xfrm>
          <a:gradFill rotWithShape="1">
            <a:gsLst>
              <a:gs pos="0">
                <a:srgbClr val="FF6801"/>
              </a:gs>
              <a:gs pos="100000">
                <a:srgbClr val="DC5A01"/>
              </a:gs>
            </a:gsLst>
            <a:lin ang="5400000" scaled="1"/>
          </a:gradFill>
          <a:ln w="12700" cap="flat" algn="ctr">
            <a:solidFill>
              <a:srgbClr val="FF6801"/>
            </a:solidFill>
          </a:ln>
        </p:spPr>
        <p:txBody>
          <a:bodyPr/>
          <a:lstStyle/>
          <a:p>
            <a:pPr algn="ctr" defTabSz="914400" eaLnBrk="1" hangingPunct="1">
              <a:lnSpc>
                <a:spcPct val="95000"/>
              </a:lnSpc>
              <a:spcBef>
                <a:spcPct val="25000"/>
              </a:spcBef>
            </a:pPr>
            <a:r>
              <a:rPr lang="en-US" sz="3800" dirty="0">
                <a:solidFill>
                  <a:schemeClr val="bg1"/>
                </a:solidFill>
              </a:rPr>
              <a:t>Investments: </a:t>
            </a:r>
            <a:br>
              <a:rPr lang="en-US" sz="3800" dirty="0">
                <a:solidFill>
                  <a:schemeClr val="bg1"/>
                </a:solidFill>
              </a:rPr>
            </a:br>
            <a:r>
              <a:rPr lang="en-US" sz="3600" dirty="0"/>
              <a:t> </a:t>
            </a:r>
            <a:r>
              <a:rPr lang="en-US" sz="3600" dirty="0">
                <a:solidFill>
                  <a:schemeClr val="bg1"/>
                </a:solidFill>
              </a:rPr>
              <a:t>A Key Driver of Profitability</a:t>
            </a:r>
            <a:endParaRPr lang="en-US" sz="3800" dirty="0">
              <a:solidFill>
                <a:schemeClr val="bg1"/>
              </a:solidFill>
            </a:endParaRPr>
          </a:p>
        </p:txBody>
      </p:sp>
      <p:sp>
        <p:nvSpPr>
          <p:cNvPr id="143363"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143364"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9FAF68DA-B98E-484D-9896-A23C0EED5EBE}" type="slidenum">
              <a:rPr lang="en-US" sz="900">
                <a:solidFill>
                  <a:schemeClr val="bg1"/>
                </a:solidFill>
              </a:rPr>
              <a:pPr algn="r" eaLnBrk="0" hangingPunct="0">
                <a:lnSpc>
                  <a:spcPct val="85000"/>
                </a:lnSpc>
                <a:spcBef>
                  <a:spcPct val="20000"/>
                </a:spcBef>
              </a:pPr>
              <a:t>30</a:t>
            </a:fld>
            <a:endParaRPr lang="en-US" sz="900">
              <a:solidFill>
                <a:schemeClr val="bg1"/>
              </a:solidFill>
            </a:endParaRPr>
          </a:p>
        </p:txBody>
      </p:sp>
      <p:pic>
        <p:nvPicPr>
          <p:cNvPr id="143365" name="Picture 5"/>
          <p:cNvPicPr>
            <a:picLocks noChangeAspect="1" noChangeArrowheads="1"/>
          </p:cNvPicPr>
          <p:nvPr/>
        </p:nvPicPr>
        <p:blipFill>
          <a:blip r:embed="rId3" cstate="email"/>
          <a:srcRect/>
          <a:stretch>
            <a:fillRect/>
          </a:stretch>
        </p:blipFill>
        <p:spPr bwMode="auto">
          <a:xfrm>
            <a:off x="3051175" y="838200"/>
            <a:ext cx="3032125" cy="838200"/>
          </a:xfrm>
          <a:prstGeom prst="rect">
            <a:avLst/>
          </a:prstGeom>
          <a:noFill/>
          <a:ln w="9525">
            <a:noFill/>
            <a:miter lim="800000"/>
            <a:headEnd/>
            <a:tailEnd/>
          </a:ln>
        </p:spPr>
      </p:pic>
      <p:sp>
        <p:nvSpPr>
          <p:cNvPr id="6" name="Rectangle 8"/>
          <p:cNvSpPr>
            <a:spLocks noChangeArrowheads="1"/>
          </p:cNvSpPr>
          <p:nvPr/>
        </p:nvSpPr>
        <p:spPr bwMode="auto">
          <a:xfrm>
            <a:off x="339213" y="4005661"/>
            <a:ext cx="8450825" cy="1089529"/>
          </a:xfrm>
          <a:prstGeom prst="rect">
            <a:avLst/>
          </a:prstGeom>
          <a:noFill/>
          <a:ln w="9525" algn="ctr">
            <a:noFill/>
            <a:miter lim="800000"/>
            <a:headEnd/>
            <a:tailEnd/>
          </a:ln>
        </p:spPr>
        <p:txBody>
          <a:bodyPr wrap="square" lIns="45720" rIns="45720">
            <a:spAutoFit/>
          </a:bodyPr>
          <a:lstStyle/>
          <a:p>
            <a:pPr marL="292100" indent="-292100" algn="ctr" eaLnBrk="0" hangingPunct="0">
              <a:lnSpc>
                <a:spcPct val="90000"/>
              </a:lnSpc>
              <a:spcBef>
                <a:spcPct val="25000"/>
              </a:spcBef>
              <a:buClr>
                <a:schemeClr val="accent2"/>
              </a:buClr>
              <a:buFont typeface="Wingdings" pitchFamily="2" charset="2"/>
              <a:buNone/>
            </a:pPr>
            <a:r>
              <a:rPr lang="en-US" sz="3600" b="1" dirty="0">
                <a:solidFill>
                  <a:srgbClr val="225A7A"/>
                </a:solidFill>
              </a:rPr>
              <a:t>Depressed Yields Will Necessarily Influence Underwriting &amp; Pricing</a:t>
            </a:r>
          </a:p>
        </p:txBody>
      </p:sp>
      <p:sp>
        <p:nvSpPr>
          <p:cNvPr id="7" name="Date Placeholder 6"/>
          <p:cNvSpPr>
            <a:spLocks noGrp="1"/>
          </p:cNvSpPr>
          <p:nvPr>
            <p:ph type="dt" sz="half" idx="10"/>
          </p:nvPr>
        </p:nvSpPr>
        <p:spPr/>
        <p:txBody>
          <a:bodyPr/>
          <a:lstStyle/>
          <a:p>
            <a:pPr>
              <a:defRPr/>
            </a:pPr>
            <a:r>
              <a:rPr lang="en-US"/>
              <a:t>12/01/09 - 9pm</a:t>
            </a:r>
          </a:p>
        </p:txBody>
      </p:sp>
      <p:sp>
        <p:nvSpPr>
          <p:cNvPr id="8" name="Slide Number Placeholder 7"/>
          <p:cNvSpPr>
            <a:spLocks noGrp="1"/>
          </p:cNvSpPr>
          <p:nvPr>
            <p:ph type="sldNum" sz="quarter" idx="12"/>
          </p:nvPr>
        </p:nvSpPr>
        <p:spPr/>
        <p:txBody>
          <a:bodyPr/>
          <a:lstStyle/>
          <a:p>
            <a:pPr>
              <a:defRPr/>
            </a:pPr>
            <a:fld id="{79649112-2361-4913-9798-B6AEBB59A8D4}" type="slidenum">
              <a:rPr lang="en-US" smtClean="0"/>
              <a:pPr>
                <a:defRPr/>
              </a:pPr>
              <a:t>30</a:t>
            </a:fld>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4498"/>
                                        </p:tgtEl>
                                        <p:attrNameLst>
                                          <p:attrName>style.visibility</p:attrName>
                                        </p:attrNameLst>
                                      </p:cBhvr>
                                      <p:to>
                                        <p:strVal val="visible"/>
                                      </p:to>
                                    </p:set>
                                    <p:animEffect transition="in" filter="barn(outVertical)">
                                      <p:cBhvr>
                                        <p:cTn id="7" dur="1000"/>
                                        <p:tgtEl>
                                          <p:spTgt spid="2154498"/>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6"/>
                                        </p:tgtEl>
                                        <p:attrNameLst>
                                          <p:attrName>style.visibility</p:attrName>
                                        </p:attrNameLst>
                                      </p:cBhvr>
                                      <p:to>
                                        <p:strVal val="visible"/>
                                      </p:to>
                                    </p:set>
                                    <p:animEffect transition="in" filter="barn(outVertical)">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4498" grpId="0" animBg="1"/>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5"/>
          <p:cNvSpPr>
            <a:spLocks noGrp="1" noChangeArrowheads="1"/>
          </p:cNvSpPr>
          <p:nvPr>
            <p:ph type="dt" sz="quarter" idx="10"/>
          </p:nvPr>
        </p:nvSpPr>
        <p:spPr/>
        <p:txBody>
          <a:bodyPr/>
          <a:lstStyle/>
          <a:p>
            <a:pPr>
              <a:defRPr/>
            </a:pPr>
            <a:r>
              <a:rPr lang="en-US">
                <a:solidFill>
                  <a:srgbClr val="FFFFFF"/>
                </a:solidFill>
              </a:rPr>
              <a:t>12/01/09 - 9pm</a:t>
            </a:r>
          </a:p>
        </p:txBody>
      </p:sp>
      <p:sp>
        <p:nvSpPr>
          <p:cNvPr id="13317" name="Rectangle 110"/>
          <p:cNvSpPr>
            <a:spLocks noGrp="1" noChangeArrowheads="1"/>
          </p:cNvSpPr>
          <p:nvPr>
            <p:ph type="sldNum" sz="quarter" idx="12"/>
          </p:nvPr>
        </p:nvSpPr>
        <p:spPr/>
        <p:txBody>
          <a:bodyPr/>
          <a:lstStyle/>
          <a:p>
            <a:pPr>
              <a:defRPr/>
            </a:pPr>
            <a:fld id="{19CC844C-F7CF-495C-870B-6E498E1C0FB4}" type="slidenum">
              <a:rPr lang="en-US" smtClean="0">
                <a:solidFill>
                  <a:srgbClr val="000000"/>
                </a:solidFill>
              </a:rPr>
              <a:pPr>
                <a:defRPr/>
              </a:pPr>
              <a:t>31</a:t>
            </a:fld>
            <a:endParaRPr lang="en-US">
              <a:solidFill>
                <a:srgbClr val="000000"/>
              </a:solidFill>
            </a:endParaRPr>
          </a:p>
        </p:txBody>
      </p:sp>
      <p:sp>
        <p:nvSpPr>
          <p:cNvPr id="11270" name="Rectangle 3"/>
          <p:cNvSpPr>
            <a:spLocks noGrp="1" noChangeArrowheads="1"/>
          </p:cNvSpPr>
          <p:nvPr>
            <p:ph type="title"/>
          </p:nvPr>
        </p:nvSpPr>
        <p:spPr>
          <a:xfrm>
            <a:off x="762000" y="172244"/>
            <a:ext cx="6105728" cy="860425"/>
          </a:xfrm>
        </p:spPr>
        <p:txBody>
          <a:bodyPr/>
          <a:lstStyle/>
          <a:p>
            <a:r>
              <a:rPr lang="en-US" dirty="0"/>
              <a:t>U.S. P/C Insurer Portfolio Yields,</a:t>
            </a:r>
            <a:br>
              <a:rPr lang="en-US" dirty="0"/>
            </a:br>
            <a:r>
              <a:rPr lang="en-US" dirty="0"/>
              <a:t>2002-2015</a:t>
            </a:r>
          </a:p>
        </p:txBody>
      </p:sp>
      <p:graphicFrame>
        <p:nvGraphicFramePr>
          <p:cNvPr id="11266" name="Object 4"/>
          <p:cNvGraphicFramePr>
            <a:graphicFrameLocks noChangeAspect="1"/>
          </p:cNvGraphicFramePr>
          <p:nvPr>
            <p:extLst/>
          </p:nvPr>
        </p:nvGraphicFramePr>
        <p:xfrm>
          <a:off x="268771" y="1084358"/>
          <a:ext cx="8656637" cy="4314825"/>
        </p:xfrm>
        <a:graphic>
          <a:graphicData uri="http://schemas.openxmlformats.org/presentationml/2006/ole">
            <mc:AlternateContent xmlns:mc="http://schemas.openxmlformats.org/markup-compatibility/2006">
              <mc:Choice xmlns:v="urn:schemas-microsoft-com:vml" Requires="v">
                <p:oleObj spid="_x0000_s21233730" name="Chart" r:id="rId4" imgW="7829485" imgH="4105417" progId="MSGraph.Chart.8">
                  <p:embed followColorScheme="full"/>
                </p:oleObj>
              </mc:Choice>
              <mc:Fallback>
                <p:oleObj name="Chart" r:id="rId4" imgW="7829485" imgH="4105417" progId="MSGraph.Chart.8">
                  <p:embed followColorScheme="full"/>
                  <p:pic>
                    <p:nvPicPr>
                      <p:cNvPr id="0" name=""/>
                      <p:cNvPicPr>
                        <a:picLocks noChangeAspect="1" noChangeArrowheads="1"/>
                      </p:cNvPicPr>
                      <p:nvPr/>
                    </p:nvPicPr>
                    <p:blipFill>
                      <a:blip r:embed="rId5"/>
                      <a:srcRect/>
                      <a:stretch>
                        <a:fillRect/>
                      </a:stretch>
                    </p:blipFill>
                    <p:spPr bwMode="gray">
                      <a:xfrm>
                        <a:off x="268771" y="1084358"/>
                        <a:ext cx="8656637" cy="431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1" name="Rectangle 5"/>
          <p:cNvSpPr>
            <a:spLocks noChangeArrowheads="1"/>
          </p:cNvSpPr>
          <p:nvPr/>
        </p:nvSpPr>
        <p:spPr bwMode="auto">
          <a:xfrm>
            <a:off x="0" y="6580378"/>
            <a:ext cx="8772211" cy="282385"/>
          </a:xfrm>
          <a:prstGeom prst="rect">
            <a:avLst/>
          </a:prstGeom>
          <a:noFill/>
          <a:ln w="9525">
            <a:noFill/>
            <a:miter lim="800000"/>
            <a:headEnd/>
            <a:tailEnd/>
          </a:ln>
        </p:spPr>
        <p:txBody>
          <a:bodyPr wrap="square" lIns="365760" tIns="0" rIns="0" bIns="137160" anchor="b">
            <a:spAutoFit/>
          </a:bodyPr>
          <a:lstStyle/>
          <a:p>
            <a:pPr eaLnBrk="0" fontAlgn="base" hangingPunct="0">
              <a:lnSpc>
                <a:spcPct val="85000"/>
              </a:lnSpc>
              <a:spcBef>
                <a:spcPct val="25000"/>
              </a:spcBef>
              <a:spcAft>
                <a:spcPct val="0"/>
              </a:spcAft>
              <a:buClr>
                <a:srgbClr val="FF6801"/>
              </a:buClr>
              <a:buFont typeface="Wingdings" pitchFamily="2" charset="2"/>
              <a:buNone/>
            </a:pPr>
            <a:r>
              <a:rPr lang="en-US" sz="1100" dirty="0">
                <a:solidFill>
                  <a:srgbClr val="000000"/>
                </a:solidFill>
                <a:latin typeface="Arial" charset="0"/>
                <a:cs typeface="Arial" charset="0"/>
              </a:rPr>
              <a:t>Sources: NAIC, via SNL Financial; Insurance Information Institute.</a:t>
            </a:r>
          </a:p>
        </p:txBody>
      </p:sp>
      <p:sp>
        <p:nvSpPr>
          <p:cNvPr id="1915910" name="Rectangle 6"/>
          <p:cNvSpPr>
            <a:spLocks noChangeArrowheads="1"/>
          </p:cNvSpPr>
          <p:nvPr/>
        </p:nvSpPr>
        <p:spPr bwMode="blackWhite">
          <a:xfrm>
            <a:off x="327991" y="5318234"/>
            <a:ext cx="8597417" cy="1158766"/>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fontAlgn="base">
              <a:lnSpc>
                <a:spcPct val="95000"/>
              </a:lnSpc>
              <a:spcBef>
                <a:spcPct val="25000"/>
              </a:spcBef>
              <a:spcAft>
                <a:spcPct val="0"/>
              </a:spcAft>
            </a:pPr>
            <a:r>
              <a:rPr lang="en-US" b="1" dirty="0">
                <a:solidFill>
                  <a:srgbClr val="FFFFFF"/>
                </a:solidFill>
                <a:latin typeface="Arial" charset="0"/>
                <a:cs typeface="Arial" charset="0"/>
              </a:rPr>
              <a:t>P/C carrier yields have been falling for over a decade, reflecting the long downtrend in prevailing interest rates. Even as prevailing rates rise in the next few years, portfolio yields are unlikely to rise quickly, </a:t>
            </a:r>
            <a:br>
              <a:rPr lang="en-US" b="1" dirty="0">
                <a:solidFill>
                  <a:srgbClr val="FFFFFF"/>
                </a:solidFill>
                <a:latin typeface="Arial" charset="0"/>
                <a:cs typeface="Arial" charset="0"/>
              </a:rPr>
            </a:br>
            <a:r>
              <a:rPr lang="en-US" b="1" dirty="0">
                <a:solidFill>
                  <a:srgbClr val="FFFFFF"/>
                </a:solidFill>
                <a:latin typeface="Arial" charset="0"/>
                <a:cs typeface="Arial" charset="0"/>
              </a:rPr>
              <a:t>since low yields of recent years are “baked in” to future returns.</a:t>
            </a:r>
          </a:p>
        </p:txBody>
      </p:sp>
    </p:spTree>
    <p:extLst>
      <p:ext uri="{BB962C8B-B14F-4D97-AF65-F5344CB8AC3E}">
        <p14:creationId xmlns:p14="http://schemas.microsoft.com/office/powerpoint/2010/main" val="21800816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1915910"/>
                                        </p:tgtEl>
                                        <p:attrNameLst>
                                          <p:attrName>style.visibility</p:attrName>
                                        </p:attrNameLst>
                                      </p:cBhvr>
                                      <p:to>
                                        <p:strVal val="visible"/>
                                      </p:to>
                                    </p:set>
                                    <p:anim calcmode="lin" valueType="num">
                                      <p:cBhvr>
                                        <p:cTn id="7" dur="500" fill="hold"/>
                                        <p:tgtEl>
                                          <p:spTgt spid="1915910"/>
                                        </p:tgtEl>
                                        <p:attrNameLst>
                                          <p:attrName>ppt_w</p:attrName>
                                        </p:attrNameLst>
                                      </p:cBhvr>
                                      <p:tavLst>
                                        <p:tav tm="0">
                                          <p:val>
                                            <p:fltVal val="0"/>
                                          </p:val>
                                        </p:tav>
                                        <p:tav tm="100000">
                                          <p:val>
                                            <p:strVal val="#ppt_w"/>
                                          </p:val>
                                        </p:tav>
                                      </p:tavLst>
                                    </p:anim>
                                    <p:anim calcmode="lin" valueType="num">
                                      <p:cBhvr>
                                        <p:cTn id="8" dur="500" fill="hold"/>
                                        <p:tgtEl>
                                          <p:spTgt spid="19159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9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105"/>
          <p:cNvSpPr txBox="1">
            <a:spLocks noGrp="1" noChangeArrowheads="1"/>
          </p:cNvSpPr>
          <p:nvPr/>
        </p:nvSpPr>
        <p:spPr bwMode="auto">
          <a:xfrm>
            <a:off x="85725" y="6961188"/>
            <a:ext cx="1352550"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fontAlgn="base">
              <a:lnSpc>
                <a:spcPct val="85000"/>
              </a:lnSpc>
              <a:spcBef>
                <a:spcPct val="20000"/>
              </a:spcBef>
              <a:spcAft>
                <a:spcPct val="0"/>
              </a:spcAft>
              <a:buClrTx/>
              <a:buFontTx/>
              <a:buNone/>
            </a:pPr>
            <a:r>
              <a:rPr lang="en-US" altLang="en-US" sz="900">
                <a:solidFill>
                  <a:srgbClr val="FFFFFF"/>
                </a:solidFill>
                <a:cs typeface="Arial" charset="0"/>
              </a:rPr>
              <a:t>12/01/09 - 9pm</a:t>
            </a:r>
          </a:p>
        </p:txBody>
      </p:sp>
      <p:sp>
        <p:nvSpPr>
          <p:cNvPr id="133123" name="Rectangle 106"/>
          <p:cNvSpPr txBox="1">
            <a:spLocks noGrp="1" noChangeArrowheads="1"/>
          </p:cNvSpPr>
          <p:nvPr/>
        </p:nvSpPr>
        <p:spPr bwMode="auto">
          <a:xfrm>
            <a:off x="2695575" y="6961188"/>
            <a:ext cx="3752850" cy="11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fontAlgn="base">
              <a:lnSpc>
                <a:spcPct val="85000"/>
              </a:lnSpc>
              <a:spcBef>
                <a:spcPct val="20000"/>
              </a:spcBef>
              <a:spcAft>
                <a:spcPct val="0"/>
              </a:spcAft>
              <a:buClrTx/>
              <a:buFontTx/>
              <a:buNone/>
            </a:pPr>
            <a:r>
              <a:rPr lang="en-US" altLang="en-US" sz="900">
                <a:solidFill>
                  <a:srgbClr val="FFFFFF"/>
                </a:solidFill>
                <a:cs typeface="Arial" charset="0"/>
              </a:rPr>
              <a:t>eSlide – P6466 – The Financial Crisis and the Future of the P/C</a:t>
            </a:r>
          </a:p>
        </p:txBody>
      </p:sp>
      <p:sp>
        <p:nvSpPr>
          <p:cNvPr id="133124" name="Rectangle 110"/>
          <p:cNvSpPr txBox="1">
            <a:spLocks noGrp="1" noChangeArrowheads="1"/>
          </p:cNvSpPr>
          <p:nvPr/>
        </p:nvSpPr>
        <p:spPr bwMode="auto">
          <a:xfrm>
            <a:off x="8601075" y="6656388"/>
            <a:ext cx="447675" cy="115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r" fontAlgn="base">
              <a:lnSpc>
                <a:spcPct val="85000"/>
              </a:lnSpc>
              <a:spcBef>
                <a:spcPct val="20000"/>
              </a:spcBef>
              <a:spcAft>
                <a:spcPct val="0"/>
              </a:spcAft>
              <a:buClrTx/>
              <a:buFontTx/>
              <a:buNone/>
            </a:pPr>
            <a:fld id="{596A66CA-72D4-46B7-901D-7C640B315CE2}" type="slidenum">
              <a:rPr lang="en-US" altLang="en-US" sz="900">
                <a:solidFill>
                  <a:srgbClr val="000000"/>
                </a:solidFill>
                <a:cs typeface="Arial" charset="0"/>
              </a:rPr>
              <a:pPr algn="r" fontAlgn="base">
                <a:lnSpc>
                  <a:spcPct val="85000"/>
                </a:lnSpc>
                <a:spcBef>
                  <a:spcPct val="20000"/>
                </a:spcBef>
                <a:spcAft>
                  <a:spcPct val="0"/>
                </a:spcAft>
                <a:buClrTx/>
                <a:buFontTx/>
                <a:buNone/>
              </a:pPr>
              <a:t>32</a:t>
            </a:fld>
            <a:endParaRPr lang="en-US" altLang="en-US" sz="900">
              <a:solidFill>
                <a:srgbClr val="000000"/>
              </a:solidFill>
              <a:cs typeface="Arial" charset="0"/>
            </a:endParaRPr>
          </a:p>
        </p:txBody>
      </p:sp>
      <p:sp>
        <p:nvSpPr>
          <p:cNvPr id="133125" name="Rectangle 7"/>
          <p:cNvSpPr>
            <a:spLocks noGrp="1" noChangeArrowheads="1"/>
          </p:cNvSpPr>
          <p:nvPr>
            <p:ph type="title" idx="4294967295"/>
          </p:nvPr>
        </p:nvSpPr>
        <p:spPr>
          <a:xfrm>
            <a:off x="291881" y="117475"/>
            <a:ext cx="7102475" cy="860425"/>
          </a:xfrm>
        </p:spPr>
        <p:txBody>
          <a:bodyPr/>
          <a:lstStyle/>
          <a:p>
            <a:r>
              <a:rPr lang="en-US" altLang="en-US" dirty="0">
                <a:latin typeface="Arial" panose="020B0604020202020204" pitchFamily="34" charset="0"/>
              </a:rPr>
              <a:t>US Treasury Note 10-Year Yields:</a:t>
            </a:r>
            <a:br>
              <a:rPr lang="en-US" altLang="en-US" dirty="0">
                <a:latin typeface="Arial" panose="020B0604020202020204" pitchFamily="34" charset="0"/>
              </a:rPr>
            </a:br>
            <a:r>
              <a:rPr lang="en-US" altLang="en-US" dirty="0">
                <a:latin typeface="Arial" panose="020B0604020202020204" pitchFamily="34" charset="0"/>
              </a:rPr>
              <a:t>A Long Downward Trend, 2000–2016*</a:t>
            </a:r>
          </a:p>
        </p:txBody>
      </p:sp>
      <p:sp>
        <p:nvSpPr>
          <p:cNvPr id="133126" name="Text Box 5"/>
          <p:cNvSpPr txBox="1">
            <a:spLocks noChangeArrowheads="1"/>
          </p:cNvSpPr>
          <p:nvPr/>
        </p:nvSpPr>
        <p:spPr bwMode="auto">
          <a:xfrm>
            <a:off x="0" y="6284913"/>
            <a:ext cx="8724900"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fontAlgn="base">
              <a:lnSpc>
                <a:spcPct val="85000"/>
              </a:lnSpc>
              <a:spcBef>
                <a:spcPct val="25000"/>
              </a:spcBef>
              <a:spcAft>
                <a:spcPct val="0"/>
              </a:spcAft>
              <a:buClr>
                <a:srgbClr val="FF6801"/>
              </a:buClr>
              <a:buFont typeface="Wingdings" panose="05000000000000000000" pitchFamily="2" charset="2"/>
              <a:buNone/>
            </a:pPr>
            <a:r>
              <a:rPr lang="en-US" altLang="en-US" sz="1100" dirty="0">
                <a:solidFill>
                  <a:srgbClr val="000000"/>
                </a:solidFill>
                <a:cs typeface="Arial" charset="0"/>
              </a:rPr>
              <a:t>*Monthly, constant maturity, nominal rates, through July 2016.</a:t>
            </a:r>
          </a:p>
          <a:p>
            <a:pPr fontAlgn="base">
              <a:lnSpc>
                <a:spcPct val="85000"/>
              </a:lnSpc>
              <a:spcBef>
                <a:spcPct val="25000"/>
              </a:spcBef>
              <a:spcAft>
                <a:spcPct val="0"/>
              </a:spcAft>
              <a:buClr>
                <a:srgbClr val="FF6801"/>
              </a:buClr>
              <a:buFont typeface="Wingdings" panose="05000000000000000000" pitchFamily="2" charset="2"/>
              <a:buNone/>
            </a:pPr>
            <a:r>
              <a:rPr lang="en-US" altLang="en-US" sz="1100" dirty="0">
                <a:solidFill>
                  <a:srgbClr val="000000"/>
                </a:solidFill>
                <a:cs typeface="Arial" charset="0"/>
              </a:rPr>
              <a:t>Sources: Federal Reserve Bank at </a:t>
            </a:r>
            <a:r>
              <a:rPr lang="en-US" altLang="en-US" sz="1100" dirty="0">
                <a:solidFill>
                  <a:srgbClr val="000000"/>
                </a:solidFill>
                <a:cs typeface="Arial" charset="0"/>
                <a:hlinkClick r:id="rId4"/>
              </a:rPr>
              <a:t>http://www.federalreserve.gov/releases/h15/data.htm</a:t>
            </a:r>
            <a:r>
              <a:rPr lang="en-US" altLang="en-US" sz="1100" dirty="0">
                <a:solidFill>
                  <a:srgbClr val="000000"/>
                </a:solidFill>
                <a:cs typeface="Arial" charset="0"/>
              </a:rPr>
              <a:t>; National Bureau of Economic Research (recession dates); Insurance Information Institute.</a:t>
            </a:r>
          </a:p>
        </p:txBody>
      </p:sp>
      <p:graphicFrame>
        <p:nvGraphicFramePr>
          <p:cNvPr id="133127" name="Object 2"/>
          <p:cNvGraphicFramePr>
            <a:graphicFrameLocks noChangeAspect="1"/>
          </p:cNvGraphicFramePr>
          <p:nvPr>
            <p:extLst>
              <p:ext uri="{D42A27DB-BD31-4B8C-83A1-F6EECF244321}">
                <p14:modId xmlns:p14="http://schemas.microsoft.com/office/powerpoint/2010/main" val="3411121215"/>
              </p:ext>
            </p:extLst>
          </p:nvPr>
        </p:nvGraphicFramePr>
        <p:xfrm>
          <a:off x="463550" y="977900"/>
          <a:ext cx="8404225" cy="4838700"/>
        </p:xfrm>
        <a:graphic>
          <a:graphicData uri="http://schemas.openxmlformats.org/presentationml/2006/ole">
            <mc:AlternateContent xmlns:mc="http://schemas.openxmlformats.org/markup-compatibility/2006">
              <mc:Choice xmlns:v="urn:schemas-microsoft-com:vml" Requires="v">
                <p:oleObj spid="_x0000_s21232707" name="Chart" r:id="rId5" imgW="8343770" imgH="4381358" progId="MSGraph.Chart.8">
                  <p:embed followColorScheme="full"/>
                </p:oleObj>
              </mc:Choice>
              <mc:Fallback>
                <p:oleObj name="Chart" r:id="rId5" imgW="8343770" imgH="4381358" progId="MSGraph.Chart.8">
                  <p:embed followColorScheme="full"/>
                  <p:pic>
                    <p:nvPicPr>
                      <p:cNvPr id="0" name=""/>
                      <p:cNvPicPr>
                        <a:picLocks noChangeAspect="1" noChangeArrowheads="1"/>
                      </p:cNvPicPr>
                      <p:nvPr/>
                    </p:nvPicPr>
                    <p:blipFill>
                      <a:blip r:embed="rId6"/>
                      <a:srcRect/>
                      <a:stretch>
                        <a:fillRect/>
                      </a:stretch>
                    </p:blipFill>
                    <p:spPr bwMode="auto">
                      <a:xfrm>
                        <a:off x="463550" y="977900"/>
                        <a:ext cx="8404225"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AutoShape 38"/>
          <p:cNvSpPr>
            <a:spLocks noChangeArrowheads="1"/>
          </p:cNvSpPr>
          <p:nvPr/>
        </p:nvSpPr>
        <p:spPr bwMode="blackWhite">
          <a:xfrm>
            <a:off x="4184374" y="1181099"/>
            <a:ext cx="4645301" cy="1075084"/>
          </a:xfrm>
          <a:prstGeom prst="wedgeRectCallout">
            <a:avLst>
              <a:gd name="adj1" fmla="val 47551"/>
              <a:gd name="adj2" fmla="val 215644"/>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fontAlgn="base">
              <a:spcBef>
                <a:spcPct val="50000"/>
              </a:spcBef>
              <a:spcAft>
                <a:spcPct val="0"/>
              </a:spcAft>
              <a:buClr>
                <a:srgbClr val="FFFFFF"/>
              </a:buClr>
              <a:buFont typeface="Wingdings" panose="05000000000000000000" pitchFamily="2" charset="2"/>
              <a:buNone/>
            </a:pPr>
            <a:r>
              <a:rPr lang="en-US" altLang="en-US" sz="1800" b="1" dirty="0">
                <a:solidFill>
                  <a:srgbClr val="FFFFFF"/>
                </a:solidFill>
                <a:cs typeface="Arial" charset="0"/>
              </a:rPr>
              <a:t>Yields on 10-Year US Treasury Notes have been below 3% for 5 years: bonds bought in 2006 at 5% will be reinvested at 1.50% for 10 more years</a:t>
            </a:r>
          </a:p>
        </p:txBody>
      </p:sp>
      <p:sp>
        <p:nvSpPr>
          <p:cNvPr id="133129" name="Rectangle 4"/>
          <p:cNvSpPr>
            <a:spLocks noChangeArrowheads="1"/>
          </p:cNvSpPr>
          <p:nvPr/>
        </p:nvSpPr>
        <p:spPr bwMode="blackWhite">
          <a:xfrm>
            <a:off x="447675" y="5667375"/>
            <a:ext cx="8382000" cy="57150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fontAlgn="base">
              <a:spcBef>
                <a:spcPct val="50000"/>
              </a:spcBef>
              <a:spcAft>
                <a:spcPct val="0"/>
              </a:spcAft>
              <a:buClr>
                <a:srgbClr val="FFFFFF"/>
              </a:buClr>
              <a:buFont typeface="Wingdings" panose="05000000000000000000" pitchFamily="2" charset="2"/>
              <a:buNone/>
            </a:pPr>
            <a:r>
              <a:rPr lang="en-US" altLang="en-US" sz="1600" b="1" dirty="0">
                <a:solidFill>
                  <a:srgbClr val="FFFFFF"/>
                </a:solidFill>
                <a:cs typeface="Arial" charset="0"/>
              </a:rPr>
              <a:t>Since roughly 80% of P/C bond/cash investments are in 5-to-10-year durations, most P/C insurer portfolios will have low-yielding bonds for years to come. </a:t>
            </a:r>
          </a:p>
        </p:txBody>
      </p:sp>
      <p:sp>
        <p:nvSpPr>
          <p:cNvPr id="11" name="AutoShape 38"/>
          <p:cNvSpPr>
            <a:spLocks noChangeArrowheads="1"/>
          </p:cNvSpPr>
          <p:nvPr/>
        </p:nvSpPr>
        <p:spPr bwMode="blackWhite">
          <a:xfrm>
            <a:off x="3263899" y="3589339"/>
            <a:ext cx="1704975" cy="1500187"/>
          </a:xfrm>
          <a:prstGeom prst="wedgeRectCallout">
            <a:avLst>
              <a:gd name="adj1" fmla="val 166427"/>
              <a:gd name="adj2" fmla="val 4593"/>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fontAlgn="base">
              <a:spcBef>
                <a:spcPct val="50000"/>
              </a:spcBef>
              <a:spcAft>
                <a:spcPct val="0"/>
              </a:spcAft>
              <a:buClr>
                <a:srgbClr val="FFFFFF"/>
              </a:buClr>
              <a:buFont typeface="Wingdings" panose="05000000000000000000" pitchFamily="2" charset="2"/>
              <a:buNone/>
            </a:pPr>
            <a:r>
              <a:rPr lang="en-US" altLang="en-US" sz="1400" b="1" dirty="0">
                <a:solidFill>
                  <a:srgbClr val="FFFFFF"/>
                </a:solidFill>
                <a:cs typeface="Arial" charset="0"/>
              </a:rPr>
              <a:t>US Treasury yields plunged to historic lows in 2013, then rebounded but are sinking again</a:t>
            </a:r>
          </a:p>
        </p:txBody>
      </p:sp>
      <p:sp>
        <p:nvSpPr>
          <p:cNvPr id="12" name="Date Placeholder 11"/>
          <p:cNvSpPr>
            <a:spLocks noGrp="1"/>
          </p:cNvSpPr>
          <p:nvPr>
            <p:ph type="dt" sz="quarter" idx="10"/>
          </p:nvPr>
        </p:nvSpPr>
        <p:spPr/>
        <p:txBody>
          <a:bodyPr/>
          <a:lstStyle/>
          <a:p>
            <a:pPr>
              <a:defRPr/>
            </a:pPr>
            <a:r>
              <a:rPr lang="en-US">
                <a:solidFill>
                  <a:srgbClr val="FFFFFF"/>
                </a:solidFill>
              </a:rPr>
              <a:t>12/01/09 - 9pm</a:t>
            </a:r>
          </a:p>
        </p:txBody>
      </p:sp>
      <p:sp>
        <p:nvSpPr>
          <p:cNvPr id="133132" name="Slide Number Placeholder 1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46B904B8-BB1A-4D80-AA36-25600A24DC73}" type="slidenum">
              <a:rPr lang="en-US" altLang="en-US" sz="900" smtClean="0">
                <a:solidFill>
                  <a:srgbClr val="000000"/>
                </a:solidFill>
              </a:rPr>
              <a:pPr>
                <a:lnSpc>
                  <a:spcPct val="85000"/>
                </a:lnSpc>
                <a:spcBef>
                  <a:spcPct val="20000"/>
                </a:spcBef>
                <a:buClrTx/>
                <a:buFontTx/>
                <a:buNone/>
              </a:pPr>
              <a:t>32</a:t>
            </a:fld>
            <a:endParaRPr lang="en-US" altLang="en-US" sz="900">
              <a:solidFill>
                <a:srgbClr val="000000"/>
              </a:solidFill>
            </a:endParaRPr>
          </a:p>
        </p:txBody>
      </p:sp>
      <p:cxnSp>
        <p:nvCxnSpPr>
          <p:cNvPr id="3" name="Straight Connector 2"/>
          <p:cNvCxnSpPr/>
          <p:nvPr/>
        </p:nvCxnSpPr>
        <p:spPr>
          <a:xfrm>
            <a:off x="6448425" y="3508513"/>
            <a:ext cx="2419350" cy="780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966148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nodeType="afterGroup">
                            <p:stCondLst>
                              <p:cond delay="1000"/>
                            </p:stCondLst>
                            <p:childTnLst>
                              <p:par>
                                <p:cTn id="9" presetID="22" presetClass="entr" presetSubtype="8" fill="hold" grpId="0"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105"/>
          <p:cNvSpPr>
            <a:spLocks noGrp="1" noChangeArrowheads="1"/>
          </p:cNvSpPr>
          <p:nvPr>
            <p:ph type="dt" sz="quarter" idx="10"/>
          </p:nvPr>
        </p:nvSpPr>
        <p:spPr/>
        <p:txBody>
          <a:bodyPr/>
          <a:lstStyle/>
          <a:p>
            <a:pPr>
              <a:defRPr/>
            </a:pPr>
            <a:r>
              <a:rPr lang="en-US"/>
              <a:t>12/01/09 - 9pm</a:t>
            </a:r>
          </a:p>
        </p:txBody>
      </p:sp>
      <p:sp>
        <p:nvSpPr>
          <p:cNvPr id="20484" name="Rectangle 106"/>
          <p:cNvSpPr>
            <a:spLocks noGrp="1" noChangeArrowheads="1"/>
          </p:cNvSpPr>
          <p:nvPr>
            <p:ph type="ftr" sz="quarter" idx="11"/>
          </p:nvPr>
        </p:nvSpPr>
        <p:spPr/>
        <p:txBody>
          <a:bodyPr/>
          <a:lstStyle/>
          <a:p>
            <a:pPr>
              <a:defRPr/>
            </a:pPr>
            <a:r>
              <a:rPr lang="en-US"/>
              <a:t>eSlide – P6466 – The Financial Crisis and the Future of the P/C</a:t>
            </a:r>
          </a:p>
        </p:txBody>
      </p:sp>
      <p:sp>
        <p:nvSpPr>
          <p:cNvPr id="113668"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0000"/>
              </a:spcBef>
              <a:buClrTx/>
              <a:buFontTx/>
              <a:buNone/>
            </a:pPr>
            <a:fld id="{3AF5DC5B-F6B8-40B2-84D4-591C15945005}" type="slidenum">
              <a:rPr lang="en-US" sz="900" smtClean="0"/>
              <a:pPr>
                <a:lnSpc>
                  <a:spcPct val="85000"/>
                </a:lnSpc>
                <a:spcBef>
                  <a:spcPct val="20000"/>
                </a:spcBef>
                <a:buClrTx/>
                <a:buFontTx/>
                <a:buNone/>
              </a:pPr>
              <a:t>33</a:t>
            </a:fld>
            <a:endParaRPr lang="en-US" sz="900"/>
          </a:p>
        </p:txBody>
      </p:sp>
      <p:sp>
        <p:nvSpPr>
          <p:cNvPr id="113669" name="Rectangle 2"/>
          <p:cNvSpPr>
            <a:spLocks noGrp="1" noChangeArrowheads="1"/>
          </p:cNvSpPr>
          <p:nvPr>
            <p:ph type="title"/>
          </p:nvPr>
        </p:nvSpPr>
        <p:spPr>
          <a:xfrm>
            <a:off x="612775" y="157163"/>
            <a:ext cx="7064375" cy="860425"/>
          </a:xfrm>
        </p:spPr>
        <p:txBody>
          <a:bodyPr/>
          <a:lstStyle/>
          <a:p>
            <a:r>
              <a:rPr lang="en-US" dirty="0">
                <a:latin typeface="Arial" panose="020B0604020202020204" pitchFamily="34" charset="0"/>
              </a:rPr>
              <a:t>Distribution of Bond Maturities,</a:t>
            </a:r>
            <a:br>
              <a:rPr lang="en-US" dirty="0">
                <a:latin typeface="Arial" panose="020B0604020202020204" pitchFamily="34" charset="0"/>
              </a:rPr>
            </a:br>
            <a:r>
              <a:rPr lang="en-US" dirty="0">
                <a:latin typeface="Arial" panose="020B0604020202020204" pitchFamily="34" charset="0"/>
              </a:rPr>
              <a:t>P/C Insurance Industry, 2006-2015</a:t>
            </a:r>
            <a:endParaRPr lang="en-US" sz="2000" dirty="0">
              <a:latin typeface="Arial" panose="020B0604020202020204" pitchFamily="34" charset="0"/>
            </a:endParaRPr>
          </a:p>
        </p:txBody>
      </p:sp>
      <p:graphicFrame>
        <p:nvGraphicFramePr>
          <p:cNvPr id="2" name="Object 3"/>
          <p:cNvGraphicFramePr>
            <a:graphicFrameLocks noChangeAspect="1"/>
          </p:cNvGraphicFramePr>
          <p:nvPr>
            <p:extLst/>
          </p:nvPr>
        </p:nvGraphicFramePr>
        <p:xfrm>
          <a:off x="401934" y="793820"/>
          <a:ext cx="8340132" cy="5283130"/>
        </p:xfrm>
        <a:graphic>
          <a:graphicData uri="http://schemas.openxmlformats.org/drawingml/2006/chart">
            <c:chart xmlns:c="http://schemas.openxmlformats.org/drawingml/2006/chart" xmlns:r="http://schemas.openxmlformats.org/officeDocument/2006/relationships" r:id="rId3"/>
          </a:graphicData>
        </a:graphic>
      </p:graphicFrame>
      <p:sp>
        <p:nvSpPr>
          <p:cNvPr id="113671" name="Rectangle 4"/>
          <p:cNvSpPr>
            <a:spLocks noChangeArrowheads="1"/>
          </p:cNvSpPr>
          <p:nvPr/>
        </p:nvSpPr>
        <p:spPr bwMode="auto">
          <a:xfrm>
            <a:off x="0" y="6389688"/>
            <a:ext cx="8121650"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nSpc>
                <a:spcPct val="85000"/>
              </a:lnSpc>
              <a:spcBef>
                <a:spcPct val="25000"/>
              </a:spcBef>
              <a:buFont typeface="Wingdings" panose="05000000000000000000" pitchFamily="2" charset="2"/>
              <a:buNone/>
            </a:pPr>
            <a:endParaRPr lang="en-US" sz="1100"/>
          </a:p>
          <a:p>
            <a:pPr>
              <a:lnSpc>
                <a:spcPct val="85000"/>
              </a:lnSpc>
              <a:spcBef>
                <a:spcPct val="25000"/>
              </a:spcBef>
              <a:buFont typeface="Wingdings" panose="05000000000000000000" pitchFamily="2" charset="2"/>
              <a:buNone/>
            </a:pPr>
            <a:r>
              <a:rPr lang="en-US" sz="1100"/>
              <a:t>Sources: SNL Financial; Insurance Information Institute. </a:t>
            </a:r>
          </a:p>
        </p:txBody>
      </p:sp>
      <p:sp>
        <p:nvSpPr>
          <p:cNvPr id="113672" name="Rectangle 5"/>
          <p:cNvSpPr>
            <a:spLocks noChangeArrowheads="1"/>
          </p:cNvSpPr>
          <p:nvPr/>
        </p:nvSpPr>
        <p:spPr bwMode="blackWhite">
          <a:xfrm>
            <a:off x="222250" y="5645426"/>
            <a:ext cx="8740775" cy="869674"/>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a:spcBef>
                <a:spcPct val="50000"/>
              </a:spcBef>
              <a:buClr>
                <a:schemeClr val="bg1"/>
              </a:buClr>
              <a:buFontTx/>
              <a:buNone/>
            </a:pPr>
            <a:r>
              <a:rPr lang="en-US" sz="1600" b="1" dirty="0">
                <a:solidFill>
                  <a:schemeClr val="bg1"/>
                </a:solidFill>
              </a:rPr>
              <a:t>Two main shifts over these years. From 2008 to 2011-12,  from bonds with longer maturities to bonds with shorter maturities. But beginning in 2013, the reverse. Note, however, that the percentages in bonds with maturities over 10 years continues to drop.</a:t>
            </a:r>
            <a:endParaRPr lang="en-US" sz="1600" b="1" dirty="0">
              <a:solidFill>
                <a:srgbClr val="FFFFFF"/>
              </a:solidFill>
            </a:endParaRPr>
          </a:p>
        </p:txBody>
      </p:sp>
    </p:spTree>
    <p:extLst>
      <p:ext uri="{BB962C8B-B14F-4D97-AF65-F5344CB8AC3E}">
        <p14:creationId xmlns:p14="http://schemas.microsoft.com/office/powerpoint/2010/main" val="307288783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chart seriesIdx="-4" categoryIdx="0" bldStep="category"/>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graphicEl>
                                              <a:chart seriesIdx="-4" categoryIdx="1" bldStep="category"/>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chart seriesIdx="-4" categoryIdx="2" bldStep="category"/>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graphicEl>
                                              <a:chart seriesIdx="-4" categoryIdx="3" bldStep="category"/>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graphicEl>
                                              <a:chart seriesIdx="-4" categoryIdx="4" bldStep="category"/>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graphicEl>
                                              <a:chart seriesIdx="-4" categoryIdx="5" bldStep="category"/>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graphicEl>
                                              <a:chart seriesIdx="-4" categoryIdx="6" bldStep="category"/>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graphicEl>
                                              <a:chart seriesIdx="-4" categoryIdx="7" bldStep="category"/>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graphicEl>
                                              <a:chart seriesIdx="-4" categoryIdx="8" bldStep="category"/>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graphicEl>
                                              <a:chart seriesIdx="-4" categoryIdx="9" bldStep="category"/>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Chart bld="category" animBg="0"/>
        </p:bldSub>
      </p:bldGraphic>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3"/>
          <p:cNvGraphicFramePr>
            <a:graphicFrameLocks/>
          </p:cNvGraphicFramePr>
          <p:nvPr>
            <p:extLst/>
          </p:nvPr>
        </p:nvGraphicFramePr>
        <p:xfrm>
          <a:off x="288925" y="1192696"/>
          <a:ext cx="8350250" cy="4590443"/>
        </p:xfrm>
        <a:graphic>
          <a:graphicData uri="http://schemas.openxmlformats.org/drawingml/2006/chart">
            <c:chart xmlns:c="http://schemas.openxmlformats.org/drawingml/2006/chart" xmlns:r="http://schemas.openxmlformats.org/officeDocument/2006/relationships" r:id="rId3"/>
          </a:graphicData>
        </a:graphic>
      </p:graphicFrame>
      <p:sp>
        <p:nvSpPr>
          <p:cNvPr id="11270" name="Rectangle 3"/>
          <p:cNvSpPr>
            <a:spLocks noGrp="1" noChangeArrowheads="1"/>
          </p:cNvSpPr>
          <p:nvPr>
            <p:ph type="title"/>
          </p:nvPr>
        </p:nvSpPr>
        <p:spPr>
          <a:xfrm>
            <a:off x="288925" y="67913"/>
            <a:ext cx="8458200" cy="950976"/>
          </a:xfrm>
        </p:spPr>
        <p:txBody>
          <a:bodyPr>
            <a:normAutofit/>
          </a:bodyPr>
          <a:lstStyle/>
          <a:p>
            <a:r>
              <a:rPr lang="en-US" sz="2600" dirty="0"/>
              <a:t>P/C Insurers: Below-Investment-Grade (BIG)</a:t>
            </a:r>
            <a:br>
              <a:rPr lang="en-US" sz="2600" dirty="0"/>
            </a:br>
            <a:r>
              <a:rPr lang="en-US" sz="2600" dirty="0"/>
              <a:t>Bonds as a Percent of Total Bonds, 2001-2015</a:t>
            </a:r>
          </a:p>
        </p:txBody>
      </p:sp>
      <p:sp>
        <p:nvSpPr>
          <p:cNvPr id="3" name="Text Placeholder 2"/>
          <p:cNvSpPr>
            <a:spLocks noGrp="1"/>
          </p:cNvSpPr>
          <p:nvPr>
            <p:ph type="body" sz="quarter" idx="16"/>
          </p:nvPr>
        </p:nvSpPr>
        <p:spPr>
          <a:xfrm>
            <a:off x="623570" y="6237605"/>
            <a:ext cx="7680960" cy="415018"/>
          </a:xfrm>
        </p:spPr>
        <p:txBody>
          <a:bodyPr/>
          <a:lstStyle/>
          <a:p>
            <a:r>
              <a:rPr lang="fr-FR" dirty="0"/>
              <a:t>Sources: NAIC data, </a:t>
            </a:r>
            <a:r>
              <a:rPr lang="fr-FR" dirty="0" err="1"/>
              <a:t>sourced</a:t>
            </a:r>
            <a:r>
              <a:rPr lang="fr-FR" dirty="0"/>
              <a:t> </a:t>
            </a:r>
            <a:r>
              <a:rPr lang="fr-FR" dirty="0" err="1"/>
              <a:t>from</a:t>
            </a:r>
            <a:r>
              <a:rPr lang="fr-FR" dirty="0"/>
              <a:t> S&amp;P Global </a:t>
            </a:r>
            <a:r>
              <a:rPr lang="fr-FR" dirty="0" err="1"/>
              <a:t>Market</a:t>
            </a:r>
            <a:r>
              <a:rPr lang="fr-FR" dirty="0"/>
              <a:t> Intelligence; Insurance Information Institute.</a:t>
            </a:r>
          </a:p>
        </p:txBody>
      </p:sp>
      <p:sp>
        <p:nvSpPr>
          <p:cNvPr id="11" name="Text Placeholder 4"/>
          <p:cNvSpPr txBox="1">
            <a:spLocks/>
          </p:cNvSpPr>
          <p:nvPr/>
        </p:nvSpPr>
        <p:spPr bwMode="gray">
          <a:xfrm>
            <a:off x="453117" y="5546772"/>
            <a:ext cx="8186058" cy="886968"/>
          </a:xfrm>
          <a:prstGeom prst="snip1Rect">
            <a:avLst/>
          </a:prstGeom>
          <a:solidFill>
            <a:schemeClr val="accent2"/>
          </a:solidFill>
          <a:ln w="28575" cap="flat" cmpd="sng" algn="ctr">
            <a:noFill/>
            <a:prstDash val="solid"/>
            <a:miter lim="800000"/>
            <a:headEnd type="none" w="med" len="med"/>
            <a:tailEnd type="none" w="med" len="med"/>
          </a:ln>
          <a:effectLst/>
        </p:spPr>
        <p:txBody>
          <a:bodyPr vert="horz" wrap="square" lIns="91429" tIns="45715" rIns="91429" bIns="91440" numCol="1" rtlCol="0" anchor="ctr" anchorCtr="0" compatLnSpc="1">
            <a:prstTxWarp prst="textNoShape">
              <a:avLst/>
            </a:prstTxWarp>
            <a:noAutofit/>
          </a:bodyPr>
          <a:lstStyle>
            <a:defPPr>
              <a:defRPr lang="en-US"/>
            </a:defPPr>
            <a:lvl1pPr indent="0" algn="ctr" fontAlgn="base">
              <a:lnSpc>
                <a:spcPct val="90000"/>
              </a:lnSpc>
              <a:spcBef>
                <a:spcPts val="0"/>
              </a:spcBef>
              <a:spcAft>
                <a:spcPct val="0"/>
              </a:spcAft>
              <a:buClr>
                <a:schemeClr val="accent2"/>
              </a:buClr>
              <a:buSzPct val="90000"/>
              <a:buNone/>
              <a:defRPr kumimoji="0" sz="2000" b="1" i="0" u="none" strike="noStrike" cap="none" normalizeH="0" baseline="0">
                <a:ln>
                  <a:noFill/>
                </a:ln>
                <a:solidFill>
                  <a:schemeClr val="bg1"/>
                </a:solidFill>
                <a:effectLst/>
                <a:latin typeface="+mj-lt"/>
              </a:defRPr>
            </a:lvl1pPr>
            <a:lvl2pPr indent="0">
              <a:buNone/>
              <a:defRPr sz="2000" b="1"/>
            </a:lvl2pPr>
            <a:lvl3pPr indent="0">
              <a:buNone/>
              <a:defRPr b="1"/>
            </a:lvl3pPr>
            <a:lvl4pPr indent="0">
              <a:buNone/>
              <a:defRPr sz="1600" b="1"/>
            </a:lvl4pPr>
            <a:lvl5pPr indent="0">
              <a:buNone/>
              <a:defRPr sz="1600" b="1"/>
            </a:lvl5pPr>
            <a:lvl6pPr indent="0">
              <a:buNone/>
              <a:defRPr sz="1600" b="1"/>
            </a:lvl6pPr>
            <a:lvl7pPr indent="0">
              <a:buNone/>
              <a:defRPr sz="1600" b="1"/>
            </a:lvl7pPr>
            <a:lvl8pPr indent="0">
              <a:buNone/>
              <a:defRPr sz="1600" b="1"/>
            </a:lvl8pPr>
            <a:lvl9pPr indent="0">
              <a:buNone/>
              <a:defRPr sz="1600" b="1"/>
            </a:lvl9pPr>
          </a:lstStyle>
          <a:p>
            <a:r>
              <a:rPr lang="en-US" sz="1600" dirty="0">
                <a:latin typeface="Arial" panose="020B0604020202020204" pitchFamily="34" charset="0"/>
              </a:rPr>
              <a:t>Chasing Yield? As a Group, P/C Carriers Have Increased</a:t>
            </a:r>
            <a:br>
              <a:rPr lang="en-US" sz="1600" dirty="0">
                <a:latin typeface="Arial" panose="020B0604020202020204" pitchFamily="34" charset="0"/>
              </a:rPr>
            </a:br>
            <a:r>
              <a:rPr lang="en-US" sz="1600" dirty="0">
                <a:latin typeface="Arial" panose="020B0604020202020204" pitchFamily="34" charset="0"/>
              </a:rPr>
              <a:t>the Percentage of Bond Investments in Riskier Instruments.</a:t>
            </a:r>
            <a:br>
              <a:rPr lang="en-US" sz="1600" dirty="0">
                <a:latin typeface="Arial" panose="020B0604020202020204" pitchFamily="34" charset="0"/>
              </a:rPr>
            </a:br>
            <a:r>
              <a:rPr lang="en-US" sz="1600" dirty="0">
                <a:latin typeface="Arial" panose="020B0604020202020204" pitchFamily="34" charset="0"/>
              </a:rPr>
              <a:t>Since 2006, That Percentage Has Risen About 250 Basis Points.</a:t>
            </a:r>
            <a:br>
              <a:rPr lang="en-US" sz="1600" dirty="0">
                <a:latin typeface="Arial" panose="020B0604020202020204" pitchFamily="34" charset="0"/>
              </a:rPr>
            </a:br>
            <a:r>
              <a:rPr lang="en-US" sz="1600" dirty="0">
                <a:latin typeface="Arial" panose="020B0604020202020204" pitchFamily="34" charset="0"/>
              </a:rPr>
              <a:t>As Interest Rates Rise, Will This Percentage Return to Pre-recession Levels?</a:t>
            </a:r>
          </a:p>
        </p:txBody>
      </p:sp>
    </p:spTree>
    <p:extLst>
      <p:ext uri="{BB962C8B-B14F-4D97-AF65-F5344CB8AC3E}">
        <p14:creationId xmlns:p14="http://schemas.microsoft.com/office/powerpoint/2010/main" val="256371975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75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5" name="Rectangle 105"/>
          <p:cNvSpPr>
            <a:spLocks noGrp="1" noChangeArrowheads="1"/>
          </p:cNvSpPr>
          <p:nvPr>
            <p:ph type="dt" sz="quarter" idx="4294967295"/>
          </p:nvPr>
        </p:nvSpPr>
        <p:spPr>
          <a:xfrm>
            <a:off x="85725" y="6961188"/>
            <a:ext cx="1352550" cy="115887"/>
          </a:xfrm>
          <a:prstGeom prst="rect">
            <a:avLst/>
          </a:prstGeom>
        </p:spPr>
        <p:txBody>
          <a:bodyPr/>
          <a:lstStyle/>
          <a:p>
            <a:pPr>
              <a:defRPr/>
            </a:pPr>
            <a:r>
              <a:rPr lang="en-US">
                <a:solidFill>
                  <a:srgbClr val="FFFFFF"/>
                </a:solidFill>
              </a:rPr>
              <a:t>12/01/09 - 9pm</a:t>
            </a:r>
          </a:p>
        </p:txBody>
      </p:sp>
      <p:sp>
        <p:nvSpPr>
          <p:cNvPr id="13317" name="Rectangle 110"/>
          <p:cNvSpPr>
            <a:spLocks noGrp="1" noChangeArrowheads="1"/>
          </p:cNvSpPr>
          <p:nvPr>
            <p:ph type="sldNum" sz="quarter" idx="4294967295"/>
          </p:nvPr>
        </p:nvSpPr>
        <p:spPr>
          <a:xfrm>
            <a:off x="8601075" y="6656388"/>
            <a:ext cx="447675" cy="115887"/>
          </a:xfrm>
          <a:prstGeom prst="rect">
            <a:avLst/>
          </a:prstGeom>
        </p:spPr>
        <p:txBody>
          <a:bodyPr/>
          <a:lstStyle/>
          <a:p>
            <a:pPr>
              <a:defRPr/>
            </a:pPr>
            <a:fld id="{19CC844C-F7CF-495C-870B-6E498E1C0FB4}" type="slidenum">
              <a:rPr lang="en-US" smtClean="0">
                <a:solidFill>
                  <a:srgbClr val="000000"/>
                </a:solidFill>
              </a:rPr>
              <a:pPr>
                <a:defRPr/>
              </a:pPr>
              <a:t>35</a:t>
            </a:fld>
            <a:endParaRPr lang="en-US">
              <a:solidFill>
                <a:srgbClr val="000000"/>
              </a:solidFill>
            </a:endParaRPr>
          </a:p>
        </p:txBody>
      </p:sp>
      <p:sp>
        <p:nvSpPr>
          <p:cNvPr id="11270" name="Rectangle 3"/>
          <p:cNvSpPr>
            <a:spLocks noGrp="1" noChangeArrowheads="1"/>
          </p:cNvSpPr>
          <p:nvPr>
            <p:ph type="title"/>
          </p:nvPr>
        </p:nvSpPr>
        <p:spPr>
          <a:xfrm>
            <a:off x="407505" y="38708"/>
            <a:ext cx="7295322" cy="920870"/>
          </a:xfrm>
        </p:spPr>
        <p:txBody>
          <a:bodyPr>
            <a:normAutofit/>
          </a:bodyPr>
          <a:lstStyle/>
          <a:p>
            <a:r>
              <a:rPr lang="en-US" sz="2800" dirty="0"/>
              <a:t>P/C Insurer Groups Holdings of BIG**</a:t>
            </a:r>
            <a:br>
              <a:rPr lang="en-US" sz="2800" dirty="0"/>
            </a:br>
            <a:r>
              <a:rPr lang="en-US" sz="2800" dirty="0"/>
              <a:t>Bonds as a Percent of Total Bonds, 2014</a:t>
            </a:r>
          </a:p>
        </p:txBody>
      </p:sp>
      <p:graphicFrame>
        <p:nvGraphicFramePr>
          <p:cNvPr id="11266" name="Object 4"/>
          <p:cNvGraphicFramePr>
            <a:graphicFrameLocks noChangeAspect="1"/>
          </p:cNvGraphicFramePr>
          <p:nvPr>
            <p:extLst/>
          </p:nvPr>
        </p:nvGraphicFramePr>
        <p:xfrm>
          <a:off x="273017" y="1279057"/>
          <a:ext cx="8656637" cy="4314825"/>
        </p:xfrm>
        <a:graphic>
          <a:graphicData uri="http://schemas.openxmlformats.org/presentationml/2006/ole">
            <mc:AlternateContent xmlns:mc="http://schemas.openxmlformats.org/markup-compatibility/2006">
              <mc:Choice xmlns:v="urn:schemas-microsoft-com:vml" Requires="v">
                <p:oleObj spid="_x0000_s21235778" name="Chart" r:id="rId4" imgW="7829485" imgH="4105417" progId="MSGraph.Chart.8">
                  <p:embed followColorScheme="full"/>
                </p:oleObj>
              </mc:Choice>
              <mc:Fallback>
                <p:oleObj name="Chart" r:id="rId4" imgW="7829485" imgH="4105417" progId="MSGraph.Chart.8">
                  <p:embed followColorScheme="full"/>
                  <p:pic>
                    <p:nvPicPr>
                      <p:cNvPr id="0" name=""/>
                      <p:cNvPicPr>
                        <a:picLocks noChangeAspect="1" noChangeArrowheads="1"/>
                      </p:cNvPicPr>
                      <p:nvPr/>
                    </p:nvPicPr>
                    <p:blipFill>
                      <a:blip r:embed="rId5"/>
                      <a:srcRect/>
                      <a:stretch>
                        <a:fillRect/>
                      </a:stretch>
                    </p:blipFill>
                    <p:spPr bwMode="gray">
                      <a:xfrm>
                        <a:off x="273017" y="1279057"/>
                        <a:ext cx="8656637" cy="431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1" name="Rectangle 5"/>
          <p:cNvSpPr>
            <a:spLocks noChangeArrowheads="1"/>
          </p:cNvSpPr>
          <p:nvPr/>
        </p:nvSpPr>
        <p:spPr bwMode="auto">
          <a:xfrm>
            <a:off x="153265" y="6431946"/>
            <a:ext cx="8772211" cy="282385"/>
          </a:xfrm>
          <a:prstGeom prst="rect">
            <a:avLst/>
          </a:prstGeom>
          <a:noFill/>
          <a:ln w="9525">
            <a:noFill/>
            <a:miter lim="800000"/>
            <a:headEnd/>
            <a:tailEnd/>
          </a:ln>
        </p:spPr>
        <p:txBody>
          <a:bodyPr wrap="square" lIns="365760" tIns="0" rIns="0" bIns="137160" anchor="b">
            <a:spAutoFit/>
          </a:bodyPr>
          <a:lstStyle/>
          <a:p>
            <a:pPr eaLnBrk="0" fontAlgn="base" hangingPunct="0">
              <a:lnSpc>
                <a:spcPct val="85000"/>
              </a:lnSpc>
              <a:spcBef>
                <a:spcPct val="25000"/>
              </a:spcBef>
              <a:spcAft>
                <a:spcPct val="0"/>
              </a:spcAft>
              <a:buClr>
                <a:srgbClr val="FF6801"/>
              </a:buClr>
              <a:buFont typeface="Wingdings" pitchFamily="2" charset="2"/>
              <a:buNone/>
            </a:pPr>
            <a:r>
              <a:rPr lang="en-US" sz="1100" dirty="0">
                <a:solidFill>
                  <a:srgbClr val="000000"/>
                </a:solidFill>
                <a:latin typeface="Arial" charset="0"/>
                <a:cs typeface="Arial" charset="0"/>
              </a:rPr>
              <a:t>*Below Investment Grade                                       Sources: NAIC, via SNL Financial; Insurance Information Institute.</a:t>
            </a:r>
          </a:p>
        </p:txBody>
      </p:sp>
      <p:sp>
        <p:nvSpPr>
          <p:cNvPr id="1915910" name="Rectangle 6"/>
          <p:cNvSpPr>
            <a:spLocks noChangeArrowheads="1"/>
          </p:cNvSpPr>
          <p:nvPr/>
        </p:nvSpPr>
        <p:spPr bwMode="blackWhite">
          <a:xfrm>
            <a:off x="328059" y="5530162"/>
            <a:ext cx="8597417" cy="843634"/>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fontAlgn="base">
              <a:lnSpc>
                <a:spcPct val="95000"/>
              </a:lnSpc>
              <a:spcBef>
                <a:spcPct val="25000"/>
              </a:spcBef>
              <a:spcAft>
                <a:spcPct val="0"/>
              </a:spcAft>
            </a:pPr>
            <a:r>
              <a:rPr lang="en-US" b="1" dirty="0">
                <a:solidFill>
                  <a:srgbClr val="FFFFFF"/>
                </a:solidFill>
                <a:latin typeface="Arial" charset="0"/>
                <a:cs typeface="Arial" charset="0"/>
              </a:rPr>
              <a:t>There is a wide disparity among insurance groups regarding holdings of below-investment-grade bonds. Some hold none (or almost none); a few have over 10% of their bond portfolio in BIGs.</a:t>
            </a:r>
          </a:p>
        </p:txBody>
      </p:sp>
      <p:sp>
        <p:nvSpPr>
          <p:cNvPr id="2" name="TextBox 1"/>
          <p:cNvSpPr txBox="1"/>
          <p:nvPr/>
        </p:nvSpPr>
        <p:spPr>
          <a:xfrm>
            <a:off x="68473" y="1017447"/>
            <a:ext cx="1605277" cy="523220"/>
          </a:xfrm>
          <a:prstGeom prst="rect">
            <a:avLst/>
          </a:prstGeom>
          <a:noFill/>
        </p:spPr>
        <p:txBody>
          <a:bodyPr wrap="square" rtlCol="0">
            <a:spAutoFit/>
          </a:bodyPr>
          <a:lstStyle/>
          <a:p>
            <a:pPr fontAlgn="base">
              <a:spcBef>
                <a:spcPct val="0"/>
              </a:spcBef>
              <a:spcAft>
                <a:spcPct val="0"/>
              </a:spcAft>
            </a:pPr>
            <a:r>
              <a:rPr lang="en-US" sz="1400" dirty="0">
                <a:solidFill>
                  <a:srgbClr val="000000"/>
                </a:solidFill>
                <a:latin typeface="Arial" charset="0"/>
                <a:cs typeface="Arial" charset="0"/>
              </a:rPr>
              <a:t>Number of Groups</a:t>
            </a:r>
          </a:p>
        </p:txBody>
      </p:sp>
      <p:sp>
        <p:nvSpPr>
          <p:cNvPr id="3" name="TextBox 2"/>
          <p:cNvSpPr txBox="1"/>
          <p:nvPr/>
        </p:nvSpPr>
        <p:spPr>
          <a:xfrm>
            <a:off x="3074483" y="1167992"/>
            <a:ext cx="5526592" cy="646331"/>
          </a:xfrm>
          <a:prstGeom prst="rect">
            <a:avLst/>
          </a:prstGeom>
          <a:noFill/>
          <a:ln>
            <a:solidFill>
              <a:schemeClr val="accent1"/>
            </a:solidFill>
          </a:ln>
        </p:spPr>
        <p:txBody>
          <a:bodyPr wrap="square" rtlCol="0">
            <a:spAutoFit/>
          </a:bodyPr>
          <a:lstStyle/>
          <a:p>
            <a:pPr algn="ctr" fontAlgn="base">
              <a:spcBef>
                <a:spcPct val="0"/>
              </a:spcBef>
              <a:spcAft>
                <a:spcPct val="0"/>
              </a:spcAft>
            </a:pPr>
            <a:r>
              <a:rPr lang="en-US" dirty="0">
                <a:solidFill>
                  <a:srgbClr val="000000"/>
                </a:solidFill>
                <a:latin typeface="Arial" charset="0"/>
                <a:cs typeface="Arial" charset="0"/>
              </a:rPr>
              <a:t>The 67 groups graphed are those with over $3 billion in cash &amp; admitted assets as of year-end </a:t>
            </a:r>
          </a:p>
        </p:txBody>
      </p:sp>
      <p:sp>
        <p:nvSpPr>
          <p:cNvPr id="10" name="AutoShape 38"/>
          <p:cNvSpPr>
            <a:spLocks noChangeArrowheads="1"/>
          </p:cNvSpPr>
          <p:nvPr/>
        </p:nvSpPr>
        <p:spPr bwMode="blackWhite">
          <a:xfrm>
            <a:off x="4626768" y="2266893"/>
            <a:ext cx="1534114" cy="636943"/>
          </a:xfrm>
          <a:prstGeom prst="wedgeRectCallout">
            <a:avLst>
              <a:gd name="adj1" fmla="val -117514"/>
              <a:gd name="adj2" fmla="val 63198"/>
            </a:avLst>
          </a:prstGeom>
          <a:solidFill>
            <a:srgbClr val="FFC000"/>
          </a:solidFill>
          <a:ln w="28575" algn="ctr">
            <a:solidFill>
              <a:schemeClr val="bg1"/>
            </a:solidFill>
            <a:miter lim="800000"/>
            <a:headEnd/>
            <a:tailEnd/>
          </a:ln>
        </p:spPr>
        <p:txBody>
          <a:bodyPr tIns="91440" bIns="91440"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algn="ctr" fontAlgn="base">
              <a:spcBef>
                <a:spcPct val="50000"/>
              </a:spcBef>
              <a:spcAft>
                <a:spcPct val="0"/>
              </a:spcAft>
              <a:buClr>
                <a:srgbClr val="FFFFFF"/>
              </a:buClr>
              <a:buFont typeface="Wingdings" panose="05000000000000000000" pitchFamily="2" charset="2"/>
              <a:buNone/>
            </a:pPr>
            <a:r>
              <a:rPr lang="en-US" altLang="en-US" sz="1600" b="1" dirty="0">
                <a:cs typeface="Arial" charset="0"/>
              </a:rPr>
              <a:t>P/C industry average</a:t>
            </a:r>
          </a:p>
        </p:txBody>
      </p:sp>
    </p:spTree>
    <p:extLst>
      <p:ext uri="{BB962C8B-B14F-4D97-AF65-F5344CB8AC3E}">
        <p14:creationId xmlns:p14="http://schemas.microsoft.com/office/powerpoint/2010/main" val="427491830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1915910"/>
                                        </p:tgtEl>
                                        <p:attrNameLst>
                                          <p:attrName>style.visibility</p:attrName>
                                        </p:attrNameLst>
                                      </p:cBhvr>
                                      <p:to>
                                        <p:strVal val="visible"/>
                                      </p:to>
                                    </p:set>
                                    <p:anim calcmode="lin" valueType="num">
                                      <p:cBhvr>
                                        <p:cTn id="7" dur="500" fill="hold"/>
                                        <p:tgtEl>
                                          <p:spTgt spid="1915910"/>
                                        </p:tgtEl>
                                        <p:attrNameLst>
                                          <p:attrName>ppt_w</p:attrName>
                                        </p:attrNameLst>
                                      </p:cBhvr>
                                      <p:tavLst>
                                        <p:tav tm="0">
                                          <p:val>
                                            <p:fltVal val="0"/>
                                          </p:val>
                                        </p:tav>
                                        <p:tav tm="100000">
                                          <p:val>
                                            <p:strVal val="#ppt_w"/>
                                          </p:val>
                                        </p:tav>
                                      </p:tavLst>
                                    </p:anim>
                                    <p:anim calcmode="lin" valueType="num">
                                      <p:cBhvr>
                                        <p:cTn id="8" dur="500" fill="hold"/>
                                        <p:tgtEl>
                                          <p:spTgt spid="1915910"/>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2" presetClass="entr" presetSubtype="8" fill="hold" grpId="0" nodeType="afterEffect">
                                  <p:stCondLst>
                                    <p:cond delay="50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910" grpId="0" animBg="1"/>
      <p:bldP spid="1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2"/>
          <p:cNvGraphicFramePr>
            <a:graphicFrameLocks noChangeAspect="1"/>
          </p:cNvGraphicFramePr>
          <p:nvPr>
            <p:extLst>
              <p:ext uri="{D42A27DB-BD31-4B8C-83A1-F6EECF244321}">
                <p14:modId xmlns:p14="http://schemas.microsoft.com/office/powerpoint/2010/main" val="2730037661"/>
              </p:ext>
            </p:extLst>
          </p:nvPr>
        </p:nvGraphicFramePr>
        <p:xfrm>
          <a:off x="161925" y="1101725"/>
          <a:ext cx="8780463" cy="4247023"/>
        </p:xfrm>
        <a:graphic>
          <a:graphicData uri="http://schemas.openxmlformats.org/presentationml/2006/ole">
            <mc:AlternateContent xmlns:mc="http://schemas.openxmlformats.org/markup-compatibility/2006">
              <mc:Choice xmlns:v="urn:schemas-microsoft-com:vml" Requires="v">
                <p:oleObj spid="_x0000_s21218426" name="Chart" r:id="rId4" imgW="8600912" imgH="4038690" progId="MSGraph.Chart.8">
                  <p:embed followColorScheme="full"/>
                </p:oleObj>
              </mc:Choice>
              <mc:Fallback>
                <p:oleObj name="Chart" r:id="rId4" imgW="8600912" imgH="4038690" progId="MSGraph.Chart.8">
                  <p:embed followColorScheme="full"/>
                  <p:pic>
                    <p:nvPicPr>
                      <p:cNvPr id="0" name=""/>
                      <p:cNvPicPr>
                        <a:picLocks noChangeAspect="1" noChangeArrowheads="1"/>
                      </p:cNvPicPr>
                      <p:nvPr/>
                    </p:nvPicPr>
                    <p:blipFill>
                      <a:blip r:embed="rId5"/>
                      <a:srcRect/>
                      <a:stretch>
                        <a:fillRect/>
                      </a:stretch>
                    </p:blipFill>
                    <p:spPr bwMode="gray">
                      <a:xfrm>
                        <a:off x="161925" y="1101725"/>
                        <a:ext cx="8780463" cy="4247023"/>
                      </a:xfrm>
                      <a:prstGeom prst="rect">
                        <a:avLst/>
                      </a:prstGeom>
                      <a:noFill/>
                      <a:extLst/>
                    </p:spPr>
                  </p:pic>
                </p:oleObj>
              </mc:Fallback>
            </mc:AlternateContent>
          </a:graphicData>
        </a:graphic>
      </p:graphicFrame>
      <p:sp>
        <p:nvSpPr>
          <p:cNvPr id="9219" name="Rectangle 5"/>
          <p:cNvSpPr>
            <a:spLocks noChangeArrowheads="1"/>
          </p:cNvSpPr>
          <p:nvPr/>
        </p:nvSpPr>
        <p:spPr bwMode="auto">
          <a:xfrm>
            <a:off x="230188" y="6575615"/>
            <a:ext cx="8712200" cy="282385"/>
          </a:xfrm>
          <a:prstGeom prst="rect">
            <a:avLst/>
          </a:prstGeom>
          <a:noFill/>
          <a:ln w="9525">
            <a:noFill/>
            <a:miter lim="800000"/>
            <a:headEnd/>
            <a:tailEnd/>
          </a:ln>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tabLst>
                <a:tab pos="342900" algn="l"/>
              </a:tabLst>
            </a:pPr>
            <a:r>
              <a:rPr lang="en-US" sz="1100" dirty="0"/>
              <a:t>Sources: Wells Fargo Economics Group, Global </a:t>
            </a:r>
            <a:r>
              <a:rPr lang="en-US" sz="1100" dirty="0" err="1"/>
              <a:t>Chartbook</a:t>
            </a:r>
            <a:r>
              <a:rPr lang="en-US" sz="1100" dirty="0"/>
              <a:t>, June 2016, p. 26; I.I.I.</a:t>
            </a:r>
          </a:p>
        </p:txBody>
      </p:sp>
      <p:sp>
        <p:nvSpPr>
          <p:cNvPr id="402441" name="Rectangle 9"/>
          <p:cNvSpPr>
            <a:spLocks noChangeArrowheads="1"/>
          </p:cNvSpPr>
          <p:nvPr/>
        </p:nvSpPr>
        <p:spPr bwMode="blackWhite">
          <a:xfrm>
            <a:off x="457201" y="5348748"/>
            <a:ext cx="8485187" cy="102977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a:lnSpc>
                <a:spcPct val="95000"/>
              </a:lnSpc>
              <a:spcBef>
                <a:spcPct val="25000"/>
              </a:spcBef>
            </a:pPr>
            <a:r>
              <a:rPr lang="en-US" b="1" dirty="0">
                <a:solidFill>
                  <a:srgbClr val="FFFFFF"/>
                </a:solidFill>
              </a:rPr>
              <a:t>As noted, inflation in these nations is forecast to remain at 2% or lower through 2017. With real growth also low, bond yields aren’t likely to rise much more than 1/3 of a percentage point by 2017:Q3.</a:t>
            </a:r>
            <a:endParaRPr lang="en-US" b="1" i="1" dirty="0">
              <a:solidFill>
                <a:srgbClr val="FFFFFF"/>
              </a:solidFill>
            </a:endParaRPr>
          </a:p>
        </p:txBody>
      </p:sp>
      <p:sp>
        <p:nvSpPr>
          <p:cNvPr id="14" name="Rectangle 3"/>
          <p:cNvSpPr txBox="1">
            <a:spLocks noChangeArrowheads="1"/>
          </p:cNvSpPr>
          <p:nvPr/>
        </p:nvSpPr>
        <p:spPr bwMode="black">
          <a:xfrm>
            <a:off x="457201" y="173860"/>
            <a:ext cx="7176682" cy="825500"/>
          </a:xfrm>
          <a:prstGeom prst="rect">
            <a:avLst/>
          </a:prstGeom>
          <a:noFill/>
          <a:ln w="9525">
            <a:noFill/>
            <a:miter lim="800000"/>
            <a:headEnd/>
            <a:tailEnd/>
          </a:ln>
        </p:spPr>
        <p:txBody>
          <a:bodyPr lIns="92075" tIns="46038" rIns="92075" bIns="46038" anchor="b"/>
          <a:lstStyle/>
          <a:p>
            <a:pPr defTabSz="114300" eaLnBrk="0" hangingPunct="0">
              <a:lnSpc>
                <a:spcPct val="85000"/>
              </a:lnSpc>
              <a:defRPr/>
            </a:pPr>
            <a:r>
              <a:rPr lang="en-US" sz="2800" b="1" kern="0" dirty="0">
                <a:solidFill>
                  <a:srgbClr val="225A7A"/>
                </a:solidFill>
                <a:ea typeface="+mj-ea"/>
                <a:cs typeface="+mj-cs"/>
              </a:rPr>
              <a:t>Forecasts for 10-Year Government Bond </a:t>
            </a:r>
            <a:r>
              <a:rPr lang="en-US" sz="2800" b="1" kern="0" dirty="0">
                <a:solidFill>
                  <a:srgbClr val="225A7A"/>
                </a:solidFill>
              </a:rPr>
              <a:t>Yield</a:t>
            </a:r>
            <a:r>
              <a:rPr lang="en-US" sz="2800" b="1" kern="0" dirty="0">
                <a:solidFill>
                  <a:srgbClr val="225A7A"/>
                </a:solidFill>
                <a:ea typeface="+mj-ea"/>
                <a:cs typeface="+mj-cs"/>
              </a:rPr>
              <a:t>s, Quarterly, 2016:Q3 - 2017:Q3</a:t>
            </a:r>
          </a:p>
        </p:txBody>
      </p:sp>
      <p:sp>
        <p:nvSpPr>
          <p:cNvPr id="6" name="AutoShape 6"/>
          <p:cNvSpPr>
            <a:spLocks noChangeArrowheads="1"/>
          </p:cNvSpPr>
          <p:nvPr/>
        </p:nvSpPr>
        <p:spPr bwMode="blackWhite">
          <a:xfrm>
            <a:off x="3291056" y="1617589"/>
            <a:ext cx="3316221" cy="643831"/>
          </a:xfrm>
          <a:prstGeom prst="wedgeRectCallout">
            <a:avLst>
              <a:gd name="adj1" fmla="val 24703"/>
              <a:gd name="adj2" fmla="val -22359"/>
            </a:avLst>
          </a:prstGeom>
          <a:gradFill rotWithShape="1">
            <a:gsLst>
              <a:gs pos="0">
                <a:schemeClr val="accent1"/>
              </a:gs>
              <a:gs pos="100000">
                <a:schemeClr val="accent1">
                  <a:gamma/>
                  <a:shade val="66275"/>
                  <a:invGamma/>
                </a:schemeClr>
              </a:gs>
            </a:gsLst>
            <a:lin ang="5400000" scaled="1"/>
          </a:gradFill>
          <a:ln w="28575" algn="ctr">
            <a:no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latin typeface="Arial" pitchFamily="34" charset="0"/>
                <a:cs typeface="+mn-cs"/>
              </a:rPr>
              <a:t>Forecast as of June 8, 2016 (before the Brexit vote)</a:t>
            </a:r>
          </a:p>
        </p:txBody>
      </p:sp>
    </p:spTree>
    <p:extLst>
      <p:ext uri="{BB962C8B-B14F-4D97-AF65-F5344CB8AC3E}">
        <p14:creationId xmlns:p14="http://schemas.microsoft.com/office/powerpoint/2010/main" val="47082690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500"/>
                                  </p:stCondLst>
                                  <p:childTnLst>
                                    <p:set>
                                      <p:cBhvr>
                                        <p:cTn id="6" dur="1" fill="hold">
                                          <p:stCondLst>
                                            <p:cond delay="0"/>
                                          </p:stCondLst>
                                        </p:cTn>
                                        <p:tgtEl>
                                          <p:spTgt spid="402441"/>
                                        </p:tgtEl>
                                        <p:attrNameLst>
                                          <p:attrName>style.visibility</p:attrName>
                                        </p:attrNameLst>
                                      </p:cBhvr>
                                      <p:to>
                                        <p:strVal val="visible"/>
                                      </p:to>
                                    </p:set>
                                    <p:anim calcmode="lin" valueType="num">
                                      <p:cBhvr>
                                        <p:cTn id="7" dur="500" fill="hold"/>
                                        <p:tgtEl>
                                          <p:spTgt spid="402441"/>
                                        </p:tgtEl>
                                        <p:attrNameLst>
                                          <p:attrName>ppt_w</p:attrName>
                                        </p:attrNameLst>
                                      </p:cBhvr>
                                      <p:tavLst>
                                        <p:tav tm="0">
                                          <p:val>
                                            <p:fltVal val="0"/>
                                          </p:val>
                                        </p:tav>
                                        <p:tav tm="100000">
                                          <p:val>
                                            <p:strVal val="#ppt_w"/>
                                          </p:val>
                                        </p:tav>
                                      </p:tavLst>
                                    </p:anim>
                                    <p:anim calcmode="lin" valueType="num">
                                      <p:cBhvr>
                                        <p:cTn id="8" dur="500" fill="hold"/>
                                        <p:tgtEl>
                                          <p:spTgt spid="402441"/>
                                        </p:tgtEl>
                                        <p:attrNameLst>
                                          <p:attrName>ppt_h</p:attrName>
                                        </p:attrNameLst>
                                      </p:cBhvr>
                                      <p:tavLst>
                                        <p:tav tm="0">
                                          <p:val>
                                            <p:fltVal val="0"/>
                                          </p:val>
                                        </p:tav>
                                        <p:tav tm="100000">
                                          <p:val>
                                            <p:strVal val="#ppt_h"/>
                                          </p:val>
                                        </p:tav>
                                      </p:tavLst>
                                    </p:anim>
                                  </p:childTnLst>
                                </p:cTn>
                              </p:par>
                              <p:par>
                                <p:cTn id="9" presetID="22" presetClass="entr" presetSubtype="1"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2441" grpId="0" animBg="1"/>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fontAlgn="base" hangingPunct="0">
              <a:lnSpc>
                <a:spcPct val="85000"/>
              </a:lnSpc>
              <a:spcBef>
                <a:spcPct val="20000"/>
              </a:spcBef>
              <a:spcAft>
                <a:spcPct val="0"/>
              </a:spcAft>
            </a:pPr>
            <a:r>
              <a:rPr lang="en-US" sz="900">
                <a:solidFill>
                  <a:srgbClr val="FFFFFF"/>
                </a:solidFill>
                <a:latin typeface="Arial" charset="0"/>
                <a:cs typeface="Arial" charset="0"/>
              </a:rPr>
              <a:t>12/01/09 - 9pm</a:t>
            </a:r>
          </a:p>
        </p:txBody>
      </p:sp>
      <p:sp>
        <p:nvSpPr>
          <p:cNvPr id="65539"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fontAlgn="base" hangingPunct="0">
              <a:lnSpc>
                <a:spcPct val="85000"/>
              </a:lnSpc>
              <a:spcBef>
                <a:spcPct val="20000"/>
              </a:spcBef>
              <a:spcAft>
                <a:spcPct val="0"/>
              </a:spcAft>
            </a:pPr>
            <a:r>
              <a:rPr lang="en-US" sz="900">
                <a:solidFill>
                  <a:srgbClr val="FFFFFF"/>
                </a:solidFill>
                <a:latin typeface="Arial" charset="0"/>
                <a:cs typeface="Arial" charset="0"/>
              </a:rPr>
              <a:t>eSlide – P6466 – The Financial Crisis and the Future of the P/C</a:t>
            </a:r>
          </a:p>
        </p:txBody>
      </p:sp>
      <p:sp>
        <p:nvSpPr>
          <p:cNvPr id="65540"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fontAlgn="base" hangingPunct="0">
              <a:lnSpc>
                <a:spcPct val="85000"/>
              </a:lnSpc>
              <a:spcBef>
                <a:spcPct val="20000"/>
              </a:spcBef>
              <a:spcAft>
                <a:spcPct val="0"/>
              </a:spcAft>
            </a:pPr>
            <a:fld id="{E49E9257-1E9E-4115-9E11-7EEC0715408B}" type="slidenum">
              <a:rPr lang="en-US" sz="900">
                <a:solidFill>
                  <a:srgbClr val="000000"/>
                </a:solidFill>
                <a:latin typeface="Arial" charset="0"/>
                <a:cs typeface="Arial" charset="0"/>
              </a:rPr>
              <a:pPr algn="r" eaLnBrk="0" fontAlgn="base" hangingPunct="0">
                <a:lnSpc>
                  <a:spcPct val="85000"/>
                </a:lnSpc>
                <a:spcBef>
                  <a:spcPct val="20000"/>
                </a:spcBef>
                <a:spcAft>
                  <a:spcPct val="0"/>
                </a:spcAft>
              </a:pPr>
              <a:t>37</a:t>
            </a:fld>
            <a:endParaRPr lang="en-US" sz="900">
              <a:solidFill>
                <a:srgbClr val="000000"/>
              </a:solidFill>
              <a:latin typeface="Arial" charset="0"/>
              <a:cs typeface="Arial" charset="0"/>
            </a:endParaRPr>
          </a:p>
        </p:txBody>
      </p:sp>
      <p:sp>
        <p:nvSpPr>
          <p:cNvPr id="65541" name="Rectangle 2"/>
          <p:cNvSpPr>
            <a:spLocks noGrp="1" noChangeArrowheads="1"/>
          </p:cNvSpPr>
          <p:nvPr>
            <p:ph type="title" idx="4294967295"/>
          </p:nvPr>
        </p:nvSpPr>
        <p:spPr>
          <a:xfrm>
            <a:off x="762000" y="127787"/>
            <a:ext cx="6957390" cy="860425"/>
          </a:xfrm>
        </p:spPr>
        <p:txBody>
          <a:bodyPr>
            <a:noAutofit/>
          </a:bodyPr>
          <a:lstStyle/>
          <a:p>
            <a:r>
              <a:rPr lang="en-US" dirty="0"/>
              <a:t>Other Things That Could</a:t>
            </a:r>
            <a:br>
              <a:rPr lang="en-US" dirty="0"/>
            </a:br>
            <a:r>
              <a:rPr lang="en-US" dirty="0"/>
              <a:t>Affect the Course of Interest Rates</a:t>
            </a:r>
          </a:p>
        </p:txBody>
      </p:sp>
      <p:sp>
        <p:nvSpPr>
          <p:cNvPr id="1922051" name="Rectangle 3"/>
          <p:cNvSpPr>
            <a:spLocks noGrp="1" noChangeArrowheads="1"/>
          </p:cNvSpPr>
          <p:nvPr>
            <p:ph type="body" idx="4294967295"/>
          </p:nvPr>
        </p:nvSpPr>
        <p:spPr>
          <a:xfrm>
            <a:off x="462223" y="1218006"/>
            <a:ext cx="8048417" cy="4652963"/>
          </a:xfrm>
        </p:spPr>
        <p:txBody>
          <a:bodyPr/>
          <a:lstStyle/>
          <a:p>
            <a:r>
              <a:rPr lang="en-US" sz="2600" dirty="0">
                <a:latin typeface="Times New Roman" panose="02020603050405020304" pitchFamily="18" charset="0"/>
                <a:cs typeface="Times New Roman" panose="02020603050405020304" pitchFamily="18" charset="0"/>
              </a:rPr>
              <a:t>Prices of world currencies (the value of the US Dollar vs. the Euro, the Yen, the Yuan and other major world currencies)</a:t>
            </a:r>
          </a:p>
          <a:p>
            <a:r>
              <a:rPr lang="en-US" sz="2600" dirty="0">
                <a:latin typeface="Times New Roman" panose="02020603050405020304" pitchFamily="18" charset="0"/>
                <a:cs typeface="Times New Roman" panose="02020603050405020304" pitchFamily="18" charset="0"/>
              </a:rPr>
              <a:t>Prices of a number of commodities (especially oil)</a:t>
            </a:r>
          </a:p>
          <a:p>
            <a:r>
              <a:rPr lang="en-US" sz="2600" dirty="0">
                <a:latin typeface="Times New Roman" panose="02020603050405020304" pitchFamily="18" charset="0"/>
                <a:cs typeface="Times New Roman" panose="02020603050405020304" pitchFamily="18" charset="0"/>
              </a:rPr>
              <a:t>Prevailing interest rates in other countries (determined, in part, by those countries’ central banks)</a:t>
            </a:r>
          </a:p>
          <a:p>
            <a:r>
              <a:rPr lang="en-US" sz="2600" dirty="0">
                <a:latin typeface="Times New Roman" panose="02020603050405020304" pitchFamily="18" charset="0"/>
                <a:cs typeface="Times New Roman" panose="02020603050405020304" pitchFamily="18" charset="0"/>
              </a:rPr>
              <a:t>The demand for, and the supply of, loanable funds</a:t>
            </a:r>
          </a:p>
        </p:txBody>
      </p:sp>
    </p:spTree>
    <p:extLst>
      <p:ext uri="{BB962C8B-B14F-4D97-AF65-F5344CB8AC3E}">
        <p14:creationId xmlns:p14="http://schemas.microsoft.com/office/powerpoint/2010/main" val="44090359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2051">
                                            <p:txEl>
                                              <p:pRg st="1" end="1"/>
                                            </p:txEl>
                                          </p:spTgt>
                                        </p:tgtEl>
                                        <p:attrNameLst>
                                          <p:attrName>style.visibility</p:attrName>
                                        </p:attrNameLst>
                                      </p:cBhvr>
                                      <p:to>
                                        <p:strVal val="visible"/>
                                      </p:to>
                                    </p:set>
                                    <p:animEffect transition="in" filter="wipe(left)">
                                      <p:cBhvr>
                                        <p:cTn id="12" dur="500"/>
                                        <p:tgtEl>
                                          <p:spTgt spid="192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2051">
                                            <p:txEl>
                                              <p:pRg st="2" end="2"/>
                                            </p:txEl>
                                          </p:spTgt>
                                        </p:tgtEl>
                                        <p:attrNameLst>
                                          <p:attrName>style.visibility</p:attrName>
                                        </p:attrNameLst>
                                      </p:cBhvr>
                                      <p:to>
                                        <p:strVal val="visible"/>
                                      </p:to>
                                    </p:set>
                                    <p:animEffect transition="in" filter="wipe(left)">
                                      <p:cBhvr>
                                        <p:cTn id="17" dur="500"/>
                                        <p:tgtEl>
                                          <p:spTgt spid="1922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22051">
                                            <p:txEl>
                                              <p:pRg st="3" end="3"/>
                                            </p:txEl>
                                          </p:spTgt>
                                        </p:tgtEl>
                                        <p:attrNameLst>
                                          <p:attrName>style.visibility</p:attrName>
                                        </p:attrNameLst>
                                      </p:cBhvr>
                                      <p:to>
                                        <p:strVal val="visible"/>
                                      </p:to>
                                    </p:set>
                                    <p:animEffect transition="in" filter="wipe(left)">
                                      <p:cBhvr>
                                        <p:cTn id="22" dur="500"/>
                                        <p:tgtEl>
                                          <p:spTgt spid="19220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pPr fontAlgn="base">
              <a:spcBef>
                <a:spcPct val="0"/>
              </a:spcBef>
              <a:spcAft>
                <a:spcPct val="0"/>
              </a:spcAft>
            </a:pPr>
            <a:endParaRPr lang="en-US">
              <a:solidFill>
                <a:srgbClr val="000000"/>
              </a:solidFill>
              <a:latin typeface="Arial" charset="0"/>
              <a:cs typeface="Arial" charset="0"/>
            </a:endParaRPr>
          </a:p>
        </p:txBody>
      </p:sp>
      <p:sp>
        <p:nvSpPr>
          <p:cNvPr id="98307"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fontAlgn="base" hangingPunct="0">
              <a:lnSpc>
                <a:spcPct val="85000"/>
              </a:lnSpc>
              <a:spcBef>
                <a:spcPct val="20000"/>
              </a:spcBef>
              <a:spcAft>
                <a:spcPct val="0"/>
              </a:spcAft>
            </a:pPr>
            <a:fld id="{364333B5-F606-4F22-B5AB-C00680A5C585}" type="slidenum">
              <a:rPr lang="en-US" sz="900">
                <a:solidFill>
                  <a:srgbClr val="FFFFFF"/>
                </a:solidFill>
                <a:latin typeface="Arial" charset="0"/>
                <a:cs typeface="Arial" charset="0"/>
              </a:rPr>
              <a:pPr algn="r" eaLnBrk="0" fontAlgn="base" hangingPunct="0">
                <a:lnSpc>
                  <a:spcPct val="85000"/>
                </a:lnSpc>
                <a:spcBef>
                  <a:spcPct val="20000"/>
                </a:spcBef>
                <a:spcAft>
                  <a:spcPct val="0"/>
                </a:spcAft>
              </a:pPr>
              <a:t>38</a:t>
            </a:fld>
            <a:endParaRPr lang="en-US" sz="900">
              <a:solidFill>
                <a:srgbClr val="FFFFFF"/>
              </a:solidFill>
              <a:latin typeface="Arial" charset="0"/>
              <a:cs typeface="Arial" charset="0"/>
            </a:endParaRPr>
          </a:p>
        </p:txBody>
      </p:sp>
      <p:pic>
        <p:nvPicPr>
          <p:cNvPr id="98308" name="Picture 5"/>
          <p:cNvPicPr>
            <a:picLocks noChangeAspect="1" noChangeArrowheads="1"/>
          </p:cNvPicPr>
          <p:nvPr/>
        </p:nvPicPr>
        <p:blipFill>
          <a:blip r:embed="rId3" cstate="email"/>
          <a:srcRect/>
          <a:stretch>
            <a:fillRect/>
          </a:stretch>
        </p:blipFill>
        <p:spPr bwMode="auto">
          <a:xfrm>
            <a:off x="3051175" y="838200"/>
            <a:ext cx="3032125" cy="838200"/>
          </a:xfrm>
          <a:prstGeom prst="rect">
            <a:avLst/>
          </a:prstGeom>
          <a:noFill/>
          <a:ln w="9525">
            <a:noFill/>
            <a:miter lim="800000"/>
            <a:headEnd/>
            <a:tailEnd/>
          </a:ln>
        </p:spPr>
      </p:pic>
      <p:sp>
        <p:nvSpPr>
          <p:cNvPr id="2152455" name="Rectangle 7"/>
          <p:cNvSpPr>
            <a:spLocks noChangeArrowheads="1"/>
          </p:cNvSpPr>
          <p:nvPr/>
        </p:nvSpPr>
        <p:spPr bwMode="blackWhite">
          <a:xfrm>
            <a:off x="581025" y="2268538"/>
            <a:ext cx="7981950" cy="2527198"/>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fontAlgn="base">
              <a:lnSpc>
                <a:spcPct val="95000"/>
              </a:lnSpc>
              <a:spcBef>
                <a:spcPct val="25000"/>
              </a:spcBef>
              <a:spcAft>
                <a:spcPct val="0"/>
              </a:spcAft>
            </a:pPr>
            <a:r>
              <a:rPr lang="en-US" sz="4200" b="1" dirty="0">
                <a:solidFill>
                  <a:srgbClr val="FFFFFF"/>
                </a:solidFill>
                <a:latin typeface="Arial" charset="0"/>
                <a:cs typeface="Arial" charset="0"/>
              </a:rPr>
              <a:t>The Growth</a:t>
            </a:r>
            <a:r>
              <a:rPr lang="en-US" sz="4200" b="1">
                <a:solidFill>
                  <a:srgbClr val="FFFFFF"/>
                </a:solidFill>
                <a:latin typeface="Arial" charset="0"/>
                <a:cs typeface="Arial" charset="0"/>
              </a:rPr>
              <a:t>, Profitability,</a:t>
            </a:r>
            <a:br>
              <a:rPr lang="en-US" sz="4200" b="1" dirty="0">
                <a:solidFill>
                  <a:srgbClr val="FFFFFF"/>
                </a:solidFill>
                <a:latin typeface="Arial" charset="0"/>
                <a:cs typeface="Arial" charset="0"/>
              </a:rPr>
            </a:br>
            <a:r>
              <a:rPr lang="en-US" sz="4200" b="1" dirty="0">
                <a:solidFill>
                  <a:srgbClr val="FFFFFF"/>
                </a:solidFill>
                <a:latin typeface="Arial" charset="0"/>
                <a:cs typeface="Arial" charset="0"/>
              </a:rPr>
              <a:t>and Capital Position</a:t>
            </a:r>
            <a:br>
              <a:rPr lang="en-US" sz="4200" b="1" dirty="0">
                <a:solidFill>
                  <a:srgbClr val="FFFFFF"/>
                </a:solidFill>
                <a:latin typeface="Arial" charset="0"/>
                <a:cs typeface="Arial" charset="0"/>
              </a:rPr>
            </a:br>
            <a:r>
              <a:rPr lang="en-US" sz="4200" b="1" dirty="0">
                <a:solidFill>
                  <a:srgbClr val="FFFFFF"/>
                </a:solidFill>
                <a:latin typeface="Arial" charset="0"/>
                <a:cs typeface="Arial" charset="0"/>
              </a:rPr>
              <a:t>of the Primary</a:t>
            </a:r>
            <a:br>
              <a:rPr lang="en-US" sz="4200" b="1" dirty="0">
                <a:solidFill>
                  <a:srgbClr val="FFFFFF"/>
                </a:solidFill>
                <a:latin typeface="Arial" charset="0"/>
                <a:cs typeface="Arial" charset="0"/>
              </a:rPr>
            </a:br>
            <a:r>
              <a:rPr lang="en-US" sz="4200" b="1" dirty="0">
                <a:solidFill>
                  <a:srgbClr val="FFFFFF"/>
                </a:solidFill>
                <a:latin typeface="Arial" charset="0"/>
                <a:cs typeface="Arial" charset="0"/>
              </a:rPr>
              <a:t>P/C Insurance Industry</a:t>
            </a:r>
          </a:p>
        </p:txBody>
      </p:sp>
      <p:sp>
        <p:nvSpPr>
          <p:cNvPr id="7" name="Date Placeholder 6"/>
          <p:cNvSpPr>
            <a:spLocks noGrp="1"/>
          </p:cNvSpPr>
          <p:nvPr>
            <p:ph type="dt" sz="half" idx="10"/>
          </p:nvPr>
        </p:nvSpPr>
        <p:spPr/>
        <p:txBody>
          <a:bodyPr/>
          <a:lstStyle/>
          <a:p>
            <a:pPr>
              <a:defRPr/>
            </a:pPr>
            <a:r>
              <a:rPr lang="en-US"/>
              <a:t>12/01/09 - 9pm</a:t>
            </a:r>
          </a:p>
        </p:txBody>
      </p:sp>
      <p:sp>
        <p:nvSpPr>
          <p:cNvPr id="8" name="Slide Number Placeholder 7"/>
          <p:cNvSpPr>
            <a:spLocks noGrp="1"/>
          </p:cNvSpPr>
          <p:nvPr>
            <p:ph type="sldNum" sz="quarter" idx="12"/>
          </p:nvPr>
        </p:nvSpPr>
        <p:spPr/>
        <p:txBody>
          <a:bodyPr/>
          <a:lstStyle/>
          <a:p>
            <a:pPr>
              <a:defRPr/>
            </a:pPr>
            <a:fld id="{79649112-2361-4913-9798-B6AEBB59A8D4}" type="slidenum">
              <a:rPr lang="en-US" smtClean="0"/>
              <a:pPr>
                <a:defRPr/>
              </a:pPr>
              <a:t>38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5"/>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FFFFFF"/>
                </a:solidFill>
              </a:rPr>
              <a:t>12/01/09 - 9pm</a:t>
            </a:r>
          </a:p>
        </p:txBody>
      </p:sp>
      <p:sp>
        <p:nvSpPr>
          <p:cNvPr id="103427" name="Rectangle 106"/>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solidFill>
                  <a:srgbClr val="FFFFFF"/>
                </a:solidFill>
              </a:rPr>
              <a:t>eSlide – P6466 – The Financial Crisis and the Future of the P/C</a:t>
            </a:r>
          </a:p>
        </p:txBody>
      </p:sp>
      <p:sp>
        <p:nvSpPr>
          <p:cNvPr id="103428" name="Rectangle 110"/>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A28BA28-DAD0-4473-9D63-9B0BE5AFBA02}" type="slidenum">
              <a:rPr lang="en-US" altLang="en-US" smtClean="0">
                <a:solidFill>
                  <a:srgbClr val="000000"/>
                </a:solidFill>
              </a:rPr>
              <a:pPr/>
              <a:t>39</a:t>
            </a:fld>
            <a:endParaRPr lang="en-US" altLang="en-US">
              <a:solidFill>
                <a:srgbClr val="000000"/>
              </a:solidFill>
            </a:endParaRPr>
          </a:p>
        </p:txBody>
      </p:sp>
      <p:sp>
        <p:nvSpPr>
          <p:cNvPr id="103429" name="Rectangle 6"/>
          <p:cNvSpPr>
            <a:spLocks noChangeArrowheads="1"/>
          </p:cNvSpPr>
          <p:nvPr/>
        </p:nvSpPr>
        <p:spPr bwMode="auto">
          <a:xfrm>
            <a:off x="1671637" y="1836738"/>
            <a:ext cx="708025" cy="3754437"/>
          </a:xfrm>
          <a:prstGeom prst="rect">
            <a:avLst/>
          </a:prstGeom>
          <a:solidFill>
            <a:srgbClr val="225A7A">
              <a:alpha val="23921"/>
            </a:srgbClr>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solidFill>
                <a:srgbClr val="000000"/>
              </a:solidFill>
              <a:cs typeface="Arial" panose="020B0604020202020204" pitchFamily="34" charset="0"/>
            </a:endParaRPr>
          </a:p>
        </p:txBody>
      </p:sp>
      <p:sp>
        <p:nvSpPr>
          <p:cNvPr id="103430" name="Rectangle 15"/>
          <p:cNvSpPr>
            <a:spLocks noChangeArrowheads="1"/>
          </p:cNvSpPr>
          <p:nvPr/>
        </p:nvSpPr>
        <p:spPr bwMode="auto">
          <a:xfrm>
            <a:off x="3208332" y="1836738"/>
            <a:ext cx="709613" cy="3754437"/>
          </a:xfrm>
          <a:prstGeom prst="rect">
            <a:avLst/>
          </a:prstGeom>
          <a:solidFill>
            <a:srgbClr val="225A7A">
              <a:alpha val="23921"/>
            </a:srgbClr>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solidFill>
                <a:srgbClr val="000000"/>
              </a:solidFill>
              <a:cs typeface="Arial" panose="020B0604020202020204" pitchFamily="34" charset="0"/>
            </a:endParaRPr>
          </a:p>
        </p:txBody>
      </p:sp>
      <p:sp>
        <p:nvSpPr>
          <p:cNvPr id="103431" name="Rectangle 16"/>
          <p:cNvSpPr>
            <a:spLocks noChangeArrowheads="1"/>
          </p:cNvSpPr>
          <p:nvPr/>
        </p:nvSpPr>
        <p:spPr bwMode="auto">
          <a:xfrm>
            <a:off x="5992801" y="1836738"/>
            <a:ext cx="744537" cy="3754437"/>
          </a:xfrm>
          <a:prstGeom prst="rect">
            <a:avLst/>
          </a:prstGeom>
          <a:solidFill>
            <a:srgbClr val="225A7A">
              <a:alpha val="23921"/>
            </a:srgbClr>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solidFill>
                <a:srgbClr val="000000"/>
              </a:solidFill>
              <a:cs typeface="Arial" panose="020B0604020202020204" pitchFamily="34" charset="0"/>
            </a:endParaRPr>
          </a:p>
        </p:txBody>
      </p:sp>
      <p:graphicFrame>
        <p:nvGraphicFramePr>
          <p:cNvPr id="103432" name="Object 2"/>
          <p:cNvGraphicFramePr>
            <a:graphicFrameLocks/>
          </p:cNvGraphicFramePr>
          <p:nvPr>
            <p:extLst/>
          </p:nvPr>
        </p:nvGraphicFramePr>
        <p:xfrm>
          <a:off x="365125" y="1551509"/>
          <a:ext cx="8683625" cy="4532313"/>
        </p:xfrm>
        <a:graphic>
          <a:graphicData uri="http://schemas.openxmlformats.org/presentationml/2006/ole">
            <mc:AlternateContent xmlns:mc="http://schemas.openxmlformats.org/markup-compatibility/2006">
              <mc:Choice xmlns:v="urn:schemas-microsoft-com:vml" Requires="v">
                <p:oleObj spid="_x0000_s21238848" name="Chart" r:id="rId4" imgW="8582173" imgH="4553040" progId="MSGraph.Chart.8">
                  <p:embed followColorScheme="full"/>
                </p:oleObj>
              </mc:Choice>
              <mc:Fallback>
                <p:oleObj name="Chart" r:id="rId4" imgW="8582173" imgH="4553040" progId="MSGraph.Chart.8">
                  <p:embed followColorScheme="full"/>
                  <p:pic>
                    <p:nvPicPr>
                      <p:cNvPr id="0" name=""/>
                      <p:cNvPicPr>
                        <a:picLocks noChangeArrowheads="1"/>
                      </p:cNvPicPr>
                      <p:nvPr/>
                    </p:nvPicPr>
                    <p:blipFill>
                      <a:blip r:embed="rId5"/>
                      <a:srcRect/>
                      <a:stretch>
                        <a:fillRect/>
                      </a:stretch>
                    </p:blipFill>
                    <p:spPr bwMode="gray">
                      <a:xfrm>
                        <a:off x="365125" y="1551509"/>
                        <a:ext cx="8683625" cy="45323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03433" name="Rectangle 3"/>
          <p:cNvSpPr>
            <a:spLocks noGrp="1" noChangeArrowheads="1"/>
          </p:cNvSpPr>
          <p:nvPr>
            <p:ph type="title"/>
          </p:nvPr>
        </p:nvSpPr>
        <p:spPr>
          <a:xfrm>
            <a:off x="217482" y="198321"/>
            <a:ext cx="7400925" cy="860425"/>
          </a:xfrm>
        </p:spPr>
        <p:txBody>
          <a:bodyPr/>
          <a:lstStyle/>
          <a:p>
            <a:r>
              <a:rPr lang="en-US" altLang="en-US" dirty="0">
                <a:latin typeface="Arial" panose="020B0604020202020204" pitchFamily="34" charset="0"/>
              </a:rPr>
              <a:t>Net Premium Growth: Annual Change, </a:t>
            </a:r>
            <a:br>
              <a:rPr lang="en-US" altLang="en-US" dirty="0">
                <a:latin typeface="Arial" panose="020B0604020202020204" pitchFamily="34" charset="0"/>
              </a:rPr>
            </a:br>
            <a:r>
              <a:rPr lang="en-US" altLang="en-US" dirty="0">
                <a:latin typeface="Arial" panose="020B0604020202020204" pitchFamily="34" charset="0"/>
              </a:rPr>
              <a:t>1971—2016F</a:t>
            </a:r>
          </a:p>
        </p:txBody>
      </p:sp>
      <p:sp>
        <p:nvSpPr>
          <p:cNvPr id="103435" name="Text Box 10"/>
          <p:cNvSpPr txBox="1">
            <a:spLocks noChangeArrowheads="1"/>
          </p:cNvSpPr>
          <p:nvPr/>
        </p:nvSpPr>
        <p:spPr bwMode="auto">
          <a:xfrm>
            <a:off x="1449388" y="1493838"/>
            <a:ext cx="1066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buClr>
                <a:srgbClr val="FF3300"/>
              </a:buClr>
              <a:buFont typeface="Wingdings" panose="05000000000000000000" pitchFamily="2" charset="2"/>
              <a:buNone/>
            </a:pPr>
            <a:r>
              <a:rPr lang="en-US" altLang="en-US" sz="1400" b="1">
                <a:solidFill>
                  <a:srgbClr val="000000"/>
                </a:solidFill>
                <a:cs typeface="Arial" panose="020B0604020202020204" pitchFamily="34" charset="0"/>
              </a:rPr>
              <a:t>1975-78</a:t>
            </a:r>
          </a:p>
        </p:txBody>
      </p:sp>
      <p:sp>
        <p:nvSpPr>
          <p:cNvPr id="103436" name="Text Box 11"/>
          <p:cNvSpPr txBox="1">
            <a:spLocks noChangeArrowheads="1"/>
          </p:cNvSpPr>
          <p:nvPr/>
        </p:nvSpPr>
        <p:spPr bwMode="auto">
          <a:xfrm>
            <a:off x="3027361" y="1493838"/>
            <a:ext cx="1066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buClr>
                <a:srgbClr val="FF3300"/>
              </a:buClr>
              <a:buFont typeface="Wingdings" panose="05000000000000000000" pitchFamily="2" charset="2"/>
              <a:buNone/>
            </a:pPr>
            <a:r>
              <a:rPr lang="en-US" altLang="en-US" sz="1400" b="1" dirty="0">
                <a:solidFill>
                  <a:srgbClr val="000000"/>
                </a:solidFill>
                <a:cs typeface="Arial" panose="020B0604020202020204" pitchFamily="34" charset="0"/>
              </a:rPr>
              <a:t>1984-87</a:t>
            </a:r>
          </a:p>
        </p:txBody>
      </p:sp>
      <p:sp>
        <p:nvSpPr>
          <p:cNvPr id="103437" name="Text Box 12"/>
          <p:cNvSpPr txBox="1">
            <a:spLocks noChangeArrowheads="1"/>
          </p:cNvSpPr>
          <p:nvPr/>
        </p:nvSpPr>
        <p:spPr bwMode="auto">
          <a:xfrm>
            <a:off x="5834057" y="1493838"/>
            <a:ext cx="1066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buClr>
                <a:srgbClr val="FF3300"/>
              </a:buClr>
              <a:buFont typeface="Wingdings" panose="05000000000000000000" pitchFamily="2" charset="2"/>
              <a:buNone/>
            </a:pPr>
            <a:r>
              <a:rPr lang="en-US" altLang="en-US" sz="1400" b="1" dirty="0">
                <a:solidFill>
                  <a:srgbClr val="000000"/>
                </a:solidFill>
                <a:cs typeface="Arial" panose="020B0604020202020204" pitchFamily="34" charset="0"/>
              </a:rPr>
              <a:t>2000-03</a:t>
            </a:r>
          </a:p>
        </p:txBody>
      </p:sp>
      <p:sp>
        <p:nvSpPr>
          <p:cNvPr id="103438" name="Rectangle 13"/>
          <p:cNvSpPr>
            <a:spLocks noChangeArrowheads="1"/>
          </p:cNvSpPr>
          <p:nvPr/>
        </p:nvSpPr>
        <p:spPr bwMode="auto">
          <a:xfrm>
            <a:off x="0" y="6414802"/>
            <a:ext cx="7569200" cy="44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nSpc>
                <a:spcPct val="90000"/>
              </a:lnSpc>
              <a:buClr>
                <a:srgbClr val="FF6801"/>
              </a:buClr>
              <a:buFont typeface="Wingdings" panose="05000000000000000000" pitchFamily="2" charset="2"/>
              <a:buNone/>
            </a:pPr>
            <a:r>
              <a:rPr lang="en-US" altLang="en-US" sz="1100" dirty="0">
                <a:solidFill>
                  <a:srgbClr val="000000"/>
                </a:solidFill>
                <a:cs typeface="Arial" panose="020B0604020202020204" pitchFamily="34" charset="0"/>
              </a:rPr>
              <a:t>Shaded areas denote “hard market” periods</a:t>
            </a:r>
          </a:p>
          <a:p>
            <a:pPr>
              <a:lnSpc>
                <a:spcPct val="90000"/>
              </a:lnSpc>
              <a:buClr>
                <a:srgbClr val="FF6801"/>
              </a:buClr>
              <a:buFont typeface="Wingdings" panose="05000000000000000000" pitchFamily="2" charset="2"/>
              <a:buNone/>
            </a:pPr>
            <a:r>
              <a:rPr lang="en-US" altLang="en-US" sz="1100" dirty="0">
                <a:solidFill>
                  <a:srgbClr val="000000"/>
                </a:solidFill>
                <a:cs typeface="Arial" panose="020B0604020202020204" pitchFamily="34" charset="0"/>
              </a:rPr>
              <a:t>Sources:  A.M. Best (historical and forecast), ISO, Insurance Information Institute.</a:t>
            </a:r>
          </a:p>
        </p:txBody>
      </p:sp>
      <p:sp>
        <p:nvSpPr>
          <p:cNvPr id="2034702" name="AutoShape 14"/>
          <p:cNvSpPr>
            <a:spLocks noChangeArrowheads="1"/>
          </p:cNvSpPr>
          <p:nvPr/>
        </p:nvSpPr>
        <p:spPr bwMode="blackWhite">
          <a:xfrm>
            <a:off x="5318125" y="1925638"/>
            <a:ext cx="2711450" cy="1046162"/>
          </a:xfrm>
          <a:prstGeom prst="wedgeRectCallout">
            <a:avLst>
              <a:gd name="adj1" fmla="val 34172"/>
              <a:gd name="adj2" fmla="val 249412"/>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90000"/>
              </a:lnSpc>
              <a:spcBef>
                <a:spcPct val="50000"/>
              </a:spcBef>
              <a:buClr>
                <a:srgbClr val="FFFFFF"/>
              </a:buClr>
              <a:buFont typeface="Wingdings" panose="05000000000000000000" pitchFamily="2" charset="2"/>
              <a:buNone/>
            </a:pPr>
            <a:r>
              <a:rPr lang="en-US" altLang="en-US" sz="1400" b="1">
                <a:solidFill>
                  <a:srgbClr val="FFFFFF"/>
                </a:solidFill>
                <a:cs typeface="Arial" panose="020B0604020202020204" pitchFamily="34" charset="0"/>
              </a:rPr>
              <a:t>Net Written Premiums Fell 0.7% in 2007 (First Decline Since 1943) by 2.0% in 2008, and 4.2% in 2009, the First 3-Year Decline Since 1930-33.</a:t>
            </a:r>
          </a:p>
        </p:txBody>
      </p:sp>
      <p:sp>
        <p:nvSpPr>
          <p:cNvPr id="18" name="AutoShape 7"/>
          <p:cNvSpPr>
            <a:spLocks noChangeArrowheads="1"/>
          </p:cNvSpPr>
          <p:nvPr/>
        </p:nvSpPr>
        <p:spPr bwMode="blackWhite">
          <a:xfrm>
            <a:off x="7767640" y="3169284"/>
            <a:ext cx="1320800" cy="1069330"/>
          </a:xfrm>
          <a:prstGeom prst="wedgeRectCallout">
            <a:avLst>
              <a:gd name="adj1" fmla="val 15480"/>
              <a:gd name="adj2" fmla="val 78294"/>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sz="1400" b="1" dirty="0">
                <a:cs typeface="Arial" charset="0"/>
              </a:rPr>
              <a:t>2016F: 4.5%</a:t>
            </a:r>
            <a:br>
              <a:rPr lang="en-US" sz="1400" b="1" dirty="0">
                <a:cs typeface="Arial" charset="0"/>
              </a:rPr>
            </a:br>
            <a:r>
              <a:rPr lang="en-US" sz="1400" b="1" dirty="0">
                <a:cs typeface="Arial" charset="0"/>
              </a:rPr>
              <a:t>2015: 3.4%</a:t>
            </a:r>
            <a:br>
              <a:rPr lang="en-US" sz="1400" b="1" dirty="0"/>
            </a:br>
            <a:r>
              <a:rPr lang="en-US" sz="1400" b="1" dirty="0">
                <a:cs typeface="Arial" charset="0"/>
              </a:rPr>
              <a:t>2014: </a:t>
            </a:r>
            <a:r>
              <a:rPr lang="en-US" sz="1400" b="1" dirty="0"/>
              <a:t>4.2</a:t>
            </a:r>
            <a:r>
              <a:rPr lang="en-US" sz="1400" b="1" dirty="0">
                <a:cs typeface="Arial" charset="0"/>
              </a:rPr>
              <a:t>%</a:t>
            </a:r>
            <a:br>
              <a:rPr lang="en-US" sz="1400" b="1" dirty="0"/>
            </a:br>
            <a:r>
              <a:rPr lang="en-US" sz="1400" b="1" dirty="0">
                <a:cs typeface="Arial" charset="0"/>
              </a:rPr>
              <a:t>2013: 4.6%</a:t>
            </a:r>
            <a:br>
              <a:rPr lang="en-US" sz="1400" b="1" dirty="0">
                <a:cs typeface="Arial" charset="0"/>
              </a:rPr>
            </a:br>
            <a:r>
              <a:rPr lang="en-US" sz="1400" b="1" dirty="0">
                <a:cs typeface="Arial" charset="0"/>
              </a:rPr>
              <a:t>2012: </a:t>
            </a:r>
            <a:r>
              <a:rPr lang="en-US" sz="1400" b="1" dirty="0"/>
              <a:t>4.3</a:t>
            </a:r>
            <a:r>
              <a:rPr lang="en-US" sz="1400" b="1" dirty="0">
                <a:cs typeface="Arial" charset="0"/>
              </a:rPr>
              <a:t>%</a:t>
            </a:r>
            <a:endParaRPr lang="en-US" sz="1600" b="1" dirty="0">
              <a:cs typeface="Arial" charset="0"/>
            </a:endParaRPr>
          </a:p>
        </p:txBody>
      </p:sp>
      <p:cxnSp>
        <p:nvCxnSpPr>
          <p:cNvPr id="3" name="Straight Arrow Connector 2"/>
          <p:cNvCxnSpPr/>
          <p:nvPr/>
        </p:nvCxnSpPr>
        <p:spPr>
          <a:xfrm>
            <a:off x="3560761" y="1366838"/>
            <a:ext cx="2804308"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4" name="TextBox 3"/>
          <p:cNvSpPr txBox="1"/>
          <p:nvPr/>
        </p:nvSpPr>
        <p:spPr>
          <a:xfrm>
            <a:off x="3991897" y="1058746"/>
            <a:ext cx="1842160" cy="338554"/>
          </a:xfrm>
          <a:prstGeom prst="rect">
            <a:avLst/>
          </a:prstGeom>
          <a:noFill/>
        </p:spPr>
        <p:txBody>
          <a:bodyPr wrap="square" rtlCol="0">
            <a:spAutoFit/>
          </a:bodyPr>
          <a:lstStyle/>
          <a:p>
            <a:pPr algn="ctr"/>
            <a:r>
              <a:rPr lang="en-US" sz="1600" dirty="0"/>
              <a:t>16 Years</a:t>
            </a:r>
          </a:p>
        </p:txBody>
      </p:sp>
      <p:cxnSp>
        <p:nvCxnSpPr>
          <p:cNvPr id="20" name="Straight Arrow Connector 19"/>
          <p:cNvCxnSpPr/>
          <p:nvPr/>
        </p:nvCxnSpPr>
        <p:spPr>
          <a:xfrm>
            <a:off x="6365486" y="1352244"/>
            <a:ext cx="2804308"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6648120" y="1013690"/>
            <a:ext cx="1842160" cy="338554"/>
          </a:xfrm>
          <a:prstGeom prst="rect">
            <a:avLst/>
          </a:prstGeom>
          <a:noFill/>
        </p:spPr>
        <p:txBody>
          <a:bodyPr wrap="square" rtlCol="0">
            <a:spAutoFit/>
          </a:bodyPr>
          <a:lstStyle/>
          <a:p>
            <a:pPr algn="ctr"/>
            <a:r>
              <a:rPr lang="en-US" sz="1600" dirty="0"/>
              <a:t>16 Years?</a:t>
            </a:r>
          </a:p>
        </p:txBody>
      </p:sp>
      <p:sp>
        <p:nvSpPr>
          <p:cNvPr id="23" name="Text Box 12"/>
          <p:cNvSpPr txBox="1">
            <a:spLocks noChangeArrowheads="1"/>
          </p:cNvSpPr>
          <p:nvPr/>
        </p:nvSpPr>
        <p:spPr bwMode="auto">
          <a:xfrm>
            <a:off x="8281457" y="1397300"/>
            <a:ext cx="888337" cy="308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buClr>
                <a:srgbClr val="FF3300"/>
              </a:buClr>
              <a:buFont typeface="Wingdings" panose="05000000000000000000" pitchFamily="2" charset="2"/>
              <a:buNone/>
            </a:pPr>
            <a:r>
              <a:rPr lang="en-US" altLang="en-US" sz="1400" b="1" dirty="0">
                <a:solidFill>
                  <a:srgbClr val="000000"/>
                </a:solidFill>
                <a:cs typeface="Arial" panose="020B0604020202020204" pitchFamily="34" charset="0"/>
              </a:rPr>
              <a:t>2016-19</a:t>
            </a:r>
          </a:p>
        </p:txBody>
      </p:sp>
      <p:sp>
        <p:nvSpPr>
          <p:cNvPr id="22" name="Rectangle 7"/>
          <p:cNvSpPr>
            <a:spLocks noChangeArrowheads="1"/>
          </p:cNvSpPr>
          <p:nvPr/>
        </p:nvSpPr>
        <p:spPr bwMode="grayWhite">
          <a:xfrm>
            <a:off x="3330250" y="1058745"/>
            <a:ext cx="5758189" cy="456153"/>
          </a:xfrm>
          <a:prstGeom prst="rect">
            <a:avLst/>
          </a:prstGeom>
          <a:noFill/>
          <a:ln w="285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eaLnBrk="1" hangingPunct="1">
              <a:lnSpc>
                <a:spcPct val="100000"/>
              </a:lnSpc>
              <a:spcBef>
                <a:spcPct val="0"/>
              </a:spcBef>
              <a:buClrTx/>
              <a:buFontTx/>
              <a:buNone/>
            </a:pPr>
            <a:endParaRPr lang="en-US" sz="1800"/>
          </a:p>
        </p:txBody>
      </p:sp>
    </p:spTree>
    <p:extLst>
      <p:ext uri="{BB962C8B-B14F-4D97-AF65-F5344CB8AC3E}">
        <p14:creationId xmlns:p14="http://schemas.microsoft.com/office/powerpoint/2010/main" val="117641135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2034702"/>
                                        </p:tgtEl>
                                        <p:attrNameLst>
                                          <p:attrName>style.visibility</p:attrName>
                                        </p:attrNameLst>
                                      </p:cBhvr>
                                      <p:to>
                                        <p:strVal val="visible"/>
                                      </p:to>
                                    </p:set>
                                    <p:animEffect transition="in" filter="wipe(right)">
                                      <p:cBhvr>
                                        <p:cTn id="7" dur="500"/>
                                        <p:tgtEl>
                                          <p:spTgt spid="2034702"/>
                                        </p:tgtEl>
                                      </p:cBhvr>
                                    </p:animEffect>
                                  </p:childTnLst>
                                </p:cTn>
                              </p:par>
                            </p:childTnLst>
                          </p:cTn>
                        </p:par>
                        <p:par>
                          <p:cTn id="8" fill="hold" nodeType="afterGroup">
                            <p:stCondLst>
                              <p:cond delay="1500"/>
                            </p:stCondLst>
                            <p:childTnLst>
                              <p:par>
                                <p:cTn id="9" presetID="22" presetClass="entr" presetSubtype="4" fill="hold" grpId="0" nodeType="afterEffect">
                                  <p:stCondLst>
                                    <p:cond delay="700"/>
                                  </p:stCondLst>
                                  <p:childTnLst>
                                    <p:set>
                                      <p:cBhvr>
                                        <p:cTn id="10" dur="1" fill="hold">
                                          <p:stCondLst>
                                            <p:cond delay="0"/>
                                          </p:stCondLst>
                                        </p:cTn>
                                        <p:tgtEl>
                                          <p:spTgt spid="18"/>
                                        </p:tgtEl>
                                        <p:attrNameLst>
                                          <p:attrName>style.visibility</p:attrName>
                                        </p:attrNameLst>
                                      </p:cBhvr>
                                      <p:to>
                                        <p:strVal val="visible"/>
                                      </p:to>
                                    </p:set>
                                    <p:animEffect transition="in" filter="wipe(down)">
                                      <p:cBhvr>
                                        <p:cTn id="11" dur="500"/>
                                        <p:tgtEl>
                                          <p:spTgt spid="18"/>
                                        </p:tgtEl>
                                      </p:cBhvr>
                                    </p:animEffect>
                                  </p:childTnLst>
                                </p:cTn>
                              </p:par>
                              <p:par>
                                <p:cTn id="12" presetID="16" presetClass="entr" presetSubtype="26" fill="hold" grpId="0" nodeType="withEffect">
                                  <p:stCondLst>
                                    <p:cond delay="1000"/>
                                  </p:stCondLst>
                                  <p:childTnLst>
                                    <p:set>
                                      <p:cBhvr>
                                        <p:cTn id="13" dur="1" fill="hold">
                                          <p:stCondLst>
                                            <p:cond delay="0"/>
                                          </p:stCondLst>
                                        </p:cTn>
                                        <p:tgtEl>
                                          <p:spTgt spid="22"/>
                                        </p:tgtEl>
                                        <p:attrNameLst>
                                          <p:attrName>style.visibility</p:attrName>
                                        </p:attrNameLst>
                                      </p:cBhvr>
                                      <p:to>
                                        <p:strVal val="visible"/>
                                      </p:to>
                                    </p:set>
                                    <p:animEffect transition="in" filter="barn(inHorizontal)">
                                      <p:cBhvr>
                                        <p:cTn id="1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4702" grpId="0" animBg="1"/>
      <p:bldP spid="18" grpId="0" animBg="1"/>
      <p:bldP spid="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105"/>
          <p:cNvSpPr>
            <a:spLocks noGrp="1" noChangeArrowheads="1"/>
          </p:cNvSpPr>
          <p:nvPr>
            <p:ph type="dt" sz="quarter" idx="10"/>
          </p:nvPr>
        </p:nvSpPr>
        <p:spPr/>
        <p:txBody>
          <a:bodyPr/>
          <a:lstStyle/>
          <a:p>
            <a:pPr>
              <a:defRPr/>
            </a:pPr>
            <a:r>
              <a:rPr lang="en-US"/>
              <a:t>12/01/09 - 9pm</a:t>
            </a:r>
          </a:p>
        </p:txBody>
      </p:sp>
      <p:sp>
        <p:nvSpPr>
          <p:cNvPr id="13316" name="Rectangle 106"/>
          <p:cNvSpPr>
            <a:spLocks noGrp="1" noChangeArrowheads="1"/>
          </p:cNvSpPr>
          <p:nvPr>
            <p:ph type="ftr" sz="quarter" idx="11"/>
          </p:nvPr>
        </p:nvSpPr>
        <p:spPr/>
        <p:txBody>
          <a:bodyPr/>
          <a:lstStyle/>
          <a:p>
            <a:pPr>
              <a:defRPr/>
            </a:pPr>
            <a:r>
              <a:rPr lang="en-US"/>
              <a:t>eSlide – P6466 – The Financial Crisis and the Future of the P/C</a:t>
            </a:r>
          </a:p>
        </p:txBody>
      </p:sp>
      <p:sp>
        <p:nvSpPr>
          <p:cNvPr id="13317" name="Rectangle 110"/>
          <p:cNvSpPr>
            <a:spLocks noGrp="1" noChangeArrowheads="1"/>
          </p:cNvSpPr>
          <p:nvPr>
            <p:ph type="sldNum" sz="quarter" idx="12"/>
          </p:nvPr>
        </p:nvSpPr>
        <p:spPr/>
        <p:txBody>
          <a:bodyPr/>
          <a:lstStyle/>
          <a:p>
            <a:pPr>
              <a:defRPr/>
            </a:pPr>
            <a:fld id="{7F0A8B1C-7103-4EB6-86C3-0E6790ADEDD4}" type="slidenum">
              <a:rPr lang="en-US" smtClean="0"/>
              <a:pPr>
                <a:defRPr/>
              </a:pPr>
              <a:t>4</a:t>
            </a:fld>
            <a:endParaRPr lang="en-US"/>
          </a:p>
        </p:txBody>
      </p:sp>
      <p:sp>
        <p:nvSpPr>
          <p:cNvPr id="4102" name="Freeform 2"/>
          <p:cNvSpPr>
            <a:spLocks/>
          </p:cNvSpPr>
          <p:nvPr/>
        </p:nvSpPr>
        <p:spPr bwMode="gray">
          <a:xfrm>
            <a:off x="4343400" y="2343150"/>
            <a:ext cx="161925" cy="285750"/>
          </a:xfrm>
          <a:custGeom>
            <a:avLst/>
            <a:gdLst>
              <a:gd name="T0" fmla="*/ 0 w 102"/>
              <a:gd name="T1" fmla="*/ 2147483647 h 180"/>
              <a:gd name="T2" fmla="*/ 0 w 102"/>
              <a:gd name="T3" fmla="*/ 0 h 180"/>
              <a:gd name="T4" fmla="*/ 2147483647 w 102"/>
              <a:gd name="T5" fmla="*/ 0 h 180"/>
              <a:gd name="T6" fmla="*/ 0 60000 65536"/>
              <a:gd name="T7" fmla="*/ 0 60000 65536"/>
              <a:gd name="T8" fmla="*/ 0 60000 65536"/>
              <a:gd name="T9" fmla="*/ 0 w 102"/>
              <a:gd name="T10" fmla="*/ 0 h 180"/>
              <a:gd name="T11" fmla="*/ 102 w 102"/>
              <a:gd name="T12" fmla="*/ 180 h 180"/>
            </a:gdLst>
            <a:ahLst/>
            <a:cxnLst>
              <a:cxn ang="T6">
                <a:pos x="T0" y="T1"/>
              </a:cxn>
              <a:cxn ang="T7">
                <a:pos x="T2" y="T3"/>
              </a:cxn>
              <a:cxn ang="T8">
                <a:pos x="T4" y="T5"/>
              </a:cxn>
            </a:cxnLst>
            <a:rect l="T9" t="T10" r="T11" b="T12"/>
            <a:pathLst>
              <a:path w="102" h="180">
                <a:moveTo>
                  <a:pt x="0" y="180"/>
                </a:moveTo>
                <a:lnTo>
                  <a:pt x="0" y="0"/>
                </a:lnTo>
                <a:lnTo>
                  <a:pt x="102" y="0"/>
                </a:lnTo>
              </a:path>
            </a:pathLst>
          </a:custGeom>
          <a:noFill/>
          <a:ln w="12700" cmpd="sng">
            <a:solidFill>
              <a:schemeClr val="tx1"/>
            </a:solidFill>
            <a:round/>
            <a:headEnd/>
            <a:tailEnd/>
          </a:ln>
        </p:spPr>
        <p:txBody>
          <a:bodyPr/>
          <a:lstStyle/>
          <a:p>
            <a:endParaRPr lang="en-US"/>
          </a:p>
        </p:txBody>
      </p:sp>
      <p:sp>
        <p:nvSpPr>
          <p:cNvPr id="4103" name="Rectangle 3"/>
          <p:cNvSpPr>
            <a:spLocks noGrp="1" noChangeArrowheads="1"/>
          </p:cNvSpPr>
          <p:nvPr>
            <p:ph type="title"/>
          </p:nvPr>
        </p:nvSpPr>
        <p:spPr>
          <a:xfrm>
            <a:off x="538420" y="171450"/>
            <a:ext cx="6796446" cy="788988"/>
          </a:xfrm>
        </p:spPr>
        <p:txBody>
          <a:bodyPr/>
          <a:lstStyle/>
          <a:p>
            <a:r>
              <a:rPr lang="en-US" dirty="0"/>
              <a:t>Shares of Global Output, Advanced vs. Developing Economies, 2015</a:t>
            </a:r>
          </a:p>
        </p:txBody>
      </p:sp>
      <p:graphicFrame>
        <p:nvGraphicFramePr>
          <p:cNvPr id="6151176" name="Object 8"/>
          <p:cNvGraphicFramePr>
            <a:graphicFrameLocks noGrp="1"/>
          </p:cNvGraphicFramePr>
          <p:nvPr>
            <p:ph idx="4294967295"/>
            <p:extLst>
              <p:ext uri="{D42A27DB-BD31-4B8C-83A1-F6EECF244321}">
                <p14:modId xmlns:p14="http://schemas.microsoft.com/office/powerpoint/2010/main" val="692152183"/>
              </p:ext>
            </p:extLst>
          </p:nvPr>
        </p:nvGraphicFramePr>
        <p:xfrm>
          <a:off x="2806725" y="1519949"/>
          <a:ext cx="5972175" cy="4867275"/>
        </p:xfrm>
        <a:graphic>
          <a:graphicData uri="http://schemas.openxmlformats.org/presentationml/2006/ole">
            <mc:AlternateContent xmlns:mc="http://schemas.openxmlformats.org/markup-compatibility/2006">
              <mc:Choice xmlns:v="urn:schemas-microsoft-com:vml" Requires="v">
                <p:oleObj spid="_x0000_s20574356" name="Chart" r:id="rId4" imgW="4562630" imgH="3724172" progId="MSGraph.Chart.8">
                  <p:embed followColorScheme="full"/>
                </p:oleObj>
              </mc:Choice>
              <mc:Fallback>
                <p:oleObj name="Chart" r:id="rId4" imgW="4562630" imgH="3724172" progId="MSGraph.Chart.8">
                  <p:embed followColorScheme="full"/>
                  <p:pic>
                    <p:nvPicPr>
                      <p:cNvPr id="0" name="Object 8"/>
                      <p:cNvPicPr preferRelativeResize="0">
                        <a:picLocks noGrp="1" noChangeArrowheads="1"/>
                      </p:cNvPicPr>
                      <p:nvPr/>
                    </p:nvPicPr>
                    <p:blipFill>
                      <a:blip r:embed="rId5"/>
                      <a:srcRect/>
                      <a:stretch>
                        <a:fillRect/>
                      </a:stretch>
                    </p:blipFill>
                    <p:spPr bwMode="gray">
                      <a:xfrm>
                        <a:off x="2806725" y="1519949"/>
                        <a:ext cx="5972175" cy="486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04" name="Rectangle 5"/>
          <p:cNvSpPr>
            <a:spLocks noChangeArrowheads="1"/>
          </p:cNvSpPr>
          <p:nvPr/>
        </p:nvSpPr>
        <p:spPr bwMode="auto">
          <a:xfrm>
            <a:off x="0" y="6245525"/>
            <a:ext cx="8357419" cy="612475"/>
          </a:xfrm>
          <a:prstGeom prst="rect">
            <a:avLst/>
          </a:prstGeom>
          <a:noFill/>
          <a:ln w="9525">
            <a:noFill/>
            <a:miter lim="800000"/>
            <a:headEnd/>
            <a:tailEnd/>
          </a:ln>
        </p:spPr>
        <p:txBody>
          <a:bodyPr wrap="square"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*Based on GDP adjusted for purchasing power parity					</a:t>
            </a:r>
          </a:p>
          <a:p>
            <a:pPr eaLnBrk="0" hangingPunct="0">
              <a:lnSpc>
                <a:spcPct val="85000"/>
              </a:lnSpc>
              <a:spcBef>
                <a:spcPct val="25000"/>
              </a:spcBef>
              <a:buClr>
                <a:schemeClr val="accent2"/>
              </a:buClr>
              <a:buFont typeface="Wingdings" pitchFamily="2" charset="2"/>
              <a:buNone/>
            </a:pPr>
            <a:r>
              <a:rPr lang="en-US" sz="1100" dirty="0"/>
              <a:t>Sources: </a:t>
            </a:r>
            <a:r>
              <a:rPr lang="en-US" sz="1100" dirty="0">
                <a:hlinkClick r:id="rId6"/>
              </a:rPr>
              <a:t>http://www.economywatch.com/economic-statistics/economic-indicators/GDP_Share_of_World_Total_PPP</a:t>
            </a:r>
            <a:r>
              <a:rPr lang="en-US" sz="1100" dirty="0"/>
              <a:t> (citing the International Monetary Fund, as updated 30 June 2016); Ins. Info. Institute</a:t>
            </a:r>
          </a:p>
        </p:txBody>
      </p:sp>
      <p:sp>
        <p:nvSpPr>
          <p:cNvPr id="9" name="AutoShape 13"/>
          <p:cNvSpPr>
            <a:spLocks noChangeArrowheads="1"/>
          </p:cNvSpPr>
          <p:nvPr/>
        </p:nvSpPr>
        <p:spPr bwMode="blackWhite">
          <a:xfrm>
            <a:off x="2558375" y="1083621"/>
            <a:ext cx="2239768" cy="1259529"/>
          </a:xfrm>
          <a:prstGeom prst="wedgeRectCallout">
            <a:avLst>
              <a:gd name="adj1" fmla="val -42766"/>
              <a:gd name="adj2" fmla="val 128340"/>
            </a:avLst>
          </a:prstGeom>
          <a:solidFill>
            <a:schemeClr val="accent2"/>
          </a:soli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rPr>
              <a:t>China is the world’s largest economy.* The EU will be third after the UK leaves.</a:t>
            </a:r>
          </a:p>
        </p:txBody>
      </p:sp>
      <p:sp>
        <p:nvSpPr>
          <p:cNvPr id="12" name="AutoShape 13"/>
          <p:cNvSpPr>
            <a:spLocks noChangeArrowheads="1"/>
          </p:cNvSpPr>
          <p:nvPr/>
        </p:nvSpPr>
        <p:spPr bwMode="blackWhite">
          <a:xfrm>
            <a:off x="332414" y="2746737"/>
            <a:ext cx="2418736" cy="2127546"/>
          </a:xfrm>
          <a:prstGeom prst="wedgeRectCallout">
            <a:avLst>
              <a:gd name="adj1" fmla="val -30642"/>
              <a:gd name="adj2" fmla="val 13549"/>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hangingPunct="0">
              <a:lnSpc>
                <a:spcPct val="90000"/>
              </a:lnSpc>
              <a:spcBef>
                <a:spcPct val="50000"/>
              </a:spcBef>
              <a:buClr>
                <a:schemeClr val="bg1"/>
              </a:buClr>
              <a:buFont typeface="Wingdings" pitchFamily="2" charset="2"/>
              <a:buNone/>
              <a:defRPr/>
            </a:pPr>
            <a:r>
              <a:rPr lang="en-US" b="1" dirty="0">
                <a:solidFill>
                  <a:schemeClr val="bg1"/>
                </a:solidFill>
              </a:rPr>
              <a:t>Largest economies </a:t>
            </a:r>
            <a:r>
              <a:rPr lang="en-US" b="1" u="sng" dirty="0">
                <a:solidFill>
                  <a:schemeClr val="bg1"/>
                </a:solidFill>
              </a:rPr>
              <a:t>(% of world GDP)</a:t>
            </a:r>
          </a:p>
          <a:p>
            <a:pPr algn="r" eaLnBrk="0" hangingPunct="0">
              <a:lnSpc>
                <a:spcPct val="90000"/>
              </a:lnSpc>
              <a:spcBef>
                <a:spcPct val="50000"/>
              </a:spcBef>
              <a:buClr>
                <a:schemeClr val="bg1"/>
              </a:buClr>
              <a:buFont typeface="Wingdings" pitchFamily="2" charset="2"/>
              <a:buNone/>
              <a:defRPr/>
            </a:pPr>
            <a:r>
              <a:rPr lang="en-US" b="1" dirty="0">
                <a:solidFill>
                  <a:schemeClr val="bg1"/>
                </a:solidFill>
              </a:rPr>
              <a:t>China  17.1%</a:t>
            </a:r>
            <a:br>
              <a:rPr lang="en-US" b="1" dirty="0">
                <a:solidFill>
                  <a:schemeClr val="bg1"/>
                </a:solidFill>
              </a:rPr>
            </a:br>
            <a:r>
              <a:rPr lang="en-US" b="1" dirty="0">
                <a:solidFill>
                  <a:schemeClr val="bg1"/>
                </a:solidFill>
              </a:rPr>
              <a:t>Euro Union 16.9%</a:t>
            </a:r>
            <a:br>
              <a:rPr lang="en-US" b="1" dirty="0">
                <a:solidFill>
                  <a:schemeClr val="bg1"/>
                </a:solidFill>
              </a:rPr>
            </a:br>
            <a:r>
              <a:rPr lang="en-US" b="1" dirty="0">
                <a:solidFill>
                  <a:schemeClr val="bg1"/>
                </a:solidFill>
              </a:rPr>
              <a:t>U.S.  15.8%</a:t>
            </a:r>
            <a:br>
              <a:rPr lang="en-US" b="1" dirty="0">
                <a:solidFill>
                  <a:schemeClr val="bg1"/>
                </a:solidFill>
              </a:rPr>
            </a:br>
            <a:r>
              <a:rPr lang="en-US" b="1" dirty="0">
                <a:solidFill>
                  <a:schemeClr val="bg1"/>
                </a:solidFill>
              </a:rPr>
              <a:t>India   7.0%</a:t>
            </a:r>
            <a:br>
              <a:rPr lang="en-US" b="1" dirty="0">
                <a:solidFill>
                  <a:schemeClr val="bg1"/>
                </a:solidFill>
              </a:rPr>
            </a:br>
            <a:r>
              <a:rPr lang="en-US" b="1" dirty="0">
                <a:solidFill>
                  <a:schemeClr val="bg1"/>
                </a:solidFill>
              </a:rPr>
              <a:t>Japan   4.3%</a:t>
            </a:r>
            <a:br>
              <a:rPr lang="en-US" b="1" dirty="0">
                <a:solidFill>
                  <a:schemeClr val="bg1"/>
                </a:solidFill>
              </a:rPr>
            </a:br>
            <a:r>
              <a:rPr lang="en-US" b="1" dirty="0">
                <a:solidFill>
                  <a:schemeClr val="bg1"/>
                </a:solidFill>
              </a:rPr>
              <a:t>Germany 3.4%</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500"/>
                                  </p:stCondLst>
                                  <p:childTnLst>
                                    <p:set>
                                      <p:cBhvr>
                                        <p:cTn id="6" dur="1" fill="hold">
                                          <p:stCondLst>
                                            <p:cond delay="0"/>
                                          </p:stCondLst>
                                        </p:cTn>
                                        <p:tgtEl>
                                          <p:spTgt spid="9"/>
                                        </p:tgtEl>
                                        <p:attrNameLst>
                                          <p:attrName>style.visibility</p:attrName>
                                        </p:attrNameLst>
                                      </p:cBhvr>
                                      <p:to>
                                        <p:strVal val="visible"/>
                                      </p:to>
                                    </p:set>
                                    <p:animEffect transition="in" filter="wipe(right)">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105"/>
          <p:cNvSpPr>
            <a:spLocks noGrp="1" noChangeArrowheads="1"/>
          </p:cNvSpPr>
          <p:nvPr>
            <p:ph type="dt" sz="quarter" idx="10"/>
          </p:nvPr>
        </p:nvSpPr>
        <p:spPr/>
        <p:txBody>
          <a:bodyPr/>
          <a:lstStyle/>
          <a:p>
            <a:pPr>
              <a:defRPr/>
            </a:pPr>
            <a:r>
              <a:rPr lang="en-US">
                <a:solidFill>
                  <a:srgbClr val="FFFFFF"/>
                </a:solidFill>
              </a:rPr>
              <a:t>12/01/09 - 9pm</a:t>
            </a:r>
          </a:p>
        </p:txBody>
      </p:sp>
      <p:sp>
        <p:nvSpPr>
          <p:cNvPr id="22532" name="Rectangle 106"/>
          <p:cNvSpPr>
            <a:spLocks noGrp="1" noChangeArrowheads="1"/>
          </p:cNvSpPr>
          <p:nvPr>
            <p:ph type="ftr" sz="quarter" idx="11"/>
          </p:nvPr>
        </p:nvSpPr>
        <p:spPr/>
        <p:txBody>
          <a:bodyPr/>
          <a:lstStyle/>
          <a:p>
            <a:pPr>
              <a:defRPr/>
            </a:pPr>
            <a:r>
              <a:rPr lang="en-US">
                <a:solidFill>
                  <a:srgbClr val="FFFFFF"/>
                </a:solidFill>
              </a:rPr>
              <a:t>eSlide – P6466 – The Financial Crisis and the Future of the P/C</a:t>
            </a:r>
          </a:p>
        </p:txBody>
      </p:sp>
      <p:sp>
        <p:nvSpPr>
          <p:cNvPr id="22533" name="Rectangle 110"/>
          <p:cNvSpPr>
            <a:spLocks noGrp="1" noChangeArrowheads="1"/>
          </p:cNvSpPr>
          <p:nvPr>
            <p:ph type="sldNum" sz="quarter" idx="12"/>
          </p:nvPr>
        </p:nvSpPr>
        <p:spPr/>
        <p:txBody>
          <a:bodyPr/>
          <a:lstStyle/>
          <a:p>
            <a:pPr>
              <a:defRPr/>
            </a:pPr>
            <a:fld id="{44D5F50F-E340-4757-8594-9CD26E9B588B}" type="slidenum">
              <a:rPr lang="en-US" smtClean="0">
                <a:solidFill>
                  <a:srgbClr val="000000"/>
                </a:solidFill>
              </a:rPr>
              <a:pPr>
                <a:defRPr/>
              </a:pPr>
              <a:t>40</a:t>
            </a:fld>
            <a:endParaRPr lang="en-US">
              <a:solidFill>
                <a:srgbClr val="000000"/>
              </a:solidFill>
            </a:endParaRPr>
          </a:p>
        </p:txBody>
      </p:sp>
      <p:sp>
        <p:nvSpPr>
          <p:cNvPr id="37894" name="Rectangle 2"/>
          <p:cNvSpPr>
            <a:spLocks noGrp="1" noChangeArrowheads="1"/>
          </p:cNvSpPr>
          <p:nvPr>
            <p:ph type="title"/>
          </p:nvPr>
        </p:nvSpPr>
        <p:spPr>
          <a:xfrm>
            <a:off x="325303" y="122101"/>
            <a:ext cx="7400925" cy="860425"/>
          </a:xfrm>
        </p:spPr>
        <p:txBody>
          <a:bodyPr/>
          <a:lstStyle/>
          <a:p>
            <a:r>
              <a:rPr lang="en-US" dirty="0"/>
              <a:t>P/C Insurance Industry </a:t>
            </a:r>
            <a:br>
              <a:rPr lang="en-US" dirty="0"/>
            </a:br>
            <a:r>
              <a:rPr lang="en-US" dirty="0"/>
              <a:t>Combined Ratio, 2001–2015*</a:t>
            </a:r>
          </a:p>
        </p:txBody>
      </p:sp>
      <p:sp>
        <p:nvSpPr>
          <p:cNvPr id="37895" name="Rectangle 3"/>
          <p:cNvSpPr>
            <a:spLocks noChangeArrowheads="1"/>
          </p:cNvSpPr>
          <p:nvPr/>
        </p:nvSpPr>
        <p:spPr bwMode="auto">
          <a:xfrm>
            <a:off x="-50240" y="6308709"/>
            <a:ext cx="8915400" cy="569387"/>
          </a:xfrm>
          <a:prstGeom prst="rect">
            <a:avLst/>
          </a:prstGeom>
          <a:noFill/>
          <a:ln w="9525" algn="ctr">
            <a:noFill/>
            <a:miter lim="800000"/>
            <a:headEnd/>
            <a:tailEnd/>
          </a:ln>
        </p:spPr>
        <p:txBody>
          <a:bodyPr lIns="365760" tIns="0" rIns="0" bIns="137160" anchor="b">
            <a:spAutoFit/>
          </a:bodyPr>
          <a:lstStyle/>
          <a:p>
            <a:pPr eaLnBrk="0" fontAlgn="base" hangingPunct="0">
              <a:lnSpc>
                <a:spcPct val="85000"/>
              </a:lnSpc>
              <a:spcBef>
                <a:spcPct val="25000"/>
              </a:spcBef>
              <a:spcAft>
                <a:spcPct val="0"/>
              </a:spcAft>
              <a:buClr>
                <a:srgbClr val="FF6801"/>
              </a:buClr>
              <a:buFont typeface="Wingdings" pitchFamily="2" charset="2"/>
              <a:buNone/>
            </a:pPr>
            <a:r>
              <a:rPr lang="en-US" sz="1000" dirty="0">
                <a:solidFill>
                  <a:srgbClr val="000000"/>
                </a:solidFill>
                <a:latin typeface="Arial" charset="0"/>
                <a:cs typeface="Arial" charset="0"/>
              </a:rPr>
              <a:t>* Excludes Mortgage &amp; Financial Guaranty insurers 2008--2014. Including M&amp;FG, 2008=105.1, 2009=100.7, 2010=102.4, 2011=108.1; 2012:=103.2; 2013: = 96.1; 2014: = 97.0.                              </a:t>
            </a:r>
          </a:p>
          <a:p>
            <a:pPr eaLnBrk="0" fontAlgn="base" hangingPunct="0">
              <a:lnSpc>
                <a:spcPct val="85000"/>
              </a:lnSpc>
              <a:spcBef>
                <a:spcPct val="25000"/>
              </a:spcBef>
              <a:spcAft>
                <a:spcPct val="0"/>
              </a:spcAft>
              <a:buClr>
                <a:srgbClr val="FF6801"/>
              </a:buClr>
              <a:buFont typeface="Wingdings" pitchFamily="2" charset="2"/>
              <a:buNone/>
            </a:pPr>
            <a:r>
              <a:rPr lang="en-US" sz="1000" dirty="0">
                <a:solidFill>
                  <a:srgbClr val="000000"/>
                </a:solidFill>
                <a:latin typeface="Arial" charset="0"/>
                <a:cs typeface="Arial" charset="0"/>
              </a:rPr>
              <a:t>Sources: A.M. Best, ISO.</a:t>
            </a:r>
          </a:p>
        </p:txBody>
      </p:sp>
      <p:graphicFrame>
        <p:nvGraphicFramePr>
          <p:cNvPr id="37890" name="Object 4"/>
          <p:cNvGraphicFramePr>
            <a:graphicFrameLocks noChangeAspect="1"/>
          </p:cNvGraphicFramePr>
          <p:nvPr>
            <p:extLst/>
          </p:nvPr>
        </p:nvGraphicFramePr>
        <p:xfrm>
          <a:off x="247649" y="1192735"/>
          <a:ext cx="8577263" cy="4102552"/>
        </p:xfrm>
        <a:graphic>
          <a:graphicData uri="http://schemas.openxmlformats.org/presentationml/2006/ole">
            <mc:AlternateContent xmlns:mc="http://schemas.openxmlformats.org/markup-compatibility/2006">
              <mc:Choice xmlns:v="urn:schemas-microsoft-com:vml" Requires="v">
                <p:oleObj spid="_x0000_s21239872" name="Chart" r:id="rId5" imgW="8534284" imgH="3628948" progId="MSGraph.Chart.8">
                  <p:embed followColorScheme="full"/>
                </p:oleObj>
              </mc:Choice>
              <mc:Fallback>
                <p:oleObj name="Chart" r:id="rId5" imgW="8534284" imgH="3628948" progId="MSGraph.Chart.8">
                  <p:embed followColorScheme="full"/>
                  <p:pic>
                    <p:nvPicPr>
                      <p:cNvPr id="0" name=""/>
                      <p:cNvPicPr>
                        <a:picLocks noChangeAspect="1" noChangeArrowheads="1"/>
                      </p:cNvPicPr>
                      <p:nvPr/>
                    </p:nvPicPr>
                    <p:blipFill>
                      <a:blip r:embed="rId6"/>
                      <a:srcRect/>
                      <a:stretch>
                        <a:fillRect/>
                      </a:stretch>
                    </p:blipFill>
                    <p:spPr bwMode="gray">
                      <a:xfrm>
                        <a:off x="247649" y="1192735"/>
                        <a:ext cx="8577263" cy="4102552"/>
                      </a:xfrm>
                      <a:prstGeom prst="rect">
                        <a:avLst/>
                      </a:prstGeom>
                      <a:noFill/>
                      <a:extLst/>
                    </p:spPr>
                  </p:pic>
                </p:oleObj>
              </mc:Fallback>
            </mc:AlternateContent>
          </a:graphicData>
        </a:graphic>
      </p:graphicFrame>
      <p:sp>
        <p:nvSpPr>
          <p:cNvPr id="19" name="AutoShape 6"/>
          <p:cNvSpPr>
            <a:spLocks noChangeArrowheads="1"/>
          </p:cNvSpPr>
          <p:nvPr/>
        </p:nvSpPr>
        <p:spPr bwMode="blackWhite">
          <a:xfrm>
            <a:off x="3196837" y="2289801"/>
            <a:ext cx="1251488" cy="895350"/>
          </a:xfrm>
          <a:prstGeom prst="wedgeRectCallout">
            <a:avLst>
              <a:gd name="adj1" fmla="val -7324"/>
              <a:gd name="adj2" fmla="val 111438"/>
            </a:avLst>
          </a:prstGeom>
          <a:gradFill rotWithShape="1">
            <a:gsLst>
              <a:gs pos="0">
                <a:schemeClr val="hlink"/>
              </a:gs>
              <a:gs pos="100000">
                <a:srgbClr val="226544"/>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FFFFFF"/>
                </a:solidFill>
                <a:latin typeface="Arial" charset="0"/>
                <a:cs typeface="Arial" charset="0"/>
              </a:rPr>
              <a:t>Best Combined Ratio Since 1949 (87.6)</a:t>
            </a:r>
          </a:p>
        </p:txBody>
      </p:sp>
      <p:sp>
        <p:nvSpPr>
          <p:cNvPr id="21" name="PPTShape_1"/>
          <p:cNvSpPr>
            <a:spLocks noChangeArrowheads="1"/>
          </p:cNvSpPr>
          <p:nvPr/>
        </p:nvSpPr>
        <p:spPr bwMode="blackWhite">
          <a:xfrm>
            <a:off x="6448425" y="1152605"/>
            <a:ext cx="1810672" cy="843343"/>
          </a:xfrm>
          <a:prstGeom prst="wedgeRectCallout">
            <a:avLst>
              <a:gd name="adj1" fmla="val -54170"/>
              <a:gd name="adj2" fmla="val 134891"/>
            </a:avLst>
          </a:prstGeom>
          <a:solidFill>
            <a:schemeClr val="bg1">
              <a:lumMod val="50000"/>
            </a:schemeClr>
          </a:soli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1400" b="1" dirty="0">
                <a:solidFill>
                  <a:srgbClr val="FFFFFF"/>
                </a:solidFill>
                <a:latin typeface="Arial" charset="0"/>
                <a:cs typeface="Arial" charset="0"/>
              </a:rPr>
              <a:t>Higher CAT Losses, Shrinking Reserve Releases, Toll of Soft Market</a:t>
            </a:r>
          </a:p>
        </p:txBody>
      </p:sp>
      <p:sp>
        <p:nvSpPr>
          <p:cNvPr id="22" name="AutoShape 7"/>
          <p:cNvSpPr>
            <a:spLocks noChangeArrowheads="1"/>
          </p:cNvSpPr>
          <p:nvPr/>
        </p:nvSpPr>
        <p:spPr bwMode="blackWhite">
          <a:xfrm>
            <a:off x="1374225" y="979561"/>
            <a:ext cx="2124075" cy="701755"/>
          </a:xfrm>
          <a:prstGeom prst="wedgeRectCallout">
            <a:avLst>
              <a:gd name="adj1" fmla="val -55484"/>
              <a:gd name="adj2" fmla="val 113339"/>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dirty="0">
                <a:solidFill>
                  <a:srgbClr val="FFFFFF"/>
                </a:solidFill>
                <a:latin typeface="Arial" charset="0"/>
                <a:cs typeface="Arial" charset="0"/>
              </a:rPr>
              <a:t>Insurers Paid Nearly $1.16 for Every $1 in Earned Premiums</a:t>
            </a:r>
          </a:p>
        </p:txBody>
      </p:sp>
      <p:sp>
        <p:nvSpPr>
          <p:cNvPr id="23" name="AutoShape 5"/>
          <p:cNvSpPr>
            <a:spLocks noChangeArrowheads="1"/>
          </p:cNvSpPr>
          <p:nvPr/>
        </p:nvSpPr>
        <p:spPr bwMode="blackWhite">
          <a:xfrm>
            <a:off x="1868128" y="5335417"/>
            <a:ext cx="1452499" cy="895350"/>
          </a:xfrm>
          <a:prstGeom prst="wedgeRectCallout">
            <a:avLst>
              <a:gd name="adj1" fmla="val 37327"/>
              <a:gd name="adj2" fmla="val -207686"/>
            </a:avLst>
          </a:prstGeom>
          <a:gradFill rotWithShape="1">
            <a:gsLst>
              <a:gs pos="0">
                <a:schemeClr val="folHlink"/>
              </a:gs>
              <a:gs pos="100000">
                <a:srgbClr val="6D0016"/>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a:solidFill>
                  <a:srgbClr val="FFFFFF"/>
                </a:solidFill>
                <a:latin typeface="Arial" charset="0"/>
                <a:cs typeface="Arial" charset="0"/>
              </a:rPr>
              <a:t>Heavy Use of Reinsurance Lowered Net Losses</a:t>
            </a:r>
          </a:p>
        </p:txBody>
      </p:sp>
      <p:sp>
        <p:nvSpPr>
          <p:cNvPr id="12" name="Oval 11"/>
          <p:cNvSpPr>
            <a:spLocks noChangeArrowheads="1"/>
          </p:cNvSpPr>
          <p:nvPr/>
        </p:nvSpPr>
        <p:spPr bwMode="auto">
          <a:xfrm rot="16200000">
            <a:off x="7224420" y="3057719"/>
            <a:ext cx="1439697" cy="1841789"/>
          </a:xfrm>
          <a:prstGeom prst="ellipse">
            <a:avLst/>
          </a:prstGeom>
          <a:noFill/>
          <a:ln w="38100">
            <a:solidFill>
              <a:srgbClr val="FF00FF"/>
            </a:solidFill>
            <a:round/>
            <a:headEnd/>
            <a:tailEnd/>
          </a:ln>
        </p:spPr>
        <p:txBody>
          <a:bodyPr vert="eaVert" wrap="none" lIns="92075" tIns="46038" rIns="92075" bIns="46038" anchor="ctr"/>
          <a:lstStyle/>
          <a:p>
            <a:pPr eaLnBrk="0" hangingPunct="0">
              <a:spcBef>
                <a:spcPct val="50000"/>
              </a:spcBef>
              <a:buClr>
                <a:srgbClr val="FF3300"/>
              </a:buClr>
              <a:buFont typeface="Wingdings" pitchFamily="2" charset="2"/>
              <a:buNone/>
            </a:pPr>
            <a:endParaRPr lang="en-US" sz="1000">
              <a:latin typeface="Times New Roman" pitchFamily="18" charset="0"/>
            </a:endParaRPr>
          </a:p>
        </p:txBody>
      </p:sp>
    </p:spTree>
    <p:custDataLst>
      <p:tags r:id="rId2"/>
    </p:custDataLst>
    <p:extLst>
      <p:ext uri="{BB962C8B-B14F-4D97-AF65-F5344CB8AC3E}">
        <p14:creationId xmlns:p14="http://schemas.microsoft.com/office/powerpoint/2010/main" val="34493421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par>
                          <p:cTn id="8" fill="hold">
                            <p:stCondLst>
                              <p:cond delay="1000"/>
                            </p:stCondLst>
                            <p:childTnLst>
                              <p:par>
                                <p:cTn id="9" presetID="22" presetClass="entr" presetSubtype="4" fill="hold" grpId="0" nodeType="afterEffect">
                                  <p:stCondLst>
                                    <p:cond delay="500"/>
                                  </p:stCondLst>
                                  <p:childTnLst>
                                    <p:set>
                                      <p:cBhvr>
                                        <p:cTn id="10" dur="1" fill="hold">
                                          <p:stCondLst>
                                            <p:cond delay="0"/>
                                          </p:stCondLst>
                                        </p:cTn>
                                        <p:tgtEl>
                                          <p:spTgt spid="21"/>
                                        </p:tgtEl>
                                        <p:attrNameLst>
                                          <p:attrName>style.visibility</p:attrName>
                                        </p:attrNameLst>
                                      </p:cBhvr>
                                      <p:to>
                                        <p:strVal val="visible"/>
                                      </p:to>
                                    </p:set>
                                    <p:animEffect transition="in" filter="wipe(down)">
                                      <p:cBhvr>
                                        <p:cTn id="11" dur="500"/>
                                        <p:tgtEl>
                                          <p:spTgt spid="21"/>
                                        </p:tgtEl>
                                      </p:cBhvr>
                                    </p:animEffect>
                                  </p:childTnLst>
                                </p:cTn>
                              </p:par>
                            </p:childTnLst>
                          </p:cTn>
                        </p:par>
                        <p:par>
                          <p:cTn id="12" fill="hold">
                            <p:stCondLst>
                              <p:cond delay="2000"/>
                            </p:stCondLst>
                            <p:childTnLst>
                              <p:par>
                                <p:cTn id="13" presetID="22" presetClass="entr" presetSubtype="4" fill="hold" grpId="0" nodeType="afterEffect">
                                  <p:stCondLst>
                                    <p:cond delay="500"/>
                                  </p:stCondLst>
                                  <p:childTnLst>
                                    <p:set>
                                      <p:cBhvr>
                                        <p:cTn id="14" dur="1" fill="hold">
                                          <p:stCondLst>
                                            <p:cond delay="0"/>
                                          </p:stCondLst>
                                        </p:cTn>
                                        <p:tgtEl>
                                          <p:spTgt spid="22"/>
                                        </p:tgtEl>
                                        <p:attrNameLst>
                                          <p:attrName>style.visibility</p:attrName>
                                        </p:attrNameLst>
                                      </p:cBhvr>
                                      <p:to>
                                        <p:strVal val="visible"/>
                                      </p:to>
                                    </p:set>
                                    <p:animEffect transition="in" filter="wipe(down)">
                                      <p:cBhvr>
                                        <p:cTn id="15" dur="500"/>
                                        <p:tgtEl>
                                          <p:spTgt spid="22"/>
                                        </p:tgtEl>
                                      </p:cBhvr>
                                    </p:animEffect>
                                  </p:childTnLst>
                                </p:cTn>
                              </p:par>
                            </p:childTnLst>
                          </p:cTn>
                        </p:par>
                        <p:par>
                          <p:cTn id="16" fill="hold">
                            <p:stCondLst>
                              <p:cond delay="3000"/>
                            </p:stCondLst>
                            <p:childTnLst>
                              <p:par>
                                <p:cTn id="17" presetID="22" presetClass="entr" presetSubtype="4" fill="hold" grpId="0" nodeType="afterEffect">
                                  <p:stCondLst>
                                    <p:cond delay="500"/>
                                  </p:stCondLst>
                                  <p:childTnLst>
                                    <p:set>
                                      <p:cBhvr>
                                        <p:cTn id="18" dur="1" fill="hold">
                                          <p:stCondLst>
                                            <p:cond delay="0"/>
                                          </p:stCondLst>
                                        </p:cTn>
                                        <p:tgtEl>
                                          <p:spTgt spid="23"/>
                                        </p:tgtEl>
                                        <p:attrNameLst>
                                          <p:attrName>style.visibility</p:attrName>
                                        </p:attrNameLst>
                                      </p:cBhvr>
                                      <p:to>
                                        <p:strVal val="visible"/>
                                      </p:to>
                                    </p:set>
                                    <p:animEffect transition="in" filter="wipe(down)">
                                      <p:cBhvr>
                                        <p:cTn id="1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22" grpId="0" animBg="1"/>
      <p:bldP spid="23"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ChangeArrowheads="1"/>
          </p:cNvSpPr>
          <p:nvPr>
            <p:ph type="title" idx="4294967295"/>
          </p:nvPr>
        </p:nvSpPr>
        <p:spPr/>
        <p:txBody>
          <a:bodyPr/>
          <a:lstStyle/>
          <a:p>
            <a:r>
              <a:rPr lang="en-US" dirty="0"/>
              <a:t>Property/Casualty Insurance Industry Investment Income: 2000–2015</a:t>
            </a:r>
            <a:r>
              <a:rPr lang="en-US" baseline="30000" dirty="0"/>
              <a:t>1</a:t>
            </a:r>
          </a:p>
        </p:txBody>
      </p:sp>
      <p:graphicFrame>
        <p:nvGraphicFramePr>
          <p:cNvPr id="58370" name="Object 3"/>
          <p:cNvGraphicFramePr>
            <a:graphicFrameLocks/>
          </p:cNvGraphicFramePr>
          <p:nvPr>
            <p:extLst>
              <p:ext uri="{D42A27DB-BD31-4B8C-83A1-F6EECF244321}">
                <p14:modId xmlns:p14="http://schemas.microsoft.com/office/powerpoint/2010/main" val="3801485559"/>
              </p:ext>
            </p:extLst>
          </p:nvPr>
        </p:nvGraphicFramePr>
        <p:xfrm>
          <a:off x="546761" y="1454226"/>
          <a:ext cx="7605658" cy="3874860"/>
        </p:xfrm>
        <a:graphic>
          <a:graphicData uri="http://schemas.openxmlformats.org/presentationml/2006/ole">
            <mc:AlternateContent xmlns:mc="http://schemas.openxmlformats.org/markup-compatibility/2006">
              <mc:Choice xmlns:v="urn:schemas-microsoft-com:vml" Requires="v">
                <p:oleObj spid="_x0000_s21251116" name="Chart" r:id="rId4" imgW="8439201" imgH="3657446" progId="MSGraph.Chart.8">
                  <p:embed followColorScheme="full"/>
                </p:oleObj>
              </mc:Choice>
              <mc:Fallback>
                <p:oleObj name="Chart" r:id="rId4" imgW="8439201" imgH="3657446" progId="MSGraph.Chart.8">
                  <p:embed followColorScheme="full"/>
                  <p:pic>
                    <p:nvPicPr>
                      <p:cNvPr id="0" name=""/>
                      <p:cNvPicPr>
                        <a:picLocks noChangeArrowheads="1"/>
                      </p:cNvPicPr>
                      <p:nvPr/>
                    </p:nvPicPr>
                    <p:blipFill>
                      <a:blip r:embed="rId5"/>
                      <a:srcRect/>
                      <a:stretch>
                        <a:fillRect/>
                      </a:stretch>
                    </p:blipFill>
                    <p:spPr bwMode="auto">
                      <a:xfrm>
                        <a:off x="546761" y="1454226"/>
                        <a:ext cx="7605658" cy="3874860"/>
                      </a:xfrm>
                      <a:prstGeom prst="rect">
                        <a:avLst/>
                      </a:prstGeom>
                      <a:noFill/>
                      <a:ln>
                        <a:noFill/>
                      </a:ln>
                      <a:effectLst/>
                      <a:extLst/>
                    </p:spPr>
                  </p:pic>
                </p:oleObj>
              </mc:Fallback>
            </mc:AlternateContent>
          </a:graphicData>
        </a:graphic>
      </p:graphicFrame>
      <p:sp>
        <p:nvSpPr>
          <p:cNvPr id="242692" name="Rectangle 4"/>
          <p:cNvSpPr>
            <a:spLocks noChangeArrowheads="1"/>
          </p:cNvSpPr>
          <p:nvPr/>
        </p:nvSpPr>
        <p:spPr bwMode="blackWhite">
          <a:xfrm>
            <a:off x="546760" y="5329085"/>
            <a:ext cx="7830324" cy="928456"/>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48006" anchor="ctr"/>
          <a:lstStyle/>
          <a:p>
            <a:pPr algn="ctr">
              <a:lnSpc>
                <a:spcPct val="95000"/>
              </a:lnSpc>
              <a:spcBef>
                <a:spcPct val="25000"/>
              </a:spcBef>
            </a:pPr>
            <a:r>
              <a:rPr lang="en-US" b="1" dirty="0">
                <a:solidFill>
                  <a:srgbClr val="FFFFFF"/>
                </a:solidFill>
              </a:rPr>
              <a:t>Due to persistently low interest rates, investment income fell in 2012, 2013 and 2014 but showed a small (1.9%) increase in 2015—a trend that may continue.</a:t>
            </a:r>
          </a:p>
        </p:txBody>
      </p:sp>
      <p:sp>
        <p:nvSpPr>
          <p:cNvPr id="58373" name="Rectangle 5"/>
          <p:cNvSpPr>
            <a:spLocks noChangeArrowheads="1"/>
          </p:cNvSpPr>
          <p:nvPr/>
        </p:nvSpPr>
        <p:spPr bwMode="auto">
          <a:xfrm>
            <a:off x="415413" y="6433054"/>
            <a:ext cx="7627374" cy="256224"/>
          </a:xfrm>
          <a:prstGeom prst="rect">
            <a:avLst/>
          </a:prstGeom>
          <a:noFill/>
          <a:ln w="9525" algn="ctr">
            <a:noFill/>
            <a:miter lim="800000"/>
            <a:headEnd/>
            <a:tailEnd/>
          </a:ln>
        </p:spPr>
        <p:txBody>
          <a:bodyPr wrap="square" lIns="274320" tIns="0" rIns="0" bIns="102870" anchor="b">
            <a:spAutoFit/>
          </a:bodyPr>
          <a:lstStyle/>
          <a:p>
            <a:pPr marL="100013" indent="-100013" eaLnBrk="0" hangingPunct="0">
              <a:lnSpc>
                <a:spcPct val="90000"/>
              </a:lnSpc>
              <a:buClr>
                <a:schemeClr val="accent2"/>
              </a:buClr>
              <a:tabLst>
                <a:tab pos="84535" algn="r"/>
              </a:tabLst>
            </a:pPr>
            <a:r>
              <a:rPr lang="en-US" sz="1100" baseline="30000" dirty="0"/>
              <a:t>1</a:t>
            </a:r>
            <a:r>
              <a:rPr lang="en-US" sz="1100" dirty="0"/>
              <a:t> Investment gains consist primarily of interest and stock dividends. Sources: ISO; Insurance Information Institute</a:t>
            </a:r>
            <a:r>
              <a:rPr lang="en-US" sz="825" dirty="0"/>
              <a:t>.</a:t>
            </a:r>
          </a:p>
        </p:txBody>
      </p:sp>
      <p:sp>
        <p:nvSpPr>
          <p:cNvPr id="58374" name="Rectangle 6"/>
          <p:cNvSpPr>
            <a:spLocks noChangeArrowheads="1"/>
          </p:cNvSpPr>
          <p:nvPr/>
        </p:nvSpPr>
        <p:spPr bwMode="black">
          <a:xfrm>
            <a:off x="298450" y="1154314"/>
            <a:ext cx="6166247" cy="166199"/>
          </a:xfrm>
          <a:prstGeom prst="rect">
            <a:avLst/>
          </a:prstGeom>
          <a:noFill/>
          <a:ln w="9525" algn="ctr">
            <a:noFill/>
            <a:miter lim="800000"/>
            <a:headEnd/>
            <a:tailEnd/>
          </a:ln>
        </p:spPr>
        <p:txBody>
          <a:bodyPr lIns="0" tIns="0" rIns="0" bIns="0">
            <a:spAutoFit/>
          </a:bodyPr>
          <a:lstStyle/>
          <a:p>
            <a:pPr defTabSz="85725" eaLnBrk="0" hangingPunct="0">
              <a:lnSpc>
                <a:spcPct val="90000"/>
              </a:lnSpc>
              <a:spcBef>
                <a:spcPct val="20000"/>
              </a:spcBef>
            </a:pPr>
            <a:r>
              <a:rPr lang="en-US" sz="1200" b="1" dirty="0">
                <a:solidFill>
                  <a:srgbClr val="225A7A"/>
                </a:solidFill>
              </a:rPr>
              <a:t>($ Billions)</a:t>
            </a:r>
          </a:p>
        </p:txBody>
      </p:sp>
      <p:sp>
        <p:nvSpPr>
          <p:cNvPr id="8" name="AutoShape 7"/>
          <p:cNvSpPr>
            <a:spLocks noChangeArrowheads="1"/>
          </p:cNvSpPr>
          <p:nvPr/>
        </p:nvSpPr>
        <p:spPr bwMode="blackWhite">
          <a:xfrm>
            <a:off x="6765751" y="1129416"/>
            <a:ext cx="1867248" cy="995004"/>
          </a:xfrm>
          <a:prstGeom prst="wedgeRectCallout">
            <a:avLst>
              <a:gd name="adj1" fmla="val 5053"/>
              <a:gd name="adj2" fmla="val 104909"/>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68580" bIns="68580" anchor="ctr"/>
          <a:lstStyle/>
          <a:p>
            <a:pPr algn="ctr" eaLnBrk="0" hangingPunct="0">
              <a:lnSpc>
                <a:spcPct val="90000"/>
              </a:lnSpc>
              <a:spcBef>
                <a:spcPct val="50000"/>
              </a:spcBef>
              <a:buClr>
                <a:schemeClr val="bg1"/>
              </a:buClr>
              <a:buFont typeface="Wingdings" pitchFamily="2" charset="2"/>
              <a:buNone/>
              <a:defRPr/>
            </a:pPr>
            <a:r>
              <a:rPr lang="en-US" b="1" dirty="0">
                <a:latin typeface="Arial" pitchFamily="34" charset="0"/>
                <a:cs typeface="+mn-cs"/>
              </a:rPr>
              <a:t>Investment income is still below its 2007 pre-crisis peak</a:t>
            </a:r>
          </a:p>
        </p:txBody>
      </p:sp>
    </p:spTree>
    <p:extLst>
      <p:ext uri="{BB962C8B-B14F-4D97-AF65-F5344CB8AC3E}">
        <p14:creationId xmlns:p14="http://schemas.microsoft.com/office/powerpoint/2010/main" val="281861391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1000"/>
                                  </p:stCondLst>
                                  <p:childTnLst>
                                    <p:set>
                                      <p:cBhvr>
                                        <p:cTn id="6" dur="1" fill="hold">
                                          <p:stCondLst>
                                            <p:cond delay="0"/>
                                          </p:stCondLst>
                                        </p:cTn>
                                        <p:tgtEl>
                                          <p:spTgt spid="242692"/>
                                        </p:tgtEl>
                                        <p:attrNameLst>
                                          <p:attrName>style.visibility</p:attrName>
                                        </p:attrNameLst>
                                      </p:cBhvr>
                                      <p:to>
                                        <p:strVal val="visible"/>
                                      </p:to>
                                    </p:set>
                                    <p:anim calcmode="lin" valueType="num">
                                      <p:cBhvr>
                                        <p:cTn id="7" dur="500" fill="hold"/>
                                        <p:tgtEl>
                                          <p:spTgt spid="242692"/>
                                        </p:tgtEl>
                                        <p:attrNameLst>
                                          <p:attrName>ppt_w</p:attrName>
                                        </p:attrNameLst>
                                      </p:cBhvr>
                                      <p:tavLst>
                                        <p:tav tm="0">
                                          <p:val>
                                            <p:fltVal val="0"/>
                                          </p:val>
                                        </p:tav>
                                        <p:tav tm="100000">
                                          <p:val>
                                            <p:strVal val="#ppt_w"/>
                                          </p:val>
                                        </p:tav>
                                      </p:tavLst>
                                    </p:anim>
                                    <p:anim calcmode="lin" valueType="num">
                                      <p:cBhvr>
                                        <p:cTn id="8" dur="500" fill="hold"/>
                                        <p:tgtEl>
                                          <p:spTgt spid="242692"/>
                                        </p:tgtEl>
                                        <p:attrNameLst>
                                          <p:attrName>ppt_h</p:attrName>
                                        </p:attrNameLst>
                                      </p:cBhvr>
                                      <p:tavLst>
                                        <p:tav tm="0">
                                          <p:val>
                                            <p:fltVal val="0"/>
                                          </p:val>
                                        </p:tav>
                                        <p:tav tm="100000">
                                          <p:val>
                                            <p:strVal val="#ppt_h"/>
                                          </p:val>
                                        </p:tav>
                                      </p:tavLst>
                                    </p:anim>
                                  </p:childTnLst>
                                </p:cTn>
                              </p:par>
                            </p:childTnLst>
                          </p:cTn>
                        </p:par>
                        <p:par>
                          <p:cTn id="9" fill="hold">
                            <p:stCondLst>
                              <p:cond delay="1500"/>
                            </p:stCondLst>
                            <p:childTnLst>
                              <p:par>
                                <p:cTn id="10" presetID="22" presetClass="entr" presetSubtype="4" fill="hold" grpId="0" nodeType="afterEffect">
                                  <p:stCondLst>
                                    <p:cond delay="70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2" grpId="0" animBg="1"/>
      <p:bldP spid="8" grpId="0" animBg="1"/>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321404" y="136246"/>
            <a:ext cx="6921230" cy="860425"/>
          </a:xfrm>
        </p:spPr>
        <p:txBody>
          <a:bodyPr/>
          <a:lstStyle/>
          <a:p>
            <a:r>
              <a:rPr lang="en-US" dirty="0">
                <a:latin typeface="Arial" panose="020B0604020202020204" pitchFamily="34" charset="0"/>
              </a:rPr>
              <a:t>P/C Industry Net Income After Taxes</a:t>
            </a:r>
            <a:br>
              <a:rPr lang="en-US" dirty="0">
                <a:latin typeface="Arial" panose="020B0604020202020204" pitchFamily="34" charset="0"/>
              </a:rPr>
            </a:br>
            <a:r>
              <a:rPr lang="en-US" dirty="0">
                <a:latin typeface="Arial" panose="020B0604020202020204" pitchFamily="34" charset="0"/>
              </a:rPr>
              <a:t>1991–2015</a:t>
            </a:r>
          </a:p>
        </p:txBody>
      </p:sp>
      <p:sp>
        <p:nvSpPr>
          <p:cNvPr id="14339" name="Text Box 5"/>
          <p:cNvSpPr txBox="1">
            <a:spLocks noChangeArrowheads="1"/>
          </p:cNvSpPr>
          <p:nvPr/>
        </p:nvSpPr>
        <p:spPr bwMode="auto">
          <a:xfrm>
            <a:off x="842189" y="1118274"/>
            <a:ext cx="2374900" cy="208736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marL="198438" indent="-198438">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2006 ROE = 12.7%</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2007 ROE = 10.9%</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2008 ROE = 0.1%</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2009 ROE = 5.0%</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2010 ROE = 6.6%</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2011 ROAS</a:t>
            </a:r>
            <a:r>
              <a:rPr lang="en-US" sz="1200" baseline="30000" dirty="0">
                <a:solidFill>
                  <a:srgbClr val="000000"/>
                </a:solidFill>
              </a:rPr>
              <a:t>1</a:t>
            </a:r>
            <a:r>
              <a:rPr lang="en-US" sz="1200" dirty="0">
                <a:solidFill>
                  <a:srgbClr val="000000"/>
                </a:solidFill>
              </a:rPr>
              <a:t> = 3.5%</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2012 ROAS</a:t>
            </a:r>
            <a:r>
              <a:rPr lang="en-US" sz="1200" baseline="30000" dirty="0">
                <a:solidFill>
                  <a:srgbClr val="000000"/>
                </a:solidFill>
              </a:rPr>
              <a:t>1</a:t>
            </a:r>
            <a:r>
              <a:rPr lang="en-US" sz="1200" dirty="0">
                <a:solidFill>
                  <a:srgbClr val="000000"/>
                </a:solidFill>
              </a:rPr>
              <a:t> = 5.9%</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2013 ROAS</a:t>
            </a:r>
            <a:r>
              <a:rPr lang="en-US" sz="1200" baseline="30000" dirty="0">
                <a:solidFill>
                  <a:srgbClr val="000000"/>
                </a:solidFill>
              </a:rPr>
              <a:t>1</a:t>
            </a:r>
            <a:r>
              <a:rPr lang="en-US" sz="1200" dirty="0">
                <a:solidFill>
                  <a:srgbClr val="000000"/>
                </a:solidFill>
              </a:rPr>
              <a:t> = 10.2%</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2014 ROAS</a:t>
            </a:r>
            <a:r>
              <a:rPr lang="en-US" sz="1200" baseline="30000" dirty="0">
                <a:solidFill>
                  <a:srgbClr val="000000"/>
                </a:solidFill>
              </a:rPr>
              <a:t>1</a:t>
            </a:r>
            <a:r>
              <a:rPr lang="en-US" sz="1200" dirty="0">
                <a:solidFill>
                  <a:srgbClr val="000000"/>
                </a:solidFill>
              </a:rPr>
              <a:t> = 8.4%</a:t>
            </a:r>
          </a:p>
          <a:p>
            <a:pPr fontAlgn="base">
              <a:lnSpc>
                <a:spcPct val="90000"/>
              </a:lnSpc>
              <a:spcBef>
                <a:spcPct val="20000"/>
              </a:spcBef>
              <a:spcAft>
                <a:spcPct val="0"/>
              </a:spcAft>
              <a:buClr>
                <a:srgbClr val="FF6801"/>
              </a:buClr>
              <a:buFont typeface="Wingdings" panose="05000000000000000000" pitchFamily="2" charset="2"/>
              <a:buChar char="n"/>
            </a:pPr>
            <a:r>
              <a:rPr lang="en-US" sz="1200" dirty="0">
                <a:solidFill>
                  <a:srgbClr val="000000"/>
                </a:solidFill>
              </a:rPr>
              <a:t>2015:ROAS = 8.4%</a:t>
            </a:r>
          </a:p>
        </p:txBody>
      </p:sp>
      <p:sp>
        <p:nvSpPr>
          <p:cNvPr id="14340" name="Rectangle 5"/>
          <p:cNvSpPr>
            <a:spLocks noChangeArrowheads="1"/>
          </p:cNvSpPr>
          <p:nvPr/>
        </p:nvSpPr>
        <p:spPr bwMode="auto">
          <a:xfrm>
            <a:off x="0" y="6249988"/>
            <a:ext cx="86106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65760" tIns="0" rIns="0" bIns="137160" anchor="b">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lnSpc>
                <a:spcPct val="85000"/>
              </a:lnSpc>
              <a:spcBef>
                <a:spcPct val="25000"/>
              </a:spcBef>
              <a:spcAft>
                <a:spcPct val="0"/>
              </a:spcAft>
              <a:buClr>
                <a:srgbClr val="FF6801"/>
              </a:buClr>
              <a:buFont typeface="Arial" panose="020B0604020202020204" pitchFamily="34" charset="0"/>
              <a:buChar char="•"/>
            </a:pPr>
            <a:r>
              <a:rPr lang="en-US" sz="1100" dirty="0">
                <a:solidFill>
                  <a:srgbClr val="000000"/>
                </a:solidFill>
              </a:rPr>
              <a:t>ROE figures are GAAP; </a:t>
            </a:r>
            <a:r>
              <a:rPr lang="en-US" sz="1100" baseline="30000" dirty="0">
                <a:solidFill>
                  <a:srgbClr val="000000"/>
                </a:solidFill>
              </a:rPr>
              <a:t>1</a:t>
            </a:r>
            <a:r>
              <a:rPr lang="en-US" sz="1100" dirty="0">
                <a:solidFill>
                  <a:srgbClr val="000000"/>
                </a:solidFill>
              </a:rPr>
              <a:t>Return on avg. surplus.  Excluding Mortgage &amp; Financial Guaranty insurers yields a 8.2% ROAS in 2014, 9.8% ROAS in 2013, 6.2% ROAS in 2012, 4.7% ROAS for 2011, 7.6% for 2010 and 7.4% for 2009.</a:t>
            </a:r>
          </a:p>
          <a:p>
            <a:pPr fontAlgn="base">
              <a:lnSpc>
                <a:spcPct val="85000"/>
              </a:lnSpc>
              <a:spcBef>
                <a:spcPct val="25000"/>
              </a:spcBef>
              <a:spcAft>
                <a:spcPct val="0"/>
              </a:spcAft>
              <a:buClr>
                <a:srgbClr val="FF6801"/>
              </a:buClr>
            </a:pPr>
            <a:r>
              <a:rPr lang="en-US" sz="1100" dirty="0">
                <a:solidFill>
                  <a:srgbClr val="000000"/>
                </a:solidFill>
              </a:rPr>
              <a:t>Sources: A.M. Best, ISO; Insurance Information Institute.</a:t>
            </a:r>
          </a:p>
        </p:txBody>
      </p:sp>
      <p:graphicFrame>
        <p:nvGraphicFramePr>
          <p:cNvPr id="14341" name="Object 3"/>
          <p:cNvGraphicFramePr>
            <a:graphicFrameLocks/>
          </p:cNvGraphicFramePr>
          <p:nvPr>
            <p:extLst/>
          </p:nvPr>
        </p:nvGraphicFramePr>
        <p:xfrm>
          <a:off x="96398" y="1395273"/>
          <a:ext cx="8748712" cy="5064125"/>
        </p:xfrm>
        <a:graphic>
          <a:graphicData uri="http://schemas.openxmlformats.org/presentationml/2006/ole">
            <mc:AlternateContent xmlns:mc="http://schemas.openxmlformats.org/markup-compatibility/2006">
              <mc:Choice xmlns:v="urn:schemas-microsoft-com:vml" Requires="v">
                <p:oleObj spid="_x0000_s21240896" name="Chart" r:id="rId5" imgW="8715429" imgH="5057659" progId="MSGraph.Chart.8">
                  <p:embed followColorScheme="full"/>
                </p:oleObj>
              </mc:Choice>
              <mc:Fallback>
                <p:oleObj name="Chart" r:id="rId5" imgW="8715429" imgH="5057659" progId="MSGraph.Chart.8">
                  <p:embed followColorScheme="full"/>
                  <p:pic>
                    <p:nvPicPr>
                      <p:cNvPr id="0" name=""/>
                      <p:cNvPicPr>
                        <a:picLocks noChangeArrowheads="1"/>
                      </p:cNvPicPr>
                      <p:nvPr/>
                    </p:nvPicPr>
                    <p:blipFill>
                      <a:blip r:embed="rId6"/>
                      <a:srcRect/>
                      <a:stretch>
                        <a:fillRect/>
                      </a:stretch>
                    </p:blipFill>
                    <p:spPr bwMode="auto">
                      <a:xfrm>
                        <a:off x="96398" y="1395273"/>
                        <a:ext cx="8748712" cy="506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extBox 1"/>
          <p:cNvSpPr txBox="1"/>
          <p:nvPr/>
        </p:nvSpPr>
        <p:spPr>
          <a:xfrm>
            <a:off x="73924" y="1118274"/>
            <a:ext cx="940239" cy="276999"/>
          </a:xfrm>
          <a:prstGeom prst="rect">
            <a:avLst/>
          </a:prstGeom>
          <a:noFill/>
        </p:spPr>
        <p:txBody>
          <a:bodyPr wrap="square" rtlCol="0">
            <a:spAutoFit/>
          </a:bodyPr>
          <a:lstStyle/>
          <a:p>
            <a:pPr fontAlgn="base">
              <a:spcBef>
                <a:spcPct val="0"/>
              </a:spcBef>
              <a:spcAft>
                <a:spcPct val="0"/>
              </a:spcAft>
            </a:pPr>
            <a:r>
              <a:rPr lang="en-US" sz="1200" dirty="0">
                <a:solidFill>
                  <a:srgbClr val="000000"/>
                </a:solidFill>
                <a:latin typeface="Arial" charset="0"/>
                <a:cs typeface="Arial" charset="0"/>
              </a:rPr>
              <a:t>$ Millions</a:t>
            </a:r>
          </a:p>
        </p:txBody>
      </p:sp>
    </p:spTree>
    <p:custDataLst>
      <p:tags r:id="rId2"/>
    </p:custDataLst>
    <p:extLst>
      <p:ext uri="{BB962C8B-B14F-4D97-AF65-F5344CB8AC3E}">
        <p14:creationId xmlns:p14="http://schemas.microsoft.com/office/powerpoint/2010/main" val="1200636286"/>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6386" name="Object 2"/>
          <p:cNvGraphicFramePr>
            <a:graphicFrameLocks noChangeAspect="1"/>
          </p:cNvGraphicFramePr>
          <p:nvPr>
            <p:extLst/>
          </p:nvPr>
        </p:nvGraphicFramePr>
        <p:xfrm>
          <a:off x="-30163" y="1192213"/>
          <a:ext cx="8915401" cy="5889625"/>
        </p:xfrm>
        <a:graphic>
          <a:graphicData uri="http://schemas.openxmlformats.org/presentationml/2006/ole">
            <mc:AlternateContent xmlns:mc="http://schemas.openxmlformats.org/markup-compatibility/2006">
              <mc:Choice xmlns:v="urn:schemas-microsoft-com:vml" Requires="v">
                <p:oleObj spid="_x0000_s21241920" name="Chart" r:id="rId5" imgW="8258056" imgH="5505283" progId="MSGraph.Chart.8">
                  <p:embed followColorScheme="full"/>
                </p:oleObj>
              </mc:Choice>
              <mc:Fallback>
                <p:oleObj name="Chart" r:id="rId5" imgW="8258056" imgH="5505283" progId="MSGraph.Chart.8">
                  <p:embed followColorScheme="full"/>
                  <p:pic>
                    <p:nvPicPr>
                      <p:cNvPr id="0" name=""/>
                      <p:cNvPicPr>
                        <a:picLocks noChangeAspect="1" noChangeArrowheads="1"/>
                      </p:cNvPicPr>
                      <p:nvPr/>
                    </p:nvPicPr>
                    <p:blipFill>
                      <a:blip r:embed="rId6"/>
                      <a:srcRect/>
                      <a:stretch>
                        <a:fillRect/>
                      </a:stretch>
                    </p:blipFill>
                    <p:spPr bwMode="auto">
                      <a:xfrm>
                        <a:off x="-30163" y="1192213"/>
                        <a:ext cx="8915401" cy="588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87" name="Rectangle 3"/>
          <p:cNvSpPr>
            <a:spLocks noGrp="1" noChangeArrowheads="1"/>
          </p:cNvSpPr>
          <p:nvPr>
            <p:ph type="title"/>
          </p:nvPr>
        </p:nvSpPr>
        <p:spPr>
          <a:xfrm>
            <a:off x="228600" y="0"/>
            <a:ext cx="7848600" cy="1143000"/>
          </a:xfrm>
        </p:spPr>
        <p:txBody>
          <a:bodyPr/>
          <a:lstStyle/>
          <a:p>
            <a:r>
              <a:rPr lang="en-US" dirty="0">
                <a:latin typeface="Arial" panose="020B0604020202020204" pitchFamily="34" charset="0"/>
              </a:rPr>
              <a:t>Profitability Peaks &amp; Troughs in the P/C Insurance Industry, 1975 – 2016F</a:t>
            </a:r>
          </a:p>
        </p:txBody>
      </p:sp>
      <p:sp>
        <p:nvSpPr>
          <p:cNvPr id="16388" name="Rectangle 4"/>
          <p:cNvSpPr>
            <a:spLocks noChangeArrowheads="1"/>
          </p:cNvSpPr>
          <p:nvPr/>
        </p:nvSpPr>
        <p:spPr bwMode="auto">
          <a:xfrm>
            <a:off x="244272" y="6154005"/>
            <a:ext cx="8249055" cy="6008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sz="1100" dirty="0">
                <a:solidFill>
                  <a:srgbClr val="000000"/>
                </a:solidFill>
              </a:rPr>
              <a:t>*Profitability =  P/C insurer ROEs. 2011-14 figures are estimates based on ROAS data.  Note:  Data for 2008-2014 exclude mortgage and financial guaranty insurers.</a:t>
            </a:r>
          </a:p>
          <a:p>
            <a:r>
              <a:rPr lang="en-US" sz="1100" dirty="0">
                <a:solidFill>
                  <a:srgbClr val="000000"/>
                </a:solidFill>
              </a:rPr>
              <a:t>Source:  Insurance Information Institute; NAIC, ISO, A.M. Best, Conning</a:t>
            </a:r>
          </a:p>
        </p:txBody>
      </p:sp>
      <p:sp>
        <p:nvSpPr>
          <p:cNvPr id="16390" name="AutoShape 7"/>
          <p:cNvSpPr>
            <a:spLocks noChangeArrowheads="1"/>
          </p:cNvSpPr>
          <p:nvPr/>
        </p:nvSpPr>
        <p:spPr bwMode="auto">
          <a:xfrm>
            <a:off x="1209675" y="1200150"/>
            <a:ext cx="1425575" cy="381000"/>
          </a:xfrm>
          <a:prstGeom prst="wedgeRectCallout">
            <a:avLst>
              <a:gd name="adj1" fmla="val -41545"/>
              <a:gd name="adj2" fmla="val 216782"/>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1977:19.0%</a:t>
            </a:r>
            <a:endParaRPr lang="en-US" sz="1200">
              <a:solidFill>
                <a:srgbClr val="000000"/>
              </a:solidFill>
            </a:endParaRPr>
          </a:p>
        </p:txBody>
      </p:sp>
      <p:sp>
        <p:nvSpPr>
          <p:cNvPr id="16394" name="AutoShape 11"/>
          <p:cNvSpPr>
            <a:spLocks noChangeArrowheads="1"/>
          </p:cNvSpPr>
          <p:nvPr/>
        </p:nvSpPr>
        <p:spPr bwMode="auto">
          <a:xfrm>
            <a:off x="3135313" y="1344153"/>
            <a:ext cx="1479550" cy="381000"/>
          </a:xfrm>
          <a:prstGeom prst="wedgeRectCallout">
            <a:avLst>
              <a:gd name="adj1" fmla="val -47653"/>
              <a:gd name="adj2" fmla="val 260160"/>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1987:17.3%</a:t>
            </a:r>
            <a:endParaRPr lang="en-US" sz="1200">
              <a:solidFill>
                <a:srgbClr val="000000"/>
              </a:solidFill>
            </a:endParaRPr>
          </a:p>
        </p:txBody>
      </p:sp>
      <p:sp>
        <p:nvSpPr>
          <p:cNvPr id="16395" name="AutoShape 12"/>
          <p:cNvSpPr>
            <a:spLocks noChangeArrowheads="1"/>
          </p:cNvSpPr>
          <p:nvPr/>
        </p:nvSpPr>
        <p:spPr bwMode="auto">
          <a:xfrm>
            <a:off x="4368800" y="2214563"/>
            <a:ext cx="1677988" cy="381000"/>
          </a:xfrm>
          <a:prstGeom prst="wedgeRectCallout">
            <a:avLst>
              <a:gd name="adj1" fmla="val -10962"/>
              <a:gd name="adj2" fmla="val 224274"/>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1997:11.6%</a:t>
            </a:r>
            <a:endParaRPr lang="en-US" sz="1200">
              <a:solidFill>
                <a:srgbClr val="000000"/>
              </a:solidFill>
            </a:endParaRPr>
          </a:p>
        </p:txBody>
      </p:sp>
      <p:sp>
        <p:nvSpPr>
          <p:cNvPr id="16396" name="AutoShape 13"/>
          <p:cNvSpPr>
            <a:spLocks noChangeArrowheads="1"/>
          </p:cNvSpPr>
          <p:nvPr/>
        </p:nvSpPr>
        <p:spPr bwMode="auto">
          <a:xfrm>
            <a:off x="6175669" y="2137502"/>
            <a:ext cx="1422400" cy="381000"/>
          </a:xfrm>
          <a:prstGeom prst="wedgeRectCallout">
            <a:avLst>
              <a:gd name="adj1" fmla="val -15031"/>
              <a:gd name="adj2" fmla="val 209199"/>
            </a:avLst>
          </a:prstGeom>
          <a:solidFill>
            <a:srgbClr val="00FF00"/>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2006:12.7%</a:t>
            </a:r>
            <a:endParaRPr lang="en-US" sz="1200">
              <a:solidFill>
                <a:srgbClr val="000000"/>
              </a:solidFill>
            </a:endParaRPr>
          </a:p>
        </p:txBody>
      </p:sp>
      <p:sp>
        <p:nvSpPr>
          <p:cNvPr id="16401" name="AutoShape 18"/>
          <p:cNvSpPr>
            <a:spLocks noChangeArrowheads="1"/>
          </p:cNvSpPr>
          <p:nvPr/>
        </p:nvSpPr>
        <p:spPr bwMode="auto">
          <a:xfrm>
            <a:off x="2600474" y="5168745"/>
            <a:ext cx="1447800" cy="381000"/>
          </a:xfrm>
          <a:prstGeom prst="wedgeRectCallout">
            <a:avLst>
              <a:gd name="adj1" fmla="val -48611"/>
              <a:gd name="adj2" fmla="val -129759"/>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1984: 1.8%</a:t>
            </a:r>
            <a:endParaRPr lang="en-US" sz="1200">
              <a:solidFill>
                <a:srgbClr val="000000"/>
              </a:solidFill>
            </a:endParaRPr>
          </a:p>
        </p:txBody>
      </p:sp>
      <p:sp>
        <p:nvSpPr>
          <p:cNvPr id="16402" name="AutoShape 19"/>
          <p:cNvSpPr>
            <a:spLocks noChangeArrowheads="1"/>
          </p:cNvSpPr>
          <p:nvPr/>
        </p:nvSpPr>
        <p:spPr bwMode="auto">
          <a:xfrm>
            <a:off x="4148999" y="5176682"/>
            <a:ext cx="1447800" cy="381000"/>
          </a:xfrm>
          <a:prstGeom prst="wedgeRectCallout">
            <a:avLst>
              <a:gd name="adj1" fmla="val -53621"/>
              <a:gd name="adj2" fmla="val -233609"/>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1992: 4.5%</a:t>
            </a:r>
            <a:endParaRPr lang="en-US" sz="1200">
              <a:solidFill>
                <a:srgbClr val="000000"/>
              </a:solidFill>
            </a:endParaRPr>
          </a:p>
        </p:txBody>
      </p:sp>
      <p:sp>
        <p:nvSpPr>
          <p:cNvPr id="16403" name="AutoShape 20"/>
          <p:cNvSpPr>
            <a:spLocks noChangeArrowheads="1"/>
          </p:cNvSpPr>
          <p:nvPr/>
        </p:nvSpPr>
        <p:spPr bwMode="auto">
          <a:xfrm>
            <a:off x="6059418" y="5136279"/>
            <a:ext cx="1600200" cy="381000"/>
          </a:xfrm>
          <a:prstGeom prst="wedgeRectCallout">
            <a:avLst>
              <a:gd name="adj1" fmla="val -60548"/>
              <a:gd name="adj2" fmla="val -32442"/>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2001: -1.2%</a:t>
            </a:r>
            <a:endParaRPr lang="en-US" sz="1200">
              <a:solidFill>
                <a:srgbClr val="000000"/>
              </a:solidFill>
            </a:endParaRPr>
          </a:p>
        </p:txBody>
      </p:sp>
      <p:sp>
        <p:nvSpPr>
          <p:cNvPr id="16404" name="AutoShape 21"/>
          <p:cNvSpPr>
            <a:spLocks noChangeArrowheads="1"/>
          </p:cNvSpPr>
          <p:nvPr/>
        </p:nvSpPr>
        <p:spPr bwMode="auto">
          <a:xfrm rot="511939">
            <a:off x="1493836" y="2070101"/>
            <a:ext cx="1603375" cy="612775"/>
          </a:xfrm>
          <a:prstGeom prst="rightArrow">
            <a:avLst>
              <a:gd name="adj1" fmla="val 50000"/>
              <a:gd name="adj2" fmla="val 93119"/>
            </a:avLst>
          </a:prstGeom>
          <a:solidFill>
            <a:srgbClr val="FF00FF"/>
          </a:solidFill>
          <a:ln w="9525">
            <a:solidFill>
              <a:schemeClr val="tx1"/>
            </a:solidFill>
            <a:miter lim="800000"/>
            <a:headEnd/>
            <a:tailEnd/>
          </a:ln>
        </p:spPr>
        <p:txBody>
          <a:bodyPr lIns="92075" tIns="46038" rIns="92075" bIns="46038"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sz="1400" b="1">
                <a:solidFill>
                  <a:srgbClr val="FFFFFF"/>
                </a:solidFill>
              </a:rPr>
              <a:t>10 Years</a:t>
            </a:r>
          </a:p>
        </p:txBody>
      </p:sp>
      <p:sp>
        <p:nvSpPr>
          <p:cNvPr id="16405" name="AutoShape 22"/>
          <p:cNvSpPr>
            <a:spLocks noChangeArrowheads="1"/>
          </p:cNvSpPr>
          <p:nvPr/>
        </p:nvSpPr>
        <p:spPr bwMode="auto">
          <a:xfrm rot="1557988">
            <a:off x="3327401" y="2652713"/>
            <a:ext cx="1711325" cy="612775"/>
          </a:xfrm>
          <a:prstGeom prst="rightArrow">
            <a:avLst>
              <a:gd name="adj1" fmla="val 50000"/>
              <a:gd name="adj2" fmla="val 92949"/>
            </a:avLst>
          </a:prstGeom>
          <a:solidFill>
            <a:srgbClr val="FF00FF"/>
          </a:solidFill>
          <a:ln w="9525">
            <a:solidFill>
              <a:schemeClr val="tx1"/>
            </a:solidFill>
            <a:miter lim="800000"/>
            <a:headEnd/>
            <a:tailEnd/>
          </a:ln>
        </p:spPr>
        <p:txBody>
          <a:bodyPr lIns="92075" tIns="46038" rIns="92075" bIns="46038"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sz="1400" b="1">
                <a:solidFill>
                  <a:srgbClr val="FFFFFF"/>
                </a:solidFill>
              </a:rPr>
              <a:t>10 Years</a:t>
            </a:r>
          </a:p>
        </p:txBody>
      </p:sp>
      <p:sp>
        <p:nvSpPr>
          <p:cNvPr id="16406" name="AutoShape 23"/>
          <p:cNvSpPr>
            <a:spLocks noChangeArrowheads="1"/>
          </p:cNvSpPr>
          <p:nvPr/>
        </p:nvSpPr>
        <p:spPr bwMode="auto">
          <a:xfrm>
            <a:off x="5157789" y="2989265"/>
            <a:ext cx="1447800" cy="612775"/>
          </a:xfrm>
          <a:prstGeom prst="rightArrow">
            <a:avLst>
              <a:gd name="adj1" fmla="val 50000"/>
              <a:gd name="adj2" fmla="val 82979"/>
            </a:avLst>
          </a:prstGeom>
          <a:solidFill>
            <a:srgbClr val="FF00FF"/>
          </a:solidFill>
          <a:ln w="9525">
            <a:solidFill>
              <a:schemeClr val="tx1"/>
            </a:solidFill>
            <a:miter lim="800000"/>
            <a:headEnd/>
            <a:tailEnd/>
          </a:ln>
        </p:spPr>
        <p:txBody>
          <a:bodyPr lIns="92075" tIns="46038" rIns="92075" bIns="46038"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sz="1400" b="1">
                <a:solidFill>
                  <a:srgbClr val="FFFFFF"/>
                </a:solidFill>
              </a:rPr>
              <a:t>9 Years</a:t>
            </a:r>
          </a:p>
        </p:txBody>
      </p:sp>
      <p:sp>
        <p:nvSpPr>
          <p:cNvPr id="16407" name="Text Box 17"/>
          <p:cNvSpPr txBox="1">
            <a:spLocks noChangeArrowheads="1"/>
          </p:cNvSpPr>
          <p:nvPr/>
        </p:nvSpPr>
        <p:spPr bwMode="auto">
          <a:xfrm>
            <a:off x="5621338" y="1117600"/>
            <a:ext cx="3254375" cy="923330"/>
          </a:xfrm>
          <a:prstGeom prst="rect">
            <a:avLst/>
          </a:prstGeom>
          <a:solidFill>
            <a:srgbClr val="28688C"/>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dirty="0">
                <a:solidFill>
                  <a:srgbClr val="FFFFFF"/>
                </a:solidFill>
              </a:rPr>
              <a:t>History suggests next ROE peak will be in 2016-2017, but that seems unlikely</a:t>
            </a:r>
          </a:p>
        </p:txBody>
      </p:sp>
      <p:sp>
        <p:nvSpPr>
          <p:cNvPr id="16408" name="Rectangle 7"/>
          <p:cNvSpPr>
            <a:spLocks noChangeArrowheads="1"/>
          </p:cNvSpPr>
          <p:nvPr/>
        </p:nvSpPr>
        <p:spPr bwMode="black">
          <a:xfrm>
            <a:off x="185738" y="1155700"/>
            <a:ext cx="1023937"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defTabSz="114300">
              <a:defRPr>
                <a:solidFill>
                  <a:schemeClr val="tx1"/>
                </a:solidFill>
                <a:latin typeface="Arial" panose="020B0604020202020204" pitchFamily="34" charset="0"/>
                <a:cs typeface="Arial" panose="020B0604020202020204" pitchFamily="34" charset="0"/>
              </a:defRPr>
            </a:lvl1pPr>
            <a:lvl2pPr marL="742950" indent="-285750" defTabSz="114300">
              <a:defRPr>
                <a:solidFill>
                  <a:schemeClr val="tx1"/>
                </a:solidFill>
                <a:latin typeface="Arial" panose="020B0604020202020204" pitchFamily="34" charset="0"/>
                <a:cs typeface="Arial" panose="020B0604020202020204" pitchFamily="34" charset="0"/>
              </a:defRPr>
            </a:lvl2pPr>
            <a:lvl3pPr marL="1143000" indent="-228600" defTabSz="114300">
              <a:defRPr>
                <a:solidFill>
                  <a:schemeClr val="tx1"/>
                </a:solidFill>
                <a:latin typeface="Arial" panose="020B0604020202020204" pitchFamily="34" charset="0"/>
                <a:cs typeface="Arial" panose="020B0604020202020204" pitchFamily="34" charset="0"/>
              </a:defRPr>
            </a:lvl3pPr>
            <a:lvl4pPr marL="1600200" indent="-228600" defTabSz="114300">
              <a:defRPr>
                <a:solidFill>
                  <a:schemeClr val="tx1"/>
                </a:solidFill>
                <a:latin typeface="Arial" panose="020B0604020202020204" pitchFamily="34" charset="0"/>
                <a:cs typeface="Arial" panose="020B0604020202020204" pitchFamily="34" charset="0"/>
              </a:defRPr>
            </a:lvl4pPr>
            <a:lvl5pPr marL="2057400" indent="-228600" defTabSz="114300">
              <a:defRPr>
                <a:solidFill>
                  <a:schemeClr val="tx1"/>
                </a:solidFill>
                <a:latin typeface="Arial" panose="020B0604020202020204" pitchFamily="34" charset="0"/>
                <a:cs typeface="Arial" panose="020B0604020202020204" pitchFamily="34" charset="0"/>
              </a:defRPr>
            </a:lvl5pPr>
            <a:lvl6pPr marL="25146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1143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90000"/>
              </a:lnSpc>
              <a:spcBef>
                <a:spcPct val="20000"/>
              </a:spcBef>
            </a:pPr>
            <a:r>
              <a:rPr lang="en-US" sz="1600" b="1">
                <a:solidFill>
                  <a:srgbClr val="225A7A"/>
                </a:solidFill>
              </a:rPr>
              <a:t>ROE</a:t>
            </a:r>
          </a:p>
        </p:txBody>
      </p:sp>
      <p:sp>
        <p:nvSpPr>
          <p:cNvPr id="16409" name="AutoShape 6"/>
          <p:cNvSpPr>
            <a:spLocks noChangeArrowheads="1"/>
          </p:cNvSpPr>
          <p:nvPr/>
        </p:nvSpPr>
        <p:spPr bwMode="auto">
          <a:xfrm>
            <a:off x="902751" y="5147749"/>
            <a:ext cx="1447800" cy="381000"/>
          </a:xfrm>
          <a:prstGeom prst="wedgeRectCallout">
            <a:avLst>
              <a:gd name="adj1" fmla="val -43472"/>
              <a:gd name="adj2" fmla="val -143778"/>
            </a:avLst>
          </a:prstGeom>
          <a:solidFill>
            <a:srgbClr val="FF3300">
              <a:alpha val="83136"/>
            </a:srgbClr>
          </a:solidFill>
          <a:ln w="9525">
            <a:solidFill>
              <a:schemeClr val="tx1"/>
            </a:solidFill>
            <a:miter lim="800000"/>
            <a:headEnd/>
            <a:tailEnd/>
          </a:ln>
        </p:spPr>
        <p:txBody>
          <a:bodyPr lIns="92075" tIns="46038" rIns="92075" bIns="46038"/>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b="1">
                <a:solidFill>
                  <a:srgbClr val="000000"/>
                </a:solidFill>
              </a:rPr>
              <a:t>1975: 2.4%</a:t>
            </a:r>
            <a:endParaRPr lang="en-US" sz="1200">
              <a:solidFill>
                <a:srgbClr val="000000"/>
              </a:solidFill>
            </a:endParaRPr>
          </a:p>
        </p:txBody>
      </p:sp>
      <p:sp>
        <p:nvSpPr>
          <p:cNvPr id="29" name="AutoShape 8"/>
          <p:cNvSpPr>
            <a:spLocks noChangeArrowheads="1"/>
          </p:cNvSpPr>
          <p:nvPr/>
        </p:nvSpPr>
        <p:spPr bwMode="blackWhite">
          <a:xfrm>
            <a:off x="7080185" y="2720980"/>
            <a:ext cx="879475" cy="660400"/>
          </a:xfrm>
          <a:prstGeom prst="wedgeRectCallout">
            <a:avLst>
              <a:gd name="adj1" fmla="val 52204"/>
              <a:gd name="adj2" fmla="val 78967"/>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b="1" dirty="0">
                <a:solidFill>
                  <a:srgbClr val="FFFFFF"/>
                </a:solidFill>
              </a:rPr>
              <a:t>2013 9.8%</a:t>
            </a:r>
          </a:p>
        </p:txBody>
      </p:sp>
      <p:sp>
        <p:nvSpPr>
          <p:cNvPr id="19" name="AutoShape 8"/>
          <p:cNvSpPr>
            <a:spLocks noChangeArrowheads="1"/>
          </p:cNvSpPr>
          <p:nvPr/>
        </p:nvSpPr>
        <p:spPr bwMode="blackWhite">
          <a:xfrm>
            <a:off x="7693112" y="4500487"/>
            <a:ext cx="1106399" cy="618801"/>
          </a:xfrm>
          <a:prstGeom prst="wedgeRectCallout">
            <a:avLst>
              <a:gd name="adj1" fmla="val -7730"/>
              <a:gd name="adj2" fmla="val -137390"/>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b="1" dirty="0">
                <a:solidFill>
                  <a:srgbClr val="FFFFFF"/>
                </a:solidFill>
              </a:rPr>
              <a:t>2014 8.4%</a:t>
            </a:r>
          </a:p>
        </p:txBody>
      </p:sp>
      <p:sp>
        <p:nvSpPr>
          <p:cNvPr id="20" name="AutoShape 8"/>
          <p:cNvSpPr>
            <a:spLocks noChangeArrowheads="1"/>
          </p:cNvSpPr>
          <p:nvPr/>
        </p:nvSpPr>
        <p:spPr bwMode="blackWhite">
          <a:xfrm>
            <a:off x="8057066" y="2781404"/>
            <a:ext cx="1106399" cy="618801"/>
          </a:xfrm>
          <a:prstGeom prst="wedgeRectCallout">
            <a:avLst>
              <a:gd name="adj1" fmla="val -3856"/>
              <a:gd name="adj2" fmla="val 145717"/>
            </a:avLst>
          </a:prstGeom>
          <a:gradFill rotWithShape="1">
            <a:gsLst>
              <a:gs pos="0">
                <a:schemeClr val="tx2"/>
              </a:gs>
              <a:gs pos="100000">
                <a:schemeClr val="tx2">
                  <a:gamma/>
                  <a:shade val="66275"/>
                  <a:invGamma/>
                </a:schemeClr>
              </a:gs>
            </a:gsLst>
            <a:lin ang="5400000" scaled="1"/>
          </a:gradFill>
          <a:ln w="28575" algn="ctr">
            <a:solidFill>
              <a:schemeClr val="bg1"/>
            </a:solidFill>
            <a:miter lim="800000"/>
            <a:headEnd/>
            <a:tailEnd/>
          </a:ln>
          <a:effectLst/>
        </p:spPr>
        <p:txBody>
          <a:bodyPr tIns="91440" bIns="91440" anchor="ctr"/>
          <a:lstStyle/>
          <a:p>
            <a:pPr algn="ctr">
              <a:lnSpc>
                <a:spcPct val="90000"/>
              </a:lnSpc>
              <a:spcBef>
                <a:spcPct val="50000"/>
              </a:spcBef>
              <a:buClr>
                <a:srgbClr val="FFFFFF"/>
              </a:buClr>
              <a:buFont typeface="Wingdings" pitchFamily="2" charset="2"/>
              <a:buNone/>
              <a:defRPr/>
            </a:pPr>
            <a:r>
              <a:rPr lang="en-US" sz="1200" b="1" dirty="0">
                <a:solidFill>
                  <a:srgbClr val="FFFFFF"/>
                </a:solidFill>
              </a:rPr>
              <a:t>2015=8.4%</a:t>
            </a:r>
          </a:p>
          <a:p>
            <a:pPr algn="ctr">
              <a:lnSpc>
                <a:spcPct val="90000"/>
              </a:lnSpc>
              <a:spcBef>
                <a:spcPct val="50000"/>
              </a:spcBef>
              <a:buClr>
                <a:srgbClr val="FFFFFF"/>
              </a:buClr>
              <a:buFont typeface="Wingdings" pitchFamily="2" charset="2"/>
              <a:buNone/>
              <a:defRPr/>
            </a:pPr>
            <a:r>
              <a:rPr lang="en-US" sz="1200" b="1" dirty="0">
                <a:solidFill>
                  <a:srgbClr val="FFFFFF"/>
                </a:solidFill>
              </a:rPr>
              <a:t>2016F=6.3%</a:t>
            </a:r>
          </a:p>
        </p:txBody>
      </p:sp>
    </p:spTree>
    <p:custDataLst>
      <p:tags r:id="rId2"/>
    </p:custDataLst>
    <p:extLst>
      <p:ext uri="{BB962C8B-B14F-4D97-AF65-F5344CB8AC3E}">
        <p14:creationId xmlns:p14="http://schemas.microsoft.com/office/powerpoint/2010/main" val="119818481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7" name="Rectangle 110"/>
          <p:cNvSpPr>
            <a:spLocks noGrp="1" noChangeArrowheads="1"/>
          </p:cNvSpPr>
          <p:nvPr>
            <p:ph type="sldNum" sz="quarter" idx="12"/>
          </p:nvPr>
        </p:nvSpPr>
        <p:spPr>
          <a:noFill/>
        </p:spPr>
        <p:txBody>
          <a:bodyPr/>
          <a:lstStyle/>
          <a:p>
            <a:fld id="{9D5646EB-362A-483F-BF88-F05F54F12F08}" type="slidenum">
              <a:rPr lang="en-US" smtClean="0"/>
              <a:pPr/>
              <a:t>44</a:t>
            </a:fld>
            <a:endParaRPr lang="en-US"/>
          </a:p>
        </p:txBody>
      </p:sp>
      <p:sp>
        <p:nvSpPr>
          <p:cNvPr id="1028" name="Rectangle 2"/>
          <p:cNvSpPr>
            <a:spLocks noGrp="1" noChangeArrowheads="1"/>
          </p:cNvSpPr>
          <p:nvPr>
            <p:ph type="title" idx="4294967295"/>
          </p:nvPr>
        </p:nvSpPr>
        <p:spPr>
          <a:xfrm>
            <a:off x="462116" y="169719"/>
            <a:ext cx="7069394" cy="862157"/>
          </a:xfrm>
        </p:spPr>
        <p:txBody>
          <a:bodyPr lIns="92075" tIns="46038" rIns="92075" bIns="46038" anchor="b"/>
          <a:lstStyle/>
          <a:p>
            <a:r>
              <a:rPr lang="en-US" dirty="0"/>
              <a:t>Return on Net Worth (RNW)</a:t>
            </a:r>
            <a:br>
              <a:rPr lang="en-US" dirty="0"/>
            </a:br>
            <a:r>
              <a:rPr lang="en-US" dirty="0"/>
              <a:t>Largest Lines: 2005-2014 Average</a:t>
            </a:r>
          </a:p>
        </p:txBody>
      </p:sp>
      <p:graphicFrame>
        <p:nvGraphicFramePr>
          <p:cNvPr id="1026" name="Object 3"/>
          <p:cNvGraphicFramePr>
            <a:graphicFrameLocks noGrp="1" noChangeAspect="1"/>
          </p:cNvGraphicFramePr>
          <p:nvPr>
            <p:ph idx="4294967295"/>
            <p:extLst/>
          </p:nvPr>
        </p:nvGraphicFramePr>
        <p:xfrm>
          <a:off x="3175" y="1301753"/>
          <a:ext cx="9140825" cy="4965697"/>
        </p:xfrm>
        <a:graphic>
          <a:graphicData uri="http://schemas.openxmlformats.org/presentationml/2006/ole">
            <mc:AlternateContent xmlns:mc="http://schemas.openxmlformats.org/markup-compatibility/2006">
              <mc:Choice xmlns:v="urn:schemas-microsoft-com:vml" Requires="v">
                <p:oleObj spid="_x0000_s21242944" name="Chart" r:id="rId4" imgW="8820230" imgH="4562424" progId="MSGraph.Chart.8">
                  <p:embed followColorScheme="full"/>
                </p:oleObj>
              </mc:Choice>
              <mc:Fallback>
                <p:oleObj name="Chart" r:id="rId4" imgW="8820230" imgH="4562424" progId="MSGraph.Chart.8">
                  <p:embed followColorScheme="full"/>
                  <p:pic>
                    <p:nvPicPr>
                      <p:cNvPr id="0" name=""/>
                      <p:cNvPicPr>
                        <a:picLocks noChangeAspect="1" noChangeArrowheads="1"/>
                      </p:cNvPicPr>
                      <p:nvPr/>
                    </p:nvPicPr>
                    <p:blipFill>
                      <a:blip r:embed="rId5"/>
                      <a:srcRect/>
                      <a:stretch>
                        <a:fillRect/>
                      </a:stretch>
                    </p:blipFill>
                    <p:spPr bwMode="auto">
                      <a:xfrm>
                        <a:off x="3175" y="1301753"/>
                        <a:ext cx="9140825" cy="4965697"/>
                      </a:xfrm>
                      <a:prstGeom prst="rect">
                        <a:avLst/>
                      </a:prstGeom>
                      <a:noFill/>
                      <a:extLst/>
                    </p:spPr>
                  </p:pic>
                </p:oleObj>
              </mc:Fallback>
            </mc:AlternateContent>
          </a:graphicData>
        </a:graphic>
      </p:graphicFrame>
      <p:sp>
        <p:nvSpPr>
          <p:cNvPr id="7" name="Rectangle 7"/>
          <p:cNvSpPr>
            <a:spLocks noChangeArrowheads="1"/>
          </p:cNvSpPr>
          <p:nvPr/>
        </p:nvSpPr>
        <p:spPr bwMode="auto">
          <a:xfrm>
            <a:off x="0" y="6386511"/>
            <a:ext cx="8750300" cy="428625"/>
          </a:xfrm>
          <a:prstGeom prst="rect">
            <a:avLst/>
          </a:prstGeom>
          <a:noFill/>
          <a:ln w="9525">
            <a:noFill/>
            <a:miter lim="800000"/>
            <a:headEnd/>
            <a:tailEnd/>
          </a:ln>
        </p:spPr>
        <p:txBody>
          <a:bodyPr>
            <a:spAutoFit/>
          </a:bodyPr>
          <a:lstStyle/>
          <a:p>
            <a:endParaRPr lang="en-US" sz="1100" dirty="0"/>
          </a:p>
          <a:p>
            <a:r>
              <a:rPr lang="en-US" sz="1100" dirty="0"/>
              <a:t>Source: NAIC; Insurance Information Institute.	</a:t>
            </a:r>
          </a:p>
        </p:txBody>
      </p:sp>
      <p:sp>
        <p:nvSpPr>
          <p:cNvPr id="6" name="AutoShape 9"/>
          <p:cNvSpPr>
            <a:spLocks noChangeArrowheads="1"/>
          </p:cNvSpPr>
          <p:nvPr/>
        </p:nvSpPr>
        <p:spPr bwMode="blackWhite">
          <a:xfrm>
            <a:off x="1514168" y="1123300"/>
            <a:ext cx="3370313" cy="833319"/>
          </a:xfrm>
          <a:prstGeom prst="wedgeRectCallout">
            <a:avLst>
              <a:gd name="adj1" fmla="val 79112"/>
              <a:gd name="adj2" fmla="val 20642"/>
            </a:avLst>
          </a:prstGeom>
          <a:solidFill>
            <a:srgbClr val="225A7A"/>
          </a:solidFill>
          <a:ln w="28575" algn="ctr">
            <a:solidFill>
              <a:schemeClr val="bg1"/>
            </a:solidFill>
            <a:miter lim="800000"/>
            <a:headEnd/>
            <a:tailEnd/>
          </a:ln>
        </p:spPr>
        <p:txBody>
          <a:bodyPr tIns="91440" bIns="91440" anchor="ctr"/>
          <a:lstStyle/>
          <a:p>
            <a:pPr algn="ctr" eaLnBrk="0" hangingPunct="0">
              <a:lnSpc>
                <a:spcPct val="90000"/>
              </a:lnSpc>
              <a:spcBef>
                <a:spcPct val="50000"/>
              </a:spcBef>
              <a:buClr>
                <a:srgbClr val="FFFFFF"/>
              </a:buClr>
              <a:buFont typeface="Wingdings" pitchFamily="2" charset="2"/>
              <a:buNone/>
            </a:pPr>
            <a:r>
              <a:rPr lang="en-US" sz="1600" b="1" dirty="0">
                <a:solidFill>
                  <a:srgbClr val="FFFFFF"/>
                </a:solidFill>
              </a:rPr>
              <a:t>Commercial lines have tended to be more profitable than personal lines over the past decade</a:t>
            </a:r>
          </a:p>
        </p:txBody>
      </p:sp>
      <p:sp>
        <p:nvSpPr>
          <p:cNvPr id="2" name="TextBox 1"/>
          <p:cNvSpPr txBox="1"/>
          <p:nvPr/>
        </p:nvSpPr>
        <p:spPr>
          <a:xfrm>
            <a:off x="268236" y="1182692"/>
            <a:ext cx="1445342" cy="369332"/>
          </a:xfrm>
          <a:prstGeom prst="rect">
            <a:avLst/>
          </a:prstGeom>
          <a:noFill/>
        </p:spPr>
        <p:txBody>
          <a:bodyPr wrap="square" rtlCol="0">
            <a:spAutoFit/>
          </a:bodyPr>
          <a:lstStyle/>
          <a:p>
            <a:r>
              <a:rPr lang="en-US" dirty="0"/>
              <a:t>Percent</a:t>
            </a:r>
          </a:p>
        </p:txBody>
      </p:sp>
    </p:spTree>
    <p:extLst>
      <p:ext uri="{BB962C8B-B14F-4D97-AF65-F5344CB8AC3E}">
        <p14:creationId xmlns:p14="http://schemas.microsoft.com/office/powerpoint/2010/main" val="7602595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105"/>
          <p:cNvSpPr txBox="1">
            <a:spLocks noGrp="1" noChangeArrowheads="1"/>
          </p:cNvSpPr>
          <p:nvPr/>
        </p:nvSpPr>
        <p:spPr bwMode="auto">
          <a:xfrm>
            <a:off x="85725" y="6961188"/>
            <a:ext cx="1352550" cy="115887"/>
          </a:xfrm>
          <a:prstGeom prst="rect">
            <a:avLst/>
          </a:prstGeom>
          <a:noFill/>
          <a:ln w="9525">
            <a:noFill/>
            <a:miter lim="800000"/>
            <a:headEnd/>
            <a:tailEnd/>
          </a:ln>
        </p:spPr>
        <p:txBody>
          <a:bodyPr lIns="0" tIns="0" rIns="0" bIns="0">
            <a:spAutoFit/>
          </a:bodyPr>
          <a:lstStyle/>
          <a:p>
            <a:pPr eaLnBrk="0" fontAlgn="base" hangingPunct="0">
              <a:lnSpc>
                <a:spcPct val="85000"/>
              </a:lnSpc>
              <a:spcBef>
                <a:spcPct val="20000"/>
              </a:spcBef>
              <a:spcAft>
                <a:spcPct val="0"/>
              </a:spcAft>
            </a:pPr>
            <a:r>
              <a:rPr lang="en-US" sz="900">
                <a:solidFill>
                  <a:srgbClr val="FFFFFF"/>
                </a:solidFill>
                <a:latin typeface="Arial" charset="0"/>
                <a:cs typeface="Arial" charset="0"/>
              </a:rPr>
              <a:t>12/01/09 - 9pm</a:t>
            </a:r>
          </a:p>
        </p:txBody>
      </p:sp>
      <p:sp>
        <p:nvSpPr>
          <p:cNvPr id="47108" name="Rectangle 106"/>
          <p:cNvSpPr txBox="1">
            <a:spLocks noGrp="1" noChangeArrowheads="1"/>
          </p:cNvSpPr>
          <p:nvPr/>
        </p:nvSpPr>
        <p:spPr bwMode="auto">
          <a:xfrm>
            <a:off x="2695575" y="6961188"/>
            <a:ext cx="3752850" cy="117475"/>
          </a:xfrm>
          <a:prstGeom prst="rect">
            <a:avLst/>
          </a:prstGeom>
          <a:noFill/>
          <a:ln w="9525">
            <a:noFill/>
            <a:miter lim="800000"/>
            <a:headEnd/>
            <a:tailEnd/>
          </a:ln>
        </p:spPr>
        <p:txBody>
          <a:bodyPr lIns="0" tIns="0" rIns="0" bIns="0">
            <a:spAutoFit/>
          </a:bodyPr>
          <a:lstStyle/>
          <a:p>
            <a:pPr algn="ctr" eaLnBrk="0" fontAlgn="base" hangingPunct="0">
              <a:lnSpc>
                <a:spcPct val="85000"/>
              </a:lnSpc>
              <a:spcBef>
                <a:spcPct val="20000"/>
              </a:spcBef>
              <a:spcAft>
                <a:spcPct val="0"/>
              </a:spcAft>
            </a:pPr>
            <a:r>
              <a:rPr lang="en-US" sz="900">
                <a:solidFill>
                  <a:srgbClr val="FFFFFF"/>
                </a:solidFill>
                <a:latin typeface="Arial" charset="0"/>
                <a:cs typeface="Arial" charset="0"/>
              </a:rPr>
              <a:t>eSlide – P6466 – The Financial Crisis and the Future of the P/C</a:t>
            </a:r>
          </a:p>
        </p:txBody>
      </p:sp>
      <p:sp>
        <p:nvSpPr>
          <p:cNvPr id="47109"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fontAlgn="base" hangingPunct="0">
              <a:lnSpc>
                <a:spcPct val="85000"/>
              </a:lnSpc>
              <a:spcBef>
                <a:spcPct val="20000"/>
              </a:spcBef>
              <a:spcAft>
                <a:spcPct val="0"/>
              </a:spcAft>
            </a:pPr>
            <a:fld id="{561E0CFD-BE9A-4019-957A-DD05277E56E1}" type="slidenum">
              <a:rPr lang="en-US" sz="900">
                <a:solidFill>
                  <a:srgbClr val="000000"/>
                </a:solidFill>
                <a:latin typeface="Arial" charset="0"/>
                <a:cs typeface="Arial" charset="0"/>
              </a:rPr>
              <a:pPr algn="r" eaLnBrk="0" fontAlgn="base" hangingPunct="0">
                <a:lnSpc>
                  <a:spcPct val="85000"/>
                </a:lnSpc>
                <a:spcBef>
                  <a:spcPct val="20000"/>
                </a:spcBef>
                <a:spcAft>
                  <a:spcPct val="0"/>
                </a:spcAft>
              </a:pPr>
              <a:t>45</a:t>
            </a:fld>
            <a:endParaRPr lang="en-US" sz="900">
              <a:solidFill>
                <a:srgbClr val="000000"/>
              </a:solidFill>
              <a:latin typeface="Arial" charset="0"/>
              <a:cs typeface="Arial" charset="0"/>
            </a:endParaRPr>
          </a:p>
        </p:txBody>
      </p:sp>
      <p:sp>
        <p:nvSpPr>
          <p:cNvPr id="47110" name="Rectangle 2"/>
          <p:cNvSpPr>
            <a:spLocks noGrp="1" noChangeArrowheads="1"/>
          </p:cNvSpPr>
          <p:nvPr>
            <p:ph type="title" idx="4294967295"/>
          </p:nvPr>
        </p:nvSpPr>
        <p:spPr>
          <a:xfrm>
            <a:off x="312005" y="100116"/>
            <a:ext cx="4312623" cy="860425"/>
          </a:xfrm>
        </p:spPr>
        <p:txBody>
          <a:bodyPr/>
          <a:lstStyle/>
          <a:p>
            <a:r>
              <a:rPr lang="en-US" dirty="0"/>
              <a:t>Policyholder Surplus, </a:t>
            </a:r>
            <a:br>
              <a:rPr lang="en-US" dirty="0"/>
            </a:br>
            <a:r>
              <a:rPr lang="en-US" dirty="0"/>
              <a:t>2006:Q4–2016:Q1</a:t>
            </a:r>
          </a:p>
        </p:txBody>
      </p:sp>
      <p:sp>
        <p:nvSpPr>
          <p:cNvPr id="47111" name="Rectangle 4"/>
          <p:cNvSpPr>
            <a:spLocks noChangeArrowheads="1"/>
          </p:cNvSpPr>
          <p:nvPr/>
        </p:nvSpPr>
        <p:spPr bwMode="auto">
          <a:xfrm>
            <a:off x="-171450" y="6584950"/>
            <a:ext cx="2057400" cy="282575"/>
          </a:xfrm>
          <a:prstGeom prst="rect">
            <a:avLst/>
          </a:prstGeom>
          <a:noFill/>
          <a:ln w="9525" algn="ctr">
            <a:noFill/>
            <a:miter lim="800000"/>
            <a:headEnd/>
            <a:tailEnd/>
          </a:ln>
        </p:spPr>
        <p:txBody>
          <a:bodyPr lIns="365760" tIns="0" rIns="0" bIns="137160" anchor="b">
            <a:spAutoFit/>
          </a:bodyPr>
          <a:lstStyle/>
          <a:p>
            <a:pPr eaLnBrk="0" fontAlgn="base" hangingPunct="0">
              <a:lnSpc>
                <a:spcPct val="85000"/>
              </a:lnSpc>
              <a:spcBef>
                <a:spcPct val="25000"/>
              </a:spcBef>
              <a:spcAft>
                <a:spcPct val="0"/>
              </a:spcAft>
              <a:buClr>
                <a:srgbClr val="FF6801"/>
              </a:buClr>
              <a:buFont typeface="Wingdings" pitchFamily="2" charset="2"/>
              <a:buNone/>
            </a:pPr>
            <a:r>
              <a:rPr lang="en-US" sz="1100">
                <a:solidFill>
                  <a:srgbClr val="000000"/>
                </a:solidFill>
                <a:latin typeface="Arial" charset="0"/>
                <a:cs typeface="Arial" charset="0"/>
              </a:rPr>
              <a:t>Sources: ISO, A.M .Best.</a:t>
            </a:r>
          </a:p>
        </p:txBody>
      </p:sp>
      <p:sp>
        <p:nvSpPr>
          <p:cNvPr id="47112" name="PPTShape_0"/>
          <p:cNvSpPr>
            <a:spLocks noChangeArrowheads="1"/>
          </p:cNvSpPr>
          <p:nvPr/>
        </p:nvSpPr>
        <p:spPr bwMode="black">
          <a:xfrm>
            <a:off x="169550" y="1123259"/>
            <a:ext cx="8221663" cy="220663"/>
          </a:xfrm>
          <a:prstGeom prst="rect">
            <a:avLst/>
          </a:prstGeom>
          <a:noFill/>
          <a:ln w="9525" algn="ctr">
            <a:noFill/>
            <a:miter lim="800000"/>
            <a:headEnd/>
            <a:tailEnd/>
          </a:ln>
        </p:spPr>
        <p:txBody>
          <a:bodyPr lIns="0" tIns="0" rIns="0" bIns="0">
            <a:spAutoFit/>
          </a:bodyPr>
          <a:lstStyle/>
          <a:p>
            <a:pPr defTabSz="114300" eaLnBrk="0" fontAlgn="base" hangingPunct="0">
              <a:lnSpc>
                <a:spcPct val="90000"/>
              </a:lnSpc>
              <a:spcBef>
                <a:spcPct val="20000"/>
              </a:spcBef>
              <a:spcAft>
                <a:spcPct val="0"/>
              </a:spcAft>
            </a:pPr>
            <a:r>
              <a:rPr lang="en-US" sz="1600" b="1" dirty="0">
                <a:solidFill>
                  <a:srgbClr val="225A7A"/>
                </a:solidFill>
                <a:latin typeface="Arial" charset="0"/>
                <a:cs typeface="Arial" charset="0"/>
              </a:rPr>
              <a:t>($ Billions)</a:t>
            </a:r>
          </a:p>
        </p:txBody>
      </p:sp>
      <p:graphicFrame>
        <p:nvGraphicFramePr>
          <p:cNvPr id="47106" name="Object 3"/>
          <p:cNvGraphicFramePr>
            <a:graphicFrameLocks/>
          </p:cNvGraphicFramePr>
          <p:nvPr>
            <p:extLst/>
          </p:nvPr>
        </p:nvGraphicFramePr>
        <p:xfrm>
          <a:off x="228600" y="1299781"/>
          <a:ext cx="8736496" cy="3362325"/>
        </p:xfrm>
        <a:graphic>
          <a:graphicData uri="http://schemas.openxmlformats.org/presentationml/2006/ole">
            <mc:AlternateContent xmlns:mc="http://schemas.openxmlformats.org/markup-compatibility/2006">
              <mc:Choice xmlns:v="urn:schemas-microsoft-com:vml" Requires="v">
                <p:oleObj spid="_x0000_s21246016" name="Chart" r:id="rId5" imgW="8772688" imgH="3305046" progId="MSGraph.Chart.8">
                  <p:embed followColorScheme="full"/>
                </p:oleObj>
              </mc:Choice>
              <mc:Fallback>
                <p:oleObj name="Chart" r:id="rId5" imgW="8772688" imgH="3305046" progId="MSGraph.Chart.8">
                  <p:embed followColorScheme="full"/>
                  <p:pic>
                    <p:nvPicPr>
                      <p:cNvPr id="0" name=""/>
                      <p:cNvPicPr>
                        <a:picLocks noChangeArrowheads="1"/>
                      </p:cNvPicPr>
                      <p:nvPr/>
                    </p:nvPicPr>
                    <p:blipFill>
                      <a:blip r:embed="rId6"/>
                      <a:srcRect/>
                      <a:stretch>
                        <a:fillRect/>
                      </a:stretch>
                    </p:blipFill>
                    <p:spPr bwMode="auto">
                      <a:xfrm>
                        <a:off x="228600" y="1299781"/>
                        <a:ext cx="8736496" cy="336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200776" name="AutoShape 8"/>
          <p:cNvSpPr>
            <a:spLocks noChangeArrowheads="1"/>
          </p:cNvSpPr>
          <p:nvPr/>
        </p:nvSpPr>
        <p:spPr bwMode="blackWhite">
          <a:xfrm>
            <a:off x="1235631" y="1317659"/>
            <a:ext cx="1696563" cy="568325"/>
          </a:xfrm>
          <a:prstGeom prst="wedgeRectCallout">
            <a:avLst>
              <a:gd name="adj1" fmla="val -28187"/>
              <a:gd name="adj2" fmla="val 217456"/>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2007:Q3</a:t>
            </a:r>
            <a:br>
              <a:rPr lang="en-US" sz="1600" b="1" dirty="0">
                <a:solidFill>
                  <a:srgbClr val="FFFFFF"/>
                </a:solidFill>
                <a:latin typeface="Arial" charset="0"/>
                <a:cs typeface="Arial" charset="0"/>
              </a:rPr>
            </a:br>
            <a:r>
              <a:rPr lang="en-US" sz="1600" b="1" dirty="0">
                <a:solidFill>
                  <a:srgbClr val="FFFFFF"/>
                </a:solidFill>
                <a:latin typeface="Arial" charset="0"/>
                <a:cs typeface="Arial" charset="0"/>
              </a:rPr>
              <a:t>Pre-Crisis Peak</a:t>
            </a:r>
          </a:p>
        </p:txBody>
      </p:sp>
      <p:sp>
        <p:nvSpPr>
          <p:cNvPr id="47122" name="Text Box 5"/>
          <p:cNvSpPr txBox="1">
            <a:spLocks noChangeArrowheads="1"/>
          </p:cNvSpPr>
          <p:nvPr/>
        </p:nvSpPr>
        <p:spPr bwMode="auto">
          <a:xfrm>
            <a:off x="5799089" y="5440557"/>
            <a:ext cx="2660648" cy="844043"/>
          </a:xfrm>
          <a:prstGeom prst="rect">
            <a:avLst/>
          </a:prstGeom>
          <a:noFill/>
          <a:ln w="12700" algn="ctr">
            <a:noFill/>
            <a:miter lim="800000"/>
            <a:headEnd type="none" w="sm" len="sm"/>
            <a:tailEnd type="none" w="sm" len="sm"/>
          </a:ln>
        </p:spPr>
        <p:txBody>
          <a:bodyPr>
            <a:spAutoFit/>
          </a:bodyPr>
          <a:lstStyle/>
          <a:p>
            <a:pPr eaLnBrk="0" fontAlgn="base" hangingPunct="0">
              <a:lnSpc>
                <a:spcPct val="85000"/>
              </a:lnSpc>
              <a:spcBef>
                <a:spcPct val="25000"/>
              </a:spcBef>
              <a:spcAft>
                <a:spcPct val="0"/>
              </a:spcAft>
            </a:pPr>
            <a:endParaRPr lang="en-US" sz="1600" b="1" i="1" dirty="0">
              <a:solidFill>
                <a:srgbClr val="FF0000"/>
              </a:solidFill>
              <a:latin typeface="Arial" charset="0"/>
              <a:cs typeface="Arial" charset="0"/>
            </a:endParaRPr>
          </a:p>
          <a:p>
            <a:pPr eaLnBrk="0" fontAlgn="base" hangingPunct="0">
              <a:lnSpc>
                <a:spcPct val="85000"/>
              </a:lnSpc>
              <a:spcBef>
                <a:spcPct val="25000"/>
              </a:spcBef>
              <a:spcAft>
                <a:spcPct val="0"/>
              </a:spcAft>
            </a:pPr>
            <a:endParaRPr lang="en-US" sz="1600" b="1" dirty="0">
              <a:solidFill>
                <a:srgbClr val="000000"/>
              </a:solidFill>
              <a:latin typeface="Arial" charset="0"/>
              <a:cs typeface="Arial" charset="0"/>
            </a:endParaRPr>
          </a:p>
          <a:p>
            <a:pPr eaLnBrk="0" fontAlgn="base" hangingPunct="0">
              <a:lnSpc>
                <a:spcPct val="85000"/>
              </a:lnSpc>
              <a:spcBef>
                <a:spcPct val="25000"/>
              </a:spcBef>
              <a:spcAft>
                <a:spcPct val="0"/>
              </a:spcAft>
            </a:pPr>
            <a:endParaRPr lang="en-US" sz="1600" b="1" i="1" dirty="0">
              <a:solidFill>
                <a:srgbClr val="339966"/>
              </a:solidFill>
              <a:latin typeface="Arial" charset="0"/>
              <a:cs typeface="Arial" charset="0"/>
            </a:endParaRPr>
          </a:p>
        </p:txBody>
      </p:sp>
      <p:sp>
        <p:nvSpPr>
          <p:cNvPr id="16" name="PPTShape_1"/>
          <p:cNvSpPr>
            <a:spLocks noChangeArrowheads="1"/>
          </p:cNvSpPr>
          <p:nvPr/>
        </p:nvSpPr>
        <p:spPr bwMode="blackWhite">
          <a:xfrm>
            <a:off x="6602312" y="3458818"/>
            <a:ext cx="1966875" cy="556591"/>
          </a:xfrm>
          <a:prstGeom prst="wedgeRectCallout">
            <a:avLst>
              <a:gd name="adj1" fmla="val 62773"/>
              <a:gd name="adj2" fmla="val -145744"/>
            </a:avLst>
          </a:prstGeom>
          <a:solidFill>
            <a:srgbClr val="FFCC00"/>
          </a:soli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400" b="1" dirty="0">
                <a:latin typeface="Arial" charset="0"/>
                <a:cs typeface="Arial" charset="0"/>
              </a:rPr>
              <a:t>Surplus as of 3/31/16 stood at $676.3B</a:t>
            </a:r>
          </a:p>
        </p:txBody>
      </p:sp>
      <p:sp>
        <p:nvSpPr>
          <p:cNvPr id="47116" name="Text Box 18"/>
          <p:cNvSpPr txBox="1">
            <a:spLocks noChangeArrowheads="1"/>
          </p:cNvSpPr>
          <p:nvPr/>
        </p:nvSpPr>
        <p:spPr bwMode="auto">
          <a:xfrm>
            <a:off x="169550" y="5560886"/>
            <a:ext cx="3112729" cy="830997"/>
          </a:xfrm>
          <a:prstGeom prst="rect">
            <a:avLst/>
          </a:prstGeom>
          <a:noFill/>
          <a:ln w="9525">
            <a:noFill/>
            <a:miter lim="800000"/>
            <a:headEnd/>
            <a:tailEnd/>
          </a:ln>
        </p:spPr>
        <p:txBody>
          <a:bodyPr wrap="square">
            <a:spAutoFit/>
          </a:bodyPr>
          <a:lstStyle/>
          <a:p>
            <a:pPr fontAlgn="base">
              <a:spcBef>
                <a:spcPct val="50000"/>
              </a:spcBef>
              <a:spcAft>
                <a:spcPct val="0"/>
              </a:spcAft>
            </a:pPr>
            <a:r>
              <a:rPr lang="en-US" sz="1200" dirty="0">
                <a:solidFill>
                  <a:srgbClr val="000000"/>
                </a:solidFill>
                <a:latin typeface="Arial" charset="0"/>
                <a:cs typeface="Arial" charset="0"/>
              </a:rPr>
              <a:t>2010:Q1 data includes $22.5B of paid-in capital from a holding company parent for one insurer’s investment in a non-insurance business.</a:t>
            </a:r>
          </a:p>
        </p:txBody>
      </p:sp>
      <p:sp>
        <p:nvSpPr>
          <p:cNvPr id="18" name="AutoShape 7"/>
          <p:cNvSpPr>
            <a:spLocks noChangeArrowheads="1"/>
          </p:cNvSpPr>
          <p:nvPr/>
        </p:nvSpPr>
        <p:spPr bwMode="blackWhite">
          <a:xfrm>
            <a:off x="198782" y="4790660"/>
            <a:ext cx="8686800" cy="655984"/>
          </a:xfrm>
          <a:prstGeom prst="wedgeRectCallout">
            <a:avLst>
              <a:gd name="adj1" fmla="val 49752"/>
              <a:gd name="adj2" fmla="val 22257"/>
            </a:avLst>
          </a:prstGeom>
          <a:gradFill rotWithShape="1">
            <a:gsLst>
              <a:gs pos="0">
                <a:schemeClr val="accent1"/>
              </a:gs>
              <a:gs pos="100000">
                <a:schemeClr val="accent1">
                  <a:gamma/>
                  <a:shade val="66275"/>
                  <a:invGamma/>
                </a:schemeClr>
              </a:gs>
            </a:gsLst>
            <a:lin ang="5400000" scaled="1"/>
          </a:gradFill>
          <a:ln w="28575" algn="ctr">
            <a:solidFill>
              <a:schemeClr val="bg1"/>
            </a:solidFill>
            <a:miter lim="800000"/>
            <a:headEnd/>
            <a:tailEnd/>
          </a:ln>
          <a:effectLst/>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defRPr/>
            </a:pPr>
            <a:r>
              <a:rPr lang="en-US" sz="2000" b="1" dirty="0">
                <a:solidFill>
                  <a:srgbClr val="FFFFFF"/>
                </a:solidFill>
                <a:latin typeface="Arial" charset="0"/>
                <a:cs typeface="Arial" charset="0"/>
              </a:rPr>
              <a:t>The industry now has $1 of surplus for every $0.77 of NPW,</a:t>
            </a:r>
            <a:br>
              <a:rPr lang="en-US" sz="2000" b="1" dirty="0">
                <a:solidFill>
                  <a:srgbClr val="FFFFFF"/>
                </a:solidFill>
                <a:latin typeface="Arial" charset="0"/>
                <a:cs typeface="Arial" charset="0"/>
              </a:rPr>
            </a:br>
            <a:r>
              <a:rPr lang="en-US" sz="2000" b="1" dirty="0">
                <a:solidFill>
                  <a:srgbClr val="FFFFFF"/>
                </a:solidFill>
                <a:latin typeface="Arial" charset="0"/>
                <a:cs typeface="Arial" charset="0"/>
              </a:rPr>
              <a:t>close to the strongest claims-paying status in its history.</a:t>
            </a:r>
          </a:p>
        </p:txBody>
      </p:sp>
      <p:sp>
        <p:nvSpPr>
          <p:cNvPr id="19" name="PPTShape_2"/>
          <p:cNvSpPr>
            <a:spLocks noChangeArrowheads="1"/>
          </p:cNvSpPr>
          <p:nvPr/>
        </p:nvSpPr>
        <p:spPr bwMode="blackWhite">
          <a:xfrm>
            <a:off x="3810000" y="1180639"/>
            <a:ext cx="2563812" cy="568325"/>
          </a:xfrm>
          <a:prstGeom prst="wedgeRectCallout">
            <a:avLst>
              <a:gd name="adj1" fmla="val 3283"/>
              <a:gd name="adj2" fmla="val 223075"/>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Drop due to near-record 2011 CAT losses</a:t>
            </a:r>
          </a:p>
        </p:txBody>
      </p:sp>
      <p:sp>
        <p:nvSpPr>
          <p:cNvPr id="15" name="Rectangle 5"/>
          <p:cNvSpPr>
            <a:spLocks noChangeArrowheads="1"/>
          </p:cNvSpPr>
          <p:nvPr/>
        </p:nvSpPr>
        <p:spPr bwMode="blackWhite">
          <a:xfrm>
            <a:off x="3382297" y="5595730"/>
            <a:ext cx="5449819" cy="930628"/>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bIns="64008" anchor="ctr"/>
          <a:lstStyle/>
          <a:p>
            <a:pPr algn="ctr" fontAlgn="base">
              <a:lnSpc>
                <a:spcPct val="95000"/>
              </a:lnSpc>
              <a:spcBef>
                <a:spcPct val="25000"/>
              </a:spcBef>
              <a:spcAft>
                <a:spcPct val="0"/>
              </a:spcAft>
            </a:pPr>
            <a:r>
              <a:rPr lang="en-US" sz="2000" b="1" dirty="0">
                <a:solidFill>
                  <a:srgbClr val="FFFFFF"/>
                </a:solidFill>
                <a:latin typeface="Arial" charset="0"/>
                <a:cs typeface="Arial" charset="0"/>
              </a:rPr>
              <a:t>The P/C insurance industry entered 2016</a:t>
            </a:r>
            <a:br>
              <a:rPr lang="en-US" sz="2000" b="1" dirty="0">
                <a:solidFill>
                  <a:srgbClr val="FFFFFF"/>
                </a:solidFill>
                <a:latin typeface="Arial" charset="0"/>
                <a:cs typeface="Arial" charset="0"/>
              </a:rPr>
            </a:br>
            <a:r>
              <a:rPr lang="en-US" sz="2000" b="1" dirty="0">
                <a:solidFill>
                  <a:srgbClr val="FFFFFF"/>
                </a:solidFill>
                <a:latin typeface="Arial" charset="0"/>
                <a:cs typeface="Arial" charset="0"/>
              </a:rPr>
              <a:t>in very strong financial condition.</a:t>
            </a:r>
          </a:p>
        </p:txBody>
      </p:sp>
    </p:spTree>
    <p:custDataLst>
      <p:tags r:id="rId2"/>
    </p:custDataLst>
    <p:extLst>
      <p:ext uri="{BB962C8B-B14F-4D97-AF65-F5344CB8AC3E}">
        <p14:creationId xmlns:p14="http://schemas.microsoft.com/office/powerpoint/2010/main" val="17178402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200776"/>
                                        </p:tgtEl>
                                        <p:attrNameLst>
                                          <p:attrName>style.visibility</p:attrName>
                                        </p:attrNameLst>
                                      </p:cBhvr>
                                      <p:to>
                                        <p:strVal val="visible"/>
                                      </p:to>
                                    </p:set>
                                    <p:animEffect transition="in" filter="wipe(left)">
                                      <p:cBhvr>
                                        <p:cTn id="7" dur="500"/>
                                        <p:tgtEl>
                                          <p:spTgt spid="720077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500"/>
                                        <p:tgtEl>
                                          <p:spTgt spid="16"/>
                                        </p:tgtEl>
                                      </p:cBhvr>
                                    </p:animEffect>
                                  </p:childTnLst>
                                </p:cTn>
                              </p:par>
                            </p:childTnLst>
                          </p:cTn>
                        </p:par>
                        <p:par>
                          <p:cTn id="12" fill="hold">
                            <p:stCondLst>
                              <p:cond delay="1000"/>
                            </p:stCondLst>
                            <p:childTnLst>
                              <p:par>
                                <p:cTn id="13" presetID="22" presetClass="entr" presetSubtype="2" fill="hold" grpId="0" nodeType="afterEffect">
                                  <p:stCondLst>
                                    <p:cond delay="700"/>
                                  </p:stCondLst>
                                  <p:childTnLst>
                                    <p:set>
                                      <p:cBhvr>
                                        <p:cTn id="14" dur="1" fill="hold">
                                          <p:stCondLst>
                                            <p:cond delay="0"/>
                                          </p:stCondLst>
                                        </p:cTn>
                                        <p:tgtEl>
                                          <p:spTgt spid="18"/>
                                        </p:tgtEl>
                                        <p:attrNameLst>
                                          <p:attrName>style.visibility</p:attrName>
                                        </p:attrNameLst>
                                      </p:cBhvr>
                                      <p:to>
                                        <p:strVal val="visible"/>
                                      </p:to>
                                    </p:set>
                                    <p:animEffect transition="in" filter="wipe(right)">
                                      <p:cBhvr>
                                        <p:cTn id="15" dur="500"/>
                                        <p:tgtEl>
                                          <p:spTgt spid="18"/>
                                        </p:tgtEl>
                                      </p:cBhvr>
                                    </p:animEffect>
                                  </p:childTnLst>
                                </p:cTn>
                              </p:par>
                            </p:childTnLst>
                          </p:cTn>
                        </p:par>
                        <p:par>
                          <p:cTn id="16" fill="hold">
                            <p:stCondLst>
                              <p:cond delay="2200"/>
                            </p:stCondLst>
                            <p:childTnLst>
                              <p:par>
                                <p:cTn id="17" presetID="22" presetClass="entr" presetSubtype="8"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wipe(left)">
                                      <p:cBhvr>
                                        <p:cTn id="19" dur="500"/>
                                        <p:tgtEl>
                                          <p:spTgt spid="19"/>
                                        </p:tgtEl>
                                      </p:cBhvr>
                                    </p:animEffect>
                                  </p:childTnLst>
                                </p:cTn>
                              </p:par>
                            </p:childTnLst>
                          </p:cTn>
                        </p:par>
                        <p:par>
                          <p:cTn id="20" fill="hold">
                            <p:stCondLst>
                              <p:cond delay="2700"/>
                            </p:stCondLst>
                            <p:childTnLst>
                              <p:par>
                                <p:cTn id="21" presetID="23" presetClass="entr" presetSubtype="16" fill="hold" grpId="0" nodeType="afterEffect">
                                  <p:stCondLst>
                                    <p:cond delay="1000"/>
                                  </p:stCondLst>
                                  <p:childTnLst>
                                    <p:set>
                                      <p:cBhvr>
                                        <p:cTn id="22" dur="1" fill="hold">
                                          <p:stCondLst>
                                            <p:cond delay="0"/>
                                          </p:stCondLst>
                                        </p:cTn>
                                        <p:tgtEl>
                                          <p:spTgt spid="15"/>
                                        </p:tgtEl>
                                        <p:attrNameLst>
                                          <p:attrName>style.visibility</p:attrName>
                                        </p:attrNameLst>
                                      </p:cBhvr>
                                      <p:to>
                                        <p:strVal val="visible"/>
                                      </p:to>
                                    </p:set>
                                    <p:anim calcmode="lin" valueType="num">
                                      <p:cBhvr>
                                        <p:cTn id="23" dur="500" fill="hold"/>
                                        <p:tgtEl>
                                          <p:spTgt spid="15"/>
                                        </p:tgtEl>
                                        <p:attrNameLst>
                                          <p:attrName>ppt_w</p:attrName>
                                        </p:attrNameLst>
                                      </p:cBhvr>
                                      <p:tavLst>
                                        <p:tav tm="0">
                                          <p:val>
                                            <p:fltVal val="0"/>
                                          </p:val>
                                        </p:tav>
                                        <p:tav tm="100000">
                                          <p:val>
                                            <p:strVal val="#ppt_w"/>
                                          </p:val>
                                        </p:tav>
                                      </p:tavLst>
                                    </p:anim>
                                    <p:anim calcmode="lin" valueType="num">
                                      <p:cBhvr>
                                        <p:cTn id="24" dur="500" fill="hold"/>
                                        <p:tgtEl>
                                          <p:spTgt spid="1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00776" grpId="0" animBg="1"/>
      <p:bldP spid="16" grpId="0" animBg="1"/>
      <p:bldP spid="18" grpId="0" animBg="1"/>
      <p:bldP spid="19" grpId="0" animBg="1"/>
      <p:bldP spid="15" grpId="0" animBg="1"/>
    </p:bld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133123"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A2F20732-A4D4-4BEA-B6BE-959695E8D56F}" type="slidenum">
              <a:rPr lang="en-US" sz="900">
                <a:solidFill>
                  <a:schemeClr val="bg1"/>
                </a:solidFill>
              </a:rPr>
              <a:pPr algn="r" eaLnBrk="0" hangingPunct="0">
                <a:lnSpc>
                  <a:spcPct val="85000"/>
                </a:lnSpc>
                <a:spcBef>
                  <a:spcPct val="20000"/>
                </a:spcBef>
              </a:pPr>
              <a:t>46</a:t>
            </a:fld>
            <a:endParaRPr lang="en-US" sz="900">
              <a:solidFill>
                <a:schemeClr val="bg1"/>
              </a:solidFill>
            </a:endParaRPr>
          </a:p>
        </p:txBody>
      </p:sp>
      <p:pic>
        <p:nvPicPr>
          <p:cNvPr id="133124" name="Picture 5"/>
          <p:cNvPicPr>
            <a:picLocks noChangeAspect="1" noChangeArrowheads="1"/>
          </p:cNvPicPr>
          <p:nvPr/>
        </p:nvPicPr>
        <p:blipFill>
          <a:blip r:embed="rId3" cstate="email"/>
          <a:srcRect/>
          <a:stretch>
            <a:fillRect/>
          </a:stretch>
        </p:blipFill>
        <p:spPr bwMode="auto">
          <a:xfrm>
            <a:off x="3051175" y="838200"/>
            <a:ext cx="3032125" cy="838200"/>
          </a:xfrm>
          <a:prstGeom prst="rect">
            <a:avLst/>
          </a:prstGeom>
          <a:noFill/>
          <a:ln w="9525">
            <a:noFill/>
            <a:miter lim="800000"/>
            <a:headEnd/>
            <a:tailEnd/>
          </a:ln>
        </p:spPr>
      </p:pic>
      <p:sp>
        <p:nvSpPr>
          <p:cNvPr id="2152455" name="Rectangle 7"/>
          <p:cNvSpPr>
            <a:spLocks noChangeArrowheads="1"/>
          </p:cNvSpPr>
          <p:nvPr/>
        </p:nvSpPr>
        <p:spPr bwMode="blackWhite">
          <a:xfrm>
            <a:off x="581025" y="2268538"/>
            <a:ext cx="7981950" cy="1296987"/>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4400" b="1" dirty="0">
                <a:solidFill>
                  <a:srgbClr val="FFFFFF"/>
                </a:solidFill>
              </a:rPr>
              <a:t>Alternative Capital</a:t>
            </a:r>
          </a:p>
        </p:txBody>
      </p:sp>
      <p:sp>
        <p:nvSpPr>
          <p:cNvPr id="2152456" name="Rectangle 8"/>
          <p:cNvSpPr>
            <a:spLocks noChangeArrowheads="1"/>
          </p:cNvSpPr>
          <p:nvPr/>
        </p:nvSpPr>
        <p:spPr bwMode="auto">
          <a:xfrm>
            <a:off x="570270" y="3954258"/>
            <a:ext cx="8023123" cy="867930"/>
          </a:xfrm>
          <a:prstGeom prst="rect">
            <a:avLst/>
          </a:prstGeom>
          <a:noFill/>
          <a:ln w="9525" algn="ctr">
            <a:noFill/>
            <a:miter lim="800000"/>
            <a:headEnd/>
            <a:tailEnd/>
          </a:ln>
        </p:spPr>
        <p:txBody>
          <a:bodyPr wrap="square" lIns="45720" rIns="45720">
            <a:spAutoFit/>
          </a:bodyPr>
          <a:lstStyle/>
          <a:p>
            <a:pPr marL="292100" indent="-292100" algn="ctr" eaLnBrk="0" hangingPunct="0">
              <a:lnSpc>
                <a:spcPct val="90000"/>
              </a:lnSpc>
              <a:spcBef>
                <a:spcPct val="25000"/>
              </a:spcBef>
              <a:buClr>
                <a:srgbClr val="FF6801"/>
              </a:buClr>
            </a:pPr>
            <a:r>
              <a:rPr lang="en-US" sz="2800" b="1" dirty="0">
                <a:solidFill>
                  <a:srgbClr val="225A7A"/>
                </a:solidFill>
              </a:rPr>
              <a:t>New Investors</a:t>
            </a:r>
            <a:br>
              <a:rPr lang="en-US" sz="2800" b="1" dirty="0">
                <a:solidFill>
                  <a:srgbClr val="225A7A"/>
                </a:solidFill>
              </a:rPr>
            </a:br>
            <a:r>
              <a:rPr lang="en-US" sz="2800" b="1" dirty="0">
                <a:solidFill>
                  <a:srgbClr val="225A7A"/>
                </a:solidFill>
              </a:rPr>
              <a:t>Are Changing the Reinsurance Landscape</a:t>
            </a:r>
          </a:p>
        </p:txBody>
      </p:sp>
      <p:sp>
        <p:nvSpPr>
          <p:cNvPr id="7" name="Date Placeholder 6"/>
          <p:cNvSpPr>
            <a:spLocks noGrp="1"/>
          </p:cNvSpPr>
          <p:nvPr>
            <p:ph type="dt" sz="half" idx="10"/>
          </p:nvPr>
        </p:nvSpPr>
        <p:spPr/>
        <p:txBody>
          <a:bodyPr/>
          <a:lstStyle/>
          <a:p>
            <a:pPr>
              <a:defRPr/>
            </a:pPr>
            <a:r>
              <a:rPr lang="en-US"/>
              <a:t>12/01/09 - 9pm</a:t>
            </a:r>
          </a:p>
        </p:txBody>
      </p:sp>
      <p:sp>
        <p:nvSpPr>
          <p:cNvPr id="8" name="Slide Number Placeholder 7"/>
          <p:cNvSpPr>
            <a:spLocks noGrp="1"/>
          </p:cNvSpPr>
          <p:nvPr>
            <p:ph type="sldNum" sz="quarter" idx="12"/>
          </p:nvPr>
        </p:nvSpPr>
        <p:spPr/>
        <p:txBody>
          <a:bodyPr/>
          <a:lstStyle/>
          <a:p>
            <a:pPr>
              <a:defRPr/>
            </a:pPr>
            <a:fld id="{79649112-2361-4913-9798-B6AEBB59A8D4}" type="slidenum">
              <a:rPr lang="en-US" smtClean="0"/>
              <a:pPr>
                <a:defRPr/>
              </a:pPr>
              <a:t>46</a:t>
            </a:fld>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2152455"/>
                                        </p:tgtEl>
                                        <p:attrNameLst>
                                          <p:attrName>style.visibility</p:attrName>
                                        </p:attrNameLst>
                                      </p:cBhvr>
                                      <p:to>
                                        <p:strVal val="visible"/>
                                      </p:to>
                                    </p:set>
                                    <p:animEffect transition="in" filter="barn(outVertical)">
                                      <p:cBhvr>
                                        <p:cTn id="7" dur="1000"/>
                                        <p:tgtEl>
                                          <p:spTgt spid="2152455"/>
                                        </p:tgtEl>
                                      </p:cBhvr>
                                    </p:animEffect>
                                  </p:childTnLst>
                                </p:cTn>
                              </p:par>
                              <p:par>
                                <p:cTn id="8" presetID="16" presetClass="entr" presetSubtype="37" fill="hold" grpId="0" nodeType="withEffect">
                                  <p:stCondLst>
                                    <p:cond delay="300"/>
                                  </p:stCondLst>
                                  <p:childTnLst>
                                    <p:set>
                                      <p:cBhvr>
                                        <p:cTn id="9" dur="1" fill="hold">
                                          <p:stCondLst>
                                            <p:cond delay="0"/>
                                          </p:stCondLst>
                                        </p:cTn>
                                        <p:tgtEl>
                                          <p:spTgt spid="2152456"/>
                                        </p:tgtEl>
                                        <p:attrNameLst>
                                          <p:attrName>style.visibility</p:attrName>
                                        </p:attrNameLst>
                                      </p:cBhvr>
                                      <p:to>
                                        <p:strVal val="visible"/>
                                      </p:to>
                                    </p:set>
                                    <p:animEffect transition="in" filter="barn(outVertical)">
                                      <p:cBhvr>
                                        <p:cTn id="10" dur="1000"/>
                                        <p:tgtEl>
                                          <p:spTgt spid="21524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455" grpId="0" animBg="1"/>
      <p:bldP spid="2152456"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88" y="0"/>
            <a:ext cx="8229600" cy="1069848"/>
          </a:xfrm>
        </p:spPr>
        <p:txBody>
          <a:bodyPr/>
          <a:lstStyle/>
          <a:p>
            <a:r>
              <a:rPr lang="en-US" dirty="0">
                <a:latin typeface="Arial "/>
              </a:rPr>
              <a:t>Global Reinsurance Capital (Traditional    and Alternative), 2006-2016</a:t>
            </a:r>
            <a:endParaRPr lang="en-US" b="1" dirty="0">
              <a:latin typeface="Arial "/>
            </a:endParaRPr>
          </a:p>
        </p:txBody>
      </p:sp>
      <p:sp>
        <p:nvSpPr>
          <p:cNvPr id="4" name="Rectangle 4"/>
          <p:cNvSpPr>
            <a:spLocks noChangeArrowheads="1"/>
          </p:cNvSpPr>
          <p:nvPr/>
        </p:nvSpPr>
        <p:spPr bwMode="auto">
          <a:xfrm>
            <a:off x="0" y="6575615"/>
            <a:ext cx="7569200" cy="282385"/>
          </a:xfrm>
          <a:prstGeom prst="rect">
            <a:avLst/>
          </a:prstGeom>
          <a:noFill/>
          <a:ln w="9525">
            <a:noFill/>
            <a:miter lim="800000"/>
            <a:headEnd/>
            <a:tailEnd/>
          </a:ln>
          <a:effectLst/>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 Aon Benfield Analytics; Insurance Information Institute.</a:t>
            </a:r>
          </a:p>
        </p:txBody>
      </p:sp>
      <p:sp>
        <p:nvSpPr>
          <p:cNvPr id="6" name="AutoShape 14"/>
          <p:cNvSpPr>
            <a:spLocks noChangeArrowheads="1"/>
          </p:cNvSpPr>
          <p:nvPr/>
        </p:nvSpPr>
        <p:spPr bwMode="blackWhite">
          <a:xfrm>
            <a:off x="2959136" y="1053397"/>
            <a:ext cx="3682313" cy="532212"/>
          </a:xfrm>
          <a:prstGeom prst="wedgeRectCallout">
            <a:avLst>
              <a:gd name="adj1" fmla="val 92051"/>
              <a:gd name="adj2" fmla="val 86812"/>
            </a:avLst>
          </a:prstGeom>
          <a:gradFill rotWithShape="1">
            <a:gsLst>
              <a:gs pos="0">
                <a:schemeClr val="accent1"/>
              </a:gs>
              <a:gs pos="100000">
                <a:srgbClr val="173C51"/>
              </a:gs>
            </a:gsLst>
            <a:lin ang="5400000" scaled="1"/>
          </a:gradFill>
          <a:ln w="28575" algn="ctr">
            <a:solidFill>
              <a:schemeClr val="bg1"/>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rPr>
              <a:t>Total reinsurance capital is at a new high, just above the 2014 level.</a:t>
            </a:r>
            <a:endParaRPr lang="en-US" sz="1600" b="1" dirty="0">
              <a:solidFill>
                <a:srgbClr val="FFFFFF"/>
              </a:solidFill>
              <a:latin typeface="Arial" charset="0"/>
              <a:cs typeface="Arial" charset="0"/>
            </a:endParaRPr>
          </a:p>
        </p:txBody>
      </p:sp>
      <p:graphicFrame>
        <p:nvGraphicFramePr>
          <p:cNvPr id="5" name="Object 3"/>
          <p:cNvGraphicFramePr>
            <a:graphicFrameLocks noChangeAspect="1"/>
          </p:cNvGraphicFramePr>
          <p:nvPr>
            <p:extLst>
              <p:ext uri="{D42A27DB-BD31-4B8C-83A1-F6EECF244321}">
                <p14:modId xmlns:p14="http://schemas.microsoft.com/office/powerpoint/2010/main" val="2079637492"/>
              </p:ext>
            </p:extLst>
          </p:nvPr>
        </p:nvGraphicFramePr>
        <p:xfrm>
          <a:off x="378296" y="1257321"/>
          <a:ext cx="8194675" cy="4187825"/>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6"/>
          <p:cNvSpPr>
            <a:spLocks noChangeArrowheads="1"/>
          </p:cNvSpPr>
          <p:nvPr/>
        </p:nvSpPr>
        <p:spPr bwMode="blackWhite">
          <a:xfrm>
            <a:off x="447473" y="5561327"/>
            <a:ext cx="8220075" cy="859023"/>
          </a:xfrm>
          <a:prstGeom prst="rect">
            <a:avLst/>
          </a:prstGeom>
          <a:gradFill rotWithShape="1">
            <a:gsLst>
              <a:gs pos="0">
                <a:srgbClr val="FF6801"/>
              </a:gs>
              <a:gs pos="100000">
                <a:srgbClr val="FF6801">
                  <a:gamma/>
                  <a:shade val="86275"/>
                  <a:invGamma/>
                </a:srgbClr>
              </a:gs>
            </a:gsLst>
            <a:lin ang="5400000" scaled="1"/>
          </a:gradFill>
          <a:ln w="12700" algn="ctr">
            <a:solidFill>
              <a:srgbClr val="FF6801"/>
            </a:solidFill>
            <a:miter lim="800000"/>
            <a:headEnd/>
            <a:tailEnd/>
          </a:ln>
          <a:effectLst/>
        </p:spPr>
        <p:txBody>
          <a:bodyPr bIns="64008" anchor="ctr"/>
          <a:lstStyle/>
          <a:p>
            <a:pPr algn="ctr" eaLnBrk="0" hangingPunct="0">
              <a:lnSpc>
                <a:spcPct val="90000"/>
              </a:lnSpc>
              <a:spcBef>
                <a:spcPct val="50000"/>
              </a:spcBef>
              <a:buClr>
                <a:srgbClr val="FFFFFF"/>
              </a:buClr>
            </a:pPr>
            <a:r>
              <a:rPr lang="en-US" sz="2000" b="1" dirty="0">
                <a:solidFill>
                  <a:srgbClr val="FFFFFF"/>
                </a:solidFill>
              </a:rPr>
              <a:t>Alternative capacity has grown 284% since 2008.</a:t>
            </a:r>
            <a:br>
              <a:rPr lang="en-US" sz="2000" b="1" dirty="0">
                <a:solidFill>
                  <a:srgbClr val="FFFFFF"/>
                </a:solidFill>
              </a:rPr>
            </a:br>
            <a:r>
              <a:rPr lang="en-US" sz="2000" b="1" dirty="0">
                <a:solidFill>
                  <a:srgbClr val="FFFFFF"/>
                </a:solidFill>
              </a:rPr>
              <a:t>In just the past four years it more than doubled.</a:t>
            </a:r>
            <a:br>
              <a:rPr lang="en-US" sz="2000" b="1" dirty="0">
                <a:solidFill>
                  <a:srgbClr val="FFFFFF"/>
                </a:solidFill>
              </a:rPr>
            </a:br>
            <a:r>
              <a:rPr lang="en-US" sz="2000" b="1" dirty="0">
                <a:solidFill>
                  <a:srgbClr val="FFFFFF"/>
                </a:solidFill>
              </a:rPr>
              <a:t>Aon projection: $180 Billion by 2018.</a:t>
            </a:r>
          </a:p>
        </p:txBody>
      </p:sp>
      <p:sp>
        <p:nvSpPr>
          <p:cNvPr id="3" name="Rectangle 2"/>
          <p:cNvSpPr/>
          <p:nvPr/>
        </p:nvSpPr>
        <p:spPr>
          <a:xfrm>
            <a:off x="6076709" y="5092861"/>
            <a:ext cx="694481" cy="3000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7"/>
          <p:cNvSpPr>
            <a:spLocks noChangeArrowheads="1"/>
          </p:cNvSpPr>
          <p:nvPr/>
        </p:nvSpPr>
        <p:spPr bwMode="grayWhite">
          <a:xfrm>
            <a:off x="1027615" y="4427691"/>
            <a:ext cx="7545356" cy="897978"/>
          </a:xfrm>
          <a:prstGeom prst="rect">
            <a:avLst/>
          </a:prstGeom>
          <a:noFill/>
          <a:ln w="28575">
            <a:solidFill>
              <a:schemeClr val="fo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90000"/>
              </a:lnSpc>
              <a:spcBef>
                <a:spcPct val="100000"/>
              </a:spcBef>
              <a:buClr>
                <a:schemeClr val="accent2"/>
              </a:buClr>
              <a:buFont typeface="Wingdings" panose="05000000000000000000" pitchFamily="2" charset="2"/>
              <a:buChar char="n"/>
              <a:defRPr sz="2400">
                <a:solidFill>
                  <a:schemeClr val="tx1"/>
                </a:solidFill>
                <a:latin typeface="Arial" panose="020B0604020202020204" pitchFamily="34" charset="0"/>
              </a:defRPr>
            </a:lvl1pPr>
            <a:lvl2pPr marL="742950" indent="-285750">
              <a:lnSpc>
                <a:spcPct val="90000"/>
              </a:lnSpc>
              <a:spcBef>
                <a:spcPct val="50000"/>
              </a:spcBef>
              <a:buClr>
                <a:schemeClr val="accent2"/>
              </a:buClr>
              <a:buFont typeface="Wingdings" panose="05000000000000000000" pitchFamily="2" charset="2"/>
              <a:buChar char="w"/>
              <a:defRPr sz="2200">
                <a:solidFill>
                  <a:schemeClr val="tx1"/>
                </a:solidFill>
                <a:latin typeface="Arial" panose="020B0604020202020204" pitchFamily="34" charset="0"/>
              </a:defRPr>
            </a:lvl2pPr>
            <a:lvl3pPr marL="1143000" indent="-228600">
              <a:lnSpc>
                <a:spcPct val="90000"/>
              </a:lnSpc>
              <a:spcBef>
                <a:spcPct val="25000"/>
              </a:spcBef>
              <a:buClr>
                <a:schemeClr val="accent2"/>
              </a:buClr>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ct val="15000"/>
              </a:spcBef>
              <a:buClr>
                <a:schemeClr val="accent2"/>
              </a:buClr>
              <a:buFont typeface="Wingdings" panose="05000000000000000000" pitchFamily="2" charset="2"/>
              <a:buChar char="§"/>
              <a:defRPr>
                <a:solidFill>
                  <a:schemeClr val="tx1"/>
                </a:solidFill>
                <a:latin typeface="Arial" panose="020B0604020202020204" pitchFamily="34" charset="0"/>
              </a:defRPr>
            </a:lvl4pPr>
            <a:lvl5pPr marL="2057400" indent="-228600">
              <a:lnSpc>
                <a:spcPct val="95000"/>
              </a:lnSpc>
              <a:spcBef>
                <a:spcPct val="15000"/>
              </a:spcBef>
              <a:buClr>
                <a:schemeClr val="accent2"/>
              </a:buClr>
              <a:buChar char="»"/>
              <a:defRPr sz="1600">
                <a:solidFill>
                  <a:schemeClr val="tx1"/>
                </a:solidFill>
                <a:latin typeface="Arial" panose="020B0604020202020204" pitchFamily="34" charset="0"/>
              </a:defRPr>
            </a:lvl5pPr>
            <a:lvl6pPr marL="25146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6pPr>
            <a:lvl7pPr marL="29718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7pPr>
            <a:lvl8pPr marL="34290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8pPr>
            <a:lvl9pPr marL="3886200" indent="-228600" eaLnBrk="0" fontAlgn="base" hangingPunct="0">
              <a:lnSpc>
                <a:spcPct val="95000"/>
              </a:lnSpc>
              <a:spcBef>
                <a:spcPct val="15000"/>
              </a:spcBef>
              <a:spcAft>
                <a:spcPct val="0"/>
              </a:spcAft>
              <a:buClr>
                <a:schemeClr val="accent2"/>
              </a:buClr>
              <a:buChar char="»"/>
              <a:defRPr sz="1600">
                <a:solidFill>
                  <a:schemeClr val="tx1"/>
                </a:solidFill>
                <a:latin typeface="Arial" panose="020B0604020202020204" pitchFamily="34" charset="0"/>
              </a:defRPr>
            </a:lvl9pPr>
          </a:lstStyle>
          <a:p>
            <a:pPr fontAlgn="base">
              <a:lnSpc>
                <a:spcPct val="100000"/>
              </a:lnSpc>
              <a:spcBef>
                <a:spcPct val="0"/>
              </a:spcBef>
              <a:spcAft>
                <a:spcPct val="0"/>
              </a:spcAft>
              <a:buClrTx/>
              <a:buFontTx/>
              <a:buNone/>
            </a:pPr>
            <a:endParaRPr lang="en-US" sz="1800">
              <a:solidFill>
                <a:srgbClr val="000000"/>
              </a:solidFill>
              <a:cs typeface="Arial" charset="0"/>
            </a:endParaRPr>
          </a:p>
        </p:txBody>
      </p:sp>
    </p:spTree>
    <p:extLst>
      <p:ext uri="{BB962C8B-B14F-4D97-AF65-F5344CB8AC3E}">
        <p14:creationId xmlns:p14="http://schemas.microsoft.com/office/powerpoint/2010/main" val="20817413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par>
                          <p:cTn id="8" fill="hold">
                            <p:stCondLst>
                              <p:cond delay="1500"/>
                            </p:stCondLst>
                            <p:childTnLst>
                              <p:par>
                                <p:cTn id="9" presetID="23" presetClass="entr" presetSubtype="16" fill="hold" grpId="0" nodeType="afterEffect">
                                  <p:stCondLst>
                                    <p:cond delay="100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par>
                                <p:cTn id="13" presetID="16" presetClass="entr" presetSubtype="26" fill="hold" grpId="0" nodeType="withEffect">
                                  <p:stCondLst>
                                    <p:cond delay="1000"/>
                                  </p:stCondLst>
                                  <p:childTnLst>
                                    <p:set>
                                      <p:cBhvr>
                                        <p:cTn id="14" dur="1" fill="hold">
                                          <p:stCondLst>
                                            <p:cond delay="0"/>
                                          </p:stCondLst>
                                        </p:cTn>
                                        <p:tgtEl>
                                          <p:spTgt spid="9"/>
                                        </p:tgtEl>
                                        <p:attrNameLst>
                                          <p:attrName>style.visibility</p:attrName>
                                        </p:attrNameLst>
                                      </p:cBhvr>
                                      <p:to>
                                        <p:strVal val="visible"/>
                                      </p:to>
                                    </p:set>
                                    <p:animEffect transition="in" filter="barn(inHorizontal)">
                                      <p:cBhvr>
                                        <p:cTn id="1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3"/>
          <p:cNvGraphicFramePr>
            <a:graphicFrameLocks noChangeAspect="1"/>
          </p:cNvGraphicFramePr>
          <p:nvPr>
            <p:extLst>
              <p:ext uri="{D42A27DB-BD31-4B8C-83A1-F6EECF244321}">
                <p14:modId xmlns:p14="http://schemas.microsoft.com/office/powerpoint/2010/main" val="3924856175"/>
              </p:ext>
            </p:extLst>
          </p:nvPr>
        </p:nvGraphicFramePr>
        <p:xfrm>
          <a:off x="378296" y="1257321"/>
          <a:ext cx="8194675" cy="418782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88488" y="0"/>
            <a:ext cx="8229600" cy="1069848"/>
          </a:xfrm>
        </p:spPr>
        <p:txBody>
          <a:bodyPr/>
          <a:lstStyle/>
          <a:p>
            <a:r>
              <a:rPr lang="en-US" dirty="0">
                <a:latin typeface="Arial "/>
              </a:rPr>
              <a:t>Growth of Alternative Capital Structures, 2002–2016</a:t>
            </a:r>
            <a:endParaRPr lang="en-US" b="1" dirty="0">
              <a:latin typeface="Arial "/>
            </a:endParaRPr>
          </a:p>
        </p:txBody>
      </p:sp>
      <p:sp>
        <p:nvSpPr>
          <p:cNvPr id="4" name="Rectangle 4"/>
          <p:cNvSpPr>
            <a:spLocks noChangeArrowheads="1"/>
          </p:cNvSpPr>
          <p:nvPr/>
        </p:nvSpPr>
        <p:spPr bwMode="auto">
          <a:xfrm>
            <a:off x="0" y="6575615"/>
            <a:ext cx="7569200" cy="282385"/>
          </a:xfrm>
          <a:prstGeom prst="rect">
            <a:avLst/>
          </a:prstGeom>
          <a:noFill/>
          <a:ln w="9525">
            <a:noFill/>
            <a:miter lim="800000"/>
            <a:headEnd/>
            <a:tailEnd/>
          </a:ln>
          <a:effectLst/>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 Aon Benfield Analytics; Insurance Information Institute.</a:t>
            </a:r>
          </a:p>
        </p:txBody>
      </p:sp>
      <p:sp>
        <p:nvSpPr>
          <p:cNvPr id="6" name="AutoShape 14"/>
          <p:cNvSpPr>
            <a:spLocks noChangeArrowheads="1"/>
          </p:cNvSpPr>
          <p:nvPr/>
        </p:nvSpPr>
        <p:spPr bwMode="blackWhite">
          <a:xfrm>
            <a:off x="3998068" y="1344917"/>
            <a:ext cx="2967508" cy="894400"/>
          </a:xfrm>
          <a:prstGeom prst="wedgeRectCallout">
            <a:avLst>
              <a:gd name="adj1" fmla="val 40629"/>
              <a:gd name="adj2" fmla="val 92814"/>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b="1" dirty="0">
                <a:solidFill>
                  <a:srgbClr val="FFFFFF"/>
                </a:solidFill>
              </a:rPr>
              <a:t>Collateralized </a:t>
            </a:r>
            <a:r>
              <a:rPr lang="en-US" b="1" dirty="0" err="1">
                <a:solidFill>
                  <a:srgbClr val="FFFFFF"/>
                </a:solidFill>
              </a:rPr>
              <a:t>Re’s</a:t>
            </a:r>
            <a:r>
              <a:rPr lang="en-US" b="1" dirty="0">
                <a:solidFill>
                  <a:srgbClr val="FFFFFF"/>
                </a:solidFill>
              </a:rPr>
              <a:t> Growth Has Accelerated in the Past Seven Years. </a:t>
            </a:r>
          </a:p>
        </p:txBody>
      </p:sp>
      <p:sp>
        <p:nvSpPr>
          <p:cNvPr id="8" name="Rectangle 6"/>
          <p:cNvSpPr>
            <a:spLocks noChangeArrowheads="1"/>
          </p:cNvSpPr>
          <p:nvPr/>
        </p:nvSpPr>
        <p:spPr bwMode="blackWhite">
          <a:xfrm>
            <a:off x="457200" y="5664406"/>
            <a:ext cx="8220075" cy="639763"/>
          </a:xfrm>
          <a:prstGeom prst="rect">
            <a:avLst/>
          </a:prstGeom>
          <a:gradFill rotWithShape="1">
            <a:gsLst>
              <a:gs pos="0">
                <a:srgbClr val="FF6801"/>
              </a:gs>
              <a:gs pos="100000">
                <a:srgbClr val="FF6801">
                  <a:gamma/>
                  <a:shade val="86275"/>
                  <a:invGamma/>
                </a:srgbClr>
              </a:gs>
            </a:gsLst>
            <a:lin ang="5400000" scaled="1"/>
          </a:gradFill>
          <a:ln w="12700" algn="ctr">
            <a:solidFill>
              <a:srgbClr val="FF6801"/>
            </a:solidFill>
            <a:miter lim="800000"/>
            <a:headEnd/>
            <a:tailEnd/>
          </a:ln>
          <a:effectLst/>
        </p:spPr>
        <p:txBody>
          <a:bodyPr bIns="64008" anchor="ctr"/>
          <a:lstStyle/>
          <a:p>
            <a:pPr algn="ctr" eaLnBrk="0" hangingPunct="0">
              <a:lnSpc>
                <a:spcPct val="90000"/>
              </a:lnSpc>
              <a:spcBef>
                <a:spcPct val="50000"/>
              </a:spcBef>
              <a:buClr>
                <a:srgbClr val="FFFFFF"/>
              </a:buClr>
            </a:pPr>
            <a:r>
              <a:rPr lang="en-US" b="1" dirty="0">
                <a:solidFill>
                  <a:srgbClr val="FFFFFF"/>
                </a:solidFill>
              </a:rPr>
              <a:t>Collateralized Reinsurance and Catastrophe Bonds Currently Dominate the Alternative Capital Market.</a:t>
            </a:r>
          </a:p>
        </p:txBody>
      </p:sp>
    </p:spTree>
    <p:extLst>
      <p:ext uri="{BB962C8B-B14F-4D97-AF65-F5344CB8AC3E}">
        <p14:creationId xmlns:p14="http://schemas.microsoft.com/office/powerpoint/2010/main" val="3342172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par>
                          <p:cTn id="8" fill="hold">
                            <p:stCondLst>
                              <p:cond delay="1500"/>
                            </p:stCondLst>
                            <p:childTnLst>
                              <p:par>
                                <p:cTn id="9" presetID="23" presetClass="entr" presetSubtype="16" fill="hold" grpId="0" nodeType="afterEffect">
                                  <p:stCondLst>
                                    <p:cond delay="100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3"/>
          <p:cNvGraphicFramePr>
            <a:graphicFrameLocks noChangeAspect="1"/>
          </p:cNvGraphicFramePr>
          <p:nvPr>
            <p:extLst>
              <p:ext uri="{D42A27DB-BD31-4B8C-83A1-F6EECF244321}">
                <p14:modId xmlns:p14="http://schemas.microsoft.com/office/powerpoint/2010/main" val="1201851501"/>
              </p:ext>
            </p:extLst>
          </p:nvPr>
        </p:nvGraphicFramePr>
        <p:xfrm>
          <a:off x="378296" y="1257321"/>
          <a:ext cx="8194675" cy="418782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88488" y="0"/>
            <a:ext cx="8229600" cy="1069848"/>
          </a:xfrm>
        </p:spPr>
        <p:txBody>
          <a:bodyPr/>
          <a:lstStyle/>
          <a:p>
            <a:r>
              <a:rPr lang="en-US" dirty="0">
                <a:latin typeface="Arial "/>
              </a:rPr>
              <a:t>Growth of Alternative Capital Structures, 2002–2016</a:t>
            </a:r>
            <a:endParaRPr lang="en-US" b="1" dirty="0">
              <a:latin typeface="Arial "/>
            </a:endParaRPr>
          </a:p>
        </p:txBody>
      </p:sp>
      <p:sp>
        <p:nvSpPr>
          <p:cNvPr id="4" name="Rectangle 4"/>
          <p:cNvSpPr>
            <a:spLocks noChangeArrowheads="1"/>
          </p:cNvSpPr>
          <p:nvPr/>
        </p:nvSpPr>
        <p:spPr bwMode="auto">
          <a:xfrm>
            <a:off x="0" y="6575615"/>
            <a:ext cx="7569200" cy="282385"/>
          </a:xfrm>
          <a:prstGeom prst="rect">
            <a:avLst/>
          </a:prstGeom>
          <a:noFill/>
          <a:ln w="9525">
            <a:noFill/>
            <a:miter lim="800000"/>
            <a:headEnd/>
            <a:tailEnd/>
          </a:ln>
          <a:effectLst/>
        </p:spPr>
        <p:txBody>
          <a:bodyPr lIns="365760" tIns="0" rIns="0" bIns="137160" anchor="b">
            <a:spAutoFit/>
          </a:bodyPr>
          <a:lstStyle/>
          <a:p>
            <a:pPr eaLnBrk="0" hangingPunct="0">
              <a:lnSpc>
                <a:spcPct val="85000"/>
              </a:lnSpc>
              <a:spcBef>
                <a:spcPct val="25000"/>
              </a:spcBef>
              <a:buClr>
                <a:schemeClr val="accent2"/>
              </a:buClr>
              <a:buFont typeface="Wingdings" pitchFamily="2" charset="2"/>
              <a:buNone/>
            </a:pPr>
            <a:r>
              <a:rPr lang="en-US" sz="1100" dirty="0"/>
              <a:t>Source: Aon Benfield Analytics; Insurance Information Institute.</a:t>
            </a:r>
          </a:p>
        </p:txBody>
      </p:sp>
      <p:sp>
        <p:nvSpPr>
          <p:cNvPr id="6" name="AutoShape 14"/>
          <p:cNvSpPr>
            <a:spLocks noChangeArrowheads="1"/>
          </p:cNvSpPr>
          <p:nvPr/>
        </p:nvSpPr>
        <p:spPr bwMode="blackWhite">
          <a:xfrm>
            <a:off x="3939660" y="1233195"/>
            <a:ext cx="3843040" cy="532521"/>
          </a:xfrm>
          <a:prstGeom prst="wedgeRectCallout">
            <a:avLst>
              <a:gd name="adj1" fmla="val 41389"/>
              <a:gd name="adj2" fmla="val 90638"/>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rPr>
              <a:t>Collateralized </a:t>
            </a:r>
            <a:r>
              <a:rPr lang="en-US" sz="1600" b="1" dirty="0" err="1">
                <a:solidFill>
                  <a:srgbClr val="FFFFFF"/>
                </a:solidFill>
              </a:rPr>
              <a:t>Re’s</a:t>
            </a:r>
            <a:r>
              <a:rPr lang="en-US" sz="1600" b="1" dirty="0">
                <a:solidFill>
                  <a:srgbClr val="FFFFFF"/>
                </a:solidFill>
              </a:rPr>
              <a:t> Growth Has Accelerated in the Past Seven Years.</a:t>
            </a:r>
            <a:endParaRPr lang="en-US" sz="1600" b="1" dirty="0">
              <a:solidFill>
                <a:srgbClr val="FFFFFF"/>
              </a:solidFill>
              <a:latin typeface="Arial" charset="0"/>
              <a:cs typeface="Arial" charset="0"/>
            </a:endParaRPr>
          </a:p>
        </p:txBody>
      </p:sp>
      <p:sp>
        <p:nvSpPr>
          <p:cNvPr id="8" name="Rectangle 6"/>
          <p:cNvSpPr>
            <a:spLocks noChangeArrowheads="1"/>
          </p:cNvSpPr>
          <p:nvPr/>
        </p:nvSpPr>
        <p:spPr bwMode="blackWhite">
          <a:xfrm>
            <a:off x="457200" y="5664406"/>
            <a:ext cx="8220075" cy="639763"/>
          </a:xfrm>
          <a:prstGeom prst="rect">
            <a:avLst/>
          </a:prstGeom>
          <a:gradFill rotWithShape="1">
            <a:gsLst>
              <a:gs pos="0">
                <a:srgbClr val="FF6801"/>
              </a:gs>
              <a:gs pos="100000">
                <a:srgbClr val="FF6801">
                  <a:gamma/>
                  <a:shade val="86275"/>
                  <a:invGamma/>
                </a:srgbClr>
              </a:gs>
            </a:gsLst>
            <a:lin ang="5400000" scaled="1"/>
          </a:gradFill>
          <a:ln w="12700" algn="ctr">
            <a:solidFill>
              <a:srgbClr val="FF6801"/>
            </a:solidFill>
            <a:miter lim="800000"/>
            <a:headEnd/>
            <a:tailEnd/>
          </a:ln>
          <a:effectLst/>
        </p:spPr>
        <p:txBody>
          <a:bodyPr bIns="64008" anchor="ctr"/>
          <a:lstStyle/>
          <a:p>
            <a:pPr algn="ctr" eaLnBrk="0" hangingPunct="0">
              <a:lnSpc>
                <a:spcPct val="90000"/>
              </a:lnSpc>
              <a:spcBef>
                <a:spcPct val="50000"/>
              </a:spcBef>
              <a:buClr>
                <a:srgbClr val="FFFFFF"/>
              </a:buClr>
            </a:pPr>
            <a:r>
              <a:rPr lang="en-US" b="1" dirty="0">
                <a:solidFill>
                  <a:srgbClr val="FFFFFF"/>
                </a:solidFill>
              </a:rPr>
              <a:t>Collateralized Reinsurance and Catastrophe Bonds Currently Dominate the Alternative Capital Market.</a:t>
            </a:r>
          </a:p>
        </p:txBody>
      </p:sp>
    </p:spTree>
    <p:extLst>
      <p:ext uri="{BB962C8B-B14F-4D97-AF65-F5344CB8AC3E}">
        <p14:creationId xmlns:p14="http://schemas.microsoft.com/office/powerpoint/2010/main" val="5582430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wipe(right)">
                                      <p:cBhvr>
                                        <p:cTn id="7" dur="500"/>
                                        <p:tgtEl>
                                          <p:spTgt spid="6"/>
                                        </p:tgtEl>
                                      </p:cBhvr>
                                    </p:animEffect>
                                  </p:childTnLst>
                                </p:cTn>
                              </p:par>
                            </p:childTnLst>
                          </p:cTn>
                        </p:par>
                        <p:par>
                          <p:cTn id="8" fill="hold">
                            <p:stCondLst>
                              <p:cond delay="1500"/>
                            </p:stCondLst>
                            <p:childTnLst>
                              <p:par>
                                <p:cTn id="9" presetID="23" presetClass="entr" presetSubtype="16" fill="hold" grpId="0" nodeType="afterEffect">
                                  <p:stCondLst>
                                    <p:cond delay="100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26338" name="Rectangle 2"/>
          <p:cNvSpPr>
            <a:spLocks noGrp="1" noChangeArrowheads="1"/>
          </p:cNvSpPr>
          <p:nvPr>
            <p:ph type="title" idx="4294967295"/>
          </p:nvPr>
        </p:nvSpPr>
        <p:spPr>
          <a:xfrm>
            <a:off x="482600" y="166688"/>
            <a:ext cx="7566025" cy="841375"/>
          </a:xfrm>
        </p:spPr>
        <p:txBody>
          <a:bodyPr lIns="92075" tIns="46038" rIns="92075" bIns="46038" anchor="b"/>
          <a:lstStyle/>
          <a:p>
            <a:r>
              <a:rPr lang="en-US" dirty="0"/>
              <a:t>Forecast Shares of Global Output,</a:t>
            </a:r>
            <a:br>
              <a:rPr lang="en-US" dirty="0"/>
            </a:br>
            <a:r>
              <a:rPr lang="en-US" dirty="0"/>
              <a:t>5 Largest Economies, 2016-2020</a:t>
            </a:r>
          </a:p>
        </p:txBody>
      </p:sp>
      <p:graphicFrame>
        <p:nvGraphicFramePr>
          <p:cNvPr id="6926339" name="Object 2"/>
          <p:cNvGraphicFramePr>
            <a:graphicFrameLocks noGrp="1" noChangeAspect="1"/>
          </p:cNvGraphicFramePr>
          <p:nvPr>
            <p:ph type="chart" idx="4294967295"/>
            <p:extLst>
              <p:ext uri="{D42A27DB-BD31-4B8C-83A1-F6EECF244321}">
                <p14:modId xmlns:p14="http://schemas.microsoft.com/office/powerpoint/2010/main" val="155668808"/>
              </p:ext>
            </p:extLst>
          </p:nvPr>
        </p:nvGraphicFramePr>
        <p:xfrm>
          <a:off x="407988" y="841375"/>
          <a:ext cx="8351837" cy="5102225"/>
        </p:xfrm>
        <a:graphic>
          <a:graphicData uri="http://schemas.openxmlformats.org/presentationml/2006/ole">
            <mc:AlternateContent xmlns:mc="http://schemas.openxmlformats.org/markup-compatibility/2006">
              <mc:Choice xmlns:v="urn:schemas-microsoft-com:vml" Requires="v">
                <p:oleObj spid="_x0000_s21230676" name="Chart" r:id="rId4" imgW="9401142" imgH="5733960" progId="MSGraph.Chart.8">
                  <p:embed followColorScheme="full"/>
                </p:oleObj>
              </mc:Choice>
              <mc:Fallback>
                <p:oleObj name="Chart" r:id="rId4" imgW="9401142" imgH="5733960" progId="MSGraph.Chart.8">
                  <p:embed followColorScheme="full"/>
                  <p:pic>
                    <p:nvPicPr>
                      <p:cNvPr id="0" name=""/>
                      <p:cNvPicPr>
                        <a:picLocks noChangeAspect="1" noChangeArrowheads="1"/>
                      </p:cNvPicPr>
                      <p:nvPr/>
                    </p:nvPicPr>
                    <p:blipFill>
                      <a:blip r:embed="rId5"/>
                      <a:srcRect/>
                      <a:stretch>
                        <a:fillRect/>
                      </a:stretch>
                    </p:blipFill>
                    <p:spPr bwMode="auto">
                      <a:xfrm>
                        <a:off x="407988" y="841375"/>
                        <a:ext cx="8351837" cy="5102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8" name="Rectangle 4"/>
          <p:cNvSpPr>
            <a:spLocks noChangeArrowheads="1"/>
          </p:cNvSpPr>
          <p:nvPr/>
        </p:nvSpPr>
        <p:spPr bwMode="auto">
          <a:xfrm>
            <a:off x="152453" y="6381426"/>
            <a:ext cx="8676916" cy="380746"/>
          </a:xfrm>
          <a:prstGeom prst="rect">
            <a:avLst/>
          </a:prstGeom>
          <a:noFill/>
          <a:ln w="9525">
            <a:noFill/>
            <a:miter lim="800000"/>
            <a:headEnd/>
            <a:tailEnd/>
          </a:ln>
        </p:spPr>
        <p:txBody>
          <a:bodyPr wrap="square" lIns="92075" tIns="46038" rIns="92075" bIns="46038">
            <a:spAutoFit/>
          </a:bodyPr>
          <a:lstStyle/>
          <a:p>
            <a:pPr eaLnBrk="0" hangingPunct="0">
              <a:lnSpc>
                <a:spcPct val="85000"/>
              </a:lnSpc>
              <a:spcBef>
                <a:spcPct val="25000"/>
              </a:spcBef>
              <a:buClr>
                <a:schemeClr val="accent2"/>
              </a:buClr>
              <a:buFont typeface="Wingdings" pitchFamily="2" charset="2"/>
              <a:buNone/>
            </a:pPr>
            <a:r>
              <a:rPr lang="en-US" sz="1100" dirty="0"/>
              <a:t>Sources: </a:t>
            </a:r>
            <a:r>
              <a:rPr lang="en-US" sz="1100" dirty="0">
                <a:hlinkClick r:id="rId6"/>
              </a:rPr>
              <a:t>http://www.economywatch.com/economic-statistics/economic-indicators/GDP_Share_of_World_Total_PPP</a:t>
            </a:r>
            <a:r>
              <a:rPr lang="en-US" sz="1100" dirty="0"/>
              <a:t> (citing the International Monetary Fund, as updated 30 June 2016); Ins. Info. Institute</a:t>
            </a:r>
          </a:p>
        </p:txBody>
      </p:sp>
      <p:sp>
        <p:nvSpPr>
          <p:cNvPr id="2094089" name="AutoShape 38"/>
          <p:cNvSpPr>
            <a:spLocks noChangeArrowheads="1"/>
          </p:cNvSpPr>
          <p:nvPr/>
        </p:nvSpPr>
        <p:spPr bwMode="blackWhite">
          <a:xfrm>
            <a:off x="407988" y="5565058"/>
            <a:ext cx="8351837" cy="816078"/>
          </a:xfrm>
          <a:prstGeom prst="wedgeRectCallout">
            <a:avLst>
              <a:gd name="adj1" fmla="val -9986"/>
              <a:gd name="adj2" fmla="val -19671"/>
            </a:avLst>
          </a:prstGeom>
          <a:solidFill>
            <a:schemeClr val="accent2"/>
          </a:solidFill>
          <a:ln w="28575" algn="ctr">
            <a:solidFill>
              <a:schemeClr val="bg1"/>
            </a:solidFill>
            <a:miter lim="800000"/>
            <a:headEnd/>
            <a:tailEnd/>
          </a:ln>
        </p:spPr>
        <p:txBody>
          <a:bodyPr tIns="91440" bIns="91440" anchor="ctr"/>
          <a:lstStyle/>
          <a:p>
            <a:pPr marL="723900" lvl="1" indent="-381000" algn="ctr">
              <a:lnSpc>
                <a:spcPct val="80000"/>
              </a:lnSpc>
            </a:pPr>
            <a:r>
              <a:rPr lang="en-US" b="1" dirty="0">
                <a:solidFill>
                  <a:schemeClr val="bg1"/>
                </a:solidFill>
              </a:rPr>
              <a:t>China and India are forecast to produce larger shares of global output, while the European Union (including the U.K.), the U.S., and Japan—though growing—will produce smaller shares of global output</a:t>
            </a:r>
          </a:p>
        </p:txBody>
      </p:sp>
    </p:spTree>
    <p:extLst>
      <p:ext uri="{BB962C8B-B14F-4D97-AF65-F5344CB8AC3E}">
        <p14:creationId xmlns:p14="http://schemas.microsoft.com/office/powerpoint/2010/main" val="962041215"/>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afterEffect">
                                  <p:stCondLst>
                                    <p:cond delay="0"/>
                                  </p:stCondLst>
                                  <p:childTnLst>
                                    <p:set>
                                      <p:cBhvr>
                                        <p:cTn id="6" dur="1" fill="hold">
                                          <p:stCondLst>
                                            <p:cond delay="0"/>
                                          </p:stCondLst>
                                        </p:cTn>
                                        <p:tgtEl>
                                          <p:spTgt spid="6926338"/>
                                        </p:tgtEl>
                                        <p:attrNameLst>
                                          <p:attrName>style.visibility</p:attrName>
                                        </p:attrNameLst>
                                      </p:cBhvr>
                                      <p:to>
                                        <p:strVal val="visible"/>
                                      </p:to>
                                    </p:set>
                                    <p:animEffect transition="in" filter="blinds(vertical)">
                                      <p:cBhvr>
                                        <p:cTn id="7" dur="500"/>
                                        <p:tgtEl>
                                          <p:spTgt spid="692633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926339"/>
                                        </p:tgtEl>
                                        <p:attrNameLst>
                                          <p:attrName>style.visibility</p:attrName>
                                        </p:attrNameLst>
                                      </p:cBhvr>
                                      <p:to>
                                        <p:strVal val="visible"/>
                                      </p:to>
                                    </p:set>
                                    <p:animEffect transition="in" filter="wipe(left)">
                                      <p:cBhvr>
                                        <p:cTn id="11" dur="500"/>
                                        <p:tgtEl>
                                          <p:spTgt spid="6926339"/>
                                        </p:tgtEl>
                                      </p:cBhvr>
                                    </p:animEffect>
                                  </p:childTnLst>
                                </p:cTn>
                              </p:par>
                            </p:childTnLst>
                          </p:cTn>
                        </p:par>
                        <p:par>
                          <p:cTn id="12" fill="hold">
                            <p:stCondLst>
                              <p:cond delay="1000"/>
                            </p:stCondLst>
                            <p:childTnLst>
                              <p:par>
                                <p:cTn id="13" presetID="22" presetClass="entr" presetSubtype="8" fill="hold" grpId="0" nodeType="afterEffect">
                                  <p:stCondLst>
                                    <p:cond delay="500"/>
                                  </p:stCondLst>
                                  <p:childTnLst>
                                    <p:set>
                                      <p:cBhvr>
                                        <p:cTn id="14" dur="1" fill="hold">
                                          <p:stCondLst>
                                            <p:cond delay="0"/>
                                          </p:stCondLst>
                                        </p:cTn>
                                        <p:tgtEl>
                                          <p:spTgt spid="2094089"/>
                                        </p:tgtEl>
                                        <p:attrNameLst>
                                          <p:attrName>style.visibility</p:attrName>
                                        </p:attrNameLst>
                                      </p:cBhvr>
                                      <p:to>
                                        <p:strVal val="visible"/>
                                      </p:to>
                                    </p:set>
                                    <p:animEffect transition="in" filter="wipe(left)">
                                      <p:cBhvr>
                                        <p:cTn id="15" dur="500"/>
                                        <p:tgtEl>
                                          <p:spTgt spid="2094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6338" grpId="0" autoUpdateAnimBg="0"/>
      <p:bldOleChart spid="6926339" grpId="0" animBg="0"/>
      <p:bldP spid="2094089"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829" y="120242"/>
            <a:ext cx="6131533" cy="860425"/>
          </a:xfrm>
        </p:spPr>
        <p:txBody>
          <a:bodyPr/>
          <a:lstStyle/>
          <a:p>
            <a:r>
              <a:rPr lang="en-US" altLang="en-US" sz="2800" dirty="0">
                <a:solidFill>
                  <a:schemeClr val="accent5">
                    <a:lumMod val="50000"/>
                  </a:schemeClr>
                </a:solidFill>
                <a:latin typeface="Arial" panose="020B0604020202020204" pitchFamily="34" charset="0"/>
                <a:ea typeface="Questrial"/>
                <a:cs typeface="Questrial"/>
                <a:sym typeface="Questrial"/>
              </a:rPr>
              <a:t>Catastrophe Bonds Issued,</a:t>
            </a:r>
            <a:br>
              <a:rPr lang="en-US" altLang="en-US" sz="2800" dirty="0">
                <a:solidFill>
                  <a:schemeClr val="accent5">
                    <a:lumMod val="50000"/>
                  </a:schemeClr>
                </a:solidFill>
                <a:latin typeface="Arial" panose="020B0604020202020204" pitchFamily="34" charset="0"/>
                <a:ea typeface="Questrial"/>
                <a:cs typeface="Questrial"/>
                <a:sym typeface="Questrial"/>
              </a:rPr>
            </a:br>
            <a:r>
              <a:rPr lang="en-US" altLang="en-US" sz="2800" dirty="0">
                <a:solidFill>
                  <a:schemeClr val="accent5">
                    <a:lumMod val="50000"/>
                  </a:schemeClr>
                </a:solidFill>
                <a:latin typeface="Arial" panose="020B0604020202020204" pitchFamily="34" charset="0"/>
                <a:ea typeface="Questrial"/>
                <a:cs typeface="Questrial"/>
                <a:sym typeface="Questrial"/>
              </a:rPr>
              <a:t>2004-2015</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203828029"/>
              </p:ext>
            </p:extLst>
          </p:nvPr>
        </p:nvGraphicFramePr>
        <p:xfrm>
          <a:off x="447675" y="1647782"/>
          <a:ext cx="8153400" cy="4856206"/>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pPr>
              <a:defRPr/>
            </a:pPr>
            <a:r>
              <a:rPr lang="en-US" dirty="0"/>
              <a:t>12/01/09 - 9pm</a:t>
            </a:r>
          </a:p>
        </p:txBody>
      </p:sp>
      <p:sp>
        <p:nvSpPr>
          <p:cNvPr id="5" name="Slide Number Placeholder 4"/>
          <p:cNvSpPr>
            <a:spLocks noGrp="1"/>
          </p:cNvSpPr>
          <p:nvPr>
            <p:ph type="sldNum" sz="quarter" idx="12"/>
          </p:nvPr>
        </p:nvSpPr>
        <p:spPr/>
        <p:txBody>
          <a:bodyPr/>
          <a:lstStyle/>
          <a:p>
            <a:pPr>
              <a:defRPr/>
            </a:pPr>
            <a:fld id="{8F1D8FF3-5AB6-4EC6-BDC2-E6058C96F901}" type="slidenum">
              <a:rPr lang="en-US" smtClean="0"/>
              <a:pPr>
                <a:defRPr/>
              </a:pPr>
              <a:t>50</a:t>
            </a:fld>
            <a:endParaRPr lang="en-US" dirty="0"/>
          </a:p>
        </p:txBody>
      </p:sp>
      <p:sp>
        <p:nvSpPr>
          <p:cNvPr id="10" name="TextBox 9"/>
          <p:cNvSpPr txBox="1"/>
          <p:nvPr/>
        </p:nvSpPr>
        <p:spPr>
          <a:xfrm>
            <a:off x="438665" y="6225501"/>
            <a:ext cx="8266670" cy="430887"/>
          </a:xfrm>
          <a:prstGeom prst="rect">
            <a:avLst/>
          </a:prstGeom>
          <a:noFill/>
        </p:spPr>
        <p:txBody>
          <a:bodyPr wrap="square" rtlCol="0">
            <a:spAutoFit/>
          </a:bodyPr>
          <a:lstStyle/>
          <a:p>
            <a:r>
              <a:rPr lang="en-US" sz="1100" dirty="0"/>
              <a:t>* Trailing 12-month average</a:t>
            </a:r>
          </a:p>
          <a:p>
            <a:r>
              <a:rPr lang="en-US" sz="1100" dirty="0"/>
              <a:t>Sources: Willis Capital Markets, Insurance Information Institute.</a:t>
            </a:r>
          </a:p>
        </p:txBody>
      </p:sp>
      <p:sp>
        <p:nvSpPr>
          <p:cNvPr id="12" name="AutoShape 8"/>
          <p:cNvSpPr>
            <a:spLocks noChangeArrowheads="1"/>
          </p:cNvSpPr>
          <p:nvPr/>
        </p:nvSpPr>
        <p:spPr bwMode="blackWhite">
          <a:xfrm>
            <a:off x="6392998" y="3418006"/>
            <a:ext cx="1750978" cy="518636"/>
          </a:xfrm>
          <a:prstGeom prst="wedgeRectCallout">
            <a:avLst>
              <a:gd name="adj1" fmla="val -3690"/>
              <a:gd name="adj2" fmla="val -161276"/>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Volume doubled from 2011-2015.</a:t>
            </a:r>
          </a:p>
        </p:txBody>
      </p:sp>
      <p:sp>
        <p:nvSpPr>
          <p:cNvPr id="11" name="Rectangle 3"/>
          <p:cNvSpPr>
            <a:spLocks noChangeArrowheads="1"/>
          </p:cNvSpPr>
          <p:nvPr/>
        </p:nvSpPr>
        <p:spPr bwMode="black">
          <a:xfrm>
            <a:off x="238665" y="1088697"/>
            <a:ext cx="1298305" cy="44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lnSpc>
                <a:spcPct val="90000"/>
              </a:lnSpc>
              <a:spcBef>
                <a:spcPct val="20000"/>
              </a:spcBef>
            </a:pPr>
            <a:r>
              <a:rPr lang="en-US" altLang="en-US" sz="1600" b="1" dirty="0">
                <a:solidFill>
                  <a:srgbClr val="225A7A"/>
                </a:solidFill>
              </a:rPr>
              <a:t>Risk Capital ($ Millions)</a:t>
            </a:r>
          </a:p>
        </p:txBody>
      </p:sp>
      <p:sp>
        <p:nvSpPr>
          <p:cNvPr id="13" name="AutoShape 8"/>
          <p:cNvSpPr>
            <a:spLocks noChangeArrowheads="1"/>
          </p:cNvSpPr>
          <p:nvPr/>
        </p:nvSpPr>
        <p:spPr bwMode="blackWhite">
          <a:xfrm>
            <a:off x="2936436" y="4906156"/>
            <a:ext cx="1750978" cy="518636"/>
          </a:xfrm>
          <a:prstGeom prst="wedgeRectCallout">
            <a:avLst>
              <a:gd name="adj1" fmla="val -23689"/>
              <a:gd name="adj2" fmla="val -376972"/>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Volume soared from 2004-2007.</a:t>
            </a:r>
          </a:p>
        </p:txBody>
      </p:sp>
      <p:sp>
        <p:nvSpPr>
          <p:cNvPr id="14" name="AutoShape 8"/>
          <p:cNvSpPr>
            <a:spLocks noChangeArrowheads="1"/>
          </p:cNvSpPr>
          <p:nvPr/>
        </p:nvSpPr>
        <p:spPr bwMode="blackWhite">
          <a:xfrm>
            <a:off x="3696511" y="1248275"/>
            <a:ext cx="1750978" cy="710197"/>
          </a:xfrm>
          <a:prstGeom prst="wedgeRectCallout">
            <a:avLst>
              <a:gd name="adj1" fmla="val 17421"/>
              <a:gd name="adj2" fmla="val 170710"/>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Volume grew slowly from 2007-2011.</a:t>
            </a:r>
          </a:p>
        </p:txBody>
      </p:sp>
    </p:spTree>
    <p:extLst>
      <p:ext uri="{BB962C8B-B14F-4D97-AF65-F5344CB8AC3E}">
        <p14:creationId xmlns:p14="http://schemas.microsoft.com/office/powerpoint/2010/main" val="292217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829" y="120242"/>
            <a:ext cx="6131533" cy="860425"/>
          </a:xfrm>
        </p:spPr>
        <p:txBody>
          <a:bodyPr/>
          <a:lstStyle/>
          <a:p>
            <a:r>
              <a:rPr lang="en-US" altLang="en-US" sz="2800" dirty="0">
                <a:solidFill>
                  <a:schemeClr val="accent5">
                    <a:lumMod val="50000"/>
                  </a:schemeClr>
                </a:solidFill>
                <a:latin typeface="Arial" panose="020B0604020202020204" pitchFamily="34" charset="0"/>
                <a:ea typeface="Questrial"/>
                <a:cs typeface="Questrial"/>
                <a:sym typeface="Questrial"/>
              </a:rPr>
              <a:t>Catastrophe Bonds Outstanding,</a:t>
            </a:r>
            <a:br>
              <a:rPr lang="en-US" altLang="en-US" sz="2800" dirty="0">
                <a:solidFill>
                  <a:schemeClr val="accent5">
                    <a:lumMod val="50000"/>
                  </a:schemeClr>
                </a:solidFill>
                <a:latin typeface="Arial" panose="020B0604020202020204" pitchFamily="34" charset="0"/>
                <a:ea typeface="Questrial"/>
                <a:cs typeface="Questrial"/>
                <a:sym typeface="Questrial"/>
              </a:rPr>
            </a:br>
            <a:r>
              <a:rPr lang="en-US" altLang="en-US" sz="2800" dirty="0">
                <a:solidFill>
                  <a:schemeClr val="accent5">
                    <a:lumMod val="50000"/>
                  </a:schemeClr>
                </a:solidFill>
                <a:latin typeface="Arial" panose="020B0604020202020204" pitchFamily="34" charset="0"/>
                <a:ea typeface="Questrial"/>
                <a:cs typeface="Questrial"/>
                <a:sym typeface="Questrial"/>
              </a:rPr>
              <a:t>2004-2015</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09483188"/>
              </p:ext>
            </p:extLst>
          </p:nvPr>
        </p:nvGraphicFramePr>
        <p:xfrm>
          <a:off x="447675" y="1647782"/>
          <a:ext cx="8153400" cy="4856206"/>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pPr>
              <a:defRPr/>
            </a:pPr>
            <a:r>
              <a:rPr lang="en-US" dirty="0"/>
              <a:t>12/01/09 - 9pm</a:t>
            </a:r>
          </a:p>
        </p:txBody>
      </p:sp>
      <p:sp>
        <p:nvSpPr>
          <p:cNvPr id="5" name="Slide Number Placeholder 4"/>
          <p:cNvSpPr>
            <a:spLocks noGrp="1"/>
          </p:cNvSpPr>
          <p:nvPr>
            <p:ph type="sldNum" sz="quarter" idx="12"/>
          </p:nvPr>
        </p:nvSpPr>
        <p:spPr/>
        <p:txBody>
          <a:bodyPr/>
          <a:lstStyle/>
          <a:p>
            <a:pPr>
              <a:defRPr/>
            </a:pPr>
            <a:fld id="{8F1D8FF3-5AB6-4EC6-BDC2-E6058C96F901}" type="slidenum">
              <a:rPr lang="en-US" smtClean="0"/>
              <a:pPr>
                <a:defRPr/>
              </a:pPr>
              <a:t>51</a:t>
            </a:fld>
            <a:endParaRPr lang="en-US" dirty="0"/>
          </a:p>
        </p:txBody>
      </p:sp>
      <p:sp>
        <p:nvSpPr>
          <p:cNvPr id="10" name="TextBox 9"/>
          <p:cNvSpPr txBox="1"/>
          <p:nvPr/>
        </p:nvSpPr>
        <p:spPr>
          <a:xfrm>
            <a:off x="438665" y="6225501"/>
            <a:ext cx="8266670" cy="430887"/>
          </a:xfrm>
          <a:prstGeom prst="rect">
            <a:avLst/>
          </a:prstGeom>
          <a:noFill/>
        </p:spPr>
        <p:txBody>
          <a:bodyPr wrap="square" rtlCol="0">
            <a:spAutoFit/>
          </a:bodyPr>
          <a:lstStyle/>
          <a:p>
            <a:r>
              <a:rPr lang="en-US" sz="1100" dirty="0"/>
              <a:t>* Trailing 12-month average</a:t>
            </a:r>
          </a:p>
          <a:p>
            <a:r>
              <a:rPr lang="en-US" sz="1100" dirty="0"/>
              <a:t>Sources: Willis Capital Markets, Insurance Information Institute.</a:t>
            </a:r>
          </a:p>
        </p:txBody>
      </p:sp>
      <p:sp>
        <p:nvSpPr>
          <p:cNvPr id="12" name="AutoShape 8"/>
          <p:cNvSpPr>
            <a:spLocks noChangeArrowheads="1"/>
          </p:cNvSpPr>
          <p:nvPr/>
        </p:nvSpPr>
        <p:spPr bwMode="blackWhite">
          <a:xfrm>
            <a:off x="7073934" y="3070871"/>
            <a:ext cx="1750978" cy="518636"/>
          </a:xfrm>
          <a:prstGeom prst="wedgeRectCallout">
            <a:avLst>
              <a:gd name="adj1" fmla="val -3690"/>
              <a:gd name="adj2" fmla="val -161276"/>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Volume doubled from 2011-2015.</a:t>
            </a:r>
          </a:p>
        </p:txBody>
      </p:sp>
      <p:sp>
        <p:nvSpPr>
          <p:cNvPr id="11" name="Rectangle 3"/>
          <p:cNvSpPr>
            <a:spLocks noChangeArrowheads="1"/>
          </p:cNvSpPr>
          <p:nvPr/>
        </p:nvSpPr>
        <p:spPr bwMode="black">
          <a:xfrm>
            <a:off x="238665" y="1088697"/>
            <a:ext cx="1298305" cy="44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defTabSz="114300" eaLnBrk="0" hangingPunc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defTabSz="114300" eaLnBrk="0" fontAlgn="base" hangingPunct="0">
              <a:spcBef>
                <a:spcPct val="0"/>
              </a:spcBef>
              <a:spcAft>
                <a:spcPct val="0"/>
              </a:spcAft>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eaLnBrk="1" hangingPunct="1">
              <a:lnSpc>
                <a:spcPct val="90000"/>
              </a:lnSpc>
              <a:spcBef>
                <a:spcPct val="20000"/>
              </a:spcBef>
            </a:pPr>
            <a:r>
              <a:rPr lang="en-US" altLang="en-US" sz="1600" b="1" dirty="0">
                <a:solidFill>
                  <a:srgbClr val="225A7A"/>
                </a:solidFill>
              </a:rPr>
              <a:t>Risk Capital ($ Millions)</a:t>
            </a:r>
          </a:p>
        </p:txBody>
      </p:sp>
      <p:sp>
        <p:nvSpPr>
          <p:cNvPr id="13" name="AutoShape 8"/>
          <p:cNvSpPr>
            <a:spLocks noChangeArrowheads="1"/>
          </p:cNvSpPr>
          <p:nvPr/>
        </p:nvSpPr>
        <p:spPr bwMode="blackWhite">
          <a:xfrm>
            <a:off x="2936436" y="4906156"/>
            <a:ext cx="1750978" cy="518636"/>
          </a:xfrm>
          <a:prstGeom prst="wedgeRectCallout">
            <a:avLst>
              <a:gd name="adj1" fmla="val -20356"/>
              <a:gd name="adj2" fmla="val -215669"/>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Volume tripled from 2004-2007.</a:t>
            </a:r>
          </a:p>
        </p:txBody>
      </p:sp>
      <p:sp>
        <p:nvSpPr>
          <p:cNvPr id="14" name="AutoShape 8"/>
          <p:cNvSpPr>
            <a:spLocks noChangeArrowheads="1"/>
          </p:cNvSpPr>
          <p:nvPr/>
        </p:nvSpPr>
        <p:spPr bwMode="blackWhite">
          <a:xfrm>
            <a:off x="3648886" y="1647782"/>
            <a:ext cx="1750978" cy="710197"/>
          </a:xfrm>
          <a:prstGeom prst="wedgeRectCallout">
            <a:avLst>
              <a:gd name="adj1" fmla="val 17421"/>
              <a:gd name="adj2" fmla="val 170710"/>
            </a:avLst>
          </a:prstGeom>
          <a:gradFill rotWithShape="1">
            <a:gsLst>
              <a:gs pos="0">
                <a:schemeClr val="accent1"/>
              </a:gs>
              <a:gs pos="100000">
                <a:srgbClr val="173C51"/>
              </a:gs>
            </a:gsLst>
            <a:lin ang="5400000" scaled="1"/>
          </a:gradFill>
          <a:ln w="28575" algn="ctr">
            <a:solidFill>
              <a:srgbClr val="225A7A"/>
            </a:solidFill>
            <a:miter lim="800000"/>
            <a:headEnd/>
            <a:tailEnd/>
          </a:ln>
        </p:spPr>
        <p:txBody>
          <a:bodyPr tIns="91440" bIns="91440" anchor="ctr"/>
          <a:lstStyle/>
          <a:p>
            <a:pPr algn="ctr" eaLnBrk="0" fontAlgn="base" hangingPunct="0">
              <a:lnSpc>
                <a:spcPct val="90000"/>
              </a:lnSpc>
              <a:spcBef>
                <a:spcPct val="50000"/>
              </a:spcBef>
              <a:spcAft>
                <a:spcPct val="0"/>
              </a:spcAft>
              <a:buClr>
                <a:srgbClr val="FFFFFF"/>
              </a:buClr>
              <a:buFont typeface="Wingdings" pitchFamily="2" charset="2"/>
              <a:buNone/>
            </a:pPr>
            <a:r>
              <a:rPr lang="en-US" sz="1600" b="1" dirty="0">
                <a:solidFill>
                  <a:srgbClr val="FFFFFF"/>
                </a:solidFill>
                <a:latin typeface="Arial" charset="0"/>
                <a:cs typeface="Arial" charset="0"/>
              </a:rPr>
              <a:t>Volume unchanged from 2007-2011.</a:t>
            </a:r>
          </a:p>
        </p:txBody>
      </p:sp>
    </p:spTree>
    <p:extLst>
      <p:ext uri="{BB962C8B-B14F-4D97-AF65-F5344CB8AC3E}">
        <p14:creationId xmlns:p14="http://schemas.microsoft.com/office/powerpoint/2010/main" val="322296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ChangeArrowheads="1"/>
          </p:cNvSpPr>
          <p:nvPr/>
        </p:nvSpPr>
        <p:spPr bwMode="auto">
          <a:xfrm>
            <a:off x="0" y="6556375"/>
            <a:ext cx="9144000" cy="301625"/>
          </a:xfrm>
          <a:prstGeom prst="rect">
            <a:avLst/>
          </a:prstGeom>
          <a:solidFill>
            <a:srgbClr val="225A7A"/>
          </a:solidFill>
          <a:ln w="9525">
            <a:noFill/>
            <a:miter lim="800000"/>
            <a:headEnd/>
            <a:tailEnd/>
          </a:ln>
        </p:spPr>
        <p:txBody>
          <a:bodyPr wrap="none" anchor="ctr"/>
          <a:lstStyle/>
          <a:p>
            <a:endParaRPr lang="en-US"/>
          </a:p>
        </p:txBody>
      </p:sp>
      <p:sp>
        <p:nvSpPr>
          <p:cNvPr id="32771" name="Rectangle 4"/>
          <p:cNvSpPr>
            <a:spLocks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EA15D179-BAA0-4EBF-AD46-D5552776309C}" type="slidenum">
              <a:rPr lang="en-US" sz="900">
                <a:solidFill>
                  <a:schemeClr val="bg1"/>
                </a:solidFill>
              </a:rPr>
              <a:pPr algn="r" eaLnBrk="0" hangingPunct="0">
                <a:lnSpc>
                  <a:spcPct val="85000"/>
                </a:lnSpc>
                <a:spcBef>
                  <a:spcPct val="20000"/>
                </a:spcBef>
              </a:pPr>
              <a:t>52</a:t>
            </a:fld>
            <a:endParaRPr lang="en-US" sz="900">
              <a:solidFill>
                <a:schemeClr val="bg1"/>
              </a:solidFill>
            </a:endParaRPr>
          </a:p>
        </p:txBody>
      </p:sp>
      <p:sp>
        <p:nvSpPr>
          <p:cNvPr id="1924102" name="Rectangle 6"/>
          <p:cNvSpPr>
            <a:spLocks noChangeArrowheads="1"/>
          </p:cNvSpPr>
          <p:nvPr/>
        </p:nvSpPr>
        <p:spPr bwMode="blackWhite">
          <a:xfrm>
            <a:off x="352425" y="1971675"/>
            <a:ext cx="8429625" cy="2152650"/>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4800" b="1" dirty="0">
                <a:solidFill>
                  <a:srgbClr val="FFFFFF"/>
                </a:solidFill>
              </a:rPr>
              <a:t>Economic Issues Facing</a:t>
            </a:r>
            <a:br>
              <a:rPr lang="en-US" sz="4800" b="1" dirty="0">
                <a:solidFill>
                  <a:srgbClr val="FFFFFF"/>
                </a:solidFill>
              </a:rPr>
            </a:br>
            <a:r>
              <a:rPr lang="en-US" sz="4800" b="1" dirty="0">
                <a:solidFill>
                  <a:srgbClr val="FFFFFF"/>
                </a:solidFill>
              </a:rPr>
              <a:t>the Reinsurance Industry</a:t>
            </a:r>
          </a:p>
        </p:txBody>
      </p:sp>
      <p:sp>
        <p:nvSpPr>
          <p:cNvPr id="2" name="TextBox 1"/>
          <p:cNvSpPr txBox="1"/>
          <p:nvPr/>
        </p:nvSpPr>
        <p:spPr>
          <a:xfrm>
            <a:off x="982494" y="272374"/>
            <a:ext cx="5155659" cy="553998"/>
          </a:xfrm>
          <a:prstGeom prst="rect">
            <a:avLst/>
          </a:prstGeom>
          <a:noFill/>
        </p:spPr>
        <p:txBody>
          <a:bodyPr wrap="square" rtlCol="0">
            <a:spAutoFit/>
          </a:bodyPr>
          <a:lstStyle/>
          <a:p>
            <a:r>
              <a:rPr lang="en-US" sz="3000" b="1" dirty="0">
                <a:solidFill>
                  <a:srgbClr val="225A7A"/>
                </a:solidFill>
              </a:rPr>
              <a:t>Conclusion</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300"/>
                                  </p:stCondLst>
                                  <p:childTnLst>
                                    <p:set>
                                      <p:cBhvr>
                                        <p:cTn id="6" dur="1" fill="hold">
                                          <p:stCondLst>
                                            <p:cond delay="0"/>
                                          </p:stCondLst>
                                        </p:cTn>
                                        <p:tgtEl>
                                          <p:spTgt spid="1924102"/>
                                        </p:tgtEl>
                                        <p:attrNameLst>
                                          <p:attrName>style.visibility</p:attrName>
                                        </p:attrNameLst>
                                      </p:cBhvr>
                                      <p:to>
                                        <p:strVal val="visible"/>
                                      </p:to>
                                    </p:set>
                                    <p:animEffect transition="in" filter="barn(outVertical)">
                                      <p:cBhvr>
                                        <p:cTn id="7" dur="1000"/>
                                        <p:tgtEl>
                                          <p:spTgt spid="192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4102" grpId="0" animBg="1"/>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105"/>
          <p:cNvSpPr>
            <a:spLocks noGrp="1" noChangeArrowheads="1"/>
          </p:cNvSpPr>
          <p:nvPr>
            <p:ph type="dt" sz="quarter" idx="10"/>
          </p:nvPr>
        </p:nvSpPr>
        <p:spPr>
          <a:noFill/>
        </p:spPr>
        <p:txBody>
          <a:bodyPr/>
          <a:lstStyle/>
          <a:p>
            <a:r>
              <a:rPr lang="en-US"/>
              <a:t>12/01/09 - 9pm</a:t>
            </a:r>
          </a:p>
        </p:txBody>
      </p:sp>
      <p:sp>
        <p:nvSpPr>
          <p:cNvPr id="33795" name="Rectangle 106"/>
          <p:cNvSpPr>
            <a:spLocks noGrp="1" noChangeArrowheads="1"/>
          </p:cNvSpPr>
          <p:nvPr>
            <p:ph type="ftr" sz="quarter" idx="11"/>
          </p:nvPr>
        </p:nvSpPr>
        <p:spPr>
          <a:noFill/>
        </p:spPr>
        <p:txBody>
          <a:bodyPr/>
          <a:lstStyle/>
          <a:p>
            <a:r>
              <a:rPr lang="en-US"/>
              <a:t>eSlide – P6466 – The Financial Crisis and the Future of the P/C</a:t>
            </a:r>
          </a:p>
        </p:txBody>
      </p:sp>
      <p:sp>
        <p:nvSpPr>
          <p:cNvPr id="33796" name="Rectangle 110"/>
          <p:cNvSpPr>
            <a:spLocks noGrp="1" noChangeArrowheads="1"/>
          </p:cNvSpPr>
          <p:nvPr>
            <p:ph type="sldNum" sz="quarter" idx="12"/>
          </p:nvPr>
        </p:nvSpPr>
        <p:spPr>
          <a:noFill/>
        </p:spPr>
        <p:txBody>
          <a:bodyPr/>
          <a:lstStyle/>
          <a:p>
            <a:fld id="{81F2A98C-8074-4A27-B0C1-7C99B45E0FDD}" type="slidenum">
              <a:rPr lang="en-US" smtClean="0"/>
              <a:pPr/>
              <a:t>53</a:t>
            </a:fld>
            <a:endParaRPr lang="en-US"/>
          </a:p>
        </p:txBody>
      </p:sp>
      <p:sp>
        <p:nvSpPr>
          <p:cNvPr id="33797" name="Rectangle 2"/>
          <p:cNvSpPr>
            <a:spLocks noGrp="1" noChangeArrowheads="1"/>
          </p:cNvSpPr>
          <p:nvPr>
            <p:ph type="title"/>
          </p:nvPr>
        </p:nvSpPr>
        <p:spPr>
          <a:xfrm>
            <a:off x="904875" y="161925"/>
            <a:ext cx="6534150" cy="860425"/>
          </a:xfrm>
        </p:spPr>
        <p:txBody>
          <a:bodyPr/>
          <a:lstStyle/>
          <a:p>
            <a:r>
              <a:rPr lang="en-US"/>
              <a:t>Near-Term Issues</a:t>
            </a:r>
          </a:p>
        </p:txBody>
      </p:sp>
      <p:sp>
        <p:nvSpPr>
          <p:cNvPr id="1922051" name="Rectangle 3"/>
          <p:cNvSpPr>
            <a:spLocks noGrp="1" noChangeArrowheads="1"/>
          </p:cNvSpPr>
          <p:nvPr>
            <p:ph type="body" idx="1"/>
          </p:nvPr>
        </p:nvSpPr>
        <p:spPr>
          <a:xfrm>
            <a:off x="666750" y="1141413"/>
            <a:ext cx="8229600" cy="5421312"/>
          </a:xfrm>
        </p:spPr>
        <p:txBody>
          <a:bodyPr/>
          <a:lstStyle/>
          <a:p>
            <a:pPr>
              <a:lnSpc>
                <a:spcPct val="100000"/>
              </a:lnSpc>
              <a:spcBef>
                <a:spcPts val="600"/>
              </a:spcBef>
            </a:pPr>
            <a:r>
              <a:rPr lang="en-US" sz="2800" dirty="0"/>
              <a:t>Effects of the near-stagnation of the major European economies</a:t>
            </a:r>
          </a:p>
          <a:p>
            <a:pPr lvl="1">
              <a:lnSpc>
                <a:spcPct val="100000"/>
              </a:lnSpc>
              <a:spcBef>
                <a:spcPts val="600"/>
              </a:spcBef>
            </a:pPr>
            <a:r>
              <a:rPr lang="en-US" sz="2400" dirty="0"/>
              <a:t>Tight monetary/fiscal policy =&gt; Slow/No Growth</a:t>
            </a:r>
          </a:p>
          <a:p>
            <a:pPr lvl="1">
              <a:lnSpc>
                <a:spcPct val="100000"/>
              </a:lnSpc>
              <a:spcBef>
                <a:spcPts val="600"/>
              </a:spcBef>
            </a:pPr>
            <a:r>
              <a:rPr lang="en-US" sz="2400" dirty="0"/>
              <a:t>Other headwinds affecting European growth:</a:t>
            </a:r>
          </a:p>
          <a:p>
            <a:pPr lvl="2">
              <a:lnSpc>
                <a:spcPct val="100000"/>
              </a:lnSpc>
              <a:spcBef>
                <a:spcPts val="600"/>
              </a:spcBef>
            </a:pPr>
            <a:r>
              <a:rPr lang="en-US" sz="2400" dirty="0"/>
              <a:t>Population aging</a:t>
            </a:r>
          </a:p>
          <a:p>
            <a:pPr>
              <a:lnSpc>
                <a:spcPct val="60000"/>
              </a:lnSpc>
              <a:spcBef>
                <a:spcPct val="50000"/>
              </a:spcBef>
            </a:pPr>
            <a:r>
              <a:rPr lang="en-US" sz="2800" dirty="0"/>
              <a:t>A Return to Tariffs/Trade Wars?</a:t>
            </a:r>
          </a:p>
          <a:p>
            <a:pPr>
              <a:lnSpc>
                <a:spcPct val="100000"/>
              </a:lnSpc>
              <a:spcBef>
                <a:spcPct val="50000"/>
              </a:spcBef>
            </a:pPr>
            <a:r>
              <a:rPr lang="en-US" sz="2800" dirty="0"/>
              <a:t>Inflation is not a concern currently, but it could become one quickly</a:t>
            </a:r>
          </a:p>
          <a:p>
            <a:pPr lvl="1">
              <a:lnSpc>
                <a:spcPct val="100000"/>
              </a:lnSpc>
            </a:pPr>
            <a:r>
              <a:rPr lang="en-US" sz="2200" b="1" dirty="0"/>
              <a:t>Helpful and Harmful: Inflation affects claims (bad) and investment income (good)</a:t>
            </a:r>
            <a:endParaRPr lang="en-US" sz="2400" b="1"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922051">
                                            <p:txEl>
                                              <p:pRg st="1" end="1"/>
                                            </p:txEl>
                                          </p:spTgt>
                                        </p:tgtEl>
                                        <p:attrNameLst>
                                          <p:attrName>style.visibility</p:attrName>
                                        </p:attrNameLst>
                                      </p:cBhvr>
                                      <p:to>
                                        <p:strVal val="visible"/>
                                      </p:to>
                                    </p:set>
                                    <p:animEffect transition="in" filter="wipe(left)">
                                      <p:cBhvr>
                                        <p:cTn id="10" dur="500"/>
                                        <p:tgtEl>
                                          <p:spTgt spid="1922051">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922051">
                                            <p:txEl>
                                              <p:pRg st="2" end="2"/>
                                            </p:txEl>
                                          </p:spTgt>
                                        </p:tgtEl>
                                        <p:attrNameLst>
                                          <p:attrName>style.visibility</p:attrName>
                                        </p:attrNameLst>
                                      </p:cBhvr>
                                      <p:to>
                                        <p:strVal val="visible"/>
                                      </p:to>
                                    </p:set>
                                    <p:animEffect transition="in" filter="wipe(left)">
                                      <p:cBhvr>
                                        <p:cTn id="13" dur="500"/>
                                        <p:tgtEl>
                                          <p:spTgt spid="1922051">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922051">
                                            <p:txEl>
                                              <p:pRg st="3" end="3"/>
                                            </p:txEl>
                                          </p:spTgt>
                                        </p:tgtEl>
                                        <p:attrNameLst>
                                          <p:attrName>style.visibility</p:attrName>
                                        </p:attrNameLst>
                                      </p:cBhvr>
                                      <p:to>
                                        <p:strVal val="visible"/>
                                      </p:to>
                                    </p:set>
                                    <p:animEffect transition="in" filter="wipe(left)">
                                      <p:cBhvr>
                                        <p:cTn id="16" dur="500"/>
                                        <p:tgtEl>
                                          <p:spTgt spid="1922051">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922051">
                                            <p:txEl>
                                              <p:pRg st="4" end="4"/>
                                            </p:txEl>
                                          </p:spTgt>
                                        </p:tgtEl>
                                        <p:attrNameLst>
                                          <p:attrName>style.visibility</p:attrName>
                                        </p:attrNameLst>
                                      </p:cBhvr>
                                      <p:to>
                                        <p:strVal val="visible"/>
                                      </p:to>
                                    </p:set>
                                    <p:animEffect transition="in" filter="wipe(left)">
                                      <p:cBhvr>
                                        <p:cTn id="21" dur="500"/>
                                        <p:tgtEl>
                                          <p:spTgt spid="1922051">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922051">
                                            <p:txEl>
                                              <p:pRg st="5" end="5"/>
                                            </p:txEl>
                                          </p:spTgt>
                                        </p:tgtEl>
                                        <p:attrNameLst>
                                          <p:attrName>style.visibility</p:attrName>
                                        </p:attrNameLst>
                                      </p:cBhvr>
                                      <p:to>
                                        <p:strVal val="visible"/>
                                      </p:to>
                                    </p:set>
                                    <p:animEffect transition="in" filter="wipe(left)">
                                      <p:cBhvr>
                                        <p:cTn id="26" dur="500"/>
                                        <p:tgtEl>
                                          <p:spTgt spid="1922051">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922051">
                                            <p:txEl>
                                              <p:pRg st="6" end="6"/>
                                            </p:txEl>
                                          </p:spTgt>
                                        </p:tgtEl>
                                        <p:attrNameLst>
                                          <p:attrName>style.visibility</p:attrName>
                                        </p:attrNameLst>
                                      </p:cBhvr>
                                      <p:to>
                                        <p:strVal val="visible"/>
                                      </p:to>
                                    </p:set>
                                    <p:animEffect transition="in" filter="wipe(left)">
                                      <p:cBhvr>
                                        <p:cTn id="29" dur="500"/>
                                        <p:tgtEl>
                                          <p:spTgt spid="192205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70E84B1E-73F1-4600-83FF-C211A24F6073}" type="slidenum">
              <a:rPr lang="en-US" sz="900"/>
              <a:pPr algn="r" eaLnBrk="0" hangingPunct="0">
                <a:lnSpc>
                  <a:spcPct val="85000"/>
                </a:lnSpc>
                <a:spcBef>
                  <a:spcPct val="20000"/>
                </a:spcBef>
              </a:pPr>
              <a:t>54</a:t>
            </a:fld>
            <a:endParaRPr lang="en-US" sz="900"/>
          </a:p>
        </p:txBody>
      </p:sp>
      <p:sp>
        <p:nvSpPr>
          <p:cNvPr id="3076" name="Rectangle 2"/>
          <p:cNvSpPr>
            <a:spLocks noGrp="1" noChangeArrowheads="1"/>
          </p:cNvSpPr>
          <p:nvPr>
            <p:ph type="title" idx="4294967295"/>
          </p:nvPr>
        </p:nvSpPr>
        <p:spPr>
          <a:xfrm>
            <a:off x="803275" y="185738"/>
            <a:ext cx="6673850" cy="860425"/>
          </a:xfrm>
        </p:spPr>
        <p:txBody>
          <a:bodyPr/>
          <a:lstStyle/>
          <a:p>
            <a:r>
              <a:rPr lang="en-US" dirty="0"/>
              <a:t>IMF Inflation Forecast for Selected Advanced Economies</a:t>
            </a:r>
            <a:r>
              <a:rPr lang="en-US"/>
              <a:t>, 2016-2017</a:t>
            </a:r>
            <a:endParaRPr lang="en-US" dirty="0"/>
          </a:p>
        </p:txBody>
      </p:sp>
      <p:sp>
        <p:nvSpPr>
          <p:cNvPr id="3077" name="Rectangle 4"/>
          <p:cNvSpPr>
            <a:spLocks noChangeArrowheads="1"/>
          </p:cNvSpPr>
          <p:nvPr/>
        </p:nvSpPr>
        <p:spPr bwMode="auto">
          <a:xfrm>
            <a:off x="0" y="6550025"/>
            <a:ext cx="9144000" cy="307975"/>
          </a:xfrm>
          <a:prstGeom prst="rect">
            <a:avLst/>
          </a:prstGeom>
          <a:noFill/>
          <a:ln w="9525">
            <a:noFill/>
            <a:miter lim="800000"/>
            <a:headEnd/>
            <a:tailEnd/>
          </a:ln>
        </p:spPr>
        <p:txBody>
          <a:bodyPr lIns="365760" tIns="0" rIns="0" bIns="137160" anchor="b">
            <a:spAutoFit/>
          </a:bodyPr>
          <a:lstStyle/>
          <a:p>
            <a:pPr eaLnBrk="0" hangingPunct="0"/>
            <a:r>
              <a:rPr lang="en-US" sz="1100" dirty="0"/>
              <a:t>Sources: International Monetary Fund, </a:t>
            </a:r>
            <a:r>
              <a:rPr lang="en-US" sz="1100" i="1" dirty="0"/>
              <a:t>World Economic Outlook Update</a:t>
            </a:r>
            <a:r>
              <a:rPr lang="en-US" sz="1100" dirty="0"/>
              <a:t>, July 2016, Table 1; Ins. Info. Institute.</a:t>
            </a:r>
          </a:p>
        </p:txBody>
      </p:sp>
      <p:graphicFrame>
        <p:nvGraphicFramePr>
          <p:cNvPr id="3074" name="Object 5"/>
          <p:cNvGraphicFramePr>
            <a:graphicFrameLocks noChangeAspect="1"/>
          </p:cNvGraphicFramePr>
          <p:nvPr>
            <p:extLst>
              <p:ext uri="{D42A27DB-BD31-4B8C-83A1-F6EECF244321}">
                <p14:modId xmlns:p14="http://schemas.microsoft.com/office/powerpoint/2010/main" val="1624180065"/>
              </p:ext>
            </p:extLst>
          </p:nvPr>
        </p:nvGraphicFramePr>
        <p:xfrm>
          <a:off x="400050" y="1209367"/>
          <a:ext cx="8468647" cy="4906297"/>
        </p:xfrm>
        <a:graphic>
          <a:graphicData uri="http://schemas.openxmlformats.org/presentationml/2006/ole">
            <mc:AlternateContent xmlns:mc="http://schemas.openxmlformats.org/markup-compatibility/2006">
              <mc:Choice xmlns:v="urn:schemas-microsoft-com:vml" Requires="v">
                <p:oleObj spid="_x0000_s21231687" name="Chart" r:id="rId4" imgW="8829599" imgH="3324161" progId="MSGraph.Chart.8">
                  <p:embed followColorScheme="full"/>
                </p:oleObj>
              </mc:Choice>
              <mc:Fallback>
                <p:oleObj name="Chart" r:id="rId4" imgW="8829599" imgH="3324161" progId="MSGraph.Chart.8">
                  <p:embed followColorScheme="full"/>
                  <p:pic>
                    <p:nvPicPr>
                      <p:cNvPr id="0" name=""/>
                      <p:cNvPicPr>
                        <a:picLocks noChangeAspect="1" noChangeArrowheads="1"/>
                      </p:cNvPicPr>
                      <p:nvPr/>
                    </p:nvPicPr>
                    <p:blipFill>
                      <a:blip r:embed="rId5"/>
                      <a:srcRect/>
                      <a:stretch>
                        <a:fillRect/>
                      </a:stretch>
                    </p:blipFill>
                    <p:spPr bwMode="gray">
                      <a:xfrm>
                        <a:off x="400050" y="1209367"/>
                        <a:ext cx="8468647" cy="4906297"/>
                      </a:xfrm>
                      <a:prstGeom prst="rect">
                        <a:avLst/>
                      </a:prstGeom>
                      <a:noFill/>
                      <a:extLst/>
                    </p:spPr>
                  </p:pic>
                </p:oleObj>
              </mc:Fallback>
            </mc:AlternateContent>
          </a:graphicData>
        </a:graphic>
      </p:graphicFrame>
      <p:sp>
        <p:nvSpPr>
          <p:cNvPr id="2067462" name="Text Box 5"/>
          <p:cNvSpPr txBox="1">
            <a:spLocks noChangeArrowheads="1"/>
          </p:cNvSpPr>
          <p:nvPr/>
        </p:nvSpPr>
        <p:spPr bwMode="blackWhite">
          <a:xfrm>
            <a:off x="485467" y="5557377"/>
            <a:ext cx="8191500" cy="914400"/>
          </a:xfrm>
          <a:prstGeom prst="rect">
            <a:avLst/>
          </a:prstGeom>
          <a:gradFill rotWithShape="1">
            <a:gsLst>
              <a:gs pos="0">
                <a:srgbClr val="FF6801"/>
              </a:gs>
              <a:gs pos="100000">
                <a:srgbClr val="DC5A01"/>
              </a:gs>
            </a:gsLst>
            <a:lin ang="5400000" scaled="1"/>
          </a:gradFill>
          <a:ln w="12700" algn="ctr">
            <a:solidFill>
              <a:srgbClr val="FF6801"/>
            </a:solidFill>
            <a:miter lim="800000"/>
            <a:headEnd type="none" w="sm" len="sm"/>
            <a:tailEnd type="none" w="sm" len="sm"/>
          </a:ln>
        </p:spPr>
        <p:txBody>
          <a:bodyPr bIns="64008" anchor="ctr"/>
          <a:lstStyle/>
          <a:p>
            <a:pPr algn="ctr" eaLnBrk="0" hangingPunct="0">
              <a:lnSpc>
                <a:spcPct val="90000"/>
              </a:lnSpc>
              <a:spcBef>
                <a:spcPct val="50000"/>
              </a:spcBef>
              <a:buClr>
                <a:schemeClr val="bg1"/>
              </a:buClr>
              <a:buFont typeface="Wingdings" pitchFamily="2" charset="2"/>
              <a:buNone/>
            </a:pPr>
            <a:r>
              <a:rPr lang="en-US" b="1" dirty="0">
                <a:solidFill>
                  <a:schemeClr val="bg1"/>
                </a:solidFill>
              </a:rPr>
              <a:t>The July 2016 IMF report forecasts 1% inflation in advanced economies in 2016 and a little higher growth in prices in 2017.</a:t>
            </a:r>
          </a:p>
        </p:txBody>
      </p:sp>
    </p:spTree>
    <p:extLst>
      <p:ext uri="{BB962C8B-B14F-4D97-AF65-F5344CB8AC3E}">
        <p14:creationId xmlns:p14="http://schemas.microsoft.com/office/powerpoint/2010/main" val="9529392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700"/>
                                  </p:stCondLst>
                                  <p:childTnLst>
                                    <p:set>
                                      <p:cBhvr>
                                        <p:cTn id="6" dur="1" fill="hold">
                                          <p:stCondLst>
                                            <p:cond delay="0"/>
                                          </p:stCondLst>
                                        </p:cTn>
                                        <p:tgtEl>
                                          <p:spTgt spid="2067462"/>
                                        </p:tgtEl>
                                        <p:attrNameLst>
                                          <p:attrName>style.visibility</p:attrName>
                                        </p:attrNameLst>
                                      </p:cBhvr>
                                      <p:to>
                                        <p:strVal val="visible"/>
                                      </p:to>
                                    </p:set>
                                    <p:anim calcmode="lin" valueType="num">
                                      <p:cBhvr>
                                        <p:cTn id="7" dur="500" fill="hold"/>
                                        <p:tgtEl>
                                          <p:spTgt spid="2067462"/>
                                        </p:tgtEl>
                                        <p:attrNameLst>
                                          <p:attrName>ppt_w</p:attrName>
                                        </p:attrNameLst>
                                      </p:cBhvr>
                                      <p:tavLst>
                                        <p:tav tm="0">
                                          <p:val>
                                            <p:fltVal val="0"/>
                                          </p:val>
                                        </p:tav>
                                        <p:tav tm="100000">
                                          <p:val>
                                            <p:strVal val="#ppt_w"/>
                                          </p:val>
                                        </p:tav>
                                      </p:tavLst>
                                    </p:anim>
                                    <p:anim calcmode="lin" valueType="num">
                                      <p:cBhvr>
                                        <p:cTn id="8" dur="500" fill="hold"/>
                                        <p:tgtEl>
                                          <p:spTgt spid="206746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462" grpId="0" animBg="1"/>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26338" name="Rectangle 2"/>
          <p:cNvSpPr>
            <a:spLocks noGrp="1" noChangeArrowheads="1"/>
          </p:cNvSpPr>
          <p:nvPr>
            <p:ph type="title" idx="4294967295"/>
          </p:nvPr>
        </p:nvSpPr>
        <p:spPr>
          <a:xfrm>
            <a:off x="415925" y="190500"/>
            <a:ext cx="7459714" cy="841375"/>
          </a:xfrm>
        </p:spPr>
        <p:txBody>
          <a:bodyPr lIns="92075" tIns="46038" rIns="92075" bIns="46038" anchor="b"/>
          <a:lstStyle/>
          <a:p>
            <a:r>
              <a:rPr lang="en-US" dirty="0"/>
              <a:t>IMF Inflation Rate Forecast for 2016-17 for Selected Emerging Economies</a:t>
            </a:r>
          </a:p>
        </p:txBody>
      </p:sp>
      <p:graphicFrame>
        <p:nvGraphicFramePr>
          <p:cNvPr id="6926339" name="Object 2"/>
          <p:cNvGraphicFramePr>
            <a:graphicFrameLocks noGrp="1" noChangeAspect="1"/>
          </p:cNvGraphicFramePr>
          <p:nvPr>
            <p:ph type="chart" idx="4294967295"/>
            <p:extLst>
              <p:ext uri="{D42A27DB-BD31-4B8C-83A1-F6EECF244321}">
                <p14:modId xmlns:p14="http://schemas.microsoft.com/office/powerpoint/2010/main" val="2756248956"/>
              </p:ext>
            </p:extLst>
          </p:nvPr>
        </p:nvGraphicFramePr>
        <p:xfrm>
          <a:off x="293688" y="1117600"/>
          <a:ext cx="8339137" cy="4572000"/>
        </p:xfrm>
        <a:graphic>
          <a:graphicData uri="http://schemas.openxmlformats.org/presentationml/2006/ole">
            <mc:AlternateContent xmlns:mc="http://schemas.openxmlformats.org/markup-compatibility/2006">
              <mc:Choice xmlns:v="urn:schemas-microsoft-com:vml" Requires="v">
                <p:oleObj spid="_x0000_s21215358" name="Chart" r:id="rId4" imgW="8877141" imgH="4867211" progId="MSGraph.Chart.8">
                  <p:embed followColorScheme="full"/>
                </p:oleObj>
              </mc:Choice>
              <mc:Fallback>
                <p:oleObj name="Chart" r:id="rId4" imgW="8877141" imgH="4867211" progId="MSGraph.Chart.8">
                  <p:embed followColorScheme="full"/>
                  <p:pic>
                    <p:nvPicPr>
                      <p:cNvPr id="0" name=""/>
                      <p:cNvPicPr>
                        <a:picLocks noChangeAspect="1" noChangeArrowheads="1"/>
                      </p:cNvPicPr>
                      <p:nvPr/>
                    </p:nvPicPr>
                    <p:blipFill>
                      <a:blip r:embed="rId5"/>
                      <a:srcRect/>
                      <a:stretch>
                        <a:fillRect/>
                      </a:stretch>
                    </p:blipFill>
                    <p:spPr bwMode="auto">
                      <a:xfrm>
                        <a:off x="293688" y="1117600"/>
                        <a:ext cx="8339137" cy="457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6" name="Rectangle 4"/>
          <p:cNvSpPr>
            <a:spLocks noChangeArrowheads="1"/>
          </p:cNvSpPr>
          <p:nvPr/>
        </p:nvSpPr>
        <p:spPr bwMode="auto">
          <a:xfrm>
            <a:off x="341313" y="6421438"/>
            <a:ext cx="6144311" cy="262252"/>
          </a:xfrm>
          <a:prstGeom prst="rect">
            <a:avLst/>
          </a:prstGeom>
          <a:noFill/>
          <a:ln w="9525">
            <a:noFill/>
            <a:miter lim="800000"/>
            <a:headEnd/>
            <a:tailEnd/>
          </a:ln>
        </p:spPr>
        <p:txBody>
          <a:bodyPr wrap="none" lIns="92075" tIns="46038" rIns="92075" bIns="46038">
            <a:spAutoFit/>
          </a:bodyPr>
          <a:lstStyle/>
          <a:p>
            <a:pPr eaLnBrk="0" hangingPunct="0"/>
            <a:r>
              <a:rPr lang="en-US" sz="1100" dirty="0"/>
              <a:t>Sources: International Monetary Fund, </a:t>
            </a:r>
            <a:r>
              <a:rPr lang="en-US" sz="1100" i="1" dirty="0"/>
              <a:t>World Economic Outlook</a:t>
            </a:r>
            <a:r>
              <a:rPr lang="en-US" sz="1100" dirty="0"/>
              <a:t>, April 2016; Ins. Info. Institute.</a:t>
            </a:r>
          </a:p>
        </p:txBody>
      </p:sp>
      <p:sp>
        <p:nvSpPr>
          <p:cNvPr id="2094089" name="AutoShape 38"/>
          <p:cNvSpPr>
            <a:spLocks noChangeArrowheads="1"/>
          </p:cNvSpPr>
          <p:nvPr/>
        </p:nvSpPr>
        <p:spPr bwMode="blackWhite">
          <a:xfrm>
            <a:off x="666750" y="5400675"/>
            <a:ext cx="8115300" cy="811213"/>
          </a:xfrm>
          <a:prstGeom prst="wedgeRectCallout">
            <a:avLst>
              <a:gd name="adj1" fmla="val 13694"/>
              <a:gd name="adj2" fmla="val -28889"/>
            </a:avLst>
          </a:prstGeom>
          <a:solidFill>
            <a:schemeClr val="accent2"/>
          </a:solidFill>
          <a:ln w="28575" algn="ctr">
            <a:solidFill>
              <a:schemeClr val="bg1"/>
            </a:solidFill>
            <a:miter lim="800000"/>
            <a:headEnd/>
            <a:tailEnd/>
          </a:ln>
        </p:spPr>
        <p:txBody>
          <a:bodyPr tIns="91440" bIns="91440" anchor="ctr"/>
          <a:lstStyle/>
          <a:p>
            <a:pPr algn="ctr" eaLnBrk="0" hangingPunct="0">
              <a:lnSpc>
                <a:spcPct val="90000"/>
              </a:lnSpc>
              <a:spcBef>
                <a:spcPct val="50000"/>
              </a:spcBef>
              <a:buClr>
                <a:schemeClr val="bg1"/>
              </a:buClr>
              <a:buFont typeface="Wingdings" pitchFamily="2" charset="2"/>
              <a:buNone/>
            </a:pPr>
            <a:r>
              <a:rPr lang="en-US" b="1" dirty="0">
                <a:solidFill>
                  <a:schemeClr val="bg1"/>
                </a:solidFill>
              </a:rPr>
              <a:t>Inflation is forecast to be 6% or more in 2016-17 in some major emerging economies. Inflation there can spread to advanced economies through imports. The IMF forecasts a slight decrease in inflation in 2017. </a:t>
            </a:r>
          </a:p>
        </p:txBody>
      </p:sp>
    </p:spTree>
    <p:extLst>
      <p:ext uri="{BB962C8B-B14F-4D97-AF65-F5344CB8AC3E}">
        <p14:creationId xmlns:p14="http://schemas.microsoft.com/office/powerpoint/2010/main" val="2439437869"/>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afterEffect">
                                  <p:stCondLst>
                                    <p:cond delay="0"/>
                                  </p:stCondLst>
                                  <p:childTnLst>
                                    <p:set>
                                      <p:cBhvr>
                                        <p:cTn id="6" dur="1" fill="hold">
                                          <p:stCondLst>
                                            <p:cond delay="0"/>
                                          </p:stCondLst>
                                        </p:cTn>
                                        <p:tgtEl>
                                          <p:spTgt spid="6926338"/>
                                        </p:tgtEl>
                                        <p:attrNameLst>
                                          <p:attrName>style.visibility</p:attrName>
                                        </p:attrNameLst>
                                      </p:cBhvr>
                                      <p:to>
                                        <p:strVal val="visible"/>
                                      </p:to>
                                    </p:set>
                                    <p:animEffect transition="in" filter="blinds(vertical)">
                                      <p:cBhvr>
                                        <p:cTn id="7" dur="500"/>
                                        <p:tgtEl>
                                          <p:spTgt spid="692633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926339"/>
                                        </p:tgtEl>
                                        <p:attrNameLst>
                                          <p:attrName>style.visibility</p:attrName>
                                        </p:attrNameLst>
                                      </p:cBhvr>
                                      <p:to>
                                        <p:strVal val="visible"/>
                                      </p:to>
                                    </p:set>
                                    <p:animEffect transition="in" filter="wipe(left)">
                                      <p:cBhvr>
                                        <p:cTn id="11" dur="500"/>
                                        <p:tgtEl>
                                          <p:spTgt spid="6926339"/>
                                        </p:tgtEl>
                                      </p:cBhvr>
                                    </p:animEffect>
                                  </p:childTnLst>
                                </p:cTn>
                              </p:par>
                            </p:childTnLst>
                          </p:cTn>
                        </p:par>
                        <p:par>
                          <p:cTn id="12" fill="hold">
                            <p:stCondLst>
                              <p:cond delay="1000"/>
                            </p:stCondLst>
                            <p:childTnLst>
                              <p:par>
                                <p:cTn id="13" presetID="22" presetClass="entr" presetSubtype="8" fill="hold" grpId="0" nodeType="afterEffect">
                                  <p:stCondLst>
                                    <p:cond delay="500"/>
                                  </p:stCondLst>
                                  <p:childTnLst>
                                    <p:set>
                                      <p:cBhvr>
                                        <p:cTn id="14" dur="1" fill="hold">
                                          <p:stCondLst>
                                            <p:cond delay="0"/>
                                          </p:stCondLst>
                                        </p:cTn>
                                        <p:tgtEl>
                                          <p:spTgt spid="2094089"/>
                                        </p:tgtEl>
                                        <p:attrNameLst>
                                          <p:attrName>style.visibility</p:attrName>
                                        </p:attrNameLst>
                                      </p:cBhvr>
                                      <p:to>
                                        <p:strVal val="visible"/>
                                      </p:to>
                                    </p:set>
                                    <p:animEffect transition="in" filter="wipe(left)">
                                      <p:cBhvr>
                                        <p:cTn id="15" dur="500"/>
                                        <p:tgtEl>
                                          <p:spTgt spid="2094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6338" grpId="0" autoUpdateAnimBg="0"/>
      <p:bldOleChart spid="6926339" grpId="0" animBg="0"/>
      <p:bldP spid="2094089" grpId="0" animBg="1"/>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105"/>
          <p:cNvSpPr>
            <a:spLocks noGrp="1" noChangeArrowheads="1"/>
          </p:cNvSpPr>
          <p:nvPr>
            <p:ph type="dt" sz="quarter" idx="10"/>
          </p:nvPr>
        </p:nvSpPr>
        <p:spPr>
          <a:noFill/>
        </p:spPr>
        <p:txBody>
          <a:bodyPr/>
          <a:lstStyle/>
          <a:p>
            <a:r>
              <a:rPr lang="en-US"/>
              <a:t>12/01/09 - 9pm</a:t>
            </a:r>
          </a:p>
        </p:txBody>
      </p:sp>
      <p:sp>
        <p:nvSpPr>
          <p:cNvPr id="34819" name="Rectangle 106"/>
          <p:cNvSpPr>
            <a:spLocks noGrp="1" noChangeArrowheads="1"/>
          </p:cNvSpPr>
          <p:nvPr>
            <p:ph type="ftr" sz="quarter" idx="11"/>
          </p:nvPr>
        </p:nvSpPr>
        <p:spPr>
          <a:noFill/>
        </p:spPr>
        <p:txBody>
          <a:bodyPr/>
          <a:lstStyle/>
          <a:p>
            <a:r>
              <a:rPr lang="en-US"/>
              <a:t>eSlide – P6466 – The Financial Crisis and the Future of the P/C</a:t>
            </a:r>
          </a:p>
        </p:txBody>
      </p:sp>
      <p:sp>
        <p:nvSpPr>
          <p:cNvPr id="34820" name="Rectangle 110"/>
          <p:cNvSpPr>
            <a:spLocks noGrp="1" noChangeArrowheads="1"/>
          </p:cNvSpPr>
          <p:nvPr>
            <p:ph type="sldNum" sz="quarter" idx="12"/>
          </p:nvPr>
        </p:nvSpPr>
        <p:spPr>
          <a:noFill/>
        </p:spPr>
        <p:txBody>
          <a:bodyPr/>
          <a:lstStyle/>
          <a:p>
            <a:fld id="{F07F125A-EAB9-4E90-8BBA-9BBCF3DF39F8}" type="slidenum">
              <a:rPr lang="en-US" smtClean="0"/>
              <a:pPr/>
              <a:t>56</a:t>
            </a:fld>
            <a:endParaRPr lang="en-US"/>
          </a:p>
        </p:txBody>
      </p:sp>
      <p:sp>
        <p:nvSpPr>
          <p:cNvPr id="34821" name="Rectangle 2"/>
          <p:cNvSpPr>
            <a:spLocks noGrp="1" noChangeArrowheads="1"/>
          </p:cNvSpPr>
          <p:nvPr>
            <p:ph type="title"/>
          </p:nvPr>
        </p:nvSpPr>
        <p:spPr>
          <a:xfrm>
            <a:off x="904875" y="161925"/>
            <a:ext cx="6534150" cy="860425"/>
          </a:xfrm>
        </p:spPr>
        <p:txBody>
          <a:bodyPr/>
          <a:lstStyle/>
          <a:p>
            <a:r>
              <a:rPr lang="en-US" dirty="0"/>
              <a:t>Longer-Term Issues (a partial list)</a:t>
            </a:r>
          </a:p>
        </p:txBody>
      </p:sp>
      <p:sp>
        <p:nvSpPr>
          <p:cNvPr id="1922051" name="Rectangle 3"/>
          <p:cNvSpPr>
            <a:spLocks noGrp="1" noChangeArrowheads="1"/>
          </p:cNvSpPr>
          <p:nvPr>
            <p:ph type="body" idx="1"/>
          </p:nvPr>
        </p:nvSpPr>
        <p:spPr>
          <a:xfrm>
            <a:off x="588963" y="1141413"/>
            <a:ext cx="8088312" cy="5173662"/>
          </a:xfrm>
        </p:spPr>
        <p:txBody>
          <a:bodyPr/>
          <a:lstStyle/>
          <a:p>
            <a:pPr marL="222250" indent="-514350">
              <a:lnSpc>
                <a:spcPct val="100000"/>
              </a:lnSpc>
              <a:spcBef>
                <a:spcPts val="600"/>
              </a:spcBef>
              <a:buFont typeface="+mj-lt"/>
              <a:buAutoNum type="arabicPeriod"/>
            </a:pPr>
            <a:r>
              <a:rPr lang="en-US" sz="2800" dirty="0"/>
              <a:t>Persistently Low Interest Rates</a:t>
            </a:r>
          </a:p>
          <a:p>
            <a:pPr marL="222250" indent="-514350">
              <a:lnSpc>
                <a:spcPct val="100000"/>
              </a:lnSpc>
              <a:spcBef>
                <a:spcPts val="600"/>
              </a:spcBef>
              <a:buFont typeface="+mj-lt"/>
              <a:buAutoNum type="arabicPeriod"/>
            </a:pPr>
            <a:r>
              <a:rPr lang="en-US" sz="2800" dirty="0"/>
              <a:t>Currency Market Instability</a:t>
            </a:r>
          </a:p>
          <a:p>
            <a:pPr marL="222250" indent="-514350">
              <a:lnSpc>
                <a:spcPct val="100000"/>
              </a:lnSpc>
              <a:spcBef>
                <a:spcPts val="600"/>
              </a:spcBef>
              <a:buFont typeface="+mj-lt"/>
              <a:buAutoNum type="arabicPeriod"/>
            </a:pPr>
            <a:r>
              <a:rPr lang="en-US" sz="2800"/>
              <a:t>Strong </a:t>
            </a:r>
            <a:r>
              <a:rPr lang="en-US" sz="2800" dirty="0"/>
              <a:t>Capital Flows to Emerging/Developing Economies =&gt; Asset Price Bubbles?</a:t>
            </a:r>
          </a:p>
          <a:p>
            <a:pPr marL="222250" indent="-514350">
              <a:lnSpc>
                <a:spcPct val="100000"/>
              </a:lnSpc>
              <a:spcBef>
                <a:spcPts val="600"/>
              </a:spcBef>
              <a:buFont typeface="+mj-lt"/>
              <a:buAutoNum type="arabicPeriod"/>
            </a:pPr>
            <a:r>
              <a:rPr lang="en-US" sz="2800" dirty="0"/>
              <a:t>Regulatory Backlash/Developments</a:t>
            </a:r>
          </a:p>
          <a:p>
            <a:pPr marL="222250" indent="-514350">
              <a:lnSpc>
                <a:spcPct val="100000"/>
              </a:lnSpc>
              <a:spcBef>
                <a:spcPts val="600"/>
              </a:spcBef>
              <a:buFont typeface="+mj-lt"/>
              <a:buAutoNum type="arabicPeriod"/>
            </a:pPr>
            <a:r>
              <a:rPr lang="en-US" sz="2800" dirty="0"/>
              <a:t>Terrorism</a:t>
            </a:r>
            <a:endParaRPr lang="en-US" sz="2600"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2051">
                                            <p:txEl>
                                              <p:pRg st="0" end="0"/>
                                            </p:txEl>
                                          </p:spTgt>
                                        </p:tgtEl>
                                        <p:attrNameLst>
                                          <p:attrName>style.visibility</p:attrName>
                                        </p:attrNameLst>
                                      </p:cBhvr>
                                      <p:to>
                                        <p:strVal val="visible"/>
                                      </p:to>
                                    </p:set>
                                    <p:animEffect transition="in" filter="wipe(left)">
                                      <p:cBhvr>
                                        <p:cTn id="7" dur="500"/>
                                        <p:tgtEl>
                                          <p:spTgt spid="19220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2051">
                                            <p:txEl>
                                              <p:pRg st="1" end="1"/>
                                            </p:txEl>
                                          </p:spTgt>
                                        </p:tgtEl>
                                        <p:attrNameLst>
                                          <p:attrName>style.visibility</p:attrName>
                                        </p:attrNameLst>
                                      </p:cBhvr>
                                      <p:to>
                                        <p:strVal val="visible"/>
                                      </p:to>
                                    </p:set>
                                    <p:animEffect transition="in" filter="wipe(left)">
                                      <p:cBhvr>
                                        <p:cTn id="12" dur="500"/>
                                        <p:tgtEl>
                                          <p:spTgt spid="19220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2051">
                                            <p:txEl>
                                              <p:pRg st="2" end="2"/>
                                            </p:txEl>
                                          </p:spTgt>
                                        </p:tgtEl>
                                        <p:attrNameLst>
                                          <p:attrName>style.visibility</p:attrName>
                                        </p:attrNameLst>
                                      </p:cBhvr>
                                      <p:to>
                                        <p:strVal val="visible"/>
                                      </p:to>
                                    </p:set>
                                    <p:animEffect transition="in" filter="wipe(left)">
                                      <p:cBhvr>
                                        <p:cTn id="17" dur="500"/>
                                        <p:tgtEl>
                                          <p:spTgt spid="19220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22051">
                                            <p:txEl>
                                              <p:pRg st="3" end="3"/>
                                            </p:txEl>
                                          </p:spTgt>
                                        </p:tgtEl>
                                        <p:attrNameLst>
                                          <p:attrName>style.visibility</p:attrName>
                                        </p:attrNameLst>
                                      </p:cBhvr>
                                      <p:to>
                                        <p:strVal val="visible"/>
                                      </p:to>
                                    </p:set>
                                    <p:animEffect transition="in" filter="wipe(left)">
                                      <p:cBhvr>
                                        <p:cTn id="22" dur="500"/>
                                        <p:tgtEl>
                                          <p:spTgt spid="19220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22051">
                                            <p:txEl>
                                              <p:pRg st="4" end="4"/>
                                            </p:txEl>
                                          </p:spTgt>
                                        </p:tgtEl>
                                        <p:attrNameLst>
                                          <p:attrName>style.visibility</p:attrName>
                                        </p:attrNameLst>
                                      </p:cBhvr>
                                      <p:to>
                                        <p:strVal val="visible"/>
                                      </p:to>
                                    </p:set>
                                    <p:animEffect transition="in" filter="wipe(left)">
                                      <p:cBhvr>
                                        <p:cTn id="27" dur="500"/>
                                        <p:tgtEl>
                                          <p:spTgt spid="19220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2051" grpId="0" build="p"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7699" name="Rectangle 3"/>
          <p:cNvSpPr>
            <a:spLocks noChangeArrowheads="1"/>
          </p:cNvSpPr>
          <p:nvPr/>
        </p:nvSpPr>
        <p:spPr bwMode="blackWhite">
          <a:xfrm>
            <a:off x="685800" y="2327275"/>
            <a:ext cx="7772400" cy="1470025"/>
          </a:xfrm>
          <a:prstGeom prst="rect">
            <a:avLst/>
          </a:prstGeom>
          <a:gradFill rotWithShape="1">
            <a:gsLst>
              <a:gs pos="0">
                <a:srgbClr val="FF6801"/>
              </a:gs>
              <a:gs pos="100000">
                <a:srgbClr val="DC5A01"/>
              </a:gs>
            </a:gsLst>
            <a:lin ang="5400000" scaled="1"/>
          </a:gradFill>
          <a:ln w="12700" algn="ctr">
            <a:solidFill>
              <a:srgbClr val="FF6801"/>
            </a:solidFill>
            <a:miter lim="800000"/>
            <a:headEnd/>
            <a:tailEnd/>
          </a:ln>
        </p:spPr>
        <p:txBody>
          <a:bodyPr lIns="45720" rIns="45720" anchor="ctr"/>
          <a:lstStyle/>
          <a:p>
            <a:pPr algn="ctr" defTabSz="114300">
              <a:lnSpc>
                <a:spcPct val="95000"/>
              </a:lnSpc>
              <a:spcBef>
                <a:spcPct val="25000"/>
              </a:spcBef>
            </a:pPr>
            <a:r>
              <a:rPr lang="en-US" sz="6000" b="1">
                <a:solidFill>
                  <a:srgbClr val="FFFFFF"/>
                </a:solidFill>
              </a:rPr>
              <a:t>www.iii.org</a:t>
            </a:r>
          </a:p>
        </p:txBody>
      </p:sp>
      <p:sp>
        <p:nvSpPr>
          <p:cNvPr id="2077700" name="Rectangle 4"/>
          <p:cNvSpPr>
            <a:spLocks noChangeArrowheads="1"/>
          </p:cNvSpPr>
          <p:nvPr/>
        </p:nvSpPr>
        <p:spPr bwMode="auto">
          <a:xfrm>
            <a:off x="161925" y="4232275"/>
            <a:ext cx="8696325" cy="1089529"/>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pPr>
            <a:r>
              <a:rPr lang="en-US" sz="3600" b="1" i="1" dirty="0">
                <a:solidFill>
                  <a:srgbClr val="225A7A"/>
                </a:solidFill>
              </a:rPr>
              <a:t>Thank you for your time</a:t>
            </a:r>
            <a:br>
              <a:rPr lang="en-US" sz="3600" b="1" i="1" dirty="0">
                <a:solidFill>
                  <a:srgbClr val="225A7A"/>
                </a:solidFill>
              </a:rPr>
            </a:br>
            <a:r>
              <a:rPr lang="en-US" sz="3600" b="1" i="1" dirty="0">
                <a:solidFill>
                  <a:srgbClr val="225A7A"/>
                </a:solidFill>
              </a:rPr>
              <a:t>and your </a:t>
            </a:r>
            <a:r>
              <a:rPr lang="en-US" sz="3600" b="1" i="1">
                <a:solidFill>
                  <a:srgbClr val="225A7A"/>
                </a:solidFill>
              </a:rPr>
              <a:t>attention!</a:t>
            </a:r>
            <a:endParaRPr lang="en-US" sz="3600" b="1" i="1" dirty="0">
              <a:solidFill>
                <a:srgbClr val="FF0000"/>
              </a:solidFill>
            </a:endParaRPr>
          </a:p>
        </p:txBody>
      </p:sp>
      <p:sp>
        <p:nvSpPr>
          <p:cNvPr id="2077702" name="Rectangle 6"/>
          <p:cNvSpPr>
            <a:spLocks noChangeArrowheads="1"/>
          </p:cNvSpPr>
          <p:nvPr/>
        </p:nvSpPr>
        <p:spPr bwMode="auto">
          <a:xfrm>
            <a:off x="668338" y="1597025"/>
            <a:ext cx="7807325" cy="476250"/>
          </a:xfrm>
          <a:prstGeom prst="rect">
            <a:avLst/>
          </a:prstGeom>
          <a:noFill/>
          <a:ln w="9525" algn="ctr">
            <a:noFill/>
            <a:miter lim="800000"/>
            <a:headEnd/>
            <a:tailEnd/>
          </a:ln>
        </p:spPr>
        <p:txBody>
          <a:bodyPr lIns="45720" rIns="45720">
            <a:spAutoFit/>
          </a:bodyPr>
          <a:lstStyle/>
          <a:p>
            <a:pPr algn="ctr" eaLnBrk="0" hangingPunct="0">
              <a:lnSpc>
                <a:spcPct val="90000"/>
              </a:lnSpc>
              <a:spcBef>
                <a:spcPct val="25000"/>
              </a:spcBef>
              <a:buClr>
                <a:schemeClr val="accent2"/>
              </a:buClr>
              <a:buFont typeface="Wingdings" pitchFamily="2" charset="2"/>
              <a:buNone/>
              <a:tabLst>
                <a:tab pos="6172200" algn="l"/>
              </a:tabLst>
            </a:pPr>
            <a:r>
              <a:rPr lang="en-US" sz="2800" b="1">
                <a:solidFill>
                  <a:srgbClr val="225A7A"/>
                </a:solidFill>
              </a:rPr>
              <a:t>Insurance Information Institute Online:</a:t>
            </a:r>
          </a:p>
        </p:txBody>
      </p:sp>
      <p:sp>
        <p:nvSpPr>
          <p:cNvPr id="5" name="Date Placeholder 4"/>
          <p:cNvSpPr>
            <a:spLocks noGrp="1"/>
          </p:cNvSpPr>
          <p:nvPr>
            <p:ph type="dt" sz="half" idx="10"/>
          </p:nvPr>
        </p:nvSpPr>
        <p:spPr/>
        <p:txBody>
          <a:bodyPr/>
          <a:lstStyle/>
          <a:p>
            <a:pPr>
              <a:defRPr/>
            </a:pPr>
            <a:r>
              <a:rPr lang="en-US"/>
              <a:t>12/01/09 - 9pm</a:t>
            </a:r>
          </a:p>
        </p:txBody>
      </p:sp>
      <p:sp>
        <p:nvSpPr>
          <p:cNvPr id="6" name="Slide Number Placeholder 5"/>
          <p:cNvSpPr>
            <a:spLocks noGrp="1"/>
          </p:cNvSpPr>
          <p:nvPr>
            <p:ph type="sldNum" sz="quarter" idx="12"/>
          </p:nvPr>
        </p:nvSpPr>
        <p:spPr/>
        <p:txBody>
          <a:bodyPr/>
          <a:lstStyle/>
          <a:p>
            <a:pPr>
              <a:defRPr/>
            </a:pPr>
            <a:fld id="{103D1549-189B-430A-BC2E-B6FA9183E25C}" type="slidenum">
              <a:rPr lang="en-US" smtClean="0"/>
              <a:pPr>
                <a:defRPr/>
              </a:pPr>
              <a:t>57</a:t>
            </a:fld>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077702"/>
                                        </p:tgtEl>
                                        <p:attrNameLst>
                                          <p:attrName>style.visibility</p:attrName>
                                        </p:attrNameLst>
                                      </p:cBhvr>
                                      <p:to>
                                        <p:strVal val="visible"/>
                                      </p:to>
                                    </p:set>
                                    <p:animEffect transition="in" filter="fade">
                                      <p:cBhvr>
                                        <p:cTn id="7" dur="1000"/>
                                        <p:tgtEl>
                                          <p:spTgt spid="2077702"/>
                                        </p:tgtEl>
                                      </p:cBhvr>
                                    </p:animEffect>
                                  </p:childTnLst>
                                </p:cTn>
                              </p:par>
                              <p:par>
                                <p:cTn id="8" presetID="37" presetClass="entr" presetSubtype="0" fill="hold" grpId="0" nodeType="withEffect">
                                  <p:stCondLst>
                                    <p:cond delay="0"/>
                                  </p:stCondLst>
                                  <p:childTnLst>
                                    <p:set>
                                      <p:cBhvr>
                                        <p:cTn id="9" dur="1" fill="hold">
                                          <p:stCondLst>
                                            <p:cond delay="0"/>
                                          </p:stCondLst>
                                        </p:cTn>
                                        <p:tgtEl>
                                          <p:spTgt spid="2077699"/>
                                        </p:tgtEl>
                                        <p:attrNameLst>
                                          <p:attrName>style.visibility</p:attrName>
                                        </p:attrNameLst>
                                      </p:cBhvr>
                                      <p:to>
                                        <p:strVal val="visible"/>
                                      </p:to>
                                    </p:set>
                                    <p:animEffect transition="in" filter="fade">
                                      <p:cBhvr>
                                        <p:cTn id="10" dur="1000"/>
                                        <p:tgtEl>
                                          <p:spTgt spid="2077699"/>
                                        </p:tgtEl>
                                      </p:cBhvr>
                                    </p:animEffect>
                                    <p:anim calcmode="lin" valueType="num">
                                      <p:cBhvr>
                                        <p:cTn id="11" dur="1000" fill="hold"/>
                                        <p:tgtEl>
                                          <p:spTgt spid="2077699"/>
                                        </p:tgtEl>
                                        <p:attrNameLst>
                                          <p:attrName>ppt_x</p:attrName>
                                        </p:attrNameLst>
                                      </p:cBhvr>
                                      <p:tavLst>
                                        <p:tav tm="0">
                                          <p:val>
                                            <p:strVal val="#ppt_x"/>
                                          </p:val>
                                        </p:tav>
                                        <p:tav tm="100000">
                                          <p:val>
                                            <p:strVal val="#ppt_x"/>
                                          </p:val>
                                        </p:tav>
                                      </p:tavLst>
                                    </p:anim>
                                    <p:anim calcmode="lin" valueType="num">
                                      <p:cBhvr>
                                        <p:cTn id="12" dur="900" decel="100000" fill="hold"/>
                                        <p:tgtEl>
                                          <p:spTgt spid="2077699"/>
                                        </p:tgtEl>
                                        <p:attrNameLst>
                                          <p:attrName>ppt_y</p:attrName>
                                        </p:attrNameLst>
                                      </p:cBhvr>
                                      <p:tavLst>
                                        <p:tav tm="0">
                                          <p:val>
                                            <p:strVal val="#ppt_y+1"/>
                                          </p:val>
                                        </p:tav>
                                        <p:tav tm="100000">
                                          <p:val>
                                            <p:strVal val="#ppt_y-.03"/>
                                          </p:val>
                                        </p:tav>
                                      </p:tavLst>
                                    </p:anim>
                                    <p:anim calcmode="lin" valueType="num">
                                      <p:cBhvr>
                                        <p:cTn id="13" dur="100" accel="100000" fill="hold">
                                          <p:stCondLst>
                                            <p:cond delay="900"/>
                                          </p:stCondLst>
                                        </p:cTn>
                                        <p:tgtEl>
                                          <p:spTgt spid="2077699"/>
                                        </p:tgtEl>
                                        <p:attrNameLst>
                                          <p:attrName>ppt_y</p:attrName>
                                        </p:attrNameLst>
                                      </p:cBhvr>
                                      <p:tavLst>
                                        <p:tav tm="0">
                                          <p:val>
                                            <p:strVal val="#ppt_y-.03"/>
                                          </p:val>
                                        </p:tav>
                                        <p:tav tm="100000">
                                          <p:val>
                                            <p:strVal val="#ppt_y"/>
                                          </p:val>
                                        </p:tav>
                                      </p:tavLst>
                                    </p:anim>
                                  </p:childTnLst>
                                </p:cTn>
                              </p:par>
                            </p:childTnLst>
                          </p:cTn>
                        </p:par>
                        <p:par>
                          <p:cTn id="14" fill="hold">
                            <p:stCondLst>
                              <p:cond delay="1000"/>
                            </p:stCondLst>
                            <p:childTnLst>
                              <p:par>
                                <p:cTn id="15" presetID="10" presetClass="entr" presetSubtype="0" fill="hold" grpId="0" nodeType="afterEffect">
                                  <p:stCondLst>
                                    <p:cond delay="0"/>
                                  </p:stCondLst>
                                  <p:childTnLst>
                                    <p:set>
                                      <p:cBhvr>
                                        <p:cTn id="16" dur="1" fill="hold">
                                          <p:stCondLst>
                                            <p:cond delay="0"/>
                                          </p:stCondLst>
                                        </p:cTn>
                                        <p:tgtEl>
                                          <p:spTgt spid="2077700"/>
                                        </p:tgtEl>
                                        <p:attrNameLst>
                                          <p:attrName>style.visibility</p:attrName>
                                        </p:attrNameLst>
                                      </p:cBhvr>
                                      <p:to>
                                        <p:strVal val="visible"/>
                                      </p:to>
                                    </p:set>
                                    <p:animEffect transition="in" filter="fade">
                                      <p:cBhvr>
                                        <p:cTn id="17" dur="1000"/>
                                        <p:tgtEl>
                                          <p:spTgt spid="20777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7699" grpId="0" animBg="1"/>
      <p:bldP spid="2077700" grpId="0"/>
      <p:bldP spid="20777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2"/>
          <p:cNvGraphicFramePr>
            <a:graphicFrameLocks noGrp="1" noChangeAspect="1"/>
          </p:cNvGraphicFramePr>
          <p:nvPr>
            <p:ph idx="4294967295"/>
            <p:extLst>
              <p:ext uri="{D42A27DB-BD31-4B8C-83A1-F6EECF244321}">
                <p14:modId xmlns:p14="http://schemas.microsoft.com/office/powerpoint/2010/main" val="3152451292"/>
              </p:ext>
            </p:extLst>
          </p:nvPr>
        </p:nvGraphicFramePr>
        <p:xfrm>
          <a:off x="76200" y="1409394"/>
          <a:ext cx="9067800" cy="4743450"/>
        </p:xfrm>
        <a:graphic>
          <a:graphicData uri="http://schemas.openxmlformats.org/presentationml/2006/ole">
            <mc:AlternateContent xmlns:mc="http://schemas.openxmlformats.org/markup-compatibility/2006">
              <mc:Choice xmlns:v="urn:schemas-microsoft-com:vml" Requires="v">
                <p:oleObj spid="_x0000_s20798612" name="Chart" r:id="rId3" imgW="8505829" imgH="4581538" progId="MSGraph.Chart.8">
                  <p:embed followColorScheme="full"/>
                </p:oleObj>
              </mc:Choice>
              <mc:Fallback>
                <p:oleObj name="Chart" r:id="rId3" imgW="8505829" imgH="4581538" progId="MSGraph.Chart.8">
                  <p:embed followColorScheme="full"/>
                  <p:pic>
                    <p:nvPicPr>
                      <p:cNvPr id="0" name="Object 2"/>
                      <p:cNvPicPr>
                        <a:picLocks noChangeAspect="1" noChangeArrowheads="1"/>
                      </p:cNvPicPr>
                      <p:nvPr/>
                    </p:nvPicPr>
                    <p:blipFill>
                      <a:blip r:embed="rId4"/>
                      <a:srcRect/>
                      <a:stretch>
                        <a:fillRect/>
                      </a:stretch>
                    </p:blipFill>
                    <p:spPr bwMode="auto">
                      <a:xfrm>
                        <a:off x="76200" y="1409394"/>
                        <a:ext cx="9067800" cy="474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7" name="Rectangle 6"/>
          <p:cNvSpPr>
            <a:spLocks noChangeArrowheads="1"/>
          </p:cNvSpPr>
          <p:nvPr/>
        </p:nvSpPr>
        <p:spPr bwMode="auto">
          <a:xfrm>
            <a:off x="609600" y="6275388"/>
            <a:ext cx="6948488" cy="261937"/>
          </a:xfrm>
          <a:prstGeom prst="rect">
            <a:avLst/>
          </a:prstGeom>
          <a:noFill/>
          <a:ln w="9525">
            <a:noFill/>
            <a:miter lim="800000"/>
            <a:headEnd/>
            <a:tailEnd/>
          </a:ln>
        </p:spPr>
        <p:txBody>
          <a:bodyPr wrap="none" lIns="92075" tIns="46038" rIns="92075" bIns="46038">
            <a:spAutoFit/>
          </a:bodyPr>
          <a:lstStyle/>
          <a:p>
            <a:pPr eaLnBrk="0" hangingPunct="0"/>
            <a:r>
              <a:rPr lang="en-US" sz="1100" dirty="0"/>
              <a:t>Sources: International Monetary Fund, </a:t>
            </a:r>
            <a:r>
              <a:rPr lang="en-US" sz="1100" i="1" dirty="0"/>
              <a:t>World Economic Outlook</a:t>
            </a:r>
            <a:r>
              <a:rPr lang="en-US" sz="1100" dirty="0"/>
              <a:t>, October 2012, Table 1.1; Ins. Info. Institute.</a:t>
            </a:r>
          </a:p>
        </p:txBody>
      </p:sp>
      <p:sp>
        <p:nvSpPr>
          <p:cNvPr id="7072775" name="AutoShape 7"/>
          <p:cNvSpPr>
            <a:spLocks noChangeArrowheads="1"/>
          </p:cNvSpPr>
          <p:nvPr/>
        </p:nvSpPr>
        <p:spPr bwMode="auto">
          <a:xfrm>
            <a:off x="2387088" y="1437942"/>
            <a:ext cx="2853506" cy="856738"/>
          </a:xfrm>
          <a:prstGeom prst="wedgeRectCallout">
            <a:avLst>
              <a:gd name="adj1" fmla="val -50880"/>
              <a:gd name="adj2" fmla="val 86583"/>
            </a:avLst>
          </a:prstGeom>
          <a:solidFill>
            <a:srgbClr val="0000CC">
              <a:alpha val="63921"/>
            </a:srgbClr>
          </a:solidFill>
          <a:ln w="9525">
            <a:solidFill>
              <a:schemeClr val="tx1"/>
            </a:solidFill>
            <a:miter lim="800000"/>
            <a:headEnd/>
            <a:tailEnd/>
          </a:ln>
        </p:spPr>
        <p:txBody>
          <a:bodyPr lIns="92075" tIns="46038" rIns="92075" bIns="46038"/>
          <a:lstStyle/>
          <a:p>
            <a:pPr algn="ctr" eaLnBrk="0" hangingPunct="0">
              <a:lnSpc>
                <a:spcPct val="80000"/>
              </a:lnSpc>
              <a:spcBef>
                <a:spcPct val="50000"/>
              </a:spcBef>
              <a:buClr>
                <a:srgbClr val="FF3300"/>
              </a:buClr>
              <a:buFont typeface="Wingdings" pitchFamily="2" charset="2"/>
              <a:buNone/>
            </a:pPr>
            <a:r>
              <a:rPr lang="en-US" sz="1600" b="1" dirty="0">
                <a:solidFill>
                  <a:schemeClr val="bg1"/>
                </a:solidFill>
                <a:cs typeface="Arial" charset="0"/>
              </a:rPr>
              <a:t>From 1970 to 1982, emerging economies grew significantly faster than advanced economies.</a:t>
            </a:r>
          </a:p>
        </p:txBody>
      </p:sp>
      <p:sp>
        <p:nvSpPr>
          <p:cNvPr id="1029" name="Rectangle 8"/>
          <p:cNvSpPr>
            <a:spLocks noGrp="1" noChangeArrowheads="1"/>
          </p:cNvSpPr>
          <p:nvPr>
            <p:ph type="title" idx="4294967295"/>
          </p:nvPr>
        </p:nvSpPr>
        <p:spPr>
          <a:xfrm>
            <a:off x="867466" y="244372"/>
            <a:ext cx="6908800" cy="830263"/>
          </a:xfrm>
          <a:noFill/>
        </p:spPr>
        <p:txBody>
          <a:bodyPr lIns="92075" tIns="46038" rIns="92075" bIns="46038" anchor="b"/>
          <a:lstStyle/>
          <a:p>
            <a:r>
              <a:rPr lang="en-US"/>
              <a:t>Past Global GDP Growth: Advanced</a:t>
            </a:r>
            <a:br>
              <a:rPr lang="en-US"/>
            </a:br>
            <a:r>
              <a:rPr lang="en-US"/>
              <a:t>vs. Emerging Economies, 1970-1994</a:t>
            </a:r>
          </a:p>
        </p:txBody>
      </p:sp>
      <p:sp>
        <p:nvSpPr>
          <p:cNvPr id="7072781" name="AutoShape 13"/>
          <p:cNvSpPr>
            <a:spLocks noChangeArrowheads="1"/>
          </p:cNvSpPr>
          <p:nvPr/>
        </p:nvSpPr>
        <p:spPr bwMode="auto">
          <a:xfrm>
            <a:off x="5515897" y="1947914"/>
            <a:ext cx="3352800" cy="693532"/>
          </a:xfrm>
          <a:prstGeom prst="wedgeRectCallout">
            <a:avLst>
              <a:gd name="adj1" fmla="val 23121"/>
              <a:gd name="adj2" fmla="val 220122"/>
            </a:avLst>
          </a:prstGeom>
          <a:solidFill>
            <a:srgbClr val="FF0000"/>
          </a:solidFill>
          <a:ln w="9525">
            <a:solidFill>
              <a:schemeClr val="tx1"/>
            </a:solidFill>
            <a:miter lim="800000"/>
            <a:headEnd/>
            <a:tailEnd/>
          </a:ln>
        </p:spPr>
        <p:txBody>
          <a:bodyPr lIns="92075" tIns="46038" rIns="92075" bIns="46038"/>
          <a:lstStyle/>
          <a:p>
            <a:pPr algn="ctr" eaLnBrk="0" hangingPunct="0">
              <a:lnSpc>
                <a:spcPct val="80000"/>
              </a:lnSpc>
              <a:spcBef>
                <a:spcPct val="50000"/>
              </a:spcBef>
              <a:buClr>
                <a:srgbClr val="FF3300"/>
              </a:buClr>
              <a:buFont typeface="Wingdings" pitchFamily="2" charset="2"/>
              <a:buNone/>
            </a:pPr>
            <a:r>
              <a:rPr lang="en-US" sz="1600" b="1" dirty="0">
                <a:solidFill>
                  <a:srgbClr val="FFFFFF"/>
                </a:solidFill>
                <a:cs typeface="Arial" charset="0"/>
              </a:rPr>
              <a:t>From 1983 to 1994, advanced economies grew roughly as fast as emerging economies.</a:t>
            </a:r>
          </a:p>
        </p:txBody>
      </p:sp>
      <p:sp>
        <p:nvSpPr>
          <p:cNvPr id="1031" name="Rectangle 5"/>
          <p:cNvSpPr>
            <a:spLocks noChangeArrowheads="1"/>
          </p:cNvSpPr>
          <p:nvPr/>
        </p:nvSpPr>
        <p:spPr bwMode="black">
          <a:xfrm>
            <a:off x="128588" y="1060450"/>
            <a:ext cx="1490662" cy="498475"/>
          </a:xfrm>
          <a:prstGeom prst="rect">
            <a:avLst/>
          </a:prstGeom>
          <a:noFill/>
          <a:ln w="9525" algn="ctr">
            <a:noFill/>
            <a:miter lim="800000"/>
            <a:headEnd/>
            <a:tailEnd/>
          </a:ln>
        </p:spPr>
        <p:txBody>
          <a:bodyPr lIns="0" tIns="0" rIns="0" bIns="0">
            <a:spAutoFit/>
          </a:bodyPr>
          <a:lstStyle/>
          <a:p>
            <a:pPr defTabSz="114300" eaLnBrk="0" hangingPunct="0">
              <a:lnSpc>
                <a:spcPct val="90000"/>
              </a:lnSpc>
              <a:spcBef>
                <a:spcPct val="20000"/>
              </a:spcBef>
            </a:pPr>
            <a:r>
              <a:rPr lang="en-US" b="1">
                <a:solidFill>
                  <a:srgbClr val="225A7A"/>
                </a:solidFill>
              </a:rPr>
              <a:t>GDP Growth (%)</a:t>
            </a:r>
          </a:p>
        </p:txBody>
      </p:sp>
      <p:sp>
        <p:nvSpPr>
          <p:cNvPr id="8" name="Rectangle 7"/>
          <p:cNvSpPr>
            <a:spLocks noChangeArrowheads="1"/>
          </p:cNvSpPr>
          <p:nvPr/>
        </p:nvSpPr>
        <p:spPr bwMode="grayWhite">
          <a:xfrm>
            <a:off x="5095875" y="3087329"/>
            <a:ext cx="3867150" cy="1602658"/>
          </a:xfrm>
          <a:prstGeom prst="rect">
            <a:avLst/>
          </a:prstGeom>
          <a:noFill/>
          <a:ln w="28575">
            <a:solidFill>
              <a:schemeClr val="folHlink"/>
            </a:solidFill>
            <a:miter lim="800000"/>
            <a:headEnd/>
            <a:tailEnd/>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072775"/>
                                        </p:tgtEl>
                                        <p:attrNameLst>
                                          <p:attrName>style.visibility</p:attrName>
                                        </p:attrNameLst>
                                      </p:cBhvr>
                                      <p:to>
                                        <p:strVal val="visible"/>
                                      </p:to>
                                    </p:set>
                                    <p:animEffect transition="in" filter="fade">
                                      <p:cBhvr>
                                        <p:cTn id="7" dur="2000"/>
                                        <p:tgtEl>
                                          <p:spTgt spid="707277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072781"/>
                                        </p:tgtEl>
                                        <p:attrNameLst>
                                          <p:attrName>style.visibility</p:attrName>
                                        </p:attrNameLst>
                                      </p:cBhvr>
                                      <p:to>
                                        <p:strVal val="visible"/>
                                      </p:to>
                                    </p:set>
                                    <p:animEffect transition="in" filter="fade">
                                      <p:cBhvr>
                                        <p:cTn id="11" dur="2000"/>
                                        <p:tgtEl>
                                          <p:spTgt spid="7072781"/>
                                        </p:tgtEl>
                                      </p:cBhvr>
                                    </p:animEffect>
                                  </p:childTnLst>
                                </p:cTn>
                              </p:par>
                              <p:par>
                                <p:cTn id="12" presetID="16" presetClass="entr" presetSubtype="26" fill="hold" grpId="0" nodeType="withEffect">
                                  <p:stCondLst>
                                    <p:cond delay="1000"/>
                                  </p:stCondLst>
                                  <p:childTnLst>
                                    <p:set>
                                      <p:cBhvr>
                                        <p:cTn id="13" dur="1" fill="hold">
                                          <p:stCondLst>
                                            <p:cond delay="0"/>
                                          </p:stCondLst>
                                        </p:cTn>
                                        <p:tgtEl>
                                          <p:spTgt spid="8"/>
                                        </p:tgtEl>
                                        <p:attrNameLst>
                                          <p:attrName>style.visibility</p:attrName>
                                        </p:attrNameLst>
                                      </p:cBhvr>
                                      <p:to>
                                        <p:strVal val="visible"/>
                                      </p:to>
                                    </p:set>
                                    <p:animEffect transition="in" filter="barn(inHorizontal)">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72775" grpId="0" animBg="1"/>
      <p:bldP spid="7072781"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Grp="1" noChangeAspect="1"/>
          </p:cNvGraphicFramePr>
          <p:nvPr>
            <p:ph idx="4294967295"/>
            <p:extLst>
              <p:ext uri="{D42A27DB-BD31-4B8C-83A1-F6EECF244321}">
                <p14:modId xmlns:p14="http://schemas.microsoft.com/office/powerpoint/2010/main" val="1202284929"/>
              </p:ext>
            </p:extLst>
          </p:nvPr>
        </p:nvGraphicFramePr>
        <p:xfrm>
          <a:off x="50800" y="1582994"/>
          <a:ext cx="8093075" cy="5055256"/>
        </p:xfrm>
        <a:graphic>
          <a:graphicData uri="http://schemas.openxmlformats.org/presentationml/2006/ole">
            <mc:AlternateContent xmlns:mc="http://schemas.openxmlformats.org/markup-compatibility/2006">
              <mc:Choice xmlns:v="urn:schemas-microsoft-com:vml" Requires="v">
                <p:oleObj spid="_x0000_s20799638" name="Chart" r:id="rId3" imgW="8505829" imgH="4867211" progId="MSGraph.Chart.8">
                  <p:embed followColorScheme="full"/>
                </p:oleObj>
              </mc:Choice>
              <mc:Fallback>
                <p:oleObj name="Chart" r:id="rId3" imgW="8505829" imgH="4867211" progId="MSGraph.Chart.8">
                  <p:embed followColorScheme="full"/>
                  <p:pic>
                    <p:nvPicPr>
                      <p:cNvPr id="0" name="Object 2"/>
                      <p:cNvPicPr>
                        <a:picLocks noChangeAspect="1" noChangeArrowheads="1"/>
                      </p:cNvPicPr>
                      <p:nvPr/>
                    </p:nvPicPr>
                    <p:blipFill>
                      <a:blip r:embed="rId4"/>
                      <a:srcRect/>
                      <a:stretch>
                        <a:fillRect/>
                      </a:stretch>
                    </p:blipFill>
                    <p:spPr bwMode="auto">
                      <a:xfrm>
                        <a:off x="50800" y="1582994"/>
                        <a:ext cx="8093075" cy="5055256"/>
                      </a:xfrm>
                      <a:prstGeom prst="rect">
                        <a:avLst/>
                      </a:prstGeom>
                      <a:noFill/>
                      <a:extLst/>
                    </p:spPr>
                  </p:pic>
                </p:oleObj>
              </mc:Fallback>
            </mc:AlternateContent>
          </a:graphicData>
        </a:graphic>
      </p:graphicFrame>
      <p:sp>
        <p:nvSpPr>
          <p:cNvPr id="2051" name="Rectangle 6"/>
          <p:cNvSpPr>
            <a:spLocks noChangeArrowheads="1"/>
          </p:cNvSpPr>
          <p:nvPr/>
        </p:nvSpPr>
        <p:spPr bwMode="auto">
          <a:xfrm>
            <a:off x="647700" y="6389688"/>
            <a:ext cx="7955704" cy="262252"/>
          </a:xfrm>
          <a:prstGeom prst="rect">
            <a:avLst/>
          </a:prstGeom>
          <a:noFill/>
          <a:ln w="9525">
            <a:noFill/>
            <a:miter lim="800000"/>
            <a:headEnd/>
            <a:tailEnd/>
          </a:ln>
        </p:spPr>
        <p:txBody>
          <a:bodyPr wrap="none" lIns="92075" tIns="46038" rIns="92075" bIns="46038">
            <a:spAutoFit/>
          </a:bodyPr>
          <a:lstStyle/>
          <a:p>
            <a:pPr eaLnBrk="0" hangingPunct="0"/>
            <a:r>
              <a:rPr lang="en-US" sz="1100" dirty="0"/>
              <a:t>Sources: International Monetary Fund, </a:t>
            </a:r>
            <a:r>
              <a:rPr lang="en-US" sz="1100" i="1" dirty="0"/>
              <a:t>World Economic Outlook Update</a:t>
            </a:r>
            <a:r>
              <a:rPr lang="en-US" sz="1100" dirty="0"/>
              <a:t>, July 2016 and July 2014, Table 1; Ins. Info. Institute.</a:t>
            </a:r>
          </a:p>
        </p:txBody>
      </p:sp>
      <p:sp>
        <p:nvSpPr>
          <p:cNvPr id="7072775" name="AutoShape 7"/>
          <p:cNvSpPr>
            <a:spLocks noChangeArrowheads="1"/>
          </p:cNvSpPr>
          <p:nvPr/>
        </p:nvSpPr>
        <p:spPr bwMode="auto">
          <a:xfrm>
            <a:off x="6287347" y="2010351"/>
            <a:ext cx="2753033" cy="844901"/>
          </a:xfrm>
          <a:prstGeom prst="wedgeRectCallout">
            <a:avLst>
              <a:gd name="adj1" fmla="val 12096"/>
              <a:gd name="adj2" fmla="val 94351"/>
            </a:avLst>
          </a:prstGeom>
          <a:solidFill>
            <a:srgbClr val="0000CC">
              <a:alpha val="63921"/>
            </a:srgbClr>
          </a:solidFill>
          <a:ln w="9525">
            <a:solidFill>
              <a:schemeClr val="tx1"/>
            </a:solidFill>
            <a:miter lim="800000"/>
            <a:headEnd/>
            <a:tailEnd/>
          </a:ln>
        </p:spPr>
        <p:txBody>
          <a:bodyPr lIns="92075" tIns="46038" rIns="92075" bIns="46038"/>
          <a:lstStyle/>
          <a:p>
            <a:pPr algn="ctr" eaLnBrk="0" hangingPunct="0">
              <a:lnSpc>
                <a:spcPct val="80000"/>
              </a:lnSpc>
              <a:spcBef>
                <a:spcPct val="50000"/>
              </a:spcBef>
              <a:buClr>
                <a:srgbClr val="FF3300"/>
              </a:buClr>
              <a:buFont typeface="Wingdings" pitchFamily="2" charset="2"/>
              <a:buNone/>
            </a:pPr>
            <a:r>
              <a:rPr lang="en-US" sz="1600" b="1" dirty="0">
                <a:solidFill>
                  <a:schemeClr val="bg1"/>
                </a:solidFill>
                <a:cs typeface="Arial" charset="0"/>
              </a:rPr>
              <a:t>Emerging economies (led by China at 6.2% and India at 7.4%) are expected to grow by </a:t>
            </a:r>
            <a:r>
              <a:rPr lang="en-US" sz="1600" b="1" dirty="0">
                <a:solidFill>
                  <a:schemeClr val="bg1"/>
                </a:solidFill>
              </a:rPr>
              <a:t>4.6</a:t>
            </a:r>
            <a:r>
              <a:rPr lang="en-US" sz="1600" b="1" dirty="0">
                <a:solidFill>
                  <a:schemeClr val="bg1"/>
                </a:solidFill>
                <a:cs typeface="Arial" charset="0"/>
              </a:rPr>
              <a:t>% in 2017.</a:t>
            </a:r>
          </a:p>
        </p:txBody>
      </p:sp>
      <p:sp>
        <p:nvSpPr>
          <p:cNvPr id="2053" name="Rectangle 8"/>
          <p:cNvSpPr>
            <a:spLocks noGrp="1" noChangeArrowheads="1"/>
          </p:cNvSpPr>
          <p:nvPr>
            <p:ph type="title" idx="4294967295"/>
          </p:nvPr>
        </p:nvSpPr>
        <p:spPr>
          <a:xfrm>
            <a:off x="635000" y="209550"/>
            <a:ext cx="7508875" cy="830263"/>
          </a:xfrm>
          <a:noFill/>
        </p:spPr>
        <p:txBody>
          <a:bodyPr lIns="92075" tIns="46038" rIns="92075" bIns="46038" anchor="b"/>
          <a:lstStyle/>
          <a:p>
            <a:r>
              <a:rPr lang="en-US" sz="2600" dirty="0"/>
              <a:t>Recent &amp; Forecast GDP Growth: Advanced</a:t>
            </a:r>
            <a:br>
              <a:rPr lang="en-US" sz="2600" dirty="0"/>
            </a:br>
            <a:r>
              <a:rPr lang="en-US" sz="2600" dirty="0"/>
              <a:t>vs. Emerging Economies, 1994-2017F</a:t>
            </a:r>
          </a:p>
        </p:txBody>
      </p:sp>
      <p:sp>
        <p:nvSpPr>
          <p:cNvPr id="7072781" name="AutoShape 13"/>
          <p:cNvSpPr>
            <a:spLocks noChangeArrowheads="1"/>
          </p:cNvSpPr>
          <p:nvPr/>
        </p:nvSpPr>
        <p:spPr bwMode="auto">
          <a:xfrm>
            <a:off x="6646605" y="4972410"/>
            <a:ext cx="2393775" cy="630237"/>
          </a:xfrm>
          <a:prstGeom prst="wedgeRectCallout">
            <a:avLst>
              <a:gd name="adj1" fmla="val 8189"/>
              <a:gd name="adj2" fmla="val -183192"/>
            </a:avLst>
          </a:prstGeom>
          <a:solidFill>
            <a:srgbClr val="FF0000"/>
          </a:solidFill>
          <a:ln w="9525">
            <a:solidFill>
              <a:schemeClr val="tx1"/>
            </a:solidFill>
            <a:miter lim="800000"/>
            <a:headEnd/>
            <a:tailEnd/>
          </a:ln>
        </p:spPr>
        <p:txBody>
          <a:bodyPr lIns="92075" tIns="46038" rIns="92075" bIns="46038"/>
          <a:lstStyle/>
          <a:p>
            <a:pPr algn="ctr" eaLnBrk="0" hangingPunct="0">
              <a:lnSpc>
                <a:spcPct val="80000"/>
              </a:lnSpc>
              <a:spcBef>
                <a:spcPct val="50000"/>
              </a:spcBef>
              <a:buClr>
                <a:srgbClr val="FF3300"/>
              </a:buClr>
              <a:buFont typeface="Wingdings" pitchFamily="2" charset="2"/>
              <a:buNone/>
            </a:pPr>
            <a:r>
              <a:rPr lang="en-US" sz="1600" b="1" dirty="0">
                <a:solidFill>
                  <a:srgbClr val="FFFFFF"/>
                </a:solidFill>
                <a:cs typeface="Arial" charset="0"/>
              </a:rPr>
              <a:t>Advanced economies are forecast to grow slowly (+1.8%) in 2017</a:t>
            </a:r>
          </a:p>
        </p:txBody>
      </p:sp>
      <p:sp>
        <p:nvSpPr>
          <p:cNvPr id="2055" name="Rectangle 5"/>
          <p:cNvSpPr>
            <a:spLocks noChangeArrowheads="1"/>
          </p:cNvSpPr>
          <p:nvPr/>
        </p:nvSpPr>
        <p:spPr bwMode="black">
          <a:xfrm>
            <a:off x="207245" y="1259615"/>
            <a:ext cx="1120109" cy="747897"/>
          </a:xfrm>
          <a:prstGeom prst="rect">
            <a:avLst/>
          </a:prstGeom>
          <a:noFill/>
          <a:ln w="9525" algn="ctr">
            <a:noFill/>
            <a:miter lim="800000"/>
            <a:headEnd/>
            <a:tailEnd/>
          </a:ln>
        </p:spPr>
        <p:txBody>
          <a:bodyPr wrap="square" lIns="0" tIns="0" rIns="0" bIns="0">
            <a:spAutoFit/>
          </a:bodyPr>
          <a:lstStyle/>
          <a:p>
            <a:pPr defTabSz="114300" eaLnBrk="0" hangingPunct="0">
              <a:lnSpc>
                <a:spcPct val="90000"/>
              </a:lnSpc>
              <a:spcBef>
                <a:spcPct val="20000"/>
              </a:spcBef>
            </a:pPr>
            <a:r>
              <a:rPr lang="en-US" b="1" dirty="0">
                <a:solidFill>
                  <a:srgbClr val="225A7A"/>
                </a:solidFill>
              </a:rPr>
              <a:t>GDP Growth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072775"/>
                                        </p:tgtEl>
                                        <p:attrNameLst>
                                          <p:attrName>style.visibility</p:attrName>
                                        </p:attrNameLst>
                                      </p:cBhvr>
                                      <p:to>
                                        <p:strVal val="visible"/>
                                      </p:to>
                                    </p:set>
                                    <p:animEffect transition="in" filter="fade">
                                      <p:cBhvr>
                                        <p:cTn id="7" dur="2000"/>
                                        <p:tgtEl>
                                          <p:spTgt spid="707277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072781"/>
                                        </p:tgtEl>
                                        <p:attrNameLst>
                                          <p:attrName>style.visibility</p:attrName>
                                        </p:attrNameLst>
                                      </p:cBhvr>
                                      <p:to>
                                        <p:strVal val="visible"/>
                                      </p:to>
                                    </p:set>
                                    <p:animEffect transition="in" filter="fade">
                                      <p:cBhvr>
                                        <p:cTn id="11" dur="2000"/>
                                        <p:tgtEl>
                                          <p:spTgt spid="7072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72775" grpId="0" animBg="1"/>
      <p:bldP spid="7072781"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105"/>
          <p:cNvSpPr>
            <a:spLocks noGrp="1" noChangeArrowheads="1"/>
          </p:cNvSpPr>
          <p:nvPr>
            <p:ph type="dt" sz="quarter" idx="10"/>
          </p:nvPr>
        </p:nvSpPr>
        <p:spPr>
          <a:noFill/>
        </p:spPr>
        <p:txBody>
          <a:bodyPr/>
          <a:lstStyle/>
          <a:p>
            <a:r>
              <a:rPr lang="en-US"/>
              <a:t>12/01/09 - 9pm</a:t>
            </a:r>
          </a:p>
        </p:txBody>
      </p:sp>
      <p:sp>
        <p:nvSpPr>
          <p:cNvPr id="34819" name="Rectangle 106"/>
          <p:cNvSpPr>
            <a:spLocks noGrp="1" noChangeArrowheads="1"/>
          </p:cNvSpPr>
          <p:nvPr>
            <p:ph type="ftr" sz="quarter" idx="11"/>
          </p:nvPr>
        </p:nvSpPr>
        <p:spPr>
          <a:noFill/>
        </p:spPr>
        <p:txBody>
          <a:bodyPr/>
          <a:lstStyle/>
          <a:p>
            <a:r>
              <a:rPr lang="en-US"/>
              <a:t>eSlide – P6466 – The Financial Crisis and the Future of the P/C</a:t>
            </a:r>
          </a:p>
        </p:txBody>
      </p:sp>
      <p:sp>
        <p:nvSpPr>
          <p:cNvPr id="34820" name="Rectangle 110"/>
          <p:cNvSpPr>
            <a:spLocks noGrp="1" noChangeArrowheads="1"/>
          </p:cNvSpPr>
          <p:nvPr>
            <p:ph type="sldNum" sz="quarter" idx="12"/>
          </p:nvPr>
        </p:nvSpPr>
        <p:spPr>
          <a:noFill/>
        </p:spPr>
        <p:txBody>
          <a:bodyPr/>
          <a:lstStyle/>
          <a:p>
            <a:fld id="{F07F125A-EAB9-4E90-8BBA-9BBCF3DF39F8}" type="slidenum">
              <a:rPr lang="en-US" smtClean="0"/>
              <a:pPr/>
              <a:t>8</a:t>
            </a:fld>
            <a:endParaRPr lang="en-US"/>
          </a:p>
        </p:txBody>
      </p:sp>
      <p:sp>
        <p:nvSpPr>
          <p:cNvPr id="34821" name="Rectangle 2"/>
          <p:cNvSpPr>
            <a:spLocks noGrp="1" noChangeArrowheads="1"/>
          </p:cNvSpPr>
          <p:nvPr>
            <p:ph type="title"/>
          </p:nvPr>
        </p:nvSpPr>
        <p:spPr>
          <a:xfrm>
            <a:off x="618853" y="123720"/>
            <a:ext cx="6910356" cy="860425"/>
          </a:xfrm>
        </p:spPr>
        <p:txBody>
          <a:bodyPr/>
          <a:lstStyle/>
          <a:p>
            <a:r>
              <a:rPr lang="en-US" dirty="0"/>
              <a:t>But on the heels of the Brexit vote, the Uncertainty About Growth is High</a:t>
            </a:r>
          </a:p>
        </p:txBody>
      </p:sp>
      <p:pic>
        <p:nvPicPr>
          <p:cNvPr id="3" name="Content Placeholder 2"/>
          <p:cNvPicPr>
            <a:picLocks noGrp="1" noChangeAspect="1"/>
          </p:cNvPicPr>
          <p:nvPr>
            <p:ph idx="1"/>
          </p:nvPr>
        </p:nvPicPr>
        <p:blipFill>
          <a:blip r:embed="rId3"/>
          <a:stretch>
            <a:fillRect/>
          </a:stretch>
        </p:blipFill>
        <p:spPr>
          <a:xfrm>
            <a:off x="530744" y="1461012"/>
            <a:ext cx="4523233" cy="5097104"/>
          </a:xfrm>
          <a:prstGeom prst="rect">
            <a:avLst/>
          </a:prstGeom>
        </p:spPr>
      </p:pic>
      <p:pic>
        <p:nvPicPr>
          <p:cNvPr id="4" name="Picture 3"/>
          <p:cNvPicPr>
            <a:picLocks noChangeAspect="1"/>
          </p:cNvPicPr>
          <p:nvPr/>
        </p:nvPicPr>
        <p:blipFill>
          <a:blip r:embed="rId4"/>
          <a:stretch>
            <a:fillRect/>
          </a:stretch>
        </p:blipFill>
        <p:spPr>
          <a:xfrm>
            <a:off x="762000" y="1074993"/>
            <a:ext cx="3524250" cy="333375"/>
          </a:xfrm>
          <a:prstGeom prst="rect">
            <a:avLst/>
          </a:prstGeom>
        </p:spPr>
      </p:pic>
      <p:pic>
        <p:nvPicPr>
          <p:cNvPr id="5" name="Picture 4"/>
          <p:cNvPicPr>
            <a:picLocks noChangeAspect="1"/>
          </p:cNvPicPr>
          <p:nvPr/>
        </p:nvPicPr>
        <p:blipFill>
          <a:blip r:embed="rId5"/>
          <a:stretch>
            <a:fillRect/>
          </a:stretch>
        </p:blipFill>
        <p:spPr>
          <a:xfrm>
            <a:off x="5142271" y="5216601"/>
            <a:ext cx="3885277" cy="1223527"/>
          </a:xfrm>
          <a:prstGeom prst="rect">
            <a:avLst/>
          </a:prstGeom>
        </p:spPr>
      </p:pic>
      <p:sp>
        <p:nvSpPr>
          <p:cNvPr id="11" name="AutoShape 7"/>
          <p:cNvSpPr>
            <a:spLocks noChangeArrowheads="1"/>
          </p:cNvSpPr>
          <p:nvPr/>
        </p:nvSpPr>
        <p:spPr bwMode="auto">
          <a:xfrm>
            <a:off x="5848042" y="1543410"/>
            <a:ext cx="2824010" cy="2055196"/>
          </a:xfrm>
          <a:prstGeom prst="wedgeRectCallout">
            <a:avLst>
              <a:gd name="adj1" fmla="val -77547"/>
              <a:gd name="adj2" fmla="val 16906"/>
            </a:avLst>
          </a:prstGeom>
          <a:solidFill>
            <a:srgbClr val="0000CC">
              <a:alpha val="63921"/>
            </a:srgbClr>
          </a:solidFill>
          <a:ln w="9525">
            <a:solidFill>
              <a:schemeClr val="tx1"/>
            </a:solidFill>
            <a:miter lim="800000"/>
            <a:headEnd/>
            <a:tailEnd/>
          </a:ln>
        </p:spPr>
        <p:txBody>
          <a:bodyPr lIns="92075" tIns="46038" rIns="92075" bIns="46038"/>
          <a:lstStyle/>
          <a:p>
            <a:pPr algn="ctr" eaLnBrk="0" hangingPunct="0">
              <a:lnSpc>
                <a:spcPct val="80000"/>
              </a:lnSpc>
              <a:spcBef>
                <a:spcPct val="50000"/>
              </a:spcBef>
              <a:buClr>
                <a:srgbClr val="FF3300"/>
              </a:buClr>
              <a:buFont typeface="Wingdings" pitchFamily="2" charset="2"/>
              <a:buNone/>
            </a:pPr>
            <a:r>
              <a:rPr lang="en-US" b="1" dirty="0">
                <a:solidFill>
                  <a:schemeClr val="bg1"/>
                </a:solidFill>
                <a:cs typeface="Arial" charset="0"/>
              </a:rPr>
              <a:t>Whether the negative effect of Brexit is moderate or severe, the advanced economies are expected to be affected to a greater extent than the emerging/developing economies</a:t>
            </a:r>
          </a:p>
        </p:txBody>
      </p:sp>
      <p:sp>
        <p:nvSpPr>
          <p:cNvPr id="10" name="AutoShape 13"/>
          <p:cNvSpPr>
            <a:spLocks noChangeArrowheads="1"/>
          </p:cNvSpPr>
          <p:nvPr/>
        </p:nvSpPr>
        <p:spPr bwMode="auto">
          <a:xfrm>
            <a:off x="5848042" y="4001678"/>
            <a:ext cx="2753033" cy="1106793"/>
          </a:xfrm>
          <a:prstGeom prst="wedgeRectCallout">
            <a:avLst>
              <a:gd name="adj1" fmla="val -44764"/>
              <a:gd name="adj2" fmla="val 9023"/>
            </a:avLst>
          </a:prstGeom>
          <a:solidFill>
            <a:srgbClr val="FF0000"/>
          </a:solidFill>
          <a:ln w="9525">
            <a:solidFill>
              <a:schemeClr val="tx1"/>
            </a:solidFill>
            <a:miter lim="800000"/>
            <a:headEnd/>
            <a:tailEnd/>
          </a:ln>
        </p:spPr>
        <p:txBody>
          <a:bodyPr lIns="92075" tIns="46038" rIns="92075" bIns="46038"/>
          <a:lstStyle/>
          <a:p>
            <a:pPr algn="ctr" eaLnBrk="0" hangingPunct="0">
              <a:lnSpc>
                <a:spcPct val="80000"/>
              </a:lnSpc>
              <a:spcBef>
                <a:spcPct val="50000"/>
              </a:spcBef>
              <a:buClr>
                <a:srgbClr val="FF3300"/>
              </a:buClr>
              <a:buFont typeface="Wingdings" pitchFamily="2" charset="2"/>
              <a:buNone/>
            </a:pPr>
            <a:r>
              <a:rPr lang="en-US" sz="1600" b="1" dirty="0">
                <a:solidFill>
                  <a:srgbClr val="FFFFFF"/>
                </a:solidFill>
                <a:cs typeface="Arial" charset="0"/>
              </a:rPr>
              <a:t>The IMF said in mid-July that both scenarios are now less likely since the markets have settled down since the vote</a:t>
            </a:r>
          </a:p>
        </p:txBody>
      </p:sp>
      <p:sp>
        <p:nvSpPr>
          <p:cNvPr id="2" name="TextBox 1"/>
          <p:cNvSpPr txBox="1"/>
          <p:nvPr/>
        </p:nvSpPr>
        <p:spPr>
          <a:xfrm>
            <a:off x="2150826" y="2432508"/>
            <a:ext cx="544749" cy="276999"/>
          </a:xfrm>
          <a:prstGeom prst="rect">
            <a:avLst/>
          </a:prstGeom>
          <a:noFill/>
        </p:spPr>
        <p:txBody>
          <a:bodyPr wrap="square" rtlCol="0">
            <a:spAutoFit/>
          </a:bodyPr>
          <a:lstStyle/>
          <a:p>
            <a:r>
              <a:rPr lang="en-US" sz="1200" b="1" dirty="0"/>
              <a:t>1.4%</a:t>
            </a:r>
          </a:p>
        </p:txBody>
      </p:sp>
      <p:sp>
        <p:nvSpPr>
          <p:cNvPr id="12" name="TextBox 11"/>
          <p:cNvSpPr txBox="1"/>
          <p:nvPr/>
        </p:nvSpPr>
        <p:spPr>
          <a:xfrm>
            <a:off x="1606077" y="2294008"/>
            <a:ext cx="544749" cy="276999"/>
          </a:xfrm>
          <a:prstGeom prst="rect">
            <a:avLst/>
          </a:prstGeom>
          <a:noFill/>
        </p:spPr>
        <p:txBody>
          <a:bodyPr wrap="square" rtlCol="0">
            <a:spAutoFit/>
          </a:bodyPr>
          <a:lstStyle/>
          <a:p>
            <a:r>
              <a:rPr lang="en-US" sz="1200" b="1" dirty="0"/>
              <a:t>1.5%</a:t>
            </a:r>
          </a:p>
        </p:txBody>
      </p:sp>
      <p:sp>
        <p:nvSpPr>
          <p:cNvPr id="13" name="TextBox 12"/>
          <p:cNvSpPr txBox="1"/>
          <p:nvPr/>
        </p:nvSpPr>
        <p:spPr>
          <a:xfrm>
            <a:off x="1061328" y="1815473"/>
            <a:ext cx="544749" cy="276999"/>
          </a:xfrm>
          <a:prstGeom prst="rect">
            <a:avLst/>
          </a:prstGeom>
          <a:noFill/>
        </p:spPr>
        <p:txBody>
          <a:bodyPr wrap="square" rtlCol="0">
            <a:spAutoFit/>
          </a:bodyPr>
          <a:lstStyle/>
          <a:p>
            <a:r>
              <a:rPr lang="en-US" sz="1200" b="1" dirty="0">
                <a:solidFill>
                  <a:schemeClr val="bg1"/>
                </a:solidFill>
              </a:rPr>
              <a:t>1.8%</a:t>
            </a:r>
          </a:p>
        </p:txBody>
      </p:sp>
      <p:sp>
        <p:nvSpPr>
          <p:cNvPr id="14" name="TextBox 13"/>
          <p:cNvSpPr txBox="1"/>
          <p:nvPr/>
        </p:nvSpPr>
        <p:spPr>
          <a:xfrm>
            <a:off x="3057652" y="1815473"/>
            <a:ext cx="544749" cy="276999"/>
          </a:xfrm>
          <a:prstGeom prst="rect">
            <a:avLst/>
          </a:prstGeom>
          <a:noFill/>
        </p:spPr>
        <p:txBody>
          <a:bodyPr wrap="square" rtlCol="0">
            <a:spAutoFit/>
          </a:bodyPr>
          <a:lstStyle/>
          <a:p>
            <a:r>
              <a:rPr lang="en-US" sz="1200" b="1" dirty="0">
                <a:solidFill>
                  <a:schemeClr val="bg1"/>
                </a:solidFill>
              </a:rPr>
              <a:t>1.8%</a:t>
            </a:r>
          </a:p>
        </p:txBody>
      </p:sp>
      <p:sp>
        <p:nvSpPr>
          <p:cNvPr id="15" name="TextBox 14"/>
          <p:cNvSpPr txBox="1"/>
          <p:nvPr/>
        </p:nvSpPr>
        <p:spPr>
          <a:xfrm>
            <a:off x="3632597" y="2294007"/>
            <a:ext cx="544749" cy="276999"/>
          </a:xfrm>
          <a:prstGeom prst="rect">
            <a:avLst/>
          </a:prstGeom>
          <a:noFill/>
        </p:spPr>
        <p:txBody>
          <a:bodyPr wrap="square" rtlCol="0">
            <a:spAutoFit/>
          </a:bodyPr>
          <a:lstStyle/>
          <a:p>
            <a:r>
              <a:rPr lang="en-US" sz="1200" b="1" dirty="0"/>
              <a:t>1.5%</a:t>
            </a:r>
          </a:p>
        </p:txBody>
      </p:sp>
      <p:sp>
        <p:nvSpPr>
          <p:cNvPr id="16" name="TextBox 15"/>
          <p:cNvSpPr txBox="1"/>
          <p:nvPr/>
        </p:nvSpPr>
        <p:spPr>
          <a:xfrm>
            <a:off x="4177346" y="2986424"/>
            <a:ext cx="544749" cy="276999"/>
          </a:xfrm>
          <a:prstGeom prst="rect">
            <a:avLst/>
          </a:prstGeom>
          <a:noFill/>
        </p:spPr>
        <p:txBody>
          <a:bodyPr wrap="square" rtlCol="0">
            <a:spAutoFit/>
          </a:bodyPr>
          <a:lstStyle/>
          <a:p>
            <a:r>
              <a:rPr lang="en-US" sz="1200" b="1" dirty="0"/>
              <a:t>1.0%</a:t>
            </a:r>
          </a:p>
        </p:txBody>
      </p:sp>
      <p:sp>
        <p:nvSpPr>
          <p:cNvPr id="17" name="TextBox 16"/>
          <p:cNvSpPr txBox="1"/>
          <p:nvPr/>
        </p:nvSpPr>
        <p:spPr>
          <a:xfrm>
            <a:off x="1000732" y="5108849"/>
            <a:ext cx="544749" cy="276999"/>
          </a:xfrm>
          <a:prstGeom prst="rect">
            <a:avLst/>
          </a:prstGeom>
          <a:noFill/>
        </p:spPr>
        <p:txBody>
          <a:bodyPr wrap="square" rtlCol="0">
            <a:spAutoFit/>
          </a:bodyPr>
          <a:lstStyle/>
          <a:p>
            <a:r>
              <a:rPr lang="en-US" sz="1200" b="1" dirty="0">
                <a:solidFill>
                  <a:schemeClr val="bg1"/>
                </a:solidFill>
              </a:rPr>
              <a:t>4.1%</a:t>
            </a:r>
          </a:p>
        </p:txBody>
      </p:sp>
      <p:sp>
        <p:nvSpPr>
          <p:cNvPr id="18" name="TextBox 17"/>
          <p:cNvSpPr txBox="1"/>
          <p:nvPr/>
        </p:nvSpPr>
        <p:spPr>
          <a:xfrm>
            <a:off x="1606076" y="5216601"/>
            <a:ext cx="544749" cy="276999"/>
          </a:xfrm>
          <a:prstGeom prst="rect">
            <a:avLst/>
          </a:prstGeom>
          <a:noFill/>
        </p:spPr>
        <p:txBody>
          <a:bodyPr wrap="square" rtlCol="0">
            <a:spAutoFit/>
          </a:bodyPr>
          <a:lstStyle/>
          <a:p>
            <a:r>
              <a:rPr lang="en-US" sz="1200" b="1" dirty="0"/>
              <a:t>4.0%</a:t>
            </a:r>
          </a:p>
        </p:txBody>
      </p:sp>
      <p:sp>
        <p:nvSpPr>
          <p:cNvPr id="19" name="TextBox 18"/>
          <p:cNvSpPr txBox="1"/>
          <p:nvPr/>
        </p:nvSpPr>
        <p:spPr>
          <a:xfrm>
            <a:off x="2150825" y="5338636"/>
            <a:ext cx="544749" cy="276999"/>
          </a:xfrm>
          <a:prstGeom prst="rect">
            <a:avLst/>
          </a:prstGeom>
          <a:noFill/>
        </p:spPr>
        <p:txBody>
          <a:bodyPr wrap="square" rtlCol="0">
            <a:spAutoFit/>
          </a:bodyPr>
          <a:lstStyle/>
          <a:p>
            <a:r>
              <a:rPr lang="en-US" sz="1200" b="1" dirty="0"/>
              <a:t>3.9%</a:t>
            </a:r>
          </a:p>
        </p:txBody>
      </p:sp>
      <p:sp>
        <p:nvSpPr>
          <p:cNvPr id="20" name="TextBox 19"/>
          <p:cNvSpPr txBox="1"/>
          <p:nvPr/>
        </p:nvSpPr>
        <p:spPr>
          <a:xfrm>
            <a:off x="3056435" y="4555074"/>
            <a:ext cx="544749" cy="276999"/>
          </a:xfrm>
          <a:prstGeom prst="rect">
            <a:avLst/>
          </a:prstGeom>
          <a:noFill/>
        </p:spPr>
        <p:txBody>
          <a:bodyPr wrap="square" rtlCol="0">
            <a:spAutoFit/>
          </a:bodyPr>
          <a:lstStyle/>
          <a:p>
            <a:r>
              <a:rPr lang="en-US" sz="1200" b="1" dirty="0">
                <a:solidFill>
                  <a:schemeClr val="bg1"/>
                </a:solidFill>
              </a:rPr>
              <a:t>4.6%</a:t>
            </a:r>
          </a:p>
        </p:txBody>
      </p:sp>
      <p:sp>
        <p:nvSpPr>
          <p:cNvPr id="21" name="TextBox 20"/>
          <p:cNvSpPr txBox="1"/>
          <p:nvPr/>
        </p:nvSpPr>
        <p:spPr>
          <a:xfrm>
            <a:off x="3606688" y="4756609"/>
            <a:ext cx="544749" cy="276999"/>
          </a:xfrm>
          <a:prstGeom prst="rect">
            <a:avLst/>
          </a:prstGeom>
          <a:noFill/>
        </p:spPr>
        <p:txBody>
          <a:bodyPr wrap="square" rtlCol="0">
            <a:spAutoFit/>
          </a:bodyPr>
          <a:lstStyle/>
          <a:p>
            <a:r>
              <a:rPr lang="en-US" sz="1200" b="1" dirty="0"/>
              <a:t>4.4%</a:t>
            </a:r>
          </a:p>
        </p:txBody>
      </p:sp>
      <p:sp>
        <p:nvSpPr>
          <p:cNvPr id="22" name="TextBox 21"/>
          <p:cNvSpPr txBox="1"/>
          <p:nvPr/>
        </p:nvSpPr>
        <p:spPr>
          <a:xfrm>
            <a:off x="4200489" y="4969971"/>
            <a:ext cx="544749" cy="276999"/>
          </a:xfrm>
          <a:prstGeom prst="rect">
            <a:avLst/>
          </a:prstGeom>
          <a:noFill/>
        </p:spPr>
        <p:txBody>
          <a:bodyPr wrap="square" rtlCol="0">
            <a:spAutoFit/>
          </a:bodyPr>
          <a:lstStyle/>
          <a:p>
            <a:r>
              <a:rPr lang="en-US" sz="1200" b="1" dirty="0"/>
              <a:t>4.2%</a:t>
            </a:r>
          </a:p>
        </p:txBody>
      </p:sp>
    </p:spTree>
    <p:extLst>
      <p:ext uri="{BB962C8B-B14F-4D97-AF65-F5344CB8AC3E}">
        <p14:creationId xmlns:p14="http://schemas.microsoft.com/office/powerpoint/2010/main" val="33802310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110"/>
          <p:cNvSpPr txBox="1">
            <a:spLocks noGrp="1" noChangeArrowheads="1"/>
          </p:cNvSpPr>
          <p:nvPr/>
        </p:nvSpPr>
        <p:spPr bwMode="auto">
          <a:xfrm>
            <a:off x="8601075" y="6656388"/>
            <a:ext cx="447675" cy="115887"/>
          </a:xfrm>
          <a:prstGeom prst="rect">
            <a:avLst/>
          </a:prstGeom>
          <a:noFill/>
          <a:ln w="9525">
            <a:noFill/>
            <a:miter lim="800000"/>
            <a:headEnd/>
            <a:tailEnd/>
          </a:ln>
        </p:spPr>
        <p:txBody>
          <a:bodyPr lIns="0" tIns="0" rIns="0" bIns="0">
            <a:spAutoFit/>
          </a:bodyPr>
          <a:lstStyle/>
          <a:p>
            <a:pPr algn="r" eaLnBrk="0" hangingPunct="0">
              <a:lnSpc>
                <a:spcPct val="85000"/>
              </a:lnSpc>
              <a:spcBef>
                <a:spcPct val="20000"/>
              </a:spcBef>
            </a:pPr>
            <a:fld id="{70E84B1E-73F1-4600-83FF-C211A24F6073}" type="slidenum">
              <a:rPr lang="en-US" sz="900"/>
              <a:pPr algn="r" eaLnBrk="0" hangingPunct="0">
                <a:lnSpc>
                  <a:spcPct val="85000"/>
                </a:lnSpc>
                <a:spcBef>
                  <a:spcPct val="20000"/>
                </a:spcBef>
              </a:pPr>
              <a:t>9</a:t>
            </a:fld>
            <a:endParaRPr lang="en-US" sz="900"/>
          </a:p>
        </p:txBody>
      </p:sp>
      <p:sp>
        <p:nvSpPr>
          <p:cNvPr id="3076" name="Rectangle 2"/>
          <p:cNvSpPr>
            <a:spLocks noGrp="1" noChangeArrowheads="1"/>
          </p:cNvSpPr>
          <p:nvPr>
            <p:ph type="title" idx="4294967295"/>
          </p:nvPr>
        </p:nvSpPr>
        <p:spPr>
          <a:xfrm>
            <a:off x="803275" y="185738"/>
            <a:ext cx="6673850" cy="860425"/>
          </a:xfrm>
        </p:spPr>
        <p:txBody>
          <a:bodyPr/>
          <a:lstStyle/>
          <a:p>
            <a:r>
              <a:rPr lang="en-US" dirty="0"/>
              <a:t>Forecasts of 2016-17 GDP Growth</a:t>
            </a:r>
            <a:br>
              <a:rPr lang="en-US" dirty="0"/>
            </a:br>
            <a:r>
              <a:rPr lang="en-US" dirty="0"/>
              <a:t>of Selected Advanced Economies </a:t>
            </a:r>
          </a:p>
        </p:txBody>
      </p:sp>
      <p:sp>
        <p:nvSpPr>
          <p:cNvPr id="3077" name="Rectangle 4"/>
          <p:cNvSpPr>
            <a:spLocks noChangeArrowheads="1"/>
          </p:cNvSpPr>
          <p:nvPr/>
        </p:nvSpPr>
        <p:spPr bwMode="auto">
          <a:xfrm>
            <a:off x="0" y="6550025"/>
            <a:ext cx="9144000" cy="307975"/>
          </a:xfrm>
          <a:prstGeom prst="rect">
            <a:avLst/>
          </a:prstGeom>
          <a:noFill/>
          <a:ln w="9525">
            <a:noFill/>
            <a:miter lim="800000"/>
            <a:headEnd/>
            <a:tailEnd/>
          </a:ln>
        </p:spPr>
        <p:txBody>
          <a:bodyPr lIns="365760" tIns="0" rIns="0" bIns="137160" anchor="b">
            <a:spAutoFit/>
          </a:bodyPr>
          <a:lstStyle/>
          <a:p>
            <a:pPr eaLnBrk="0" hangingPunct="0"/>
            <a:r>
              <a:rPr lang="en-US" sz="1100" dirty="0"/>
              <a:t>Sources: International Monetary Fund, </a:t>
            </a:r>
            <a:r>
              <a:rPr lang="en-US" sz="1100" i="1" dirty="0"/>
              <a:t>World Economic Outlook Update</a:t>
            </a:r>
            <a:r>
              <a:rPr lang="en-US" sz="1100" dirty="0"/>
              <a:t>, July 2016, Table 1; Ins. Info. Institute.</a:t>
            </a:r>
          </a:p>
        </p:txBody>
      </p:sp>
      <p:graphicFrame>
        <p:nvGraphicFramePr>
          <p:cNvPr id="3074" name="Object 5"/>
          <p:cNvGraphicFramePr>
            <a:graphicFrameLocks noChangeAspect="1"/>
          </p:cNvGraphicFramePr>
          <p:nvPr>
            <p:extLst>
              <p:ext uri="{D42A27DB-BD31-4B8C-83A1-F6EECF244321}">
                <p14:modId xmlns:p14="http://schemas.microsoft.com/office/powerpoint/2010/main" val="2843902262"/>
              </p:ext>
            </p:extLst>
          </p:nvPr>
        </p:nvGraphicFramePr>
        <p:xfrm>
          <a:off x="400050" y="1209368"/>
          <a:ext cx="8468647" cy="4600882"/>
        </p:xfrm>
        <a:graphic>
          <a:graphicData uri="http://schemas.openxmlformats.org/presentationml/2006/ole">
            <mc:AlternateContent xmlns:mc="http://schemas.openxmlformats.org/markup-compatibility/2006">
              <mc:Choice xmlns:v="urn:schemas-microsoft-com:vml" Requires="v">
                <p:oleObj spid="_x0000_s20800660" name="Chart" r:id="rId4" imgW="8829599" imgH="3324161" progId="MSGraph.Chart.8">
                  <p:embed followColorScheme="full"/>
                </p:oleObj>
              </mc:Choice>
              <mc:Fallback>
                <p:oleObj name="Chart" r:id="rId4" imgW="8829599" imgH="3324161" progId="MSGraph.Chart.8">
                  <p:embed followColorScheme="full"/>
                  <p:pic>
                    <p:nvPicPr>
                      <p:cNvPr id="0" name="Object 5"/>
                      <p:cNvPicPr>
                        <a:picLocks noChangeAspect="1" noChangeArrowheads="1"/>
                      </p:cNvPicPr>
                      <p:nvPr/>
                    </p:nvPicPr>
                    <p:blipFill>
                      <a:blip r:embed="rId5"/>
                      <a:srcRect/>
                      <a:stretch>
                        <a:fillRect/>
                      </a:stretch>
                    </p:blipFill>
                    <p:spPr bwMode="gray">
                      <a:xfrm>
                        <a:off x="400050" y="1209368"/>
                        <a:ext cx="8468647" cy="46008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67462" name="Text Box 5"/>
          <p:cNvSpPr txBox="1">
            <a:spLocks noChangeArrowheads="1"/>
          </p:cNvSpPr>
          <p:nvPr/>
        </p:nvSpPr>
        <p:spPr bwMode="blackWhite">
          <a:xfrm>
            <a:off x="485467" y="5557377"/>
            <a:ext cx="8191500" cy="914400"/>
          </a:xfrm>
          <a:prstGeom prst="rect">
            <a:avLst/>
          </a:prstGeom>
          <a:gradFill rotWithShape="1">
            <a:gsLst>
              <a:gs pos="0">
                <a:srgbClr val="FF6801"/>
              </a:gs>
              <a:gs pos="100000">
                <a:srgbClr val="DC5A01"/>
              </a:gs>
            </a:gsLst>
            <a:lin ang="5400000" scaled="1"/>
          </a:gradFill>
          <a:ln w="12700" algn="ctr">
            <a:solidFill>
              <a:srgbClr val="FF6801"/>
            </a:solidFill>
            <a:miter lim="800000"/>
            <a:headEnd type="none" w="sm" len="sm"/>
            <a:tailEnd type="none" w="sm" len="sm"/>
          </a:ln>
        </p:spPr>
        <p:txBody>
          <a:bodyPr bIns="64008" anchor="ctr"/>
          <a:lstStyle/>
          <a:p>
            <a:pPr algn="ctr" eaLnBrk="0" hangingPunct="0">
              <a:lnSpc>
                <a:spcPct val="90000"/>
              </a:lnSpc>
              <a:spcBef>
                <a:spcPct val="50000"/>
              </a:spcBef>
              <a:buClr>
                <a:schemeClr val="bg1"/>
              </a:buClr>
              <a:buFont typeface="Wingdings" pitchFamily="2" charset="2"/>
              <a:buNone/>
            </a:pPr>
            <a:r>
              <a:rPr lang="en-US" b="1" dirty="0">
                <a:solidFill>
                  <a:schemeClr val="bg1"/>
                </a:solidFill>
              </a:rPr>
              <a:t>The July 2016 IMF report forecasts growth in advanced economies in 2016-17 generally under 2% in Europe, around 2% in North America.</a:t>
            </a:r>
            <a:br>
              <a:rPr lang="en-US" b="1" dirty="0">
                <a:solidFill>
                  <a:schemeClr val="bg1"/>
                </a:solidFill>
              </a:rPr>
            </a:br>
            <a:r>
              <a:rPr lang="en-US" b="1" dirty="0">
                <a:solidFill>
                  <a:schemeClr val="bg1"/>
                </a:solidFill>
              </a:rPr>
              <a:t>Except for North America</a:t>
            </a:r>
            <a:r>
              <a:rPr lang="en-US" b="1">
                <a:solidFill>
                  <a:schemeClr val="bg1"/>
                </a:solidFill>
              </a:rPr>
              <a:t>, slight </a:t>
            </a:r>
            <a:r>
              <a:rPr lang="en-US" b="1" dirty="0">
                <a:solidFill>
                  <a:schemeClr val="bg1"/>
                </a:solidFill>
              </a:rPr>
              <a:t>deterioration generally forecast for 2017.</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700"/>
                                  </p:stCondLst>
                                  <p:childTnLst>
                                    <p:set>
                                      <p:cBhvr>
                                        <p:cTn id="6" dur="1" fill="hold">
                                          <p:stCondLst>
                                            <p:cond delay="0"/>
                                          </p:stCondLst>
                                        </p:cTn>
                                        <p:tgtEl>
                                          <p:spTgt spid="2067462"/>
                                        </p:tgtEl>
                                        <p:attrNameLst>
                                          <p:attrName>style.visibility</p:attrName>
                                        </p:attrNameLst>
                                      </p:cBhvr>
                                      <p:to>
                                        <p:strVal val="visible"/>
                                      </p:to>
                                    </p:set>
                                    <p:anim calcmode="lin" valueType="num">
                                      <p:cBhvr>
                                        <p:cTn id="7" dur="500" fill="hold"/>
                                        <p:tgtEl>
                                          <p:spTgt spid="2067462"/>
                                        </p:tgtEl>
                                        <p:attrNameLst>
                                          <p:attrName>ppt_w</p:attrName>
                                        </p:attrNameLst>
                                      </p:cBhvr>
                                      <p:tavLst>
                                        <p:tav tm="0">
                                          <p:val>
                                            <p:fltVal val="0"/>
                                          </p:val>
                                        </p:tav>
                                        <p:tav tm="100000">
                                          <p:val>
                                            <p:strVal val="#ppt_w"/>
                                          </p:val>
                                        </p:tav>
                                      </p:tavLst>
                                    </p:anim>
                                    <p:anim calcmode="lin" valueType="num">
                                      <p:cBhvr>
                                        <p:cTn id="8" dur="500" fill="hold"/>
                                        <p:tgtEl>
                                          <p:spTgt spid="206746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46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SHAPETYPE" val="SlideNumber"/>
</p:tagLst>
</file>

<file path=ppt/tags/tag2.xml><?xml version="1.0" encoding="utf-8"?>
<p:tagLst xmlns:a="http://schemas.openxmlformats.org/drawingml/2006/main" xmlns:r="http://schemas.openxmlformats.org/officeDocument/2006/relationships" xmlns:p="http://schemas.openxmlformats.org/presentationml/2006/main">
  <p:tag name="SHAPETYPE" val="SlideNumber"/>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cyUf928hJEmW82uMF5yb4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3U0LPagmFESDVqAt4S8ub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cyUf928hJEmW82uMF5yb4A"/>
</p:tagLst>
</file>

<file path=ppt/tags/tag6.xml><?xml version="1.0" encoding="utf-8"?>
<p:tagLst xmlns:a="http://schemas.openxmlformats.org/drawingml/2006/main" xmlns:r="http://schemas.openxmlformats.org/officeDocument/2006/relationships" xmlns:p="http://schemas.openxmlformats.org/presentationml/2006/main">
  <p:tag name="ARTICULATE_TITLE_TAG" val="P/C Insurance Industry Combined Ratio"/>
  <p:tag name="ARTICULATE_SLIDE_GUID" val="d597db85-55e1-4188-b89d-d656c2dd132a"/>
  <p:tag name="ARTICULATE_SLIDE_NAV" val="52"/>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7.xml><?xml version="1.0" encoding="utf-8"?>
<p:tagLst xmlns:a="http://schemas.openxmlformats.org/drawingml/2006/main" xmlns:r="http://schemas.openxmlformats.org/officeDocument/2006/relationships" xmlns:p="http://schemas.openxmlformats.org/presentationml/2006/main">
  <p:tag name="ARTICULATE_TITLE_TAG" val="P/C Net Income After Taxes"/>
  <p:tag name="ARTICULATE_SLIDE_GUID" val="b36d2394-cab0-4993-8a78-0afe809536e5"/>
  <p:tag name="ARTICULATE_SLIDE_NAV" val="43"/>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8.xml><?xml version="1.0" encoding="utf-8"?>
<p:tagLst xmlns:a="http://schemas.openxmlformats.org/drawingml/2006/main" xmlns:r="http://schemas.openxmlformats.org/officeDocument/2006/relationships" xmlns:p="http://schemas.openxmlformats.org/presentationml/2006/main">
  <p:tag name="ARTICULATE_TITLE_TAG" val="Profitability Peaks &amp; Troughs in the P/C Insurance Industry"/>
  <p:tag name="ARTICULATE_SLIDE_GUID" val="5f352899-b35e-44e4-b252-7ee23066d223"/>
  <p:tag name="ARTICULATE_SLIDE_NAV" val="44"/>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ags/tag9.xml><?xml version="1.0" encoding="utf-8"?>
<p:tagLst xmlns:a="http://schemas.openxmlformats.org/drawingml/2006/main" xmlns:r="http://schemas.openxmlformats.org/officeDocument/2006/relationships" xmlns:p="http://schemas.openxmlformats.org/presentationml/2006/main">
  <p:tag name="ARTICULATE_SLIDE_GUID" val="8d816a7d-974e-4f1a-9550-52aea7948b6c"/>
  <p:tag name="ARTICULATE_SLIDE_NAV" val="48"/>
  <p:tag name="ARTICULATE_SLIDE_PAUSE" val="0"/>
  <p:tag name="ARTICULATE_NAV_LEVEL" val="3"/>
  <p:tag name="ARTICULATE_SLIDE_PRESENTER" val="Dr. Robert P. Hartwig, CPCU"/>
  <p:tag name="ARTICULATE_SLIDE_PRESENTER_GUID" val="87C4BC35D5FE"/>
  <p:tag name="ARTICULATE_PLAYLIST_ID" val="-1"/>
  <p:tag name="ARTICULATE_LOCK_SLIDE" val="0"/>
</p:tagLst>
</file>

<file path=ppt/theme/theme1.xml><?xml version="1.0" encoding="utf-8"?>
<a:theme xmlns:a="http://schemas.openxmlformats.org/drawingml/2006/main" name="Default Design">
  <a:themeElements>
    <a:clrScheme name="">
      <a:dk1>
        <a:srgbClr val="000000"/>
      </a:dk1>
      <a:lt1>
        <a:srgbClr val="FFFFFF"/>
      </a:lt1>
      <a:dk2>
        <a:srgbClr val="EEC100"/>
      </a:dk2>
      <a:lt2>
        <a:srgbClr val="6FCAEF"/>
      </a:lt2>
      <a:accent1>
        <a:srgbClr val="225A7A"/>
      </a:accent1>
      <a:accent2>
        <a:srgbClr val="FF6801"/>
      </a:accent2>
      <a:accent3>
        <a:srgbClr val="FFFFFF"/>
      </a:accent3>
      <a:accent4>
        <a:srgbClr val="000000"/>
      </a:accent4>
      <a:accent5>
        <a:srgbClr val="ABB5BE"/>
      </a:accent5>
      <a:accent6>
        <a:srgbClr val="E75E01"/>
      </a:accent6>
      <a:hlink>
        <a:srgbClr val="339966"/>
      </a:hlink>
      <a:folHlink>
        <a:srgbClr val="A50021"/>
      </a:folHlink>
    </a:clrScheme>
    <a:fontScheme name="Aspect">
      <a:majorFont>
        <a:latin typeface="Verdana"/>
        <a:ea typeface=""/>
        <a:cs typeface=""/>
        <a:font script="Jpan" typeface="ＭＳ ゴシック"/>
        <a:font script="Hang" typeface="굴림"/>
        <a:font script="Hans" typeface="黑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宋体"/>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336699"/>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4">
        <a:dk1>
          <a:srgbClr val="000000"/>
        </a:dk1>
        <a:lt1>
          <a:srgbClr val="FFFFFF"/>
        </a:lt1>
        <a:dk2>
          <a:srgbClr val="2376BD"/>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5">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16">
        <a:dk1>
          <a:srgbClr val="000000"/>
        </a:dk1>
        <a:lt1>
          <a:srgbClr val="FFFFFF"/>
        </a:lt1>
        <a:dk2>
          <a:srgbClr val="1067B5"/>
        </a:dk2>
        <a:lt2>
          <a:srgbClr val="808080"/>
        </a:lt2>
        <a:accent1>
          <a:srgbClr val="0A2E4E"/>
        </a:accent1>
        <a:accent2>
          <a:srgbClr val="99CC00"/>
        </a:accent2>
        <a:accent3>
          <a:srgbClr val="FFFFFF"/>
        </a:accent3>
        <a:accent4>
          <a:srgbClr val="000000"/>
        </a:accent4>
        <a:accent5>
          <a:srgbClr val="AAADB2"/>
        </a:accent5>
        <a:accent6>
          <a:srgbClr val="8AB900"/>
        </a:accent6>
        <a:hlink>
          <a:srgbClr val="66CCFF"/>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7DC3"/>
      </a:dk2>
      <a:lt2>
        <a:srgbClr val="808080"/>
      </a:lt2>
      <a:accent1>
        <a:srgbClr val="0A2E4E"/>
      </a:accent1>
      <a:accent2>
        <a:srgbClr val="99CC00"/>
      </a:accent2>
      <a:accent3>
        <a:srgbClr val="FFFFFF"/>
      </a:accent3>
      <a:accent4>
        <a:srgbClr val="000000"/>
      </a:accent4>
      <a:accent5>
        <a:srgbClr val="AAADB2"/>
      </a:accent5>
      <a:accent6>
        <a:srgbClr val="8AB900"/>
      </a:accent6>
      <a:hlink>
        <a:srgbClr val="007DC3"/>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R - BlueSkyCrepuscule">
    <a:dk1>
      <a:srgbClr val="283E36"/>
    </a:dk1>
    <a:lt1>
      <a:sysClr val="window" lastClr="FFFFFF"/>
    </a:lt1>
    <a:dk2>
      <a:srgbClr val="0F4DBC"/>
    </a:dk2>
    <a:lt2>
      <a:srgbClr val="0493D9"/>
    </a:lt2>
    <a:accent1>
      <a:srgbClr val="627D77"/>
    </a:accent1>
    <a:accent2>
      <a:srgbClr val="A1B1AD"/>
    </a:accent2>
    <a:accent3>
      <a:srgbClr val="0F4DBC"/>
    </a:accent3>
    <a:accent4>
      <a:srgbClr val="6F94D7"/>
    </a:accent4>
    <a:accent5>
      <a:srgbClr val="00A9E0"/>
    </a:accent5>
    <a:accent6>
      <a:srgbClr val="66CBEC"/>
    </a:accent6>
    <a:hlink>
      <a:srgbClr val="0000FF"/>
    </a:hlink>
    <a:folHlink>
      <a:srgbClr val="800080"/>
    </a:folHlink>
  </a:clrScheme>
</a:themeOverride>
</file>

<file path=ppt/theme/themeOverride2.xml><?xml version="1.0" encoding="utf-8"?>
<a:themeOverride xmlns:a="http://schemas.openxmlformats.org/drawingml/2006/main">
  <a:clrScheme name="SR - BlueSkyCrepuscule">
    <a:dk1>
      <a:srgbClr val="283E36"/>
    </a:dk1>
    <a:lt1>
      <a:sysClr val="window" lastClr="FFFFFF"/>
    </a:lt1>
    <a:dk2>
      <a:srgbClr val="0F4DBC"/>
    </a:dk2>
    <a:lt2>
      <a:srgbClr val="0493D9"/>
    </a:lt2>
    <a:accent1>
      <a:srgbClr val="627D77"/>
    </a:accent1>
    <a:accent2>
      <a:srgbClr val="A1B1AD"/>
    </a:accent2>
    <a:accent3>
      <a:srgbClr val="0F4DBC"/>
    </a:accent3>
    <a:accent4>
      <a:srgbClr val="6F94D7"/>
    </a:accent4>
    <a:accent5>
      <a:srgbClr val="00A9E0"/>
    </a:accent5>
    <a:accent6>
      <a:srgbClr val="66CBEC"/>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164931</TotalTime>
  <Words>3618</Words>
  <Application>Microsoft Office PowerPoint</Application>
  <PresentationFormat>On-screen Show (4:3)</PresentationFormat>
  <Paragraphs>479</Paragraphs>
  <Slides>57</Slides>
  <Notes>47</Notes>
  <HiddenSlides>8</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57</vt:i4>
      </vt:variant>
    </vt:vector>
  </HeadingPairs>
  <TitlesOfParts>
    <vt:vector size="71" baseType="lpstr">
      <vt:lpstr>Arial</vt:lpstr>
      <vt:lpstr>Arial </vt:lpstr>
      <vt:lpstr>Arial Narrow</vt:lpstr>
      <vt:lpstr>Calibri</vt:lpstr>
      <vt:lpstr>Century Gothic</vt:lpstr>
      <vt:lpstr>Questrial</vt:lpstr>
      <vt:lpstr>Swiss Re Sans Light</vt:lpstr>
      <vt:lpstr>SwissReSans</vt:lpstr>
      <vt:lpstr>Symbol</vt:lpstr>
      <vt:lpstr>Times New Roman</vt:lpstr>
      <vt:lpstr>Verdana</vt:lpstr>
      <vt:lpstr>Wingdings</vt:lpstr>
      <vt:lpstr>Default Design</vt:lpstr>
      <vt:lpstr>Chart</vt:lpstr>
      <vt:lpstr>Economic Perspectives on the Future of Reinsurance</vt:lpstr>
      <vt:lpstr>The Growth of the Reinsurance Industry Depends on … </vt:lpstr>
      <vt:lpstr>Global Economic Outlook: Regional and Major Economy Perspectives</vt:lpstr>
      <vt:lpstr>Shares of Global Output, Advanced vs. Developing Economies, 2015</vt:lpstr>
      <vt:lpstr>Forecast Shares of Global Output, 5 Largest Economies, 2016-2020</vt:lpstr>
      <vt:lpstr>Past Global GDP Growth: Advanced vs. Emerging Economies, 1970-1994</vt:lpstr>
      <vt:lpstr>Recent &amp; Forecast GDP Growth: Advanced vs. Emerging Economies, 1994-2017F</vt:lpstr>
      <vt:lpstr>But on the heels of the Brexit vote, the Uncertainty About Growth is High</vt:lpstr>
      <vt:lpstr>Forecasts of 2016-17 GDP Growth of Selected Advanced Economies </vt:lpstr>
      <vt:lpstr>Forecasts of 2016-17 GDP Growth of Selected Developing Economies </vt:lpstr>
      <vt:lpstr>World Trade Volume: 2010—2017F </vt:lpstr>
      <vt:lpstr>World Trade Volume: EXPORTS 2010 – 2017F</vt:lpstr>
      <vt:lpstr>World Trade Volume: IMPORTS 2010 – 2017F</vt:lpstr>
      <vt:lpstr>PowerPoint Presentation</vt:lpstr>
      <vt:lpstr>Nonlife Premium: Advanced vs. Emerging Economies, 2015</vt:lpstr>
      <vt:lpstr>Non-life Premium/GDP* (Penetration) for Advanced Economies, 2001-2015</vt:lpstr>
      <vt:lpstr>Non-life Premium/GDP* (Penetration) for the BRIC Economies, 2001-2015</vt:lpstr>
      <vt:lpstr>2013 Non-life Premium if Penetration in BRIC Economies Equaled Advanced Economies</vt:lpstr>
      <vt:lpstr>As Economies Grow Wealthier,  Insurance Market Penetration Grows Also</vt:lpstr>
      <vt:lpstr>Greater Insurance Market Penetration Possibilities in Higher-Risk Countries</vt:lpstr>
      <vt:lpstr>PowerPoint Presentation</vt:lpstr>
      <vt:lpstr>Swiss Re: Definition of a Catastrophe</vt:lpstr>
      <vt:lpstr>PowerPoint Presentation</vt:lpstr>
      <vt:lpstr>Swiss Re: Man-Made Catastrophes in 2015</vt:lpstr>
      <vt:lpstr>PowerPoint Presentation</vt:lpstr>
      <vt:lpstr>U.S. Insured Catastrophe Losses</vt:lpstr>
      <vt:lpstr>Combined Ratio Points Associated with Catastrophe Losses: 1960 – 2015E*</vt:lpstr>
      <vt:lpstr>Inflation-Adjusted U.S. Catastrophe Losses by Cause of Loss, 1995–20141</vt:lpstr>
      <vt:lpstr>Global CATs in the First Half of 2016 vs. 2015:1H and 10-year average</vt:lpstr>
      <vt:lpstr>Investments:   A Key Driver of Profitability</vt:lpstr>
      <vt:lpstr>U.S. P/C Insurer Portfolio Yields, 2002-2015</vt:lpstr>
      <vt:lpstr>US Treasury Note 10-Year Yields: A Long Downward Trend, 2000–2016*</vt:lpstr>
      <vt:lpstr>Distribution of Bond Maturities, P/C Insurance Industry, 2006-2015</vt:lpstr>
      <vt:lpstr>P/C Insurers: Below-Investment-Grade (BIG) Bonds as a Percent of Total Bonds, 2001-2015</vt:lpstr>
      <vt:lpstr>P/C Insurer Groups Holdings of BIG** Bonds as a Percent of Total Bonds, 2014</vt:lpstr>
      <vt:lpstr>PowerPoint Presentation</vt:lpstr>
      <vt:lpstr>Other Things That Could Affect the Course of Interest Rates</vt:lpstr>
      <vt:lpstr>PowerPoint Presentation</vt:lpstr>
      <vt:lpstr>Net Premium Growth: Annual Change,  1971—2016F</vt:lpstr>
      <vt:lpstr>P/C Insurance Industry  Combined Ratio, 2001–2015*</vt:lpstr>
      <vt:lpstr>Property/Casualty Insurance Industry Investment Income: 2000–20151</vt:lpstr>
      <vt:lpstr>P/C Industry Net Income After Taxes 1991–2015</vt:lpstr>
      <vt:lpstr>Profitability Peaks &amp; Troughs in the P/C Insurance Industry, 1975 – 2016F</vt:lpstr>
      <vt:lpstr>Return on Net Worth (RNW) Largest Lines: 2005-2014 Average</vt:lpstr>
      <vt:lpstr>Policyholder Surplus,  2006:Q4–2016:Q1</vt:lpstr>
      <vt:lpstr>PowerPoint Presentation</vt:lpstr>
      <vt:lpstr>Global Reinsurance Capital (Traditional    and Alternative), 2006-2016</vt:lpstr>
      <vt:lpstr>Growth of Alternative Capital Structures, 2002–2016</vt:lpstr>
      <vt:lpstr>Growth of Alternative Capital Structures, 2002–2016</vt:lpstr>
      <vt:lpstr>Catastrophe Bonds Issued, 2004-2015</vt:lpstr>
      <vt:lpstr>Catastrophe Bonds Outstanding, 2004-2015</vt:lpstr>
      <vt:lpstr>PowerPoint Presentation</vt:lpstr>
      <vt:lpstr>Near-Term Issues</vt:lpstr>
      <vt:lpstr>IMF Inflation Forecast for Selected Advanced Economies, 2016-2017</vt:lpstr>
      <vt:lpstr>IMF Inflation Rate Forecast for 2016-17 for Selected Emerging Economies</vt:lpstr>
      <vt:lpstr>Longer-Term Issues (a partial list)</vt:lpstr>
      <vt:lpstr>PowerPoint Presentation</vt:lpstr>
    </vt:vector>
  </TitlesOfParts>
  <Company>insurance information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P6466 - iii Template</dc:title>
  <dc:creator>Call @ 866-2-eSlide</dc:creator>
  <cp:lastModifiedBy>Rodriguez, Marielle</cp:lastModifiedBy>
  <cp:revision>3575</cp:revision>
  <cp:lastPrinted>2016-08-18T12:43:21Z</cp:lastPrinted>
  <dcterms:modified xsi:type="dcterms:W3CDTF">2016-09-13T14:01:27Z</dcterms:modified>
</cp:coreProperties>
</file>