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Ex1.xml" ContentType="application/vnd.ms-office.chartex+xml"/>
  <Override PartName="/ppt/charts/style3.xml" ContentType="application/vnd.ms-office.chartstyle+xml"/>
  <Override PartName="/ppt/charts/colors3.xml" ContentType="application/vnd.ms-office.chartcolorstyle+xml"/>
  <Override PartName="/ppt/charts/chartEx2.xml" ContentType="application/vnd.ms-office.chartex+xml"/>
  <Override PartName="/ppt/charts/style4.xml" ContentType="application/vnd.ms-office.chartstyle+xml"/>
  <Override PartName="/ppt/charts/colors4.xml" ContentType="application/vnd.ms-office.chartcolorstyle+xml"/>
  <Override PartName="/ppt/tags/tag2.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notesSlides/notesSlide7.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8.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5"/>
  </p:notesMasterIdLst>
  <p:sldIdLst>
    <p:sldId id="1059" r:id="rId2"/>
    <p:sldId id="1060" r:id="rId3"/>
    <p:sldId id="6010" r:id="rId4"/>
    <p:sldId id="6011" r:id="rId5"/>
    <p:sldId id="6013" r:id="rId6"/>
    <p:sldId id="6006" r:id="rId7"/>
    <p:sldId id="6008" r:id="rId8"/>
    <p:sldId id="1061" r:id="rId9"/>
    <p:sldId id="1065" r:id="rId10"/>
    <p:sldId id="6009" r:id="rId11"/>
    <p:sldId id="1062" r:id="rId12"/>
    <p:sldId id="1064" r:id="rId13"/>
    <p:sldId id="288" r:id="rId14"/>
  </p:sldIdLst>
  <p:sldSz cx="12192000" cy="6858000"/>
  <p:notesSz cx="6858000" cy="9144000"/>
  <p:embeddedFontLst>
    <p:embeddedFont>
      <p:font typeface="Arial Narrow" panose="020B060602020203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ambria Math" panose="02040503050406030204" pitchFamily="18" charset="0"/>
      <p:regular r:id="rId26"/>
    </p:embeddedFont>
    <p:embeddedFont>
      <p:font typeface="Roboto" panose="020B0604020202020204" charset="0"/>
      <p:regular r:id="rId27"/>
      <p:bold r:id="rId28"/>
    </p:embeddedFont>
    <p:embeddedFont>
      <p:font typeface="Wingdings 3" panose="05040102010807070707" pitchFamily="18" charset="2"/>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DBC"/>
    <a:srgbClr val="868686"/>
    <a:srgbClr val="F79321"/>
    <a:srgbClr val="42B09D"/>
    <a:srgbClr val="779AAD"/>
    <a:srgbClr val="002E6B"/>
    <a:srgbClr val="799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3"/>
    <p:restoredTop sz="94807"/>
  </p:normalViewPr>
  <p:slideViewPr>
    <p:cSldViewPr snapToGrid="0" snapToObjects="1">
      <p:cViewPr varScale="1">
        <p:scale>
          <a:sx n="75" d="100"/>
          <a:sy n="75" d="100"/>
        </p:scale>
        <p:origin x="444" y="5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8221148194714E-2"/>
          <c:y val="0.11747867445200598"/>
          <c:w val="0.92070604097914044"/>
          <c:h val="0.66411653028499285"/>
        </c:manualLayout>
      </c:layout>
      <c:barChart>
        <c:barDir val="col"/>
        <c:grouping val="clustered"/>
        <c:varyColors val="0"/>
        <c:ser>
          <c:idx val="0"/>
          <c:order val="0"/>
          <c:tx>
            <c:strRef>
              <c:f>Sheet1!$A$2</c:f>
              <c:strCache>
                <c:ptCount val="1"/>
                <c:pt idx="0">
                  <c:v>Commercial Auto Liability</c:v>
                </c:pt>
              </c:strCache>
            </c:strRef>
          </c:tx>
          <c:spPr>
            <a:solidFill>
              <a:srgbClr val="357DBC"/>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EF-4A61-A3C8-56260A350627}"/>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EF-4A61-A3C8-56260A350627}"/>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EF-4A61-A3C8-56260A350627}"/>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EF-4A61-A3C8-56260A350627}"/>
                </c:ext>
              </c:extLst>
            </c:dLbl>
            <c:numFmt formatCode="&quot;$&quot;#,##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Sheet1!$B$1:$Y$1</c:f>
              <c:numCache>
                <c:formatCode>General</c:formatCod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numCache>
            </c:numRef>
          </c:cat>
          <c:val>
            <c:numRef>
              <c:f>Sheet1!$B$2:$Y$2</c:f>
              <c:numCache>
                <c:formatCode>"$"#,##0.000</c:formatCode>
                <c:ptCount val="24"/>
                <c:pt idx="0">
                  <c:v>9.2962769999999999</c:v>
                </c:pt>
                <c:pt idx="1">
                  <c:v>9.3777399999999993</c:v>
                </c:pt>
                <c:pt idx="2">
                  <c:v>10.459835999999999</c:v>
                </c:pt>
                <c:pt idx="3">
                  <c:v>10.805180999999999</c:v>
                </c:pt>
                <c:pt idx="4">
                  <c:v>11.744764</c:v>
                </c:pt>
                <c:pt idx="5">
                  <c:v>13.166359</c:v>
                </c:pt>
                <c:pt idx="6">
                  <c:v>13.536058000000001</c:v>
                </c:pt>
                <c:pt idx="7">
                  <c:v>12.77406</c:v>
                </c:pt>
                <c:pt idx="8">
                  <c:v>12.510996</c:v>
                </c:pt>
                <c:pt idx="9">
                  <c:v>12.233345999999999</c:v>
                </c:pt>
                <c:pt idx="10">
                  <c:v>11.994251</c:v>
                </c:pt>
                <c:pt idx="11" formatCode="&quot;$&quot;#,##0.00">
                  <c:v>11.906124999999999</c:v>
                </c:pt>
                <c:pt idx="12" formatCode="&quot;$&quot;#,##0.00">
                  <c:v>11.318763000000001</c:v>
                </c:pt>
                <c:pt idx="13" formatCode="&quot;$&quot;#,##0.00">
                  <c:v>10.247404</c:v>
                </c:pt>
                <c:pt idx="14" formatCode="&quot;$&quot;#,##0.00">
                  <c:v>9.5737369999999995</c:v>
                </c:pt>
                <c:pt idx="15" formatCode="&quot;$&quot;#,##0.00">
                  <c:v>10.408467</c:v>
                </c:pt>
                <c:pt idx="16" formatCode="&quot;$&quot;#,##0.00">
                  <c:v>11.777087</c:v>
                </c:pt>
                <c:pt idx="17" formatCode="&quot;$&quot;#,##0.00">
                  <c:v>12.537333</c:v>
                </c:pt>
                <c:pt idx="18" formatCode="&quot;$&quot;#,##0.00">
                  <c:v>13.826613</c:v>
                </c:pt>
                <c:pt idx="19" formatCode="&quot;$&quot;#,##0.00">
                  <c:v>15.505293</c:v>
                </c:pt>
                <c:pt idx="20" formatCode="&quot;$&quot;#,##0.00">
                  <c:v>17.296913</c:v>
                </c:pt>
                <c:pt idx="21" formatCode="&quot;$&quot;#,##0.00">
                  <c:v>18.741440000000001</c:v>
                </c:pt>
                <c:pt idx="22" formatCode="&quot;$&quot;#,##0.00">
                  <c:v>21.071166999999999</c:v>
                </c:pt>
                <c:pt idx="23" formatCode="&quot;$&quot;#,##0.00">
                  <c:v>24.089993</c:v>
                </c:pt>
              </c:numCache>
            </c:numRef>
          </c:val>
          <c:extLst>
            <c:ext xmlns:c16="http://schemas.microsoft.com/office/drawing/2014/chart" uri="{C3380CC4-5D6E-409C-BE32-E72D297353CC}">
              <c16:uniqueId val="{00000002-E630-4794-ACAF-93D9FA3D9039}"/>
            </c:ext>
          </c:extLst>
        </c:ser>
        <c:dLbls>
          <c:showLegendKey val="0"/>
          <c:showVal val="0"/>
          <c:showCatName val="0"/>
          <c:showSerName val="0"/>
          <c:showPercent val="0"/>
          <c:showBubbleSize val="0"/>
        </c:dLbls>
        <c:gapWidth val="75"/>
        <c:axId val="469378728"/>
        <c:axId val="469385784"/>
      </c:barChart>
      <c:catAx>
        <c:axId val="46937872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US" sz="1600" b="1" i="0">
                    <a:solidFill>
                      <a:schemeClr val="tx1"/>
                    </a:solidFill>
                    <a:latin typeface="Arial" panose="020B0604020202020204" pitchFamily="34" charset="0"/>
                    <a:cs typeface="Arial" panose="020B0604020202020204" pitchFamily="34" charset="0"/>
                  </a:rPr>
                  <a:t>Calendar Year</a:t>
                </a:r>
              </a:p>
            </c:rich>
          </c:tx>
          <c:layout>
            <c:manualLayout>
              <c:xMode val="edge"/>
              <c:yMode val="edge"/>
              <c:x val="0.46097827201234065"/>
              <c:y val="0.94409110898942694"/>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low"/>
        <c:spPr>
          <a:noFill/>
          <a:ln w="9525" cap="flat" cmpd="sng" algn="ctr">
            <a:solidFill>
              <a:srgbClr val="868686"/>
            </a:solidFill>
            <a:round/>
          </a:ln>
          <a:effectLst/>
        </c:spPr>
        <c:txPr>
          <a:bodyPr rot="-5400000" spcFirstLastPara="1" vertOverflow="ellipsis" wrap="square" anchor="ctr" anchorCtr="1"/>
          <a:lstStyle/>
          <a:p>
            <a:pPr algn="just">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9385784"/>
        <c:crossesAt val="0"/>
        <c:auto val="1"/>
        <c:lblAlgn val="l"/>
        <c:lblOffset val="200"/>
        <c:noMultiLvlLbl val="0"/>
      </c:catAx>
      <c:valAx>
        <c:axId val="469385784"/>
        <c:scaling>
          <c:orientation val="minMax"/>
          <c:max val="25"/>
          <c:min val="5"/>
        </c:scaling>
        <c:delete val="0"/>
        <c:axPos val="l"/>
        <c:numFmt formatCode="&quot;$&quot;#,##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9378728"/>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02991639185771E-2"/>
          <c:y val="0.11711215666052048"/>
          <c:w val="0.87424313084634453"/>
          <c:h val="0.77052290952109603"/>
        </c:manualLayout>
      </c:layout>
      <c:lineChart>
        <c:grouping val="standard"/>
        <c:varyColors val="0"/>
        <c:ser>
          <c:idx val="0"/>
          <c:order val="0"/>
          <c:tx>
            <c:strRef>
              <c:f>Sheet1!$B$1</c:f>
              <c:strCache>
                <c:ptCount val="1"/>
                <c:pt idx="0">
                  <c:v>Congress</c:v>
                </c:pt>
              </c:strCache>
            </c:strRef>
          </c:tx>
          <c:spPr>
            <a:ln w="28575" cap="rnd">
              <a:solidFill>
                <a:srgbClr val="357DBC"/>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27-4EC6-A432-C7C7A91A19FC}"/>
                </c:ext>
              </c:extLst>
            </c:dLbl>
            <c:dLbl>
              <c:idx val="12"/>
              <c:layout>
                <c:manualLayout>
                  <c:x val="3.4094749513890886E-3"/>
                  <c:y val="-0.12300068467476866"/>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19911548113015753"/>
                      <c:h val="8.1435671988785194E-2"/>
                    </c:manualLayout>
                  </c15:layout>
                </c:ext>
                <c:ext xmlns:c16="http://schemas.microsoft.com/office/drawing/2014/chart" uri="{C3380CC4-5D6E-409C-BE32-E72D297353CC}">
                  <c16:uniqueId val="{00000004-F627-4EC6-A432-C7C7A91A19FC}"/>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27-4EC6-A432-C7C7A91A19FC}"/>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Sheet1!$A$2:$A$17</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Sheet1!$B$2:$B$17</c:f>
              <c:numCache>
                <c:formatCode>General</c:formatCode>
                <c:ptCount val="16"/>
                <c:pt idx="0">
                  <c:v>30</c:v>
                </c:pt>
                <c:pt idx="1">
                  <c:v>22</c:v>
                </c:pt>
                <c:pt idx="2">
                  <c:v>19</c:v>
                </c:pt>
                <c:pt idx="3">
                  <c:v>14</c:v>
                </c:pt>
                <c:pt idx="4">
                  <c:v>12</c:v>
                </c:pt>
                <c:pt idx="5">
                  <c:v>17</c:v>
                </c:pt>
                <c:pt idx="6">
                  <c:v>11</c:v>
                </c:pt>
                <c:pt idx="7">
                  <c:v>12</c:v>
                </c:pt>
                <c:pt idx="8">
                  <c:v>13</c:v>
                </c:pt>
                <c:pt idx="9">
                  <c:v>10</c:v>
                </c:pt>
                <c:pt idx="10">
                  <c:v>7</c:v>
                </c:pt>
                <c:pt idx="11">
                  <c:v>8</c:v>
                </c:pt>
                <c:pt idx="12">
                  <c:v>9</c:v>
                </c:pt>
                <c:pt idx="13">
                  <c:v>12</c:v>
                </c:pt>
                <c:pt idx="14">
                  <c:v>11</c:v>
                </c:pt>
                <c:pt idx="15">
                  <c:v>11</c:v>
                </c:pt>
              </c:numCache>
            </c:numRef>
          </c:val>
          <c:smooth val="0"/>
          <c:extLst>
            <c:ext xmlns:c16="http://schemas.microsoft.com/office/drawing/2014/chart" uri="{C3380CC4-5D6E-409C-BE32-E72D297353CC}">
              <c16:uniqueId val="{00000000-F627-4EC6-A432-C7C7A91A19FC}"/>
            </c:ext>
          </c:extLst>
        </c:ser>
        <c:ser>
          <c:idx val="1"/>
          <c:order val="1"/>
          <c:tx>
            <c:strRef>
              <c:f>Sheet1!$C$1</c:f>
              <c:strCache>
                <c:ptCount val="1"/>
                <c:pt idx="0">
                  <c:v>Big Business</c:v>
                </c:pt>
              </c:strCache>
            </c:strRef>
          </c:tx>
          <c:spPr>
            <a:ln w="28575" cap="rnd">
              <a:solidFill>
                <a:srgbClr val="F79321"/>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27-4EC6-A432-C7C7A91A19FC}"/>
                </c:ext>
              </c:extLst>
            </c:dLbl>
            <c:dLbl>
              <c:idx val="14"/>
              <c:tx>
                <c:rich>
                  <a:bodyPr/>
                  <a:lstStyle/>
                  <a:p>
                    <a:fld id="{1C37F0F9-E4FB-4642-983A-FA37C97AE936}" type="SERIESNAME">
                      <a:rPr lang="en-US"/>
                      <a:pPr/>
                      <a:t>[SERIES NAME]</a:t>
                    </a:fld>
                    <a:endParaRPr lang="en-US"/>
                  </a:p>
                </c:rich>
              </c:tx>
              <c:dLblPos val="t"/>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27-4EC6-A432-C7C7A91A19FC}"/>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27-4EC6-A432-C7C7A91A19FC}"/>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Sheet1!$C$2:$C$17</c:f>
              <c:numCache>
                <c:formatCode>General</c:formatCode>
                <c:ptCount val="16"/>
                <c:pt idx="0">
                  <c:v>24</c:v>
                </c:pt>
                <c:pt idx="1">
                  <c:v>22</c:v>
                </c:pt>
                <c:pt idx="2">
                  <c:v>18</c:v>
                </c:pt>
                <c:pt idx="3">
                  <c:v>18</c:v>
                </c:pt>
                <c:pt idx="4">
                  <c:v>20</c:v>
                </c:pt>
                <c:pt idx="5">
                  <c:v>16</c:v>
                </c:pt>
                <c:pt idx="6">
                  <c:v>19</c:v>
                </c:pt>
                <c:pt idx="7">
                  <c:v>19</c:v>
                </c:pt>
                <c:pt idx="8">
                  <c:v>21</c:v>
                </c:pt>
                <c:pt idx="9">
                  <c:v>22</c:v>
                </c:pt>
                <c:pt idx="10">
                  <c:v>21</c:v>
                </c:pt>
                <c:pt idx="11">
                  <c:v>21</c:v>
                </c:pt>
                <c:pt idx="12">
                  <c:v>18</c:v>
                </c:pt>
                <c:pt idx="13">
                  <c:v>21</c:v>
                </c:pt>
                <c:pt idx="14">
                  <c:v>25</c:v>
                </c:pt>
                <c:pt idx="15">
                  <c:v>23</c:v>
                </c:pt>
              </c:numCache>
            </c:numRef>
          </c:val>
          <c:smooth val="0"/>
          <c:extLst>
            <c:ext xmlns:c16="http://schemas.microsoft.com/office/drawing/2014/chart" uri="{C3380CC4-5D6E-409C-BE32-E72D297353CC}">
              <c16:uniqueId val="{00000001-F627-4EC6-A432-C7C7A91A19FC}"/>
            </c:ext>
          </c:extLst>
        </c:ser>
        <c:dLbls>
          <c:showLegendKey val="0"/>
          <c:showVal val="0"/>
          <c:showCatName val="0"/>
          <c:showSerName val="0"/>
          <c:showPercent val="0"/>
          <c:showBubbleSize val="0"/>
        </c:dLbls>
        <c:smooth val="0"/>
        <c:axId val="2069440351"/>
        <c:axId val="1880987999"/>
      </c:lineChart>
      <c:catAx>
        <c:axId val="2069440351"/>
        <c:scaling>
          <c:orientation val="minMax"/>
        </c:scaling>
        <c:delete val="0"/>
        <c:axPos val="b"/>
        <c:numFmt formatCode="General"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80987999"/>
        <c:crosses val="autoZero"/>
        <c:auto val="1"/>
        <c:lblAlgn val="ctr"/>
        <c:lblOffset val="100"/>
        <c:tickLblSkip val="3"/>
        <c:noMultiLvlLbl val="0"/>
      </c:catAx>
      <c:valAx>
        <c:axId val="1880987999"/>
        <c:scaling>
          <c:orientation val="minMax"/>
          <c:min val="5"/>
        </c:scaling>
        <c:delete val="0"/>
        <c:axPos val="l"/>
        <c:numFmt formatCode="General"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69440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57DBC"/>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27.7</c:v>
                </c:pt>
                <c:pt idx="1">
                  <c:v>30.74</c:v>
                </c:pt>
                <c:pt idx="2">
                  <c:v>41.75</c:v>
                </c:pt>
                <c:pt idx="3">
                  <c:v>54.33</c:v>
                </c:pt>
              </c:numCache>
            </c:numRef>
          </c:val>
          <c:extLst>
            <c:ext xmlns:c16="http://schemas.microsoft.com/office/drawing/2014/chart" uri="{C3380CC4-5D6E-409C-BE32-E72D297353CC}">
              <c16:uniqueId val="{00000000-BE8A-40CB-A162-DBBC40753B47}"/>
            </c:ext>
          </c:extLst>
        </c:ser>
        <c:dLbls>
          <c:showLegendKey val="0"/>
          <c:showVal val="0"/>
          <c:showCatName val="0"/>
          <c:showSerName val="0"/>
          <c:showPercent val="0"/>
          <c:showBubbleSize val="0"/>
        </c:dLbls>
        <c:gapWidth val="75"/>
        <c:overlap val="-27"/>
        <c:axId val="1288090784"/>
        <c:axId val="1607825584"/>
      </c:barChart>
      <c:catAx>
        <c:axId val="1288090784"/>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07825584"/>
        <c:crosses val="autoZero"/>
        <c:auto val="1"/>
        <c:lblAlgn val="ctr"/>
        <c:lblOffset val="100"/>
        <c:noMultiLvlLbl val="0"/>
      </c:catAx>
      <c:valAx>
        <c:axId val="1607825584"/>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b="1" i="0">
                    <a:latin typeface="Arial" panose="020B0604020202020204" pitchFamily="34" charset="0"/>
                    <a:cs typeface="Arial" panose="020B0604020202020204" pitchFamily="34" charset="0"/>
                  </a:rPr>
                  <a:t>$ Millions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88090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57DBC"/>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2013</c:v>
                </c:pt>
                <c:pt idx="1">
                  <c:v>2017</c:v>
                </c:pt>
              </c:numCache>
            </c:numRef>
          </c:cat>
          <c:val>
            <c:numRef>
              <c:f>Sheet1!$B$2:$B$3</c:f>
              <c:numCache>
                <c:formatCode>0%</c:formatCode>
                <c:ptCount val="2"/>
                <c:pt idx="0">
                  <c:v>7.0000000000000007E-2</c:v>
                </c:pt>
                <c:pt idx="1">
                  <c:v>0.36</c:v>
                </c:pt>
              </c:numCache>
            </c:numRef>
          </c:val>
          <c:extLst>
            <c:ext xmlns:c16="http://schemas.microsoft.com/office/drawing/2014/chart" uri="{C3380CC4-5D6E-409C-BE32-E72D297353CC}">
              <c16:uniqueId val="{00000000-31D3-47D0-BEEA-7A7C33698FC2}"/>
            </c:ext>
          </c:extLst>
        </c:ser>
        <c:dLbls>
          <c:showLegendKey val="0"/>
          <c:showVal val="0"/>
          <c:showCatName val="0"/>
          <c:showSerName val="0"/>
          <c:showPercent val="0"/>
          <c:showBubbleSize val="0"/>
        </c:dLbls>
        <c:gapWidth val="100"/>
        <c:axId val="1285325360"/>
        <c:axId val="1296321264"/>
      </c:barChart>
      <c:catAx>
        <c:axId val="1285325360"/>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96321264"/>
        <c:crosses val="autoZero"/>
        <c:auto val="1"/>
        <c:lblAlgn val="ctr"/>
        <c:lblOffset val="100"/>
        <c:noMultiLvlLbl val="0"/>
      </c:catAx>
      <c:valAx>
        <c:axId val="1296321264"/>
        <c:scaling>
          <c:orientation val="minMax"/>
        </c:scaling>
        <c:delete val="0"/>
        <c:axPos val="l"/>
        <c:numFmt formatCode="0%"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85325360"/>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253539114714348E-2"/>
          <c:y val="2.3003590068482817E-2"/>
          <c:w val="0.90560843433275662"/>
          <c:h val="0.85623651838778758"/>
        </c:manualLayout>
      </c:layout>
      <c:barChart>
        <c:barDir val="col"/>
        <c:grouping val="clustered"/>
        <c:varyColors val="0"/>
        <c:ser>
          <c:idx val="0"/>
          <c:order val="0"/>
          <c:tx>
            <c:strRef>
              <c:f>Sheet1!$B$1</c:f>
              <c:strCache>
                <c:ptCount val="1"/>
                <c:pt idx="0">
                  <c:v>Series 1</c:v>
                </c:pt>
              </c:strCache>
            </c:strRef>
          </c:tx>
          <c:spPr>
            <a:solidFill>
              <a:srgbClr val="357DBC"/>
            </a:solidFill>
            <a:ln>
              <a:noFill/>
            </a:ln>
            <a:effectLst/>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C8-48F1-AA7C-B6207B2E779A}"/>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C8-48F1-AA7C-B6207B2E779A}"/>
                </c:ext>
              </c:extLst>
            </c:dLbl>
            <c:dLbl>
              <c:idx val="19"/>
              <c:spPr>
                <a:noFill/>
                <a:ln>
                  <a:noFill/>
                </a:ln>
                <a:effectLst/>
              </c:spPr>
              <c:txPr>
                <a:bodyPr rot="0" spcFirstLastPara="1" vertOverflow="ellipsis" vert="horz" wrap="square" anchor="ctr" anchorCtr="1"/>
                <a:lstStyle/>
                <a:p>
                  <a:pPr algn="ct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C8-48F1-AA7C-B6207B2E779A}"/>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1</c:v>
                </c:pt>
                <c:pt idx="1">
                  <c:v>0</c:v>
                </c:pt>
                <c:pt idx="2">
                  <c:v>2</c:v>
                </c:pt>
                <c:pt idx="3">
                  <c:v>0</c:v>
                </c:pt>
                <c:pt idx="4">
                  <c:v>0</c:v>
                </c:pt>
                <c:pt idx="5">
                  <c:v>1</c:v>
                </c:pt>
                <c:pt idx="6">
                  <c:v>1</c:v>
                </c:pt>
                <c:pt idx="7">
                  <c:v>3</c:v>
                </c:pt>
                <c:pt idx="8">
                  <c:v>0</c:v>
                </c:pt>
                <c:pt idx="9">
                  <c:v>1</c:v>
                </c:pt>
                <c:pt idx="10">
                  <c:v>0</c:v>
                </c:pt>
                <c:pt idx="11">
                  <c:v>2</c:v>
                </c:pt>
                <c:pt idx="12">
                  <c:v>4</c:v>
                </c:pt>
                <c:pt idx="13">
                  <c:v>5</c:v>
                </c:pt>
                <c:pt idx="14">
                  <c:v>3</c:v>
                </c:pt>
                <c:pt idx="15">
                  <c:v>1</c:v>
                </c:pt>
                <c:pt idx="16">
                  <c:v>5</c:v>
                </c:pt>
                <c:pt idx="17">
                  <c:v>4</c:v>
                </c:pt>
                <c:pt idx="18">
                  <c:v>8</c:v>
                </c:pt>
                <c:pt idx="19">
                  <c:v>5</c:v>
                </c:pt>
              </c:numCache>
            </c:numRef>
          </c:val>
          <c:extLst>
            <c:ext xmlns:c16="http://schemas.microsoft.com/office/drawing/2014/chart" uri="{C3380CC4-5D6E-409C-BE32-E72D297353CC}">
              <c16:uniqueId val="{00000000-FCC8-48F1-AA7C-B6207B2E779A}"/>
            </c:ext>
          </c:extLst>
        </c:ser>
        <c:dLbls>
          <c:showLegendKey val="0"/>
          <c:showVal val="0"/>
          <c:showCatName val="0"/>
          <c:showSerName val="0"/>
          <c:showPercent val="0"/>
          <c:showBubbleSize val="0"/>
        </c:dLbls>
        <c:gapWidth val="75"/>
        <c:axId val="1604216432"/>
        <c:axId val="1607482688"/>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numRef>
                    <c:extLst>
                      <c:ext uri="{02D57815-91ED-43cb-92C2-25804820EDAC}">
                        <c15:formulaRef>
                          <c15:sqref>Sheet1!$A$2:$A$21</c15:sqref>
                        </c15:formulaRef>
                      </c:ext>
                    </c:extLst>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extLst>
                      <c:ext uri="{02D57815-91ED-43cb-92C2-25804820EDAC}">
                        <c15:formulaRef>
                          <c15:sqref>Sheet1!$C$2:$C$21</c15:sqref>
                        </c15:formulaRef>
                      </c:ext>
                    </c:extLst>
                    <c:numCache>
                      <c:formatCode>General</c:formatCode>
                      <c:ptCount val="20"/>
                      <c:pt idx="0">
                        <c:v>2.4</c:v>
                      </c:pt>
                      <c:pt idx="1">
                        <c:v>4.4000000000000004</c:v>
                      </c:pt>
                      <c:pt idx="2">
                        <c:v>1.8</c:v>
                      </c:pt>
                      <c:pt idx="3">
                        <c:v>2.8</c:v>
                      </c:pt>
                    </c:numCache>
                  </c:numRef>
                </c:val>
                <c:extLst>
                  <c:ext xmlns:c16="http://schemas.microsoft.com/office/drawing/2014/chart" uri="{C3380CC4-5D6E-409C-BE32-E72D297353CC}">
                    <c16:uniqueId val="{00000001-FCC8-48F1-AA7C-B6207B2E779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Sheet1!$A$2:$A$21</c15:sqref>
                        </c15:formulaRef>
                      </c:ext>
                    </c:extLst>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extLst xmlns:c15="http://schemas.microsoft.com/office/drawing/2012/chart">
                      <c:ext xmlns:c15="http://schemas.microsoft.com/office/drawing/2012/chart" uri="{02D57815-91ED-43cb-92C2-25804820EDAC}">
                        <c15:formulaRef>
                          <c15:sqref>Sheet1!$D$2:$D$21</c15:sqref>
                        </c15:formulaRef>
                      </c:ext>
                    </c:extLst>
                    <c:numCache>
                      <c:formatCode>General</c:formatCode>
                      <c:ptCount val="20"/>
                      <c:pt idx="0">
                        <c:v>2</c:v>
                      </c:pt>
                      <c:pt idx="1">
                        <c:v>2</c:v>
                      </c:pt>
                      <c:pt idx="2">
                        <c:v>3</c:v>
                      </c:pt>
                      <c:pt idx="3">
                        <c:v>5</c:v>
                      </c:pt>
                    </c:numCache>
                  </c:numRef>
                </c:val>
                <c:extLst xmlns:c15="http://schemas.microsoft.com/office/drawing/2012/chart">
                  <c:ext xmlns:c16="http://schemas.microsoft.com/office/drawing/2014/chart" uri="{C3380CC4-5D6E-409C-BE32-E72D297353CC}">
                    <c16:uniqueId val="{00000002-FCC8-48F1-AA7C-B6207B2E779A}"/>
                  </c:ext>
                </c:extLst>
              </c15:ser>
            </c15:filteredBarSeries>
          </c:ext>
        </c:extLst>
      </c:barChart>
      <c:catAx>
        <c:axId val="1604216432"/>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07482688"/>
        <c:crosses val="autoZero"/>
        <c:auto val="1"/>
        <c:lblAlgn val="ctr"/>
        <c:lblOffset val="100"/>
        <c:noMultiLvlLbl val="0"/>
      </c:catAx>
      <c:valAx>
        <c:axId val="1607482688"/>
        <c:scaling>
          <c:orientation val="minMax"/>
        </c:scaling>
        <c:delete val="0"/>
        <c:axPos val="l"/>
        <c:numFmt formatCode="General"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04216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81693677747298E-2"/>
          <c:y val="0.24832534646090706"/>
          <c:w val="0.89258529409291754"/>
          <c:h val="0.52128647427470731"/>
        </c:manualLayout>
      </c:layout>
      <c:lineChart>
        <c:grouping val="standard"/>
        <c:varyColors val="0"/>
        <c:ser>
          <c:idx val="0"/>
          <c:order val="0"/>
          <c:tx>
            <c:strRef>
              <c:f>Sheet1!$B$1</c:f>
              <c:strCache>
                <c:ptCount val="1"/>
                <c:pt idx="0">
                  <c:v>Dystopia</c:v>
                </c:pt>
              </c:strCache>
            </c:strRef>
          </c:tx>
          <c:spPr>
            <a:ln w="28575" cap="rnd">
              <a:solidFill>
                <a:srgbClr val="357DBC"/>
              </a:solidFill>
              <a:round/>
            </a:ln>
            <a:effectLst/>
          </c:spPr>
          <c:marker>
            <c:symbol val="none"/>
          </c:marker>
          <c:dLbls>
            <c:dLbl>
              <c:idx val="0"/>
              <c:layout>
                <c:manualLayout>
                  <c:x val="-1.4857158338609117E-2"/>
                  <c:y val="-0.1491350060368911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A3D3-4C56-8465-7816628D7ED8}"/>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Sheet1!$B$2:$B$17</c:f>
              <c:numCache>
                <c:formatCode>0</c:formatCode>
                <c:ptCount val="16"/>
                <c:pt idx="0">
                  <c:v>5.333333333333333</c:v>
                </c:pt>
                <c:pt idx="1">
                  <c:v>9.75</c:v>
                </c:pt>
                <c:pt idx="2">
                  <c:v>7.416666666666667</c:v>
                </c:pt>
                <c:pt idx="3">
                  <c:v>7.916666666666667</c:v>
                </c:pt>
                <c:pt idx="4">
                  <c:v>7.75</c:v>
                </c:pt>
                <c:pt idx="5">
                  <c:v>9</c:v>
                </c:pt>
                <c:pt idx="6">
                  <c:v>9.5</c:v>
                </c:pt>
                <c:pt idx="7">
                  <c:v>13</c:v>
                </c:pt>
                <c:pt idx="8">
                  <c:v>18.333333333333332</c:v>
                </c:pt>
                <c:pt idx="9">
                  <c:v>18.416666666666668</c:v>
                </c:pt>
                <c:pt idx="10">
                  <c:v>22.5</c:v>
                </c:pt>
                <c:pt idx="11">
                  <c:v>22.416666666666668</c:v>
                </c:pt>
                <c:pt idx="12">
                  <c:v>21.833333333333332</c:v>
                </c:pt>
                <c:pt idx="13">
                  <c:v>24.583333333333332</c:v>
                </c:pt>
                <c:pt idx="14">
                  <c:v>23.916666666666668</c:v>
                </c:pt>
                <c:pt idx="15">
                  <c:v>23.25</c:v>
                </c:pt>
              </c:numCache>
            </c:numRef>
          </c:val>
          <c:smooth val="0"/>
          <c:extLst>
            <c:ext xmlns:c16="http://schemas.microsoft.com/office/drawing/2014/chart" uri="{C3380CC4-5D6E-409C-BE32-E72D297353CC}">
              <c16:uniqueId val="{00000000-A3D3-4C56-8465-7816628D7ED8}"/>
            </c:ext>
          </c:extLst>
        </c:ser>
        <c:ser>
          <c:idx val="1"/>
          <c:order val="1"/>
          <c:tx>
            <c:strRef>
              <c:f>Sheet1!$C$1</c:f>
              <c:strCache>
                <c:ptCount val="1"/>
                <c:pt idx="0">
                  <c:v>Utopia</c:v>
                </c:pt>
              </c:strCache>
            </c:strRef>
          </c:tx>
          <c:spPr>
            <a:ln w="28575" cap="rnd">
              <a:solidFill>
                <a:srgbClr val="F79321"/>
              </a:solidFill>
              <a:round/>
            </a:ln>
            <a:effectLst/>
          </c:spPr>
          <c:marker>
            <c:symbol val="none"/>
          </c:marker>
          <c:dLbls>
            <c:dLbl>
              <c:idx val="0"/>
              <c:layout>
                <c:manualLayout>
                  <c:x val="4.1401644799021427E-2"/>
                  <c:y val="7.8376766635233702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A3D3-4C56-8465-7816628D7ED8}"/>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Sheet1!$C$2:$C$17</c:f>
              <c:numCache>
                <c:formatCode>0</c:formatCode>
                <c:ptCount val="16"/>
                <c:pt idx="0">
                  <c:v>68.166666666666671</c:v>
                </c:pt>
                <c:pt idx="1">
                  <c:v>58.083333333333336</c:v>
                </c:pt>
                <c:pt idx="2">
                  <c:v>45.25</c:v>
                </c:pt>
                <c:pt idx="3">
                  <c:v>39.083333333333336</c:v>
                </c:pt>
                <c:pt idx="4">
                  <c:v>35</c:v>
                </c:pt>
                <c:pt idx="5">
                  <c:v>33.166666666666664</c:v>
                </c:pt>
                <c:pt idx="6">
                  <c:v>27.916666666666668</c:v>
                </c:pt>
                <c:pt idx="7">
                  <c:v>27.833333333333332</c:v>
                </c:pt>
                <c:pt idx="8">
                  <c:v>25.333333333333332</c:v>
                </c:pt>
                <c:pt idx="9">
                  <c:v>24.916666666666668</c:v>
                </c:pt>
                <c:pt idx="10">
                  <c:v>36.833333333333336</c:v>
                </c:pt>
                <c:pt idx="11">
                  <c:v>25.5</c:v>
                </c:pt>
                <c:pt idx="12">
                  <c:v>24.333333333333332</c:v>
                </c:pt>
                <c:pt idx="13">
                  <c:v>23.833333333333332</c:v>
                </c:pt>
                <c:pt idx="14">
                  <c:v>21.416666666666668</c:v>
                </c:pt>
                <c:pt idx="15">
                  <c:v>22.25</c:v>
                </c:pt>
              </c:numCache>
            </c:numRef>
          </c:val>
          <c:smooth val="0"/>
          <c:extLst>
            <c:ext xmlns:c16="http://schemas.microsoft.com/office/drawing/2014/chart" uri="{C3380CC4-5D6E-409C-BE32-E72D297353CC}">
              <c16:uniqueId val="{00000001-A3D3-4C56-8465-7816628D7ED8}"/>
            </c:ext>
          </c:extLst>
        </c:ser>
        <c:dLbls>
          <c:showLegendKey val="0"/>
          <c:showVal val="0"/>
          <c:showCatName val="0"/>
          <c:showSerName val="0"/>
          <c:showPercent val="0"/>
          <c:showBubbleSize val="0"/>
        </c:dLbls>
        <c:smooth val="0"/>
        <c:axId val="1547420768"/>
        <c:axId val="1619028640"/>
      </c:lineChart>
      <c:catAx>
        <c:axId val="1547420768"/>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19028640"/>
        <c:crosses val="autoZero"/>
        <c:auto val="1"/>
        <c:lblAlgn val="ctr"/>
        <c:lblOffset val="100"/>
        <c:tickLblSkip val="3"/>
        <c:noMultiLvlLbl val="0"/>
      </c:catAx>
      <c:valAx>
        <c:axId val="1619028640"/>
        <c:scaling>
          <c:orientation val="minMax"/>
          <c:max val="80"/>
          <c:min val="5"/>
        </c:scaling>
        <c:delete val="0"/>
        <c:axPos val="l"/>
        <c:majorGridlines>
          <c:spPr>
            <a:ln w="9525" cap="flat" cmpd="sng" algn="ctr">
              <a:noFill/>
              <a:round/>
            </a:ln>
            <a:effectLst/>
          </c:spPr>
        </c:majorGridlines>
        <c:numFmt formatCode="0"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7420768"/>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33780502967682E-2"/>
          <c:y val="6.8454468808124752E-2"/>
          <c:w val="0.8822956816501214"/>
          <c:h val="0.48806290506316896"/>
        </c:manualLayout>
      </c:layout>
      <c:lineChart>
        <c:grouping val="standard"/>
        <c:varyColors val="0"/>
        <c:ser>
          <c:idx val="0"/>
          <c:order val="0"/>
          <c:tx>
            <c:strRef>
              <c:f>Sheet1!$B$1</c:f>
              <c:strCache>
                <c:ptCount val="1"/>
                <c:pt idx="0">
                  <c:v>Bottom 90%</c:v>
                </c:pt>
              </c:strCache>
            </c:strRef>
          </c:tx>
          <c:spPr>
            <a:ln w="28575" cap="rnd">
              <a:solidFill>
                <a:srgbClr val="357DBC"/>
              </a:solidFill>
              <a:round/>
            </a:ln>
            <a:effectLst/>
          </c:spPr>
          <c:marker>
            <c:symbol val="none"/>
          </c:marker>
          <c:dLbls>
            <c:dLbl>
              <c:idx val="38"/>
              <c:layout>
                <c:manualLayout>
                  <c:x val="-6.1057220450199297E-3"/>
                  <c:y val="-8.06636302815089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25-4E8E-BDA8-E0D2387ACBF5}"/>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Sheet1!$A$2:$A$40</c:f>
              <c:numCache>
                <c:formatCode>General</c:formatCode>
                <c:ptCount val="39"/>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numCache>
            </c:numRef>
          </c:cat>
          <c:val>
            <c:numRef>
              <c:f>Sheet1!$B$2:$B$40</c:f>
              <c:numCache>
                <c:formatCode>0.00%</c:formatCode>
                <c:ptCount val="39"/>
                <c:pt idx="0">
                  <c:v>0</c:v>
                </c:pt>
                <c:pt idx="1">
                  <c:v>-2.1999999999999999E-2</c:v>
                </c:pt>
                <c:pt idx="2">
                  <c:v>-2.5999999999999999E-2</c:v>
                </c:pt>
                <c:pt idx="3">
                  <c:v>-3.9E-2</c:v>
                </c:pt>
                <c:pt idx="4">
                  <c:v>-3.6999999999999998E-2</c:v>
                </c:pt>
                <c:pt idx="5">
                  <c:v>-1.7999999999999999E-2</c:v>
                </c:pt>
                <c:pt idx="6">
                  <c:v>-0.01</c:v>
                </c:pt>
                <c:pt idx="7">
                  <c:v>1.0999999999999999E-2</c:v>
                </c:pt>
                <c:pt idx="8">
                  <c:v>2.1000000000000001E-2</c:v>
                </c:pt>
                <c:pt idx="9">
                  <c:v>2.1999999999999999E-2</c:v>
                </c:pt>
                <c:pt idx="10">
                  <c:v>1.7999999999999999E-2</c:v>
                </c:pt>
                <c:pt idx="11">
                  <c:v>1.0999999999999999E-2</c:v>
                </c:pt>
                <c:pt idx="12">
                  <c:v>0</c:v>
                </c:pt>
                <c:pt idx="13">
                  <c:v>1.4999999999999999E-2</c:v>
                </c:pt>
                <c:pt idx="14">
                  <c:v>8.9999999999999993E-3</c:v>
                </c:pt>
                <c:pt idx="15">
                  <c:v>0.02</c:v>
                </c:pt>
                <c:pt idx="16">
                  <c:v>2.8000000000000001E-2</c:v>
                </c:pt>
                <c:pt idx="17">
                  <c:v>4.1000000000000002E-2</c:v>
                </c:pt>
                <c:pt idx="18">
                  <c:v>7.0000000000000007E-2</c:v>
                </c:pt>
                <c:pt idx="19">
                  <c:v>0.11</c:v>
                </c:pt>
                <c:pt idx="20">
                  <c:v>0.13200000000000001</c:v>
                </c:pt>
                <c:pt idx="21">
                  <c:v>0.153</c:v>
                </c:pt>
                <c:pt idx="22">
                  <c:v>0.157</c:v>
                </c:pt>
                <c:pt idx="23">
                  <c:v>0.156</c:v>
                </c:pt>
                <c:pt idx="24">
                  <c:v>0.157</c:v>
                </c:pt>
                <c:pt idx="25">
                  <c:v>0.156</c:v>
                </c:pt>
                <c:pt idx="26">
                  <c:v>0.15</c:v>
                </c:pt>
                <c:pt idx="27">
                  <c:v>0.157</c:v>
                </c:pt>
                <c:pt idx="28">
                  <c:v>0.16700000000000001</c:v>
                </c:pt>
                <c:pt idx="29">
                  <c:v>0.16</c:v>
                </c:pt>
                <c:pt idx="30">
                  <c:v>0.16</c:v>
                </c:pt>
                <c:pt idx="31">
                  <c:v>0.152</c:v>
                </c:pt>
                <c:pt idx="32">
                  <c:v>0.14499999999999999</c:v>
                </c:pt>
                <c:pt idx="33">
                  <c:v>0.14599999999999999</c:v>
                </c:pt>
                <c:pt idx="34">
                  <c:v>0.151</c:v>
                </c:pt>
                <c:pt idx="35">
                  <c:v>0.16600000000000001</c:v>
                </c:pt>
                <c:pt idx="36">
                  <c:v>0.20499999999999999</c:v>
                </c:pt>
                <c:pt idx="37">
                  <c:v>0.21</c:v>
                </c:pt>
                <c:pt idx="38">
                  <c:v>0.222</c:v>
                </c:pt>
              </c:numCache>
            </c:numRef>
          </c:val>
          <c:smooth val="0"/>
          <c:extLst>
            <c:ext xmlns:c16="http://schemas.microsoft.com/office/drawing/2014/chart" uri="{C3380CC4-5D6E-409C-BE32-E72D297353CC}">
              <c16:uniqueId val="{00000000-7525-4E8E-BDA8-E0D2387ACBF5}"/>
            </c:ext>
          </c:extLst>
        </c:ser>
        <c:ser>
          <c:idx val="1"/>
          <c:order val="1"/>
          <c:tx>
            <c:strRef>
              <c:f>Sheet1!$C$1</c:f>
              <c:strCache>
                <c:ptCount val="1"/>
                <c:pt idx="0">
                  <c:v>Top 1% </c:v>
                </c:pt>
              </c:strCache>
            </c:strRef>
          </c:tx>
          <c:spPr>
            <a:ln w="28575" cap="rnd">
              <a:solidFill>
                <a:srgbClr val="F79321"/>
              </a:solidFill>
              <a:round/>
            </a:ln>
            <a:effectLst/>
          </c:spPr>
          <c:marker>
            <c:symbol val="none"/>
          </c:marker>
          <c:dLbls>
            <c:dLbl>
              <c:idx val="38"/>
              <c:layout>
                <c:manualLayout>
                  <c:x val="-5.4123783103326491E-3"/>
                  <c:y val="-9.08805679090213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25-4E8E-BDA8-E0D2387ACBF5}"/>
                </c:ext>
              </c:extLst>
            </c:dLbl>
            <c:numFmt formatCode="0%" sourceLinked="0"/>
            <c:spPr>
              <a:noFill/>
              <a:ln>
                <a:noFill/>
              </a:ln>
              <a:effectLst/>
            </c:spPr>
            <c:txPr>
              <a:bodyPr rot="0" spcFirstLastPara="1" vertOverflow="ellipsis" vert="horz" wrap="square" anchor="ctr" anchorCtr="1"/>
              <a:lstStyle/>
              <a:p>
                <a:pPr algn="ctr" rtl="0">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Sheet1!$A$2:$A$40</c:f>
              <c:numCache>
                <c:formatCode>General</c:formatCode>
                <c:ptCount val="39"/>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numCache>
            </c:numRef>
          </c:cat>
          <c:val>
            <c:numRef>
              <c:f>Sheet1!$C$2:$C$40</c:f>
              <c:numCache>
                <c:formatCode>0.00%</c:formatCode>
                <c:ptCount val="39"/>
                <c:pt idx="0">
                  <c:v>0</c:v>
                </c:pt>
                <c:pt idx="1">
                  <c:v>3.4000000000000002E-2</c:v>
                </c:pt>
                <c:pt idx="2">
                  <c:v>3.1E-2</c:v>
                </c:pt>
                <c:pt idx="3">
                  <c:v>9.5000000000000001E-2</c:v>
                </c:pt>
                <c:pt idx="4">
                  <c:v>0.13600000000000001</c:v>
                </c:pt>
                <c:pt idx="5">
                  <c:v>0.20699999999999999</c:v>
                </c:pt>
                <c:pt idx="6">
                  <c:v>0.23</c:v>
                </c:pt>
                <c:pt idx="7">
                  <c:v>0.32600000000000001</c:v>
                </c:pt>
                <c:pt idx="8">
                  <c:v>0.53500000000000003</c:v>
                </c:pt>
                <c:pt idx="9">
                  <c:v>0.68700000000000006</c:v>
                </c:pt>
                <c:pt idx="10">
                  <c:v>0.63300000000000001</c:v>
                </c:pt>
                <c:pt idx="11">
                  <c:v>0.64800000000000002</c:v>
                </c:pt>
                <c:pt idx="12">
                  <c:v>0.53600000000000003</c:v>
                </c:pt>
                <c:pt idx="13">
                  <c:v>0.74299999999999999</c:v>
                </c:pt>
                <c:pt idx="14">
                  <c:v>0.67900000000000005</c:v>
                </c:pt>
                <c:pt idx="15">
                  <c:v>0.63400000000000001</c:v>
                </c:pt>
                <c:pt idx="16">
                  <c:v>0.70199999999999996</c:v>
                </c:pt>
                <c:pt idx="17">
                  <c:v>0.79</c:v>
                </c:pt>
                <c:pt idx="18">
                  <c:v>1.006</c:v>
                </c:pt>
                <c:pt idx="19">
                  <c:v>1.131</c:v>
                </c:pt>
                <c:pt idx="20">
                  <c:v>1.2969999999999999</c:v>
                </c:pt>
                <c:pt idx="21">
                  <c:v>1.448</c:v>
                </c:pt>
                <c:pt idx="22">
                  <c:v>1.304</c:v>
                </c:pt>
                <c:pt idx="23">
                  <c:v>1.093</c:v>
                </c:pt>
                <c:pt idx="24">
                  <c:v>1.139</c:v>
                </c:pt>
                <c:pt idx="25">
                  <c:v>1.272</c:v>
                </c:pt>
                <c:pt idx="26">
                  <c:v>1.353</c:v>
                </c:pt>
                <c:pt idx="27">
                  <c:v>1.4339999999999999</c:v>
                </c:pt>
                <c:pt idx="28">
                  <c:v>1.5620000000000001</c:v>
                </c:pt>
                <c:pt idx="29">
                  <c:v>1.375</c:v>
                </c:pt>
                <c:pt idx="30">
                  <c:v>1.1619999999999999</c:v>
                </c:pt>
                <c:pt idx="31">
                  <c:v>1.3080000000000001</c:v>
                </c:pt>
                <c:pt idx="32">
                  <c:v>1.34</c:v>
                </c:pt>
                <c:pt idx="33">
                  <c:v>1.4830000000000001</c:v>
                </c:pt>
                <c:pt idx="34">
                  <c:v>1.375</c:v>
                </c:pt>
                <c:pt idx="35">
                  <c:v>1.49</c:v>
                </c:pt>
                <c:pt idx="36">
                  <c:v>1.5620000000000001</c:v>
                </c:pt>
                <c:pt idx="37">
                  <c:v>1.4810000000000001</c:v>
                </c:pt>
                <c:pt idx="38">
                  <c:v>1.573</c:v>
                </c:pt>
              </c:numCache>
            </c:numRef>
          </c:val>
          <c:smooth val="0"/>
          <c:extLst>
            <c:ext xmlns:c16="http://schemas.microsoft.com/office/drawing/2014/chart" uri="{C3380CC4-5D6E-409C-BE32-E72D297353CC}">
              <c16:uniqueId val="{00000001-7525-4E8E-BDA8-E0D2387ACBF5}"/>
            </c:ext>
          </c:extLst>
        </c:ser>
        <c:ser>
          <c:idx val="2"/>
          <c:order val="2"/>
          <c:tx>
            <c:strRef>
              <c:f>Sheet1!$D$1</c:f>
              <c:strCache>
                <c:ptCount val="1"/>
                <c:pt idx="0">
                  <c:v>Top 0.1% </c:v>
                </c:pt>
              </c:strCache>
            </c:strRef>
          </c:tx>
          <c:spPr>
            <a:ln w="28575" cap="rnd">
              <a:solidFill>
                <a:srgbClr val="42B09D"/>
              </a:solidFill>
              <a:round/>
            </a:ln>
            <a:effectLst/>
          </c:spPr>
          <c:marker>
            <c:symbol val="none"/>
          </c:marker>
          <c:dLbls>
            <c:dLbl>
              <c:idx val="38"/>
              <c:layout>
                <c:manualLayout>
                  <c:x val="-5.4124354928865815E-3"/>
                  <c:y val="-5.20254361587154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25-4E8E-BDA8-E0D2387ACBF5}"/>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Sheet1!$A$2:$A$40</c:f>
              <c:numCache>
                <c:formatCode>General</c:formatCode>
                <c:ptCount val="39"/>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numCache>
            </c:numRef>
          </c:cat>
          <c:val>
            <c:numRef>
              <c:f>Sheet1!$D$2:$D$40</c:f>
              <c:numCache>
                <c:formatCode>0.00%</c:formatCode>
                <c:ptCount val="39"/>
                <c:pt idx="0">
                  <c:v>0</c:v>
                </c:pt>
                <c:pt idx="1">
                  <c:v>5.8000000000000003E-2</c:v>
                </c:pt>
                <c:pt idx="2">
                  <c:v>7.2999999999999995E-2</c:v>
                </c:pt>
                <c:pt idx="3">
                  <c:v>0.17399999999999999</c:v>
                </c:pt>
                <c:pt idx="4">
                  <c:v>0.28699999999999998</c:v>
                </c:pt>
                <c:pt idx="5">
                  <c:v>0.44</c:v>
                </c:pt>
                <c:pt idx="6">
                  <c:v>0.45800000000000002</c:v>
                </c:pt>
                <c:pt idx="7">
                  <c:v>0.60899999999999999</c:v>
                </c:pt>
                <c:pt idx="8">
                  <c:v>1.0660000000000001</c:v>
                </c:pt>
                <c:pt idx="9">
                  <c:v>1.4019999999999999</c:v>
                </c:pt>
                <c:pt idx="10">
                  <c:v>1.2390000000000001</c:v>
                </c:pt>
                <c:pt idx="11">
                  <c:v>1.298</c:v>
                </c:pt>
                <c:pt idx="12">
                  <c:v>1.046</c:v>
                </c:pt>
                <c:pt idx="13">
                  <c:v>1.56</c:v>
                </c:pt>
                <c:pt idx="14">
                  <c:v>1.4019999999999999</c:v>
                </c:pt>
                <c:pt idx="15">
                  <c:v>1.2689999999999999</c:v>
                </c:pt>
                <c:pt idx="16">
                  <c:v>1.37</c:v>
                </c:pt>
                <c:pt idx="17">
                  <c:v>1.573</c:v>
                </c:pt>
                <c:pt idx="18">
                  <c:v>2.2559999999999998</c:v>
                </c:pt>
                <c:pt idx="19">
                  <c:v>2.5489999999999999</c:v>
                </c:pt>
                <c:pt idx="20">
                  <c:v>3.0049999999999999</c:v>
                </c:pt>
                <c:pt idx="21">
                  <c:v>3.3759999999999999</c:v>
                </c:pt>
                <c:pt idx="22">
                  <c:v>3.0049999999999999</c:v>
                </c:pt>
                <c:pt idx="23">
                  <c:v>2.395</c:v>
                </c:pt>
                <c:pt idx="24">
                  <c:v>2.5009999999999999</c:v>
                </c:pt>
                <c:pt idx="25">
                  <c:v>2.8759999999999999</c:v>
                </c:pt>
                <c:pt idx="26">
                  <c:v>3.069</c:v>
                </c:pt>
                <c:pt idx="27">
                  <c:v>3.2490000000000001</c:v>
                </c:pt>
                <c:pt idx="28">
                  <c:v>3.625</c:v>
                </c:pt>
                <c:pt idx="29">
                  <c:v>3.09</c:v>
                </c:pt>
                <c:pt idx="30">
                  <c:v>2.4159999999999999</c:v>
                </c:pt>
                <c:pt idx="31">
                  <c:v>2.78</c:v>
                </c:pt>
                <c:pt idx="32">
                  <c:v>2.79</c:v>
                </c:pt>
                <c:pt idx="33">
                  <c:v>3.2789999999999999</c:v>
                </c:pt>
                <c:pt idx="34">
                  <c:v>2.8929999999999998</c:v>
                </c:pt>
                <c:pt idx="35">
                  <c:v>3.2370000000000001</c:v>
                </c:pt>
                <c:pt idx="36">
                  <c:v>3.379</c:v>
                </c:pt>
                <c:pt idx="37">
                  <c:v>3.1030000000000002</c:v>
                </c:pt>
                <c:pt idx="38">
                  <c:v>3.4319999999999999</c:v>
                </c:pt>
              </c:numCache>
            </c:numRef>
          </c:val>
          <c:smooth val="0"/>
          <c:extLst>
            <c:ext xmlns:c16="http://schemas.microsoft.com/office/drawing/2014/chart" uri="{C3380CC4-5D6E-409C-BE32-E72D297353CC}">
              <c16:uniqueId val="{00000002-7525-4E8E-BDA8-E0D2387ACBF5}"/>
            </c:ext>
          </c:extLst>
        </c:ser>
        <c:dLbls>
          <c:showLegendKey val="0"/>
          <c:showVal val="0"/>
          <c:showCatName val="0"/>
          <c:showSerName val="0"/>
          <c:showPercent val="0"/>
          <c:showBubbleSize val="0"/>
        </c:dLbls>
        <c:smooth val="0"/>
        <c:axId val="1559395648"/>
        <c:axId val="1779140592"/>
      </c:lineChart>
      <c:catAx>
        <c:axId val="1559395648"/>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79140592"/>
        <c:crosses val="autoZero"/>
        <c:auto val="1"/>
        <c:lblAlgn val="ctr"/>
        <c:lblOffset val="100"/>
        <c:tickLblSkip val="10"/>
        <c:noMultiLvlLbl val="0"/>
      </c:catAx>
      <c:valAx>
        <c:axId val="1779140592"/>
        <c:scaling>
          <c:orientation val="minMax"/>
          <c:max val="4"/>
          <c:min val="0"/>
        </c:scaling>
        <c:delete val="0"/>
        <c:axPos val="l"/>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59395648"/>
        <c:crosses val="autoZero"/>
        <c:crossBetween val="between"/>
        <c:majorUnit val="2"/>
      </c:valAx>
      <c:spPr>
        <a:noFill/>
        <a:ln>
          <a:noFill/>
        </a:ln>
        <a:effectLst/>
      </c:spPr>
    </c:plotArea>
    <c:legend>
      <c:legendPos val="b"/>
      <c:layout>
        <c:manualLayout>
          <c:xMode val="edge"/>
          <c:yMode val="edge"/>
          <c:x val="0.10832126435199209"/>
          <c:y val="0.81337488817521264"/>
          <c:w val="0.84863092779720439"/>
          <c:h val="0.1253226024443772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90306679992751E-2"/>
          <c:y val="0.27786747888403773"/>
          <c:w val="0.91257199367428832"/>
          <c:h val="0.4917446824942861"/>
        </c:manualLayout>
      </c:layout>
      <c:lineChart>
        <c:grouping val="standard"/>
        <c:varyColors val="0"/>
        <c:ser>
          <c:idx val="0"/>
          <c:order val="0"/>
          <c:tx>
            <c:strRef>
              <c:f>Sheet1!$B$1</c:f>
              <c:strCache>
                <c:ptCount val="1"/>
                <c:pt idx="0">
                  <c:v>Series 1</c:v>
                </c:pt>
              </c:strCache>
            </c:strRef>
          </c:tx>
          <c:spPr>
            <a:ln w="28575" cap="rnd">
              <a:solidFill>
                <a:srgbClr val="357DBC"/>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D5-4BC7-BB22-C33E4A138FBE}"/>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D5-4BC7-BB22-C33E4A138FBE}"/>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D5-4BC7-BB22-C33E4A138FBE}"/>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2008</c:v>
                </c:pt>
                <c:pt idx="1">
                  <c:v>2014</c:v>
                </c:pt>
                <c:pt idx="2">
                  <c:v>2018</c:v>
                </c:pt>
              </c:strCache>
            </c:strRef>
          </c:cat>
          <c:val>
            <c:numRef>
              <c:f>Sheet1!$B$2:$B$5</c:f>
              <c:numCache>
                <c:formatCode>General</c:formatCode>
                <c:ptCount val="3"/>
                <c:pt idx="0">
                  <c:v>78.2</c:v>
                </c:pt>
                <c:pt idx="1">
                  <c:v>78.900000000000006</c:v>
                </c:pt>
                <c:pt idx="2">
                  <c:v>78.7</c:v>
                </c:pt>
              </c:numCache>
            </c:numRef>
          </c:val>
          <c:smooth val="0"/>
          <c:extLst>
            <c:ext xmlns:c16="http://schemas.microsoft.com/office/drawing/2014/chart" uri="{C3380CC4-5D6E-409C-BE32-E72D297353CC}">
              <c16:uniqueId val="{00000000-F3D5-4BC7-BB22-C33E4A138FBE}"/>
            </c:ext>
          </c:extLst>
        </c:ser>
        <c:dLbls>
          <c:showLegendKey val="0"/>
          <c:showVal val="0"/>
          <c:showCatName val="0"/>
          <c:showSerName val="0"/>
          <c:showPercent val="0"/>
          <c:showBubbleSize val="0"/>
        </c:dLbls>
        <c:smooth val="0"/>
        <c:axId val="1547420768"/>
        <c:axId val="1619028640"/>
      </c:lineChart>
      <c:catAx>
        <c:axId val="1547420768"/>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19028640"/>
        <c:crosses val="autoZero"/>
        <c:auto val="1"/>
        <c:lblAlgn val="ctr"/>
        <c:lblOffset val="100"/>
        <c:noMultiLvlLbl val="0"/>
      </c:catAx>
      <c:valAx>
        <c:axId val="1619028640"/>
        <c:scaling>
          <c:orientation val="minMax"/>
          <c:min val="78"/>
        </c:scaling>
        <c:delete val="0"/>
        <c:axPos val="l"/>
        <c:numFmt formatCode="#,##0.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7420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888249751290542E-2"/>
          <c:y val="4.5181296039481879E-2"/>
          <c:w val="0.9033848119050274"/>
          <c:h val="0.61746397297918532"/>
        </c:manualLayout>
      </c:layout>
      <c:barChart>
        <c:barDir val="col"/>
        <c:grouping val="clustered"/>
        <c:varyColors val="0"/>
        <c:ser>
          <c:idx val="0"/>
          <c:order val="0"/>
          <c:tx>
            <c:strRef>
              <c:f>Sheet1!$B$1</c:f>
              <c:strCache>
                <c:ptCount val="1"/>
                <c:pt idx="0">
                  <c:v>Reported Losses</c:v>
                </c:pt>
              </c:strCache>
            </c:strRef>
          </c:tx>
          <c:spPr>
            <a:solidFill>
              <a:srgbClr val="357DBC"/>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Losses @ 12/2010</c:v>
                </c:pt>
                <c:pt idx="1">
                  <c:v>1 year later</c:v>
                </c:pt>
                <c:pt idx="2">
                  <c:v>2 years later</c:v>
                </c:pt>
                <c:pt idx="3">
                  <c:v>3 years later</c:v>
                </c:pt>
                <c:pt idx="4">
                  <c:v>4 years later</c:v>
                </c:pt>
                <c:pt idx="5">
                  <c:v>5 years later</c:v>
                </c:pt>
                <c:pt idx="6">
                  <c:v>6 years later</c:v>
                </c:pt>
                <c:pt idx="7">
                  <c:v>7 years later</c:v>
                </c:pt>
                <c:pt idx="8">
                  <c:v>8 years later</c:v>
                </c:pt>
                <c:pt idx="9">
                  <c:v>9 years later</c:v>
                </c:pt>
              </c:strCache>
            </c:strRef>
          </c:cat>
          <c:val>
            <c:numRef>
              <c:f>Sheet1!$B$2:$B$11</c:f>
              <c:numCache>
                <c:formatCode>#,##0.0</c:formatCode>
                <c:ptCount val="10"/>
                <c:pt idx="0">
                  <c:v>5.9592029999999996</c:v>
                </c:pt>
                <c:pt idx="1">
                  <c:v>8.1072389999999999</c:v>
                </c:pt>
                <c:pt idx="2">
                  <c:v>9.3951770000000003</c:v>
                </c:pt>
                <c:pt idx="3">
                  <c:v>10.116224000000001</c:v>
                </c:pt>
                <c:pt idx="4">
                  <c:v>10.5219</c:v>
                </c:pt>
                <c:pt idx="5">
                  <c:v>10.663957999999999</c:v>
                </c:pt>
                <c:pt idx="6">
                  <c:v>10.721075000000001</c:v>
                </c:pt>
                <c:pt idx="7">
                  <c:v>10.750316</c:v>
                </c:pt>
                <c:pt idx="8">
                  <c:v>10.775579</c:v>
                </c:pt>
                <c:pt idx="9">
                  <c:v>10.783770000000001</c:v>
                </c:pt>
              </c:numCache>
            </c:numRef>
          </c:val>
          <c:extLst>
            <c:ext xmlns:c16="http://schemas.microsoft.com/office/drawing/2014/chart" uri="{C3380CC4-5D6E-409C-BE32-E72D297353CC}">
              <c16:uniqueId val="{00000000-8502-47C6-B202-7D5A4C79AE45}"/>
            </c:ext>
          </c:extLst>
        </c:ser>
        <c:dLbls>
          <c:showLegendKey val="0"/>
          <c:showVal val="0"/>
          <c:showCatName val="0"/>
          <c:showSerName val="0"/>
          <c:showPercent val="0"/>
          <c:showBubbleSize val="0"/>
        </c:dLbls>
        <c:gapWidth val="75"/>
        <c:axId val="1899803151"/>
        <c:axId val="1899805647"/>
      </c:barChart>
      <c:lineChart>
        <c:grouping val="standard"/>
        <c:varyColors val="0"/>
        <c:ser>
          <c:idx val="1"/>
          <c:order val="1"/>
          <c:tx>
            <c:strRef>
              <c:f>Sheet1!$C$1</c:f>
              <c:strCache>
                <c:ptCount val="1"/>
                <c:pt idx="0">
                  <c:v>Ultimate Losses</c:v>
                </c:pt>
              </c:strCache>
            </c:strRef>
          </c:tx>
          <c:spPr>
            <a:ln w="28575"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02-47C6-B202-7D5A4C79AE45}"/>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02-47C6-B202-7D5A4C79AE45}"/>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502-47C6-B202-7D5A4C79AE45}"/>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02-47C6-B202-7D5A4C79AE4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Losses @ 12/2010</c:v>
                </c:pt>
                <c:pt idx="1">
                  <c:v>1 year later</c:v>
                </c:pt>
                <c:pt idx="2">
                  <c:v>2 years later</c:v>
                </c:pt>
                <c:pt idx="3">
                  <c:v>3 years later</c:v>
                </c:pt>
                <c:pt idx="4">
                  <c:v>4 years later</c:v>
                </c:pt>
                <c:pt idx="5">
                  <c:v>5 years later</c:v>
                </c:pt>
                <c:pt idx="6">
                  <c:v>6 years later</c:v>
                </c:pt>
                <c:pt idx="7">
                  <c:v>7 years later</c:v>
                </c:pt>
                <c:pt idx="8">
                  <c:v>8 years later</c:v>
                </c:pt>
                <c:pt idx="9">
                  <c:v>9 years later</c:v>
                </c:pt>
              </c:strCache>
            </c:strRef>
          </c:cat>
          <c:val>
            <c:numRef>
              <c:f>Sheet1!$C$2:$C$11</c:f>
              <c:numCache>
                <c:formatCode>#,##0.0</c:formatCode>
                <c:ptCount val="10"/>
                <c:pt idx="0">
                  <c:v>10.387994000000001</c:v>
                </c:pt>
                <c:pt idx="1">
                  <c:v>10.422976999999999</c:v>
                </c:pt>
                <c:pt idx="2">
                  <c:v>10.600277999999999</c:v>
                </c:pt>
                <c:pt idx="3">
                  <c:v>10.732008</c:v>
                </c:pt>
                <c:pt idx="4">
                  <c:v>10.860514999999999</c:v>
                </c:pt>
                <c:pt idx="5">
                  <c:v>10.889751</c:v>
                </c:pt>
                <c:pt idx="6">
                  <c:v>10.848795000000001</c:v>
                </c:pt>
                <c:pt idx="7">
                  <c:v>10.828087</c:v>
                </c:pt>
                <c:pt idx="8">
                  <c:v>10.821668000000001</c:v>
                </c:pt>
                <c:pt idx="9">
                  <c:v>10.836118000000001</c:v>
                </c:pt>
              </c:numCache>
            </c:numRef>
          </c:val>
          <c:smooth val="0"/>
          <c:extLst>
            <c:ext xmlns:c16="http://schemas.microsoft.com/office/drawing/2014/chart" uri="{C3380CC4-5D6E-409C-BE32-E72D297353CC}">
              <c16:uniqueId val="{00000001-8502-47C6-B202-7D5A4C79AE45}"/>
            </c:ext>
          </c:extLst>
        </c:ser>
        <c:dLbls>
          <c:showLegendKey val="0"/>
          <c:showVal val="0"/>
          <c:showCatName val="0"/>
          <c:showSerName val="0"/>
          <c:showPercent val="0"/>
          <c:showBubbleSize val="0"/>
        </c:dLbls>
        <c:marker val="1"/>
        <c:smooth val="0"/>
        <c:axId val="1899803151"/>
        <c:axId val="1899805647"/>
      </c:lineChart>
      <c:catAx>
        <c:axId val="1899803151"/>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99805647"/>
        <c:crosses val="autoZero"/>
        <c:auto val="1"/>
        <c:lblAlgn val="ctr"/>
        <c:lblOffset val="100"/>
        <c:noMultiLvlLbl val="0"/>
      </c:catAx>
      <c:valAx>
        <c:axId val="1899805647"/>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US" sz="1600" b="1" i="0">
                    <a:latin typeface="Arial" panose="020B0604020202020204" pitchFamily="34" charset="0"/>
                    <a:cs typeface="Arial" panose="020B0604020202020204" pitchFamily="34" charset="0"/>
                  </a:rPr>
                  <a:t>Dollars in Billions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99803151"/>
        <c:crosses val="autoZero"/>
        <c:crossBetween val="between"/>
      </c:valAx>
      <c:spPr>
        <a:noFill/>
        <a:ln>
          <a:noFill/>
        </a:ln>
        <a:effectLst/>
      </c:spPr>
    </c:plotArea>
    <c:legend>
      <c:legendPos val="b"/>
      <c:layout>
        <c:manualLayout>
          <c:xMode val="edge"/>
          <c:yMode val="edge"/>
          <c:x val="0.2620231682994642"/>
          <c:y val="0.85974065522840171"/>
          <c:w val="0.47358122116700435"/>
          <c:h val="7.437925192073788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66177501694255"/>
          <c:y val="9.107373597005225E-2"/>
          <c:w val="0.873167448720925"/>
          <c:h val="0.62937912603636625"/>
        </c:manualLayout>
      </c:layout>
      <c:barChart>
        <c:barDir val="col"/>
        <c:grouping val="clustered"/>
        <c:varyColors val="0"/>
        <c:ser>
          <c:idx val="0"/>
          <c:order val="0"/>
          <c:tx>
            <c:strRef>
              <c:f>Sheet1!$A$2</c:f>
              <c:strCache>
                <c:ptCount val="1"/>
                <c:pt idx="0">
                  <c:v>Commercial Auto Liability</c:v>
                </c:pt>
              </c:strCache>
            </c:strRef>
          </c:tx>
          <c:spPr>
            <a:solidFill>
              <a:srgbClr val="357DBC"/>
            </a:solidFill>
            <a:ln>
              <a:noFill/>
            </a:ln>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96-4199-81AB-7D31E9559AB0}"/>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8A-48DC-8054-471EAB1055A4}"/>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96-4199-81AB-7D31E9559AB0}"/>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96-4199-81AB-7D31E9559AB0}"/>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96-4199-81AB-7D31E9559AB0}"/>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96-4199-81AB-7D31E9559AB0}"/>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0E-4228-834D-83D951511BC7}"/>
                </c:ext>
              </c:extLst>
            </c:dLbl>
            <c:numFmt formatCode="#,##0" sourceLinked="0"/>
            <c:spPr>
              <a:noFill/>
              <a:ln>
                <a:noFill/>
              </a:ln>
              <a:effectLst/>
            </c:spPr>
            <c:txPr>
              <a:bodyPr/>
              <a:lstStyle/>
              <a:p>
                <a:pPr>
                  <a:defRPr sz="1400" b="1" i="0">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Sheet1!$B$1:$M$1</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Sheet1!$B$2:$M$2</c:f>
              <c:numCache>
                <c:formatCode>"$"#,##0.000</c:formatCode>
                <c:ptCount val="12"/>
                <c:pt idx="0">
                  <c:v>-450.27499999999998</c:v>
                </c:pt>
                <c:pt idx="1">
                  <c:v>-385.09100000000001</c:v>
                </c:pt>
                <c:pt idx="2">
                  <c:v>-827.05100000000004</c:v>
                </c:pt>
                <c:pt idx="3">
                  <c:v>-318.012</c:v>
                </c:pt>
                <c:pt idx="4">
                  <c:v>540.76900000000001</c:v>
                </c:pt>
                <c:pt idx="5">
                  <c:v>702.82399999999996</c:v>
                </c:pt>
                <c:pt idx="6">
                  <c:v>784.60199999999998</c:v>
                </c:pt>
                <c:pt idx="7">
                  <c:v>1655.5319999999999</c:v>
                </c:pt>
                <c:pt idx="8">
                  <c:v>1851.8030000000001</c:v>
                </c:pt>
                <c:pt idx="9">
                  <c:v>1633.654</c:v>
                </c:pt>
                <c:pt idx="10">
                  <c:v>1843.489</c:v>
                </c:pt>
                <c:pt idx="11">
                  <c:v>2572.183</c:v>
                </c:pt>
              </c:numCache>
            </c:numRef>
          </c:val>
          <c:extLst>
            <c:ext xmlns:c16="http://schemas.microsoft.com/office/drawing/2014/chart" uri="{C3380CC4-5D6E-409C-BE32-E72D297353CC}">
              <c16:uniqueId val="{00000002-E630-4794-ACAF-93D9FA3D9039}"/>
            </c:ext>
          </c:extLst>
        </c:ser>
        <c:ser>
          <c:idx val="1"/>
          <c:order val="1"/>
          <c:tx>
            <c:strRef>
              <c:f>Sheet1!$A$3</c:f>
              <c:strCache>
                <c:ptCount val="1"/>
              </c:strCache>
            </c:strRef>
          </c:tx>
          <c:spPr>
            <a:ln>
              <a:solidFill>
                <a:srgbClr val="2F72AD"/>
              </a:solidFill>
            </a:ln>
          </c:spPr>
          <c:invertIfNegative val="0"/>
          <c:cat>
            <c:numRef>
              <c:f>Sheet1!$B$1:$M$1</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Sheet1!$B$3:$M$3</c:f>
              <c:numCache>
                <c:formatCode>General</c:formatCode>
                <c:ptCount val="12"/>
              </c:numCache>
            </c:numRef>
          </c:val>
          <c:extLst>
            <c:ext xmlns:c16="http://schemas.microsoft.com/office/drawing/2014/chart" uri="{C3380CC4-5D6E-409C-BE32-E72D297353CC}">
              <c16:uniqueId val="{00000003-E630-4794-ACAF-93D9FA3D9039}"/>
            </c:ext>
          </c:extLst>
        </c:ser>
        <c:ser>
          <c:idx val="2"/>
          <c:order val="2"/>
          <c:tx>
            <c:strRef>
              <c:f>Sheet1!$A$4</c:f>
              <c:strCache>
                <c:ptCount val="1"/>
              </c:strCache>
            </c:strRef>
          </c:tx>
          <c:invertIfNegative val="0"/>
          <c:cat>
            <c:numRef>
              <c:f>Sheet1!$B$1:$M$1</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Sheet1!$B$4:$M$4</c:f>
              <c:numCache>
                <c:formatCode>General</c:formatCode>
                <c:ptCount val="12"/>
              </c:numCache>
            </c:numRef>
          </c:val>
          <c:extLst>
            <c:ext xmlns:c16="http://schemas.microsoft.com/office/drawing/2014/chart" uri="{C3380CC4-5D6E-409C-BE32-E72D297353CC}">
              <c16:uniqueId val="{00000001-31F5-4452-9B05-C43D4CF6AAA6}"/>
            </c:ext>
          </c:extLst>
        </c:ser>
        <c:dLbls>
          <c:showLegendKey val="0"/>
          <c:showVal val="0"/>
          <c:showCatName val="0"/>
          <c:showSerName val="0"/>
          <c:showPercent val="0"/>
          <c:showBubbleSize val="0"/>
        </c:dLbls>
        <c:gapWidth val="75"/>
        <c:overlap val="100"/>
        <c:axId val="469378728"/>
        <c:axId val="469385784"/>
      </c:barChart>
      <c:catAx>
        <c:axId val="469378728"/>
        <c:scaling>
          <c:orientation val="minMax"/>
        </c:scaling>
        <c:delete val="0"/>
        <c:axPos val="b"/>
        <c:title>
          <c:tx>
            <c:rich>
              <a:bodyPr/>
              <a:lstStyle/>
              <a:p>
                <a:pPr>
                  <a:defRPr sz="1600"/>
                </a:pPr>
                <a:r>
                  <a:rPr lang="en-US" sz="1600" dirty="0"/>
                  <a:t>Calendar Year</a:t>
                </a:r>
              </a:p>
            </c:rich>
          </c:tx>
          <c:layout>
            <c:manualLayout>
              <c:xMode val="edge"/>
              <c:yMode val="edge"/>
              <c:x val="0.47435420140183521"/>
              <c:y val="0.91230698975712787"/>
            </c:manualLayout>
          </c:layout>
          <c:overlay val="0"/>
        </c:title>
        <c:numFmt formatCode="0" sourceLinked="0"/>
        <c:majorTickMark val="out"/>
        <c:minorTickMark val="none"/>
        <c:tickLblPos val="low"/>
        <c:spPr>
          <a:ln>
            <a:solidFill>
              <a:srgbClr val="868686"/>
            </a:solidFill>
          </a:ln>
        </c:spPr>
        <c:txPr>
          <a:bodyPr rot="-5400000" vert="horz" anchor="ctr" anchorCtr="1"/>
          <a:lstStyle/>
          <a:p>
            <a:pPr>
              <a:defRPr sz="1600"/>
            </a:pPr>
            <a:endParaRPr lang="en-US"/>
          </a:p>
        </c:txPr>
        <c:crossAx val="469385784"/>
        <c:crossesAt val="0"/>
        <c:auto val="1"/>
        <c:lblAlgn val="ctr"/>
        <c:lblOffset val="300"/>
        <c:noMultiLvlLbl val="0"/>
      </c:catAx>
      <c:valAx>
        <c:axId val="469385784"/>
        <c:scaling>
          <c:orientation val="minMax"/>
          <c:min val="-1000"/>
        </c:scaling>
        <c:delete val="0"/>
        <c:axPos val="l"/>
        <c:numFmt formatCode="&quot;$&quot;#,##0" sourceLinked="0"/>
        <c:majorTickMark val="out"/>
        <c:minorTickMark val="none"/>
        <c:tickLblPos val="nextTo"/>
        <c:txPr>
          <a:bodyPr/>
          <a:lstStyle/>
          <a:p>
            <a:pPr>
              <a:defRPr sz="1600"/>
            </a:pPr>
            <a:endParaRPr lang="en-US"/>
          </a:p>
        </c:txPr>
        <c:crossAx val="469378728"/>
        <c:crosses val="autoZero"/>
        <c:crossBetween val="between"/>
        <c:majorUnit val="1000"/>
      </c:valAx>
      <c:spPr>
        <a:noFill/>
        <a:ln w="25400">
          <a:noFill/>
        </a:ln>
      </c:spPr>
    </c:plotArea>
    <c:plotVisOnly val="1"/>
    <c:dispBlanksAs val="gap"/>
    <c:showDLblsOverMax val="0"/>
  </c:chart>
  <c:spPr>
    <a:noFill/>
    <a:ln>
      <a:noFill/>
    </a:ln>
  </c:spPr>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3783902879852"/>
          <c:y val="5.0197793163785559E-2"/>
          <c:w val="0.83241009201286931"/>
          <c:h val="0.72733423587856116"/>
        </c:manualLayout>
      </c:layout>
      <c:barChart>
        <c:barDir val="col"/>
        <c:grouping val="clustered"/>
        <c:varyColors val="0"/>
        <c:ser>
          <c:idx val="0"/>
          <c:order val="0"/>
          <c:tx>
            <c:strRef>
              <c:f>Sheet1!$B$1</c:f>
              <c:strCache>
                <c:ptCount val="1"/>
                <c:pt idx="0">
                  <c:v>Expected</c:v>
                </c:pt>
              </c:strCache>
            </c:strRef>
          </c:tx>
          <c:spPr>
            <a:solidFill>
              <a:srgbClr val="357DBC"/>
            </a:solidFill>
            <a:ln>
              <a:noFill/>
            </a:ln>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_(* #,##0_);_(* \(#,##0\);_(* "-"??_);_(@_)</c:formatCode>
                <c:ptCount val="5"/>
                <c:pt idx="0">
                  <c:v>1110.4134751580134</c:v>
                </c:pt>
                <c:pt idx="1">
                  <c:v>1318.2346071680338</c:v>
                </c:pt>
                <c:pt idx="2">
                  <c:v>1545.7304770515934</c:v>
                </c:pt>
                <c:pt idx="3">
                  <c:v>1596.0601133875884</c:v>
                </c:pt>
                <c:pt idx="4">
                  <c:v>2136.2198974636717</c:v>
                </c:pt>
              </c:numCache>
            </c:numRef>
          </c:val>
          <c:extLst>
            <c:ext xmlns:c16="http://schemas.microsoft.com/office/drawing/2014/chart" uri="{C3380CC4-5D6E-409C-BE32-E72D297353CC}">
              <c16:uniqueId val="{00000000-C772-4CE1-AF52-7476A1ECDB8E}"/>
            </c:ext>
          </c:extLst>
        </c:ser>
        <c:ser>
          <c:idx val="1"/>
          <c:order val="1"/>
          <c:tx>
            <c:strRef>
              <c:f>Sheet1!$C$1</c:f>
              <c:strCache>
                <c:ptCount val="1"/>
                <c:pt idx="0">
                  <c:v>Actual</c:v>
                </c:pt>
              </c:strCache>
            </c:strRef>
          </c:tx>
          <c:spPr>
            <a:solidFill>
              <a:srgbClr val="F79321"/>
            </a:solidFill>
            <a:ln>
              <a:noFill/>
            </a:ln>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_(* #,##0_);_(* \(#,##0\);_(* "-"??_);_(@_)</c:formatCode>
                <c:ptCount val="5"/>
                <c:pt idx="0">
                  <c:v>1454.7860000000001</c:v>
                </c:pt>
                <c:pt idx="1">
                  <c:v>1666.655</c:v>
                </c:pt>
                <c:pt idx="2">
                  <c:v>1928.49</c:v>
                </c:pt>
                <c:pt idx="3">
                  <c:v>2011.549</c:v>
                </c:pt>
                <c:pt idx="4">
                  <c:v>2281.0010000000002</c:v>
                </c:pt>
              </c:numCache>
            </c:numRef>
          </c:val>
          <c:extLst>
            <c:ext xmlns:c16="http://schemas.microsoft.com/office/drawing/2014/chart" uri="{C3380CC4-5D6E-409C-BE32-E72D297353CC}">
              <c16:uniqueId val="{00000001-C772-4CE1-AF52-7476A1ECDB8E}"/>
            </c:ext>
          </c:extLst>
        </c:ser>
        <c:dLbls>
          <c:showLegendKey val="0"/>
          <c:showVal val="0"/>
          <c:showCatName val="0"/>
          <c:showSerName val="0"/>
          <c:showPercent val="0"/>
          <c:showBubbleSize val="0"/>
        </c:dLbls>
        <c:gapWidth val="100"/>
        <c:axId val="31952592"/>
        <c:axId val="52209952"/>
      </c:barChart>
      <c:catAx>
        <c:axId val="3195259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b="1" i="0" dirty="0">
                    <a:latin typeface="Arial" panose="020B0604020202020204" pitchFamily="34" charset="0"/>
                    <a:cs typeface="Arial" panose="020B0604020202020204" pitchFamily="34" charset="0"/>
                  </a:rPr>
                  <a:t>Accident  Year</a:t>
                </a:r>
              </a:p>
            </c:rich>
          </c:tx>
          <c:layout>
            <c:manualLayout>
              <c:xMode val="edge"/>
              <c:yMode val="edge"/>
              <c:x val="0.4175486206558589"/>
              <c:y val="0.915310253003323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209952"/>
        <c:crosses val="autoZero"/>
        <c:auto val="1"/>
        <c:lblAlgn val="ctr"/>
        <c:lblOffset val="100"/>
        <c:noMultiLvlLbl val="0"/>
      </c:catAx>
      <c:valAx>
        <c:axId val="52209952"/>
        <c:scaling>
          <c:orientation val="minMax"/>
          <c:max val="3000"/>
        </c:scaling>
        <c:delete val="0"/>
        <c:axPos val="l"/>
        <c:majorGridlines>
          <c:spPr>
            <a:ln w="9525" cap="flat" cmpd="sng" algn="ctr">
              <a:noFill/>
              <a:round/>
            </a:ln>
            <a:effectLst/>
          </c:spPr>
        </c:majorGridlines>
        <c:numFmt formatCode="_(* #,##0_);_(* \(#,##0\);_(* &quot;-&quot;??_);_(@_)"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1952592"/>
        <c:crosses val="autoZero"/>
        <c:crossBetween val="between"/>
      </c:valAx>
      <c:spPr>
        <a:noFill/>
        <a:ln>
          <a:noFill/>
        </a:ln>
        <a:effectLst/>
      </c:spPr>
    </c:plotArea>
    <c:legend>
      <c:legendPos val="b"/>
      <c:layout>
        <c:manualLayout>
          <c:xMode val="edge"/>
          <c:yMode val="edge"/>
          <c:x val="0.13243104436883246"/>
          <c:y val="4.8857257404983527E-2"/>
          <c:w val="0.40836238237933875"/>
          <c:h val="7.101661943891805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 Auto</c:v>
                </c:pt>
              </c:strCache>
            </c:strRef>
          </c:tx>
          <c:spPr>
            <a:ln w="28575" cap="rnd">
              <a:solidFill>
                <a:srgbClr val="357DBC"/>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7E-4447-9E19-09AFA04E9B0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7E-4447-9E19-09AFA04E9B0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2009</c:v>
                </c:pt>
                <c:pt idx="1">
                  <c:v>2010</c:v>
                </c:pt>
                <c:pt idx="2">
                  <c:v>2011</c:v>
                </c:pt>
                <c:pt idx="3">
                  <c:v>2012</c:v>
                </c:pt>
                <c:pt idx="4">
                  <c:v>2013</c:v>
                </c:pt>
                <c:pt idx="5">
                  <c:v>2014</c:v>
                </c:pt>
                <c:pt idx="6">
                  <c:v>2015</c:v>
                </c:pt>
                <c:pt idx="7">
                  <c:v>2016</c:v>
                </c:pt>
                <c:pt idx="8">
                  <c:v>2017E</c:v>
                </c:pt>
              </c:strCache>
            </c:strRef>
          </c:cat>
          <c:val>
            <c:numRef>
              <c:f>Sheet1!$B$2:$B$10</c:f>
              <c:numCache>
                <c:formatCode>_(* #,##0.00_);_(* \(#,##0.00\);_(* "-"??_);_(@_)</c:formatCode>
                <c:ptCount val="9"/>
                <c:pt idx="0">
                  <c:v>1.5261265667057011</c:v>
                </c:pt>
                <c:pt idx="1">
                  <c:v>1.5763987044048</c:v>
                </c:pt>
                <c:pt idx="2">
                  <c:v>1.623665901181129</c:v>
                </c:pt>
                <c:pt idx="3">
                  <c:v>1.6296491792176604</c:v>
                </c:pt>
                <c:pt idx="4">
                  <c:v>1.6623717183604596</c:v>
                </c:pt>
                <c:pt idx="5">
                  <c:v>1.6933523541236071</c:v>
                </c:pt>
                <c:pt idx="6">
                  <c:v>1.7168275886773705</c:v>
                </c:pt>
                <c:pt idx="7">
                  <c:v>1.7086703953158184</c:v>
                </c:pt>
                <c:pt idx="8">
                  <c:v>1.7135177438458122</c:v>
                </c:pt>
              </c:numCache>
            </c:numRef>
          </c:val>
          <c:smooth val="0"/>
          <c:extLst>
            <c:ext xmlns:c16="http://schemas.microsoft.com/office/drawing/2014/chart" uri="{C3380CC4-5D6E-409C-BE32-E72D297353CC}">
              <c16:uniqueId val="{00000000-427E-4447-9E19-09AFA04E9B00}"/>
            </c:ext>
          </c:extLst>
        </c:ser>
        <c:dLbls>
          <c:showLegendKey val="0"/>
          <c:showVal val="0"/>
          <c:showCatName val="0"/>
          <c:showSerName val="0"/>
          <c:showPercent val="0"/>
          <c:showBubbleSize val="0"/>
        </c:dLbls>
        <c:smooth val="0"/>
        <c:axId val="1560281264"/>
        <c:axId val="1561975168"/>
      </c:lineChart>
      <c:catAx>
        <c:axId val="1560281264"/>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61975168"/>
        <c:crosses val="autoZero"/>
        <c:auto val="1"/>
        <c:lblAlgn val="ctr"/>
        <c:lblOffset val="100"/>
        <c:noMultiLvlLbl val="0"/>
      </c:catAx>
      <c:valAx>
        <c:axId val="1561975168"/>
        <c:scaling>
          <c:orientation val="minMax"/>
        </c:scaling>
        <c:delete val="0"/>
        <c:axPos val="l"/>
        <c:majorGridlines>
          <c:spPr>
            <a:ln w="9525" cap="flat" cmpd="sng" algn="ctr">
              <a:noFill/>
              <a:round/>
            </a:ln>
            <a:effectLst/>
          </c:spPr>
        </c:majorGridlines>
        <c:numFmt formatCode="_(* #,##0.00_);_(* \(#,##0.00\);_(* &quot;-&quot;??_);_(@_)"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6028126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MedMal (CM)</c:v>
                </c:pt>
              </c:strCache>
            </c:strRef>
          </c:tx>
          <c:spPr>
            <a:ln w="28575" cap="rnd">
              <a:solidFill>
                <a:srgbClr val="357DBC"/>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DC-4AFC-B32C-A77F7D656BA1}"/>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DC-4AFC-B32C-A77F7D656BA1}"/>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2009</c:v>
                </c:pt>
                <c:pt idx="1">
                  <c:v>2010</c:v>
                </c:pt>
                <c:pt idx="2">
                  <c:v>2011</c:v>
                </c:pt>
                <c:pt idx="3">
                  <c:v>2012</c:v>
                </c:pt>
                <c:pt idx="4">
                  <c:v>2013</c:v>
                </c:pt>
                <c:pt idx="5">
                  <c:v>2014</c:v>
                </c:pt>
                <c:pt idx="6">
                  <c:v>2015</c:v>
                </c:pt>
                <c:pt idx="7">
                  <c:v>2016</c:v>
                </c:pt>
                <c:pt idx="8">
                  <c:v>2017E</c:v>
                </c:pt>
              </c:strCache>
            </c:strRef>
          </c:cat>
          <c:val>
            <c:numRef>
              <c:f>Sheet1!$B$2:$B$10</c:f>
              <c:numCache>
                <c:formatCode>_(* #,##0.00_);_(* \(#,##0.00\);_(* "-"??_);_(@_)</c:formatCode>
                <c:ptCount val="9"/>
                <c:pt idx="0">
                  <c:v>1.7521835800848389</c:v>
                </c:pt>
                <c:pt idx="1">
                  <c:v>1.7744654162739086</c:v>
                </c:pt>
                <c:pt idx="2">
                  <c:v>1.932425365908337</c:v>
                </c:pt>
                <c:pt idx="3">
                  <c:v>2.0513191544302041</c:v>
                </c:pt>
                <c:pt idx="4">
                  <c:v>2.1216413033526718</c:v>
                </c:pt>
                <c:pt idx="5">
                  <c:v>2.0738193661597082</c:v>
                </c:pt>
                <c:pt idx="6">
                  <c:v>2.2592821603477597</c:v>
                </c:pt>
                <c:pt idx="7">
                  <c:v>2.2663818474229509</c:v>
                </c:pt>
                <c:pt idx="8">
                  <c:v>2.2811621120554948</c:v>
                </c:pt>
              </c:numCache>
            </c:numRef>
          </c:val>
          <c:smooth val="0"/>
          <c:extLst>
            <c:ext xmlns:c16="http://schemas.microsoft.com/office/drawing/2014/chart" uri="{C3380CC4-5D6E-409C-BE32-E72D297353CC}">
              <c16:uniqueId val="{00000000-8ADC-4AFC-B32C-A77F7D656BA1}"/>
            </c:ext>
          </c:extLst>
        </c:ser>
        <c:dLbls>
          <c:showLegendKey val="0"/>
          <c:showVal val="0"/>
          <c:showCatName val="0"/>
          <c:showSerName val="0"/>
          <c:showPercent val="0"/>
          <c:showBubbleSize val="0"/>
        </c:dLbls>
        <c:smooth val="0"/>
        <c:axId val="1547417168"/>
        <c:axId val="1296658992"/>
      </c:lineChart>
      <c:catAx>
        <c:axId val="1547417168"/>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96658992"/>
        <c:crosses val="autoZero"/>
        <c:auto val="1"/>
        <c:lblAlgn val="ctr"/>
        <c:lblOffset val="100"/>
        <c:noMultiLvlLbl val="0"/>
      </c:catAx>
      <c:valAx>
        <c:axId val="1296658992"/>
        <c:scaling>
          <c:orientation val="minMax"/>
          <c:min val="1.5"/>
        </c:scaling>
        <c:delete val="0"/>
        <c:axPos val="l"/>
        <c:majorGridlines>
          <c:spPr>
            <a:ln w="9525" cap="flat" cmpd="sng" algn="ctr">
              <a:noFill/>
              <a:round/>
            </a:ln>
            <a:effectLst/>
          </c:spPr>
        </c:majorGridlines>
        <c:numFmt formatCode="_(* #,##0.00_);_(* \(#,##0.00\);_(* &quot;-&quot;??_);_(@_)"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7417168"/>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OL (Occ)</c:v>
                </c:pt>
              </c:strCache>
            </c:strRef>
          </c:tx>
          <c:spPr>
            <a:ln w="28575" cap="rnd">
              <a:solidFill>
                <a:srgbClr val="357DBC"/>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26-47E5-821C-A99F2532F741}"/>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26-47E5-821C-A99F2532F741}"/>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2009</c:v>
                </c:pt>
                <c:pt idx="1">
                  <c:v>2010</c:v>
                </c:pt>
                <c:pt idx="2">
                  <c:v>2011</c:v>
                </c:pt>
                <c:pt idx="3">
                  <c:v>2012</c:v>
                </c:pt>
                <c:pt idx="4">
                  <c:v>2013</c:v>
                </c:pt>
                <c:pt idx="5">
                  <c:v>2014</c:v>
                </c:pt>
                <c:pt idx="6">
                  <c:v>2015</c:v>
                </c:pt>
                <c:pt idx="7">
                  <c:v>2016</c:v>
                </c:pt>
                <c:pt idx="8">
                  <c:v>2017E</c:v>
                </c:pt>
              </c:strCache>
            </c:strRef>
          </c:cat>
          <c:val>
            <c:numRef>
              <c:f>Sheet1!$B$2:$B$10</c:f>
              <c:numCache>
                <c:formatCode>_(* #,##0.00_);_(* \(#,##0.00\);_(* "-"??_);_(@_)</c:formatCode>
                <c:ptCount val="9"/>
                <c:pt idx="0">
                  <c:v>2.2243478303452937</c:v>
                </c:pt>
                <c:pt idx="1">
                  <c:v>2.4506325101422717</c:v>
                </c:pt>
                <c:pt idx="2">
                  <c:v>2.4871401338969075</c:v>
                </c:pt>
                <c:pt idx="3">
                  <c:v>2.5597982670535111</c:v>
                </c:pt>
                <c:pt idx="4">
                  <c:v>2.6974056546957099</c:v>
                </c:pt>
                <c:pt idx="5">
                  <c:v>2.6222285152305438</c:v>
                </c:pt>
                <c:pt idx="6">
                  <c:v>2.7696281788614119</c:v>
                </c:pt>
                <c:pt idx="7">
                  <c:v>2.684568180746191</c:v>
                </c:pt>
                <c:pt idx="8">
                  <c:v>2.9964290414317514</c:v>
                </c:pt>
              </c:numCache>
            </c:numRef>
          </c:val>
          <c:smooth val="0"/>
          <c:extLst>
            <c:ext xmlns:c16="http://schemas.microsoft.com/office/drawing/2014/chart" uri="{C3380CC4-5D6E-409C-BE32-E72D297353CC}">
              <c16:uniqueId val="{00000000-5F26-47E5-821C-A99F2532F741}"/>
            </c:ext>
          </c:extLst>
        </c:ser>
        <c:dLbls>
          <c:showLegendKey val="0"/>
          <c:showVal val="0"/>
          <c:showCatName val="0"/>
          <c:showSerName val="0"/>
          <c:showPercent val="0"/>
          <c:showBubbleSize val="0"/>
        </c:dLbls>
        <c:smooth val="0"/>
        <c:axId val="1781041920"/>
        <c:axId val="1619018656"/>
      </c:lineChart>
      <c:catAx>
        <c:axId val="1781041920"/>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19018656"/>
        <c:crosses val="autoZero"/>
        <c:auto val="1"/>
        <c:lblAlgn val="ctr"/>
        <c:lblOffset val="100"/>
        <c:noMultiLvlLbl val="0"/>
      </c:catAx>
      <c:valAx>
        <c:axId val="1619018656"/>
        <c:scaling>
          <c:orientation val="minMax"/>
          <c:max val="3"/>
          <c:min val="2"/>
        </c:scaling>
        <c:delete val="0"/>
        <c:axPos val="l"/>
        <c:majorGridlines>
          <c:spPr>
            <a:ln w="9525" cap="flat" cmpd="sng" algn="ctr">
              <a:noFill/>
              <a:round/>
            </a:ln>
            <a:effectLst/>
          </c:spPr>
        </c:majorGridlines>
        <c:numFmt formatCode="_(* #,##0.00_);_(* \(#,##0.00\);_(* &quot;-&quot;??_);_(@_)"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81041920"/>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OL-Occ</c:v>
                </c:pt>
              </c:strCache>
            </c:strRef>
          </c:tx>
          <c:spPr>
            <a:ln w="28575" cap="rnd">
              <a:solidFill>
                <a:srgbClr val="357DBC"/>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93-4DBE-BBA8-2C0DA9470355}"/>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93-4DBE-BBA8-2C0DA9470355}"/>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2009</c:v>
                </c:pt>
                <c:pt idx="1">
                  <c:v>2010</c:v>
                </c:pt>
                <c:pt idx="2">
                  <c:v>2011</c:v>
                </c:pt>
                <c:pt idx="3">
                  <c:v>2012</c:v>
                </c:pt>
                <c:pt idx="4">
                  <c:v>2013</c:v>
                </c:pt>
                <c:pt idx="5">
                  <c:v>2014</c:v>
                </c:pt>
                <c:pt idx="6">
                  <c:v>2015</c:v>
                </c:pt>
                <c:pt idx="7">
                  <c:v>2016</c:v>
                </c:pt>
                <c:pt idx="8">
                  <c:v>2017E</c:v>
                </c:pt>
              </c:strCache>
            </c:strRef>
          </c:cat>
          <c:val>
            <c:numRef>
              <c:f>Sheet1!$B$2:$B$10</c:f>
              <c:numCache>
                <c:formatCode>_(* #,##0.00_);_(* \(#,##0.00\);_(* "-"??_);_(@_)</c:formatCode>
                <c:ptCount val="9"/>
                <c:pt idx="0">
                  <c:v>3.4472636413554731</c:v>
                </c:pt>
                <c:pt idx="1">
                  <c:v>3.4673611511557247</c:v>
                </c:pt>
                <c:pt idx="2">
                  <c:v>3.337295225207185</c:v>
                </c:pt>
                <c:pt idx="3">
                  <c:v>3.186138864197531</c:v>
                </c:pt>
                <c:pt idx="4">
                  <c:v>3.441626874884625</c:v>
                </c:pt>
                <c:pt idx="5">
                  <c:v>3.6344392653212081</c:v>
                </c:pt>
                <c:pt idx="6">
                  <c:v>3.7043478222553969</c:v>
                </c:pt>
                <c:pt idx="7">
                  <c:v>3.4981795369051412</c:v>
                </c:pt>
                <c:pt idx="8">
                  <c:v>2.9602871534121658</c:v>
                </c:pt>
              </c:numCache>
            </c:numRef>
          </c:val>
          <c:smooth val="0"/>
          <c:extLst>
            <c:ext xmlns:c16="http://schemas.microsoft.com/office/drawing/2014/chart" uri="{C3380CC4-5D6E-409C-BE32-E72D297353CC}">
              <c16:uniqueId val="{00000000-D893-4DBE-BBA8-2C0DA9470355}"/>
            </c:ext>
          </c:extLst>
        </c:ser>
        <c:dLbls>
          <c:showLegendKey val="0"/>
          <c:showVal val="0"/>
          <c:showCatName val="0"/>
          <c:showSerName val="0"/>
          <c:showPercent val="0"/>
          <c:showBubbleSize val="0"/>
        </c:dLbls>
        <c:smooth val="0"/>
        <c:axId val="1547416368"/>
        <c:axId val="1296649008"/>
      </c:lineChart>
      <c:catAx>
        <c:axId val="1547416368"/>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96649008"/>
        <c:crosses val="autoZero"/>
        <c:auto val="1"/>
        <c:lblAlgn val="ctr"/>
        <c:lblOffset val="100"/>
        <c:noMultiLvlLbl val="0"/>
      </c:catAx>
      <c:valAx>
        <c:axId val="1296649008"/>
        <c:scaling>
          <c:orientation val="minMax"/>
          <c:max val="4"/>
          <c:min val="2.75"/>
        </c:scaling>
        <c:delete val="0"/>
        <c:axPos val="l"/>
        <c:majorGridlines>
          <c:spPr>
            <a:ln w="9525" cap="flat" cmpd="sng" algn="ctr">
              <a:noFill/>
              <a:round/>
            </a:ln>
            <a:effectLst/>
          </c:spPr>
        </c:majorGridlines>
        <c:numFmt formatCode="_(* #,##0.00_);_(* \(#,##0.00\);_(* &quot;-&quot;??_);_(@_)"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741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57DBC"/>
            </a:solidFill>
            <a:ln>
              <a:noFill/>
            </a:ln>
            <a:effectLst/>
          </c:spPr>
          <c:invertIfNegative val="0"/>
          <c:dLbls>
            <c:dLbl>
              <c:idx val="0"/>
              <c:layout>
                <c:manualLayout>
                  <c:x val="2.3725891598456068E-3"/>
                  <c:y val="1.0679271757754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67-4A91-8570-CC03BE1D529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67-4A91-8570-CC03BE1D5298}"/>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67-4A91-8570-CC03BE1D5298}"/>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467-4A91-8570-CC03BE1D5298}"/>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Sheet1!$B$2:$B$12</c:f>
              <c:numCache>
                <c:formatCode>0.0</c:formatCode>
                <c:ptCount val="11"/>
                <c:pt idx="0">
                  <c:v>-0.32035999999999998</c:v>
                </c:pt>
                <c:pt idx="1">
                  <c:v>1.6365700000000001</c:v>
                </c:pt>
                <c:pt idx="2">
                  <c:v>3.1396500000000001</c:v>
                </c:pt>
                <c:pt idx="3">
                  <c:v>2.0731899999999999</c:v>
                </c:pt>
                <c:pt idx="4">
                  <c:v>1.46597</c:v>
                </c:pt>
                <c:pt idx="5">
                  <c:v>1.6154599999999999</c:v>
                </c:pt>
                <c:pt idx="6">
                  <c:v>0.12114</c:v>
                </c:pt>
                <c:pt idx="7">
                  <c:v>1.2605</c:v>
                </c:pt>
                <c:pt idx="8">
                  <c:v>2.1385000000000001</c:v>
                </c:pt>
                <c:pt idx="9">
                  <c:v>2.4396399999999998</c:v>
                </c:pt>
                <c:pt idx="10">
                  <c:v>1.81175</c:v>
                </c:pt>
              </c:numCache>
            </c:numRef>
          </c:val>
          <c:extLst>
            <c:ext xmlns:c16="http://schemas.microsoft.com/office/drawing/2014/chart" uri="{C3380CC4-5D6E-409C-BE32-E72D297353CC}">
              <c16:uniqueId val="{00000000-3467-4A91-8570-CC03BE1D5298}"/>
            </c:ext>
          </c:extLst>
        </c:ser>
        <c:dLbls>
          <c:showLegendKey val="0"/>
          <c:showVal val="0"/>
          <c:showCatName val="0"/>
          <c:showSerName val="0"/>
          <c:showPercent val="0"/>
          <c:showBubbleSize val="0"/>
        </c:dLbls>
        <c:gapWidth val="75"/>
        <c:axId val="114731999"/>
        <c:axId val="2060474399"/>
      </c:barChart>
      <c:catAx>
        <c:axId val="114731999"/>
        <c:scaling>
          <c:orientation val="minMax"/>
        </c:scaling>
        <c:delete val="0"/>
        <c:axPos val="b"/>
        <c:numFmt formatCode="General"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60474399"/>
        <c:crosses val="autoZero"/>
        <c:auto val="1"/>
        <c:lblAlgn val="ctr"/>
        <c:lblOffset val="100"/>
        <c:tickLblSkip val="2"/>
        <c:noMultiLvlLbl val="0"/>
      </c:catAx>
      <c:valAx>
        <c:axId val="2060474399"/>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b="1" i="0">
                    <a:solidFill>
                      <a:schemeClr val="tx1"/>
                    </a:solidFill>
                    <a:latin typeface="Arial" panose="020B0604020202020204" pitchFamily="34" charset="0"/>
                    <a:cs typeface="Arial" panose="020B0604020202020204" pitchFamily="34" charset="0"/>
                  </a:rPr>
                  <a:t>% Change</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4731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Sheet1!$A$2:$A$7</cx:f>
        <cx:lvl ptCount="6">
          <cx:pt idx="0">Est @
12/2010</cx:pt>
          <cx:pt idx="1">2011 change</cx:pt>
          <cx:pt idx="2">2012 change</cx:pt>
          <cx:pt idx="3">2013 change</cx:pt>
          <cx:pt idx="4">2014 change</cx:pt>
          <cx:pt idx="5">Est @
12/2014</cx:pt>
        </cx:lvl>
      </cx:strDim>
      <cx:numDim type="val">
        <cx:f>Sheet1!$B$2:$B$7</cx:f>
        <cx:lvl ptCount="6" formatCode="#,##0.0">
          <cx:pt idx="0">10.387994000000001</cx:pt>
          <cx:pt idx="1">0.034983</cx:pt>
          <cx:pt idx="2">0.17730099999999999</cx:pt>
          <cx:pt idx="3">0.13173000000000001</cx:pt>
          <cx:pt idx="4">0.12850700000000001</cx:pt>
          <cx:pt idx="5">10.860515000000001</cx:pt>
        </cx:lvl>
      </cx:numDim>
    </cx:data>
    <cx:data id="1">
      <cx:strDim type="cat">
        <cx:f>Sheet1!$A$2:$A$7</cx:f>
        <cx:lvl ptCount="6">
          <cx:pt idx="0">Est @
12/2010</cx:pt>
          <cx:pt idx="1">2011 change</cx:pt>
          <cx:pt idx="2">2012 change</cx:pt>
          <cx:pt idx="3">2013 change</cx:pt>
          <cx:pt idx="4">2014 change</cx:pt>
          <cx:pt idx="5">Est @
12/2014</cx:pt>
        </cx:lvl>
      </cx:strDim>
      <cx:numDim type="val">
        <cx:f>Sheet1!$C$2:$C$6</cx:f>
        <cx:lvl ptCount="5" formatCode="#,##0.0"/>
      </cx:numDim>
    </cx:data>
  </cx:chartData>
  <cx:chart>
    <cx:plotArea>
      <cx:plotAreaRegion>
        <cx:plotSurface>
          <cx:spPr>
            <a:ln>
              <a:noFill/>
            </a:ln>
          </cx:spPr>
        </cx:plotSurface>
        <cx:series layoutId="waterfall" uniqueId="{7C9E185B-CCD1-43A3-863F-69638E5C3390}" formatIdx="0">
          <cx:tx>
            <cx:txData>
              <cx:f>Sheet1!$B$1</cx:f>
              <cx:v>2010 Ultimate</cx:v>
            </cx:txData>
          </cx:tx>
          <cx:spPr>
            <a:solidFill>
              <a:srgbClr val="42B09D"/>
            </a:solidFill>
          </cx:spPr>
          <cx:dataPt idx="0"/>
          <cx:dataPt idx="1">
            <cx:spPr>
              <a:solidFill>
                <a:srgbClr val="357DBC"/>
              </a:solidFill>
            </cx:spPr>
          </cx:dataPt>
          <cx:dataPt idx="2">
            <cx:spPr>
              <a:solidFill>
                <a:srgbClr val="357DBC"/>
              </a:solidFill>
            </cx:spPr>
          </cx:dataPt>
          <cx:dataPt idx="3">
            <cx:spPr>
              <a:solidFill>
                <a:srgbClr val="357DBC"/>
              </a:solidFill>
            </cx:spPr>
          </cx:dataPt>
          <cx:dataPt idx="4">
            <cx:spPr>
              <a:solidFill>
                <a:srgbClr val="357DBC"/>
              </a:solidFill>
            </cx:spPr>
          </cx:dataPt>
          <cx:dataLabels>
            <cx:txPr>
              <a:bodyPr spcFirstLastPara="1" vertOverflow="ellipsis" horzOverflow="overflow" wrap="square" lIns="0" tIns="0" rIns="0" bIns="0" anchor="ctr" anchorCtr="1"/>
              <a:lstStyle/>
              <a:p>
                <a:pPr algn="ctr" rtl="0">
                  <a:defRPr b="1">
                    <a:solidFill>
                      <a:schemeClr val="tx1"/>
                    </a:solidFill>
                    <a:latin typeface="Arial" panose="020B0604020202020204" pitchFamily="34" charset="0"/>
                    <a:ea typeface="Arial" panose="020B0604020202020204" pitchFamily="34" charset="0"/>
                    <a:cs typeface="Arial" panose="020B0604020202020204" pitchFamily="34" charset="0"/>
                  </a:defRPr>
                </a:pPr>
                <a:endParaRPr lang="en-US" sz="1197" b="1" i="0" u="none" strike="noStrike" kern="1200" baseline="0">
                  <a:solidFill>
                    <a:schemeClr val="tx1"/>
                  </a:solidFill>
                  <a:latin typeface="Arial" panose="020B0604020202020204" pitchFamily="34" charset="0"/>
                  <a:cs typeface="Arial" panose="020B0604020202020204" pitchFamily="34" charset="0"/>
                </a:endParaRPr>
              </a:p>
            </cx:txPr>
          </cx:dataLabels>
          <cx:dataId val="0"/>
          <cx:layoutPr>
            <cx:subtotals>
              <cx:idx val="0"/>
              <cx:idx val="5"/>
            </cx:subtotals>
          </cx:layoutPr>
        </cx:series>
        <cx:series layoutId="waterfall" hidden="1" uniqueId="{9E9F0131-BF0A-4643-AD52-7F947AB28980}" formatIdx="1">
          <cx:tx>
            <cx:txData>
              <cx:f>Sheet1!$C$1</cx:f>
              <cx:v/>
            </cx:txData>
          </cx:tx>
          <cx:dataId val="1"/>
          <cx:layoutPr>
            <cx:subtotals/>
          </cx:layoutPr>
        </cx:series>
      </cx:plotAreaRegion>
      <cx:axis id="0">
        <cx:catScaling gapWidth="0"/>
        <cx:majorTickMarks type="out"/>
        <cx:tickLabels/>
        <cx:spPr>
          <a:ln>
            <a:solidFill>
              <a:srgbClr val="868686"/>
            </a:solidFill>
          </a:ln>
        </cx:spPr>
        <cx:txPr>
          <a:bodyPr spcFirstLastPara="1" vertOverflow="ellipsis" horzOverflow="overflow" wrap="square" lIns="0" tIns="0" rIns="0" bIns="0" anchor="ctr" anchorCtr="1"/>
          <a:lstStyle/>
          <a:p>
            <a:pPr algn="ctr" rtl="0">
              <a:defRPr>
                <a:solidFill>
                  <a:schemeClr val="tx1"/>
                </a:solidFill>
                <a:latin typeface="Arial" panose="020B0604020202020204" pitchFamily="34" charset="0"/>
                <a:ea typeface="Arial" panose="020B0604020202020204" pitchFamily="34" charset="0"/>
                <a:cs typeface="Arial" panose="020B0604020202020204" pitchFamily="34" charset="0"/>
              </a:defRPr>
            </a:pPr>
            <a:endParaRPr lang="en-US" sz="1197" b="0" i="0" u="none" strike="noStrike" kern="1200" baseline="0">
              <a:solidFill>
                <a:schemeClr val="tx1"/>
              </a:solidFill>
              <a:latin typeface="Arial" panose="020B0604020202020204" pitchFamily="34" charset="0"/>
              <a:cs typeface="Arial" panose="020B0604020202020204" pitchFamily="34" charset="0"/>
            </a:endParaRPr>
          </a:p>
        </cx:txPr>
      </cx:axis>
      <cx:axis id="1">
        <cx:valScaling min="8"/>
        <cx:title>
          <cx:tx>
            <cx:txData>
              <cx:v>Billions of Dollars</cx:v>
            </cx:txData>
          </cx:tx>
          <cx:txPr>
            <a:bodyPr spcFirstLastPara="1" vertOverflow="ellipsis" horzOverflow="overflow" wrap="square" lIns="0" tIns="0" rIns="0" bIns="0" anchor="ctr" anchorCtr="1"/>
            <a:lstStyle/>
            <a:p>
              <a:pPr algn="ctr" rtl="0">
                <a:defRPr sz="1400">
                  <a:solidFill>
                    <a:schemeClr val="tx1"/>
                  </a:solidFill>
                  <a:latin typeface="Arial" panose="020B0604020202020204" pitchFamily="34" charset="0"/>
                  <a:ea typeface="Arial" panose="020B0604020202020204" pitchFamily="34" charset="0"/>
                  <a:cs typeface="Arial" panose="020B0604020202020204" pitchFamily="34" charset="0"/>
                </a:defRPr>
              </a:pPr>
              <a:r>
                <a:rPr lang="en-US" sz="1400" b="1" i="0" u="none" strike="noStrike" kern="1200" baseline="0" dirty="0">
                  <a:solidFill>
                    <a:schemeClr val="tx1"/>
                  </a:solidFill>
                  <a:latin typeface="Arial" panose="020B0604020202020204" pitchFamily="34" charset="0"/>
                  <a:cs typeface="Arial" panose="020B0604020202020204" pitchFamily="34" charset="0"/>
                </a:rPr>
                <a:t>Billions of Dollars</a:t>
              </a:r>
            </a:p>
          </cx:txPr>
        </cx:title>
        <cx:majorTickMarks type="out"/>
        <cx:tickLabels/>
        <cx:spPr>
          <a:ln>
            <a:solidFill>
              <a:srgbClr val="868686"/>
            </a:solidFill>
          </a:ln>
        </cx:spPr>
        <cx:txPr>
          <a:bodyPr vertOverflow="overflow" horzOverflow="overflow" wrap="square" lIns="0" tIns="0" rIns="0" bIns="0"/>
          <a:lstStyle/>
          <a:p>
            <a:pPr algn="ctr" rtl="0">
              <a:defRPr sz="1197" b="0"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US">
              <a:solidFill>
                <a:schemeClr val="tx1"/>
              </a:solidFill>
              <a:latin typeface="Arial" panose="020B0604020202020204" pitchFamily="34" charset="0"/>
              <a:cs typeface="Arial" panose="020B0604020202020204" pitchFamily="34" charset="0"/>
            </a:endParaRPr>
          </a:p>
        </cx:txPr>
      </cx:axis>
    </cx:plotArea>
  </cx:chart>
  <cx:spPr>
    <a:noFill/>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Sheet1!$A$2:$A$7</cx:f>
        <cx:lvl ptCount="6">
          <cx:pt idx="0">Est @
12/2015</cx:pt>
          <cx:pt idx="1">2011 change</cx:pt>
          <cx:pt idx="2">2012 change</cx:pt>
          <cx:pt idx="3">2013 change</cx:pt>
          <cx:pt idx="4">2014 change</cx:pt>
          <cx:pt idx="5">Est @
12/2019</cx:pt>
        </cx:lvl>
      </cx:strDim>
      <cx:numDim type="val">
        <cx:f>Sheet1!$B$2:$B$7</cx:f>
        <cx:lvl ptCount="6" formatCode="#,##0.0">
          <cx:pt idx="0">13.277613000000001</cx:pt>
          <cx:pt idx="1">0.77554400000000001</cx:pt>
          <cx:pt idx="2">0.55557999999999996</cx:pt>
          <cx:pt idx="3">0.39561499999999999</cx:pt>
          <cx:pt idx="4">0.26822099999999999</cx:pt>
          <cx:pt idx="5">15.272573</cx:pt>
        </cx:lvl>
      </cx:numDim>
    </cx:data>
    <cx:data id="1">
      <cx:strDim type="cat">
        <cx:f>Sheet1!$A$2:$A$7</cx:f>
        <cx:lvl ptCount="6">
          <cx:pt idx="0">Est @
12/2015</cx:pt>
          <cx:pt idx="1">2011 change</cx:pt>
          <cx:pt idx="2">2012 change</cx:pt>
          <cx:pt idx="3">2013 change</cx:pt>
          <cx:pt idx="4">2014 change</cx:pt>
          <cx:pt idx="5">Est @
12/2019</cx:pt>
        </cx:lvl>
      </cx:strDim>
      <cx:numDim type="val">
        <cx:f>Sheet1!$C$2:$C$6</cx:f>
        <cx:lvl ptCount="5" formatCode="#,##0.0"/>
      </cx:numDim>
    </cx:data>
  </cx:chartData>
  <cx:chart>
    <cx:plotArea>
      <cx:plotAreaRegion>
        <cx:series layoutId="waterfall" uniqueId="{7C9E185B-CCD1-43A3-863F-69638E5C3390}" formatIdx="0">
          <cx:tx>
            <cx:txData>
              <cx:f>Sheet1!$B$1</cx:f>
              <cx:v>2010 Ultimate</cx:v>
            </cx:txData>
          </cx:tx>
          <cx:spPr>
            <a:solidFill>
              <a:srgbClr val="357DBC"/>
            </a:solidFill>
          </cx:spPr>
          <cx:dataPt idx="0">
            <cx:spPr>
              <a:solidFill>
                <a:srgbClr val="42B09D"/>
              </a:solidFill>
            </cx:spPr>
          </cx:dataPt>
          <cx:dataPt idx="5">
            <cx:spPr>
              <a:solidFill>
                <a:srgbClr val="42B09D"/>
              </a:solidFill>
            </cx:spPr>
          </cx:dataPt>
          <cx:dataLabels>
            <cx:txPr>
              <a:bodyPr spcFirstLastPara="1" vertOverflow="ellipsis" horzOverflow="overflow" wrap="square" lIns="0" tIns="0" rIns="0" bIns="0" anchor="ctr" anchorCtr="1"/>
              <a:lstStyle/>
              <a:p>
                <a:pPr algn="ctr" rtl="0">
                  <a:defRPr b="1">
                    <a:solidFill>
                      <a:schemeClr val="tx1"/>
                    </a:solidFill>
                    <a:latin typeface="Arial" panose="020B0604020202020204" pitchFamily="34" charset="0"/>
                    <a:ea typeface="Arial" panose="020B0604020202020204" pitchFamily="34" charset="0"/>
                    <a:cs typeface="Arial" panose="020B0604020202020204" pitchFamily="34" charset="0"/>
                  </a:defRPr>
                </a:pPr>
                <a:endParaRPr lang="en-US" sz="1197" b="1" i="0" u="none" strike="noStrike" kern="1200" baseline="0">
                  <a:solidFill>
                    <a:schemeClr val="tx1"/>
                  </a:solidFill>
                  <a:latin typeface="Arial" panose="020B0604020202020204" pitchFamily="34" charset="0"/>
                  <a:cs typeface="Arial" panose="020B0604020202020204" pitchFamily="34" charset="0"/>
                </a:endParaRPr>
              </a:p>
            </cx:txPr>
          </cx:dataLabels>
          <cx:dataId val="0"/>
          <cx:layoutPr>
            <cx:subtotals>
              <cx:idx val="0"/>
              <cx:idx val="5"/>
            </cx:subtotals>
          </cx:layoutPr>
        </cx:series>
        <cx:series layoutId="waterfall" hidden="1" uniqueId="{9E9F0131-BF0A-4643-AD52-7F947AB28980}" formatIdx="1">
          <cx:tx>
            <cx:txData>
              <cx:f>Sheet1!$C$1</cx:f>
              <cx:v/>
            </cx:txData>
          </cx:tx>
          <cx:dataId val="1"/>
          <cx:layoutPr>
            <cx:subtotals/>
          </cx:layoutPr>
        </cx:series>
      </cx:plotAreaRegion>
      <cx:axis id="0">
        <cx:catScaling gapWidth="0"/>
        <cx:majorTickMarks type="out"/>
        <cx:tickLabels/>
        <cx:spPr>
          <a:ln>
            <a:solidFill>
              <a:srgbClr val="868686"/>
            </a:solidFill>
          </a:ln>
        </cx:spPr>
        <cx:txPr>
          <a:bodyPr vertOverflow="overflow" horzOverflow="overflow" wrap="square" lIns="0" tIns="0" rIns="0" bIns="0"/>
          <a:lstStyle/>
          <a:p>
            <a:pPr algn="ctr" rtl="0">
              <a:defRPr sz="1197" b="0"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US">
              <a:solidFill>
                <a:schemeClr val="tx1"/>
              </a:solidFill>
              <a:latin typeface="Arial" panose="020B0604020202020204" pitchFamily="34" charset="0"/>
              <a:cs typeface="Arial" panose="020B0604020202020204" pitchFamily="34" charset="0"/>
            </a:endParaRPr>
          </a:p>
        </cx:txPr>
      </cx:axis>
      <cx:axis id="1">
        <cx:valScaling min="12"/>
        <cx:title>
          <cx:tx>
            <cx:txData>
              <cx:v>Billions of Dollars</cx:v>
            </cx:txData>
          </cx:tx>
          <cx:txPr>
            <a:bodyPr spcFirstLastPara="1" vertOverflow="ellipsis" horzOverflow="overflow" wrap="square" lIns="0" tIns="0" rIns="0" bIns="0" anchor="ctr" anchorCtr="1"/>
            <a:lstStyle/>
            <a:p>
              <a:pPr algn="ctr" rtl="0">
                <a:defRPr sz="1400">
                  <a:solidFill>
                    <a:schemeClr val="tx1"/>
                  </a:solidFill>
                  <a:latin typeface="Arial" panose="020B0604020202020204" pitchFamily="34" charset="0"/>
                  <a:ea typeface="Arial" panose="020B0604020202020204" pitchFamily="34" charset="0"/>
                  <a:cs typeface="Arial" panose="020B0604020202020204" pitchFamily="34" charset="0"/>
                </a:defRPr>
              </a:pPr>
              <a:r>
                <a:rPr lang="en-US" sz="1400" b="1" i="0" u="none" strike="noStrike" kern="1200" baseline="0" dirty="0">
                  <a:solidFill>
                    <a:schemeClr val="tx1"/>
                  </a:solidFill>
                  <a:latin typeface="Arial" panose="020B0604020202020204" pitchFamily="34" charset="0"/>
                  <a:cs typeface="Arial" panose="020B0604020202020204" pitchFamily="34" charset="0"/>
                </a:rPr>
                <a:t>Billions of Dollars</a:t>
              </a:r>
            </a:p>
          </cx:txPr>
        </cx:title>
        <cx:majorTickMarks type="out"/>
        <cx:tickLabels/>
        <cx:spPr>
          <a:ln>
            <a:solidFill>
              <a:schemeClr val="tx1"/>
            </a:solidFill>
          </a:ln>
        </cx:spPr>
        <cx:txPr>
          <a:bodyPr vertOverflow="overflow" horzOverflow="overflow" wrap="square" lIns="0" tIns="0" rIns="0" bIns="0"/>
          <a:lstStyle/>
          <a:p>
            <a:pPr algn="ctr" rtl="0">
              <a:defRPr sz="1197" b="0" i="0">
                <a:solidFill>
                  <a:schemeClr val="tx1"/>
                </a:solidFill>
                <a:latin typeface="Arial" panose="020B0604020202020204" pitchFamily="34" charset="0"/>
                <a:ea typeface="Arial" panose="020B0604020202020204" pitchFamily="34" charset="0"/>
                <a:cs typeface="Arial" panose="020B0604020202020204" pitchFamily="34" charset="0"/>
              </a:defRPr>
            </a:pPr>
            <a:endParaRPr lang="en-US">
              <a:solidFill>
                <a:schemeClr val="tx1"/>
              </a:solidFill>
              <a:latin typeface="Arial" panose="020B0604020202020204" pitchFamily="34" charset="0"/>
              <a:cs typeface="Arial" panose="020B0604020202020204" pitchFamily="34" charset="0"/>
            </a:endParaRPr>
          </a:p>
        </cx:txPr>
      </cx:axis>
    </cx:plotArea>
  </cx:chart>
  <cx:spPr>
    <a:noFill/>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0.62443</cdr:x>
      <cdr:y>0.12628</cdr:y>
    </cdr:from>
    <cdr:to>
      <cdr:x>0.93216</cdr:x>
      <cdr:y>0.5541</cdr:y>
    </cdr:to>
    <cdr:cxnSp macro="">
      <cdr:nvCxnSpPr>
        <cdr:cNvPr id="6" name="Straight Arrow Connector 5">
          <a:extLst xmlns:a="http://schemas.openxmlformats.org/drawingml/2006/main">
            <a:ext uri="{FF2B5EF4-FFF2-40B4-BE49-F238E27FC236}">
              <a16:creationId xmlns:a16="http://schemas.microsoft.com/office/drawing/2014/main" id="{397E1487-CC53-DF45-B7A0-3B19E508EC70}"/>
            </a:ext>
          </a:extLst>
        </cdr:cNvPr>
        <cdr:cNvCxnSpPr/>
      </cdr:nvCxnSpPr>
      <cdr:spPr>
        <a:xfrm xmlns:a="http://schemas.openxmlformats.org/drawingml/2006/main" flipV="1">
          <a:off x="6897401" y="562503"/>
          <a:ext cx="3399141" cy="1905761"/>
        </a:xfrm>
        <a:prstGeom xmlns:a="http://schemas.openxmlformats.org/drawingml/2006/main" prst="straightConnector1">
          <a:avLst/>
        </a:prstGeom>
        <a:ln xmlns:a="http://schemas.openxmlformats.org/drawingml/2006/main" w="31750">
          <a:solidFill>
            <a:srgbClr val="F7932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0.14974</cdr:x>
      <cdr:y>0.12836</cdr:y>
    </cdr:from>
    <cdr:to>
      <cdr:x>0.18133</cdr:x>
      <cdr:y>0.35469</cdr:y>
    </cdr:to>
    <cdr:sp macro="" textlink="">
      <cdr:nvSpPr>
        <cdr:cNvPr id="2" name="Right Brace 1">
          <a:extLst xmlns:a="http://schemas.openxmlformats.org/drawingml/2006/main">
            <a:ext uri="{FF2B5EF4-FFF2-40B4-BE49-F238E27FC236}">
              <a16:creationId xmlns:a16="http://schemas.microsoft.com/office/drawing/2014/main" id="{8DEF1D22-0A5E-48E9-AF2D-73A50F711697}"/>
            </a:ext>
          </a:extLst>
        </cdr:cNvPr>
        <cdr:cNvSpPr/>
      </cdr:nvSpPr>
      <cdr:spPr>
        <a:xfrm xmlns:a="http://schemas.openxmlformats.org/drawingml/2006/main">
          <a:off x="1603141" y="438373"/>
          <a:ext cx="338211" cy="772950"/>
        </a:xfrm>
        <a:prstGeom xmlns:a="http://schemas.openxmlformats.org/drawingml/2006/main" prst="rightBrac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US"/>
        </a:p>
      </cdr:txBody>
    </cdr:sp>
  </cdr:relSizeAnchor>
  <cdr:relSizeAnchor xmlns:cdr="http://schemas.openxmlformats.org/drawingml/2006/chartDrawing">
    <cdr:from>
      <cdr:x>0.1896</cdr:x>
      <cdr:y>0.52153</cdr:y>
    </cdr:from>
    <cdr:to>
      <cdr:x>0.36712</cdr:x>
      <cdr:y>0.65363</cdr:y>
    </cdr:to>
    <cdr:sp macro="" textlink="">
      <cdr:nvSpPr>
        <cdr:cNvPr id="3" name="AutoShape 4">
          <a:extLst xmlns:a="http://schemas.openxmlformats.org/drawingml/2006/main">
            <a:ext uri="{FF2B5EF4-FFF2-40B4-BE49-F238E27FC236}">
              <a16:creationId xmlns:a16="http://schemas.microsoft.com/office/drawing/2014/main" id="{9C78B41B-B2B5-4025-A0B4-289F9FBD0DF3}"/>
            </a:ext>
          </a:extLst>
        </cdr:cNvPr>
        <cdr:cNvSpPr>
          <a:spLocks xmlns:a="http://schemas.openxmlformats.org/drawingml/2006/main" noChangeArrowheads="1"/>
        </cdr:cNvSpPr>
      </cdr:nvSpPr>
      <cdr:spPr bwMode="gray">
        <a:xfrm xmlns:a="http://schemas.openxmlformats.org/drawingml/2006/main">
          <a:off x="2029908" y="1781101"/>
          <a:ext cx="1900577" cy="451140"/>
        </a:xfrm>
        <a:prstGeom xmlns:a="http://schemas.openxmlformats.org/drawingml/2006/main" prst="wedgeRectCallout">
          <a:avLst>
            <a:gd name="adj1" fmla="val -52151"/>
            <a:gd name="adj2" fmla="val -252087"/>
          </a:avLst>
        </a:prstGeom>
        <a:solidFill xmlns:a="http://schemas.openxmlformats.org/drawingml/2006/main">
          <a:schemeClr val="bg1"/>
        </a:solidFill>
        <a:ln xmlns:a="http://schemas.openxmlformats.org/drawingml/2006/main" w="25400">
          <a:solidFill>
            <a:schemeClr val="accent2"/>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i="0" dirty="0">
              <a:solidFill>
                <a:schemeClr val="accent2"/>
              </a:solidFill>
              <a:latin typeface="Arial" panose="020B0604020202020204" pitchFamily="34" charset="0"/>
              <a:cs typeface="Arial" panose="020B0604020202020204" pitchFamily="34" charset="0"/>
            </a:rPr>
            <a:t>Actuaries estimate this.</a:t>
          </a:r>
          <a:endParaRPr lang="en-US" sz="1100" b="1" i="0" dirty="0">
            <a:solidFill>
              <a:schemeClr val="accent2"/>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0.7691</cdr:x>
      <cdr:y>0.0907</cdr:y>
    </cdr:to>
    <cdr:sp macro="" textlink="">
      <cdr:nvSpPr>
        <cdr:cNvPr id="2" name="TextBox 1">
          <a:extLst xmlns:a="http://schemas.openxmlformats.org/drawingml/2006/main">
            <a:ext uri="{FF2B5EF4-FFF2-40B4-BE49-F238E27FC236}">
              <a16:creationId xmlns:a16="http://schemas.microsoft.com/office/drawing/2014/main" id="{D7201A4A-901D-4C64-9C06-94089BB7637C}"/>
            </a:ext>
          </a:extLst>
        </cdr:cNvPr>
        <cdr:cNvSpPr txBox="1"/>
      </cdr:nvSpPr>
      <cdr:spPr>
        <a:xfrm xmlns:a="http://schemas.openxmlformats.org/drawingml/2006/main">
          <a:off x="-6290559" y="-2383437"/>
          <a:ext cx="3909977" cy="323586"/>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nSpc>
              <a:spcPct val="90000"/>
            </a:lnSpc>
            <a:spcBef>
              <a:spcPts val="1200"/>
            </a:spcBef>
            <a:buClr>
              <a:srgbClr val="337DBE"/>
            </a:buClr>
            <a:buSzPct val="77000"/>
          </a:pPr>
          <a:r>
            <a:rPr lang="en-US" sz="1400" b="1" dirty="0">
              <a:latin typeface="Arial" panose="020B0604020202020204" pitchFamily="34" charset="0"/>
              <a:cs typeface="Arial" panose="020B0604020202020204" pitchFamily="34" charset="0"/>
            </a:rPr>
            <a:t>% Saying Great Deal/Quite a Lot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0B623-BD1B-C248-B62F-EF14E141893E}" type="datetimeFigureOut">
              <a:rPr lang="en-US" smtClean="0"/>
              <a:t>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278EC-864F-244D-AAFB-D915A13AE2EC}" type="slidenum">
              <a:rPr lang="en-US" smtClean="0"/>
              <a:t>‹#›</a:t>
            </a:fld>
            <a:endParaRPr lang="en-US"/>
          </a:p>
        </p:txBody>
      </p:sp>
    </p:spTree>
    <p:extLst>
      <p:ext uri="{BB962C8B-B14F-4D97-AF65-F5344CB8AC3E}">
        <p14:creationId xmlns:p14="http://schemas.microsoft.com/office/powerpoint/2010/main" val="211750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685800" y="320675"/>
            <a:ext cx="54864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dirty="0">
                <a:latin typeface="Arial" panose="020B0604020202020204" pitchFamily="34" charset="0"/>
              </a:rPr>
              <a:t>Why is this growing?</a:t>
            </a:r>
          </a:p>
          <a:p>
            <a:pPr lvl="1"/>
            <a:r>
              <a:rPr lang="en-US" dirty="0">
                <a:latin typeface="Arial" panose="020B0604020202020204" pitchFamily="34" charset="0"/>
              </a:rPr>
              <a:t>More accidents</a:t>
            </a:r>
          </a:p>
          <a:p>
            <a:pPr lvl="1"/>
            <a:r>
              <a:rPr lang="en-US" dirty="0">
                <a:latin typeface="Arial" panose="020B0604020202020204" pitchFamily="34" charset="0"/>
              </a:rPr>
              <a:t>Bigger claims</a:t>
            </a:r>
          </a:p>
          <a:p>
            <a:pPr lvl="1"/>
            <a:r>
              <a:rPr lang="en-US" dirty="0">
                <a:latin typeface="Arial" panose="020B0604020202020204" pitchFamily="34" charset="0"/>
              </a:rPr>
              <a:t>Can’t tell by looking at this</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a:t>
            </a:fld>
            <a:endParaRPr lang="en-US" dirty="0"/>
          </a:p>
        </p:txBody>
      </p:sp>
    </p:spTree>
    <p:extLst>
      <p:ext uri="{BB962C8B-B14F-4D97-AF65-F5344CB8AC3E}">
        <p14:creationId xmlns:p14="http://schemas.microsoft.com/office/powerpoint/2010/main" val="369275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Actuaries estimate how much will be paid out on a bloc of claims.</a:t>
            </a:r>
          </a:p>
          <a:p>
            <a:r>
              <a:rPr lang="en-US" dirty="0"/>
              <a:t>The change in reported losses generally follows a predictable pattern. Actuaries discern that pattern, then help management know how much they must set aside to make sure there’s enough to pay all claims that occurred in a period.</a:t>
            </a:r>
          </a:p>
          <a:p>
            <a:pPr marL="171450" marR="0" lvl="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This is a chart of losses for claims arising in 2010. </a:t>
            </a:r>
          </a:p>
          <a:p>
            <a:pPr lvl="1"/>
            <a:r>
              <a:rPr lang="en-US" dirty="0"/>
              <a:t>Blue line is how much is reported in losses. What claims professionals estimate will ultimately be paid on all the claims they know about that occurred in 2010. This changes from year to year as they learn more about each claim. Like it might take more than a year to learn the extent of a plaintiff’s injuries. So the claims estimates generally grow over time, as they do here.</a:t>
            </a:r>
          </a:p>
          <a:p>
            <a:pPr lvl="1"/>
            <a:r>
              <a:rPr lang="en-US" dirty="0"/>
              <a:t>Orange line is how much companies estimated would ultimately be paid on that set of claims. That gets </a:t>
            </a:r>
            <a:r>
              <a:rPr lang="en-US" dirty="0" err="1"/>
              <a:t>reestimated</a:t>
            </a:r>
            <a:r>
              <a:rPr lang="en-US" dirty="0"/>
              <a:t> every year, but in a line like commercial auto liability, that estimate doesn’t change much. And it doesn’t here.</a:t>
            </a:r>
          </a:p>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4</a:t>
            </a:fld>
            <a:endParaRPr lang="en-US" dirty="0"/>
          </a:p>
        </p:txBody>
      </p:sp>
    </p:spTree>
    <p:extLst>
      <p:ext uri="{BB962C8B-B14F-4D97-AF65-F5344CB8AC3E}">
        <p14:creationId xmlns:p14="http://schemas.microsoft.com/office/powerpoint/2010/main" val="3035082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685800" y="320675"/>
            <a:ext cx="54864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a:t>
            </a:fld>
            <a:endParaRPr lang="en-US" dirty="0"/>
          </a:p>
        </p:txBody>
      </p:sp>
    </p:spTree>
    <p:extLst>
      <p:ext uri="{BB962C8B-B14F-4D97-AF65-F5344CB8AC3E}">
        <p14:creationId xmlns:p14="http://schemas.microsoft.com/office/powerpoint/2010/main" val="317282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7</a:t>
            </a:fld>
            <a:endParaRPr lang="en-US" dirty="0"/>
          </a:p>
        </p:txBody>
      </p:sp>
    </p:spTree>
    <p:extLst>
      <p:ext uri="{BB962C8B-B14F-4D97-AF65-F5344CB8AC3E}">
        <p14:creationId xmlns:p14="http://schemas.microsoft.com/office/powerpoint/2010/main" val="3087306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Actuaries look at the pattern of reported losses – the sum of claims experts’ estimates of every known loss.</a:t>
            </a:r>
          </a:p>
          <a:p>
            <a:r>
              <a:rPr lang="en-US" dirty="0"/>
              <a:t>Even if the ultimate amount of claims rises or falls from year to year, the pattern of emergence should stay the same. That hypothesis is at the core of standard actuarial practices.</a:t>
            </a:r>
          </a:p>
          <a:p>
            <a:r>
              <a:rPr lang="en-US" dirty="0"/>
              <a:t>Actuaries call that pattern of emergence loss development and measure it with loss development factors.</a:t>
            </a:r>
          </a:p>
          <a:p>
            <a:r>
              <a:rPr lang="en-US" dirty="0"/>
              <a:t>In normal times, the loss development factors should stay the same over time. Here it is increasing.</a:t>
            </a:r>
          </a:p>
          <a:p>
            <a:r>
              <a:rPr lang="en-US" dirty="0"/>
              <a:t>One interesting offshoot of this work is that you can also predict how much will be reported in any 12 month period. The chart on the right shows how actuaries have not been able to do this in commercial auto.</a:t>
            </a:r>
          </a:p>
        </p:txBody>
      </p:sp>
      <p:sp>
        <p:nvSpPr>
          <p:cNvPr id="4" name="Slide Number Placeholder 3"/>
          <p:cNvSpPr>
            <a:spLocks noGrp="1"/>
          </p:cNvSpPr>
          <p:nvPr>
            <p:ph type="sldNum" sz="quarter" idx="5"/>
          </p:nvPr>
        </p:nvSpPr>
        <p:spPr/>
        <p:txBody>
          <a:bodyPr/>
          <a:lstStyle/>
          <a:p>
            <a:fld id="{D5F8523C-8729-40F0-9536-D6C4CA3AD238}" type="slidenum">
              <a:rPr lang="en-US" smtClean="0"/>
              <a:pPr/>
              <a:t>8</a:t>
            </a:fld>
            <a:endParaRPr lang="en-US" dirty="0"/>
          </a:p>
        </p:txBody>
      </p:sp>
    </p:spTree>
    <p:extLst>
      <p:ext uri="{BB962C8B-B14F-4D97-AF65-F5344CB8AC3E}">
        <p14:creationId xmlns:p14="http://schemas.microsoft.com/office/powerpoint/2010/main" val="42503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10</a:t>
            </a:fld>
            <a:endParaRPr lang="en-US" dirty="0"/>
          </a:p>
        </p:txBody>
      </p:sp>
    </p:spTree>
    <p:extLst>
      <p:ext uri="{BB962C8B-B14F-4D97-AF65-F5344CB8AC3E}">
        <p14:creationId xmlns:p14="http://schemas.microsoft.com/office/powerpoint/2010/main" val="2855540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11</a:t>
            </a:fld>
            <a:endParaRPr lang="en-US" dirty="0"/>
          </a:p>
        </p:txBody>
      </p:sp>
    </p:spTree>
    <p:extLst>
      <p:ext uri="{BB962C8B-B14F-4D97-AF65-F5344CB8AC3E}">
        <p14:creationId xmlns:p14="http://schemas.microsoft.com/office/powerpoint/2010/main" val="2918944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12</a:t>
            </a:fld>
            <a:endParaRPr lang="en-US" dirty="0"/>
          </a:p>
        </p:txBody>
      </p:sp>
    </p:spTree>
    <p:extLst>
      <p:ext uri="{BB962C8B-B14F-4D97-AF65-F5344CB8AC3E}">
        <p14:creationId xmlns:p14="http://schemas.microsoft.com/office/powerpoint/2010/main" val="3394362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3503E2B-85D8-3043-955C-461623CDB598}"/>
              </a:ext>
            </a:extLst>
          </p:cNvPr>
          <p:cNvSpPr>
            <a:spLocks noGrp="1"/>
          </p:cNvSpPr>
          <p:nvPr>
            <p:ph type="dt" sz="half" idx="10"/>
          </p:nvPr>
        </p:nvSpPr>
        <p:spPr/>
        <p:txBody>
          <a:bodyPr/>
          <a:lstStyle/>
          <a:p>
            <a:fld id="{EBC7C755-3650-8D41-A5A9-12EDB36B3F72}" type="datetimeFigureOut">
              <a:rPr lang="en-US" smtClean="0"/>
              <a:pPr/>
              <a:t>2/11/2021</a:t>
            </a:fld>
            <a:endParaRPr lang="en-US"/>
          </a:p>
        </p:txBody>
      </p:sp>
      <p:sp>
        <p:nvSpPr>
          <p:cNvPr id="5" name="Footer Placeholder 4">
            <a:extLst>
              <a:ext uri="{FF2B5EF4-FFF2-40B4-BE49-F238E27FC236}">
                <a16:creationId xmlns:a16="http://schemas.microsoft.com/office/drawing/2014/main" id="{6253B040-54AB-2845-B5AC-4F7F6D8300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E773F0-5014-0B44-81FF-C7445E75423E}"/>
              </a:ext>
            </a:extLst>
          </p:cNvPr>
          <p:cNvSpPr>
            <a:spLocks noGrp="1"/>
          </p:cNvSpPr>
          <p:nvPr>
            <p:ph type="sldNum" sz="quarter" idx="12"/>
          </p:nvPr>
        </p:nvSpPr>
        <p:spPr/>
        <p:txBody>
          <a:bodyPr/>
          <a:lstStyle/>
          <a:p>
            <a:fld id="{061CE32A-561E-1644-974F-C20FCDAE7914}" type="slidenum">
              <a:rPr lang="en-US" smtClean="0"/>
              <a:pPr/>
              <a:t>‹#›</a:t>
            </a:fld>
            <a:endParaRPr lang="en-US"/>
          </a:p>
        </p:txBody>
      </p:sp>
      <p:sp>
        <p:nvSpPr>
          <p:cNvPr id="8" name="Rectangle 7">
            <a:extLst>
              <a:ext uri="{FF2B5EF4-FFF2-40B4-BE49-F238E27FC236}">
                <a16:creationId xmlns:a16="http://schemas.microsoft.com/office/drawing/2014/main" id="{932516F7-F978-E549-BC71-621418CF3CF2}"/>
              </a:ext>
            </a:extLst>
          </p:cNvPr>
          <p:cNvSpPr/>
          <p:nvPr userDrawn="1"/>
        </p:nvSpPr>
        <p:spPr>
          <a:xfrm>
            <a:off x="4495800" y="0"/>
            <a:ext cx="7416800" cy="6858000"/>
          </a:xfrm>
          <a:prstGeom prst="rect">
            <a:avLst/>
          </a:prstGeom>
          <a:solidFill>
            <a:srgbClr val="002E6B"/>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A26B5D6-06EA-8844-A5C8-4A0AC5F32AD9}"/>
              </a:ext>
            </a:extLst>
          </p:cNvPr>
          <p:cNvSpPr/>
          <p:nvPr userDrawn="1"/>
        </p:nvSpPr>
        <p:spPr>
          <a:xfrm>
            <a:off x="5196345" y="1212096"/>
            <a:ext cx="6015710" cy="1785104"/>
          </a:xfrm>
          <a:prstGeom prst="rect">
            <a:avLst/>
          </a:prstGeom>
        </p:spPr>
        <p:txBody>
          <a:bodyPr wrap="square">
            <a:spAutoFit/>
          </a:bodyPr>
          <a:lstStyle/>
          <a:p>
            <a:r>
              <a:rPr lang="en-US" sz="4400" b="0" i="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Webinar</a:t>
            </a:r>
            <a:endParaRPr lang="en-US" sz="6600" b="0" i="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r>
              <a:rPr lang="en-US" sz="6600" b="0" i="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Social Inflation</a:t>
            </a:r>
            <a:endParaRPr lang="en-US" sz="6600" b="0" i="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62F81E6-0E50-1B4B-954F-8F7C76353872}"/>
              </a:ext>
            </a:extLst>
          </p:cNvPr>
          <p:cNvSpPr/>
          <p:nvPr userDrawn="1"/>
        </p:nvSpPr>
        <p:spPr>
          <a:xfrm>
            <a:off x="4967829" y="6400129"/>
            <a:ext cx="2520242" cy="338554"/>
          </a:xfrm>
          <a:prstGeom prst="rect">
            <a:avLst/>
          </a:prstGeom>
        </p:spPr>
        <p:txBody>
          <a:bodyPr wrap="none">
            <a:spAutoFit/>
          </a:bodyPr>
          <a:lstStyle/>
          <a:p>
            <a:r>
              <a:rPr lang="en-US" sz="1600" b="0" i="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CLE and CE credit offered</a:t>
            </a:r>
            <a:endParaRPr lang="en-US" sz="1600" b="0" i="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37BC5F61-3DBC-4047-8D41-4645AB85C648}"/>
              </a:ext>
            </a:extLst>
          </p:cNvPr>
          <p:cNvSpPr/>
          <p:nvPr userDrawn="1"/>
        </p:nvSpPr>
        <p:spPr>
          <a:xfrm>
            <a:off x="11912600" y="0"/>
            <a:ext cx="304798" cy="6858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571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395BF-3CD9-5347-B8CF-22E7F3EF9281}"/>
              </a:ext>
            </a:extLst>
          </p:cNvPr>
          <p:cNvSpPr>
            <a:spLocks noGrp="1"/>
          </p:cNvSpPr>
          <p:nvPr>
            <p:ph type="title"/>
          </p:nvPr>
        </p:nvSpPr>
        <p:spPr>
          <a:xfrm>
            <a:off x="839788" y="457200"/>
            <a:ext cx="3932237" cy="1600200"/>
          </a:xfrm>
        </p:spPr>
        <p:txBody>
          <a:bodyPr anchor="b"/>
          <a:lstStyle>
            <a:lvl1pPr>
              <a:defRPr sz="3200" b="0" i="0">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2D8108A-AA09-7748-B773-4A3A91DA0B72}"/>
              </a:ext>
            </a:extLst>
          </p:cNvPr>
          <p:cNvSpPr>
            <a:spLocks noGrp="1"/>
          </p:cNvSpPr>
          <p:nvPr>
            <p:ph idx="1"/>
          </p:nvPr>
        </p:nvSpPr>
        <p:spPr>
          <a:xfrm>
            <a:off x="5183188" y="987425"/>
            <a:ext cx="6172200" cy="4873625"/>
          </a:xfrm>
        </p:spPr>
        <p:txBody>
          <a:bodyPr/>
          <a:lstStyle>
            <a:lvl1pPr>
              <a:defRPr sz="3200" b="0" i="0">
                <a:latin typeface="Roboto" panose="02000000000000000000" pitchFamily="2" charset="0"/>
                <a:ea typeface="Roboto" panose="02000000000000000000" pitchFamily="2" charset="0"/>
                <a:cs typeface="Roboto" panose="02000000000000000000" pitchFamily="2" charset="0"/>
              </a:defRPr>
            </a:lvl1pPr>
            <a:lvl2pPr>
              <a:defRPr sz="2800" b="0" i="0">
                <a:latin typeface="Roboto" panose="02000000000000000000" pitchFamily="2" charset="0"/>
                <a:ea typeface="Roboto" panose="02000000000000000000" pitchFamily="2" charset="0"/>
                <a:cs typeface="Roboto" panose="02000000000000000000" pitchFamily="2" charset="0"/>
              </a:defRPr>
            </a:lvl2pPr>
            <a:lvl3pPr>
              <a:defRPr sz="2400" b="0" i="0">
                <a:latin typeface="Roboto" panose="02000000000000000000" pitchFamily="2" charset="0"/>
                <a:ea typeface="Roboto" panose="02000000000000000000" pitchFamily="2" charset="0"/>
                <a:cs typeface="Roboto" panose="02000000000000000000" pitchFamily="2" charset="0"/>
              </a:defRPr>
            </a:lvl3pPr>
            <a:lvl4pPr>
              <a:defRPr sz="2000" b="0" i="0">
                <a:latin typeface="Roboto" panose="02000000000000000000" pitchFamily="2" charset="0"/>
                <a:ea typeface="Roboto" panose="02000000000000000000" pitchFamily="2" charset="0"/>
                <a:cs typeface="Roboto" panose="02000000000000000000" pitchFamily="2" charset="0"/>
              </a:defRPr>
            </a:lvl4pPr>
            <a:lvl5pPr>
              <a:defRPr sz="2000" b="0" i="0">
                <a:latin typeface="Roboto" panose="02000000000000000000" pitchFamily="2" charset="0"/>
                <a:ea typeface="Roboto" panose="02000000000000000000" pitchFamily="2" charset="0"/>
                <a:cs typeface="Roboto" panose="02000000000000000000" pitchFamily="2"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4211CDD-DCBD-8B4F-B043-EAF1AC501CAC}"/>
              </a:ext>
            </a:extLst>
          </p:cNvPr>
          <p:cNvSpPr>
            <a:spLocks noGrp="1"/>
          </p:cNvSpPr>
          <p:nvPr>
            <p:ph type="body" sz="half" idx="2"/>
          </p:nvPr>
        </p:nvSpPr>
        <p:spPr>
          <a:xfrm>
            <a:off x="839788" y="2057400"/>
            <a:ext cx="3932237" cy="3811588"/>
          </a:xfrm>
        </p:spPr>
        <p:txBody>
          <a:bodyPr/>
          <a:lstStyle>
            <a:lvl1pPr marL="0" indent="0">
              <a:buNone/>
              <a:defRPr sz="1600" b="0" i="0">
                <a:latin typeface="Roboto" panose="02000000000000000000" pitchFamily="2" charset="0"/>
                <a:ea typeface="Roboto" panose="02000000000000000000" pitchFamily="2" charset="0"/>
                <a:cs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297FA1A-C569-A54F-84CB-9B608327518A}"/>
              </a:ext>
            </a:extLst>
          </p:cNvPr>
          <p:cNvSpPr>
            <a:spLocks noGrp="1"/>
          </p:cNvSpPr>
          <p:nvPr>
            <p:ph type="dt" sz="half" idx="10"/>
          </p:nvPr>
        </p:nvSpPr>
        <p:spPr/>
        <p:txBody>
          <a:bodyPr/>
          <a:lstStyle/>
          <a:p>
            <a:fld id="{EBC7C755-3650-8D41-A5A9-12EDB36B3F72}" type="datetimeFigureOut">
              <a:rPr lang="en-US" smtClean="0"/>
              <a:t>2/11/2021</a:t>
            </a:fld>
            <a:endParaRPr lang="en-US"/>
          </a:p>
        </p:txBody>
      </p:sp>
      <p:sp>
        <p:nvSpPr>
          <p:cNvPr id="6" name="Footer Placeholder 5">
            <a:extLst>
              <a:ext uri="{FF2B5EF4-FFF2-40B4-BE49-F238E27FC236}">
                <a16:creationId xmlns:a16="http://schemas.microsoft.com/office/drawing/2014/main" id="{211DA4AA-FBCB-2742-8921-6F08074515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1590F1-B870-5F41-9D3D-41DE83A7C2A2}"/>
              </a:ext>
            </a:extLst>
          </p:cNvPr>
          <p:cNvSpPr>
            <a:spLocks noGrp="1"/>
          </p:cNvSpPr>
          <p:nvPr>
            <p:ph type="sldNum" sz="quarter" idx="12"/>
          </p:nvPr>
        </p:nvSpPr>
        <p:spPr/>
        <p:txBody>
          <a:bodyPr/>
          <a:lstStyle/>
          <a:p>
            <a:fld id="{061CE32A-561E-1644-974F-C20FCDAE7914}" type="slidenum">
              <a:rPr lang="en-US" smtClean="0"/>
              <a:t>‹#›</a:t>
            </a:fld>
            <a:endParaRPr lang="en-US"/>
          </a:p>
        </p:txBody>
      </p:sp>
    </p:spTree>
    <p:extLst>
      <p:ext uri="{BB962C8B-B14F-4D97-AF65-F5344CB8AC3E}">
        <p14:creationId xmlns:p14="http://schemas.microsoft.com/office/powerpoint/2010/main" val="2093740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4D33C-D6BF-B44B-B37F-3D0A878285E1}"/>
              </a:ext>
            </a:extLst>
          </p:cNvPr>
          <p:cNvSpPr>
            <a:spLocks noGrp="1"/>
          </p:cNvSpPr>
          <p:nvPr>
            <p:ph type="title"/>
          </p:nvPr>
        </p:nvSpPr>
        <p:spPr>
          <a:xfrm>
            <a:off x="839788" y="457200"/>
            <a:ext cx="3932237" cy="1600200"/>
          </a:xfrm>
        </p:spPr>
        <p:txBody>
          <a:bodyPr anchor="b"/>
          <a:lstStyle>
            <a:lvl1pPr>
              <a:defRPr sz="3200" b="0" i="0">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FF68950A-16A9-B64F-9D67-C1235DFE8C1A}"/>
              </a:ext>
            </a:extLst>
          </p:cNvPr>
          <p:cNvSpPr>
            <a:spLocks noGrp="1"/>
          </p:cNvSpPr>
          <p:nvPr>
            <p:ph type="pic" idx="1"/>
          </p:nvPr>
        </p:nvSpPr>
        <p:spPr>
          <a:xfrm>
            <a:off x="5183188" y="987425"/>
            <a:ext cx="6172200" cy="4873625"/>
          </a:xfrm>
        </p:spPr>
        <p:txBody>
          <a:bodyPr/>
          <a:lstStyle>
            <a:lvl1pPr marL="0" indent="0">
              <a:buNone/>
              <a:defRPr sz="3200" b="0" i="0">
                <a:latin typeface="Roboto" panose="02000000000000000000" pitchFamily="2" charset="0"/>
                <a:ea typeface="Roboto" panose="02000000000000000000" pitchFamily="2" charset="0"/>
                <a:cs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F1E282E-9B71-C349-9C6E-D7EC8745D852}"/>
              </a:ext>
            </a:extLst>
          </p:cNvPr>
          <p:cNvSpPr>
            <a:spLocks noGrp="1"/>
          </p:cNvSpPr>
          <p:nvPr>
            <p:ph type="body" sz="half" idx="2"/>
          </p:nvPr>
        </p:nvSpPr>
        <p:spPr>
          <a:xfrm>
            <a:off x="839788" y="2057400"/>
            <a:ext cx="3932237" cy="3811588"/>
          </a:xfrm>
        </p:spPr>
        <p:txBody>
          <a:bodyPr/>
          <a:lstStyle>
            <a:lvl1pPr marL="0" indent="0">
              <a:buNone/>
              <a:defRPr sz="1600" b="0" i="0">
                <a:latin typeface="Roboto" panose="02000000000000000000" pitchFamily="2" charset="0"/>
                <a:ea typeface="Roboto" panose="02000000000000000000" pitchFamily="2" charset="0"/>
                <a:cs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4BDABA7-528A-2A4D-BDDA-1D8453B9E916}"/>
              </a:ext>
            </a:extLst>
          </p:cNvPr>
          <p:cNvSpPr>
            <a:spLocks noGrp="1"/>
          </p:cNvSpPr>
          <p:nvPr>
            <p:ph type="dt" sz="half" idx="10"/>
          </p:nvPr>
        </p:nvSpPr>
        <p:spPr/>
        <p:txBody>
          <a:bodyPr/>
          <a:lstStyle/>
          <a:p>
            <a:fld id="{EBC7C755-3650-8D41-A5A9-12EDB36B3F72}" type="datetimeFigureOut">
              <a:rPr lang="en-US" smtClean="0"/>
              <a:t>2/11/2021</a:t>
            </a:fld>
            <a:endParaRPr lang="en-US"/>
          </a:p>
        </p:txBody>
      </p:sp>
      <p:sp>
        <p:nvSpPr>
          <p:cNvPr id="6" name="Footer Placeholder 5">
            <a:extLst>
              <a:ext uri="{FF2B5EF4-FFF2-40B4-BE49-F238E27FC236}">
                <a16:creationId xmlns:a16="http://schemas.microsoft.com/office/drawing/2014/main" id="{D0060666-D0F9-0743-AA45-A367763DF1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45B38E-37F5-F340-8C34-E2C29A21C3A4}"/>
              </a:ext>
            </a:extLst>
          </p:cNvPr>
          <p:cNvSpPr>
            <a:spLocks noGrp="1"/>
          </p:cNvSpPr>
          <p:nvPr>
            <p:ph type="sldNum" sz="quarter" idx="12"/>
          </p:nvPr>
        </p:nvSpPr>
        <p:spPr/>
        <p:txBody>
          <a:bodyPr/>
          <a:lstStyle/>
          <a:p>
            <a:fld id="{061CE32A-561E-1644-974F-C20FCDAE7914}" type="slidenum">
              <a:rPr lang="en-US" smtClean="0"/>
              <a:t>‹#›</a:t>
            </a:fld>
            <a:endParaRPr lang="en-US"/>
          </a:p>
        </p:txBody>
      </p:sp>
    </p:spTree>
    <p:extLst>
      <p:ext uri="{BB962C8B-B14F-4D97-AF65-F5344CB8AC3E}">
        <p14:creationId xmlns:p14="http://schemas.microsoft.com/office/powerpoint/2010/main" val="2231942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629A-7F29-C442-8C95-6901EA07D2DA}"/>
              </a:ext>
            </a:extLst>
          </p:cNvPr>
          <p:cNvSpPr>
            <a:spLocks noGrp="1"/>
          </p:cNvSpPr>
          <p:nvPr>
            <p:ph type="title"/>
          </p:nvPr>
        </p:nvSpPr>
        <p:spPr/>
        <p:txBody>
          <a:bodyPr/>
          <a:lstStyle>
            <a:lvl1pPr>
              <a:defRPr b="0" i="0">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5CE54196-FDA7-C643-943A-162FB9025E93}"/>
              </a:ext>
            </a:extLst>
          </p:cNvPr>
          <p:cNvSpPr>
            <a:spLocks noGrp="1"/>
          </p:cNvSpPr>
          <p:nvPr>
            <p:ph type="body" orient="vert" idx="1"/>
          </p:nvPr>
        </p:nvSpPr>
        <p:spPr/>
        <p:txBody>
          <a:bodyPr vert="eaVert"/>
          <a:lstStyle>
            <a:lvl1pPr>
              <a:defRPr b="0" i="0">
                <a:latin typeface="Roboto" panose="02000000000000000000" pitchFamily="2" charset="0"/>
                <a:ea typeface="Roboto" panose="02000000000000000000" pitchFamily="2" charset="0"/>
                <a:cs typeface="Roboto" panose="02000000000000000000" pitchFamily="2" charset="0"/>
              </a:defRPr>
            </a:lvl1pPr>
            <a:lvl2pPr>
              <a:defRPr b="0" i="0">
                <a:latin typeface="Roboto" panose="02000000000000000000" pitchFamily="2" charset="0"/>
                <a:ea typeface="Roboto" panose="02000000000000000000" pitchFamily="2" charset="0"/>
                <a:cs typeface="Roboto" panose="02000000000000000000" pitchFamily="2" charset="0"/>
              </a:defRPr>
            </a:lvl2pPr>
            <a:lvl3pPr>
              <a:defRPr b="0" i="0">
                <a:latin typeface="Roboto" panose="02000000000000000000" pitchFamily="2" charset="0"/>
                <a:ea typeface="Roboto" panose="02000000000000000000" pitchFamily="2" charset="0"/>
                <a:cs typeface="Roboto" panose="02000000000000000000" pitchFamily="2" charset="0"/>
              </a:defRPr>
            </a:lvl3pPr>
            <a:lvl4pPr>
              <a:defRPr b="0" i="0">
                <a:latin typeface="Roboto" panose="02000000000000000000" pitchFamily="2" charset="0"/>
                <a:ea typeface="Roboto" panose="02000000000000000000" pitchFamily="2" charset="0"/>
                <a:cs typeface="Roboto" panose="02000000000000000000" pitchFamily="2" charset="0"/>
              </a:defRPr>
            </a:lvl4pPr>
            <a:lvl5pPr>
              <a:defRPr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0C6884A-8966-7A47-B773-C756D87E01AA}"/>
              </a:ext>
            </a:extLst>
          </p:cNvPr>
          <p:cNvSpPr>
            <a:spLocks noGrp="1"/>
          </p:cNvSpPr>
          <p:nvPr>
            <p:ph type="dt" sz="half" idx="10"/>
          </p:nvPr>
        </p:nvSpPr>
        <p:spPr/>
        <p:txBody>
          <a:bodyPr/>
          <a:lstStyle/>
          <a:p>
            <a:fld id="{EBC7C755-3650-8D41-A5A9-12EDB36B3F72}" type="datetimeFigureOut">
              <a:rPr lang="en-US" smtClean="0"/>
              <a:t>2/11/2021</a:t>
            </a:fld>
            <a:endParaRPr lang="en-US"/>
          </a:p>
        </p:txBody>
      </p:sp>
      <p:sp>
        <p:nvSpPr>
          <p:cNvPr id="5" name="Footer Placeholder 4">
            <a:extLst>
              <a:ext uri="{FF2B5EF4-FFF2-40B4-BE49-F238E27FC236}">
                <a16:creationId xmlns:a16="http://schemas.microsoft.com/office/drawing/2014/main" id="{73E100F1-5182-BA48-A18B-F1FE8F3034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0D058E-51B6-7E40-856F-F797A9757106}"/>
              </a:ext>
            </a:extLst>
          </p:cNvPr>
          <p:cNvSpPr>
            <a:spLocks noGrp="1"/>
          </p:cNvSpPr>
          <p:nvPr>
            <p:ph type="sldNum" sz="quarter" idx="12"/>
          </p:nvPr>
        </p:nvSpPr>
        <p:spPr/>
        <p:txBody>
          <a:bodyPr/>
          <a:lstStyle/>
          <a:p>
            <a:fld id="{061CE32A-561E-1644-974F-C20FCDAE7914}" type="slidenum">
              <a:rPr lang="en-US" smtClean="0"/>
              <a:t>‹#›</a:t>
            </a:fld>
            <a:endParaRPr lang="en-US"/>
          </a:p>
        </p:txBody>
      </p:sp>
    </p:spTree>
    <p:extLst>
      <p:ext uri="{BB962C8B-B14F-4D97-AF65-F5344CB8AC3E}">
        <p14:creationId xmlns:p14="http://schemas.microsoft.com/office/powerpoint/2010/main" val="3220345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39DBF5-76B4-2D4B-AEBE-CC0BD60F9D7B}"/>
              </a:ext>
            </a:extLst>
          </p:cNvPr>
          <p:cNvSpPr>
            <a:spLocks noGrp="1"/>
          </p:cNvSpPr>
          <p:nvPr>
            <p:ph type="title" orient="vert"/>
          </p:nvPr>
        </p:nvSpPr>
        <p:spPr>
          <a:xfrm>
            <a:off x="8724900" y="365125"/>
            <a:ext cx="2628900" cy="5811838"/>
          </a:xfrm>
        </p:spPr>
        <p:txBody>
          <a:bodyPr vert="eaVert"/>
          <a:lstStyle>
            <a:lvl1pPr>
              <a:defRPr b="0" i="0">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52858D3-645D-CE4E-AA63-DF6939DDD0B6}"/>
              </a:ext>
            </a:extLst>
          </p:cNvPr>
          <p:cNvSpPr>
            <a:spLocks noGrp="1"/>
          </p:cNvSpPr>
          <p:nvPr>
            <p:ph type="body" orient="vert" idx="1"/>
          </p:nvPr>
        </p:nvSpPr>
        <p:spPr>
          <a:xfrm>
            <a:off x="838200" y="365125"/>
            <a:ext cx="7734300" cy="5811838"/>
          </a:xfrm>
        </p:spPr>
        <p:txBody>
          <a:bodyPr vert="eaVert"/>
          <a:lstStyle>
            <a:lvl1pPr>
              <a:defRPr b="0" i="0">
                <a:latin typeface="Roboto" panose="02000000000000000000" pitchFamily="2" charset="0"/>
                <a:ea typeface="Roboto" panose="02000000000000000000" pitchFamily="2" charset="0"/>
                <a:cs typeface="Roboto" panose="02000000000000000000" pitchFamily="2" charset="0"/>
              </a:defRPr>
            </a:lvl1pPr>
            <a:lvl2pPr>
              <a:defRPr b="0" i="0">
                <a:latin typeface="Roboto" panose="02000000000000000000" pitchFamily="2" charset="0"/>
                <a:ea typeface="Roboto" panose="02000000000000000000" pitchFamily="2" charset="0"/>
                <a:cs typeface="Roboto" panose="02000000000000000000" pitchFamily="2" charset="0"/>
              </a:defRPr>
            </a:lvl2pPr>
            <a:lvl3pPr>
              <a:defRPr b="0" i="0">
                <a:latin typeface="Roboto" panose="02000000000000000000" pitchFamily="2" charset="0"/>
                <a:ea typeface="Roboto" panose="02000000000000000000" pitchFamily="2" charset="0"/>
                <a:cs typeface="Roboto" panose="02000000000000000000" pitchFamily="2" charset="0"/>
              </a:defRPr>
            </a:lvl3pPr>
            <a:lvl4pPr>
              <a:defRPr b="0" i="0">
                <a:latin typeface="Roboto" panose="02000000000000000000" pitchFamily="2" charset="0"/>
                <a:ea typeface="Roboto" panose="02000000000000000000" pitchFamily="2" charset="0"/>
                <a:cs typeface="Roboto" panose="02000000000000000000" pitchFamily="2" charset="0"/>
              </a:defRPr>
            </a:lvl4pPr>
            <a:lvl5pPr>
              <a:defRPr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C6C1D1-D088-7E4E-B320-58A318554CC6}"/>
              </a:ext>
            </a:extLst>
          </p:cNvPr>
          <p:cNvSpPr>
            <a:spLocks noGrp="1"/>
          </p:cNvSpPr>
          <p:nvPr>
            <p:ph type="dt" sz="half" idx="10"/>
          </p:nvPr>
        </p:nvSpPr>
        <p:spPr/>
        <p:txBody>
          <a:bodyPr/>
          <a:lstStyle/>
          <a:p>
            <a:fld id="{EBC7C755-3650-8D41-A5A9-12EDB36B3F72}" type="datetimeFigureOut">
              <a:rPr lang="en-US" smtClean="0"/>
              <a:t>2/11/2021</a:t>
            </a:fld>
            <a:endParaRPr lang="en-US"/>
          </a:p>
        </p:txBody>
      </p:sp>
      <p:sp>
        <p:nvSpPr>
          <p:cNvPr id="5" name="Footer Placeholder 4">
            <a:extLst>
              <a:ext uri="{FF2B5EF4-FFF2-40B4-BE49-F238E27FC236}">
                <a16:creationId xmlns:a16="http://schemas.microsoft.com/office/drawing/2014/main" id="{9B943BF1-093D-7244-AF5B-5BB70D2C0C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0A7035-5BE2-D449-BEFA-6FFCA104C1DE}"/>
              </a:ext>
            </a:extLst>
          </p:cNvPr>
          <p:cNvSpPr>
            <a:spLocks noGrp="1"/>
          </p:cNvSpPr>
          <p:nvPr>
            <p:ph type="sldNum" sz="quarter" idx="12"/>
          </p:nvPr>
        </p:nvSpPr>
        <p:spPr/>
        <p:txBody>
          <a:bodyPr/>
          <a:lstStyle/>
          <a:p>
            <a:fld id="{061CE32A-561E-1644-974F-C20FCDAE7914}" type="slidenum">
              <a:rPr lang="en-US" smtClean="0"/>
              <a:t>‹#›</a:t>
            </a:fld>
            <a:endParaRPr lang="en-US"/>
          </a:p>
        </p:txBody>
      </p:sp>
    </p:spTree>
    <p:extLst>
      <p:ext uri="{BB962C8B-B14F-4D97-AF65-F5344CB8AC3E}">
        <p14:creationId xmlns:p14="http://schemas.microsoft.com/office/powerpoint/2010/main" val="175540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6"/>
            <a:ext cx="11277600" cy="950976"/>
          </a:xfrm>
        </p:spPr>
        <p:txBody>
          <a:bodyPr/>
          <a:lstStyle/>
          <a:p>
            <a:r>
              <a:rPr lang="en-US" dirty="0"/>
              <a:t>Click to edit Master title style</a:t>
            </a:r>
          </a:p>
        </p:txBody>
      </p:sp>
      <p:sp>
        <p:nvSpPr>
          <p:cNvPr id="3" name="Content Placeholder 2"/>
          <p:cNvSpPr>
            <a:spLocks noGrp="1"/>
          </p:cNvSpPr>
          <p:nvPr>
            <p:ph idx="1"/>
          </p:nvPr>
        </p:nvSpPr>
        <p:spPr>
          <a:xfrm>
            <a:off x="475488" y="1883664"/>
            <a:ext cx="112776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475489" y="1188721"/>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511808" y="6293757"/>
            <a:ext cx="1024128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2418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475489" y="1188721"/>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511808" y="6294779"/>
            <a:ext cx="1024128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469902"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6224120"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476252" y="2377440"/>
            <a:ext cx="5530849"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6225116" y="2378075"/>
            <a:ext cx="5535168"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8622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6"/>
            <a:ext cx="11277600" cy="950976"/>
          </a:xfrm>
        </p:spPr>
        <p:txBody>
          <a:bodyPr/>
          <a:lstStyle/>
          <a:p>
            <a:r>
              <a:rPr lang="en-US" dirty="0"/>
              <a:t>Click to edit Master title style</a:t>
            </a:r>
          </a:p>
        </p:txBody>
      </p:sp>
      <p:sp>
        <p:nvSpPr>
          <p:cNvPr id="3" name="Content Placeholder 2"/>
          <p:cNvSpPr>
            <a:spLocks noGrp="1"/>
          </p:cNvSpPr>
          <p:nvPr>
            <p:ph idx="1"/>
          </p:nvPr>
        </p:nvSpPr>
        <p:spPr>
          <a:xfrm>
            <a:off x="475488" y="1883664"/>
            <a:ext cx="112776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475489" y="1188721"/>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511808" y="6293757"/>
            <a:ext cx="1024128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182988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6"/>
            <a:ext cx="11277600" cy="950976"/>
          </a:xfrm>
        </p:spPr>
        <p:txBody>
          <a:bodyPr/>
          <a:lstStyle/>
          <a:p>
            <a:r>
              <a:rPr lang="en-US" dirty="0"/>
              <a:t>Click to edit Master title style</a:t>
            </a:r>
          </a:p>
        </p:txBody>
      </p:sp>
      <p:sp>
        <p:nvSpPr>
          <p:cNvPr id="3" name="Content Placeholder 2"/>
          <p:cNvSpPr>
            <a:spLocks noGrp="1"/>
          </p:cNvSpPr>
          <p:nvPr>
            <p:ph idx="1"/>
          </p:nvPr>
        </p:nvSpPr>
        <p:spPr>
          <a:xfrm>
            <a:off x="475488" y="1883664"/>
            <a:ext cx="112776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475489" y="1188721"/>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511808" y="6293757"/>
            <a:ext cx="1024128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745442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475489" y="1188721"/>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511808" y="6291072"/>
            <a:ext cx="1024128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469902"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6224120"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469902" y="3986784"/>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6224120" y="3986784"/>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476252" y="2377440"/>
            <a:ext cx="5530849"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6225116" y="2378075"/>
            <a:ext cx="5535168" cy="141605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476252" y="4709160"/>
            <a:ext cx="5530849"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6225117" y="4708525"/>
            <a:ext cx="5537200" cy="1417638"/>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267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hank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21600"/>
            <a:ext cx="12192000" cy="6879600"/>
          </a:xfrm>
          <a:prstGeom prst="rect">
            <a:avLst/>
          </a:prstGeom>
        </p:spPr>
      </p:pic>
      <p:pic>
        <p:nvPicPr>
          <p:cNvPr id="7" name="Picture 6" descr="III_logo-4c.png"/>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826173" y="2011072"/>
            <a:ext cx="2539653" cy="752079"/>
          </a:xfrm>
          <a:prstGeom prst="rect">
            <a:avLst/>
          </a:prstGeom>
        </p:spPr>
      </p:pic>
      <p:sp>
        <p:nvSpPr>
          <p:cNvPr id="8" name="Title 1"/>
          <p:cNvSpPr txBox="1">
            <a:spLocks/>
          </p:cNvSpPr>
          <p:nvPr userDrawn="1"/>
        </p:nvSpPr>
        <p:spPr>
          <a:xfrm>
            <a:off x="0" y="4098867"/>
            <a:ext cx="12191999" cy="671338"/>
          </a:xfrm>
          <a:prstGeom prst="rect">
            <a:avLst/>
          </a:prstGeom>
        </p:spPr>
        <p:txBody>
          <a:bodyPr/>
          <a:lstStyle>
            <a:lvl1pPr algn="l" defTabSz="914377" rtl="0" eaLnBrk="1" latinLnBrk="0" hangingPunct="1">
              <a:lnSpc>
                <a:spcPct val="90000"/>
              </a:lnSpc>
              <a:spcBef>
                <a:spcPts val="0"/>
              </a:spcBef>
              <a:buNone/>
              <a:defRPr sz="3000" b="0" kern="1200">
                <a:solidFill>
                  <a:srgbClr val="337DBE"/>
                </a:solidFill>
                <a:latin typeface="+mj-lt"/>
                <a:ea typeface="+mj-ea"/>
                <a:cs typeface="+mj-cs"/>
              </a:defRPr>
            </a:lvl1pPr>
          </a:lstStyle>
          <a:p>
            <a:pPr algn="ctr"/>
            <a:r>
              <a:rPr lang="en-US" dirty="0">
                <a:latin typeface="Arial" panose="020B0604020202020204" pitchFamily="34" charset="0"/>
                <a:cs typeface="Arial" panose="020B0604020202020204" pitchFamily="34" charset="0"/>
              </a:rPr>
              <a:t>Thank you!</a:t>
            </a:r>
          </a:p>
        </p:txBody>
      </p:sp>
      <p:sp>
        <p:nvSpPr>
          <p:cNvPr id="9" name="Subtitle 2"/>
          <p:cNvSpPr txBox="1">
            <a:spLocks/>
          </p:cNvSpPr>
          <p:nvPr userDrawn="1"/>
        </p:nvSpPr>
        <p:spPr>
          <a:xfrm>
            <a:off x="0" y="4857177"/>
            <a:ext cx="12191999" cy="415498"/>
          </a:xfrm>
          <a:prstGeom prst="rect">
            <a:avLst/>
          </a:prstGeom>
        </p:spPr>
        <p:txBody>
          <a:bodyPr/>
          <a:lst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err="1">
                <a:solidFill>
                  <a:srgbClr val="153B65"/>
                </a:solidFill>
                <a:latin typeface="Arial" panose="020B0604020202020204" pitchFamily="34" charset="0"/>
                <a:cs typeface="Arial" panose="020B0604020202020204" pitchFamily="34" charset="0"/>
              </a:rPr>
              <a:t>www.iii.org</a:t>
            </a:r>
            <a:endParaRPr lang="en-US" sz="2400" dirty="0">
              <a:solidFill>
                <a:srgbClr val="153B65"/>
              </a:solidFill>
              <a:latin typeface="Arial" panose="020B0604020202020204" pitchFamily="34" charset="0"/>
              <a:cs typeface="Arial" panose="020B0604020202020204" pitchFamily="34" charset="0"/>
            </a:endParaRPr>
          </a:p>
        </p:txBody>
      </p:sp>
      <p:sp>
        <p:nvSpPr>
          <p:cNvPr id="11" name="Subtitle 2">
            <a:extLst>
              <a:ext uri="{FF2B5EF4-FFF2-40B4-BE49-F238E27FC236}">
                <a16:creationId xmlns:a16="http://schemas.microsoft.com/office/drawing/2014/main" id="{279DE439-7A34-904A-8FD8-3BEB7CA94911}"/>
              </a:ext>
            </a:extLst>
          </p:cNvPr>
          <p:cNvSpPr txBox="1">
            <a:spLocks/>
          </p:cNvSpPr>
          <p:nvPr userDrawn="1"/>
        </p:nvSpPr>
        <p:spPr bwMode="gray">
          <a:xfrm>
            <a:off x="4548548" y="2957832"/>
            <a:ext cx="3094903" cy="24314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Clr>
                <a:srgbClr val="337DBE"/>
              </a:buClr>
              <a:buSzPct val="77000"/>
              <a:buFont typeface="Wingdings 3" panose="05040102010807070707" pitchFamily="18" charset="2"/>
              <a:buNone/>
              <a:defRPr sz="2000" kern="1200">
                <a:solidFill>
                  <a:srgbClr val="072C44"/>
                </a:solidFill>
                <a:latin typeface="+mn-lt"/>
                <a:ea typeface="+mn-ea"/>
                <a:cs typeface="+mn-cs"/>
              </a:defRPr>
            </a:lvl1pPr>
            <a:lvl2pPr marL="457200" indent="0" algn="ctr" defTabSz="914400" rtl="0" eaLnBrk="1" latinLnBrk="0" hangingPunct="1">
              <a:lnSpc>
                <a:spcPct val="90000"/>
              </a:lnSpc>
              <a:spcBef>
                <a:spcPts val="1000"/>
              </a:spcBef>
              <a:buClr>
                <a:srgbClr val="337DBE"/>
              </a:buClr>
              <a:buFont typeface="Wingdings" panose="05000000000000000000"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Clr>
                <a:srgbClr val="337DBE"/>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200"/>
              </a:spcBef>
              <a:buClr>
                <a:srgbClr val="337DBE"/>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100"/>
              </a:spcBef>
              <a:buClr>
                <a:srgbClr val="337DBE"/>
              </a:buClr>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400" dirty="0">
                <a:solidFill>
                  <a:srgbClr val="153B65"/>
                </a:solidFill>
                <a:latin typeface="Arial" panose="020B0604020202020204" pitchFamily="34" charset="0"/>
                <a:cs typeface="Arial" panose="020B0604020202020204" pitchFamily="34" charset="0"/>
              </a:rPr>
              <a:t>Informed. Empowered.</a:t>
            </a:r>
          </a:p>
        </p:txBody>
      </p:sp>
    </p:spTree>
    <p:extLst>
      <p:ext uri="{BB962C8B-B14F-4D97-AF65-F5344CB8AC3E}">
        <p14:creationId xmlns:p14="http://schemas.microsoft.com/office/powerpoint/2010/main" val="18095841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4B59-28ED-0745-90C3-ED66FFC5CFEC}"/>
              </a:ext>
            </a:extLst>
          </p:cNvPr>
          <p:cNvSpPr>
            <a:spLocks noGrp="1"/>
          </p:cNvSpPr>
          <p:nvPr>
            <p:ph type="title" hasCustomPrompt="1"/>
          </p:nvPr>
        </p:nvSpPr>
        <p:spPr/>
        <p:txBody>
          <a:bodyPr/>
          <a:lstStyle>
            <a:lvl1pPr>
              <a:defRPr b="0" i="0">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576D4FF-1054-9348-9726-8D2C5CF70992}"/>
              </a:ext>
            </a:extLst>
          </p:cNvPr>
          <p:cNvSpPr>
            <a:spLocks noGrp="1"/>
          </p:cNvSpPr>
          <p:nvPr>
            <p:ph idx="1"/>
          </p:nvPr>
        </p:nvSpPr>
        <p:spPr/>
        <p:txBody>
          <a:bodyPr/>
          <a:lstStyle>
            <a:lvl1pPr>
              <a:defRPr b="0" i="0">
                <a:latin typeface="Roboto" panose="02000000000000000000" pitchFamily="2" charset="0"/>
                <a:ea typeface="Roboto" panose="02000000000000000000" pitchFamily="2" charset="0"/>
                <a:cs typeface="Roboto" panose="02000000000000000000" pitchFamily="2" charset="0"/>
              </a:defRPr>
            </a:lvl1pPr>
            <a:lvl2pPr>
              <a:defRPr b="0" i="0">
                <a:latin typeface="Roboto" panose="02000000000000000000" pitchFamily="2" charset="0"/>
                <a:ea typeface="Roboto" panose="02000000000000000000" pitchFamily="2" charset="0"/>
                <a:cs typeface="Roboto" panose="02000000000000000000" pitchFamily="2" charset="0"/>
              </a:defRPr>
            </a:lvl2pPr>
            <a:lvl3pPr>
              <a:defRPr b="0" i="0">
                <a:latin typeface="Roboto" panose="02000000000000000000" pitchFamily="2" charset="0"/>
                <a:ea typeface="Roboto" panose="02000000000000000000" pitchFamily="2" charset="0"/>
                <a:cs typeface="Roboto" panose="02000000000000000000" pitchFamily="2" charset="0"/>
              </a:defRPr>
            </a:lvl3pPr>
            <a:lvl4pPr>
              <a:defRPr b="0" i="0">
                <a:latin typeface="Roboto" panose="02000000000000000000" pitchFamily="2" charset="0"/>
                <a:ea typeface="Roboto" panose="02000000000000000000" pitchFamily="2" charset="0"/>
                <a:cs typeface="Roboto" panose="02000000000000000000" pitchFamily="2" charset="0"/>
              </a:defRPr>
            </a:lvl4pPr>
            <a:lvl5pPr>
              <a:defRPr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20E1ECF-DD72-7E41-B5BD-C018BB702474}"/>
              </a:ext>
            </a:extLst>
          </p:cNvPr>
          <p:cNvSpPr>
            <a:spLocks noGrp="1"/>
          </p:cNvSpPr>
          <p:nvPr>
            <p:ph type="dt" sz="half" idx="10"/>
          </p:nvPr>
        </p:nvSpPr>
        <p:spPr/>
        <p:txBody>
          <a:bodyPr/>
          <a:lstStyle/>
          <a:p>
            <a:fld id="{EBC7C755-3650-8D41-A5A9-12EDB36B3F72}" type="datetimeFigureOut">
              <a:rPr lang="en-US" smtClean="0"/>
              <a:t>2/11/2021</a:t>
            </a:fld>
            <a:endParaRPr lang="en-US"/>
          </a:p>
        </p:txBody>
      </p:sp>
      <p:sp>
        <p:nvSpPr>
          <p:cNvPr id="5" name="Footer Placeholder 4">
            <a:extLst>
              <a:ext uri="{FF2B5EF4-FFF2-40B4-BE49-F238E27FC236}">
                <a16:creationId xmlns:a16="http://schemas.microsoft.com/office/drawing/2014/main" id="{A5D5E906-EDB7-C14C-8983-0FDEAE84DA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517C39-08CC-734F-A04B-BFAB0A855E69}"/>
              </a:ext>
            </a:extLst>
          </p:cNvPr>
          <p:cNvSpPr>
            <a:spLocks noGrp="1"/>
          </p:cNvSpPr>
          <p:nvPr>
            <p:ph type="sldNum" sz="quarter" idx="12"/>
          </p:nvPr>
        </p:nvSpPr>
        <p:spPr/>
        <p:txBody>
          <a:bodyPr/>
          <a:lstStyle/>
          <a:p>
            <a:fld id="{061CE32A-561E-1644-974F-C20FCDAE7914}" type="slidenum">
              <a:rPr lang="en-US" smtClean="0"/>
              <a:t>‹#›</a:t>
            </a:fld>
            <a:endParaRPr lang="en-US"/>
          </a:p>
        </p:txBody>
      </p:sp>
    </p:spTree>
    <p:extLst>
      <p:ext uri="{BB962C8B-B14F-4D97-AF65-F5344CB8AC3E}">
        <p14:creationId xmlns:p14="http://schemas.microsoft.com/office/powerpoint/2010/main" val="178227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46160A-C482-5E47-99F2-41D7C5BA47C0}"/>
              </a:ext>
            </a:extLst>
          </p:cNvPr>
          <p:cNvSpPr>
            <a:spLocks noGrp="1"/>
          </p:cNvSpPr>
          <p:nvPr>
            <p:ph type="body" idx="1" hasCustomPrompt="1"/>
          </p:nvPr>
        </p:nvSpPr>
        <p:spPr>
          <a:xfrm>
            <a:off x="831850" y="4589463"/>
            <a:ext cx="10515600" cy="1500187"/>
          </a:xfrm>
        </p:spPr>
        <p:txBody>
          <a:bodyPr/>
          <a:lstStyle>
            <a:lvl1pPr marL="0" indent="0">
              <a:buNone/>
              <a:defRPr sz="2400" b="0" i="0">
                <a:solidFill>
                  <a:schemeClr val="tx1">
                    <a:tint val="7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Sub-Head Placeholder</a:t>
            </a:r>
          </a:p>
        </p:txBody>
      </p:sp>
      <p:sp>
        <p:nvSpPr>
          <p:cNvPr id="4" name="Date Placeholder 3">
            <a:extLst>
              <a:ext uri="{FF2B5EF4-FFF2-40B4-BE49-F238E27FC236}">
                <a16:creationId xmlns:a16="http://schemas.microsoft.com/office/drawing/2014/main" id="{D735D7EF-FD33-C44A-A80F-4B54C6DA2D6B}"/>
              </a:ext>
            </a:extLst>
          </p:cNvPr>
          <p:cNvSpPr>
            <a:spLocks noGrp="1"/>
          </p:cNvSpPr>
          <p:nvPr>
            <p:ph type="dt" sz="half" idx="10"/>
          </p:nvPr>
        </p:nvSpPr>
        <p:spPr/>
        <p:txBody>
          <a:bodyPr/>
          <a:lstStyle/>
          <a:p>
            <a:fld id="{EBC7C755-3650-8D41-A5A9-12EDB36B3F72}" type="datetimeFigureOut">
              <a:rPr lang="en-US" smtClean="0"/>
              <a:t>2/11/2021</a:t>
            </a:fld>
            <a:endParaRPr lang="en-US"/>
          </a:p>
        </p:txBody>
      </p:sp>
      <p:sp>
        <p:nvSpPr>
          <p:cNvPr id="5" name="Footer Placeholder 4">
            <a:extLst>
              <a:ext uri="{FF2B5EF4-FFF2-40B4-BE49-F238E27FC236}">
                <a16:creationId xmlns:a16="http://schemas.microsoft.com/office/drawing/2014/main" id="{E0421E12-5CA0-884F-ACAC-E9797BA56D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B9CD40-4313-9B48-B614-4CAC4D57C930}"/>
              </a:ext>
            </a:extLst>
          </p:cNvPr>
          <p:cNvSpPr>
            <a:spLocks noGrp="1"/>
          </p:cNvSpPr>
          <p:nvPr>
            <p:ph type="sldNum" sz="quarter" idx="12"/>
          </p:nvPr>
        </p:nvSpPr>
        <p:spPr/>
        <p:txBody>
          <a:bodyPr/>
          <a:lstStyle/>
          <a:p>
            <a:fld id="{061CE32A-561E-1644-974F-C20FCDAE7914}" type="slidenum">
              <a:rPr lang="en-US" smtClean="0"/>
              <a:t>‹#›</a:t>
            </a:fld>
            <a:endParaRPr lang="en-US"/>
          </a:p>
        </p:txBody>
      </p:sp>
      <p:sp>
        <p:nvSpPr>
          <p:cNvPr id="7" name="Rectangle 6">
            <a:extLst>
              <a:ext uri="{FF2B5EF4-FFF2-40B4-BE49-F238E27FC236}">
                <a16:creationId xmlns:a16="http://schemas.microsoft.com/office/drawing/2014/main" id="{41B540C7-A5A9-6342-8AAD-E9E90CAD7D0F}"/>
              </a:ext>
            </a:extLst>
          </p:cNvPr>
          <p:cNvSpPr/>
          <p:nvPr userDrawn="1"/>
        </p:nvSpPr>
        <p:spPr>
          <a:xfrm>
            <a:off x="0" y="2268537"/>
            <a:ext cx="11912600" cy="2293938"/>
          </a:xfrm>
          <a:prstGeom prst="rect">
            <a:avLst/>
          </a:prstGeom>
          <a:solidFill>
            <a:srgbClr val="002E6B"/>
          </a:solid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36EA2A-C419-D749-BB65-138D53088578}"/>
              </a:ext>
            </a:extLst>
          </p:cNvPr>
          <p:cNvSpPr>
            <a:spLocks noGrp="1"/>
          </p:cNvSpPr>
          <p:nvPr>
            <p:ph type="title" hasCustomPrompt="1"/>
          </p:nvPr>
        </p:nvSpPr>
        <p:spPr>
          <a:xfrm>
            <a:off x="831850" y="2268537"/>
            <a:ext cx="10515600" cy="2293938"/>
          </a:xfrm>
        </p:spPr>
        <p:txBody>
          <a:bodyPr lIns="91440" anchor="ctr">
            <a:normAutofit/>
          </a:bodyPr>
          <a:lstStyle>
            <a:lvl1pPr algn="l">
              <a:defRPr sz="4800" b="0" i="0">
                <a:latin typeface="Roboto" panose="02000000000000000000" pitchFamily="2" charset="0"/>
                <a:ea typeface="Roboto" panose="02000000000000000000" pitchFamily="2" charset="0"/>
                <a:cs typeface="Roboto" panose="02000000000000000000" pitchFamily="2" charset="0"/>
              </a:defRPr>
            </a:lvl1pPr>
          </a:lstStyle>
          <a:p>
            <a:r>
              <a:rPr lang="en-US" dirty="0"/>
              <a:t>Section Header Placeholder</a:t>
            </a:r>
          </a:p>
        </p:txBody>
      </p:sp>
      <p:sp>
        <p:nvSpPr>
          <p:cNvPr id="10" name="Rectangle 9">
            <a:extLst>
              <a:ext uri="{FF2B5EF4-FFF2-40B4-BE49-F238E27FC236}">
                <a16:creationId xmlns:a16="http://schemas.microsoft.com/office/drawing/2014/main" id="{9F27409E-8FE4-6B43-AD6F-0D7514E7CC24}"/>
              </a:ext>
            </a:extLst>
          </p:cNvPr>
          <p:cNvSpPr/>
          <p:nvPr userDrawn="1"/>
        </p:nvSpPr>
        <p:spPr>
          <a:xfrm>
            <a:off x="11887202" y="0"/>
            <a:ext cx="304798" cy="6858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601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3ECDC-940C-BD4E-87CD-FFEC33632692}"/>
              </a:ext>
            </a:extLst>
          </p:cNvPr>
          <p:cNvSpPr>
            <a:spLocks noGrp="1"/>
          </p:cNvSpPr>
          <p:nvPr>
            <p:ph type="title"/>
          </p:nvPr>
        </p:nvSpPr>
        <p:spPr/>
        <p:txBody>
          <a:bodyPr/>
          <a:lstStyle>
            <a:lvl1pPr>
              <a:defRPr b="0" i="0">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9AF9E60-7AB1-8241-B5AA-5595AAA35664}"/>
              </a:ext>
            </a:extLst>
          </p:cNvPr>
          <p:cNvSpPr>
            <a:spLocks noGrp="1"/>
          </p:cNvSpPr>
          <p:nvPr>
            <p:ph sz="half" idx="1"/>
          </p:nvPr>
        </p:nvSpPr>
        <p:spPr>
          <a:xfrm>
            <a:off x="838200" y="1536258"/>
            <a:ext cx="5181600" cy="4351338"/>
          </a:xfrm>
        </p:spPr>
        <p:txBody>
          <a:bodyPr/>
          <a:lstStyle>
            <a:lvl1pPr>
              <a:defRPr b="0" i="0">
                <a:latin typeface="Roboto" panose="02000000000000000000" pitchFamily="2" charset="0"/>
                <a:ea typeface="Roboto" panose="02000000000000000000" pitchFamily="2" charset="0"/>
                <a:cs typeface="Roboto" panose="02000000000000000000" pitchFamily="2" charset="0"/>
              </a:defRPr>
            </a:lvl1pPr>
            <a:lvl2pPr>
              <a:defRPr b="0" i="0">
                <a:latin typeface="Roboto" panose="02000000000000000000" pitchFamily="2" charset="0"/>
                <a:ea typeface="Roboto" panose="02000000000000000000" pitchFamily="2" charset="0"/>
                <a:cs typeface="Roboto" panose="02000000000000000000" pitchFamily="2" charset="0"/>
              </a:defRPr>
            </a:lvl2pPr>
            <a:lvl3pPr>
              <a:defRPr b="0" i="0">
                <a:latin typeface="Roboto" panose="02000000000000000000" pitchFamily="2" charset="0"/>
                <a:ea typeface="Roboto" panose="02000000000000000000" pitchFamily="2" charset="0"/>
                <a:cs typeface="Roboto" panose="02000000000000000000" pitchFamily="2" charset="0"/>
              </a:defRPr>
            </a:lvl3pPr>
            <a:lvl4pPr>
              <a:defRPr b="0" i="0">
                <a:latin typeface="Roboto" panose="02000000000000000000" pitchFamily="2" charset="0"/>
                <a:ea typeface="Roboto" panose="02000000000000000000" pitchFamily="2" charset="0"/>
                <a:cs typeface="Roboto" panose="02000000000000000000" pitchFamily="2" charset="0"/>
              </a:defRPr>
            </a:lvl4pPr>
            <a:lvl5pPr>
              <a:defRPr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014A215-0184-CA45-951A-547F82C28508}"/>
              </a:ext>
            </a:extLst>
          </p:cNvPr>
          <p:cNvSpPr>
            <a:spLocks noGrp="1"/>
          </p:cNvSpPr>
          <p:nvPr>
            <p:ph sz="half" idx="2"/>
          </p:nvPr>
        </p:nvSpPr>
        <p:spPr>
          <a:xfrm>
            <a:off x="6172200" y="1536258"/>
            <a:ext cx="5181600" cy="4351338"/>
          </a:xfrm>
        </p:spPr>
        <p:txBody>
          <a:bodyPr/>
          <a:lstStyle>
            <a:lvl1pPr>
              <a:defRPr b="0" i="0">
                <a:latin typeface="Roboto" panose="02000000000000000000" pitchFamily="2" charset="0"/>
                <a:ea typeface="Roboto" panose="02000000000000000000" pitchFamily="2" charset="0"/>
                <a:cs typeface="Roboto" panose="02000000000000000000" pitchFamily="2" charset="0"/>
              </a:defRPr>
            </a:lvl1pPr>
            <a:lvl2pPr>
              <a:defRPr b="0" i="0">
                <a:latin typeface="Roboto" panose="02000000000000000000" pitchFamily="2" charset="0"/>
                <a:ea typeface="Roboto" panose="02000000000000000000" pitchFamily="2" charset="0"/>
                <a:cs typeface="Roboto" panose="02000000000000000000" pitchFamily="2" charset="0"/>
              </a:defRPr>
            </a:lvl2pPr>
            <a:lvl3pPr>
              <a:defRPr b="0" i="0">
                <a:latin typeface="Roboto" panose="02000000000000000000" pitchFamily="2" charset="0"/>
                <a:ea typeface="Roboto" panose="02000000000000000000" pitchFamily="2" charset="0"/>
                <a:cs typeface="Roboto" panose="02000000000000000000" pitchFamily="2" charset="0"/>
              </a:defRPr>
            </a:lvl3pPr>
            <a:lvl4pPr>
              <a:defRPr b="0" i="0">
                <a:latin typeface="Roboto" panose="02000000000000000000" pitchFamily="2" charset="0"/>
                <a:ea typeface="Roboto" panose="02000000000000000000" pitchFamily="2" charset="0"/>
                <a:cs typeface="Roboto" panose="02000000000000000000" pitchFamily="2" charset="0"/>
              </a:defRPr>
            </a:lvl4pPr>
            <a:lvl5pPr>
              <a:defRPr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E70AF78-2827-8C4A-943A-64FB7475DC2D}"/>
              </a:ext>
            </a:extLst>
          </p:cNvPr>
          <p:cNvSpPr>
            <a:spLocks noGrp="1"/>
          </p:cNvSpPr>
          <p:nvPr>
            <p:ph type="dt" sz="half" idx="10"/>
          </p:nvPr>
        </p:nvSpPr>
        <p:spPr/>
        <p:txBody>
          <a:bodyPr/>
          <a:lstStyle/>
          <a:p>
            <a:fld id="{EBC7C755-3650-8D41-A5A9-12EDB36B3F72}" type="datetimeFigureOut">
              <a:rPr lang="en-US" smtClean="0"/>
              <a:t>2/11/2021</a:t>
            </a:fld>
            <a:endParaRPr lang="en-US"/>
          </a:p>
        </p:txBody>
      </p:sp>
      <p:sp>
        <p:nvSpPr>
          <p:cNvPr id="6" name="Footer Placeholder 5">
            <a:extLst>
              <a:ext uri="{FF2B5EF4-FFF2-40B4-BE49-F238E27FC236}">
                <a16:creationId xmlns:a16="http://schemas.microsoft.com/office/drawing/2014/main" id="{BA227FAA-EA57-DD45-BE13-B8635A392D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8AB58CA-2387-134B-B5AE-21559FB9584B}"/>
              </a:ext>
            </a:extLst>
          </p:cNvPr>
          <p:cNvSpPr>
            <a:spLocks noGrp="1"/>
          </p:cNvSpPr>
          <p:nvPr>
            <p:ph type="sldNum" sz="quarter" idx="12"/>
          </p:nvPr>
        </p:nvSpPr>
        <p:spPr/>
        <p:txBody>
          <a:bodyPr/>
          <a:lstStyle/>
          <a:p>
            <a:fld id="{061CE32A-561E-1644-974F-C20FCDAE7914}" type="slidenum">
              <a:rPr lang="en-US" smtClean="0"/>
              <a:t>‹#›</a:t>
            </a:fld>
            <a:endParaRPr lang="en-US"/>
          </a:p>
        </p:txBody>
      </p:sp>
    </p:spTree>
    <p:extLst>
      <p:ext uri="{BB962C8B-B14F-4D97-AF65-F5344CB8AC3E}">
        <p14:creationId xmlns:p14="http://schemas.microsoft.com/office/powerpoint/2010/main" val="224044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420711-8ACA-F448-A137-89A3EA423B5C}"/>
              </a:ext>
            </a:extLst>
          </p:cNvPr>
          <p:cNvSpPr>
            <a:spLocks noGrp="1"/>
          </p:cNvSpPr>
          <p:nvPr>
            <p:ph type="body" idx="1"/>
          </p:nvPr>
        </p:nvSpPr>
        <p:spPr>
          <a:xfrm>
            <a:off x="839788" y="1357313"/>
            <a:ext cx="5157787" cy="823912"/>
          </a:xfrm>
        </p:spPr>
        <p:txBody>
          <a:bodyPr anchor="b"/>
          <a:lstStyle>
            <a:lvl1pPr marL="0" indent="0">
              <a:buNone/>
              <a:defRPr sz="2400" b="0" i="0">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5122C6B-256E-7444-831F-B365FB2FEDDB}"/>
              </a:ext>
            </a:extLst>
          </p:cNvPr>
          <p:cNvSpPr>
            <a:spLocks noGrp="1"/>
          </p:cNvSpPr>
          <p:nvPr>
            <p:ph sz="half" idx="2"/>
          </p:nvPr>
        </p:nvSpPr>
        <p:spPr>
          <a:xfrm>
            <a:off x="839788" y="2181225"/>
            <a:ext cx="5157787" cy="3684588"/>
          </a:xfrm>
        </p:spPr>
        <p:txBody>
          <a:bodyPr/>
          <a:lstStyle>
            <a:lvl1pPr>
              <a:defRPr b="0" i="0">
                <a:latin typeface="Roboto" panose="02000000000000000000" pitchFamily="2" charset="0"/>
                <a:ea typeface="Roboto" panose="02000000000000000000" pitchFamily="2" charset="0"/>
                <a:cs typeface="Roboto" panose="02000000000000000000" pitchFamily="2" charset="0"/>
              </a:defRPr>
            </a:lvl1pPr>
            <a:lvl2pPr>
              <a:defRPr b="0" i="0">
                <a:latin typeface="Roboto" panose="02000000000000000000" pitchFamily="2" charset="0"/>
                <a:ea typeface="Roboto" panose="02000000000000000000" pitchFamily="2" charset="0"/>
                <a:cs typeface="Roboto" panose="02000000000000000000" pitchFamily="2" charset="0"/>
              </a:defRPr>
            </a:lvl2pPr>
            <a:lvl3pPr>
              <a:defRPr b="0" i="0">
                <a:latin typeface="Roboto" panose="02000000000000000000" pitchFamily="2" charset="0"/>
                <a:ea typeface="Roboto" panose="02000000000000000000" pitchFamily="2" charset="0"/>
                <a:cs typeface="Roboto" panose="02000000000000000000" pitchFamily="2" charset="0"/>
              </a:defRPr>
            </a:lvl3pPr>
            <a:lvl4pPr>
              <a:defRPr b="0" i="0">
                <a:latin typeface="Roboto" panose="02000000000000000000" pitchFamily="2" charset="0"/>
                <a:ea typeface="Roboto" panose="02000000000000000000" pitchFamily="2" charset="0"/>
                <a:cs typeface="Roboto" panose="02000000000000000000" pitchFamily="2" charset="0"/>
              </a:defRPr>
            </a:lvl4pPr>
            <a:lvl5pPr>
              <a:defRPr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DB0B3A-5255-7942-A420-331362AB36A3}"/>
              </a:ext>
            </a:extLst>
          </p:cNvPr>
          <p:cNvSpPr>
            <a:spLocks noGrp="1"/>
          </p:cNvSpPr>
          <p:nvPr>
            <p:ph type="body" sz="quarter" idx="3"/>
          </p:nvPr>
        </p:nvSpPr>
        <p:spPr>
          <a:xfrm>
            <a:off x="6172200" y="1357313"/>
            <a:ext cx="5183188" cy="823912"/>
          </a:xfrm>
        </p:spPr>
        <p:txBody>
          <a:bodyPr anchor="b"/>
          <a:lstStyle>
            <a:lvl1pPr marL="0" indent="0">
              <a:buNone/>
              <a:defRPr sz="2400" b="0" i="0">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17A2A1-5E0D-F149-A0D1-D10079548BC5}"/>
              </a:ext>
            </a:extLst>
          </p:cNvPr>
          <p:cNvSpPr>
            <a:spLocks noGrp="1"/>
          </p:cNvSpPr>
          <p:nvPr>
            <p:ph sz="quarter" idx="4"/>
          </p:nvPr>
        </p:nvSpPr>
        <p:spPr>
          <a:xfrm>
            <a:off x="6172200" y="2181225"/>
            <a:ext cx="5183188" cy="3684588"/>
          </a:xfrm>
        </p:spPr>
        <p:txBody>
          <a:bodyPr/>
          <a:lstStyle>
            <a:lvl1pPr>
              <a:defRPr b="0" i="0">
                <a:latin typeface="Roboto" panose="02000000000000000000" pitchFamily="2" charset="0"/>
                <a:ea typeface="Roboto" panose="02000000000000000000" pitchFamily="2" charset="0"/>
                <a:cs typeface="Roboto" panose="02000000000000000000" pitchFamily="2" charset="0"/>
              </a:defRPr>
            </a:lvl1pPr>
            <a:lvl2pPr>
              <a:defRPr b="0" i="0">
                <a:latin typeface="Roboto" panose="02000000000000000000" pitchFamily="2" charset="0"/>
                <a:ea typeface="Roboto" panose="02000000000000000000" pitchFamily="2" charset="0"/>
                <a:cs typeface="Roboto" panose="02000000000000000000" pitchFamily="2" charset="0"/>
              </a:defRPr>
            </a:lvl2pPr>
            <a:lvl3pPr>
              <a:defRPr b="0" i="0">
                <a:latin typeface="Roboto" panose="02000000000000000000" pitchFamily="2" charset="0"/>
                <a:ea typeface="Roboto" panose="02000000000000000000" pitchFamily="2" charset="0"/>
                <a:cs typeface="Roboto" panose="02000000000000000000" pitchFamily="2" charset="0"/>
              </a:defRPr>
            </a:lvl3pPr>
            <a:lvl4pPr>
              <a:defRPr b="0" i="0">
                <a:latin typeface="Roboto" panose="02000000000000000000" pitchFamily="2" charset="0"/>
                <a:ea typeface="Roboto" panose="02000000000000000000" pitchFamily="2" charset="0"/>
                <a:cs typeface="Roboto" panose="02000000000000000000" pitchFamily="2" charset="0"/>
              </a:defRPr>
            </a:lvl4pPr>
            <a:lvl5pPr>
              <a:defRPr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A9BA7FB-53E7-8847-9A99-D7ACA87CC716}"/>
              </a:ext>
            </a:extLst>
          </p:cNvPr>
          <p:cNvSpPr>
            <a:spLocks noGrp="1"/>
          </p:cNvSpPr>
          <p:nvPr>
            <p:ph type="dt" sz="half" idx="10"/>
          </p:nvPr>
        </p:nvSpPr>
        <p:spPr/>
        <p:txBody>
          <a:bodyPr/>
          <a:lstStyle/>
          <a:p>
            <a:fld id="{EBC7C755-3650-8D41-A5A9-12EDB36B3F72}" type="datetimeFigureOut">
              <a:rPr lang="en-US" smtClean="0"/>
              <a:t>2/11/2021</a:t>
            </a:fld>
            <a:endParaRPr lang="en-US"/>
          </a:p>
        </p:txBody>
      </p:sp>
      <p:sp>
        <p:nvSpPr>
          <p:cNvPr id="8" name="Footer Placeholder 7">
            <a:extLst>
              <a:ext uri="{FF2B5EF4-FFF2-40B4-BE49-F238E27FC236}">
                <a16:creationId xmlns:a16="http://schemas.microsoft.com/office/drawing/2014/main" id="{92B2D371-7B5B-344E-A8D7-B57E550F9F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0194DA-272B-DE4C-BC74-698826E6C59A}"/>
              </a:ext>
            </a:extLst>
          </p:cNvPr>
          <p:cNvSpPr>
            <a:spLocks noGrp="1"/>
          </p:cNvSpPr>
          <p:nvPr>
            <p:ph type="sldNum" sz="quarter" idx="12"/>
          </p:nvPr>
        </p:nvSpPr>
        <p:spPr/>
        <p:txBody>
          <a:bodyPr/>
          <a:lstStyle/>
          <a:p>
            <a:fld id="{061CE32A-561E-1644-974F-C20FCDAE7914}" type="slidenum">
              <a:rPr lang="en-US" smtClean="0"/>
              <a:t>‹#›</a:t>
            </a:fld>
            <a:endParaRPr lang="en-US"/>
          </a:p>
        </p:txBody>
      </p:sp>
      <p:sp>
        <p:nvSpPr>
          <p:cNvPr id="10" name="Title 1">
            <a:extLst>
              <a:ext uri="{FF2B5EF4-FFF2-40B4-BE49-F238E27FC236}">
                <a16:creationId xmlns:a16="http://schemas.microsoft.com/office/drawing/2014/main" id="{05ED6DBE-C1DA-9D4B-B821-09ECE819B0B3}"/>
              </a:ext>
            </a:extLst>
          </p:cNvPr>
          <p:cNvSpPr>
            <a:spLocks noGrp="1"/>
          </p:cNvSpPr>
          <p:nvPr>
            <p:ph type="title" hasCustomPrompt="1"/>
          </p:nvPr>
        </p:nvSpPr>
        <p:spPr>
          <a:xfrm>
            <a:off x="-1" y="-2685"/>
            <a:ext cx="11912599" cy="820133"/>
          </a:xfrm>
        </p:spPr>
        <p:txBody>
          <a:bodyPr/>
          <a:lstStyle>
            <a:lvl1pPr>
              <a:defRPr b="0" i="0">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380867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1EE6-6AF9-A54E-89D9-8720568F9706}"/>
              </a:ext>
            </a:extLst>
          </p:cNvPr>
          <p:cNvSpPr>
            <a:spLocks noGrp="1"/>
          </p:cNvSpPr>
          <p:nvPr>
            <p:ph type="title" hasCustomPrompt="1"/>
          </p:nvPr>
        </p:nvSpPr>
        <p:spPr/>
        <p:txBody>
          <a:bodyPr/>
          <a:lstStyle>
            <a:lvl1pPr>
              <a:defRPr b="0" i="0">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173B341-B55C-5E4D-AE94-E5E29EA84863}"/>
              </a:ext>
            </a:extLst>
          </p:cNvPr>
          <p:cNvSpPr>
            <a:spLocks noGrp="1"/>
          </p:cNvSpPr>
          <p:nvPr>
            <p:ph type="dt" sz="half" idx="10"/>
          </p:nvPr>
        </p:nvSpPr>
        <p:spPr/>
        <p:txBody>
          <a:bodyPr/>
          <a:lstStyle/>
          <a:p>
            <a:fld id="{EBC7C755-3650-8D41-A5A9-12EDB36B3F72}" type="datetimeFigureOut">
              <a:rPr lang="en-US" smtClean="0"/>
              <a:t>2/11/2021</a:t>
            </a:fld>
            <a:endParaRPr lang="en-US"/>
          </a:p>
        </p:txBody>
      </p:sp>
      <p:sp>
        <p:nvSpPr>
          <p:cNvPr id="4" name="Footer Placeholder 3">
            <a:extLst>
              <a:ext uri="{FF2B5EF4-FFF2-40B4-BE49-F238E27FC236}">
                <a16:creationId xmlns:a16="http://schemas.microsoft.com/office/drawing/2014/main" id="{49151125-3E92-514C-9421-1CD0D57317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9E3E646-EAE8-9247-8EF1-BC66E24FE646}"/>
              </a:ext>
            </a:extLst>
          </p:cNvPr>
          <p:cNvSpPr>
            <a:spLocks noGrp="1"/>
          </p:cNvSpPr>
          <p:nvPr>
            <p:ph type="sldNum" sz="quarter" idx="12"/>
          </p:nvPr>
        </p:nvSpPr>
        <p:spPr/>
        <p:txBody>
          <a:bodyPr/>
          <a:lstStyle/>
          <a:p>
            <a:fld id="{061CE32A-561E-1644-974F-C20FCDAE7914}" type="slidenum">
              <a:rPr lang="en-US" smtClean="0"/>
              <a:t>‹#›</a:t>
            </a:fld>
            <a:endParaRPr lang="en-US"/>
          </a:p>
        </p:txBody>
      </p:sp>
    </p:spTree>
    <p:extLst>
      <p:ext uri="{BB962C8B-B14F-4D97-AF65-F5344CB8AC3E}">
        <p14:creationId xmlns:p14="http://schemas.microsoft.com/office/powerpoint/2010/main" val="267283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E75A83-4C70-324D-BF07-ADAD3331AA58}"/>
              </a:ext>
            </a:extLst>
          </p:cNvPr>
          <p:cNvSpPr>
            <a:spLocks noGrp="1"/>
          </p:cNvSpPr>
          <p:nvPr>
            <p:ph type="dt" sz="half" idx="10"/>
          </p:nvPr>
        </p:nvSpPr>
        <p:spPr/>
        <p:txBody>
          <a:bodyPr/>
          <a:lstStyle/>
          <a:p>
            <a:fld id="{EBC7C755-3650-8D41-A5A9-12EDB36B3F72}" type="datetimeFigureOut">
              <a:rPr lang="en-US" smtClean="0"/>
              <a:t>2/11/2021</a:t>
            </a:fld>
            <a:endParaRPr lang="en-US"/>
          </a:p>
        </p:txBody>
      </p:sp>
      <p:sp>
        <p:nvSpPr>
          <p:cNvPr id="3" name="Footer Placeholder 2">
            <a:extLst>
              <a:ext uri="{FF2B5EF4-FFF2-40B4-BE49-F238E27FC236}">
                <a16:creationId xmlns:a16="http://schemas.microsoft.com/office/drawing/2014/main" id="{49AC3B25-6036-C847-A3F3-F9CAE89D91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1741E41-05DB-124F-8096-161C5A1ACB52}"/>
              </a:ext>
            </a:extLst>
          </p:cNvPr>
          <p:cNvSpPr>
            <a:spLocks noGrp="1"/>
          </p:cNvSpPr>
          <p:nvPr>
            <p:ph type="sldNum" sz="quarter" idx="12"/>
          </p:nvPr>
        </p:nvSpPr>
        <p:spPr/>
        <p:txBody>
          <a:bodyPr/>
          <a:lstStyle/>
          <a:p>
            <a:fld id="{061CE32A-561E-1644-974F-C20FCDAE7914}" type="slidenum">
              <a:rPr lang="en-US" smtClean="0"/>
              <a:t>‹#›</a:t>
            </a:fld>
            <a:endParaRPr lang="en-US"/>
          </a:p>
        </p:txBody>
      </p:sp>
      <p:sp>
        <p:nvSpPr>
          <p:cNvPr id="5" name="Title 1">
            <a:extLst>
              <a:ext uri="{FF2B5EF4-FFF2-40B4-BE49-F238E27FC236}">
                <a16:creationId xmlns:a16="http://schemas.microsoft.com/office/drawing/2014/main" id="{EF2276AE-B303-EA4D-8E57-E5D994C82046}"/>
              </a:ext>
            </a:extLst>
          </p:cNvPr>
          <p:cNvSpPr>
            <a:spLocks noGrp="1"/>
          </p:cNvSpPr>
          <p:nvPr>
            <p:ph type="title" hasCustomPrompt="1"/>
          </p:nvPr>
        </p:nvSpPr>
        <p:spPr>
          <a:xfrm>
            <a:off x="-1" y="-2685"/>
            <a:ext cx="11912599" cy="820133"/>
          </a:xfrm>
        </p:spPr>
        <p:txBody>
          <a:bodyPr/>
          <a:lstStyle>
            <a:lvl1pPr>
              <a:defRPr b="0" i="0">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28891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Title Ba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F71ED9-CBAE-4848-A0FC-679076FE77A5}"/>
              </a:ext>
            </a:extLst>
          </p:cNvPr>
          <p:cNvSpPr/>
          <p:nvPr userDrawn="1"/>
        </p:nvSpPr>
        <p:spPr>
          <a:xfrm>
            <a:off x="0" y="0"/>
            <a:ext cx="12188952" cy="267682"/>
          </a:xfrm>
          <a:prstGeom prst="rect">
            <a:avLst/>
          </a:prstGeom>
          <a:solidFill>
            <a:srgbClr val="002E6B"/>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E3A0C4-D4DC-E542-8D74-C430F3233C1A}"/>
              </a:ext>
            </a:extLst>
          </p:cNvPr>
          <p:cNvSpPr/>
          <p:nvPr userDrawn="1"/>
        </p:nvSpPr>
        <p:spPr>
          <a:xfrm>
            <a:off x="11887202" y="0"/>
            <a:ext cx="304798" cy="6858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4837591-2515-D241-85BB-DF61262F00CF}"/>
              </a:ext>
            </a:extLst>
          </p:cNvPr>
          <p:cNvSpPr/>
          <p:nvPr userDrawn="1"/>
        </p:nvSpPr>
        <p:spPr>
          <a:xfrm>
            <a:off x="-41278" y="6590318"/>
            <a:ext cx="12233278" cy="267682"/>
          </a:xfrm>
          <a:prstGeom prst="rect">
            <a:avLst/>
          </a:prstGeom>
          <a:solidFill>
            <a:srgbClr val="002E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0E75A83-4C70-324D-BF07-ADAD3331AA58}"/>
              </a:ext>
            </a:extLst>
          </p:cNvPr>
          <p:cNvSpPr>
            <a:spLocks noGrp="1"/>
          </p:cNvSpPr>
          <p:nvPr>
            <p:ph type="dt" sz="half" idx="10"/>
          </p:nvPr>
        </p:nvSpPr>
        <p:spPr/>
        <p:txBody>
          <a:bodyPr/>
          <a:lstStyle/>
          <a:p>
            <a:fld id="{EBC7C755-3650-8D41-A5A9-12EDB36B3F72}" type="datetimeFigureOut">
              <a:rPr lang="en-US" smtClean="0"/>
              <a:t>2/11/2021</a:t>
            </a:fld>
            <a:endParaRPr lang="en-US"/>
          </a:p>
        </p:txBody>
      </p:sp>
      <p:sp>
        <p:nvSpPr>
          <p:cNvPr id="3" name="Footer Placeholder 2">
            <a:extLst>
              <a:ext uri="{FF2B5EF4-FFF2-40B4-BE49-F238E27FC236}">
                <a16:creationId xmlns:a16="http://schemas.microsoft.com/office/drawing/2014/main" id="{49AC3B25-6036-C847-A3F3-F9CAE89D91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1741E41-05DB-124F-8096-161C5A1ACB52}"/>
              </a:ext>
            </a:extLst>
          </p:cNvPr>
          <p:cNvSpPr>
            <a:spLocks noGrp="1"/>
          </p:cNvSpPr>
          <p:nvPr>
            <p:ph type="sldNum" sz="quarter" idx="12"/>
          </p:nvPr>
        </p:nvSpPr>
        <p:spPr/>
        <p:txBody>
          <a:bodyPr/>
          <a:lstStyle/>
          <a:p>
            <a:fld id="{061CE32A-561E-1644-974F-C20FCDAE7914}" type="slidenum">
              <a:rPr lang="en-US" smtClean="0"/>
              <a:t>‹#›</a:t>
            </a:fld>
            <a:endParaRPr lang="en-US"/>
          </a:p>
        </p:txBody>
      </p:sp>
    </p:spTree>
    <p:extLst>
      <p:ext uri="{BB962C8B-B14F-4D97-AF65-F5344CB8AC3E}">
        <p14:creationId xmlns:p14="http://schemas.microsoft.com/office/powerpoint/2010/main" val="69118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allou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E4B431-3228-6A49-B8B9-161F3BECBE50}"/>
              </a:ext>
            </a:extLst>
          </p:cNvPr>
          <p:cNvSpPr/>
          <p:nvPr userDrawn="1"/>
        </p:nvSpPr>
        <p:spPr>
          <a:xfrm>
            <a:off x="-2" y="817448"/>
            <a:ext cx="4667699" cy="60405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F2276AE-B303-EA4D-8E57-E5D994C82046}"/>
              </a:ext>
            </a:extLst>
          </p:cNvPr>
          <p:cNvSpPr>
            <a:spLocks noGrp="1"/>
          </p:cNvSpPr>
          <p:nvPr>
            <p:ph type="title" hasCustomPrompt="1"/>
          </p:nvPr>
        </p:nvSpPr>
        <p:spPr>
          <a:xfrm>
            <a:off x="-1" y="-2685"/>
            <a:ext cx="11912599" cy="820133"/>
          </a:xfrm>
        </p:spPr>
        <p:txBody>
          <a:bodyPr/>
          <a:lstStyle>
            <a:lvl1pPr>
              <a:defRPr b="0" i="0">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8" name="Rectangle 7">
            <a:extLst>
              <a:ext uri="{FF2B5EF4-FFF2-40B4-BE49-F238E27FC236}">
                <a16:creationId xmlns:a16="http://schemas.microsoft.com/office/drawing/2014/main" id="{FCDDCAFF-BCCE-E741-82A1-EECAD14F1570}"/>
              </a:ext>
            </a:extLst>
          </p:cNvPr>
          <p:cNvSpPr/>
          <p:nvPr userDrawn="1"/>
        </p:nvSpPr>
        <p:spPr>
          <a:xfrm>
            <a:off x="0" y="0"/>
            <a:ext cx="12188952" cy="820132"/>
          </a:xfrm>
          <a:prstGeom prst="rect">
            <a:avLst/>
          </a:prstGeom>
          <a:solidFill>
            <a:srgbClr val="002E6B"/>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63779D-2475-FF43-BD09-BAC35E5E64DA}"/>
              </a:ext>
            </a:extLst>
          </p:cNvPr>
          <p:cNvSpPr/>
          <p:nvPr userDrawn="1"/>
        </p:nvSpPr>
        <p:spPr>
          <a:xfrm>
            <a:off x="390747" y="1190625"/>
            <a:ext cx="3886200" cy="5029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0CC54C6-F579-1B4A-B922-1F66C69F9203}"/>
              </a:ext>
            </a:extLst>
          </p:cNvPr>
          <p:cNvSpPr>
            <a:spLocks noGrp="1"/>
          </p:cNvSpPr>
          <p:nvPr>
            <p:ph type="body" sz="quarter" idx="13" hasCustomPrompt="1"/>
          </p:nvPr>
        </p:nvSpPr>
        <p:spPr>
          <a:xfrm>
            <a:off x="5310188" y="1277938"/>
            <a:ext cx="6043612" cy="4641850"/>
          </a:xfrm>
        </p:spPr>
        <p:txBody>
          <a:bodyPr>
            <a:noAutofit/>
          </a:bodyPr>
          <a:lstStyle>
            <a:lvl1pPr marL="11113" indent="-11113">
              <a:lnSpc>
                <a:spcPct val="100000"/>
              </a:lnSpc>
              <a:buFont typeface="Arial" panose="020B0604020202020204" pitchFamily="34" charset="0"/>
              <a:buNone/>
              <a:tabLst/>
              <a:defRPr sz="2400" b="0" i="0">
                <a:latin typeface="Roboto" panose="02000000000000000000" pitchFamily="2" charset="0"/>
                <a:ea typeface="Roboto" panose="02000000000000000000" pitchFamily="2" charset="0"/>
                <a:cs typeface="Roboto" panose="02000000000000000000" pitchFamily="2" charset="0"/>
              </a:defRPr>
            </a:lvl1pPr>
            <a:lvl2pPr>
              <a:lnSpc>
                <a:spcPct val="100000"/>
              </a:lnSpc>
              <a:buFont typeface="Arial" panose="020B0604020202020204" pitchFamily="34" charset="0"/>
              <a:buNone/>
              <a:defRPr/>
            </a:lvl2pPr>
            <a:lvl3pPr>
              <a:lnSpc>
                <a:spcPct val="100000"/>
              </a:lnSpc>
              <a:buFont typeface="Arial" panose="020B0604020202020204" pitchFamily="34" charset="0"/>
              <a:buNone/>
              <a:defRPr/>
            </a:lvl3pPr>
            <a:lvl4pPr>
              <a:lnSpc>
                <a:spcPct val="100000"/>
              </a:lnSpc>
              <a:buFont typeface="Arial" panose="020B0604020202020204" pitchFamily="34" charset="0"/>
              <a:buNone/>
              <a:defRPr/>
            </a:lvl4pPr>
            <a:lvl5pPr>
              <a:lnSpc>
                <a:spcPct val="100000"/>
              </a:lnSpc>
              <a:buFont typeface="Arial" panose="020B0604020202020204" pitchFamily="34" charse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4" name="Slide Number Placeholder 3">
            <a:extLst>
              <a:ext uri="{FF2B5EF4-FFF2-40B4-BE49-F238E27FC236}">
                <a16:creationId xmlns:a16="http://schemas.microsoft.com/office/drawing/2014/main" id="{91741E41-05DB-124F-8096-161C5A1ACB52}"/>
              </a:ext>
            </a:extLst>
          </p:cNvPr>
          <p:cNvSpPr>
            <a:spLocks noGrp="1"/>
          </p:cNvSpPr>
          <p:nvPr>
            <p:ph type="sldNum" sz="quarter" idx="12"/>
          </p:nvPr>
        </p:nvSpPr>
        <p:spPr/>
        <p:txBody>
          <a:bodyPr/>
          <a:lstStyle/>
          <a:p>
            <a:fld id="{061CE32A-561E-1644-974F-C20FCDAE7914}" type="slidenum">
              <a:rPr lang="en-US" smtClean="0"/>
              <a:t>‹#›</a:t>
            </a:fld>
            <a:endParaRPr lang="en-US"/>
          </a:p>
        </p:txBody>
      </p:sp>
      <p:sp>
        <p:nvSpPr>
          <p:cNvPr id="15" name="Rectangle 14">
            <a:extLst>
              <a:ext uri="{FF2B5EF4-FFF2-40B4-BE49-F238E27FC236}">
                <a16:creationId xmlns:a16="http://schemas.microsoft.com/office/drawing/2014/main" id="{E8BCB316-ADAE-404A-A450-024885194E4C}"/>
              </a:ext>
            </a:extLst>
          </p:cNvPr>
          <p:cNvSpPr/>
          <p:nvPr userDrawn="1"/>
        </p:nvSpPr>
        <p:spPr>
          <a:xfrm>
            <a:off x="11887202" y="0"/>
            <a:ext cx="304798" cy="6858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E2C2C04-2BBB-2B45-8A84-41E302646476}"/>
              </a:ext>
            </a:extLst>
          </p:cNvPr>
          <p:cNvSpPr/>
          <p:nvPr userDrawn="1"/>
        </p:nvSpPr>
        <p:spPr>
          <a:xfrm>
            <a:off x="-3" y="6590318"/>
            <a:ext cx="12192003" cy="267682"/>
          </a:xfrm>
          <a:prstGeom prst="rect">
            <a:avLst/>
          </a:prstGeom>
          <a:solidFill>
            <a:srgbClr val="002E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519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1CD797-6D04-FA47-BF84-23260533D209}"/>
              </a:ext>
            </a:extLst>
          </p:cNvPr>
          <p:cNvSpPr>
            <a:spLocks noGrp="1"/>
          </p:cNvSpPr>
          <p:nvPr>
            <p:ph type="body" idx="1"/>
          </p:nvPr>
        </p:nvSpPr>
        <p:spPr>
          <a:xfrm>
            <a:off x="838200" y="1409888"/>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C259AC7-1059-E240-AC80-7986CD25D5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7C755-3650-8D41-A5A9-12EDB36B3F72}" type="datetimeFigureOut">
              <a:rPr lang="en-US" smtClean="0"/>
              <a:t>2/11/2021</a:t>
            </a:fld>
            <a:endParaRPr lang="en-US"/>
          </a:p>
        </p:txBody>
      </p:sp>
      <p:sp>
        <p:nvSpPr>
          <p:cNvPr id="7" name="Rectangle 6">
            <a:extLst>
              <a:ext uri="{FF2B5EF4-FFF2-40B4-BE49-F238E27FC236}">
                <a16:creationId xmlns:a16="http://schemas.microsoft.com/office/drawing/2014/main" id="{569589B1-AEAD-D34C-9D1B-ADABAC4540EC}"/>
              </a:ext>
            </a:extLst>
          </p:cNvPr>
          <p:cNvSpPr/>
          <p:nvPr userDrawn="1"/>
        </p:nvSpPr>
        <p:spPr>
          <a:xfrm>
            <a:off x="0" y="0"/>
            <a:ext cx="12188952" cy="820132"/>
          </a:xfrm>
          <a:prstGeom prst="rect">
            <a:avLst/>
          </a:prstGeom>
          <a:solidFill>
            <a:srgbClr val="002E6B"/>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149AC5A-6B05-2540-B42D-46F9471D0D61}"/>
              </a:ext>
            </a:extLst>
          </p:cNvPr>
          <p:cNvSpPr/>
          <p:nvPr userDrawn="1"/>
        </p:nvSpPr>
        <p:spPr>
          <a:xfrm>
            <a:off x="11899902" y="0"/>
            <a:ext cx="304798" cy="6858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6A832C77-2801-8C47-9B28-E73611E097B1}"/>
              </a:ext>
            </a:extLst>
          </p:cNvPr>
          <p:cNvSpPr>
            <a:spLocks noGrp="1"/>
          </p:cNvSpPr>
          <p:nvPr>
            <p:ph type="title"/>
          </p:nvPr>
        </p:nvSpPr>
        <p:spPr>
          <a:xfrm>
            <a:off x="-1" y="-2685"/>
            <a:ext cx="11912599" cy="820133"/>
          </a:xfrm>
          <a:prstGeom prst="rect">
            <a:avLst/>
          </a:prstGeom>
        </p:spPr>
        <p:txBody>
          <a:bodyPr vert="horz" lIns="347472" tIns="45720" rIns="91440" bIns="45720" rtlCol="0" anchor="ctr">
            <a:normAutofit/>
          </a:bodyPr>
          <a:lstStyle/>
          <a:p>
            <a:r>
              <a:rPr lang="en-US" dirty="0"/>
              <a:t>Click to Edit Master Title Style</a:t>
            </a:r>
          </a:p>
        </p:txBody>
      </p:sp>
      <p:sp>
        <p:nvSpPr>
          <p:cNvPr id="9" name="Rectangle 8">
            <a:extLst>
              <a:ext uri="{FF2B5EF4-FFF2-40B4-BE49-F238E27FC236}">
                <a16:creationId xmlns:a16="http://schemas.microsoft.com/office/drawing/2014/main" id="{432BB7F7-3B21-1F49-905E-449555E9966E}"/>
              </a:ext>
            </a:extLst>
          </p:cNvPr>
          <p:cNvSpPr/>
          <p:nvPr userDrawn="1"/>
        </p:nvSpPr>
        <p:spPr>
          <a:xfrm>
            <a:off x="-41278" y="6590318"/>
            <a:ext cx="12233278" cy="267682"/>
          </a:xfrm>
          <a:prstGeom prst="rect">
            <a:avLst/>
          </a:prstGeom>
          <a:solidFill>
            <a:srgbClr val="002E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387FD54-21FC-BF4A-BEBA-B2CD42D93B41}"/>
              </a:ext>
            </a:extLst>
          </p:cNvPr>
          <p:cNvSpPr>
            <a:spLocks noGrp="1"/>
          </p:cNvSpPr>
          <p:nvPr>
            <p:ph type="sldNum" sz="quarter" idx="4"/>
          </p:nvPr>
        </p:nvSpPr>
        <p:spPr>
          <a:xfrm>
            <a:off x="11887203" y="6590318"/>
            <a:ext cx="304798" cy="267682"/>
          </a:xfrm>
          <a:prstGeom prst="rect">
            <a:avLst/>
          </a:prstGeom>
        </p:spPr>
        <p:txBody>
          <a:bodyPr vert="horz" lIns="0" tIns="45720" rIns="0" bIns="45720" rtlCol="0" anchor="ctr"/>
          <a:lstStyle>
            <a:lvl1pPr algn="ctr">
              <a:defRPr sz="1200">
                <a:solidFill>
                  <a:schemeClr val="bg1"/>
                </a:solidFill>
              </a:defRPr>
            </a:lvl1pPr>
          </a:lstStyle>
          <a:p>
            <a:fld id="{061CE32A-561E-1644-974F-C20FCDAE7914}" type="slidenum">
              <a:rPr lang="en-US" smtClean="0"/>
              <a:pPr/>
              <a:t>‹#›</a:t>
            </a:fld>
            <a:endParaRPr lang="en-US" sz="1200" dirty="0"/>
          </a:p>
        </p:txBody>
      </p:sp>
      <p:pic>
        <p:nvPicPr>
          <p:cNvPr id="10" name="Picture 9">
            <a:extLst>
              <a:ext uri="{FF2B5EF4-FFF2-40B4-BE49-F238E27FC236}">
                <a16:creationId xmlns:a16="http://schemas.microsoft.com/office/drawing/2014/main" id="{541120F5-2A57-5C41-A304-14C0C6B58DBD}"/>
              </a:ext>
            </a:extLst>
          </p:cNvPr>
          <p:cNvPicPr>
            <a:picLocks noChangeAspect="1"/>
          </p:cNvPicPr>
          <p:nvPr userDrawn="1"/>
        </p:nvPicPr>
        <p:blipFill>
          <a:blip r:embed="rId21"/>
          <a:stretch>
            <a:fillRect/>
          </a:stretch>
        </p:blipFill>
        <p:spPr>
          <a:xfrm>
            <a:off x="469900" y="6203950"/>
            <a:ext cx="330200" cy="304800"/>
          </a:xfrm>
          <a:prstGeom prst="rect">
            <a:avLst/>
          </a:prstGeom>
        </p:spPr>
      </p:pic>
    </p:spTree>
    <p:extLst>
      <p:ext uri="{BB962C8B-B14F-4D97-AF65-F5344CB8AC3E}">
        <p14:creationId xmlns:p14="http://schemas.microsoft.com/office/powerpoint/2010/main" val="511106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56" r:id="rId10"/>
    <p:sldLayoutId id="2147483657" r:id="rId11"/>
    <p:sldLayoutId id="2147483658" r:id="rId12"/>
    <p:sldLayoutId id="2147483659"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32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p:titleStyle>
    <p:body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4/relationships/chartEx" Target="../charts/chartEx1.xml"/><Relationship Id="rId1" Type="http://schemas.openxmlformats.org/officeDocument/2006/relationships/slideLayout" Target="../slideLayouts/slideLayout5.xml"/><Relationship Id="rId5" Type="http://schemas.openxmlformats.org/officeDocument/2006/relationships/image" Target="../media/image5.png"/><Relationship Id="rId4" Type="http://schemas.microsoft.com/office/2014/relationships/chartEx" Target="../charts/chartEx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B168-0DB9-4C0C-AB4B-A37A718BE1A6}"/>
              </a:ext>
            </a:extLst>
          </p:cNvPr>
          <p:cNvSpPr>
            <a:spLocks noGrp="1"/>
          </p:cNvSpPr>
          <p:nvPr>
            <p:ph type="ctrTitle"/>
          </p:nvPr>
        </p:nvSpPr>
        <p:spPr/>
        <p:txBody>
          <a:bodyPr/>
          <a:lstStyle/>
          <a:p>
            <a:r>
              <a:rPr lang="en-US" dirty="0"/>
              <a:t>An Actuary Looks at Social Inflation</a:t>
            </a:r>
          </a:p>
        </p:txBody>
      </p:sp>
      <p:sp>
        <p:nvSpPr>
          <p:cNvPr id="3" name="Subtitle 2">
            <a:extLst>
              <a:ext uri="{FF2B5EF4-FFF2-40B4-BE49-F238E27FC236}">
                <a16:creationId xmlns:a16="http://schemas.microsoft.com/office/drawing/2014/main" id="{CE6D3319-B47B-4C34-98A9-657BD4263144}"/>
              </a:ext>
            </a:extLst>
          </p:cNvPr>
          <p:cNvSpPr>
            <a:spLocks noGrp="1"/>
          </p:cNvSpPr>
          <p:nvPr>
            <p:ph type="subTitle" idx="1"/>
          </p:nvPr>
        </p:nvSpPr>
        <p:spPr/>
        <p:txBody>
          <a:bodyPr/>
          <a:lstStyle/>
          <a:p>
            <a:r>
              <a:rPr lang="en-US" dirty="0"/>
              <a:t>Insurance Information Institute</a:t>
            </a:r>
          </a:p>
        </p:txBody>
      </p:sp>
    </p:spTree>
    <p:extLst>
      <p:ext uri="{BB962C8B-B14F-4D97-AF65-F5344CB8AC3E}">
        <p14:creationId xmlns:p14="http://schemas.microsoft.com/office/powerpoint/2010/main" val="1917946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989E-A1D0-4112-A2E1-5CE03DBEEB8B}"/>
              </a:ext>
            </a:extLst>
          </p:cNvPr>
          <p:cNvSpPr>
            <a:spLocks noGrp="1"/>
          </p:cNvSpPr>
          <p:nvPr>
            <p:ph type="title"/>
          </p:nvPr>
        </p:nvSpPr>
        <p:spPr/>
        <p:txBody>
          <a:bodyPr>
            <a:normAutofit/>
          </a:bodyPr>
          <a:lstStyle/>
          <a:p>
            <a:r>
              <a:rPr lang="en-US" dirty="0"/>
              <a:t>Why Is It Happening? …And What Makes It Social Inflation</a:t>
            </a:r>
          </a:p>
        </p:txBody>
      </p:sp>
      <p:graphicFrame>
        <p:nvGraphicFramePr>
          <p:cNvPr id="11" name="Content Placeholder 10">
            <a:extLst>
              <a:ext uri="{FF2B5EF4-FFF2-40B4-BE49-F238E27FC236}">
                <a16:creationId xmlns:a16="http://schemas.microsoft.com/office/drawing/2014/main" id="{AF630AB1-A91D-4754-A465-19489CC3FFF5}"/>
              </a:ext>
            </a:extLst>
          </p:cNvPr>
          <p:cNvGraphicFramePr>
            <a:graphicFrameLocks noGrp="1"/>
          </p:cNvGraphicFramePr>
          <p:nvPr>
            <p:ph idx="1"/>
            <p:extLst>
              <p:ext uri="{D42A27DB-BD31-4B8C-83A1-F6EECF244321}">
                <p14:modId xmlns:p14="http://schemas.microsoft.com/office/powerpoint/2010/main" val="1668548044"/>
              </p:ext>
            </p:extLst>
          </p:nvPr>
        </p:nvGraphicFramePr>
        <p:xfrm>
          <a:off x="548640" y="2383437"/>
          <a:ext cx="5352802" cy="3567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a:extLst>
              <a:ext uri="{FF2B5EF4-FFF2-40B4-BE49-F238E27FC236}">
                <a16:creationId xmlns:a16="http://schemas.microsoft.com/office/drawing/2014/main" id="{A2920A9D-D378-4589-9550-4A91E3778A00}"/>
              </a:ext>
            </a:extLst>
          </p:cNvPr>
          <p:cNvGraphicFramePr>
            <a:graphicFrameLocks noGrp="1"/>
          </p:cNvGraphicFramePr>
          <p:nvPr>
            <p:ph sz="quarter" idx="4294967295"/>
            <p:extLst>
              <p:ext uri="{D42A27DB-BD31-4B8C-83A1-F6EECF244321}">
                <p14:modId xmlns:p14="http://schemas.microsoft.com/office/powerpoint/2010/main" val="3757630980"/>
              </p:ext>
            </p:extLst>
          </p:nvPr>
        </p:nvGraphicFramePr>
        <p:xfrm>
          <a:off x="6096000" y="2258831"/>
          <a:ext cx="5317241" cy="369226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4">
            <a:extLst>
              <a:ext uri="{FF2B5EF4-FFF2-40B4-BE49-F238E27FC236}">
                <a16:creationId xmlns:a16="http://schemas.microsoft.com/office/drawing/2014/main" id="{49FC4BCA-25B3-6244-9CCA-B15D66C5351C}"/>
              </a:ext>
            </a:extLst>
          </p:cNvPr>
          <p:cNvSpPr txBox="1">
            <a:spLocks/>
          </p:cNvSpPr>
          <p:nvPr/>
        </p:nvSpPr>
        <p:spPr>
          <a:xfrm>
            <a:off x="822960" y="6294779"/>
            <a:ext cx="10363421" cy="300893"/>
          </a:xfrm>
          <a:prstGeom prst="rect">
            <a:avLst/>
          </a:prstGeom>
        </p:spPr>
        <p:txBody>
          <a:bodyP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Sources: Bureau of Labor Statistics (via FRED), Gallup.</a:t>
            </a:r>
          </a:p>
        </p:txBody>
      </p:sp>
      <p:sp>
        <p:nvSpPr>
          <p:cNvPr id="15" name="Text Placeholder 10">
            <a:extLst>
              <a:ext uri="{FF2B5EF4-FFF2-40B4-BE49-F238E27FC236}">
                <a16:creationId xmlns:a16="http://schemas.microsoft.com/office/drawing/2014/main" id="{F257CC65-F17E-8242-9E47-5226A6F8E2AC}"/>
              </a:ext>
            </a:extLst>
          </p:cNvPr>
          <p:cNvSpPr txBox="1">
            <a:spLocks/>
          </p:cNvSpPr>
          <p:nvPr/>
        </p:nvSpPr>
        <p:spPr>
          <a:xfrm>
            <a:off x="6162315" y="1239513"/>
            <a:ext cx="5212080" cy="603504"/>
          </a:xfrm>
          <a:prstGeom prst="snip1Rect">
            <a:avLst/>
          </a:prstGeom>
          <a:solidFill>
            <a:srgbClr val="357DBC"/>
          </a:solidFill>
        </p:spPr>
        <p:txBody>
          <a:bodyPr anchor="ct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latin typeface="Arial" panose="020B0604020202020204" pitchFamily="34" charset="0"/>
                <a:cs typeface="Arial" panose="020B0604020202020204" pitchFamily="34" charset="0"/>
              </a:rPr>
              <a:t>Who Solves Problems?</a:t>
            </a:r>
          </a:p>
        </p:txBody>
      </p:sp>
      <p:sp>
        <p:nvSpPr>
          <p:cNvPr id="16" name="Text Placeholder 5">
            <a:extLst>
              <a:ext uri="{FF2B5EF4-FFF2-40B4-BE49-F238E27FC236}">
                <a16:creationId xmlns:a16="http://schemas.microsoft.com/office/drawing/2014/main" id="{D751F11F-C26B-B749-AAEF-3BED4BE5CF41}"/>
              </a:ext>
            </a:extLst>
          </p:cNvPr>
          <p:cNvSpPr txBox="1">
            <a:spLocks/>
          </p:cNvSpPr>
          <p:nvPr/>
        </p:nvSpPr>
        <p:spPr>
          <a:xfrm>
            <a:off x="689361" y="1239513"/>
            <a:ext cx="5212080" cy="603504"/>
          </a:xfrm>
          <a:prstGeom prst="snip1Rect">
            <a:avLst/>
          </a:prstGeom>
          <a:solidFill>
            <a:srgbClr val="357DBC"/>
          </a:solidFill>
        </p:spPr>
        <p:txBody>
          <a:bodyPr anchor="ct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latin typeface="Arial" panose="020B0604020202020204" pitchFamily="34" charset="0"/>
                <a:cs typeface="Arial" panose="020B0604020202020204" pitchFamily="34" charset="0"/>
              </a:rPr>
              <a:t>Overall Inflation Remains Steady</a:t>
            </a:r>
          </a:p>
        </p:txBody>
      </p:sp>
      <p:sp>
        <p:nvSpPr>
          <p:cNvPr id="19" name="TextBox 18">
            <a:extLst>
              <a:ext uri="{FF2B5EF4-FFF2-40B4-BE49-F238E27FC236}">
                <a16:creationId xmlns:a16="http://schemas.microsoft.com/office/drawing/2014/main" id="{11B70CDF-2635-BE4C-8A0F-0945BD1ADB1D}"/>
              </a:ext>
            </a:extLst>
          </p:cNvPr>
          <p:cNvSpPr txBox="1"/>
          <p:nvPr/>
        </p:nvSpPr>
        <p:spPr>
          <a:xfrm>
            <a:off x="586739" y="1889498"/>
            <a:ext cx="535280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CPI Change vs Year Earlier</a:t>
            </a:r>
          </a:p>
        </p:txBody>
      </p:sp>
      <p:sp>
        <p:nvSpPr>
          <p:cNvPr id="21" name="TextBox 20">
            <a:extLst>
              <a:ext uri="{FF2B5EF4-FFF2-40B4-BE49-F238E27FC236}">
                <a16:creationId xmlns:a16="http://schemas.microsoft.com/office/drawing/2014/main" id="{07582166-9141-2D42-90C1-19D2BBD0CC1F}"/>
              </a:ext>
            </a:extLst>
          </p:cNvPr>
          <p:cNvSpPr txBox="1"/>
          <p:nvPr/>
        </p:nvSpPr>
        <p:spPr>
          <a:xfrm>
            <a:off x="6060439" y="1889498"/>
            <a:ext cx="535280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Confidence in Institutions</a:t>
            </a:r>
          </a:p>
        </p:txBody>
      </p:sp>
    </p:spTree>
    <p:extLst>
      <p:ext uri="{BB962C8B-B14F-4D97-AF65-F5344CB8AC3E}">
        <p14:creationId xmlns:p14="http://schemas.microsoft.com/office/powerpoint/2010/main" val="78475620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D6B3F-96E9-4EBA-ACBA-3FE88C96210C}"/>
              </a:ext>
            </a:extLst>
          </p:cNvPr>
          <p:cNvSpPr>
            <a:spLocks noGrp="1"/>
          </p:cNvSpPr>
          <p:nvPr>
            <p:ph type="title"/>
          </p:nvPr>
        </p:nvSpPr>
        <p:spPr/>
        <p:txBody>
          <a:bodyPr>
            <a:normAutofit/>
          </a:bodyPr>
          <a:lstStyle/>
          <a:p>
            <a:r>
              <a:rPr lang="en-US" dirty="0"/>
              <a:t>Why Is It Happening? The Changing Legal Environment</a:t>
            </a:r>
          </a:p>
        </p:txBody>
      </p:sp>
      <p:graphicFrame>
        <p:nvGraphicFramePr>
          <p:cNvPr id="11" name="Content Placeholder 10">
            <a:extLst>
              <a:ext uri="{FF2B5EF4-FFF2-40B4-BE49-F238E27FC236}">
                <a16:creationId xmlns:a16="http://schemas.microsoft.com/office/drawing/2014/main" id="{0D870AFF-C702-426C-BD1D-4DFF1089C7EB}"/>
              </a:ext>
            </a:extLst>
          </p:cNvPr>
          <p:cNvGraphicFramePr>
            <a:graphicFrameLocks noGrp="1"/>
          </p:cNvGraphicFramePr>
          <p:nvPr>
            <p:ph sz="half" idx="1"/>
            <p:extLst>
              <p:ext uri="{D42A27DB-BD31-4B8C-83A1-F6EECF244321}">
                <p14:modId xmlns:p14="http://schemas.microsoft.com/office/powerpoint/2010/main" val="2820235058"/>
              </p:ext>
            </p:extLst>
          </p:nvPr>
        </p:nvGraphicFramePr>
        <p:xfrm>
          <a:off x="548064" y="2296946"/>
          <a:ext cx="5352801" cy="33240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a:extLst>
              <a:ext uri="{FF2B5EF4-FFF2-40B4-BE49-F238E27FC236}">
                <a16:creationId xmlns:a16="http://schemas.microsoft.com/office/drawing/2014/main" id="{81917C62-9D61-49F2-B501-B302289E9C5B}"/>
              </a:ext>
            </a:extLst>
          </p:cNvPr>
          <p:cNvGraphicFramePr>
            <a:graphicFrameLocks noGrp="1"/>
          </p:cNvGraphicFramePr>
          <p:nvPr>
            <p:ph sz="half" idx="2"/>
            <p:extLst>
              <p:ext uri="{D42A27DB-BD31-4B8C-83A1-F6EECF244321}">
                <p14:modId xmlns:p14="http://schemas.microsoft.com/office/powerpoint/2010/main" val="2678080223"/>
              </p:ext>
            </p:extLst>
          </p:nvPr>
        </p:nvGraphicFramePr>
        <p:xfrm>
          <a:off x="6122198" y="3355843"/>
          <a:ext cx="5252197" cy="2269059"/>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a:extLst>
              <a:ext uri="{FF2B5EF4-FFF2-40B4-BE49-F238E27FC236}">
                <a16:creationId xmlns:a16="http://schemas.microsoft.com/office/drawing/2014/main" id="{A95AC73A-7168-AF41-AC5C-4502FA11332C}"/>
              </a:ext>
            </a:extLst>
          </p:cNvPr>
          <p:cNvGrpSpPr/>
          <p:nvPr/>
        </p:nvGrpSpPr>
        <p:grpSpPr>
          <a:xfrm>
            <a:off x="6700518" y="2629994"/>
            <a:ext cx="5212080" cy="640989"/>
            <a:chOff x="6192091" y="8458579"/>
            <a:chExt cx="5212080" cy="640989"/>
          </a:xfrm>
        </p:grpSpPr>
        <p:sp>
          <p:nvSpPr>
            <p:cNvPr id="16" name="TextBox 15">
              <a:extLst>
                <a:ext uri="{FF2B5EF4-FFF2-40B4-BE49-F238E27FC236}">
                  <a16:creationId xmlns:a16="http://schemas.microsoft.com/office/drawing/2014/main" id="{6D2ABAC4-71D6-4D37-9182-9B0EE883DA87}"/>
                </a:ext>
              </a:extLst>
            </p:cNvPr>
            <p:cNvSpPr txBox="1"/>
            <p:nvPr/>
          </p:nvSpPr>
          <p:spPr>
            <a:xfrm>
              <a:off x="6639799" y="8458579"/>
              <a:ext cx="4764372" cy="595885"/>
            </a:xfrm>
            <a:prstGeom prst="rect">
              <a:avLst/>
            </a:prstGeom>
            <a:noFill/>
          </p:spPr>
          <p:txBody>
            <a:bodyPr wrap="square" tIns="0" bIns="0" rtlCol="0">
              <a:noAutofit/>
            </a:bodyPr>
            <a:lstStyle/>
            <a:p>
              <a:pPr>
                <a:buClr>
                  <a:srgbClr val="337DBE"/>
                </a:buClr>
                <a:buSzPct val="77000"/>
              </a:pPr>
              <a:r>
                <a:rPr lang="en-US" sz="2000" dirty="0">
                  <a:solidFill>
                    <a:srgbClr val="357DBC"/>
                  </a:solidFill>
                  <a:latin typeface="Arial" panose="020B0604020202020204" pitchFamily="34" charset="0"/>
                  <a:cs typeface="Arial" panose="020B0604020202020204" pitchFamily="34" charset="0"/>
                </a:rPr>
                <a:t>Litigation is a financeable asset.</a:t>
              </a:r>
            </a:p>
            <a:p>
              <a:pPr>
                <a:buClr>
                  <a:srgbClr val="337DBE"/>
                </a:buClr>
                <a:buSzPct val="77000"/>
              </a:pPr>
              <a:r>
                <a:rPr lang="en-US" sz="1400" i="1" dirty="0">
                  <a:solidFill>
                    <a:srgbClr val="357DBC"/>
                  </a:solidFill>
                  <a:latin typeface="Arial" panose="020B0604020202020204" pitchFamily="34" charset="0"/>
                  <a:cs typeface="Arial" panose="020B0604020202020204" pitchFamily="34" charset="0"/>
                </a:rPr>
                <a:t>- 68% of US Law Firms</a:t>
              </a:r>
            </a:p>
          </p:txBody>
        </p:sp>
        <p:sp>
          <p:nvSpPr>
            <p:cNvPr id="18" name="Freeform 7">
              <a:extLst>
                <a:ext uri="{FF2B5EF4-FFF2-40B4-BE49-F238E27FC236}">
                  <a16:creationId xmlns:a16="http://schemas.microsoft.com/office/drawing/2014/main" id="{70B3E194-E7B0-47B8-8BD6-C96E9C929A0E}"/>
                </a:ext>
              </a:extLst>
            </p:cNvPr>
            <p:cNvSpPr>
              <a:spLocks/>
            </p:cNvSpPr>
            <p:nvPr/>
          </p:nvSpPr>
          <p:spPr bwMode="gray">
            <a:xfrm>
              <a:off x="6192091" y="8503683"/>
              <a:ext cx="455315" cy="595885"/>
            </a:xfrm>
            <a:custGeom>
              <a:avLst/>
              <a:gdLst>
                <a:gd name="T0" fmla="*/ 0 w 1260"/>
                <a:gd name="T1" fmla="*/ 0 h 1649"/>
                <a:gd name="T2" fmla="*/ 0 w 1260"/>
                <a:gd name="T3" fmla="*/ 1002 h 1649"/>
                <a:gd name="T4" fmla="*/ 792 w 1260"/>
                <a:gd name="T5" fmla="*/ 1002 h 1649"/>
                <a:gd name="T6" fmla="*/ 416 w 1260"/>
                <a:gd name="T7" fmla="*/ 1649 h 1649"/>
                <a:gd name="T8" fmla="*/ 416 w 1260"/>
                <a:gd name="T9" fmla="*/ 1649 h 1649"/>
                <a:gd name="T10" fmla="*/ 1260 w 1260"/>
                <a:gd name="T11" fmla="*/ 1007 h 1649"/>
                <a:gd name="T12" fmla="*/ 1260 w 1260"/>
                <a:gd name="T13" fmla="*/ 0 h 1649"/>
                <a:gd name="T14" fmla="*/ 0 w 1260"/>
                <a:gd name="T15" fmla="*/ 0 h 16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0" h="1649">
                  <a:moveTo>
                    <a:pt x="0" y="0"/>
                  </a:moveTo>
                  <a:lnTo>
                    <a:pt x="0" y="1002"/>
                  </a:lnTo>
                  <a:lnTo>
                    <a:pt x="792" y="1002"/>
                  </a:lnTo>
                  <a:lnTo>
                    <a:pt x="416" y="1649"/>
                  </a:lnTo>
                  <a:lnTo>
                    <a:pt x="416" y="1649"/>
                  </a:lnTo>
                  <a:lnTo>
                    <a:pt x="1260" y="1007"/>
                  </a:lnTo>
                  <a:lnTo>
                    <a:pt x="1260" y="0"/>
                  </a:lnTo>
                  <a:lnTo>
                    <a:pt x="0" y="0"/>
                  </a:lnTo>
                  <a:close/>
                </a:path>
              </a:pathLst>
            </a:custGeom>
            <a:solidFill>
              <a:srgbClr val="357DBC"/>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7" name="Text Placeholder 4">
            <a:extLst>
              <a:ext uri="{FF2B5EF4-FFF2-40B4-BE49-F238E27FC236}">
                <a16:creationId xmlns:a16="http://schemas.microsoft.com/office/drawing/2014/main" id="{CCB79669-6AD1-0B45-B5C8-D79FC4D7E447}"/>
              </a:ext>
            </a:extLst>
          </p:cNvPr>
          <p:cNvSpPr txBox="1">
            <a:spLocks/>
          </p:cNvSpPr>
          <p:nvPr/>
        </p:nvSpPr>
        <p:spPr>
          <a:xfrm>
            <a:off x="822960" y="6294779"/>
            <a:ext cx="10363421" cy="300893"/>
          </a:xfrm>
          <a:prstGeom prst="rect">
            <a:avLst/>
          </a:prstGeom>
        </p:spPr>
        <p:txBody>
          <a:bodyP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Sources: Swiss Re Economic Insights, Burford Capital.</a:t>
            </a:r>
          </a:p>
        </p:txBody>
      </p:sp>
      <p:sp>
        <p:nvSpPr>
          <p:cNvPr id="19" name="Text Placeholder 10">
            <a:extLst>
              <a:ext uri="{FF2B5EF4-FFF2-40B4-BE49-F238E27FC236}">
                <a16:creationId xmlns:a16="http://schemas.microsoft.com/office/drawing/2014/main" id="{EAA25994-4558-6541-8C37-7B6DF66238CB}"/>
              </a:ext>
            </a:extLst>
          </p:cNvPr>
          <p:cNvSpPr txBox="1">
            <a:spLocks/>
          </p:cNvSpPr>
          <p:nvPr/>
        </p:nvSpPr>
        <p:spPr>
          <a:xfrm>
            <a:off x="6162315" y="1239513"/>
            <a:ext cx="5212080" cy="603504"/>
          </a:xfrm>
          <a:prstGeom prst="snip1Rect">
            <a:avLst/>
          </a:prstGeom>
          <a:solidFill>
            <a:srgbClr val="357DBC"/>
          </a:solidFill>
        </p:spPr>
        <p:txBody>
          <a:bodyPr anchor="ct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latin typeface="Arial" panose="020B0604020202020204" pitchFamily="34" charset="0"/>
                <a:cs typeface="Arial" panose="020B0604020202020204" pitchFamily="34" charset="0"/>
              </a:rPr>
              <a:t>Litigation Financing</a:t>
            </a:r>
          </a:p>
        </p:txBody>
      </p:sp>
      <p:sp>
        <p:nvSpPr>
          <p:cNvPr id="20" name="Text Placeholder 5">
            <a:extLst>
              <a:ext uri="{FF2B5EF4-FFF2-40B4-BE49-F238E27FC236}">
                <a16:creationId xmlns:a16="http://schemas.microsoft.com/office/drawing/2014/main" id="{351E6717-F48C-BF42-BF93-F97435DBDA3C}"/>
              </a:ext>
            </a:extLst>
          </p:cNvPr>
          <p:cNvSpPr txBox="1">
            <a:spLocks/>
          </p:cNvSpPr>
          <p:nvPr/>
        </p:nvSpPr>
        <p:spPr>
          <a:xfrm>
            <a:off x="689361" y="1239513"/>
            <a:ext cx="5212080" cy="603504"/>
          </a:xfrm>
          <a:prstGeom prst="snip1Rect">
            <a:avLst/>
          </a:prstGeom>
          <a:solidFill>
            <a:srgbClr val="357DBC"/>
          </a:solidFill>
        </p:spPr>
        <p:txBody>
          <a:bodyPr anchor="ct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latin typeface="Arial" panose="020B0604020202020204" pitchFamily="34" charset="0"/>
                <a:cs typeface="Arial" panose="020B0604020202020204" pitchFamily="34" charset="0"/>
              </a:rPr>
              <a:t>Anchoring: “Jackpot Justice”</a:t>
            </a:r>
          </a:p>
        </p:txBody>
      </p:sp>
      <p:sp>
        <p:nvSpPr>
          <p:cNvPr id="21" name="TextBox 20">
            <a:extLst>
              <a:ext uri="{FF2B5EF4-FFF2-40B4-BE49-F238E27FC236}">
                <a16:creationId xmlns:a16="http://schemas.microsoft.com/office/drawing/2014/main" id="{420BE75F-60F1-4441-8B99-620EE3314F93}"/>
              </a:ext>
            </a:extLst>
          </p:cNvPr>
          <p:cNvSpPr txBox="1"/>
          <p:nvPr/>
        </p:nvSpPr>
        <p:spPr>
          <a:xfrm>
            <a:off x="586739" y="1877218"/>
            <a:ext cx="535280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Median, 50 Largest Jury Verdicts</a:t>
            </a:r>
          </a:p>
        </p:txBody>
      </p:sp>
      <p:sp>
        <p:nvSpPr>
          <p:cNvPr id="22" name="TextBox 21">
            <a:extLst>
              <a:ext uri="{FF2B5EF4-FFF2-40B4-BE49-F238E27FC236}">
                <a16:creationId xmlns:a16="http://schemas.microsoft.com/office/drawing/2014/main" id="{1197172C-9389-E04B-9B51-756EEF1FFA61}"/>
              </a:ext>
            </a:extLst>
          </p:cNvPr>
          <p:cNvSpPr txBox="1"/>
          <p:nvPr/>
        </p:nvSpPr>
        <p:spPr>
          <a:xfrm>
            <a:off x="6060439" y="1877218"/>
            <a:ext cx="5352802"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Percent of US Law Firms Using Litigation Financing</a:t>
            </a:r>
          </a:p>
        </p:txBody>
      </p:sp>
    </p:spTree>
    <p:extLst>
      <p:ext uri="{BB962C8B-B14F-4D97-AF65-F5344CB8AC3E}">
        <p14:creationId xmlns:p14="http://schemas.microsoft.com/office/powerpoint/2010/main" val="77156626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6CEB-D47C-4915-80A4-A5602B76D1D2}"/>
              </a:ext>
            </a:extLst>
          </p:cNvPr>
          <p:cNvSpPr>
            <a:spLocks noGrp="1"/>
          </p:cNvSpPr>
          <p:nvPr>
            <p:ph type="title"/>
          </p:nvPr>
        </p:nvSpPr>
        <p:spPr/>
        <p:txBody>
          <a:bodyPr/>
          <a:lstStyle/>
          <a:p>
            <a:r>
              <a:rPr lang="en-US" dirty="0"/>
              <a:t>Why Is It Happening? Social Trends Set the Stage</a:t>
            </a:r>
          </a:p>
        </p:txBody>
      </p:sp>
      <p:graphicFrame>
        <p:nvGraphicFramePr>
          <p:cNvPr id="13" name="Content Placeholder 12">
            <a:extLst>
              <a:ext uri="{FF2B5EF4-FFF2-40B4-BE49-F238E27FC236}">
                <a16:creationId xmlns:a16="http://schemas.microsoft.com/office/drawing/2014/main" id="{BE68DA4E-9513-454A-BAC0-217F0A516BFA}"/>
              </a:ext>
            </a:extLst>
          </p:cNvPr>
          <p:cNvGraphicFramePr>
            <a:graphicFrameLocks noGrp="1"/>
          </p:cNvGraphicFramePr>
          <p:nvPr>
            <p:ph idx="1"/>
            <p:extLst>
              <p:ext uri="{D42A27DB-BD31-4B8C-83A1-F6EECF244321}">
                <p14:modId xmlns:p14="http://schemas.microsoft.com/office/powerpoint/2010/main" val="2783416523"/>
              </p:ext>
            </p:extLst>
          </p:nvPr>
        </p:nvGraphicFramePr>
        <p:xfrm>
          <a:off x="307722" y="1848275"/>
          <a:ext cx="4635340" cy="43607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a:extLst>
              <a:ext uri="{FF2B5EF4-FFF2-40B4-BE49-F238E27FC236}">
                <a16:creationId xmlns:a16="http://schemas.microsoft.com/office/drawing/2014/main" id="{C158ACBD-DF9F-451E-B84A-5CC60A39F88F}"/>
              </a:ext>
            </a:extLst>
          </p:cNvPr>
          <p:cNvGraphicFramePr/>
          <p:nvPr>
            <p:extLst>
              <p:ext uri="{D42A27DB-BD31-4B8C-83A1-F6EECF244321}">
                <p14:modId xmlns:p14="http://schemas.microsoft.com/office/powerpoint/2010/main" val="1452567816"/>
              </p:ext>
            </p:extLst>
          </p:nvPr>
        </p:nvGraphicFramePr>
        <p:xfrm>
          <a:off x="5168348" y="4569824"/>
          <a:ext cx="6422426" cy="17020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ontent Placeholder 26">
            <a:extLst>
              <a:ext uri="{FF2B5EF4-FFF2-40B4-BE49-F238E27FC236}">
                <a16:creationId xmlns:a16="http://schemas.microsoft.com/office/drawing/2014/main" id="{7FF5236F-A644-4849-967D-264352ACDDAB}"/>
              </a:ext>
            </a:extLst>
          </p:cNvPr>
          <p:cNvGraphicFramePr>
            <a:graphicFrameLocks noGrp="1"/>
          </p:cNvGraphicFramePr>
          <p:nvPr>
            <p:ph sz="quarter" idx="4294967295"/>
            <p:extLst>
              <p:ext uri="{D42A27DB-BD31-4B8C-83A1-F6EECF244321}">
                <p14:modId xmlns:p14="http://schemas.microsoft.com/office/powerpoint/2010/main" val="1831970847"/>
              </p:ext>
            </p:extLst>
          </p:nvPr>
        </p:nvGraphicFramePr>
        <p:xfrm>
          <a:off x="5131293" y="1848275"/>
          <a:ext cx="6499477" cy="12435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Chart 29">
            <a:extLst>
              <a:ext uri="{FF2B5EF4-FFF2-40B4-BE49-F238E27FC236}">
                <a16:creationId xmlns:a16="http://schemas.microsoft.com/office/drawing/2014/main" id="{E4EB66D0-4A4E-4659-91A0-0F802D95AA7D}"/>
              </a:ext>
            </a:extLst>
          </p:cNvPr>
          <p:cNvGraphicFramePr/>
          <p:nvPr>
            <p:extLst>
              <p:ext uri="{D42A27DB-BD31-4B8C-83A1-F6EECF244321}">
                <p14:modId xmlns:p14="http://schemas.microsoft.com/office/powerpoint/2010/main" val="3726257947"/>
              </p:ext>
            </p:extLst>
          </p:nvPr>
        </p:nvGraphicFramePr>
        <p:xfrm>
          <a:off x="5218657" y="3143301"/>
          <a:ext cx="6278503" cy="1243017"/>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 Placeholder 4">
            <a:extLst>
              <a:ext uri="{FF2B5EF4-FFF2-40B4-BE49-F238E27FC236}">
                <a16:creationId xmlns:a16="http://schemas.microsoft.com/office/drawing/2014/main" id="{350D4CBB-A340-3A4D-B22F-70A4BDDCE53F}"/>
              </a:ext>
            </a:extLst>
          </p:cNvPr>
          <p:cNvSpPr txBox="1">
            <a:spLocks/>
          </p:cNvSpPr>
          <p:nvPr/>
        </p:nvSpPr>
        <p:spPr>
          <a:xfrm>
            <a:off x="822960" y="6294779"/>
            <a:ext cx="10363421" cy="300893"/>
          </a:xfrm>
          <a:prstGeom prst="rect">
            <a:avLst/>
          </a:prstGeom>
        </p:spPr>
        <p:txBody>
          <a:bodyP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Sources: Wikipedia, Economic Policy Institute, Centers for Disease Control, Google Trends.</a:t>
            </a:r>
          </a:p>
        </p:txBody>
      </p:sp>
      <p:sp>
        <p:nvSpPr>
          <p:cNvPr id="14" name="Text Placeholder 5">
            <a:extLst>
              <a:ext uri="{FF2B5EF4-FFF2-40B4-BE49-F238E27FC236}">
                <a16:creationId xmlns:a16="http://schemas.microsoft.com/office/drawing/2014/main" id="{312DB231-AE79-FB4B-A3F2-893450F166CE}"/>
              </a:ext>
            </a:extLst>
          </p:cNvPr>
          <p:cNvSpPr txBox="1">
            <a:spLocks/>
          </p:cNvSpPr>
          <p:nvPr/>
        </p:nvSpPr>
        <p:spPr>
          <a:xfrm>
            <a:off x="397813" y="1097280"/>
            <a:ext cx="4545249" cy="461665"/>
          </a:xfrm>
          <a:prstGeom prst="snip1Rect">
            <a:avLst/>
          </a:prstGeom>
          <a:solidFill>
            <a:srgbClr val="357DBC"/>
          </a:solidFill>
        </p:spPr>
        <p:txBody>
          <a:bodyPr bIns="91440" anchor="ct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latin typeface="Arial" panose="020B0604020202020204" pitchFamily="34" charset="0"/>
                <a:cs typeface="Arial" panose="020B0604020202020204" pitchFamily="34" charset="0"/>
              </a:rPr>
              <a:t>Big Payout Expectations</a:t>
            </a:r>
          </a:p>
        </p:txBody>
      </p:sp>
      <p:sp>
        <p:nvSpPr>
          <p:cNvPr id="15" name="Text Placeholder 10">
            <a:extLst>
              <a:ext uri="{FF2B5EF4-FFF2-40B4-BE49-F238E27FC236}">
                <a16:creationId xmlns:a16="http://schemas.microsoft.com/office/drawing/2014/main" id="{1330892D-44A2-5240-BCB3-DE3D1F1F2F66}"/>
              </a:ext>
            </a:extLst>
          </p:cNvPr>
          <p:cNvSpPr txBox="1">
            <a:spLocks/>
          </p:cNvSpPr>
          <p:nvPr/>
        </p:nvSpPr>
        <p:spPr>
          <a:xfrm>
            <a:off x="5168348" y="1097280"/>
            <a:ext cx="6339941" cy="461665"/>
          </a:xfrm>
          <a:prstGeom prst="snip1Rect">
            <a:avLst/>
          </a:prstGeom>
          <a:solidFill>
            <a:srgbClr val="357DBC"/>
          </a:solidFill>
        </p:spPr>
        <p:txBody>
          <a:bodyPr bIns="91440" anchor="ct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latin typeface="Arial" panose="020B0604020202020204" pitchFamily="34" charset="0"/>
                <a:cs typeface="Arial" panose="020B0604020202020204" pitchFamily="34" charset="0"/>
              </a:rPr>
              <a:t>Dystopian Days</a:t>
            </a:r>
          </a:p>
        </p:txBody>
      </p:sp>
      <p:sp>
        <p:nvSpPr>
          <p:cNvPr id="17" name="TextBox 16">
            <a:extLst>
              <a:ext uri="{FF2B5EF4-FFF2-40B4-BE49-F238E27FC236}">
                <a16:creationId xmlns:a16="http://schemas.microsoft.com/office/drawing/2014/main" id="{96BA198B-DAB1-F541-B029-D431A55DD6E5}"/>
              </a:ext>
            </a:extLst>
          </p:cNvPr>
          <p:cNvSpPr txBox="1"/>
          <p:nvPr/>
        </p:nvSpPr>
        <p:spPr>
          <a:xfrm>
            <a:off x="308443" y="1563167"/>
            <a:ext cx="531412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No. of $300M Lottery Jackpots</a:t>
            </a:r>
          </a:p>
        </p:txBody>
      </p:sp>
      <p:sp>
        <p:nvSpPr>
          <p:cNvPr id="18" name="TextBox 17">
            <a:extLst>
              <a:ext uri="{FF2B5EF4-FFF2-40B4-BE49-F238E27FC236}">
                <a16:creationId xmlns:a16="http://schemas.microsoft.com/office/drawing/2014/main" id="{B1CCB1A7-34B9-E64C-80EB-17770F97694E}"/>
              </a:ext>
            </a:extLst>
          </p:cNvPr>
          <p:cNvSpPr txBox="1"/>
          <p:nvPr/>
        </p:nvSpPr>
        <p:spPr>
          <a:xfrm>
            <a:off x="5080497" y="1563167"/>
            <a:ext cx="6015269"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Chg</a:t>
            </a:r>
            <a:r>
              <a:rPr lang="en-US" sz="1400" b="1" dirty="0">
                <a:latin typeface="Arial" panose="020B0604020202020204" pitchFamily="34" charset="0"/>
                <a:cs typeface="Arial" panose="020B0604020202020204" pitchFamily="34" charset="0"/>
              </a:rPr>
              <a:t>, Real Income Since 79</a:t>
            </a:r>
          </a:p>
        </p:txBody>
      </p:sp>
      <p:sp>
        <p:nvSpPr>
          <p:cNvPr id="19" name="TextBox 18">
            <a:extLst>
              <a:ext uri="{FF2B5EF4-FFF2-40B4-BE49-F238E27FC236}">
                <a16:creationId xmlns:a16="http://schemas.microsoft.com/office/drawing/2014/main" id="{F72FA337-293A-BE4A-81F0-30CED84E6004}"/>
              </a:ext>
            </a:extLst>
          </p:cNvPr>
          <p:cNvSpPr txBox="1"/>
          <p:nvPr/>
        </p:nvSpPr>
        <p:spPr>
          <a:xfrm>
            <a:off x="5074935" y="3131157"/>
            <a:ext cx="6026395"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Life Expectancy at Birth</a:t>
            </a:r>
          </a:p>
        </p:txBody>
      </p:sp>
      <p:sp>
        <p:nvSpPr>
          <p:cNvPr id="20" name="TextBox 19">
            <a:extLst>
              <a:ext uri="{FF2B5EF4-FFF2-40B4-BE49-F238E27FC236}">
                <a16:creationId xmlns:a16="http://schemas.microsoft.com/office/drawing/2014/main" id="{658C40AF-6DF6-D849-944E-0FD4CCED5E3A}"/>
              </a:ext>
            </a:extLst>
          </p:cNvPr>
          <p:cNvSpPr txBox="1"/>
          <p:nvPr/>
        </p:nvSpPr>
        <p:spPr>
          <a:xfrm>
            <a:off x="5074935" y="4415935"/>
            <a:ext cx="531412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Search Topic: Utopia vs Dystopia</a:t>
            </a:r>
          </a:p>
        </p:txBody>
      </p:sp>
      <p:sp>
        <p:nvSpPr>
          <p:cNvPr id="9" name="Rectangle 8">
            <a:extLst>
              <a:ext uri="{FF2B5EF4-FFF2-40B4-BE49-F238E27FC236}">
                <a16:creationId xmlns:a16="http://schemas.microsoft.com/office/drawing/2014/main" id="{BEA01B3A-5282-0542-A8BB-BC5B94176C6C}"/>
              </a:ext>
            </a:extLst>
          </p:cNvPr>
          <p:cNvSpPr/>
          <p:nvPr/>
        </p:nvSpPr>
        <p:spPr>
          <a:xfrm>
            <a:off x="5074935" y="4646905"/>
            <a:ext cx="2826478" cy="276999"/>
          </a:xfrm>
          <a:prstGeom prst="rect">
            <a:avLst/>
          </a:prstGeom>
        </p:spPr>
        <p:txBody>
          <a:bodyPr wrap="none">
            <a:spAutoFit/>
          </a:bodyPr>
          <a:lstStyle/>
          <a:p>
            <a:pPr algn="ctr">
              <a:defRPr sz="1200" b="1" i="0" u="none" strike="noStrike" kern="1200" baseline="0">
                <a:solidFill>
                  <a:prstClr val="black"/>
                </a:solidFill>
                <a:latin typeface="Arial" panose="020B0604020202020204" pitchFamily="34" charset="0"/>
                <a:ea typeface="+mn-ea"/>
                <a:cs typeface="Arial" panose="020B0604020202020204" pitchFamily="34" charset="0"/>
              </a:defRPr>
            </a:pPr>
            <a:r>
              <a:rPr lang="en-US" b="1" dirty="0">
                <a:latin typeface="Arial" panose="020B0604020202020204" pitchFamily="34" charset="0"/>
                <a:cs typeface="Arial" panose="020B0604020202020204" pitchFamily="34" charset="0"/>
              </a:rPr>
              <a:t>Interest Over Time (12-Mo Mov. Avg)</a:t>
            </a:r>
          </a:p>
        </p:txBody>
      </p:sp>
    </p:spTree>
    <p:extLst>
      <p:ext uri="{BB962C8B-B14F-4D97-AF65-F5344CB8AC3E}">
        <p14:creationId xmlns:p14="http://schemas.microsoft.com/office/powerpoint/2010/main" val="112973664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42769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43A54-22D2-40F2-971B-1E839E9CCF77}"/>
              </a:ext>
            </a:extLst>
          </p:cNvPr>
          <p:cNvSpPr>
            <a:spLocks noGrp="1"/>
          </p:cNvSpPr>
          <p:nvPr>
            <p:ph type="title"/>
          </p:nvPr>
        </p:nvSpPr>
        <p:spPr/>
        <p:txBody>
          <a:bodyPr/>
          <a:lstStyle/>
          <a:p>
            <a:r>
              <a:rPr lang="en-US" dirty="0"/>
              <a:t>Social Inflation</a:t>
            </a:r>
          </a:p>
        </p:txBody>
      </p:sp>
      <p:sp>
        <p:nvSpPr>
          <p:cNvPr id="3" name="Content Placeholder 2">
            <a:extLst>
              <a:ext uri="{FF2B5EF4-FFF2-40B4-BE49-F238E27FC236}">
                <a16:creationId xmlns:a16="http://schemas.microsoft.com/office/drawing/2014/main" id="{338C9D4E-D6F8-4AE0-B727-F7EDAA148215}"/>
              </a:ext>
            </a:extLst>
          </p:cNvPr>
          <p:cNvSpPr>
            <a:spLocks noGrp="1"/>
          </p:cNvSpPr>
          <p:nvPr>
            <p:ph idx="1"/>
          </p:nvPr>
        </p:nvSpPr>
        <p:spPr/>
        <p:txBody>
          <a:bodyPr>
            <a:normAutofit lnSpcReduction="10000"/>
          </a:bodyPr>
          <a:lstStyle/>
          <a:p>
            <a:pPr marL="0" indent="0">
              <a:buNone/>
            </a:pPr>
            <a:r>
              <a:rPr lang="en-US" dirty="0"/>
              <a:t>Coming to terms</a:t>
            </a:r>
          </a:p>
          <a:p>
            <a:r>
              <a:rPr lang="en-US" dirty="0"/>
              <a:t>A good definition</a:t>
            </a:r>
          </a:p>
          <a:p>
            <a:pPr lvl="1"/>
            <a:r>
              <a:rPr lang="en-US" dirty="0"/>
              <a:t>“A fancy term to describe rising litigation costs and their impact on insurers’ claim payouts, loss ratios, and ultimately, how much policyholders pay for coverage.”</a:t>
            </a:r>
          </a:p>
          <a:p>
            <a:r>
              <a:rPr lang="en-US" dirty="0"/>
              <a:t>Actuarial interpretation</a:t>
            </a:r>
          </a:p>
          <a:p>
            <a:pPr lvl="1"/>
            <a:r>
              <a:rPr lang="en-US" dirty="0"/>
              <a:t>“Excessive inflation in claims.”</a:t>
            </a:r>
          </a:p>
          <a:p>
            <a:pPr lvl="2"/>
            <a:r>
              <a:rPr lang="en-US" dirty="0"/>
              <a:t>Occurs when development defies key assumption: Loss Development is RV about stable mean</a:t>
            </a:r>
          </a:p>
          <a:p>
            <a:pPr marL="0" indent="0">
              <a:buNone/>
            </a:pPr>
            <a:endParaRPr lang="en-US" dirty="0"/>
          </a:p>
        </p:txBody>
      </p:sp>
    </p:spTree>
    <p:extLst>
      <p:ext uri="{BB962C8B-B14F-4D97-AF65-F5344CB8AC3E}">
        <p14:creationId xmlns:p14="http://schemas.microsoft.com/office/powerpoint/2010/main" val="1581820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p:txBody>
          <a:bodyPr/>
          <a:lstStyle/>
          <a:p>
            <a:r>
              <a:rPr lang="en-US" dirty="0"/>
              <a:t>Upward Trend in Incurred Losses </a:t>
            </a:r>
          </a:p>
        </p:txBody>
      </p:sp>
      <p:sp>
        <p:nvSpPr>
          <p:cNvPr id="9" name="Text Placeholder 5">
            <a:extLst>
              <a:ext uri="{FF2B5EF4-FFF2-40B4-BE49-F238E27FC236}">
                <a16:creationId xmlns:a16="http://schemas.microsoft.com/office/drawing/2014/main" id="{35927A45-A36C-4B56-8884-C9609DC3C9C4}"/>
              </a:ext>
            </a:extLst>
          </p:cNvPr>
          <p:cNvSpPr>
            <a:spLocks noGrp="1"/>
          </p:cNvSpPr>
          <p:nvPr>
            <p:ph idx="1"/>
          </p:nvPr>
        </p:nvSpPr>
        <p:spPr>
          <a:xfrm>
            <a:off x="337868" y="1014150"/>
            <a:ext cx="10515600" cy="523220"/>
          </a:xfrm>
        </p:spPr>
        <p:txBody>
          <a:bodyPr>
            <a:spAutoFit/>
          </a:bodyPr>
          <a:lstStyle/>
          <a:p>
            <a:pPr marL="0" indent="0">
              <a:buNone/>
            </a:pPr>
            <a:r>
              <a:rPr lang="en-US" sz="2800" dirty="0"/>
              <a:t>Incurred Losses, Commercial Auto Liability</a:t>
            </a:r>
          </a:p>
        </p:txBody>
      </p:sp>
      <p:sp>
        <p:nvSpPr>
          <p:cNvPr id="4" name="Text Placeholder 3">
            <a:extLst>
              <a:ext uri="{FF2B5EF4-FFF2-40B4-BE49-F238E27FC236}">
                <a16:creationId xmlns:a16="http://schemas.microsoft.com/office/drawing/2014/main" id="{1972D127-0CE2-4ECA-A403-40382187D5EA}"/>
              </a:ext>
            </a:extLst>
          </p:cNvPr>
          <p:cNvSpPr>
            <a:spLocks noGrp="1"/>
          </p:cNvSpPr>
          <p:nvPr>
            <p:ph type="body" sz="quarter" idx="4294967295"/>
          </p:nvPr>
        </p:nvSpPr>
        <p:spPr>
          <a:xfrm>
            <a:off x="822960" y="6294438"/>
            <a:ext cx="10475922" cy="415925"/>
          </a:xfrm>
        </p:spPr>
        <p:txBody>
          <a:bodyPr>
            <a:normAutofit/>
          </a:bodyPr>
          <a:lstStyle/>
          <a:p>
            <a:pPr marL="0" indent="0">
              <a:buNone/>
            </a:pPr>
            <a:r>
              <a:rPr lang="fr-FR" sz="1000" dirty="0"/>
              <a:t>Sources: NAIC data </a:t>
            </a:r>
            <a:r>
              <a:rPr lang="en-US" sz="1000" dirty="0"/>
              <a:t>sourced</a:t>
            </a:r>
            <a:r>
              <a:rPr lang="fr-FR" sz="1000" dirty="0"/>
              <a:t> </a:t>
            </a:r>
            <a:r>
              <a:rPr lang="en-US" sz="1000" dirty="0"/>
              <a:t>from</a:t>
            </a:r>
            <a:r>
              <a:rPr lang="fr-FR" sz="1000" dirty="0"/>
              <a:t> S&amp;P </a:t>
            </a:r>
            <a:r>
              <a:rPr lang="en-US" sz="1000" dirty="0"/>
              <a:t>Market</a:t>
            </a:r>
            <a:r>
              <a:rPr lang="fr-FR" sz="1000" dirty="0"/>
              <a:t> Intelligence; Insurance Information Institute.</a:t>
            </a:r>
            <a:endParaRPr lang="en-US" sz="1000" dirty="0"/>
          </a:p>
        </p:txBody>
      </p:sp>
      <p:graphicFrame>
        <p:nvGraphicFramePr>
          <p:cNvPr id="6" name="Object 2">
            <a:extLst>
              <a:ext uri="{FF2B5EF4-FFF2-40B4-BE49-F238E27FC236}">
                <a16:creationId xmlns:a16="http://schemas.microsoft.com/office/drawing/2014/main" id="{90A8DE3B-8EB0-4DBC-83DF-04F20B11BCEA}"/>
              </a:ext>
            </a:extLst>
          </p:cNvPr>
          <p:cNvGraphicFramePr>
            <a:graphicFrameLocks noChangeAspect="1"/>
          </p:cNvGraphicFramePr>
          <p:nvPr>
            <p:extLst>
              <p:ext uri="{D42A27DB-BD31-4B8C-83A1-F6EECF244321}">
                <p14:modId xmlns:p14="http://schemas.microsoft.com/office/powerpoint/2010/main" val="695172721"/>
              </p:ext>
            </p:extLst>
          </p:nvPr>
        </p:nvGraphicFramePr>
        <p:xfrm>
          <a:off x="262918" y="1502539"/>
          <a:ext cx="11045912" cy="445453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07FA6CB9-CFEA-4A76-B44D-D793CCF99E54}"/>
              </a:ext>
            </a:extLst>
          </p:cNvPr>
          <p:cNvSpPr txBox="1"/>
          <p:nvPr/>
        </p:nvSpPr>
        <p:spPr>
          <a:xfrm>
            <a:off x="329456" y="1553079"/>
            <a:ext cx="1157680" cy="3139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600" b="1" dirty="0">
                <a:latin typeface="Arial" panose="020B0604020202020204" pitchFamily="34" charset="0"/>
                <a:cs typeface="Arial" panose="020B0604020202020204" pitchFamily="34" charset="0"/>
              </a:rPr>
              <a:t>Billions</a:t>
            </a:r>
          </a:p>
        </p:txBody>
      </p:sp>
      <p:sp>
        <p:nvSpPr>
          <p:cNvPr id="8" name="TextBox 1">
            <a:extLst>
              <a:ext uri="{FF2B5EF4-FFF2-40B4-BE49-F238E27FC236}">
                <a16:creationId xmlns:a16="http://schemas.microsoft.com/office/drawing/2014/main" id="{A197F5F5-8FCD-7846-B0CA-5BBE1EE77FF2}"/>
              </a:ext>
            </a:extLst>
          </p:cNvPr>
          <p:cNvSpPr txBox="1"/>
          <p:nvPr/>
        </p:nvSpPr>
        <p:spPr>
          <a:xfrm rot="19838755">
            <a:off x="6753619" y="2495968"/>
            <a:ext cx="3905975" cy="426437"/>
          </a:xfrm>
          <a:prstGeom prst="rect">
            <a:avLst/>
          </a:prstGeom>
          <a:solidFill>
            <a:srgbClr val="F79321"/>
          </a:solidFill>
        </p:spPr>
        <p:txBody>
          <a:bodyPr rot="0" wrap="none"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spcBef>
                <a:spcPts val="1200"/>
              </a:spcBef>
              <a:buClr>
                <a:srgbClr val="337DBE"/>
              </a:buClr>
              <a:buSzPct val="77000"/>
            </a:pPr>
            <a:r>
              <a:rPr lang="en-US" sz="1600" b="1" dirty="0">
                <a:solidFill>
                  <a:schemeClr val="bg1"/>
                </a:solidFill>
                <a:latin typeface="Arial" panose="020B0604020202020204" pitchFamily="34" charset="0"/>
                <a:cs typeface="Arial" panose="020B0604020202020204" pitchFamily="34" charset="0"/>
              </a:rPr>
              <a:t>11% Annual Growth for a Decade</a:t>
            </a:r>
          </a:p>
        </p:txBody>
      </p:sp>
    </p:spTree>
    <p:custDataLst>
      <p:tags r:id="rId1"/>
    </p:custDataLst>
    <p:extLst>
      <p:ext uri="{BB962C8B-B14F-4D97-AF65-F5344CB8AC3E}">
        <p14:creationId xmlns:p14="http://schemas.microsoft.com/office/powerpoint/2010/main" val="337088757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5F1F3-0674-4908-99B4-441AE4B90AD5}"/>
              </a:ext>
            </a:extLst>
          </p:cNvPr>
          <p:cNvSpPr>
            <a:spLocks noGrp="1"/>
          </p:cNvSpPr>
          <p:nvPr>
            <p:ph type="title"/>
          </p:nvPr>
        </p:nvSpPr>
        <p:spPr/>
        <p:txBody>
          <a:bodyPr/>
          <a:lstStyle/>
          <a:p>
            <a:r>
              <a:rPr lang="en-US" dirty="0"/>
              <a:t>What Actuaries Do</a:t>
            </a:r>
          </a:p>
        </p:txBody>
      </p:sp>
      <p:graphicFrame>
        <p:nvGraphicFramePr>
          <p:cNvPr id="8" name="Content Placeholder 7">
            <a:extLst>
              <a:ext uri="{FF2B5EF4-FFF2-40B4-BE49-F238E27FC236}">
                <a16:creationId xmlns:a16="http://schemas.microsoft.com/office/drawing/2014/main" id="{64FBDCE3-F8C8-4AE8-BB2A-9E174278654D}"/>
              </a:ext>
            </a:extLst>
          </p:cNvPr>
          <p:cNvGraphicFramePr>
            <a:graphicFrameLocks noGrp="1"/>
          </p:cNvGraphicFramePr>
          <p:nvPr>
            <p:ph idx="1"/>
            <p:extLst>
              <p:ext uri="{D42A27DB-BD31-4B8C-83A1-F6EECF244321}">
                <p14:modId xmlns:p14="http://schemas.microsoft.com/office/powerpoint/2010/main" val="3698108664"/>
              </p:ext>
            </p:extLst>
          </p:nvPr>
        </p:nvGraphicFramePr>
        <p:xfrm>
          <a:off x="647532" y="1958145"/>
          <a:ext cx="10706267" cy="341514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5">
            <a:extLst>
              <a:ext uri="{FF2B5EF4-FFF2-40B4-BE49-F238E27FC236}">
                <a16:creationId xmlns:a16="http://schemas.microsoft.com/office/drawing/2014/main" id="{4F1AB566-6AEC-F74E-A964-DF448EA8599C}"/>
              </a:ext>
            </a:extLst>
          </p:cNvPr>
          <p:cNvSpPr txBox="1">
            <a:spLocks/>
          </p:cNvSpPr>
          <p:nvPr/>
        </p:nvSpPr>
        <p:spPr>
          <a:xfrm>
            <a:off x="548640" y="1014150"/>
            <a:ext cx="10350708" cy="523220"/>
          </a:xfrm>
          <a:prstGeom prst="rect">
            <a:avLst/>
          </a:prstGeom>
        </p:spPr>
        <p:txBody>
          <a:bodyPr vert="horz" wrap="square" lIns="91440" tIns="45720" rIns="91440" bIns="45720" rtlCol="0">
            <a:spAutoFit/>
          </a:bodyP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t>How much will insurers pay for claims that occurred in 2010?</a:t>
            </a:r>
          </a:p>
        </p:txBody>
      </p:sp>
      <p:sp>
        <p:nvSpPr>
          <p:cNvPr id="10" name="Text Placeholder 4">
            <a:extLst>
              <a:ext uri="{FF2B5EF4-FFF2-40B4-BE49-F238E27FC236}">
                <a16:creationId xmlns:a16="http://schemas.microsoft.com/office/drawing/2014/main" id="{3C9A70A5-86E8-7446-AB0D-8FF8804719CF}"/>
              </a:ext>
            </a:extLst>
          </p:cNvPr>
          <p:cNvSpPr txBox="1">
            <a:spLocks/>
          </p:cNvSpPr>
          <p:nvPr/>
        </p:nvSpPr>
        <p:spPr bwMode="gray">
          <a:xfrm>
            <a:off x="749508" y="5251985"/>
            <a:ext cx="10448144" cy="822960"/>
          </a:xfrm>
          <a:prstGeom prst="snip1Rect">
            <a:avLst/>
          </a:prstGeom>
          <a:solidFill>
            <a:srgbClr val="F7932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latin typeface="Arial" panose="020B0604020202020204" pitchFamily="34" charset="0"/>
                <a:cs typeface="Arial" panose="020B0604020202020204" pitchFamily="34" charset="0"/>
              </a:rPr>
              <a:t>Reported losses change over time. Actuaries estimate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how much will ultimately be paid on a bloc of claims.</a:t>
            </a:r>
          </a:p>
        </p:txBody>
      </p:sp>
      <p:sp>
        <p:nvSpPr>
          <p:cNvPr id="3" name="Rectangle 2">
            <a:extLst>
              <a:ext uri="{FF2B5EF4-FFF2-40B4-BE49-F238E27FC236}">
                <a16:creationId xmlns:a16="http://schemas.microsoft.com/office/drawing/2014/main" id="{075509CE-3942-C640-8F1C-5E6AA2EC7EC9}"/>
              </a:ext>
            </a:extLst>
          </p:cNvPr>
          <p:cNvSpPr/>
          <p:nvPr/>
        </p:nvSpPr>
        <p:spPr>
          <a:xfrm>
            <a:off x="548640" y="1579259"/>
            <a:ext cx="10350708" cy="400110"/>
          </a:xfrm>
          <a:prstGeom prst="rect">
            <a:avLst/>
          </a:prstGeom>
        </p:spPr>
        <p:txBody>
          <a:bodyPr wrap="square">
            <a:spAutoFit/>
          </a:bodyPr>
          <a:lstStyle/>
          <a:p>
            <a:pPr>
              <a:defRPr sz="1862" b="0" i="0" u="none" strike="noStrike" kern="1200" spc="0" baseline="0">
                <a:solidFill>
                  <a:prstClr val="black"/>
                </a:solidFill>
                <a:latin typeface="Arial" panose="020B0604020202020204" pitchFamily="34" charset="0"/>
                <a:ea typeface="+mn-ea"/>
                <a:cs typeface="Arial" panose="020B0604020202020204" pitchFamily="34" charset="0"/>
              </a:defRPr>
            </a:pPr>
            <a:r>
              <a:rPr lang="en-US" sz="2000" b="1" dirty="0">
                <a:latin typeface="Arial" panose="020B0604020202020204" pitchFamily="34" charset="0"/>
                <a:cs typeface="Arial" panose="020B0604020202020204" pitchFamily="34" charset="0"/>
              </a:rPr>
              <a:t>Industry Losses for AY 2010 Commercial Auto Liability</a:t>
            </a:r>
          </a:p>
        </p:txBody>
      </p:sp>
      <p:sp>
        <p:nvSpPr>
          <p:cNvPr id="11" name="Text Placeholder 3">
            <a:extLst>
              <a:ext uri="{FF2B5EF4-FFF2-40B4-BE49-F238E27FC236}">
                <a16:creationId xmlns:a16="http://schemas.microsoft.com/office/drawing/2014/main" id="{23CD6ECE-E680-954E-A754-95A59FEE144C}"/>
              </a:ext>
            </a:extLst>
          </p:cNvPr>
          <p:cNvSpPr txBox="1">
            <a:spLocks/>
          </p:cNvSpPr>
          <p:nvPr/>
        </p:nvSpPr>
        <p:spPr>
          <a:xfrm>
            <a:off x="822960" y="6294438"/>
            <a:ext cx="10706267" cy="415925"/>
          </a:xfrm>
          <a:prstGeom prst="rect">
            <a:avLst/>
          </a:prstGeom>
        </p:spPr>
        <p:txBody>
          <a:bodyPr vert="horz" lIns="91440" tIns="45720" rIns="91440" bIns="45720" rtlCol="0">
            <a:normAutofit/>
          </a:bodyP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Source: NAIC data, sourced through S&amp;P Global Market Intelligence.</a:t>
            </a:r>
          </a:p>
        </p:txBody>
      </p:sp>
    </p:spTree>
    <p:extLst>
      <p:ext uri="{BB962C8B-B14F-4D97-AF65-F5344CB8AC3E}">
        <p14:creationId xmlns:p14="http://schemas.microsoft.com/office/powerpoint/2010/main" val="21649081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061F23-4B1A-2F4C-8852-E22E06280FAC}"/>
              </a:ext>
            </a:extLst>
          </p:cNvPr>
          <p:cNvSpPr>
            <a:spLocks noGrp="1"/>
          </p:cNvSpPr>
          <p:nvPr>
            <p:ph type="body" idx="1"/>
          </p:nvPr>
        </p:nvSpPr>
        <p:spPr>
          <a:xfrm>
            <a:off x="548640" y="1016270"/>
            <a:ext cx="10512424" cy="523220"/>
          </a:xfrm>
        </p:spPr>
        <p:txBody>
          <a:bodyPr anchor="t">
            <a:spAutoFit/>
          </a:bodyPr>
          <a:lstStyle/>
          <a:p>
            <a:r>
              <a:rPr lang="en-US" sz="2800" dirty="0"/>
              <a:t>The old rules don’t apply anymore</a:t>
            </a:r>
          </a:p>
        </p:txBody>
      </p:sp>
      <p:sp>
        <p:nvSpPr>
          <p:cNvPr id="6" name="Title 5">
            <a:extLst>
              <a:ext uri="{FF2B5EF4-FFF2-40B4-BE49-F238E27FC236}">
                <a16:creationId xmlns:a16="http://schemas.microsoft.com/office/drawing/2014/main" id="{4F346FD6-F39E-C041-808C-FA9668A88979}"/>
              </a:ext>
            </a:extLst>
          </p:cNvPr>
          <p:cNvSpPr>
            <a:spLocks noGrp="1"/>
          </p:cNvSpPr>
          <p:nvPr>
            <p:ph type="title"/>
          </p:nvPr>
        </p:nvSpPr>
        <p:spPr/>
        <p:txBody>
          <a:bodyPr/>
          <a:lstStyle/>
          <a:p>
            <a:r>
              <a:rPr lang="en-US" dirty="0"/>
              <a:t>What Actuaries Do</a:t>
            </a:r>
          </a:p>
        </p:txBody>
      </p:sp>
      <p:sp>
        <p:nvSpPr>
          <p:cNvPr id="7" name="Text Placeholder 10">
            <a:extLst>
              <a:ext uri="{FF2B5EF4-FFF2-40B4-BE49-F238E27FC236}">
                <a16:creationId xmlns:a16="http://schemas.microsoft.com/office/drawing/2014/main" id="{91B602FB-626B-8042-84C9-F13F7FA0CB7C}"/>
              </a:ext>
            </a:extLst>
          </p:cNvPr>
          <p:cNvSpPr txBox="1">
            <a:spLocks/>
          </p:cNvSpPr>
          <p:nvPr/>
        </p:nvSpPr>
        <p:spPr>
          <a:xfrm>
            <a:off x="6162315" y="1682219"/>
            <a:ext cx="5212080" cy="820133"/>
          </a:xfrm>
          <a:prstGeom prst="snip1Rect">
            <a:avLst/>
          </a:prstGeom>
          <a:solidFill>
            <a:srgbClr val="357DBC"/>
          </a:solidFill>
        </p:spPr>
        <p:txBody>
          <a:bodyP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latin typeface="Arial" panose="020B0604020202020204" pitchFamily="34" charset="0"/>
                <a:cs typeface="Arial" panose="020B0604020202020204" pitchFamily="34" charset="0"/>
              </a:rPr>
              <a:t>Ultimate Losses for 2015 Claims </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Across Time</a:t>
            </a:r>
          </a:p>
        </p:txBody>
      </p:sp>
      <p:sp>
        <p:nvSpPr>
          <p:cNvPr id="8" name="Text Placeholder 5">
            <a:extLst>
              <a:ext uri="{FF2B5EF4-FFF2-40B4-BE49-F238E27FC236}">
                <a16:creationId xmlns:a16="http://schemas.microsoft.com/office/drawing/2014/main" id="{EC22B18E-2E21-3448-A4BE-675029D1C7C6}"/>
              </a:ext>
            </a:extLst>
          </p:cNvPr>
          <p:cNvSpPr txBox="1">
            <a:spLocks/>
          </p:cNvSpPr>
          <p:nvPr/>
        </p:nvSpPr>
        <p:spPr>
          <a:xfrm>
            <a:off x="689361" y="1682219"/>
            <a:ext cx="5212080" cy="820133"/>
          </a:xfrm>
          <a:prstGeom prst="snip1Rect">
            <a:avLst/>
          </a:prstGeom>
          <a:solidFill>
            <a:srgbClr val="357DBC"/>
          </a:solidFill>
        </p:spPr>
        <p:txBody>
          <a:bodyP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latin typeface="Arial" panose="020B0604020202020204" pitchFamily="34" charset="0"/>
                <a:cs typeface="Arial" panose="020B0604020202020204" pitchFamily="34" charset="0"/>
              </a:rPr>
              <a:t>Ultimate Losses for 2010 Claims </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Across Time</a:t>
            </a:r>
          </a:p>
        </p:txBody>
      </p:sp>
      <p:sp>
        <p:nvSpPr>
          <p:cNvPr id="9" name="Text Placeholder 4">
            <a:extLst>
              <a:ext uri="{FF2B5EF4-FFF2-40B4-BE49-F238E27FC236}">
                <a16:creationId xmlns:a16="http://schemas.microsoft.com/office/drawing/2014/main" id="{79195111-2687-9740-829A-6D03C3FB16B2}"/>
              </a:ext>
            </a:extLst>
          </p:cNvPr>
          <p:cNvSpPr txBox="1">
            <a:spLocks/>
          </p:cNvSpPr>
          <p:nvPr/>
        </p:nvSpPr>
        <p:spPr>
          <a:xfrm>
            <a:off x="822960" y="6294779"/>
            <a:ext cx="10086368" cy="415018"/>
          </a:xfrm>
          <a:prstGeom prst="rect">
            <a:avLst/>
          </a:prstGeom>
        </p:spPr>
        <p:txBody>
          <a:bodyP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Source: NAIC data, sourced through S&amp;P Global Market Intelligence.</a:t>
            </a:r>
          </a:p>
        </p:txBody>
      </p:sp>
      <mc:AlternateContent xmlns:mc="http://schemas.openxmlformats.org/markup-compatibility/2006" xmlns:cx1="http://schemas.microsoft.com/office/drawing/2015/9/8/chartex">
        <mc:Choice Requires="cx1">
          <p:graphicFrame>
            <p:nvGraphicFramePr>
              <p:cNvPr id="10" name="Content Placeholder 7">
                <a:extLst>
                  <a:ext uri="{FF2B5EF4-FFF2-40B4-BE49-F238E27FC236}">
                    <a16:creationId xmlns:a16="http://schemas.microsoft.com/office/drawing/2014/main" id="{B405B3AC-20D3-6C48-B06D-92AA1FB03E15}"/>
                  </a:ext>
                </a:extLst>
              </p:cNvPr>
              <p:cNvGraphicFramePr>
                <a:graphicFrameLocks/>
              </p:cNvGraphicFramePr>
              <p:nvPr>
                <p:extLst>
                  <p:ext uri="{D42A27DB-BD31-4B8C-83A1-F6EECF244321}">
                    <p14:modId xmlns:p14="http://schemas.microsoft.com/office/powerpoint/2010/main" val="1865842849"/>
                  </p:ext>
                </p:extLst>
              </p:nvPr>
            </p:nvGraphicFramePr>
            <p:xfrm>
              <a:off x="872241" y="2570446"/>
              <a:ext cx="4846320" cy="279561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0" name="Content Placeholder 7">
                <a:extLst>
                  <a:ext uri="{FF2B5EF4-FFF2-40B4-BE49-F238E27FC236}">
                    <a16:creationId xmlns:a16="http://schemas.microsoft.com/office/drawing/2014/main" id="{B405B3AC-20D3-6C48-B06D-92AA1FB03E15}"/>
                  </a:ext>
                </a:extLst>
              </p:cNvPr>
              <p:cNvPicPr>
                <a:picLocks noGrp="1" noRot="1" noChangeAspect="1" noMove="1" noResize="1" noEditPoints="1" noAdjustHandles="1" noChangeArrowheads="1" noChangeShapeType="1"/>
              </p:cNvPicPr>
              <p:nvPr/>
            </p:nvPicPr>
            <p:blipFill>
              <a:blip r:embed="rId3"/>
              <a:stretch>
                <a:fillRect/>
              </a:stretch>
            </p:blipFill>
            <p:spPr>
              <a:xfrm>
                <a:off x="872241" y="2570446"/>
                <a:ext cx="4846320" cy="2795618"/>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1" name="Content Placeholder 7">
                <a:extLst>
                  <a:ext uri="{FF2B5EF4-FFF2-40B4-BE49-F238E27FC236}">
                    <a16:creationId xmlns:a16="http://schemas.microsoft.com/office/drawing/2014/main" id="{BCA3C514-72D9-A144-94A6-CCBEB7E03967}"/>
                  </a:ext>
                </a:extLst>
              </p:cNvPr>
              <p:cNvGraphicFramePr>
                <a:graphicFrameLocks/>
              </p:cNvGraphicFramePr>
              <p:nvPr>
                <p:extLst>
                  <p:ext uri="{D42A27DB-BD31-4B8C-83A1-F6EECF244321}">
                    <p14:modId xmlns:p14="http://schemas.microsoft.com/office/powerpoint/2010/main" val="3886922065"/>
                  </p:ext>
                </p:extLst>
              </p:nvPr>
            </p:nvGraphicFramePr>
            <p:xfrm>
              <a:off x="6345195" y="2581333"/>
              <a:ext cx="4846320" cy="279561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1" name="Content Placeholder 7">
                <a:extLst>
                  <a:ext uri="{FF2B5EF4-FFF2-40B4-BE49-F238E27FC236}">
                    <a16:creationId xmlns:a16="http://schemas.microsoft.com/office/drawing/2014/main" id="{BCA3C514-72D9-A144-94A6-CCBEB7E03967}"/>
                  </a:ext>
                </a:extLst>
              </p:cNvPr>
              <p:cNvPicPr>
                <a:picLocks noGrp="1" noRot="1" noChangeAspect="1" noMove="1" noResize="1" noEditPoints="1" noAdjustHandles="1" noChangeArrowheads="1" noChangeShapeType="1"/>
              </p:cNvPicPr>
              <p:nvPr/>
            </p:nvPicPr>
            <p:blipFill>
              <a:blip r:embed="rId5"/>
              <a:stretch>
                <a:fillRect/>
              </a:stretch>
            </p:blipFill>
            <p:spPr>
              <a:xfrm>
                <a:off x="6345195" y="2581333"/>
                <a:ext cx="4846320" cy="2795618"/>
              </a:xfrm>
              <a:prstGeom prst="rect">
                <a:avLst/>
              </a:prstGeom>
            </p:spPr>
          </p:pic>
        </mc:Fallback>
      </mc:AlternateContent>
      <p:sp>
        <p:nvSpPr>
          <p:cNvPr id="12" name="Text Placeholder 4">
            <a:extLst>
              <a:ext uri="{FF2B5EF4-FFF2-40B4-BE49-F238E27FC236}">
                <a16:creationId xmlns:a16="http://schemas.microsoft.com/office/drawing/2014/main" id="{0A7ED78A-1E37-8744-9AC8-3DB9E09CC547}"/>
              </a:ext>
            </a:extLst>
          </p:cNvPr>
          <p:cNvSpPr txBox="1">
            <a:spLocks/>
          </p:cNvSpPr>
          <p:nvPr/>
        </p:nvSpPr>
        <p:spPr bwMode="gray">
          <a:xfrm>
            <a:off x="749508" y="5398722"/>
            <a:ext cx="10448144" cy="640080"/>
          </a:xfrm>
          <a:prstGeom prst="snip1Rect">
            <a:avLst/>
          </a:prstGeom>
          <a:solidFill>
            <a:srgbClr val="F7932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latin typeface="Arial" panose="020B0604020202020204" pitchFamily="34" charset="0"/>
                <a:cs typeface="Arial" panose="020B0604020202020204" pitchFamily="34" charset="0"/>
              </a:rPr>
              <a:t>Starting around 2015, something made the old process yield a weak estimate.</a:t>
            </a:r>
          </a:p>
        </p:txBody>
      </p:sp>
    </p:spTree>
    <p:extLst>
      <p:ext uri="{BB962C8B-B14F-4D97-AF65-F5344CB8AC3E}">
        <p14:creationId xmlns:p14="http://schemas.microsoft.com/office/powerpoint/2010/main" val="312683861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7944B1-3BE7-8342-BA38-471BBAD8E8A1}"/>
              </a:ext>
            </a:extLst>
          </p:cNvPr>
          <p:cNvSpPr/>
          <p:nvPr/>
        </p:nvSpPr>
        <p:spPr>
          <a:xfrm>
            <a:off x="4713514" y="1921479"/>
            <a:ext cx="6226629" cy="2334836"/>
          </a:xfrm>
          <a:prstGeom prst="rect">
            <a:avLst/>
          </a:prstGeom>
          <a:solidFill>
            <a:srgbClr val="357DB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7" name="Rectangle 3"/>
          <p:cNvSpPr>
            <a:spLocks noGrp="1" noChangeArrowheads="1"/>
          </p:cNvSpPr>
          <p:nvPr>
            <p:ph type="title"/>
          </p:nvPr>
        </p:nvSpPr>
        <p:spPr/>
        <p:txBody>
          <a:bodyPr/>
          <a:lstStyle/>
          <a:p>
            <a:r>
              <a:rPr lang="en-US" dirty="0"/>
              <a:t>Social Inflation: The Toll</a:t>
            </a:r>
          </a:p>
        </p:txBody>
      </p:sp>
      <p:sp>
        <p:nvSpPr>
          <p:cNvPr id="9" name="Text Placeholder 5">
            <a:extLst>
              <a:ext uri="{FF2B5EF4-FFF2-40B4-BE49-F238E27FC236}">
                <a16:creationId xmlns:a16="http://schemas.microsoft.com/office/drawing/2014/main" id="{35927A45-A36C-4B56-8884-C9609DC3C9C4}"/>
              </a:ext>
            </a:extLst>
          </p:cNvPr>
          <p:cNvSpPr>
            <a:spLocks noGrp="1"/>
          </p:cNvSpPr>
          <p:nvPr>
            <p:ph idx="1"/>
          </p:nvPr>
        </p:nvSpPr>
        <p:spPr>
          <a:xfrm>
            <a:off x="548640" y="1014150"/>
            <a:ext cx="10784174" cy="523220"/>
          </a:xfrm>
        </p:spPr>
        <p:txBody>
          <a:bodyPr wrap="square">
            <a:spAutoFit/>
          </a:bodyPr>
          <a:lstStyle/>
          <a:p>
            <a:pPr marL="0" indent="0">
              <a:buNone/>
            </a:pPr>
            <a:r>
              <a:rPr lang="en-US" sz="2800" dirty="0"/>
              <a:t>Reserve development, commercial auto liability</a:t>
            </a:r>
          </a:p>
        </p:txBody>
      </p:sp>
      <p:sp>
        <p:nvSpPr>
          <p:cNvPr id="2" name="TextBox 1">
            <a:extLst>
              <a:ext uri="{FF2B5EF4-FFF2-40B4-BE49-F238E27FC236}">
                <a16:creationId xmlns:a16="http://schemas.microsoft.com/office/drawing/2014/main" id="{07FA6CB9-CFEA-4A76-B44D-D793CCF99E54}"/>
              </a:ext>
            </a:extLst>
          </p:cNvPr>
          <p:cNvSpPr txBox="1"/>
          <p:nvPr/>
        </p:nvSpPr>
        <p:spPr>
          <a:xfrm>
            <a:off x="563630" y="1778362"/>
            <a:ext cx="1157680"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latin typeface="Arial" panose="020B0604020202020204" pitchFamily="34" charset="0"/>
                <a:cs typeface="Arial" panose="020B0604020202020204" pitchFamily="34" charset="0"/>
              </a:rPr>
              <a:t>Millions</a:t>
            </a:r>
          </a:p>
        </p:txBody>
      </p:sp>
      <p:sp>
        <p:nvSpPr>
          <p:cNvPr id="10" name="Text Placeholder 4">
            <a:extLst>
              <a:ext uri="{FF2B5EF4-FFF2-40B4-BE49-F238E27FC236}">
                <a16:creationId xmlns:a16="http://schemas.microsoft.com/office/drawing/2014/main" id="{A1A6ECB0-4DE8-B14D-AD63-CEC00D75D83C}"/>
              </a:ext>
            </a:extLst>
          </p:cNvPr>
          <p:cNvSpPr txBox="1">
            <a:spLocks/>
          </p:cNvSpPr>
          <p:nvPr/>
        </p:nvSpPr>
        <p:spPr>
          <a:xfrm>
            <a:off x="717328" y="6294779"/>
            <a:ext cx="10363421" cy="300893"/>
          </a:xfrm>
          <a:prstGeom prst="rect">
            <a:avLst/>
          </a:prstGeom>
        </p:spPr>
        <p:txBody>
          <a:bodyP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Sources: NAIC data </a:t>
            </a:r>
            <a:r>
              <a:rPr lang="en-US" sz="1000" dirty="0"/>
              <a:t>sourced</a:t>
            </a:r>
            <a:r>
              <a:rPr lang="fr-FR" sz="1000" dirty="0"/>
              <a:t> </a:t>
            </a:r>
            <a:r>
              <a:rPr lang="en-US" sz="1000" dirty="0"/>
              <a:t>from</a:t>
            </a:r>
            <a:r>
              <a:rPr lang="fr-FR" sz="1000" dirty="0"/>
              <a:t> S&amp;P </a:t>
            </a:r>
            <a:r>
              <a:rPr lang="en-US" sz="1000" dirty="0"/>
              <a:t>Market</a:t>
            </a:r>
            <a:r>
              <a:rPr lang="fr-FR" sz="1000" dirty="0"/>
              <a:t> Intelligence; </a:t>
            </a:r>
            <a:r>
              <a:rPr lang="fr-FR" sz="1000" dirty="0" err="1"/>
              <a:t>Insurance</a:t>
            </a:r>
            <a:r>
              <a:rPr lang="fr-FR" sz="1000" dirty="0"/>
              <a:t> Information Institute.</a:t>
            </a:r>
            <a:endParaRPr lang="en-US" sz="1000" dirty="0"/>
          </a:p>
        </p:txBody>
      </p:sp>
      <p:sp>
        <p:nvSpPr>
          <p:cNvPr id="5" name="Rectangle 4">
            <a:extLst>
              <a:ext uri="{FF2B5EF4-FFF2-40B4-BE49-F238E27FC236}">
                <a16:creationId xmlns:a16="http://schemas.microsoft.com/office/drawing/2014/main" id="{25A71FDD-A50D-F34A-B5AA-ECD327572FE4}"/>
              </a:ext>
            </a:extLst>
          </p:cNvPr>
          <p:cNvSpPr/>
          <p:nvPr/>
        </p:nvSpPr>
        <p:spPr>
          <a:xfrm>
            <a:off x="1600200" y="4256315"/>
            <a:ext cx="3113314" cy="827314"/>
          </a:xfrm>
          <a:prstGeom prst="rect">
            <a:avLst/>
          </a:prstGeom>
          <a:solidFill>
            <a:srgbClr val="86868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2">
            <a:extLst>
              <a:ext uri="{FF2B5EF4-FFF2-40B4-BE49-F238E27FC236}">
                <a16:creationId xmlns:a16="http://schemas.microsoft.com/office/drawing/2014/main" id="{90A8DE3B-8EB0-4DBC-83DF-04F20B11BCEA}"/>
              </a:ext>
            </a:extLst>
          </p:cNvPr>
          <p:cNvGraphicFramePr>
            <a:graphicFrameLocks noChangeAspect="1"/>
          </p:cNvGraphicFramePr>
          <p:nvPr>
            <p:extLst>
              <p:ext uri="{D42A27DB-BD31-4B8C-83A1-F6EECF244321}">
                <p14:modId xmlns:p14="http://schemas.microsoft.com/office/powerpoint/2010/main" val="1617973275"/>
              </p:ext>
            </p:extLst>
          </p:nvPr>
        </p:nvGraphicFramePr>
        <p:xfrm>
          <a:off x="419725" y="1921478"/>
          <a:ext cx="10661025" cy="414971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85B281A3-AADD-479A-8928-7226A4A2D9D4}"/>
              </a:ext>
            </a:extLst>
          </p:cNvPr>
          <p:cNvSpPr txBox="1"/>
          <p:nvPr/>
        </p:nvSpPr>
        <p:spPr>
          <a:xfrm>
            <a:off x="4713514" y="2083525"/>
            <a:ext cx="6226629" cy="286232"/>
          </a:xfrm>
          <a:prstGeom prst="rect">
            <a:avLst/>
          </a:prstGeom>
          <a:noFill/>
        </p:spPr>
        <p:txBody>
          <a:bodyPr wrap="square" rtlCol="0" anchor="ctr" anchorCtr="0">
            <a:spAutoFit/>
          </a:bodyPr>
          <a:lstStyle/>
          <a:p>
            <a:pPr algn="ctr">
              <a:lnSpc>
                <a:spcPct val="90000"/>
              </a:lnSpc>
              <a:spcBef>
                <a:spcPts val="1200"/>
              </a:spcBef>
              <a:buClr>
                <a:srgbClr val="337DBE"/>
              </a:buClr>
              <a:buSzPct val="77000"/>
            </a:pPr>
            <a:r>
              <a:rPr lang="en-US" sz="1400" b="1" dirty="0">
                <a:latin typeface="Arial" panose="020B0604020202020204" pitchFamily="34" charset="0"/>
                <a:cs typeface="Arial" panose="020B0604020202020204" pitchFamily="34" charset="0"/>
              </a:rPr>
              <a:t>Additions to Claim Reserves</a:t>
            </a:r>
          </a:p>
        </p:txBody>
      </p:sp>
      <p:sp>
        <p:nvSpPr>
          <p:cNvPr id="8" name="TextBox 7">
            <a:extLst>
              <a:ext uri="{FF2B5EF4-FFF2-40B4-BE49-F238E27FC236}">
                <a16:creationId xmlns:a16="http://schemas.microsoft.com/office/drawing/2014/main" id="{2BA9A789-4BEB-4BA9-8832-A1D3412CD0E0}"/>
              </a:ext>
            </a:extLst>
          </p:cNvPr>
          <p:cNvSpPr txBox="1"/>
          <p:nvPr/>
        </p:nvSpPr>
        <p:spPr>
          <a:xfrm>
            <a:off x="1600200" y="3676478"/>
            <a:ext cx="3113315" cy="286232"/>
          </a:xfrm>
          <a:prstGeom prst="rect">
            <a:avLst/>
          </a:prstGeom>
          <a:noFill/>
        </p:spPr>
        <p:txBody>
          <a:bodyPr wrap="square" rtlCol="0" anchor="ctr" anchorCtr="0">
            <a:spAutoFit/>
          </a:bodyPr>
          <a:lstStyle/>
          <a:p>
            <a:pPr algn="ctr">
              <a:lnSpc>
                <a:spcPct val="90000"/>
              </a:lnSpc>
              <a:spcBef>
                <a:spcPts val="1200"/>
              </a:spcBef>
              <a:buClr>
                <a:srgbClr val="337DBE"/>
              </a:buClr>
              <a:buSzPct val="77000"/>
            </a:pPr>
            <a:r>
              <a:rPr lang="en-US" sz="1400" b="1" dirty="0">
                <a:latin typeface="Arial" panose="020B0604020202020204" pitchFamily="34" charset="0"/>
                <a:cs typeface="Arial" panose="020B0604020202020204" pitchFamily="34" charset="0"/>
              </a:rPr>
              <a:t>Reductions from Claim Reserves</a:t>
            </a:r>
          </a:p>
        </p:txBody>
      </p:sp>
    </p:spTree>
    <p:custDataLst>
      <p:tags r:id="rId1"/>
    </p:custDataLst>
    <p:extLst>
      <p:ext uri="{BB962C8B-B14F-4D97-AF65-F5344CB8AC3E}">
        <p14:creationId xmlns:p14="http://schemas.microsoft.com/office/powerpoint/2010/main" val="38866938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B0F7-83D4-4914-8873-FA1891F512BC}"/>
              </a:ext>
            </a:extLst>
          </p:cNvPr>
          <p:cNvSpPr>
            <a:spLocks noGrp="1"/>
          </p:cNvSpPr>
          <p:nvPr>
            <p:ph type="title"/>
          </p:nvPr>
        </p:nvSpPr>
        <p:spPr/>
        <p:txBody>
          <a:bodyPr/>
          <a:lstStyle/>
          <a:p>
            <a:r>
              <a:rPr lang="en-US" dirty="0"/>
              <a:t>Triple-I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23175E-A041-42AC-A2B4-A26847CA8397}"/>
                  </a:ext>
                </a:extLst>
              </p:cNvPr>
              <p:cNvSpPr>
                <a:spLocks noGrp="1"/>
              </p:cNvSpPr>
              <p:nvPr>
                <p:ph idx="1"/>
              </p:nvPr>
            </p:nvSpPr>
            <p:spPr/>
            <p:txBody>
              <a:bodyPr>
                <a:normAutofit fontScale="92500" lnSpcReduction="10000"/>
              </a:bodyPr>
              <a:lstStyle/>
              <a:p>
                <a:pPr marL="0" indent="0">
                  <a:buNone/>
                </a:pPr>
                <a:r>
                  <a:rPr lang="en-US" dirty="0"/>
                  <a:t>What we studied and why</a:t>
                </a:r>
              </a:p>
              <a:p>
                <a:r>
                  <a:rPr lang="en-US" dirty="0"/>
                  <a:t>Hypothesis: Rising LDFs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Social inflation</a:t>
                </a:r>
              </a:p>
              <a:p>
                <a:r>
                  <a:rPr lang="en-US" dirty="0"/>
                  <a:t>Method:</a:t>
                </a:r>
              </a:p>
              <a:p>
                <a:pPr lvl="1"/>
                <a:r>
                  <a:rPr lang="en-US" dirty="0"/>
                  <a:t>Focus on long-tailed liability lines</a:t>
                </a:r>
              </a:p>
              <a:p>
                <a:pPr lvl="2"/>
                <a:r>
                  <a:rPr lang="en-US" dirty="0"/>
                  <a:t>Minimizes Catastrophe’s Impact</a:t>
                </a:r>
              </a:p>
              <a:p>
                <a:pPr lvl="2"/>
                <a:r>
                  <a:rPr lang="en-US" dirty="0"/>
                  <a:t>12:120 LDF &gt; 1.8 (Workers Comp)</a:t>
                </a:r>
              </a:p>
              <a:p>
                <a:pPr lvl="2"/>
                <a:r>
                  <a:rPr lang="en-US" dirty="0"/>
                  <a:t>Included: Comm Auto Liability, </a:t>
                </a:r>
                <a:r>
                  <a:rPr lang="en-US" dirty="0" err="1"/>
                  <a:t>MedMal</a:t>
                </a:r>
                <a:r>
                  <a:rPr lang="en-US" dirty="0"/>
                  <a:t>, Other Liability, Product Liability</a:t>
                </a:r>
              </a:p>
              <a:p>
                <a:pPr lvl="2"/>
                <a:r>
                  <a:rPr lang="en-US" dirty="0"/>
                  <a:t>Excluded: Personal Auto Liability, Workers Comp, Special Liability (Social inflation might be present, but harder to detect.)</a:t>
                </a:r>
              </a:p>
              <a:p>
                <a:pPr lvl="1"/>
                <a:r>
                  <a:rPr lang="en-US" dirty="0"/>
                  <a:t>Look for trends in loss reporting</a:t>
                </a:r>
              </a:p>
            </p:txBody>
          </p:sp>
        </mc:Choice>
        <mc:Fallback xmlns="">
          <p:sp>
            <p:nvSpPr>
              <p:cNvPr id="3" name="Content Placeholder 2">
                <a:extLst>
                  <a:ext uri="{FF2B5EF4-FFF2-40B4-BE49-F238E27FC236}">
                    <a16:creationId xmlns:a16="http://schemas.microsoft.com/office/drawing/2014/main" id="{A923175E-A041-42AC-A2B4-A26847CA8397}"/>
                  </a:ext>
                </a:extLst>
              </p:cNvPr>
              <p:cNvSpPr>
                <a:spLocks noGrp="1" noRot="1" noChangeAspect="1" noMove="1" noResize="1" noEditPoints="1" noAdjustHandles="1" noChangeArrowheads="1" noChangeShapeType="1" noTextEdit="1"/>
              </p:cNvSpPr>
              <p:nvPr>
                <p:ph idx="1"/>
              </p:nvPr>
            </p:nvSpPr>
            <p:spPr>
              <a:blipFill>
                <a:blip r:embed="rId3"/>
                <a:stretch>
                  <a:fillRect l="-1327" t="-2616"/>
                </a:stretch>
              </a:blipFill>
            </p:spPr>
            <p:txBody>
              <a:bodyPr/>
              <a:lstStyle/>
              <a:p>
                <a:r>
                  <a:rPr lang="en-US">
                    <a:noFill/>
                  </a:rPr>
                  <a:t> </a:t>
                </a:r>
              </a:p>
            </p:txBody>
          </p:sp>
        </mc:Fallback>
      </mc:AlternateContent>
    </p:spTree>
    <p:extLst>
      <p:ext uri="{BB962C8B-B14F-4D97-AF65-F5344CB8AC3E}">
        <p14:creationId xmlns:p14="http://schemas.microsoft.com/office/powerpoint/2010/main" val="30171685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4">
            <a:extLst>
              <a:ext uri="{FF2B5EF4-FFF2-40B4-BE49-F238E27FC236}">
                <a16:creationId xmlns:a16="http://schemas.microsoft.com/office/drawing/2014/main" id="{3CB344F7-6C84-4EE1-9D8E-34EA8B92B7BB}"/>
              </a:ext>
            </a:extLst>
          </p:cNvPr>
          <p:cNvGraphicFramePr>
            <a:graphicFrameLocks noGrp="1"/>
          </p:cNvGraphicFramePr>
          <p:nvPr>
            <p:ph sz="half" idx="2"/>
            <p:extLst>
              <p:ext uri="{D42A27DB-BD31-4B8C-83A1-F6EECF244321}">
                <p14:modId xmlns:p14="http://schemas.microsoft.com/office/powerpoint/2010/main" val="353567931"/>
              </p:ext>
            </p:extLst>
          </p:nvPr>
        </p:nvGraphicFramePr>
        <p:xfrm>
          <a:off x="689362" y="2508266"/>
          <a:ext cx="5308210" cy="3369090"/>
        </p:xfrm>
        <a:graphic>
          <a:graphicData uri="http://schemas.openxmlformats.org/drawingml/2006/table">
            <a:tbl>
              <a:tblPr>
                <a:tableStyleId>{073A0DAA-6AF3-43AB-8588-CEC1D06C72B9}</a:tableStyleId>
              </a:tblPr>
              <a:tblGrid>
                <a:gridCol w="1061642">
                  <a:extLst>
                    <a:ext uri="{9D8B030D-6E8A-4147-A177-3AD203B41FA5}">
                      <a16:colId xmlns:a16="http://schemas.microsoft.com/office/drawing/2014/main" val="3329131339"/>
                    </a:ext>
                  </a:extLst>
                </a:gridCol>
                <a:gridCol w="1061642">
                  <a:extLst>
                    <a:ext uri="{9D8B030D-6E8A-4147-A177-3AD203B41FA5}">
                      <a16:colId xmlns:a16="http://schemas.microsoft.com/office/drawing/2014/main" val="1224123143"/>
                    </a:ext>
                  </a:extLst>
                </a:gridCol>
                <a:gridCol w="1061642">
                  <a:extLst>
                    <a:ext uri="{9D8B030D-6E8A-4147-A177-3AD203B41FA5}">
                      <a16:colId xmlns:a16="http://schemas.microsoft.com/office/drawing/2014/main" val="1966355662"/>
                    </a:ext>
                  </a:extLst>
                </a:gridCol>
                <a:gridCol w="1061642">
                  <a:extLst>
                    <a:ext uri="{9D8B030D-6E8A-4147-A177-3AD203B41FA5}">
                      <a16:colId xmlns:a16="http://schemas.microsoft.com/office/drawing/2014/main" val="3377023243"/>
                    </a:ext>
                  </a:extLst>
                </a:gridCol>
                <a:gridCol w="1061642">
                  <a:extLst>
                    <a:ext uri="{9D8B030D-6E8A-4147-A177-3AD203B41FA5}">
                      <a16:colId xmlns:a16="http://schemas.microsoft.com/office/drawing/2014/main" val="763802041"/>
                    </a:ext>
                  </a:extLst>
                </a:gridCol>
              </a:tblGrid>
              <a:tr h="336909">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54864" marR="54864" marT="27432" marB="27432" anchor="b"/>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12</a:t>
                      </a:r>
                    </a:p>
                  </a:txBody>
                  <a:tcPr marL="54864" marR="54864" marT="27432" marB="27432" anchor="b"/>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24</a:t>
                      </a:r>
                    </a:p>
                  </a:txBody>
                  <a:tcPr marL="54864" marR="54864" marT="27432" marB="27432" anchor="b"/>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36</a:t>
                      </a:r>
                    </a:p>
                  </a:txBody>
                  <a:tcPr marL="54864" marR="54864" marT="27432" marB="27432" anchor="b"/>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48</a:t>
                      </a:r>
                    </a:p>
                  </a:txBody>
                  <a:tcPr marL="54864" marR="54864" marT="27432" marB="27432" anchor="b"/>
                </a:tc>
                <a:extLst>
                  <a:ext uri="{0D108BD9-81ED-4DB2-BD59-A6C34878D82A}">
                    <a16:rowId xmlns:a16="http://schemas.microsoft.com/office/drawing/2014/main" val="2439530838"/>
                  </a:ext>
                </a:extLst>
              </a:tr>
              <a:tr h="336909">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2009</a:t>
                      </a:r>
                    </a:p>
                  </a:txBody>
                  <a:tcPr marT="27432" marB="27432"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1.34 </a:t>
                      </a:r>
                    </a:p>
                  </a:txBody>
                  <a:tcPr marT="27432" marB="27432"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1.14 </a:t>
                      </a:r>
                    </a:p>
                  </a:txBody>
                  <a:tcPr marT="27432" marB="27432"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1.08 </a:t>
                      </a:r>
                    </a:p>
                  </a:txBody>
                  <a:tcPr marT="27432" marB="27432" anchor="b"/>
                </a:tc>
                <a:tc>
                  <a:txBody>
                    <a:bodyPr/>
                    <a:lstStyle/>
                    <a:p>
                      <a:pPr algn="r" fontAlgn="b"/>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1.03 </a:t>
                      </a:r>
                    </a:p>
                  </a:txBody>
                  <a:tcPr marT="27432" marB="27432" anchor="b"/>
                </a:tc>
                <a:extLst>
                  <a:ext uri="{0D108BD9-81ED-4DB2-BD59-A6C34878D82A}">
                    <a16:rowId xmlns:a16="http://schemas.microsoft.com/office/drawing/2014/main" val="2672507129"/>
                  </a:ext>
                </a:extLst>
              </a:tr>
              <a:tr h="336909">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2010</a:t>
                      </a:r>
                    </a:p>
                  </a:txBody>
                  <a:tcPr marT="27432" marB="27432"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1.36 </a:t>
                      </a:r>
                    </a:p>
                  </a:txBody>
                  <a:tcPr marT="27432" marB="27432"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1.16 </a:t>
                      </a:r>
                    </a:p>
                  </a:txBody>
                  <a:tcPr marT="27432" marB="27432"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1.08 </a:t>
                      </a:r>
                    </a:p>
                  </a:txBody>
                  <a:tcPr marT="27432" marB="27432" anchor="b"/>
                </a:tc>
                <a:tc>
                  <a:txBody>
                    <a:bodyPr/>
                    <a:lstStyle/>
                    <a:p>
                      <a:pPr algn="r" fontAlgn="b"/>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1.04 </a:t>
                      </a:r>
                    </a:p>
                  </a:txBody>
                  <a:tcPr marT="27432" marB="27432" anchor="b"/>
                </a:tc>
                <a:extLst>
                  <a:ext uri="{0D108BD9-81ED-4DB2-BD59-A6C34878D82A}">
                    <a16:rowId xmlns:a16="http://schemas.microsoft.com/office/drawing/2014/main" val="3210105826"/>
                  </a:ext>
                </a:extLst>
              </a:tr>
              <a:tr h="336909">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2011</a:t>
                      </a:r>
                    </a:p>
                  </a:txBody>
                  <a:tcPr marT="27432" marB="27432" anchor="b"/>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1.40 </a:t>
                      </a:r>
                    </a:p>
                  </a:txBody>
                  <a:tcPr marT="27432" marB="27432"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1.16 </a:t>
                      </a:r>
                    </a:p>
                  </a:txBody>
                  <a:tcPr marT="27432" marB="27432" anchor="b"/>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1.08 </a:t>
                      </a:r>
                    </a:p>
                  </a:txBody>
                  <a:tcPr marT="27432" marB="27432" anchor="b"/>
                </a:tc>
                <a:tc>
                  <a:txBody>
                    <a:bodyPr/>
                    <a:lstStyle/>
                    <a:p>
                      <a:pPr algn="r" fontAlgn="b"/>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1.04 </a:t>
                      </a:r>
                    </a:p>
                  </a:txBody>
                  <a:tcPr marT="27432" marB="27432" anchor="b"/>
                </a:tc>
                <a:extLst>
                  <a:ext uri="{0D108BD9-81ED-4DB2-BD59-A6C34878D82A}">
                    <a16:rowId xmlns:a16="http://schemas.microsoft.com/office/drawing/2014/main" val="1732098160"/>
                  </a:ext>
                </a:extLst>
              </a:tr>
              <a:tr h="336909">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2012</a:t>
                      </a:r>
                    </a:p>
                  </a:txBody>
                  <a:tcPr marT="27432" marB="27432" anchor="b"/>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1.40 </a:t>
                      </a:r>
                    </a:p>
                  </a:txBody>
                  <a:tcPr marT="27432" marB="27432" anchor="b"/>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1.16 </a:t>
                      </a:r>
                    </a:p>
                  </a:txBody>
                  <a:tcPr marT="27432" marB="27432"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1.09 </a:t>
                      </a:r>
                    </a:p>
                  </a:txBody>
                  <a:tcPr marT="27432" marB="27432" anchor="b"/>
                </a:tc>
                <a:tc>
                  <a:txBody>
                    <a:bodyPr/>
                    <a:lstStyle/>
                    <a:p>
                      <a:pPr algn="r" fontAlgn="b"/>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1.04 </a:t>
                      </a:r>
                    </a:p>
                  </a:txBody>
                  <a:tcPr marT="27432" marB="27432" anchor="b"/>
                </a:tc>
                <a:extLst>
                  <a:ext uri="{0D108BD9-81ED-4DB2-BD59-A6C34878D82A}">
                    <a16:rowId xmlns:a16="http://schemas.microsoft.com/office/drawing/2014/main" val="927691239"/>
                  </a:ext>
                </a:extLst>
              </a:tr>
              <a:tr h="336909">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2013</a:t>
                      </a:r>
                    </a:p>
                  </a:txBody>
                  <a:tcPr marT="27432" marB="27432" anchor="b"/>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1.41 </a:t>
                      </a:r>
                    </a:p>
                  </a:txBody>
                  <a:tcPr marT="27432" marB="27432" anchor="b"/>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1.18 </a:t>
                      </a:r>
                    </a:p>
                  </a:txBody>
                  <a:tcPr marT="27432" marB="27432"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1.10 </a:t>
                      </a:r>
                    </a:p>
                  </a:txBody>
                  <a:tcPr marT="27432" marB="27432" anchor="b"/>
                </a:tc>
                <a:tc>
                  <a:txBody>
                    <a:bodyPr/>
                    <a:lstStyle/>
                    <a:p>
                      <a:pPr algn="r" fontAlgn="b"/>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1.04 </a:t>
                      </a:r>
                    </a:p>
                  </a:txBody>
                  <a:tcPr marT="27432" marB="27432" anchor="b"/>
                </a:tc>
                <a:extLst>
                  <a:ext uri="{0D108BD9-81ED-4DB2-BD59-A6C34878D82A}">
                    <a16:rowId xmlns:a16="http://schemas.microsoft.com/office/drawing/2014/main" val="2318390718"/>
                  </a:ext>
                </a:extLst>
              </a:tr>
              <a:tr h="336909">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2014</a:t>
                      </a:r>
                    </a:p>
                  </a:txBody>
                  <a:tcPr marT="27432" marB="27432" anchor="b"/>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1.42 </a:t>
                      </a:r>
                    </a:p>
                  </a:txBody>
                  <a:tcPr marT="27432" marB="27432" anchor="b"/>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1.19 </a:t>
                      </a:r>
                    </a:p>
                  </a:txBody>
                  <a:tcPr marT="27432" marB="27432" anchor="b"/>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1.10 </a:t>
                      </a:r>
                    </a:p>
                  </a:txBody>
                  <a:tcPr marT="27432" marB="27432" anchor="b"/>
                </a:tc>
                <a:tc>
                  <a:txBody>
                    <a:bodyPr/>
                    <a:lstStyle/>
                    <a:p>
                      <a:pPr algn="r" fontAlgn="b"/>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1.05 </a:t>
                      </a:r>
                    </a:p>
                  </a:txBody>
                  <a:tcPr marT="27432" marB="27432" anchor="b"/>
                </a:tc>
                <a:extLst>
                  <a:ext uri="{0D108BD9-81ED-4DB2-BD59-A6C34878D82A}">
                    <a16:rowId xmlns:a16="http://schemas.microsoft.com/office/drawing/2014/main" val="3251948377"/>
                  </a:ext>
                </a:extLst>
              </a:tr>
              <a:tr h="336909">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2015</a:t>
                      </a:r>
                    </a:p>
                  </a:txBody>
                  <a:tcPr marT="27432" marB="27432" anchor="b"/>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1.45 </a:t>
                      </a:r>
                    </a:p>
                  </a:txBody>
                  <a:tcPr marT="27432" marB="27432" anchor="b"/>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1.18 </a:t>
                      </a:r>
                    </a:p>
                  </a:txBody>
                  <a:tcPr marT="27432" marB="27432" anchor="b"/>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1.11 </a:t>
                      </a:r>
                    </a:p>
                  </a:txBody>
                  <a:tcPr marT="27432" marB="27432" anchor="b"/>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T="27432" marB="27432" anchor="b"/>
                </a:tc>
                <a:extLst>
                  <a:ext uri="{0D108BD9-81ED-4DB2-BD59-A6C34878D82A}">
                    <a16:rowId xmlns:a16="http://schemas.microsoft.com/office/drawing/2014/main" val="1431302734"/>
                  </a:ext>
                </a:extLst>
              </a:tr>
              <a:tr h="336909">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2016</a:t>
                      </a:r>
                    </a:p>
                  </a:txBody>
                  <a:tcPr marT="27432" marB="27432" anchor="b"/>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1.43 </a:t>
                      </a:r>
                    </a:p>
                  </a:txBody>
                  <a:tcPr marT="27432" marB="27432" anchor="b"/>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1.20 </a:t>
                      </a:r>
                    </a:p>
                  </a:txBody>
                  <a:tcPr marT="27432" marB="27432"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T="27432" marB="27432" anchor="b"/>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T="27432" marB="27432" anchor="b"/>
                </a:tc>
                <a:extLst>
                  <a:ext uri="{0D108BD9-81ED-4DB2-BD59-A6C34878D82A}">
                    <a16:rowId xmlns:a16="http://schemas.microsoft.com/office/drawing/2014/main" val="3981790842"/>
                  </a:ext>
                </a:extLst>
              </a:tr>
              <a:tr h="336909">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2017</a:t>
                      </a:r>
                    </a:p>
                  </a:txBody>
                  <a:tcPr marT="27432" marB="27432" anchor="b"/>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1.44 </a:t>
                      </a:r>
                    </a:p>
                  </a:txBody>
                  <a:tcPr marT="27432" marB="27432" anchor="b"/>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T="27432" marB="27432" anchor="b"/>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T="27432" marB="27432" anchor="b"/>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T="27432" marB="27432" anchor="b"/>
                </a:tc>
                <a:extLst>
                  <a:ext uri="{0D108BD9-81ED-4DB2-BD59-A6C34878D82A}">
                    <a16:rowId xmlns:a16="http://schemas.microsoft.com/office/drawing/2014/main" val="2020329986"/>
                  </a:ext>
                </a:extLst>
              </a:tr>
            </a:tbl>
          </a:graphicData>
        </a:graphic>
      </p:graphicFrame>
      <p:graphicFrame>
        <p:nvGraphicFramePr>
          <p:cNvPr id="18" name="Content Placeholder 17">
            <a:extLst>
              <a:ext uri="{FF2B5EF4-FFF2-40B4-BE49-F238E27FC236}">
                <a16:creationId xmlns:a16="http://schemas.microsoft.com/office/drawing/2014/main" id="{EDC837F7-A822-4A32-B9DE-E3E05CA65706}"/>
              </a:ext>
            </a:extLst>
          </p:cNvPr>
          <p:cNvGraphicFramePr>
            <a:graphicFrameLocks noGrp="1"/>
          </p:cNvGraphicFramePr>
          <p:nvPr>
            <p:ph sz="quarter" idx="4"/>
            <p:extLst>
              <p:ext uri="{D42A27DB-BD31-4B8C-83A1-F6EECF244321}">
                <p14:modId xmlns:p14="http://schemas.microsoft.com/office/powerpoint/2010/main" val="3931287804"/>
              </p:ext>
            </p:extLst>
          </p:nvPr>
        </p:nvGraphicFramePr>
        <p:xfrm>
          <a:off x="6172200" y="2749530"/>
          <a:ext cx="5183188" cy="31821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F4A9509-9E5A-44B1-9183-540FB16EC7F6}"/>
              </a:ext>
            </a:extLst>
          </p:cNvPr>
          <p:cNvSpPr>
            <a:spLocks noGrp="1"/>
          </p:cNvSpPr>
          <p:nvPr>
            <p:ph type="title"/>
          </p:nvPr>
        </p:nvSpPr>
        <p:spPr/>
        <p:txBody>
          <a:bodyPr/>
          <a:lstStyle/>
          <a:p>
            <a:r>
              <a:rPr lang="en-US" dirty="0"/>
              <a:t>Upward Creep in Loss Development</a:t>
            </a:r>
          </a:p>
        </p:txBody>
      </p:sp>
      <p:sp>
        <p:nvSpPr>
          <p:cNvPr id="19" name="TextBox 18">
            <a:extLst>
              <a:ext uri="{FF2B5EF4-FFF2-40B4-BE49-F238E27FC236}">
                <a16:creationId xmlns:a16="http://schemas.microsoft.com/office/drawing/2014/main" id="{33507C22-4DE0-4A93-ADA6-36CE587D43BA}"/>
              </a:ext>
            </a:extLst>
          </p:cNvPr>
          <p:cNvSpPr txBox="1"/>
          <p:nvPr/>
        </p:nvSpPr>
        <p:spPr>
          <a:xfrm>
            <a:off x="6192090" y="2463297"/>
            <a:ext cx="5163298" cy="286232"/>
          </a:xfrm>
          <a:prstGeom prst="rect">
            <a:avLst/>
          </a:prstGeom>
          <a:noFill/>
        </p:spPr>
        <p:txBody>
          <a:bodyPr wrap="square" rtlCol="0" anchor="ctr" anchorCtr="0">
            <a:spAutoFit/>
          </a:bodyPr>
          <a:lstStyle/>
          <a:p>
            <a:pPr>
              <a:lnSpc>
                <a:spcPct val="90000"/>
              </a:lnSpc>
              <a:spcBef>
                <a:spcPts val="900"/>
              </a:spcBef>
              <a:buClr>
                <a:srgbClr val="337DBE"/>
              </a:buClr>
              <a:buSzPct val="77000"/>
            </a:pPr>
            <a:r>
              <a:rPr lang="en-US" sz="1400" b="1" dirty="0">
                <a:latin typeface="Arial" panose="020B0604020202020204" pitchFamily="34" charset="0"/>
                <a:cs typeface="Arial" panose="020B0604020202020204" pitchFamily="34" charset="0"/>
              </a:rPr>
              <a:t>12-36 Development ($ Millions)</a:t>
            </a:r>
          </a:p>
        </p:txBody>
      </p:sp>
      <p:sp>
        <p:nvSpPr>
          <p:cNvPr id="10" name="Text Placeholder 1">
            <a:extLst>
              <a:ext uri="{FF2B5EF4-FFF2-40B4-BE49-F238E27FC236}">
                <a16:creationId xmlns:a16="http://schemas.microsoft.com/office/drawing/2014/main" id="{7164AA52-CFEC-A844-9F3C-7B0AF26BF665}"/>
              </a:ext>
            </a:extLst>
          </p:cNvPr>
          <p:cNvSpPr txBox="1">
            <a:spLocks/>
          </p:cNvSpPr>
          <p:nvPr/>
        </p:nvSpPr>
        <p:spPr>
          <a:xfrm>
            <a:off x="548640" y="1016270"/>
            <a:ext cx="10512424" cy="523220"/>
          </a:xfrm>
          <a:prstGeom prst="rect">
            <a:avLst/>
          </a:prstGeom>
        </p:spPr>
        <p:txBody>
          <a:bodyPr vert="horz" lIns="91440" tIns="45720" rIns="91440" bIns="45720" rtlCol="0" anchor="t">
            <a:spAutoFit/>
          </a:bodyPr>
          <a:lstStyle>
            <a:lvl1pPr marL="0" indent="0" algn="l" defTabSz="914400" rtl="0" eaLnBrk="1" latinLnBrk="0" hangingPunct="1">
              <a:lnSpc>
                <a:spcPct val="100000"/>
              </a:lnSpc>
              <a:spcBef>
                <a:spcPts val="1000"/>
              </a:spcBef>
              <a:buClr>
                <a:srgbClr val="002E6B"/>
              </a:buClr>
              <a:buFont typeface="Wingdings" pitchFamily="2" charset="2"/>
              <a:buNone/>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100000"/>
              </a:lnSpc>
              <a:spcBef>
                <a:spcPts val="500"/>
              </a:spcBef>
              <a:buClr>
                <a:srgbClr val="002E6B"/>
              </a:buClr>
              <a:buFont typeface="Arial" panose="020B0604020202020204" pitchFamily="34" charset="0"/>
              <a:buNone/>
              <a:tabLst/>
              <a:defRPr sz="2000" b="1"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100000"/>
              </a:lnSpc>
              <a:spcBef>
                <a:spcPts val="500"/>
              </a:spcBef>
              <a:buClr>
                <a:srgbClr val="002E6B"/>
              </a:buClr>
              <a:buFont typeface="Calibri"/>
              <a:buNone/>
              <a:tabLst/>
              <a:defRPr sz="1800" b="1"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100000"/>
              </a:lnSpc>
              <a:spcBef>
                <a:spcPts val="500"/>
              </a:spcBef>
              <a:buClr>
                <a:srgbClr val="002E6B"/>
              </a:buClr>
              <a:buFont typeface="Arial" panose="020B0604020202020204" pitchFamily="34" charset="0"/>
              <a:buNone/>
              <a:tabLst/>
              <a:defRPr sz="1600" b="1"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defTabSz="914400" rtl="0" eaLnBrk="1" latinLnBrk="0" hangingPunct="1">
              <a:lnSpc>
                <a:spcPct val="100000"/>
              </a:lnSpc>
              <a:spcBef>
                <a:spcPts val="500"/>
              </a:spcBef>
              <a:buClr>
                <a:srgbClr val="002E6B"/>
              </a:buClr>
              <a:buFont typeface="Arial" panose="020B0604020202020204" pitchFamily="34" charset="0"/>
              <a:buNone/>
              <a:tabLst/>
              <a:defRPr sz="1600" b="1"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dirty="0"/>
              <a:t>Key assumption: LDF is RV about mean + inflation</a:t>
            </a:r>
          </a:p>
        </p:txBody>
      </p:sp>
      <p:sp>
        <p:nvSpPr>
          <p:cNvPr id="11" name="Text Placeholder 10">
            <a:extLst>
              <a:ext uri="{FF2B5EF4-FFF2-40B4-BE49-F238E27FC236}">
                <a16:creationId xmlns:a16="http://schemas.microsoft.com/office/drawing/2014/main" id="{0CFDE3EC-0324-7D49-9525-FC63F6DC17FB}"/>
              </a:ext>
            </a:extLst>
          </p:cNvPr>
          <p:cNvSpPr txBox="1">
            <a:spLocks/>
          </p:cNvSpPr>
          <p:nvPr/>
        </p:nvSpPr>
        <p:spPr>
          <a:xfrm>
            <a:off x="6162315" y="1691610"/>
            <a:ext cx="5212080" cy="607736"/>
          </a:xfrm>
          <a:prstGeom prst="snip1Rect">
            <a:avLst/>
          </a:prstGeom>
          <a:solidFill>
            <a:srgbClr val="357DBC"/>
          </a:solidFill>
        </p:spPr>
        <p:txBody>
          <a:bodyPr anchor="ct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latin typeface="Arial" panose="020B0604020202020204" pitchFamily="34" charset="0"/>
                <a:cs typeface="Arial" panose="020B0604020202020204" pitchFamily="34" charset="0"/>
              </a:rPr>
              <a:t>2-Year Expected vs. Actual</a:t>
            </a:r>
          </a:p>
        </p:txBody>
      </p:sp>
      <p:sp>
        <p:nvSpPr>
          <p:cNvPr id="12" name="Text Placeholder 5">
            <a:extLst>
              <a:ext uri="{FF2B5EF4-FFF2-40B4-BE49-F238E27FC236}">
                <a16:creationId xmlns:a16="http://schemas.microsoft.com/office/drawing/2014/main" id="{30265A7C-84F2-CD41-9E76-9E9D7EC56038}"/>
              </a:ext>
            </a:extLst>
          </p:cNvPr>
          <p:cNvSpPr txBox="1">
            <a:spLocks/>
          </p:cNvSpPr>
          <p:nvPr/>
        </p:nvSpPr>
        <p:spPr>
          <a:xfrm>
            <a:off x="689361" y="1691610"/>
            <a:ext cx="5212080" cy="607736"/>
          </a:xfrm>
          <a:prstGeom prst="snip1Rect">
            <a:avLst/>
          </a:prstGeom>
          <a:solidFill>
            <a:srgbClr val="357DBC"/>
          </a:solidFill>
        </p:spPr>
        <p:txBody>
          <a:bodyPr anchor="ct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latin typeface="Arial" panose="020B0604020202020204" pitchFamily="34" charset="0"/>
                <a:cs typeface="Arial" panose="020B0604020202020204" pitchFamily="34" charset="0"/>
              </a:rPr>
              <a:t>Comm Auto LDFs</a:t>
            </a:r>
          </a:p>
        </p:txBody>
      </p:sp>
      <p:sp>
        <p:nvSpPr>
          <p:cNvPr id="13" name="Text Placeholder 4">
            <a:extLst>
              <a:ext uri="{FF2B5EF4-FFF2-40B4-BE49-F238E27FC236}">
                <a16:creationId xmlns:a16="http://schemas.microsoft.com/office/drawing/2014/main" id="{4723B7E9-A1FD-B84E-8FCF-79AC37D05CFC}"/>
              </a:ext>
            </a:extLst>
          </p:cNvPr>
          <p:cNvSpPr txBox="1">
            <a:spLocks/>
          </p:cNvSpPr>
          <p:nvPr/>
        </p:nvSpPr>
        <p:spPr>
          <a:xfrm>
            <a:off x="822960" y="6294779"/>
            <a:ext cx="10363421" cy="300893"/>
          </a:xfrm>
          <a:prstGeom prst="rect">
            <a:avLst/>
          </a:prstGeom>
        </p:spPr>
        <p:txBody>
          <a:bodyP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t>Source: NAIC data, sourced from S&amp;P Global Intelligence; Insurance Information Institute. Expected: 3-yr Straight Average.</a:t>
            </a:r>
          </a:p>
        </p:txBody>
      </p:sp>
    </p:spTree>
    <p:extLst>
      <p:ext uri="{BB962C8B-B14F-4D97-AF65-F5344CB8AC3E}">
        <p14:creationId xmlns:p14="http://schemas.microsoft.com/office/powerpoint/2010/main" val="7357884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4718-D4A5-4CCE-94D9-A71BE686B8F1}"/>
              </a:ext>
            </a:extLst>
          </p:cNvPr>
          <p:cNvSpPr>
            <a:spLocks noGrp="1"/>
          </p:cNvSpPr>
          <p:nvPr>
            <p:ph type="title"/>
          </p:nvPr>
        </p:nvSpPr>
        <p:spPr/>
        <p:txBody>
          <a:bodyPr/>
          <a:lstStyle/>
          <a:p>
            <a:r>
              <a:rPr lang="en-US" dirty="0"/>
              <a:t>It’s Not Just Auto</a:t>
            </a:r>
          </a:p>
        </p:txBody>
      </p:sp>
      <p:graphicFrame>
        <p:nvGraphicFramePr>
          <p:cNvPr id="19" name="Content Placeholder 18">
            <a:extLst>
              <a:ext uri="{FF2B5EF4-FFF2-40B4-BE49-F238E27FC236}">
                <a16:creationId xmlns:a16="http://schemas.microsoft.com/office/drawing/2014/main" id="{BF85932E-CDC5-491D-A544-706CA5E2CC3F}"/>
              </a:ext>
            </a:extLst>
          </p:cNvPr>
          <p:cNvGraphicFramePr>
            <a:graphicFrameLocks noGrp="1"/>
          </p:cNvGraphicFramePr>
          <p:nvPr>
            <p:ph sz="quarter" idx="4294967295"/>
            <p:extLst>
              <p:ext uri="{D42A27DB-BD31-4B8C-83A1-F6EECF244321}">
                <p14:modId xmlns:p14="http://schemas.microsoft.com/office/powerpoint/2010/main" val="1979399997"/>
              </p:ext>
            </p:extLst>
          </p:nvPr>
        </p:nvGraphicFramePr>
        <p:xfrm>
          <a:off x="578099" y="2280670"/>
          <a:ext cx="5317513" cy="1416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ontent Placeholder 21">
            <a:extLst>
              <a:ext uri="{FF2B5EF4-FFF2-40B4-BE49-F238E27FC236}">
                <a16:creationId xmlns:a16="http://schemas.microsoft.com/office/drawing/2014/main" id="{DA0407BF-C0AE-4F75-BE90-43469896B2DE}"/>
              </a:ext>
            </a:extLst>
          </p:cNvPr>
          <p:cNvGraphicFramePr>
            <a:graphicFrameLocks noGrp="1"/>
          </p:cNvGraphicFramePr>
          <p:nvPr>
            <p:ph sz="quarter" idx="4294967295"/>
            <p:extLst>
              <p:ext uri="{D42A27DB-BD31-4B8C-83A1-F6EECF244321}">
                <p14:modId xmlns:p14="http://schemas.microsoft.com/office/powerpoint/2010/main" val="452707116"/>
              </p:ext>
            </p:extLst>
          </p:nvPr>
        </p:nvGraphicFramePr>
        <p:xfrm>
          <a:off x="6029686" y="2361632"/>
          <a:ext cx="5317513" cy="1416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ontent Placeholder 24">
            <a:extLst>
              <a:ext uri="{FF2B5EF4-FFF2-40B4-BE49-F238E27FC236}">
                <a16:creationId xmlns:a16="http://schemas.microsoft.com/office/drawing/2014/main" id="{D4CB4EDF-B2FF-4A79-B516-56D42C171523}"/>
              </a:ext>
            </a:extLst>
          </p:cNvPr>
          <p:cNvGraphicFramePr>
            <a:graphicFrameLocks noGrp="1"/>
          </p:cNvGraphicFramePr>
          <p:nvPr>
            <p:ph sz="quarter" idx="4294967295"/>
            <p:extLst>
              <p:ext uri="{D42A27DB-BD31-4B8C-83A1-F6EECF244321}">
                <p14:modId xmlns:p14="http://schemas.microsoft.com/office/powerpoint/2010/main" val="2879890156"/>
              </p:ext>
            </p:extLst>
          </p:nvPr>
        </p:nvGraphicFramePr>
        <p:xfrm>
          <a:off x="583928" y="4428147"/>
          <a:ext cx="5317513" cy="14176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ontent Placeholder 27">
            <a:extLst>
              <a:ext uri="{FF2B5EF4-FFF2-40B4-BE49-F238E27FC236}">
                <a16:creationId xmlns:a16="http://schemas.microsoft.com/office/drawing/2014/main" id="{F8141A14-DEAF-42C2-95FC-E37AFCADE9CC}"/>
              </a:ext>
            </a:extLst>
          </p:cNvPr>
          <p:cNvGraphicFramePr>
            <a:graphicFrameLocks noGrp="1"/>
          </p:cNvGraphicFramePr>
          <p:nvPr>
            <p:ph sz="quarter" idx="4294967295"/>
            <p:extLst>
              <p:ext uri="{D42A27DB-BD31-4B8C-83A1-F6EECF244321}">
                <p14:modId xmlns:p14="http://schemas.microsoft.com/office/powerpoint/2010/main" val="3258792882"/>
              </p:ext>
            </p:extLst>
          </p:nvPr>
        </p:nvGraphicFramePr>
        <p:xfrm>
          <a:off x="6065788" y="4419599"/>
          <a:ext cx="5317513" cy="1417638"/>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 Placeholder 1">
            <a:extLst>
              <a:ext uri="{FF2B5EF4-FFF2-40B4-BE49-F238E27FC236}">
                <a16:creationId xmlns:a16="http://schemas.microsoft.com/office/drawing/2014/main" id="{57FDEA15-89B8-1343-A96A-F92E2C1C05CC}"/>
              </a:ext>
            </a:extLst>
          </p:cNvPr>
          <p:cNvSpPr txBox="1">
            <a:spLocks/>
          </p:cNvSpPr>
          <p:nvPr/>
        </p:nvSpPr>
        <p:spPr>
          <a:xfrm>
            <a:off x="548640" y="1016270"/>
            <a:ext cx="10512424" cy="523220"/>
          </a:xfrm>
          <a:prstGeom prst="rect">
            <a:avLst/>
          </a:prstGeom>
        </p:spPr>
        <p:txBody>
          <a:bodyPr vert="horz" lIns="91440" tIns="45720" rIns="91440" bIns="45720" rtlCol="0" anchor="t">
            <a:spAutoFit/>
          </a:bodyPr>
          <a:lstStyle>
            <a:lvl1pPr marL="0" indent="0" algn="l" defTabSz="914400" rtl="0" eaLnBrk="1" latinLnBrk="0" hangingPunct="1">
              <a:lnSpc>
                <a:spcPct val="100000"/>
              </a:lnSpc>
              <a:spcBef>
                <a:spcPts val="1000"/>
              </a:spcBef>
              <a:buClr>
                <a:srgbClr val="002E6B"/>
              </a:buClr>
              <a:buFont typeface="Wingdings" pitchFamily="2" charset="2"/>
              <a:buNone/>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100000"/>
              </a:lnSpc>
              <a:spcBef>
                <a:spcPts val="500"/>
              </a:spcBef>
              <a:buClr>
                <a:srgbClr val="002E6B"/>
              </a:buClr>
              <a:buFont typeface="Arial" panose="020B0604020202020204" pitchFamily="34" charset="0"/>
              <a:buNone/>
              <a:tabLst/>
              <a:defRPr sz="2000" b="1"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100000"/>
              </a:lnSpc>
              <a:spcBef>
                <a:spcPts val="500"/>
              </a:spcBef>
              <a:buClr>
                <a:srgbClr val="002E6B"/>
              </a:buClr>
              <a:buFont typeface="Calibri"/>
              <a:buNone/>
              <a:tabLst/>
              <a:defRPr sz="1800" b="1"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100000"/>
              </a:lnSpc>
              <a:spcBef>
                <a:spcPts val="500"/>
              </a:spcBef>
              <a:buClr>
                <a:srgbClr val="002E6B"/>
              </a:buClr>
              <a:buFont typeface="Arial" panose="020B0604020202020204" pitchFamily="34" charset="0"/>
              <a:buNone/>
              <a:tabLst/>
              <a:defRPr sz="1600" b="1"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defTabSz="914400" rtl="0" eaLnBrk="1" latinLnBrk="0" hangingPunct="1">
              <a:lnSpc>
                <a:spcPct val="100000"/>
              </a:lnSpc>
              <a:spcBef>
                <a:spcPts val="500"/>
              </a:spcBef>
              <a:buClr>
                <a:srgbClr val="002E6B"/>
              </a:buClr>
              <a:buFont typeface="Arial" panose="020B0604020202020204" pitchFamily="34" charset="0"/>
              <a:buNone/>
              <a:tabLst/>
              <a:defRPr sz="1600" b="1"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dirty="0"/>
              <a:t>12:36 loss development factors by year, long-tailed lines</a:t>
            </a:r>
          </a:p>
        </p:txBody>
      </p:sp>
      <p:sp>
        <p:nvSpPr>
          <p:cNvPr id="14" name="Text Placeholder 10">
            <a:extLst>
              <a:ext uri="{FF2B5EF4-FFF2-40B4-BE49-F238E27FC236}">
                <a16:creationId xmlns:a16="http://schemas.microsoft.com/office/drawing/2014/main" id="{2C183E7E-6F3D-7E41-8D99-43D8C00E18CE}"/>
              </a:ext>
            </a:extLst>
          </p:cNvPr>
          <p:cNvSpPr txBox="1">
            <a:spLocks/>
          </p:cNvSpPr>
          <p:nvPr/>
        </p:nvSpPr>
        <p:spPr>
          <a:xfrm>
            <a:off x="6162315" y="1625106"/>
            <a:ext cx="5212080" cy="599312"/>
          </a:xfrm>
          <a:prstGeom prst="snip1Rect">
            <a:avLst/>
          </a:prstGeom>
          <a:solidFill>
            <a:srgbClr val="357DBC"/>
          </a:solidFill>
        </p:spPr>
        <p:txBody>
          <a:bodyPr anchor="ct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err="1">
                <a:solidFill>
                  <a:schemeClr val="bg1"/>
                </a:solidFill>
                <a:latin typeface="Arial" panose="020B0604020202020204" pitchFamily="34" charset="0"/>
                <a:cs typeface="Arial" panose="020B0604020202020204" pitchFamily="34" charset="0"/>
              </a:rPr>
              <a:t>MedMal</a:t>
            </a:r>
            <a:r>
              <a:rPr lang="en-US" sz="2000" dirty="0"/>
              <a:t> </a:t>
            </a:r>
            <a:r>
              <a:rPr lang="en-US" sz="2000" b="1" dirty="0">
                <a:solidFill>
                  <a:schemeClr val="bg1"/>
                </a:solidFill>
                <a:latin typeface="Arial" panose="020B0604020202020204" pitchFamily="34" charset="0"/>
                <a:cs typeface="Arial" panose="020B0604020202020204" pitchFamily="34" charset="0"/>
              </a:rPr>
              <a:t>Claims-Made</a:t>
            </a:r>
          </a:p>
        </p:txBody>
      </p:sp>
      <p:sp>
        <p:nvSpPr>
          <p:cNvPr id="15" name="Text Placeholder 5">
            <a:extLst>
              <a:ext uri="{FF2B5EF4-FFF2-40B4-BE49-F238E27FC236}">
                <a16:creationId xmlns:a16="http://schemas.microsoft.com/office/drawing/2014/main" id="{3445B8D7-410A-DC43-BB67-5A357A9AD778}"/>
              </a:ext>
            </a:extLst>
          </p:cNvPr>
          <p:cNvSpPr txBox="1">
            <a:spLocks/>
          </p:cNvSpPr>
          <p:nvPr/>
        </p:nvSpPr>
        <p:spPr>
          <a:xfrm>
            <a:off x="689361" y="1625106"/>
            <a:ext cx="5212080" cy="599312"/>
          </a:xfrm>
          <a:prstGeom prst="snip1Rect">
            <a:avLst/>
          </a:prstGeom>
          <a:solidFill>
            <a:srgbClr val="357DBC"/>
          </a:solidFill>
        </p:spPr>
        <p:txBody>
          <a:bodyPr anchor="ct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latin typeface="Arial" panose="020B0604020202020204" pitchFamily="34" charset="0"/>
                <a:cs typeface="Arial" panose="020B0604020202020204" pitchFamily="34" charset="0"/>
              </a:rPr>
              <a:t>Commercial Auto</a:t>
            </a:r>
          </a:p>
        </p:txBody>
      </p:sp>
      <p:sp>
        <p:nvSpPr>
          <p:cNvPr id="16" name="Text Placeholder 4">
            <a:extLst>
              <a:ext uri="{FF2B5EF4-FFF2-40B4-BE49-F238E27FC236}">
                <a16:creationId xmlns:a16="http://schemas.microsoft.com/office/drawing/2014/main" id="{D8115FB2-9BE3-174A-A45D-6609D935C1A9}"/>
              </a:ext>
            </a:extLst>
          </p:cNvPr>
          <p:cNvSpPr txBox="1">
            <a:spLocks/>
          </p:cNvSpPr>
          <p:nvPr/>
        </p:nvSpPr>
        <p:spPr>
          <a:xfrm>
            <a:off x="822960" y="5954323"/>
            <a:ext cx="10769100" cy="641350"/>
          </a:xfrm>
          <a:prstGeom prst="rect">
            <a:avLst/>
          </a:prstGeom>
        </p:spPr>
        <p:txBody>
          <a:bodyP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None/>
            </a:pPr>
            <a:r>
              <a:rPr lang="en-US" sz="1000" dirty="0"/>
              <a:t>*Medical Malpractice Occurrence, Other Liability Claims-Made, Products Liability Occurrence, Products Liability Claims-Made.</a:t>
            </a:r>
          </a:p>
          <a:p>
            <a:pPr marL="0" indent="0">
              <a:spcBef>
                <a:spcPts val="200"/>
              </a:spcBef>
              <a:buNone/>
            </a:pPr>
            <a:r>
              <a:rPr lang="en-US" sz="1000" dirty="0"/>
              <a:t>Estimate assumes 24:36 Factor is straight average of previous three years.</a:t>
            </a:r>
          </a:p>
          <a:p>
            <a:pPr marL="0" indent="0">
              <a:spcBef>
                <a:spcPts val="200"/>
              </a:spcBef>
              <a:buNone/>
            </a:pPr>
            <a:r>
              <a:rPr lang="en-US" sz="1000" dirty="0"/>
              <a:t>Source: NAIC data, sourced from S&amp;P Global Market Intelligence; Insurance Information Institute.</a:t>
            </a:r>
          </a:p>
        </p:txBody>
      </p:sp>
      <p:sp>
        <p:nvSpPr>
          <p:cNvPr id="18" name="Text Placeholder 10">
            <a:extLst>
              <a:ext uri="{FF2B5EF4-FFF2-40B4-BE49-F238E27FC236}">
                <a16:creationId xmlns:a16="http://schemas.microsoft.com/office/drawing/2014/main" id="{BC398452-DFB8-EB43-B1A4-24F050AD528D}"/>
              </a:ext>
            </a:extLst>
          </p:cNvPr>
          <p:cNvSpPr txBox="1">
            <a:spLocks/>
          </p:cNvSpPr>
          <p:nvPr/>
        </p:nvSpPr>
        <p:spPr>
          <a:xfrm>
            <a:off x="6162315" y="3844186"/>
            <a:ext cx="5212080" cy="599312"/>
          </a:xfrm>
          <a:prstGeom prst="snip1Rect">
            <a:avLst/>
          </a:prstGeom>
          <a:solidFill>
            <a:srgbClr val="357DBC"/>
          </a:solidFill>
        </p:spPr>
        <p:txBody>
          <a:bodyPr anchor="ct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latin typeface="Arial" panose="020B0604020202020204" pitchFamily="34" charset="0"/>
                <a:cs typeface="Arial" panose="020B0604020202020204" pitchFamily="34" charset="0"/>
              </a:rPr>
              <a:t>Other Long-Tailed Lines*</a:t>
            </a:r>
          </a:p>
        </p:txBody>
      </p:sp>
      <p:sp>
        <p:nvSpPr>
          <p:cNvPr id="20" name="Text Placeholder 5">
            <a:extLst>
              <a:ext uri="{FF2B5EF4-FFF2-40B4-BE49-F238E27FC236}">
                <a16:creationId xmlns:a16="http://schemas.microsoft.com/office/drawing/2014/main" id="{5A44EABD-1B9C-AB4A-A8C6-FA945ACA155F}"/>
              </a:ext>
            </a:extLst>
          </p:cNvPr>
          <p:cNvSpPr txBox="1">
            <a:spLocks/>
          </p:cNvSpPr>
          <p:nvPr/>
        </p:nvSpPr>
        <p:spPr>
          <a:xfrm>
            <a:off x="689361" y="3844186"/>
            <a:ext cx="5212080" cy="599312"/>
          </a:xfrm>
          <a:prstGeom prst="snip1Rect">
            <a:avLst/>
          </a:prstGeom>
          <a:solidFill>
            <a:srgbClr val="357DBC"/>
          </a:solidFill>
        </p:spPr>
        <p:txBody>
          <a:bodyPr anchor="ctr"/>
          <a:lstStyle>
            <a:lvl1pPr marL="346075" indent="-346075" algn="l" defTabSz="914400" rtl="0" eaLnBrk="1" latinLnBrk="0" hangingPunct="1">
              <a:lnSpc>
                <a:spcPct val="100000"/>
              </a:lnSpc>
              <a:spcBef>
                <a:spcPts val="1000"/>
              </a:spcBef>
              <a:buClr>
                <a:srgbClr val="002E6B"/>
              </a:buClr>
              <a:buFont typeface="Wingdings" pitchFamily="2" charset="2"/>
              <a:buChar char="§"/>
              <a:tabLst/>
              <a:defRPr sz="32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576263" indent="-230188" algn="l" defTabSz="914400" rtl="0" eaLnBrk="1" latinLnBrk="0" hangingPunct="1">
              <a:lnSpc>
                <a:spcPct val="100000"/>
              </a:lnSpc>
              <a:spcBef>
                <a:spcPts val="500"/>
              </a:spcBef>
              <a:buClr>
                <a:srgbClr val="002E6B"/>
              </a:buClr>
              <a:buFont typeface="Arial" panose="020B0604020202020204" pitchFamily="34" charset="0"/>
              <a:buChar char="•"/>
              <a:tabLst/>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22338" indent="-230188" algn="l" defTabSz="914400" rtl="0" eaLnBrk="1" latinLnBrk="0" hangingPunct="1">
              <a:lnSpc>
                <a:spcPct val="100000"/>
              </a:lnSpc>
              <a:spcBef>
                <a:spcPts val="500"/>
              </a:spcBef>
              <a:buClr>
                <a:srgbClr val="002E6B"/>
              </a:buClr>
              <a:buFont typeface="Calibri"/>
              <a:buChar char="–"/>
              <a:tabLst/>
              <a:defRPr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154113" indent="-2317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430338" indent="-219075" algn="l" defTabSz="914400" rtl="0" eaLnBrk="1" latinLnBrk="0" hangingPunct="1">
              <a:lnSpc>
                <a:spcPct val="100000"/>
              </a:lnSpc>
              <a:spcBef>
                <a:spcPts val="500"/>
              </a:spcBef>
              <a:buClr>
                <a:srgbClr val="002E6B"/>
              </a:buClr>
              <a:buFont typeface="Arial" panose="020B0604020202020204" pitchFamily="34" charset="0"/>
              <a:buChar char="•"/>
              <a:tabLst/>
              <a:defRPr sz="2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latin typeface="Arial" panose="020B0604020202020204" pitchFamily="34" charset="0"/>
                <a:cs typeface="Arial" panose="020B0604020202020204" pitchFamily="34" charset="0"/>
              </a:rPr>
              <a:t>Other Liability Occurrence</a:t>
            </a:r>
          </a:p>
        </p:txBody>
      </p:sp>
    </p:spTree>
    <p:extLst>
      <p:ext uri="{BB962C8B-B14F-4D97-AF65-F5344CB8AC3E}">
        <p14:creationId xmlns:p14="http://schemas.microsoft.com/office/powerpoint/2010/main" val="407506173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5835</TotalTime>
  <Words>1038</Words>
  <Application>Microsoft Office PowerPoint</Application>
  <PresentationFormat>Widescreen</PresentationFormat>
  <Paragraphs>170</Paragraphs>
  <Slides>13</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Calibri</vt:lpstr>
      <vt:lpstr>Wingdings 3</vt:lpstr>
      <vt:lpstr>Wingdings</vt:lpstr>
      <vt:lpstr>Arial Narrow</vt:lpstr>
      <vt:lpstr>Arial</vt:lpstr>
      <vt:lpstr>Cambria Math</vt:lpstr>
      <vt:lpstr>Roboto</vt:lpstr>
      <vt:lpstr>Calibri Light</vt:lpstr>
      <vt:lpstr>Office Theme</vt:lpstr>
      <vt:lpstr>An Actuary Looks at Social Inflation</vt:lpstr>
      <vt:lpstr>Social Inflation</vt:lpstr>
      <vt:lpstr>Upward Trend in Incurred Losses </vt:lpstr>
      <vt:lpstr>What Actuaries Do</vt:lpstr>
      <vt:lpstr>What Actuaries Do</vt:lpstr>
      <vt:lpstr>Social Inflation: The Toll</vt:lpstr>
      <vt:lpstr>Triple-I Analysis</vt:lpstr>
      <vt:lpstr>Upward Creep in Loss Development</vt:lpstr>
      <vt:lpstr>It’s Not Just Auto</vt:lpstr>
      <vt:lpstr>Why Is It Happening? …And What Makes It Social Inflation</vt:lpstr>
      <vt:lpstr>Why Is It Happening? The Changing Legal Environment</vt:lpstr>
      <vt:lpstr>Why Is It Happening? Social Trends Set the Stage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Simanis</dc:creator>
  <cp:lastModifiedBy>Lewis, Charlene</cp:lastModifiedBy>
  <cp:revision>94</cp:revision>
  <dcterms:created xsi:type="dcterms:W3CDTF">2020-12-07T17:20:09Z</dcterms:created>
  <dcterms:modified xsi:type="dcterms:W3CDTF">2021-02-11T16:32:35Z</dcterms:modified>
</cp:coreProperties>
</file>